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0" r:id="rId9"/>
    <p:sldId id="261" r:id="rId10"/>
    <p:sldId id="267" r:id="rId11"/>
    <p:sldId id="262" r:id="rId1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1" autoAdjust="0"/>
    <p:restoredTop sz="94660"/>
  </p:normalViewPr>
  <p:slideViewPr>
    <p:cSldViewPr>
      <p:cViewPr varScale="1">
        <p:scale>
          <a:sx n="73" d="100"/>
          <a:sy n="73" d="100"/>
        </p:scale>
        <p:origin x="4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981200"/>
            <a:ext cx="5943600" cy="90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 6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추가</a:t>
            </a:r>
            <a:r>
              <a:rPr lang="en-US" dirty="0" smtClean="0"/>
              <a:t/>
            </a:r>
            <a:br>
              <a:rPr lang="en-US" dirty="0" smtClean="0"/>
            </a:br>
            <a:endParaRPr sz="1800" b="0" dirty="0"/>
          </a:p>
        </p:txBody>
      </p:sp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10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858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 smtClean="0">
                <a:latin typeface="+mn-ea"/>
                <a:ea typeface="+mn-ea"/>
              </a:rPr>
              <a:t>6. </a:t>
            </a:r>
            <a:r>
              <a:rPr lang="ko-KR" altLang="en-US" sz="2800" dirty="0" err="1" smtClean="0">
                <a:latin typeface="+mn-ea"/>
                <a:ea typeface="+mn-ea"/>
              </a:rPr>
              <a:t>생성자</a:t>
            </a:r>
            <a:r>
              <a:rPr lang="ko-KR" altLang="en-US" sz="2800" dirty="0" smtClean="0">
                <a:latin typeface="+mn-ea"/>
                <a:ea typeface="+mn-ea"/>
              </a:rPr>
              <a:t> 함수 와 상속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(17, 19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6.1)  </a:t>
            </a:r>
            <a:r>
              <a:rPr lang="en-US" sz="1400" b="1" spc="-5" dirty="0" err="1" smtClean="0">
                <a:latin typeface="+mn-ea"/>
                <a:cs typeface="굴림"/>
              </a:rPr>
              <a:t>new.target</a:t>
            </a:r>
            <a:r>
              <a:rPr lang="en-US" sz="1400" b="1" spc="-5" dirty="0" smtClean="0">
                <a:latin typeface="+mn-ea"/>
                <a:cs typeface="굴림"/>
              </a:rPr>
              <a:t>  </a:t>
            </a:r>
            <a:br>
              <a:rPr lang="en-US" sz="1400" b="1" spc="-5" dirty="0" smtClean="0">
                <a:latin typeface="+mn-ea"/>
                <a:cs typeface="굴림"/>
              </a:rPr>
            </a:br>
            <a:r>
              <a:rPr lang="ko-KR" altLang="en-US" sz="1400" b="1" spc="-5" dirty="0" smtClean="0">
                <a:latin typeface="+mn-ea"/>
                <a:cs typeface="굴림"/>
              </a:rPr>
              <a:t>예제 </a:t>
            </a:r>
            <a:r>
              <a:rPr lang="en-US" altLang="ko-KR" sz="1400" b="1" spc="-5" dirty="0" smtClean="0">
                <a:latin typeface="+mn-ea"/>
                <a:cs typeface="굴림"/>
              </a:rPr>
              <a:t>17-19, </a:t>
            </a:r>
            <a:r>
              <a:rPr lang="en-US" altLang="ko-KR" sz="1400" b="1" spc="-5" dirty="0" smtClean="0">
                <a:latin typeface="+mn-ea"/>
                <a:cs typeface="굴림"/>
              </a:rPr>
              <a:t>17-20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b="1" spc="-5" dirty="0" err="1">
                <a:latin typeface="+mn-ea"/>
                <a:cs typeface="굴림"/>
              </a:rPr>
              <a:t>new.target</a:t>
            </a:r>
            <a:r>
              <a:rPr lang="en-US" altLang="ko-KR" sz="1400" b="1" spc="-5" dirty="0">
                <a:latin typeface="+mn-ea"/>
                <a:cs typeface="굴림"/>
              </a:rPr>
              <a:t> </a:t>
            </a:r>
            <a:r>
              <a:rPr lang="ko-KR" altLang="en-US" sz="1400" b="1" spc="-5" dirty="0">
                <a:latin typeface="+mn-ea"/>
                <a:cs typeface="굴림"/>
              </a:rPr>
              <a:t>속성</a:t>
            </a:r>
            <a:r>
              <a:rPr lang="en-US" altLang="ko-KR" sz="1400" b="1" spc="-5" dirty="0">
                <a:latin typeface="+mn-ea"/>
                <a:cs typeface="굴림"/>
              </a:rPr>
              <a:t>(property)</a:t>
            </a:r>
            <a:r>
              <a:rPr lang="ko-KR" altLang="en-US" sz="1400" b="1" spc="-5" dirty="0">
                <a:latin typeface="+mn-ea"/>
                <a:cs typeface="굴림"/>
              </a:rPr>
              <a:t>은 함수 또는 생성자가 </a:t>
            </a:r>
            <a:r>
              <a:rPr lang="en-US" altLang="ko-KR" sz="1400" b="1" spc="-5" dirty="0">
                <a:latin typeface="+mn-ea"/>
                <a:cs typeface="굴림"/>
              </a:rPr>
              <a:t>new </a:t>
            </a:r>
            <a:r>
              <a:rPr lang="ko-KR" altLang="en-US" sz="1400" b="1" spc="-5" dirty="0">
                <a:latin typeface="+mn-ea"/>
                <a:cs typeface="굴림"/>
              </a:rPr>
              <a:t>연산자를 사용하여 </a:t>
            </a:r>
            <a:r>
              <a:rPr lang="ko-KR" altLang="en-US" sz="1400" b="1" spc="-5" dirty="0" err="1">
                <a:latin typeface="+mn-ea"/>
                <a:cs typeface="굴림"/>
              </a:rPr>
              <a:t>호출됐는지를</a:t>
            </a:r>
            <a:r>
              <a:rPr lang="ko-KR" altLang="en-US" sz="1400" b="1" spc="-5" dirty="0">
                <a:latin typeface="+mn-ea"/>
                <a:cs typeface="굴림"/>
              </a:rPr>
              <a:t> 감지할 수 있고</a:t>
            </a:r>
            <a:r>
              <a:rPr lang="en-US" altLang="ko-KR" sz="1400" b="1" spc="-5" dirty="0">
                <a:latin typeface="+mn-ea"/>
                <a:cs typeface="굴림"/>
              </a:rPr>
              <a:t>,</a:t>
            </a:r>
            <a:br>
              <a:rPr lang="en-US" altLang="ko-KR" sz="1400" b="1" spc="-5" dirty="0">
                <a:latin typeface="+mn-ea"/>
                <a:cs typeface="굴림"/>
              </a:rPr>
            </a:br>
            <a:r>
              <a:rPr lang="en-US" altLang="ko-KR" sz="1400" b="1" spc="-5" dirty="0">
                <a:latin typeface="+mn-ea"/>
                <a:cs typeface="굴림"/>
              </a:rPr>
              <a:t>new </a:t>
            </a:r>
            <a:r>
              <a:rPr lang="ko-KR" altLang="en-US" sz="1400" b="1" spc="-5" dirty="0">
                <a:latin typeface="+mn-ea"/>
                <a:cs typeface="굴림"/>
              </a:rPr>
              <a:t>연산자로 인스턴스화된 </a:t>
            </a:r>
            <a:r>
              <a:rPr lang="ko-KR" altLang="en-US" sz="1400" b="1" spc="-5" dirty="0" err="1">
                <a:latin typeface="+mn-ea"/>
                <a:cs typeface="굴림"/>
              </a:rPr>
              <a:t>생성자</a:t>
            </a:r>
            <a:r>
              <a:rPr lang="ko-KR" altLang="en-US" sz="1400" b="1" spc="-5" dirty="0">
                <a:latin typeface="+mn-ea"/>
                <a:cs typeface="굴림"/>
              </a:rPr>
              <a:t> 및 함수에서</a:t>
            </a:r>
            <a:r>
              <a:rPr lang="en-US" altLang="ko-KR" sz="1400" b="1" spc="-5" dirty="0">
                <a:latin typeface="+mn-ea"/>
                <a:cs typeface="굴림"/>
              </a:rPr>
              <a:t>, </a:t>
            </a:r>
            <a:r>
              <a:rPr lang="en-US" altLang="ko-KR" sz="1400" b="1" spc="-5" dirty="0" err="1">
                <a:latin typeface="+mn-ea"/>
                <a:cs typeface="굴림"/>
              </a:rPr>
              <a:t>new.target</a:t>
            </a:r>
            <a:r>
              <a:rPr lang="ko-KR" altLang="en-US" sz="1400" b="1" spc="-5" dirty="0">
                <a:latin typeface="+mn-ea"/>
                <a:cs typeface="굴림"/>
              </a:rPr>
              <a:t>은 </a:t>
            </a:r>
            <a:r>
              <a:rPr lang="ko-KR" altLang="en-US" sz="1400" b="1" spc="-5" dirty="0" err="1">
                <a:latin typeface="+mn-ea"/>
                <a:cs typeface="굴림"/>
              </a:rPr>
              <a:t>생성자</a:t>
            </a:r>
            <a:r>
              <a:rPr lang="ko-KR" altLang="en-US" sz="1400" b="1" spc="-5" dirty="0">
                <a:latin typeface="+mn-ea"/>
                <a:cs typeface="굴림"/>
              </a:rPr>
              <a:t> 또는 함수 참조를 반환함</a:t>
            </a:r>
            <a:r>
              <a:rPr lang="en-US" altLang="ko-KR" sz="1400" b="1" spc="-5" dirty="0">
                <a:latin typeface="+mn-ea"/>
                <a:cs typeface="굴림"/>
              </a:rPr>
              <a:t>.</a:t>
            </a:r>
            <a:br>
              <a:rPr lang="en-US" altLang="ko-KR" sz="1400" b="1" spc="-5" dirty="0">
                <a:latin typeface="+mn-ea"/>
                <a:cs typeface="굴림"/>
              </a:rPr>
            </a:br>
            <a:r>
              <a:rPr lang="ko-KR" altLang="en-US" sz="1400" b="1" spc="-5" dirty="0">
                <a:latin typeface="+mn-ea"/>
                <a:cs typeface="굴림"/>
              </a:rPr>
              <a:t>일반 함수 호출에서 </a:t>
            </a:r>
            <a:r>
              <a:rPr lang="en-US" altLang="ko-KR" sz="1400" b="1" spc="-5" dirty="0" err="1">
                <a:latin typeface="+mn-ea"/>
                <a:cs typeface="굴림"/>
              </a:rPr>
              <a:t>new.target</a:t>
            </a:r>
            <a:r>
              <a:rPr lang="ko-KR" altLang="en-US" sz="1400" b="1" spc="-5" dirty="0">
                <a:latin typeface="+mn-ea"/>
                <a:cs typeface="굴림"/>
              </a:rPr>
              <a:t>은 </a:t>
            </a:r>
            <a:r>
              <a:rPr lang="en-US" altLang="ko-KR" sz="1400" b="1" spc="-5" dirty="0">
                <a:latin typeface="+mn-ea"/>
                <a:cs typeface="굴림"/>
              </a:rPr>
              <a:t>undefined</a:t>
            </a:r>
            <a:br>
              <a:rPr lang="en-US" altLang="ko-KR" sz="1400" b="1" spc="-5" dirty="0">
                <a:latin typeface="+mn-ea"/>
                <a:cs typeface="굴림"/>
              </a:rPr>
            </a:br>
            <a:r>
              <a:rPr lang="en-US" altLang="ko-KR" sz="1400" b="1" spc="-5" dirty="0">
                <a:latin typeface="+mn-ea"/>
                <a:cs typeface="굴림"/>
              </a:rPr>
              <a:t/>
            </a:r>
            <a:br>
              <a:rPr lang="en-US" altLang="ko-KR" sz="1400" b="1" spc="-5" dirty="0">
                <a:latin typeface="+mn-ea"/>
                <a:cs typeface="굴림"/>
              </a:rPr>
            </a:br>
            <a:r>
              <a:rPr lang="en-US" altLang="ko-KR" sz="1400" b="1" spc="-5" dirty="0" err="1">
                <a:latin typeface="+mn-ea"/>
                <a:cs typeface="굴림"/>
              </a:rPr>
              <a:t>instanceof</a:t>
            </a:r>
            <a:r>
              <a:rPr lang="en-US" altLang="ko-KR" sz="1400" b="1" spc="-5" dirty="0">
                <a:latin typeface="+mn-ea"/>
                <a:cs typeface="굴림"/>
              </a:rPr>
              <a:t> </a:t>
            </a:r>
            <a:r>
              <a:rPr lang="ko-KR" altLang="en-US" sz="1400" b="1" spc="-5" dirty="0">
                <a:latin typeface="+mn-ea"/>
                <a:cs typeface="굴림"/>
              </a:rPr>
              <a:t>란</a:t>
            </a:r>
            <a:r>
              <a:rPr lang="en-US" altLang="ko-KR" sz="1400" b="1" spc="-5" dirty="0">
                <a:latin typeface="+mn-ea"/>
                <a:cs typeface="굴림"/>
              </a:rPr>
              <a:t>?</a:t>
            </a:r>
            <a:br>
              <a:rPr lang="en-US" altLang="ko-KR" sz="1400" b="1" spc="-5" dirty="0">
                <a:latin typeface="+mn-ea"/>
                <a:cs typeface="굴림"/>
              </a:rPr>
            </a:br>
            <a:r>
              <a:rPr lang="ko-KR" altLang="en-US" sz="1400" b="1" spc="-5" dirty="0">
                <a:latin typeface="+mn-ea"/>
                <a:cs typeface="굴림"/>
              </a:rPr>
              <a:t>자바스크립트의 </a:t>
            </a:r>
            <a:r>
              <a:rPr lang="en-US" altLang="ko-KR" sz="1400" b="1" spc="-5" dirty="0" err="1">
                <a:latin typeface="+mn-ea"/>
                <a:cs typeface="굴림"/>
              </a:rPr>
              <a:t>instanceof</a:t>
            </a:r>
            <a:r>
              <a:rPr lang="en-US" altLang="ko-KR" sz="1400" b="1" spc="-5" dirty="0">
                <a:latin typeface="+mn-ea"/>
                <a:cs typeface="굴림"/>
              </a:rPr>
              <a:t> </a:t>
            </a:r>
            <a:r>
              <a:rPr lang="ko-KR" altLang="en-US" sz="1400" b="1" spc="-5" dirty="0">
                <a:latin typeface="+mn-ea"/>
                <a:cs typeface="굴림"/>
              </a:rPr>
              <a:t>연산자는 런타임에서 객체의 타입을 확인하기 위해 사용</a:t>
            </a:r>
            <a:r>
              <a:rPr lang="en-US" altLang="ko-KR" sz="1400" b="1" spc="-5" dirty="0">
                <a:latin typeface="+mn-ea"/>
                <a:cs typeface="굴림"/>
              </a:rPr>
              <a:t>.</a:t>
            </a:r>
            <a:br>
              <a:rPr lang="en-US" altLang="ko-KR" sz="1400" b="1" spc="-5" dirty="0">
                <a:latin typeface="+mn-ea"/>
                <a:cs typeface="굴림"/>
              </a:rPr>
            </a:br>
            <a:r>
              <a:rPr lang="ko-KR" altLang="en-US" sz="1400" b="1" spc="-5" dirty="0">
                <a:latin typeface="+mn-ea"/>
                <a:cs typeface="굴림"/>
              </a:rPr>
              <a:t>이는 </a:t>
            </a:r>
            <a:r>
              <a:rPr lang="en-US" altLang="ko-KR" sz="1400" b="1" spc="-5" dirty="0" err="1">
                <a:latin typeface="+mn-ea"/>
                <a:cs typeface="굴림"/>
              </a:rPr>
              <a:t>boolean</a:t>
            </a:r>
            <a:r>
              <a:rPr lang="ko-KR" altLang="en-US" sz="1400" b="1" spc="-5" dirty="0">
                <a:latin typeface="+mn-ea"/>
                <a:cs typeface="굴림"/>
              </a:rPr>
              <a:t>값 </a:t>
            </a:r>
            <a:r>
              <a:rPr lang="en-US" altLang="ko-KR" sz="1400" b="1" spc="-5" dirty="0">
                <a:latin typeface="+mn-ea"/>
                <a:cs typeface="굴림"/>
              </a:rPr>
              <a:t>(true / false)</a:t>
            </a:r>
            <a:r>
              <a:rPr lang="ko-KR" altLang="en-US" sz="1400" b="1" spc="-5" dirty="0">
                <a:latin typeface="+mn-ea"/>
                <a:cs typeface="굴림"/>
              </a:rPr>
              <a:t>을 </a:t>
            </a:r>
            <a:r>
              <a:rPr lang="ko-KR" altLang="en-US" sz="1400" b="1" spc="-5" dirty="0" err="1">
                <a:latin typeface="+mn-ea"/>
                <a:cs typeface="굴림"/>
              </a:rPr>
              <a:t>리턴하며</a:t>
            </a:r>
            <a:r>
              <a:rPr lang="en-US" altLang="ko-KR" sz="1400" b="1" spc="-5" dirty="0">
                <a:latin typeface="+mn-ea"/>
                <a:cs typeface="굴림"/>
              </a:rPr>
              <a:t>, </a:t>
            </a:r>
            <a:r>
              <a:rPr lang="ko-KR" altLang="en-US" sz="1400" b="1" spc="-5" dirty="0" err="1">
                <a:latin typeface="+mn-ea"/>
                <a:cs typeface="굴림"/>
              </a:rPr>
              <a:t>리턴된</a:t>
            </a:r>
            <a:r>
              <a:rPr lang="ko-KR" altLang="en-US" sz="1400" b="1" spc="-5" dirty="0">
                <a:latin typeface="+mn-ea"/>
                <a:cs typeface="굴림"/>
              </a:rPr>
              <a:t> 값이 </a:t>
            </a:r>
            <a:r>
              <a:rPr lang="en-US" altLang="ko-KR" sz="1400" b="1" spc="-5" dirty="0">
                <a:latin typeface="+mn-ea"/>
                <a:cs typeface="굴림"/>
              </a:rPr>
              <a:t>true</a:t>
            </a:r>
            <a:r>
              <a:rPr lang="ko-KR" altLang="en-US" sz="1400" b="1" spc="-5" dirty="0">
                <a:latin typeface="+mn-ea"/>
                <a:cs typeface="굴림"/>
              </a:rPr>
              <a:t>면 객체가 특정 클래스의 인스턴스임을 나타내고</a:t>
            </a:r>
            <a:r>
              <a:rPr lang="en-US" altLang="ko-KR" sz="1400" b="1" spc="-5" dirty="0">
                <a:latin typeface="+mn-ea"/>
                <a:cs typeface="굴림"/>
              </a:rPr>
              <a:t>, </a:t>
            </a:r>
            <a:br>
              <a:rPr lang="en-US" altLang="ko-KR" sz="1400" b="1" spc="-5" dirty="0">
                <a:latin typeface="+mn-ea"/>
                <a:cs typeface="굴림"/>
              </a:rPr>
            </a:br>
            <a:r>
              <a:rPr lang="ko-KR" altLang="en-US" sz="1400" b="1" spc="-5" dirty="0" err="1">
                <a:latin typeface="+mn-ea"/>
                <a:cs typeface="굴림"/>
              </a:rPr>
              <a:t>리턴된</a:t>
            </a:r>
            <a:r>
              <a:rPr lang="ko-KR" altLang="en-US" sz="1400" b="1" spc="-5" dirty="0">
                <a:latin typeface="+mn-ea"/>
                <a:cs typeface="굴림"/>
              </a:rPr>
              <a:t> 값이 </a:t>
            </a:r>
            <a:r>
              <a:rPr lang="en-US" altLang="ko-KR" sz="1400" b="1" spc="-5" dirty="0">
                <a:latin typeface="+mn-ea"/>
                <a:cs typeface="굴림"/>
              </a:rPr>
              <a:t>false</a:t>
            </a:r>
            <a:r>
              <a:rPr lang="ko-KR" altLang="en-US" sz="1400" b="1" spc="-5" dirty="0">
                <a:latin typeface="+mn-ea"/>
                <a:cs typeface="굴림"/>
              </a:rPr>
              <a:t>면 특정 클래스의 인스턴스가 아님을 나타냄</a:t>
            </a:r>
            <a:r>
              <a:rPr lang="en-US" altLang="ko-KR" sz="1400" b="1" spc="-5" dirty="0">
                <a:latin typeface="+mn-ea"/>
                <a:cs typeface="굴림"/>
              </a:rPr>
              <a:t>.</a:t>
            </a:r>
            <a:r>
              <a:rPr lang="en-US" altLang="ko-KR" sz="1400" b="1" spc="-5" dirty="0" smtClean="0">
                <a:latin typeface="+mn-ea"/>
                <a:cs typeface="굴림"/>
              </a:rPr>
              <a:t/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endParaRPr lang="en-US" altLang="ko-KR" sz="1400" b="1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b="1" spc="-5" dirty="0" smtClean="0">
                <a:latin typeface="+mn-ea"/>
                <a:cs typeface="굴림"/>
              </a:rPr>
              <a:t>6.2) prototype </a:t>
            </a:r>
            <a:r>
              <a:rPr lang="ko-KR" altLang="en-US" sz="1400" b="1" spc="-5" dirty="0" smtClean="0">
                <a:latin typeface="+mn-ea"/>
                <a:cs typeface="굴림"/>
              </a:rPr>
              <a:t>과 상속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- </a:t>
            </a:r>
            <a:r>
              <a:rPr lang="ko-KR" altLang="en-US" sz="1400" spc="-5" dirty="0" smtClean="0">
                <a:latin typeface="+mn-ea"/>
                <a:cs typeface="굴림"/>
              </a:rPr>
              <a:t>생성자함수에서 </a:t>
            </a:r>
            <a:r>
              <a:rPr lang="ko-KR" altLang="en-US" sz="1400" spc="-5" dirty="0">
                <a:latin typeface="+mn-ea"/>
                <a:cs typeface="굴림"/>
              </a:rPr>
              <a:t>생성자함수가 생성할 인스턴스의 </a:t>
            </a:r>
            <a:r>
              <a:rPr lang="ko-KR" altLang="en-US" sz="1400" spc="-5" dirty="0" err="1">
                <a:latin typeface="+mn-ea"/>
                <a:cs typeface="굴림"/>
              </a:rPr>
              <a:t>프로토타입</a:t>
            </a:r>
            <a:r>
              <a:rPr lang="ko-KR" altLang="en-US" sz="1400" spc="-5" dirty="0">
                <a:latin typeface="+mn-ea"/>
                <a:cs typeface="굴림"/>
              </a:rPr>
              <a:t> 객체를 </a:t>
            </a:r>
            <a:r>
              <a:rPr lang="ko-KR" altLang="en-US" sz="1400" spc="-5" dirty="0" smtClean="0">
                <a:latin typeface="+mn-ea"/>
                <a:cs typeface="굴림"/>
              </a:rPr>
              <a:t>의미함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- </a:t>
            </a:r>
            <a:r>
              <a:rPr lang="ko-KR" altLang="en-US" sz="1400" spc="-5" dirty="0" smtClean="0">
                <a:latin typeface="+mn-ea"/>
                <a:cs typeface="굴림"/>
              </a:rPr>
              <a:t>프로토타입을</a:t>
            </a: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 smtClean="0">
                <a:latin typeface="+mn-ea"/>
                <a:cs typeface="굴림"/>
              </a:rPr>
              <a:t>기반으로 상속을 구현함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- </a:t>
            </a:r>
            <a:r>
              <a:rPr lang="ko-KR" altLang="en-US" sz="1400" b="1" spc="-5" dirty="0">
                <a:latin typeface="+mn-ea"/>
                <a:cs typeface="굴림"/>
              </a:rPr>
              <a:t>예제 </a:t>
            </a:r>
            <a:r>
              <a:rPr lang="en-US" altLang="ko-KR" sz="1400" b="1" spc="-5" dirty="0" smtClean="0">
                <a:latin typeface="+mn-ea"/>
                <a:cs typeface="굴림"/>
              </a:rPr>
              <a:t>19-03, 19-04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r>
              <a:rPr lang="en-US" altLang="ko-KR" sz="1400" b="1" spc="-5" dirty="0" smtClean="0">
                <a:latin typeface="+mn-ea"/>
                <a:cs typeface="굴림"/>
              </a:rPr>
              <a:t>- </a:t>
            </a:r>
            <a:r>
              <a:rPr lang="ko-KR" altLang="en-US" sz="1400" b="1" spc="-5" dirty="0" smtClean="0">
                <a:latin typeface="+mn-ea"/>
                <a:cs typeface="굴림"/>
              </a:rPr>
              <a:t>각 인스턴스는 </a:t>
            </a:r>
            <a:r>
              <a:rPr lang="en-US" altLang="ko-KR" sz="1400" b="1" spc="-5" dirty="0" smtClean="0">
                <a:latin typeface="+mn-ea"/>
                <a:cs typeface="굴림"/>
              </a:rPr>
              <a:t>radius </a:t>
            </a:r>
            <a:r>
              <a:rPr lang="ko-KR" altLang="en-US" sz="1400" b="1" spc="-5" dirty="0" smtClean="0">
                <a:latin typeface="+mn-ea"/>
                <a:cs typeface="굴림"/>
              </a:rPr>
              <a:t>속성값만</a:t>
            </a:r>
            <a:r>
              <a:rPr lang="en-US" altLang="ko-KR" sz="1400" b="1" spc="-5" dirty="0" smtClean="0">
                <a:latin typeface="+mn-ea"/>
                <a:cs typeface="굴림"/>
              </a:rPr>
              <a:t> </a:t>
            </a:r>
            <a:r>
              <a:rPr lang="ko-KR" altLang="en-US" sz="1400" b="1" spc="-5" dirty="0" smtClean="0">
                <a:latin typeface="+mn-ea"/>
                <a:cs typeface="굴림"/>
              </a:rPr>
              <a:t>소유하고</a:t>
            </a:r>
            <a:r>
              <a:rPr lang="en-US" altLang="ko-KR" sz="1400" b="1" spc="-5" dirty="0" smtClean="0">
                <a:latin typeface="+mn-ea"/>
                <a:cs typeface="굴림"/>
              </a:rPr>
              <a:t>,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r>
              <a:rPr lang="en-US" altLang="ko-KR" sz="1400" b="1" spc="-5" dirty="0" smtClean="0">
                <a:latin typeface="+mn-ea"/>
                <a:cs typeface="굴림"/>
              </a:rPr>
              <a:t>  </a:t>
            </a:r>
            <a:r>
              <a:rPr lang="ko-KR" altLang="en-US" sz="1400" b="1" spc="-5" dirty="0" smtClean="0">
                <a:latin typeface="+mn-ea"/>
                <a:cs typeface="굴림"/>
              </a:rPr>
              <a:t>상속을 통해 동일한 메서드 </a:t>
            </a:r>
            <a:r>
              <a:rPr lang="en-US" altLang="ko-KR" sz="1400" b="1" spc="-5" dirty="0" smtClean="0">
                <a:latin typeface="+mn-ea"/>
                <a:cs typeface="굴림"/>
              </a:rPr>
              <a:t>(</a:t>
            </a:r>
            <a:r>
              <a:rPr lang="en-US" altLang="ko-KR" sz="1400" b="1" spc="-5" dirty="0" err="1" smtClean="0">
                <a:latin typeface="+mn-ea"/>
                <a:cs typeface="굴림"/>
              </a:rPr>
              <a:t>getArea</a:t>
            </a:r>
            <a:r>
              <a:rPr lang="en-US" altLang="ko-KR" sz="1400" b="1" spc="-5" dirty="0" smtClean="0">
                <a:latin typeface="+mn-ea"/>
                <a:cs typeface="굴림"/>
              </a:rPr>
              <a:t>) </a:t>
            </a:r>
            <a:r>
              <a:rPr lang="ko-KR" altLang="en-US" sz="1400" b="1" spc="-5" dirty="0" smtClean="0">
                <a:latin typeface="+mn-ea"/>
                <a:cs typeface="굴림"/>
              </a:rPr>
              <a:t>는 부모 객체인 </a:t>
            </a:r>
            <a:r>
              <a:rPr lang="en-US" altLang="ko-KR" sz="1400" b="1" spc="-5" dirty="0" smtClean="0">
                <a:latin typeface="+mn-ea"/>
                <a:cs typeface="굴림"/>
              </a:rPr>
              <a:t>prototype </a:t>
            </a:r>
            <a:r>
              <a:rPr lang="ko-KR" altLang="en-US" sz="1400" b="1" spc="-5" dirty="0" smtClean="0">
                <a:latin typeface="+mn-ea"/>
                <a:cs typeface="굴림"/>
              </a:rPr>
              <a:t>의</a:t>
            </a:r>
            <a:r>
              <a:rPr lang="en-US" altLang="ko-KR" sz="1400" b="1" spc="-5" dirty="0" smtClean="0">
                <a:latin typeface="+mn-ea"/>
                <a:cs typeface="굴림"/>
              </a:rPr>
              <a:t> </a:t>
            </a:r>
            <a:r>
              <a:rPr lang="ko-KR" altLang="en-US" sz="1400" b="1" spc="-5" dirty="0" smtClean="0">
                <a:latin typeface="+mn-ea"/>
                <a:cs typeface="굴림"/>
              </a:rPr>
              <a:t>자산을 공유 </a:t>
            </a:r>
            <a:r>
              <a:rPr lang="ko-KR" altLang="en-US" sz="1400" b="1" spc="-5" dirty="0" err="1" smtClean="0">
                <a:latin typeface="+mn-ea"/>
                <a:cs typeface="굴림"/>
              </a:rPr>
              <a:t>하게됨</a:t>
            </a:r>
            <a:r>
              <a:rPr lang="en-US" altLang="ko-KR" sz="1400" b="1" spc="-5" dirty="0" smtClean="0">
                <a:latin typeface="+mn-ea"/>
                <a:cs typeface="굴림"/>
              </a:rPr>
              <a:t>.</a:t>
            </a:r>
            <a:r>
              <a:rPr lang="ko-KR" altLang="en-US" sz="1400" b="1" spc="-5" dirty="0" smtClean="0">
                <a:latin typeface="+mn-ea"/>
                <a:cs typeface="굴림"/>
              </a:rPr>
              <a:t>  </a:t>
            </a:r>
            <a:r>
              <a:rPr lang="en-US" altLang="ko-KR" sz="1400" b="1" spc="-5" dirty="0" smtClean="0">
                <a:latin typeface="+mn-ea"/>
                <a:cs typeface="굴림"/>
              </a:rPr>
              <a:t> 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733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11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7315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>
                <a:latin typeface="+mn-ea"/>
                <a:ea typeface="+mn-ea"/>
              </a:rPr>
              <a:t>7</a:t>
            </a:r>
            <a:r>
              <a:rPr lang="en-US" altLang="ko-KR" sz="2800" dirty="0" smtClean="0">
                <a:latin typeface="+mn-ea"/>
                <a:ea typeface="+mn-ea"/>
              </a:rPr>
              <a:t>. </a:t>
            </a:r>
            <a:r>
              <a:rPr lang="ko-KR" altLang="en-US" sz="2800" dirty="0" smtClean="0">
                <a:latin typeface="+mn-ea"/>
                <a:ea typeface="+mn-ea"/>
              </a:rPr>
              <a:t>클래스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(25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_417p) </a:t>
            </a:r>
            <a:r>
              <a:rPr lang="ko-KR" altLang="en-US" sz="2800" dirty="0" smtClean="0">
                <a:latin typeface="+mn-ea"/>
                <a:ea typeface="+mn-ea"/>
              </a:rPr>
              <a:t>와 모듈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(48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_893)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5414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>
                <a:latin typeface="+mn-ea"/>
                <a:cs typeface="굴림"/>
              </a:rPr>
              <a:t>7</a:t>
            </a:r>
            <a:r>
              <a:rPr lang="en-US" sz="1400" b="1" spc="-5" dirty="0" smtClean="0">
                <a:latin typeface="+mn-ea"/>
                <a:cs typeface="굴림"/>
              </a:rPr>
              <a:t>.1) </a:t>
            </a:r>
            <a:r>
              <a:rPr lang="ko-KR" altLang="en-US" sz="1400" b="1" spc="-5" dirty="0" smtClean="0">
                <a:latin typeface="+mn-ea"/>
                <a:cs typeface="굴림"/>
              </a:rPr>
              <a:t>클래스 </a:t>
            </a:r>
            <a:r>
              <a:rPr lang="en-US" altLang="ko-KR" sz="1400" b="1" spc="-5" dirty="0" smtClean="0">
                <a:latin typeface="+mn-ea"/>
                <a:cs typeface="굴림"/>
              </a:rPr>
              <a:t>: </a:t>
            </a:r>
            <a:r>
              <a:rPr lang="ko-KR" altLang="en-US" sz="1400" b="1" spc="-5" dirty="0" smtClean="0">
                <a:latin typeface="+mn-ea"/>
                <a:cs typeface="굴림"/>
              </a:rPr>
              <a:t>객체 </a:t>
            </a:r>
            <a:r>
              <a:rPr lang="ko-KR" altLang="en-US" sz="1400" b="1" spc="-5" dirty="0" err="1" smtClean="0">
                <a:latin typeface="+mn-ea"/>
                <a:cs typeface="굴림"/>
              </a:rPr>
              <a:t>구현방법</a:t>
            </a:r>
            <a:r>
              <a:rPr lang="ko-KR" altLang="en-US" sz="1400" b="1" spc="-5" dirty="0" smtClean="0">
                <a:latin typeface="+mn-ea"/>
                <a:cs typeface="굴림"/>
              </a:rPr>
              <a:t> </a:t>
            </a:r>
            <a:r>
              <a:rPr lang="en-US" altLang="ko-KR" sz="1400" b="1" spc="-5" dirty="0" smtClean="0">
                <a:latin typeface="+mn-ea"/>
                <a:cs typeface="굴림"/>
              </a:rPr>
              <a:t>( 6. </a:t>
            </a:r>
            <a:r>
              <a:rPr lang="ko-KR" altLang="en-US" sz="1400" b="1" spc="-5" dirty="0" smtClean="0">
                <a:latin typeface="+mn-ea"/>
                <a:cs typeface="굴림"/>
              </a:rPr>
              <a:t>방법과 비교 </a:t>
            </a:r>
            <a:r>
              <a:rPr lang="en-US" altLang="ko-KR" sz="1400" b="1" spc="-5" dirty="0" smtClean="0">
                <a:latin typeface="+mn-ea"/>
                <a:cs typeface="굴림"/>
              </a:rPr>
              <a:t>)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endParaRPr lang="en-US" altLang="ko-KR" sz="1400" b="1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>
                <a:latin typeface="+mn-ea"/>
                <a:cs typeface="굴림"/>
              </a:rPr>
              <a:t>7</a:t>
            </a:r>
            <a:r>
              <a:rPr lang="en-US" sz="1400" b="1" spc="-5" dirty="0" smtClean="0">
                <a:latin typeface="+mn-ea"/>
                <a:cs typeface="굴림"/>
              </a:rPr>
              <a:t>.2) </a:t>
            </a:r>
            <a:r>
              <a:rPr lang="ko-KR" altLang="en-US" sz="1400" b="1" spc="-5" dirty="0" smtClean="0">
                <a:latin typeface="+mn-ea"/>
                <a:cs typeface="굴림"/>
              </a:rPr>
              <a:t>모듈</a:t>
            </a:r>
            <a:endParaRPr lang="en-US" altLang="ko-KR" sz="1400" b="1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 smtClean="0">
                <a:latin typeface="+mn-ea"/>
                <a:cs typeface="굴림"/>
              </a:rPr>
              <a:t>모듈은 재사용가능한 </a:t>
            </a:r>
            <a:r>
              <a:rPr lang="ko-KR" altLang="en-US" sz="1400" spc="-5" dirty="0" err="1" smtClean="0">
                <a:latin typeface="+mn-ea"/>
                <a:cs typeface="굴림"/>
              </a:rPr>
              <a:t>코드조각</a:t>
            </a:r>
            <a:endParaRPr lang="en-US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지금까지 </a:t>
            </a:r>
            <a:r>
              <a:rPr lang="en-US" altLang="ko-KR" sz="1400" spc="-5" dirty="0">
                <a:latin typeface="+mn-ea"/>
                <a:cs typeface="굴림"/>
              </a:rPr>
              <a:t>JavaScript</a:t>
            </a:r>
            <a:r>
              <a:rPr lang="ko-KR" altLang="en-US" sz="1400" spc="-5" dirty="0">
                <a:latin typeface="+mn-ea"/>
                <a:cs typeface="굴림"/>
              </a:rPr>
              <a:t>에서 모듈화는 조금 번거로웠다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개발자들은 각자의 방식대로 스스로 모듈 방법을 찾거나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 err="1">
                <a:latin typeface="+mn-ea"/>
                <a:cs typeface="굴림"/>
              </a:rPr>
              <a:t>번들링</a:t>
            </a:r>
            <a:r>
              <a:rPr lang="ko-KR" altLang="en-US" sz="1400" spc="-5" dirty="0">
                <a:latin typeface="+mn-ea"/>
                <a:cs typeface="굴림"/>
              </a:rPr>
              <a:t> 도구를 사용하여 모듈화를 했다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spc="-5" dirty="0">
                <a:latin typeface="+mn-ea"/>
                <a:cs typeface="굴림"/>
              </a:rPr>
              <a:t>ES6 import module </a:t>
            </a:r>
            <a:r>
              <a:rPr lang="ko-KR" altLang="en-US" sz="1400" spc="-5" dirty="0">
                <a:latin typeface="+mn-ea"/>
                <a:cs typeface="굴림"/>
              </a:rPr>
              <a:t>구문이 있지만 브라우저에서 지원하지 않기 때문에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사용 하려면 </a:t>
            </a:r>
            <a:r>
              <a:rPr lang="ko-KR" altLang="en-US" sz="1400" spc="-5" dirty="0" err="1">
                <a:latin typeface="+mn-ea"/>
                <a:cs typeface="굴림"/>
              </a:rPr>
              <a:t>번들링</a:t>
            </a:r>
            <a:r>
              <a:rPr lang="ko-KR" altLang="en-US" sz="1400" spc="-5" dirty="0">
                <a:latin typeface="+mn-ea"/>
                <a:cs typeface="굴림"/>
              </a:rPr>
              <a:t> 도구나 </a:t>
            </a:r>
            <a:r>
              <a:rPr lang="en-US" altLang="ko-KR" sz="1400" spc="-5" dirty="0">
                <a:latin typeface="+mn-ea"/>
                <a:cs typeface="굴림"/>
              </a:rPr>
              <a:t>babel, </a:t>
            </a:r>
            <a:r>
              <a:rPr lang="en-US" altLang="ko-KR" sz="1400" spc="-5" dirty="0" err="1">
                <a:latin typeface="+mn-ea"/>
                <a:cs typeface="굴림"/>
              </a:rPr>
              <a:t>webpack</a:t>
            </a:r>
            <a:r>
              <a:rPr lang="ko-KR" altLang="en-US" sz="1400" spc="-5" dirty="0">
                <a:latin typeface="+mn-ea"/>
                <a:cs typeface="굴림"/>
              </a:rPr>
              <a:t>의 도움을 받아야 가능 했다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하지만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>
                <a:latin typeface="+mn-ea"/>
                <a:cs typeface="굴림"/>
              </a:rPr>
              <a:t>이젠 </a:t>
            </a:r>
            <a:r>
              <a:rPr lang="en-US" altLang="ko-KR" sz="1400" spc="-5" dirty="0">
                <a:latin typeface="+mn-ea"/>
                <a:cs typeface="굴림"/>
              </a:rPr>
              <a:t>ES6 import </a:t>
            </a:r>
            <a:r>
              <a:rPr lang="ko-KR" altLang="en-US" sz="1400" spc="-5" dirty="0">
                <a:latin typeface="+mn-ea"/>
                <a:cs typeface="굴림"/>
              </a:rPr>
              <a:t>구문을 외부 </a:t>
            </a:r>
            <a:r>
              <a:rPr lang="ko-KR" altLang="en-US" sz="1400" spc="-5" dirty="0" err="1">
                <a:latin typeface="+mn-ea"/>
                <a:cs typeface="굴림"/>
              </a:rPr>
              <a:t>번들링</a:t>
            </a:r>
            <a:r>
              <a:rPr lang="ko-KR" altLang="en-US" sz="1400" spc="-5" dirty="0">
                <a:latin typeface="+mn-ea"/>
                <a:cs typeface="굴림"/>
              </a:rPr>
              <a:t> 도구 없이 가능하다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ko-KR" altLang="en-US" sz="1400" spc="-5" dirty="0">
                <a:latin typeface="+mn-ea"/>
                <a:cs typeface="굴림"/>
              </a:rPr>
              <a:t>드디어 </a:t>
            </a:r>
            <a:r>
              <a:rPr lang="en-US" altLang="ko-KR" sz="1400" spc="-5" dirty="0">
                <a:latin typeface="+mn-ea"/>
                <a:cs typeface="굴림"/>
              </a:rPr>
              <a:t>ES6 import module </a:t>
            </a:r>
            <a:r>
              <a:rPr lang="ko-KR" altLang="en-US" sz="1400" spc="-5" dirty="0" smtClean="0">
                <a:latin typeface="+mn-ea"/>
                <a:cs typeface="굴림"/>
              </a:rPr>
              <a:t>을 브라우저 가 지원 </a:t>
            </a:r>
            <a:r>
              <a:rPr lang="ko-KR" altLang="en-US" sz="1400" spc="-5" dirty="0">
                <a:latin typeface="+mn-ea"/>
                <a:cs typeface="굴림"/>
              </a:rPr>
              <a:t>한다</a:t>
            </a:r>
            <a:r>
              <a:rPr lang="en-US" altLang="ko-KR" sz="1400" spc="-5" dirty="0">
                <a:latin typeface="+mn-ea"/>
                <a:cs typeface="굴림"/>
              </a:rPr>
              <a:t>. 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ES6   import (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) / export (</a:t>
            </a:r>
            <a:r>
              <a:rPr lang="ko-KR" altLang="en-US" sz="1400" dirty="0" smtClean="0"/>
              <a:t>공개</a:t>
            </a:r>
            <a:r>
              <a:rPr lang="en-US" altLang="ko-KR" sz="1400" dirty="0" smtClean="0"/>
              <a:t>)</a:t>
            </a:r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&lt;script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type=‘module’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=‘</a:t>
            </a:r>
            <a:r>
              <a:rPr lang="en-US" altLang="ko-KR" sz="1400" dirty="0" err="1" smtClean="0"/>
              <a:t>test.mjs</a:t>
            </a:r>
            <a:r>
              <a:rPr lang="en-US" altLang="ko-KR" sz="1400" dirty="0" smtClean="0"/>
              <a:t>’&gt;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구분을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위해 스크립트 문서 </a:t>
            </a:r>
            <a:r>
              <a:rPr lang="ko-KR" altLang="en-US" sz="1400" dirty="0" err="1" smtClean="0"/>
              <a:t>확장자는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- 48-2,3,4  : </a:t>
            </a:r>
            <a:r>
              <a:rPr lang="ko-KR" altLang="en-US" sz="1400" dirty="0" smtClean="0"/>
              <a:t>변수 충돌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모듈화 </a:t>
            </a:r>
            <a:r>
              <a:rPr lang="ko-KR" altLang="en-US" sz="1400" dirty="0" err="1" smtClean="0"/>
              <a:t>되지않음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- 48-5,6,7,8 : </a:t>
            </a:r>
            <a:r>
              <a:rPr lang="ko-KR" altLang="en-US" sz="1400" dirty="0" smtClean="0"/>
              <a:t>모듈 </a:t>
            </a:r>
            <a:r>
              <a:rPr lang="ko-KR" altLang="en-US" sz="1400" dirty="0" err="1" smtClean="0"/>
              <a:t>스코프</a:t>
            </a:r>
            <a:r>
              <a:rPr lang="ko-KR" altLang="en-US" sz="1400" dirty="0" smtClean="0"/>
              <a:t> 적용</a:t>
            </a:r>
            <a:endParaRPr lang="en-US" altLang="ko-KR" sz="1400" dirty="0" smtClean="0"/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Export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48-11, 12,13</a:t>
            </a:r>
          </a:p>
          <a:p>
            <a:pPr marL="296862" indent="-285750">
              <a:lnSpc>
                <a:spcPct val="100000"/>
              </a:lnSpc>
              <a:spcBef>
                <a:spcPts val="100"/>
              </a:spcBef>
              <a:buFont typeface="Symbol" panose="05050102010706020507" pitchFamily="18" charset="2"/>
              <a:buChar char="Þ"/>
              <a:tabLst>
                <a:tab pos="354965" algn="l"/>
                <a:tab pos="356235" algn="l"/>
              </a:tabLst>
            </a:pPr>
            <a:r>
              <a:rPr lang="en-US" altLang="ko-KR" sz="1400" dirty="0" smtClean="0"/>
              <a:t>Import: 48-13, 14, 15 ~ 19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 smtClean="0">
              <a:latin typeface="+mn-ea"/>
              <a:cs typeface="굴림"/>
            </a:endParaRPr>
          </a:p>
          <a:p>
            <a:pPr marL="174625" indent="-163513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22268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5532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1. ECMAScript</a:t>
            </a:r>
            <a:r>
              <a:rPr sz="2800" spc="-110" dirty="0" smtClean="0"/>
              <a:t> </a:t>
            </a:r>
            <a:r>
              <a:rPr lang="en-US" sz="2800" spc="-110" dirty="0" smtClean="0"/>
              <a:t>6 </a:t>
            </a:r>
            <a:r>
              <a:rPr lang="en-US" sz="2800" spc="-5" dirty="0" smtClean="0"/>
              <a:t> Start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2400" y="1143000"/>
            <a:ext cx="8763000" cy="4911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>
                <a:latin typeface="+mn-ea"/>
                <a:cs typeface="굴림"/>
              </a:rPr>
              <a:t>1</a:t>
            </a:r>
            <a:r>
              <a:rPr lang="en-US" sz="1400" spc="-5" dirty="0" smtClean="0">
                <a:latin typeface="+mn-ea"/>
                <a:cs typeface="굴림"/>
              </a:rPr>
              <a:t>.1)  ECMAScript 6 </a:t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en-US" sz="1400" spc="-5" dirty="0" smtClean="0">
                <a:latin typeface="+mn-ea"/>
                <a:cs typeface="굴림"/>
              </a:rPr>
              <a:t/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en-US" sz="1400" spc="-5" dirty="0" smtClean="0">
                <a:latin typeface="+mn-ea"/>
                <a:cs typeface="굴림"/>
              </a:rPr>
              <a:t>=&gt; </a:t>
            </a:r>
            <a:r>
              <a:rPr lang="en-US" altLang="ko-KR" sz="1400" spc="-5" dirty="0" err="1">
                <a:latin typeface="+mn-ea"/>
                <a:cs typeface="굴림"/>
              </a:rPr>
              <a:t>Ecma</a:t>
            </a:r>
            <a:r>
              <a:rPr lang="en-US" altLang="ko-KR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International </a:t>
            </a:r>
            <a:r>
              <a:rPr lang="ko-KR" altLang="en-US" sz="1400" spc="-5" dirty="0" smtClean="0">
                <a:latin typeface="+mn-ea"/>
                <a:cs typeface="굴림"/>
              </a:rPr>
              <a:t>이 </a:t>
            </a:r>
            <a:r>
              <a:rPr lang="en-US" altLang="ko-KR" sz="1400" spc="-5" dirty="0">
                <a:latin typeface="+mn-ea"/>
                <a:cs typeface="굴림"/>
              </a:rPr>
              <a:t>ECMA-262 </a:t>
            </a:r>
            <a:r>
              <a:rPr lang="ko-KR" altLang="en-US" sz="1400" spc="-5" dirty="0">
                <a:latin typeface="+mn-ea"/>
                <a:cs typeface="굴림"/>
              </a:rPr>
              <a:t>기술 규격에 따라 </a:t>
            </a:r>
            <a:r>
              <a:rPr lang="ko-KR" altLang="en-US" sz="1400" spc="-5" dirty="0" smtClean="0">
                <a:latin typeface="+mn-ea"/>
                <a:cs typeface="굴림"/>
              </a:rPr>
              <a:t>정의한 스크립트 </a:t>
            </a:r>
            <a:r>
              <a:rPr lang="ko-KR" altLang="en-US" sz="1400" spc="-5" dirty="0">
                <a:latin typeface="+mn-ea"/>
                <a:cs typeface="굴림"/>
              </a:rPr>
              <a:t>프로그래밍 </a:t>
            </a:r>
            <a:r>
              <a:rPr lang="ko-KR" altLang="en-US" sz="1400" spc="-5" dirty="0" smtClean="0">
                <a:latin typeface="+mn-ea"/>
                <a:cs typeface="굴림"/>
              </a:rPr>
              <a:t>언어의 표준으로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</a:t>
            </a:r>
            <a:r>
              <a:rPr lang="ko-KR" altLang="en-US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>
                <a:latin typeface="+mn-ea"/>
                <a:cs typeface="굴림"/>
              </a:rPr>
              <a:t>줄여서  </a:t>
            </a:r>
            <a:r>
              <a:rPr lang="en-US" altLang="ko-KR" sz="1400" spc="-5" dirty="0">
                <a:latin typeface="+mn-ea"/>
                <a:cs typeface="굴림"/>
              </a:rPr>
              <a:t>ES6 </a:t>
            </a:r>
            <a:r>
              <a:rPr lang="ko-KR" altLang="en-US" sz="1400" spc="-5" dirty="0">
                <a:latin typeface="+mn-ea"/>
                <a:cs typeface="굴림"/>
              </a:rPr>
              <a:t>이라 함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  <a:br>
              <a:rPr lang="en-US" altLang="ko-KR" sz="1400" spc="-5" dirty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 ECMAScript</a:t>
            </a:r>
            <a:r>
              <a:rPr lang="ko-KR" altLang="en-US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>
                <a:latin typeface="+mn-ea"/>
                <a:cs typeface="굴림"/>
              </a:rPr>
              <a:t>기준에 따라 구현한 스크립트 언어는 </a:t>
            </a:r>
            <a:r>
              <a:rPr lang="ko-KR" altLang="en-US" sz="1400" spc="-5" dirty="0" smtClean="0">
                <a:latin typeface="+mn-ea"/>
                <a:cs typeface="굴림"/>
              </a:rPr>
              <a:t>여러가지 </a:t>
            </a:r>
            <a:r>
              <a:rPr lang="ko-KR" altLang="en-US" sz="1400" spc="-5" dirty="0">
                <a:latin typeface="+mn-ea"/>
                <a:cs typeface="굴림"/>
              </a:rPr>
              <a:t>있지만 </a:t>
            </a:r>
            <a:r>
              <a:rPr lang="ko-KR" altLang="en-US" sz="1400" spc="-5" dirty="0" smtClean="0">
                <a:latin typeface="+mn-ea"/>
                <a:cs typeface="굴림"/>
              </a:rPr>
              <a:t>대표적인 것이 </a:t>
            </a:r>
            <a:r>
              <a:rPr lang="en-US" altLang="ko-KR" sz="1400" spc="-5" dirty="0" smtClean="0">
                <a:latin typeface="+mn-ea"/>
                <a:cs typeface="굴림"/>
              </a:rPr>
              <a:t>JavaScript </a:t>
            </a:r>
            <a:r>
              <a:rPr lang="ko-KR" altLang="en-US" sz="1400" spc="-5" dirty="0" smtClean="0">
                <a:latin typeface="+mn-ea"/>
                <a:cs typeface="굴림"/>
              </a:rPr>
              <a:t>임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>
                <a:latin typeface="+mn-ea"/>
                <a:cs typeface="굴림"/>
              </a:rPr>
              <a:t>=&gt; JS </a:t>
            </a:r>
            <a:r>
              <a:rPr lang="ko-KR" altLang="en-US" sz="1400" spc="-5" dirty="0">
                <a:latin typeface="+mn-ea"/>
                <a:cs typeface="굴림"/>
              </a:rPr>
              <a:t>는 </a:t>
            </a:r>
            <a:r>
              <a:rPr lang="en-US" altLang="ko-KR" sz="1400" spc="-5" dirty="0" smtClean="0">
                <a:latin typeface="+mn-ea"/>
                <a:cs typeface="굴림"/>
              </a:rPr>
              <a:t>ECMAScript </a:t>
            </a:r>
            <a:r>
              <a:rPr lang="ko-KR" altLang="en-US" sz="1400" spc="-5" dirty="0">
                <a:latin typeface="+mn-ea"/>
                <a:cs typeface="굴림"/>
              </a:rPr>
              <a:t>를 표준으로 두고 기능들을 추가하여 만들어진 것으로</a:t>
            </a:r>
            <a:r>
              <a:rPr lang="en-US" altLang="ko-KR" sz="1400" spc="-5" dirty="0">
                <a:latin typeface="+mn-ea"/>
                <a:cs typeface="굴림"/>
              </a:rPr>
              <a:t/>
            </a:r>
            <a:br>
              <a:rPr lang="en-US" altLang="ko-KR" sz="1400" spc="-5" dirty="0">
                <a:latin typeface="+mn-ea"/>
                <a:cs typeface="굴림"/>
              </a:rPr>
            </a:br>
            <a:r>
              <a:rPr lang="en-US" altLang="ko-KR" sz="1400" spc="-5" dirty="0">
                <a:latin typeface="+mn-ea"/>
                <a:cs typeface="굴림"/>
              </a:rPr>
              <a:t>     “JS =</a:t>
            </a:r>
            <a:r>
              <a:rPr lang="ko-KR" altLang="en-US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ECMAScript</a:t>
            </a:r>
            <a:r>
              <a:rPr lang="en-US" altLang="ko-KR" sz="1400" spc="-5" dirty="0">
                <a:latin typeface="+mn-ea"/>
                <a:cs typeface="굴림"/>
              </a:rPr>
              <a:t>” </a:t>
            </a:r>
            <a:r>
              <a:rPr lang="ko-KR" altLang="en-US" sz="1400" spc="-5" dirty="0">
                <a:latin typeface="+mn-ea"/>
                <a:cs typeface="굴림"/>
              </a:rPr>
              <a:t>는 아니지만 </a:t>
            </a:r>
            <a:r>
              <a:rPr lang="en-US" altLang="ko-KR" sz="1400" spc="-5" dirty="0">
                <a:latin typeface="+mn-ea"/>
                <a:cs typeface="굴림"/>
              </a:rPr>
              <a:t>JS </a:t>
            </a:r>
            <a:r>
              <a:rPr lang="ko-KR" altLang="en-US" sz="1400" spc="-5" dirty="0">
                <a:latin typeface="+mn-ea"/>
                <a:cs typeface="굴림"/>
              </a:rPr>
              <a:t>를 알려면 해당 버전의 </a:t>
            </a:r>
            <a:r>
              <a:rPr lang="en-US" altLang="ko-KR" sz="1400" spc="-5" dirty="0">
                <a:latin typeface="+mn-ea"/>
                <a:cs typeface="굴림"/>
              </a:rPr>
              <a:t>ES </a:t>
            </a:r>
            <a:r>
              <a:rPr lang="ko-KR" altLang="en-US" sz="1400" spc="-5" dirty="0">
                <a:latin typeface="+mn-ea"/>
                <a:cs typeface="굴림"/>
              </a:rPr>
              <a:t>명세를 확인 해야함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  <a:r>
              <a:rPr lang="ko-KR" altLang="en-US" sz="1400" spc="-5" dirty="0">
                <a:latin typeface="+mn-ea"/>
                <a:cs typeface="굴림"/>
              </a:rPr>
              <a:t> </a:t>
            </a:r>
            <a:endParaRPr lang="en-US" altLang="ko-KR" sz="1400" spc="-5" dirty="0">
              <a:latin typeface="+mn-ea"/>
              <a:cs typeface="굴림"/>
            </a:endParaRP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=&gt; </a:t>
            </a:r>
            <a:r>
              <a:rPr lang="ko-KR" altLang="en-US" sz="1400" spc="-5" dirty="0" smtClean="0">
                <a:latin typeface="+mn-ea"/>
                <a:cs typeface="굴림"/>
              </a:rPr>
              <a:t>현재  공식 최신버전은 </a:t>
            </a:r>
            <a:r>
              <a:rPr lang="en-US" altLang="ko-KR" sz="1400" spc="-5" dirty="0" smtClean="0">
                <a:latin typeface="+mn-ea"/>
                <a:cs typeface="굴림"/>
              </a:rPr>
              <a:t>ES6 _2015</a:t>
            </a:r>
            <a:r>
              <a:rPr lang="ko-KR" altLang="en-US" sz="1400" spc="-5" dirty="0" smtClean="0">
                <a:latin typeface="+mn-ea"/>
                <a:cs typeface="굴림"/>
              </a:rPr>
              <a:t>년</a:t>
            </a:r>
            <a:r>
              <a:rPr lang="en-US" altLang="ko-KR" sz="1400" spc="-5" dirty="0" smtClean="0">
                <a:latin typeface="+mn-ea"/>
                <a:cs typeface="굴림"/>
              </a:rPr>
              <a:t> 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 (  </a:t>
            </a:r>
            <a:r>
              <a:rPr lang="ko-KR" altLang="en-US" sz="1400" spc="-5" dirty="0" smtClean="0">
                <a:latin typeface="+mn-ea"/>
                <a:cs typeface="굴림"/>
              </a:rPr>
              <a:t>버전</a:t>
            </a:r>
            <a:r>
              <a:rPr lang="en-US" altLang="ko-KR" sz="1400" spc="-5" dirty="0" smtClean="0">
                <a:latin typeface="+mn-ea"/>
                <a:cs typeface="굴림"/>
              </a:rPr>
              <a:t>4 </a:t>
            </a:r>
            <a:r>
              <a:rPr lang="ko-KR" altLang="en-US" sz="1400" spc="-5" dirty="0" smtClean="0">
                <a:latin typeface="+mn-ea"/>
                <a:cs typeface="굴림"/>
              </a:rPr>
              <a:t>는 폐기 되었고</a:t>
            </a:r>
            <a:r>
              <a:rPr lang="en-US" altLang="ko-KR" sz="1400" spc="-5" dirty="0" smtClean="0">
                <a:latin typeface="+mn-ea"/>
                <a:cs typeface="굴림"/>
              </a:rPr>
              <a:t>, ES2016_2016</a:t>
            </a:r>
            <a:r>
              <a:rPr lang="ko-KR" altLang="en-US" sz="1400" spc="-5" dirty="0" smtClean="0">
                <a:latin typeface="+mn-ea"/>
                <a:cs typeface="굴림"/>
              </a:rPr>
              <a:t>년 과 </a:t>
            </a:r>
            <a:r>
              <a:rPr lang="en-US" altLang="ko-KR" sz="1400" spc="-5" dirty="0" smtClean="0">
                <a:latin typeface="+mn-ea"/>
                <a:cs typeface="굴림"/>
              </a:rPr>
              <a:t>ES2017_2017</a:t>
            </a:r>
            <a:r>
              <a:rPr lang="ko-KR" altLang="en-US" sz="1400" spc="-5" dirty="0" smtClean="0">
                <a:latin typeface="+mn-ea"/>
                <a:cs typeface="굴림"/>
              </a:rPr>
              <a:t>년</a:t>
            </a: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 smtClean="0">
                <a:latin typeface="+mn-ea"/>
                <a:cs typeface="굴림"/>
              </a:rPr>
              <a:t>은 </a:t>
            </a:r>
            <a:r>
              <a:rPr lang="en-US" altLang="ko-KR" sz="1400" spc="-5" dirty="0" smtClean="0">
                <a:latin typeface="+mn-ea"/>
                <a:cs typeface="굴림"/>
              </a:rPr>
              <a:t>ES6 </a:t>
            </a:r>
            <a:r>
              <a:rPr lang="ko-KR" altLang="en-US" sz="1400" spc="-5" dirty="0" smtClean="0">
                <a:latin typeface="+mn-ea"/>
                <a:cs typeface="굴림"/>
              </a:rPr>
              <a:t>과 큰 차이 없음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r>
              <a:rPr lang="ko-KR" altLang="en-US" sz="1400" spc="-5" dirty="0" smtClean="0">
                <a:latin typeface="+mn-ea"/>
                <a:cs typeface="굴림"/>
              </a:rPr>
              <a:t>  </a:t>
            </a:r>
            <a:r>
              <a:rPr lang="en-US" altLang="ko-KR" sz="1400" spc="-5" dirty="0" smtClean="0">
                <a:latin typeface="+mn-ea"/>
                <a:cs typeface="굴림"/>
              </a:rPr>
              <a:t>)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endParaRPr lang="en-US" altLang="ko-KR" sz="1400" spc="-5" dirty="0">
              <a:latin typeface="+mn-ea"/>
              <a:cs typeface="굴림"/>
            </a:endParaRP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altLang="ko-KR" sz="1400" spc="-5" dirty="0">
                <a:latin typeface="+mn-ea"/>
                <a:cs typeface="굴림"/>
              </a:rPr>
              <a:t>** </a:t>
            </a:r>
            <a:r>
              <a:rPr lang="en-US" altLang="ko-KR" sz="1400" spc="-5" dirty="0" err="1">
                <a:latin typeface="+mn-ea"/>
                <a:cs typeface="굴림"/>
              </a:rPr>
              <a:t>Ecma</a:t>
            </a:r>
            <a:r>
              <a:rPr lang="en-US" altLang="ko-KR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International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>
                <a:latin typeface="+mn-ea"/>
                <a:cs typeface="굴림"/>
              </a:rPr>
              <a:t>1961</a:t>
            </a:r>
            <a:r>
              <a:rPr lang="ko-KR" altLang="en-US" sz="1400" spc="-5" dirty="0">
                <a:latin typeface="+mn-ea"/>
                <a:cs typeface="굴림"/>
              </a:rPr>
              <a:t>년 유럽에서 컴퓨터 </a:t>
            </a:r>
            <a:r>
              <a:rPr lang="ko-KR" altLang="en-US" sz="1400" spc="-5" dirty="0" smtClean="0">
                <a:latin typeface="+mn-ea"/>
                <a:cs typeface="굴림"/>
              </a:rPr>
              <a:t>시스템 </a:t>
            </a:r>
            <a:r>
              <a:rPr lang="en-US" altLang="ko-KR" sz="1400" spc="-5" dirty="0" smtClean="0">
                <a:latin typeface="+mn-ea"/>
                <a:cs typeface="굴림"/>
              </a:rPr>
              <a:t>(</a:t>
            </a:r>
            <a:r>
              <a:rPr lang="ko-KR" altLang="en-US" sz="1400" spc="-5" dirty="0" smtClean="0">
                <a:latin typeface="+mn-ea"/>
                <a:cs typeface="굴림"/>
              </a:rPr>
              <a:t>정보와 통신시스템</a:t>
            </a:r>
            <a:r>
              <a:rPr lang="en-US" altLang="ko-KR" sz="1400" spc="-5" dirty="0" smtClean="0">
                <a:latin typeface="+mn-ea"/>
                <a:cs typeface="굴림"/>
              </a:rPr>
              <a:t>) </a:t>
            </a:r>
            <a:r>
              <a:rPr lang="ko-KR" altLang="en-US" sz="1400" spc="-5" dirty="0" smtClean="0">
                <a:latin typeface="+mn-ea"/>
                <a:cs typeface="굴림"/>
              </a:rPr>
              <a:t>표준화를 위하여 세운 국제적 </a:t>
            </a:r>
            <a:r>
              <a:rPr lang="ko-KR" altLang="en-US" sz="1400" spc="-5" dirty="0">
                <a:latin typeface="+mn-ea"/>
                <a:cs typeface="굴림"/>
              </a:rPr>
              <a:t>표준화 </a:t>
            </a:r>
            <a:r>
              <a:rPr lang="ko-KR" altLang="en-US" sz="1400" spc="-5" dirty="0" smtClean="0">
                <a:latin typeface="+mn-ea"/>
                <a:cs typeface="굴림"/>
              </a:rPr>
              <a:t>기구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원래 </a:t>
            </a:r>
            <a:r>
              <a:rPr lang="ko-KR" altLang="en-US" sz="1400" spc="-5" dirty="0">
                <a:latin typeface="+mn-ea"/>
                <a:cs typeface="굴림"/>
              </a:rPr>
              <a:t>이름은 </a:t>
            </a:r>
            <a:r>
              <a:rPr lang="en-US" altLang="ko-KR" sz="1400" spc="-5" dirty="0">
                <a:latin typeface="+mn-ea"/>
                <a:cs typeface="굴림"/>
              </a:rPr>
              <a:t>European Computer Manufacturers Association (ECMA</a:t>
            </a:r>
            <a:r>
              <a:rPr lang="en-US" altLang="ko-KR" sz="1400" spc="-5" dirty="0" smtClean="0">
                <a:latin typeface="+mn-ea"/>
                <a:cs typeface="굴림"/>
              </a:rPr>
              <a:t>) </a:t>
            </a:r>
            <a:r>
              <a:rPr lang="ko-KR" altLang="en-US" sz="1400" spc="-5" dirty="0" smtClean="0">
                <a:latin typeface="+mn-ea"/>
                <a:cs typeface="굴림"/>
              </a:rPr>
              <a:t>이었지만</a:t>
            </a:r>
            <a:r>
              <a:rPr lang="en-US" altLang="ko-KR" sz="1400" spc="-5" dirty="0" smtClean="0">
                <a:latin typeface="+mn-ea"/>
                <a:cs typeface="굴림"/>
              </a:rPr>
              <a:t>,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기구의 </a:t>
            </a:r>
            <a:r>
              <a:rPr lang="ko-KR" altLang="en-US" sz="1400" spc="-5" dirty="0">
                <a:latin typeface="+mn-ea"/>
                <a:cs typeface="굴림"/>
              </a:rPr>
              <a:t>국제적 확장을 반영하여 </a:t>
            </a:r>
            <a:r>
              <a:rPr lang="ko-KR" altLang="en-US" sz="1400" spc="-5" dirty="0" smtClean="0">
                <a:latin typeface="+mn-ea"/>
                <a:cs typeface="굴림"/>
              </a:rPr>
              <a:t>현재 </a:t>
            </a:r>
            <a:r>
              <a:rPr lang="ko-KR" altLang="en-US" sz="1400" spc="-5" dirty="0">
                <a:latin typeface="+mn-ea"/>
                <a:cs typeface="굴림"/>
              </a:rPr>
              <a:t>이름으로 </a:t>
            </a:r>
            <a:r>
              <a:rPr lang="ko-KR" altLang="en-US" sz="1400" spc="-5" dirty="0" smtClean="0">
                <a:latin typeface="+mn-ea"/>
                <a:cs typeface="굴림"/>
              </a:rPr>
              <a:t>바뀌어</a:t>
            </a:r>
            <a:r>
              <a:rPr lang="en-US" altLang="ko-KR" sz="1400" spc="-5" dirty="0" smtClean="0">
                <a:latin typeface="+mn-ea"/>
                <a:cs typeface="굴림"/>
              </a:rPr>
              <a:t>, </a:t>
            </a:r>
            <a:r>
              <a:rPr lang="ko-KR" altLang="en-US" sz="1400" spc="-5" dirty="0" smtClean="0">
                <a:latin typeface="+mn-ea"/>
                <a:cs typeface="굴림"/>
              </a:rPr>
              <a:t>지금은</a:t>
            </a:r>
            <a:r>
              <a:rPr lang="en-US" altLang="ko-KR" sz="1400" spc="-5" dirty="0" smtClean="0">
                <a:latin typeface="+mn-ea"/>
                <a:cs typeface="굴림"/>
              </a:rPr>
              <a:t> </a:t>
            </a:r>
            <a:r>
              <a:rPr lang="ko-KR" altLang="en-US" sz="1400" spc="-5" dirty="0" smtClean="0">
                <a:latin typeface="+mn-ea"/>
                <a:cs typeface="굴림"/>
              </a:rPr>
              <a:t>대문자만 </a:t>
            </a:r>
            <a:r>
              <a:rPr lang="ko-KR" altLang="en-US" sz="1400" spc="-5" dirty="0">
                <a:latin typeface="+mn-ea"/>
                <a:cs typeface="굴림"/>
              </a:rPr>
              <a:t>사용하지 않는다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멤버십은 </a:t>
            </a:r>
            <a:r>
              <a:rPr lang="ko-KR" altLang="en-US" sz="1400" spc="-5" dirty="0">
                <a:latin typeface="+mn-ea"/>
                <a:cs typeface="굴림"/>
              </a:rPr>
              <a:t>규모와 상관없이 유럽에서 컴퓨터나 통신 시스템을 생산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>
                <a:latin typeface="+mn-ea"/>
                <a:cs typeface="굴림"/>
              </a:rPr>
              <a:t>시장화</a:t>
            </a:r>
            <a:r>
              <a:rPr lang="en-US" altLang="ko-KR" sz="1400" spc="-5" dirty="0">
                <a:latin typeface="+mn-ea"/>
                <a:cs typeface="굴림"/>
              </a:rPr>
              <a:t>, </a:t>
            </a:r>
            <a:r>
              <a:rPr lang="ko-KR" altLang="en-US" sz="1400" spc="-5" dirty="0">
                <a:latin typeface="+mn-ea"/>
                <a:cs typeface="굴림"/>
              </a:rPr>
              <a:t>또는 개발하는 회사에 열려 </a:t>
            </a:r>
            <a:r>
              <a:rPr lang="ko-KR" altLang="en-US" sz="1400" spc="-5" dirty="0" smtClean="0">
                <a:latin typeface="+mn-ea"/>
                <a:cs typeface="굴림"/>
              </a:rPr>
              <a:t>있으며 본부는 </a:t>
            </a:r>
            <a:r>
              <a:rPr lang="ko-KR" altLang="en-US" sz="1400" spc="-5" dirty="0">
                <a:latin typeface="+mn-ea"/>
                <a:cs typeface="굴림"/>
              </a:rPr>
              <a:t>제네바에 </a:t>
            </a:r>
            <a:r>
              <a:rPr lang="ko-KR" altLang="en-US" sz="1400" spc="-5" dirty="0" smtClean="0">
                <a:latin typeface="+mn-ea"/>
                <a:cs typeface="굴림"/>
              </a:rPr>
              <a:t>있다</a:t>
            </a:r>
            <a:r>
              <a:rPr lang="en-US" altLang="ko-KR" sz="1400" spc="-5" dirty="0">
                <a:latin typeface="+mn-ea"/>
                <a:cs typeface="굴림"/>
              </a:rPr>
              <a:t>. </a:t>
            </a:r>
            <a:endParaRPr sz="1400" dirty="0">
              <a:latin typeface="+mn-ea"/>
              <a:cs typeface="굴림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5532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1. ECMAScript</a:t>
            </a:r>
            <a:r>
              <a:rPr sz="2800" spc="-110" dirty="0" smtClean="0"/>
              <a:t> </a:t>
            </a:r>
            <a:r>
              <a:rPr lang="en-US" sz="2800" spc="-110" dirty="0" smtClean="0"/>
              <a:t>6 </a:t>
            </a:r>
            <a:r>
              <a:rPr lang="en-US" sz="2800" spc="-5" dirty="0" smtClean="0"/>
              <a:t> Start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3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2400" y="1143000"/>
            <a:ext cx="8763000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538" indent="-35242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1.2)  ECMA6 </a:t>
            </a:r>
            <a:r>
              <a:rPr lang="ko-KR" altLang="en-US" sz="1400" spc="-5" dirty="0" smtClean="0">
                <a:latin typeface="+mn-ea"/>
                <a:cs typeface="굴림"/>
              </a:rPr>
              <a:t>버전 별 주요 특징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363538" indent="-35242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363538" indent="-35242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sz="1400" dirty="0">
              <a:latin typeface="+mn-ea"/>
              <a:cs typeface="굴림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90" y="1485401"/>
            <a:ext cx="640201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6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55320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1. ECMAScript</a:t>
            </a:r>
            <a:r>
              <a:rPr sz="2800" spc="-110" dirty="0" smtClean="0"/>
              <a:t> </a:t>
            </a:r>
            <a:r>
              <a:rPr lang="en-US" sz="2800" spc="-110" dirty="0" smtClean="0"/>
              <a:t>6 </a:t>
            </a:r>
            <a:r>
              <a:rPr lang="en-US" sz="2800" spc="-5" dirty="0" smtClean="0"/>
              <a:t> Start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2400" y="1143000"/>
            <a:ext cx="8763000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1.3)  ECMAScript 6 </a:t>
            </a:r>
            <a:r>
              <a:rPr lang="ko-KR" altLang="en-US" sz="1400" spc="-5" dirty="0" smtClean="0">
                <a:latin typeface="+mn-ea"/>
                <a:cs typeface="굴림"/>
              </a:rPr>
              <a:t>의 주요 특징</a:t>
            </a:r>
            <a:r>
              <a:rPr lang="en-US" sz="1400" spc="-5" dirty="0" smtClean="0">
                <a:latin typeface="+mn-ea"/>
                <a:cs typeface="굴림"/>
              </a:rPr>
              <a:t> </a:t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en-US" sz="1400" spc="-5" dirty="0" smtClean="0">
                <a:latin typeface="+mn-ea"/>
                <a:cs typeface="굴림"/>
              </a:rPr>
              <a:t/>
            </a:r>
            <a:br>
              <a:rPr lang="en-US" sz="1400" spc="-5" dirty="0" smtClean="0">
                <a:latin typeface="+mn-ea"/>
                <a:cs typeface="굴림"/>
              </a:rPr>
            </a:br>
            <a:r>
              <a:rPr lang="ko-KR" altLang="en-US" sz="1400" spc="-5" dirty="0">
                <a:latin typeface="+mn-ea"/>
                <a:cs typeface="굴림"/>
              </a:rPr>
              <a:t>지금까지 발표된 </a:t>
            </a:r>
            <a:r>
              <a:rPr lang="en-US" altLang="ko-KR" sz="1400" spc="-5" dirty="0">
                <a:latin typeface="+mn-ea"/>
                <a:cs typeface="굴림"/>
              </a:rPr>
              <a:t>6</a:t>
            </a:r>
            <a:r>
              <a:rPr lang="ko-KR" altLang="en-US" sz="1400" spc="-5" dirty="0">
                <a:latin typeface="+mn-ea"/>
                <a:cs typeface="굴림"/>
              </a:rPr>
              <a:t>개의 버전 중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은 조금 특별하다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은 기존과 다르게 긴 준비기간을 거쳐 </a:t>
            </a:r>
            <a:r>
              <a:rPr lang="ko-KR" altLang="en-US" sz="1400" b="1" spc="-5" dirty="0">
                <a:latin typeface="+mn-ea"/>
                <a:cs typeface="굴림"/>
              </a:rPr>
              <a:t>다양한 </a:t>
            </a:r>
            <a:r>
              <a:rPr lang="en-US" altLang="ko-KR" sz="1400" b="1" spc="-5" dirty="0">
                <a:latin typeface="+mn-ea"/>
                <a:cs typeface="굴림"/>
              </a:rPr>
              <a:t>API </a:t>
            </a:r>
            <a:r>
              <a:rPr lang="ko-KR" altLang="en-US" sz="1400" b="1" spc="-5" dirty="0">
                <a:latin typeface="+mn-ea"/>
                <a:cs typeface="굴림"/>
              </a:rPr>
              <a:t>추가와 편의 기능을 제공하는데</a:t>
            </a:r>
            <a:r>
              <a:rPr lang="en-US" altLang="ko-KR" sz="1400" spc="-5" dirty="0" smtClean="0">
                <a:latin typeface="+mn-ea"/>
                <a:cs typeface="굴림"/>
              </a:rPr>
              <a:t>,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향상된 </a:t>
            </a:r>
            <a:r>
              <a:rPr lang="ko-KR" altLang="en-US" sz="1400" spc="-5" dirty="0">
                <a:latin typeface="+mn-ea"/>
                <a:cs typeface="굴림"/>
              </a:rPr>
              <a:t>주요 기능 중에는 </a:t>
            </a:r>
            <a:r>
              <a:rPr lang="ko-KR" altLang="en-US" sz="1400" b="1" spc="-5" dirty="0">
                <a:latin typeface="+mn-ea"/>
                <a:cs typeface="굴림"/>
              </a:rPr>
              <a:t>모듈과 클래스의 추가</a:t>
            </a:r>
            <a:r>
              <a:rPr lang="en-US" altLang="ko-KR" sz="1400" b="1" spc="-5" dirty="0">
                <a:latin typeface="+mn-ea"/>
                <a:cs typeface="굴림"/>
              </a:rPr>
              <a:t>, </a:t>
            </a:r>
            <a:r>
              <a:rPr lang="ko-KR" altLang="en-US" sz="1400" b="1" spc="-5" dirty="0">
                <a:latin typeface="+mn-ea"/>
                <a:cs typeface="굴림"/>
              </a:rPr>
              <a:t>어휘 블록 범위 지정</a:t>
            </a:r>
            <a:r>
              <a:rPr lang="en-US" altLang="ko-KR" sz="1400" b="1" spc="-5" dirty="0">
                <a:latin typeface="+mn-ea"/>
                <a:cs typeface="굴림"/>
              </a:rPr>
              <a:t>, </a:t>
            </a:r>
            <a:r>
              <a:rPr lang="ko-KR" altLang="en-US" sz="1400" b="1" spc="-5" dirty="0">
                <a:latin typeface="+mn-ea"/>
                <a:cs typeface="굴림"/>
              </a:rPr>
              <a:t>반복자와 </a:t>
            </a:r>
            <a:r>
              <a:rPr lang="ko-KR" altLang="en-US" sz="1400" b="1" spc="-5" dirty="0" err="1">
                <a:latin typeface="+mn-ea"/>
                <a:cs typeface="굴림"/>
              </a:rPr>
              <a:t>생성자</a:t>
            </a:r>
            <a:r>
              <a:rPr lang="en-US" altLang="ko-KR" sz="1400" b="1" spc="-5" dirty="0" smtClean="0">
                <a:latin typeface="+mn-ea"/>
                <a:cs typeface="굴림"/>
              </a:rPr>
              <a:t>, </a:t>
            </a:r>
            <a:r>
              <a:rPr lang="ko-KR" altLang="en-US" sz="1400" b="1" spc="-5" dirty="0" smtClean="0">
                <a:latin typeface="+mn-ea"/>
                <a:cs typeface="굴림"/>
              </a:rPr>
              <a:t>비동기 </a:t>
            </a:r>
            <a:r>
              <a:rPr lang="ko-KR" altLang="en-US" sz="1400" b="1" spc="-5" dirty="0">
                <a:latin typeface="+mn-ea"/>
                <a:cs typeface="굴림"/>
              </a:rPr>
              <a:t>프로그램의 구조 패턴을 제공하는 </a:t>
            </a:r>
            <a:r>
              <a:rPr lang="en-US" altLang="ko-KR" sz="1400" b="1" spc="-5" dirty="0">
                <a:latin typeface="+mn-ea"/>
                <a:cs typeface="굴림"/>
              </a:rPr>
              <a:t>promise, map</a:t>
            </a:r>
            <a:r>
              <a:rPr lang="ko-KR" altLang="en-US" sz="1400" b="1" spc="-5" dirty="0">
                <a:latin typeface="+mn-ea"/>
                <a:cs typeface="굴림"/>
              </a:rPr>
              <a:t>과 </a:t>
            </a:r>
            <a:r>
              <a:rPr lang="en-US" altLang="ko-KR" sz="1400" b="1" spc="-5" dirty="0">
                <a:latin typeface="+mn-ea"/>
                <a:cs typeface="굴림"/>
              </a:rPr>
              <a:t>set </a:t>
            </a:r>
            <a:r>
              <a:rPr lang="ko-KR" altLang="en-US" sz="1400" b="1" spc="-5" dirty="0">
                <a:latin typeface="+mn-ea"/>
                <a:cs typeface="굴림"/>
              </a:rPr>
              <a:t>컬렉션</a:t>
            </a:r>
            <a:r>
              <a:rPr lang="en-US" altLang="ko-KR" sz="1400" b="1" spc="-5" dirty="0" smtClean="0">
                <a:latin typeface="+mn-ea"/>
                <a:cs typeface="굴림"/>
              </a:rPr>
              <a:t>, </a:t>
            </a:r>
            <a:r>
              <a:rPr lang="ko-KR" altLang="en-US" sz="1400" b="1" spc="-5" dirty="0" smtClean="0">
                <a:latin typeface="+mn-ea"/>
                <a:cs typeface="굴림"/>
              </a:rPr>
              <a:t>간단한 </a:t>
            </a:r>
            <a:r>
              <a:rPr lang="ko-KR" altLang="en-US" sz="1400" b="1" spc="-5" dirty="0">
                <a:latin typeface="+mn-ea"/>
                <a:cs typeface="굴림"/>
              </a:rPr>
              <a:t>함수 선언인 화살표 함수와 문자열 치환 등 </a:t>
            </a:r>
            <a:r>
              <a:rPr lang="ko-KR" altLang="en-US" sz="1400" spc="-5" dirty="0">
                <a:latin typeface="+mn-ea"/>
                <a:cs typeface="굴림"/>
              </a:rPr>
              <a:t>다양한 부분에서 기능이 크게 향상되었다</a:t>
            </a:r>
            <a:r>
              <a:rPr lang="en-US" altLang="ko-KR" sz="1400" spc="-5" dirty="0">
                <a:latin typeface="+mn-ea"/>
                <a:cs typeface="굴림"/>
              </a:rPr>
              <a:t>. 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의 발표는 많은 라이브러리에 영향을 </a:t>
            </a:r>
            <a:r>
              <a:rPr lang="ko-KR" altLang="en-US" sz="1400" spc="-5" dirty="0" smtClean="0">
                <a:latin typeface="+mn-ea"/>
                <a:cs typeface="굴림"/>
              </a:rPr>
              <a:t>주어</a:t>
            </a:r>
            <a:r>
              <a:rPr lang="en-US" altLang="ko-KR" sz="1400" spc="-5" dirty="0" smtClean="0">
                <a:latin typeface="+mn-ea"/>
                <a:cs typeface="굴림"/>
              </a:rPr>
              <a:t>, Node.js</a:t>
            </a:r>
            <a:r>
              <a:rPr lang="ko-KR" altLang="en-US" sz="1400" spc="-5" dirty="0">
                <a:latin typeface="+mn-ea"/>
                <a:cs typeface="굴림"/>
              </a:rPr>
              <a:t>도 </a:t>
            </a:r>
            <a:r>
              <a:rPr lang="en-US" altLang="ko-KR" sz="1400" spc="-5" dirty="0">
                <a:latin typeface="+mn-ea"/>
                <a:cs typeface="굴림"/>
              </a:rPr>
              <a:t>4</a:t>
            </a:r>
            <a:r>
              <a:rPr lang="ko-KR" altLang="en-US" sz="1400" spc="-5" dirty="0">
                <a:latin typeface="+mn-ea"/>
                <a:cs typeface="굴림"/>
              </a:rPr>
              <a:t>버전 부터는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을 </a:t>
            </a:r>
            <a:r>
              <a:rPr lang="ko-KR" altLang="en-US" sz="1400" spc="-5" dirty="0" smtClean="0">
                <a:latin typeface="+mn-ea"/>
                <a:cs typeface="굴림"/>
              </a:rPr>
              <a:t>도입하였고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AngularJS</a:t>
            </a:r>
            <a:r>
              <a:rPr lang="en-US" altLang="ko-KR" sz="1400" spc="-5" dirty="0">
                <a:latin typeface="+mn-ea"/>
                <a:cs typeface="굴림"/>
              </a:rPr>
              <a:t>, React, Vue.js </a:t>
            </a:r>
            <a:r>
              <a:rPr lang="ko-KR" altLang="en-US" sz="1400" spc="-5" dirty="0">
                <a:latin typeface="+mn-ea"/>
                <a:cs typeface="굴림"/>
              </a:rPr>
              <a:t>등도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에 맞춰 개편되었을 만큼 빠르게 확산되고 있다</a:t>
            </a:r>
            <a:r>
              <a:rPr lang="en-US" altLang="ko-KR" sz="1400" spc="-5" dirty="0" smtClean="0">
                <a:latin typeface="+mn-ea"/>
                <a:cs typeface="굴림"/>
              </a:rPr>
              <a:t>.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ko-KR" altLang="en-US" sz="1400" spc="-5" dirty="0" smtClean="0">
                <a:latin typeface="+mn-ea"/>
                <a:cs typeface="굴림"/>
              </a:rPr>
              <a:t>이처럼 </a:t>
            </a:r>
            <a:r>
              <a:rPr lang="en-US" altLang="ko-KR" sz="1400" spc="-5" dirty="0">
                <a:latin typeface="+mn-ea"/>
                <a:cs typeface="굴림"/>
              </a:rPr>
              <a:t>ES6</a:t>
            </a:r>
            <a:r>
              <a:rPr lang="ko-KR" altLang="en-US" sz="1400" spc="-5" dirty="0">
                <a:latin typeface="+mn-ea"/>
                <a:cs typeface="굴림"/>
              </a:rPr>
              <a:t>은 앞으로 발전해나갈 자바스크립트의 새로운 </a:t>
            </a:r>
            <a:r>
              <a:rPr lang="ko-KR" altLang="en-US" sz="1400" spc="-5" dirty="0" smtClean="0">
                <a:latin typeface="+mn-ea"/>
                <a:cs typeface="굴림"/>
              </a:rPr>
              <a:t>방향이며</a:t>
            </a:r>
            <a:r>
              <a:rPr lang="en-US" altLang="ko-KR" sz="1400" spc="-5" dirty="0" smtClean="0">
                <a:latin typeface="+mn-ea"/>
                <a:cs typeface="굴림"/>
              </a:rPr>
              <a:t>, </a:t>
            </a:r>
            <a:r>
              <a:rPr lang="ko-KR" altLang="en-US" sz="1400" spc="-5" dirty="0" smtClean="0">
                <a:latin typeface="+mn-ea"/>
                <a:cs typeface="굴림"/>
              </a:rPr>
              <a:t>이미 </a:t>
            </a:r>
            <a:r>
              <a:rPr lang="ko-KR" altLang="en-US" sz="1400" spc="-5" dirty="0">
                <a:latin typeface="+mn-ea"/>
                <a:cs typeface="굴림"/>
              </a:rPr>
              <a:t>많은 결과물을 보여주고 있다</a:t>
            </a:r>
            <a:r>
              <a:rPr lang="en-US" altLang="ko-KR" sz="1400" spc="-5" dirty="0">
                <a:latin typeface="+mn-ea"/>
                <a:cs typeface="굴림"/>
              </a:rPr>
              <a:t>.</a:t>
            </a: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dirty="0" smtClean="0">
              <a:latin typeface="+mn-ea"/>
              <a:cs typeface="굴림"/>
            </a:endParaRPr>
          </a:p>
          <a:p>
            <a:pPr marL="363538" indent="-352425">
              <a:lnSpc>
                <a:spcPts val="2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dirty="0" smtClean="0">
                <a:latin typeface="+mn-ea"/>
                <a:cs typeface="굴림"/>
              </a:rPr>
              <a:t>1.4)  </a:t>
            </a:r>
            <a:r>
              <a:rPr lang="ko-KR" altLang="en-US" sz="1400" dirty="0" smtClean="0">
                <a:latin typeface="+mn-ea"/>
                <a:cs typeface="굴림"/>
              </a:rPr>
              <a:t>브라우저 </a:t>
            </a:r>
            <a:r>
              <a:rPr lang="ko-KR" altLang="en-US" sz="1400" dirty="0">
                <a:latin typeface="+mn-ea"/>
                <a:cs typeface="굴림"/>
              </a:rPr>
              <a:t>별 지원 현황 </a:t>
            </a:r>
            <a:r>
              <a:rPr lang="en-US" altLang="ko-KR" sz="1400" dirty="0">
                <a:latin typeface="+mn-ea"/>
                <a:cs typeface="굴림"/>
              </a:rPr>
              <a:t>(</a:t>
            </a:r>
            <a:r>
              <a:rPr lang="en-US" sz="1400" dirty="0">
                <a:latin typeface="+mn-ea"/>
                <a:cs typeface="굴림"/>
              </a:rPr>
              <a:t>Support by </a:t>
            </a:r>
            <a:r>
              <a:rPr lang="en-US" sz="1400" dirty="0" smtClean="0">
                <a:latin typeface="+mn-ea"/>
                <a:cs typeface="굴림"/>
              </a:rPr>
              <a:t>Browsers)</a:t>
            </a:r>
            <a:endParaRPr sz="1400" dirty="0">
              <a:latin typeface="+mn-ea"/>
              <a:cs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0"/>
            <a:ext cx="640436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7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5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 smtClean="0">
                <a:latin typeface="+mn-ea"/>
                <a:ea typeface="+mn-ea"/>
              </a:rPr>
              <a:t>2. </a:t>
            </a:r>
            <a:r>
              <a:rPr lang="ko-KR" altLang="en-US" sz="2800" dirty="0" err="1" smtClean="0">
                <a:latin typeface="+mn-ea"/>
                <a:ea typeface="+mn-ea"/>
              </a:rPr>
              <a:t>기본문법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433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2.1) let , </a:t>
            </a:r>
            <a:r>
              <a:rPr lang="en-US" sz="1400" spc="-5" dirty="0" err="1" smtClean="0">
                <a:latin typeface="+mn-ea"/>
                <a:cs typeface="굴림"/>
              </a:rPr>
              <a:t>const</a:t>
            </a:r>
            <a:r>
              <a:rPr lang="en-US" sz="1400" spc="-5" dirty="0" smtClean="0">
                <a:latin typeface="+mn-ea"/>
                <a:cs typeface="굴림"/>
              </a:rPr>
              <a:t> =&gt; javaScript03/ex11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2.2) </a:t>
            </a:r>
            <a:r>
              <a:rPr lang="ko-KR" altLang="en-US" sz="1400" spc="-5" dirty="0" err="1" smtClean="0">
                <a:latin typeface="+mn-ea"/>
                <a:cs typeface="굴림"/>
              </a:rPr>
              <a:t>이터러블</a:t>
            </a:r>
            <a:r>
              <a:rPr lang="ko-KR" altLang="en-US" sz="1400" spc="-5" dirty="0" smtClean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&amp; </a:t>
            </a:r>
            <a:r>
              <a:rPr lang="ko-KR" altLang="en-US" sz="1400" spc="-5" dirty="0" err="1" smtClean="0">
                <a:latin typeface="+mn-ea"/>
                <a:cs typeface="굴림"/>
              </a:rPr>
              <a:t>이터레이터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2.3) </a:t>
            </a:r>
            <a:r>
              <a:rPr lang="en-US" sz="1400" b="1" spc="-5" dirty="0" smtClean="0">
                <a:latin typeface="+mn-ea"/>
                <a:cs typeface="굴림"/>
              </a:rPr>
              <a:t>for …</a:t>
            </a:r>
            <a:r>
              <a:rPr lang="en-US" altLang="ko-KR" sz="1400" b="1" spc="-5" dirty="0" smtClean="0">
                <a:latin typeface="+mn-ea"/>
                <a:cs typeface="굴림"/>
              </a:rPr>
              <a:t>of</a:t>
            </a:r>
            <a:r>
              <a:rPr lang="ko-KR" altLang="en-US" sz="1400" b="1" spc="-5" dirty="0" smtClean="0">
                <a:latin typeface="+mn-ea"/>
                <a:cs typeface="굴림"/>
              </a:rPr>
              <a:t>  </a:t>
            </a:r>
            <a:r>
              <a:rPr lang="ko-KR" altLang="en-US" sz="1400" spc="-5" dirty="0" smtClean="0">
                <a:latin typeface="+mn-ea"/>
                <a:cs typeface="굴림"/>
              </a:rPr>
              <a:t>구문 </a:t>
            </a:r>
            <a:r>
              <a:rPr lang="en-US" altLang="ko-KR" sz="1400" spc="-5" dirty="0">
                <a:latin typeface="+mn-ea"/>
                <a:cs typeface="굴림"/>
              </a:rPr>
              <a:t>=&gt; </a:t>
            </a:r>
            <a:r>
              <a:rPr lang="en-US" altLang="ko-KR" sz="1400" spc="-5" dirty="0" smtClean="0">
                <a:latin typeface="+mn-ea"/>
                <a:cs typeface="굴림"/>
              </a:rPr>
              <a:t>javaScript02/ex08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2.4) </a:t>
            </a:r>
            <a:r>
              <a:rPr lang="ko-KR" altLang="en-US" sz="1400" spc="-5" dirty="0" smtClean="0">
                <a:latin typeface="+mn-ea"/>
                <a:cs typeface="굴림"/>
              </a:rPr>
              <a:t>템플릿 </a:t>
            </a:r>
            <a:r>
              <a:rPr lang="ko-KR" altLang="en-US" sz="1400" spc="-5" dirty="0" err="1" smtClean="0">
                <a:latin typeface="+mn-ea"/>
                <a:cs typeface="굴림"/>
              </a:rPr>
              <a:t>리터럴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2.5) </a:t>
            </a:r>
            <a:r>
              <a:rPr lang="ko-KR" altLang="en-US" sz="1400" spc="-5" dirty="0" smtClean="0">
                <a:latin typeface="+mn-ea"/>
                <a:cs typeface="굴림"/>
              </a:rPr>
              <a:t>타입 배열 </a:t>
            </a:r>
            <a:r>
              <a:rPr lang="en-US" altLang="ko-KR" sz="1400" spc="-5" dirty="0">
                <a:latin typeface="+mn-ea"/>
                <a:cs typeface="굴림"/>
              </a:rPr>
              <a:t>(Typed Array)</a:t>
            </a:r>
            <a:r>
              <a:rPr lang="en-US" sz="1400" spc="-5" dirty="0" smtClean="0">
                <a:latin typeface="+mn-ea"/>
                <a:cs typeface="굴림"/>
              </a:rPr>
              <a:t> </a:t>
            </a:r>
            <a:endParaRPr sz="1400" dirty="0">
              <a:latin typeface="+mn-ea"/>
              <a:cs typeface="굴림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6629400" cy="1779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6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>
                <a:latin typeface="+mn-ea"/>
                <a:ea typeface="+mn-ea"/>
              </a:rPr>
              <a:t>3</a:t>
            </a:r>
            <a:r>
              <a:rPr lang="en-US" altLang="ko-KR" sz="2800" dirty="0" smtClean="0">
                <a:latin typeface="+mn-ea"/>
                <a:ea typeface="+mn-ea"/>
              </a:rPr>
              <a:t>. </a:t>
            </a:r>
            <a:r>
              <a:rPr lang="ko-KR" altLang="en-US" sz="2800" dirty="0" err="1" smtClean="0">
                <a:latin typeface="+mn-ea"/>
                <a:ea typeface="+mn-ea"/>
              </a:rPr>
              <a:t>내장객체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3.1) </a:t>
            </a:r>
            <a:r>
              <a:rPr lang="ko-KR" altLang="en-US" sz="1400" spc="-5" dirty="0" err="1" smtClean="0">
                <a:latin typeface="+mn-ea"/>
                <a:cs typeface="굴림"/>
              </a:rPr>
              <a:t>제너레이터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3.2) </a:t>
            </a:r>
            <a:r>
              <a:rPr lang="ko-KR" altLang="en-US" sz="1400" b="1" spc="-5" dirty="0" smtClean="0">
                <a:latin typeface="+mn-ea"/>
                <a:cs typeface="굴림"/>
              </a:rPr>
              <a:t>컬렉션</a:t>
            </a:r>
            <a:endParaRPr lang="en-US" altLang="ko-KR" sz="1400" b="1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3.3) </a:t>
            </a:r>
            <a:r>
              <a:rPr lang="ko-KR" altLang="en-US" sz="1400" spc="-5" dirty="0" smtClean="0">
                <a:latin typeface="+mn-ea"/>
                <a:cs typeface="굴림"/>
              </a:rPr>
              <a:t>심볼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3.4) </a:t>
            </a:r>
            <a:r>
              <a:rPr lang="en-US" altLang="ko-KR" sz="1400" b="1" spc="-5" dirty="0" smtClean="0">
                <a:latin typeface="+mn-ea"/>
                <a:cs typeface="굴림"/>
              </a:rPr>
              <a:t>Promise</a:t>
            </a:r>
            <a:br>
              <a:rPr lang="en-US" altLang="ko-KR" sz="1400" b="1" spc="-5" dirty="0" smtClean="0">
                <a:latin typeface="+mn-ea"/>
                <a:cs typeface="굴림"/>
              </a:rPr>
            </a:br>
            <a:r>
              <a:rPr lang="en-US" altLang="ko-KR" sz="1400" b="1" spc="-5" dirty="0" smtClean="0">
                <a:latin typeface="+mn-ea"/>
                <a:cs typeface="굴림"/>
              </a:rPr>
              <a:t>=&gt; callback / promise / </a:t>
            </a:r>
            <a:r>
              <a:rPr lang="en-US" altLang="ko-KR" sz="1400" b="1" spc="-5" dirty="0" err="1" smtClean="0">
                <a:latin typeface="+mn-ea"/>
                <a:cs typeface="굴림"/>
              </a:rPr>
              <a:t>Async</a:t>
            </a:r>
            <a:r>
              <a:rPr lang="en-US" altLang="ko-KR" sz="1400" b="1" spc="-5" dirty="0">
                <a:latin typeface="+mn-ea"/>
                <a:cs typeface="굴림"/>
              </a:rPr>
              <a:t> </a:t>
            </a:r>
            <a:r>
              <a:rPr lang="en-US" altLang="ko-KR" sz="1400" b="1" spc="-5" dirty="0" smtClean="0">
                <a:latin typeface="+mn-ea"/>
                <a:cs typeface="굴림"/>
              </a:rPr>
              <a:t>&amp; Await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>
                <a:latin typeface="+mn-ea"/>
                <a:cs typeface="굴림"/>
              </a:rPr>
              <a:t>3</a:t>
            </a:r>
            <a:r>
              <a:rPr lang="en-US" sz="1400" spc="-5" dirty="0" smtClean="0">
                <a:latin typeface="+mn-ea"/>
                <a:cs typeface="굴림"/>
              </a:rPr>
              <a:t>.5) </a:t>
            </a:r>
            <a:r>
              <a:rPr lang="ko-KR" altLang="en-US" sz="1400" spc="-5" dirty="0" smtClean="0">
                <a:latin typeface="+mn-ea"/>
                <a:cs typeface="굴림"/>
              </a:rPr>
              <a:t>프록시</a:t>
            </a:r>
            <a:endParaRPr sz="1400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403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95592"/>
            <a:ext cx="5257800" cy="307777"/>
          </a:xfrm>
        </p:spPr>
        <p:txBody>
          <a:bodyPr/>
          <a:lstStyle/>
          <a:p>
            <a:r>
              <a:rPr lang="en-US" altLang="ko-KR" sz="2000" dirty="0" smtClean="0"/>
              <a:t>** </a:t>
            </a:r>
            <a:r>
              <a:rPr lang="ko-KR" altLang="en-US" sz="2000" spc="-5" dirty="0" smtClean="0">
                <a:latin typeface="+mn-ea"/>
                <a:cs typeface="굴림"/>
              </a:rPr>
              <a:t>프록시 </a:t>
            </a:r>
            <a:r>
              <a:rPr lang="en-US" altLang="ko-KR" sz="2000" spc="-5" dirty="0" smtClean="0">
                <a:latin typeface="+mn-ea"/>
                <a:cs typeface="굴림"/>
              </a:rPr>
              <a:t>(Proxy) </a:t>
            </a:r>
            <a:r>
              <a:rPr lang="en-US" altLang="ko-KR" sz="2000" b="0" dirty="0" smtClean="0"/>
              <a:t>trap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704"/>
          <a:stretch/>
        </p:blipFill>
        <p:spPr>
          <a:xfrm>
            <a:off x="1295400" y="589291"/>
            <a:ext cx="7572375" cy="61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8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 smtClean="0">
                <a:latin typeface="+mn-ea"/>
                <a:ea typeface="+mn-ea"/>
              </a:rPr>
              <a:t>4. </a:t>
            </a:r>
            <a:r>
              <a:rPr lang="ko-KR" altLang="en-US" sz="2800" dirty="0" smtClean="0">
                <a:latin typeface="+mn-ea"/>
                <a:ea typeface="+mn-ea"/>
              </a:rPr>
              <a:t>연 산 자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066800"/>
            <a:ext cx="8614801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4.1) </a:t>
            </a:r>
            <a:r>
              <a:rPr lang="ko-KR" altLang="en-US" sz="1400" spc="-5" dirty="0" smtClean="0">
                <a:latin typeface="+mn-ea"/>
                <a:cs typeface="굴림"/>
              </a:rPr>
              <a:t>펼침 연산자 </a:t>
            </a:r>
            <a:r>
              <a:rPr lang="en-US" altLang="ko-KR" sz="1400" spc="-5" dirty="0" smtClean="0">
                <a:latin typeface="+mn-ea"/>
                <a:cs typeface="굴림"/>
              </a:rPr>
              <a:t>(</a:t>
            </a:r>
            <a:r>
              <a:rPr lang="en-US" altLang="ko-KR" b="1" dirty="0"/>
              <a:t>Spread </a:t>
            </a:r>
            <a:r>
              <a:rPr lang="en-US" altLang="ko-KR" b="1" dirty="0" smtClean="0"/>
              <a:t>operator)</a:t>
            </a:r>
            <a:br>
              <a:rPr lang="en-US" altLang="ko-KR" b="1" dirty="0" smtClean="0"/>
            </a:br>
            <a:r>
              <a:rPr lang="ko-KR" altLang="en-US" sz="1400" dirty="0">
                <a:latin typeface="+mn-ea"/>
              </a:rPr>
              <a:t>함수 인자나 배열 등이 연속적으로 나오는 곳이면 어디든 쓸 수 있는 유용한 </a:t>
            </a:r>
            <a:r>
              <a:rPr lang="ko-KR" altLang="en-US" sz="1400" dirty="0" smtClean="0">
                <a:latin typeface="+mn-ea"/>
              </a:rPr>
              <a:t>연산자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펼침 연산자의 </a:t>
            </a:r>
            <a:r>
              <a:rPr lang="ko-KR" altLang="en-US" sz="1400" dirty="0" err="1">
                <a:latin typeface="+mn-ea"/>
              </a:rPr>
              <a:t>표기방법은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'...‘  </a:t>
            </a:r>
            <a:endParaRPr lang="en-US" altLang="ko-KR" sz="1400" spc="-5" dirty="0" smtClean="0">
              <a:latin typeface="+mn-ea"/>
              <a:cs typeface="굴림"/>
            </a:endParaRPr>
          </a:p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4.2) </a:t>
            </a:r>
            <a:r>
              <a:rPr lang="ko-KR" altLang="en-US" sz="1400" spc="-5" dirty="0" err="1" smtClean="0">
                <a:latin typeface="+mn-ea"/>
                <a:cs typeface="굴림"/>
              </a:rPr>
              <a:t>비구조</a:t>
            </a:r>
            <a:r>
              <a:rPr lang="ko-KR" altLang="en-US" sz="1400" spc="-5" dirty="0" smtClean="0">
                <a:latin typeface="+mn-ea"/>
                <a:cs typeface="굴림"/>
              </a:rPr>
              <a:t> 할당 </a:t>
            </a:r>
            <a:r>
              <a:rPr lang="en-US" altLang="ko-KR" sz="1400" spc="-5" dirty="0">
                <a:latin typeface="+mn-ea"/>
                <a:cs typeface="굴림"/>
              </a:rPr>
              <a:t>(</a:t>
            </a:r>
            <a:r>
              <a:rPr lang="en-US" altLang="ko-KR" sz="1400" spc="-5" dirty="0" err="1">
                <a:latin typeface="+mn-ea"/>
                <a:cs typeface="굴림"/>
              </a:rPr>
              <a:t>Destructuring</a:t>
            </a:r>
            <a:r>
              <a:rPr lang="en-US" altLang="ko-KR" sz="1400" spc="-5" dirty="0">
                <a:latin typeface="+mn-ea"/>
                <a:cs typeface="굴림"/>
              </a:rPr>
              <a:t> </a:t>
            </a:r>
            <a:r>
              <a:rPr lang="en-US" altLang="ko-KR" sz="1400" spc="-5" dirty="0" smtClean="0">
                <a:latin typeface="+mn-ea"/>
                <a:cs typeface="굴림"/>
              </a:rPr>
              <a:t>Assignment)</a:t>
            </a:r>
          </a:p>
          <a:p>
            <a:pPr marL="355600" indent="-3556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sz="1400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1475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9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5023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dirty="0">
                <a:latin typeface="+mn-ea"/>
                <a:ea typeface="+mn-ea"/>
              </a:rPr>
              <a:t>5</a:t>
            </a:r>
            <a:r>
              <a:rPr lang="en-US" altLang="ko-KR" sz="2800" dirty="0" smtClean="0">
                <a:latin typeface="+mn-ea"/>
                <a:ea typeface="+mn-ea"/>
              </a:rPr>
              <a:t>. </a:t>
            </a:r>
            <a:r>
              <a:rPr lang="ko-KR" altLang="en-US" sz="2800" dirty="0" smtClean="0">
                <a:latin typeface="+mn-ea"/>
                <a:ea typeface="+mn-ea"/>
              </a:rPr>
              <a:t>함 수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398" y="1143000"/>
            <a:ext cx="8614801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b="1" spc="-5" dirty="0" smtClean="0">
                <a:latin typeface="+mn-ea"/>
                <a:cs typeface="굴림"/>
              </a:rPr>
              <a:t>5.1) </a:t>
            </a:r>
            <a:r>
              <a:rPr lang="ko-KR" altLang="en-US" sz="1400" b="1" spc="-5" dirty="0">
                <a:latin typeface="+mn-ea"/>
                <a:cs typeface="굴림"/>
              </a:rPr>
              <a:t>나머지 매개변수</a:t>
            </a:r>
            <a:r>
              <a:rPr lang="en-US" altLang="ko-KR" sz="1400" b="1" spc="-5" dirty="0">
                <a:latin typeface="+mn-ea"/>
                <a:cs typeface="굴림"/>
              </a:rPr>
              <a:t>(Rest Parameter) </a:t>
            </a:r>
            <a:r>
              <a:rPr lang="ko-KR" altLang="en-US" sz="1400" b="1" spc="-5" dirty="0">
                <a:latin typeface="+mn-ea"/>
                <a:cs typeface="굴림"/>
              </a:rPr>
              <a:t>와 기본 매개변수</a:t>
            </a:r>
            <a:r>
              <a:rPr lang="en-US" altLang="ko-KR" sz="1400" b="1" spc="-5" dirty="0">
                <a:latin typeface="+mn-ea"/>
                <a:cs typeface="굴림"/>
              </a:rPr>
              <a:t>(Default Parameter</a:t>
            </a:r>
            <a:r>
              <a:rPr lang="en-US" altLang="ko-KR" sz="1400" b="1" spc="-5" dirty="0" smtClean="0">
                <a:latin typeface="+mn-ea"/>
                <a:cs typeface="굴림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r>
              <a:rPr lang="en-US" sz="1400" spc="-5" dirty="0" smtClean="0">
                <a:latin typeface="+mn-ea"/>
                <a:cs typeface="굴림"/>
              </a:rPr>
              <a:t>5.2) </a:t>
            </a:r>
            <a:r>
              <a:rPr lang="ko-KR" altLang="en-US" sz="1400" spc="-5" dirty="0" smtClean="0">
                <a:latin typeface="+mn-ea"/>
                <a:cs typeface="굴림"/>
              </a:rPr>
              <a:t>함수의 속성 </a:t>
            </a:r>
            <a:r>
              <a:rPr lang="en-US" altLang="ko-KR" sz="1400" spc="-5" dirty="0" smtClean="0">
                <a:latin typeface="+mn-ea"/>
                <a:cs typeface="굴림"/>
              </a:rPr>
              <a:t>( 18.2 </a:t>
            </a:r>
            <a:r>
              <a:rPr lang="ko-KR" altLang="en-US" sz="1400" spc="-5" dirty="0" smtClean="0">
                <a:latin typeface="+mn-ea"/>
                <a:cs typeface="굴림"/>
              </a:rPr>
              <a:t>장 </a:t>
            </a:r>
            <a:r>
              <a:rPr lang="en-US" altLang="ko-KR" sz="1400" spc="-5" dirty="0" smtClean="0">
                <a:latin typeface="+mn-ea"/>
                <a:cs typeface="굴림"/>
              </a:rPr>
              <a:t>256p)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	- </a:t>
            </a:r>
            <a:r>
              <a:rPr lang="ko-KR" altLang="en-US" sz="1400" spc="-5" dirty="0" smtClean="0">
                <a:latin typeface="+mn-ea"/>
                <a:cs typeface="굴림"/>
              </a:rPr>
              <a:t>예제</a:t>
            </a:r>
            <a:r>
              <a:rPr lang="en-US" altLang="ko-KR" sz="1400" spc="-5" dirty="0" smtClean="0">
                <a:latin typeface="+mn-ea"/>
                <a:cs typeface="굴림"/>
              </a:rPr>
              <a:t> 18-10, 11, 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	- prototype 18-12, 13 </a:t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	-&gt; </a:t>
            </a:r>
            <a:r>
              <a:rPr lang="ko-KR" altLang="en-US" sz="1400" spc="-5" dirty="0" smtClean="0">
                <a:latin typeface="+mn-ea"/>
                <a:cs typeface="굴림"/>
              </a:rPr>
              <a:t>생성자함수에서 생성자함수가 생성할 인스턴스의 </a:t>
            </a:r>
            <a:r>
              <a:rPr lang="ko-KR" altLang="en-US" sz="1400" spc="-5" dirty="0" err="1" smtClean="0">
                <a:latin typeface="+mn-ea"/>
                <a:cs typeface="굴림"/>
              </a:rPr>
              <a:t>프로토타입</a:t>
            </a:r>
            <a:r>
              <a:rPr lang="ko-KR" altLang="en-US" sz="1400" spc="-5" dirty="0" smtClean="0">
                <a:latin typeface="+mn-ea"/>
                <a:cs typeface="굴림"/>
              </a:rPr>
              <a:t> 객체를 의미함 </a:t>
            </a:r>
            <a:r>
              <a:rPr lang="en-US" altLang="ko-KR" sz="1400" spc="-5" dirty="0" smtClean="0">
                <a:latin typeface="+mn-ea"/>
                <a:cs typeface="굴림"/>
              </a:rPr>
              <a:t/>
            </a:r>
            <a:br>
              <a:rPr lang="en-US" altLang="ko-KR" sz="1400" spc="-5" dirty="0" smtClean="0">
                <a:latin typeface="+mn-ea"/>
                <a:cs typeface="굴림"/>
              </a:rPr>
            </a:br>
            <a:r>
              <a:rPr lang="en-US" altLang="ko-KR" sz="1400" spc="-5" dirty="0" smtClean="0">
                <a:latin typeface="+mn-ea"/>
                <a:cs typeface="굴림"/>
              </a:rPr>
              <a:t>          ( 6. </a:t>
            </a:r>
            <a:r>
              <a:rPr lang="ko-KR" altLang="en-US" sz="1400" spc="-5" dirty="0" err="1" smtClean="0">
                <a:latin typeface="+mn-ea"/>
                <a:cs typeface="굴림"/>
              </a:rPr>
              <a:t>생성자</a:t>
            </a:r>
            <a:r>
              <a:rPr lang="ko-KR" altLang="en-US" sz="1400" spc="-5" dirty="0" smtClean="0">
                <a:latin typeface="+mn-ea"/>
                <a:cs typeface="굴림"/>
              </a:rPr>
              <a:t> 함수에서  </a:t>
            </a:r>
            <a:r>
              <a:rPr lang="en-US" altLang="ko-KR" sz="1400" spc="-5" dirty="0" smtClean="0">
                <a:latin typeface="+mn-ea"/>
                <a:cs typeface="굴림"/>
              </a:rPr>
              <a:t>Test )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6235" algn="l"/>
              </a:tabLst>
            </a:pPr>
            <a:endParaRPr lang="en-US" sz="1400" spc="-5" dirty="0">
              <a:latin typeface="+mn-ea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6654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187</Words>
  <Application>Microsoft Office PowerPoint</Application>
  <PresentationFormat>화면 슬라이드 쇼(4:3)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Calibri</vt:lpstr>
      <vt:lpstr>Symbol</vt:lpstr>
      <vt:lpstr>Verdana</vt:lpstr>
      <vt:lpstr>Office Theme</vt:lpstr>
      <vt:lpstr>ECMAScript 6 추가 </vt:lpstr>
      <vt:lpstr>1. ECMAScript 6  Start</vt:lpstr>
      <vt:lpstr>1. ECMAScript 6  Start</vt:lpstr>
      <vt:lpstr>1. ECMAScript 6  Start</vt:lpstr>
      <vt:lpstr>2. 기본문법</vt:lpstr>
      <vt:lpstr>3. 내장객체</vt:lpstr>
      <vt:lpstr>** 프록시 (Proxy) trap</vt:lpstr>
      <vt:lpstr>4. 연 산 자</vt:lpstr>
      <vt:lpstr>5. 함 수</vt:lpstr>
      <vt:lpstr>6. 생성자 함수 와 상속 (17, 19장) </vt:lpstr>
      <vt:lpstr>7. 클래스(25장_417p) 와 모듈(48장_893)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user</cp:lastModifiedBy>
  <cp:revision>90</cp:revision>
  <dcterms:created xsi:type="dcterms:W3CDTF">2021-12-20T20:26:36Z</dcterms:created>
  <dcterms:modified xsi:type="dcterms:W3CDTF">2023-07-21T08:16:58Z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