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5" r:id="rId2"/>
  </p:sldMasterIdLst>
  <p:notesMasterIdLst>
    <p:notesMasterId r:id="rId43"/>
  </p:notesMasterIdLst>
  <p:sldIdLst>
    <p:sldId id="322" r:id="rId3"/>
    <p:sldId id="405" r:id="rId4"/>
    <p:sldId id="415" r:id="rId5"/>
    <p:sldId id="426" r:id="rId6"/>
    <p:sldId id="427" r:id="rId7"/>
    <p:sldId id="416" r:id="rId8"/>
    <p:sldId id="451" r:id="rId9"/>
    <p:sldId id="454" r:id="rId10"/>
    <p:sldId id="452" r:id="rId11"/>
    <p:sldId id="455" r:id="rId12"/>
    <p:sldId id="453" r:id="rId13"/>
    <p:sldId id="446" r:id="rId14"/>
    <p:sldId id="447" r:id="rId15"/>
    <p:sldId id="448" r:id="rId16"/>
    <p:sldId id="449" r:id="rId17"/>
    <p:sldId id="450" r:id="rId18"/>
    <p:sldId id="441" r:id="rId19"/>
    <p:sldId id="442" r:id="rId20"/>
    <p:sldId id="443" r:id="rId21"/>
    <p:sldId id="444" r:id="rId22"/>
    <p:sldId id="445" r:id="rId23"/>
    <p:sldId id="417" r:id="rId24"/>
    <p:sldId id="429" r:id="rId25"/>
    <p:sldId id="433" r:id="rId26"/>
    <p:sldId id="434" r:id="rId27"/>
    <p:sldId id="435" r:id="rId28"/>
    <p:sldId id="431" r:id="rId29"/>
    <p:sldId id="436" r:id="rId30"/>
    <p:sldId id="440" r:id="rId31"/>
    <p:sldId id="437" r:id="rId32"/>
    <p:sldId id="430" r:id="rId33"/>
    <p:sldId id="428" r:id="rId34"/>
    <p:sldId id="418" r:id="rId35"/>
    <p:sldId id="419" r:id="rId36"/>
    <p:sldId id="438" r:id="rId37"/>
    <p:sldId id="423" r:id="rId38"/>
    <p:sldId id="421" r:id="rId39"/>
    <p:sldId id="422" r:id="rId40"/>
    <p:sldId id="424" r:id="rId41"/>
    <p:sldId id="42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405"/>
            <p14:sldId id="415"/>
            <p14:sldId id="426"/>
            <p14:sldId id="427"/>
            <p14:sldId id="416"/>
            <p14:sldId id="451"/>
            <p14:sldId id="454"/>
            <p14:sldId id="452"/>
            <p14:sldId id="455"/>
            <p14:sldId id="453"/>
            <p14:sldId id="446"/>
            <p14:sldId id="447"/>
            <p14:sldId id="448"/>
            <p14:sldId id="449"/>
            <p14:sldId id="450"/>
            <p14:sldId id="441"/>
            <p14:sldId id="442"/>
            <p14:sldId id="443"/>
            <p14:sldId id="444"/>
            <p14:sldId id="445"/>
            <p14:sldId id="417"/>
            <p14:sldId id="429"/>
            <p14:sldId id="433"/>
            <p14:sldId id="434"/>
            <p14:sldId id="435"/>
            <p14:sldId id="431"/>
            <p14:sldId id="436"/>
            <p14:sldId id="440"/>
            <p14:sldId id="437"/>
            <p14:sldId id="430"/>
            <p14:sldId id="428"/>
            <p14:sldId id="418"/>
            <p14:sldId id="419"/>
            <p14:sldId id="438"/>
            <p14:sldId id="423"/>
            <p14:sldId id="421"/>
            <p14:sldId id="422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DDF2FF"/>
    <a:srgbClr val="CCECFF"/>
    <a:srgbClr val="3399FF"/>
    <a:srgbClr val="669900"/>
    <a:srgbClr val="66FF33"/>
    <a:srgbClr val="CC00CC"/>
    <a:srgbClr val="C9E7A7"/>
    <a:srgbClr val="DCF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7" autoAdjust="0"/>
    <p:restoredTop sz="99346" autoAdjust="0"/>
  </p:normalViewPr>
  <p:slideViewPr>
    <p:cSldViewPr>
      <p:cViewPr varScale="1">
        <p:scale>
          <a:sx n="60" d="100"/>
          <a:sy n="60" d="100"/>
        </p:scale>
        <p:origin x="2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87C99-918D-4B6B-B5E3-815F8C4AF2A1}" type="datetime1"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D9F3F4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53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09CC9-17E5-4915-8EFF-C2ED737341A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16F934-7494-4B0B-95B5-4115EFE08B17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0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D389F-50DD-4007-87A3-9D139F444447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D7993D-2FC9-4F1B-9A29-C854FFB767F9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9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2B8B9-D682-4ED2-B697-C588004DD98D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ECCD34-66EA-4A2A-9B7D-1C65BCC99F97}" type="slidenum"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91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CB658-264E-43A8-AC9C-5D4E0D8341DA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64DDD4-9759-463A-B3E6-A061974B654D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6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A3D7A6-2275-4635-AF5C-819DFEF5FAEA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140C0-D938-497A-A6E3-A86B99865C64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632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CF953-AEEA-462B-A7B0-6CD2B0BD5A1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707A7-B216-43CA-BCCF-D2D6B5095EF1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E421F-569A-415A-9373-E7BCDFF9F6E4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9F38FC-0E43-473C-98F3-F07221DDD985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406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72AE53-BE2F-41FD-A1CD-B8257465D102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A45638-F505-4F46-ADC5-B61714259FEC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048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AF14B-A373-446E-BC19-EDCA5BB96064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701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09C635-EF82-4DB0-96C7-B94846F67278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D79F2-EF9B-4F6A-9176-07457D230BBD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686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9D5A11-D640-444C-9186-F55630AEE43D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5459EF-8032-4BE3-8A3B-D7B040056746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47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7ED4D6-799F-4ED5-8C31-A1004F282FA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38F8DC-DE97-4136-AEE8-B646FA7A8E4E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741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46F92D-F7D3-4957-B57E-410CF631C67E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F2FC80-D4D8-42C1-9FF7-B83B765A006F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35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3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4DFDDC-99D5-41C3-A821-46610D75D759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CAEA2A-E2A1-48B0-9C57-8D440538BB3E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304" y="1340768"/>
            <a:ext cx="82089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66FF33"/>
                </a:solidFill>
                <a:latin typeface="+mn-ea"/>
              </a:rPr>
              <a:t>주요</a:t>
            </a:r>
            <a:r>
              <a:rPr lang="en-US" altLang="ko-KR" sz="4400" b="1" dirty="0" smtClean="0">
                <a:latin typeface="+mn-ea"/>
              </a:rPr>
              <a:t> </a:t>
            </a:r>
            <a:r>
              <a:rPr lang="ko-KR" altLang="en-US" sz="4400" b="1" dirty="0" smtClean="0">
                <a:latin typeface="+mn-ea"/>
              </a:rPr>
              <a:t>개념들</a:t>
            </a:r>
            <a:r>
              <a:rPr lang="en-US" altLang="ko-KR" sz="4400" dirty="0" smtClean="0">
                <a:latin typeface="+mn-ea"/>
              </a:rPr>
              <a:t/>
            </a:r>
            <a:br>
              <a:rPr lang="en-US" altLang="ko-KR" sz="4400" dirty="0" smtClean="0">
                <a:latin typeface="+mn-ea"/>
              </a:rPr>
            </a:br>
            <a:r>
              <a:rPr lang="en-US" altLang="ko-KR" sz="3600" b="1" dirty="0" smtClean="0">
                <a:solidFill>
                  <a:srgbClr val="C9E7A7"/>
                </a:solidFill>
                <a:latin typeface="+mn-ea"/>
              </a:rPr>
              <a:t>( </a:t>
            </a:r>
            <a:r>
              <a:rPr lang="en-US" altLang="ko-KR" sz="3600" b="1" dirty="0" smtClean="0">
                <a:solidFill>
                  <a:srgbClr val="FFC000"/>
                </a:solidFill>
                <a:latin typeface="+mn-ea"/>
              </a:rPr>
              <a:t>Hoisting</a:t>
            </a: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, Closures,</a:t>
            </a:r>
            <a:r>
              <a:rPr lang="en-US" altLang="ko-KR" sz="3600" b="1" dirty="0" smtClean="0">
                <a:solidFill>
                  <a:srgbClr val="C9E7A7"/>
                </a:solidFill>
                <a:latin typeface="+mn-ea"/>
              </a:rPr>
              <a:t> </a:t>
            </a:r>
            <a:br>
              <a:rPr lang="en-US" altLang="ko-KR" sz="3600" b="1" dirty="0" smtClean="0">
                <a:solidFill>
                  <a:srgbClr val="C9E7A7"/>
                </a:solidFill>
                <a:latin typeface="+mn-ea"/>
              </a:rPr>
            </a:br>
            <a:r>
              <a:rPr lang="en-US" altLang="ko-KR" sz="2400" b="1" dirty="0" smtClean="0">
                <a:solidFill>
                  <a:srgbClr val="C9E7A7"/>
                </a:solidFill>
                <a:latin typeface="+mn-ea"/>
              </a:rPr>
              <a:t>await</a:t>
            </a:r>
            <a:r>
              <a:rPr lang="en-US" altLang="ko-KR" sz="2400" b="1" dirty="0">
                <a:solidFill>
                  <a:srgbClr val="C9E7A7"/>
                </a:solidFill>
                <a:latin typeface="+mn-ea"/>
              </a:rPr>
              <a:t>, </a:t>
            </a:r>
            <a:r>
              <a:rPr lang="en-US" altLang="ko-KR" sz="2400" b="1" dirty="0" err="1">
                <a:solidFill>
                  <a:srgbClr val="C9E7A7"/>
                </a:solidFill>
                <a:latin typeface="+mn-ea"/>
              </a:rPr>
              <a:t>async</a:t>
            </a:r>
            <a:r>
              <a:rPr lang="en-US" altLang="ko-KR" sz="2400" b="1" dirty="0">
                <a:solidFill>
                  <a:srgbClr val="C9E7A7"/>
                </a:solidFill>
                <a:latin typeface="+mn-ea"/>
              </a:rPr>
              <a:t>, defer, </a:t>
            </a:r>
            <a:r>
              <a:rPr lang="en-US" altLang="ko-KR" sz="2400" b="1" dirty="0" smtClean="0">
                <a:solidFill>
                  <a:srgbClr val="C9E7A7"/>
                </a:solidFill>
                <a:latin typeface="+mn-ea"/>
              </a:rPr>
              <a:t>Array </a:t>
            </a:r>
            <a:r>
              <a:rPr lang="ko-KR" altLang="en-US" sz="2400" b="1" dirty="0" smtClean="0">
                <a:solidFill>
                  <a:srgbClr val="C9E7A7"/>
                </a:solidFill>
                <a:latin typeface="+mn-ea"/>
              </a:rPr>
              <a:t>등등</a:t>
            </a:r>
            <a:r>
              <a:rPr lang="en-US" altLang="ko-KR" sz="2400" b="1" dirty="0" smtClean="0">
                <a:solidFill>
                  <a:srgbClr val="C9E7A7"/>
                </a:solidFill>
                <a:latin typeface="+mn-ea"/>
              </a:rPr>
              <a:t> </a:t>
            </a:r>
            <a:r>
              <a:rPr lang="en-US" altLang="ko-KR" sz="3600" b="1" dirty="0" smtClean="0">
                <a:solidFill>
                  <a:srgbClr val="C9E7A7"/>
                </a:solidFill>
                <a:latin typeface="+mn-ea"/>
              </a:rPr>
              <a:t>) </a:t>
            </a:r>
            <a:endParaRPr lang="ko-KR" altLang="en-US" sz="3600" b="1" dirty="0">
              <a:solidFill>
                <a:srgbClr val="C9E7A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Object </a:t>
            </a:r>
            <a:r>
              <a:rPr lang="ko-KR" altLang="en-US" b="1" dirty="0" smtClean="0"/>
              <a:t>와 </a:t>
            </a:r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함수 </a:t>
            </a:r>
            <a:r>
              <a:rPr lang="en-US" altLang="ko-KR" sz="1800" b="1" dirty="0" smtClean="0"/>
              <a:t>(17</a:t>
            </a:r>
            <a:r>
              <a:rPr lang="ko-KR" altLang="en-US" sz="1800" b="1" dirty="0" smtClean="0"/>
              <a:t>장 </a:t>
            </a:r>
            <a:r>
              <a:rPr lang="en-US" altLang="ko-KR" sz="1800" b="1" dirty="0" smtClean="0"/>
              <a:t>236p)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338424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 err="1" smtClean="0">
                <a:latin typeface="+mn-ea"/>
              </a:rPr>
              <a:t>리터럴</a:t>
            </a:r>
            <a:r>
              <a:rPr lang="ko-KR" altLang="en-US" sz="1200" b="1" dirty="0" smtClean="0">
                <a:latin typeface="+mn-ea"/>
              </a:rPr>
              <a:t> 표기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직관적이고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간편하지만 단 하나의 객체만 생성함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65113" indent="-265113">
              <a:lnSpc>
                <a:spcPts val="1500"/>
              </a:lnSpc>
            </a:pPr>
            <a:r>
              <a:rPr lang="ko-KR" altLang="en-US" sz="1200" b="1" dirty="0" err="1" smtClean="0">
                <a:latin typeface="+mn-ea"/>
              </a:rPr>
              <a:t>프로토타입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dirty="0" err="1" smtClean="0">
                <a:latin typeface="+mn-ea"/>
              </a:rPr>
              <a:t>생성자</a:t>
            </a:r>
            <a:r>
              <a:rPr lang="ko-KR" altLang="en-US" sz="1200" dirty="0" smtClean="0">
                <a:latin typeface="+mn-ea"/>
              </a:rPr>
              <a:t> 함수</a:t>
            </a:r>
            <a:r>
              <a:rPr lang="en-US" altLang="ko-KR" sz="1200" dirty="0" smtClean="0">
                <a:latin typeface="+mn-ea"/>
              </a:rPr>
              <a:t> (Constructor)  </a:t>
            </a:r>
            <a:r>
              <a:rPr lang="ko-KR" altLang="en-US" sz="1200" dirty="0" smtClean="0">
                <a:latin typeface="+mn-ea"/>
              </a:rPr>
              <a:t>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사용하여 같은 특성을 가지는 객체를 복수로 생성 할 수 있음 </a:t>
            </a: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dirty="0" smtClean="0">
                <a:latin typeface="+mn-ea"/>
              </a:rPr>
              <a:t>예시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circle1 =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: 5,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getDiameter</a:t>
            </a:r>
            <a:r>
              <a:rPr lang="en-US" altLang="ko-KR" sz="1200" dirty="0">
                <a:latin typeface="+mn-ea"/>
              </a:rPr>
              <a:t>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</a:t>
            </a:r>
            <a:r>
              <a:rPr lang="en-US" altLang="ko-KR" sz="1200" dirty="0" smtClean="0">
                <a:latin typeface="+mn-ea"/>
              </a:rPr>
              <a:t>}};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console.log(circle1.getDiameter</a:t>
            </a:r>
            <a:r>
              <a:rPr lang="en-US" altLang="ko-KR" sz="1200" dirty="0">
                <a:latin typeface="+mn-ea"/>
              </a:rPr>
              <a:t>()); // </a:t>
            </a:r>
            <a:r>
              <a:rPr lang="en-US" altLang="ko-KR" sz="1200" dirty="0" smtClean="0">
                <a:latin typeface="+mn-ea"/>
              </a:rPr>
              <a:t>10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circle2 =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: 10,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getDiameter</a:t>
            </a:r>
            <a:r>
              <a:rPr lang="en-US" altLang="ko-KR" sz="1200" dirty="0">
                <a:latin typeface="+mn-ea"/>
              </a:rPr>
              <a:t>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</a:t>
            </a:r>
            <a:r>
              <a:rPr lang="en-US" altLang="ko-KR" sz="1200" dirty="0" smtClean="0">
                <a:latin typeface="+mn-ea"/>
              </a:rPr>
              <a:t>}};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console.log(circle2.getDiameter</a:t>
            </a:r>
            <a:r>
              <a:rPr lang="en-US" altLang="ko-KR" sz="1200" dirty="0">
                <a:latin typeface="+mn-ea"/>
              </a:rPr>
              <a:t>()); // </a:t>
            </a:r>
            <a:r>
              <a:rPr lang="en-US" altLang="ko-KR" sz="1200" dirty="0" smtClean="0">
                <a:latin typeface="+mn-ea"/>
              </a:rPr>
              <a:t>20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생성자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함수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Circle(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) {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생성자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함수 내부의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생성자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함수가 생성할 인스턴스를 가리킨다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b="1" dirty="0" err="1" smtClean="0">
                <a:latin typeface="+mn-ea"/>
              </a:rPr>
              <a:t>this.</a:t>
            </a:r>
            <a:r>
              <a:rPr lang="en-US" altLang="ko-KR" sz="1200" dirty="0" err="1" smtClean="0">
                <a:latin typeface="+mn-ea"/>
              </a:rPr>
              <a:t>radius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;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err="1" smtClean="0">
                <a:latin typeface="+mn-ea"/>
              </a:rPr>
              <a:t>this.</a:t>
            </a:r>
            <a:r>
              <a:rPr lang="en-US" altLang="ko-KR" sz="1200" dirty="0" err="1" smtClean="0">
                <a:latin typeface="+mn-ea"/>
              </a:rPr>
              <a:t>getDiameter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function 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</a:t>
            </a:r>
            <a:r>
              <a:rPr lang="en-US" altLang="ko-KR" sz="1200" dirty="0" smtClean="0">
                <a:latin typeface="+mn-ea"/>
              </a:rPr>
              <a:t>};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};</a:t>
            </a:r>
            <a:endParaRPr lang="en-US" altLang="ko-KR" sz="1200" dirty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     // </a:t>
            </a:r>
            <a:r>
              <a:rPr lang="ko-KR" altLang="en-US" sz="1200" dirty="0">
                <a:latin typeface="+mn-ea"/>
              </a:rPr>
              <a:t>인스턴스의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circle1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b="1" dirty="0">
                <a:latin typeface="+mn-ea"/>
              </a:rPr>
              <a:t>new Circle(5)</a:t>
            </a:r>
            <a:r>
              <a:rPr lang="en-US" altLang="ko-KR" sz="1200" dirty="0">
                <a:latin typeface="+mn-ea"/>
              </a:rPr>
              <a:t>;  // </a:t>
            </a:r>
            <a:r>
              <a:rPr lang="ko-KR" altLang="en-US" sz="1200" dirty="0">
                <a:latin typeface="+mn-ea"/>
              </a:rPr>
              <a:t>반지름이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인 </a:t>
            </a:r>
            <a:r>
              <a:rPr lang="en-US" altLang="ko-KR" sz="1200" dirty="0">
                <a:latin typeface="+mn-ea"/>
              </a:rPr>
              <a:t>Circle </a:t>
            </a:r>
            <a:r>
              <a:rPr lang="ko-KR" altLang="en-US" sz="1200" dirty="0">
                <a:latin typeface="+mn-ea"/>
              </a:rPr>
              <a:t>객체를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circle2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b="1" dirty="0">
                <a:latin typeface="+mn-ea"/>
              </a:rPr>
              <a:t>new Circle(10)</a:t>
            </a:r>
            <a:r>
              <a:rPr lang="en-US" altLang="ko-KR" sz="1200" dirty="0">
                <a:latin typeface="+mn-ea"/>
              </a:rPr>
              <a:t>; // </a:t>
            </a:r>
            <a:r>
              <a:rPr lang="ko-KR" altLang="en-US" sz="1200" dirty="0">
                <a:latin typeface="+mn-ea"/>
              </a:rPr>
              <a:t>반지름이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인 </a:t>
            </a:r>
            <a:r>
              <a:rPr lang="en-US" altLang="ko-KR" sz="1200" dirty="0">
                <a:latin typeface="+mn-ea"/>
              </a:rPr>
              <a:t>Circle </a:t>
            </a:r>
            <a:r>
              <a:rPr lang="ko-KR" altLang="en-US" sz="1200" dirty="0">
                <a:latin typeface="+mn-ea"/>
              </a:rPr>
              <a:t>객체를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console.log(circle1.getDiameter</a:t>
            </a:r>
            <a:r>
              <a:rPr lang="en-US" altLang="ko-KR" sz="1200" dirty="0">
                <a:latin typeface="+mn-ea"/>
              </a:rPr>
              <a:t>()); // </a:t>
            </a:r>
            <a:r>
              <a:rPr lang="en-US" altLang="ko-KR" sz="1200" dirty="0" smtClean="0">
                <a:latin typeface="+mn-ea"/>
              </a:rPr>
              <a:t>10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console.log(circle2.getDiameter</a:t>
            </a:r>
            <a:r>
              <a:rPr lang="en-US" altLang="ko-KR" sz="1200" dirty="0">
                <a:latin typeface="+mn-ea"/>
              </a:rPr>
              <a:t>()); // </a:t>
            </a:r>
            <a:r>
              <a:rPr lang="en-US" altLang="ko-KR" sz="1200" dirty="0" smtClean="0">
                <a:latin typeface="+mn-ea"/>
              </a:rPr>
              <a:t>20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70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(function) </a:t>
            </a:r>
            <a:r>
              <a:rPr lang="en-US" altLang="ko-KR" sz="1800" b="1" dirty="0" smtClean="0"/>
              <a:t>(26</a:t>
            </a:r>
            <a:r>
              <a:rPr lang="ko-KR" altLang="en-US" sz="1800" b="1" dirty="0" smtClean="0"/>
              <a:t>장</a:t>
            </a:r>
            <a:r>
              <a:rPr lang="en-US" altLang="ko-KR" sz="1800" b="1" dirty="0" smtClean="0"/>
              <a:t>, 471p)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 smtClean="0">
                <a:latin typeface="+mn-ea"/>
              </a:rPr>
              <a:t>함수의 </a:t>
            </a:r>
            <a:r>
              <a:rPr lang="en-US" altLang="ko-KR" sz="1200" b="1" dirty="0" smtClean="0">
                <a:latin typeface="+mn-ea"/>
              </a:rPr>
              <a:t>Default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Parameter</a:t>
            </a:r>
          </a:p>
          <a:p>
            <a:pPr marL="265113" indent="-265113">
              <a:lnSpc>
                <a:spcPts val="1500"/>
              </a:lnSpc>
            </a:pPr>
            <a:endParaRPr lang="en-US" altLang="ko-KR" sz="1200" b="1" dirty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endParaRPr lang="en-US" altLang="ko-KR" sz="1200" b="1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b="1" dirty="0" smtClean="0">
                <a:latin typeface="+mn-ea"/>
              </a:rPr>
              <a:t>종류 </a:t>
            </a:r>
            <a:r>
              <a:rPr lang="en-US" altLang="ko-KR" sz="1200" b="1" dirty="0" smtClean="0">
                <a:latin typeface="+mn-ea"/>
              </a:rPr>
              <a:t>(JS </a:t>
            </a:r>
            <a:r>
              <a:rPr lang="ko-KR" altLang="en-US" sz="1200" b="1" dirty="0" smtClean="0">
                <a:latin typeface="+mn-ea"/>
              </a:rPr>
              <a:t>엔진의 함수 실행 방법</a:t>
            </a:r>
            <a:r>
              <a:rPr lang="en-US" altLang="ko-KR" sz="1200" b="1" dirty="0" smtClean="0">
                <a:latin typeface="+mn-ea"/>
              </a:rPr>
              <a:t>) </a:t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일반 </a:t>
            </a:r>
            <a:r>
              <a:rPr lang="en-US" altLang="ko-KR" sz="1200" b="1" dirty="0" smtClean="0">
                <a:latin typeface="+mn-ea"/>
              </a:rPr>
              <a:t>(Normal)</a:t>
            </a:r>
            <a:r>
              <a:rPr lang="ko-KR" altLang="en-US" sz="1200" b="1" dirty="0" smtClean="0">
                <a:latin typeface="+mn-ea"/>
              </a:rPr>
              <a:t>  함수</a:t>
            </a:r>
            <a:r>
              <a:rPr lang="en-US" altLang="ko-KR" sz="1200" b="1" dirty="0" smtClean="0">
                <a:latin typeface="+mn-ea"/>
              </a:rPr>
              <a:t> </a:t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메서드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화살표 </a:t>
            </a:r>
            <a:r>
              <a:rPr lang="en-US" altLang="ko-KR" sz="1200" b="1" dirty="0" smtClean="0">
                <a:latin typeface="+mn-ea"/>
              </a:rPr>
              <a:t>:  </a:t>
            </a:r>
            <a:r>
              <a:rPr lang="ko-KR" altLang="en-US" sz="1200" b="1" dirty="0" smtClean="0">
                <a:latin typeface="+mn-ea"/>
              </a:rPr>
              <a:t>함수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자체의 </a:t>
            </a:r>
            <a:r>
              <a:rPr lang="en-US" altLang="ko-KR" sz="1200" b="1" dirty="0" smtClean="0">
                <a:latin typeface="+mn-ea"/>
              </a:rPr>
              <a:t>this</a:t>
            </a:r>
            <a:r>
              <a:rPr lang="ko-KR" altLang="en-US" sz="1200" b="1" dirty="0" smtClean="0">
                <a:latin typeface="+mn-ea"/>
              </a:rPr>
              <a:t> 바인딩을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가지고있지 않기 때문에 상위 </a:t>
            </a:r>
            <a:r>
              <a:rPr lang="ko-KR" altLang="en-US" sz="1200" b="1" dirty="0" err="1" smtClean="0">
                <a:latin typeface="+mn-ea"/>
              </a:rPr>
              <a:t>스코프의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this </a:t>
            </a:r>
            <a:r>
              <a:rPr lang="ko-KR" altLang="en-US" sz="1200" b="1" dirty="0" smtClean="0">
                <a:latin typeface="+mn-ea"/>
              </a:rPr>
              <a:t>를 참조함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07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err="1" smtClean="0"/>
              <a:t>Array.</a:t>
            </a:r>
            <a:r>
              <a:rPr lang="en-US" altLang="ko-KR" dirty="0" err="1" smtClean="0"/>
              <a:t>prototype.</a:t>
            </a:r>
            <a:r>
              <a:rPr lang="en-US" altLang="ko-KR" b="1" dirty="0" err="1" smtClean="0"/>
              <a:t>map</a:t>
            </a:r>
            <a:r>
              <a:rPr lang="en-US" altLang="ko-KR" b="1" dirty="0" smtClean="0"/>
              <a:t>()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271463" indent="-27146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map() </a:t>
            </a:r>
            <a:r>
              <a:rPr lang="ko-KR" altLang="en-US" sz="1200" b="1" dirty="0" smtClean="0">
                <a:latin typeface="+mn-ea"/>
              </a:rPr>
              <a:t>정의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https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://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7942yongdae.tistory.com/48 )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b="1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Array.prototype.map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 </a:t>
            </a:r>
            <a:r>
              <a:rPr lang="en-US" altLang="ko-KR" sz="1200" b="1" dirty="0" err="1">
                <a:latin typeface="+mn-ea"/>
              </a:rPr>
              <a:t>callbackfn</a:t>
            </a:r>
            <a:r>
              <a:rPr lang="en-US" altLang="ko-KR" sz="1200" b="1" dirty="0">
                <a:latin typeface="+mn-ea"/>
              </a:rPr>
              <a:t> [ , </a:t>
            </a:r>
            <a:r>
              <a:rPr lang="en-US" altLang="ko-KR" sz="1200" b="1" dirty="0" err="1">
                <a:latin typeface="+mn-ea"/>
              </a:rPr>
              <a:t>thisArg</a:t>
            </a:r>
            <a:r>
              <a:rPr lang="en-US" altLang="ko-KR" sz="1200" b="1" dirty="0">
                <a:latin typeface="+mn-ea"/>
              </a:rPr>
              <a:t> ] 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b="1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주로 </a:t>
            </a:r>
            <a:r>
              <a:rPr lang="ko-KR" altLang="en-US" sz="1200" dirty="0">
                <a:latin typeface="+mn-ea"/>
              </a:rPr>
              <a:t>주어진 배열의 값을 재정의 할 때 사용하는 방법으로 </a:t>
            </a:r>
            <a:r>
              <a:rPr lang="en-US" altLang="ko-KR" sz="1200" dirty="0">
                <a:latin typeface="+mn-ea"/>
              </a:rPr>
              <a:t>ECMA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주어진 배열의 값들을 오름차순으로 접근해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을 통해 새로운 값을 정의하고 신규 배열을 만들어 반환한다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라고 </a:t>
            </a:r>
            <a:r>
              <a:rPr lang="ko-KR" altLang="en-US" sz="1200" dirty="0" smtClean="0">
                <a:latin typeface="+mn-ea"/>
              </a:rPr>
              <a:t>정의됨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1500"/>
              </a:lnSpc>
              <a:buFont typeface="Symbol" panose="05050102010706020507" pitchFamily="18" charset="2"/>
              <a:buChar char="Þ"/>
            </a:pPr>
            <a:r>
              <a:rPr lang="en-US" altLang="ko-KR" sz="1200" dirty="0" smtClean="0">
                <a:latin typeface="+mn-ea"/>
              </a:rPr>
              <a:t>ex04_Array.html , numbers1 </a:t>
            </a:r>
            <a:r>
              <a:rPr lang="ko-KR" altLang="en-US" sz="1200" dirty="0" smtClean="0">
                <a:latin typeface="+mn-ea"/>
              </a:rPr>
              <a:t>참고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1500"/>
              </a:lnSpc>
              <a:buFont typeface="Symbol" panose="05050102010706020507" pitchFamily="18" charset="2"/>
              <a:buChar char="Þ"/>
            </a:pPr>
            <a:endParaRPr lang="en-US" altLang="ko-KR" sz="1200" dirty="0" smtClean="0">
              <a:latin typeface="+mn-ea"/>
            </a:endParaRPr>
          </a:p>
          <a:p>
            <a:pPr marL="271463" indent="-27146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map </a:t>
            </a:r>
            <a:r>
              <a:rPr lang="ko-KR" altLang="en-US" sz="1200" b="1" dirty="0" smtClean="0">
                <a:latin typeface="+mn-ea"/>
              </a:rPr>
              <a:t>활용</a:t>
            </a:r>
            <a:endParaRPr lang="en-US" altLang="ko-KR" sz="1200" b="1" dirty="0" smtClean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Callbackfn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의</a:t>
            </a:r>
            <a:r>
              <a:rPr lang="en-US" altLang="ko-KR" sz="1200" dirty="0" smtClean="0">
                <a:latin typeface="+mn-ea"/>
              </a:rPr>
              <a:t> 3</a:t>
            </a:r>
            <a:r>
              <a:rPr lang="ko-KR" altLang="en-US" sz="1200" dirty="0">
                <a:latin typeface="+mn-ea"/>
              </a:rPr>
              <a:t>개의 </a:t>
            </a:r>
            <a:r>
              <a:rPr lang="ko-KR" altLang="en-US" sz="1200" dirty="0" smtClean="0">
                <a:latin typeface="+mn-ea"/>
              </a:rPr>
              <a:t>인자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b="1" dirty="0" err="1" smtClean="0">
                <a:latin typeface="+mn-ea"/>
              </a:rPr>
              <a:t>요소값</a:t>
            </a:r>
            <a:r>
              <a:rPr lang="en-US" altLang="ko-KR" sz="1200" b="1" dirty="0">
                <a:latin typeface="+mn-ea"/>
              </a:rPr>
              <a:t>, index, </a:t>
            </a:r>
            <a:r>
              <a:rPr lang="ko-KR" altLang="en-US" sz="1200" b="1" dirty="0">
                <a:latin typeface="+mn-ea"/>
              </a:rPr>
              <a:t>순회하는 대상 객체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사용해 </a:t>
            </a: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>
                <a:latin typeface="+mn-ea"/>
              </a:rPr>
              <a:t>값을 만드는 함수를 등록하는 </a:t>
            </a:r>
            <a:r>
              <a:rPr lang="ko-KR" altLang="en-US" sz="1200" dirty="0" smtClean="0">
                <a:latin typeface="+mn-ea"/>
              </a:rPr>
              <a:t>것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ex04_Array.html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numbers2 </a:t>
            </a:r>
            <a:r>
              <a:rPr lang="ko-KR" altLang="en-US" sz="1200" dirty="0">
                <a:latin typeface="+mn-ea"/>
              </a:rPr>
              <a:t>참고</a:t>
            </a:r>
            <a:endParaRPr lang="en-US" altLang="ko-KR" sz="1200" dirty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endParaRPr lang="en-US" altLang="ko-KR" sz="1200" dirty="0" smtClean="0">
              <a:latin typeface="+mn-ea"/>
            </a:endParaRPr>
          </a:p>
          <a:p>
            <a:pPr marL="271463" indent="-27146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map </a:t>
            </a:r>
            <a:r>
              <a:rPr lang="ko-KR" altLang="en-US" sz="1200" b="1" dirty="0" smtClean="0">
                <a:latin typeface="+mn-ea"/>
              </a:rPr>
              <a:t>사용시 주의 사항</a:t>
            </a:r>
            <a:endParaRPr lang="en-US" altLang="ko-KR" sz="1200" b="1" dirty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map </a:t>
            </a:r>
            <a:r>
              <a:rPr lang="ko-KR" altLang="en-US" sz="1200" dirty="0">
                <a:latin typeface="+mn-ea"/>
              </a:rPr>
              <a:t>함수는 객체를 직접 사용하거나 변형시키지 </a:t>
            </a:r>
            <a:r>
              <a:rPr lang="ko-KR" altLang="en-US" sz="1200" dirty="0" smtClean="0">
                <a:latin typeface="+mn-ea"/>
              </a:rPr>
              <a:t>않고 </a:t>
            </a:r>
            <a:r>
              <a:rPr lang="en-US" altLang="ko-KR" sz="1200" dirty="0" err="1" smtClean="0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을 통해 수정할 수 </a:t>
            </a:r>
            <a:r>
              <a:rPr lang="ko-KR" altLang="en-US" sz="1200" dirty="0" smtClean="0">
                <a:latin typeface="+mn-ea"/>
              </a:rPr>
              <a:t>있으며 이는 </a:t>
            </a:r>
            <a:r>
              <a:rPr lang="ko-KR" altLang="en-US" sz="1200" dirty="0">
                <a:latin typeface="+mn-ea"/>
              </a:rPr>
              <a:t>문제를 발생시키는 원인이 될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dirty="0" err="1" smtClean="0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이 호출되는 범위는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이 처음 호출되기 이전이며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map</a:t>
            </a:r>
            <a:r>
              <a:rPr lang="ko-KR" altLang="en-US" sz="1200" dirty="0">
                <a:latin typeface="+mn-ea"/>
              </a:rPr>
              <a:t>이 순회하는 도중에 추가된 요소는 접근하지 않음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반대로 </a:t>
            </a:r>
            <a:r>
              <a:rPr lang="ko-KR" altLang="en-US" sz="1200" dirty="0">
                <a:latin typeface="+mn-ea"/>
              </a:rPr>
              <a:t>순회하는 도중 수정이 일어나면 변경된 값이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에 전달되고 삭제된 요소는 접근하지 않음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ex04_Array.html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numbers3, numbers4 </a:t>
            </a:r>
            <a:r>
              <a:rPr lang="ko-KR" altLang="en-US" sz="1200" dirty="0" smtClean="0">
                <a:latin typeface="+mn-ea"/>
              </a:rPr>
              <a:t>참고</a:t>
            </a:r>
            <a:endParaRPr lang="en-US" altLang="ko-KR" sz="1200" dirty="0" smtClean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 smtClean="0">
                <a:latin typeface="+mn-ea"/>
              </a:rPr>
              <a:t>예제</a:t>
            </a:r>
            <a:r>
              <a:rPr lang="en-US" altLang="ko-KR" sz="1200" b="1" dirty="0" smtClean="0">
                <a:latin typeface="+mn-ea"/>
              </a:rPr>
              <a:t> : </a:t>
            </a:r>
            <a:r>
              <a:rPr lang="ko-KR" altLang="en-US" sz="1200" b="1" dirty="0" smtClean="0">
                <a:latin typeface="+mn-ea"/>
              </a:rPr>
              <a:t>단어 길이 구하기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b="1" dirty="0" smtClean="0">
                <a:latin typeface="+mn-ea"/>
              </a:rPr>
              <a:t>=&gt; </a:t>
            </a:r>
            <a:r>
              <a:rPr lang="en-US" altLang="ko-KR" sz="1200" dirty="0">
                <a:latin typeface="+mn-ea"/>
              </a:rPr>
              <a:t>ex04_Array.html , </a:t>
            </a:r>
            <a:r>
              <a:rPr lang="en-US" altLang="ko-KR" sz="1200" dirty="0" smtClean="0">
                <a:latin typeface="+mn-ea"/>
              </a:rPr>
              <a:t>8) words </a:t>
            </a:r>
            <a:r>
              <a:rPr lang="ko-KR" altLang="en-US" sz="1200" dirty="0" smtClean="0">
                <a:latin typeface="+mn-ea"/>
              </a:rPr>
              <a:t>참고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09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err="1" smtClean="0"/>
              <a:t>Array.</a:t>
            </a:r>
            <a:r>
              <a:rPr lang="en-US" altLang="ko-KR" dirty="0" err="1" smtClean="0"/>
              <a:t>prototype.</a:t>
            </a:r>
            <a:r>
              <a:rPr lang="en-US" altLang="ko-KR" b="1" dirty="0" err="1" smtClean="0"/>
              <a:t>reduce</a:t>
            </a:r>
            <a:r>
              <a:rPr lang="en-US" altLang="ko-KR" b="1" dirty="0" smtClean="0"/>
              <a:t>()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reduce()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https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://developer.mozilla.org/ko/docs/Web/JavaScript/Reference/Global_Objects/Array/reduce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Array.prototype.reduce</a:t>
            </a:r>
            <a:r>
              <a:rPr lang="en-US" altLang="ko-KR" sz="1200" b="1" dirty="0" smtClean="0">
                <a:latin typeface="+mn-ea"/>
              </a:rPr>
              <a:t> (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callback(reducer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함수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[,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initialValue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] 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배열의 </a:t>
            </a:r>
            <a:r>
              <a:rPr lang="ko-KR" altLang="en-US" sz="1200" dirty="0">
                <a:latin typeface="+mn-ea"/>
              </a:rPr>
              <a:t>각 요소에 대해 주어진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reducer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함수를 </a:t>
            </a:r>
            <a:r>
              <a:rPr lang="ko-KR" altLang="en-US" sz="1200" dirty="0">
                <a:latin typeface="+mn-ea"/>
              </a:rPr>
              <a:t>실행하고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하나의 결과값을 </a:t>
            </a:r>
            <a:r>
              <a:rPr lang="ko-KR" altLang="en-US" sz="1200" dirty="0" smtClean="0">
                <a:latin typeface="+mn-ea"/>
              </a:rPr>
              <a:t>반환함</a:t>
            </a: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initialValue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latin typeface="+mn-ea"/>
              </a:rPr>
              <a:t>callback</a:t>
            </a:r>
            <a:r>
              <a:rPr lang="ko-KR" altLang="en-US" sz="1200" b="1" dirty="0">
                <a:latin typeface="+mn-ea"/>
              </a:rPr>
              <a:t>의 최초 호출</a:t>
            </a:r>
            <a:r>
              <a:rPr lang="ko-KR" altLang="en-US" sz="1200" dirty="0">
                <a:latin typeface="+mn-ea"/>
              </a:rPr>
              <a:t>에서 첫 번째 </a:t>
            </a:r>
            <a:r>
              <a:rPr lang="ko-KR" altLang="en-US" sz="1200" dirty="0" smtClean="0">
                <a:latin typeface="+mn-ea"/>
              </a:rPr>
              <a:t>인수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accumulator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ko-KR" altLang="en-US" sz="1200" dirty="0">
                <a:latin typeface="+mn-ea"/>
              </a:rPr>
              <a:t>제공하는 값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>
                <a:latin typeface="+mn-ea"/>
              </a:rPr>
              <a:t>이 </a:t>
            </a:r>
            <a:r>
              <a:rPr lang="ko-KR" altLang="en-US" sz="1200" dirty="0" smtClean="0">
                <a:latin typeface="+mn-ea"/>
              </a:rPr>
              <a:t>값이 있으면 </a:t>
            </a:r>
            <a:r>
              <a:rPr lang="en-US" altLang="ko-KR" sz="1200" b="1" dirty="0" err="1" smtClean="0">
                <a:latin typeface="+mn-ea"/>
              </a:rPr>
              <a:t>acc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값으로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배열의 첫번째 </a:t>
            </a:r>
            <a:r>
              <a:rPr lang="ko-KR" altLang="en-US" sz="1200" dirty="0">
                <a:latin typeface="+mn-ea"/>
              </a:rPr>
              <a:t>요소가 </a:t>
            </a:r>
            <a:r>
              <a:rPr lang="en-US" altLang="ko-KR" sz="1200" b="1" dirty="0" err="1" smtClean="0">
                <a:latin typeface="+mn-ea"/>
              </a:rPr>
              <a:t>curr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값이 되고</a:t>
            </a:r>
            <a:r>
              <a:rPr lang="en-US" altLang="ko-KR" sz="1200" dirty="0" smtClean="0">
                <a:latin typeface="+mn-ea"/>
              </a:rPr>
              <a:t>, 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아래의 경우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-&gt; 10 + 1 + … </a:t>
            </a:r>
            <a:b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없으면 배열의 첫번째 요소가 </a:t>
            </a:r>
            <a:r>
              <a:rPr lang="en-US" altLang="ko-KR" sz="1200" b="1" dirty="0" err="1" smtClean="0">
                <a:latin typeface="+mn-ea"/>
              </a:rPr>
              <a:t>acc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두번째요소가 </a:t>
            </a:r>
            <a:r>
              <a:rPr lang="en-US" altLang="ko-KR" sz="1200" b="1" dirty="0" err="1" smtClean="0">
                <a:latin typeface="+mn-ea"/>
              </a:rPr>
              <a:t>curr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값이 됨</a:t>
            </a:r>
            <a:r>
              <a:rPr lang="en-US" altLang="ko-KR" sz="1200" dirty="0" smtClean="0">
                <a:latin typeface="+mn-ea"/>
              </a:rPr>
              <a:t>.      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아래의 경우 </a:t>
            </a:r>
            <a:r>
              <a:rPr lang="ko-KR" altLang="en-US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없다면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-&gt; 1+ 2 + …..</a:t>
            </a:r>
            <a:b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빈 배열에서 </a:t>
            </a:r>
            <a:r>
              <a:rPr lang="ko-KR" altLang="en-US" sz="1200" b="1" dirty="0">
                <a:latin typeface="+mn-ea"/>
              </a:rPr>
              <a:t>초기값 없이 </a:t>
            </a:r>
            <a:r>
              <a:rPr lang="en-US" altLang="ko-KR" sz="1200" b="1" dirty="0">
                <a:latin typeface="+mn-ea"/>
              </a:rPr>
              <a:t>reduce()</a:t>
            </a:r>
            <a:r>
              <a:rPr lang="ko-KR" altLang="en-US" sz="1200" b="1" dirty="0">
                <a:latin typeface="+mn-ea"/>
              </a:rPr>
              <a:t>를 호출하면 </a:t>
            </a:r>
            <a:r>
              <a:rPr lang="ko-KR" altLang="en-US" sz="1200" b="1" dirty="0" smtClean="0">
                <a:latin typeface="+mn-ea"/>
              </a:rPr>
              <a:t>오류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 smtClean="0">
                <a:latin typeface="+mn-ea"/>
              </a:rPr>
              <a:t>TypeError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가 발생함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 smtClean="0">
                <a:latin typeface="+mn-ea"/>
              </a:rPr>
              <a:t>예시 </a:t>
            </a:r>
            <a:r>
              <a:rPr lang="en-US" altLang="ko-KR" sz="1200" dirty="0" smtClean="0">
                <a:latin typeface="+mn-ea"/>
              </a:rPr>
              <a:t>( ex04_Array.html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9</a:t>
            </a:r>
            <a:r>
              <a:rPr lang="en-US" altLang="ko-KR" sz="1200" dirty="0">
                <a:latin typeface="+mn-ea"/>
              </a:rPr>
              <a:t>) numbers5 </a:t>
            </a:r>
            <a:r>
              <a:rPr lang="ko-KR" altLang="en-US" sz="1200" dirty="0" smtClean="0">
                <a:latin typeface="+mn-ea"/>
              </a:rPr>
              <a:t>참고 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numbers5 = [1, 2, 3, 4]; </a:t>
            </a:r>
            <a:br>
              <a:rPr lang="en-US" altLang="ko-KR" sz="1200" dirty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initialValue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=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10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;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10 </a:t>
            </a:r>
            <a:r>
              <a:rPr lang="ko-KR" altLang="en-US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부터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start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sumWithInitial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numbers5.reduce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accumulator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currentValue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) =&gt; { </a:t>
            </a:r>
            <a:r>
              <a:rPr lang="en-US" altLang="ko-KR" sz="1200" dirty="0" err="1" smtClean="0">
                <a:solidFill>
                  <a:srgbClr val="C00000"/>
                </a:solidFill>
                <a:latin typeface="+mn-ea"/>
              </a:rPr>
              <a:t>accumulator+currentValue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}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,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initialValue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;</a:t>
            </a:r>
            <a:br>
              <a:rPr lang="en-US" altLang="ko-KR" sz="1200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console.log(</a:t>
            </a: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sumWithInitial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); 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10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+ 1 + 2 + 3 + 4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= 20 </a:t>
            </a:r>
            <a:endParaRPr lang="en-US" altLang="ko-KR" sz="105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265113" lvl="0" indent="-265113">
              <a:lnSpc>
                <a:spcPts val="1700"/>
              </a:lnSpc>
              <a:spcBef>
                <a:spcPts val="0"/>
              </a:spcBef>
              <a:buClrTx/>
              <a:buSzTx/>
              <a:buNone/>
            </a:pPr>
            <a:endParaRPr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pPr marL="265113" lvl="0" indent="-265113">
              <a:lnSpc>
                <a:spcPts val="1700"/>
              </a:lnSpc>
              <a:spcBef>
                <a:spcPts val="0"/>
              </a:spcBef>
              <a:buClrTx/>
              <a:buSzTx/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=&gt;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reducer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함수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배열의 각 요소에 대해 실행할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함수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종류 인자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smtClean="0">
                <a:latin typeface="+mn-ea"/>
              </a:rPr>
              <a:t>accumulator : </a:t>
            </a:r>
            <a:r>
              <a:rPr lang="ko-KR" altLang="en-US" sz="1200" dirty="0" err="1" smtClean="0">
                <a:latin typeface="+mn-ea"/>
              </a:rPr>
              <a:t>누산기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콜백의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반환값을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누적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currentValue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처리할 현재 </a:t>
            </a:r>
            <a:r>
              <a:rPr lang="ko-KR" altLang="en-US" sz="1200" dirty="0" smtClean="0">
                <a:latin typeface="+mn-ea"/>
              </a:rPr>
              <a:t>요소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currentIndex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처리할 현재 요소의 </a:t>
            </a:r>
            <a:r>
              <a:rPr lang="ko-KR" altLang="en-US" sz="1200" dirty="0" smtClean="0">
                <a:latin typeface="+mn-ea"/>
              </a:rPr>
              <a:t>인덱스</a:t>
            </a:r>
            <a:r>
              <a:rPr lang="en-US" altLang="ko-KR" sz="1200" dirty="0" smtClean="0">
                <a:latin typeface="+mn-ea"/>
              </a:rPr>
              <a:t> ( </a:t>
            </a:r>
            <a:r>
              <a:rPr lang="en-US" altLang="ko-KR" sz="1200" dirty="0" err="1">
                <a:latin typeface="+mn-ea"/>
              </a:rPr>
              <a:t>initialValue</a:t>
            </a:r>
            <a:r>
              <a:rPr lang="ko-KR" altLang="en-US" sz="1200" dirty="0">
                <a:latin typeface="+mn-ea"/>
              </a:rPr>
              <a:t>를 제공한 경우 </a:t>
            </a:r>
            <a:r>
              <a:rPr lang="en-US" altLang="ko-KR" sz="1200" dirty="0">
                <a:latin typeface="+mn-ea"/>
              </a:rPr>
              <a:t>0, </a:t>
            </a:r>
            <a:r>
              <a:rPr lang="ko-KR" altLang="en-US" sz="1200" dirty="0">
                <a:latin typeface="+mn-ea"/>
              </a:rPr>
              <a:t>아니면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부터 </a:t>
            </a:r>
            <a:r>
              <a:rPr lang="ko-KR" altLang="en-US" sz="1200" dirty="0" smtClean="0">
                <a:latin typeface="+mn-ea"/>
              </a:rPr>
              <a:t>시작 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array </a:t>
            </a:r>
            <a:r>
              <a:rPr lang="en-US" altLang="ko-KR" sz="1200" dirty="0">
                <a:latin typeface="+mn-ea"/>
              </a:rPr>
              <a:t>: reduce()</a:t>
            </a:r>
            <a:r>
              <a:rPr lang="ko-KR" altLang="en-US" sz="1200" dirty="0">
                <a:latin typeface="+mn-ea"/>
              </a:rPr>
              <a:t>를 호출한 </a:t>
            </a:r>
            <a:r>
              <a:rPr lang="ko-KR" altLang="en-US" sz="1200" dirty="0" smtClean="0">
                <a:latin typeface="+mn-ea"/>
              </a:rPr>
              <a:t>배열</a:t>
            </a: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다양한 활용 예시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객체 배열에서의 값 합산 </a:t>
            </a:r>
            <a:r>
              <a:rPr lang="en-US" altLang="ko-KR" sz="1200" dirty="0" smtClean="0">
                <a:latin typeface="+mn-ea"/>
              </a:rPr>
              <a:t>( ex04_Array.html , 9.2)  )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다양한 예시 위 사이트 참고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29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Collection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Map</a:t>
            </a:r>
          </a:p>
          <a:p>
            <a:pPr marL="265113" indent="-265113">
              <a:lnSpc>
                <a:spcPts val="15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Set</a:t>
            </a: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471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Error </a:t>
            </a:r>
            <a:r>
              <a:rPr lang="ko-KR" altLang="en-US" b="1" dirty="0" smtClean="0"/>
              <a:t>처리 </a:t>
            </a:r>
            <a:r>
              <a:rPr lang="en-US" altLang="ko-KR" b="1" dirty="0" smtClean="0"/>
              <a:t>(47</a:t>
            </a:r>
            <a:r>
              <a:rPr lang="ko-KR" altLang="en-US" b="1" dirty="0" smtClean="0"/>
              <a:t>장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dirty="0" smtClean="0">
                <a:latin typeface="+mn-ea"/>
              </a:rPr>
              <a:t>try ~ catch ~ </a:t>
            </a:r>
            <a:r>
              <a:rPr lang="en-US" altLang="ko-KR" sz="1200" dirty="0">
                <a:latin typeface="+mn-ea"/>
              </a:rPr>
              <a:t>finally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비정상종료를 막아주고 오류 상황에 대응하는 코드를 </a:t>
            </a:r>
            <a:r>
              <a:rPr lang="en-US" altLang="ko-KR" sz="1200" dirty="0" smtClean="0">
                <a:latin typeface="+mn-ea"/>
              </a:rPr>
              <a:t>catch </a:t>
            </a:r>
            <a:r>
              <a:rPr lang="ko-KR" altLang="en-US" sz="1200" dirty="0" smtClean="0">
                <a:latin typeface="+mn-ea"/>
              </a:rPr>
              <a:t>블록에 작성할 수 있음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</a:t>
            </a:r>
            <a:r>
              <a:rPr lang="en-US" altLang="ko-KR" sz="1200" dirty="0" smtClean="0">
                <a:latin typeface="+mn-ea"/>
              </a:rPr>
              <a:t>(‘[</a:t>
            </a:r>
            <a:r>
              <a:rPr lang="en-US" altLang="ko-KR" sz="1200" dirty="0">
                <a:latin typeface="+mn-ea"/>
              </a:rPr>
              <a:t>Start</a:t>
            </a:r>
            <a:r>
              <a:rPr lang="en-US" altLang="ko-KR" sz="1200" dirty="0" smtClean="0">
                <a:latin typeface="+mn-ea"/>
              </a:rPr>
              <a:t>]’);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try </a:t>
            </a:r>
            <a:r>
              <a:rPr lang="en-US" altLang="ko-KR" sz="1200" dirty="0">
                <a:latin typeface="+mn-ea"/>
              </a:rPr>
              <a:t>{ </a:t>
            </a:r>
            <a:r>
              <a:rPr lang="en-US" altLang="ko-KR" sz="1200" dirty="0" smtClean="0">
                <a:latin typeface="+mn-ea"/>
              </a:rPr>
              <a:t>|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 </a:t>
            </a: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실행할 코드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에러가 발생할 가능성이 있는 코드</a:t>
            </a:r>
            <a:r>
              <a:rPr lang="en-US" altLang="ko-KR" sz="1200" dirty="0">
                <a:latin typeface="+mn-ea"/>
              </a:rPr>
              <a:t>)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foo();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catch (err)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// </a:t>
            </a:r>
            <a:r>
              <a:rPr lang="en-US" altLang="ko-KR" sz="1200" dirty="0">
                <a:latin typeface="+mn-ea"/>
              </a:rPr>
              <a:t>try </a:t>
            </a:r>
            <a:r>
              <a:rPr lang="ko-KR" altLang="en-US" sz="1200" dirty="0">
                <a:latin typeface="+mn-ea"/>
              </a:rPr>
              <a:t>코드 블록에서 에러가 발생하면 이 코드 블록의 코드가 실행된다</a:t>
            </a:r>
            <a:r>
              <a:rPr lang="en-US" altLang="ko-KR" sz="1200" dirty="0">
                <a:latin typeface="+mn-ea"/>
              </a:rPr>
              <a:t>.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// </a:t>
            </a:r>
            <a:r>
              <a:rPr lang="en-US" altLang="ko-KR" sz="1200" dirty="0">
                <a:latin typeface="+mn-ea"/>
              </a:rPr>
              <a:t>err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en-US" altLang="ko-KR" sz="1200" dirty="0">
                <a:latin typeface="+mn-ea"/>
              </a:rPr>
              <a:t>try </a:t>
            </a:r>
            <a:r>
              <a:rPr lang="ko-KR" altLang="en-US" sz="1200" dirty="0">
                <a:latin typeface="+mn-ea"/>
              </a:rPr>
              <a:t>코드 블록에서 발생한 </a:t>
            </a:r>
            <a:r>
              <a:rPr lang="en-US" altLang="ko-KR" sz="1200" dirty="0">
                <a:latin typeface="+mn-ea"/>
              </a:rPr>
              <a:t>Error </a:t>
            </a:r>
            <a:r>
              <a:rPr lang="ko-KR" altLang="en-US" sz="1200" dirty="0">
                <a:latin typeface="+mn-ea"/>
              </a:rPr>
              <a:t>객체가 전달된다</a:t>
            </a:r>
            <a:r>
              <a:rPr lang="en-US" altLang="ko-KR" sz="1200" dirty="0">
                <a:latin typeface="+mn-ea"/>
              </a:rPr>
              <a:t>.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console.error</a:t>
            </a:r>
            <a:r>
              <a:rPr lang="en-US" altLang="ko-KR" sz="1200" dirty="0" smtClean="0">
                <a:latin typeface="+mn-ea"/>
              </a:rPr>
              <a:t>(err</a:t>
            </a:r>
            <a:r>
              <a:rPr lang="en-US" altLang="ko-KR" sz="1200" dirty="0">
                <a:latin typeface="+mn-ea"/>
              </a:rPr>
              <a:t>); // </a:t>
            </a:r>
            <a:r>
              <a:rPr lang="en-US" altLang="ko-KR" sz="1200" dirty="0" err="1">
                <a:latin typeface="+mn-ea"/>
              </a:rPr>
              <a:t>ReferenceError</a:t>
            </a:r>
            <a:r>
              <a:rPr lang="en-US" altLang="ko-KR" sz="1200" dirty="0">
                <a:latin typeface="+mn-ea"/>
              </a:rPr>
              <a:t>: foo is not </a:t>
            </a:r>
            <a:r>
              <a:rPr lang="en-US" altLang="ko-KR" sz="1200" dirty="0" smtClean="0">
                <a:latin typeface="+mn-ea"/>
              </a:rPr>
              <a:t>defined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finally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// </a:t>
            </a:r>
            <a:r>
              <a:rPr lang="ko-KR" altLang="en-US" sz="1200" dirty="0">
                <a:latin typeface="+mn-ea"/>
              </a:rPr>
              <a:t>에러 발생과 상관없이 반드시 한 번 실행된다</a:t>
            </a:r>
            <a:r>
              <a:rPr lang="en-US" altLang="ko-KR" sz="1200" dirty="0">
                <a:latin typeface="+mn-ea"/>
              </a:rPr>
              <a:t>.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console.log</a:t>
            </a:r>
            <a:r>
              <a:rPr lang="en-US" altLang="ko-KR" sz="1200" dirty="0">
                <a:latin typeface="+mn-ea"/>
              </a:rPr>
              <a:t>('finally</a:t>
            </a:r>
            <a:r>
              <a:rPr lang="en-US" altLang="ko-KR" sz="1200" dirty="0" smtClean="0">
                <a:latin typeface="+mn-ea"/>
              </a:rPr>
              <a:t>');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b="1" dirty="0">
                <a:latin typeface="+mn-ea"/>
              </a:rPr>
              <a:t>try...catch...finally </a:t>
            </a:r>
            <a:r>
              <a:rPr lang="ko-KR" altLang="en-US" sz="1200" b="1" dirty="0">
                <a:latin typeface="+mn-ea"/>
              </a:rPr>
              <a:t>문으로 에러를 처리하면 프로그램이 강제 종료되지 않는다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b="1" dirty="0" smtClean="0">
                <a:latin typeface="+mn-ea"/>
              </a:rPr>
              <a:t>finally </a:t>
            </a:r>
            <a:r>
              <a:rPr lang="ko-KR" altLang="en-US" sz="1200" b="1" dirty="0" smtClean="0">
                <a:latin typeface="+mn-ea"/>
              </a:rPr>
              <a:t>구문은 </a:t>
            </a:r>
            <a:r>
              <a:rPr lang="ko-KR" altLang="en-US" sz="1200" b="1" dirty="0" err="1" smtClean="0">
                <a:latin typeface="+mn-ea"/>
              </a:rPr>
              <a:t>생략가능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</a:t>
            </a:r>
            <a:r>
              <a:rPr lang="en-US" altLang="ko-KR" sz="1200" dirty="0">
                <a:latin typeface="+mn-ea"/>
              </a:rPr>
              <a:t>('[End]');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26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Error </a:t>
            </a:r>
            <a:r>
              <a:rPr lang="ko-KR" altLang="en-US" b="1" dirty="0" smtClean="0"/>
              <a:t>처리 </a:t>
            </a:r>
            <a:r>
              <a:rPr lang="en-US" altLang="ko-KR" b="1" dirty="0" smtClean="0"/>
              <a:t>(47</a:t>
            </a:r>
            <a:r>
              <a:rPr lang="ko-KR" altLang="en-US" b="1" dirty="0" smtClean="0"/>
              <a:t>장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dirty="0" smtClean="0">
                <a:latin typeface="+mn-ea"/>
              </a:rPr>
              <a:t>Error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new Error(‘</a:t>
            </a:r>
            <a:r>
              <a:rPr lang="ko-KR" altLang="en-US" sz="1200" dirty="0" smtClean="0">
                <a:latin typeface="+mn-ea"/>
              </a:rPr>
              <a:t>에러메시지</a:t>
            </a:r>
            <a:r>
              <a:rPr lang="en-US" altLang="ko-KR" sz="1200" dirty="0" smtClean="0">
                <a:latin typeface="+mn-ea"/>
              </a:rPr>
              <a:t>’);  // Error </a:t>
            </a:r>
            <a:r>
              <a:rPr lang="ko-KR" altLang="en-US" sz="1200" dirty="0" smtClean="0">
                <a:latin typeface="+mn-ea"/>
              </a:rPr>
              <a:t>객체 생성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포함하여 </a:t>
            </a:r>
            <a:r>
              <a:rPr lang="en-US" altLang="ko-KR" sz="1200" dirty="0" smtClean="0">
                <a:latin typeface="+mn-ea"/>
              </a:rPr>
              <a:t>7</a:t>
            </a:r>
            <a:r>
              <a:rPr lang="ko-KR" altLang="en-US" sz="1200" dirty="0" smtClean="0">
                <a:latin typeface="+mn-ea"/>
              </a:rPr>
              <a:t>가지 </a:t>
            </a:r>
            <a:r>
              <a:rPr lang="ko-KR" altLang="en-US" sz="1200" dirty="0" err="1" smtClean="0">
                <a:latin typeface="+mn-ea"/>
              </a:rPr>
              <a:t>에러객체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종류가 있음 </a:t>
            </a:r>
            <a:r>
              <a:rPr lang="en-US" altLang="ko-KR" sz="1200" dirty="0" smtClean="0">
                <a:latin typeface="+mn-ea"/>
              </a:rPr>
              <a:t>( </a:t>
            </a:r>
            <a:r>
              <a:rPr lang="ko-KR" altLang="en-US" sz="1200" dirty="0" smtClean="0">
                <a:latin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889p </a:t>
            </a:r>
            <a:r>
              <a:rPr lang="ko-KR" altLang="en-US" sz="1200" dirty="0" smtClean="0">
                <a:latin typeface="+mn-ea"/>
              </a:rPr>
              <a:t>참고 </a:t>
            </a:r>
            <a:r>
              <a:rPr lang="en-US" altLang="ko-KR" sz="1200" dirty="0" smtClean="0">
                <a:latin typeface="+mn-ea"/>
              </a:rPr>
              <a:t>) </a:t>
            </a: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en-US" altLang="ko-KR" sz="1200" dirty="0" smtClean="0">
                <a:latin typeface="+mn-ea"/>
              </a:rPr>
              <a:t>throw </a:t>
            </a:r>
            <a:r>
              <a:rPr lang="ko-KR" altLang="en-US" sz="1200" dirty="0" smtClean="0">
                <a:latin typeface="+mn-ea"/>
              </a:rPr>
              <a:t>구문</a:t>
            </a: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dirty="0" smtClean="0">
                <a:latin typeface="+mn-ea"/>
              </a:rPr>
              <a:t>예시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```</a:t>
            </a:r>
            <a:r>
              <a:rPr lang="en-US" altLang="ko-KR" sz="1200" dirty="0" err="1" smtClean="0">
                <a:latin typeface="+mn-ea"/>
              </a:rPr>
              <a:t>javascript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try </a:t>
            </a:r>
            <a:r>
              <a:rPr lang="en-US" altLang="ko-KR" sz="1200" dirty="0">
                <a:latin typeface="+mn-ea"/>
              </a:rPr>
              <a:t>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에러 객체를 생성한다고 에러가 발생하는 것은 아니다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.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	new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Error('something wrong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');</a:t>
            </a:r>
            <a:br>
              <a:rPr lang="en-US" altLang="ko-KR" sz="1200" b="1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catch (error)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console.log(error);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```</a:t>
            </a:r>
            <a:r>
              <a:rPr lang="en-US" altLang="ko-KR" sz="1200" dirty="0" err="1" smtClean="0">
                <a:latin typeface="+mn-ea"/>
              </a:rPr>
              <a:t>javascript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try </a:t>
            </a:r>
            <a:r>
              <a:rPr lang="en-US" altLang="ko-KR" sz="1200" dirty="0">
                <a:latin typeface="+mn-ea"/>
              </a:rPr>
              <a:t>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에러 객체를 던지면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catch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코드 블록이 실행되기 시작한다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.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	throw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new Error('something wrong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catch (error)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console.log(error);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}```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15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9" y="4561032"/>
            <a:ext cx="5360207" cy="20162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1052736"/>
            <a:ext cx="8856984" cy="3960440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Promise 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비동기 작업이 맞이할 미래의 완료 또는 실패와 그 결과 값을 제공 하겠다는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약속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의미하며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 결과에 따른 처리를 할 수 있는 처리기에 연결 할 수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처리에서 동기식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순차적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지원해줌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지연함수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비동기연산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(Ajax)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제어할 수 있도록 해주는 객체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지연함수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시간 후에 실행 되도록 정의한 함수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비동기작업을 하는 함수의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비동기 작업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처리용 표준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역할을 하여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체이닝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제공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중 하나의 상태를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(Pending)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하지도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거부 하지도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않은 초기 상태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(Fulfilled)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성공적으로 완료됨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(Rejected)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실패함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처리기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then() , catch() , finally()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이행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(then)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거부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(catch)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이와 무관하게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(finally)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이행한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반환하므로 메서드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체이닝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기본구조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74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980728"/>
            <a:ext cx="8856984" cy="4336370"/>
          </a:xfrm>
        </p:spPr>
        <p:txBody>
          <a:bodyPr/>
          <a:lstStyle/>
          <a:p>
            <a:pPr marL="182563" indent="-182563">
              <a:lnSpc>
                <a:spcPts val="18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기본형식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let promise = new Promise(function(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resolve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reject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………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if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정상종료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resolve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이행결정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Fulfilled(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then 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reject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메시지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이행거절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Rejected(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거부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catch 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  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Pending(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(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console.log("** Test2) resolve count =&gt; "+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}).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(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{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console.log("** Test2) reject message =&gt; "+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}).</a:t>
            </a:r>
            <a:r>
              <a:rPr lang="en-US" altLang="ko-KR" sz="1200" b="1" dirty="0">
                <a:solidFill>
                  <a:srgbClr val="99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() =&gt; {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console.log("** Test2) finally Test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marL="182563" indent="-182563">
              <a:lnSpc>
                <a:spcPts val="18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Promise()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지원하지 않는 함수를 감쌀 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아래코드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차이점 비교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callback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전달받아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호출해줘야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했는데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전달받을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필요가 없어졌다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반환되는 값을 명확하게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처리는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.catch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callback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건네주면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종료 후 불러준다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5481082"/>
            <a:ext cx="3528392" cy="1223412"/>
          </a:xfrm>
          <a:prstGeom prst="rect">
            <a:avLst/>
          </a:prstGeom>
          <a:solidFill>
            <a:srgbClr val="FFF1CD">
              <a:alpha val="29804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 </a:t>
            </a:r>
            <a:r>
              <a:rPr kumimoji="1" lang="en-US" altLang="ko-KR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onSuccess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onError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{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// 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call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onSuccess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 or 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onError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b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1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일반적인 경우</a:t>
            </a:r>
            <a:endParaRPr kumimoji="1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5320515"/>
            <a:ext cx="3168352" cy="1384995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{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return new Promise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function (resolve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reject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if (success)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resolve();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}else { reject();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});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new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34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980728"/>
            <a:ext cx="8856984" cy="5688632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메서드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Promise.all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이행하거나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거부될때까지 대기하는 새로운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마지막기준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동작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병렬처리하고 모두 완료 되어야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순서가 보장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기다리지 않는다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나면 그 즉시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Promise.allSettled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또는 거부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될 때까지 대기하는 새로운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Promise.any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-US)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하나라도 이행하는 순간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즉시 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이행하는 새로운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Promise.race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하나라도 처리될 때까지 대기하는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처음기준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Promise.reject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(reason)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사유로 거부하는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Promise.resolve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이행하는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https://developer.mozilla.org/ko/docs/Web/JavaScript/Reference/Global_Objects/Promise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800"/>
              </a:lnSpc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4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3568" y="2743200"/>
            <a:ext cx="7811145" cy="3062064"/>
          </a:xfrm>
        </p:spPr>
        <p:txBody>
          <a:bodyPr>
            <a:norm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ko-KR" altLang="en-US" sz="1600" dirty="0" err="1" smtClean="0">
                <a:latin typeface="+mn-ea"/>
              </a:rPr>
              <a:t>클로져</a:t>
            </a:r>
            <a:r>
              <a:rPr lang="ko-KR" altLang="en-US" sz="1600" dirty="0" smtClean="0">
                <a:latin typeface="+mn-ea"/>
              </a:rPr>
              <a:t> 유용 </a:t>
            </a:r>
            <a:r>
              <a:rPr lang="en-US" altLang="ko-KR" sz="1600" smtClean="0">
                <a:latin typeface="+mn-ea"/>
              </a:rPr>
              <a:t>site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=&gt; </a:t>
            </a:r>
            <a:r>
              <a:rPr lang="en-US" altLang="ko-KR" sz="1600" dirty="0">
                <a:latin typeface="+mn-ea"/>
              </a:rPr>
              <a:t>https://meetup.toast.com/posts/86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600" dirty="0" smtClean="0">
                <a:latin typeface="+mn-ea"/>
              </a:rPr>
              <a:t>=&gt; https</a:t>
            </a:r>
            <a:r>
              <a:rPr lang="en-US" altLang="ko-KR" sz="1600" dirty="0">
                <a:latin typeface="+mn-ea"/>
              </a:rPr>
              <a:t>://hanamon.kr/javascript-%ED%81%B4%EB%A1%9C%EC%A0%80/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1052736"/>
            <a:ext cx="8856984" cy="5544616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등장 배경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callback hell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해결과 비동기 작업의 보다 더 세밀한 처리를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단에서 해결하기 위해 등장했고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유명한 자바스크립트의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 표준인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ES6(=ES2015)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반환되는 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명확하게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endParaRPr lang="en-US" altLang="ko-KR" sz="12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callback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콜백지옥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?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setTimeout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addEventListener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메소드처럼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전달하는 형식으로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정의된 경우 발생하는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코드의 매우 복잡하고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현저히 떨어지는 상황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예를들어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식으로 만들었다면 여러 비동기 작업을 순차적으로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처리해야할 때 왼편과 같은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코드작성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리턴하기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Chaining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해서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우측처럼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깔끔한 코드로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비동기 작업을 순차적으로 처리할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사용하므로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callback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 가능함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07960"/>
            <a:ext cx="4026197" cy="23762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84" y="3184337"/>
            <a:ext cx="3118048" cy="25439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3401" y="3184337"/>
            <a:ext cx="3966592" cy="2543903"/>
          </a:xfrm>
          <a:prstGeom prst="rect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25888" y="3184337"/>
            <a:ext cx="3966592" cy="2543903"/>
          </a:xfrm>
          <a:prstGeom prst="rect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21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442520" cy="1872208"/>
          </a:xfrm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Promise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기반으로 하는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await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잘 알고 있어야함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JS </a:t>
            </a:r>
            <a:r>
              <a:rPr lang="en-US" altLang="ko-KR" sz="20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b="1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주요개념들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2000" b="1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await_async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0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pptx</a:t>
            </a:r>
            <a: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7p ~ 15p </a:t>
            </a:r>
            <a:r>
              <a:rPr lang="ko-KR" altLang="en-US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2000" b="1" dirty="0" smtClean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93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r>
              <a:rPr lang="en-US" altLang="ko-KR" b="1" dirty="0"/>
              <a:t> </a:t>
            </a:r>
            <a:r>
              <a:rPr lang="en-US" altLang="ko-KR" sz="1600" dirty="0" smtClean="0"/>
              <a:t>( https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ko.javascript.info/async-await 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38684" y="1412776"/>
            <a:ext cx="8835964" cy="5184576"/>
          </a:xfrm>
        </p:spPr>
        <p:txBody>
          <a:bodyPr>
            <a:noAutofit/>
          </a:bodyPr>
          <a:lstStyle/>
          <a:p>
            <a:pPr marL="265113" indent="-265113">
              <a:lnSpc>
                <a:spcPts val="1600"/>
              </a:lnSpc>
            </a:pPr>
            <a:r>
              <a:rPr lang="en-US" altLang="ko-KR" sz="18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b="1" dirty="0" smtClean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함수 </a:t>
            </a:r>
            <a:r>
              <a:rPr lang="en-US" altLang="ko-KR" sz="1200" b="1" dirty="0" smtClean="0">
                <a:latin typeface="+mn-ea"/>
              </a:rPr>
              <a:t>: function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앞에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붙이면 </a:t>
            </a:r>
            <a:r>
              <a:rPr lang="en-US" altLang="ko-KR" sz="1200" dirty="0" smtClean="0">
                <a:latin typeface="+mn-ea"/>
              </a:rPr>
              <a:t>~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</a:t>
            </a:r>
            <a:r>
              <a:rPr lang="ko-KR" altLang="en-US" sz="1200" dirty="0">
                <a:latin typeface="+mn-ea"/>
              </a:rPr>
              <a:t>함수는 항상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반환함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블럭이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자동으로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Promise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바뀌게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됨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프라미스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아닌 값을 </a:t>
            </a:r>
            <a:r>
              <a:rPr lang="ko-KR" altLang="en-US" sz="1200" dirty="0" smtClean="0">
                <a:latin typeface="+mn-ea"/>
              </a:rPr>
              <a:t>반환해도 이행 상태 </a:t>
            </a:r>
            <a:r>
              <a:rPr lang="ko-KR" altLang="en-US" sz="1200" dirty="0" err="1" smtClean="0">
                <a:latin typeface="+mn-ea"/>
              </a:rPr>
              <a:t>프라미스</a:t>
            </a:r>
            <a:r>
              <a:rPr lang="en-US" altLang="ko-KR" sz="1200" dirty="0" smtClean="0">
                <a:latin typeface="+mn-ea"/>
              </a:rPr>
              <a:t>_resolved promise </a:t>
            </a:r>
            <a:r>
              <a:rPr lang="ko-KR" altLang="en-US" sz="1200" dirty="0" smtClean="0">
                <a:latin typeface="+mn-ea"/>
              </a:rPr>
              <a:t>로 이 값을 </a:t>
            </a:r>
            <a:r>
              <a:rPr lang="ko-KR" altLang="en-US" sz="1200" dirty="0">
                <a:latin typeface="+mn-ea"/>
              </a:rPr>
              <a:t>감싸 이행된 </a:t>
            </a:r>
            <a:r>
              <a:rPr lang="ko-KR" altLang="en-US" sz="1200" dirty="0" err="1" smtClean="0">
                <a:latin typeface="+mn-ea"/>
              </a:rPr>
              <a:t>프라미스</a:t>
            </a:r>
            <a:r>
              <a:rPr lang="ko-KR" altLang="en-US" sz="1200" dirty="0" smtClean="0">
                <a:latin typeface="+mn-ea"/>
              </a:rPr>
              <a:t> 가 반환되도록 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함수 </a:t>
            </a:r>
            <a:r>
              <a:rPr lang="ko-KR" altLang="en-US" sz="1200" dirty="0">
                <a:latin typeface="+mn-ea"/>
              </a:rPr>
              <a:t>안에서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사용할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예시</a:t>
            </a:r>
            <a:r>
              <a:rPr lang="en-US" altLang="ko-KR" sz="1200" dirty="0" smtClean="0">
                <a:latin typeface="+mn-ea"/>
              </a:rPr>
              <a:t>1: f() </a:t>
            </a:r>
            <a:r>
              <a:rPr lang="ko-KR" altLang="en-US" sz="1200" dirty="0" err="1" smtClean="0">
                <a:latin typeface="+mn-ea"/>
              </a:rPr>
              <a:t>호출시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result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인 이행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반환됨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{ return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; }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f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1</a:t>
            </a: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예시</a:t>
            </a:r>
            <a:r>
              <a:rPr lang="en-US" altLang="ko-KR" sz="1200" dirty="0" smtClean="0">
                <a:latin typeface="+mn-ea"/>
              </a:rPr>
              <a:t>2: </a:t>
            </a:r>
            <a:r>
              <a:rPr lang="ko-KR" altLang="en-US" sz="1200" dirty="0">
                <a:latin typeface="+mn-ea"/>
              </a:rPr>
              <a:t>명시적으로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반환하는 것도 가능하며 결과는 동일함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{ 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(1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); }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f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1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endParaRPr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메서드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클래스의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메서드명</a:t>
            </a:r>
            <a:r>
              <a:rPr lang="ko-KR" altLang="en-US" sz="1200" dirty="0">
                <a:latin typeface="+mn-ea"/>
              </a:rPr>
              <a:t> 앞에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추가하면 </a:t>
            </a:r>
            <a:r>
              <a:rPr lang="en-US" altLang="ko-KR" sz="1200" dirty="0" smtClean="0">
                <a:latin typeface="+mn-ea"/>
              </a:rPr>
              <a:t>~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메서드를 선언할 수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이는 </a:t>
            </a:r>
            <a:r>
              <a:rPr lang="en-US" altLang="ko-KR" sz="1200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함수와 동일하게 작동함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즉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프라미스를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반환하고 </a:t>
            </a:r>
            <a:r>
              <a:rPr lang="en-US" altLang="ko-KR" sz="1200" dirty="0"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사용할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Waiter {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wait()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{ return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(‘test’); }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메서드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wait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} //class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new Waiter().wait().then(alert);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‘test‘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endParaRPr lang="en-US" altLang="ko-KR" sz="1200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42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25658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</a:pPr>
            <a:r>
              <a:rPr lang="en-US" altLang="ko-KR" sz="1800" b="1" dirty="0">
                <a:solidFill>
                  <a:srgbClr val="006600"/>
                </a:solidFill>
                <a:latin typeface="+mn-ea"/>
              </a:rPr>
              <a:t>await </a:t>
            </a:r>
            <a:r>
              <a:rPr lang="en-US" altLang="ko-KR" sz="1200" b="1" dirty="0" smtClean="0">
                <a:solidFill>
                  <a:srgbClr val="006600"/>
                </a:solidFill>
                <a:latin typeface="+mn-ea"/>
              </a:rPr>
              <a:t>(‘</a:t>
            </a:r>
            <a:r>
              <a:rPr lang="ko-KR" altLang="en-US" sz="1200" b="1" dirty="0" smtClean="0">
                <a:solidFill>
                  <a:srgbClr val="006600"/>
                </a:solidFill>
                <a:latin typeface="+mn-ea"/>
              </a:rPr>
              <a:t>기다리다</a:t>
            </a:r>
            <a:r>
              <a:rPr lang="en-US" altLang="ko-KR" sz="1200" b="1" dirty="0" smtClean="0">
                <a:solidFill>
                  <a:srgbClr val="006600"/>
                </a:solidFill>
                <a:latin typeface="+mn-ea"/>
              </a:rPr>
              <a:t>’)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b="1" dirty="0" smtClean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함수 </a:t>
            </a:r>
            <a:r>
              <a:rPr lang="ko-KR" altLang="en-US" sz="1200" dirty="0" smtClean="0">
                <a:latin typeface="+mn-ea"/>
              </a:rPr>
              <a:t>안에서만 동작하며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아닌 함수에 사용시 오류발생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006600"/>
                </a:solidFill>
                <a:latin typeface="+mn-ea"/>
              </a:rPr>
              <a:t>프라미스</a:t>
            </a:r>
            <a:r>
              <a:rPr lang="ko-KR" altLang="en-US" sz="1200" b="1" dirty="0" smtClean="0">
                <a:solidFill>
                  <a:srgbClr val="006600"/>
                </a:solidFill>
                <a:latin typeface="+mn-ea"/>
              </a:rPr>
              <a:t> 앞에 </a:t>
            </a:r>
            <a:r>
              <a:rPr lang="en-US" altLang="ko-KR" sz="1200" b="1" dirty="0" smtClean="0">
                <a:solidFill>
                  <a:srgbClr val="006600"/>
                </a:solidFill>
                <a:latin typeface="+mn-ea"/>
              </a:rPr>
              <a:t>await </a:t>
            </a:r>
            <a:r>
              <a:rPr lang="ko-KR" altLang="en-US" sz="1200" dirty="0" smtClean="0">
                <a:latin typeface="+mn-ea"/>
              </a:rPr>
              <a:t>키워드를 붙이면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b="1" dirty="0" err="1" smtClean="0">
                <a:latin typeface="+mn-ea"/>
              </a:rPr>
              <a:t>프라미스가</a:t>
            </a:r>
            <a:r>
              <a:rPr lang="ko-KR" altLang="en-US" sz="1200" b="1" dirty="0" smtClean="0">
                <a:latin typeface="+mn-ea"/>
              </a:rPr>
              <a:t> 처리될 때까지 대기하고 처리가 완료</a:t>
            </a:r>
            <a:r>
              <a:rPr lang="ko-KR" altLang="en-US" sz="1200" dirty="0" smtClean="0">
                <a:latin typeface="+mn-ea"/>
              </a:rPr>
              <a:t>된 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정상 종료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객체의 </a:t>
            </a:r>
            <a:r>
              <a:rPr lang="en-US" altLang="ko-KR" sz="1200" dirty="0">
                <a:latin typeface="+mn-ea"/>
              </a:rPr>
              <a:t>result </a:t>
            </a:r>
            <a:r>
              <a:rPr lang="ko-KR" altLang="en-US" sz="1200" dirty="0">
                <a:latin typeface="+mn-ea"/>
              </a:rPr>
              <a:t>값 </a:t>
            </a:r>
            <a:r>
              <a:rPr lang="ko-KR" altLang="en-US" sz="1200" dirty="0" smtClean="0">
                <a:latin typeface="+mn-ea"/>
              </a:rPr>
              <a:t>반환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에러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발생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예외 생성됨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에러 발생 장소에서 </a:t>
            </a:r>
            <a:r>
              <a:rPr lang="en-US" altLang="ko-KR" sz="1200" dirty="0">
                <a:latin typeface="+mn-ea"/>
              </a:rPr>
              <a:t>throw error</a:t>
            </a:r>
            <a:r>
              <a:rPr lang="ko-KR" altLang="en-US" sz="1200" dirty="0">
                <a:latin typeface="+mn-ea"/>
              </a:rPr>
              <a:t>를 호출한 것과 동일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즉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/await </a:t>
            </a:r>
            <a:r>
              <a:rPr lang="ko-KR" altLang="en-US" sz="1200" dirty="0" smtClean="0">
                <a:latin typeface="+mn-ea"/>
              </a:rPr>
              <a:t>는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기반으로 </a:t>
            </a:r>
            <a:r>
              <a:rPr lang="ko-KR" altLang="en-US" sz="1200" dirty="0" smtClean="0">
                <a:latin typeface="+mn-ea"/>
              </a:rPr>
              <a:t>하며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프라미스</a:t>
            </a:r>
            <a:r>
              <a:rPr lang="ko-KR" altLang="en-US" sz="1200" dirty="0" smtClean="0">
                <a:latin typeface="+mn-ea"/>
              </a:rPr>
              <a:t> 보다 </a:t>
            </a:r>
            <a:r>
              <a:rPr lang="ko-KR" altLang="en-US" sz="1200" b="1" dirty="0" err="1" smtClean="0">
                <a:latin typeface="+mn-ea"/>
              </a:rPr>
              <a:t>가독성이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좋고 </a:t>
            </a:r>
            <a:r>
              <a:rPr lang="ko-KR" altLang="en-US" sz="1200" b="1" dirty="0" smtClean="0">
                <a:latin typeface="+mn-ea"/>
              </a:rPr>
              <a:t>간편한 비동기 코드 작성</a:t>
            </a:r>
            <a:r>
              <a:rPr lang="ko-KR" altLang="en-US" sz="1200" dirty="0" smtClean="0">
                <a:latin typeface="+mn-ea"/>
              </a:rPr>
              <a:t>이 가능하다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함수 </a:t>
            </a:r>
            <a:r>
              <a:rPr lang="ko-KR" altLang="en-US" sz="1200" dirty="0">
                <a:latin typeface="+mn-ea"/>
              </a:rPr>
              <a:t>바깥의 </a:t>
            </a:r>
            <a:r>
              <a:rPr lang="ko-KR" altLang="en-US" sz="1200" b="1" dirty="0">
                <a:latin typeface="+mn-ea"/>
              </a:rPr>
              <a:t>최상위</a:t>
            </a:r>
            <a:r>
              <a:rPr lang="en-US" altLang="ko-KR" sz="1200" b="1" dirty="0">
                <a:latin typeface="+mn-ea"/>
              </a:rPr>
              <a:t>_</a:t>
            </a:r>
            <a:r>
              <a:rPr lang="ko-KR" altLang="en-US" sz="1200" b="1" dirty="0">
                <a:latin typeface="+mn-ea"/>
              </a:rPr>
              <a:t>레벨 </a:t>
            </a:r>
            <a:r>
              <a:rPr lang="en-US" altLang="ko-KR" sz="1200" b="1" dirty="0">
                <a:latin typeface="+mn-ea"/>
              </a:rPr>
              <a:t>(top-level)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코드 에서는</a:t>
            </a:r>
            <a:r>
              <a:rPr lang="en-US" altLang="ko-KR" sz="1200" b="1" dirty="0" smtClean="0">
                <a:latin typeface="+mn-ea"/>
              </a:rPr>
              <a:t> await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smtClean="0">
                <a:latin typeface="+mn-ea"/>
              </a:rPr>
              <a:t>사용 </a:t>
            </a:r>
            <a:r>
              <a:rPr lang="ko-KR" altLang="en-US" sz="1200" dirty="0">
                <a:latin typeface="+mn-ea"/>
              </a:rPr>
              <a:t>불가능</a:t>
            </a:r>
            <a:r>
              <a:rPr lang="en-US" altLang="ko-KR" sz="1200" dirty="0">
                <a:latin typeface="+mn-ea"/>
              </a:rPr>
              <a:t> ( </a:t>
            </a:r>
            <a:r>
              <a:rPr lang="ko-KR" altLang="en-US" sz="1200" dirty="0">
                <a:latin typeface="+mn-ea"/>
              </a:rPr>
              <a:t>문법 에러 발생 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response =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fetch('/article/promise-chaining/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'); </a:t>
            </a:r>
            <a:r>
              <a:rPr lang="en-US" altLang="ko-KR" sz="1050" b="1" dirty="0">
                <a:solidFill>
                  <a:srgbClr val="0000FF"/>
                </a:solidFill>
                <a:latin typeface="+mn-ea"/>
              </a:rPr>
              <a:t>// </a:t>
            </a:r>
            <a:r>
              <a:rPr lang="ko-KR" altLang="en-US" sz="1050" b="1" dirty="0">
                <a:solidFill>
                  <a:srgbClr val="0000FF"/>
                </a:solidFill>
                <a:latin typeface="+mn-ea"/>
              </a:rPr>
              <a:t>문법 에러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user =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-&gt;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그러나 </a:t>
            </a:r>
            <a:r>
              <a:rPr lang="ko-KR" altLang="en-US" sz="1200" dirty="0">
                <a:latin typeface="+mn-ea"/>
              </a:rPr>
              <a:t>익명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함수로 코드를 감싸면</a:t>
            </a:r>
            <a:r>
              <a:rPr lang="ko-KR" altLang="en-US" sz="1200" dirty="0">
                <a:latin typeface="+mn-ea"/>
              </a:rPr>
              <a:t> 최상위 레벨 코드에도 </a:t>
            </a:r>
            <a:r>
              <a:rPr lang="en-US" altLang="ko-KR" sz="1200" b="1" dirty="0"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사용할 수 있음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() =&gt; { let response = </a:t>
            </a:r>
            <a:r>
              <a:rPr lang="en-US" altLang="ko-KR" sz="1200" b="1" dirty="0"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  let user =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   ….....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})();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endParaRPr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promise.then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ko-KR" altLang="en-US" sz="1200" dirty="0">
                <a:latin typeface="+mn-ea"/>
              </a:rPr>
              <a:t>사용하는 것보다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/await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사용하는 것이 </a:t>
            </a:r>
            <a:r>
              <a:rPr lang="ko-KR" altLang="en-US" sz="1200" dirty="0" smtClean="0">
                <a:latin typeface="+mn-ea"/>
              </a:rPr>
              <a:t>대개의 경우에는 더 편리하지만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가장 </a:t>
            </a:r>
            <a:r>
              <a:rPr lang="ko-KR" altLang="en-US" sz="1200" dirty="0">
                <a:latin typeface="+mn-ea"/>
              </a:rPr>
              <a:t>바깥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최상위 레벨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에서 비동기 처리가 필요한 경우처럼 </a:t>
            </a:r>
            <a:r>
              <a:rPr lang="ko-KR" altLang="en-US" sz="1200" b="1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써야만 하는 경우가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여러 작업들이 모두 완료될 때까지 기다리려면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등을 활용할 수 있으므로 각각 장단점이 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그리고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이미 사용이 끝난 변수를 다시 사용하는 오류의 위험</a:t>
            </a:r>
            <a:r>
              <a:rPr lang="ko-KR" altLang="en-US" sz="1200" dirty="0">
                <a:latin typeface="+mn-ea"/>
              </a:rPr>
              <a:t>이 있다</a:t>
            </a:r>
            <a:r>
              <a:rPr lang="en-US" altLang="ko-KR" sz="1200" dirty="0">
                <a:latin typeface="+mn-ea"/>
              </a:rPr>
              <a:t>. 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06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>
                <a:latin typeface="+mn-ea"/>
              </a:rPr>
              <a:t>Promise </a:t>
            </a:r>
            <a:r>
              <a:rPr lang="ko-KR" altLang="en-US" sz="1200" b="1" dirty="0">
                <a:latin typeface="+mn-ea"/>
              </a:rPr>
              <a:t>와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비교 </a:t>
            </a:r>
            <a:r>
              <a:rPr lang="en-US" altLang="ko-KR" sz="1200" dirty="0" smtClean="0">
                <a:latin typeface="+mn-ea"/>
              </a:rPr>
              <a:t>(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사용하면 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then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대신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 smtClean="0">
                <a:latin typeface="+mn-ea"/>
              </a:rPr>
              <a:t>catch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대신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try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catch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700"/>
              </a:lnSpc>
              <a:buNone/>
            </a:pP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2314664"/>
            <a:ext cx="3672408" cy="1618392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test(){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("https://api.testdomain.com")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 smtClean="0">
                <a:latin typeface="+mn-ea"/>
              </a:rPr>
              <a:t>( response </a:t>
            </a: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smtClean="0">
                <a:latin typeface="+mn-ea"/>
              </a:rPr>
              <a:t>{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//do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something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</a:t>
            </a:r>
            <a:r>
              <a:rPr lang="en-US" altLang="ko-KR" sz="1200" dirty="0" smtClean="0">
                <a:latin typeface="+mn-ea"/>
              </a:rPr>
              <a:t>}).</a:t>
            </a:r>
            <a:r>
              <a:rPr lang="en-US" altLang="ko-KR" sz="1200" b="1" dirty="0">
                <a:latin typeface="+mn-ea"/>
              </a:rPr>
              <a:t>catch</a:t>
            </a:r>
            <a:r>
              <a:rPr lang="en-US" altLang="ko-KR" sz="1200" dirty="0" smtClean="0">
                <a:latin typeface="+mn-ea"/>
              </a:rPr>
              <a:t>( error </a:t>
            </a: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{ 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//handle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error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</a:t>
            </a:r>
            <a:r>
              <a:rPr lang="en-US" altLang="ko-KR" sz="1200" dirty="0" smtClean="0">
                <a:latin typeface="+mn-ea"/>
              </a:rPr>
              <a:t>}).</a:t>
            </a:r>
            <a:r>
              <a:rPr lang="en-US" altLang="ko-KR" sz="1200" b="1" dirty="0">
                <a:latin typeface="+mn-ea"/>
              </a:rPr>
              <a:t>finally</a:t>
            </a:r>
            <a:r>
              <a:rPr lang="en-US" altLang="ko-KR" sz="1200" dirty="0" smtClean="0">
                <a:latin typeface="+mn-ea"/>
              </a:rPr>
              <a:t>( error </a:t>
            </a: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smtClean="0">
                <a:latin typeface="+mn-ea"/>
              </a:rPr>
              <a:t>{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무조건 호출되는 것</a:t>
            </a:r>
          </a:p>
          <a:p>
            <a:pPr>
              <a:lnSpc>
                <a:spcPts val="1700"/>
              </a:lnSpc>
            </a:pPr>
            <a:r>
              <a:rPr lang="ko-KR" altLang="en-US" sz="1200" dirty="0">
                <a:latin typeface="+mn-ea"/>
              </a:rPr>
              <a:t>         </a:t>
            </a:r>
            <a:r>
              <a:rPr lang="en-US" altLang="ko-KR" sz="1200" dirty="0" smtClean="0">
                <a:latin typeface="+mn-ea"/>
              </a:rPr>
              <a:t>}) );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//fetch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 //test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6016" y="2314664"/>
            <a:ext cx="3600400" cy="1618392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</a:t>
            </a:r>
            <a:r>
              <a:rPr lang="en-US" altLang="ko-KR" sz="1200" dirty="0" smtClean="0">
                <a:latin typeface="+mn-ea"/>
              </a:rPr>
              <a:t>test2</a:t>
            </a:r>
            <a:r>
              <a:rPr lang="en-US" altLang="ko-KR" sz="1200" dirty="0">
                <a:latin typeface="+mn-ea"/>
              </a:rPr>
              <a:t>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try</a:t>
            </a:r>
            <a:r>
              <a:rPr lang="en-US" altLang="ko-KR" sz="1200" dirty="0" smtClean="0">
                <a:latin typeface="+mn-ea"/>
              </a:rPr>
              <a:t> 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("...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 smtClean="0">
                <a:latin typeface="+mn-ea"/>
              </a:rPr>
              <a:t>...");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do something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catch(error)</a:t>
            </a:r>
            <a:r>
              <a:rPr lang="en-US" altLang="ko-KR" sz="1200" dirty="0" smtClean="0">
                <a:latin typeface="+mn-ea"/>
              </a:rPr>
              <a:t> 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//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handle error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793" y="4263154"/>
            <a:ext cx="3663175" cy="1618392"/>
          </a:xfrm>
          <a:prstGeom prst="rect">
            <a:avLst/>
          </a:prstGeom>
          <a:solidFill>
            <a:srgbClr val="DDF2FF">
              <a:alpha val="30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</a:t>
            </a:r>
            <a:r>
              <a:rPr lang="en-US" altLang="ko-KR" sz="1200" b="1" dirty="0">
                <a:latin typeface="+mn-ea"/>
              </a:rPr>
              <a:t>test</a:t>
            </a:r>
            <a:r>
              <a:rPr lang="en-US" altLang="ko-KR" sz="1200" dirty="0">
                <a:latin typeface="+mn-ea"/>
              </a:rPr>
              <a:t>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return  </a:t>
            </a:r>
            <a:r>
              <a:rPr lang="en-US" altLang="ko-KR" sz="1200" b="1" dirty="0" err="1">
                <a:latin typeface="+mn-ea"/>
              </a:rPr>
              <a:t>doSomethingAsync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(hello =&gt; doAsync2(hello))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(world =&gt; doAsync3(world))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(foo =&gt; </a:t>
            </a:r>
            <a:r>
              <a:rPr lang="en-US" altLang="ko-KR" sz="1200" dirty="0" smtClean="0">
                <a:latin typeface="+mn-ea"/>
              </a:rPr>
              <a:t>doAsync4(foo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(bar =&gt; </a:t>
            </a:r>
            <a:r>
              <a:rPr lang="en-US" altLang="ko-KR" sz="1200" dirty="0" err="1" smtClean="0">
                <a:latin typeface="+mn-ea"/>
              </a:rPr>
              <a:t>doAsyncLast</a:t>
            </a:r>
            <a:r>
              <a:rPr lang="en-US" altLang="ko-KR" sz="1200" dirty="0" smtClean="0">
                <a:latin typeface="+mn-ea"/>
              </a:rPr>
              <a:t>(bar</a:t>
            </a:r>
            <a:r>
              <a:rPr lang="en-US" altLang="ko-KR" sz="1200" dirty="0">
                <a:latin typeface="+mn-ea"/>
              </a:rPr>
              <a:t>));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4263154"/>
            <a:ext cx="3600400" cy="1618392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test2(){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doSomethingAsync</a:t>
            </a:r>
            <a:r>
              <a:rPr lang="en-US" altLang="ko-KR" sz="1200" dirty="0">
                <a:latin typeface="+mn-ea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doAsync2(hello);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doAsync3(world);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doAsync4(foo);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doAsyncLast</a:t>
            </a:r>
            <a:r>
              <a:rPr lang="en-US" altLang="ko-KR" sz="1200" dirty="0">
                <a:latin typeface="+mn-ea"/>
              </a:rPr>
              <a:t>(bar);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90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>
                <a:latin typeface="+mn-ea"/>
              </a:rPr>
              <a:t>에러 </a:t>
            </a:r>
            <a:r>
              <a:rPr lang="ko-KR" altLang="en-US" sz="1200" b="1" dirty="0" smtClean="0">
                <a:latin typeface="+mn-ea"/>
              </a:rPr>
              <a:t>핸들링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정상적으로 이행되면 </a:t>
            </a:r>
            <a:r>
              <a:rPr lang="en-US" altLang="ko-KR" sz="1200" b="1" dirty="0">
                <a:latin typeface="+mn-ea"/>
              </a:rPr>
              <a:t>await </a:t>
            </a:r>
            <a:r>
              <a:rPr lang="en-US" altLang="ko-KR" sz="1200" b="1" dirty="0" smtClean="0">
                <a:latin typeface="+mn-ea"/>
              </a:rPr>
              <a:t>promise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객체의 </a:t>
            </a:r>
            <a:r>
              <a:rPr lang="en-US" altLang="ko-KR" sz="1200" b="1" dirty="0" smtClean="0">
                <a:latin typeface="+mn-ea"/>
              </a:rPr>
              <a:t>result </a:t>
            </a:r>
            <a:r>
              <a:rPr lang="ko-KR" altLang="en-US" sz="1200" b="1" dirty="0" smtClean="0">
                <a:latin typeface="+mn-ea"/>
              </a:rPr>
              <a:t>에 </a:t>
            </a:r>
            <a:r>
              <a:rPr lang="ko-KR" altLang="en-US" sz="1200" b="1" dirty="0">
                <a:latin typeface="+mn-ea"/>
              </a:rPr>
              <a:t>저장된 값을 </a:t>
            </a:r>
            <a:r>
              <a:rPr lang="ko-KR" altLang="en-US" sz="1200" b="1" dirty="0" smtClean="0">
                <a:latin typeface="+mn-ea"/>
              </a:rPr>
              <a:t>반환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반면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거부되면 마치 </a:t>
            </a:r>
            <a:r>
              <a:rPr lang="en-US" altLang="ko-KR" sz="1200" b="1" dirty="0">
                <a:latin typeface="+mn-ea"/>
              </a:rPr>
              <a:t>throw</a:t>
            </a:r>
            <a:r>
              <a:rPr lang="ko-KR" altLang="en-US" sz="1200" b="1" dirty="0">
                <a:latin typeface="+mn-ea"/>
              </a:rPr>
              <a:t>문을 작성한 것처럼 에러가 </a:t>
            </a:r>
            <a:r>
              <a:rPr lang="ko-KR" altLang="en-US" sz="1200" b="1" dirty="0" err="1" smtClean="0">
                <a:latin typeface="+mn-ea"/>
              </a:rPr>
              <a:t>던져짐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758" y="2216153"/>
            <a:ext cx="8446714" cy="4383444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</a:t>
            </a:r>
            <a:r>
              <a:rPr lang="en-US" altLang="ko-KR" sz="1200" b="1" dirty="0" smtClean="0">
                <a:latin typeface="+mn-ea"/>
              </a:rPr>
              <a:t>test1() </a:t>
            </a:r>
            <a:r>
              <a:rPr lang="en-US" altLang="ko-KR" sz="1200" dirty="0" smtClean="0">
                <a:latin typeface="+mn-ea"/>
              </a:rPr>
              <a:t>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try</a:t>
            </a:r>
            <a:r>
              <a:rPr lang="en-US" altLang="ko-KR" sz="1200" dirty="0" smtClean="0">
                <a:latin typeface="+mn-ea"/>
              </a:rPr>
              <a:t> 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>
                <a:latin typeface="+mn-ea"/>
              </a:rPr>
              <a:t>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 smtClean="0">
                <a:latin typeface="+mn-ea"/>
              </a:rPr>
              <a:t>("http</a:t>
            </a:r>
            <a:r>
              <a:rPr lang="en-US" altLang="ko-KR" sz="1200" dirty="0">
                <a:latin typeface="+mn-ea"/>
              </a:rPr>
              <a:t>://</a:t>
            </a:r>
            <a:r>
              <a:rPr lang="ko-KR" altLang="en-US" sz="1200" dirty="0">
                <a:latin typeface="+mn-ea"/>
              </a:rPr>
              <a:t>유효하지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않은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주소</a:t>
            </a:r>
            <a:r>
              <a:rPr lang="en-US" altLang="ko-KR" sz="1200" dirty="0" smtClean="0">
                <a:latin typeface="+mn-ea"/>
              </a:rPr>
              <a:t>...");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 let </a:t>
            </a:r>
            <a:r>
              <a:rPr lang="en-US" altLang="ko-KR" sz="1200" dirty="0">
                <a:latin typeface="+mn-ea"/>
              </a:rPr>
              <a:t>user = </a:t>
            </a:r>
            <a:r>
              <a:rPr lang="en-US" altLang="ko-KR" sz="1200" b="1" dirty="0"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 smtClean="0">
                <a:latin typeface="+mn-ea"/>
              </a:rPr>
              <a:t>();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}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catch(error)</a:t>
            </a:r>
            <a:r>
              <a:rPr lang="en-US" altLang="ko-KR" sz="1200" dirty="0" smtClean="0">
                <a:latin typeface="+mn-ea"/>
              </a:rPr>
              <a:t> {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//fetch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와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response.json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 발행한 에러 모두를 여기서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처리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</a:t>
            </a:r>
            <a:r>
              <a:rPr lang="en-US" altLang="ko-KR" sz="1200" dirty="0" smtClean="0">
                <a:latin typeface="+mn-ea"/>
              </a:rPr>
              <a:t>alert(error);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SyntaxError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Unexpected token....	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}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//catch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100" dirty="0" smtClean="0">
                <a:latin typeface="+mn-ea"/>
              </a:rPr>
              <a:t>}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//test1</a:t>
            </a:r>
          </a:p>
          <a:p>
            <a:pPr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test1();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// try </a:t>
            </a:r>
            <a:r>
              <a:rPr lang="ko-KR" altLang="en-US" sz="1200" dirty="0">
                <a:latin typeface="+mn-ea"/>
              </a:rPr>
              <a:t>블록에서 에러가 발생하면 제어 흐름이 </a:t>
            </a:r>
            <a:r>
              <a:rPr lang="en-US" altLang="ko-KR" sz="1200" dirty="0">
                <a:latin typeface="+mn-ea"/>
              </a:rPr>
              <a:t>catch </a:t>
            </a:r>
            <a:r>
              <a:rPr lang="ko-KR" altLang="en-US" sz="1200" dirty="0">
                <a:latin typeface="+mn-ea"/>
              </a:rPr>
              <a:t>블록으로 넘어감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catch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블록을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생략하면 </a:t>
            </a:r>
            <a:r>
              <a:rPr lang="ko-KR" altLang="en-US" sz="1200" b="1" dirty="0" smtClean="0">
                <a:latin typeface="+mn-ea"/>
              </a:rPr>
              <a:t>위의 </a:t>
            </a:r>
            <a:r>
              <a:rPr lang="ko-KR" altLang="en-US" sz="1200" b="1" dirty="0">
                <a:latin typeface="+mn-ea"/>
              </a:rPr>
              <a:t>경우처럼 </a:t>
            </a:r>
            <a:r>
              <a:rPr lang="ko-KR" altLang="en-US" sz="1200" b="1" dirty="0" err="1">
                <a:latin typeface="+mn-ea"/>
              </a:rPr>
              <a:t>프라미스가</a:t>
            </a:r>
            <a:r>
              <a:rPr lang="ko-KR" altLang="en-US" sz="1200" b="1" dirty="0">
                <a:latin typeface="+mn-ea"/>
              </a:rPr>
              <a:t> 거부 상태인 </a:t>
            </a:r>
            <a:r>
              <a:rPr lang="ko-KR" altLang="en-US" sz="1200" b="1" dirty="0" smtClean="0">
                <a:latin typeface="+mn-ea"/>
              </a:rPr>
              <a:t>경우 처리 되지 못함으로 인한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</a:rPr>
              <a:t>프라미스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 에러 발생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이 에러는 </a:t>
            </a:r>
            <a:r>
              <a:rPr lang="ko-KR" altLang="en-US" sz="1200" dirty="0" smtClean="0">
                <a:latin typeface="+mn-ea"/>
              </a:rPr>
              <a:t>개발자모드에서 </a:t>
            </a:r>
            <a:r>
              <a:rPr lang="ko-KR" altLang="en-US" sz="1200" dirty="0" err="1" smtClean="0">
                <a:latin typeface="+mn-ea"/>
              </a:rPr>
              <a:t>오류확인</a:t>
            </a:r>
            <a:r>
              <a:rPr lang="ko-KR" altLang="en-US" sz="1200" dirty="0" smtClean="0">
                <a:latin typeface="+mn-ea"/>
              </a:rPr>
              <a:t> 가능하며 아래와 같은 </a:t>
            </a:r>
            <a:r>
              <a:rPr lang="ko-KR" altLang="en-US" sz="1200" b="1" dirty="0" smtClean="0">
                <a:latin typeface="+mn-ea"/>
              </a:rPr>
              <a:t>전역 </a:t>
            </a:r>
            <a:r>
              <a:rPr lang="ko-KR" altLang="en-US" sz="1200" b="1" dirty="0">
                <a:latin typeface="+mn-ea"/>
              </a:rPr>
              <a:t>이벤트 </a:t>
            </a:r>
            <a:r>
              <a:rPr lang="ko-KR" altLang="en-US" sz="1200" b="1" dirty="0" err="1" smtClean="0">
                <a:latin typeface="+mn-ea"/>
              </a:rPr>
              <a:t>핸들러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en-US" altLang="ko-KR" sz="1200" dirty="0" err="1" smtClean="0">
                <a:latin typeface="+mn-ea"/>
              </a:rPr>
              <a:t>unhandledrejection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ko-KR" altLang="en-US" sz="1200" dirty="0">
                <a:latin typeface="+mn-ea"/>
              </a:rPr>
              <a:t>사용해 </a:t>
            </a:r>
            <a:r>
              <a:rPr lang="ko-KR" altLang="en-US" sz="1200" dirty="0" smtClean="0">
                <a:latin typeface="+mn-ea"/>
              </a:rPr>
              <a:t>처리함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-&gt; test2();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와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test2().catch(alert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);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비교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ex12_asyncAwait.html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참고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function </a:t>
            </a:r>
            <a:r>
              <a:rPr lang="en-US" altLang="ko-KR" sz="1200" b="1" dirty="0" smtClean="0">
                <a:latin typeface="+mn-ea"/>
              </a:rPr>
              <a:t>test2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en-US" altLang="ko-KR" sz="1200" dirty="0">
                <a:latin typeface="+mn-ea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fetch</a:t>
            </a:r>
            <a:r>
              <a:rPr lang="en-US" altLang="ko-KR" sz="1200" dirty="0">
                <a:latin typeface="+mn-ea"/>
              </a:rPr>
              <a:t>('http://</a:t>
            </a:r>
            <a:r>
              <a:rPr lang="ko-KR" altLang="en-US" sz="1200" dirty="0">
                <a:latin typeface="+mn-ea"/>
              </a:rPr>
              <a:t>유효하지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않은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주소</a:t>
            </a:r>
            <a:r>
              <a:rPr lang="en-US" altLang="ko-KR" sz="1200" dirty="0" smtClean="0">
                <a:latin typeface="+mn-ea"/>
              </a:rPr>
              <a:t>');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let </a:t>
            </a:r>
            <a:r>
              <a:rPr lang="en-US" altLang="ko-KR" sz="1200" dirty="0">
                <a:latin typeface="+mn-ea"/>
              </a:rPr>
              <a:t>user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 smtClean="0">
                <a:latin typeface="+mn-ea"/>
              </a:rPr>
              <a:t>();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test2</a:t>
            </a:r>
            <a:b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b="1" dirty="0" smtClean="0">
                <a:latin typeface="+mn-ea"/>
              </a:rPr>
              <a:t>test2();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test2().</a:t>
            </a:r>
            <a:r>
              <a:rPr lang="en-US" altLang="ko-KR" sz="1200" b="1" dirty="0">
                <a:latin typeface="+mn-ea"/>
              </a:rPr>
              <a:t>catch(alert</a:t>
            </a:r>
            <a:r>
              <a:rPr lang="en-US" altLang="ko-KR" sz="1200" b="1" dirty="0" smtClean="0">
                <a:latin typeface="+mn-ea"/>
              </a:rPr>
              <a:t>);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전달된 오류메시지를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alert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으로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출력해줌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22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/await </a:t>
            </a:r>
            <a:r>
              <a:rPr lang="ko-KR" altLang="en-US" sz="1200" b="1" dirty="0" smtClean="0">
                <a:latin typeface="+mn-ea"/>
              </a:rPr>
              <a:t>는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과도 함께 사용 </a:t>
            </a:r>
            <a:r>
              <a:rPr lang="ko-KR" altLang="en-US" sz="1200" b="1" dirty="0" smtClean="0">
                <a:latin typeface="+mn-ea"/>
              </a:rPr>
              <a:t>가능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여러 개의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모두 </a:t>
            </a:r>
            <a:r>
              <a:rPr lang="ko-KR" altLang="en-US" sz="1200" dirty="0" smtClean="0">
                <a:latin typeface="+mn-ea"/>
              </a:rPr>
              <a:t>완료되길 </a:t>
            </a:r>
            <a:r>
              <a:rPr lang="ko-KR" altLang="en-US" sz="1200" dirty="0">
                <a:latin typeface="+mn-ea"/>
              </a:rPr>
              <a:t>기다려야 하는 상황이라면 이 프라미스들을 </a:t>
            </a:r>
            <a:r>
              <a:rPr lang="en-US" altLang="ko-KR" sz="1200" dirty="0" err="1">
                <a:latin typeface="+mn-ea"/>
              </a:rPr>
              <a:t>Promise.all</a:t>
            </a:r>
            <a:r>
              <a:rPr lang="ko-KR" altLang="en-US" sz="1200" dirty="0">
                <a:latin typeface="+mn-ea"/>
              </a:rPr>
              <a:t>로 </a:t>
            </a:r>
            <a:r>
              <a:rPr lang="ko-KR" altLang="en-US" sz="1200" dirty="0" smtClean="0">
                <a:latin typeface="+mn-ea"/>
              </a:rPr>
              <a:t>감싸고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여기에 </a:t>
            </a:r>
            <a:r>
              <a:rPr lang="en-US" altLang="ko-KR" sz="1200" dirty="0"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붙여 사용할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758" y="2216153"/>
            <a:ext cx="8446714" cy="2554545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처리 결과가 담긴 배열을 기다립니다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let results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dirty="0" smtClean="0">
                <a:latin typeface="+mn-ea"/>
              </a:rPr>
              <a:t>( [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	fetch(url1),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fetch(url2),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...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] )</a:t>
            </a:r>
            <a:r>
              <a:rPr lang="en-US" altLang="ko-KR" sz="1200" b="1" dirty="0" smtClean="0">
                <a:latin typeface="+mn-ea"/>
              </a:rPr>
              <a:t>;</a:t>
            </a:r>
            <a:endParaRPr lang="en-US" altLang="ko-KR" sz="1200" b="1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실패한 </a:t>
            </a:r>
            <a:r>
              <a:rPr lang="ko-KR" altLang="en-US" sz="1200" dirty="0">
                <a:latin typeface="+mn-ea"/>
              </a:rPr>
              <a:t>프라미스에서 발생한 에러는 보통 에러와 마찬가지로 </a:t>
            </a:r>
            <a:r>
              <a:rPr lang="en-US" altLang="ko-KR" sz="1200" b="1" dirty="0" err="1" smtClean="0">
                <a:latin typeface="+mn-ea"/>
              </a:rPr>
              <a:t>Promise.all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ko-KR" altLang="en-US" sz="1200" dirty="0">
                <a:latin typeface="+mn-ea"/>
              </a:rPr>
              <a:t>전파됩니다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에러 </a:t>
            </a:r>
            <a:r>
              <a:rPr lang="ko-KR" altLang="en-US" sz="1200" dirty="0">
                <a:latin typeface="+mn-ea"/>
              </a:rPr>
              <a:t>때문에 생긴 </a:t>
            </a:r>
            <a:r>
              <a:rPr lang="ko-KR" altLang="en-US" sz="1200" b="1" dirty="0" smtClean="0">
                <a:latin typeface="+mn-ea"/>
              </a:rPr>
              <a:t>예외는 </a:t>
            </a:r>
            <a:r>
              <a:rPr lang="en-US" altLang="ko-KR" sz="1200" b="1" dirty="0" smtClean="0">
                <a:latin typeface="+mn-ea"/>
              </a:rPr>
              <a:t>try…catch</a:t>
            </a:r>
            <a:r>
              <a:rPr lang="ko-KR" altLang="en-US" sz="1200" b="1" dirty="0">
                <a:latin typeface="+mn-ea"/>
              </a:rPr>
              <a:t>로</a:t>
            </a:r>
            <a:r>
              <a:rPr lang="ko-KR" altLang="en-US" sz="1200" dirty="0">
                <a:latin typeface="+mn-ea"/>
              </a:rPr>
              <a:t> 감싸 잡을 수 있습니다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48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112568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예시</a:t>
            </a:r>
            <a:r>
              <a:rPr lang="en-US" altLang="ko-KR" sz="1400" b="1" dirty="0">
                <a:latin typeface="+mn-ea"/>
              </a:rPr>
              <a:t>1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후 이행되는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프라미스를</a:t>
            </a:r>
            <a:r>
              <a:rPr lang="ko-KR" altLang="en-US" sz="1400" b="1" dirty="0">
                <a:latin typeface="+mn-ea"/>
              </a:rPr>
              <a:t> 사용하여 </a:t>
            </a:r>
            <a:r>
              <a:rPr lang="en-US" altLang="ko-KR" sz="1400" b="1" dirty="0">
                <a:latin typeface="+mn-ea"/>
              </a:rPr>
              <a:t>await</a:t>
            </a:r>
            <a:r>
              <a:rPr lang="ko-KR" altLang="en-US" sz="1400" b="1" dirty="0">
                <a:latin typeface="+mn-ea"/>
              </a:rPr>
              <a:t>의 동작 </a:t>
            </a:r>
            <a:r>
              <a:rPr lang="ko-KR" altLang="en-US" sz="1400" b="1" dirty="0" smtClean="0">
                <a:latin typeface="+mn-ea"/>
              </a:rPr>
              <a:t>확인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050" b="1" dirty="0">
                <a:latin typeface="+mn-ea"/>
              </a:rPr>
              <a:t/>
            </a:r>
            <a:br>
              <a:rPr lang="en-US" altLang="ko-KR" sz="1050" b="1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function f() {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promise = new Promise((resolve, reject) =&gt; {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setTimeout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(() =&gt; resolve("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완료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!"), 1000) });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//new</a:t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result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promise;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</a:t>
            </a:r>
            <a:r>
              <a:rPr lang="en-US" altLang="ko-KR" sz="1050" dirty="0">
                <a:solidFill>
                  <a:srgbClr val="C00000"/>
                </a:solidFill>
                <a:latin typeface="+mn-ea"/>
              </a:rPr>
              <a:t>**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프라미스가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이행될 때까지 기다림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alert(result);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>
                <a:solidFill>
                  <a:srgbClr val="C00000"/>
                </a:solidFill>
                <a:latin typeface="+mn-ea"/>
              </a:rPr>
              <a:t>**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1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초후에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"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완료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!“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출력됨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} // f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예시</a:t>
            </a:r>
            <a:r>
              <a:rPr lang="en-US" altLang="ko-KR" sz="1400" b="1" dirty="0">
                <a:latin typeface="+mn-ea"/>
              </a:rPr>
              <a:t>2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명시적으로 </a:t>
            </a:r>
            <a:r>
              <a:rPr lang="ko-KR" altLang="en-US" sz="1400" dirty="0" err="1">
                <a:latin typeface="+mn-ea"/>
              </a:rPr>
              <a:t>프라미스를</a:t>
            </a:r>
            <a:r>
              <a:rPr lang="ko-KR" altLang="en-US" sz="1400" dirty="0">
                <a:latin typeface="+mn-ea"/>
              </a:rPr>
              <a:t> 반환하는 것도 가능하며 결과는 동일함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{ 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(1); }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1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1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예시</a:t>
            </a:r>
            <a:r>
              <a:rPr lang="en-US" altLang="ko-KR" sz="1400" b="1" dirty="0" smtClean="0">
                <a:latin typeface="+mn-ea"/>
              </a:rPr>
              <a:t>3  fetch </a:t>
            </a:r>
            <a:r>
              <a:rPr lang="ko-KR" altLang="en-US" sz="1400" b="1" dirty="0" smtClean="0">
                <a:latin typeface="+mn-ea"/>
              </a:rPr>
              <a:t>구문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b="1" dirty="0">
                <a:latin typeface="+mn-ea"/>
              </a:rPr>
              <a:t>.then</a:t>
            </a:r>
            <a:r>
              <a:rPr lang="en-US" altLang="ko-KR" sz="1400" b="1" dirty="0" smtClean="0">
                <a:latin typeface="+mn-ea"/>
              </a:rPr>
              <a:t>/.catch  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en-US" altLang="ko-KR" sz="1400" b="1" dirty="0" err="1" smtClean="0">
                <a:latin typeface="+mn-ea"/>
              </a:rPr>
              <a:t>async</a:t>
            </a:r>
            <a:r>
              <a:rPr lang="en-US" altLang="ko-KR" sz="1400" b="1" dirty="0" smtClean="0">
                <a:latin typeface="+mn-ea"/>
              </a:rPr>
              <a:t>/await  </a:t>
            </a:r>
            <a:r>
              <a:rPr lang="ko-KR" altLang="en-US" sz="1400" dirty="0" smtClean="0">
                <a:latin typeface="+mn-ea"/>
              </a:rPr>
              <a:t>비교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877" y="1844824"/>
            <a:ext cx="3846481" cy="2926442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</a:t>
            </a:r>
            <a:r>
              <a:rPr lang="en-US" altLang="ko-KR" sz="1200" b="1" dirty="0" err="1" smtClean="0">
                <a:latin typeface="+mn-ea"/>
              </a:rPr>
              <a:t>loadJson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en-US" altLang="ko-KR" sz="1200" b="1" dirty="0" err="1" smtClean="0">
                <a:latin typeface="+mn-ea"/>
              </a:rPr>
              <a:t>url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>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return </a:t>
            </a:r>
            <a:r>
              <a:rPr lang="en-US" altLang="ko-KR" sz="1200" b="1" dirty="0" smtClean="0">
                <a:latin typeface="+mn-ea"/>
              </a:rPr>
              <a:t>fetch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url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 smtClean="0">
                <a:latin typeface="+mn-ea"/>
              </a:rPr>
              <a:t>( response </a:t>
            </a: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smtClean="0">
                <a:latin typeface="+mn-ea"/>
              </a:rPr>
              <a:t>{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 == 200) </a:t>
            </a:r>
            <a:r>
              <a:rPr lang="en-US" altLang="ko-KR" sz="1200" dirty="0" smtClean="0">
                <a:latin typeface="+mn-ea"/>
              </a:rPr>
              <a:t>{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     return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 smtClean="0">
                <a:latin typeface="+mn-ea"/>
              </a:rPr>
              <a:t>();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} </a:t>
            </a:r>
            <a:r>
              <a:rPr lang="en-US" altLang="ko-KR" sz="1200" dirty="0">
                <a:latin typeface="+mn-ea"/>
              </a:rPr>
              <a:t>else </a:t>
            </a:r>
            <a:r>
              <a:rPr lang="en-US" altLang="ko-KR" sz="1200" dirty="0" smtClean="0">
                <a:latin typeface="+mn-ea"/>
              </a:rPr>
              <a:t>{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     throw </a:t>
            </a:r>
            <a:r>
              <a:rPr lang="en-US" altLang="ko-KR" sz="1200" dirty="0">
                <a:latin typeface="+mn-ea"/>
              </a:rPr>
              <a:t>new Error(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 smtClean="0">
                <a:latin typeface="+mn-ea"/>
              </a:rPr>
              <a:t>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} //if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</a:t>
            </a:r>
            <a:r>
              <a:rPr lang="en-US" altLang="ko-KR" sz="1200" dirty="0" smtClean="0">
                <a:latin typeface="+mn-ea"/>
              </a:rPr>
              <a:t>}) //then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endParaRPr lang="en-US" altLang="ko-KR" sz="105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dirty="0">
                <a:latin typeface="+mn-ea"/>
              </a:rPr>
              <a:t>('no-such-</a:t>
            </a:r>
            <a:r>
              <a:rPr lang="en-US" altLang="ko-KR" sz="1200" dirty="0" err="1">
                <a:latin typeface="+mn-ea"/>
              </a:rPr>
              <a:t>user.json</a:t>
            </a:r>
            <a:r>
              <a:rPr lang="en-US" altLang="ko-KR" sz="1200" dirty="0" smtClean="0">
                <a:latin typeface="+mn-ea"/>
              </a:rPr>
              <a:t>')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.</a:t>
            </a:r>
            <a:r>
              <a:rPr lang="en-US" altLang="ko-KR" sz="1200" b="1" dirty="0">
                <a:latin typeface="+mn-ea"/>
              </a:rPr>
              <a:t>catch(alert);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Error: 404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9803" y="1844824"/>
            <a:ext cx="4973370" cy="2708434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function </a:t>
            </a: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url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 { </a:t>
            </a:r>
            <a:r>
              <a:rPr lang="en-US" altLang="ko-KR" sz="1200" dirty="0" smtClean="0">
                <a:latin typeface="+mn-ea"/>
              </a:rPr>
              <a:t>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함수가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됨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fetch(</a:t>
            </a:r>
            <a:r>
              <a:rPr lang="en-US" altLang="ko-KR" sz="1200" b="1" dirty="0" err="1">
                <a:latin typeface="+mn-ea"/>
              </a:rPr>
              <a:t>url</a:t>
            </a:r>
            <a:r>
              <a:rPr lang="en-US" altLang="ko-KR" sz="1200" b="1" dirty="0">
                <a:latin typeface="+mn-ea"/>
              </a:rPr>
              <a:t>); 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함수안의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.then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전부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await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변경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if 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let </a:t>
            </a:r>
            <a:r>
              <a:rPr lang="en-US" altLang="ko-KR" sz="1200" dirty="0" err="1">
                <a:latin typeface="+mn-ea"/>
              </a:rPr>
              <a:t>json</a:t>
            </a:r>
            <a:r>
              <a:rPr lang="en-US" altLang="ko-KR" sz="1200" dirty="0">
                <a:latin typeface="+mn-ea"/>
              </a:rPr>
              <a:t> = await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>
                <a:latin typeface="+mn-ea"/>
              </a:rPr>
              <a:t>(); 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return </a:t>
            </a:r>
            <a:r>
              <a:rPr lang="en-US" altLang="ko-KR" sz="1200" dirty="0" err="1">
                <a:latin typeface="+mn-ea"/>
              </a:rPr>
              <a:t>json</a:t>
            </a:r>
            <a:r>
              <a:rPr lang="en-US" altLang="ko-KR" sz="1200" dirty="0" smtClean="0">
                <a:latin typeface="+mn-ea"/>
              </a:rPr>
              <a:t>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return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response.json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();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 가능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} else throw </a:t>
            </a:r>
            <a:r>
              <a:rPr lang="en-US" altLang="ko-KR" sz="1200" dirty="0">
                <a:latin typeface="+mn-ea"/>
              </a:rPr>
              <a:t>new Error(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dirty="0">
                <a:latin typeface="+mn-ea"/>
              </a:rPr>
              <a:t>('no-such-</a:t>
            </a:r>
            <a:r>
              <a:rPr lang="en-US" altLang="ko-KR" sz="1200" dirty="0" err="1">
                <a:latin typeface="+mn-ea"/>
              </a:rPr>
              <a:t>user.json</a:t>
            </a:r>
            <a:r>
              <a:rPr lang="en-US" altLang="ko-KR" sz="1200" dirty="0">
                <a:latin typeface="+mn-ea"/>
              </a:rPr>
              <a:t>')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.catch(alert);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Error: 404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062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예시</a:t>
            </a:r>
            <a:r>
              <a:rPr lang="en-US" altLang="ko-KR" sz="1400" b="1" dirty="0" smtClean="0">
                <a:latin typeface="+mn-ea"/>
              </a:rPr>
              <a:t>4  </a:t>
            </a:r>
            <a:r>
              <a:rPr lang="en-US" altLang="ko-KR" sz="1400" b="1" dirty="0" err="1" smtClean="0">
                <a:latin typeface="+mn-ea"/>
              </a:rPr>
              <a:t>axios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구문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b="1" dirty="0">
                <a:latin typeface="+mn-ea"/>
              </a:rPr>
              <a:t>.then</a:t>
            </a:r>
            <a:r>
              <a:rPr lang="en-US" altLang="ko-KR" sz="1400" b="1" dirty="0" smtClean="0">
                <a:latin typeface="+mn-ea"/>
              </a:rPr>
              <a:t>/.catch  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en-US" altLang="ko-KR" sz="1400" b="1" dirty="0" err="1" smtClean="0">
                <a:latin typeface="+mn-ea"/>
              </a:rPr>
              <a:t>async</a:t>
            </a:r>
            <a:r>
              <a:rPr lang="en-US" altLang="ko-KR" sz="1400" b="1" dirty="0" smtClean="0">
                <a:latin typeface="+mn-ea"/>
              </a:rPr>
              <a:t>/await  </a:t>
            </a:r>
            <a:r>
              <a:rPr lang="ko-KR" altLang="en-US" sz="1400" dirty="0" smtClean="0">
                <a:latin typeface="+mn-ea"/>
              </a:rPr>
              <a:t>비교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877" y="2014726"/>
            <a:ext cx="3846481" cy="3777509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then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연속적으로 호출하는 예시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const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TestApiCall</a:t>
            </a:r>
            <a:r>
              <a:rPr lang="en-US" altLang="ko-KR" sz="1200" b="1" dirty="0">
                <a:latin typeface="+mn-ea"/>
              </a:rPr>
              <a:t> = ()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axios.get</a:t>
            </a:r>
            <a:r>
              <a:rPr lang="en-US" altLang="ko-KR" sz="1200" dirty="0">
                <a:latin typeface="+mn-ea"/>
              </a:rPr>
              <a:t>('https://test.com/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/v1')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.then</a:t>
            </a:r>
            <a:r>
              <a:rPr lang="en-US" altLang="ko-KR" sz="1200" dirty="0">
                <a:latin typeface="+mn-ea"/>
              </a:rPr>
              <a:t>((response)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data = </a:t>
            </a:r>
            <a:r>
              <a:rPr lang="en-US" altLang="ko-KR" sz="1200" dirty="0" err="1">
                <a:latin typeface="+mn-ea"/>
              </a:rPr>
              <a:t>response.data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data.userId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b="1" dirty="0" err="1">
                <a:solidFill>
                  <a:srgbClr val="006600"/>
                </a:solidFill>
                <a:latin typeface="+mn-ea"/>
              </a:rPr>
              <a:t>axios.get</a:t>
            </a:r>
            <a:r>
              <a:rPr lang="en-US" altLang="ko-KR" sz="1200" dirty="0">
                <a:latin typeface="+mn-ea"/>
              </a:rPr>
              <a:t>('https://test2.com/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/v2/' +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b="1" dirty="0">
                <a:latin typeface="+mn-ea"/>
              </a:rPr>
              <a:t>.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((response)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 console.log("Response &gt;&gt;", </a:t>
            </a:r>
            <a:r>
              <a:rPr lang="en-US" altLang="ko-KR" sz="1200" dirty="0" err="1">
                <a:latin typeface="+mn-ea"/>
              </a:rPr>
              <a:t>response.data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    .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catch</a:t>
            </a:r>
            <a:r>
              <a:rPr lang="en-US" altLang="ko-KR" sz="1200" dirty="0">
                <a:latin typeface="+mn-ea"/>
              </a:rPr>
              <a:t>(()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})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})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.catch</a:t>
            </a:r>
            <a:r>
              <a:rPr lang="en-US" altLang="ko-KR" sz="1200" dirty="0">
                <a:latin typeface="+mn-ea"/>
              </a:rPr>
              <a:t>((error)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console.log("Error &gt;&gt;", err);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})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 smtClean="0">
                <a:latin typeface="+mn-ea"/>
              </a:rPr>
              <a:t>}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//function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9803" y="2023747"/>
            <a:ext cx="4973370" cy="3144451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/await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활용하는 수정된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방식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=&gt;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 간결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가독성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좋아짐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그러나 에러 처리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try-catch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방식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이용해야 함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 smtClean="0">
                <a:latin typeface="+mn-ea"/>
              </a:rPr>
              <a:t>Const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TestApiCall</a:t>
            </a:r>
            <a:r>
              <a:rPr lang="en-US" altLang="ko-KR" sz="1200" b="1" dirty="0">
                <a:latin typeface="+mn-ea"/>
              </a:rPr>
              <a:t> =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() {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try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axios.get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'https</a:t>
            </a:r>
            <a:r>
              <a:rPr lang="en-US" altLang="ko-KR" sz="1200" dirty="0" smtClean="0">
                <a:latin typeface="+mn-ea"/>
              </a:rPr>
              <a:t>://~/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/v1</a:t>
            </a:r>
            <a:r>
              <a:rPr lang="en-US" altLang="ko-KR" sz="1200" dirty="0" smtClean="0">
                <a:latin typeface="+mn-ea"/>
              </a:rPr>
              <a:t>'</a:t>
            </a:r>
            <a:r>
              <a:rPr lang="en-US" altLang="ko-KR" sz="1200" b="1" dirty="0" smtClean="0">
                <a:latin typeface="+mn-ea"/>
              </a:rPr>
              <a:t>);</a:t>
            </a:r>
            <a:endParaRPr lang="en-US" altLang="ko-KR" sz="12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b="1" dirty="0" err="1">
                <a:latin typeface="+mn-ea"/>
              </a:rPr>
              <a:t>response.data.userId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response2 =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await </a:t>
            </a:r>
            <a:r>
              <a:rPr lang="en-US" altLang="ko-KR" sz="1200" b="1" dirty="0" err="1">
                <a:solidFill>
                  <a:srgbClr val="006600"/>
                </a:solidFill>
                <a:latin typeface="+mn-ea"/>
              </a:rPr>
              <a:t>axios.get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'https</a:t>
            </a:r>
            <a:r>
              <a:rPr lang="en-US" altLang="ko-KR" sz="1200" dirty="0" smtClean="0">
                <a:latin typeface="+mn-ea"/>
              </a:rPr>
              <a:t>://~/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/v2</a:t>
            </a:r>
            <a:r>
              <a:rPr lang="en-US" altLang="ko-KR" sz="1200" dirty="0" smtClean="0">
                <a:latin typeface="+mn-ea"/>
              </a:rPr>
              <a:t>/'+</a:t>
            </a:r>
            <a:r>
              <a:rPr lang="en-US" altLang="ko-KR" sz="1200" dirty="0" err="1" smtClean="0">
                <a:latin typeface="+mn-ea"/>
              </a:rPr>
              <a:t>userId</a:t>
            </a:r>
            <a:r>
              <a:rPr lang="en-US" altLang="ko-KR" sz="1200" b="1" dirty="0">
                <a:latin typeface="+mn-ea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dirty="0">
                <a:latin typeface="+mn-ea"/>
              </a:rPr>
              <a:t>console.log("response &gt;&gt;", response2.data)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} catch</a:t>
            </a:r>
            <a:r>
              <a:rPr lang="en-US" altLang="ko-KR" sz="1200" dirty="0">
                <a:latin typeface="+mn-ea"/>
              </a:rPr>
              <a:t>(err)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console.log("Error &gt;&gt;", err);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}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 smtClean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function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30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805996" cy="68012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** </a:t>
            </a:r>
            <a:r>
              <a:rPr lang="en-US" altLang="ko-KR" sz="2400" dirty="0">
                <a:latin typeface="+mn-ea"/>
                <a:ea typeface="+mn-ea"/>
              </a:rPr>
              <a:t>JavaScript </a:t>
            </a:r>
            <a:r>
              <a:rPr lang="ko-KR" altLang="en-US" sz="2400" b="1" dirty="0">
                <a:latin typeface="+mn-ea"/>
                <a:ea typeface="+mn-ea"/>
              </a:rPr>
              <a:t>실행컨텍스트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( Execution Context </a:t>
            </a:r>
            <a:r>
              <a:rPr lang="en-US" altLang="ko-KR" sz="2400" dirty="0" smtClean="0">
                <a:latin typeface="+mn-ea"/>
                <a:ea typeface="+mn-ea"/>
              </a:rPr>
              <a:t>)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JavaScript 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b="1" dirty="0" err="1">
                <a:latin typeface="+mn-ea"/>
              </a:rPr>
              <a:t>실행환경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실행과정</a:t>
            </a:r>
            <a:r>
              <a:rPr lang="ko-KR" altLang="en-US" sz="1200" dirty="0">
                <a:latin typeface="+mn-ea"/>
              </a:rPr>
              <a:t> 및 </a:t>
            </a:r>
            <a:r>
              <a:rPr lang="ko-KR" altLang="en-US" sz="1200" dirty="0" err="1">
                <a:latin typeface="+mn-ea"/>
              </a:rPr>
              <a:t>실행구조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a) </a:t>
            </a:r>
            <a:r>
              <a:rPr lang="ko-KR" altLang="en-US" sz="1200" b="1" dirty="0" err="1">
                <a:latin typeface="+mn-ea"/>
              </a:rPr>
              <a:t>생성단계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 Creation </a:t>
            </a:r>
            <a:r>
              <a:rPr lang="en-US" altLang="ko-KR" sz="1200" dirty="0">
                <a:latin typeface="+mn-ea"/>
              </a:rPr>
              <a:t>Parse, </a:t>
            </a:r>
            <a:r>
              <a:rPr lang="ko-KR" altLang="en-US" sz="1200" dirty="0" err="1">
                <a:latin typeface="+mn-ea"/>
              </a:rPr>
              <a:t>파싱단계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 smtClean="0">
                <a:latin typeface="+mn-ea"/>
              </a:rPr>
              <a:t>Fetch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구문분석 단계 </a:t>
            </a:r>
            <a:r>
              <a:rPr lang="en-US" altLang="ko-KR" sz="1200" dirty="0" smtClean="0">
                <a:latin typeface="+mn-ea"/>
              </a:rPr>
              <a:t>)  </a:t>
            </a:r>
            <a:endParaRPr lang="en-US" altLang="ko-KR" sz="1200" dirty="0">
              <a:latin typeface="+mn-ea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	 	- </a:t>
            </a:r>
            <a:r>
              <a:rPr lang="ko-KR" altLang="en-US" sz="1200" dirty="0">
                <a:latin typeface="+mn-ea"/>
              </a:rPr>
              <a:t>현재 컨텍스트내의 </a:t>
            </a:r>
            <a:r>
              <a:rPr lang="ko-KR" altLang="en-US" sz="1200" dirty="0" err="1">
                <a:latin typeface="+mn-ea"/>
              </a:rPr>
              <a:t>선언적함수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명시적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, let,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 err="1">
                <a:latin typeface="+mn-ea"/>
              </a:rPr>
              <a:t>전역변수들</a:t>
            </a:r>
            <a:r>
              <a:rPr lang="ko-KR" altLang="en-US" sz="1200" dirty="0">
                <a:latin typeface="+mn-ea"/>
              </a:rPr>
              <a:t> 수집 및 </a:t>
            </a:r>
            <a:r>
              <a:rPr lang="ko-KR" altLang="en-US" sz="1200" dirty="0" err="1">
                <a:latin typeface="+mn-ea"/>
              </a:rPr>
              <a:t>호이스팅</a:t>
            </a:r>
            <a:r>
              <a:rPr lang="ko-KR" altLang="en-US" sz="1200" dirty="0">
                <a:latin typeface="+mn-ea"/>
              </a:rPr>
              <a:t>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정의 순서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함수먼저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다시 변수 정의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선언적 함수들은 값</a:t>
            </a:r>
            <a:r>
              <a:rPr lang="en-US" altLang="ko-KR" sz="1200" dirty="0">
                <a:latin typeface="+mn-ea"/>
              </a:rPr>
              <a:t>(body)</a:t>
            </a:r>
            <a:r>
              <a:rPr lang="ko-KR" altLang="en-US" sz="1200" dirty="0">
                <a:latin typeface="+mn-ea"/>
              </a:rPr>
              <a:t>도 할당함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  </a:t>
            </a:r>
            <a:r>
              <a:rPr lang="en-US" altLang="ko-KR" sz="1200" dirty="0">
                <a:latin typeface="+mn-ea"/>
              </a:rPr>
              <a:t>( </a:t>
            </a:r>
            <a:r>
              <a:rPr lang="ko-KR" altLang="en-US" sz="1200" dirty="0">
                <a:latin typeface="+mn-ea"/>
              </a:rPr>
              <a:t>매개변수 및 인자들의 정보를 가지고 있는 </a:t>
            </a:r>
            <a:r>
              <a:rPr lang="en-US" altLang="ko-KR" sz="1200" dirty="0">
                <a:latin typeface="+mn-ea"/>
              </a:rPr>
              <a:t>arguments </a:t>
            </a:r>
            <a:r>
              <a:rPr lang="ko-KR" altLang="en-US" sz="1200" dirty="0">
                <a:latin typeface="+mn-ea"/>
              </a:rPr>
              <a:t>객체 생성 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변수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객체형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익명함수형</a:t>
            </a:r>
            <a:r>
              <a:rPr lang="ko-KR" altLang="en-US" sz="1200" dirty="0">
                <a:latin typeface="+mn-ea"/>
              </a:rPr>
              <a:t> 포함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들은 이름만 정의하고 값은 </a:t>
            </a:r>
            <a:r>
              <a:rPr lang="ko-KR" altLang="en-US" sz="1200" dirty="0" err="1">
                <a:latin typeface="+mn-ea"/>
              </a:rPr>
              <a:t>실행시에</a:t>
            </a:r>
            <a:r>
              <a:rPr lang="ko-KR" altLang="en-US" sz="1200" dirty="0">
                <a:latin typeface="+mn-ea"/>
              </a:rPr>
              <a:t> 할당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  그러므로 </a:t>
            </a:r>
            <a:r>
              <a:rPr lang="ko-KR" altLang="en-US" sz="1200" dirty="0" err="1">
                <a:latin typeface="+mn-ea"/>
              </a:rPr>
              <a:t>파싱</a:t>
            </a:r>
            <a:r>
              <a:rPr lang="ko-KR" altLang="en-US" sz="1200" dirty="0">
                <a:latin typeface="+mn-ea"/>
              </a:rPr>
              <a:t> 단계에서 변수는 값이 없고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익명함수와</a:t>
            </a:r>
            <a:r>
              <a:rPr lang="ko-KR" altLang="en-US" sz="1200" dirty="0">
                <a:latin typeface="+mn-ea"/>
              </a:rPr>
              <a:t> 객체는 </a:t>
            </a:r>
            <a:r>
              <a:rPr lang="en-US" altLang="ko-KR" sz="1200" dirty="0">
                <a:latin typeface="+mn-ea"/>
              </a:rPr>
              <a:t>undefined </a:t>
            </a:r>
            <a:r>
              <a:rPr lang="ko-KR" altLang="en-US" sz="1200" dirty="0">
                <a:latin typeface="+mn-ea"/>
              </a:rPr>
              <a:t>값을 가짐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scope chain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this </a:t>
            </a:r>
            <a:r>
              <a:rPr lang="ko-KR" altLang="en-US" sz="1200" dirty="0">
                <a:latin typeface="+mn-ea"/>
              </a:rPr>
              <a:t>바인딩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전역 컨텍스트에서는 </a:t>
            </a:r>
            <a:r>
              <a:rPr lang="en-US" altLang="ko-KR" sz="1200" dirty="0">
                <a:latin typeface="+mn-ea"/>
              </a:rPr>
              <a:t>this 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window </a:t>
            </a:r>
            <a:r>
              <a:rPr lang="ko-KR" altLang="en-US" sz="1200" dirty="0">
                <a:latin typeface="+mn-ea"/>
              </a:rPr>
              <a:t>객체를 가리킴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b) </a:t>
            </a:r>
            <a:r>
              <a:rPr lang="ko-KR" altLang="en-US" sz="1200" b="1" dirty="0" err="1">
                <a:latin typeface="+mn-ea"/>
              </a:rPr>
              <a:t>실행단계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 </a:t>
            </a:r>
            <a:r>
              <a:rPr lang="en-US" altLang="ko-KR" sz="1200" b="1" dirty="0" err="1" smtClean="0">
                <a:latin typeface="+mn-ea"/>
              </a:rPr>
              <a:t>Execution</a:t>
            </a:r>
            <a:r>
              <a:rPr lang="en-US" altLang="ko-KR" sz="1200" dirty="0" err="1" smtClean="0">
                <a:latin typeface="+mn-ea"/>
              </a:rPr>
              <a:t>_Activation</a:t>
            </a:r>
            <a:r>
              <a:rPr lang="en-US" altLang="ko-KR" sz="1200" dirty="0" smtClean="0">
                <a:latin typeface="+mn-ea"/>
              </a:rPr>
              <a:t> Parse )</a:t>
            </a:r>
            <a:endParaRPr lang="en-US" altLang="ko-KR" sz="1200" dirty="0">
              <a:latin typeface="+mn-ea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코드를 </a:t>
            </a:r>
            <a:r>
              <a:rPr lang="ko-KR" altLang="en-US" sz="1200" dirty="0" err="1">
                <a:latin typeface="+mn-ea"/>
              </a:rPr>
              <a:t>한줄씩</a:t>
            </a:r>
            <a:r>
              <a:rPr lang="ko-KR" altLang="en-US" sz="1200" dirty="0">
                <a:latin typeface="+mn-ea"/>
              </a:rPr>
              <a:t> 순차적으로 실행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함수의 정의는 건너뜀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변수들의 값을 할당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c) </a:t>
            </a:r>
            <a:r>
              <a:rPr lang="ko-KR" altLang="en-US" sz="1200" b="1" dirty="0">
                <a:latin typeface="+mn-ea"/>
              </a:rPr>
              <a:t>변수와 메모리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 err="1">
                <a:latin typeface="+mn-ea"/>
              </a:rPr>
              <a:t>변수명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stack </a:t>
            </a:r>
            <a:r>
              <a:rPr lang="ko-KR" altLang="en-US" sz="1200" dirty="0">
                <a:latin typeface="+mn-ea"/>
              </a:rPr>
              <a:t>영역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 err="1">
                <a:latin typeface="+mn-ea"/>
              </a:rPr>
              <a:t>변수의값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heap </a:t>
            </a:r>
            <a:r>
              <a:rPr lang="ko-KR" altLang="en-US" sz="1200" dirty="0">
                <a:latin typeface="+mn-ea"/>
              </a:rPr>
              <a:t>영역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745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 smtClean="0">
                <a:latin typeface="+mn-ea"/>
              </a:rPr>
              <a:t>예시</a:t>
            </a:r>
            <a:r>
              <a:rPr lang="en-US" altLang="ko-KR" sz="1200" b="1" dirty="0" smtClean="0">
                <a:latin typeface="+mn-ea"/>
              </a:rPr>
              <a:t>5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ko-KR" altLang="en-US" sz="1200" b="1" dirty="0">
                <a:latin typeface="+mn-ea"/>
              </a:rPr>
              <a:t>가 아닌 함수에서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함수 </a:t>
            </a:r>
            <a:r>
              <a:rPr lang="ko-KR" altLang="en-US" sz="1200" b="1" dirty="0" smtClean="0">
                <a:latin typeface="+mn-ea"/>
              </a:rPr>
              <a:t>호출하기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일반 함수에서 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함수를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호출하고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 결과를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998511"/>
            <a:ext cx="6912768" cy="3144451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function wait() </a:t>
            </a:r>
            <a:r>
              <a:rPr lang="en-US" altLang="ko-KR" sz="1200" dirty="0">
                <a:latin typeface="+mn-ea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new Promise(resolve =&gt; </a:t>
            </a:r>
            <a:r>
              <a:rPr lang="en-US" altLang="ko-KR" sz="1200" dirty="0" err="1">
                <a:latin typeface="+mn-ea"/>
              </a:rPr>
              <a:t>setTimeout</a:t>
            </a:r>
            <a:r>
              <a:rPr lang="en-US" altLang="ko-KR" sz="1200" dirty="0">
                <a:latin typeface="+mn-ea"/>
              </a:rPr>
              <a:t>(resolve, 1000</a:t>
            </a:r>
            <a:r>
              <a:rPr lang="en-US" altLang="ko-KR" sz="1200" dirty="0" smtClean="0">
                <a:latin typeface="+mn-ea"/>
              </a:rPr>
              <a:t>));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return 10;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function f() {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shows 10 after 1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second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=&gt; 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wait()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호출하고 그 결과인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얻을 때까지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기다리려면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어떻게 해야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할까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현재함수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는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일반 함수이기 때문에 여기선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＇await＇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사용할 수 없다는 점에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주의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=&gt;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함수를 호출하면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프라미스가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반환되므로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여기에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then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호출하여 해결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smtClean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wait().then(result =&gt; alert(result));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f();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813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4752528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 smtClean="0">
                <a:latin typeface="+mn-ea"/>
              </a:rPr>
              <a:t>예시</a:t>
            </a:r>
            <a:r>
              <a:rPr lang="en-US" altLang="ko-KR" sz="1200" b="1" dirty="0" smtClean="0">
                <a:latin typeface="+mn-ea"/>
              </a:rPr>
              <a:t>6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 smtClean="0">
                <a:latin typeface="+mn-ea"/>
              </a:rPr>
              <a:t>git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dirty="0" err="1" smtClean="0">
                <a:latin typeface="+mn-ea"/>
              </a:rPr>
              <a:t>아바타</a:t>
            </a:r>
            <a:r>
              <a:rPr lang="ko-KR" altLang="en-US" sz="1200" dirty="0" smtClean="0">
                <a:latin typeface="+mn-ea"/>
              </a:rPr>
              <a:t> 가져와 보여주기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function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showAvatar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{</a:t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JSON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읽기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let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let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user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github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 정보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읽기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githubResponse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(`https://api.github.com/users/${user.name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}`);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githubResponse.json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아바타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보여주기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document.createElement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img.src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githubUser.avatar_url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img.className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"promise-avatar-example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document.body.append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3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대기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new Promise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((resolve, reject) =&gt;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setTimeout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(resolve, 3000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));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img.remove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 </a:t>
            </a:r>
          </a:p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} //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showAvatar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showAvatar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();</a:t>
            </a:r>
            <a:endParaRPr lang="en-US" altLang="ko-KR" sz="12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215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>
                <a:solidFill>
                  <a:srgbClr val="775F55"/>
                </a:solidFill>
                <a:latin typeface="맑은 고딕" panose="020B0503020000020004" pitchFamily="50" charset="-127"/>
              </a:rPr>
              <a:t>** </a:t>
            </a:r>
            <a:r>
              <a:rPr lang="en-US" altLang="ko-KR" b="1" dirty="0" err="1">
                <a:solidFill>
                  <a:srgbClr val="775F55"/>
                </a:solidFill>
                <a:latin typeface="맑은 고딕" panose="020B0503020000020004" pitchFamily="50" charset="-127"/>
              </a:rPr>
              <a:t>async</a:t>
            </a:r>
            <a:r>
              <a:rPr lang="en-US" altLang="ko-KR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, defer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&lt;script Tag</a:t>
            </a:r>
            <a:r>
              <a:rPr lang="ko-KR" altLang="en-US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의 속성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7323796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&lt;script&gt; </a:t>
            </a:r>
            <a:r>
              <a:rPr lang="ko-KR" altLang="en-US" sz="1200" b="1" dirty="0" smtClean="0">
                <a:latin typeface="+mn-ea"/>
              </a:rPr>
              <a:t>의 위치에 따른 효율성</a:t>
            </a:r>
            <a:endParaRPr lang="en-US" altLang="ko-KR" sz="1200" b="1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&lt;head&gt; </a:t>
            </a:r>
            <a:r>
              <a:rPr lang="ko-KR" altLang="en-US" sz="1200" b="1" dirty="0" smtClean="0">
                <a:latin typeface="+mn-ea"/>
              </a:rPr>
              <a:t>영역에 </a:t>
            </a:r>
            <a:r>
              <a:rPr lang="ko-KR" altLang="en-US" sz="1200" dirty="0" smtClean="0">
                <a:latin typeface="+mn-ea"/>
              </a:rPr>
              <a:t>두는 경우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html </a:t>
            </a:r>
            <a:r>
              <a:rPr lang="ko-KR" altLang="en-US" sz="1200" dirty="0" smtClean="0">
                <a:latin typeface="+mn-ea"/>
              </a:rPr>
              <a:t>화면이 준비되기전에 </a:t>
            </a:r>
            <a:r>
              <a:rPr lang="en-US" altLang="ko-KR" sz="1200" dirty="0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 err="1">
                <a:latin typeface="+mn-ea"/>
              </a:rPr>
              <a:t>읽어오기</a:t>
            </a:r>
            <a:r>
              <a:rPr lang="ko-KR" altLang="en-US" sz="1200" dirty="0">
                <a:latin typeface="+mn-ea"/>
              </a:rPr>
              <a:t> 때문에 </a:t>
            </a:r>
            <a:r>
              <a:rPr lang="en-US" altLang="ko-KR" sz="1200" dirty="0" smtClean="0">
                <a:latin typeface="+mn-ea"/>
              </a:rPr>
              <a:t>JS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html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엘리먼트를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불러오는데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실패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많은 시간이 </a:t>
            </a:r>
            <a:r>
              <a:rPr lang="ko-KR" altLang="en-US" sz="1200" dirty="0" smtClean="0">
                <a:latin typeface="+mn-ea"/>
              </a:rPr>
              <a:t>소요 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 smtClean="0">
                <a:latin typeface="+mn-ea"/>
              </a:rPr>
              <a:t>바디의 끝</a:t>
            </a:r>
            <a:r>
              <a:rPr lang="ko-KR" altLang="en-US" sz="1200" dirty="0" smtClean="0">
                <a:latin typeface="+mn-ea"/>
              </a:rPr>
              <a:t>부분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페이지가 준비가 된 다음 </a:t>
            </a:r>
            <a:r>
              <a:rPr lang="ko-KR" altLang="en-US" sz="1200" dirty="0" smtClean="0">
                <a:latin typeface="+mn-ea"/>
              </a:rPr>
              <a:t>실행 </a:t>
            </a:r>
            <a:r>
              <a:rPr lang="en-US" altLang="ko-KR" sz="1200" dirty="0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를 받기 전에도 </a:t>
            </a:r>
            <a:r>
              <a:rPr lang="ko-KR" altLang="en-US" sz="1200" dirty="0">
                <a:latin typeface="+mn-ea"/>
              </a:rPr>
              <a:t>사용자가 페이지의 콘텐츠를 볼 수 있음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 </a:t>
            </a:r>
            <a:r>
              <a:rPr lang="ko-KR" altLang="en-US" sz="1200" dirty="0" smtClean="0">
                <a:latin typeface="+mn-ea"/>
              </a:rPr>
              <a:t>자바스크립트에 </a:t>
            </a:r>
            <a:r>
              <a:rPr lang="ko-KR" altLang="en-US" sz="1200" dirty="0">
                <a:latin typeface="+mn-ea"/>
              </a:rPr>
              <a:t>의존적인 </a:t>
            </a:r>
            <a:r>
              <a:rPr lang="ko-KR" altLang="en-US" sz="1200" dirty="0" smtClean="0">
                <a:latin typeface="+mn-ea"/>
              </a:rPr>
              <a:t>페이지라면 </a:t>
            </a:r>
            <a:r>
              <a:rPr lang="ko-KR" altLang="en-US" sz="1200" dirty="0" err="1" smtClean="0">
                <a:latin typeface="+mn-ea"/>
              </a:rPr>
              <a:t>의미있는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콘텐츠를 보지 못하게 됨</a:t>
            </a:r>
            <a:r>
              <a:rPr lang="en-US" altLang="ko-KR" sz="1200" dirty="0" smtClean="0">
                <a:latin typeface="+mn-ea"/>
              </a:rPr>
              <a:t>. )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043570"/>
            <a:ext cx="6155454" cy="1139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6912"/>
            <a:ext cx="62499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70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** </a:t>
            </a:r>
            <a:r>
              <a:rPr lang="en-US" altLang="ko-KR" b="1" dirty="0" err="1">
                <a:latin typeface="+mn-ea"/>
                <a:ea typeface="+mn-ea"/>
              </a:rPr>
              <a:t>async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 smtClean="0">
                <a:latin typeface="+mn-ea"/>
                <a:ea typeface="+mn-ea"/>
              </a:rPr>
              <a:t>defer </a:t>
            </a:r>
            <a:r>
              <a:rPr lang="en-US" altLang="ko-KR" sz="2000" b="1" dirty="0" smtClean="0">
                <a:latin typeface="+mn-ea"/>
                <a:ea typeface="+mn-ea"/>
              </a:rPr>
              <a:t>( </a:t>
            </a:r>
            <a:r>
              <a:rPr lang="en-US" altLang="ko-KR" sz="2000" b="1" dirty="0" smtClean="0">
                <a:solidFill>
                  <a:srgbClr val="669900"/>
                </a:solidFill>
                <a:latin typeface="+mn-ea"/>
                <a:ea typeface="+mn-ea"/>
              </a:rPr>
              <a:t>&lt;script Tag</a:t>
            </a:r>
            <a:r>
              <a:rPr lang="ko-KR" altLang="en-US" sz="2000" b="1" dirty="0" smtClean="0">
                <a:solidFill>
                  <a:srgbClr val="669900"/>
                </a:solidFill>
                <a:latin typeface="+mn-ea"/>
                <a:ea typeface="+mn-ea"/>
              </a:rPr>
              <a:t>의 속성 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ko-KR" altLang="en-US" sz="2000" dirty="0">
              <a:solidFill>
                <a:srgbClr val="669900"/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46832" y="1412776"/>
            <a:ext cx="8619940" cy="5122400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dirty="0" smtClean="0">
                <a:latin typeface="+mn-ea"/>
              </a:rPr>
              <a:t>해결방법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, </a:t>
            </a:r>
            <a:r>
              <a:rPr lang="en-US" altLang="ko-KR" sz="1200" b="1" dirty="0" smtClean="0">
                <a:latin typeface="+mn-ea"/>
              </a:rPr>
              <a:t>defer</a:t>
            </a:r>
            <a:endParaRPr lang="en-US" altLang="ko-KR" sz="1200" b="1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head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+ 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err="1" smtClean="0">
                <a:latin typeface="+mn-ea"/>
              </a:rPr>
              <a:t>boolean</a:t>
            </a:r>
            <a:r>
              <a:rPr lang="ko-KR" altLang="en-US" sz="1200" dirty="0" smtClean="0">
                <a:latin typeface="+mn-ea"/>
              </a:rPr>
              <a:t> 타입 이므로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선언하는 것만으로도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html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en-US" altLang="ko-KR" sz="1200" dirty="0" smtClean="0">
                <a:latin typeface="+mn-ea"/>
              </a:rPr>
              <a:t>parsing </a:t>
            </a:r>
            <a:r>
              <a:rPr lang="ko-KR" altLang="en-US" sz="1200" dirty="0" smtClean="0">
                <a:latin typeface="+mn-ea"/>
              </a:rPr>
              <a:t>하면서 </a:t>
            </a:r>
            <a:r>
              <a:rPr lang="en-US" altLang="ko-KR" sz="1200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읽게 되면 병렬로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파일을 다운받도록 명령 해놓고</a:t>
            </a:r>
            <a:r>
              <a:rPr lang="en-US" altLang="ko-KR" sz="1200" dirty="0" smtClean="0">
                <a:latin typeface="+mn-ea"/>
              </a:rPr>
              <a:t>, 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가 </a:t>
            </a:r>
            <a:r>
              <a:rPr lang="en-US" altLang="ko-KR" sz="1200" dirty="0" smtClean="0">
                <a:latin typeface="+mn-ea"/>
              </a:rPr>
              <a:t>fetching </a:t>
            </a:r>
            <a:r>
              <a:rPr lang="ko-KR" altLang="en-US" sz="1200" dirty="0" smtClean="0">
                <a:latin typeface="+mn-ea"/>
              </a:rPr>
              <a:t>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다 되고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실행 완료 하면 </a:t>
            </a:r>
            <a:r>
              <a:rPr lang="en-US" altLang="ko-KR" sz="1200" dirty="0" smtClean="0">
                <a:latin typeface="+mn-ea"/>
              </a:rPr>
              <a:t>(html</a:t>
            </a:r>
            <a:r>
              <a:rPr lang="ko-KR" altLang="en-US" sz="1200" dirty="0" smtClean="0">
                <a:latin typeface="+mn-ea"/>
              </a:rPr>
              <a:t>은 이때 멈춤</a:t>
            </a:r>
            <a:r>
              <a:rPr lang="en-US" altLang="ko-KR" sz="1200" dirty="0" smtClean="0">
                <a:latin typeface="+mn-ea"/>
              </a:rPr>
              <a:t>) html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en-US" altLang="ko-KR" sz="1200" dirty="0" smtClean="0">
                <a:latin typeface="+mn-ea"/>
              </a:rPr>
              <a:t>parsing </a:t>
            </a:r>
            <a:r>
              <a:rPr lang="ko-KR" altLang="en-US" sz="1200" dirty="0" smtClean="0">
                <a:latin typeface="+mn-ea"/>
              </a:rPr>
              <a:t>하게 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장점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다운로드 시간이 </a:t>
            </a:r>
            <a:r>
              <a:rPr lang="ko-KR" altLang="en-US" sz="1200" dirty="0" smtClean="0">
                <a:latin typeface="+mn-ea"/>
              </a:rPr>
              <a:t>절약됨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단점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html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 smtClean="0">
                <a:latin typeface="+mn-ea"/>
              </a:rPr>
              <a:t>parsing </a:t>
            </a:r>
            <a:r>
              <a:rPr lang="ko-KR" altLang="en-US" sz="1200" dirty="0" smtClean="0">
                <a:latin typeface="+mn-ea"/>
              </a:rPr>
              <a:t>완료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되기전에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실행되기 때문에 </a:t>
            </a:r>
            <a:r>
              <a:rPr lang="en-US" altLang="ko-KR" sz="1200" dirty="0">
                <a:latin typeface="+mn-ea"/>
              </a:rPr>
              <a:t>DOM </a:t>
            </a:r>
            <a:r>
              <a:rPr lang="ko-KR" altLang="en-US" sz="1200" dirty="0">
                <a:latin typeface="+mn-ea"/>
              </a:rPr>
              <a:t>이나 요소 등이 </a:t>
            </a:r>
            <a:r>
              <a:rPr lang="ko-KR" altLang="en-US" sz="1200" dirty="0" smtClean="0">
                <a:latin typeface="+mn-ea"/>
              </a:rPr>
              <a:t>정의 되어있지 </a:t>
            </a:r>
            <a:r>
              <a:rPr lang="ko-KR" altLang="en-US" sz="1200" dirty="0">
                <a:latin typeface="+mn-ea"/>
              </a:rPr>
              <a:t>않을 수가 있어 </a:t>
            </a:r>
            <a:r>
              <a:rPr lang="ko-KR" altLang="en-US" sz="1200" dirty="0" smtClean="0">
                <a:latin typeface="+mn-ea"/>
              </a:rPr>
              <a:t>위험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 </a:t>
            </a:r>
            <a:r>
              <a:rPr lang="ko-KR" altLang="en-US" sz="1200" dirty="0" smtClean="0">
                <a:latin typeface="+mn-ea"/>
              </a:rPr>
              <a:t>또 </a:t>
            </a:r>
            <a:r>
              <a:rPr lang="en-US" altLang="ko-KR" sz="1200" dirty="0">
                <a:latin typeface="+mn-ea"/>
              </a:rPr>
              <a:t>html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parsing</a:t>
            </a:r>
            <a:r>
              <a:rPr lang="ko-KR" altLang="en-US" sz="1200" dirty="0" smtClean="0">
                <a:latin typeface="+mn-ea"/>
              </a:rPr>
              <a:t>하다가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실행하기 </a:t>
            </a:r>
            <a:r>
              <a:rPr lang="ko-KR" altLang="en-US" sz="1200" dirty="0" smtClean="0">
                <a:latin typeface="+mn-ea"/>
              </a:rPr>
              <a:t>위해 멈출 수 </a:t>
            </a:r>
            <a:r>
              <a:rPr lang="ko-KR" altLang="en-US" sz="1200" dirty="0">
                <a:latin typeface="+mn-ea"/>
              </a:rPr>
              <a:t>있기 때문에 </a:t>
            </a:r>
            <a:r>
              <a:rPr lang="ko-KR" altLang="en-US" sz="1200" dirty="0" smtClean="0">
                <a:latin typeface="+mn-ea"/>
              </a:rPr>
              <a:t>페이지 로딩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시간은 여전히 </a:t>
            </a:r>
            <a:r>
              <a:rPr lang="ko-KR" altLang="en-US" sz="1200" dirty="0">
                <a:latin typeface="+mn-ea"/>
              </a:rPr>
              <a:t>더 걸릴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head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+  defer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병렬로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파일을 </a:t>
            </a:r>
            <a:r>
              <a:rPr lang="ko-KR" altLang="en-US" sz="1200" dirty="0" smtClean="0">
                <a:latin typeface="+mn-ea"/>
              </a:rPr>
              <a:t>다운 받도록 명령 해놓고 </a:t>
            </a:r>
            <a:r>
              <a:rPr lang="en-US" altLang="ko-KR" sz="1200" dirty="0" smtClean="0">
                <a:latin typeface="+mn-ea"/>
              </a:rPr>
              <a:t>html parsing </a:t>
            </a:r>
            <a:r>
              <a:rPr lang="ko-KR" altLang="en-US" sz="1200" dirty="0" smtClean="0">
                <a:latin typeface="+mn-ea"/>
              </a:rPr>
              <a:t>을 마치면 웹 페이지를 먼저 </a:t>
            </a:r>
            <a:r>
              <a:rPr lang="ko-KR" altLang="en-US" sz="1200" dirty="0">
                <a:latin typeface="+mn-ea"/>
              </a:rPr>
              <a:t>보여주고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를 실행시킴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의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단점 보완</a:t>
            </a:r>
            <a:r>
              <a:rPr lang="en-US" altLang="ko-KR" sz="1200" b="1" dirty="0" smtClean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ko-KR" altLang="en-US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28" y="3487968"/>
            <a:ext cx="3939522" cy="9178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544380"/>
            <a:ext cx="3684170" cy="8722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7" y="3441570"/>
            <a:ext cx="4069131" cy="9987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01" y="5575663"/>
            <a:ext cx="3863639" cy="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>
                <a:solidFill>
                  <a:srgbClr val="775F55"/>
                </a:solidFill>
                <a:latin typeface="맑은 고딕" panose="020B0503020000020004" pitchFamily="50" charset="-127"/>
              </a:rPr>
              <a:t>** </a:t>
            </a:r>
            <a:r>
              <a:rPr lang="en-US" altLang="ko-KR" b="1" dirty="0" err="1">
                <a:solidFill>
                  <a:srgbClr val="775F55"/>
                </a:solidFill>
                <a:latin typeface="맑은 고딕" panose="020B0503020000020004" pitchFamily="50" charset="-127"/>
              </a:rPr>
              <a:t>async</a:t>
            </a:r>
            <a:r>
              <a:rPr lang="en-US" altLang="ko-KR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, defer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&lt;script Tag</a:t>
            </a:r>
            <a:r>
              <a:rPr lang="ko-KR" altLang="en-US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의 속성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46832" y="1412776"/>
            <a:ext cx="4353160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파일이 </a:t>
            </a:r>
            <a:r>
              <a:rPr lang="ko-KR" altLang="en-US" sz="1200" dirty="0" err="1">
                <a:latin typeface="+mn-ea"/>
              </a:rPr>
              <a:t>여러개</a:t>
            </a:r>
            <a:r>
              <a:rPr lang="ko-KR" altLang="en-US" sz="1200" dirty="0">
                <a:latin typeface="+mn-ea"/>
              </a:rPr>
              <a:t> 있을 때 </a:t>
            </a:r>
            <a:r>
              <a:rPr lang="en-US" altLang="ko-KR" sz="1200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defer </a:t>
            </a:r>
            <a:r>
              <a:rPr lang="ko-KR" altLang="en-US" sz="1200" dirty="0" smtClean="0">
                <a:latin typeface="+mn-ea"/>
              </a:rPr>
              <a:t>의 차이점</a:t>
            </a:r>
            <a:endParaRPr lang="en-US" altLang="ko-KR" sz="1200" b="1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head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+ 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dirty="0">
                <a:latin typeface="+mn-ea"/>
              </a:rPr>
              <a:t>정의된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 순서와는 상관없이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먼저 </a:t>
            </a:r>
            <a:r>
              <a:rPr lang="en-US" altLang="ko-KR" sz="1200" dirty="0">
                <a:latin typeface="+mn-ea"/>
              </a:rPr>
              <a:t>fetching </a:t>
            </a:r>
            <a:r>
              <a:rPr lang="ko-KR" altLang="en-US" sz="1200" dirty="0" smtClean="0">
                <a:latin typeface="+mn-ea"/>
              </a:rPr>
              <a:t>된 파일부터 </a:t>
            </a:r>
            <a:r>
              <a:rPr lang="ko-KR" altLang="en-US" sz="1200" dirty="0">
                <a:latin typeface="+mn-ea"/>
              </a:rPr>
              <a:t>실행하기 </a:t>
            </a:r>
            <a:r>
              <a:rPr lang="ko-KR" altLang="en-US" sz="1200" dirty="0" smtClean="0">
                <a:latin typeface="+mn-ea"/>
              </a:rPr>
              <a:t>때문에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만약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 </a:t>
            </a:r>
            <a:r>
              <a:rPr lang="ko-KR" altLang="en-US" sz="1200" dirty="0">
                <a:latin typeface="+mn-ea"/>
              </a:rPr>
              <a:t>순서에 </a:t>
            </a:r>
            <a:r>
              <a:rPr lang="ko-KR" altLang="en-US" sz="1200" dirty="0" smtClean="0">
                <a:latin typeface="+mn-ea"/>
              </a:rPr>
              <a:t>의존적이라면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  스크립트를 </a:t>
            </a:r>
            <a:r>
              <a:rPr lang="ko-KR" altLang="en-US" sz="1200" dirty="0">
                <a:latin typeface="+mn-ea"/>
              </a:rPr>
              <a:t>실행하는데 있어서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a </a:t>
            </a:r>
            <a:r>
              <a:rPr lang="ko-KR" altLang="en-US" sz="1200" dirty="0" smtClean="0">
                <a:latin typeface="+mn-ea"/>
              </a:rPr>
              <a:t>보다</a:t>
            </a:r>
            <a:r>
              <a:rPr lang="en-US" altLang="ko-KR" sz="1200" dirty="0" smtClean="0">
                <a:latin typeface="+mn-ea"/>
              </a:rPr>
              <a:t> b </a:t>
            </a:r>
            <a:r>
              <a:rPr lang="ko-KR" altLang="en-US" sz="1200" dirty="0" smtClean="0">
                <a:latin typeface="+mn-ea"/>
              </a:rPr>
              <a:t>가 </a:t>
            </a:r>
            <a:r>
              <a:rPr lang="ko-KR" altLang="en-US" sz="1200" dirty="0">
                <a:latin typeface="+mn-ea"/>
              </a:rPr>
              <a:t>먼저 </a:t>
            </a:r>
            <a:r>
              <a:rPr lang="ko-KR" altLang="en-US" sz="1200" dirty="0" smtClean="0">
                <a:latin typeface="+mn-ea"/>
              </a:rPr>
              <a:t>실행 된다는 문제가 생김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head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+  defer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 smtClean="0">
                <a:latin typeface="+mn-ea"/>
              </a:rPr>
              <a:t>defer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은 </a:t>
            </a:r>
            <a:r>
              <a:rPr lang="ko-KR" altLang="en-US" sz="1200" dirty="0">
                <a:latin typeface="+mn-ea"/>
              </a:rPr>
              <a:t>먼저 다운로드를 </a:t>
            </a:r>
            <a:r>
              <a:rPr lang="ko-KR" altLang="en-US" sz="1200" dirty="0" smtClean="0">
                <a:latin typeface="+mn-ea"/>
              </a:rPr>
              <a:t>받아 놓되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페이지가 준비가 되면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선언한 순서대로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 실행 되어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원하는 대로 </a:t>
            </a:r>
            <a:r>
              <a:rPr lang="ko-KR" altLang="en-US" sz="1200" dirty="0">
                <a:latin typeface="+mn-ea"/>
              </a:rPr>
              <a:t>실행시킬 수 있음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12776"/>
            <a:ext cx="4285663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211" y="4118088"/>
            <a:ext cx="4349721" cy="23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25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JS </a:t>
            </a:r>
            <a:r>
              <a:rPr lang="ko-KR" altLang="en-US" sz="1200" b="1" dirty="0" smtClean="0">
                <a:latin typeface="+mn-ea"/>
              </a:rPr>
              <a:t>의 </a:t>
            </a:r>
            <a:r>
              <a:rPr lang="en-US" altLang="ko-KR" sz="1200" b="1" dirty="0" smtClean="0">
                <a:latin typeface="+mn-ea"/>
              </a:rPr>
              <a:t>Scope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변수의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접근 규칙에 따른 </a:t>
            </a:r>
            <a:r>
              <a:rPr lang="ko-KR" altLang="en-US" sz="1200" dirty="0" err="1" smtClean="0">
                <a:latin typeface="+mn-ea"/>
              </a:rPr>
              <a:t>유효범위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(ES6) </a:t>
            </a:r>
            <a:r>
              <a:rPr lang="ko-KR" altLang="en-US" sz="1200" dirty="0">
                <a:latin typeface="+mn-ea"/>
              </a:rPr>
              <a:t>는 함수 레벨과 블록 레벨의 </a:t>
            </a:r>
            <a:r>
              <a:rPr lang="ko-KR" altLang="en-US" sz="1200" dirty="0" err="1" smtClean="0">
                <a:latin typeface="+mn-ea"/>
              </a:rPr>
              <a:t>렉시컬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(lexical)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스코프</a:t>
            </a:r>
            <a:r>
              <a:rPr lang="ko-KR" altLang="en-US" sz="1200" dirty="0" smtClean="0">
                <a:latin typeface="+mn-ea"/>
              </a:rPr>
              <a:t> 규칙을 </a:t>
            </a:r>
            <a:r>
              <a:rPr lang="ko-KR" altLang="en-US" sz="1200" dirty="0">
                <a:latin typeface="+mn-ea"/>
              </a:rPr>
              <a:t>따름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ES6 </a:t>
            </a:r>
            <a:r>
              <a:rPr lang="ko-KR" altLang="en-US" sz="1200" dirty="0" smtClean="0">
                <a:latin typeface="+mn-ea"/>
              </a:rPr>
              <a:t>부터 </a:t>
            </a:r>
            <a:r>
              <a:rPr lang="en-US" altLang="ko-KR" sz="1200" b="1" dirty="0" err="1" smtClean="0">
                <a:solidFill>
                  <a:srgbClr val="006600"/>
                </a:solidFill>
                <a:latin typeface="+mn-ea"/>
              </a:rPr>
              <a:t>var</a:t>
            </a:r>
            <a:r>
              <a:rPr lang="en-US" altLang="ko-KR" sz="1200" dirty="0" smtClean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6600"/>
                </a:solidFill>
                <a:latin typeface="+mn-ea"/>
              </a:rPr>
              <a:t>는 </a:t>
            </a:r>
            <a:r>
              <a:rPr lang="ko-KR" altLang="en-US" sz="1200" b="1" dirty="0" smtClean="0">
                <a:solidFill>
                  <a:srgbClr val="006600"/>
                </a:solidFill>
                <a:latin typeface="+mn-ea"/>
              </a:rPr>
              <a:t>함수 레벨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함수전체에서 유효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let, 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블록 레벨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 if, for </a:t>
            </a:r>
            <a:r>
              <a:rPr lang="ko-KR" altLang="en-US" sz="1200" dirty="0" smtClean="0">
                <a:latin typeface="+mn-ea"/>
              </a:rPr>
              <a:t>등 </a:t>
            </a:r>
            <a:r>
              <a:rPr lang="ko-KR" altLang="en-US" sz="1200" dirty="0" err="1" smtClean="0">
                <a:latin typeface="+mn-ea"/>
              </a:rPr>
              <a:t>블럭단위로</a:t>
            </a:r>
            <a:r>
              <a:rPr lang="ko-KR" altLang="en-US" sz="1200" dirty="0" smtClean="0">
                <a:latin typeface="+mn-ea"/>
              </a:rPr>
              <a:t> 유효 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smtClean="0">
                <a:latin typeface="+mn-ea"/>
              </a:rPr>
              <a:t>lexical : </a:t>
            </a:r>
            <a:r>
              <a:rPr lang="ko-KR" altLang="en-US" sz="1200" dirty="0" smtClean="0">
                <a:latin typeface="+mn-ea"/>
              </a:rPr>
              <a:t>어휘적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언어적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스코프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스코프에서는</a:t>
            </a:r>
            <a:r>
              <a:rPr lang="ko-KR" altLang="en-US" sz="1200" dirty="0">
                <a:latin typeface="+mn-ea"/>
              </a:rPr>
              <a:t> 소스코드가 작성된 그 문맥에서 </a:t>
            </a:r>
            <a:r>
              <a:rPr lang="ko-KR" altLang="en-US" sz="1200" dirty="0" smtClean="0">
                <a:latin typeface="+mn-ea"/>
              </a:rPr>
              <a:t>영역이 결정된다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현대 </a:t>
            </a:r>
            <a:r>
              <a:rPr lang="ko-KR" altLang="en-US" sz="1200" dirty="0">
                <a:latin typeface="+mn-ea"/>
              </a:rPr>
              <a:t>프로그래밍에서 대부분의 언어들은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규칙을 따르고 있다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보통 동적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>
                <a:latin typeface="+mn-ea"/>
              </a:rPr>
              <a:t>(Dynamic scope)</a:t>
            </a:r>
            <a:r>
              <a:rPr lang="ko-KR" altLang="en-US" sz="1200" dirty="0">
                <a:latin typeface="+mn-ea"/>
              </a:rPr>
              <a:t>와 많이 비교한다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동적 </a:t>
            </a:r>
            <a:r>
              <a:rPr lang="ko-KR" altLang="en-US" sz="1200" dirty="0" err="1">
                <a:latin typeface="+mn-ea"/>
              </a:rPr>
              <a:t>스코프는</a:t>
            </a:r>
            <a:r>
              <a:rPr lang="ko-KR" altLang="en-US" sz="1200" dirty="0">
                <a:latin typeface="+mn-ea"/>
              </a:rPr>
              <a:t> 프로그램의 런타임 도중의 실행 컨텍스트나 호출 컨텍스트에 의해 </a:t>
            </a:r>
            <a:r>
              <a:rPr lang="ko-KR" altLang="en-US" sz="1200" dirty="0" smtClean="0">
                <a:latin typeface="+mn-ea"/>
              </a:rPr>
              <a:t>결정된다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(Closures : </a:t>
            </a:r>
            <a:r>
              <a:rPr lang="ko-KR" altLang="en-US" sz="1200" dirty="0">
                <a:latin typeface="+mn-ea"/>
              </a:rPr>
              <a:t>폐쇄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란</a:t>
            </a:r>
            <a:r>
              <a:rPr lang="en-US" altLang="ko-KR" sz="1200" dirty="0" smtClean="0">
                <a:latin typeface="+mn-ea"/>
              </a:rPr>
              <a:t>?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 채용하고 있는 </a:t>
            </a:r>
            <a:r>
              <a:rPr lang="ko-KR" altLang="en-US" sz="1200" b="1" dirty="0">
                <a:latin typeface="+mn-ea"/>
              </a:rPr>
              <a:t>기술적 기반 혹은 컨셉</a:t>
            </a:r>
            <a:r>
              <a:rPr lang="ko-KR" altLang="en-US" sz="1200" dirty="0">
                <a:latin typeface="+mn-ea"/>
              </a:rPr>
              <a:t>으로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클로저를</a:t>
            </a:r>
            <a:r>
              <a:rPr lang="ko-KR" altLang="en-US" sz="1200" dirty="0">
                <a:latin typeface="+mn-ea"/>
              </a:rPr>
              <a:t> 이용하여 </a:t>
            </a:r>
            <a:r>
              <a:rPr lang="ko-KR" altLang="en-US" sz="1200" dirty="0" err="1">
                <a:latin typeface="+mn-ea"/>
              </a:rPr>
              <a:t>스코프적</a:t>
            </a:r>
            <a:r>
              <a:rPr lang="ko-KR" altLang="en-US" sz="1200" dirty="0">
                <a:latin typeface="+mn-ea"/>
              </a:rPr>
              <a:t> 특징과 일급 객체 로서의 함수에 대한 명세를 구현하고있다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(Closures : </a:t>
            </a:r>
            <a:r>
              <a:rPr lang="ko-KR" altLang="en-US" sz="1200" dirty="0" smtClean="0">
                <a:latin typeface="+mn-ea"/>
              </a:rPr>
              <a:t>폐쇄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의 정의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함수와 함수가 선언된 어휘적 </a:t>
            </a:r>
            <a:r>
              <a:rPr lang="en-US" altLang="ko-KR" sz="1200" dirty="0" smtClean="0">
                <a:latin typeface="+mn-ea"/>
              </a:rPr>
              <a:t>(lexical) </a:t>
            </a:r>
            <a:r>
              <a:rPr lang="ko-KR" altLang="en-US" sz="1200" dirty="0" smtClean="0">
                <a:latin typeface="+mn-ea"/>
              </a:rPr>
              <a:t>환경의 조합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클로저는</a:t>
            </a:r>
            <a:r>
              <a:rPr lang="ko-KR" altLang="en-US" sz="1200" dirty="0" smtClean="0">
                <a:latin typeface="+mn-ea"/>
              </a:rPr>
              <a:t> 함수를 지칭하고 또 그 함수가 선언된 환경과의 관계라는 개념이 합쳐진것이다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함수를 둘러싼 환경이라는 것이 바로 </a:t>
            </a:r>
            <a:r>
              <a:rPr lang="ko-KR" altLang="en-US" sz="1200" dirty="0" err="1" smtClean="0">
                <a:latin typeface="+mn-ea"/>
              </a:rPr>
              <a:t>렉시컬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함수를 </a:t>
            </a:r>
            <a:r>
              <a:rPr lang="ko-KR" altLang="en-US" sz="1200" dirty="0">
                <a:latin typeface="+mn-ea"/>
              </a:rPr>
              <a:t>만들고 그 함수 내부의 코드가 탐색하는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함수 생성 당시의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스코프로</a:t>
            </a:r>
            <a:r>
              <a:rPr lang="ko-KR" altLang="en-US" sz="1200" dirty="0">
                <a:latin typeface="+mn-ea"/>
              </a:rPr>
              <a:t> 고정하면 </a:t>
            </a:r>
            <a:r>
              <a:rPr lang="ko-KR" altLang="en-US" sz="1200" dirty="0" err="1" smtClean="0">
                <a:latin typeface="+mn-ea"/>
              </a:rPr>
              <a:t>클로저가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되는것</a:t>
            </a:r>
            <a:r>
              <a:rPr lang="en-US" altLang="ko-KR" sz="1200" dirty="0" smtClean="0">
                <a:latin typeface="+mn-ea"/>
              </a:rPr>
              <a:t>..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클로저는</a:t>
            </a:r>
            <a:r>
              <a:rPr lang="ko-KR" altLang="en-US" sz="1200" dirty="0">
                <a:latin typeface="+mn-ea"/>
              </a:rPr>
              <a:t> 함수가 생성되는 시점에 생성된다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함수가 </a:t>
            </a:r>
            <a:r>
              <a:rPr lang="ko-KR" altLang="en-US" sz="1200" dirty="0">
                <a:latin typeface="+mn-ea"/>
              </a:rPr>
              <a:t>생성될 때 그 함수의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환경을 포섭</a:t>
            </a:r>
            <a:r>
              <a:rPr lang="en-US" altLang="ko-KR" sz="1200" dirty="0">
                <a:latin typeface="+mn-ea"/>
              </a:rPr>
              <a:t>(closure)</a:t>
            </a:r>
            <a:r>
              <a:rPr lang="ko-KR" altLang="en-US" sz="1200" dirty="0">
                <a:latin typeface="+mn-ea"/>
              </a:rPr>
              <a:t>하여 실행될 때 이용한다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따라서 개념적으로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>
                <a:latin typeface="+mn-ea"/>
              </a:rPr>
              <a:t>모든 함수는 </a:t>
            </a:r>
            <a:r>
              <a:rPr lang="ko-KR" altLang="en-US" sz="1200" dirty="0" err="1" smtClean="0">
                <a:latin typeface="+mn-ea"/>
              </a:rPr>
              <a:t>클로저</a:t>
            </a:r>
            <a:r>
              <a:rPr lang="ko-KR" altLang="en-US" sz="1200" dirty="0" smtClean="0">
                <a:latin typeface="+mn-ea"/>
              </a:rPr>
              <a:t> 이지만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실제로 우리는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>
                <a:latin typeface="+mn-ea"/>
              </a:rPr>
              <a:t>모든 함수를 </a:t>
            </a:r>
            <a:r>
              <a:rPr lang="ko-KR" altLang="en-US" sz="1200" dirty="0" smtClean="0">
                <a:latin typeface="+mn-ea"/>
              </a:rPr>
              <a:t>전부 </a:t>
            </a:r>
            <a:r>
              <a:rPr lang="ko-KR" altLang="en-US" sz="1200" dirty="0" err="1" smtClean="0">
                <a:latin typeface="+mn-ea"/>
              </a:rPr>
              <a:t>클로저</a:t>
            </a:r>
            <a:r>
              <a:rPr lang="ko-KR" altLang="en-US" sz="1200" dirty="0" smtClean="0">
                <a:latin typeface="+mn-ea"/>
              </a:rPr>
              <a:t> 라고 </a:t>
            </a:r>
            <a:r>
              <a:rPr lang="ko-KR" altLang="en-US" sz="1200" dirty="0">
                <a:latin typeface="+mn-ea"/>
              </a:rPr>
              <a:t>부르지는 않는다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14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 smtClean="0">
                <a:latin typeface="+mn-ea"/>
              </a:rPr>
              <a:t> 의 특징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정보의 접근 제한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캡슐화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‘</a:t>
            </a:r>
            <a:r>
              <a:rPr lang="ko-KR" altLang="en-US" sz="1200" dirty="0" err="1"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모듈 </a:t>
            </a:r>
            <a:r>
              <a:rPr lang="ko-KR" altLang="en-US" sz="1200" dirty="0" err="1">
                <a:latin typeface="+mn-ea"/>
              </a:rPr>
              <a:t>패턴’을</a:t>
            </a:r>
            <a:r>
              <a:rPr lang="ko-KR" altLang="en-US" sz="1200" dirty="0">
                <a:latin typeface="+mn-ea"/>
              </a:rPr>
              <a:t> 사용해 객체에 담아 여러 개의 함수를 </a:t>
            </a:r>
            <a:r>
              <a:rPr lang="ko-KR" altLang="en-US" sz="1200" dirty="0" smtClean="0">
                <a:latin typeface="+mn-ea"/>
              </a:rPr>
              <a:t>리턴 하도록 하여 정보의 </a:t>
            </a:r>
            <a:r>
              <a:rPr lang="ko-KR" altLang="en-US" sz="1200" dirty="0">
                <a:latin typeface="+mn-ea"/>
              </a:rPr>
              <a:t>접근을 </a:t>
            </a:r>
            <a:r>
              <a:rPr lang="ko-KR" altLang="en-US" sz="1200" dirty="0" smtClean="0">
                <a:latin typeface="+mn-ea"/>
              </a:rPr>
              <a:t>제한할 수 있음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28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클로저가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아닌 경우 예시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en-US" altLang="ko-KR" sz="1200" dirty="0" smtClean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안에 속하기 때문에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외부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>
                <a:latin typeface="+mn-ea"/>
              </a:rPr>
              <a:t>(outer lexical environment) </a:t>
            </a:r>
            <a:r>
              <a:rPr lang="ko-KR" altLang="en-US" sz="1200" dirty="0">
                <a:latin typeface="+mn-ea"/>
              </a:rPr>
              <a:t>참조로 저장한다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자신의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체인을 통해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color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참조한다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그러나 </a:t>
            </a:r>
            <a:r>
              <a:rPr lang="en-US" altLang="ko-KR" sz="1200" dirty="0" smtClean="0">
                <a:latin typeface="+mn-ea"/>
              </a:rPr>
              <a:t>bar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 err="1" smtClean="0">
                <a:latin typeface="+mn-ea"/>
              </a:rPr>
              <a:t>클로저라고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하기에는 약간 거리가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안에서 정의되고 실행되었을 뿐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foo</a:t>
            </a:r>
            <a:r>
              <a:rPr lang="ko-KR" altLang="en-US" sz="1200" dirty="0">
                <a:latin typeface="+mn-ea"/>
              </a:rPr>
              <a:t>밖으로 나오지 않았기 때문에 </a:t>
            </a:r>
            <a:r>
              <a:rPr lang="ko-KR" altLang="en-US" sz="1200" dirty="0" err="1">
                <a:latin typeface="+mn-ea"/>
              </a:rPr>
              <a:t>클로저라고</a:t>
            </a:r>
            <a:r>
              <a:rPr lang="ko-KR" altLang="en-US" sz="1200" dirty="0">
                <a:latin typeface="+mn-ea"/>
              </a:rPr>
              <a:t> 부르지 않는다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실행결과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blue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10425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6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인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경우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예시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실행결과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blue</a:t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이게 바로 </a:t>
            </a:r>
            <a:r>
              <a:rPr lang="ko-KR" altLang="en-US" sz="1200" dirty="0" err="1">
                <a:latin typeface="+mn-ea"/>
              </a:rPr>
              <a:t>클로저다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그냥 단순하게 보면 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이 당연하게 왜</a:t>
            </a:r>
            <a:r>
              <a:rPr lang="en-US" altLang="ko-KR" sz="1200" dirty="0">
                <a:latin typeface="+mn-ea"/>
              </a:rPr>
              <a:t>?"</a:t>
            </a:r>
            <a:r>
              <a:rPr lang="ko-KR" altLang="en-US" sz="1200" dirty="0">
                <a:latin typeface="+mn-ea"/>
              </a:rPr>
              <a:t>라고 생각할 수 있지만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조금 더 자세히 따져보도록 하자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일단 </a:t>
            </a:r>
            <a:r>
              <a:rPr lang="ko-KR" altLang="en-US" sz="1200" dirty="0">
                <a:latin typeface="+mn-ea"/>
              </a:rPr>
              <a:t>중요한 부분은 </a:t>
            </a:r>
            <a:r>
              <a:rPr lang="en-US" altLang="ko-KR" sz="1200" dirty="0">
                <a:latin typeface="+mn-ea"/>
              </a:rPr>
              <a:t>2~4</a:t>
            </a:r>
            <a:r>
              <a:rPr lang="ko-KR" altLang="en-US" sz="1200" dirty="0">
                <a:latin typeface="+mn-ea"/>
              </a:rPr>
              <a:t>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7</a:t>
            </a:r>
            <a:r>
              <a:rPr lang="ko-KR" altLang="en-US" sz="1200" dirty="0">
                <a:latin typeface="+mn-ea"/>
              </a:rPr>
              <a:t>번이다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bar</a:t>
            </a:r>
            <a:r>
              <a:rPr lang="ko-KR" altLang="en-US" sz="1200" dirty="0">
                <a:latin typeface="+mn-ea"/>
              </a:rPr>
              <a:t>는 자신이 생성된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스코프</a:t>
            </a:r>
            <a:r>
              <a:rPr lang="ko-KR" altLang="en-US" sz="1200" dirty="0" smtClean="0">
                <a:latin typeface="+mn-ea"/>
              </a:rPr>
              <a:t> 에서 </a:t>
            </a:r>
            <a:r>
              <a:rPr lang="ko-KR" altLang="en-US" sz="1200" dirty="0">
                <a:latin typeface="+mn-ea"/>
              </a:rPr>
              <a:t>벗어나 </a:t>
            </a:r>
            <a:r>
              <a:rPr lang="en-US" altLang="ko-KR" sz="1200" dirty="0">
                <a:latin typeface="+mn-ea"/>
              </a:rPr>
              <a:t>global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라는 이름으로 호출이 되었고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err="1" smtClean="0">
                <a:latin typeface="+mn-ea"/>
              </a:rPr>
              <a:t>스코프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탐색은 현재 실행 스택과 관련 없는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를 거쳐 갔다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err="1" smtClean="0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로 초기화할 </a:t>
            </a:r>
            <a:r>
              <a:rPr lang="ko-KR" altLang="en-US" sz="1200" dirty="0" smtClean="0">
                <a:latin typeface="+mn-ea"/>
              </a:rPr>
              <a:t>때는 이미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outer lexical </a:t>
            </a:r>
            <a:r>
              <a:rPr lang="en-US" altLang="ko-KR" sz="1200" dirty="0" smtClean="0">
                <a:latin typeface="+mn-ea"/>
              </a:rPr>
              <a:t>environment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로 결정한 이후이다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때문에</a:t>
            </a:r>
            <a:r>
              <a:rPr lang="en-US" altLang="ko-KR" sz="1200" dirty="0">
                <a:latin typeface="+mn-ea"/>
              </a:rPr>
              <a:t>, bar</a:t>
            </a:r>
            <a:r>
              <a:rPr lang="ko-KR" altLang="en-US" sz="1200" dirty="0">
                <a:latin typeface="+mn-ea"/>
              </a:rPr>
              <a:t>의 생성과 직접적인 관련이 없는 </a:t>
            </a:r>
            <a:r>
              <a:rPr lang="en-US" altLang="ko-KR" sz="1200" dirty="0" smtClean="0">
                <a:latin typeface="+mn-ea"/>
              </a:rPr>
              <a:t>global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dirty="0">
                <a:latin typeface="+mn-ea"/>
              </a:rPr>
              <a:t>아무리 호출하더라도 여전히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color</a:t>
            </a:r>
            <a:r>
              <a:rPr lang="ko-KR" altLang="en-US" sz="1200" dirty="0">
                <a:latin typeface="+mn-ea"/>
              </a:rPr>
              <a:t>를 찾는 것이다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이런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bar (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또는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baz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같은 함수를 우리는 </a:t>
            </a: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클로저라고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 부른다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.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7" y="1814904"/>
            <a:ext cx="2723339" cy="211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9" y="1828491"/>
            <a:ext cx="5233197" cy="21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latin typeface="+mn-ea"/>
              </a:rPr>
              <a:t>추가사항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여기에서 </a:t>
            </a:r>
            <a:r>
              <a:rPr lang="ko-KR" altLang="en-US" sz="1200" dirty="0">
                <a:latin typeface="+mn-ea"/>
              </a:rPr>
              <a:t>다시 한번 강조하지만 </a:t>
            </a:r>
            <a:r>
              <a:rPr lang="en-US" altLang="ko-KR" sz="1200" dirty="0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스코프는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즉 이름의 범위는 소스코드가 작성된 그 </a:t>
            </a:r>
            <a:r>
              <a:rPr lang="ko-KR" altLang="en-US" sz="1200" dirty="0" smtClean="0">
                <a:latin typeface="+mn-ea"/>
              </a:rPr>
              <a:t>문맥에서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바로 결정되는 것이다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또한</a:t>
            </a:r>
            <a:r>
              <a:rPr lang="en-US" altLang="ko-KR" sz="1200" dirty="0" smtClean="0">
                <a:latin typeface="+mn-ea"/>
              </a:rPr>
              <a:t>, 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렉시컬환경</a:t>
            </a:r>
            <a:r>
              <a:rPr lang="ko-KR" altLang="en-US" sz="1200" dirty="0">
                <a:latin typeface="+mn-ea"/>
              </a:rPr>
              <a:t> 인스턴스는 </a:t>
            </a:r>
            <a:r>
              <a:rPr lang="en-US" altLang="ko-KR" sz="1200" dirty="0">
                <a:latin typeface="+mn-ea"/>
              </a:rPr>
              <a:t>foo();</a:t>
            </a:r>
            <a:r>
              <a:rPr lang="ko-KR" altLang="en-US" sz="1200" dirty="0">
                <a:latin typeface="+mn-ea"/>
              </a:rPr>
              <a:t>수행이 끝난 </a:t>
            </a:r>
            <a:r>
              <a:rPr lang="ko-KR" altLang="en-US" sz="1200" dirty="0" smtClean="0">
                <a:latin typeface="+mn-ea"/>
              </a:rPr>
              <a:t>이후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GC</a:t>
            </a:r>
            <a:r>
              <a:rPr lang="ko-KR" altLang="en-US" sz="1200" dirty="0">
                <a:latin typeface="+mn-ea"/>
              </a:rPr>
              <a:t>가 회수해야 하는데 사실을 그렇지 않다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앞에 </a:t>
            </a:r>
            <a:r>
              <a:rPr lang="ko-KR" altLang="en-US" sz="1200" dirty="0">
                <a:latin typeface="+mn-ea"/>
              </a:rPr>
              <a:t>설명했듯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여전히 바깥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환경인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환경을 계속 참조하고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가 여전히 참조하고 있기 때문이다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en-US" altLang="ko-KR" sz="1200" dirty="0">
                <a:latin typeface="+mn-ea"/>
              </a:rPr>
              <a:t>(=bar) -&gt; foo)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68" y="1484784"/>
            <a:ext cx="3583588" cy="20831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4" y="3666504"/>
            <a:ext cx="5327788" cy="30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7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** </a:t>
            </a:r>
            <a:r>
              <a:rPr lang="ko-KR" altLang="en-US" sz="2400" dirty="0" err="1" smtClean="0">
                <a:latin typeface="+mn-ea"/>
                <a:ea typeface="+mn-ea"/>
              </a:rPr>
              <a:t>호이스팅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r>
              <a:rPr lang="en-US" altLang="ko-KR" sz="2400" dirty="0" smtClean="0">
                <a:latin typeface="+mn-ea"/>
                <a:ea typeface="+mn-ea"/>
              </a:rPr>
              <a:t>(</a:t>
            </a:r>
            <a:r>
              <a:rPr lang="en-US" altLang="ko-KR" sz="2400" b="1" dirty="0">
                <a:latin typeface="+mn-ea"/>
                <a:ea typeface="+mn-ea"/>
              </a:rPr>
              <a:t>H</a:t>
            </a:r>
            <a:r>
              <a:rPr lang="en-US" altLang="ko-KR" sz="2400" b="1" dirty="0" smtClean="0">
                <a:latin typeface="+mn-ea"/>
                <a:ea typeface="+mn-ea"/>
              </a:rPr>
              <a:t>oisting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JavaScript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호이스팅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(hoisting)</a:t>
            </a: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인터프리터가 변수와 함수의 메모리 공간을 </a:t>
            </a:r>
            <a:r>
              <a:rPr lang="ko-KR" altLang="en-US" sz="1200" dirty="0" err="1" smtClean="0">
                <a:latin typeface="+mn-ea"/>
              </a:rPr>
              <a:t>실행전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파싱단계에서 미리 할당하는 것을 의미함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즉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선언 단계가 </a:t>
            </a:r>
            <a:r>
              <a:rPr lang="ko-KR" altLang="en-US" sz="1200" dirty="0" err="1" smtClean="0">
                <a:latin typeface="+mn-ea"/>
              </a:rPr>
              <a:t>스코프의</a:t>
            </a:r>
            <a:r>
              <a:rPr lang="ko-KR" altLang="en-US" sz="1200" dirty="0" smtClean="0">
                <a:latin typeface="+mn-ea"/>
              </a:rPr>
              <a:t> 꼭대기로 </a:t>
            </a:r>
            <a:r>
              <a:rPr lang="ko-KR" altLang="en-US" sz="1200" dirty="0" err="1" smtClean="0">
                <a:latin typeface="+mn-ea"/>
              </a:rPr>
              <a:t>호이스팅</a:t>
            </a:r>
            <a:r>
              <a:rPr lang="en-US" altLang="ko-KR" sz="1200" dirty="0" smtClean="0">
                <a:latin typeface="+mn-ea"/>
              </a:rPr>
              <a:t>(＂</a:t>
            </a:r>
            <a:r>
              <a:rPr lang="ko-KR" altLang="en-US" sz="1200" dirty="0" smtClean="0">
                <a:latin typeface="+mn-ea"/>
              </a:rPr>
              <a:t>끌어올림</a:t>
            </a:r>
            <a:r>
              <a:rPr lang="en-US" altLang="ko-KR" sz="1200" dirty="0" smtClean="0">
                <a:latin typeface="+mn-ea"/>
              </a:rPr>
              <a:t>＂)</a:t>
            </a:r>
            <a:r>
              <a:rPr lang="ko-KR" altLang="en-US" sz="1200" dirty="0" smtClean="0">
                <a:latin typeface="+mn-ea"/>
              </a:rPr>
              <a:t>되는 작업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( </a:t>
            </a:r>
            <a:r>
              <a:rPr lang="ko-KR" altLang="en-US" sz="1200" b="1" dirty="0" smtClean="0">
                <a:latin typeface="+mn-ea"/>
              </a:rPr>
              <a:t>이를 언어 </a:t>
            </a:r>
            <a:r>
              <a:rPr lang="ko-KR" altLang="en-US" sz="1200" b="1" dirty="0" err="1" smtClean="0">
                <a:latin typeface="+mn-ea"/>
              </a:rPr>
              <a:t>스펙상으로</a:t>
            </a:r>
            <a:r>
              <a:rPr lang="ko-KR" altLang="en-US" sz="1200" b="1" dirty="0" smtClean="0">
                <a:latin typeface="+mn-ea"/>
              </a:rPr>
              <a:t> 변수는 </a:t>
            </a:r>
            <a:r>
              <a:rPr lang="ko-KR" altLang="en-US" sz="1200" b="1" dirty="0" err="1" smtClean="0">
                <a:latin typeface="+mn-ea"/>
              </a:rPr>
              <a:t>렉시컬</a:t>
            </a:r>
            <a:r>
              <a:rPr lang="ko-KR" altLang="en-US" sz="1200" b="1" dirty="0" smtClean="0">
                <a:latin typeface="+mn-ea"/>
              </a:rPr>
              <a:t> 환경이 </a:t>
            </a:r>
            <a:r>
              <a:rPr lang="ko-KR" altLang="en-US" sz="1200" b="1" dirty="0" err="1" smtClean="0">
                <a:latin typeface="+mn-ea"/>
              </a:rPr>
              <a:t>인스턴스화</a:t>
            </a:r>
            <a:r>
              <a:rPr lang="ko-KR" altLang="en-US" sz="1200" b="1" dirty="0" smtClean="0">
                <a:latin typeface="+mn-ea"/>
              </a:rPr>
              <a:t> 되고 초기화될 때 생성된다고 한다</a:t>
            </a:r>
            <a:r>
              <a:rPr lang="en-US" altLang="ko-KR" sz="1200" b="1" dirty="0" smtClean="0">
                <a:latin typeface="+mn-ea"/>
              </a:rPr>
              <a:t>. )</a:t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b="1" dirty="0" smtClean="0"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로 선언한 변수는 </a:t>
            </a:r>
            <a:r>
              <a:rPr lang="ko-KR" altLang="en-US" sz="1200" dirty="0" err="1" smtClean="0">
                <a:latin typeface="+mn-ea"/>
              </a:rPr>
              <a:t>호이스팅</a:t>
            </a:r>
            <a:r>
              <a:rPr lang="ko-KR" altLang="en-US" sz="1200" dirty="0" smtClean="0">
                <a:latin typeface="+mn-ea"/>
              </a:rPr>
              <a:t> 시 </a:t>
            </a:r>
            <a:r>
              <a:rPr lang="en-US" altLang="ko-KR" sz="1200" b="1" dirty="0" smtClean="0">
                <a:latin typeface="+mn-ea"/>
              </a:rPr>
              <a:t>undefined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로 변수를 초기화 함으로 선언 전에 사용해도 오류가 발생하지 않음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let </a:t>
            </a:r>
            <a:r>
              <a:rPr lang="ko-KR" altLang="en-US" sz="1200" dirty="0" smtClean="0">
                <a:latin typeface="+mn-ea"/>
              </a:rPr>
              <a:t>도 </a:t>
            </a:r>
            <a:r>
              <a:rPr lang="ko-KR" altLang="en-US" sz="1200" dirty="0" err="1" smtClean="0">
                <a:latin typeface="+mn-ea"/>
              </a:rPr>
              <a:t>호이스팅</a:t>
            </a:r>
            <a:r>
              <a:rPr lang="ko-KR" altLang="en-US" sz="1200" dirty="0" smtClean="0">
                <a:latin typeface="+mn-ea"/>
              </a:rPr>
              <a:t> 되지만 </a:t>
            </a:r>
            <a:r>
              <a:rPr lang="en-US" altLang="ko-KR" sz="1200" dirty="0" smtClean="0">
                <a:latin typeface="+mn-ea"/>
              </a:rPr>
              <a:t>undefined </a:t>
            </a:r>
            <a:r>
              <a:rPr lang="ko-KR" altLang="en-US" sz="1200" dirty="0" smtClean="0">
                <a:latin typeface="+mn-ea"/>
              </a:rPr>
              <a:t>를 반환하지 않고 </a:t>
            </a:r>
            <a:r>
              <a:rPr lang="en-US" altLang="ko-KR" sz="1200" b="1" dirty="0" err="1" smtClean="0">
                <a:latin typeface="+mn-ea"/>
              </a:rPr>
              <a:t>ReferenceErro</a:t>
            </a:r>
            <a:r>
              <a:rPr lang="en-US" altLang="ko-KR" sz="1200" dirty="0" err="1" smtClean="0">
                <a:latin typeface="+mn-ea"/>
              </a:rPr>
              <a:t>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발생시키므로 </a:t>
            </a:r>
            <a:r>
              <a:rPr lang="ko-KR" altLang="en-US" sz="1200" dirty="0" err="1" smtClean="0">
                <a:latin typeface="+mn-ea"/>
              </a:rPr>
              <a:t>호이스팅이</a:t>
            </a:r>
            <a:r>
              <a:rPr lang="ko-KR" altLang="en-US" sz="1200" dirty="0" smtClean="0">
                <a:latin typeface="+mn-ea"/>
              </a:rPr>
              <a:t> 일어나지 않음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smtClean="0">
                <a:latin typeface="+mn-ea"/>
              </a:rPr>
              <a:t>TDZ </a:t>
            </a:r>
            <a:r>
              <a:rPr lang="en-US" altLang="ko-KR" sz="1200" b="1" dirty="0">
                <a:latin typeface="+mn-ea"/>
              </a:rPr>
              <a:t>(Temporal Dead Zone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변수가 </a:t>
            </a:r>
            <a:r>
              <a:rPr lang="ko-KR" altLang="en-US" sz="1200" dirty="0">
                <a:latin typeface="+mn-ea"/>
              </a:rPr>
              <a:t>선언되고 초기화 </a:t>
            </a:r>
            <a:r>
              <a:rPr lang="ko-KR" altLang="en-US" sz="1200" dirty="0" err="1">
                <a:latin typeface="+mn-ea"/>
              </a:rPr>
              <a:t>되기전까지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해당변수의</a:t>
            </a:r>
            <a:r>
              <a:rPr lang="ko-KR" altLang="en-US" sz="1200" dirty="0">
                <a:latin typeface="+mn-ea"/>
              </a:rPr>
              <a:t> 사용을 금지하는 </a:t>
            </a:r>
            <a:r>
              <a:rPr lang="ko-KR" altLang="en-US" sz="1200" dirty="0" smtClean="0">
                <a:latin typeface="+mn-ea"/>
              </a:rPr>
              <a:t>구역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호이스팅으로</a:t>
            </a:r>
            <a:r>
              <a:rPr lang="ko-KR" altLang="en-US" sz="1200" dirty="0">
                <a:latin typeface="+mn-ea"/>
              </a:rPr>
              <a:t> 일어나는 문제점을 </a:t>
            </a:r>
            <a:r>
              <a:rPr lang="ko-KR" altLang="en-US" sz="1200" dirty="0" smtClean="0">
                <a:latin typeface="+mn-ea"/>
              </a:rPr>
              <a:t>사전 차단하는 </a:t>
            </a:r>
            <a:r>
              <a:rPr lang="ko-KR" altLang="en-US" sz="1200" dirty="0">
                <a:latin typeface="+mn-ea"/>
              </a:rPr>
              <a:t>개념으로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ko-KR" altLang="en-US" sz="1200" dirty="0" smtClean="0">
                <a:latin typeface="+mn-ea"/>
              </a:rPr>
              <a:t>적용되지 않고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let, </a:t>
            </a:r>
            <a:r>
              <a:rPr lang="en-US" altLang="ko-KR" sz="1200" b="1" dirty="0" err="1">
                <a:latin typeface="+mn-ea"/>
              </a:rPr>
              <a:t>const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에는 적용되어 </a:t>
            </a:r>
            <a:r>
              <a:rPr lang="ko-KR" altLang="en-US" sz="1200" dirty="0" smtClean="0">
                <a:latin typeface="+mn-ea"/>
              </a:rPr>
              <a:t>선언 전에 </a:t>
            </a:r>
            <a:r>
              <a:rPr lang="ko-KR" altLang="en-US" sz="1200" dirty="0">
                <a:latin typeface="+mn-ea"/>
              </a:rPr>
              <a:t>사용하면 에러 발생함 </a:t>
            </a:r>
            <a:r>
              <a:rPr lang="en-US" altLang="ko-KR" sz="1200" dirty="0">
                <a:latin typeface="+mn-ea"/>
              </a:rPr>
              <a:t>-&gt; </a:t>
            </a:r>
            <a:r>
              <a:rPr lang="ko-KR" altLang="en-US" sz="1200" dirty="0">
                <a:latin typeface="+mn-ea"/>
              </a:rPr>
              <a:t>그러므로 </a:t>
            </a:r>
            <a:r>
              <a:rPr lang="ko-KR" altLang="en-US" sz="1200" dirty="0" err="1">
                <a:latin typeface="+mn-ea"/>
              </a:rPr>
              <a:t>호이스팅이</a:t>
            </a:r>
            <a:r>
              <a:rPr lang="ko-KR" altLang="en-US" sz="1200" dirty="0">
                <a:latin typeface="+mn-ea"/>
              </a:rPr>
              <a:t> 일어나지 </a:t>
            </a:r>
            <a:r>
              <a:rPr lang="ko-KR" altLang="en-US" sz="1200" dirty="0" smtClean="0">
                <a:latin typeface="+mn-ea"/>
              </a:rPr>
              <a:t>않게 되므로 사용 권장</a:t>
            </a:r>
            <a:r>
              <a:rPr lang="en-US" altLang="ko-KR" sz="1200" dirty="0" smtClean="0">
                <a:latin typeface="+mn-ea"/>
              </a:rPr>
              <a:t>. )   </a:t>
            </a:r>
            <a:endParaRPr lang="en-US" altLang="ko-KR" sz="1200" dirty="0"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** </a:t>
            </a: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호이스트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(hoist 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들어올리다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)</a:t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건축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건설이나 화물 운반에 사용되는 장비로 화물 등을 들어올리는 업무를 수행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아래에 위치한 것을 위로 끌어올리는 역할을 하는 장비를 말함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. </a:t>
            </a:r>
          </a:p>
          <a:p>
            <a:pPr marL="263525" indent="-263525">
              <a:lnSpc>
                <a:spcPts val="1600"/>
              </a:lnSpc>
              <a:buNone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818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5248580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>
                <a:latin typeface="+mn-ea"/>
              </a:rPr>
              <a:t>유명하고 또 유명한 </a:t>
            </a:r>
            <a:r>
              <a:rPr lang="ko-KR" altLang="en-US" sz="1200" b="1" dirty="0" err="1">
                <a:latin typeface="+mn-ea"/>
              </a:rPr>
              <a:t>반복문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클로저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 코드는 </a:t>
            </a:r>
            <a:r>
              <a:rPr lang="en-US" altLang="ko-KR" sz="1200" dirty="0">
                <a:latin typeface="+mn-ea"/>
              </a:rPr>
              <a:t>1, 2, 3, ... 9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초마다 출력하는 것이 목표였는데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결과로는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9</a:t>
            </a:r>
            <a:r>
              <a:rPr lang="ko-KR" altLang="en-US" sz="1200" dirty="0">
                <a:latin typeface="+mn-ea"/>
              </a:rPr>
              <a:t>번 출력되었다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왜일까</a:t>
            </a:r>
            <a:r>
              <a:rPr lang="en-US" altLang="ko-KR" sz="1200" dirty="0" smtClean="0">
                <a:latin typeface="+mn-ea"/>
              </a:rPr>
              <a:t>?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t</a:t>
            </a:r>
            <a:r>
              <a:rPr lang="en-US" altLang="ko-KR" sz="1200" dirty="0" smtClean="0">
                <a:latin typeface="+mn-ea"/>
              </a:rPr>
              <a:t>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클로저로</a:t>
            </a:r>
            <a:r>
              <a:rPr lang="ko-KR" altLang="en-US" sz="1200" dirty="0">
                <a:latin typeface="+mn-ea"/>
              </a:rPr>
              <a:t> 언제 어디서 어떻게 </a:t>
            </a:r>
            <a:r>
              <a:rPr lang="ko-KR" altLang="en-US" sz="1200" dirty="0" smtClean="0">
                <a:latin typeface="+mn-ea"/>
              </a:rPr>
              <a:t>호출되던지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항상 상위 </a:t>
            </a:r>
            <a:r>
              <a:rPr lang="ko-KR" altLang="en-US" sz="1200" dirty="0" err="1">
                <a:latin typeface="+mn-ea"/>
              </a:rPr>
              <a:t>스코프인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count</a:t>
            </a:r>
            <a:r>
              <a:rPr lang="ko-KR" altLang="en-US" sz="1200" dirty="0">
                <a:latin typeface="+mn-ea"/>
              </a:rPr>
              <a:t>에게 </a:t>
            </a:r>
            <a:r>
              <a:rPr lang="en-US" altLang="ko-KR" sz="1200" dirty="0" err="1">
                <a:latin typeface="+mn-ea"/>
              </a:rPr>
              <a:t>i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알려달라고 요청할 것이다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timer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 후 호출된다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그런데 </a:t>
            </a:r>
            <a:r>
              <a:rPr lang="ko-KR" altLang="en-US" sz="1200" dirty="0">
                <a:latin typeface="+mn-ea"/>
              </a:rPr>
              <a:t>첫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초가 지날 동안 이미 </a:t>
            </a:r>
            <a:r>
              <a:rPr lang="en-US" altLang="ko-KR" sz="1200" dirty="0" err="1">
                <a:latin typeface="+mn-ea"/>
              </a:rPr>
              <a:t>i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10 </a:t>
            </a:r>
            <a:r>
              <a:rPr lang="ko-KR" altLang="en-US" sz="1200" dirty="0" smtClean="0">
                <a:latin typeface="+mn-ea"/>
              </a:rPr>
              <a:t>이 되었고</a:t>
            </a:r>
            <a:r>
              <a:rPr lang="en-US" altLang="ko-KR" sz="1200" dirty="0" smtClean="0">
                <a:latin typeface="+mn-ea"/>
              </a:rPr>
              <a:t>,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timer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 주기로 </a:t>
            </a:r>
            <a:r>
              <a:rPr lang="ko-KR" altLang="en-US" sz="1200" dirty="0" smtClean="0">
                <a:latin typeface="+mn-ea"/>
              </a:rPr>
              <a:t>호출 때마다 </a:t>
            </a:r>
            <a:r>
              <a:rPr lang="en-US" altLang="ko-KR" sz="1200" dirty="0" smtClean="0">
                <a:latin typeface="+mn-ea"/>
              </a:rPr>
              <a:t>count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>I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찾는다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결국</a:t>
            </a:r>
            <a:r>
              <a:rPr lang="en-US" altLang="ko-KR" sz="1200" dirty="0">
                <a:latin typeface="+mn-ea"/>
              </a:rPr>
              <a:t>, timer</a:t>
            </a:r>
            <a:r>
              <a:rPr lang="ko-KR" altLang="en-US" sz="1200" dirty="0">
                <a:latin typeface="+mn-ea"/>
              </a:rPr>
              <a:t>는 이미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이 되어버린 </a:t>
            </a:r>
            <a:r>
              <a:rPr lang="en-US" altLang="ko-KR" sz="1200" dirty="0" smtClean="0">
                <a:latin typeface="+mn-ea"/>
              </a:rPr>
              <a:t>I </a:t>
            </a:r>
            <a:r>
              <a:rPr lang="ko-KR" altLang="en-US" sz="1200" dirty="0" smtClean="0">
                <a:latin typeface="+mn-ea"/>
              </a:rPr>
              <a:t>만 </a:t>
            </a:r>
            <a:r>
              <a:rPr lang="ko-KR" altLang="en-US" sz="1200" dirty="0">
                <a:latin typeface="+mn-ea"/>
              </a:rPr>
              <a:t>출력하게 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smtClean="0">
                <a:latin typeface="+mn-ea"/>
              </a:rPr>
              <a:t>해결방법 </a:t>
            </a:r>
            <a:r>
              <a:rPr lang="en-US" altLang="ko-KR" sz="1200" dirty="0" smtClean="0">
                <a:latin typeface="+mn-ea"/>
              </a:rPr>
              <a:t>( 1~9</a:t>
            </a:r>
            <a:r>
              <a:rPr lang="ko-KR" altLang="en-US" sz="1200" dirty="0">
                <a:latin typeface="+mn-ea"/>
              </a:rPr>
              <a:t>까지 차례대로 출력하고 싶으면 </a:t>
            </a:r>
            <a:r>
              <a:rPr lang="en-US" altLang="ko-KR" sz="1200" dirty="0" smtClean="0">
                <a:latin typeface="+mn-ea"/>
              </a:rPr>
              <a:t>… 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추가하여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반복 시마다 그곳에 각각 따로 </a:t>
            </a:r>
            <a:r>
              <a:rPr lang="ko-KR" altLang="en-US" sz="1200" dirty="0" smtClean="0">
                <a:latin typeface="+mn-ea"/>
              </a:rPr>
              <a:t>값을 저장하는 방식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ES6</a:t>
            </a:r>
            <a:r>
              <a:rPr lang="ko-KR" altLang="en-US" sz="1200" dirty="0">
                <a:latin typeface="+mn-ea"/>
              </a:rPr>
              <a:t>에서 추가된 블록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이용하는 </a:t>
            </a:r>
            <a:r>
              <a:rPr lang="ko-KR" altLang="en-US" sz="1200" dirty="0" smtClean="0">
                <a:latin typeface="+mn-ea"/>
              </a:rPr>
              <a:t>방식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146" y="1405931"/>
            <a:ext cx="2667397" cy="16164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18" y="3189030"/>
            <a:ext cx="3826585" cy="36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** </a:t>
            </a:r>
            <a:r>
              <a:rPr lang="ko-KR" altLang="en-US" sz="2400" dirty="0" smtClean="0">
                <a:latin typeface="+mn-ea"/>
                <a:ea typeface="+mn-ea"/>
              </a:rPr>
              <a:t>주요 용어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Babel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이전 버전의 </a:t>
            </a:r>
            <a:r>
              <a:rPr lang="en-US" altLang="ko-KR" sz="1200" dirty="0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호환되는 </a:t>
            </a:r>
            <a:r>
              <a:rPr lang="en-US" altLang="ko-KR" sz="1200" dirty="0">
                <a:latin typeface="+mn-ea"/>
              </a:rPr>
              <a:t>JavaScript </a:t>
            </a:r>
            <a:r>
              <a:rPr lang="ko-KR" altLang="en-US" sz="1200" dirty="0">
                <a:latin typeface="+mn-ea"/>
              </a:rPr>
              <a:t>버전으로 변환하는 데 사용되는 </a:t>
            </a:r>
            <a:r>
              <a:rPr lang="ko-KR" altLang="en-US" sz="1200" dirty="0" smtClean="0">
                <a:latin typeface="+mn-ea"/>
              </a:rPr>
              <a:t>트랜스컴파일러 </a:t>
            </a:r>
            <a:r>
              <a:rPr lang="en-US" altLang="ko-KR" sz="1200" dirty="0">
                <a:latin typeface="+mn-ea"/>
              </a:rPr>
              <a:t>(JavaScript </a:t>
            </a:r>
            <a:r>
              <a:rPr lang="en-US" altLang="ko-KR" sz="1200" dirty="0" err="1">
                <a:latin typeface="+mn-ea"/>
              </a:rPr>
              <a:t>transcompiler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일반적인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컴파일 언어의 컴파일러와는 다르며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코드를 바이너리로 변환 </a:t>
            </a:r>
            <a:r>
              <a:rPr lang="ko-KR" altLang="en-US" sz="1200" dirty="0" err="1" smtClean="0">
                <a:latin typeface="+mn-ea"/>
              </a:rPr>
              <a:t>하는것이</a:t>
            </a:r>
            <a:r>
              <a:rPr lang="ko-KR" altLang="en-US" sz="1200" dirty="0" smtClean="0">
                <a:latin typeface="+mn-ea"/>
              </a:rPr>
              <a:t> 아님</a:t>
            </a:r>
            <a:r>
              <a:rPr lang="en-US" altLang="ko-KR" sz="1200" dirty="0" smtClean="0">
                <a:latin typeface="+mn-ea"/>
              </a:rPr>
              <a:t>) ,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코드를 더 많은 </a:t>
            </a:r>
            <a:r>
              <a:rPr lang="ko-KR" altLang="en-US" sz="1200" dirty="0" err="1" smtClean="0">
                <a:latin typeface="+mn-ea"/>
              </a:rPr>
              <a:t>브라우져가</a:t>
            </a:r>
            <a:r>
              <a:rPr lang="ko-KR" altLang="en-US" sz="1200" dirty="0" smtClean="0">
                <a:latin typeface="+mn-ea"/>
              </a:rPr>
              <a:t> 이해 할 수 있는 버전의 </a:t>
            </a:r>
            <a:r>
              <a:rPr lang="en-US" altLang="ko-KR" sz="1200" dirty="0" smtClean="0">
                <a:latin typeface="+mn-ea"/>
              </a:rPr>
              <a:t>JS </a:t>
            </a:r>
            <a:r>
              <a:rPr lang="ko-KR" altLang="en-US" sz="1200" dirty="0" smtClean="0">
                <a:latin typeface="+mn-ea"/>
              </a:rPr>
              <a:t>구문으로 변환함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변환시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“use strict” </a:t>
            </a:r>
            <a:r>
              <a:rPr lang="ko-KR" altLang="en-US" sz="1200" dirty="0" smtClean="0">
                <a:latin typeface="+mn-ea"/>
              </a:rPr>
              <a:t>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코드 상단에 추가하여 </a:t>
            </a:r>
            <a:r>
              <a:rPr lang="ko-KR" altLang="en-US" sz="1200" dirty="0" err="1" smtClean="0">
                <a:latin typeface="+mn-ea"/>
              </a:rPr>
              <a:t>엄격모드로</a:t>
            </a:r>
            <a:r>
              <a:rPr lang="ko-KR" altLang="en-US" sz="1200" dirty="0" smtClean="0">
                <a:latin typeface="+mn-ea"/>
              </a:rPr>
              <a:t> 실행하도록 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https://babeljs.io</a:t>
            </a:r>
            <a:r>
              <a:rPr lang="en-US" altLang="ko-KR" sz="1200" dirty="0" smtClean="0">
                <a:latin typeface="+mn-ea"/>
              </a:rPr>
              <a:t>/ 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https://</a:t>
            </a:r>
            <a:r>
              <a:rPr lang="en-US" altLang="ko-KR" sz="1200" dirty="0" smtClean="0">
                <a:latin typeface="+mn-ea"/>
              </a:rPr>
              <a:t>babeljs.io/repl : Test </a:t>
            </a:r>
            <a:r>
              <a:rPr lang="ko-KR" altLang="en-US" sz="1200" dirty="0" smtClean="0">
                <a:latin typeface="+mn-ea"/>
              </a:rPr>
              <a:t>가능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670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b="1" dirty="0" smtClean="0"/>
              <a:t>use </a:t>
            </a:r>
            <a:r>
              <a:rPr lang="en-US" altLang="ko-KR" b="1" dirty="0"/>
              <a:t>strict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732379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&lt;script&gt; </a:t>
            </a:r>
            <a:r>
              <a:rPr lang="ko-KR" altLang="en-US" sz="1200" b="1" dirty="0" smtClean="0">
                <a:latin typeface="+mn-ea"/>
              </a:rPr>
              <a:t>의 엄격 모드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"use strict“</a:t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dirty="0">
                <a:latin typeface="+mn-ea"/>
              </a:rPr>
              <a:t>매우 유연하여 선언되지 않은 </a:t>
            </a:r>
            <a:r>
              <a:rPr lang="ko-KR" altLang="en-US" sz="1200" dirty="0" smtClean="0">
                <a:latin typeface="+mn-ea"/>
              </a:rPr>
              <a:t>변수에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값을 </a:t>
            </a:r>
            <a:r>
              <a:rPr lang="ko-KR" altLang="en-US" sz="1200" dirty="0" smtClean="0">
                <a:latin typeface="+mn-ea"/>
              </a:rPr>
              <a:t>할당 한다든가</a:t>
            </a:r>
            <a:r>
              <a:rPr lang="en-US" altLang="ko-KR" sz="1200" dirty="0" smtClean="0">
                <a:latin typeface="+mn-ea"/>
              </a:rPr>
              <a:t>,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기존에 존재하는 프로토타입을 변경 한다든지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개발자가 </a:t>
            </a:r>
            <a:r>
              <a:rPr lang="ko-KR" altLang="en-US" sz="1200" dirty="0" smtClean="0">
                <a:latin typeface="+mn-ea"/>
              </a:rPr>
              <a:t>실수 </a:t>
            </a:r>
            <a:r>
              <a:rPr lang="ko-KR" altLang="en-US" sz="1200" dirty="0">
                <a:latin typeface="+mn-ea"/>
              </a:rPr>
              <a:t>할 위험이 </a:t>
            </a:r>
            <a:r>
              <a:rPr lang="ko-KR" altLang="en-US" sz="1200" dirty="0" smtClean="0">
                <a:latin typeface="+mn-ea"/>
              </a:rPr>
              <a:t>매우 많고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이러한 오류는 찾기 어려울 수 있음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이러한 점을 보완해 </a:t>
            </a:r>
            <a:r>
              <a:rPr lang="ko-KR" altLang="en-US" sz="1200" dirty="0">
                <a:latin typeface="+mn-ea"/>
              </a:rPr>
              <a:t>엄격 </a:t>
            </a:r>
            <a:r>
              <a:rPr lang="ko-KR" altLang="en-US" sz="1200" dirty="0" smtClean="0">
                <a:latin typeface="+mn-ea"/>
              </a:rPr>
              <a:t>모드로 개발하면 좀 </a:t>
            </a:r>
            <a:r>
              <a:rPr lang="ko-KR" altLang="en-US" sz="1200" dirty="0">
                <a:latin typeface="+mn-ea"/>
              </a:rPr>
              <a:t>더 상식적인 범위 안에서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이용할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추가로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엔진이 조금 더 효율적으로 더 빠르게 분석할 수 </a:t>
            </a:r>
            <a:r>
              <a:rPr lang="ko-KR" altLang="en-US" sz="1200" dirty="0" smtClean="0">
                <a:latin typeface="+mn-ea"/>
              </a:rPr>
              <a:t>있고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실행하는데 조금 더 나은 성능 개선까지 할 수 있음 </a:t>
            </a:r>
            <a:r>
              <a:rPr lang="en-US" altLang="ko-KR" sz="1200" dirty="0" smtClean="0">
                <a:latin typeface="+mn-ea"/>
              </a:rPr>
              <a:t>!!!</a:t>
            </a: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구문이 아니라 </a:t>
            </a:r>
            <a:r>
              <a:rPr lang="en-US" altLang="ko-KR" sz="1200" dirty="0" smtClean="0">
                <a:latin typeface="+mn-ea"/>
              </a:rPr>
              <a:t>“</a:t>
            </a:r>
            <a:r>
              <a:rPr lang="ko-KR" altLang="en-US" sz="1200" b="1" dirty="0" smtClean="0">
                <a:latin typeface="+mn-ea"/>
              </a:rPr>
              <a:t>엄격 모드</a:t>
            </a:r>
            <a:r>
              <a:rPr lang="en-US" altLang="ko-KR" sz="1200" dirty="0" smtClean="0">
                <a:latin typeface="+mn-ea"/>
              </a:rPr>
              <a:t>” 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ko-KR" altLang="en-US" sz="1200" dirty="0">
                <a:latin typeface="+mn-ea"/>
              </a:rPr>
              <a:t>실행돼야 함을 알리는 지시어 </a:t>
            </a:r>
            <a:r>
              <a:rPr lang="en-US" altLang="ko-KR" sz="1200" dirty="0" smtClean="0">
                <a:latin typeface="+mn-ea"/>
              </a:rPr>
              <a:t>(=&gt; </a:t>
            </a:r>
            <a:r>
              <a:rPr lang="ko-KR" altLang="en-US" sz="1200" dirty="0" smtClean="0">
                <a:latin typeface="+mn-ea"/>
              </a:rPr>
              <a:t>단순 </a:t>
            </a:r>
            <a:r>
              <a:rPr lang="ko-KR" altLang="en-US" sz="1200" dirty="0">
                <a:latin typeface="+mn-ea"/>
              </a:rPr>
              <a:t>문자적 </a:t>
            </a:r>
            <a:r>
              <a:rPr lang="ko-KR" altLang="en-US" sz="1200" dirty="0" smtClean="0">
                <a:latin typeface="+mn-ea"/>
              </a:rPr>
              <a:t>표현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스크립트 시작에 추가되면 전역 범위에 영향 미침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함수 안에 추가 되면 함수 안 </a:t>
            </a:r>
            <a:r>
              <a:rPr lang="en-US" altLang="ko-KR" sz="1200" dirty="0">
                <a:latin typeface="+mn-ea"/>
              </a:rPr>
              <a:t>(= </a:t>
            </a:r>
            <a:r>
              <a:rPr lang="ko-KR" altLang="en-US" sz="1200" dirty="0">
                <a:latin typeface="+mn-ea"/>
              </a:rPr>
              <a:t>로컬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에서만 영향 미침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“use strict” </a:t>
            </a:r>
            <a:r>
              <a:rPr lang="ko-KR" altLang="en-US" sz="1200" dirty="0">
                <a:latin typeface="+mn-ea"/>
              </a:rPr>
              <a:t>지시어를 이해하는 컴파일러 에서만 의미 있음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깔끔한 코딩에 </a:t>
            </a:r>
            <a:r>
              <a:rPr lang="ko-KR" altLang="en-US" sz="1200" dirty="0" smtClean="0">
                <a:latin typeface="+mn-ea"/>
              </a:rPr>
              <a:t>도움되고</a:t>
            </a:r>
            <a:r>
              <a:rPr lang="en-US" altLang="ko-KR" sz="1200" dirty="0" smtClean="0">
                <a:latin typeface="+mn-ea"/>
              </a:rPr>
              <a:t>, F12 </a:t>
            </a:r>
            <a:r>
              <a:rPr lang="ko-KR" altLang="en-US" sz="1200" dirty="0">
                <a:latin typeface="+mn-ea"/>
              </a:rPr>
              <a:t>에서 에러 </a:t>
            </a:r>
            <a:r>
              <a:rPr lang="ko-KR" altLang="en-US" sz="1200" dirty="0" smtClean="0">
                <a:latin typeface="+mn-ea"/>
              </a:rPr>
              <a:t>확인 가능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선언되지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않은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변수는 사용 불가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아래 </a:t>
            </a:r>
            <a:r>
              <a:rPr lang="ko-KR" altLang="en-US" sz="1200" dirty="0">
                <a:latin typeface="+mn-ea"/>
              </a:rPr>
              <a:t>경우 에러에 </a:t>
            </a:r>
            <a:r>
              <a:rPr lang="ko-KR" altLang="en-US" sz="1200" dirty="0" smtClean="0">
                <a:latin typeface="+mn-ea"/>
              </a:rPr>
              <a:t>발생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1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쓰기 권한 없는 속성에 속성값 </a:t>
            </a:r>
            <a:r>
              <a:rPr lang="ko-KR" altLang="en-US" sz="1200" dirty="0" smtClean="0">
                <a:latin typeface="+mn-ea"/>
              </a:rPr>
              <a:t>쓰기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2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존재하지 않는 속성 </a:t>
            </a:r>
            <a:r>
              <a:rPr lang="ko-KR" altLang="en-US" sz="1200" dirty="0" smtClean="0">
                <a:latin typeface="+mn-ea"/>
              </a:rPr>
              <a:t>사용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3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존재하지 않는 변수 </a:t>
            </a:r>
            <a:r>
              <a:rPr lang="ko-KR" altLang="en-US" sz="1200" dirty="0" smtClean="0">
                <a:latin typeface="+mn-ea"/>
              </a:rPr>
              <a:t>사용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4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존재하지 않는 객체 </a:t>
            </a:r>
            <a:r>
              <a:rPr lang="ko-KR" altLang="en-US" sz="1200" dirty="0" smtClean="0">
                <a:latin typeface="+mn-ea"/>
              </a:rPr>
              <a:t>사용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345" b="19954"/>
          <a:stretch/>
        </p:blipFill>
        <p:spPr>
          <a:xfrm>
            <a:off x="4067944" y="1844824"/>
            <a:ext cx="475602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Object </a:t>
            </a:r>
            <a:r>
              <a:rPr lang="ko-KR" altLang="en-US" b="1" dirty="0" err="1" smtClean="0"/>
              <a:t>구조분해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>
                <a:latin typeface="+mn-ea"/>
              </a:rPr>
              <a:t>객체 </a:t>
            </a:r>
            <a:r>
              <a:rPr lang="ko-KR" altLang="en-US" sz="1200" b="1" dirty="0" smtClean="0">
                <a:latin typeface="+mn-ea"/>
              </a:rPr>
              <a:t>구조 분해 사례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=&gt; </a:t>
            </a:r>
            <a:r>
              <a:rPr lang="ko-KR" altLang="en-US" sz="1200" b="1" dirty="0" smtClean="0">
                <a:latin typeface="+mn-ea"/>
              </a:rPr>
              <a:t>객체의 속성 값을 같은 이름의 변수에 할당</a:t>
            </a: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 </a:t>
            </a:r>
            <a:r>
              <a:rPr lang="en-US" altLang="ko-KR" sz="1200" b="1" dirty="0">
                <a:latin typeface="+mn-ea"/>
              </a:rPr>
              <a:t>let sandwich =  {      </a:t>
            </a:r>
            <a:r>
              <a:rPr lang="en-US" altLang="ko-KR" sz="1200" b="1" dirty="0" smtClean="0">
                <a:latin typeface="+mn-ea"/>
              </a:rPr>
              <a:t>	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	bread</a:t>
            </a:r>
            <a:r>
              <a:rPr lang="en-US" altLang="ko-KR" sz="1200" b="1" dirty="0">
                <a:latin typeface="+mn-ea"/>
              </a:rPr>
              <a:t>: "</a:t>
            </a:r>
            <a:r>
              <a:rPr lang="ko-KR" altLang="en-US" sz="1200" b="1" dirty="0">
                <a:latin typeface="+mn-ea"/>
              </a:rPr>
              <a:t>더치 </a:t>
            </a:r>
            <a:r>
              <a:rPr lang="ko-KR" altLang="en-US" sz="1200" b="1" dirty="0" err="1">
                <a:latin typeface="+mn-ea"/>
              </a:rPr>
              <a:t>크런치</a:t>
            </a:r>
            <a:r>
              <a:rPr lang="en-US" altLang="ko-KR" sz="1200" b="1" dirty="0" smtClean="0">
                <a:latin typeface="+mn-ea"/>
              </a:rPr>
              <a:t>",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	meat</a:t>
            </a:r>
            <a:r>
              <a:rPr lang="en-US" altLang="ko-KR" sz="1200" b="1" dirty="0">
                <a:latin typeface="+mn-ea"/>
              </a:rPr>
              <a:t>: "</a:t>
            </a:r>
            <a:r>
              <a:rPr lang="ko-KR" altLang="en-US" sz="1200" b="1" dirty="0">
                <a:latin typeface="+mn-ea"/>
              </a:rPr>
              <a:t>참치</a:t>
            </a:r>
            <a:r>
              <a:rPr lang="en-US" altLang="ko-KR" sz="1200" b="1" dirty="0" smtClean="0">
                <a:latin typeface="+mn-ea"/>
              </a:rPr>
              <a:t>",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	cheese</a:t>
            </a:r>
            <a:r>
              <a:rPr lang="en-US" altLang="ko-KR" sz="1200" b="1" dirty="0">
                <a:latin typeface="+mn-ea"/>
              </a:rPr>
              <a:t>: "</a:t>
            </a:r>
            <a:r>
              <a:rPr lang="ko-KR" altLang="en-US" sz="1200" b="1" dirty="0">
                <a:latin typeface="+mn-ea"/>
              </a:rPr>
              <a:t>스위스</a:t>
            </a:r>
            <a:r>
              <a:rPr lang="en-US" altLang="ko-KR" sz="1200" b="1" dirty="0" smtClean="0">
                <a:latin typeface="+mn-ea"/>
              </a:rPr>
              <a:t>",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	toppings</a:t>
            </a:r>
            <a:r>
              <a:rPr lang="en-US" altLang="ko-KR" sz="1200" b="1" dirty="0">
                <a:latin typeface="+mn-ea"/>
              </a:rPr>
              <a:t>: ["</a:t>
            </a:r>
            <a:r>
              <a:rPr lang="ko-KR" altLang="en-US" sz="1200" b="1" dirty="0">
                <a:latin typeface="+mn-ea"/>
              </a:rPr>
              <a:t>상추</a:t>
            </a:r>
            <a:r>
              <a:rPr lang="en-US" altLang="ko-KR" sz="1200" b="1" dirty="0">
                <a:latin typeface="+mn-ea"/>
              </a:rPr>
              <a:t>", "</a:t>
            </a:r>
            <a:r>
              <a:rPr lang="ko-KR" altLang="en-US" sz="1200" b="1" dirty="0">
                <a:latin typeface="+mn-ea"/>
              </a:rPr>
              <a:t>토마토</a:t>
            </a:r>
            <a:r>
              <a:rPr lang="en-US" altLang="ko-KR" sz="1200" b="1" dirty="0">
                <a:latin typeface="+mn-ea"/>
              </a:rPr>
              <a:t>", "</a:t>
            </a:r>
            <a:r>
              <a:rPr lang="ko-KR" altLang="en-US" sz="1200" b="1" dirty="0" err="1">
                <a:latin typeface="+mn-ea"/>
              </a:rPr>
              <a:t>머스타드</a:t>
            </a:r>
            <a:r>
              <a:rPr lang="en-US" altLang="ko-KR" sz="1200" b="1" dirty="0" smtClean="0">
                <a:latin typeface="+mn-ea"/>
              </a:rPr>
              <a:t>"]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b="1" dirty="0">
                <a:latin typeface="+mn-ea"/>
              </a:rPr>
              <a:t>	</a:t>
            </a:r>
            <a:r>
              <a:rPr lang="en-US" altLang="ko-KR" sz="1200" b="1" dirty="0" smtClean="0">
                <a:latin typeface="+mn-ea"/>
              </a:rPr>
              <a:t>}    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{ bread, meat } =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sandwich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console.log(bread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, meat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)    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더치 </a:t>
            </a:r>
            <a:r>
              <a:rPr lang="ko-KR" alt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크런치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참치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bread </a:t>
            </a:r>
            <a:r>
              <a:rPr lang="en-US" altLang="ko-KR" sz="1200" b="1" dirty="0">
                <a:latin typeface="+mn-ea"/>
              </a:rPr>
              <a:t>= </a:t>
            </a:r>
            <a:r>
              <a:rPr lang="en-US" altLang="ko-KR" sz="1200" b="1" dirty="0" smtClean="0">
                <a:latin typeface="+mn-ea"/>
              </a:rPr>
              <a:t>＂</a:t>
            </a:r>
            <a:r>
              <a:rPr lang="ko-KR" altLang="en-US" sz="1200" b="1" dirty="0" smtClean="0">
                <a:latin typeface="+mn-ea"/>
              </a:rPr>
              <a:t>마늘</a:t>
            </a:r>
            <a:r>
              <a:rPr lang="en-US" altLang="ko-KR" sz="1200" b="1" dirty="0" smtClean="0">
                <a:latin typeface="+mn-ea"/>
              </a:rPr>
              <a:t>“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meat </a:t>
            </a:r>
            <a:r>
              <a:rPr lang="en-US" altLang="ko-KR" sz="1200" b="1" dirty="0">
                <a:latin typeface="+mn-ea"/>
              </a:rPr>
              <a:t>= </a:t>
            </a:r>
            <a:r>
              <a:rPr lang="en-US" altLang="ko-KR" sz="1200" b="1" dirty="0" smtClean="0">
                <a:latin typeface="+mn-ea"/>
              </a:rPr>
              <a:t>＂</a:t>
            </a:r>
            <a:r>
              <a:rPr lang="ko-KR" altLang="en-US" sz="1200" b="1" dirty="0" smtClean="0">
                <a:latin typeface="+mn-ea"/>
              </a:rPr>
              <a:t>칠면조</a:t>
            </a:r>
            <a:r>
              <a:rPr lang="en-US" altLang="ko-KR" sz="1200" b="1" dirty="0" smtClean="0">
                <a:latin typeface="+mn-ea"/>
              </a:rPr>
              <a:t>＂ 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console.log(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bread,meat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)  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마늘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칠면조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console.log(</a:t>
            </a:r>
            <a:r>
              <a:rPr lang="en-US" altLang="ko-KR" sz="1200" b="1" dirty="0" err="1" smtClean="0">
                <a:latin typeface="+mn-ea"/>
              </a:rPr>
              <a:t>sandwich.bread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en-US" altLang="ko-KR" sz="1200" b="1" dirty="0" err="1">
                <a:latin typeface="+mn-ea"/>
              </a:rPr>
              <a:t>sandwich.meat</a:t>
            </a:r>
            <a:r>
              <a:rPr lang="en-US" altLang="ko-KR" sz="1200" b="1" dirty="0" smtClean="0">
                <a:latin typeface="+mn-ea"/>
              </a:rPr>
              <a:t>)  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더치 </a:t>
            </a:r>
            <a:r>
              <a:rPr lang="ko-KR" alt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크런치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참치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05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Object </a:t>
            </a:r>
            <a:r>
              <a:rPr lang="ko-KR" altLang="en-US" b="1" dirty="0" err="1" smtClean="0"/>
              <a:t>축약표현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Property</a:t>
            </a:r>
            <a:r>
              <a:rPr lang="ko-KR" altLang="en-US" sz="1200" b="1" dirty="0" smtClean="0">
                <a:latin typeface="+mn-ea"/>
              </a:rPr>
              <a:t> 축약</a:t>
            </a: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</a:t>
            </a:r>
            <a:r>
              <a:rPr lang="en-US" altLang="ko-KR" sz="1200" b="1" dirty="0" smtClean="0">
                <a:latin typeface="+mn-ea"/>
              </a:rPr>
              <a:t>ES5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x = 1, y = 2</a:t>
            </a:r>
            <a:r>
              <a:rPr lang="en-US" altLang="ko-KR" sz="1200" dirty="0" smtClean="0">
                <a:latin typeface="+mn-ea"/>
              </a:rPr>
              <a:t>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 x: x,  y: y</a:t>
            </a:r>
            <a:r>
              <a:rPr lang="en-US" altLang="ko-KR" sz="1200" dirty="0" smtClean="0">
                <a:latin typeface="+mn-ea"/>
              </a:rPr>
              <a:t>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</a:t>
            </a:r>
            <a:r>
              <a:rPr lang="en-US" altLang="ko-KR" sz="1200" dirty="0" err="1" smtClean="0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); // {x: 1, y: 2</a:t>
            </a: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ES6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>
                <a:latin typeface="+mn-ea"/>
              </a:rPr>
              <a:t>x = 1, y = 2</a:t>
            </a:r>
            <a:r>
              <a:rPr lang="en-US" altLang="ko-KR" sz="1200" dirty="0" smtClean="0">
                <a:latin typeface="+mn-ea"/>
              </a:rPr>
              <a:t>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프로퍼티</a:t>
            </a:r>
            <a:r>
              <a:rPr lang="ko-KR" altLang="en-US" sz="1200" dirty="0">
                <a:latin typeface="+mn-ea"/>
              </a:rPr>
              <a:t> 축약 </a:t>
            </a:r>
            <a:r>
              <a:rPr lang="ko-KR" altLang="en-US" sz="1200" dirty="0" smtClean="0">
                <a:latin typeface="+mn-ea"/>
              </a:rPr>
              <a:t>표현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x, y </a:t>
            </a:r>
            <a:r>
              <a:rPr lang="en-US" altLang="ko-KR" sz="1200" dirty="0" smtClean="0">
                <a:latin typeface="+mn-ea"/>
              </a:rPr>
              <a:t>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</a:t>
            </a:r>
            <a:r>
              <a:rPr lang="en-US" altLang="ko-KR" sz="1200" dirty="0" err="1" smtClean="0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); // {x: 1, y: 2}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09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Object </a:t>
            </a:r>
            <a:r>
              <a:rPr lang="ko-KR" altLang="en-US" b="1" dirty="0" err="1" smtClean="0"/>
              <a:t>축약표현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 smtClean="0">
                <a:latin typeface="+mn-ea"/>
              </a:rPr>
              <a:t>메서드 축약</a:t>
            </a:r>
            <a:r>
              <a:rPr lang="en-US" altLang="ko-KR" sz="1200" dirty="0" smtClean="0">
                <a:latin typeface="+mn-ea"/>
              </a:rPr>
              <a:t> : function </a:t>
            </a:r>
            <a:r>
              <a:rPr lang="ko-KR" altLang="en-US" sz="1200" dirty="0" smtClean="0">
                <a:latin typeface="+mn-ea"/>
              </a:rPr>
              <a:t>키워드 생략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</a:t>
            </a:r>
            <a:r>
              <a:rPr lang="en-US" altLang="ko-KR" sz="1200" b="1" dirty="0" smtClean="0">
                <a:latin typeface="+mn-ea"/>
              </a:rPr>
              <a:t>ES5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name</a:t>
            </a:r>
            <a:r>
              <a:rPr lang="en-US" altLang="ko-KR" sz="1200" dirty="0">
                <a:latin typeface="+mn-ea"/>
              </a:rPr>
              <a:t>: 'Lee',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sayHi</a:t>
            </a:r>
            <a:r>
              <a:rPr lang="en-US" altLang="ko-KR" sz="1200" dirty="0">
                <a:latin typeface="+mn-ea"/>
              </a:rPr>
              <a:t>: function() {  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console.log</a:t>
            </a:r>
            <a:r>
              <a:rPr lang="en-US" altLang="ko-KR" sz="1200" dirty="0">
                <a:latin typeface="+mn-ea"/>
              </a:rPr>
              <a:t>('Hi! ' + this.name);  </a:t>
            </a: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obj.sayHi</a:t>
            </a:r>
            <a:r>
              <a:rPr lang="en-US" altLang="ko-KR" sz="1200" dirty="0">
                <a:latin typeface="+mn-ea"/>
              </a:rPr>
              <a:t>(); // Hi! Lee</a:t>
            </a:r>
            <a:r>
              <a:rPr lang="en-US" altLang="ko-KR" sz="1200" dirty="0" smtClean="0">
                <a:latin typeface="+mn-ea"/>
              </a:rPr>
              <a:t>`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ES6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=&gt; ES6 </a:t>
            </a:r>
            <a:r>
              <a:rPr lang="ko-KR" altLang="en-US" sz="1200" b="1" dirty="0" smtClean="0">
                <a:latin typeface="+mn-ea"/>
              </a:rPr>
              <a:t>부터 메서드의 명확한 규정이 정의되어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메서드는 축약표현으로 정의된 </a:t>
            </a:r>
            <a:r>
              <a:rPr lang="ko-KR" altLang="en-US" sz="1200" b="1" dirty="0" err="1" smtClean="0">
                <a:latin typeface="+mn-ea"/>
              </a:rPr>
              <a:t>함수만을</a:t>
            </a:r>
            <a:r>
              <a:rPr lang="ko-KR" altLang="en-US" sz="1200" b="1" dirty="0" smtClean="0">
                <a:latin typeface="+mn-ea"/>
              </a:rPr>
              <a:t> 의미한다</a:t>
            </a:r>
            <a:r>
              <a:rPr lang="en-US" altLang="ko-KR" sz="1200" b="1" dirty="0" smtClean="0">
                <a:latin typeface="+mn-ea"/>
              </a:rPr>
              <a:t>.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    ( </a:t>
            </a:r>
            <a:r>
              <a:rPr lang="ko-KR" altLang="en-US" sz="1200" b="1" dirty="0" smtClean="0">
                <a:latin typeface="+mn-ea"/>
              </a:rPr>
              <a:t>교재 </a:t>
            </a:r>
            <a:r>
              <a:rPr lang="en-US" altLang="ko-KR" sz="1200" b="1" dirty="0" smtClean="0">
                <a:latin typeface="+mn-ea"/>
              </a:rPr>
              <a:t>470 </a:t>
            </a:r>
            <a:r>
              <a:rPr lang="ko-KR" altLang="en-US" sz="1200" b="1" dirty="0" smtClean="0">
                <a:latin typeface="+mn-ea"/>
              </a:rPr>
              <a:t>참고</a:t>
            </a:r>
            <a:r>
              <a:rPr lang="en-US" altLang="ko-KR" sz="1200" b="1" dirty="0" smtClean="0">
                <a:latin typeface="+mn-ea"/>
              </a:rPr>
              <a:t> )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     </a:t>
            </a:r>
            <a:r>
              <a:rPr lang="ko-KR" altLang="en-US" sz="1200" b="1" dirty="0" smtClean="0">
                <a:latin typeface="+mn-ea"/>
              </a:rPr>
              <a:t>그러므로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메서드 </a:t>
            </a:r>
            <a:r>
              <a:rPr lang="ko-KR" altLang="en-US" sz="1200" b="1" dirty="0" err="1" smtClean="0">
                <a:latin typeface="+mn-ea"/>
              </a:rPr>
              <a:t>정의시에는</a:t>
            </a:r>
            <a:r>
              <a:rPr lang="ko-KR" altLang="en-US" sz="1200" b="1" dirty="0" smtClean="0">
                <a:latin typeface="+mn-ea"/>
              </a:rPr>
              <a:t> 아래와 같이 정의한다</a:t>
            </a:r>
            <a:r>
              <a:rPr lang="en-US" altLang="ko-KR" sz="1200" b="1" dirty="0" smtClean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name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＇Lee＇,  </a:t>
            </a: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메서드 축약 표현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sayHi</a:t>
            </a:r>
            <a:r>
              <a:rPr lang="en-US" altLang="ko-KR" sz="1200" dirty="0">
                <a:latin typeface="+mn-ea"/>
              </a:rPr>
              <a:t>() {  </a:t>
            </a:r>
            <a:r>
              <a:rPr lang="en-US" altLang="ko-KR" sz="1200" dirty="0" smtClean="0">
                <a:latin typeface="+mn-ea"/>
              </a:rPr>
              <a:t>console.log</a:t>
            </a:r>
            <a:r>
              <a:rPr lang="en-US" altLang="ko-KR" sz="1200" dirty="0">
                <a:latin typeface="+mn-ea"/>
              </a:rPr>
              <a:t>('Hi! ' + this.name);  </a:t>
            </a: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obj.sayHi</a:t>
            </a:r>
            <a:r>
              <a:rPr lang="en-US" altLang="ko-KR" sz="1200" dirty="0">
                <a:latin typeface="+mn-ea"/>
              </a:rPr>
              <a:t>(); // Hi! Lee</a:t>
            </a:r>
          </a:p>
        </p:txBody>
      </p:sp>
    </p:spTree>
    <p:extLst>
      <p:ext uri="{BB962C8B-B14F-4D97-AF65-F5344CB8AC3E}">
        <p14:creationId xmlns:p14="http://schemas.microsoft.com/office/powerpoint/2010/main" val="1114309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24276</TotalTime>
  <Words>1162</Words>
  <Application>Microsoft Office PowerPoint</Application>
  <PresentationFormat>화면 슬라이드 쇼(4:3)</PresentationFormat>
  <Paragraphs>346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HY나무L</vt:lpstr>
      <vt:lpstr>Meiryo</vt:lpstr>
      <vt:lpstr>맑은 고딕</vt:lpstr>
      <vt:lpstr>휴먼모음T</vt:lpstr>
      <vt:lpstr>휴먼편지체</vt:lpstr>
      <vt:lpstr>Symbol</vt:lpstr>
      <vt:lpstr>Wingdings</vt:lpstr>
      <vt:lpstr>Wingdings 2</vt:lpstr>
      <vt:lpstr>가을</vt:lpstr>
      <vt:lpstr>1_가을</vt:lpstr>
      <vt:lpstr>PowerPoint 프레젠테이션</vt:lpstr>
      <vt:lpstr>강의 목표</vt:lpstr>
      <vt:lpstr>** JavaScript 실행컨텍스트 ( Execution Context )</vt:lpstr>
      <vt:lpstr>** 호이스팅 (Hoisting) </vt:lpstr>
      <vt:lpstr>** 주요 용어</vt:lpstr>
      <vt:lpstr>** use strict</vt:lpstr>
      <vt:lpstr>** Object 구조분해</vt:lpstr>
      <vt:lpstr>** Object 축약표현</vt:lpstr>
      <vt:lpstr>** Object 축약표현</vt:lpstr>
      <vt:lpstr>** Object 와 생성자 함수 (17장 236p)</vt:lpstr>
      <vt:lpstr>** 함수(function) (26장, 471p)</vt:lpstr>
      <vt:lpstr>** Array.prototype.map()</vt:lpstr>
      <vt:lpstr>** Array.prototype.reduce()</vt:lpstr>
      <vt:lpstr>** Collection</vt:lpstr>
      <vt:lpstr>** Error 처리 (47장)</vt:lpstr>
      <vt:lpstr>** Error 처리 (47장)</vt:lpstr>
      <vt:lpstr>Promise 이해</vt:lpstr>
      <vt:lpstr>Promise 이해</vt:lpstr>
      <vt:lpstr>Promise 이해</vt:lpstr>
      <vt:lpstr>Promise 이해</vt:lpstr>
      <vt:lpstr>Promise 이해</vt:lpstr>
      <vt:lpstr>** async, await ( https://ko.javascript.info/async-await )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defer ( &lt;script Tag의 속성 )</vt:lpstr>
      <vt:lpstr>** async, defer ( &lt;script Tag의 속성 )</vt:lpstr>
      <vt:lpstr>** async, defer ( &lt;script Tag의 속성 )</vt:lpstr>
      <vt:lpstr>** 클로저 (Closures)</vt:lpstr>
      <vt:lpstr>** 클로저 (Closures)</vt:lpstr>
      <vt:lpstr>** 클로저 (Closures)</vt:lpstr>
      <vt:lpstr>** 클로저 (Closures)</vt:lpstr>
      <vt:lpstr>** 클로저 (Closures)</vt:lpstr>
      <vt:lpstr>** 클로저 (Closures)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727</cp:revision>
  <dcterms:created xsi:type="dcterms:W3CDTF">2011-08-27T14:53:28Z</dcterms:created>
  <dcterms:modified xsi:type="dcterms:W3CDTF">2023-07-18T09:10:40Z</dcterms:modified>
</cp:coreProperties>
</file>