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1008" r:id="rId2"/>
    <p:sldId id="790" r:id="rId3"/>
    <p:sldId id="986" r:id="rId4"/>
    <p:sldId id="984" r:id="rId5"/>
    <p:sldId id="985" r:id="rId6"/>
    <p:sldId id="791" r:id="rId7"/>
    <p:sldId id="989" r:id="rId8"/>
    <p:sldId id="991" r:id="rId9"/>
    <p:sldId id="1010" r:id="rId10"/>
    <p:sldId id="992" r:id="rId11"/>
    <p:sldId id="994" r:id="rId12"/>
    <p:sldId id="1024" r:id="rId13"/>
    <p:sldId id="998" r:id="rId14"/>
    <p:sldId id="1015" r:id="rId15"/>
    <p:sldId id="993" r:id="rId16"/>
    <p:sldId id="1025" r:id="rId17"/>
    <p:sldId id="1027" r:id="rId18"/>
    <p:sldId id="1026" r:id="rId19"/>
    <p:sldId id="1013" r:id="rId20"/>
  </p:sldIdLst>
  <p:sldSz cx="9144000" cy="6858000" type="screen4x3"/>
  <p:notesSz cx="6807200" cy="9939338"/>
  <p:embeddedFontLst>
    <p:embeddedFont>
      <p:font typeface="맑은 고딕" panose="020B0503020000020004" pitchFamily="50" charset="-127"/>
      <p:regular r:id="rId23"/>
      <p:bold r:id="rId24"/>
    </p:embeddedFont>
    <p:embeddedFont>
      <p:font typeface="Wingdings 2" panose="05020102010507070707" pitchFamily="18" charset="2"/>
      <p:regular r:id="rId25"/>
    </p:embeddedFont>
    <p:embeddedFont>
      <p:font typeface="Meiryo" panose="020B0600000101010101" charset="-128"/>
      <p:regular r:id="rId26"/>
      <p:bold r:id="rId27"/>
      <p:italic r:id="rId28"/>
      <p:boldItalic r:id="rId29"/>
    </p:embeddedFont>
    <p:embeddedFont>
      <p:font typeface="휴먼모음T" panose="02030504000101010101" pitchFamily="18" charset="-127"/>
      <p:regular r:id="rId30"/>
    </p:embeddedFont>
    <p:embeddedFont>
      <p:font typeface="HY엽서M" panose="02030600000101010101" pitchFamily="18" charset="-127"/>
      <p:regular r:id="rId31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F1CD"/>
    <a:srgbClr val="FFF5DD"/>
    <a:srgbClr val="FFFF99"/>
    <a:srgbClr val="FFE1FF"/>
    <a:srgbClr val="FFCCFF"/>
    <a:srgbClr val="9900CC"/>
    <a:srgbClr val="3F949A"/>
    <a:srgbClr val="296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35" autoAdjust="0"/>
    <p:restoredTop sz="99072" autoAdjust="0"/>
  </p:normalViewPr>
  <p:slideViewPr>
    <p:cSldViewPr showGuides="1">
      <p:cViewPr varScale="1">
        <p:scale>
          <a:sx n="84" d="100"/>
          <a:sy n="84" d="100"/>
        </p:scale>
        <p:origin x="14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226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4ADE63A-F49C-48C0-86B9-613BC38D3189}" type="datetimeFigureOut">
              <a:rPr lang="ko-KR" altLang="en-US"/>
              <a:pPr>
                <a:defRPr/>
              </a:pPr>
              <a:t>2023-07-20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CE934F0-8ADE-4335-8996-CD1E697C3C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D61F9C6-20AD-430F-9D46-BD5C6A595F7E}" type="datetimeFigureOut">
              <a:rPr lang="ko-KR" altLang="en-US"/>
              <a:pPr>
                <a:defRPr/>
              </a:pPr>
              <a:t>2023-07-20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3" tIns="47838" rIns="95673" bIns="4783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6712" cy="4471988"/>
          </a:xfrm>
          <a:prstGeom prst="rect">
            <a:avLst/>
          </a:prstGeom>
        </p:spPr>
        <p:txBody>
          <a:bodyPr vert="horz" lIns="95673" tIns="47838" rIns="95673" bIns="47838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D19E881-7C8E-4BBE-8352-517B46EDE7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3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7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7187C99-918D-4B6B-B5E3-815F8C4AF2A1}" type="datetime1">
              <a:rPr lang="ko-KR" altLang="en-US"/>
              <a:pPr>
                <a:defRPr/>
              </a:pPr>
              <a:t>2023-07-20</a:t>
            </a:fld>
            <a:endParaRPr lang="ko-KR" altLang="en-US"/>
          </a:p>
        </p:txBody>
      </p:sp>
      <p:sp>
        <p:nvSpPr>
          <p:cNvPr id="10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10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4947462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AF14B-A373-446E-BC19-EDCA5BB96064}" type="datetime1">
              <a:rPr lang="ko-KR" altLang="en-US"/>
              <a:pPr>
                <a:defRPr/>
              </a:pPr>
              <a:t>2023-07-20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9B46C-C871-4D24-BE68-0F042EC5E7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5" y="5123082"/>
            <a:chExt cx="8401112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8401112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C635-EF82-4DB0-96C7-B94846F67278}" type="datetime1">
              <a:rPr lang="ko-KR" altLang="en-US"/>
              <a:pPr>
                <a:defRPr/>
              </a:pPr>
              <a:t>2023-07-20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D79F2-EF9B-4F6A-9176-07457D230B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14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250281" y="-1107281"/>
            <a:ext cx="4643438" cy="8858250"/>
            <a:chOff x="1259635" y="5123082"/>
            <a:chExt cx="7584338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7584338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D5A11-D640-444C-9186-F55630AEE43D}" type="datetime1">
              <a:rPr lang="ko-KR" altLang="en-US"/>
              <a:pPr>
                <a:defRPr/>
              </a:pPr>
              <a:t>2023-07-20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459EF-8032-4BE3-8A3B-D7B0400567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6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571750" y="-1428750"/>
            <a:ext cx="4000500" cy="8858250"/>
            <a:chOff x="1259634" y="5123082"/>
            <a:chExt cx="6534198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5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5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6534198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858312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1435" y="5241202"/>
              <a:ext cx="185739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D4D6-799F-4ED5-8C31-A1004F282FA1}" type="datetime1">
              <a:rPr lang="ko-KR" altLang="en-US"/>
              <a:pPr>
                <a:defRPr/>
              </a:pPr>
              <a:t>2023-07-20</a:t>
            </a:fld>
            <a:endParaRPr lang="ko-KR" altLang="en-US"/>
          </a:p>
        </p:txBody>
      </p:sp>
      <p:sp>
        <p:nvSpPr>
          <p:cNvPr id="1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8F8DC-DE97-4136-AEE8-B646FA7A8E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5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893218" y="-1750218"/>
            <a:ext cx="3357563" cy="8858250"/>
            <a:chOff x="1259634" y="5123082"/>
            <a:chExt cx="5484059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4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4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5484059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072494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072494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2191" y="5241202"/>
              <a:ext cx="183728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7" name="그룹 12"/>
          <p:cNvGrpSpPr>
            <a:grpSpLocks/>
          </p:cNvGrpSpPr>
          <p:nvPr userDrawn="1"/>
        </p:nvGrpSpPr>
        <p:grpSpPr bwMode="auto">
          <a:xfrm>
            <a:off x="142875" y="4500563"/>
            <a:ext cx="8858250" cy="504825"/>
            <a:chOff x="1259632" y="5157192"/>
            <a:chExt cx="8072494" cy="504056"/>
          </a:xfrm>
        </p:grpSpPr>
        <p:sp>
          <p:nvSpPr>
            <p:cNvPr id="18" name="모서리가 둥근 직사각형 2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9" name="직선 연결선 2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2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1" name="TextBox 2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2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F92D-F7D3-4957-B57E-410CF631C67E}" type="datetime1">
              <a:rPr lang="ko-KR" altLang="en-US"/>
              <a:pPr>
                <a:defRPr/>
              </a:pPr>
              <a:t>2023-07-20</a:t>
            </a:fld>
            <a:endParaRPr lang="ko-KR" altLang="en-US"/>
          </a:p>
        </p:txBody>
      </p:sp>
      <p:sp>
        <p:nvSpPr>
          <p:cNvPr id="2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2FC80-D4D8-42C1-9FF7-B83B765A00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3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692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6"/>
          <p:cNvSpPr/>
          <p:nvPr userDrawn="1"/>
        </p:nvSpPr>
        <p:spPr>
          <a:xfrm rot="5400000">
            <a:off x="2000251" y="-785813"/>
            <a:ext cx="5143500" cy="8715375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1071546"/>
            <a:ext cx="8572560" cy="5000660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09CC9-17E5-4915-8EFF-C2ED737341A1}" type="datetime1">
              <a:rPr lang="ko-KR" altLang="en-US"/>
              <a:pPr>
                <a:defRPr/>
              </a:pPr>
              <a:t>2023-07-20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6F934-7494-4B0B-95B5-4115EFE08B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배경 없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980728"/>
            <a:ext cx="8572560" cy="5091478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389F-50DD-4007-87A3-9D139F444447}" type="datetime1">
              <a:rPr lang="ko-KR" altLang="en-US"/>
              <a:pPr>
                <a:defRPr/>
              </a:pPr>
              <a:t>2023-07-20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7993D-2FC9-4F1B-9A29-C854FFB767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7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2B8B9-D682-4ED2-B697-C588004DD98D}" type="datetime1">
              <a:rPr lang="ko-KR" altLang="en-US"/>
              <a:pPr>
                <a:defRPr/>
              </a:pPr>
              <a:t>2023-07-20</a:t>
            </a:fld>
            <a:endParaRPr lang="ko-KR" altLang="en-US"/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E6ECCD34-66EA-4A2A-9B7D-1C65BCC99F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71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2"/>
          <p:cNvSpPr/>
          <p:nvPr userDrawn="1"/>
        </p:nvSpPr>
        <p:spPr>
          <a:xfrm rot="5400000">
            <a:off x="2000250" y="-892175"/>
            <a:ext cx="5143500" cy="892810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모서리가 둥근 직사각형 13"/>
          <p:cNvSpPr/>
          <p:nvPr userDrawn="1"/>
        </p:nvSpPr>
        <p:spPr>
          <a:xfrm>
            <a:off x="214313" y="1071563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모서리가 둥근 직사각형 14"/>
          <p:cNvSpPr/>
          <p:nvPr userDrawn="1"/>
        </p:nvSpPr>
        <p:spPr>
          <a:xfrm>
            <a:off x="4716463" y="1069975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cxnSp>
        <p:nvCxnSpPr>
          <p:cNvPr id="8" name="직선 연결선 16"/>
          <p:cNvCxnSpPr/>
          <p:nvPr userDrawn="1"/>
        </p:nvCxnSpPr>
        <p:spPr>
          <a:xfrm>
            <a:off x="4572000" y="1000125"/>
            <a:ext cx="0" cy="5143500"/>
          </a:xfrm>
          <a:prstGeom prst="line">
            <a:avLst/>
          </a:prstGeom>
          <a:ln w="762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직사각형 18"/>
          <p:cNvSpPr/>
          <p:nvPr userDrawn="1"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3960440" cy="4824536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6" name="내용 개체 틀 10"/>
          <p:cNvSpPr>
            <a:spLocks noGrp="1"/>
          </p:cNvSpPr>
          <p:nvPr>
            <p:ph sz="quarter" idx="2"/>
          </p:nvPr>
        </p:nvSpPr>
        <p:spPr>
          <a:xfrm>
            <a:off x="4788024" y="1124745"/>
            <a:ext cx="4032448" cy="4896544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1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7ACB658-264E-43A8-AC9C-5D4E0D8341DA}" type="datetime1">
              <a:rPr lang="ko-KR" altLang="en-US"/>
              <a:pPr>
                <a:defRPr/>
              </a:pPr>
              <a:t>2023-07-20</a:t>
            </a:fld>
            <a:endParaRPr lang="ko-KR" altLang="en-US"/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4DDD4-9759-463A-B3E6-A061974B65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3D7A6-2275-4635-AF5C-819DFEF5FAEA}" type="datetime1">
              <a:rPr lang="ko-KR" altLang="en-US"/>
              <a:pPr>
                <a:defRPr/>
              </a:pPr>
              <a:t>2023-07-20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140C0-D938-497A-A6E3-A86B99865C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례 연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2" y="5123082"/>
            <a:chExt cx="8401110" cy="542541"/>
          </a:xfrm>
        </p:grpSpPr>
        <p:sp>
          <p:nvSpPr>
            <p:cNvPr id="5" name="모서리가 둥근 직사각형 9"/>
            <p:cNvSpPr/>
            <p:nvPr/>
          </p:nvSpPr>
          <p:spPr>
            <a:xfrm>
              <a:off x="1259633" y="5123082"/>
              <a:ext cx="588597" cy="542541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6" name="직선 연결선 10"/>
            <p:cNvCxnSpPr/>
            <p:nvPr/>
          </p:nvCxnSpPr>
          <p:spPr>
            <a:xfrm rot="5400000">
              <a:off x="1571773" y="5394353"/>
              <a:ext cx="542541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11"/>
            <p:cNvSpPr/>
            <p:nvPr/>
          </p:nvSpPr>
          <p:spPr>
            <a:xfrm>
              <a:off x="1259632" y="5123082"/>
              <a:ext cx="8401110" cy="542541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71500" y="1000125"/>
            <a:ext cx="807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000" smtClean="0">
                <a:solidFill>
                  <a:srgbClr val="7030A0"/>
                </a:solidFill>
                <a:latin typeface="휴먼모음T" pitchFamily="18" charset="-127"/>
                <a:ea typeface="휴먼모음T" pitchFamily="18" charset="-127"/>
              </a:rPr>
              <a:t>사례 연구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4" name="내용 개체 틀 7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4643470"/>
          </a:xfrm>
        </p:spPr>
        <p:txBody>
          <a:bodyPr/>
          <a:lstStyle>
            <a:lvl1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CF953-AEEA-462B-A7B0-6CD2B0BD5A11}" type="datetime1">
              <a:rPr lang="ko-KR" altLang="en-US"/>
              <a:pPr>
                <a:defRPr/>
              </a:pPr>
              <a:t>2023-07-20</a:t>
            </a:fld>
            <a:endParaRPr lang="ko-KR" altLang="en-US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07A7-B216-43CA-BCCF-D2D6B5095EF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E421F-569A-415A-9373-E7BCDFF9F6E4}" type="datetime1">
              <a:rPr lang="ko-KR" altLang="en-US"/>
              <a:pPr>
                <a:defRPr/>
              </a:pPr>
              <a:t>2023-07-20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F38FC-0E43-473C-98F3-F07221DDD9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1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에 하얀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모서리가 둥근 직사각형 6"/>
          <p:cNvSpPr/>
          <p:nvPr userDrawn="1"/>
        </p:nvSpPr>
        <p:spPr>
          <a:xfrm>
            <a:off x="214313" y="1071563"/>
            <a:ext cx="871537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2AE53-BE2F-41FD-A1CD-B8257465D102}" type="datetime1">
              <a:rPr lang="ko-KR" altLang="en-US"/>
              <a:pPr>
                <a:defRPr/>
              </a:pPr>
              <a:t>2023-07-20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45638-F505-4F46-ADC5-B61714259F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9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8153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250825" y="1000125"/>
            <a:ext cx="851535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4DFDDC-99D5-41C3-A821-46610D75D759}" type="datetime1">
              <a:rPr lang="ko-KR" altLang="en-US"/>
              <a:pPr>
                <a:defRPr/>
              </a:pPr>
              <a:t>2023-07-20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765175"/>
            <a:ext cx="9144000" cy="2349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785813"/>
            <a:ext cx="533400" cy="1428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803275"/>
            <a:ext cx="533400" cy="125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latinLnBrk="0" hangingPunct="1">
              <a:defRPr kumimoji="0" sz="900" b="1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defRPr>
            </a:lvl1pPr>
          </a:lstStyle>
          <a:p>
            <a:pPr>
              <a:defRPr/>
            </a:pPr>
            <a:fld id="{8ACAEA2A-E2A1-48B0-9C57-8D440538BB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0" r:id="rId3"/>
    <p:sldLayoutId id="2147484665" r:id="rId4"/>
    <p:sldLayoutId id="2147484666" r:id="rId5"/>
    <p:sldLayoutId id="2147484661" r:id="rId6"/>
    <p:sldLayoutId id="2147484667" r:id="rId7"/>
    <p:sldLayoutId id="2147484668" r:id="rId8"/>
    <p:sldLayoutId id="2147484669" r:id="rId9"/>
    <p:sldLayoutId id="2147484662" r:id="rId10"/>
    <p:sldLayoutId id="2147484670" r:id="rId11"/>
    <p:sldLayoutId id="2147484671" r:id="rId12"/>
    <p:sldLayoutId id="2147484672" r:id="rId13"/>
    <p:sldLayoutId id="2147484673" r:id="rId14"/>
    <p:sldLayoutId id="2147484674" r:id="rId1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9pPr>
    </p:titleStyle>
    <p:bodyStyle>
      <a:lvl1pPr marL="287338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marL="574675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2pPr>
      <a:lvl3pPr marL="863600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3pPr>
      <a:lvl4pPr marL="1150938" indent="-287338" algn="l" rtl="0" eaLnBrk="0" fontAlgn="base" latinLnBrk="1" hangingPunct="0">
        <a:spcBef>
          <a:spcPct val="0"/>
        </a:spcBef>
        <a:spcAft>
          <a:spcPct val="0"/>
        </a:spcAft>
        <a:buClr>
          <a:srgbClr val="4FADD1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4pPr>
      <a:lvl5pPr marL="1439863" indent="-287338" algn="l" rtl="0" eaLnBrk="0" fontAlgn="base" latinLnBrk="1" hangingPunct="0">
        <a:spcBef>
          <a:spcPct val="0"/>
        </a:spcBef>
        <a:spcAft>
          <a:spcPct val="0"/>
        </a:spcAft>
        <a:buClr>
          <a:srgbClr val="85B692"/>
        </a:buClr>
        <a:buSzPct val="6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휴먼모음T" pitchFamily="18" charset="-127"/>
          <a:ea typeface="휴먼모음T" pitchFamily="18" charset="-127"/>
          <a:cs typeface="휴먼모음T" pitchFamily="18" charset="-127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cfile3.uf.tistory.com/original/191E31434E5B96E81407CF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765265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89E0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AJAX</a:t>
            </a:r>
            <a:r>
              <a:rPr lang="en-US" altLang="ko-KR" sz="6000" dirty="0" smtClean="0">
                <a:solidFill>
                  <a:srgbClr val="92D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&amp; </a:t>
            </a:r>
            <a:br>
              <a:rPr lang="en-US" altLang="ko-KR" sz="60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en-US" altLang="ko-KR" sz="6000" dirty="0" smtClean="0">
                <a:solidFill>
                  <a:srgbClr val="CC66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fetch , </a:t>
            </a:r>
            <a:r>
              <a:rPr lang="en-US" altLang="ko-KR" sz="6000" dirty="0" err="1" smtClean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Axios</a:t>
            </a:r>
            <a:endParaRPr lang="ko-KR" altLang="en-US" sz="6000" dirty="0">
              <a:solidFill>
                <a:srgbClr val="FFFF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XMLHttpRequest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(</a:t>
            </a:r>
            <a:r>
              <a:rPr lang="en-US" altLang="ko-KR" dirty="0">
                <a:latin typeface="맑은 고딕" panose="020B0503020000020004" pitchFamily="50" charset="-127"/>
                <a:ea typeface="Meiryo" panose="020B0604030504040204" pitchFamily="34" charset="-128"/>
              </a:rPr>
              <a:t>XHR)</a:t>
            </a:r>
            <a:endParaRPr lang="ko-KR" altLang="en-US" dirty="0" smtClean="0">
              <a:ea typeface="Meiryo" panose="020B0604030504040204" pitchFamily="34" charset="-128"/>
            </a:endParaRPr>
          </a:p>
        </p:txBody>
      </p:sp>
      <p:sp>
        <p:nvSpPr>
          <p:cNvPr id="28675" name="내용 개체 틀 2"/>
          <p:cNvSpPr>
            <a:spLocks noGrp="1"/>
          </p:cNvSpPr>
          <p:nvPr>
            <p:ph sz="quarter" idx="1"/>
          </p:nvPr>
        </p:nvSpPr>
        <p:spPr>
          <a:xfrm>
            <a:off x="250825" y="1125538"/>
            <a:ext cx="7416800" cy="5399087"/>
          </a:xfrm>
        </p:spPr>
        <p:txBody>
          <a:bodyPr/>
          <a:lstStyle/>
          <a:p>
            <a:pPr marL="176213" indent="-1762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💎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특징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=&gt;\ 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API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Response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한번에 전송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Success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Error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Response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실행 흐름 조절 가능</a:t>
            </a:r>
          </a:p>
          <a:p>
            <a:pPr marL="176213" indent="-176213"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📋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(XHR)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xhr.onreadystatechange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function() { //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요청에 대한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콜백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if 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xhr.readyState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===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xhr.DONE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{ //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요청이 완료되면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     if 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xhr.status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=== 200 ||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xhr.status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=== 201) {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	console.log(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xhr.responseText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     } else {  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console.error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xhr.responseText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   }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marL="176213" indent="-1762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};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xhr.open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('GET', 'https://localhost:3000'); //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주소 설정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xhr.send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(); //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전송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//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xhr.abort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(); //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전송된 요청 취소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📋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$.ajax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let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serverAddress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'https://localhost:3000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';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$.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({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    url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serverAddress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    type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'GET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    success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(data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{ console.log(data);  },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    error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() =&gt; {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console.error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error_Message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’);  }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}); //ajax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4C23FB4-AECE-470F-BA46-1DBA8246551B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10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 smtClean="0">
              <a:ea typeface="Meiryo" panose="020B0604030504040204" pitchFamily="34" charset="-128"/>
            </a:endParaRPr>
          </a:p>
        </p:txBody>
      </p:sp>
      <p:sp>
        <p:nvSpPr>
          <p:cNvPr id="3072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89C3B1D-36E1-4047-B7A3-0C3AC0CF231C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11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0724" name="직사각형 4"/>
          <p:cNvSpPr>
            <a:spLocks noChangeArrowheads="1"/>
          </p:cNvSpPr>
          <p:nvPr/>
        </p:nvSpPr>
        <p:spPr bwMode="auto">
          <a:xfrm>
            <a:off x="179388" y="981075"/>
            <a:ext cx="8769350" cy="576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6213" indent="-176213">
              <a:lnSpc>
                <a:spcPts val="17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⭐️ 특징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ES6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추가된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라이브러리 로서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객체와 마찬가지로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 기능을 제공하는 클라이언트 사이드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Wep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API.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사용법이 간단하고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 만들어져 데이터 다루기가 쉬움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💣 단점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지원하지 않는 브라우저가 존재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(IE11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 발생 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 timeout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없어 기다려야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JSON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변환해주는 과정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상대적으로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비해 기능이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부족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💎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let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= fetch( </a:t>
            </a:r>
            <a:r>
              <a:rPr lang="en-US" altLang="ko-KR" sz="1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[options]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액세스할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options </a:t>
            </a:r>
            <a:r>
              <a:rPr lang="en-US" altLang="ko-KR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선택적 매개변수</a:t>
            </a:r>
            <a:r>
              <a:rPr lang="en-US" altLang="ko-KR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 등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​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📋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[options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: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선택적 매개변수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기본형식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‘Post’,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headers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{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{ id: ‘banana’, password: ’12345!’ … }  // JS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 외에도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mode, cache, credential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 다양한 설정이 가능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 Type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Post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전송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headers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{'Content-Type': 'application/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'}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JSON.stringify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({….})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50" b="1" dirty="0" err="1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변환시켜주어야</a:t>
            </a:r>
            <a:r>
              <a:rPr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ko-KR" altLang="en-US" sz="105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9B46C-C871-4D24-BE68-0F042EC5E70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51080"/>
            <a:ext cx="4938816" cy="4608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608" y="1156102"/>
            <a:ext cx="8243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예시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</a:t>
            </a:r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developer.mozilla.org/ko/docs/Web/API/Fetch_API/Using_Fetch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14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 smtClean="0">
              <a:ea typeface="Meiryo" panose="020B0604030504040204" pitchFamily="34" charset="-128"/>
            </a:endParaRPr>
          </a:p>
        </p:txBody>
      </p:sp>
      <p:sp>
        <p:nvSpPr>
          <p:cNvPr id="3174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7B98A9C-2C7F-45AD-94AB-B79D6B40E5A8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13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0724" name="직사각형 4"/>
          <p:cNvSpPr>
            <a:spLocks noChangeArrowheads="1"/>
          </p:cNvSpPr>
          <p:nvPr/>
        </p:nvSpPr>
        <p:spPr bwMode="auto">
          <a:xfrm>
            <a:off x="65088" y="966788"/>
            <a:ext cx="8899525" cy="554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82563" indent="-182563">
              <a:lnSpc>
                <a:spcPts val="1700"/>
              </a:lnSpc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📋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header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body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받음으로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then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블럭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1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서버가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헤더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응답을 하는 즉시 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래핑한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단계에서는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성공 여부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등을 확인하지만 본문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(Body)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데이터는 아직 확인할 수 없다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status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값이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네트워크문제 등으로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요청을 할 수 없거나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해당하는 사이트가 없는 경우에만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거부되기 때문에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외의 경우에는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수동으로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를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일으켜</a:t>
            </a:r>
            <a:r>
              <a:rPr lang="ko-KR" altLang="en-US" sz="12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주어야함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응답의 속성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(Response Property)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상태를 알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response.status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– 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코드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200).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response.ok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Boolean, 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코드가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200-299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사이이면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True 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response.headers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– 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헤더를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담고있는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맵과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유사한 객체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Body-reading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호출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body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값을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가져오기 위한 추가 메서드 호출이 필요함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기반의 다양한 형식의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Body-reading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 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하나만 선택가능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response.text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처리하고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response.json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호출하면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본문 콘텐츠는 이미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처리되었으므로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작동하지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않음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response.text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–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응답을 읽고 텍스트로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response.json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–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구문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response.formData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–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응답을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FormData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response.blob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–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Blob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유형이 있는 이진 데이터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response.arrayBuffer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–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응답을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ArrayBuffer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데이터의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저수준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response.body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ReadableStream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객체이므로 본문을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청크별로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읽을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2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단계에서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body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전달받아 처리함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 smtClean="0">
              <a:ea typeface="Meiryo" panose="020B0604030504040204" pitchFamily="34" charset="-128"/>
            </a:endParaRPr>
          </a:p>
        </p:txBody>
      </p:sp>
      <p:sp>
        <p:nvSpPr>
          <p:cNvPr id="3174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7B98A9C-2C7F-45AD-94AB-B79D6B40E5A8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14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0724" name="직사각형 4"/>
          <p:cNvSpPr>
            <a:spLocks noChangeArrowheads="1"/>
          </p:cNvSpPr>
          <p:nvPr/>
        </p:nvSpPr>
        <p:spPr bwMode="auto">
          <a:xfrm>
            <a:off x="65088" y="966788"/>
            <a:ext cx="8899525" cy="205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82563" indent="-182563">
              <a:lnSpc>
                <a:spcPts val="1700"/>
              </a:lnSpc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📋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catch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단계에서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발생시킨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Error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매개변수값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을 인자의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속성으로 전달받아 처리함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.catch(err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{</a:t>
            </a:r>
          </a:p>
          <a:p>
            <a:pPr marL="182563" indent="-182563">
              <a:lnSpc>
                <a:spcPts val="17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if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err.message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=='502' ) alert('~~ Login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다시 하세요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~~');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     else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alert('~~ System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잠시후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다시 하세요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'+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err.message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});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02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79512" y="993744"/>
            <a:ext cx="8785671" cy="5628941"/>
          </a:xfrm>
        </p:spPr>
        <p:txBody>
          <a:bodyPr/>
          <a:lstStyle/>
          <a:p>
            <a:pPr marL="176213" indent="-176213">
              <a:lnSpc>
                <a:spcPts val="1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⭐️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Node.js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브라우저를 위한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API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활용하는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라이브러리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통신을 할 수 있으며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객체로 해주기 때문에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다루기 쉽다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💎 장점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 하여 두 방식의 장점을 모두 가지고 있음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(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한번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받아오며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편리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요청과 응답을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자동 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data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전송시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JSON.stringify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 없음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response timeout (fetch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없는 기능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방법이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요청과 응답의 취소 및 중단이 가능함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XSRF (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Crose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-Site Request Forgery)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지원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간 요청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XSRF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CSRF)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웹사이트의 보안취약점 중의 하나로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사용자가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의지와 무관하게 공격자가 의도한 행위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특정 웹사이트에 요청하게 하는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://beomy.github.io/tech/etc/xss-xsrf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💣 단점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아니라 별도의 패키지 설치가 필요함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사용을 위해 모듈 설치 필요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📋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요청의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별로 사용할 수 있는 옵션은 다름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https://yamoo9.github.io/axios/guide/api.html#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옵션 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옵션 확인가능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method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기본값은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(optional) : body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실어 보낼 데이터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params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(optional)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붙일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headers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header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 변경 시 사용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baseURL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인스턴스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생성할 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인스턴스의 기본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정할 수 있는 속성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timeout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보내고 응답 받기까지의 제한시간 설정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응답시간이 이를 초과하면 에러 발생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responseType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Response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형식 지정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15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79704" y="1052736"/>
            <a:ext cx="8785671" cy="5616624"/>
          </a:xfrm>
        </p:spPr>
        <p:txBody>
          <a:bodyPr/>
          <a:lstStyle/>
          <a:p>
            <a:pPr marL="176213" indent="-176213"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📋 </a:t>
            </a:r>
            <a:r>
              <a:rPr lang="en-US" altLang="ko-KR" sz="1200" b="1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axios</a:t>
            </a:r>
            <a:r>
              <a:rPr lang="en-US" altLang="ko-KR" sz="1200" b="1" dirty="0">
                <a:latin typeface="맑은 고딕" panose="020B0503020000020004" pitchFamily="50" charset="-127"/>
                <a:ea typeface="Meiryo" panose="020B0604030504040204" pitchFamily="34" charset="-128"/>
              </a:rPr>
              <a:t> Request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형식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joshua1988.github.io/vue-camp/vue/axios.html (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주요항목링크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,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https://wonit.tistory.com/305 :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메서드별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yamoo9.github.io/axios/guide/api.html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형식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선택적으로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인자 </a:t>
            </a:r>
            <a:r>
              <a:rPr lang="en-US" altLang="ko-KR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사용가능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핸들링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axios-http.com/docs/handling_errors 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lang="en-US" altLang="ko-KR" sz="12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Method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axios.post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data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PUT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axios.put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data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PATCH  :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axios.patch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[, data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DELETE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axios.delete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 외의 메서드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axios.request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axios.head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axios.options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axios.getUri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([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(Concurrency)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지원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axios.all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axios.spread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(callback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16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24127" y="1647815"/>
            <a:ext cx="3241247" cy="4616648"/>
          </a:xfrm>
          <a:prstGeom prst="rect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</p:spPr>
        <p:txBody>
          <a:bodyPr wrap="square">
            <a:spAutoFit/>
          </a:bodyPr>
          <a:lstStyle/>
          <a:p>
            <a:pPr marL="176213" indent="-176213"/>
            <a:r>
              <a:rPr lang="en-US" altLang="ko-KR" sz="12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({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'https://localhost:3000/user',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'post',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{	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'Cocoon',</a:t>
            </a:r>
          </a:p>
          <a:p>
            <a:pPr marL="176213" indent="-176213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	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'co1234'</a:t>
            </a:r>
          </a:p>
          <a:p>
            <a:pPr marL="176213" indent="-176213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	        }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.then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response) =&gt;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정상처리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catch(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errror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(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error.response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marL="176213" indent="-176213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status code 2xx </a:t>
            </a:r>
            <a:r>
              <a:rPr lang="ko-KR" altLang="en-US" sz="105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초과하는경우</a:t>
            </a:r>
            <a:endParaRPr lang="ko-KR" altLang="en-US" sz="1050" b="1" dirty="0">
              <a:solidFill>
                <a:schemeClr val="accent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</a:t>
            </a:r>
            <a:r>
              <a:rPr lang="en-US" altLang="ko-KR" sz="105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error.response.data</a:t>
            </a:r>
            <a:r>
              <a:rPr lang="en-US" altLang="ko-KR" sz="10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</a:t>
            </a:r>
            <a:r>
              <a:rPr lang="en-US" altLang="ko-KR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error.response.status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</a:t>
            </a:r>
            <a:r>
              <a:rPr lang="en-US" altLang="ko-KR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error.response.headers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if (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error.request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marL="176213" indent="-176213"/>
            <a:r>
              <a:rPr lang="en-US" altLang="ko-KR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response </a:t>
            </a:r>
            <a:r>
              <a:rPr lang="ko-KR" altLang="en-US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받지못한 경우 </a:t>
            </a:r>
            <a: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received</a:t>
            </a:r>
          </a:p>
          <a:p>
            <a:pPr marL="176213" indent="-176213"/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console.log(</a:t>
            </a:r>
            <a:r>
              <a:rPr lang="en-US" altLang="ko-KR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error.request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176213" indent="-176213"/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else { </a:t>
            </a:r>
          </a:p>
          <a:p>
            <a:pPr marL="176213" indent="-176213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5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Something happened in setting up </a:t>
            </a:r>
            <a: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b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request </a:t>
            </a:r>
            <a:r>
              <a:rPr lang="en-US" altLang="ko-KR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that triggered an Error</a:t>
            </a:r>
          </a:p>
          <a:p>
            <a:pPr marL="176213" indent="-176213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console.log('Error', 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error.message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}; //</a:t>
            </a:r>
            <a:r>
              <a:rPr lang="en-US" altLang="ko-KR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if_else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</a:t>
            </a:r>
            <a:r>
              <a:rPr lang="en-US" altLang="ko-KR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error.config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//catch</a:t>
            </a:r>
            <a:endParaRPr lang="en-US" altLang="ko-KR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380630" y="1628800"/>
            <a:ext cx="1271490" cy="498453"/>
            <a:chOff x="4355976" y="2235163"/>
            <a:chExt cx="1271490" cy="498453"/>
          </a:xfrm>
        </p:grpSpPr>
        <p:sp>
          <p:nvSpPr>
            <p:cNvPr id="17" name="오른쪽 화살표 설명선 16"/>
            <p:cNvSpPr/>
            <p:nvPr/>
          </p:nvSpPr>
          <p:spPr>
            <a:xfrm>
              <a:off x="4355976" y="2235163"/>
              <a:ext cx="1271490" cy="498453"/>
            </a:xfrm>
            <a:prstGeom prst="rightArrowCallout">
              <a:avLst>
                <a:gd name="adj1" fmla="val 45989"/>
                <a:gd name="adj2" fmla="val 41492"/>
                <a:gd name="adj3" fmla="val 41492"/>
                <a:gd name="adj4" fmla="val 2549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24186" y="2358712"/>
              <a:ext cx="77136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b="1" dirty="0">
                  <a:solidFill>
                    <a:schemeClr val="accent4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형식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592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79704" y="1268760"/>
            <a:ext cx="8785671" cy="360040"/>
          </a:xfrm>
        </p:spPr>
        <p:txBody>
          <a:bodyPr/>
          <a:lstStyle/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.then/.catch 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/await 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17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6877" y="2014726"/>
            <a:ext cx="3846481" cy="3777509"/>
          </a:xfrm>
          <a:prstGeom prst="rect">
            <a:avLst/>
          </a:prstGeom>
          <a:solidFill>
            <a:srgbClr val="DDF2FF">
              <a:alpha val="29804"/>
            </a:srgbClr>
          </a:solidFill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then </a:t>
            </a:r>
            <a:r>
              <a:rPr kumimoji="0" lang="ko-KR" altLang="en-US" sz="105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연속적으로 호출하는 예시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TestApiCall</a:t>
            </a: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()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1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('https://test.com/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/v1')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.then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((response) =&gt;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data =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response.data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data.userId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0" lang="en-US" altLang="ko-KR" sz="1200" b="1" dirty="0" err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('https://test2.com/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/v2/' +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12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((response) =&gt;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console.log("Response &gt;&gt;",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response.data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})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.</a:t>
            </a:r>
            <a:r>
              <a:rPr kumimoji="0" lang="en-US" altLang="ko-KR" sz="12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(() =&gt;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en-US" altLang="ko-KR" sz="12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})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.catch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((error) =&gt;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console.log("Error &gt;&gt;", err);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kumimoji="0" lang="en-US" altLang="ko-KR" sz="105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//function</a:t>
            </a:r>
            <a:endParaRPr kumimoji="0" lang="ko-KR" altLang="en-US" sz="105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29803" y="2023747"/>
            <a:ext cx="4973370" cy="3144451"/>
          </a:xfrm>
          <a:prstGeom prst="rect">
            <a:avLst/>
          </a:prstGeom>
          <a:solidFill>
            <a:srgbClr val="D8B25C">
              <a:lumMod val="20000"/>
              <a:lumOff val="80000"/>
              <a:alpha val="3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0" lang="en-US" altLang="ko-KR" sz="105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/await 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활용하는 수정된 방식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 =&gt; 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코드 간결 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kumimoji="0" lang="ko-KR" alt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가독성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좋아짐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      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그러나 에러 처리 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try-catch 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방식 이용해야 함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TestApiCall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() {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try {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response =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await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'https://~/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/v1'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response.data.userId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response2 =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await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'https://~/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/v2/'+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console.log("response &gt;&gt;", response2.data)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} catch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(err) {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console.log("Error &gt;&gt;", err);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//function 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93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79704" y="1052736"/>
            <a:ext cx="8785671" cy="5616624"/>
          </a:xfrm>
        </p:spPr>
        <p:txBody>
          <a:bodyPr/>
          <a:lstStyle/>
          <a:p>
            <a:pPr marL="176213" indent="-176213"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생성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axios.create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([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 : create()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사용자 정의 구성을 사용하는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생성 가능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myaxios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axios.create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({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2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baseURL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'https://some-domain.com/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/',</a:t>
            </a:r>
            <a:b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headers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{ 'X-Custom-Header': '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foobar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 },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timeout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1000,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~~ </a:t>
            </a:r>
            <a:r>
              <a:rPr lang="en-US" altLang="ko-KR" sz="1200" b="1" dirty="0" err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myaxios.post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{ data </a:t>
            </a:r>
            <a:r>
              <a:rPr lang="ko-KR" altLang="en-US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} );</a:t>
            </a:r>
            <a:b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 않아도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baseURL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공통 설정을 하나에 파일에서 할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가독성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유지보수성 좋아짐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18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413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ko-KR" altLang="en-US" dirty="0" smtClean="0">
              <a:ea typeface="Meiryo" panose="020B0604030504040204" pitchFamily="34" charset="-128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07528" y="1125538"/>
            <a:ext cx="8856960" cy="5399087"/>
          </a:xfrm>
        </p:spPr>
        <p:txBody>
          <a:bodyPr/>
          <a:lstStyle/>
          <a:p>
            <a:pPr marL="176213" indent="-176213">
              <a:spcBef>
                <a:spcPct val="0"/>
              </a:spcBef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1.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install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프로젝트에서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Yarn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yarn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 import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"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"; )</a:t>
            </a: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Brower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bower install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CDN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에서 지원하는 경우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jsDeliver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CDN : 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&lt;script 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src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="https://cdn.jsdelivr.net/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npm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dist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/axios.min.js"&gt;&lt;/script&gt;</a:t>
            </a:r>
            <a:b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unpkg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CDN 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: &lt;script 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src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="https://unpkg.com/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dist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/axios.min.js"&gt;&lt;/script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&gt; 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CDN (Content Delivery Network)</a:t>
            </a:r>
            <a:b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전송 네트워크 즉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동영상 등 다양한 콘텐츠를 사용자에게 안정적으로 전송해 주는 서비스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보통 인터넷 서비스 제공자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(ISP, Internet Service Provider)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직접 연결해 데이터를 전송하는데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사용자가 몰렸을 때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병목 현상을 피할 수 있다는 장점이 있어 안정성과 비용 절감효과를 준다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온라인 게임에서 많이 활용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19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03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AJAX </a:t>
            </a:r>
            <a:endParaRPr lang="ko-KR" alt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8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buClr>
                <a:srgbClr val="4FADD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buClrTx/>
              <a:buSzTx/>
              <a:buFontTx/>
              <a:buNone/>
            </a:pPr>
            <a:fld id="{3E9F2456-0723-4637-9046-D87776B8433C}" type="slidenum">
              <a:rPr lang="ko-KR" altLang="en-US" sz="900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 latinLnBrk="0">
                <a:buClrTx/>
                <a:buSzTx/>
                <a:buFontTx/>
                <a:buNone/>
              </a:pPr>
              <a:t>2</a:t>
            </a:fld>
            <a:endParaRPr lang="en-US" altLang="ko-KR" sz="900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20484" name="내용 개체 틀 4"/>
          <p:cNvSpPr>
            <a:spLocks noGrp="1"/>
          </p:cNvSpPr>
          <p:nvPr>
            <p:ph sz="quarter" idx="1"/>
          </p:nvPr>
        </p:nvSpPr>
        <p:spPr>
          <a:xfrm>
            <a:off x="250825" y="1125538"/>
            <a:ext cx="8642350" cy="4946650"/>
          </a:xfrm>
        </p:spPr>
        <p:txBody>
          <a:bodyPr/>
          <a:lstStyle/>
          <a:p>
            <a:pPr marL="287338" indent="-287338" eaLnBrk="1" hangingPunct="1">
              <a:lnSpc>
                <a:spcPts val="1700"/>
              </a:lnSpc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'Asynchronous JavaScript and XML'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약자이며 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비동기 방식의 자바스크립트와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로서 </a:t>
            </a:r>
            <a:r>
              <a:rPr lang="ko-KR" altLang="en-US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많은 기술을 복합적으로 사용하여 프로그램을 개발하는데 필요한 </a:t>
            </a:r>
            <a:r>
              <a:rPr lang="en-US" altLang="ko-KR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패턴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)”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중의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하나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7338" indent="-287338" eaLnBrk="1" hangingPunct="1">
              <a:lnSpc>
                <a:spcPts val="1700"/>
              </a:lnSpc>
              <a:spcBef>
                <a:spcPct val="0"/>
              </a:spcBef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웹사이트 구현 방식의 특징</a:t>
            </a:r>
          </a:p>
          <a:p>
            <a:pPr marL="574675" lvl="1" indent="-287338" eaLnBrk="1" hangingPunct="1">
              <a:lnSpc>
                <a:spcPts val="1700"/>
              </a:lnSpc>
              <a:spcBef>
                <a:spcPct val="0"/>
              </a:spcBef>
              <a:buFont typeface="Meiryo" panose="020B0604030504040204" pitchFamily="34" charset="-128"/>
              <a:buAutoNum type="arabicPeriod"/>
            </a:pP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클리이언트의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err="1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r>
              <a:rPr lang="ko-KR" altLang="en-US" sz="11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웹서버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에게 요청을 전송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574675" lvl="1" indent="-287338" eaLnBrk="1" hangingPunct="1">
              <a:lnSpc>
                <a:spcPts val="1700"/>
              </a:lnSpc>
              <a:spcBef>
                <a:spcPct val="0"/>
              </a:spcBef>
              <a:buFont typeface="Meiryo" panose="020B0604030504040204" pitchFamily="34" charset="-128"/>
              <a:buAutoNum type="arabicPeriod"/>
            </a:pP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웹서버는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요청 처리를 하기 위해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JSP/ASP/PHP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서버 측 어플리케이션 과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연동을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통해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요청을 처리한 뒤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4675" lvl="1" indent="-287338" eaLnBrk="1" hangingPunct="1">
              <a:lnSpc>
                <a:spcPts val="1700"/>
              </a:lnSpc>
              <a:spcBef>
                <a:spcPct val="0"/>
              </a:spcBef>
              <a:buFont typeface="Meiryo" panose="020B0604030504040204" pitchFamily="34" charset="-128"/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결과를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HTML(FORM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생성해서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측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에게 전송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574675" lvl="1" indent="-287338" eaLnBrk="1" hangingPunct="1">
              <a:lnSpc>
                <a:spcPts val="1700"/>
              </a:lnSpc>
              <a:spcBef>
                <a:spcPct val="0"/>
              </a:spcBef>
              <a:buFont typeface="Meiryo" panose="020B0604030504040204" pitchFamily="34" charset="-128"/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측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응답으로 받은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분석한 뒤 그 내용을 화면에 그려 준다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74675" lvl="1" indent="-287338" eaLnBrk="1" hangingPunct="1">
              <a:lnSpc>
                <a:spcPts val="1700"/>
              </a:lnSpc>
              <a:spcBef>
                <a:spcPct val="0"/>
              </a:spcBef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과정에서 웹브라우져의 해당 웹 페이지는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처리 후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HTML(FORM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submit()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통해서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값들을 보내며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서버와 통신하고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넘어오기 전까지는 아무것도 못하는 상태가 된다는 단점이 존재한다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4675" lvl="1" indent="-287338" eaLnBrk="1" hangingPunct="1">
              <a:lnSpc>
                <a:spcPts val="1700"/>
              </a:lnSpc>
              <a:spcBef>
                <a:spcPct val="0"/>
              </a:spcBef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요약 하면 사용자가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서버측으로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요청을 보내면 사용자는 </a:t>
            </a:r>
            <a:r>
              <a:rPr lang="ko-KR" altLang="en-US" sz="11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응답이 올 때까지 어떠한 다른 화면도 볼 수 없고 서버로부터 응답을 받아야만 브라우저에서 결과를 볼 수 있다는 것이다</a:t>
            </a:r>
            <a:r>
              <a:rPr lang="en-US" altLang="ko-KR" sz="11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1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동기식 처리</a:t>
            </a:r>
            <a:r>
              <a:rPr lang="en-US" altLang="ko-KR" sz="11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486" name="Picture 2" descr="http://cfile3.uf.tistory.com/image/191E31434E5B96E81407C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85953"/>
            <a:ext cx="5904656" cy="244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3"/>
          <p:cNvSpPr>
            <a:spLocks noGrp="1"/>
          </p:cNvSpPr>
          <p:nvPr>
            <p:ph type="title"/>
          </p:nvPr>
        </p:nvSpPr>
        <p:spPr>
          <a:xfrm>
            <a:off x="522288" y="228600"/>
            <a:ext cx="8153400" cy="536575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Meiryo" panose="020B0604030504040204" pitchFamily="34" charset="-128"/>
              </a:rPr>
              <a:t>*** </a:t>
            </a:r>
            <a:r>
              <a:rPr lang="en-US" altLang="ko-KR" b="1" smtClean="0">
                <a:ea typeface="Meiryo" panose="020B0604030504040204" pitchFamily="34" charset="-128"/>
              </a:rPr>
              <a:t>AJAX </a:t>
            </a:r>
            <a:endParaRPr lang="ko-KR" altLang="en-US" b="1" smtClean="0">
              <a:ea typeface="Meiryo" panose="020B0604030504040204" pitchFamily="34" charset="-128"/>
            </a:endParaRPr>
          </a:p>
        </p:txBody>
      </p:sp>
      <p:sp>
        <p:nvSpPr>
          <p:cNvPr id="2150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buClr>
                <a:srgbClr val="4FADD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buClrTx/>
              <a:buSzTx/>
              <a:buFontTx/>
              <a:buNone/>
            </a:pPr>
            <a:fld id="{18FCE430-E2D3-4C3C-A562-77DFE97FB7EB}" type="slidenum">
              <a:rPr lang="ko-KR" altLang="en-US" sz="900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 latinLnBrk="0">
                <a:buClrTx/>
                <a:buSzTx/>
                <a:buFontTx/>
                <a:buNone/>
              </a:pPr>
              <a:t>3</a:t>
            </a:fld>
            <a:endParaRPr lang="en-US" altLang="ko-KR" sz="900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21508" name="내용 개체 틀 4"/>
          <p:cNvSpPr>
            <a:spLocks noGrp="1"/>
          </p:cNvSpPr>
          <p:nvPr>
            <p:ph sz="quarter" idx="1"/>
          </p:nvPr>
        </p:nvSpPr>
        <p:spPr>
          <a:xfrm>
            <a:off x="177800" y="1052513"/>
            <a:ext cx="8642350" cy="4946650"/>
          </a:xfrm>
        </p:spPr>
        <p:txBody>
          <a:bodyPr/>
          <a:lstStyle/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** </a:t>
            </a:r>
            <a:r>
              <a:rPr lang="ko-KR" altLang="en-US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동기식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(Synchronous)</a:t>
            </a:r>
            <a:r>
              <a:rPr lang="ko-KR" altLang="en-US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어떤 일을 정의된 순서대로 처리하는 방식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개발자가 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1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2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3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이런 순서로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task table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를 만들었다고 한다면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이 끝나서 서버로 부터의 응답이 완료되어야만 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2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가 시작될 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있는것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그리고 이때 다른 작업이 멈춰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있는것을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보고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blocking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이라고 함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=&gt;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장점은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설계가 간단합니다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task table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을 일의 순서에 맞게만 배치하면 프로그램은 아무 탈 없이 진행이 됩니다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=&gt;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단점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하나의 작업이 완벽히 끝날 때 까지는 다른 작업을 시작조차 할 수 없다는 것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6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** </a:t>
            </a:r>
            <a:r>
              <a:rPr lang="ko-KR" altLang="en-US" sz="16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비동기식</a:t>
            </a:r>
            <a:r>
              <a:rPr lang="ko-KR" altLang="en-US" sz="16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(Asynchronous)</a:t>
            </a:r>
            <a:r>
              <a:rPr lang="ko-KR" altLang="en-US" sz="16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이 완벽히 끝나지 않은 상황에서도 얼마든지 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2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3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을 시작할 수 있습니다 한번 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이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task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를 진행하는 와중에도 이 프로그램을 사용하는 사용자는 얼마든지 다른 작업의 버튼을 눌러서 그 작업을 시행할 수 있습니다 </a:t>
            </a: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​이것이 이들의 정의이고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ajax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는 대표적으로 비동기 방식으로 서버와 통신하는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방법중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하나입니다 </a:t>
            </a: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비동기식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장점 동기식하고는 다르게 작업이 완전히 끝날 때 까지 기다리지 않고 다른 작업을 명령할 수 있습니다 </a:t>
            </a: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단점 다른 작업을 동시에 지시할 때 고려해야 하는 변수들이 많습니다</a:t>
            </a:r>
            <a:endParaRPr lang="en-US" altLang="ko-KR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Meiryo" panose="020B0604030504040204" pitchFamily="34" charset="-128"/>
              </a:rPr>
              <a:t>*** </a:t>
            </a:r>
            <a:r>
              <a:rPr lang="en-US" altLang="ko-KR" b="1" dirty="0" smtClean="0">
                <a:ea typeface="Meiryo" panose="020B0604030504040204" pitchFamily="34" charset="-128"/>
              </a:rPr>
              <a:t>AJAX </a:t>
            </a:r>
            <a:endParaRPr lang="ko-KR" altLang="en-US" dirty="0" smtClean="0">
              <a:ea typeface="Meiryo" panose="020B0604030504040204" pitchFamily="34" charset="-128"/>
            </a:endParaRPr>
          </a:p>
        </p:txBody>
      </p:sp>
      <p:sp>
        <p:nvSpPr>
          <p:cNvPr id="22531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buClr>
                <a:srgbClr val="4FADD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buClrTx/>
              <a:buSzTx/>
              <a:buFontTx/>
              <a:buNone/>
            </a:pPr>
            <a:fld id="{67533538-FAC9-41A3-808A-A9E7E44811AC}" type="slidenum">
              <a:rPr lang="ko-KR" altLang="en-US" sz="900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 latinLnBrk="0">
                <a:buClrTx/>
                <a:buSzTx/>
                <a:buFontTx/>
                <a:buNone/>
              </a:pPr>
              <a:t>4</a:t>
            </a:fld>
            <a:endParaRPr lang="en-US" altLang="ko-KR" sz="900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4" t="21321" r="15224" b="8852"/>
          <a:stretch>
            <a:fillRect/>
          </a:stretch>
        </p:blipFill>
        <p:spPr bwMode="auto">
          <a:xfrm>
            <a:off x="904875" y="1160463"/>
            <a:ext cx="7666038" cy="544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Meiryo" panose="020B0604030504040204" pitchFamily="34" charset="-128"/>
              </a:rPr>
              <a:t>*** </a:t>
            </a:r>
            <a:r>
              <a:rPr lang="en-US" altLang="ko-KR" b="1" smtClean="0">
                <a:ea typeface="Meiryo" panose="020B0604030504040204" pitchFamily="34" charset="-128"/>
              </a:rPr>
              <a:t>AJAX </a:t>
            </a:r>
            <a:endParaRPr lang="ko-KR" altLang="en-US" smtClean="0">
              <a:ea typeface="Meiryo" panose="020B0604030504040204" pitchFamily="34" charset="-128"/>
            </a:endParaRPr>
          </a:p>
        </p:txBody>
      </p:sp>
      <p:sp>
        <p:nvSpPr>
          <p:cNvPr id="23555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buClr>
                <a:srgbClr val="4FADD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buClrTx/>
              <a:buSzTx/>
              <a:buFontTx/>
              <a:buNone/>
            </a:pPr>
            <a:fld id="{667F4247-3173-498F-8393-3B9386EA88B8}" type="slidenum">
              <a:rPr lang="ko-KR" altLang="en-US" sz="900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 latinLnBrk="0">
                <a:buClrTx/>
                <a:buSzTx/>
                <a:buFontTx/>
                <a:buNone/>
              </a:pPr>
              <a:t>5</a:t>
            </a:fld>
            <a:endParaRPr lang="en-US" altLang="ko-KR" sz="900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33974" r="11449" b="20390"/>
          <a:stretch>
            <a:fillRect/>
          </a:stretch>
        </p:blipFill>
        <p:spPr bwMode="auto">
          <a:xfrm>
            <a:off x="554038" y="2020888"/>
            <a:ext cx="8032750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Meiryo" panose="020B0604030504040204" pitchFamily="34" charset="-128"/>
              </a:rPr>
              <a:t>*** </a:t>
            </a:r>
            <a:r>
              <a:rPr lang="en-US" altLang="ko-KR" b="1" dirty="0" smtClean="0">
                <a:ea typeface="Meiryo" panose="020B0604030504040204" pitchFamily="34" charset="-128"/>
              </a:rPr>
              <a:t>AJAX </a:t>
            </a:r>
            <a:r>
              <a:rPr lang="ko-KR" altLang="en-US" dirty="0" smtClean="0">
                <a:ea typeface="Meiryo" panose="020B0604030504040204" pitchFamily="34" charset="-128"/>
              </a:rPr>
              <a:t>장</a:t>
            </a:r>
            <a:r>
              <a:rPr lang="en-US" altLang="ko-KR" dirty="0" smtClean="0">
                <a:ea typeface="Meiryo" panose="020B0604030504040204" pitchFamily="34" charset="-128"/>
              </a:rPr>
              <a:t>/</a:t>
            </a:r>
            <a:r>
              <a:rPr lang="ko-KR" altLang="en-US" dirty="0" smtClean="0">
                <a:ea typeface="Meiryo" panose="020B0604030504040204" pitchFamily="34" charset="-128"/>
              </a:rPr>
              <a:t>단점</a:t>
            </a:r>
          </a:p>
        </p:txBody>
      </p:sp>
      <p:sp>
        <p:nvSpPr>
          <p:cNvPr id="24579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buClr>
                <a:srgbClr val="4FADD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buClrTx/>
              <a:buSzTx/>
              <a:buFontTx/>
              <a:buNone/>
            </a:pPr>
            <a:fld id="{5930B98A-E226-4099-A5EC-0A38C8BA5D65}" type="slidenum">
              <a:rPr lang="ko-KR" altLang="en-US" sz="900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 latinLnBrk="0">
                <a:buClrTx/>
                <a:buSzTx/>
                <a:buFontTx/>
                <a:buNone/>
              </a:pPr>
              <a:t>6</a:t>
            </a:fld>
            <a:endParaRPr lang="en-US" altLang="ko-KR" sz="900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24580" name="내용 개체 틀 3"/>
          <p:cNvSpPr>
            <a:spLocks noGrp="1"/>
          </p:cNvSpPr>
          <p:nvPr>
            <p:ph sz="quarter" idx="1"/>
          </p:nvPr>
        </p:nvSpPr>
        <p:spPr>
          <a:xfrm>
            <a:off x="157306" y="1042345"/>
            <a:ext cx="8735174" cy="5615830"/>
          </a:xfrm>
        </p:spPr>
        <p:txBody>
          <a:bodyPr/>
          <a:lstStyle/>
          <a:p>
            <a:pPr marL="176213" indent="-176213" eaLnBrk="1" hangingPunct="1">
              <a:lnSpc>
                <a:spcPts val="1700"/>
              </a:lnSpc>
              <a:spcBef>
                <a:spcPct val="0"/>
              </a:spcBef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그런데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이를 자바스크립트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선상에서 처리 하는 것이다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 자바스크립트를 통해서 서버와 통신하고 값을 받아 오는 것 이며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과정 중 해당 웹 페이지는 다른 일 수행 가능함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방식에서는 요청을 보낼 때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마다 페이지 이동이 생기며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역할에 맡는 페이지가 모두  따로 존재해야 하지만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Ajax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페이지 하나로 페이지 이동없이 값을 보내고 받아 올 수 있다는 것이며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서버와 통신하는 동안에도 다른 일을 처리할 수가 있다는 것이다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6213" indent="-176213" eaLnBrk="1" hangingPunct="1">
              <a:lnSpc>
                <a:spcPts val="1700"/>
              </a:lnSpc>
              <a:spcBef>
                <a:spcPct val="0"/>
              </a:spcBef>
            </a:pP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 eaLnBrk="1" hangingPunct="1">
              <a:lnSpc>
                <a:spcPts val="1700"/>
              </a:lnSpc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(Asynchronous_</a:t>
            </a:r>
            <a:r>
              <a:rPr lang="ko-KR" altLang="en-US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비동기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 and XML)</a:t>
            </a:r>
            <a:b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자바스크립트로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요청을 보내서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응답을 받아서 사용하는 기술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요청을 보냄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XML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문서를 응답 받음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개체 생성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JS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XML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개체에 접근 하여 다양한 작업을 함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HTML+CSS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웹브라우저의 화면을 구성 담당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XML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담당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b="1" dirty="0" err="1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sz="12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통신을 담당</a:t>
            </a:r>
            <a:r>
              <a:rPr lang="en-US" altLang="ko-KR" sz="12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(XML)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HTML+CSS(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웹브라우저의 화면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바인딩 담당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 eaLnBrk="1" hangingPunct="1">
              <a:lnSpc>
                <a:spcPts val="1700"/>
              </a:lnSpc>
              <a:spcBef>
                <a:spcPct val="0"/>
              </a:spcBef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 eaLnBrk="1" hangingPunct="1">
              <a:lnSpc>
                <a:spcPts val="1700"/>
              </a:lnSpc>
              <a:spcBef>
                <a:spcPct val="0"/>
              </a:spcBef>
            </a:pPr>
            <a:r>
              <a:rPr lang="en-US" altLang="ko-KR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  <a:r>
              <a:rPr lang="ko-KR" altLang="en-US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특징</a:t>
            </a:r>
            <a:r>
              <a:rPr lang="en-US" altLang="ko-KR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페이지의 전환 없이 원하는 데이터를 가져올 수 있고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UI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개선에 효과적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구글맵과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같이 페이지 전환이 없이 마우스의 드래그로 위치 정보를 바로 화면에 표시할 수 있음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하기 때문에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지원하지않는 브라우져에서는 작동하지 않음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전송 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utf-8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인코딩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필터 사용시 적용되지 않음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웹서비스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0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buClr>
                <a:srgbClr val="4FADD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buClrTx/>
              <a:buSzTx/>
              <a:buFontTx/>
              <a:buNone/>
            </a:pPr>
            <a:fld id="{35BCF061-32C9-48E8-B3C0-AEB79E9BD1A0}" type="slidenum">
              <a:rPr lang="ko-KR" altLang="en-US" sz="900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 latinLnBrk="0">
                <a:buClrTx/>
                <a:buSzTx/>
                <a:buFontTx/>
                <a:buNone/>
              </a:pPr>
              <a:t>7</a:t>
            </a:fld>
            <a:endParaRPr lang="en-US" altLang="ko-KR" sz="900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25604" name="내용 개체 틀 3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85671" cy="5688632"/>
          </a:xfrm>
        </p:spPr>
        <p:txBody>
          <a:bodyPr/>
          <a:lstStyle/>
          <a:p>
            <a:pPr marL="176213" indent="-176213" eaLnBrk="1" hangingPunct="1"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Ajax (</a:t>
            </a:r>
            <a:r>
              <a:rPr lang="en-US" altLang="ko-KR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Asyncronous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  <a:r>
              <a:rPr lang="en-US" altLang="ko-KR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Javascript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and XML)</a:t>
            </a:r>
            <a:b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비동기적인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웹서비스를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개발하기 위한 기법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있지만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서버의 모든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Data(xml, JSON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받을 수 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기반의 </a:t>
            </a:r>
            <a: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$.ajax , </a:t>
            </a:r>
            <a:r>
              <a:rPr lang="en-US" altLang="ko-KR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ES6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추가된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marL="176213" indent="-176213" eaLnBrk="1" hangingPunct="1">
              <a:spcBef>
                <a:spcPct val="0"/>
              </a:spcBef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 eaLnBrk="1" hangingPunct="1">
              <a:spcBef>
                <a:spcPct val="0"/>
              </a:spcBef>
            </a:pP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$.ajax </a:t>
            </a:r>
            <a:r>
              <a:rPr lang="ko-KR" altLang="en-US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 </a:t>
            </a:r>
            <a: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한번에 받아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기반의 통신 방법이 아님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</a:pP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ES6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추가된 기능으로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비슷하지만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Promise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 하여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편리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XHR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비하여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나눠 받으므로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캐싱이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가능하고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진행도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(progress)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알 수 있음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와는 달리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로서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별도의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설치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없이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가능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no-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 가능함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(XHR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방식은 지원하지 않음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no-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요청 시 서버에서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no-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cors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옵션으로 설정해 준 것은 받아올 수 있음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 no-</a:t>
            </a:r>
            <a:r>
              <a:rPr lang="en-US" altLang="ko-KR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cors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교차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출처 리소스 공유 제한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규정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-&gt; next Page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</a:pPr>
            <a:endParaRPr lang="ko-KR" alt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</a:pPr>
            <a:r>
              <a:rPr lang="en-US" altLang="ko-KR" b="1" dirty="0" err="1" smtClean="0">
                <a:solidFill>
                  <a:srgbClr val="99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XHR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Promise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하여 두 방식의 장점을 모두 가지고 있음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한번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받아오며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</a:t>
            </a:r>
            <a:r>
              <a:rPr lang="ko-KR" altLang="en-US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편리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내장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아니라 별도의 패키지 설치가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요청과 응답을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자동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처리함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data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전송시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JSON.stringify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 없음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 timeout (fetch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없는 기능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방법이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애플리케이션의 특성에 맞게 선택하면 되겠지만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 데이터처리 작업이 많다면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7488238" cy="53657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SOP , CORS</a:t>
            </a:r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0825" y="1125538"/>
            <a:ext cx="8642350" cy="4946650"/>
          </a:xfrm>
        </p:spPr>
        <p:txBody>
          <a:bodyPr/>
          <a:lstStyle/>
          <a:p>
            <a:pPr marL="287338" indent="-287338">
              <a:spcBef>
                <a:spcPct val="0"/>
              </a:spcBef>
            </a:pP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SOP(Same-Origin Policy)</a:t>
            </a:r>
          </a:p>
          <a:p>
            <a:pPr marL="287338" indent="-287338">
              <a:spcBef>
                <a:spcPct val="0"/>
              </a:spcBef>
            </a:pP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웹 생태계에는 다른 출처로의 리소스 요청을 제한하는 것과 관련된 두 가지 정책이 존재한다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. </a:t>
            </a:r>
            <a:b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한 가지는 이 포스팅의 주제인 </a:t>
            </a: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CORS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그리고 또 한 가지는 </a:t>
            </a: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SOP(Same-Origin Policy)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이다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.</a:t>
            </a:r>
          </a:p>
          <a:p>
            <a:pPr marL="287338" indent="-287338">
              <a:spcBef>
                <a:spcPct val="0"/>
              </a:spcBef>
            </a:pPr>
            <a:endParaRPr lang="en-US" altLang="ko-KR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287338" indent="-287338">
              <a:spcBef>
                <a:spcPct val="0"/>
              </a:spcBef>
            </a:pP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SOP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는 지난 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2011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년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, RFC 6454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에서 처음 등장한 보안 정책으로 말 그대로 “같은 출처에서만 리소스를 공유할 수 있다”라는 규칙을 가진 정책이다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.</a:t>
            </a:r>
          </a:p>
          <a:p>
            <a:pPr marL="287338" indent="-287338">
              <a:spcBef>
                <a:spcPct val="0"/>
              </a:spcBef>
            </a:pPr>
            <a:endParaRPr lang="en-US" altLang="ko-KR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287338" indent="-287338">
              <a:spcBef>
                <a:spcPct val="0"/>
              </a:spcBef>
            </a:pP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그러나 웹이라는 오픈스페이스 환경에서 다른 출처에 있는 리소스를 가져와서 사용하는 일은 굉장히 흔한 일이라 무작정 막을 수도 없는 노릇이니 몇 가지 예외 조항을 두고 이 조항에 해당하는 리소스 요청은 출처가 다르더라도 허용하기로 했는데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그 중 하나가 “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CORS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정책을 지킨 리소스 </a:t>
            </a:r>
            <a:r>
              <a:rPr lang="ko-KR" altLang="en-US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요청”이다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.</a:t>
            </a:r>
          </a:p>
          <a:p>
            <a:pPr marL="287338" indent="-287338">
              <a:spcBef>
                <a:spcPct val="0"/>
              </a:spcBef>
            </a:pPr>
            <a:endParaRPr lang="en-US" altLang="ko-KR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287338" indent="-287338"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CORS(Cross-Origin Resource Sharing)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: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교차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다른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)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출처 리소스 공유 </a:t>
            </a:r>
            <a:endParaRPr lang="en-US" altLang="ko-KR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287338" indent="-287338"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no-</a:t>
            </a:r>
            <a:r>
              <a:rPr lang="en-US" altLang="ko-KR" b="1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cors</a:t>
            </a: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: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교차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다른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)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출처 리소스 공유 제한 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정책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규정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)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</a:p>
          <a:p>
            <a:pPr marL="287338" indent="-287338">
              <a:spcBef>
                <a:spcPct val="0"/>
              </a:spcBef>
            </a:pP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출처 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(Origin) : Protocol,  Host,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포트 번호를 합친 것으로  서버를 찾아가기 위한 가장기본적인 주소</a:t>
            </a:r>
          </a:p>
          <a:p>
            <a:pPr marL="287338" indent="-287338">
              <a:spcBef>
                <a:spcPct val="0"/>
              </a:spcBef>
            </a:pPr>
            <a:endParaRPr lang="ko-KR" altLang="en-US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13E2A08-EE88-4E0F-9AD4-7B9390AE0AD2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8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비동기 통신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(XHR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$.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9B46C-C871-4D24-BE68-0F042EC5E70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13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진경슬라이드">
      <a:majorFont>
        <a:latin typeface="Meiryo"/>
        <a:ea typeface="휴먼모음T"/>
        <a:cs typeface=""/>
      </a:majorFont>
      <a:minorFont>
        <a:latin typeface="Meiryo"/>
        <a:ea typeface="휴먼모음T"/>
        <a:cs typeface="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12700">
          <a:solidFill>
            <a:schemeClr val="accent2">
              <a:lumMod val="7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accent2">
              <a:lumMod val="50000"/>
            </a:schemeClr>
          </a:solidFill>
          <a:headEnd type="none" w="med" len="med"/>
          <a:tailEnd type="triangle" w="sm" len="med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고려청자">
    <a:dk1>
      <a:sysClr val="windowText" lastClr="000000"/>
    </a:dk1>
    <a:lt1>
      <a:sysClr val="window" lastClr="FFFFFF"/>
    </a:lt1>
    <a:dk2>
      <a:srgbClr val="005466"/>
    </a:dk2>
    <a:lt2>
      <a:srgbClr val="D9F3F4"/>
    </a:lt2>
    <a:accent1>
      <a:srgbClr val="3F949A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27844</TotalTime>
  <Words>248</Words>
  <Application>Microsoft Office PowerPoint</Application>
  <PresentationFormat>화면 슬라이드 쇼(4:3)</PresentationFormat>
  <Paragraphs>165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Wingdings 2</vt:lpstr>
      <vt:lpstr>Meiryo</vt:lpstr>
      <vt:lpstr>굴림</vt:lpstr>
      <vt:lpstr>휴먼모음T</vt:lpstr>
      <vt:lpstr>Wingdings</vt:lpstr>
      <vt:lpstr>HY엽서M</vt:lpstr>
      <vt:lpstr>가을</vt:lpstr>
      <vt:lpstr>PowerPoint 프레젠테이션</vt:lpstr>
      <vt:lpstr>*** AJAX </vt:lpstr>
      <vt:lpstr>*** AJAX </vt:lpstr>
      <vt:lpstr>*** AJAX </vt:lpstr>
      <vt:lpstr>*** AJAX </vt:lpstr>
      <vt:lpstr>*** AJAX 장/단점</vt:lpstr>
      <vt:lpstr>*** 비동기 웹서비스</vt:lpstr>
      <vt:lpstr>SOP , CORS</vt:lpstr>
      <vt:lpstr>비동기 통신 구현</vt:lpstr>
      <vt:lpstr>XMLHttpRequest (XHR)</vt:lpstr>
      <vt:lpstr>fetch </vt:lpstr>
      <vt:lpstr>fetch </vt:lpstr>
      <vt:lpstr>fetch </vt:lpstr>
      <vt:lpstr>fetch </vt:lpstr>
      <vt:lpstr>Axios</vt:lpstr>
      <vt:lpstr>Axios</vt:lpstr>
      <vt:lpstr>Axios</vt:lpstr>
      <vt:lpstr>Axios</vt:lpstr>
      <vt:lpstr>Axios 설치</vt:lpstr>
    </vt:vector>
  </TitlesOfParts>
  <Company>Howon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</dc:creator>
  <cp:lastModifiedBy>user</cp:lastModifiedBy>
  <cp:revision>1639</cp:revision>
  <dcterms:created xsi:type="dcterms:W3CDTF">2010-07-01T12:22:11Z</dcterms:created>
  <dcterms:modified xsi:type="dcterms:W3CDTF">2023-07-20T07:50:34Z</dcterms:modified>
</cp:coreProperties>
</file>