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first" TargetMode="External"/><Relationship Id="rId3" Type="http://schemas.openxmlformats.org/officeDocument/2006/relationships/hyperlink" Target="https://kotlinlang.org/docs/reference/null-safety.html" TargetMode="External"/><Relationship Id="rId4" Type="http://schemas.openxmlformats.org/officeDocument/2006/relationships/hyperlink" Target="https://developer.android.com/kotlin/learn#interoperability" TargetMode="External"/><Relationship Id="rId5" Type="http://schemas.openxmlformats.org/officeDocument/2006/relationships/hyperlink" Target="https://developer.android.com/kotlin/coroutin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idioms.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courses/android-development-with-kotlin/cours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e.dev/help" TargetMode="External"/><Relationship Id="rId3" Type="http://schemas.openxmlformats.org/officeDocument/2006/relationships/hyperlink" Target="https://google.dev/u/m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droid-developers.googleblog.com/2017/05/android-announces-support-for-kotlin.html" TargetMode="External"/><Relationship Id="rId3" Type="http://schemas.openxmlformats.org/officeDocument/2006/relationships/hyperlink" Target="https://android-developers.googleblog.com/2019/05/google-io-2019-empowering-developers-to-build-experiences-on-Android-Play.html" TargetMode="External"/><Relationship Id="rId4" Type="http://schemas.openxmlformats.org/officeDocument/2006/relationships/hyperlink" Target="https://kotlinlang.org/foundation/kotlin-foundati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ssets/kotlin-media-kit.pdf" TargetMode="External"/><Relationship Id="rId3" Type="http://schemas.openxmlformats.org/officeDocument/2006/relationships/hyperlink" Target="https://insights.stackoverflow.com/survey/2020#technology-most-loved-dreaded-and-wanted-languages" TargetMode="External"/><Relationship Id="rId4" Type="http://schemas.openxmlformats.org/officeDocument/2006/relationships/hyperlink" Target="https://blog.jetbrains.com/kotlin/2016/02/kotlin-1-0-released-pragmatic-language-for-jvm-and-android/" TargetMode="External"/><Relationship Id="rId5" Type="http://schemas.openxmlformats.org/officeDocument/2006/relationships/hyperlink" Target="https://kotlinlang.org/docs/reference/evolution/kotlin-evolution.html" TargetMode="External"/><Relationship Id="rId6" Type="http://schemas.openxmlformats.org/officeDocument/2006/relationships/hyperlink" Target="https://developer.android.com/kotlin/stori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Đây là một số lợi ích chính giải thích lý do nên sử dụng Kotlin cho Android.</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Sinh động và ngắn gọn: </a:t>
            </a:r>
            <a:r>
              <a:rPr lang="vi-VN">
                <a:solidFill>
                  <a:schemeClr val="dk1"/>
                </a:solidFill>
              </a:rPr>
              <a:t>Với Kotlin, bạn có thể biểu đạt ý tưởng của mình với ít dòng mã hơn. Có ít mã nguyên mẫu hơn. Điều này nghĩa là thời gian phát triển có thể nhanh hơn và việc bảo trì dễ dàng hơn. Kotlin cũng có khả năng dự đoán loại, vì vậy, bạn có thể bỏ loại dữ liệu nếu trình biên dịch Kotlin có thể dự đoán loại, điều này giúp mã trở nên ngắn gọn hơn.</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Mã an toàn hơn: </a:t>
            </a:r>
            <a:r>
              <a:rPr lang="vi-VN">
                <a:solidFill>
                  <a:schemeClr val="dk1"/>
                </a:solidFill>
              </a:rPr>
              <a:t>Kotlin cũng có các tính năng về ngôn ngữ nhằm giúp bạn tránh những lỗi lập trình thường gặp. Ví dụ: hệ thống loại trong Kotlin giúp bạn tránh gặp phải lỗi NullPointerExceptions trong mã của mình, nhờ vậy mà giảm được số sự cố trong ứng dụng.</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Có khả năng tương thích: </a:t>
            </a:r>
            <a:r>
              <a:rPr lang="vi-VN">
                <a:solidFill>
                  <a:schemeClr val="dk1"/>
                </a:solidFill>
              </a:rPr>
              <a:t>Kotlin hoàn toàn tương thích với ngôn ngữ lập trình Java. Điều đó nghĩa là bạn có thể sử dụng các lớp và thư viện hiện có của Java với mã Kotlin. Bạn có thể thêm Kotlin vào một dự án hiện có của Java, thậm chí còn có một công cụ giúp bạn chuyển đổi mã Java thành mã Kotlin.</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Tính năng đồng thời có cấu trúc: </a:t>
            </a:r>
            <a:r>
              <a:rPr lang="vi-VN">
                <a:solidFill>
                  <a:schemeClr val="dk1"/>
                </a:solidFill>
              </a:rPr>
              <a:t>Với coroutine của Kotlin, bạn có thể dễ dàng thao tác với mã không đồng bộ giống như mã chặn. Điều này giúp đơn giản hóa hoạt động quản lý tác vụ trong nền (ví dụ: cho lệnh gọi mạng hoặc hoạt động truy cập vào cơ sở dữ liệu). Khi thực hiện lập trình không đồng bộ trên Android, bạn nên sử dụng coroutine.  </a:t>
            </a:r>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ighlight>
                  <a:srgbClr val="FFFFFF"/>
                </a:highlight>
                <a:hlinkClick r:id="rId2"/>
              </a:rPr>
              <a:t>Phương pháp tiếp cận ưu tiên Kotlin của Android</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Kiểm tra biến null an toàn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ighlight>
                  <a:schemeClr val="lt1"/>
                </a:highlight>
                <a:hlinkClick r:id="rId4"/>
              </a:rPr>
              <a:t>Khả năng tương thích</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5"/>
              </a:rPr>
              <a:t>Coroutine của Kotlin trên Android</a:t>
            </a:r>
            <a:br>
              <a:rPr lang="vi-VN">
                <a:solidFill>
                  <a:schemeClr val="dk1"/>
                </a:solidFill>
              </a:rPr>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vi-VN"/>
              <a:t>Tài nguyên:</a:t>
            </a:r>
            <a:endParaRPr/>
          </a:p>
          <a:p>
            <a:pPr indent="-298450" lvl="0" marL="457200" rtl="0" algn="l">
              <a:lnSpc>
                <a:spcPct val="115000"/>
              </a:lnSpc>
              <a:spcBef>
                <a:spcPts val="0"/>
              </a:spcBef>
              <a:spcAft>
                <a:spcPts val="0"/>
              </a:spcAft>
              <a:buClr>
                <a:schemeClr val="dk1"/>
              </a:buClr>
              <a:buSzPts val="1100"/>
              <a:buChar char="●"/>
            </a:pPr>
            <a:r>
              <a:rPr lang="vi-VN" u="sng">
                <a:solidFill>
                  <a:schemeClr val="hlink"/>
                </a:solidFill>
                <a:hlinkClick r:id="rId2"/>
              </a:rPr>
              <a:t>Câu lệnh khi lập trình</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xây dựng các ứng dụng Android bằng Kotlin, trước tiên, chúng ta sẽ tập trung tìm hiểu những thông tin cơ bản về ngôn ngữ lập trình Kotlin. Chúng ta sẽ tìm hiểu một loạt tính năng cơ bản của ngôn ngữ Kotlin trong 3 tuần đầu tiên của khóa học. Sau khi quen dùng Kotlin, bạn sẽ tìm hiểu về hoạt động phát triển Android trong 10 tuần còn lại của khóa học.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Ghi chú dành cho người hướng dẫn: </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Bạn có thể điều chỉnh lịch biểu của chương trình học đề xuất kéo dài 13 tuần cho dài hơn hoặc ngắn hơn tùy theo thời gian của học kỳ ở trường đại học của mình, cũng như tài liệu mà bạn muốn tìm hiểu.</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tham gia lớp học, chúng ta sẽ xem xét các chủ đề quan trọng về Kotlin và Android trong mỗi bài học.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Mặc dù có rất nhiều nội dung cần tìm hiểu, nhưng điều quan trọng cần nhớ là bạn sẽ có cơ hội thực hành trực tiếp thông qua các lộ trình học tập để vận dụng những gì bạn đã học được.</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t>Sau khi tham gia mỗi lớp học, bạn sẽ nhận được một đường liên kết đến lộ trình học tập để tự mình hoàn thành. Sau khi bạn hoàn thành các hoạt động học tập trong lộ trình, hãy nhớ hoàn thành bài kiểm tra để nhận được huy hiệu.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cách bạn sẽ truy cập vào khóa học trên trang web Nhà phát triển Android và </a:t>
            </a:r>
            <a:r>
              <a:rPr lang="vi-VN">
                <a:solidFill>
                  <a:schemeClr val="dk1"/>
                </a:solidFill>
              </a:rPr>
              <a:t>các lộ trình trong khóa học đó</a:t>
            </a:r>
            <a:endParaRPr/>
          </a:p>
          <a:p>
            <a:pPr indent="0" lvl="0" marL="0" rtl="0" algn="l">
              <a:lnSpc>
                <a:spcPct val="100000"/>
              </a:lnSpc>
              <a:spcBef>
                <a:spcPts val="0"/>
              </a:spcBef>
              <a:spcAft>
                <a:spcPts val="0"/>
              </a:spcAft>
              <a:buSzPts val="1100"/>
              <a:buNone/>
            </a:pPr>
            <a:r>
              <a:rPr lang="vi-VN" u="sng">
                <a:solidFill>
                  <a:schemeClr val="hlink"/>
                </a:solidFill>
                <a:hlinkClick r:id="rId2"/>
              </a:rPr>
              <a:t>https://developer.android.com/courses/android-development-with-kotlin/course</a:t>
            </a:r>
            <a:r>
              <a:rPr lang="vi-VN">
                <a:solidFill>
                  <a:schemeClr val="dk1"/>
                </a:solidFill>
              </a:rP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Lộ trình là gì? Đó là một chuỗi hoạt động được sắp xếp theo thứ tự để giúp bạn học một kỹ năng cụ thể. Hoạt động có thể là một video hướng dẫn thực hành lập trình (gọi là lớp học lập trình), một bài viết hoặc một bài kiểm tra. Bạn có thể thấy 3 hoạt động trong lộ trình đầu tiên này. Tất cả các hoạt động này là nhằm giúp bạn đạt được những mục tiêu học tập cụ thể khi hết lộ trình này.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Lớp học lập trình là gì? Đó là phần hướng dẫn thực hành lập trình, đưa ra hướng dẫn thiết thực về cách triển khai các khái niệm đã trình bày trong bài giảng trước.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Khi hết mỗi lộ trình, chúng ta sẽ có một bài kiểm tra để kiểm tra những gì bạn đã học được cho đến nay. Sau khi hoàn thành bài kiểm tra, </a:t>
            </a:r>
            <a:r>
              <a:rPr lang="vi-VN"/>
              <a:t>bạn sẽ nhận được huy hiệu và có thể lưu huy hiệu đó vào </a:t>
            </a:r>
            <a:r>
              <a:rPr lang="vi-VN" u="sng">
                <a:solidFill>
                  <a:schemeClr val="hlink"/>
                </a:solidFill>
                <a:hlinkClick r:id="rId2"/>
              </a:rPr>
              <a:t>Hồ sơ nhà phát triển của Google</a:t>
            </a:r>
            <a:r>
              <a:rPr lang="vi-VN"/>
              <a:t>. Bạn có thể truy cập ngay vào hồ sơ của mình qua </a:t>
            </a:r>
            <a:r>
              <a:rPr lang="vi-VN" u="sng">
                <a:solidFill>
                  <a:schemeClr val="hlink"/>
                </a:solidFill>
                <a:hlinkClick r:id="rId3"/>
              </a:rPr>
              <a:t>google.dev/u/me</a:t>
            </a:r>
            <a:r>
              <a:rPr lang="vi-V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rgbClr val="3C4043"/>
                </a:solidFill>
                <a:highlight>
                  <a:srgbClr val="FFFFFF"/>
                </a:highlight>
              </a:rPr>
              <a:t>Bạn sẽ phải cài đặt IntelliJ IDEA để có thể sử dụng Kotlin REPL (Read-Eval-Print-Loop) và chạy các chương trình Kotlin.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những số liệu thống kê tính đến tháng 8 năm 2020.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Hiện có điện thoại, máy tính bảng, TV, đồng hồ và thậm chí cả ô tô Android.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Năm 2017, Kotlin chính thức được công bố là một ngôn ngữ khác được Android hỗ trợ.</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2 năm sau, vào năm 2019, Google đã công bố cam kết ngày càng đẩy mạnh hoạt động phát triển Android theo hướng ưu tiên Kotlin. Điều đó đồng nghĩa với việc các tính năng và thư viện mới của nền tảng sẽ lần đầu tiên được cung cấp bằng Kotlin. Do đó, chúng tôi khuyến khích các nhà phát triển mới xây dựng ứng dụng Android bằng Kotlin.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Google cùng với JetBrains đã tạo ra Kotlin Foundation nhằm bảo vệ, quảng bá và thúc đẩy sự phát triển của ngôn ngữ Kotlin. </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Bài đăng trên blog có tên Android công bố hỗ trợ Kotlin</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Bài đăng trên blog có tên Google I/O 2019</a:t>
            </a:r>
            <a:endParaRPr/>
          </a:p>
          <a:p>
            <a:pPr indent="-298450" lvl="0" marL="457200" rtl="0" algn="l">
              <a:lnSpc>
                <a:spcPct val="100000"/>
              </a:lnSpc>
              <a:spcBef>
                <a:spcPts val="0"/>
              </a:spcBef>
              <a:spcAft>
                <a:spcPts val="0"/>
              </a:spcAft>
              <a:buSzPts val="1100"/>
              <a:buChar char="●"/>
            </a:pPr>
            <a:r>
              <a:rPr lang="vi-VN" u="sng">
                <a:solidFill>
                  <a:schemeClr val="hlink"/>
                </a:solidFill>
                <a:hlinkClick r:id="rId4"/>
              </a:rPr>
              <a:t>Kotlin Foundation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Kotlin là một ngôn ngữ nguồn mở loại tĩnh, hỗ trợ cả kiểu lập trình hàm lẫn kiểu lập trình hướng đối tượng. Kotlin được thiết kế theo cách thức đảm bảo lợi ích thực tế cho các nhà phát triển, trong đó chú trọng vào khả năng tương thích, mức độ an toàn, độ rõ ràng và hoạt động hỗ trợ về công cụ. </a:t>
            </a:r>
            <a:endParaRPr/>
          </a:p>
          <a:p>
            <a:pPr indent="0" lvl="0" marL="0" rtl="0" algn="l">
              <a:lnSpc>
                <a:spcPct val="100000"/>
              </a:lnSpc>
              <a:spcBef>
                <a:spcPts val="0"/>
              </a:spcBef>
              <a:spcAft>
                <a:spcPts val="0"/>
              </a:spcAft>
              <a:buClr>
                <a:schemeClr val="dk1"/>
              </a:buClr>
              <a:buSzPts val="1100"/>
              <a:buFont typeface="Arial"/>
              <a:buNone/>
            </a:pPr>
            <a:r>
              <a:rPr lang="vi-VN"/>
              <a:t> </a:t>
            </a:r>
            <a:endParaRPr/>
          </a:p>
          <a:p>
            <a:pPr indent="0" lvl="0" marL="0" rtl="0" algn="l">
              <a:lnSpc>
                <a:spcPct val="100000"/>
              </a:lnSpc>
              <a:spcBef>
                <a:spcPts val="0"/>
              </a:spcBef>
              <a:spcAft>
                <a:spcPts val="0"/>
              </a:spcAft>
              <a:buClr>
                <a:schemeClr val="dk1"/>
              </a:buClr>
              <a:buSzPts val="1100"/>
              <a:buFont typeface="Arial"/>
              <a:buNone/>
            </a:pPr>
            <a:r>
              <a:rPr lang="vi-VN"/>
              <a:t>Kotlin là một ngôn ngữ lập trình hiện đại nhanh chóng có được đà phát triển trong ngành. T</a:t>
            </a:r>
            <a:r>
              <a:rPr lang="vi-VN">
                <a:solidFill>
                  <a:schemeClr val="dk1"/>
                </a:solidFill>
              </a:rPr>
              <a:t>heo </a:t>
            </a:r>
            <a:r>
              <a:rPr lang="vi-VN" u="sng">
                <a:solidFill>
                  <a:schemeClr val="hlink"/>
                </a:solidFill>
                <a:hlinkClick r:id="rId2"/>
              </a:rPr>
              <a:t>JetBrains</a:t>
            </a:r>
            <a:r>
              <a:rPr lang="vi-VN"/>
              <a:t>, tính đến tháng 12 năm 2019, có hơn 4 triệu nhà phát triển sử dụng Kotlin trên toàn cầu. </a:t>
            </a:r>
            <a:r>
              <a:rPr lang="vi-VN">
                <a:solidFill>
                  <a:schemeClr val="dk1"/>
                </a:solidFill>
              </a:rPr>
              <a:t>Kotlin hiện xếp hạng 4 trong số những ngôn ngữ lập trình được các nhà phát triển yêu thích nhất theo </a:t>
            </a:r>
            <a:r>
              <a:rPr lang="vi-VN" u="sng">
                <a:solidFill>
                  <a:schemeClr val="hlink"/>
                </a:solidFill>
                <a:hlinkClick r:id="rId3"/>
              </a:rPr>
              <a:t>Khảo sát dành cho nhà phát triển của Stack Overflow năm 2020</a:t>
            </a:r>
            <a:r>
              <a:rPr lang="vi-VN">
                <a:solidFill>
                  <a:schemeClr val="dk1"/>
                </a:solidFill>
              </a:rPr>
              <a:t>.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Ngoài ra, hơn </a:t>
            </a:r>
            <a:r>
              <a:rPr lang="vi-VN"/>
              <a:t>60% nhà phát triển Android chuyên nghiệp sử dụng Kotlin, và hơn 70% trong số 1000 ứng dụng Android hàng đầu có chứa mã Kotlin.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4"/>
              </a:rPr>
              <a:t>Phiên bản Kotlin 1.0 đã phát hành</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5"/>
              </a:rPr>
              <a:t>Quá trình phát triển của Kotlin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6"/>
              </a:rPr>
              <a:t>Câu chuyện của nhà phát triển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type="blank">
  <p:cSld name="BLANK">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6" name="Google Shape;16;p2"/>
          <p:cNvSpPr txBox="1"/>
          <p:nvPr/>
        </p:nvSpPr>
        <p:spPr>
          <a:xfrm>
            <a:off x="811175" y="2182900"/>
            <a:ext cx="3332100" cy="194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3600" u="none" cap="none" strike="noStrike">
              <a:solidFill>
                <a:srgbClr val="FFFFFF"/>
              </a:solidFill>
              <a:latin typeface="Arial"/>
              <a:ea typeface="Arial"/>
              <a:cs typeface="Arial"/>
              <a:sym typeface="Arial"/>
            </a:endParaRPr>
          </a:p>
        </p:txBody>
      </p:sp>
      <p:pic>
        <p:nvPicPr>
          <p:cNvPr id="17" name="Google Shape;17;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8" name="Google Shape;18;p2"/>
          <p:cNvSpPr txBox="1"/>
          <p:nvPr/>
        </p:nvSpPr>
        <p:spPr>
          <a:xfrm>
            <a:off x="2363790" y="4761300"/>
            <a:ext cx="27348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0" name="Google Shape;70;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1" name="Google Shape;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19" name="Shape 19"/>
        <p:cNvGrpSpPr/>
        <p:nvPr/>
      </p:nvGrpSpPr>
      <p:grpSpPr>
        <a:xfrm>
          <a:off x="0" y="0"/>
          <a:ext cx="0" cy="0"/>
          <a:chOff x="0" y="0"/>
          <a:chExt cx="0" cy="0"/>
        </a:xfrm>
      </p:grpSpPr>
      <p:sp>
        <p:nvSpPr>
          <p:cNvPr id="20" name="Google Shape;20;p3"/>
          <p:cNvSpPr txBox="1"/>
          <p:nvPr>
            <p:ph type="ctrTitle"/>
          </p:nvPr>
        </p:nvSpPr>
        <p:spPr>
          <a:xfrm>
            <a:off x="311700" y="1425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vi-VN" sz="1000" u="none" cap="none" strike="noStrike">
                <a:solidFill>
                  <a:srgbClr val="757575"/>
                </a:solidFill>
                <a:latin typeface="Roboto"/>
                <a:ea typeface="Roboto"/>
                <a:cs typeface="Roboto"/>
                <a:sym typeface="Roboto"/>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3" name="Shape 23"/>
        <p:cNvGrpSpPr/>
        <p:nvPr/>
      </p:nvGrpSpPr>
      <p:grpSpPr>
        <a:xfrm>
          <a:off x="0" y="0"/>
          <a:ext cx="0" cy="0"/>
          <a:chOff x="0" y="0"/>
          <a:chExt cx="0" cy="0"/>
        </a:xfrm>
      </p:grpSpPr>
      <p:sp>
        <p:nvSpPr>
          <p:cNvPr id="24" name="Google Shape;24;p4"/>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6" name="Google Shape;26;p4"/>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7" name="Google Shape;27;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8" name="Google Shape;28;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vi-VN" sz="1000" u="none" cap="none" strike="noStrike">
                <a:solidFill>
                  <a:srgbClr val="757575"/>
                </a:solidFill>
                <a:latin typeface="Roboto"/>
                <a:ea typeface="Roboto"/>
                <a:cs typeface="Roboto"/>
                <a:sym typeface="Roboto"/>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 name="Google Shape;35;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2.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29379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1" name="Google Shape;3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kotlinlang.org/docs/reference/idiom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kotlinlang.org/docs/reference/" TargetMode="External"/><Relationship Id="rId4" Type="http://schemas.openxmlformats.org/officeDocument/2006/relationships/hyperlink" Target="https://kotlinlang.org/docs/kotlin-docs.pdf" TargetMode="External"/><Relationship Id="rId5" Type="http://schemas.openxmlformats.org/officeDocument/2006/relationships/hyperlink" Target="https://kotlinlang.org/docs/tutorials/koans.html" TargetMode="External"/><Relationship Id="rId6" Type="http://schemas.openxmlformats.org/officeDocument/2006/relationships/hyperlink" Target="https://kotlinlang.org/docs/reference/coding-conventions.html" TargetMode="External"/><Relationship Id="rId7" Type="http://schemas.openxmlformats.org/officeDocument/2006/relationships/hyperlink" Target="https://play.kotlinlang.org/byExample/overvie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eveloper.android.com/" TargetMode="External"/><Relationship Id="rId4" Type="http://schemas.openxmlformats.org/officeDocument/2006/relationships/hyperlink" Target="https://android-developers.googleblog.com/" TargetMode="External"/><Relationship Id="rId10" Type="http://schemas.openxmlformats.org/officeDocument/2006/relationships/hyperlink" Target="https://developer.android.com/studio/command-line/sdkmanager" TargetMode="External"/><Relationship Id="rId9" Type="http://schemas.openxmlformats.org/officeDocument/2006/relationships/hyperlink" Target="https://stackoverflow.com/questions/tagged/android" TargetMode="External"/><Relationship Id="rId5" Type="http://schemas.openxmlformats.org/officeDocument/2006/relationships/hyperlink" Target="https://medium.com/androiddevelopers" TargetMode="External"/><Relationship Id="rId6" Type="http://schemas.openxmlformats.org/officeDocument/2006/relationships/hyperlink" Target="https://www.youtube.com/user/androiddevelopers" TargetMode="External"/><Relationship Id="rId7" Type="http://schemas.openxmlformats.org/officeDocument/2006/relationships/hyperlink" Target="https://twitter.com/androiddev?lang=en" TargetMode="External"/><Relationship Id="rId8" Type="http://schemas.openxmlformats.org/officeDocument/2006/relationships/hyperlink" Target="http://d.android.com/subscrib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79" name="Google Shape;79;p17"/>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80" name="Google Shape;80;p17"/>
          <p:cNvSpPr txBox="1"/>
          <p:nvPr>
            <p:ph idx="4294967295" type="title"/>
          </p:nvPr>
        </p:nvSpPr>
        <p:spPr>
          <a:xfrm>
            <a:off x="811175" y="2182900"/>
            <a:ext cx="3332100" cy="194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0" lang="vi-VN" sz="3600">
                <a:latin typeface="Arial"/>
                <a:ea typeface="Arial"/>
                <a:cs typeface="Arial"/>
                <a:sym typeface="Arial"/>
              </a:rPr>
              <a:t>Phát triển Android bằng Kotlin</a:t>
            </a:r>
            <a:endParaRPr/>
          </a:p>
        </p:txBody>
      </p:sp>
      <p:sp>
        <p:nvSpPr>
          <p:cNvPr id="81" name="Google Shape;81;p17"/>
          <p:cNvSpPr txBox="1"/>
          <p:nvPr/>
        </p:nvSpPr>
        <p:spPr>
          <a:xfrm>
            <a:off x="265500" y="3497901"/>
            <a:ext cx="4045200" cy="107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vi-VN">
                <a:solidFill>
                  <a:srgbClr val="FFFFFF"/>
                </a:solidFill>
              </a:rPr>
              <a:t>Lợi ích của Kotlin</a:t>
            </a:r>
            <a:endParaRPr/>
          </a:p>
        </p:txBody>
      </p:sp>
      <p:sp>
        <p:nvSpPr>
          <p:cNvPr id="146" name="Google Shape;146;p26"/>
          <p:cNvSpPr txBox="1"/>
          <p:nvPr>
            <p:ph idx="1" type="body"/>
          </p:nvPr>
        </p:nvSpPr>
        <p:spPr>
          <a:xfrm>
            <a:off x="311700" y="1483100"/>
            <a:ext cx="8398800" cy="23829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202124"/>
              </a:buClr>
              <a:buSzPts val="2400"/>
              <a:buFont typeface="Arial"/>
              <a:buChar char="●"/>
            </a:pPr>
            <a:r>
              <a:rPr lang="vi-VN">
                <a:solidFill>
                  <a:srgbClr val="202124"/>
                </a:solidFill>
                <a:highlight>
                  <a:srgbClr val="FFFFFF"/>
                </a:highlight>
                <a:latin typeface="Arial"/>
                <a:ea typeface="Arial"/>
                <a:cs typeface="Arial"/>
                <a:sym typeface="Arial"/>
              </a:rPr>
              <a:t>Sinh động và ngắn gọn</a:t>
            </a:r>
            <a:endParaRPr>
              <a:latin typeface="Arial"/>
              <a:ea typeface="Arial"/>
              <a:cs typeface="Arial"/>
              <a:sym typeface="Arial"/>
            </a:endParaRPr>
          </a:p>
          <a:p>
            <a:pPr indent="-381000" lvl="0" marL="457200" rtl="0" algn="l">
              <a:lnSpc>
                <a:spcPct val="150000"/>
              </a:lnSpc>
              <a:spcBef>
                <a:spcPts val="0"/>
              </a:spcBef>
              <a:spcAft>
                <a:spcPts val="0"/>
              </a:spcAft>
              <a:buClr>
                <a:srgbClr val="202124"/>
              </a:buClr>
              <a:buSzPts val="2400"/>
              <a:buFont typeface="Arial"/>
              <a:buChar char="●"/>
            </a:pPr>
            <a:r>
              <a:rPr lang="vi-VN">
                <a:solidFill>
                  <a:srgbClr val="202124"/>
                </a:solidFill>
                <a:highlight>
                  <a:srgbClr val="FFFFFF"/>
                </a:highlight>
                <a:latin typeface="Arial"/>
                <a:ea typeface="Arial"/>
                <a:cs typeface="Arial"/>
                <a:sym typeface="Arial"/>
              </a:rPr>
              <a:t>Mã an toàn hơn</a:t>
            </a:r>
            <a:endParaRPr>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lang="vi-VN">
                <a:latin typeface="Arial"/>
                <a:ea typeface="Arial"/>
                <a:cs typeface="Arial"/>
                <a:sym typeface="Arial"/>
              </a:rPr>
              <a:t>Có khả năng tương thích</a:t>
            </a:r>
            <a:endParaRPr>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lang="vi-VN">
                <a:latin typeface="Arial"/>
                <a:ea typeface="Arial"/>
                <a:cs typeface="Arial"/>
                <a:sym typeface="Arial"/>
              </a:rPr>
              <a:t>Tính năng đồng thời có cấu trúc</a:t>
            </a:r>
            <a:endParaRPr>
              <a:latin typeface="Arial"/>
              <a:ea typeface="Arial"/>
              <a:cs typeface="Arial"/>
              <a:sym typeface="Arial"/>
            </a:endParaRPr>
          </a:p>
        </p:txBody>
      </p:sp>
      <p:sp>
        <p:nvSpPr>
          <p:cNvPr id="147" name="Google Shape;147;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Kotlin mang tính đặc trưng</a:t>
            </a:r>
            <a:endParaRPr/>
          </a:p>
        </p:txBody>
      </p:sp>
      <p:sp>
        <p:nvSpPr>
          <p:cNvPr id="153" name="Google Shape;153;p27"/>
          <p:cNvSpPr txBox="1"/>
          <p:nvPr>
            <p:ph idx="1" type="body"/>
          </p:nvPr>
        </p:nvSpPr>
        <p:spPr>
          <a:xfrm>
            <a:off x="311700" y="1176650"/>
            <a:ext cx="8520600" cy="3089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SzPts val="2000"/>
              <a:buFont typeface="Arial"/>
              <a:buChar char="●"/>
            </a:pPr>
            <a:r>
              <a:rPr lang="vi-VN" sz="2000">
                <a:latin typeface="Arial"/>
                <a:ea typeface="Arial"/>
                <a:cs typeface="Arial"/>
                <a:sym typeface="Arial"/>
              </a:rPr>
              <a:t>Kotlin sẽ hoạt động hiệu quả nhất khi được sử dụng theo cách đặc trưng</a:t>
            </a:r>
            <a:endParaRPr sz="2200">
              <a:latin typeface="Arial"/>
              <a:ea typeface="Arial"/>
              <a:cs typeface="Arial"/>
              <a:sym typeface="Arial"/>
            </a:endParaRPr>
          </a:p>
          <a:p>
            <a:pPr indent="-355600" lvl="0" marL="457200" rtl="0" algn="l">
              <a:lnSpc>
                <a:spcPct val="115000"/>
              </a:lnSpc>
              <a:spcBef>
                <a:spcPts val="1000"/>
              </a:spcBef>
              <a:spcAft>
                <a:spcPts val="0"/>
              </a:spcAft>
              <a:buSzPts val="2000"/>
              <a:buFont typeface="Arial"/>
              <a:buChar char="●"/>
            </a:pPr>
            <a:r>
              <a:rPr lang="vi-VN" sz="2000">
                <a:solidFill>
                  <a:schemeClr val="dk1"/>
                </a:solidFill>
                <a:latin typeface="Arial"/>
                <a:ea typeface="Arial"/>
                <a:cs typeface="Arial"/>
                <a:sym typeface="Arial"/>
              </a:rPr>
              <a:t>Tránh việc chỉ chuyển đổi Java thành Kotlin</a:t>
            </a:r>
            <a:endParaRPr sz="2200">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Arial"/>
              <a:buChar char="●"/>
            </a:pPr>
            <a:r>
              <a:rPr lang="vi-VN" sz="2000">
                <a:solidFill>
                  <a:schemeClr val="dk1"/>
                </a:solidFill>
                <a:latin typeface="Arial"/>
                <a:ea typeface="Arial"/>
                <a:cs typeface="Arial"/>
                <a:sym typeface="Arial"/>
              </a:rPr>
              <a:t>Khi tìm hiểu thêm về Kotlin, bạn sẽ thấy những cách dễ dàng và ngắn gọn hơn để thực hiện mọi thứ</a:t>
            </a:r>
            <a:endParaRPr sz="2200">
              <a:latin typeface="Arial"/>
              <a:ea typeface="Arial"/>
              <a:cs typeface="Arial"/>
              <a:sym typeface="Arial"/>
            </a:endParaRPr>
          </a:p>
          <a:p>
            <a:pPr indent="-355600" lvl="0" marL="457200" rtl="0" algn="l">
              <a:lnSpc>
                <a:spcPct val="115000"/>
              </a:lnSpc>
              <a:spcBef>
                <a:spcPts val="1000"/>
              </a:spcBef>
              <a:spcAft>
                <a:spcPts val="1000"/>
              </a:spcAft>
              <a:buClr>
                <a:schemeClr val="dk1"/>
              </a:buClr>
              <a:buSzPts val="2000"/>
              <a:buFont typeface="Arial"/>
              <a:buChar char="●"/>
            </a:pPr>
            <a:r>
              <a:rPr lang="vi-VN" sz="2000">
                <a:solidFill>
                  <a:schemeClr val="dk1"/>
                </a:solidFill>
                <a:latin typeface="Arial"/>
                <a:ea typeface="Arial"/>
                <a:cs typeface="Arial"/>
                <a:sym typeface="Arial"/>
              </a:rPr>
              <a:t>Để xem danh sách câu lệnh phổ biến khi lập trình bằng Kotlin, hãy tham khảo Hướng dẫn về </a:t>
            </a:r>
            <a:r>
              <a:rPr lang="vi-VN" sz="2000" u="sng">
                <a:solidFill>
                  <a:schemeClr val="hlink"/>
                </a:solidFill>
                <a:latin typeface="Arial"/>
                <a:ea typeface="Arial"/>
                <a:cs typeface="Arial"/>
                <a:sym typeface="Arial"/>
                <a:hlinkClick r:id="rId3"/>
              </a:rPr>
              <a:t>Câu lệnh khi lập trình</a:t>
            </a:r>
            <a:r>
              <a:rPr lang="vi-VN" sz="2000">
                <a:solidFill>
                  <a:schemeClr val="dk1"/>
                </a:solidFill>
                <a:latin typeface="Arial"/>
                <a:ea typeface="Arial"/>
                <a:cs typeface="Arial"/>
                <a:sym typeface="Arial"/>
              </a:rPr>
              <a:t> </a:t>
            </a:r>
            <a:r>
              <a:rPr lang="vi-VN" sz="2000">
                <a:solidFill>
                  <a:schemeClr val="dk1"/>
                </a:solidFill>
                <a:latin typeface="Arial"/>
                <a:ea typeface="Arial"/>
                <a:cs typeface="Arial"/>
                <a:sym typeface="Arial"/>
              </a:rPr>
              <a:t>bằng ngôn ngữ Kotlin</a:t>
            </a:r>
            <a:endParaRPr sz="2200">
              <a:latin typeface="Arial"/>
              <a:ea typeface="Arial"/>
              <a:cs typeface="Arial"/>
              <a:sym typeface="Arial"/>
            </a:endParaRPr>
          </a:p>
        </p:txBody>
      </p:sp>
      <p:sp>
        <p:nvSpPr>
          <p:cNvPr id="154" name="Google Shape;154;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158" name="Shape 158"/>
        <p:cNvGrpSpPr/>
        <p:nvPr/>
      </p:nvGrpSpPr>
      <p:grpSpPr>
        <a:xfrm>
          <a:off x="0" y="0"/>
          <a:ext cx="0" cy="0"/>
          <a:chOff x="0" y="0"/>
          <a:chExt cx="0" cy="0"/>
        </a:xfrm>
      </p:grpSpPr>
      <p:sp>
        <p:nvSpPr>
          <p:cNvPr id="159" name="Google Shape;159;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60" name="Google Shape;160;p28"/>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latin typeface="Roboto"/>
                <a:ea typeface="Roboto"/>
                <a:cs typeface="Roboto"/>
                <a:sym typeface="Roboto"/>
              </a:rPr>
              <a:t>Trải nghiệm học tập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vi-VN">
                <a:solidFill>
                  <a:srgbClr val="FFFFFF"/>
                </a:solidFill>
              </a:rPr>
              <a:t>Cấu trúc khóa học</a:t>
            </a:r>
            <a:endParaRPr/>
          </a:p>
        </p:txBody>
      </p:sp>
      <p:sp>
        <p:nvSpPr>
          <p:cNvPr id="166" name="Google Shape;166;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67" name="Google Shape;167;p29"/>
          <p:cNvSpPr/>
          <p:nvPr/>
        </p:nvSpPr>
        <p:spPr>
          <a:xfrm>
            <a:off x="374300" y="1612700"/>
            <a:ext cx="1877700" cy="473700"/>
          </a:xfrm>
          <a:prstGeom prst="wedgeRoundRectCallout">
            <a:avLst>
              <a:gd fmla="val -20833" name="adj1"/>
              <a:gd fmla="val 62500" name="adj2"/>
              <a:gd fmla="val 0" name="adj3"/>
            </a:avLst>
          </a:prstGeom>
          <a:solidFill>
            <a:srgbClr val="34A85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vi-VN" sz="2600" u="none" cap="none" strike="noStrike">
                <a:solidFill>
                  <a:srgbClr val="FFFFFF"/>
                </a:solidFill>
                <a:latin typeface="Open Sans"/>
                <a:ea typeface="Open Sans"/>
                <a:cs typeface="Open Sans"/>
                <a:sym typeface="Open Sans"/>
              </a:rPr>
              <a:t>Bài 1 </a:t>
            </a:r>
            <a:r>
              <a:rPr b="0" i="0" lang="vi-VN" sz="900" u="none" cap="none" strike="noStrike">
                <a:solidFill>
                  <a:srgbClr val="FFFFFF"/>
                </a:solidFill>
                <a:latin typeface="Open Sans"/>
                <a:ea typeface="Open Sans"/>
                <a:cs typeface="Open Sans"/>
                <a:sym typeface="Open Sans"/>
              </a:rPr>
              <a:t>(3 tuần)</a:t>
            </a:r>
            <a:endParaRPr/>
          </a:p>
        </p:txBody>
      </p:sp>
      <p:sp>
        <p:nvSpPr>
          <p:cNvPr id="168" name="Google Shape;168;p29"/>
          <p:cNvSpPr/>
          <p:nvPr/>
        </p:nvSpPr>
        <p:spPr>
          <a:xfrm>
            <a:off x="2496971" y="1612700"/>
            <a:ext cx="1877700" cy="473700"/>
          </a:xfrm>
          <a:prstGeom prst="wedgeRoundRectCallout">
            <a:avLst>
              <a:gd fmla="val -20833" name="adj1"/>
              <a:gd fmla="val 62500" name="adj2"/>
              <a:gd fmla="val 0" name="adj3"/>
            </a:avLst>
          </a:prstGeom>
          <a:solidFill>
            <a:srgbClr val="EA8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vi-VN" sz="2600" u="none" cap="none" strike="noStrike">
                <a:solidFill>
                  <a:srgbClr val="FFFFFF"/>
                </a:solidFill>
                <a:latin typeface="Open Sans"/>
                <a:ea typeface="Open Sans"/>
                <a:cs typeface="Open Sans"/>
                <a:sym typeface="Open Sans"/>
              </a:rPr>
              <a:t>Bài 2 </a:t>
            </a:r>
            <a:r>
              <a:rPr b="0" i="0" lang="vi-VN" sz="900" u="none" cap="none" strike="noStrike">
                <a:solidFill>
                  <a:schemeClr val="lt1"/>
                </a:solidFill>
                <a:latin typeface="Open Sans"/>
                <a:ea typeface="Open Sans"/>
                <a:cs typeface="Open Sans"/>
                <a:sym typeface="Open Sans"/>
              </a:rPr>
              <a:t>(3 tuần)</a:t>
            </a:r>
            <a:endParaRPr/>
          </a:p>
        </p:txBody>
      </p:sp>
      <p:sp>
        <p:nvSpPr>
          <p:cNvPr id="169" name="Google Shape;169;p29"/>
          <p:cNvSpPr/>
          <p:nvPr/>
        </p:nvSpPr>
        <p:spPr>
          <a:xfrm>
            <a:off x="4619641" y="1612700"/>
            <a:ext cx="1877700" cy="464100"/>
          </a:xfrm>
          <a:prstGeom prst="wedgeRoundRectCallout">
            <a:avLst>
              <a:gd fmla="val -20833" name="adj1"/>
              <a:gd fmla="val 62500" name="adj2"/>
              <a:gd fmla="val 0" name="adj3"/>
            </a:avLst>
          </a:prstGeom>
          <a:solidFill>
            <a:srgbClr val="EA433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vi-VN" sz="2600" u="none" cap="none" strike="noStrike">
                <a:solidFill>
                  <a:srgbClr val="FFFFFF"/>
                </a:solidFill>
                <a:latin typeface="Open Sans"/>
                <a:ea typeface="Open Sans"/>
                <a:cs typeface="Open Sans"/>
                <a:sym typeface="Open Sans"/>
              </a:rPr>
              <a:t>Bài 3 </a:t>
            </a:r>
            <a:r>
              <a:rPr b="0" i="0" lang="vi-VN" sz="900" u="none" cap="none" strike="noStrike">
                <a:solidFill>
                  <a:schemeClr val="lt1"/>
                </a:solidFill>
                <a:latin typeface="Open Sans"/>
                <a:ea typeface="Open Sans"/>
                <a:cs typeface="Open Sans"/>
                <a:sym typeface="Open Sans"/>
              </a:rPr>
              <a:t>(6 tuần)</a:t>
            </a:r>
            <a:endParaRPr/>
          </a:p>
        </p:txBody>
      </p:sp>
      <p:sp>
        <p:nvSpPr>
          <p:cNvPr id="170" name="Google Shape;170;p29"/>
          <p:cNvSpPr/>
          <p:nvPr/>
        </p:nvSpPr>
        <p:spPr>
          <a:xfrm>
            <a:off x="396055" y="2203981"/>
            <a:ext cx="1747500" cy="2285100"/>
          </a:xfrm>
          <a:prstGeom prst="roundRect">
            <a:avLst>
              <a:gd fmla="val 16667" name="adj"/>
            </a:avLst>
          </a:prstGeom>
          <a:solidFill>
            <a:srgbClr val="34A853"/>
          </a:solidFill>
          <a:ln>
            <a:noFill/>
          </a:ln>
        </p:spPr>
        <p:txBody>
          <a:bodyPr anchorCtr="0" anchor="ctr" bIns="91425" lIns="91425" spcFirstLastPara="1" rIns="91425" wrap="square" tIns="91425">
            <a:noAutofit/>
          </a:bodyPr>
          <a:lstStyle/>
          <a:p>
            <a:pPr indent="0" lvl="0" marL="0" marR="0" rtl="0" algn="ctr">
              <a:lnSpc>
                <a:spcPct val="115000"/>
              </a:lnSpc>
              <a:spcBef>
                <a:spcPts val="1400"/>
              </a:spcBef>
              <a:spcAft>
                <a:spcPts val="0"/>
              </a:spcAft>
              <a:buClr>
                <a:srgbClr val="000000"/>
              </a:buClr>
              <a:buSzPts val="1400"/>
              <a:buFont typeface="Arial"/>
              <a:buNone/>
            </a:pPr>
            <a:r>
              <a:rPr b="1" i="0" lang="vi-VN" sz="1400" u="none" cap="none" strike="noStrike">
                <a:solidFill>
                  <a:srgbClr val="FFFFFF"/>
                </a:solidFill>
                <a:latin typeface="Arial"/>
                <a:ea typeface="Arial"/>
                <a:cs typeface="Arial"/>
                <a:sym typeface="Arial"/>
              </a:rPr>
              <a:t>Làm quen với Kotlin</a:t>
            </a:r>
            <a:endParaRPr/>
          </a:p>
          <a:p>
            <a:pPr indent="0" lvl="0" marL="0" marR="0" rtl="0" algn="ctr">
              <a:lnSpc>
                <a:spcPct val="115000"/>
              </a:lnSpc>
              <a:spcBef>
                <a:spcPts val="2400"/>
              </a:spcBef>
              <a:spcAft>
                <a:spcPts val="600"/>
              </a:spcAft>
              <a:buClr>
                <a:srgbClr val="000000"/>
              </a:buClr>
              <a:buSzPts val="1000"/>
              <a:buFont typeface="Arial"/>
              <a:buNone/>
            </a:pPr>
            <a:r>
              <a:rPr b="1" i="0" lang="vi-VN" sz="1000" u="none" cap="none" strike="noStrike">
                <a:solidFill>
                  <a:srgbClr val="FFFFFF"/>
                </a:solidFill>
                <a:latin typeface="Arial"/>
                <a:ea typeface="Arial"/>
                <a:cs typeface="Arial"/>
                <a:sym typeface="Arial"/>
              </a:rPr>
              <a:t>Khái niệm cơ bản, Hàm, Lớp và đối tượng, Hàm mở rộng</a:t>
            </a:r>
            <a:endParaRPr/>
          </a:p>
        </p:txBody>
      </p:sp>
      <p:sp>
        <p:nvSpPr>
          <p:cNvPr id="171" name="Google Shape;171;p29"/>
          <p:cNvSpPr/>
          <p:nvPr/>
        </p:nvSpPr>
        <p:spPr>
          <a:xfrm>
            <a:off x="2524099" y="2204046"/>
            <a:ext cx="1747500" cy="2285100"/>
          </a:xfrm>
          <a:prstGeom prst="roundRect">
            <a:avLst>
              <a:gd fmla="val 16667" name="adj"/>
            </a:avLst>
          </a:prstGeom>
          <a:solidFill>
            <a:srgbClr val="EA8600"/>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vi-VN" sz="1400" u="none" cap="none" strike="noStrike">
                <a:solidFill>
                  <a:srgbClr val="FFFFFF"/>
                </a:solidFill>
                <a:latin typeface="Arial"/>
                <a:ea typeface="Arial"/>
                <a:cs typeface="Arial"/>
                <a:sym typeface="Arial"/>
              </a:rPr>
              <a:t>Giới thiệu về Android</a:t>
            </a:r>
            <a:endParaRPr/>
          </a:p>
          <a:p>
            <a:pPr indent="0" lvl="0" marL="0" marR="0" rtl="0" algn="ctr">
              <a:lnSpc>
                <a:spcPct val="115000"/>
              </a:lnSpc>
              <a:spcBef>
                <a:spcPts val="2400"/>
              </a:spcBef>
              <a:spcAft>
                <a:spcPts val="600"/>
              </a:spcAft>
              <a:buClr>
                <a:srgbClr val="000000"/>
              </a:buClr>
              <a:buSzPts val="1000"/>
              <a:buFont typeface="Arial"/>
              <a:buNone/>
            </a:pPr>
            <a:r>
              <a:rPr b="1" i="0" lang="vi-VN" sz="1000" u="none" cap="none" strike="noStrike">
                <a:solidFill>
                  <a:schemeClr val="lt1"/>
                </a:solidFill>
                <a:latin typeface="Arial"/>
                <a:ea typeface="Arial"/>
                <a:cs typeface="Arial"/>
                <a:sym typeface="Arial"/>
              </a:rPr>
              <a:t>Ứng dụng đầu tiên, Bố cục, Cách di chuyển</a:t>
            </a:r>
            <a:endParaRPr/>
          </a:p>
        </p:txBody>
      </p:sp>
      <p:sp>
        <p:nvSpPr>
          <p:cNvPr id="172" name="Google Shape;172;p29"/>
          <p:cNvSpPr/>
          <p:nvPr/>
        </p:nvSpPr>
        <p:spPr>
          <a:xfrm>
            <a:off x="4647669" y="2248478"/>
            <a:ext cx="1747500" cy="2240700"/>
          </a:xfrm>
          <a:prstGeom prst="roundRect">
            <a:avLst>
              <a:gd fmla="val 16667" name="adj"/>
            </a:avLst>
          </a:prstGeom>
          <a:solidFill>
            <a:srgbClr val="EA4335"/>
          </a:solidFill>
          <a:ln>
            <a:noFill/>
          </a:ln>
        </p:spPr>
        <p:txBody>
          <a:bodyPr anchorCtr="0" anchor="ctr" bIns="91425" lIns="91425" spcFirstLastPara="1" rIns="91425" wrap="square" tIns="91425">
            <a:noAutofit/>
          </a:bodyPr>
          <a:lstStyle/>
          <a:p>
            <a:pPr indent="0" lvl="0" marL="0" marR="0" rtl="0" algn="ctr">
              <a:lnSpc>
                <a:spcPct val="115000"/>
              </a:lnSpc>
              <a:spcBef>
                <a:spcPts val="3600"/>
              </a:spcBef>
              <a:spcAft>
                <a:spcPts val="0"/>
              </a:spcAft>
              <a:buClr>
                <a:srgbClr val="000000"/>
              </a:buClr>
              <a:buSzPts val="1400"/>
              <a:buFont typeface="Arial"/>
              <a:buNone/>
            </a:pPr>
            <a:r>
              <a:rPr b="1" i="0" lang="vi-VN" sz="1400" u="none" cap="none" strike="noStrike">
                <a:solidFill>
                  <a:srgbClr val="FFFFFF"/>
                </a:solidFill>
                <a:latin typeface="Arial"/>
                <a:ea typeface="Arial"/>
                <a:cs typeface="Arial"/>
                <a:sym typeface="Arial"/>
              </a:rPr>
              <a:t>Cấu trúc của ứng dụng Android</a:t>
            </a:r>
            <a:endParaRPr/>
          </a:p>
          <a:p>
            <a:pPr indent="0" lvl="0" marL="0" marR="0" rtl="0" algn="ctr">
              <a:lnSpc>
                <a:spcPct val="115000"/>
              </a:lnSpc>
              <a:spcBef>
                <a:spcPts val="2400"/>
              </a:spcBef>
              <a:spcAft>
                <a:spcPts val="600"/>
              </a:spcAft>
              <a:buClr>
                <a:schemeClr val="dk1"/>
              </a:buClr>
              <a:buSzPts val="1100"/>
              <a:buFont typeface="Arial"/>
              <a:buNone/>
            </a:pPr>
            <a:r>
              <a:rPr b="1" i="0" lang="vi-VN" sz="1000" u="none" cap="none" strike="noStrike">
                <a:solidFill>
                  <a:schemeClr val="lt1"/>
                </a:solidFill>
                <a:latin typeface="Arial"/>
                <a:ea typeface="Arial"/>
                <a:cs typeface="Arial"/>
                <a:sym typeface="Arial"/>
              </a:rPr>
              <a:t>Cấu trúc của ứng dụng, Khả năng lưu trữ cố định dữ liệu, Danh sách hiển thị, Kết nối Internet, Tác vụ trong nền</a:t>
            </a:r>
            <a:endParaRPr/>
          </a:p>
        </p:txBody>
      </p:sp>
      <p:sp>
        <p:nvSpPr>
          <p:cNvPr id="173" name="Google Shape;173;p29"/>
          <p:cNvSpPr/>
          <p:nvPr/>
        </p:nvSpPr>
        <p:spPr>
          <a:xfrm>
            <a:off x="6803767" y="1612703"/>
            <a:ext cx="1877700" cy="464100"/>
          </a:xfrm>
          <a:prstGeom prst="wedgeRoundRectCallout">
            <a:avLst>
              <a:gd fmla="val -20833" name="adj1"/>
              <a:gd fmla="val 62500" name="adj2"/>
              <a:gd fmla="val 0" name="adj3"/>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vi-VN" sz="2600" u="none" cap="none" strike="noStrike">
                <a:solidFill>
                  <a:srgbClr val="FFFFFF"/>
                </a:solidFill>
                <a:latin typeface="Open Sans"/>
                <a:ea typeface="Open Sans"/>
                <a:cs typeface="Open Sans"/>
                <a:sym typeface="Open Sans"/>
              </a:rPr>
              <a:t>Bài 4 </a:t>
            </a:r>
            <a:r>
              <a:rPr b="0" i="0" lang="vi-VN" sz="900" u="none" cap="none" strike="noStrike">
                <a:solidFill>
                  <a:schemeClr val="lt1"/>
                </a:solidFill>
                <a:latin typeface="Open Sans"/>
                <a:ea typeface="Open Sans"/>
                <a:cs typeface="Open Sans"/>
                <a:sym typeface="Open Sans"/>
              </a:rPr>
              <a:t>(1 tuần)</a:t>
            </a:r>
            <a:endParaRPr/>
          </a:p>
        </p:txBody>
      </p:sp>
      <p:sp>
        <p:nvSpPr>
          <p:cNvPr id="174" name="Google Shape;174;p29"/>
          <p:cNvSpPr/>
          <p:nvPr/>
        </p:nvSpPr>
        <p:spPr>
          <a:xfrm>
            <a:off x="6831795" y="2248481"/>
            <a:ext cx="1747500" cy="2240700"/>
          </a:xfrm>
          <a:prstGeom prst="roundRect">
            <a:avLst>
              <a:gd fmla="val 16667" name="adj"/>
            </a:avLst>
          </a:prstGeom>
          <a:solidFill>
            <a:srgbClr val="1C4587"/>
          </a:solidFill>
          <a:ln>
            <a:noFill/>
          </a:ln>
        </p:spPr>
        <p:txBody>
          <a:bodyPr anchorCtr="0" anchor="t" bIns="91425" lIns="91425" spcFirstLastPara="1" rIns="91425" wrap="square" tIns="91425">
            <a:noAutofit/>
          </a:bodyPr>
          <a:lstStyle/>
          <a:p>
            <a:pPr indent="0" lvl="0" marL="0" marR="0" rtl="0" algn="ctr">
              <a:lnSpc>
                <a:spcPct val="115000"/>
              </a:lnSpc>
              <a:spcBef>
                <a:spcPts val="2400"/>
              </a:spcBef>
              <a:spcAft>
                <a:spcPts val="0"/>
              </a:spcAft>
              <a:buClr>
                <a:srgbClr val="000000"/>
              </a:buClr>
              <a:buSzPts val="1400"/>
              <a:buFont typeface="Arial"/>
              <a:buNone/>
            </a:pPr>
            <a:r>
              <a:rPr b="1" i="0" lang="vi-VN" sz="1400" u="none" cap="none" strike="noStrike">
                <a:solidFill>
                  <a:srgbClr val="FFFFFF"/>
                </a:solidFill>
                <a:latin typeface="Arial"/>
                <a:ea typeface="Arial"/>
                <a:cs typeface="Arial"/>
                <a:sym typeface="Arial"/>
              </a:rPr>
              <a:t>Thiết kế ứng dụng</a:t>
            </a:r>
            <a:endParaRPr/>
          </a:p>
          <a:p>
            <a:pPr indent="0" lvl="0" marL="0" marR="0" rtl="0" algn="ctr">
              <a:lnSpc>
                <a:spcPct val="115000"/>
              </a:lnSpc>
              <a:spcBef>
                <a:spcPts val="4200"/>
              </a:spcBef>
              <a:spcAft>
                <a:spcPts val="600"/>
              </a:spcAft>
              <a:buClr>
                <a:srgbClr val="000000"/>
              </a:buClr>
              <a:buSzPts val="1000"/>
              <a:buFont typeface="Arial"/>
              <a:buNone/>
            </a:pPr>
            <a:r>
              <a:rPr b="1" i="0" lang="vi-VN" sz="1000" u="none" cap="none" strike="noStrike">
                <a:solidFill>
                  <a:schemeClr val="lt1"/>
                </a:solidFill>
                <a:latin typeface="Arial"/>
                <a:ea typeface="Arial"/>
                <a:cs typeface="Arial"/>
                <a:sym typeface="Arial"/>
              </a:rPr>
              <a:t>Thiết kế giao diện người dùng ứng dụng</a:t>
            </a:r>
            <a:endParaRPr/>
          </a:p>
        </p:txBody>
      </p:sp>
      <p:sp>
        <p:nvSpPr>
          <p:cNvPr id="175" name="Google Shape;175;p29"/>
          <p:cNvSpPr txBox="1"/>
          <p:nvPr/>
        </p:nvSpPr>
        <p:spPr>
          <a:xfrm>
            <a:off x="342900" y="1051825"/>
            <a:ext cx="8523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vi-VN" sz="2200" u="none" cap="none" strike="noStrike">
                <a:solidFill>
                  <a:srgbClr val="000000"/>
                </a:solidFill>
                <a:latin typeface="Roboto"/>
                <a:ea typeface="Roboto"/>
                <a:cs typeface="Roboto"/>
                <a:sym typeface="Roboto"/>
              </a:rPr>
              <a:t>4 bài với tổng cộng 13 bài học trong 13 tuần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Bài giảng</a:t>
            </a:r>
            <a:endParaRPr/>
          </a:p>
        </p:txBody>
      </p:sp>
      <p:sp>
        <p:nvSpPr>
          <p:cNvPr id="181" name="Google Shape;181;p30"/>
          <p:cNvSpPr txBox="1"/>
          <p:nvPr>
            <p:ph idx="1" type="body"/>
          </p:nvPr>
        </p:nvSpPr>
        <p:spPr>
          <a:xfrm>
            <a:off x="311700" y="1140770"/>
            <a:ext cx="8520600" cy="63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2400"/>
              <a:buNone/>
            </a:pPr>
            <a:r>
              <a:rPr lang="vi-VN">
                <a:solidFill>
                  <a:schemeClr val="dk1"/>
                </a:solidFill>
              </a:rPr>
              <a:t>Chúng ta sẽ cùng tham gia một lớp học để tìm hiểu về các chủ đề quan trọng.</a:t>
            </a:r>
            <a:endParaRPr/>
          </a:p>
        </p:txBody>
      </p:sp>
      <p:sp>
        <p:nvSpPr>
          <p:cNvPr id="182" name="Google Shape;182;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83" name="Google Shape;183;p30"/>
          <p:cNvPicPr preferRelativeResize="0"/>
          <p:nvPr/>
        </p:nvPicPr>
        <p:blipFill rotWithShape="1">
          <a:blip r:embed="rId3">
            <a:alphaModFix/>
          </a:blip>
          <a:srcRect b="0" l="0" r="0" t="0"/>
          <a:stretch/>
        </p:blipFill>
        <p:spPr>
          <a:xfrm>
            <a:off x="412900" y="2211436"/>
            <a:ext cx="2687107" cy="1484018"/>
          </a:xfrm>
          <a:prstGeom prst="rect">
            <a:avLst/>
          </a:prstGeom>
          <a:noFill/>
          <a:ln>
            <a:noFill/>
          </a:ln>
        </p:spPr>
      </p:pic>
      <p:pic>
        <p:nvPicPr>
          <p:cNvPr id="184" name="Google Shape;184;p30"/>
          <p:cNvPicPr preferRelativeResize="0"/>
          <p:nvPr/>
        </p:nvPicPr>
        <p:blipFill rotWithShape="1">
          <a:blip r:embed="rId4">
            <a:alphaModFix/>
          </a:blip>
          <a:srcRect b="0" l="0" r="0" t="0"/>
          <a:stretch/>
        </p:blipFill>
        <p:spPr>
          <a:xfrm>
            <a:off x="3294831" y="2212316"/>
            <a:ext cx="2687107" cy="1482290"/>
          </a:xfrm>
          <a:prstGeom prst="rect">
            <a:avLst/>
          </a:prstGeom>
          <a:noFill/>
          <a:ln cap="flat" cmpd="sng" w="9525">
            <a:solidFill>
              <a:srgbClr val="D9D9D9"/>
            </a:solidFill>
            <a:prstDash val="solid"/>
            <a:round/>
            <a:headEnd len="sm" w="sm" type="none"/>
            <a:tailEnd len="sm" w="sm" type="none"/>
          </a:ln>
        </p:spPr>
      </p:pic>
      <p:pic>
        <p:nvPicPr>
          <p:cNvPr id="185" name="Google Shape;185;p30"/>
          <p:cNvPicPr preferRelativeResize="0"/>
          <p:nvPr/>
        </p:nvPicPr>
        <p:blipFill rotWithShape="1">
          <a:blip r:embed="rId5">
            <a:alphaModFix/>
          </a:blip>
          <a:srcRect b="0" l="0" r="0" t="0"/>
          <a:stretch/>
        </p:blipFill>
        <p:spPr>
          <a:xfrm>
            <a:off x="6145194" y="2167725"/>
            <a:ext cx="2687104" cy="1571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Lộ trình học tập</a:t>
            </a:r>
            <a:endParaRPr/>
          </a:p>
        </p:txBody>
      </p:sp>
      <p:sp>
        <p:nvSpPr>
          <p:cNvPr id="191" name="Google Shape;191;p31"/>
          <p:cNvSpPr txBox="1"/>
          <p:nvPr>
            <p:ph idx="1" type="body"/>
          </p:nvPr>
        </p:nvSpPr>
        <p:spPr>
          <a:xfrm>
            <a:off x="311700" y="1359175"/>
            <a:ext cx="3993300" cy="63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2400"/>
              <a:buNone/>
            </a:pPr>
            <a:r>
              <a:rPr lang="vi-VN">
                <a:solidFill>
                  <a:schemeClr val="dk1"/>
                </a:solidFill>
              </a:rPr>
              <a:t>Sau khi tham gia mỗi lớp học, hãy hoàn thành lộ trình học tập tương ứng với các bài viết và lớp học lập trình để thực hành những gì bạn đã học được.</a:t>
            </a:r>
            <a:endParaRPr/>
          </a:p>
        </p:txBody>
      </p:sp>
      <p:sp>
        <p:nvSpPr>
          <p:cNvPr id="192" name="Google Shape;192;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93" name="Google Shape;193;p31"/>
          <p:cNvPicPr preferRelativeResize="0"/>
          <p:nvPr/>
        </p:nvPicPr>
        <p:blipFill rotWithShape="1">
          <a:blip r:embed="rId3">
            <a:alphaModFix/>
          </a:blip>
          <a:srcRect b="0" l="0" r="0" t="0"/>
          <a:stretch/>
        </p:blipFill>
        <p:spPr>
          <a:xfrm>
            <a:off x="4572000" y="1390475"/>
            <a:ext cx="4168776" cy="270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2"/>
          <p:cNvPicPr preferRelativeResize="0"/>
          <p:nvPr/>
        </p:nvPicPr>
        <p:blipFill rotWithShape="1">
          <a:blip r:embed="rId3">
            <a:alphaModFix/>
          </a:blip>
          <a:srcRect b="8122" l="0" r="0" t="0"/>
          <a:stretch/>
        </p:blipFill>
        <p:spPr>
          <a:xfrm>
            <a:off x="2417950" y="1469000"/>
            <a:ext cx="4281103" cy="2707076"/>
          </a:xfrm>
          <a:prstGeom prst="rect">
            <a:avLst/>
          </a:prstGeom>
          <a:noFill/>
          <a:ln>
            <a:noFill/>
          </a:ln>
        </p:spPr>
      </p:pic>
      <p:sp>
        <p:nvSpPr>
          <p:cNvPr id="199" name="Google Shape;199;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Truy cập vào lộ trình</a:t>
            </a:r>
            <a:endParaRPr/>
          </a:p>
        </p:txBody>
      </p:sp>
      <p:sp>
        <p:nvSpPr>
          <p:cNvPr id="200" name="Google Shape;200;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01" name="Google Shape;201;p32"/>
          <p:cNvPicPr preferRelativeResize="0"/>
          <p:nvPr/>
        </p:nvPicPr>
        <p:blipFill rotWithShape="1">
          <a:blip r:embed="rId4">
            <a:alphaModFix/>
          </a:blip>
          <a:srcRect b="0" l="0" r="0" t="0"/>
          <a:stretch/>
        </p:blipFill>
        <p:spPr>
          <a:xfrm>
            <a:off x="1371614" y="974036"/>
            <a:ext cx="6400780" cy="38662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3"/>
          <p:cNvPicPr preferRelativeResize="0"/>
          <p:nvPr/>
        </p:nvPicPr>
        <p:blipFill rotWithShape="1">
          <a:blip r:embed="rId3">
            <a:alphaModFix/>
          </a:blip>
          <a:srcRect b="14110" l="0" r="0" t="0"/>
          <a:stretch/>
        </p:blipFill>
        <p:spPr>
          <a:xfrm>
            <a:off x="2383276" y="1456020"/>
            <a:ext cx="4324223" cy="2784549"/>
          </a:xfrm>
          <a:prstGeom prst="rect">
            <a:avLst/>
          </a:prstGeom>
          <a:noFill/>
          <a:ln>
            <a:noFill/>
          </a:ln>
        </p:spPr>
      </p:pic>
      <p:sp>
        <p:nvSpPr>
          <p:cNvPr id="207" name="Google Shape;207;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Lộ trình</a:t>
            </a:r>
            <a:endParaRPr/>
          </a:p>
        </p:txBody>
      </p:sp>
      <p:sp>
        <p:nvSpPr>
          <p:cNvPr id="208" name="Google Shape;208;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09" name="Google Shape;209;p33"/>
          <p:cNvPicPr preferRelativeResize="0"/>
          <p:nvPr/>
        </p:nvPicPr>
        <p:blipFill rotWithShape="1">
          <a:blip r:embed="rId4">
            <a:alphaModFix/>
          </a:blip>
          <a:srcRect b="0" l="0" r="0" t="0"/>
          <a:stretch/>
        </p:blipFill>
        <p:spPr>
          <a:xfrm>
            <a:off x="1371614" y="974036"/>
            <a:ext cx="6400780" cy="38662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4"/>
          <p:cNvPicPr preferRelativeResize="0"/>
          <p:nvPr/>
        </p:nvPicPr>
        <p:blipFill rotWithShape="1">
          <a:blip r:embed="rId3">
            <a:alphaModFix/>
          </a:blip>
          <a:srcRect b="0" l="0" r="0" t="0"/>
          <a:stretch/>
        </p:blipFill>
        <p:spPr>
          <a:xfrm>
            <a:off x="2427619" y="1453364"/>
            <a:ext cx="4321703" cy="2800851"/>
          </a:xfrm>
          <a:prstGeom prst="rect">
            <a:avLst/>
          </a:prstGeom>
          <a:noFill/>
          <a:ln>
            <a:noFill/>
          </a:ln>
        </p:spPr>
      </p:pic>
      <p:sp>
        <p:nvSpPr>
          <p:cNvPr id="215" name="Google Shape;215;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Lớp học lập trình</a:t>
            </a:r>
            <a:endParaRPr/>
          </a:p>
        </p:txBody>
      </p:sp>
      <p:sp>
        <p:nvSpPr>
          <p:cNvPr id="216" name="Google Shape;216;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17" name="Google Shape;217;p34"/>
          <p:cNvPicPr preferRelativeResize="0"/>
          <p:nvPr/>
        </p:nvPicPr>
        <p:blipFill rotWithShape="1">
          <a:blip r:embed="rId4">
            <a:alphaModFix/>
          </a:blip>
          <a:srcRect b="0" l="0" r="0" t="0"/>
          <a:stretch/>
        </p:blipFill>
        <p:spPr>
          <a:xfrm>
            <a:off x="1371614" y="974036"/>
            <a:ext cx="6400780" cy="38662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000"/>
              <a:t>Nhận huy hiệu cho hồ sơ nhà phát triển của bạn</a:t>
            </a:r>
            <a:endParaRPr sz="3000"/>
          </a:p>
        </p:txBody>
      </p:sp>
      <p:sp>
        <p:nvSpPr>
          <p:cNvPr id="223" name="Google Shape;223;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24" name="Google Shape;224;p35"/>
          <p:cNvPicPr preferRelativeResize="0"/>
          <p:nvPr/>
        </p:nvPicPr>
        <p:blipFill rotWithShape="1">
          <a:blip r:embed="rId3">
            <a:alphaModFix/>
          </a:blip>
          <a:srcRect b="0" l="0" r="0" t="0"/>
          <a:stretch/>
        </p:blipFill>
        <p:spPr>
          <a:xfrm>
            <a:off x="5183825" y="1396912"/>
            <a:ext cx="2893401" cy="2672426"/>
          </a:xfrm>
          <a:prstGeom prst="rect">
            <a:avLst/>
          </a:prstGeom>
          <a:noFill/>
          <a:ln cap="flat" cmpd="sng" w="9525">
            <a:solidFill>
              <a:srgbClr val="BBC2CF"/>
            </a:solidFill>
            <a:prstDash val="solid"/>
            <a:round/>
            <a:headEnd len="sm" w="sm" type="none"/>
            <a:tailEnd len="sm" w="sm" type="none"/>
          </a:ln>
        </p:spPr>
      </p:pic>
      <p:pic>
        <p:nvPicPr>
          <p:cNvPr id="225" name="Google Shape;225;p35"/>
          <p:cNvPicPr preferRelativeResize="0"/>
          <p:nvPr/>
        </p:nvPicPr>
        <p:blipFill rotWithShape="1">
          <a:blip r:embed="rId4">
            <a:alphaModFix/>
          </a:blip>
          <a:srcRect b="0" l="0" r="0" t="0"/>
          <a:stretch/>
        </p:blipFill>
        <p:spPr>
          <a:xfrm>
            <a:off x="833550" y="1605000"/>
            <a:ext cx="2365251" cy="2365251"/>
          </a:xfrm>
          <a:prstGeom prst="rect">
            <a:avLst/>
          </a:prstGeom>
          <a:noFill/>
          <a:ln>
            <a:noFill/>
          </a:ln>
        </p:spPr>
      </p:pic>
      <p:cxnSp>
        <p:nvCxnSpPr>
          <p:cNvPr id="226" name="Google Shape;226;p35"/>
          <p:cNvCxnSpPr/>
          <p:nvPr/>
        </p:nvCxnSpPr>
        <p:spPr>
          <a:xfrm>
            <a:off x="3641050" y="2671700"/>
            <a:ext cx="872100" cy="5100"/>
          </a:xfrm>
          <a:prstGeom prst="straightConnector1">
            <a:avLst/>
          </a:prstGeom>
          <a:noFill/>
          <a:ln cap="flat" cmpd="sng" w="28575">
            <a:solidFill>
              <a:srgbClr val="073042"/>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85" name="Shape 85"/>
        <p:cNvGrpSpPr/>
        <p:nvPr/>
      </p:nvGrpSpPr>
      <p:grpSpPr>
        <a:xfrm>
          <a:off x="0" y="0"/>
          <a:ext cx="0" cy="0"/>
          <a:chOff x="0" y="0"/>
          <a:chExt cx="0" cy="0"/>
        </a:xfrm>
      </p:grpSpPr>
      <p:sp>
        <p:nvSpPr>
          <p:cNvPr id="86" name="Google Shape;86;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87" name="Google Shape;87;p18"/>
          <p:cNvSpPr txBox="1"/>
          <p:nvPr/>
        </p:nvSpPr>
        <p:spPr>
          <a:xfrm>
            <a:off x="1639025" y="1427100"/>
            <a:ext cx="5865900" cy="1832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Giới thiệu về khóa học này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vi-VN">
                <a:solidFill>
                  <a:srgbClr val="FFFFFF"/>
                </a:solidFill>
              </a:rPr>
              <a:t>Những thứ bạn cần</a:t>
            </a:r>
            <a:endParaRPr/>
          </a:p>
        </p:txBody>
      </p:sp>
      <p:sp>
        <p:nvSpPr>
          <p:cNvPr id="232" name="Google Shape;232;p36"/>
          <p:cNvSpPr txBox="1"/>
          <p:nvPr>
            <p:ph idx="1" type="body"/>
          </p:nvPr>
        </p:nvSpPr>
        <p:spPr>
          <a:xfrm>
            <a:off x="311700" y="1074300"/>
            <a:ext cx="8398800" cy="26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rPr lang="vi-VN" sz="2000">
                <a:latin typeface="Arial"/>
                <a:ea typeface="Arial"/>
                <a:cs typeface="Arial"/>
                <a:sym typeface="Arial"/>
              </a:rPr>
              <a:t>Để thực hiện theo các ví dụ về Kotlin và Android trong phòng thí nghiệm </a:t>
            </a:r>
            <a:r>
              <a:rPr i="1" lang="vi-VN" sz="2000">
                <a:latin typeface="Arial"/>
                <a:ea typeface="Arial"/>
                <a:cs typeface="Arial"/>
                <a:sym typeface="Arial"/>
              </a:rPr>
              <a:t>Phát triển Android bằng Kotlin</a:t>
            </a:r>
            <a:r>
              <a:rPr lang="vi-VN" sz="2000">
                <a:latin typeface="Arial"/>
                <a:ea typeface="Arial"/>
                <a:cs typeface="Arial"/>
                <a:sym typeface="Arial"/>
              </a:rPr>
              <a:t>, bạn sẽ phải cài đặt phần mềm sau đây trên máy tính:</a:t>
            </a:r>
            <a:endParaRPr>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Arial"/>
              <a:buChar char="●"/>
            </a:pPr>
            <a:r>
              <a:rPr lang="vi-VN" sz="2000">
                <a:solidFill>
                  <a:schemeClr val="dk1"/>
                </a:solidFill>
                <a:latin typeface="Arial"/>
                <a:ea typeface="Arial"/>
                <a:cs typeface="Arial"/>
                <a:sym typeface="Arial"/>
              </a:rPr>
              <a:t>Bộ phát triển Java</a:t>
            </a:r>
            <a:endParaRPr>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Arial"/>
              <a:buChar char="●"/>
            </a:pPr>
            <a:r>
              <a:rPr lang="vi-VN" sz="2000">
                <a:solidFill>
                  <a:schemeClr val="dk1"/>
                </a:solidFill>
                <a:latin typeface="Arial"/>
                <a:ea typeface="Arial"/>
                <a:cs typeface="Arial"/>
                <a:sym typeface="Arial"/>
              </a:rPr>
              <a:t>Công cụ thời gian chạy Java (chỉ trên Windows)</a:t>
            </a:r>
            <a:endParaRPr>
              <a:latin typeface="Arial"/>
              <a:ea typeface="Arial"/>
              <a:cs typeface="Arial"/>
              <a:sym typeface="Arial"/>
            </a:endParaRPr>
          </a:p>
          <a:p>
            <a:pPr indent="-355600" lvl="0" marL="457200" rtl="0" algn="l">
              <a:lnSpc>
                <a:spcPct val="115000"/>
              </a:lnSpc>
              <a:spcBef>
                <a:spcPts val="1000"/>
              </a:spcBef>
              <a:spcAft>
                <a:spcPts val="0"/>
              </a:spcAft>
              <a:buSzPts val="2000"/>
              <a:buFont typeface="Arial"/>
              <a:buChar char="●"/>
            </a:pPr>
            <a:r>
              <a:rPr lang="vi-VN" sz="2000">
                <a:latin typeface="Arial"/>
                <a:ea typeface="Arial"/>
                <a:cs typeface="Arial"/>
                <a:sym typeface="Arial"/>
              </a:rPr>
              <a:t>IntelliJ IDEA</a:t>
            </a:r>
            <a:endParaRPr>
              <a:latin typeface="Arial"/>
              <a:ea typeface="Arial"/>
              <a:cs typeface="Arial"/>
              <a:sym typeface="Arial"/>
            </a:endParaRPr>
          </a:p>
          <a:p>
            <a:pPr indent="-355600" lvl="0" marL="457200" rtl="0" algn="l">
              <a:lnSpc>
                <a:spcPct val="115000"/>
              </a:lnSpc>
              <a:spcBef>
                <a:spcPts val="1000"/>
              </a:spcBef>
              <a:spcAft>
                <a:spcPts val="1000"/>
              </a:spcAft>
              <a:buSzPts val="2000"/>
              <a:buFont typeface="Arial"/>
              <a:buChar char="●"/>
            </a:pPr>
            <a:r>
              <a:rPr lang="vi-VN" sz="2000">
                <a:latin typeface="Arial"/>
                <a:ea typeface="Arial"/>
                <a:cs typeface="Arial"/>
                <a:sym typeface="Arial"/>
              </a:rPr>
              <a:t>Android Studio </a:t>
            </a:r>
            <a:endParaRPr>
              <a:latin typeface="Arial"/>
              <a:ea typeface="Arial"/>
              <a:cs typeface="Arial"/>
              <a:sym typeface="Arial"/>
            </a:endParaRPr>
          </a:p>
        </p:txBody>
      </p:sp>
      <p:sp>
        <p:nvSpPr>
          <p:cNvPr id="233" name="Google Shape;233;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237" name="Shape 237"/>
        <p:cNvGrpSpPr/>
        <p:nvPr/>
      </p:nvGrpSpPr>
      <p:grpSpPr>
        <a:xfrm>
          <a:off x="0" y="0"/>
          <a:ext cx="0" cy="0"/>
          <a:chOff x="0" y="0"/>
          <a:chExt cx="0" cy="0"/>
        </a:xfrm>
      </p:grpSpPr>
      <p:sp>
        <p:nvSpPr>
          <p:cNvPr id="238" name="Google Shape;238;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39" name="Google Shape;239;p37"/>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latin typeface="Roboto"/>
                <a:ea typeface="Roboto"/>
                <a:cs typeface="Roboto"/>
                <a:sym typeface="Roboto"/>
              </a:rPr>
              <a:t>Tài nguyên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vi-VN">
                <a:solidFill>
                  <a:srgbClr val="FFFFFF"/>
                </a:solidFill>
              </a:rPr>
              <a:t>Tài nguyên về Kotlin</a:t>
            </a:r>
            <a:endParaRPr/>
          </a:p>
        </p:txBody>
      </p:sp>
      <p:sp>
        <p:nvSpPr>
          <p:cNvPr id="245" name="Google Shape;245;p38"/>
          <p:cNvSpPr txBox="1"/>
          <p:nvPr>
            <p:ph idx="1" type="body"/>
          </p:nvPr>
        </p:nvSpPr>
        <p:spPr>
          <a:xfrm>
            <a:off x="311700" y="1265250"/>
            <a:ext cx="8592600" cy="2694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Arial"/>
              <a:buChar char="●"/>
            </a:pPr>
            <a:r>
              <a:rPr lang="vi-VN" sz="1700" u="sng">
                <a:solidFill>
                  <a:schemeClr val="hlink"/>
                </a:solidFill>
                <a:latin typeface="Arial"/>
                <a:ea typeface="Arial"/>
                <a:cs typeface="Arial"/>
                <a:sym typeface="Arial"/>
                <a:hlinkClick r:id="rId3"/>
              </a:rPr>
              <a:t>Learn Kotlin</a:t>
            </a:r>
            <a:r>
              <a:rPr lang="vi-VN" sz="1700">
                <a:solidFill>
                  <a:schemeClr val="dk1"/>
                </a:solidFill>
                <a:latin typeface="Arial"/>
                <a:ea typeface="Arial"/>
                <a:cs typeface="Arial"/>
                <a:sym typeface="Arial"/>
              </a:rPr>
              <a:t> (Học Kotlin) để xem danh sách các tài liệu tham khảo chính thức</a:t>
            </a:r>
            <a:endParaRPr sz="2100">
              <a:latin typeface="Arial"/>
              <a:ea typeface="Arial"/>
              <a:cs typeface="Arial"/>
              <a:sym typeface="Arial"/>
            </a:endParaRPr>
          </a:p>
          <a:p>
            <a:pPr indent="-336550" lvl="0" marL="457200" rtl="0" algn="l">
              <a:lnSpc>
                <a:spcPct val="115000"/>
              </a:lnSpc>
              <a:spcBef>
                <a:spcPts val="1000"/>
              </a:spcBef>
              <a:spcAft>
                <a:spcPts val="0"/>
              </a:spcAft>
              <a:buClr>
                <a:schemeClr val="dk1"/>
              </a:buClr>
              <a:buSzPts val="1700"/>
              <a:buFont typeface="Arial"/>
              <a:buChar char="●"/>
            </a:pPr>
            <a:r>
              <a:rPr lang="vi-VN" sz="1700" u="sng">
                <a:solidFill>
                  <a:schemeClr val="hlink"/>
                </a:solidFill>
                <a:latin typeface="Arial"/>
                <a:ea typeface="Arial"/>
                <a:cs typeface="Arial"/>
                <a:sym typeface="Arial"/>
                <a:hlinkClick r:id="rId4"/>
              </a:rPr>
              <a:t>Kotlin Language Documentation</a:t>
            </a:r>
            <a:r>
              <a:rPr lang="vi-VN" sz="1700">
                <a:solidFill>
                  <a:schemeClr val="dk1"/>
                </a:solidFill>
                <a:latin typeface="Arial"/>
                <a:ea typeface="Arial"/>
                <a:cs typeface="Arial"/>
                <a:sym typeface="Arial"/>
              </a:rPr>
              <a:t> (Tài liệu về ngôn ngữ Kotlin) (bản PDF có thể tải xuống)</a:t>
            </a:r>
            <a:endParaRPr sz="2100">
              <a:latin typeface="Arial"/>
              <a:ea typeface="Arial"/>
              <a:cs typeface="Arial"/>
              <a:sym typeface="Arial"/>
            </a:endParaRPr>
          </a:p>
          <a:p>
            <a:pPr indent="-336550" lvl="0" marL="457200" rtl="0" algn="l">
              <a:lnSpc>
                <a:spcPct val="115000"/>
              </a:lnSpc>
              <a:spcBef>
                <a:spcPts val="1000"/>
              </a:spcBef>
              <a:spcAft>
                <a:spcPts val="0"/>
              </a:spcAft>
              <a:buClr>
                <a:schemeClr val="dk1"/>
              </a:buClr>
              <a:buSzPts val="1700"/>
              <a:buFont typeface="Arial"/>
              <a:buChar char="●"/>
            </a:pPr>
            <a:r>
              <a:rPr lang="vi-VN" sz="1700" u="sng">
                <a:solidFill>
                  <a:schemeClr val="hlink"/>
                </a:solidFill>
                <a:latin typeface="Arial"/>
                <a:ea typeface="Arial"/>
                <a:cs typeface="Arial"/>
                <a:sym typeface="Arial"/>
                <a:hlinkClick r:id="rId5"/>
              </a:rPr>
              <a:t>Kotlin Koans</a:t>
            </a:r>
            <a:r>
              <a:rPr lang="vi-VN" sz="1700">
                <a:solidFill>
                  <a:schemeClr val="dk1"/>
                </a:solidFill>
                <a:latin typeface="Arial"/>
                <a:ea typeface="Arial"/>
                <a:cs typeface="Arial"/>
                <a:sym typeface="Arial"/>
              </a:rPr>
              <a:t> (Chuỗi bài tập về Kotlin) để xem thêm các đoạn mã giúp bạn thực hành</a:t>
            </a:r>
            <a:endParaRPr sz="2100">
              <a:latin typeface="Arial"/>
              <a:ea typeface="Arial"/>
              <a:cs typeface="Arial"/>
              <a:sym typeface="Arial"/>
            </a:endParaRPr>
          </a:p>
          <a:p>
            <a:pPr indent="-336550" lvl="0" marL="457200" rtl="0" algn="l">
              <a:lnSpc>
                <a:spcPct val="115000"/>
              </a:lnSpc>
              <a:spcBef>
                <a:spcPts val="1000"/>
              </a:spcBef>
              <a:spcAft>
                <a:spcPts val="0"/>
              </a:spcAft>
              <a:buClr>
                <a:schemeClr val="dk1"/>
              </a:buClr>
              <a:buSzPts val="1700"/>
              <a:buFont typeface="Arial"/>
              <a:buChar char="●"/>
            </a:pPr>
            <a:r>
              <a:rPr lang="vi-VN" sz="1700" u="sng">
                <a:solidFill>
                  <a:schemeClr val="hlink"/>
                </a:solidFill>
                <a:latin typeface="Arial"/>
                <a:ea typeface="Arial"/>
                <a:cs typeface="Arial"/>
                <a:sym typeface="Arial"/>
                <a:hlinkClick r:id="rId6"/>
              </a:rPr>
              <a:t>Coding Conventions</a:t>
            </a:r>
            <a:r>
              <a:rPr lang="vi-VN" sz="1700">
                <a:solidFill>
                  <a:schemeClr val="dk1"/>
                </a:solidFill>
                <a:latin typeface="Arial"/>
                <a:ea typeface="Arial"/>
                <a:cs typeface="Arial"/>
                <a:sym typeface="Arial"/>
              </a:rPr>
              <a:t> (Quy ước lập trình) để biết hướng dẫn về kiểu lập trình cho ngôn ngữ Kotlin</a:t>
            </a:r>
            <a:endParaRPr sz="2100">
              <a:latin typeface="Arial"/>
              <a:ea typeface="Arial"/>
              <a:cs typeface="Arial"/>
              <a:sym typeface="Arial"/>
            </a:endParaRPr>
          </a:p>
          <a:p>
            <a:pPr indent="-336550" lvl="0" marL="457200" rtl="0" algn="l">
              <a:lnSpc>
                <a:spcPct val="115000"/>
              </a:lnSpc>
              <a:spcBef>
                <a:spcPts val="1000"/>
              </a:spcBef>
              <a:spcAft>
                <a:spcPts val="1000"/>
              </a:spcAft>
              <a:buClr>
                <a:schemeClr val="dk1"/>
              </a:buClr>
              <a:buSzPts val="1700"/>
              <a:buFont typeface="Arial"/>
              <a:buChar char="●"/>
            </a:pPr>
            <a:r>
              <a:rPr lang="vi-VN" sz="1700" u="sng">
                <a:solidFill>
                  <a:schemeClr val="hlink"/>
                </a:solidFill>
                <a:latin typeface="Arial"/>
                <a:ea typeface="Arial"/>
                <a:cs typeface="Arial"/>
                <a:sym typeface="Arial"/>
                <a:hlinkClick r:id="rId7"/>
              </a:rPr>
              <a:t>Learn Kotlin by Example</a:t>
            </a:r>
            <a:r>
              <a:rPr lang="vi-VN" sz="1700">
                <a:solidFill>
                  <a:schemeClr val="dk1"/>
                </a:solidFill>
                <a:latin typeface="Arial"/>
                <a:ea typeface="Arial"/>
                <a:cs typeface="Arial"/>
                <a:sym typeface="Arial"/>
              </a:rPr>
              <a:t> (Học Kotlin qua ví dụ) để xem tập hợp các ví dụ nhỏ và đơn giản có chú thích</a:t>
            </a:r>
            <a:endParaRPr sz="2100">
              <a:latin typeface="Arial"/>
              <a:ea typeface="Arial"/>
              <a:cs typeface="Arial"/>
              <a:sym typeface="Arial"/>
            </a:endParaRPr>
          </a:p>
        </p:txBody>
      </p:sp>
      <p:sp>
        <p:nvSpPr>
          <p:cNvPr id="246" name="Google Shape;246;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Android và các tài nguyên khác</a:t>
            </a:r>
            <a:endParaRPr/>
          </a:p>
        </p:txBody>
      </p:sp>
      <p:sp>
        <p:nvSpPr>
          <p:cNvPr id="252" name="Google Shape;252;p39"/>
          <p:cNvSpPr txBox="1"/>
          <p:nvPr>
            <p:ph idx="1" type="body"/>
          </p:nvPr>
        </p:nvSpPr>
        <p:spPr>
          <a:xfrm>
            <a:off x="311700" y="1168625"/>
            <a:ext cx="8520600" cy="3177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rial"/>
              <a:buChar char="●"/>
            </a:pPr>
            <a:r>
              <a:rPr lang="vi-VN" sz="1600" u="sng">
                <a:solidFill>
                  <a:schemeClr val="hlink"/>
                </a:solidFill>
                <a:latin typeface="Arial"/>
                <a:ea typeface="Arial"/>
                <a:cs typeface="Arial"/>
                <a:sym typeface="Arial"/>
                <a:hlinkClick r:id="rId3"/>
              </a:rPr>
              <a:t>Trang web chính thức của nhà phát triển Android</a:t>
            </a:r>
            <a:endParaRPr>
              <a:latin typeface="Arial"/>
              <a:ea typeface="Arial"/>
              <a:cs typeface="Arial"/>
              <a:sym typeface="Arial"/>
            </a:endParaRPr>
          </a:p>
          <a:p>
            <a:pPr indent="-330200" lvl="0" marL="457200" rtl="0" algn="l">
              <a:lnSpc>
                <a:spcPct val="115000"/>
              </a:lnSpc>
              <a:spcBef>
                <a:spcPts val="1000"/>
              </a:spcBef>
              <a:spcAft>
                <a:spcPts val="0"/>
              </a:spcAft>
              <a:buClr>
                <a:schemeClr val="dk1"/>
              </a:buClr>
              <a:buSzPts val="1600"/>
              <a:buFont typeface="Arial"/>
              <a:buChar char="●"/>
            </a:pPr>
            <a:r>
              <a:rPr lang="vi-VN" sz="1600" u="sng">
                <a:solidFill>
                  <a:schemeClr val="hlink"/>
                </a:solidFill>
                <a:latin typeface="Arial"/>
                <a:ea typeface="Arial"/>
                <a:cs typeface="Arial"/>
                <a:sym typeface="Arial"/>
                <a:hlinkClick r:id="rId4"/>
              </a:rPr>
              <a:t>Blog dành cho nhà phát triển Android</a:t>
            </a:r>
            <a:endParaRPr>
              <a:latin typeface="Arial"/>
              <a:ea typeface="Arial"/>
              <a:cs typeface="Arial"/>
              <a:sym typeface="Arial"/>
            </a:endParaRPr>
          </a:p>
          <a:p>
            <a:pPr indent="-330200" lvl="0" marL="457200" rtl="0" algn="l">
              <a:lnSpc>
                <a:spcPct val="115000"/>
              </a:lnSpc>
              <a:spcBef>
                <a:spcPts val="1000"/>
              </a:spcBef>
              <a:spcAft>
                <a:spcPts val="0"/>
              </a:spcAft>
              <a:buClr>
                <a:schemeClr val="dk1"/>
              </a:buClr>
              <a:buSzPts val="1600"/>
              <a:buFont typeface="Arial"/>
              <a:buChar char="●"/>
            </a:pPr>
            <a:r>
              <a:rPr lang="vi-VN" sz="1600" u="sng">
                <a:solidFill>
                  <a:schemeClr val="hlink"/>
                </a:solidFill>
                <a:latin typeface="Arial"/>
                <a:ea typeface="Arial"/>
                <a:cs typeface="Arial"/>
                <a:sym typeface="Arial"/>
                <a:hlinkClick r:id="rId5"/>
              </a:rPr>
              <a:t>Blog dành cho nhà phát triển Android trên Medium</a:t>
            </a:r>
            <a:r>
              <a:rPr lang="vi-VN" sz="1600">
                <a:solidFill>
                  <a:schemeClr val="dk1"/>
                </a:solidFill>
                <a:latin typeface="Arial"/>
                <a:ea typeface="Arial"/>
                <a:cs typeface="Arial"/>
                <a:sym typeface="Arial"/>
              </a:rPr>
              <a:t> </a:t>
            </a:r>
            <a:endParaRPr>
              <a:latin typeface="Arial"/>
              <a:ea typeface="Arial"/>
              <a:cs typeface="Arial"/>
              <a:sym typeface="Arial"/>
            </a:endParaRPr>
          </a:p>
          <a:p>
            <a:pPr indent="-330200" lvl="0" marL="457200" rtl="0" algn="l">
              <a:lnSpc>
                <a:spcPct val="115000"/>
              </a:lnSpc>
              <a:spcBef>
                <a:spcPts val="1000"/>
              </a:spcBef>
              <a:spcAft>
                <a:spcPts val="0"/>
              </a:spcAft>
              <a:buClr>
                <a:schemeClr val="dk1"/>
              </a:buClr>
              <a:buSzPts val="1600"/>
              <a:buFont typeface="Arial"/>
              <a:buChar char="●"/>
            </a:pPr>
            <a:r>
              <a:rPr lang="vi-VN" sz="1600" u="sng">
                <a:solidFill>
                  <a:schemeClr val="hlink"/>
                </a:solidFill>
                <a:latin typeface="Arial"/>
                <a:ea typeface="Arial"/>
                <a:cs typeface="Arial"/>
                <a:sym typeface="Arial"/>
                <a:hlinkClick r:id="rId6"/>
              </a:rPr>
              <a:t>Kênh YouTube nhà phát triển Android</a:t>
            </a:r>
            <a:endParaRPr>
              <a:latin typeface="Arial"/>
              <a:ea typeface="Arial"/>
              <a:cs typeface="Arial"/>
              <a:sym typeface="Arial"/>
            </a:endParaRPr>
          </a:p>
          <a:p>
            <a:pPr indent="-330200" lvl="0" marL="457200" rtl="0" algn="l">
              <a:lnSpc>
                <a:spcPct val="115000"/>
              </a:lnSpc>
              <a:spcBef>
                <a:spcPts val="1000"/>
              </a:spcBef>
              <a:spcAft>
                <a:spcPts val="0"/>
              </a:spcAft>
              <a:buClr>
                <a:schemeClr val="dk1"/>
              </a:buClr>
              <a:buSzPts val="1600"/>
              <a:buFont typeface="Arial"/>
              <a:buChar char="●"/>
            </a:pPr>
            <a:r>
              <a:rPr lang="vi-VN" sz="1600" u="sng">
                <a:solidFill>
                  <a:schemeClr val="hlink"/>
                </a:solidFill>
                <a:latin typeface="Arial"/>
                <a:ea typeface="Arial"/>
                <a:cs typeface="Arial"/>
                <a:sym typeface="Arial"/>
                <a:hlinkClick r:id="rId7"/>
              </a:rPr>
              <a:t>@AndroidDev trên Twitter</a:t>
            </a:r>
            <a:r>
              <a:rPr lang="vi-VN" sz="1600">
                <a:solidFill>
                  <a:schemeClr val="dk1"/>
                </a:solidFill>
                <a:latin typeface="Arial"/>
                <a:ea typeface="Arial"/>
                <a:cs typeface="Arial"/>
                <a:sym typeface="Arial"/>
              </a:rPr>
              <a:t> </a:t>
            </a:r>
            <a:endParaRPr>
              <a:latin typeface="Arial"/>
              <a:ea typeface="Arial"/>
              <a:cs typeface="Arial"/>
              <a:sym typeface="Arial"/>
            </a:endParaRPr>
          </a:p>
          <a:p>
            <a:pPr indent="-330200" lvl="0" marL="457200" rtl="0" algn="l">
              <a:lnSpc>
                <a:spcPct val="115000"/>
              </a:lnSpc>
              <a:spcBef>
                <a:spcPts val="1000"/>
              </a:spcBef>
              <a:spcAft>
                <a:spcPts val="0"/>
              </a:spcAft>
              <a:buClr>
                <a:schemeClr val="dk1"/>
              </a:buClr>
              <a:buSzPts val="1600"/>
              <a:buFont typeface="Arial"/>
              <a:buChar char="●"/>
            </a:pPr>
            <a:r>
              <a:rPr lang="vi-VN" sz="1600" u="sng">
                <a:solidFill>
                  <a:schemeClr val="hlink"/>
                </a:solidFill>
                <a:latin typeface="Arial"/>
                <a:ea typeface="Arial"/>
                <a:cs typeface="Arial"/>
                <a:sym typeface="Arial"/>
                <a:hlinkClick r:id="rId8"/>
              </a:rPr>
              <a:t>Bản tin dành cho nhà phát triển Android</a:t>
            </a:r>
            <a:endParaRPr>
              <a:latin typeface="Arial"/>
              <a:ea typeface="Arial"/>
              <a:cs typeface="Arial"/>
              <a:sym typeface="Arial"/>
            </a:endParaRPr>
          </a:p>
          <a:p>
            <a:pPr indent="-330200" lvl="0" marL="457200" rtl="0" algn="l">
              <a:lnSpc>
                <a:spcPct val="115000"/>
              </a:lnSpc>
              <a:spcBef>
                <a:spcPts val="1000"/>
              </a:spcBef>
              <a:spcAft>
                <a:spcPts val="0"/>
              </a:spcAft>
              <a:buClr>
                <a:schemeClr val="dk1"/>
              </a:buClr>
              <a:buSzPts val="1600"/>
              <a:buFont typeface="Arial"/>
              <a:buChar char="●"/>
            </a:pPr>
            <a:r>
              <a:rPr lang="vi-VN" sz="1600" u="sng">
                <a:solidFill>
                  <a:schemeClr val="hlink"/>
                </a:solidFill>
                <a:latin typeface="Arial"/>
                <a:ea typeface="Arial"/>
                <a:cs typeface="Arial"/>
                <a:sym typeface="Arial"/>
                <a:hlinkClick r:id="rId9"/>
              </a:rPr>
              <a:t>Stack Overflow</a:t>
            </a:r>
            <a:endParaRPr>
              <a:latin typeface="Arial"/>
              <a:ea typeface="Arial"/>
              <a:cs typeface="Arial"/>
              <a:sym typeface="Arial"/>
            </a:endParaRPr>
          </a:p>
          <a:p>
            <a:pPr indent="-330200" lvl="0" marL="457200" rtl="0" algn="l">
              <a:lnSpc>
                <a:spcPct val="115000"/>
              </a:lnSpc>
              <a:spcBef>
                <a:spcPts val="1000"/>
              </a:spcBef>
              <a:spcAft>
                <a:spcPts val="1000"/>
              </a:spcAft>
              <a:buClr>
                <a:schemeClr val="dk1"/>
              </a:buClr>
              <a:buSzPts val="1600"/>
              <a:buFont typeface="Arial"/>
              <a:buChar char="●"/>
            </a:pPr>
            <a:r>
              <a:rPr lang="vi-VN" sz="1600">
                <a:solidFill>
                  <a:schemeClr val="dk1"/>
                </a:solidFill>
                <a:latin typeface="Arial"/>
                <a:ea typeface="Arial"/>
                <a:cs typeface="Arial"/>
                <a:sym typeface="Arial"/>
              </a:rPr>
              <a:t>Tài liệu ngoại tuyến thông qua </a:t>
            </a:r>
            <a:r>
              <a:rPr lang="vi-VN" sz="1600" u="sng">
                <a:solidFill>
                  <a:schemeClr val="hlink"/>
                </a:solidFill>
                <a:latin typeface="Arial"/>
                <a:ea typeface="Arial"/>
                <a:cs typeface="Arial"/>
                <a:sym typeface="Arial"/>
                <a:hlinkClick r:id="rId10"/>
              </a:rPr>
              <a:t>Trình quản lý SDK</a:t>
            </a:r>
            <a:endParaRPr>
              <a:latin typeface="Arial"/>
              <a:ea typeface="Arial"/>
              <a:cs typeface="Arial"/>
              <a:sym typeface="Arial"/>
            </a:endParaRPr>
          </a:p>
        </p:txBody>
      </p:sp>
      <p:sp>
        <p:nvSpPr>
          <p:cNvPr id="253" name="Google Shape;253;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vi-VN">
                <a:solidFill>
                  <a:srgbClr val="FFFFFF"/>
                </a:solidFill>
              </a:rPr>
              <a:t>Điều kiện tiên quyết</a:t>
            </a:r>
            <a:endParaRPr/>
          </a:p>
        </p:txBody>
      </p:sp>
      <p:sp>
        <p:nvSpPr>
          <p:cNvPr id="93" name="Google Shape;93;p19"/>
          <p:cNvSpPr txBox="1"/>
          <p:nvPr>
            <p:ph idx="1" type="body"/>
          </p:nvPr>
        </p:nvSpPr>
        <p:spPr>
          <a:xfrm>
            <a:off x="311700" y="1392300"/>
            <a:ext cx="8707800" cy="3027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Arial"/>
              <a:buChar char="●"/>
            </a:pPr>
            <a:r>
              <a:rPr lang="vi-VN">
                <a:solidFill>
                  <a:schemeClr val="dk1"/>
                </a:solidFill>
                <a:latin typeface="Arial"/>
                <a:ea typeface="Arial"/>
                <a:cs typeface="Arial"/>
                <a:sym typeface="Arial"/>
              </a:rPr>
              <a:t>Có kinh nghiệm về ngôn ngữ lập trình hướng đối tượng</a:t>
            </a:r>
            <a:endParaRPr>
              <a:latin typeface="Arial"/>
              <a:ea typeface="Arial"/>
              <a:cs typeface="Arial"/>
              <a:sym typeface="Arial"/>
            </a:endParaRPr>
          </a:p>
          <a:p>
            <a:pPr indent="-381000" lvl="0" marL="457200" rtl="0" algn="l">
              <a:lnSpc>
                <a:spcPct val="115000"/>
              </a:lnSpc>
              <a:spcBef>
                <a:spcPts val="1000"/>
              </a:spcBef>
              <a:spcAft>
                <a:spcPts val="0"/>
              </a:spcAft>
              <a:buClr>
                <a:schemeClr val="dk1"/>
              </a:buClr>
              <a:buSzPts val="2400"/>
              <a:buFont typeface="Arial"/>
              <a:buChar char="●"/>
            </a:pPr>
            <a:r>
              <a:rPr lang="vi-VN">
                <a:solidFill>
                  <a:schemeClr val="dk1"/>
                </a:solidFill>
                <a:latin typeface="Arial"/>
                <a:ea typeface="Arial"/>
                <a:cs typeface="Arial"/>
                <a:sym typeface="Arial"/>
              </a:rPr>
              <a:t>Thoải mái khi sử dụng môi trường phát triển tích hợp (IDE)</a:t>
            </a:r>
            <a:endParaRPr>
              <a:latin typeface="Arial"/>
              <a:ea typeface="Arial"/>
              <a:cs typeface="Arial"/>
              <a:sym typeface="Arial"/>
            </a:endParaRPr>
          </a:p>
          <a:p>
            <a:pPr indent="-381000" lvl="0" marL="457200" rtl="0" algn="l">
              <a:lnSpc>
                <a:spcPct val="115000"/>
              </a:lnSpc>
              <a:spcBef>
                <a:spcPts val="1000"/>
              </a:spcBef>
              <a:spcAft>
                <a:spcPts val="0"/>
              </a:spcAft>
              <a:buClr>
                <a:schemeClr val="dk1"/>
              </a:buClr>
              <a:buSzPts val="2400"/>
              <a:buFont typeface="Arial"/>
              <a:buChar char="●"/>
            </a:pPr>
            <a:r>
              <a:rPr lang="vi-VN">
                <a:solidFill>
                  <a:schemeClr val="dk1"/>
                </a:solidFill>
                <a:latin typeface="Arial"/>
                <a:ea typeface="Arial"/>
                <a:cs typeface="Arial"/>
                <a:sym typeface="Arial"/>
              </a:rPr>
              <a:t>Quen dùng GitHub</a:t>
            </a:r>
            <a:endParaRPr>
              <a:latin typeface="Arial"/>
              <a:ea typeface="Arial"/>
              <a:cs typeface="Arial"/>
              <a:sym typeface="Arial"/>
            </a:endParaRPr>
          </a:p>
          <a:p>
            <a:pPr indent="-381000" lvl="0" marL="457200" rtl="0" algn="l">
              <a:lnSpc>
                <a:spcPct val="115000"/>
              </a:lnSpc>
              <a:spcBef>
                <a:spcPts val="1000"/>
              </a:spcBef>
              <a:spcAft>
                <a:spcPts val="0"/>
              </a:spcAft>
              <a:buClr>
                <a:schemeClr val="dk1"/>
              </a:buClr>
              <a:buSzPts val="2400"/>
              <a:buFont typeface="Arial"/>
              <a:buChar char="●"/>
            </a:pPr>
            <a:r>
              <a:rPr lang="vi-VN">
                <a:solidFill>
                  <a:schemeClr val="dk1"/>
                </a:solidFill>
                <a:latin typeface="Arial"/>
                <a:ea typeface="Arial"/>
                <a:cs typeface="Arial"/>
                <a:sym typeface="Arial"/>
              </a:rPr>
              <a:t>Có máy tính kết nối Internet</a:t>
            </a:r>
            <a:endParaRPr>
              <a:latin typeface="Arial"/>
              <a:ea typeface="Arial"/>
              <a:cs typeface="Arial"/>
              <a:sym typeface="Arial"/>
            </a:endParaRPr>
          </a:p>
          <a:p>
            <a:pPr indent="-381000" lvl="0" marL="457200" rtl="0" algn="l">
              <a:lnSpc>
                <a:spcPct val="115000"/>
              </a:lnSpc>
              <a:spcBef>
                <a:spcPts val="1000"/>
              </a:spcBef>
              <a:spcAft>
                <a:spcPts val="0"/>
              </a:spcAft>
              <a:buClr>
                <a:schemeClr val="dk1"/>
              </a:buClr>
              <a:buSzPts val="2400"/>
              <a:buFont typeface="Arial"/>
              <a:buChar char="●"/>
            </a:pPr>
            <a:r>
              <a:rPr lang="vi-VN">
                <a:solidFill>
                  <a:schemeClr val="dk1"/>
                </a:solidFill>
                <a:latin typeface="Arial"/>
                <a:ea typeface="Arial"/>
                <a:cs typeface="Arial"/>
                <a:sym typeface="Arial"/>
              </a:rPr>
              <a:t>(Không bắt buộc) Có thiết bị Android và cáp USB</a:t>
            </a:r>
            <a:endParaRPr>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15000"/>
              </a:lnSpc>
              <a:spcBef>
                <a:spcPts val="1000"/>
              </a:spcBef>
              <a:spcAft>
                <a:spcPts val="1000"/>
              </a:spcAft>
              <a:buClr>
                <a:schemeClr val="dk1"/>
              </a:buClr>
              <a:buSzPts val="1100"/>
              <a:buFont typeface="Arial"/>
              <a:buNone/>
            </a:pPr>
            <a:r>
              <a:t/>
            </a:r>
            <a:endParaRPr>
              <a:latin typeface="Arial"/>
              <a:ea typeface="Arial"/>
              <a:cs typeface="Arial"/>
              <a:sym typeface="Arial"/>
            </a:endParaRPr>
          </a:p>
        </p:txBody>
      </p:sp>
      <p:sp>
        <p:nvSpPr>
          <p:cNvPr id="94" name="Google Shape;94;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vi-VN">
                <a:solidFill>
                  <a:srgbClr val="FFFFFF"/>
                </a:solidFill>
              </a:rPr>
              <a:t>Nội dung bạn sẽ tìm hiểu</a:t>
            </a:r>
            <a:endParaRPr/>
          </a:p>
        </p:txBody>
      </p:sp>
      <p:sp>
        <p:nvSpPr>
          <p:cNvPr id="100" name="Google Shape;100;p20"/>
          <p:cNvSpPr txBox="1"/>
          <p:nvPr>
            <p:ph idx="1" type="body"/>
          </p:nvPr>
        </p:nvSpPr>
        <p:spPr>
          <a:xfrm>
            <a:off x="311700" y="858900"/>
            <a:ext cx="5698500" cy="302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t/>
            </a:r>
            <a:endParaRPr>
              <a:solidFill>
                <a:schemeClr val="dk1"/>
              </a:solidFill>
              <a:latin typeface="Arial"/>
              <a:ea typeface="Arial"/>
              <a:cs typeface="Arial"/>
              <a:sym typeface="Arial"/>
            </a:endParaRPr>
          </a:p>
          <a:p>
            <a:pPr indent="-381000" lvl="0" marL="457200" rtl="0" algn="l">
              <a:lnSpc>
                <a:spcPct val="115000"/>
              </a:lnSpc>
              <a:spcBef>
                <a:spcPts val="1000"/>
              </a:spcBef>
              <a:spcAft>
                <a:spcPts val="0"/>
              </a:spcAft>
              <a:buSzPts val="2400"/>
              <a:buFont typeface="Arial"/>
              <a:buChar char="●"/>
            </a:pPr>
            <a:r>
              <a:rPr lang="vi-VN">
                <a:solidFill>
                  <a:schemeClr val="dk1"/>
                </a:solidFill>
                <a:latin typeface="Arial"/>
                <a:ea typeface="Arial"/>
                <a:cs typeface="Arial"/>
                <a:sym typeface="Arial"/>
              </a:rPr>
              <a:t>Cách xây dựng nhiều ứng dụng Android trong Kotlin</a:t>
            </a:r>
            <a:endParaRPr>
              <a:latin typeface="Arial"/>
              <a:ea typeface="Arial"/>
              <a:cs typeface="Arial"/>
              <a:sym typeface="Arial"/>
            </a:endParaRPr>
          </a:p>
          <a:p>
            <a:pPr indent="-381000" lvl="0" marL="457200" rtl="0" algn="l">
              <a:lnSpc>
                <a:spcPct val="115000"/>
              </a:lnSpc>
              <a:spcBef>
                <a:spcPts val="1000"/>
              </a:spcBef>
              <a:spcAft>
                <a:spcPts val="0"/>
              </a:spcAft>
              <a:buClr>
                <a:schemeClr val="dk1"/>
              </a:buClr>
              <a:buSzPts val="2400"/>
              <a:buFont typeface="Arial"/>
              <a:buChar char="●"/>
            </a:pPr>
            <a:r>
              <a:rPr lang="vi-VN">
                <a:solidFill>
                  <a:schemeClr val="dk1"/>
                </a:solidFill>
                <a:latin typeface="Arial"/>
                <a:ea typeface="Arial"/>
                <a:cs typeface="Arial"/>
                <a:sym typeface="Arial"/>
              </a:rPr>
              <a:t>Thông tin cơ bản về ngôn ngữ Kotlin</a:t>
            </a:r>
            <a:endParaRPr>
              <a:latin typeface="Arial"/>
              <a:ea typeface="Arial"/>
              <a:cs typeface="Arial"/>
              <a:sym typeface="Arial"/>
            </a:endParaRPr>
          </a:p>
          <a:p>
            <a:pPr indent="-381000" lvl="0" marL="457200" rtl="0" algn="l">
              <a:lnSpc>
                <a:spcPct val="115000"/>
              </a:lnSpc>
              <a:spcBef>
                <a:spcPts val="1000"/>
              </a:spcBef>
              <a:spcAft>
                <a:spcPts val="0"/>
              </a:spcAft>
              <a:buClr>
                <a:schemeClr val="dk1"/>
              </a:buClr>
              <a:buSzPts val="2400"/>
              <a:buFont typeface="Arial"/>
              <a:buChar char="●"/>
            </a:pPr>
            <a:r>
              <a:rPr lang="vi-VN">
                <a:solidFill>
                  <a:schemeClr val="dk1"/>
                </a:solidFill>
                <a:latin typeface="Arial"/>
                <a:ea typeface="Arial"/>
                <a:cs typeface="Arial"/>
                <a:sym typeface="Arial"/>
              </a:rPr>
              <a:t>Các phương pháp hay nhất để phát triển ứng dụng</a:t>
            </a:r>
            <a:endParaRPr>
              <a:latin typeface="Arial"/>
              <a:ea typeface="Arial"/>
              <a:cs typeface="Arial"/>
              <a:sym typeface="Arial"/>
            </a:endParaRPr>
          </a:p>
          <a:p>
            <a:pPr indent="-381000" lvl="0" marL="457200" rtl="0" algn="l">
              <a:lnSpc>
                <a:spcPct val="115000"/>
              </a:lnSpc>
              <a:spcBef>
                <a:spcPts val="1000"/>
              </a:spcBef>
              <a:spcAft>
                <a:spcPts val="0"/>
              </a:spcAft>
              <a:buClr>
                <a:schemeClr val="dk1"/>
              </a:buClr>
              <a:buSzPts val="2400"/>
              <a:buFont typeface="Arial"/>
              <a:buChar char="●"/>
            </a:pPr>
            <a:r>
              <a:rPr lang="vi-VN">
                <a:solidFill>
                  <a:schemeClr val="dk1"/>
                </a:solidFill>
                <a:latin typeface="Arial"/>
                <a:ea typeface="Arial"/>
                <a:cs typeface="Arial"/>
                <a:sym typeface="Arial"/>
              </a:rPr>
              <a:t>Các tài nguyên để tiếp tục tìm hiểu</a:t>
            </a:r>
            <a:endParaRPr>
              <a:latin typeface="Arial"/>
              <a:ea typeface="Arial"/>
              <a:cs typeface="Arial"/>
              <a:sym typeface="Arial"/>
            </a:endParaRPr>
          </a:p>
          <a:p>
            <a:pPr indent="0" lvl="0" marL="0" rtl="0" algn="l">
              <a:lnSpc>
                <a:spcPct val="115000"/>
              </a:lnSpc>
              <a:spcBef>
                <a:spcPts val="1000"/>
              </a:spcBef>
              <a:spcAft>
                <a:spcPts val="1000"/>
              </a:spcAft>
              <a:buClr>
                <a:schemeClr val="dk1"/>
              </a:buClr>
              <a:buSzPts val="1100"/>
              <a:buFont typeface="Arial"/>
              <a:buNone/>
            </a:pPr>
            <a:r>
              <a:t/>
            </a:r>
            <a:endParaRPr>
              <a:latin typeface="Arial"/>
              <a:ea typeface="Arial"/>
              <a:cs typeface="Arial"/>
              <a:sym typeface="Arial"/>
            </a:endParaRPr>
          </a:p>
        </p:txBody>
      </p:sp>
      <p:sp>
        <p:nvSpPr>
          <p:cNvPr id="101" name="Google Shape;101;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02" name="Google Shape;102;p20"/>
          <p:cNvPicPr preferRelativeResize="0"/>
          <p:nvPr/>
        </p:nvPicPr>
        <p:blipFill rotWithShape="1">
          <a:blip r:embed="rId3">
            <a:alphaModFix/>
          </a:blip>
          <a:srcRect b="13226" l="12796" r="12273" t="12878"/>
          <a:stretch/>
        </p:blipFill>
        <p:spPr>
          <a:xfrm>
            <a:off x="6010275" y="133812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vi-VN">
                <a:solidFill>
                  <a:srgbClr val="FFFFFF"/>
                </a:solidFill>
              </a:rPr>
              <a:t>Cơ hội</a:t>
            </a:r>
            <a:endParaRPr/>
          </a:p>
        </p:txBody>
      </p:sp>
      <p:sp>
        <p:nvSpPr>
          <p:cNvPr id="108" name="Google Shape;108;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09" name="Google Shape;109;p21"/>
          <p:cNvSpPr txBox="1"/>
          <p:nvPr>
            <p:ph idx="1" type="body"/>
          </p:nvPr>
        </p:nvSpPr>
        <p:spPr>
          <a:xfrm>
            <a:off x="247450" y="1080050"/>
            <a:ext cx="5848500" cy="3153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Thiết bị di động ngày càng trở nên phổ biến</a:t>
            </a:r>
            <a:endParaRPr sz="2200">
              <a:latin typeface="Arial"/>
              <a:ea typeface="Arial"/>
              <a:cs typeface="Arial"/>
              <a:sym typeface="Arial"/>
            </a:endParaRPr>
          </a:p>
          <a:p>
            <a:pPr indent="-349250" lvl="0" marL="457200" rtl="0" algn="l">
              <a:lnSpc>
                <a:spcPct val="115000"/>
              </a:lnSpc>
              <a:spcBef>
                <a:spcPts val="1000"/>
              </a:spcBef>
              <a:spcAft>
                <a:spcPts val="0"/>
              </a:spcAft>
              <a:buClr>
                <a:schemeClr val="dk1"/>
              </a:buClr>
              <a:buSzPts val="1900"/>
              <a:buFont typeface="Arial"/>
              <a:buChar char="●"/>
            </a:pPr>
            <a:r>
              <a:rPr lang="vi-VN" sz="1900">
                <a:solidFill>
                  <a:schemeClr val="dk1"/>
                </a:solidFill>
                <a:latin typeface="Arial"/>
                <a:ea typeface="Arial"/>
                <a:cs typeface="Arial"/>
                <a:sym typeface="Arial"/>
              </a:rPr>
              <a:t>Các ứng dụng dành cho thiết bị di động là cầu nối giúp người dùng tiếp cận được với những thông tin và dịch vụ có thể cải thiện chất lượng cuộc sống của họ</a:t>
            </a:r>
            <a:endParaRPr sz="2200">
              <a:latin typeface="Arial"/>
              <a:ea typeface="Arial"/>
              <a:cs typeface="Arial"/>
              <a:sym typeface="Arial"/>
            </a:endParaRPr>
          </a:p>
          <a:p>
            <a:pPr indent="-349250" lvl="0" marL="457200" rtl="0" algn="l">
              <a:lnSpc>
                <a:spcPct val="115000"/>
              </a:lnSpc>
              <a:spcBef>
                <a:spcPts val="1000"/>
              </a:spcBef>
              <a:spcAft>
                <a:spcPts val="1000"/>
              </a:spcAft>
              <a:buClr>
                <a:schemeClr val="dk1"/>
              </a:buClr>
              <a:buSzPts val="1900"/>
              <a:buFont typeface="Arial"/>
              <a:buChar char="●"/>
            </a:pPr>
            <a:r>
              <a:rPr lang="vi-VN" sz="1900">
                <a:solidFill>
                  <a:schemeClr val="dk1"/>
                </a:solidFill>
                <a:latin typeface="Arial"/>
                <a:ea typeface="Arial"/>
                <a:cs typeface="Arial"/>
                <a:sym typeface="Arial"/>
              </a:rPr>
              <a:t>Nhiều ngành vẫn chưa trải qua quá trình cách mạng hóa thông qua thiết bị di động nên cơ hội dành cho các doanh nghiệp và giải pháp mới vẫn còn rất lớn</a:t>
            </a:r>
            <a:endParaRPr sz="2200">
              <a:latin typeface="Arial"/>
              <a:ea typeface="Arial"/>
              <a:cs typeface="Arial"/>
              <a:sym typeface="Arial"/>
            </a:endParaRPr>
          </a:p>
        </p:txBody>
      </p:sp>
      <p:pic>
        <p:nvPicPr>
          <p:cNvPr id="110" name="Google Shape;110;p21"/>
          <p:cNvPicPr preferRelativeResize="0"/>
          <p:nvPr/>
        </p:nvPicPr>
        <p:blipFill rotWithShape="1">
          <a:blip r:embed="rId3">
            <a:alphaModFix/>
          </a:blip>
          <a:srcRect b="0" l="0" r="0" t="0"/>
          <a:stretch/>
        </p:blipFill>
        <p:spPr>
          <a:xfrm>
            <a:off x="5336575" y="853128"/>
            <a:ext cx="4036026" cy="40372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Android</a:t>
            </a:r>
            <a:endParaRPr/>
          </a:p>
        </p:txBody>
      </p:sp>
      <p:sp>
        <p:nvSpPr>
          <p:cNvPr id="116" name="Google Shape;116;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17" name="Google Shape;117;p22"/>
          <p:cNvPicPr preferRelativeResize="0"/>
          <p:nvPr/>
        </p:nvPicPr>
        <p:blipFill rotWithShape="1">
          <a:blip r:embed="rId3">
            <a:alphaModFix/>
          </a:blip>
          <a:srcRect b="0" l="0" r="0" t="0"/>
          <a:stretch/>
        </p:blipFill>
        <p:spPr>
          <a:xfrm>
            <a:off x="5680723" y="2804976"/>
            <a:ext cx="3463274" cy="1853801"/>
          </a:xfrm>
          <a:prstGeom prst="rect">
            <a:avLst/>
          </a:prstGeom>
          <a:noFill/>
          <a:ln>
            <a:noFill/>
          </a:ln>
        </p:spPr>
      </p:pic>
      <p:sp>
        <p:nvSpPr>
          <p:cNvPr id="118" name="Google Shape;118;p22"/>
          <p:cNvSpPr txBox="1"/>
          <p:nvPr>
            <p:ph idx="1" type="body"/>
          </p:nvPr>
        </p:nvSpPr>
        <p:spPr>
          <a:xfrm>
            <a:off x="311700" y="1468500"/>
            <a:ext cx="6321000" cy="27306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1"/>
              </a:buClr>
              <a:buSzPts val="2300"/>
              <a:buFont typeface="Arial"/>
              <a:buChar char="●"/>
            </a:pPr>
            <a:r>
              <a:rPr lang="vi-VN" sz="2300">
                <a:solidFill>
                  <a:schemeClr val="dk1"/>
                </a:solidFill>
                <a:latin typeface="Arial"/>
                <a:ea typeface="Arial"/>
                <a:cs typeface="Arial"/>
                <a:sym typeface="Arial"/>
              </a:rPr>
              <a:t>Nền tảng di động nguồn mở</a:t>
            </a:r>
            <a:endParaRPr sz="2300">
              <a:latin typeface="Arial"/>
              <a:ea typeface="Arial"/>
              <a:cs typeface="Arial"/>
              <a:sym typeface="Arial"/>
            </a:endParaRPr>
          </a:p>
          <a:p>
            <a:pPr indent="-374650" lvl="0" marL="457200" rtl="0" algn="l">
              <a:lnSpc>
                <a:spcPct val="115000"/>
              </a:lnSpc>
              <a:spcBef>
                <a:spcPts val="1000"/>
              </a:spcBef>
              <a:spcAft>
                <a:spcPts val="0"/>
              </a:spcAft>
              <a:buClr>
                <a:schemeClr val="dk1"/>
              </a:buClr>
              <a:buSzPts val="2300"/>
              <a:buFont typeface="Arial"/>
              <a:buChar char="●"/>
            </a:pPr>
            <a:r>
              <a:rPr lang="vi-VN" sz="2300">
                <a:solidFill>
                  <a:schemeClr val="dk1"/>
                </a:solidFill>
                <a:latin typeface="Arial"/>
                <a:ea typeface="Arial"/>
                <a:cs typeface="Arial"/>
                <a:sym typeface="Arial"/>
              </a:rPr>
              <a:t>Nền tảng với 11 bản phát hành chính tính đến nay</a:t>
            </a:r>
            <a:endParaRPr sz="2300">
              <a:latin typeface="Arial"/>
              <a:ea typeface="Arial"/>
              <a:cs typeface="Arial"/>
              <a:sym typeface="Arial"/>
            </a:endParaRPr>
          </a:p>
          <a:p>
            <a:pPr indent="-374650" lvl="0" marL="457200" rtl="0" algn="l">
              <a:lnSpc>
                <a:spcPct val="115000"/>
              </a:lnSpc>
              <a:spcBef>
                <a:spcPts val="1000"/>
              </a:spcBef>
              <a:spcAft>
                <a:spcPts val="0"/>
              </a:spcAft>
              <a:buClr>
                <a:schemeClr val="dk1"/>
              </a:buClr>
              <a:buSzPts val="2300"/>
              <a:buFont typeface="Arial"/>
              <a:buChar char="●"/>
            </a:pPr>
            <a:r>
              <a:rPr lang="vi-VN" sz="2300">
                <a:solidFill>
                  <a:schemeClr val="dk1"/>
                </a:solidFill>
                <a:latin typeface="Arial"/>
                <a:ea typeface="Arial"/>
                <a:cs typeface="Arial"/>
                <a:sym typeface="Arial"/>
              </a:rPr>
              <a:t>2,5 tỷ thiết bị Android hoạt động mỗi tháng</a:t>
            </a:r>
            <a:endParaRPr sz="2300">
              <a:latin typeface="Arial"/>
              <a:ea typeface="Arial"/>
              <a:cs typeface="Arial"/>
              <a:sym typeface="Arial"/>
            </a:endParaRPr>
          </a:p>
          <a:p>
            <a:pPr indent="-374650" lvl="0" marL="457200" rtl="0" algn="l">
              <a:lnSpc>
                <a:spcPct val="115000"/>
              </a:lnSpc>
              <a:spcBef>
                <a:spcPts val="1000"/>
              </a:spcBef>
              <a:spcAft>
                <a:spcPts val="0"/>
              </a:spcAft>
              <a:buClr>
                <a:schemeClr val="dk1"/>
              </a:buClr>
              <a:buSzPts val="2300"/>
              <a:buFont typeface="Arial"/>
              <a:buChar char="●"/>
            </a:pPr>
            <a:r>
              <a:rPr lang="vi-VN" sz="2300">
                <a:solidFill>
                  <a:schemeClr val="dk1"/>
                </a:solidFill>
                <a:latin typeface="Arial"/>
                <a:ea typeface="Arial"/>
                <a:cs typeface="Arial"/>
                <a:sym typeface="Arial"/>
              </a:rPr>
              <a:t>Hơn 2 tỷ người dùng Google Play hoạt động mỗi tháng</a:t>
            </a:r>
            <a:endParaRPr sz="2300">
              <a:latin typeface="Arial"/>
              <a:ea typeface="Arial"/>
              <a:cs typeface="Arial"/>
              <a:sym typeface="Arial"/>
            </a:endParaRPr>
          </a:p>
          <a:p>
            <a:pPr indent="0" lvl="0" marL="0" rtl="0" algn="l">
              <a:lnSpc>
                <a:spcPct val="115000"/>
              </a:lnSpc>
              <a:spcBef>
                <a:spcPts val="1000"/>
              </a:spcBef>
              <a:spcAft>
                <a:spcPts val="1000"/>
              </a:spcAft>
              <a:buSzPts val="2400"/>
              <a:buNone/>
            </a:pPr>
            <a:r>
              <a:t/>
            </a:r>
            <a:endParaRPr sz="23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Thiết bị Android có nhiều kiểu dáng</a:t>
            </a:r>
            <a:endParaRPr/>
          </a:p>
        </p:txBody>
      </p:sp>
      <p:sp>
        <p:nvSpPr>
          <p:cNvPr id="124" name="Google Shape;124;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25" name="Google Shape;125;p23"/>
          <p:cNvPicPr preferRelativeResize="0"/>
          <p:nvPr/>
        </p:nvPicPr>
        <p:blipFill rotWithShape="1">
          <a:blip r:embed="rId3">
            <a:alphaModFix/>
          </a:blip>
          <a:srcRect b="0" l="0" r="0" t="0"/>
          <a:stretch/>
        </p:blipFill>
        <p:spPr>
          <a:xfrm>
            <a:off x="2285587" y="1136050"/>
            <a:ext cx="4572826" cy="332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300"/>
              <a:t>Xây dựng các ứng dụng Android trong Kotlin</a:t>
            </a:r>
            <a:endParaRPr sz="3300"/>
          </a:p>
        </p:txBody>
      </p:sp>
      <p:sp>
        <p:nvSpPr>
          <p:cNvPr id="131" name="Google Shape;131;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32" name="Google Shape;132;p24"/>
          <p:cNvPicPr preferRelativeResize="0"/>
          <p:nvPr/>
        </p:nvPicPr>
        <p:blipFill rotWithShape="1">
          <a:blip r:embed="rId3">
            <a:alphaModFix/>
          </a:blip>
          <a:srcRect b="0" l="0" r="0" t="0"/>
          <a:stretch/>
        </p:blipFill>
        <p:spPr>
          <a:xfrm>
            <a:off x="35325" y="1714495"/>
            <a:ext cx="8839197" cy="23383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vi-VN">
                <a:solidFill>
                  <a:srgbClr val="FFFFFF"/>
                </a:solidFill>
              </a:rPr>
              <a:t>Kotlin</a:t>
            </a:r>
            <a:endParaRPr/>
          </a:p>
        </p:txBody>
      </p:sp>
      <p:sp>
        <p:nvSpPr>
          <p:cNvPr id="138" name="Google Shape;138;p25"/>
          <p:cNvSpPr txBox="1"/>
          <p:nvPr>
            <p:ph idx="1" type="body"/>
          </p:nvPr>
        </p:nvSpPr>
        <p:spPr>
          <a:xfrm>
            <a:off x="311700" y="1714500"/>
            <a:ext cx="4842600" cy="17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a:solidFill>
                  <a:schemeClr val="dk1"/>
                </a:solidFill>
                <a:latin typeface="Arial"/>
                <a:ea typeface="Arial"/>
                <a:cs typeface="Arial"/>
                <a:sym typeface="Arial"/>
              </a:rPr>
              <a:t>Là một ngôn ngữ lập trình hiện đại giúp các nhà phát triển làm việc hiệu quả hơn.</a:t>
            </a:r>
            <a:endParaRPr>
              <a:latin typeface="Arial"/>
              <a:ea typeface="Arial"/>
              <a:cs typeface="Arial"/>
              <a:sym typeface="Arial"/>
            </a:endParaRPr>
          </a:p>
          <a:p>
            <a:pPr indent="0" lvl="0" marL="0" rtl="0" algn="l">
              <a:lnSpc>
                <a:spcPct val="115000"/>
              </a:lnSpc>
              <a:spcBef>
                <a:spcPts val="1000"/>
              </a:spcBef>
              <a:spcAft>
                <a:spcPts val="1000"/>
              </a:spcAft>
              <a:buClr>
                <a:schemeClr val="dk1"/>
              </a:buClr>
              <a:buSzPts val="1100"/>
              <a:buFont typeface="Arial"/>
              <a:buNone/>
            </a:pPr>
            <a:r>
              <a:t/>
            </a:r>
            <a:endParaRPr>
              <a:latin typeface="Arial"/>
              <a:ea typeface="Arial"/>
              <a:cs typeface="Arial"/>
              <a:sym typeface="Arial"/>
            </a:endParaRPr>
          </a:p>
        </p:txBody>
      </p:sp>
      <p:sp>
        <p:nvSpPr>
          <p:cNvPr id="139" name="Google Shape;139;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40" name="Google Shape;140;p25"/>
          <p:cNvPicPr preferRelativeResize="0"/>
          <p:nvPr/>
        </p:nvPicPr>
        <p:blipFill rotWithShape="1">
          <a:blip r:embed="rId3">
            <a:alphaModFix/>
          </a:blip>
          <a:srcRect b="0" l="0" r="0" t="0"/>
          <a:stretch/>
        </p:blipFill>
        <p:spPr>
          <a:xfrm>
            <a:off x="4638575" y="1527975"/>
            <a:ext cx="4426000" cy="242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