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p:regular r:id="rId49"/>
      <p:bold r:id="rId50"/>
      <p:italic r:id="rId51"/>
      <p:boldItalic r:id="rId52"/>
    </p:embeddedFont>
    <p:embeddedFont>
      <p:font typeface="Roboto Condensed"/>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96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96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RobotoCondensed-regular.fntdata"/><Relationship Id="rId52" Type="http://schemas.openxmlformats.org/officeDocument/2006/relationships/font" Target="fonts/Roboto-boldItalic.fntdata"/><Relationship Id="rId11" Type="http://schemas.openxmlformats.org/officeDocument/2006/relationships/slide" Target="slides/slide5.xml"/><Relationship Id="rId55" Type="http://schemas.openxmlformats.org/officeDocument/2006/relationships/font" Target="fonts/RobotoCondensed-italic.fntdata"/><Relationship Id="rId10" Type="http://schemas.openxmlformats.org/officeDocument/2006/relationships/slide" Target="slides/slide4.xml"/><Relationship Id="rId54" Type="http://schemas.openxmlformats.org/officeDocument/2006/relationships/font" Target="fonts/RobotoCondensed-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RobotoCondense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DiffUtil.ItemCallback"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 TargetMode="External"/><Relationship Id="rId3" Type="http://schemas.openxmlformats.org/officeDocument/2006/relationships/hyperlink" Target="https://developer.android.com/kotlin/common-patterns#compani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binding-adapters" TargetMode="External"/><Relationship Id="rId3" Type="http://schemas.openxmlformats.org/officeDocument/2006/relationships/hyperlink" Target="https://developer.android.com/reference/android/databinding/BindingAdapter" TargetMode="External"/><Relationship Id="rId4" Type="http://schemas.openxmlformats.org/officeDocument/2006/relationships/hyperlink" Target="https://developer.android.com/reference/android/databinding/ViewDataBinding#executependingbinding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databinding/ViewDataBinding#executependingbindings"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RecyclerView.LayoutManager"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GridLayoutManager"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GridLayoutManager.SpanSizeLookup"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RecyclerView.Adapter" TargetMode="External"/><Relationship Id="rId3" Type="http://schemas.openxmlformats.org/officeDocument/2006/relationships/hyperlink" Target="https://developer.android.com/reference/kotlin/androidx/recyclerview/widget/RecyclerView.ViewHolder"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Cũng giống như bất kỳ chế độ xem nào khác, chúng ta có thể thêm trình xử lý lượt nhấp vào toàn bộ chế độ xem mục danh sách hoặc chế độ xem con trong bố cục đó. Các lớp lưu giữ chế độ xem sẽ được tái chế, vì vậy, chúng ta chỉ cần thiết lập trình xử lý lượt nhấp một lần khi </a:t>
            </a:r>
            <a:r>
              <a:rPr lang="vi-VN">
                <a:solidFill>
                  <a:schemeClr val="dk1"/>
                </a:solidFill>
                <a:latin typeface="Courier New"/>
                <a:ea typeface="Courier New"/>
                <a:cs typeface="Courier New"/>
                <a:sym typeface="Courier New"/>
              </a:rPr>
              <a:t>ViewHolder</a:t>
            </a:r>
            <a:r>
              <a:rPr lang="vi-VN">
                <a:solidFill>
                  <a:schemeClr val="dk1"/>
                </a:solidFill>
              </a:rPr>
              <a:t> được tạo, chứ không phải khi được liên kết (hoặc liên kết lại). Khi người dùng nhấp vào một mục, chúng ta có thể làm điều gì đó như bật lên thông báo ngắn kèm theo giá trị của </a:t>
            </a:r>
            <a:r>
              <a:rPr lang="vi-VN">
                <a:solidFill>
                  <a:schemeClr val="dk1"/>
                </a:solidFill>
                <a:latin typeface="Courier New"/>
                <a:ea typeface="Courier New"/>
                <a:cs typeface="Courier New"/>
                <a:sym typeface="Courier New"/>
              </a:rPr>
              <a:t>Chế độ xem văn bản</a:t>
            </a:r>
            <a:r>
              <a:rPr lang="vi-VN">
                <a:solidFill>
                  <a:schemeClr val="dk1"/>
                </a:solidFill>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Đối với bộ chuyển đổi tùy chỉnh, bạn có thể mở rộng trực tiếp </a:t>
            </a:r>
            <a:r>
              <a:rPr lang="vi-VN">
                <a:latin typeface="Courier New"/>
                <a:ea typeface="Courier New"/>
                <a:cs typeface="Courier New"/>
                <a:sym typeface="Courier New"/>
              </a:rPr>
              <a:t>RecyclerView.Adapter</a:t>
            </a:r>
            <a:r>
              <a:rPr lang="vi-VN"/>
              <a:t>, nhưng mỗi khi cần cập nhật dữ liệu nguồn, chúng ta sẽ loại bỏ toàn bộ danh sách dữ liệu và tạo lại danh sách đó. Việc này khá tốn kém và lãng phí. Đặc biệt nếu nguồn dữ liệu cũ và nguồn dữ liệu mới là giống nhau hoặc gần như giống nhau. Thay vào đó, hãy cân nhắc dùng </a:t>
            </a:r>
            <a:r>
              <a:rPr lang="vi-VN">
                <a:latin typeface="Courier New"/>
                <a:ea typeface="Courier New"/>
                <a:cs typeface="Courier New"/>
                <a:sym typeface="Courier New"/>
              </a:rPr>
              <a:t>ListAdapter</a:t>
            </a:r>
            <a:r>
              <a:rPr lang="vi-VN"/>
              <a: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Chuyển đổi: 3 lượt nhấp chuột</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Khi dùng </a:t>
            </a:r>
            <a:r>
              <a:rPr lang="vi-VN">
                <a:solidFill>
                  <a:schemeClr val="dk1"/>
                </a:solidFill>
                <a:latin typeface="Courier New"/>
                <a:ea typeface="Courier New"/>
                <a:cs typeface="Courier New"/>
                <a:sym typeface="Courier New"/>
              </a:rPr>
              <a:t>RecyclerView.Adapter</a:t>
            </a:r>
            <a:r>
              <a:rPr lang="vi-VN">
                <a:solidFill>
                  <a:schemeClr val="dk1"/>
                </a:solidFill>
              </a:rPr>
              <a:t>, nếu chúng ta cập nhật danh sách 8 mục này thì trước tiên, bộ chuyển đổi sẽ xóa mọi mục hiện tại khỏi danh sách, sau đó chèn lại theo thứ tự mong muốn. Đó sẽ là 16 thao tác, 8 lượt xóa (nền đỏ) và 8 lượt thêm (nền xanh lục).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solidFill>
                  <a:schemeClr val="dk1"/>
                </a:solidFill>
              </a:rPr>
              <a:t>Chuyển đổi: 2 lượt nhấp chuột</a:t>
            </a:r>
            <a:endParaRPr/>
          </a:p>
          <a:p>
            <a:pPr indent="0" lvl="0" marL="0" rtl="0" algn="l">
              <a:lnSpc>
                <a:spcPct val="100000"/>
              </a:lnSpc>
              <a:spcBef>
                <a:spcPts val="1200"/>
              </a:spcBef>
              <a:spcAft>
                <a:spcPts val="0"/>
              </a:spcAft>
              <a:buSzPts val="1100"/>
              <a:buNone/>
            </a:pPr>
            <a:r>
              <a:rPr lang="vi-VN">
                <a:solidFill>
                  <a:schemeClr val="dk1"/>
                </a:solidFill>
              </a:rPr>
              <a:t>Thay vào đó, sẽ hiệu quả hơn khi tính toán số lượt chèn và xóa tối thiểu cần thiết để chuyển từ nguồn đến đích. Bằng cách này, chúng ta sẽ không tạo danh sách từ đầu nếu dữ liệu không thay đổi nhiều. </a:t>
            </a:r>
            <a:endParaRPr/>
          </a:p>
          <a:p>
            <a:pPr indent="0" lvl="0" marL="0" rtl="0" algn="l">
              <a:lnSpc>
                <a:spcPct val="100000"/>
              </a:lnSpc>
              <a:spcBef>
                <a:spcPts val="1200"/>
              </a:spcBef>
              <a:spcAft>
                <a:spcPts val="0"/>
              </a:spcAft>
              <a:buClr>
                <a:schemeClr val="dk1"/>
              </a:buClr>
              <a:buSzPts val="1100"/>
              <a:buFont typeface="Arial"/>
              <a:buNone/>
            </a:pPr>
            <a:r>
              <a:rPr lang="vi-VN"/>
              <a:t>Khi dùng </a:t>
            </a:r>
            <a:r>
              <a:rPr lang="vi-VN">
                <a:latin typeface="Courier New"/>
                <a:ea typeface="Courier New"/>
                <a:cs typeface="Courier New"/>
                <a:sym typeface="Courier New"/>
              </a:rPr>
              <a:t>ListAdapter</a:t>
            </a:r>
            <a:r>
              <a:rPr lang="vi-VN"/>
              <a:t> với thuật toán diff, bạn có thể nhận được cùng một kết quả cuối cùng chỉ với 6 thao tác: 3 lượt chèn (nền xanh lục) và 3 lượt xóa (nền đỏ).</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Có một vài thay đổi giữa mã bộ chuyển đổi trước và mã </a:t>
            </a:r>
            <a:r>
              <a:rPr lang="vi-VN">
                <a:latin typeface="Courier New"/>
                <a:ea typeface="Courier New"/>
                <a:cs typeface="Courier New"/>
                <a:sym typeface="Courier New"/>
              </a:rPr>
              <a:t>ListAdapter</a:t>
            </a:r>
            <a:r>
              <a:rPr lang="vi-VN"/>
              <a:t>. Sự thay đổi lớn đầu tiên là việc bổ sung thêm loại dữ liệu của danh sách. Thay vì mở rộng </a:t>
            </a:r>
            <a:r>
              <a:rPr lang="vi-VN">
                <a:latin typeface="Courier New"/>
                <a:ea typeface="Courier New"/>
                <a:cs typeface="Courier New"/>
                <a:sym typeface="Courier New"/>
              </a:rPr>
              <a:t>RecyclerView.Adapter&lt;ViewHolder&gt;</a:t>
            </a:r>
            <a:r>
              <a:rPr lang="vi-VN"/>
              <a:t>, chúng ta mở rộng </a:t>
            </a:r>
            <a:r>
              <a:rPr lang="vi-VN">
                <a:latin typeface="Courier New"/>
                <a:ea typeface="Courier New"/>
                <a:cs typeface="Courier New"/>
                <a:sym typeface="Courier New"/>
              </a:rPr>
              <a:t>ListAdapter&lt;Int, ViewHolder&gt;</a:t>
            </a:r>
            <a:r>
              <a:rPr lang="vi-VN"/>
              <a:t>. Sự thay đổi thứ hai là việc chuyển đối tượng </a:t>
            </a:r>
            <a:r>
              <a:rPr lang="vi-VN">
                <a:latin typeface="Courier New"/>
                <a:ea typeface="Courier New"/>
                <a:cs typeface="Courier New"/>
                <a:sym typeface="Courier New"/>
              </a:rPr>
              <a:t>DiffUtil.ItemCallback</a:t>
            </a:r>
            <a:r>
              <a:rPr lang="vi-VN"/>
              <a:t> để xác định cách phân biệt giữa 2 danh sách.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DiffUtil.ItemCallback</a:t>
            </a:r>
            <a:r>
              <a:rPr lang="vi-VN"/>
              <a:t> chỉ định một lệnh gọi lại để tính toán sự khác biệt giữa 2 mục không có giá trị null trong danh sách. Lệnh gọi lại này có 2 hàm trừu tượng cần được ghi đè: </a:t>
            </a:r>
            <a:r>
              <a:rPr lang="vi-VN">
                <a:latin typeface="Courier New"/>
                <a:ea typeface="Courier New"/>
                <a:cs typeface="Courier New"/>
                <a:sym typeface="Courier New"/>
              </a:rPr>
              <a:t>areContentsTheSame() </a:t>
            </a:r>
            <a:r>
              <a:rPr lang="vi-VN"/>
              <a:t>và </a:t>
            </a:r>
            <a:r>
              <a:rPr lang="vi-VN">
                <a:latin typeface="Courier New"/>
                <a:ea typeface="Courier New"/>
                <a:cs typeface="Courier New"/>
                <a:sym typeface="Courier New"/>
              </a:rPr>
              <a:t>areItemsTheSame()</a:t>
            </a:r>
            <a:r>
              <a:rPr lang="vi-VN"/>
              <a:t>. Mặc dù các phương thức có vẻ giống nhau, nhưng nếu dùng cả hai, bạn sẽ có nhiều quyền kiểm soát hơn đối với cách dữ liệu được xử lý. Ví dụ: tập dữ liệu của bạn có thể có 2 chế độ xem mục danh sách </a:t>
            </a:r>
            <a:r>
              <a:rPr lang="vi-VN">
                <a:solidFill>
                  <a:schemeClr val="dk1"/>
                </a:solidFill>
              </a:rPr>
              <a:t>hiển thị</a:t>
            </a:r>
            <a:r>
              <a:rPr lang="vi-VN"/>
              <a:t> như nhau đối với người dùng, nhưng thực tế lại biểu thị 2 thành phần riêng biệt trong dữ liệu nguồn.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Clr>
                <a:schemeClr val="dk1"/>
              </a:buClr>
              <a:buSzPts val="1100"/>
              <a:buChar char="●"/>
            </a:pPr>
            <a:r>
              <a:rPr lang="vi-VN" u="sng">
                <a:solidFill>
                  <a:schemeClr val="hlink"/>
                </a:solidFill>
                <a:hlinkClick r:id="rId2"/>
              </a:rPr>
              <a:t>ItemCallback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Cụ thể hơn là </a:t>
            </a:r>
            <a:r>
              <a:rPr lang="vi-VN">
                <a:latin typeface="Courier New"/>
                <a:ea typeface="Courier New"/>
                <a:cs typeface="Courier New"/>
                <a:sym typeface="Courier New"/>
              </a:rPr>
              <a:t>areItemsTheSame()</a:t>
            </a:r>
            <a:r>
              <a:rPr lang="vi-VN"/>
              <a:t> được gọi để kiểm tra xem </a:t>
            </a:r>
            <a:r>
              <a:rPr lang="vi-VN">
                <a:latin typeface="Courier New"/>
                <a:ea typeface="Courier New"/>
                <a:cs typeface="Courier New"/>
                <a:sym typeface="Courier New"/>
              </a:rPr>
              <a:t>oldItem </a:t>
            </a:r>
            <a:r>
              <a:rPr lang="vi-VN"/>
              <a:t>và </a:t>
            </a:r>
            <a:r>
              <a:rPr lang="vi-VN">
                <a:latin typeface="Courier New"/>
                <a:ea typeface="Courier New"/>
                <a:cs typeface="Courier New"/>
                <a:sym typeface="Courier New"/>
              </a:rPr>
              <a:t>newItem</a:t>
            </a:r>
            <a:r>
              <a:rPr lang="vi-VN"/>
              <a:t> có biểu thị cùng một mục hay không. Ví dụ: nếu các mục của bạn có mã nhận dạng duy nhất, thì phương thức này sẽ kiểm tra sự giống nhau giữa các mã nhận dạng đó.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latin typeface="Courier New"/>
                <a:ea typeface="Courier New"/>
                <a:cs typeface="Courier New"/>
                <a:sym typeface="Courier New"/>
              </a:rPr>
              <a:t>areContentTheSame() </a:t>
            </a:r>
            <a:r>
              <a:rPr lang="vi-VN"/>
              <a:t>được gọi để kiểm tra xem </a:t>
            </a:r>
            <a:r>
              <a:rPr lang="vi-VN">
                <a:solidFill>
                  <a:schemeClr val="dk1"/>
                </a:solidFill>
                <a:latin typeface="Courier New"/>
                <a:ea typeface="Courier New"/>
                <a:cs typeface="Courier New"/>
                <a:sym typeface="Courier New"/>
              </a:rPr>
              <a:t>oldItem</a:t>
            </a:r>
            <a:r>
              <a:rPr lang="vi-VN">
                <a:solidFill>
                  <a:schemeClr val="dk1"/>
                </a:solidFill>
              </a:rPr>
              <a:t> và </a:t>
            </a:r>
            <a:r>
              <a:rPr lang="vi-VN">
                <a:solidFill>
                  <a:schemeClr val="dk1"/>
                </a:solidFill>
                <a:latin typeface="Courier New"/>
                <a:ea typeface="Courier New"/>
                <a:cs typeface="Courier New"/>
                <a:sym typeface="Courier New"/>
              </a:rPr>
              <a:t>newItem</a:t>
            </a:r>
            <a:r>
              <a:rPr lang="vi-VN"/>
              <a:t> có chứa cùng một dữ liệu hay không. Khi sử dụng </a:t>
            </a:r>
            <a:r>
              <a:rPr lang="vi-VN">
                <a:latin typeface="Courier New"/>
                <a:ea typeface="Courier New"/>
                <a:cs typeface="Courier New"/>
                <a:sym typeface="Courier New"/>
              </a:rPr>
              <a:t>DiffUtil</a:t>
            </a:r>
            <a:r>
              <a:rPr lang="vi-VN"/>
              <a:t> với </a:t>
            </a:r>
            <a:r>
              <a:rPr lang="vi-VN">
                <a:latin typeface="Courier New"/>
                <a:ea typeface="Courier New"/>
                <a:cs typeface="Courier New"/>
                <a:sym typeface="Courier New"/>
              </a:rPr>
              <a:t>RecyclerView.Adapter</a:t>
            </a:r>
            <a:r>
              <a:rPr lang="vi-VN"/>
              <a:t>, bạn sẽ nhận được kết quả trả về cho biết liệu 2 mục có được biểu thị như nhau hay không.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Danh sách của chúng ta có một danh sách số nguyên dự phòng, vì vậy, các hàm </a:t>
            </a:r>
            <a:r>
              <a:rPr lang="vi-VN">
                <a:latin typeface="Courier New"/>
                <a:ea typeface="Courier New"/>
                <a:cs typeface="Courier New"/>
                <a:sym typeface="Courier New"/>
              </a:rPr>
              <a:t>areItemsTheSame() </a:t>
            </a:r>
            <a:r>
              <a:rPr lang="vi-VN"/>
              <a:t>và </a:t>
            </a:r>
            <a:r>
              <a:rPr lang="vi-VN">
                <a:latin typeface="Courier New"/>
                <a:ea typeface="Courier New"/>
                <a:cs typeface="Courier New"/>
                <a:sym typeface="Courier New"/>
              </a:rPr>
              <a:t>areContentsTheSame() </a:t>
            </a:r>
            <a:r>
              <a:rPr lang="vi-VN"/>
              <a:t>có cùng một mã.</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Trong loạt trang trình bày tiếp theo, chúng ta sẽ xem cách bạn có thể triển khai liên kết dữ liệu thông qua bộ chuyển đổi </a:t>
            </a:r>
            <a:r>
              <a:rPr lang="vi-VN">
                <a:solidFill>
                  <a:schemeClr val="dk1"/>
                </a:solidFill>
                <a:latin typeface="Courier New"/>
                <a:ea typeface="Courier New"/>
                <a:cs typeface="Courier New"/>
                <a:sym typeface="Courier New"/>
              </a:rPr>
              <a:t>RecyclerView</a:t>
            </a:r>
            <a:r>
              <a:rPr lang="vi-VN">
                <a:solidFill>
                  <a:schemeClr val="dk1"/>
                </a:solidFill>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Giả sử chúng ta đã thêm liên kết dữ liệu vào tệp bố cục mục danh sách. Bây giờ, hãy xem những thay đổi cần có trong </a:t>
            </a:r>
            <a:r>
              <a:rPr lang="vi-VN">
                <a:latin typeface="Courier New"/>
                <a:ea typeface="Courier New"/>
                <a:cs typeface="Courier New"/>
                <a:sym typeface="Courier New"/>
              </a:rPr>
              <a:t>NumberListAdapter</a:t>
            </a:r>
            <a:r>
              <a:rPr lang="vi-VN"/>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Trong Kotlin, nếu muốn liên kết một hàm hoặc thuộc tính với một lớp chứ không phải thực thể của lớp, chúng ta sẽ khai báo lớp đó ở dạng </a:t>
            </a:r>
            <a:r>
              <a:rPr lang="vi-VN">
                <a:latin typeface="Courier New"/>
                <a:ea typeface="Courier New"/>
                <a:cs typeface="Courier New"/>
                <a:sym typeface="Courier New"/>
              </a:rPr>
              <a:t>companion object</a:t>
            </a:r>
            <a:r>
              <a:rPr lang="vi-VN"/>
              <a:t>. Bên trong </a:t>
            </a:r>
            <a:r>
              <a:rPr lang="vi-VN">
                <a:latin typeface="Courier New"/>
                <a:ea typeface="Courier New"/>
                <a:cs typeface="Courier New"/>
                <a:sym typeface="Courier New"/>
              </a:rPr>
              <a:t>companion object</a:t>
            </a:r>
            <a:r>
              <a:rPr lang="vi-VN">
                <a:latin typeface="Courier New"/>
                <a:ea typeface="Courier New"/>
                <a:cs typeface="Courier New"/>
                <a:sym typeface="Courier New"/>
              </a:rPr>
              <a:t> </a:t>
            </a:r>
            <a:r>
              <a:rPr lang="vi-VN"/>
              <a:t>trong lớp </a:t>
            </a:r>
            <a:r>
              <a:rPr lang="vi-VN">
                <a:latin typeface="Courier New"/>
                <a:ea typeface="Courier New"/>
                <a:cs typeface="Courier New"/>
                <a:sym typeface="Courier New"/>
              </a:rPr>
              <a:t>IntViewHolder</a:t>
            </a:r>
            <a:r>
              <a:rPr lang="vi-VN"/>
              <a:t>, hãy xác định một hàm có tên là </a:t>
            </a:r>
            <a:r>
              <a:rPr lang="vi-VN">
                <a:latin typeface="Courier New"/>
                <a:ea typeface="Courier New"/>
                <a:cs typeface="Courier New"/>
                <a:sym typeface="Courier New"/>
              </a:rPr>
              <a:t>from </a:t>
            </a:r>
            <a:r>
              <a:rPr lang="vi-VN"/>
              <a:t>để tạo </a:t>
            </a:r>
            <a:r>
              <a:rPr lang="vi-VN">
                <a:latin typeface="Courier New"/>
                <a:ea typeface="Courier New"/>
                <a:cs typeface="Courier New"/>
                <a:sym typeface="Courier New"/>
              </a:rPr>
              <a:t>ViewHolder</a:t>
            </a:r>
            <a:r>
              <a:rPr lang="vi-VN"/>
              <a:t>. Chúng ta sẽ dùng hàm này sau. Hàm này tăng cường chế độ xem mục bằng </a:t>
            </a:r>
            <a:r>
              <a:rPr lang="vi-VN">
                <a:latin typeface="Courier New"/>
                <a:ea typeface="Courier New"/>
                <a:cs typeface="Courier New"/>
                <a:sym typeface="Courier New"/>
              </a:rPr>
              <a:t>ItemViewBinding</a:t>
            </a:r>
            <a:r>
              <a:rPr lang="vi-VN"/>
              <a:t>, đó là một lớp liên kết được tạo tự động từ tệp bố cục </a:t>
            </a:r>
            <a:r>
              <a:rPr lang="vi-VN">
                <a:latin typeface="Courier New"/>
                <a:ea typeface="Courier New"/>
                <a:cs typeface="Courier New"/>
                <a:sym typeface="Courier New"/>
              </a:rPr>
              <a:t>item_view.xml</a:t>
            </a:r>
            <a:r>
              <a:rPr lang="vi-VN"/>
              <a:t> trong ứng dụng của chúng ta. Tiếp theo, chúng ta sửa đổi mã </a:t>
            </a:r>
            <a:r>
              <a:rPr lang="vi-VN">
                <a:latin typeface="Courier New"/>
                <a:ea typeface="Courier New"/>
                <a:cs typeface="Courier New"/>
                <a:sym typeface="Courier New"/>
              </a:rPr>
              <a:t>ViewHolder</a:t>
            </a:r>
            <a:r>
              <a:rPr lang="vi-VN"/>
              <a:t> để nhận đối tượng </a:t>
            </a:r>
            <a:r>
              <a:rPr lang="vi-VN">
                <a:latin typeface="Courier New"/>
                <a:ea typeface="Courier New"/>
                <a:cs typeface="Courier New"/>
                <a:sym typeface="Courier New"/>
              </a:rPr>
              <a:t>ItemViewBinding</a:t>
            </a:r>
            <a:r>
              <a:rPr lang="vi-VN">
                <a:solidFill>
                  <a:schemeClr val="dk1"/>
                </a:solidFill>
              </a:rPr>
              <a:t> làm đầu vào</a:t>
            </a:r>
            <a:r>
              <a:rPr lang="vi-VN"/>
              <a:t>, sau đó chuyển </a:t>
            </a:r>
            <a:r>
              <a:rPr lang="vi-VN">
                <a:latin typeface="Courier New"/>
                <a:ea typeface="Courier New"/>
                <a:cs typeface="Courier New"/>
                <a:sym typeface="Courier New"/>
              </a:rPr>
              <a:t>binding.root</a:t>
            </a:r>
            <a:r>
              <a:rPr lang="vi-VN"/>
              <a:t> vào hàm dựng của lớp cao cấp </a:t>
            </a:r>
            <a:r>
              <a:rPr lang="vi-VN">
                <a:latin typeface="Courier New"/>
                <a:ea typeface="Courier New"/>
                <a:cs typeface="Courier New"/>
                <a:sym typeface="Courier New"/>
              </a:rPr>
              <a:t>RecyclerView.ViewHolder</a:t>
            </a:r>
            <a:r>
              <a:rPr lang="vi-VN"/>
              <a: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vi-VN"/>
              <a:t>Tại sao chúng ta lại chuyển </a:t>
            </a:r>
            <a:r>
              <a:rPr lang="vi-VN">
                <a:latin typeface="Courier New"/>
                <a:ea typeface="Courier New"/>
                <a:cs typeface="Courier New"/>
                <a:sym typeface="Courier New"/>
              </a:rPr>
              <a:t>binding</a:t>
            </a:r>
            <a:r>
              <a:rPr lang="vi-VN"/>
              <a:t> làm tham số cho </a:t>
            </a:r>
            <a:r>
              <a:rPr lang="vi-VN">
                <a:latin typeface="Courier New"/>
                <a:ea typeface="Courier New"/>
                <a:cs typeface="Courier New"/>
                <a:sym typeface="Courier New"/>
              </a:rPr>
              <a:t>ViewHolder</a:t>
            </a:r>
            <a:r>
              <a:rPr lang="vi-VN"/>
              <a:t>? Chúng ta cần tham số này để thiết lập các bộ chuyển đổi liên kết ở phần sau của bài học này. Bộ chuyển đổi liên kết cho phép chúng ta đóng gói chức năng tùy chỉnh và liên kết với một thuộc tính.</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2100" lvl="0" marL="457200" marR="360045" rtl="0" algn="l">
              <a:lnSpc>
                <a:spcPct val="100000"/>
              </a:lnSpc>
              <a:spcBef>
                <a:spcPts val="0"/>
              </a:spcBef>
              <a:spcAft>
                <a:spcPts val="0"/>
              </a:spcAft>
              <a:buClr>
                <a:schemeClr val="dk1"/>
              </a:buClr>
              <a:buSzPts val="1000"/>
              <a:buChar char="●"/>
            </a:pPr>
            <a:r>
              <a:rPr lang="vi-VN" u="sng">
                <a:solidFill>
                  <a:schemeClr val="hlink"/>
                </a:solidFill>
                <a:hlinkClick r:id="rId2"/>
              </a:rPr>
              <a:t>Liên kết dữ liệu</a:t>
            </a:r>
            <a:endParaRPr/>
          </a:p>
          <a:p>
            <a:pPr indent="-304800" lvl="0" marL="457200" marR="360045" rtl="0" algn="l">
              <a:lnSpc>
                <a:spcPct val="100000"/>
              </a:lnSpc>
              <a:spcBef>
                <a:spcPts val="0"/>
              </a:spcBef>
              <a:spcAft>
                <a:spcPts val="0"/>
              </a:spcAft>
              <a:buClr>
                <a:schemeClr val="dk1"/>
              </a:buClr>
              <a:buSzPts val="1200"/>
              <a:buFont typeface="Times New Roman"/>
              <a:buChar char="●"/>
            </a:pPr>
            <a:r>
              <a:rPr lang="vi-VN" u="sng">
                <a:solidFill>
                  <a:schemeClr val="hlink"/>
                </a:solidFill>
                <a:hlinkClick r:id="rId3"/>
              </a:rPr>
              <a:t>Đối tượng companion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Bây giờ, trong </a:t>
            </a:r>
            <a:r>
              <a:rPr lang="vi-VN">
                <a:latin typeface="Courier New"/>
                <a:ea typeface="Courier New"/>
                <a:cs typeface="Courier New"/>
                <a:sym typeface="Courier New"/>
              </a:rPr>
              <a:t>ListAdapter</a:t>
            </a:r>
            <a:r>
              <a:rPr lang="vi-VN"/>
              <a:t>, khi cần tạo một </a:t>
            </a:r>
            <a:r>
              <a:rPr lang="vi-VN">
                <a:latin typeface="Courier New"/>
                <a:ea typeface="Courier New"/>
                <a:cs typeface="Courier New"/>
                <a:sym typeface="Courier New"/>
              </a:rPr>
              <a:t>ViewHolder</a:t>
            </a:r>
            <a:r>
              <a:rPr lang="vi-VN"/>
              <a:t> mới, chúng ta có thể dùng hàm trợ giúp </a:t>
            </a:r>
            <a:r>
              <a:rPr lang="vi-VN">
                <a:latin typeface="Courier New"/>
                <a:ea typeface="Courier New"/>
                <a:cs typeface="Courier New"/>
                <a:sym typeface="Courier New"/>
              </a:rPr>
              <a:t>from</a:t>
            </a:r>
            <a:r>
              <a:rPr lang="vi-VN"/>
              <a:t> đã tạo trước đó (</a:t>
            </a:r>
            <a:r>
              <a:rPr lang="vi-VN">
                <a:latin typeface="Courier New"/>
                <a:ea typeface="Courier New"/>
                <a:cs typeface="Courier New"/>
                <a:sym typeface="Courier New"/>
              </a:rPr>
              <a:t>IntViewHolder.from(parent)</a:t>
            </a:r>
            <a:r>
              <a:rPr lang="vi-VN"/>
              <a:t>). </a:t>
            </a:r>
            <a:endParaRPr/>
          </a:p>
          <a:p>
            <a:pPr indent="0" lvl="0" marL="0" rtl="0" algn="l">
              <a:lnSpc>
                <a:spcPct val="100000"/>
              </a:lnSpc>
              <a:spcBef>
                <a:spcPts val="0"/>
              </a:spcBef>
              <a:spcAft>
                <a:spcPts val="0"/>
              </a:spcAft>
              <a:buClr>
                <a:schemeClr val="dk1"/>
              </a:buClr>
              <a:buSzPts val="1100"/>
              <a:buFont typeface="Arial"/>
              <a:buNone/>
            </a:pPr>
            <a:r>
              <a:rPr lang="vi-VN"/>
              <a:t>Khi cần liên kết một </a:t>
            </a:r>
            <a:r>
              <a:rPr lang="vi-VN">
                <a:latin typeface="Courier New"/>
                <a:ea typeface="Courier New"/>
                <a:cs typeface="Courier New"/>
                <a:sym typeface="Courier New"/>
              </a:rPr>
              <a:t>ViewHolder</a:t>
            </a:r>
            <a:r>
              <a:rPr lang="vi-VN"/>
              <a:t> với dữ liệu mới, chúng ta sẽ cập nhật biến </a:t>
            </a:r>
            <a:r>
              <a:rPr lang="vi-VN">
                <a:latin typeface="Courier New"/>
                <a:ea typeface="Courier New"/>
                <a:cs typeface="Courier New"/>
                <a:sym typeface="Courier New"/>
              </a:rPr>
              <a:t>num</a:t>
            </a:r>
            <a:r>
              <a:rPr lang="vi-VN"/>
              <a:t> trên liên kết với mục hiện tại trong tập dữ liệu. (Biến </a:t>
            </a:r>
            <a:r>
              <a:rPr lang="vi-VN">
                <a:latin typeface="Courier New"/>
                <a:ea typeface="Courier New"/>
                <a:cs typeface="Courier New"/>
                <a:sym typeface="Courier New"/>
              </a:rPr>
              <a:t>num</a:t>
            </a:r>
            <a:r>
              <a:rPr lang="vi-VN"/>
              <a:t> đã được khai báo bằng thẻ dữ liệu trong </a:t>
            </a:r>
            <a:r>
              <a:rPr lang="vi-VN">
                <a:latin typeface="Courier New"/>
                <a:ea typeface="Courier New"/>
                <a:cs typeface="Courier New"/>
                <a:sym typeface="Courier New"/>
              </a:rPr>
              <a:t>item_view.xml</a:t>
            </a:r>
            <a:r>
              <a:rPr lang="vi-VN"/>
              <a:t> thông qua liên kết dữ liệu.)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các bài giảng trước, bạn đã tìm hiểu cách dùng </a:t>
            </a:r>
            <a:r>
              <a:rPr lang="vi-VN">
                <a:latin typeface="Courier New"/>
                <a:ea typeface="Courier New"/>
                <a:cs typeface="Courier New"/>
                <a:sym typeface="Courier New"/>
              </a:rPr>
              <a:t>Transformations</a:t>
            </a:r>
            <a:r>
              <a:rPr lang="vi-VN"/>
              <a:t> trên </a:t>
            </a:r>
            <a:r>
              <a:rPr lang="vi-VN">
                <a:latin typeface="Courier New"/>
                <a:ea typeface="Courier New"/>
                <a:cs typeface="Courier New"/>
                <a:sym typeface="Courier New"/>
              </a:rPr>
              <a:t>LiveData</a:t>
            </a:r>
            <a:r>
              <a:rPr lang="vi-VN"/>
              <a:t> để tính toán dữ liệu mới. Chúng ta có thể chuyển bớt một số tác vụ đó sang tệp XML của bố cục và tạo các thuộc tính cụ thể được đánh giá vào thời gian chạy.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Bất kỳ thuộc tính nào trong thẻ chế độ xem đều có thể bị ghi đè bằng bộ chuyển đổi liên kết. Đây là một phương thức đóng gói mã để xử lý cách diễn giải nội dung trong mã đó. Bạn có thể ghi đè các thuộc tính trong vùng chứa tên Android hoặc tạo các thuộc tính của riêng mình. Bạn có thể chỉ định phương thức sẽ gọi và cung cấp logic liên kết riêng. Bộ chuyển đổi liên kết phải thực hiện những lệnh gọi khung thích hợp để đặt các giá trị trên Chế độ xem.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Chuyển đổi: 1 lượt nhấp chuột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Để chứng minh điều này, chúng ta thêm </a:t>
            </a:r>
            <a:r>
              <a:rPr lang="vi-VN">
                <a:latin typeface="Courier New"/>
                <a:ea typeface="Courier New"/>
                <a:cs typeface="Courier New"/>
                <a:sym typeface="Courier New"/>
              </a:rPr>
              <a:t>Chế độ xem văn bản</a:t>
            </a:r>
            <a:r>
              <a:rPr lang="vi-VN"/>
              <a:t> thứ hai (có mã tài nguyên là </a:t>
            </a:r>
            <a:r>
              <a:rPr lang="vi-VN">
                <a:latin typeface="Courier New"/>
                <a:ea typeface="Courier New"/>
                <a:cs typeface="Courier New"/>
                <a:sym typeface="Courier New"/>
              </a:rPr>
              <a:t>base2_number</a:t>
            </a:r>
            <a:r>
              <a:rPr lang="vi-VN"/>
              <a:t>) vào bố cục mục danh sách để hiển thị cùng một số, nhưng ở cơ sở 2. Để cho ngắn gọn, bố cục XML mục danh sách đầy đủ không được hiển thị ở đây.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Sơ đồ minh họa giao diện của một mục danh sách khi biểu diễn số 5. </a:t>
            </a:r>
            <a:r>
              <a:rPr lang="vi-VN">
                <a:latin typeface="Courier New"/>
                <a:ea typeface="Courier New"/>
                <a:cs typeface="Courier New"/>
                <a:sym typeface="Courier New"/>
              </a:rPr>
              <a:t>Chế độ xem văn bản</a:t>
            </a:r>
            <a:r>
              <a:rPr lang="vi-VN"/>
              <a:t> thứ hai cho thấy cách biểu diễn nhị phân của mục đó (</a:t>
            </a:r>
            <a:r>
              <a:rPr lang="vi-VN">
                <a:solidFill>
                  <a:schemeClr val="dk1"/>
                </a:solidFill>
              </a:rPr>
              <a:t>101</a:t>
            </a:r>
            <a:r>
              <a:rPr lang="vi-VN"/>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Quay trở lại với chủ đề thảo luận của chúng ta về bộ chuyển đổi liên kết, chúng ta cần có một thuộc tính trên Chế độ xem mà mình muốn sửa đổi, trong trường hợp này là </a:t>
            </a:r>
            <a:r>
              <a:rPr lang="vi-VN">
                <a:latin typeface="Courier New"/>
                <a:ea typeface="Courier New"/>
                <a:cs typeface="Courier New"/>
                <a:sym typeface="Courier New"/>
              </a:rPr>
              <a:t>Chế độ xem văn bản</a:t>
            </a:r>
            <a:r>
              <a:rPr lang="vi-VN"/>
              <a:t>. Liên kết tùy chỉnh sẽ đi vào vùng chứa tên ứng dụng để không xung đột với bất kỳ thuộc tính nào do khung cung cấp. Xin lưu ý rằng chúng ta không cần phải chỉ định thuộc tính </a:t>
            </a:r>
            <a:r>
              <a:rPr lang="vi-VN">
                <a:latin typeface="Courier New"/>
                <a:ea typeface="Courier New"/>
                <a:cs typeface="Courier New"/>
                <a:sym typeface="Courier New"/>
              </a:rPr>
              <a:t>android:text</a:t>
            </a:r>
            <a:r>
              <a:rPr lang="vi-VN"/>
              <a:t> trên </a:t>
            </a:r>
            <a:r>
              <a:rPr lang="vi-VN">
                <a:latin typeface="Courier New"/>
                <a:ea typeface="Courier New"/>
                <a:cs typeface="Courier New"/>
                <a:sym typeface="Courier New"/>
              </a:rPr>
              <a:t>Chế độ xem văn bản</a:t>
            </a:r>
            <a:r>
              <a:rPr lang="vi-VN"/>
              <a:t> vì hàm liên kết sẽ giúp chúng ta thực hiện việc đó khi </a:t>
            </a:r>
            <a:r>
              <a:rPr lang="vi-VN">
                <a:latin typeface="Courier New"/>
                <a:ea typeface="Courier New"/>
                <a:cs typeface="Courier New"/>
                <a:sym typeface="Courier New"/>
              </a:rPr>
              <a:t>app:base2number</a:t>
            </a:r>
            <a:r>
              <a:rPr lang="vi-VN"/>
              <a:t> được đặt.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Chuyển đổi: 1 lượt nhấp chuột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Chúng ta khai báo một hàm mở rộng trên lớp </a:t>
            </a:r>
            <a:r>
              <a:rPr lang="vi-VN">
                <a:latin typeface="Courier New"/>
                <a:ea typeface="Courier New"/>
                <a:cs typeface="Courier New"/>
                <a:sym typeface="Courier New"/>
              </a:rPr>
              <a:t>TextView</a:t>
            </a:r>
            <a:r>
              <a:rPr lang="vi-VN"/>
              <a:t> là "set", theo sau là tên thuộc tính (</a:t>
            </a:r>
            <a:r>
              <a:rPr lang="vi-VN">
                <a:latin typeface="Courier New"/>
                <a:ea typeface="Courier New"/>
                <a:cs typeface="Courier New"/>
                <a:sym typeface="Courier New"/>
              </a:rPr>
              <a:t>setBase2Number</a:t>
            </a:r>
            <a:r>
              <a:rPr lang="vi-VN"/>
              <a:t>) để Android có thể tận dụng lựa chọn phương thức tự động. Phương thức này cũng phải chấp nhận các đối số thích hợp, trong ví dụ của chúng ta là </a:t>
            </a:r>
            <a:r>
              <a:rPr lang="vi-VN">
                <a:latin typeface="Courier New"/>
                <a:ea typeface="Courier New"/>
                <a:cs typeface="Courier New"/>
                <a:sym typeface="Courier New"/>
              </a:rPr>
              <a:t>Int</a:t>
            </a:r>
            <a:r>
              <a:rPr lang="vi-VN"/>
              <a:t>. Hàm </a:t>
            </a:r>
            <a:r>
              <a:rPr lang="vi-VN">
                <a:latin typeface="Courier New"/>
                <a:ea typeface="Courier New"/>
                <a:cs typeface="Courier New"/>
                <a:sym typeface="Courier New"/>
              </a:rPr>
              <a:t>setBase2Number()</a:t>
            </a:r>
            <a:r>
              <a:rPr lang="vi-VN"/>
              <a:t> sẽ trực tiếp chỉnh sửa văn bản của </a:t>
            </a:r>
            <a:r>
              <a:rPr lang="vi-VN">
                <a:latin typeface="Courier New"/>
                <a:ea typeface="Courier New"/>
                <a:cs typeface="Courier New"/>
                <a:sym typeface="Courier New"/>
              </a:rPr>
              <a:t>Chế độ xem văn bản</a:t>
            </a:r>
            <a:r>
              <a:rPr lang="vi-VN"/>
              <a:t> đã gọi hàm đó.</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Chúng ta có thể chọn một tên hàm tùy chỉnh nếu muốn (xem </a:t>
            </a:r>
            <a:r>
              <a:rPr i="1" lang="vi-VN"/>
              <a:t>Hướng dẫn về bộ chuyển đổi liên kết </a:t>
            </a:r>
            <a:r>
              <a:rPr lang="vi-VN"/>
              <a:t>để biết thông tin chi tiết).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Lưu ý:</a:t>
            </a:r>
            <a:r>
              <a:rPr lang="vi-VN"/>
              <a:t> Hãy nhớ rằng</a:t>
            </a:r>
            <a:r>
              <a:rPr lang="vi-VN">
                <a:solidFill>
                  <a:schemeClr val="dk1"/>
                </a:solidFill>
              </a:rPr>
              <a:t> các hàm mở rộng </a:t>
            </a:r>
            <a:r>
              <a:rPr lang="vi-VN"/>
              <a:t>cho phép chúng ta thêm chức năng mới vào một lớp Kotlin mà không kế thừa từ lớp đó.</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vi-VN"/>
              <a:t>Khi liên kết </a:t>
            </a:r>
            <a:r>
              <a:rPr lang="vi-VN">
                <a:latin typeface="Courier New"/>
                <a:ea typeface="Courier New"/>
                <a:cs typeface="Courier New"/>
                <a:sym typeface="Courier New"/>
              </a:rPr>
              <a:t>ViewHolder</a:t>
            </a:r>
            <a:r>
              <a:rPr lang="vi-VN"/>
              <a:t>, chúng ta nên gọi </a:t>
            </a:r>
            <a:r>
              <a:rPr lang="vi-VN">
                <a:latin typeface="Courier New"/>
                <a:ea typeface="Courier New"/>
                <a:cs typeface="Courier New"/>
                <a:sym typeface="Courier New"/>
              </a:rPr>
              <a:t>executePendingBindings()</a:t>
            </a:r>
            <a:r>
              <a:rPr lang="vi-VN"/>
              <a:t>. Điều này đảm bảo rằng khung sẽ thực hiện mọi việc cần thiết để tính toán không gian thích hợp cho mục, bởi vì việc thay đổi biến liên kết không phải lúc nào cũng có hiệu lực ngay lập tức. Trong đoạn mã này, việc chỉ tính toán giá trị của cơ sở 2 là không thực sự cần thiết. Tuy nhiên, nếu có </a:t>
            </a:r>
            <a:r>
              <a:rPr lang="vi-VN">
                <a:latin typeface="Courier New"/>
                <a:ea typeface="Courier New"/>
                <a:cs typeface="Courier New"/>
                <a:sym typeface="Courier New"/>
              </a:rPr>
              <a:t>BindingAdapter</a:t>
            </a:r>
            <a:r>
              <a:rPr lang="vi-VN"/>
              <a:t> xử lý mã tải hình ảnh hoặc các quy trình mất nhiều thời gian khác, thì bạn cần phải gọi </a:t>
            </a:r>
            <a:r>
              <a:rPr lang="vi-VN">
                <a:latin typeface="Courier New"/>
                <a:ea typeface="Courier New"/>
                <a:cs typeface="Courier New"/>
                <a:sym typeface="Courier New"/>
              </a:rPr>
              <a:t>executePendingBindings()</a:t>
            </a:r>
            <a:r>
              <a:rPr lang="vi-VN">
                <a:latin typeface="Roboto"/>
                <a:ea typeface="Roboto"/>
                <a:cs typeface="Roboto"/>
                <a:sym typeface="Roboto"/>
              </a:rPr>
              <a:t>.</a:t>
            </a:r>
            <a:r>
              <a:rPr lang="vi-VN"/>
              <a:t>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Đây </a:t>
            </a:r>
            <a:r>
              <a:rPr lang="vi-VN">
                <a:solidFill>
                  <a:schemeClr val="dk1"/>
                </a:solidFill>
              </a:rPr>
              <a:t>chỉ là một ví dụ nhỏ về</a:t>
            </a:r>
            <a:r>
              <a:rPr lang="vi-VN"/>
              <a:t> điều bạn có thể làm với bộ chuyển đổi liên kết.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100"/>
              <a:buNone/>
            </a:pPr>
            <a:r>
              <a:rPr b="1" lang="vi-VN"/>
              <a:t>Tài nguyên:</a:t>
            </a:r>
            <a:endParaRPr/>
          </a:p>
          <a:p>
            <a:pPr indent="-298450" lvl="0" marL="457200" marR="360045" rtl="0" algn="l">
              <a:lnSpc>
                <a:spcPct val="115000"/>
              </a:lnSpc>
              <a:spcBef>
                <a:spcPts val="0"/>
              </a:spcBef>
              <a:spcAft>
                <a:spcPts val="0"/>
              </a:spcAft>
              <a:buClr>
                <a:schemeClr val="dk1"/>
              </a:buClr>
              <a:buSzPts val="1100"/>
              <a:buChar char="●"/>
            </a:pPr>
            <a:r>
              <a:rPr lang="vi-VN" u="sng">
                <a:solidFill>
                  <a:schemeClr val="hlink"/>
                </a:solidFill>
                <a:hlinkClick r:id="rId2"/>
              </a:rPr>
              <a:t>Hướng dẫn về bộ chuyển đổi liên kết</a:t>
            </a:r>
            <a:endParaRPr/>
          </a:p>
          <a:p>
            <a:pPr indent="-298450" lvl="0" marL="457200" marR="360045" rtl="0" algn="l">
              <a:lnSpc>
                <a:spcPct val="115000"/>
              </a:lnSpc>
              <a:spcBef>
                <a:spcPts val="0"/>
              </a:spcBef>
              <a:spcAft>
                <a:spcPts val="0"/>
              </a:spcAft>
              <a:buClr>
                <a:schemeClr val="dk1"/>
              </a:buClr>
              <a:buSzPts val="1100"/>
              <a:buChar char="●"/>
            </a:pPr>
            <a:r>
              <a:rPr lang="vi-VN" u="sng">
                <a:solidFill>
                  <a:schemeClr val="hlink"/>
                </a:solidFill>
                <a:hlinkClick r:id="rId3"/>
              </a:rPr>
              <a:t>Lớp BindingAdapter</a:t>
            </a:r>
            <a:endParaRPr/>
          </a:p>
          <a:p>
            <a:pPr indent="-298450" lvl="0" marL="457200" marR="360045" rtl="0" algn="l">
              <a:lnSpc>
                <a:spcPct val="115000"/>
              </a:lnSpc>
              <a:spcBef>
                <a:spcPts val="0"/>
              </a:spcBef>
              <a:spcAft>
                <a:spcPts val="0"/>
              </a:spcAft>
              <a:buClr>
                <a:schemeClr val="dk1"/>
              </a:buClr>
              <a:buSzPts val="1100"/>
              <a:buChar char="●"/>
            </a:pPr>
            <a:r>
              <a:rPr lang="vi-VN" u="sng">
                <a:solidFill>
                  <a:schemeClr val="hlink"/>
                </a:solidFill>
                <a:hlinkClick r:id="rId4"/>
              </a:rPr>
              <a:t>executePendingBindings</a:t>
            </a:r>
            <a:endParaRPr/>
          </a:p>
          <a:p>
            <a:pPr indent="0" lvl="0" marL="0" rtl="0" algn="l">
              <a:lnSpc>
                <a:spcPct val="100000"/>
              </a:lnSpc>
              <a:spcBef>
                <a:spcPts val="1415"/>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Sau khi áp dụng bộ chuyển đổi liên kết, ứng dụng sẽ có dạng như thế này. Mỗi chế độ xem mục danh sách chứa một số nguyên và cách biểu diễn nhị phân tương ứng ở bên phải.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Với </a:t>
            </a:r>
            <a:r>
              <a:rPr lang="vi-VN">
                <a:solidFill>
                  <a:schemeClr val="dk1"/>
                </a:solidFill>
                <a:latin typeface="Courier New"/>
                <a:ea typeface="Courier New"/>
                <a:cs typeface="Courier New"/>
                <a:sym typeface="Courier New"/>
              </a:rPr>
              <a:t>RecyclerView</a:t>
            </a:r>
            <a:r>
              <a:rPr lang="vi-VN">
                <a:solidFill>
                  <a:schemeClr val="dk1"/>
                </a:solidFill>
              </a:rPr>
              <a:t>, bạn sẽ không bị giới hạn ở một loại chế độ xem mục. Bạn có thể dùng nhiều loại bố cục mục danh sách miễn là bạn cung cấp các </a:t>
            </a:r>
            <a:r>
              <a:rPr lang="vi-VN">
                <a:solidFill>
                  <a:schemeClr val="dk1"/>
                </a:solidFill>
                <a:latin typeface="Courier New"/>
                <a:ea typeface="Courier New"/>
                <a:cs typeface="Courier New"/>
                <a:sym typeface="Courier New"/>
              </a:rPr>
              <a:t>ViewHolder</a:t>
            </a:r>
            <a:r>
              <a:rPr lang="vi-VN">
                <a:solidFill>
                  <a:schemeClr val="dk1"/>
                </a:solidFill>
              </a:rPr>
              <a:t> thích hợp, đồng thời cho phép bộ chuyển đổi xác định </a:t>
            </a:r>
            <a:r>
              <a:rPr lang="vi-VN">
                <a:solidFill>
                  <a:schemeClr val="dk1"/>
                </a:solidFill>
                <a:latin typeface="Courier New"/>
                <a:ea typeface="Courier New"/>
                <a:cs typeface="Courier New"/>
                <a:sym typeface="Courier New"/>
              </a:rPr>
              <a:t>ViewHolder</a:t>
            </a:r>
            <a:r>
              <a:rPr lang="vi-VN">
                <a:solidFill>
                  <a:schemeClr val="dk1"/>
                </a:solidFill>
              </a:rPr>
              <a:t> nào cần liên kết.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Chúng ta sẽ đi sâu vào ví dụ cuối cùng này và thêm một loại mục để hiển thị màu.</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các bước cần thiết để hỗ trợ một loại khác cho </a:t>
            </a:r>
            <a:r>
              <a:rPr lang="vi-VN">
                <a:latin typeface="Courier New"/>
                <a:ea typeface="Courier New"/>
                <a:cs typeface="Courier New"/>
                <a:sym typeface="Courier New"/>
              </a:rPr>
              <a:t>RecyclerView</a:t>
            </a:r>
            <a:r>
              <a:rPr lang="vi-VN"/>
              <a:t>. Phần lớn đều là những bước đã thực hiện trước đó, nhưng ở đây, chúng ta chỉ sửa đổi đôi chút với mã hiện có.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Tạo tệp bố cục </a:t>
            </a:r>
            <a:r>
              <a:rPr lang="vi-VN">
                <a:latin typeface="Courier New"/>
                <a:ea typeface="Courier New"/>
                <a:cs typeface="Courier New"/>
                <a:sym typeface="Courier New"/>
              </a:rPr>
              <a:t>color_item_view.xml</a:t>
            </a:r>
            <a:r>
              <a:rPr lang="vi-VN"/>
              <a:t> cho loại mới này của mục danh sách. Thêm liên kết dữ liệu bên trong tệp bố cục cho biến </a:t>
            </a:r>
            <a:r>
              <a:rPr lang="vi-VN">
                <a:latin typeface="Courier New"/>
                <a:ea typeface="Courier New"/>
                <a:cs typeface="Courier New"/>
                <a:sym typeface="Courier New"/>
              </a:rPr>
              <a:t>Color</a:t>
            </a:r>
            <a:r>
              <a:rPr lang="vi-VN"/>
              <a:t> mới. Chúng ta sẽ đề cập đến biến này trong </a:t>
            </a:r>
            <a:r>
              <a:rPr lang="vi-VN">
                <a:latin typeface="Courier New"/>
                <a:ea typeface="Courier New"/>
                <a:cs typeface="Courier New"/>
                <a:sym typeface="Courier New"/>
              </a:rPr>
              <a:t>Chế độ xem văn bản</a:t>
            </a:r>
            <a:r>
              <a:rPr lang="vi-VN"/>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Bộ chuyển đổi cần biết về 2 loại chế độ xem mục: một mục hiển thị số và một mục hiển thị màu. Ở đây, chúng ta dùng lớp </a:t>
            </a:r>
            <a:r>
              <a:rPr lang="vi-VN">
                <a:solidFill>
                  <a:schemeClr val="dk1"/>
                </a:solidFill>
                <a:latin typeface="Courier New"/>
                <a:ea typeface="Courier New"/>
                <a:cs typeface="Courier New"/>
                <a:sym typeface="Courier New"/>
              </a:rPr>
              <a:t>enum</a:t>
            </a:r>
            <a:r>
              <a:rPr lang="vi-VN">
                <a:solidFill>
                  <a:schemeClr val="dk1"/>
                </a:solidFill>
              </a:rPr>
              <a:t>, nhưng bạn có thể dùng các số nguyên không thể thay đổi nếu muốn.</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Sau đó, sửa đổi phương thức </a:t>
            </a:r>
            <a:r>
              <a:rPr lang="vi-VN">
                <a:solidFill>
                  <a:schemeClr val="dk1"/>
                </a:solidFill>
                <a:latin typeface="Courier New"/>
                <a:ea typeface="Courier New"/>
                <a:cs typeface="Courier New"/>
                <a:sym typeface="Courier New"/>
              </a:rPr>
              <a:t>getItemViewType()</a:t>
            </a:r>
            <a:r>
              <a:rPr lang="vi-VN">
                <a:solidFill>
                  <a:schemeClr val="dk1"/>
                </a:solidFill>
              </a:rPr>
              <a:t> của bộ chuyển đổi để trả về loại thích hợp (ở dạng </a:t>
            </a:r>
            <a:r>
              <a:rPr lang="vi-VN">
                <a:solidFill>
                  <a:schemeClr val="dk1"/>
                </a:solidFill>
                <a:latin typeface="Courier New"/>
                <a:ea typeface="Courier New"/>
                <a:cs typeface="Courier New"/>
                <a:sym typeface="Courier New"/>
              </a:rPr>
              <a:t>Int</a:t>
            </a:r>
            <a:r>
              <a:rPr lang="vi-VN">
                <a:solidFill>
                  <a:schemeClr val="dk1"/>
                </a:solidFill>
              </a:rPr>
              <a:t>) dựa trên mục ở vị trí đã chỉ định.</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Mã này xem xét dữ liệu ở một vị trí đã cho và trả về một số nguyên cho biết loại chế độ xem cần dùng.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Vì chúng ta đã xác định tệp bố cục mới có tên là </a:t>
            </a:r>
            <a:r>
              <a:rPr lang="vi-VN">
                <a:latin typeface="Courier New"/>
                <a:ea typeface="Courier New"/>
                <a:cs typeface="Courier New"/>
                <a:sym typeface="Courier New"/>
              </a:rPr>
              <a:t>color_item_view.xml</a:t>
            </a:r>
            <a:r>
              <a:rPr lang="vi-VN"/>
              <a:t> và bật liên kết dữ liệu trong ứng dụng, nên lớp </a:t>
            </a:r>
            <a:r>
              <a:rPr lang="vi-VN">
                <a:latin typeface="Courier New"/>
                <a:ea typeface="Courier New"/>
                <a:cs typeface="Courier New"/>
                <a:sym typeface="Courier New"/>
              </a:rPr>
              <a:t>ColorItemViewBinding</a:t>
            </a:r>
            <a:r>
              <a:rPr lang="vi-VN"/>
              <a:t> sẽ được tạo tự động. Hãy dùng </a:t>
            </a:r>
            <a:r>
              <a:rPr lang="vi-VN">
                <a:solidFill>
                  <a:schemeClr val="dk1"/>
                </a:solidFill>
                <a:latin typeface="Courier New"/>
                <a:ea typeface="Courier New"/>
                <a:cs typeface="Courier New"/>
                <a:sym typeface="Courier New"/>
              </a:rPr>
              <a:t>ColorItemViewBinding</a:t>
            </a:r>
            <a:r>
              <a:rPr lang="vi-VN"/>
              <a:t> để tăng cường chế độ xem mục danh sách màu. Chúng ta cũng cần xác định một </a:t>
            </a:r>
            <a:r>
              <a:rPr lang="vi-VN">
                <a:latin typeface="Courier New"/>
                <a:ea typeface="Courier New"/>
                <a:cs typeface="Courier New"/>
                <a:sym typeface="Courier New"/>
              </a:rPr>
              <a:t>ColorViewHolder</a:t>
            </a:r>
            <a:r>
              <a:rPr lang="vi-VN"/>
              <a:t> mới cho loại chế độ xem mục màu.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a:t>
            </a:r>
            <a:r>
              <a:rPr lang="vi-VN">
                <a:latin typeface="Courier New"/>
                <a:ea typeface="Courier New"/>
                <a:cs typeface="Courier New"/>
                <a:sym typeface="Courier New"/>
              </a:rPr>
              <a:t>onCreateViewHolder()</a:t>
            </a:r>
            <a:r>
              <a:rPr lang="vi-VN"/>
              <a:t>, chúng ta kiểm tra loại chế độ xem rồi tạo </a:t>
            </a:r>
            <a:r>
              <a:rPr lang="vi-VN">
                <a:latin typeface="Courier New"/>
                <a:ea typeface="Courier New"/>
                <a:cs typeface="Courier New"/>
                <a:sym typeface="Courier New"/>
              </a:rPr>
              <a:t>ViewHolder</a:t>
            </a:r>
            <a:r>
              <a:rPr lang="vi-VN"/>
              <a:t> thích hợp.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a:t>
            </a:r>
            <a:r>
              <a:rPr lang="vi-VN">
                <a:latin typeface="Courier New"/>
                <a:ea typeface="Courier New"/>
                <a:cs typeface="Courier New"/>
                <a:sym typeface="Courier New"/>
              </a:rPr>
              <a:t>onBindViewHolder()</a:t>
            </a:r>
            <a:r>
              <a:rPr lang="vi-VN"/>
              <a:t>, chúng ta dùng loại lớp của </a:t>
            </a:r>
            <a:r>
              <a:rPr lang="vi-VN">
                <a:latin typeface="Courier New"/>
                <a:ea typeface="Courier New"/>
                <a:cs typeface="Courier New"/>
                <a:sym typeface="Courier New"/>
              </a:rPr>
              <a:t>ViewHolder</a:t>
            </a:r>
            <a:r>
              <a:rPr lang="vi-VN"/>
              <a:t> để đặt các biến được hiển thị trong liên kết, sau đó gọi </a:t>
            </a:r>
            <a:r>
              <a:rPr lang="vi-VN">
                <a:latin typeface="Courier New"/>
                <a:ea typeface="Courier New"/>
                <a:cs typeface="Courier New"/>
                <a:sym typeface="Courier New"/>
              </a:rPr>
              <a:t>executePendingBindings()</a:t>
            </a:r>
            <a:r>
              <a:rPr lang="vi-VN"/>
              <a:t> để đảm bảo thông tin kích thước là mới nhất.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Clr>
                <a:schemeClr val="dk1"/>
              </a:buClr>
              <a:buSzPts val="1100"/>
              <a:buChar char="●"/>
            </a:pPr>
            <a:r>
              <a:rPr lang="vi-VN" u="sng">
                <a:solidFill>
                  <a:schemeClr val="hlink"/>
                </a:solidFill>
                <a:hlinkClick r:id="rId2"/>
              </a:rPr>
              <a:t>executePendingBindings</a:t>
            </a:r>
            <a:endParaRPr/>
          </a:p>
          <a:p>
            <a:pPr indent="0" lvl="0" marL="0" rtl="0" algn="l">
              <a:lnSpc>
                <a:spcPct val="100000"/>
              </a:lnSpc>
              <a:spcBef>
                <a:spcPts val="1415"/>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Tiêu đề là một trường hợp sử dụng hợp lý, giải thích lý do bạn nên dùng nhiều loại chế độ xem mục. Đôi khi, bạn nên thêm tiêu đề vào danh sách các mục trong RecyclerView. Hoặc bạn nên tách các mục danh sách thành nhiều nhóm với nhiều tiêu đề. Hãy xem ví dụ.</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Trong ví dụ này, RecyclerView hiển thị danh sách lựa chọn thực đơn với các tiêu đề phân biệt danh mục thực phẩm. Có 2 loại chế độ xem mục trong RecyclerView này. Chế độ xem tiêu đề bao gồm Chế độ xem hình ảnh và Chế độ xem văn bản. Trong khi đó, chế độ xem mục thực đơn bao gồm 2 Chế độ xem văn bản hiển thị tên và giá của món ăn.</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Các chế độ xem vẫn được tái chế, nhưng điều quan trọng là loại ViewHolder nào cần có ở mỗi vị trí. Chế độ xem tiêu đề chỉ được dùng lại ở các vị trí yêu cầu chế độ xem tiêu đề, trong khi chế độ xem mục thực đơn sẽ chỉ được dùng lại ở các vị trí yêu cầu mục thực đơn.</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Khi triển khai các tiêu đề trong RecyclerView, bạn có thể biểu thị các tiêu đề trong tập dữ liệu cơ bản (ví dụ: mục thứ 0 trong tập dữ liệu cơ bản là danh mục Món chính). Hoặc bạn có thể triển khai logic trong bộ chuyển đổi để trả về một ViewHolder khác ở các chỉ mục nhất định (ví dụ: chỉ mục 0), sau đó hiển thị các mục danh sách còn lại dựa trên độ lệch đó (do vậy, mục thực đơn Bánh mì kẹp vẫn ở vị trí 0 trong tập dữ liệu cơ bản, nhưng lại hiển thị ở vị trí 1 trong RecyclerView). Lựa chọn sau có thể gặp chút khó khăn khi quản lý độ lệch nếu bạn bắt đầu có nhiều tiêu đề trong danh sách. </a:t>
            </a:r>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vi-VN">
                <a:solidFill>
                  <a:schemeClr val="dk1"/>
                </a:solidFill>
              </a:rPr>
              <a:t>Dù là cách nào thì việc biết được bạn có thể hiển thị các tiêu đề trong danh sách cũng rất hữu ích, đặc biệt khi hiển thị các danh sách phức tạp hơn.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chemeClr val="dk1"/>
                </a:solidFill>
              </a:rPr>
              <a:t>Một tình huống khác mà bạn có thể gặp phải là cần hiển thị dữ liệu ở dạng lưới.</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Cho đến nay, chúng ta đã dùng </a:t>
            </a:r>
            <a:r>
              <a:rPr lang="vi-VN">
                <a:latin typeface="Courier New"/>
                <a:ea typeface="Courier New"/>
                <a:cs typeface="Courier New"/>
                <a:sym typeface="Courier New"/>
              </a:rPr>
              <a:t>RecyclerView</a:t>
            </a:r>
            <a:r>
              <a:rPr lang="vi-VN"/>
              <a:t> để hiển thị danh sách dữ liệu theo chiều dọc. </a:t>
            </a:r>
            <a:r>
              <a:rPr lang="vi-VN">
                <a:latin typeface="Courier New"/>
                <a:ea typeface="Courier New"/>
                <a:cs typeface="Courier New"/>
                <a:sym typeface="Courier New"/>
              </a:rPr>
              <a:t>RecyclerView</a:t>
            </a:r>
            <a:r>
              <a:rPr lang="vi-VN"/>
              <a:t> cũng có thể hiển thị dữ liệu bằng các bố cục khác, chẳng hạn như lưới.</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Để </a:t>
            </a:r>
            <a:r>
              <a:rPr lang="vi-VN">
                <a:latin typeface="Courier New"/>
                <a:ea typeface="Courier New"/>
                <a:cs typeface="Courier New"/>
                <a:sym typeface="Courier New"/>
              </a:rPr>
              <a:t>RecyclerView</a:t>
            </a:r>
            <a:r>
              <a:rPr lang="vi-VN"/>
              <a:t> hiển thị dữ liệu ở dạng lưới, chúng ta chỉ cần chuyển đổi </a:t>
            </a:r>
            <a:r>
              <a:rPr lang="vi-VN">
                <a:latin typeface="Courier New"/>
                <a:ea typeface="Courier New"/>
                <a:cs typeface="Courier New"/>
                <a:sym typeface="Courier New"/>
              </a:rPr>
              <a:t>layoutManager</a:t>
            </a:r>
            <a:r>
              <a:rPr lang="vi-VN"/>
              <a:t> trong mã của mình. Khi khởi tạo </a:t>
            </a:r>
            <a:r>
              <a:rPr lang="vi-VN">
                <a:latin typeface="Courier New"/>
                <a:ea typeface="Courier New"/>
                <a:cs typeface="Courier New"/>
                <a:sym typeface="Courier New"/>
              </a:rPr>
              <a:t>GridLayoutManager</a:t>
            </a:r>
            <a:r>
              <a:rPr lang="vi-VN"/>
              <a:t>, tham số đầu tiên sẽ là </a:t>
            </a:r>
            <a:r>
              <a:rPr lang="vi-VN">
                <a:latin typeface="Courier New"/>
                <a:ea typeface="Courier New"/>
                <a:cs typeface="Courier New"/>
                <a:sym typeface="Courier New"/>
              </a:rPr>
              <a:t>Context</a:t>
            </a:r>
            <a:r>
              <a:rPr lang="vi-VN"/>
              <a:t> và tham số thứ hai là số lượng mục cần điền vào một hàng.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Lưu ý:</a:t>
            </a:r>
            <a:r>
              <a:rPr lang="vi-VN"/>
              <a:t> Mặc dù đây là những trình quản lý bố cục tích hợp sẵn thường dùng nhất, </a:t>
            </a:r>
            <a:r>
              <a:rPr lang="vi-VN">
                <a:solidFill>
                  <a:srgbClr val="3C4043"/>
                </a:solidFill>
                <a:highlight>
                  <a:srgbClr val="FFFFFF"/>
                </a:highlight>
              </a:rPr>
              <a:t>nhưng không phải là duy nhất</a:t>
            </a:r>
            <a:r>
              <a:rPr lang="vi-VN" sz="1050">
                <a:solidFill>
                  <a:srgbClr val="3C4043"/>
                </a:solidFill>
                <a:highlight>
                  <a:srgbClr val="FFFFFF"/>
                </a:highlight>
                <a:latin typeface="Roboto"/>
                <a:ea typeface="Roboto"/>
                <a:cs typeface="Roboto"/>
                <a:sym typeface="Roboto"/>
              </a:rPr>
              <a:t>.</a:t>
            </a:r>
            <a:endParaRPr/>
          </a:p>
          <a:p>
            <a:pPr indent="0" lvl="0" marL="0" rtl="0" algn="l">
              <a:lnSpc>
                <a:spcPct val="100000"/>
              </a:lnSpc>
              <a:spcBef>
                <a:spcPts val="0"/>
              </a:spcBef>
              <a:spcAft>
                <a:spcPts val="0"/>
              </a:spcAft>
              <a:buSzPts val="1100"/>
              <a:buNone/>
            </a:pPr>
            <a:r>
              <a:t/>
            </a:r>
            <a:endParaRPr sz="1050">
              <a:solidFill>
                <a:srgbClr val="3C4043"/>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b="1" lang="vi-VN">
                <a:solidFill>
                  <a:srgbClr val="3C4043"/>
                </a:solidFill>
                <a:highlight>
                  <a:srgbClr val="FFFFFF"/>
                </a:highlight>
              </a:rPr>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RecyclerView.LayoutManager</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GridLayoutManager</a:t>
            </a:r>
            <a:r>
              <a:rPr lang="vi-VN"/>
              <a:t> bố trí các mục trong lưới ở dạng bảng hàng và cột. Hướng có thể cuộn theo chiều dọc hoặc chiều ngang. Theo mặc định, mỗi mục chiếm 1 khoảng, nhưng bạn có thể thay đổi số lượng khoảng của một mục bằng cách cung cấp thực thể tùy chỉnh của </a:t>
            </a:r>
            <a:r>
              <a:rPr lang="vi-VN">
                <a:latin typeface="Courier New"/>
                <a:ea typeface="Courier New"/>
                <a:cs typeface="Courier New"/>
                <a:sym typeface="Courier New"/>
              </a:rPr>
              <a:t>SpanSizeLookup</a:t>
            </a:r>
            <a:r>
              <a:rPr lang="vi-VN"/>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vi-VN"/>
              <a:t>Giả sử tất cả các thành phần đều thuộc cùng một loại mục, bạn có thể suy ra số lượng khoảng có sẵn bằng cách lấy số dps hiện có trong thứ nguyên đã chỉ định rồi chia cho kích thước mục + các hạn chế bố cục đi kèm thứ nguyên đó.</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Clr>
                <a:schemeClr val="dk1"/>
              </a:buClr>
              <a:buSzPts val="1100"/>
              <a:buChar char="●"/>
            </a:pPr>
            <a:r>
              <a:rPr lang="vi-VN" u="sng">
                <a:solidFill>
                  <a:schemeClr val="hlink"/>
                </a:solidFill>
                <a:hlinkClick r:id="rId2"/>
              </a:rPr>
              <a:t>GridLayoutManager</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GridLayoutManager</a:t>
            </a:r>
            <a:r>
              <a:rPr lang="vi-VN"/>
              <a:t> cho phép bạn xác định số lượng khoảng của một mục bằng cách cung cấp thực thể tùy chỉnh của </a:t>
            </a:r>
            <a:r>
              <a:rPr lang="vi-VN">
                <a:latin typeface="Courier New"/>
                <a:ea typeface="Courier New"/>
                <a:cs typeface="Courier New"/>
                <a:sym typeface="Courier New"/>
              </a:rPr>
              <a:t>SpanSizeLookup</a:t>
            </a:r>
            <a:r>
              <a:rPr lang="vi-VN"/>
              <a:t>, cũng như ghi đè </a:t>
            </a:r>
            <a:r>
              <a:rPr lang="vi-VN">
                <a:latin typeface="Courier New"/>
                <a:ea typeface="Courier New"/>
                <a:cs typeface="Courier New"/>
                <a:sym typeface="Courier New"/>
              </a:rPr>
              <a:t>getSpanSize(position)</a:t>
            </a:r>
            <a:r>
              <a:rPr lang="vi-VN"/>
              <a:t> để chỉ định số lượng khoảng của một mục ở vị trí đã cho. Bạn đặc biệt nên dùng getSpanSize() khi sử dụng GridLayoutManager.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Xin lưu ý rằng trình quản lý bố cục chỉ có thể sử dụng </a:t>
            </a:r>
            <a:r>
              <a:rPr lang="vi-VN">
                <a:latin typeface="Courier New"/>
                <a:ea typeface="Courier New"/>
                <a:cs typeface="Courier New"/>
                <a:sym typeface="Courier New"/>
              </a:rPr>
              <a:t>position</a:t>
            </a:r>
            <a:r>
              <a:rPr lang="vi-VN"/>
              <a:t> trong tập dữ liệu để xác định kích thước khoảng (ví dụ: mọi mục khác đều có kích thước khoảng là X hoặc mọi mục thứ n đều có kích thước khoảng là Y).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vi-VN"/>
              <a:t>Trong ví dụ này, mã đặt kích thước khoảng cho 3 thành phần đầu tiên là 2 và mọi thành phần khác là 1.</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Clr>
                <a:schemeClr val="dk1"/>
              </a:buClr>
              <a:buSzPts val="1100"/>
              <a:buChar char="●"/>
            </a:pPr>
            <a:r>
              <a:rPr lang="vi-VN" u="sng">
                <a:solidFill>
                  <a:schemeClr val="hlink"/>
                </a:solidFill>
                <a:hlinkClick r:id="rId2"/>
              </a:rPr>
              <a:t>SpanSizeLookup</a:t>
            </a:r>
            <a:endParaRPr/>
          </a:p>
          <a:p>
            <a:pPr indent="0" lvl="0" marL="0" rtl="0" algn="l">
              <a:lnSpc>
                <a:spcPct val="100000"/>
              </a:lnSpc>
              <a:spcBef>
                <a:spcPts val="1415"/>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60045" rtl="0" algn="l">
              <a:lnSpc>
                <a:spcPct val="100000"/>
              </a:lnSpc>
              <a:spcBef>
                <a:spcPts val="0"/>
              </a:spcBef>
              <a:spcAft>
                <a:spcPts val="1415"/>
              </a:spcAft>
              <a:buSzPts val="1100"/>
              <a:buNone/>
            </a:pPr>
            <a:r>
              <a:rPr lang="vi-VN"/>
              <a:t>Hãy tóm tắt sơ qua những nội dung chúng ta đã tìm hiểu về </a:t>
            </a:r>
            <a:r>
              <a:rPr lang="vi-VN">
                <a:latin typeface="Courier New"/>
                <a:ea typeface="Courier New"/>
                <a:cs typeface="Courier New"/>
                <a:sym typeface="Courier New"/>
              </a:rPr>
              <a:t>RecyclerView</a:t>
            </a:r>
            <a:r>
              <a:rPr lang="vi-VN"/>
              <a:t> trong bài học 5.</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VN">
                <a:solidFill>
                  <a:schemeClr val="dk1"/>
                </a:solidFill>
              </a:rPr>
              <a:t>Trong bài học 5, chúng ta đã biết rằng bộ chuyển đổi tùy chỉnh mở rộng từ </a:t>
            </a:r>
            <a:r>
              <a:rPr lang="vi-VN">
                <a:solidFill>
                  <a:schemeClr val="dk1"/>
                </a:solidFill>
                <a:latin typeface="Courier New"/>
                <a:ea typeface="Courier New"/>
                <a:cs typeface="Courier New"/>
                <a:sym typeface="Courier New"/>
              </a:rPr>
              <a:t>RecyclerView.Adapter</a:t>
            </a:r>
            <a:r>
              <a:rPr lang="vi-VN">
                <a:solidFill>
                  <a:schemeClr val="dk1"/>
                </a:solidFill>
              </a:rPr>
              <a:t> và ghi đè 3 hàm sau:</a:t>
            </a:r>
            <a:endParaRPr/>
          </a:p>
          <a:p>
            <a:pPr indent="-298450" lvl="0" marL="457200" rtl="0" algn="l">
              <a:lnSpc>
                <a:spcPct val="115000"/>
              </a:lnSpc>
              <a:spcBef>
                <a:spcPts val="0"/>
              </a:spcBef>
              <a:spcAft>
                <a:spcPts val="0"/>
              </a:spcAft>
              <a:buClr>
                <a:schemeClr val="dk1"/>
              </a:buClr>
              <a:buSzPts val="1100"/>
              <a:buChar char="●"/>
            </a:pPr>
            <a:r>
              <a:rPr lang="vi-VN">
                <a:solidFill>
                  <a:schemeClr val="dk1"/>
                </a:solidFill>
                <a:latin typeface="Courier New"/>
                <a:ea typeface="Courier New"/>
                <a:cs typeface="Courier New"/>
                <a:sym typeface="Courier New"/>
              </a:rPr>
              <a:t>getItemCount</a:t>
            </a:r>
            <a:endParaRPr/>
          </a:p>
          <a:p>
            <a:pPr indent="-298450" lvl="0" marL="457200" rtl="0" algn="l">
              <a:lnSpc>
                <a:spcPct val="115000"/>
              </a:lnSpc>
              <a:spcBef>
                <a:spcPts val="0"/>
              </a:spcBef>
              <a:spcAft>
                <a:spcPts val="0"/>
              </a:spcAft>
              <a:buClr>
                <a:schemeClr val="dk1"/>
              </a:buClr>
              <a:buSzPts val="1100"/>
              <a:buChar char="●"/>
            </a:pPr>
            <a:r>
              <a:rPr lang="vi-VN">
                <a:solidFill>
                  <a:schemeClr val="dk1"/>
                </a:solidFill>
                <a:latin typeface="Courier New"/>
                <a:ea typeface="Courier New"/>
                <a:cs typeface="Courier New"/>
                <a:sym typeface="Courier New"/>
              </a:rPr>
              <a:t>onCreateViewHolder</a:t>
            </a:r>
            <a:endParaRPr/>
          </a:p>
          <a:p>
            <a:pPr indent="-298450" lvl="0" marL="457200" rtl="0" algn="l">
              <a:lnSpc>
                <a:spcPct val="100000"/>
              </a:lnSpc>
              <a:spcBef>
                <a:spcPts val="0"/>
              </a:spcBef>
              <a:spcAft>
                <a:spcPts val="0"/>
              </a:spcAft>
              <a:buClr>
                <a:schemeClr val="dk1"/>
              </a:buClr>
              <a:buSzPts val="1100"/>
              <a:buChar char="●"/>
            </a:pPr>
            <a:r>
              <a:rPr lang="vi-VN">
                <a:solidFill>
                  <a:schemeClr val="dk1"/>
                </a:solidFill>
                <a:latin typeface="Courier New"/>
                <a:ea typeface="Courier New"/>
                <a:cs typeface="Courier New"/>
                <a:sym typeface="Courier New"/>
              </a:rPr>
              <a:t>onBindViewHolder</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latin typeface="Courier New"/>
                <a:ea typeface="Courier New"/>
                <a:cs typeface="Courier New"/>
                <a:sym typeface="Courier New"/>
              </a:rPr>
              <a:t>ViewHolder</a:t>
            </a:r>
            <a:r>
              <a:rPr lang="vi-VN">
                <a:solidFill>
                  <a:schemeClr val="dk1"/>
                </a:solidFill>
              </a:rPr>
              <a:t> biểu thị một chế độ xem mục danh sách và có thông tin tham chiếu đến mọi chế độ xem trong bố cục đó.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Như minh họa trên sơ đồ, khi bạn có số lượng lớn các mục trong danh sách (lớn hơn khoảng không gian trên màn hình để hiển thị tất cả), chúng ta không cần phải tạo chế độ xem cho các mục chưa cuộn đến.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Phương thức </a:t>
            </a:r>
            <a:r>
              <a:rPr lang="vi-VN">
                <a:solidFill>
                  <a:schemeClr val="dk1"/>
                </a:solidFill>
                <a:latin typeface="Courier New"/>
                <a:ea typeface="Courier New"/>
                <a:cs typeface="Courier New"/>
                <a:sym typeface="Courier New"/>
              </a:rPr>
              <a:t>onCreateViewHolder()</a:t>
            </a:r>
            <a:r>
              <a:rPr lang="vi-VN">
                <a:solidFill>
                  <a:schemeClr val="dk1"/>
                </a:solidFill>
              </a:rPr>
              <a:t> của bộ chuyển đổi được gọi để tạo các lớp lưu giữ chế độ xem cho nhiều mục có thể hiển thị trên màn hình cùng một lúc. Sau lần tạo ban đầu đó, khi bạn cuộn, hệ thống sẽ xóa các chế độ xem mục danh sách ngoài màn hình khỏi hệ phân cấp, đồng thời gọi </a:t>
            </a:r>
            <a:r>
              <a:rPr lang="vi-VN">
                <a:solidFill>
                  <a:schemeClr val="dk1"/>
                </a:solidFill>
                <a:latin typeface="Courier New"/>
                <a:ea typeface="Courier New"/>
                <a:cs typeface="Courier New"/>
                <a:sym typeface="Courier New"/>
              </a:rPr>
              <a:t>onBindViewHolder()</a:t>
            </a:r>
            <a:r>
              <a:rPr lang="vi-VN">
                <a:solidFill>
                  <a:schemeClr val="dk1"/>
                </a:solidFill>
              </a:rPr>
              <a:t> trên bộ chuyển đổi để “tái chế” các chế độ xem mục danh sách và dùng lại. Các giá trị trong chế độ xem được cập nhật để phản ánh dữ liệu trong mục danh sách mới (sắp xuất hiện trên màn hình). Sau đó, chế độ xem mục danh sách được thêm trở lại hệ phân cấp chế độ xem.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Tài nguyên:</a:t>
            </a:r>
            <a:endParaRPr/>
          </a:p>
          <a:p>
            <a:pPr indent="-298450" lvl="0" marL="457200" marR="360045" rtl="0" algn="l">
              <a:lnSpc>
                <a:spcPct val="100000"/>
              </a:lnSpc>
              <a:spcBef>
                <a:spcPts val="0"/>
              </a:spcBef>
              <a:spcAft>
                <a:spcPts val="0"/>
              </a:spcAft>
              <a:buClr>
                <a:schemeClr val="dk1"/>
              </a:buClr>
              <a:buSzPts val="1100"/>
              <a:buChar char="●"/>
            </a:pPr>
            <a:r>
              <a:rPr lang="vi-VN" u="sng">
                <a:solidFill>
                  <a:schemeClr val="hlink"/>
                </a:solidFill>
                <a:hlinkClick r:id="rId2"/>
              </a:rPr>
              <a:t>RecyclerView.Adapter</a:t>
            </a:r>
            <a:endParaRPr/>
          </a:p>
          <a:p>
            <a:pPr indent="-298450" lvl="0" marL="457200" marR="360045" rtl="0" algn="l">
              <a:lnSpc>
                <a:spcPct val="100000"/>
              </a:lnSpc>
              <a:spcBef>
                <a:spcPts val="0"/>
              </a:spcBef>
              <a:spcAft>
                <a:spcPts val="0"/>
              </a:spcAft>
              <a:buClr>
                <a:schemeClr val="dk1"/>
              </a:buClr>
              <a:buSzPts val="1100"/>
              <a:buChar char="●"/>
            </a:pPr>
            <a:r>
              <a:rPr lang="vi-VN" u="sng">
                <a:solidFill>
                  <a:schemeClr val="hlink"/>
                </a:solidFill>
                <a:hlinkClick r:id="rId3"/>
              </a:rPr>
              <a:t>RecyclerView.ViewHolder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bài học này, chúng ta sẽ nói về </a:t>
            </a:r>
            <a:r>
              <a:rPr lang="vi-VN">
                <a:solidFill>
                  <a:schemeClr val="dk1"/>
                </a:solidFill>
              </a:rPr>
              <a:t>ứng dụng mẫu</a:t>
            </a:r>
            <a:r>
              <a:rPr lang="vi-VN"/>
              <a:t> RecyclerViewDemo. Ứng dụng này dùng </a:t>
            </a:r>
            <a:r>
              <a:rPr lang="vi-VN">
                <a:latin typeface="Courier New"/>
                <a:ea typeface="Courier New"/>
                <a:cs typeface="Courier New"/>
                <a:sym typeface="Courier New"/>
              </a:rPr>
              <a:t>RecyclerView</a:t>
            </a:r>
            <a:r>
              <a:rPr lang="vi-VN"/>
              <a:t> để hiển thị danh sách các số, đồng thời có </a:t>
            </a:r>
            <a:r>
              <a:rPr lang="vi-VN">
                <a:latin typeface="Courier New"/>
                <a:ea typeface="Courier New"/>
                <a:cs typeface="Courier New"/>
                <a:sym typeface="Courier New"/>
              </a:rPr>
              <a:t>RecyclerView.Adapter</a:t>
            </a:r>
            <a:r>
              <a:rPr lang="vi-VN"/>
              <a:t> dùng một danh sách số nguyên làm dữ liệu nguồn để tạo các chế độ xem mục cho danh sách.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Bố cục mục danh sách chứa </a:t>
            </a:r>
            <a:r>
              <a:rPr lang="vi-VN">
                <a:latin typeface="Courier New"/>
                <a:ea typeface="Courier New"/>
                <a:cs typeface="Courier New"/>
                <a:sym typeface="Courier New"/>
              </a:rPr>
              <a:t>Chế độ xem văn bản</a:t>
            </a:r>
            <a:r>
              <a:rPr lang="vi-VN"/>
              <a:t>. Chúng ta sẽ dùng </a:t>
            </a:r>
            <a:r>
              <a:rPr lang="vi-VN">
                <a:latin typeface="Courier New"/>
                <a:ea typeface="Courier New"/>
                <a:cs typeface="Courier New"/>
                <a:sym typeface="Courier New"/>
              </a:rPr>
              <a:t>ViewHolder</a:t>
            </a:r>
            <a:r>
              <a:rPr lang="vi-VN"/>
              <a:t> để lưu giữ thông tin tham chiếu đến </a:t>
            </a:r>
            <a:r>
              <a:rPr lang="vi-VN">
                <a:latin typeface="Courier New"/>
                <a:ea typeface="Courier New"/>
                <a:cs typeface="Courier New"/>
                <a:sym typeface="Courier New"/>
              </a:rPr>
              <a:t>Chế độ xem</a:t>
            </a:r>
            <a:r>
              <a:rPr lang="vi-VN"/>
              <a:t> đó. Khi chúng ta tái chế các chế độ xem, </a:t>
            </a:r>
            <a:r>
              <a:rPr lang="vi-VN">
                <a:latin typeface="Courier New"/>
                <a:ea typeface="Courier New"/>
                <a:cs typeface="Courier New"/>
                <a:sym typeface="Courier New"/>
              </a:rPr>
              <a:t>ViewHolder</a:t>
            </a:r>
            <a:r>
              <a:rPr lang="vi-VN"/>
              <a:t> sẽ giúp cập nhật </a:t>
            </a:r>
            <a:r>
              <a:rPr lang="vi-VN">
                <a:latin typeface="Courier New"/>
                <a:ea typeface="Courier New"/>
                <a:cs typeface="Courier New"/>
                <a:sym typeface="Courier New"/>
              </a:rPr>
              <a:t>Chế độ xem văn bản</a:t>
            </a:r>
            <a:r>
              <a:rPr lang="vi-VN"/>
              <a:t> dễ dàng hơn, khi người dùng cuộn qua danh sách.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mã bộ chuyển đổi có lớp </a:t>
            </a:r>
            <a:r>
              <a:rPr lang="vi-VN">
                <a:latin typeface="Courier New"/>
                <a:ea typeface="Courier New"/>
                <a:cs typeface="Courier New"/>
                <a:sym typeface="Courier New"/>
              </a:rPr>
              <a:t>ViewHolder</a:t>
            </a:r>
            <a:r>
              <a:rPr lang="vi-VN"/>
              <a:t> bên trong.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Chúng ta sẽ ghi đè </a:t>
            </a:r>
            <a:r>
              <a:rPr lang="vi-VN">
                <a:latin typeface="Courier New"/>
                <a:ea typeface="Courier New"/>
                <a:cs typeface="Courier New"/>
                <a:sym typeface="Courier New"/>
              </a:rPr>
              <a:t>onCreateViewHolder()</a:t>
            </a:r>
            <a:r>
              <a:rPr lang="vi-VN"/>
              <a:t> để tăng cường bố cục và gọi </a:t>
            </a:r>
            <a:r>
              <a:rPr lang="vi-VN">
                <a:latin typeface="Courier New"/>
                <a:ea typeface="Courier New"/>
                <a:cs typeface="Courier New"/>
                <a:sym typeface="Courier New"/>
              </a:rPr>
              <a:t>ViewHolder</a:t>
            </a:r>
            <a:r>
              <a:rPr lang="vi-VN"/>
              <a:t> cũng như </a:t>
            </a:r>
            <a:r>
              <a:rPr lang="vi-VN">
                <a:latin typeface="Courier New"/>
                <a:ea typeface="Courier New"/>
                <a:cs typeface="Courier New"/>
                <a:sym typeface="Courier New"/>
              </a:rPr>
              <a:t>onBindViewHolder()</a:t>
            </a:r>
            <a:r>
              <a:rPr lang="vi-VN"/>
              <a:t> để liên kết dữ liệu.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a:t>
            </a:r>
            <a:r>
              <a:rPr lang="vi-VN">
                <a:latin typeface="Courier New"/>
                <a:ea typeface="Courier New"/>
                <a:cs typeface="Courier New"/>
                <a:sym typeface="Courier New"/>
              </a:rPr>
              <a:t>MainActivity</a:t>
            </a:r>
            <a:r>
              <a:rPr lang="vi-VN"/>
              <a:t>, chúng ta thiết lập </a:t>
            </a:r>
            <a:r>
              <a:rPr lang="vi-VN">
                <a:latin typeface="Courier New"/>
                <a:ea typeface="Courier New"/>
                <a:cs typeface="Courier New"/>
                <a:sym typeface="Courier New"/>
              </a:rPr>
              <a:t>RecyclerView</a:t>
            </a:r>
            <a:r>
              <a:rPr lang="vi-VN"/>
              <a:t> của mình. Xin lưu ý rằng chúng ta khởi tạo </a:t>
            </a:r>
            <a:r>
              <a:rPr lang="vi-VN">
                <a:latin typeface="Courier New"/>
                <a:ea typeface="Courier New"/>
                <a:cs typeface="Courier New"/>
                <a:sym typeface="Courier New"/>
              </a:rPr>
              <a:t>NumberListAdapter</a:t>
            </a:r>
            <a:r>
              <a:rPr lang="vi-VN"/>
              <a:t> bằng cách tạo danh sách các số từ 0 đến 100. Sau đó, chúng ta đặt bộ chuyển đổi lên trên </a:t>
            </a:r>
            <a:r>
              <a:rPr lang="vi-VN">
                <a:latin typeface="Courier New"/>
                <a:ea typeface="Courier New"/>
                <a:cs typeface="Courier New"/>
                <a:sym typeface="Courier New"/>
              </a:rPr>
              <a:t>RecyclerView</a:t>
            </a:r>
            <a:r>
              <a:rPr lang="vi-V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2" name="Shape 12"/>
        <p:cNvGrpSpPr/>
        <p:nvPr/>
      </p:nvGrpSpPr>
      <p:grpSpPr>
        <a:xfrm>
          <a:off x="0" y="0"/>
          <a:ext cx="0" cy="0"/>
          <a:chOff x="0" y="0"/>
          <a:chExt cx="0" cy="0"/>
        </a:xfrm>
      </p:grpSpPr>
      <p:sp>
        <p:nvSpPr>
          <p:cNvPr id="13" name="Google Shape;13;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4" name="Google Shape;14;p2"/>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5" name="Google Shape;15;p2"/>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pic>
        <p:nvPicPr>
          <p:cNvPr id="16" name="Google Shape;16;p2"/>
          <p:cNvPicPr preferRelativeResize="0"/>
          <p:nvPr/>
        </p:nvPicPr>
        <p:blipFill rotWithShape="1">
          <a:blip r:embed="rId2">
            <a:alphaModFix/>
          </a:blip>
          <a:srcRect b="0" l="0" r="0" t="0"/>
          <a:stretch/>
        </p:blipFill>
        <p:spPr>
          <a:xfrm>
            <a:off x="0" y="0"/>
            <a:ext cx="9144000" cy="4670926"/>
          </a:xfrm>
          <a:prstGeom prst="rect">
            <a:avLst/>
          </a:prstGeom>
          <a:noFill/>
          <a:ln>
            <a:noFill/>
          </a:ln>
        </p:spPr>
      </p:pic>
      <p:sp>
        <p:nvSpPr>
          <p:cNvPr id="17" name="Google Shape;17;p2"/>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 v1.0</a:t>
            </a:r>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1" name="Google Shape;61;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2" name="Google Shape;62;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3" name="Google Shape;6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6" name="Google Shape;6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sp>
        <p:nvSpPr>
          <p:cNvPr id="68" name="Google Shape;68;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9" name="Google Shape;69;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18" name="Shape 18"/>
        <p:cNvGrpSpPr/>
        <p:nvPr/>
      </p:nvGrpSpPr>
      <p:grpSpPr>
        <a:xfrm>
          <a:off x="0" y="0"/>
          <a:ext cx="0" cy="0"/>
          <a:chOff x="0" y="0"/>
          <a:chExt cx="0" cy="0"/>
        </a:xfrm>
      </p:grpSpPr>
      <p:sp>
        <p:nvSpPr>
          <p:cNvPr id="19" name="Google Shape;19;p3"/>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3"/>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22" name="Google Shape;22;p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3" name="Google Shape;23;p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24" name="Shape 24"/>
        <p:cNvGrpSpPr/>
        <p:nvPr/>
      </p:nvGrpSpPr>
      <p:grpSpPr>
        <a:xfrm>
          <a:off x="0" y="0"/>
          <a:ext cx="0" cy="0"/>
          <a:chOff x="0" y="0"/>
          <a:chExt cx="0" cy="0"/>
        </a:xfrm>
      </p:grpSpPr>
      <p:sp>
        <p:nvSpPr>
          <p:cNvPr id="25" name="Google Shape;25;p4"/>
          <p:cNvSpPr txBox="1"/>
          <p:nvPr>
            <p:ph type="ctrTitle"/>
          </p:nvPr>
        </p:nvSpPr>
        <p:spPr>
          <a:xfrm>
            <a:off x="311700" y="0"/>
            <a:ext cx="8520600" cy="46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b="1" sz="5200">
                <a:solidFill>
                  <a:srgbClr val="FAFAFA"/>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6" name="Google Shape;26;p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7" name="Google Shape;27;p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4" name="Google Shape;34;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5" name="Google Shape;3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 name="Google Shape;41;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6" name="Google Shape;46;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 name="Google Shape;5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4" name="Google Shape;5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3.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CAF50"/>
              </a:buClr>
              <a:buSzPts val="3600"/>
              <a:buFont typeface="Roboto"/>
              <a:buNone/>
              <a:defRPr b="1" i="0" sz="3600" u="none" cap="none" strike="noStrike">
                <a:solidFill>
                  <a:srgbClr val="4CAF50"/>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5610875" y="4703625"/>
            <a:ext cx="30099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1" lang="vi-VN" sz="900" u="none" cap="none" strike="noStrike">
                <a:solidFill>
                  <a:srgbClr val="666666"/>
                </a:solidFill>
              </a:rPr>
              <a:t>Tài liệu này được cấp phép theo </a:t>
            </a:r>
            <a:r>
              <a:rPr i="1" lang="vi-VN" sz="900" u="sng" cap="none" strike="noStrike">
                <a:solidFill>
                  <a:srgbClr val="666666"/>
                </a:solidFill>
                <a:hlinkClick r:id="rId2">
                  <a:extLst>
                    <a:ext uri="{A12FA001-AC4F-418D-AE19-62706E023703}">
                      <ahyp:hlinkClr val="tx"/>
                    </a:ext>
                  </a:extLst>
                </a:hlinkClick>
              </a:rPr>
              <a:t>giấy phép Apache 2</a:t>
            </a:r>
            <a:r>
              <a:rPr i="1" lang="vi-VN" sz="900" u="none" cap="none" strike="noStrike">
                <a:solidFill>
                  <a:srgbClr val="666666"/>
                </a:solidFill>
              </a:rPr>
              <a:t>.</a:t>
            </a:r>
            <a:endParaRPr>
              <a:solidFill>
                <a:srgbClr val="666666"/>
              </a:solidFil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0" name="Google Shape;3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1" name="Google Shape;3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7.xml"/><Relationship Id="rId5" Type="http://schemas.openxmlformats.org/officeDocument/2006/relationships/slide" Target="/ppt/slides/slide24.xml"/><Relationship Id="rId6" Type="http://schemas.openxmlformats.org/officeDocument/2006/relationships/slide" Target="/ppt/slides/slide32.xml"/><Relationship Id="rId7" Type="http://schemas.openxmlformats.org/officeDocument/2006/relationships/slide" Target="/ppt/slides/slide34.xml"/><Relationship Id="rId8" Type="http://schemas.openxmlformats.org/officeDocument/2006/relationships/slide" Target="/ppt/slides/slide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3.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0" Type="http://schemas.openxmlformats.org/officeDocument/2006/relationships/slide" Target="/ppt/slides/slide34.xml"/><Relationship Id="rId22" Type="http://schemas.openxmlformats.org/officeDocument/2006/relationships/slide" Target="/ppt/slides/slide34.xml"/><Relationship Id="rId21" Type="http://schemas.openxmlformats.org/officeDocument/2006/relationships/slide" Target="/ppt/slides/slide34.xml"/><Relationship Id="rId24" Type="http://schemas.openxmlformats.org/officeDocument/2006/relationships/slide" Target="/ppt/slides/slide38.xml"/><Relationship Id="rId23" Type="http://schemas.openxmlformats.org/officeDocument/2006/relationships/slide" Target="/ppt/slides/slide34.xml"/><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3.xml"/><Relationship Id="rId26" Type="http://schemas.openxmlformats.org/officeDocument/2006/relationships/slide" Target="/ppt/slides/slide38.xml"/><Relationship Id="rId25" Type="http://schemas.openxmlformats.org/officeDocument/2006/relationships/slide" Target="/ppt/slides/slide38.xml"/><Relationship Id="rId5" Type="http://schemas.openxmlformats.org/officeDocument/2006/relationships/slide" Target="/ppt/slides/slide3.xml"/><Relationship Id="rId6" Type="http://schemas.openxmlformats.org/officeDocument/2006/relationships/slide" Target="/ppt/slides/slide3.xml"/><Relationship Id="rId7" Type="http://schemas.openxmlformats.org/officeDocument/2006/relationships/slide" Target="/ppt/slides/slide3.xml"/><Relationship Id="rId8" Type="http://schemas.openxmlformats.org/officeDocument/2006/relationships/slide" Target="/ppt/slides/slide3.xml"/><Relationship Id="rId11" Type="http://schemas.openxmlformats.org/officeDocument/2006/relationships/slide" Target="/ppt/slides/slide17.xml"/><Relationship Id="rId10" Type="http://schemas.openxmlformats.org/officeDocument/2006/relationships/slide" Target="/ppt/slides/slide3.xml"/><Relationship Id="rId13" Type="http://schemas.openxmlformats.org/officeDocument/2006/relationships/slide" Target="/ppt/slides/slide24.xml"/><Relationship Id="rId12" Type="http://schemas.openxmlformats.org/officeDocument/2006/relationships/slide" Target="/ppt/slides/slide24.xml"/><Relationship Id="rId15" Type="http://schemas.openxmlformats.org/officeDocument/2006/relationships/slide" Target="/ppt/slides/slide24.xml"/><Relationship Id="rId14" Type="http://schemas.openxmlformats.org/officeDocument/2006/relationships/slide" Target="/ppt/slides/slide24.xml"/><Relationship Id="rId17" Type="http://schemas.openxmlformats.org/officeDocument/2006/relationships/slide" Target="/ppt/slides/slide24.xml"/><Relationship Id="rId16" Type="http://schemas.openxmlformats.org/officeDocument/2006/relationships/slide" Target="/ppt/slides/slide24.xml"/><Relationship Id="rId19" Type="http://schemas.openxmlformats.org/officeDocument/2006/relationships/slide" Target="/ppt/slides/slide24.xml"/><Relationship Id="rId18" Type="http://schemas.openxmlformats.org/officeDocument/2006/relationships/slide" Target="/ppt/slides/slide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developer.android.com/guide/topics/ui/layout/recyclerview" TargetMode="External"/><Relationship Id="rId4" Type="http://schemas.openxmlformats.org/officeDocument/2006/relationships/hyperlink" Target="https://developer.android.com/reference/kotlin/androidx/recyclerview/widget/RecyclerView" TargetMode="External"/><Relationship Id="rId9" Type="http://schemas.openxmlformats.org/officeDocument/2006/relationships/hyperlink" Target="https://developer.android.com/reference/kotlin/androidx/recyclerview/widget/DiffUtil.ItemCallback" TargetMode="External"/><Relationship Id="rId5" Type="http://schemas.openxmlformats.org/officeDocument/2006/relationships/hyperlink" Target="https://developer.android.com/reference/kotlin/androidx/recyclerview/widget/ListAdapter" TargetMode="External"/><Relationship Id="rId6" Type="http://schemas.openxmlformats.org/officeDocument/2006/relationships/hyperlink" Target="https://developer.android.com/topic/libraries/data-binding/binding-adapters" TargetMode="External"/><Relationship Id="rId7" Type="http://schemas.openxmlformats.org/officeDocument/2006/relationships/hyperlink" Target="https://developer.android.com/reference/kotlin/androidx/recyclerview/widget/GridLayoutManager" TargetMode="External"/><Relationship Id="rId8" Type="http://schemas.openxmlformats.org/officeDocument/2006/relationships/hyperlink" Target="https://developer.android.com/reference/kotlin/androidx/recyclerview/widget/DiffUti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developer.android.com/courses/pathways/android-development-with-kotlin-10" TargetMode="External"/><Relationship Id="rId4" Type="http://schemas.openxmlformats.org/officeDocument/2006/relationships/hyperlink" Target="http://developer.android.com/courses/pathways/android-development-with-kotlin-10" TargetMode="External"/><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rotWithShape="1">
          <a:blip r:embed="rId3">
            <a:alphaModFix/>
          </a:blip>
          <a:srcRect b="0" l="0" r="0" t="0"/>
          <a:stretch/>
        </p:blipFill>
        <p:spPr>
          <a:xfrm>
            <a:off x="0" y="0"/>
            <a:ext cx="9144000" cy="4676776"/>
          </a:xfrm>
          <a:prstGeom prst="rect">
            <a:avLst/>
          </a:prstGeom>
          <a:noFill/>
          <a:ln>
            <a:noFill/>
          </a:ln>
        </p:spPr>
      </p:pic>
      <p:sp>
        <p:nvSpPr>
          <p:cNvPr id="78" name="Google Shape;78;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79" name="Google Shape;79;p17"/>
          <p:cNvSpPr txBox="1"/>
          <p:nvPr/>
        </p:nvSpPr>
        <p:spPr>
          <a:xfrm>
            <a:off x="762300" y="1786450"/>
            <a:ext cx="4030200" cy="305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Bài học 10: Trường hợp sử dụng nâng cao của RecyclerView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2600">
                <a:latin typeface="Arial"/>
                <a:ea typeface="Arial"/>
                <a:cs typeface="Arial"/>
                <a:sym typeface="Arial"/>
              </a:rPr>
              <a:t>Làm cho các mục trong danh sách có thể nhấp được</a:t>
            </a:r>
            <a:endParaRPr sz="2600">
              <a:latin typeface="Arial"/>
              <a:ea typeface="Arial"/>
              <a:cs typeface="Arial"/>
              <a:sym typeface="Arial"/>
            </a:endParaRPr>
          </a:p>
        </p:txBody>
      </p:sp>
      <p:sp>
        <p:nvSpPr>
          <p:cNvPr id="163" name="Google Shape;163;p26"/>
          <p:cNvSpPr txBox="1"/>
          <p:nvPr>
            <p:ph idx="1" type="body"/>
          </p:nvPr>
        </p:nvSpPr>
        <p:spPr>
          <a:xfrm>
            <a:off x="175050" y="1152475"/>
            <a:ext cx="8610900" cy="34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vi-VN" sz="1800">
                <a:solidFill>
                  <a:srgbClr val="3C4043"/>
                </a:solidFill>
                <a:highlight>
                  <a:srgbClr val="FFFFFF"/>
                </a:highlight>
                <a:latin typeface="Arial"/>
                <a:ea typeface="Arial"/>
                <a:cs typeface="Arial"/>
                <a:sym typeface="Arial"/>
              </a:rPr>
              <a:t>Trong tệp</a:t>
            </a:r>
            <a:r>
              <a:rPr lang="vi-VN" sz="1800">
                <a:solidFill>
                  <a:srgbClr val="3C4043"/>
                </a:solidFill>
                <a:highlight>
                  <a:srgbClr val="FFFFFF"/>
                </a:highlight>
              </a:rPr>
              <a:t> </a:t>
            </a:r>
            <a:r>
              <a:rPr lang="vi-VN" sz="1800">
                <a:solidFill>
                  <a:srgbClr val="3C4043"/>
                </a:solidFill>
                <a:highlight>
                  <a:srgbClr val="FFFFFF"/>
                </a:highlight>
                <a:latin typeface="Courier New"/>
                <a:ea typeface="Courier New"/>
                <a:cs typeface="Courier New"/>
                <a:sym typeface="Courier New"/>
              </a:rPr>
              <a:t>NumberListAdapter.kt</a:t>
            </a:r>
            <a:r>
              <a:rPr lang="vi-VN" sz="1800">
                <a:solidFill>
                  <a:srgbClr val="3C4043"/>
                </a:solidFill>
                <a:highlight>
                  <a:srgbClr val="FFFFFF"/>
                </a:highlight>
              </a:rPr>
              <a:t>:</a:t>
            </a:r>
            <a:endParaRPr/>
          </a:p>
        </p:txBody>
      </p:sp>
      <p:sp>
        <p:nvSpPr>
          <p:cNvPr id="164" name="Google Shape;164;p2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65" name="Google Shape;165;p26"/>
          <p:cNvSpPr txBox="1"/>
          <p:nvPr/>
        </p:nvSpPr>
        <p:spPr>
          <a:xfrm>
            <a:off x="114450" y="1578475"/>
            <a:ext cx="9108900" cy="29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600">
                <a:solidFill>
                  <a:srgbClr val="3F51B5"/>
                </a:solidFill>
                <a:latin typeface="Consolas"/>
                <a:ea typeface="Consolas"/>
                <a:cs typeface="Consolas"/>
                <a:sym typeface="Consolas"/>
              </a:rPr>
              <a:t>override</a:t>
            </a:r>
            <a:r>
              <a:rPr lang="vi-VN" sz="1000">
                <a:solidFill>
                  <a:srgbClr val="3F51B5"/>
                </a:solidFill>
                <a:latin typeface="Consolas"/>
                <a:ea typeface="Consolas"/>
                <a:cs typeface="Consolas"/>
                <a:sym typeface="Consolas"/>
              </a:rPr>
              <a:t> </a:t>
            </a:r>
            <a:r>
              <a:rPr lang="vi-VN" sz="1600">
                <a:solidFill>
                  <a:srgbClr val="3F51B5"/>
                </a:solidFill>
                <a:latin typeface="Consolas"/>
                <a:ea typeface="Consolas"/>
                <a:cs typeface="Consolas"/>
                <a:sym typeface="Consolas"/>
              </a:rPr>
              <a:t>fun</a:t>
            </a:r>
            <a:r>
              <a:rPr lang="vi-VN" sz="1000">
                <a:latin typeface="Consolas"/>
                <a:ea typeface="Consolas"/>
                <a:cs typeface="Consolas"/>
                <a:sym typeface="Consolas"/>
              </a:rPr>
              <a:t> </a:t>
            </a:r>
            <a:r>
              <a:rPr lang="vi-VN" sz="1600">
                <a:latin typeface="Consolas"/>
                <a:ea typeface="Consolas"/>
                <a:cs typeface="Consolas"/>
                <a:sym typeface="Consolas"/>
              </a:rPr>
              <a:t>onCreateViewHolder(parent:</a:t>
            </a:r>
            <a:r>
              <a:rPr lang="vi-VN" sz="1000">
                <a:latin typeface="Consolas"/>
                <a:ea typeface="Consolas"/>
                <a:cs typeface="Consolas"/>
                <a:sym typeface="Consolas"/>
              </a:rPr>
              <a:t> </a:t>
            </a:r>
            <a:r>
              <a:rPr lang="vi-VN" sz="1600">
                <a:latin typeface="Consolas"/>
                <a:ea typeface="Consolas"/>
                <a:cs typeface="Consolas"/>
                <a:sym typeface="Consolas"/>
              </a:rPr>
              <a:t>ViewGroup,</a:t>
            </a:r>
            <a:r>
              <a:rPr lang="vi-VN" sz="1000">
                <a:latin typeface="Consolas"/>
                <a:ea typeface="Consolas"/>
                <a:cs typeface="Consolas"/>
                <a:sym typeface="Consolas"/>
              </a:rPr>
              <a:t> </a:t>
            </a:r>
            <a:r>
              <a:rPr lang="vi-VN" sz="1600">
                <a:latin typeface="Consolas"/>
                <a:ea typeface="Consolas"/>
                <a:cs typeface="Consolas"/>
                <a:sym typeface="Consolas"/>
              </a:rPr>
              <a:t>viewType:</a:t>
            </a:r>
            <a:r>
              <a:rPr lang="vi-VN" sz="1000">
                <a:latin typeface="Consolas"/>
                <a:ea typeface="Consolas"/>
                <a:cs typeface="Consolas"/>
                <a:sym typeface="Consolas"/>
              </a:rPr>
              <a:t> </a:t>
            </a:r>
            <a:r>
              <a:rPr lang="vi-VN" sz="1600">
                <a:latin typeface="Consolas"/>
                <a:ea typeface="Consolas"/>
                <a:cs typeface="Consolas"/>
                <a:sym typeface="Consolas"/>
              </a:rPr>
              <a:t>Int):</a:t>
            </a:r>
            <a:r>
              <a:rPr lang="vi-VN" sz="1000">
                <a:latin typeface="Consolas"/>
                <a:ea typeface="Consolas"/>
                <a:cs typeface="Consolas"/>
                <a:sym typeface="Consolas"/>
              </a:rPr>
              <a:t> </a:t>
            </a:r>
            <a:r>
              <a:rPr lang="vi-VN" sz="1600">
                <a:latin typeface="Consolas"/>
                <a:ea typeface="Consolas"/>
                <a:cs typeface="Consolas"/>
                <a:sym typeface="Consolas"/>
              </a:rPr>
              <a:t>IntViewHolder{</a:t>
            </a:r>
            <a:br>
              <a:rPr lang="vi-VN" sz="1600">
                <a:latin typeface="Consolas"/>
                <a:ea typeface="Consolas"/>
                <a:cs typeface="Consolas"/>
                <a:sym typeface="Consolas"/>
              </a:rPr>
            </a:br>
            <a:r>
              <a:rPr lang="vi-VN" sz="1600">
                <a:latin typeface="Consolas"/>
                <a:ea typeface="Consolas"/>
                <a:cs typeface="Consolas"/>
                <a:sym typeface="Consolas"/>
              </a:rPr>
              <a:t>    </a:t>
            </a:r>
            <a:r>
              <a:rPr lang="vi-VN" sz="1600">
                <a:solidFill>
                  <a:srgbClr val="3F51B5"/>
                </a:solidFill>
                <a:latin typeface="Consolas"/>
                <a:ea typeface="Consolas"/>
                <a:cs typeface="Consolas"/>
                <a:sym typeface="Consolas"/>
              </a:rPr>
              <a:t>val</a:t>
            </a:r>
            <a:r>
              <a:rPr lang="vi-VN" sz="1100">
                <a:latin typeface="Consolas"/>
                <a:ea typeface="Consolas"/>
                <a:cs typeface="Consolas"/>
                <a:sym typeface="Consolas"/>
              </a:rPr>
              <a:t> </a:t>
            </a:r>
            <a:r>
              <a:rPr lang="vi-VN" sz="1600">
                <a:latin typeface="Consolas"/>
                <a:ea typeface="Consolas"/>
                <a:cs typeface="Consolas"/>
                <a:sym typeface="Consolas"/>
              </a:rPr>
              <a:t>layout</a:t>
            </a:r>
            <a:r>
              <a:rPr lang="vi-VN" sz="1100">
                <a:latin typeface="Consolas"/>
                <a:ea typeface="Consolas"/>
                <a:cs typeface="Consolas"/>
                <a:sym typeface="Consolas"/>
              </a:rPr>
              <a:t> </a:t>
            </a:r>
            <a:r>
              <a:rPr lang="vi-VN" sz="1600">
                <a:latin typeface="Consolas"/>
                <a:ea typeface="Consolas"/>
                <a:cs typeface="Consolas"/>
                <a:sym typeface="Consolas"/>
              </a:rPr>
              <a:t>=</a:t>
            </a:r>
            <a:r>
              <a:rPr lang="vi-VN" sz="1100">
                <a:latin typeface="Consolas"/>
                <a:ea typeface="Consolas"/>
                <a:cs typeface="Consolas"/>
                <a:sym typeface="Consolas"/>
              </a:rPr>
              <a:t> </a:t>
            </a:r>
            <a:r>
              <a:rPr lang="vi-VN" sz="1600">
                <a:latin typeface="Consolas"/>
                <a:ea typeface="Consolas"/>
                <a:cs typeface="Consolas"/>
                <a:sym typeface="Consolas"/>
              </a:rPr>
              <a:t>LayoutInflater.from(parent.context).inflate(R.layout.item_view,</a:t>
            </a:r>
            <a:br>
              <a:rPr lang="vi-VN" sz="1600">
                <a:latin typeface="Consolas"/>
                <a:ea typeface="Consolas"/>
                <a:cs typeface="Consolas"/>
                <a:sym typeface="Consolas"/>
              </a:rPr>
            </a:br>
            <a:r>
              <a:rPr lang="vi-VN" sz="1600">
                <a:latin typeface="Consolas"/>
                <a:ea typeface="Consolas"/>
                <a:cs typeface="Consolas"/>
                <a:sym typeface="Consolas"/>
              </a:rPr>
              <a:t>         parent, </a:t>
            </a:r>
            <a:r>
              <a:rPr lang="vi-VN" sz="1600">
                <a:solidFill>
                  <a:srgbClr val="3F51B5"/>
                </a:solidFill>
                <a:latin typeface="Consolas"/>
                <a:ea typeface="Consolas"/>
                <a:cs typeface="Consolas"/>
                <a:sym typeface="Consolas"/>
              </a:rPr>
              <a:t>false</a:t>
            </a:r>
            <a:r>
              <a:rPr lang="vi-V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latin typeface="Consolas"/>
                <a:ea typeface="Consolas"/>
                <a:cs typeface="Consolas"/>
                <a:sym typeface="Consolas"/>
              </a:rPr>
              <a:t>    </a:t>
            </a:r>
            <a:r>
              <a:rPr lang="vi-VN" sz="1600">
                <a:solidFill>
                  <a:srgbClr val="3F51B5"/>
                </a:solidFill>
                <a:latin typeface="Consolas"/>
                <a:ea typeface="Consolas"/>
                <a:cs typeface="Consolas"/>
                <a:sym typeface="Consolas"/>
              </a:rPr>
              <a:t>val</a:t>
            </a:r>
            <a:r>
              <a:rPr lang="vi-VN" sz="1600">
                <a:latin typeface="Consolas"/>
                <a:ea typeface="Consolas"/>
                <a:cs typeface="Consolas"/>
                <a:sym typeface="Consolas"/>
              </a:rPr>
              <a:t> holder = IntViewHolder(layout)</a:t>
            </a:r>
            <a:endParaRPr sz="16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latin typeface="Consolas"/>
                <a:ea typeface="Consolas"/>
                <a:cs typeface="Consolas"/>
                <a:sym typeface="Consolas"/>
              </a:rPr>
              <a:t>    holder.row.setOnClickListener {</a:t>
            </a:r>
            <a:endParaRPr sz="16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latin typeface="Consolas"/>
                <a:ea typeface="Consolas"/>
                <a:cs typeface="Consolas"/>
                <a:sym typeface="Consolas"/>
              </a:rPr>
              <a:t>        </a:t>
            </a:r>
            <a:r>
              <a:rPr lang="vi-VN" sz="1600">
                <a:solidFill>
                  <a:srgbClr val="C53929"/>
                </a:solidFill>
                <a:latin typeface="Consolas"/>
                <a:ea typeface="Consolas"/>
                <a:cs typeface="Consolas"/>
                <a:sym typeface="Consolas"/>
              </a:rPr>
              <a:t>// Do something on click</a:t>
            </a:r>
            <a:endParaRPr sz="1600">
              <a:solidFill>
                <a:srgbClr val="C53929"/>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latin typeface="Consolas"/>
                <a:ea typeface="Consolas"/>
                <a:cs typeface="Consolas"/>
                <a:sym typeface="Consolas"/>
              </a:rPr>
              <a:t>    </a:t>
            </a:r>
            <a:r>
              <a:rPr lang="vi-VN" sz="1600">
                <a:solidFill>
                  <a:srgbClr val="3F51B5"/>
                </a:solidFill>
                <a:latin typeface="Consolas"/>
                <a:ea typeface="Consolas"/>
                <a:cs typeface="Consolas"/>
                <a:sym typeface="Consolas"/>
              </a:rPr>
              <a:t>return</a:t>
            </a:r>
            <a:r>
              <a:rPr lang="vi-VN" sz="1600">
                <a:latin typeface="Consolas"/>
                <a:ea typeface="Consolas"/>
                <a:cs typeface="Consolas"/>
                <a:sym typeface="Consolas"/>
              </a:rPr>
              <a:t> holder</a:t>
            </a:r>
            <a:endParaRPr sz="16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6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600">
              <a:latin typeface="Consolas"/>
              <a:ea typeface="Consolas"/>
              <a:cs typeface="Consolas"/>
              <a:sym typeface="Consolas"/>
            </a:endParaRPr>
          </a:p>
          <a:p>
            <a:pPr indent="0" lvl="0" marL="0" rtl="0" algn="l">
              <a:spcBef>
                <a:spcPts val="0"/>
              </a:spcBef>
              <a:spcAft>
                <a:spcPts val="0"/>
              </a:spcAft>
              <a:buNone/>
            </a:pPr>
            <a:r>
              <a:t/>
            </a:r>
            <a:endParaRPr sz="16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ListAdapter</a:t>
            </a:r>
            <a:endParaRPr/>
          </a:p>
        </p:txBody>
      </p:sp>
      <p:sp>
        <p:nvSpPr>
          <p:cNvPr id="171" name="Google Shape;171;p27"/>
          <p:cNvSpPr txBox="1"/>
          <p:nvPr>
            <p:ph idx="1" type="body"/>
          </p:nvPr>
        </p:nvSpPr>
        <p:spPr>
          <a:xfrm>
            <a:off x="311700" y="1312713"/>
            <a:ext cx="8520600" cy="30336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Courier New"/>
                <a:ea typeface="Courier New"/>
                <a:cs typeface="Courier New"/>
                <a:sym typeface="Courier New"/>
              </a:rPr>
              <a:t>RecyclerView.Adapter</a:t>
            </a:r>
            <a:endParaRPr/>
          </a:p>
          <a:p>
            <a:pPr indent="-368300" lvl="1" marL="914400" rtl="0" algn="l">
              <a:lnSpc>
                <a:spcPct val="100000"/>
              </a:lnSpc>
              <a:spcBef>
                <a:spcPts val="0"/>
              </a:spcBef>
              <a:spcAft>
                <a:spcPts val="0"/>
              </a:spcAft>
              <a:buSzPts val="2200"/>
              <a:buFont typeface="Arial"/>
              <a:buChar char="○"/>
            </a:pPr>
            <a:r>
              <a:rPr lang="vi-VN" sz="2200">
                <a:latin typeface="Arial"/>
                <a:ea typeface="Arial"/>
                <a:cs typeface="Arial"/>
                <a:sym typeface="Arial"/>
              </a:rPr>
              <a:t>Hủy bỏ dữ liệu giao diện người dùng trong mỗi lần cập nhật</a:t>
            </a:r>
            <a:endParaRPr>
              <a:latin typeface="Arial"/>
              <a:ea typeface="Arial"/>
              <a:cs typeface="Arial"/>
              <a:sym typeface="Arial"/>
            </a:endParaRPr>
          </a:p>
          <a:p>
            <a:pPr indent="-368300" lvl="1" marL="914400" rtl="0" algn="l">
              <a:lnSpc>
                <a:spcPct val="115000"/>
              </a:lnSpc>
              <a:spcBef>
                <a:spcPts val="600"/>
              </a:spcBef>
              <a:spcAft>
                <a:spcPts val="0"/>
              </a:spcAft>
              <a:buSzPts val="2200"/>
              <a:buFont typeface="Arial"/>
              <a:buChar char="○"/>
            </a:pPr>
            <a:r>
              <a:rPr lang="vi-VN" sz="2200">
                <a:latin typeface="Arial"/>
                <a:ea typeface="Arial"/>
                <a:cs typeface="Arial"/>
                <a:sym typeface="Arial"/>
              </a:rPr>
              <a:t>Có thể tốn kém và lãng phí</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Courier New"/>
                <a:ea typeface="Courier New"/>
                <a:cs typeface="Courier New"/>
                <a:sym typeface="Courier New"/>
              </a:rPr>
              <a:t>ListAdapter</a:t>
            </a:r>
            <a:endParaRPr/>
          </a:p>
          <a:p>
            <a:pPr indent="-368300" lvl="1" marL="914400" rtl="0" algn="l">
              <a:lnSpc>
                <a:spcPct val="100000"/>
              </a:lnSpc>
              <a:spcBef>
                <a:spcPts val="0"/>
              </a:spcBef>
              <a:spcAft>
                <a:spcPts val="0"/>
              </a:spcAft>
              <a:buSzPts val="2200"/>
              <a:buFont typeface="Arial"/>
              <a:buChar char="○"/>
            </a:pPr>
            <a:r>
              <a:rPr lang="vi-VN" sz="2200">
                <a:latin typeface="Arial"/>
                <a:ea typeface="Arial"/>
                <a:cs typeface="Arial"/>
                <a:sym typeface="Arial"/>
              </a:rPr>
              <a:t>Tính toán sự khác biệt giữa nội dung đang hiển thị và nội dung cần hiển thị</a:t>
            </a:r>
            <a:endParaRPr>
              <a:latin typeface="Arial"/>
              <a:ea typeface="Arial"/>
              <a:cs typeface="Arial"/>
              <a:sym typeface="Arial"/>
            </a:endParaRPr>
          </a:p>
          <a:p>
            <a:pPr indent="-368300" lvl="1" marL="914400" rtl="0" algn="l">
              <a:lnSpc>
                <a:spcPct val="115000"/>
              </a:lnSpc>
              <a:spcBef>
                <a:spcPts val="400"/>
              </a:spcBef>
              <a:spcAft>
                <a:spcPts val="1000"/>
              </a:spcAft>
              <a:buSzPts val="2200"/>
              <a:buFont typeface="Arial"/>
              <a:buChar char="○"/>
            </a:pPr>
            <a:r>
              <a:rPr lang="vi-VN" sz="2200">
                <a:latin typeface="Arial"/>
                <a:ea typeface="Arial"/>
                <a:cs typeface="Arial"/>
                <a:sym typeface="Arial"/>
              </a:rPr>
              <a:t>Các thay đổi được tính toán trên một luồng trong nền</a:t>
            </a:r>
            <a:endParaRPr>
              <a:latin typeface="Arial"/>
              <a:ea typeface="Arial"/>
              <a:cs typeface="Arial"/>
              <a:sym typeface="Arial"/>
            </a:endParaRPr>
          </a:p>
        </p:txBody>
      </p:sp>
      <p:sp>
        <p:nvSpPr>
          <p:cNvPr id="172" name="Google Shape;172;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Sắp xếp bằng RecyclerView.Adapter</a:t>
            </a:r>
            <a:endParaRPr>
              <a:latin typeface="Arial"/>
              <a:ea typeface="Arial"/>
              <a:cs typeface="Arial"/>
              <a:sym typeface="Arial"/>
            </a:endParaRPr>
          </a:p>
        </p:txBody>
      </p:sp>
      <p:sp>
        <p:nvSpPr>
          <p:cNvPr id="178" name="Google Shape;178;p2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79" name="Google Shape;179;p28"/>
          <p:cNvSpPr/>
          <p:nvPr/>
        </p:nvSpPr>
        <p:spPr>
          <a:xfrm>
            <a:off x="40785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8"/>
          <p:cNvSpPr txBox="1"/>
          <p:nvPr/>
        </p:nvSpPr>
        <p:spPr>
          <a:xfrm>
            <a:off x="6016225" y="3227175"/>
            <a:ext cx="1368300" cy="86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16 thao tác:</a:t>
            </a:r>
            <a:endParaRPr/>
          </a:p>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8 lượt xóa </a:t>
            </a:r>
            <a:endParaRPr/>
          </a:p>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8 lượt chèn</a:t>
            </a:r>
            <a:endParaRPr/>
          </a:p>
        </p:txBody>
      </p:sp>
      <p:sp>
        <p:nvSpPr>
          <p:cNvPr id="181" name="Google Shape;181;p28"/>
          <p:cNvSpPr txBox="1"/>
          <p:nvPr/>
        </p:nvSpPr>
        <p:spPr>
          <a:xfrm>
            <a:off x="56650" y="1164900"/>
            <a:ext cx="2377800" cy="25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vi-VN" sz="1800" u="none" cap="none" strike="noStrike">
                <a:solidFill>
                  <a:srgbClr val="000000"/>
                </a:solidFill>
              </a:rPr>
              <a:t>Trạng thái bắt đầu</a:t>
            </a:r>
            <a:endParaRPr/>
          </a:p>
        </p:txBody>
      </p:sp>
      <p:sp>
        <p:nvSpPr>
          <p:cNvPr id="182" name="Google Shape;182;p28"/>
          <p:cNvSpPr txBox="1"/>
          <p:nvPr/>
        </p:nvSpPr>
        <p:spPr>
          <a:xfrm>
            <a:off x="6676275" y="1164900"/>
            <a:ext cx="2323800" cy="25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vi-VN" sz="1800" u="none" cap="none" strike="noStrike">
                <a:solidFill>
                  <a:srgbClr val="000000"/>
                </a:solidFill>
              </a:rPr>
              <a:t>Trạng thái kết thúc</a:t>
            </a:r>
            <a:endParaRPr/>
          </a:p>
        </p:txBody>
      </p:sp>
      <p:grpSp>
        <p:nvGrpSpPr>
          <p:cNvPr id="183" name="Google Shape;183;p28"/>
          <p:cNvGrpSpPr/>
          <p:nvPr/>
        </p:nvGrpSpPr>
        <p:grpSpPr>
          <a:xfrm>
            <a:off x="2775287" y="1463645"/>
            <a:ext cx="1020780" cy="3073432"/>
            <a:chOff x="2851487" y="1463645"/>
            <a:chExt cx="1020780" cy="3073432"/>
          </a:xfrm>
        </p:grpSpPr>
        <p:pic>
          <p:nvPicPr>
            <p:cNvPr id="184" name="Google Shape;184;p28"/>
            <p:cNvPicPr preferRelativeResize="0"/>
            <p:nvPr/>
          </p:nvPicPr>
          <p:blipFill rotWithShape="1">
            <a:blip r:embed="rId3">
              <a:alphaModFix/>
            </a:blip>
            <a:srcRect b="0" l="-5140" r="5138" t="0"/>
            <a:stretch/>
          </p:blipFill>
          <p:spPr>
            <a:xfrm>
              <a:off x="2851487" y="1463645"/>
              <a:ext cx="1020780" cy="3073432"/>
            </a:xfrm>
            <a:prstGeom prst="rect">
              <a:avLst/>
            </a:prstGeom>
            <a:noFill/>
            <a:ln>
              <a:noFill/>
            </a:ln>
          </p:spPr>
        </p:pic>
        <p:sp>
          <p:nvSpPr>
            <p:cNvPr id="185" name="Google Shape;185;p28"/>
            <p:cNvSpPr txBox="1"/>
            <p:nvPr/>
          </p:nvSpPr>
          <p:spPr>
            <a:xfrm>
              <a:off x="2978900" y="1542325"/>
              <a:ext cx="873000" cy="347400"/>
            </a:xfrm>
            <a:prstGeom prst="rect">
              <a:avLst/>
            </a:prstGeom>
            <a:solidFill>
              <a:srgbClr val="EAD5D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0000FF"/>
                </a:solidFill>
                <a:latin typeface="Times New Roman"/>
                <a:ea typeface="Times New Roman"/>
                <a:cs typeface="Times New Roman"/>
                <a:sym typeface="Times New Roman"/>
              </a:endParaRPr>
            </a:p>
          </p:txBody>
        </p:sp>
        <p:sp>
          <p:nvSpPr>
            <p:cNvPr id="186" name="Google Shape;186;p28"/>
            <p:cNvSpPr txBox="1"/>
            <p:nvPr/>
          </p:nvSpPr>
          <p:spPr>
            <a:xfrm>
              <a:off x="2978900" y="190902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0000FF"/>
                </a:solidFill>
                <a:latin typeface="Times New Roman"/>
                <a:ea typeface="Times New Roman"/>
                <a:cs typeface="Times New Roman"/>
                <a:sym typeface="Times New Roman"/>
              </a:endParaRPr>
            </a:p>
          </p:txBody>
        </p:sp>
        <p:sp>
          <p:nvSpPr>
            <p:cNvPr id="187" name="Google Shape;187;p28"/>
            <p:cNvSpPr txBox="1"/>
            <p:nvPr/>
          </p:nvSpPr>
          <p:spPr>
            <a:xfrm>
              <a:off x="2978900" y="2270975"/>
              <a:ext cx="864600" cy="357900"/>
            </a:xfrm>
            <a:prstGeom prst="rect">
              <a:avLst/>
            </a:prstGeom>
            <a:solidFill>
              <a:srgbClr val="EAD5D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0000FF"/>
                </a:solidFill>
                <a:latin typeface="Times New Roman"/>
                <a:ea typeface="Times New Roman"/>
                <a:cs typeface="Times New Roman"/>
                <a:sym typeface="Times New Roman"/>
              </a:endParaRPr>
            </a:p>
          </p:txBody>
        </p:sp>
        <p:sp>
          <p:nvSpPr>
            <p:cNvPr id="188" name="Google Shape;188;p28"/>
            <p:cNvSpPr txBox="1"/>
            <p:nvPr/>
          </p:nvSpPr>
          <p:spPr>
            <a:xfrm>
              <a:off x="2978900" y="2642450"/>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0000FF"/>
                </a:solidFill>
                <a:latin typeface="Times New Roman"/>
                <a:ea typeface="Times New Roman"/>
                <a:cs typeface="Times New Roman"/>
                <a:sym typeface="Times New Roman"/>
              </a:endParaRPr>
            </a:p>
          </p:txBody>
        </p:sp>
        <p:sp>
          <p:nvSpPr>
            <p:cNvPr id="189" name="Google Shape;189;p28"/>
            <p:cNvSpPr txBox="1"/>
            <p:nvPr/>
          </p:nvSpPr>
          <p:spPr>
            <a:xfrm>
              <a:off x="2978900" y="301062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0000FF"/>
                </a:solidFill>
                <a:latin typeface="Times New Roman"/>
                <a:ea typeface="Times New Roman"/>
                <a:cs typeface="Times New Roman"/>
                <a:sym typeface="Times New Roman"/>
              </a:endParaRPr>
            </a:p>
          </p:txBody>
        </p:sp>
        <p:sp>
          <p:nvSpPr>
            <p:cNvPr id="190" name="Google Shape;190;p28"/>
            <p:cNvSpPr txBox="1"/>
            <p:nvPr/>
          </p:nvSpPr>
          <p:spPr>
            <a:xfrm>
              <a:off x="2978900" y="3373313"/>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0000FF"/>
                </a:solidFill>
                <a:latin typeface="Times New Roman"/>
                <a:ea typeface="Times New Roman"/>
                <a:cs typeface="Times New Roman"/>
                <a:sym typeface="Times New Roman"/>
              </a:endParaRPr>
            </a:p>
          </p:txBody>
        </p:sp>
        <p:sp>
          <p:nvSpPr>
            <p:cNvPr id="191" name="Google Shape;191;p28"/>
            <p:cNvSpPr txBox="1"/>
            <p:nvPr/>
          </p:nvSpPr>
          <p:spPr>
            <a:xfrm>
              <a:off x="2978900" y="374257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0000FF"/>
                </a:solidFill>
                <a:latin typeface="Times New Roman"/>
                <a:ea typeface="Times New Roman"/>
                <a:cs typeface="Times New Roman"/>
                <a:sym typeface="Times New Roman"/>
              </a:endParaRPr>
            </a:p>
          </p:txBody>
        </p:sp>
        <p:sp>
          <p:nvSpPr>
            <p:cNvPr id="192" name="Google Shape;192;p28"/>
            <p:cNvSpPr txBox="1"/>
            <p:nvPr/>
          </p:nvSpPr>
          <p:spPr>
            <a:xfrm>
              <a:off x="2978900" y="4110763"/>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0000FF"/>
                </a:solidFill>
                <a:latin typeface="Times New Roman"/>
                <a:ea typeface="Times New Roman"/>
                <a:cs typeface="Times New Roman"/>
                <a:sym typeface="Times New Roman"/>
              </a:endParaRPr>
            </a:p>
          </p:txBody>
        </p:sp>
      </p:grpSp>
      <p:grpSp>
        <p:nvGrpSpPr>
          <p:cNvPr id="193" name="Google Shape;193;p28"/>
          <p:cNvGrpSpPr/>
          <p:nvPr/>
        </p:nvGrpSpPr>
        <p:grpSpPr>
          <a:xfrm>
            <a:off x="641688" y="1463645"/>
            <a:ext cx="1020780" cy="3073432"/>
            <a:chOff x="641688" y="1463645"/>
            <a:chExt cx="1020780" cy="3073432"/>
          </a:xfrm>
        </p:grpSpPr>
        <p:pic>
          <p:nvPicPr>
            <p:cNvPr id="194" name="Google Shape;194;p28"/>
            <p:cNvPicPr preferRelativeResize="0"/>
            <p:nvPr/>
          </p:nvPicPr>
          <p:blipFill rotWithShape="1">
            <a:blip r:embed="rId4">
              <a:alphaModFix/>
            </a:blip>
            <a:srcRect b="0" l="-5140" r="5138" t="0"/>
            <a:stretch/>
          </p:blipFill>
          <p:spPr>
            <a:xfrm>
              <a:off x="641688" y="1463645"/>
              <a:ext cx="1020780" cy="3073432"/>
            </a:xfrm>
            <a:prstGeom prst="rect">
              <a:avLst/>
            </a:prstGeom>
            <a:noFill/>
            <a:ln>
              <a:noFill/>
            </a:ln>
          </p:spPr>
        </p:pic>
        <p:sp>
          <p:nvSpPr>
            <p:cNvPr id="195" name="Google Shape;195;p28"/>
            <p:cNvSpPr txBox="1"/>
            <p:nvPr/>
          </p:nvSpPr>
          <p:spPr>
            <a:xfrm>
              <a:off x="769100" y="15423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1</a:t>
              </a:r>
              <a:endParaRPr/>
            </a:p>
          </p:txBody>
        </p:sp>
        <p:sp>
          <p:nvSpPr>
            <p:cNvPr id="196" name="Google Shape;196;p28"/>
            <p:cNvSpPr txBox="1"/>
            <p:nvPr/>
          </p:nvSpPr>
          <p:spPr>
            <a:xfrm>
              <a:off x="769100" y="19090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5</a:t>
              </a:r>
              <a:endParaRPr/>
            </a:p>
          </p:txBody>
        </p:sp>
        <p:sp>
          <p:nvSpPr>
            <p:cNvPr id="197" name="Google Shape;197;p28"/>
            <p:cNvSpPr txBox="1"/>
            <p:nvPr/>
          </p:nvSpPr>
          <p:spPr>
            <a:xfrm>
              <a:off x="769100" y="2270975"/>
              <a:ext cx="864600" cy="357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2</a:t>
              </a:r>
              <a:endParaRPr/>
            </a:p>
          </p:txBody>
        </p:sp>
        <p:sp>
          <p:nvSpPr>
            <p:cNvPr id="198" name="Google Shape;198;p28"/>
            <p:cNvSpPr txBox="1"/>
            <p:nvPr/>
          </p:nvSpPr>
          <p:spPr>
            <a:xfrm>
              <a:off x="769100" y="2642450"/>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6</a:t>
              </a:r>
              <a:endParaRPr/>
            </a:p>
          </p:txBody>
        </p:sp>
        <p:sp>
          <p:nvSpPr>
            <p:cNvPr id="199" name="Google Shape;199;p28"/>
            <p:cNvSpPr txBox="1"/>
            <p:nvPr/>
          </p:nvSpPr>
          <p:spPr>
            <a:xfrm>
              <a:off x="769100" y="30106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3</a:t>
              </a:r>
              <a:endParaRPr/>
            </a:p>
          </p:txBody>
        </p:sp>
        <p:sp>
          <p:nvSpPr>
            <p:cNvPr id="200" name="Google Shape;200;p28"/>
            <p:cNvSpPr txBox="1"/>
            <p:nvPr/>
          </p:nvSpPr>
          <p:spPr>
            <a:xfrm>
              <a:off x="769100" y="337331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7</a:t>
              </a:r>
              <a:endParaRPr/>
            </a:p>
          </p:txBody>
        </p:sp>
        <p:sp>
          <p:nvSpPr>
            <p:cNvPr id="201" name="Google Shape;201;p28"/>
            <p:cNvSpPr txBox="1"/>
            <p:nvPr/>
          </p:nvSpPr>
          <p:spPr>
            <a:xfrm>
              <a:off x="769100" y="374257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4</a:t>
              </a:r>
              <a:endParaRPr/>
            </a:p>
          </p:txBody>
        </p:sp>
        <p:sp>
          <p:nvSpPr>
            <p:cNvPr id="202" name="Google Shape;202;p28"/>
            <p:cNvSpPr txBox="1"/>
            <p:nvPr/>
          </p:nvSpPr>
          <p:spPr>
            <a:xfrm>
              <a:off x="769100" y="411076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8</a:t>
              </a:r>
              <a:endParaRPr/>
            </a:p>
          </p:txBody>
        </p:sp>
      </p:grpSp>
      <p:sp>
        <p:nvSpPr>
          <p:cNvPr id="203" name="Google Shape;203;p28"/>
          <p:cNvSpPr/>
          <p:nvPr/>
        </p:nvSpPr>
        <p:spPr>
          <a:xfrm>
            <a:off x="19449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 name="Google Shape;204;p28"/>
          <p:cNvGrpSpPr/>
          <p:nvPr/>
        </p:nvGrpSpPr>
        <p:grpSpPr>
          <a:xfrm>
            <a:off x="7326433" y="1462825"/>
            <a:ext cx="1023487" cy="3073325"/>
            <a:chOff x="7326433" y="1462825"/>
            <a:chExt cx="1023487" cy="3073325"/>
          </a:xfrm>
        </p:grpSpPr>
        <p:pic>
          <p:nvPicPr>
            <p:cNvPr id="205" name="Google Shape;205;p28"/>
            <p:cNvPicPr preferRelativeResize="0"/>
            <p:nvPr/>
          </p:nvPicPr>
          <p:blipFill rotWithShape="1">
            <a:blip r:embed="rId5">
              <a:alphaModFix/>
            </a:blip>
            <a:srcRect b="0" l="0" r="0" t="0"/>
            <a:stretch/>
          </p:blipFill>
          <p:spPr>
            <a:xfrm>
              <a:off x="7326433" y="1462825"/>
              <a:ext cx="1023487" cy="3073325"/>
            </a:xfrm>
            <a:prstGeom prst="rect">
              <a:avLst/>
            </a:prstGeom>
            <a:noFill/>
            <a:ln>
              <a:noFill/>
            </a:ln>
          </p:spPr>
        </p:pic>
        <p:sp>
          <p:nvSpPr>
            <p:cNvPr id="206" name="Google Shape;206;p28"/>
            <p:cNvSpPr txBox="1"/>
            <p:nvPr/>
          </p:nvSpPr>
          <p:spPr>
            <a:xfrm>
              <a:off x="7401675" y="1539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1</a:t>
              </a:r>
              <a:endParaRPr/>
            </a:p>
          </p:txBody>
        </p:sp>
        <p:sp>
          <p:nvSpPr>
            <p:cNvPr id="207" name="Google Shape;207;p28"/>
            <p:cNvSpPr txBox="1"/>
            <p:nvPr/>
          </p:nvSpPr>
          <p:spPr>
            <a:xfrm>
              <a:off x="7401675" y="19112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2</a:t>
              </a:r>
              <a:endParaRPr/>
            </a:p>
          </p:txBody>
        </p:sp>
        <p:sp>
          <p:nvSpPr>
            <p:cNvPr id="208" name="Google Shape;208;p28"/>
            <p:cNvSpPr txBox="1"/>
            <p:nvPr/>
          </p:nvSpPr>
          <p:spPr>
            <a:xfrm>
              <a:off x="7401675" y="227317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3</a:t>
              </a:r>
              <a:endParaRPr/>
            </a:p>
          </p:txBody>
        </p:sp>
        <p:sp>
          <p:nvSpPr>
            <p:cNvPr id="209" name="Google Shape;209;p28"/>
            <p:cNvSpPr txBox="1"/>
            <p:nvPr/>
          </p:nvSpPr>
          <p:spPr>
            <a:xfrm>
              <a:off x="7401675" y="263988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4</a:t>
              </a:r>
              <a:endParaRPr/>
            </a:p>
          </p:txBody>
        </p:sp>
        <p:sp>
          <p:nvSpPr>
            <p:cNvPr id="210" name="Google Shape;210;p28"/>
            <p:cNvSpPr txBox="1"/>
            <p:nvPr/>
          </p:nvSpPr>
          <p:spPr>
            <a:xfrm>
              <a:off x="7401675" y="300660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5</a:t>
              </a:r>
              <a:endParaRPr/>
            </a:p>
          </p:txBody>
        </p:sp>
        <p:sp>
          <p:nvSpPr>
            <p:cNvPr id="211" name="Google Shape;211;p28"/>
            <p:cNvSpPr txBox="1"/>
            <p:nvPr/>
          </p:nvSpPr>
          <p:spPr>
            <a:xfrm>
              <a:off x="7401675" y="3373313"/>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6</a:t>
              </a:r>
              <a:endParaRPr/>
            </a:p>
          </p:txBody>
        </p:sp>
        <p:sp>
          <p:nvSpPr>
            <p:cNvPr id="212" name="Google Shape;212;p28"/>
            <p:cNvSpPr txBox="1"/>
            <p:nvPr/>
          </p:nvSpPr>
          <p:spPr>
            <a:xfrm>
              <a:off x="7401675" y="374003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7</a:t>
              </a:r>
              <a:endParaRPr/>
            </a:p>
          </p:txBody>
        </p:sp>
        <p:sp>
          <p:nvSpPr>
            <p:cNvPr id="213" name="Google Shape;213;p28"/>
            <p:cNvSpPr txBox="1"/>
            <p:nvPr/>
          </p:nvSpPr>
          <p:spPr>
            <a:xfrm>
              <a:off x="7401675" y="4106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8</a:t>
              </a:r>
              <a:endParaRPr/>
            </a:p>
          </p:txBody>
        </p:sp>
      </p:grpSp>
      <p:sp>
        <p:nvSpPr>
          <p:cNvPr id="214" name="Google Shape;214;p28"/>
          <p:cNvSpPr/>
          <p:nvPr/>
        </p:nvSpPr>
        <p:spPr>
          <a:xfrm>
            <a:off x="63645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8"/>
          <p:cNvSpPr txBox="1"/>
          <p:nvPr/>
        </p:nvSpPr>
        <p:spPr>
          <a:xfrm>
            <a:off x="1662475" y="3232100"/>
            <a:ext cx="1195500" cy="34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8 lượt xóa</a:t>
            </a:r>
            <a:endParaRPr/>
          </a:p>
        </p:txBody>
      </p:sp>
      <p:grpSp>
        <p:nvGrpSpPr>
          <p:cNvPr id="216" name="Google Shape;216;p28"/>
          <p:cNvGrpSpPr/>
          <p:nvPr/>
        </p:nvGrpSpPr>
        <p:grpSpPr>
          <a:xfrm>
            <a:off x="5040433" y="1462825"/>
            <a:ext cx="1023487" cy="3073325"/>
            <a:chOff x="4964233" y="1462825"/>
            <a:chExt cx="1023487" cy="3073325"/>
          </a:xfrm>
        </p:grpSpPr>
        <p:pic>
          <p:nvPicPr>
            <p:cNvPr id="217" name="Google Shape;217;p28"/>
            <p:cNvPicPr preferRelativeResize="0"/>
            <p:nvPr/>
          </p:nvPicPr>
          <p:blipFill rotWithShape="1">
            <a:blip r:embed="rId6">
              <a:alphaModFix/>
            </a:blip>
            <a:srcRect b="0" l="0" r="0" t="0"/>
            <a:stretch/>
          </p:blipFill>
          <p:spPr>
            <a:xfrm>
              <a:off x="4964233" y="1462825"/>
              <a:ext cx="1023487" cy="3073325"/>
            </a:xfrm>
            <a:prstGeom prst="rect">
              <a:avLst/>
            </a:prstGeom>
            <a:noFill/>
            <a:ln>
              <a:noFill/>
            </a:ln>
          </p:spPr>
        </p:pic>
        <p:sp>
          <p:nvSpPr>
            <p:cNvPr id="218" name="Google Shape;218;p28"/>
            <p:cNvSpPr txBox="1"/>
            <p:nvPr/>
          </p:nvSpPr>
          <p:spPr>
            <a:xfrm>
              <a:off x="5039475" y="153975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1</a:t>
              </a:r>
              <a:endParaRPr/>
            </a:p>
          </p:txBody>
        </p:sp>
        <p:sp>
          <p:nvSpPr>
            <p:cNvPr id="219" name="Google Shape;219;p28"/>
            <p:cNvSpPr txBox="1"/>
            <p:nvPr/>
          </p:nvSpPr>
          <p:spPr>
            <a:xfrm>
              <a:off x="5039475" y="1911225"/>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2</a:t>
              </a:r>
              <a:endParaRPr/>
            </a:p>
          </p:txBody>
        </p:sp>
        <p:sp>
          <p:nvSpPr>
            <p:cNvPr id="220" name="Google Shape;220;p28"/>
            <p:cNvSpPr txBox="1"/>
            <p:nvPr/>
          </p:nvSpPr>
          <p:spPr>
            <a:xfrm>
              <a:off x="5039475" y="2273175"/>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3</a:t>
              </a:r>
              <a:endParaRPr/>
            </a:p>
          </p:txBody>
        </p:sp>
        <p:sp>
          <p:nvSpPr>
            <p:cNvPr id="221" name="Google Shape;221;p28"/>
            <p:cNvSpPr txBox="1"/>
            <p:nvPr/>
          </p:nvSpPr>
          <p:spPr>
            <a:xfrm>
              <a:off x="5039475" y="2639888"/>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4</a:t>
              </a:r>
              <a:endParaRPr/>
            </a:p>
          </p:txBody>
        </p:sp>
        <p:sp>
          <p:nvSpPr>
            <p:cNvPr id="222" name="Google Shape;222;p28"/>
            <p:cNvSpPr txBox="1"/>
            <p:nvPr/>
          </p:nvSpPr>
          <p:spPr>
            <a:xfrm>
              <a:off x="5039475" y="300660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5</a:t>
              </a:r>
              <a:endParaRPr/>
            </a:p>
          </p:txBody>
        </p:sp>
        <p:sp>
          <p:nvSpPr>
            <p:cNvPr id="223" name="Google Shape;223;p28"/>
            <p:cNvSpPr txBox="1"/>
            <p:nvPr/>
          </p:nvSpPr>
          <p:spPr>
            <a:xfrm>
              <a:off x="5039475" y="3373313"/>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6</a:t>
              </a:r>
              <a:endParaRPr/>
            </a:p>
          </p:txBody>
        </p:sp>
        <p:sp>
          <p:nvSpPr>
            <p:cNvPr id="224" name="Google Shape;224;p28"/>
            <p:cNvSpPr txBox="1"/>
            <p:nvPr/>
          </p:nvSpPr>
          <p:spPr>
            <a:xfrm>
              <a:off x="5039475" y="3740038"/>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7</a:t>
              </a:r>
              <a:endParaRPr/>
            </a:p>
          </p:txBody>
        </p:sp>
        <p:sp>
          <p:nvSpPr>
            <p:cNvPr id="225" name="Google Shape;225;p28"/>
            <p:cNvSpPr txBox="1"/>
            <p:nvPr/>
          </p:nvSpPr>
          <p:spPr>
            <a:xfrm>
              <a:off x="5039475" y="410675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8</a:t>
              </a:r>
              <a:endParaRPr/>
            </a:p>
          </p:txBody>
        </p:sp>
      </p:grpSp>
      <p:sp>
        <p:nvSpPr>
          <p:cNvPr id="226" name="Google Shape;226;p28"/>
          <p:cNvSpPr txBox="1"/>
          <p:nvPr/>
        </p:nvSpPr>
        <p:spPr>
          <a:xfrm>
            <a:off x="3826250" y="3232100"/>
            <a:ext cx="1265100" cy="34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8 lượt chèn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Sắp xếp bằng ListAdapter</a:t>
            </a:r>
            <a:endParaRPr>
              <a:latin typeface="Arial"/>
              <a:ea typeface="Arial"/>
              <a:cs typeface="Arial"/>
              <a:sym typeface="Arial"/>
            </a:endParaRPr>
          </a:p>
        </p:txBody>
      </p:sp>
      <p:sp>
        <p:nvSpPr>
          <p:cNvPr id="232" name="Google Shape;232;p2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33" name="Google Shape;233;p29"/>
          <p:cNvSpPr/>
          <p:nvPr/>
        </p:nvSpPr>
        <p:spPr>
          <a:xfrm>
            <a:off x="2922520" y="2674512"/>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9"/>
          <p:cNvSpPr txBox="1"/>
          <p:nvPr/>
        </p:nvSpPr>
        <p:spPr>
          <a:xfrm>
            <a:off x="448400" y="1161650"/>
            <a:ext cx="2609100" cy="25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vi-VN" sz="1800" u="none" cap="none" strike="noStrike">
                <a:solidFill>
                  <a:srgbClr val="000000"/>
                </a:solidFill>
              </a:rPr>
              <a:t>Trạng thái bắt đầu</a:t>
            </a:r>
            <a:endParaRPr/>
          </a:p>
        </p:txBody>
      </p:sp>
      <p:sp>
        <p:nvSpPr>
          <p:cNvPr id="235" name="Google Shape;235;p29"/>
          <p:cNvSpPr txBox="1"/>
          <p:nvPr/>
        </p:nvSpPr>
        <p:spPr>
          <a:xfrm>
            <a:off x="6086462" y="1161650"/>
            <a:ext cx="2609100" cy="25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vi-VN" sz="1800" u="none" cap="none" strike="noStrike">
                <a:solidFill>
                  <a:srgbClr val="000000"/>
                </a:solidFill>
              </a:rPr>
              <a:t>Trạng thái kết thúc</a:t>
            </a:r>
            <a:endParaRPr/>
          </a:p>
        </p:txBody>
      </p:sp>
      <p:sp>
        <p:nvSpPr>
          <p:cNvPr id="236" name="Google Shape;236;p29"/>
          <p:cNvSpPr/>
          <p:nvPr/>
        </p:nvSpPr>
        <p:spPr>
          <a:xfrm>
            <a:off x="5650407" y="2674512"/>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9"/>
          <p:cNvSpPr txBox="1"/>
          <p:nvPr/>
        </p:nvSpPr>
        <p:spPr>
          <a:xfrm>
            <a:off x="2487976" y="3037675"/>
            <a:ext cx="1577700" cy="92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3 lượt chèn</a:t>
            </a:r>
            <a:endParaRPr/>
          </a:p>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3 lượt xóa</a:t>
            </a:r>
            <a:endParaRPr/>
          </a:p>
        </p:txBody>
      </p:sp>
      <p:grpSp>
        <p:nvGrpSpPr>
          <p:cNvPr id="238" name="Google Shape;238;p29"/>
          <p:cNvGrpSpPr/>
          <p:nvPr/>
        </p:nvGrpSpPr>
        <p:grpSpPr>
          <a:xfrm>
            <a:off x="1245988" y="1463645"/>
            <a:ext cx="1020780" cy="3073432"/>
            <a:chOff x="641688" y="1463645"/>
            <a:chExt cx="1020780" cy="3073432"/>
          </a:xfrm>
        </p:grpSpPr>
        <p:pic>
          <p:nvPicPr>
            <p:cNvPr id="239" name="Google Shape;239;p29"/>
            <p:cNvPicPr preferRelativeResize="0"/>
            <p:nvPr/>
          </p:nvPicPr>
          <p:blipFill rotWithShape="1">
            <a:blip r:embed="rId3">
              <a:alphaModFix/>
            </a:blip>
            <a:srcRect b="0" l="-5140" r="5138" t="0"/>
            <a:stretch/>
          </p:blipFill>
          <p:spPr>
            <a:xfrm>
              <a:off x="641688" y="1463645"/>
              <a:ext cx="1020780" cy="3073432"/>
            </a:xfrm>
            <a:prstGeom prst="rect">
              <a:avLst/>
            </a:prstGeom>
            <a:noFill/>
            <a:ln>
              <a:noFill/>
            </a:ln>
          </p:spPr>
        </p:pic>
        <p:sp>
          <p:nvSpPr>
            <p:cNvPr id="240" name="Google Shape;240;p29"/>
            <p:cNvSpPr txBox="1"/>
            <p:nvPr/>
          </p:nvSpPr>
          <p:spPr>
            <a:xfrm>
              <a:off x="769100" y="15423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1</a:t>
              </a:r>
              <a:endParaRPr/>
            </a:p>
          </p:txBody>
        </p:sp>
        <p:sp>
          <p:nvSpPr>
            <p:cNvPr id="241" name="Google Shape;241;p29"/>
            <p:cNvSpPr txBox="1"/>
            <p:nvPr/>
          </p:nvSpPr>
          <p:spPr>
            <a:xfrm>
              <a:off x="769100" y="19090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5</a:t>
              </a:r>
              <a:endParaRPr/>
            </a:p>
          </p:txBody>
        </p:sp>
        <p:sp>
          <p:nvSpPr>
            <p:cNvPr id="242" name="Google Shape;242;p29"/>
            <p:cNvSpPr txBox="1"/>
            <p:nvPr/>
          </p:nvSpPr>
          <p:spPr>
            <a:xfrm>
              <a:off x="769100" y="2270975"/>
              <a:ext cx="864600" cy="357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2</a:t>
              </a:r>
              <a:endParaRPr/>
            </a:p>
          </p:txBody>
        </p:sp>
        <p:sp>
          <p:nvSpPr>
            <p:cNvPr id="243" name="Google Shape;243;p29"/>
            <p:cNvSpPr txBox="1"/>
            <p:nvPr/>
          </p:nvSpPr>
          <p:spPr>
            <a:xfrm>
              <a:off x="769100" y="2642450"/>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6</a:t>
              </a:r>
              <a:endParaRPr/>
            </a:p>
          </p:txBody>
        </p:sp>
        <p:sp>
          <p:nvSpPr>
            <p:cNvPr id="244" name="Google Shape;244;p29"/>
            <p:cNvSpPr txBox="1"/>
            <p:nvPr/>
          </p:nvSpPr>
          <p:spPr>
            <a:xfrm>
              <a:off x="769100" y="30106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3</a:t>
              </a:r>
              <a:endParaRPr/>
            </a:p>
          </p:txBody>
        </p:sp>
        <p:sp>
          <p:nvSpPr>
            <p:cNvPr id="245" name="Google Shape;245;p29"/>
            <p:cNvSpPr txBox="1"/>
            <p:nvPr/>
          </p:nvSpPr>
          <p:spPr>
            <a:xfrm>
              <a:off x="769100" y="337331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7</a:t>
              </a:r>
              <a:endParaRPr/>
            </a:p>
          </p:txBody>
        </p:sp>
        <p:sp>
          <p:nvSpPr>
            <p:cNvPr id="246" name="Google Shape;246;p29"/>
            <p:cNvSpPr txBox="1"/>
            <p:nvPr/>
          </p:nvSpPr>
          <p:spPr>
            <a:xfrm>
              <a:off x="769100" y="374257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4</a:t>
              </a:r>
              <a:endParaRPr/>
            </a:p>
          </p:txBody>
        </p:sp>
        <p:sp>
          <p:nvSpPr>
            <p:cNvPr id="247" name="Google Shape;247;p29"/>
            <p:cNvSpPr txBox="1"/>
            <p:nvPr/>
          </p:nvSpPr>
          <p:spPr>
            <a:xfrm>
              <a:off x="769100" y="411076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8</a:t>
              </a:r>
              <a:endParaRPr/>
            </a:p>
          </p:txBody>
        </p:sp>
      </p:grpSp>
      <p:grpSp>
        <p:nvGrpSpPr>
          <p:cNvPr id="248" name="Google Shape;248;p29"/>
          <p:cNvGrpSpPr/>
          <p:nvPr/>
        </p:nvGrpSpPr>
        <p:grpSpPr>
          <a:xfrm>
            <a:off x="6951459" y="1463700"/>
            <a:ext cx="1023487" cy="3073325"/>
            <a:chOff x="7326433" y="1462825"/>
            <a:chExt cx="1023487" cy="3073325"/>
          </a:xfrm>
        </p:grpSpPr>
        <p:pic>
          <p:nvPicPr>
            <p:cNvPr id="249" name="Google Shape;249;p29"/>
            <p:cNvPicPr preferRelativeResize="0"/>
            <p:nvPr/>
          </p:nvPicPr>
          <p:blipFill rotWithShape="1">
            <a:blip r:embed="rId4">
              <a:alphaModFix/>
            </a:blip>
            <a:srcRect b="0" l="0" r="0" t="0"/>
            <a:stretch/>
          </p:blipFill>
          <p:spPr>
            <a:xfrm>
              <a:off x="7326433" y="1462825"/>
              <a:ext cx="1023487" cy="3073325"/>
            </a:xfrm>
            <a:prstGeom prst="rect">
              <a:avLst/>
            </a:prstGeom>
            <a:noFill/>
            <a:ln>
              <a:noFill/>
            </a:ln>
          </p:spPr>
        </p:pic>
        <p:sp>
          <p:nvSpPr>
            <p:cNvPr id="250" name="Google Shape;250;p29"/>
            <p:cNvSpPr txBox="1"/>
            <p:nvPr/>
          </p:nvSpPr>
          <p:spPr>
            <a:xfrm>
              <a:off x="7401675" y="1539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1</a:t>
              </a:r>
              <a:endParaRPr/>
            </a:p>
          </p:txBody>
        </p:sp>
        <p:sp>
          <p:nvSpPr>
            <p:cNvPr id="251" name="Google Shape;251;p29"/>
            <p:cNvSpPr txBox="1"/>
            <p:nvPr/>
          </p:nvSpPr>
          <p:spPr>
            <a:xfrm>
              <a:off x="7401675" y="19112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2</a:t>
              </a:r>
              <a:endParaRPr/>
            </a:p>
          </p:txBody>
        </p:sp>
        <p:sp>
          <p:nvSpPr>
            <p:cNvPr id="252" name="Google Shape;252;p29"/>
            <p:cNvSpPr txBox="1"/>
            <p:nvPr/>
          </p:nvSpPr>
          <p:spPr>
            <a:xfrm>
              <a:off x="7401675" y="227317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3</a:t>
              </a:r>
              <a:endParaRPr/>
            </a:p>
          </p:txBody>
        </p:sp>
        <p:sp>
          <p:nvSpPr>
            <p:cNvPr id="253" name="Google Shape;253;p29"/>
            <p:cNvSpPr txBox="1"/>
            <p:nvPr/>
          </p:nvSpPr>
          <p:spPr>
            <a:xfrm>
              <a:off x="7401675" y="263988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4</a:t>
              </a:r>
              <a:endParaRPr/>
            </a:p>
          </p:txBody>
        </p:sp>
        <p:sp>
          <p:nvSpPr>
            <p:cNvPr id="254" name="Google Shape;254;p29"/>
            <p:cNvSpPr txBox="1"/>
            <p:nvPr/>
          </p:nvSpPr>
          <p:spPr>
            <a:xfrm>
              <a:off x="7401675" y="300660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5</a:t>
              </a:r>
              <a:endParaRPr/>
            </a:p>
          </p:txBody>
        </p:sp>
        <p:sp>
          <p:nvSpPr>
            <p:cNvPr id="255" name="Google Shape;255;p29"/>
            <p:cNvSpPr txBox="1"/>
            <p:nvPr/>
          </p:nvSpPr>
          <p:spPr>
            <a:xfrm>
              <a:off x="7401675" y="3373313"/>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6</a:t>
              </a:r>
              <a:endParaRPr/>
            </a:p>
          </p:txBody>
        </p:sp>
        <p:sp>
          <p:nvSpPr>
            <p:cNvPr id="256" name="Google Shape;256;p29"/>
            <p:cNvSpPr txBox="1"/>
            <p:nvPr/>
          </p:nvSpPr>
          <p:spPr>
            <a:xfrm>
              <a:off x="7401675" y="374003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7</a:t>
              </a:r>
              <a:endParaRPr/>
            </a:p>
          </p:txBody>
        </p:sp>
        <p:sp>
          <p:nvSpPr>
            <p:cNvPr id="257" name="Google Shape;257;p29"/>
            <p:cNvSpPr txBox="1"/>
            <p:nvPr/>
          </p:nvSpPr>
          <p:spPr>
            <a:xfrm>
              <a:off x="7401675" y="4106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8</a:t>
              </a:r>
              <a:endParaRPr/>
            </a:p>
          </p:txBody>
        </p:sp>
      </p:grpSp>
      <p:sp>
        <p:nvSpPr>
          <p:cNvPr id="258" name="Google Shape;258;p29"/>
          <p:cNvSpPr txBox="1"/>
          <p:nvPr/>
        </p:nvSpPr>
        <p:spPr>
          <a:xfrm>
            <a:off x="5231176" y="3037675"/>
            <a:ext cx="1577700" cy="92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6 thao tác:</a:t>
            </a:r>
            <a:endParaRPr/>
          </a:p>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3 lượt chèn</a:t>
            </a:r>
            <a:endParaRPr/>
          </a:p>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3 lượt xóa</a:t>
            </a:r>
            <a:endParaRPr/>
          </a:p>
        </p:txBody>
      </p:sp>
      <p:grpSp>
        <p:nvGrpSpPr>
          <p:cNvPr id="259" name="Google Shape;259;p29"/>
          <p:cNvGrpSpPr/>
          <p:nvPr/>
        </p:nvGrpSpPr>
        <p:grpSpPr>
          <a:xfrm>
            <a:off x="4099924" y="1036108"/>
            <a:ext cx="896072" cy="3522803"/>
            <a:chOff x="2716225" y="1113646"/>
            <a:chExt cx="864601" cy="3576450"/>
          </a:xfrm>
        </p:grpSpPr>
        <p:sp>
          <p:nvSpPr>
            <p:cNvPr id="260" name="Google Shape;260;p29"/>
            <p:cNvSpPr txBox="1"/>
            <p:nvPr/>
          </p:nvSpPr>
          <p:spPr>
            <a:xfrm>
              <a:off x="2716225" y="1435500"/>
              <a:ext cx="864600" cy="347400"/>
            </a:xfrm>
            <a:prstGeom prst="rect">
              <a:avLst/>
            </a:prstGeom>
            <a:solidFill>
              <a:srgbClr val="EAD5D5"/>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5</a:t>
              </a:r>
              <a:endParaRPr/>
            </a:p>
          </p:txBody>
        </p:sp>
        <p:sp>
          <p:nvSpPr>
            <p:cNvPr id="261" name="Google Shape;261;p29"/>
            <p:cNvSpPr txBox="1"/>
            <p:nvPr/>
          </p:nvSpPr>
          <p:spPr>
            <a:xfrm>
              <a:off x="2716226" y="175735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2</a:t>
              </a:r>
              <a:endParaRPr/>
            </a:p>
          </p:txBody>
        </p:sp>
        <p:sp>
          <p:nvSpPr>
            <p:cNvPr id="262" name="Google Shape;262;p29"/>
            <p:cNvSpPr txBox="1"/>
            <p:nvPr/>
          </p:nvSpPr>
          <p:spPr>
            <a:xfrm>
              <a:off x="2716226" y="2079211"/>
              <a:ext cx="864600" cy="357900"/>
            </a:xfrm>
            <a:prstGeom prst="rect">
              <a:avLst/>
            </a:prstGeom>
            <a:solidFill>
              <a:srgbClr val="EAD5D5"/>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6</a:t>
              </a:r>
              <a:endParaRPr/>
            </a:p>
          </p:txBody>
        </p:sp>
        <p:sp>
          <p:nvSpPr>
            <p:cNvPr id="263" name="Google Shape;263;p29"/>
            <p:cNvSpPr txBox="1"/>
            <p:nvPr/>
          </p:nvSpPr>
          <p:spPr>
            <a:xfrm>
              <a:off x="2716226" y="241156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3</a:t>
              </a:r>
              <a:endParaRPr/>
            </a:p>
          </p:txBody>
        </p:sp>
        <p:sp>
          <p:nvSpPr>
            <p:cNvPr id="264" name="Google Shape;264;p29"/>
            <p:cNvSpPr txBox="1"/>
            <p:nvPr/>
          </p:nvSpPr>
          <p:spPr>
            <a:xfrm>
              <a:off x="2716226" y="305527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4</a:t>
              </a:r>
              <a:endParaRPr/>
            </a:p>
          </p:txBody>
        </p:sp>
        <p:sp>
          <p:nvSpPr>
            <p:cNvPr id="265" name="Google Shape;265;p29"/>
            <p:cNvSpPr txBox="1"/>
            <p:nvPr/>
          </p:nvSpPr>
          <p:spPr>
            <a:xfrm>
              <a:off x="2716226" y="3377131"/>
              <a:ext cx="864600" cy="3474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5</a:t>
              </a:r>
              <a:endParaRPr/>
            </a:p>
          </p:txBody>
        </p:sp>
        <p:sp>
          <p:nvSpPr>
            <p:cNvPr id="266" name="Google Shape;266;p29"/>
            <p:cNvSpPr txBox="1"/>
            <p:nvPr/>
          </p:nvSpPr>
          <p:spPr>
            <a:xfrm>
              <a:off x="2716226" y="3698986"/>
              <a:ext cx="864600" cy="3474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6</a:t>
              </a:r>
              <a:endParaRPr/>
            </a:p>
          </p:txBody>
        </p:sp>
        <p:sp>
          <p:nvSpPr>
            <p:cNvPr id="267" name="Google Shape;267;p29"/>
            <p:cNvSpPr txBox="1"/>
            <p:nvPr/>
          </p:nvSpPr>
          <p:spPr>
            <a:xfrm>
              <a:off x="2716226" y="4020841"/>
              <a:ext cx="864600" cy="3474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7</a:t>
              </a:r>
              <a:endParaRPr/>
            </a:p>
          </p:txBody>
        </p:sp>
        <p:sp>
          <p:nvSpPr>
            <p:cNvPr id="268" name="Google Shape;268;p29"/>
            <p:cNvSpPr txBox="1"/>
            <p:nvPr/>
          </p:nvSpPr>
          <p:spPr>
            <a:xfrm>
              <a:off x="2716226" y="2733421"/>
              <a:ext cx="864600" cy="347400"/>
            </a:xfrm>
            <a:prstGeom prst="rect">
              <a:avLst/>
            </a:prstGeom>
            <a:solidFill>
              <a:srgbClr val="EAD5D5"/>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7</a:t>
              </a:r>
              <a:endParaRPr/>
            </a:p>
          </p:txBody>
        </p:sp>
        <p:sp>
          <p:nvSpPr>
            <p:cNvPr id="269" name="Google Shape;269;p29"/>
            <p:cNvSpPr txBox="1"/>
            <p:nvPr/>
          </p:nvSpPr>
          <p:spPr>
            <a:xfrm>
              <a:off x="2716226" y="111364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1</a:t>
              </a:r>
              <a:endParaRPr/>
            </a:p>
          </p:txBody>
        </p:sp>
        <p:sp>
          <p:nvSpPr>
            <p:cNvPr id="270" name="Google Shape;270;p29"/>
            <p:cNvSpPr txBox="1"/>
            <p:nvPr/>
          </p:nvSpPr>
          <p:spPr>
            <a:xfrm>
              <a:off x="2716226" y="434269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vi-VN" sz="1700" u="none" cap="none" strike="noStrike">
                  <a:solidFill>
                    <a:srgbClr val="0000FF"/>
                  </a:solidFill>
                  <a:latin typeface="Times New Roman"/>
                  <a:ea typeface="Times New Roman"/>
                  <a:cs typeface="Times New Roman"/>
                  <a:sym typeface="Times New Roman"/>
                </a:rPr>
                <a:t>8</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ListAdapter</a:t>
            </a:r>
            <a:endParaRPr>
              <a:latin typeface="Arial"/>
              <a:ea typeface="Arial"/>
              <a:cs typeface="Arial"/>
              <a:sym typeface="Arial"/>
            </a:endParaRPr>
          </a:p>
        </p:txBody>
      </p:sp>
      <p:sp>
        <p:nvSpPr>
          <p:cNvPr id="276" name="Google Shape;276;p3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77" name="Google Shape;277;p30"/>
          <p:cNvSpPr txBox="1"/>
          <p:nvPr/>
        </p:nvSpPr>
        <p:spPr>
          <a:xfrm>
            <a:off x="190500" y="1536625"/>
            <a:ext cx="8769000" cy="28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class</a:t>
            </a:r>
            <a:r>
              <a:rPr lang="vi-VN" sz="1800">
                <a:latin typeface="Consolas"/>
                <a:ea typeface="Consolas"/>
                <a:cs typeface="Consolas"/>
                <a:sym typeface="Consolas"/>
              </a:rPr>
              <a:t> NumberListAdapter: </a:t>
            </a:r>
            <a:r>
              <a:rPr b="1" lang="vi-VN" sz="1800">
                <a:latin typeface="Consolas"/>
                <a:ea typeface="Consolas"/>
                <a:cs typeface="Consolas"/>
                <a:sym typeface="Consolas"/>
              </a:rPr>
              <a:t>ListAdapter&lt;Int,  </a:t>
            </a:r>
            <a:endParaRPr b="1" sz="1800">
              <a:latin typeface="Consolas"/>
              <a:ea typeface="Consolas"/>
              <a:cs typeface="Consolas"/>
              <a:sym typeface="Consolas"/>
            </a:endParaRPr>
          </a:p>
          <a:p>
            <a:pPr indent="0" lvl="0" marL="0" rtl="0" algn="l">
              <a:spcBef>
                <a:spcPts val="0"/>
              </a:spcBef>
              <a:spcAft>
                <a:spcPts val="0"/>
              </a:spcAft>
              <a:buNone/>
            </a:pPr>
            <a:r>
              <a:rPr b="1" lang="vi-VN" sz="1800">
                <a:latin typeface="Consolas"/>
                <a:ea typeface="Consolas"/>
                <a:cs typeface="Consolas"/>
                <a:sym typeface="Consolas"/>
              </a:rPr>
              <a:t>        NumberListAdapter.IntViewHolder&gt;(RowItemDiffCallback())</a:t>
            </a:r>
            <a:r>
              <a:rPr lang="vi-VN" sz="1800">
                <a:latin typeface="Consolas"/>
                <a:ea typeface="Consolas"/>
                <a:cs typeface="Consolas"/>
                <a:sym typeface="Consolas"/>
              </a:rPr>
              <a:t> {</a:t>
            </a:r>
            <a:endParaRPr sz="900">
              <a:latin typeface="Consolas"/>
              <a:ea typeface="Consolas"/>
              <a:cs typeface="Consolas"/>
              <a:sym typeface="Consolas"/>
            </a:endParaRPr>
          </a:p>
          <a:p>
            <a:pPr indent="0" lvl="0" marL="0" rtl="0" algn="l">
              <a:spcBef>
                <a:spcPts val="1000"/>
              </a:spcBef>
              <a:spcAft>
                <a:spcPts val="0"/>
              </a:spcAft>
              <a:buNone/>
            </a:pPr>
            <a:r>
              <a:t/>
            </a:r>
            <a:endParaRPr sz="900">
              <a:latin typeface="Consolas"/>
              <a:ea typeface="Consolas"/>
              <a:cs typeface="Consolas"/>
              <a:sym typeface="Consolas"/>
            </a:endParaRPr>
          </a:p>
          <a:p>
            <a:pPr indent="0" lvl="0" marL="0" rtl="0" algn="l">
              <a:spcBef>
                <a:spcPts val="100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class</a:t>
            </a:r>
            <a:r>
              <a:rPr lang="vi-VN" sz="1100">
                <a:latin typeface="Consolas"/>
                <a:ea typeface="Consolas"/>
                <a:cs typeface="Consolas"/>
                <a:sym typeface="Consolas"/>
              </a:rPr>
              <a:t> </a:t>
            </a:r>
            <a:r>
              <a:rPr lang="vi-VN" sz="1800">
                <a:latin typeface="Consolas"/>
                <a:ea typeface="Consolas"/>
                <a:cs typeface="Consolas"/>
                <a:sym typeface="Consolas"/>
              </a:rPr>
              <a:t>IntViewHolder(val</a:t>
            </a:r>
            <a:r>
              <a:rPr lang="vi-VN" sz="1100">
                <a:latin typeface="Consolas"/>
                <a:ea typeface="Consolas"/>
                <a:cs typeface="Consolas"/>
                <a:sym typeface="Consolas"/>
              </a:rPr>
              <a:t> </a:t>
            </a:r>
            <a:r>
              <a:rPr lang="vi-VN" sz="1800">
                <a:latin typeface="Consolas"/>
                <a:ea typeface="Consolas"/>
                <a:cs typeface="Consolas"/>
                <a:sym typeface="Consolas"/>
              </a:rPr>
              <a:t>row:</a:t>
            </a:r>
            <a:r>
              <a:rPr lang="vi-VN" sz="1100">
                <a:latin typeface="Consolas"/>
                <a:ea typeface="Consolas"/>
                <a:cs typeface="Consolas"/>
                <a:sym typeface="Consolas"/>
              </a:rPr>
              <a:t> </a:t>
            </a:r>
            <a:r>
              <a:rPr lang="vi-VN" sz="1800">
                <a:latin typeface="Consolas"/>
                <a:ea typeface="Consolas"/>
                <a:cs typeface="Consolas"/>
                <a:sym typeface="Consolas"/>
              </a:rPr>
              <a:t>View):RecyclerView.ViewHolder(row)</a:t>
            </a:r>
            <a:r>
              <a:rPr lang="vi-VN" sz="1100">
                <a:latin typeface="Consolas"/>
                <a:ea typeface="Consolas"/>
                <a:cs typeface="Consolas"/>
                <a:sym typeface="Consolas"/>
              </a:rPr>
              <a:t> </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textView = row.findViewById&lt;TextView&gt;(R.id.number)</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900">
              <a:latin typeface="Consolas"/>
              <a:ea typeface="Consolas"/>
              <a:cs typeface="Consolas"/>
              <a:sym typeface="Consolas"/>
            </a:endParaRPr>
          </a:p>
          <a:p>
            <a:pPr indent="0" lvl="0" marL="0" rtl="0" algn="l">
              <a:spcBef>
                <a:spcPts val="1000"/>
              </a:spcBef>
              <a:spcAft>
                <a:spcPts val="0"/>
              </a:spcAft>
              <a:buNone/>
            </a:pPr>
            <a:r>
              <a:t/>
            </a:r>
            <a:endParaRPr sz="900">
              <a:latin typeface="Consolas"/>
              <a:ea typeface="Consolas"/>
              <a:cs typeface="Consolas"/>
              <a:sym typeface="Consolas"/>
            </a:endParaRPr>
          </a:p>
          <a:p>
            <a:pPr indent="0" lvl="0" marL="0" rtl="0" algn="l">
              <a:spcBef>
                <a:spcPts val="100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DiffUtil.ItemCallback</a:t>
            </a:r>
            <a:endParaRPr/>
          </a:p>
        </p:txBody>
      </p:sp>
      <p:sp>
        <p:nvSpPr>
          <p:cNvPr id="283" name="Google Shape;283;p31"/>
          <p:cNvSpPr txBox="1"/>
          <p:nvPr>
            <p:ph idx="1" type="body"/>
          </p:nvPr>
        </p:nvSpPr>
        <p:spPr>
          <a:xfrm>
            <a:off x="311700" y="1719550"/>
            <a:ext cx="8520600" cy="270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vi-VN" sz="2000">
                <a:latin typeface="Arial"/>
                <a:ea typeface="Arial"/>
                <a:cs typeface="Arial"/>
                <a:sym typeface="Arial"/>
              </a:rPr>
              <a:t>Xác định các phép biến đổi cần thiết để chuyển đổi giữa các danh sách </a:t>
            </a:r>
            <a:endParaRPr>
              <a:latin typeface="Arial"/>
              <a:ea typeface="Arial"/>
              <a:cs typeface="Arial"/>
              <a:sym typeface="Arial"/>
            </a:endParaRPr>
          </a:p>
          <a:p>
            <a:pPr indent="-355600" lvl="0" marL="457200" rtl="0" algn="l">
              <a:lnSpc>
                <a:spcPct val="115000"/>
              </a:lnSpc>
              <a:spcBef>
                <a:spcPts val="1000"/>
              </a:spcBef>
              <a:spcAft>
                <a:spcPts val="0"/>
              </a:spcAft>
              <a:buSzPts val="2000"/>
              <a:buChar char="●"/>
            </a:pPr>
            <a:r>
              <a:rPr lang="vi-VN" sz="2000">
                <a:latin typeface="Consolas"/>
                <a:ea typeface="Consolas"/>
                <a:cs typeface="Consolas"/>
                <a:sym typeface="Consolas"/>
              </a:rPr>
              <a:t>areContentsTheSame(oldItem: T, newItem: T): Boolean</a:t>
            </a:r>
            <a:r>
              <a:rPr lang="vi-VN" sz="2000"/>
              <a:t> </a:t>
            </a:r>
            <a:endParaRPr/>
          </a:p>
          <a:p>
            <a:pPr indent="-355600" lvl="0" marL="457200" rtl="0" algn="l">
              <a:lnSpc>
                <a:spcPct val="115000"/>
              </a:lnSpc>
              <a:spcBef>
                <a:spcPts val="1000"/>
              </a:spcBef>
              <a:spcAft>
                <a:spcPts val="0"/>
              </a:spcAft>
              <a:buSzPts val="2000"/>
              <a:buFont typeface="Consolas"/>
              <a:buChar char="●"/>
            </a:pPr>
            <a:r>
              <a:rPr lang="vi-VN" sz="2000">
                <a:latin typeface="Consolas"/>
                <a:ea typeface="Consolas"/>
                <a:cs typeface="Consolas"/>
                <a:sym typeface="Consolas"/>
              </a:rPr>
              <a:t>areItemsTheSame(oldItem: T, newItem: T): Boolean</a:t>
            </a:r>
            <a:endParaRPr/>
          </a:p>
        </p:txBody>
      </p:sp>
      <p:sp>
        <p:nvSpPr>
          <p:cNvPr id="284" name="Google Shape;284;p3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DiffUtil.ItemCallback</a:t>
            </a:r>
            <a:endParaRPr>
              <a:latin typeface="Arial"/>
              <a:ea typeface="Arial"/>
              <a:cs typeface="Arial"/>
              <a:sym typeface="Arial"/>
            </a:endParaRPr>
          </a:p>
        </p:txBody>
      </p:sp>
      <p:sp>
        <p:nvSpPr>
          <p:cNvPr id="290" name="Google Shape;290;p3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91" name="Google Shape;291;p32"/>
          <p:cNvSpPr txBox="1"/>
          <p:nvPr/>
        </p:nvSpPr>
        <p:spPr>
          <a:xfrm>
            <a:off x="228600" y="1421925"/>
            <a:ext cx="8814300" cy="27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solidFill>
                  <a:srgbClr val="3F51B5"/>
                </a:solidFill>
                <a:latin typeface="Consolas"/>
                <a:ea typeface="Consolas"/>
                <a:cs typeface="Consolas"/>
                <a:sym typeface="Consolas"/>
              </a:rPr>
              <a:t>class</a:t>
            </a:r>
            <a:r>
              <a:rPr lang="vi-VN" sz="1700">
                <a:latin typeface="Consolas"/>
                <a:ea typeface="Consolas"/>
                <a:cs typeface="Consolas"/>
                <a:sym typeface="Consolas"/>
              </a:rPr>
              <a:t> RowItemDiffCallback : DiffUtil.ItemCallback&lt;Int&gt;() {</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override fun</a:t>
            </a:r>
            <a:r>
              <a:rPr lang="vi-VN" sz="1700">
                <a:latin typeface="Consolas"/>
                <a:ea typeface="Consolas"/>
                <a:cs typeface="Consolas"/>
                <a:sym typeface="Consolas"/>
              </a:rPr>
              <a:t> areItemsTheSame(oldItem: Int, newItem: Int): Boolean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return</a:t>
            </a:r>
            <a:r>
              <a:rPr lang="vi-VN" sz="1700">
                <a:latin typeface="Consolas"/>
                <a:ea typeface="Consolas"/>
                <a:cs typeface="Consolas"/>
                <a:sym typeface="Consolas"/>
              </a:rPr>
              <a:t> oldItem == newItem</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override</a:t>
            </a:r>
            <a:r>
              <a:rPr lang="vi-VN" sz="1200">
                <a:solidFill>
                  <a:srgbClr val="3F51B5"/>
                </a:solidFill>
                <a:latin typeface="Consolas"/>
                <a:ea typeface="Consolas"/>
                <a:cs typeface="Consolas"/>
                <a:sym typeface="Consolas"/>
              </a:rPr>
              <a:t> </a:t>
            </a:r>
            <a:r>
              <a:rPr lang="vi-VN" sz="1700">
                <a:solidFill>
                  <a:srgbClr val="3F51B5"/>
                </a:solidFill>
                <a:latin typeface="Consolas"/>
                <a:ea typeface="Consolas"/>
                <a:cs typeface="Consolas"/>
                <a:sym typeface="Consolas"/>
              </a:rPr>
              <a:t>fun</a:t>
            </a:r>
            <a:r>
              <a:rPr lang="vi-VN" sz="1200">
                <a:latin typeface="Consolas"/>
                <a:ea typeface="Consolas"/>
                <a:cs typeface="Consolas"/>
                <a:sym typeface="Consolas"/>
              </a:rPr>
              <a:t> </a:t>
            </a:r>
            <a:r>
              <a:rPr lang="vi-VN" sz="1700">
                <a:latin typeface="Consolas"/>
                <a:ea typeface="Consolas"/>
                <a:cs typeface="Consolas"/>
                <a:sym typeface="Consolas"/>
              </a:rPr>
              <a:t>areContentsTheSame(oldItem: Int,</a:t>
            </a:r>
            <a:r>
              <a:rPr lang="vi-VN" sz="1200">
                <a:latin typeface="Consolas"/>
                <a:ea typeface="Consolas"/>
                <a:cs typeface="Consolas"/>
                <a:sym typeface="Consolas"/>
              </a:rPr>
              <a:t> </a:t>
            </a:r>
            <a:r>
              <a:rPr lang="vi-VN" sz="1700">
                <a:latin typeface="Consolas"/>
                <a:ea typeface="Consolas"/>
                <a:cs typeface="Consolas"/>
                <a:sym typeface="Consolas"/>
              </a:rPr>
              <a:t>newItem:</a:t>
            </a:r>
            <a:r>
              <a:rPr lang="vi-VN" sz="1200">
                <a:latin typeface="Consolas"/>
                <a:ea typeface="Consolas"/>
                <a:cs typeface="Consolas"/>
                <a:sym typeface="Consolas"/>
              </a:rPr>
              <a:t> </a:t>
            </a:r>
            <a:r>
              <a:rPr lang="vi-VN" sz="1700">
                <a:latin typeface="Consolas"/>
                <a:ea typeface="Consolas"/>
                <a:cs typeface="Consolas"/>
                <a:sym typeface="Consolas"/>
              </a:rPr>
              <a:t>Int):</a:t>
            </a:r>
            <a:r>
              <a:rPr lang="vi-VN" sz="1200">
                <a:latin typeface="Consolas"/>
                <a:ea typeface="Consolas"/>
                <a:cs typeface="Consolas"/>
                <a:sym typeface="Consolas"/>
              </a:rPr>
              <a:t> </a:t>
            </a:r>
            <a:r>
              <a:rPr lang="vi-VN" sz="1700">
                <a:latin typeface="Consolas"/>
                <a:ea typeface="Consolas"/>
                <a:cs typeface="Consolas"/>
                <a:sym typeface="Consolas"/>
              </a:rPr>
              <a:t>Boolean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return</a:t>
            </a:r>
            <a:r>
              <a:rPr lang="vi-VN" sz="1700">
                <a:latin typeface="Consolas"/>
                <a:ea typeface="Consolas"/>
                <a:cs typeface="Consolas"/>
                <a:sym typeface="Consolas"/>
              </a:rPr>
              <a:t> oldItem == newItem</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595"/>
              </a:spcAft>
              <a:buNone/>
            </a:pPr>
            <a:r>
              <a:rPr lang="vi-VN" sz="1700">
                <a:latin typeface="Consolas"/>
                <a:ea typeface="Consolas"/>
                <a:cs typeface="Consolas"/>
                <a:sym typeface="Consolas"/>
              </a:rPr>
              <a:t>}</a:t>
            </a:r>
            <a:endParaRPr sz="17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97" name="Google Shape;297;p3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Liên kết nâng cao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ViewHolder và liên kết dữ liệu</a:t>
            </a:r>
            <a:endParaRPr>
              <a:latin typeface="Arial"/>
              <a:ea typeface="Arial"/>
              <a:cs typeface="Arial"/>
              <a:sym typeface="Arial"/>
            </a:endParaRPr>
          </a:p>
        </p:txBody>
      </p:sp>
      <p:sp>
        <p:nvSpPr>
          <p:cNvPr id="303" name="Google Shape;303;p3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04" name="Google Shape;304;p34"/>
          <p:cNvSpPr txBox="1"/>
          <p:nvPr/>
        </p:nvSpPr>
        <p:spPr>
          <a:xfrm>
            <a:off x="311700" y="1312750"/>
            <a:ext cx="8520600" cy="26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solidFill>
                  <a:srgbClr val="3F51B5"/>
                </a:solidFill>
                <a:latin typeface="Consolas"/>
                <a:ea typeface="Consolas"/>
                <a:cs typeface="Consolas"/>
                <a:sym typeface="Consolas"/>
              </a:rPr>
              <a:t>class</a:t>
            </a:r>
            <a:r>
              <a:rPr lang="vi-VN" sz="1700">
                <a:latin typeface="Consolas"/>
                <a:ea typeface="Consolas"/>
                <a:cs typeface="Consolas"/>
                <a:sym typeface="Consolas"/>
              </a:rPr>
              <a:t> </a:t>
            </a:r>
            <a:r>
              <a:rPr b="1" lang="vi-VN" sz="1700">
                <a:latin typeface="Consolas"/>
                <a:ea typeface="Consolas"/>
                <a:cs typeface="Consolas"/>
                <a:sym typeface="Consolas"/>
              </a:rPr>
              <a:t>IntViewHolder</a:t>
            </a: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private constructor</a:t>
            </a:r>
            <a:r>
              <a:rPr b="1" lang="vi-VN" sz="1700">
                <a:latin typeface="Consolas"/>
                <a:ea typeface="Consolas"/>
                <a:cs typeface="Consolas"/>
                <a:sym typeface="Consolas"/>
              </a:rPr>
              <a:t>(</a:t>
            </a:r>
            <a:r>
              <a:rPr b="1" lang="vi-VN" sz="1700">
                <a:solidFill>
                  <a:srgbClr val="3F51B5"/>
                </a:solidFill>
                <a:latin typeface="Consolas"/>
                <a:ea typeface="Consolas"/>
                <a:cs typeface="Consolas"/>
                <a:sym typeface="Consolas"/>
              </a:rPr>
              <a:t>val</a:t>
            </a:r>
            <a:r>
              <a:rPr b="1" lang="vi-VN" sz="1700">
                <a:latin typeface="Consolas"/>
                <a:ea typeface="Consolas"/>
                <a:cs typeface="Consolas"/>
                <a:sym typeface="Consolas"/>
              </a:rPr>
              <a:t> binding: ItemViewBinding):</a:t>
            </a:r>
            <a:endParaRPr b="1"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b="1" lang="vi-VN" sz="1700">
                <a:latin typeface="Consolas"/>
                <a:ea typeface="Consolas"/>
                <a:cs typeface="Consolas"/>
                <a:sym typeface="Consolas"/>
              </a:rPr>
              <a:t>RecyclerView.ViewHolder(binding.root)</a:t>
            </a: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100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companion object</a:t>
            </a: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fun</a:t>
            </a:r>
            <a:r>
              <a:rPr lang="vi-VN" sz="1700">
                <a:latin typeface="Consolas"/>
                <a:ea typeface="Consolas"/>
                <a:cs typeface="Consolas"/>
                <a:sym typeface="Consolas"/>
              </a:rPr>
              <a:t> from(parent: ViewGroup): IntViewHolder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val</a:t>
            </a:r>
            <a:r>
              <a:rPr lang="vi-VN" sz="1700">
                <a:latin typeface="Consolas"/>
                <a:ea typeface="Consolas"/>
                <a:cs typeface="Consolas"/>
                <a:sym typeface="Consolas"/>
              </a:rPr>
              <a:t> layoutInflater = LayoutInflater.from(parent.context)</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b="1" lang="vi-VN" sz="1700">
                <a:solidFill>
                  <a:srgbClr val="3F51B5"/>
                </a:solidFill>
                <a:latin typeface="Consolas"/>
                <a:ea typeface="Consolas"/>
                <a:cs typeface="Consolas"/>
                <a:sym typeface="Consolas"/>
              </a:rPr>
              <a:t>val</a:t>
            </a:r>
            <a:r>
              <a:rPr b="1" lang="vi-VN" sz="1700">
                <a:latin typeface="Consolas"/>
                <a:ea typeface="Consolas"/>
                <a:cs typeface="Consolas"/>
                <a:sym typeface="Consolas"/>
              </a:rPr>
              <a:t> binding = ItemViewBinding.inflate(layoutInflater,</a:t>
            </a:r>
            <a:br>
              <a:rPr b="1" lang="vi-VN" sz="1700">
                <a:latin typeface="Consolas"/>
                <a:ea typeface="Consolas"/>
                <a:cs typeface="Consolas"/>
                <a:sym typeface="Consolas"/>
              </a:rPr>
            </a:br>
            <a:r>
              <a:rPr b="1" lang="vi-VN" sz="1700">
                <a:latin typeface="Consolas"/>
                <a:ea typeface="Consolas"/>
                <a:cs typeface="Consolas"/>
                <a:sym typeface="Consolas"/>
              </a:rPr>
              <a:t>                parent, </a:t>
            </a:r>
            <a:r>
              <a:rPr b="1" lang="vi-VN" sz="1700">
                <a:solidFill>
                  <a:srgbClr val="3F51B5"/>
                </a:solidFill>
                <a:latin typeface="Consolas"/>
                <a:ea typeface="Consolas"/>
                <a:cs typeface="Consolas"/>
                <a:sym typeface="Consolas"/>
              </a:rPr>
              <a:t>false</a:t>
            </a:r>
            <a:r>
              <a:rPr b="1" lang="vi-VN" sz="1700">
                <a:latin typeface="Consolas"/>
                <a:ea typeface="Consolas"/>
                <a:cs typeface="Consolas"/>
                <a:sym typeface="Consolas"/>
              </a:rPr>
              <a:t>)</a:t>
            </a:r>
            <a:endParaRPr b="1"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return</a:t>
            </a:r>
            <a:r>
              <a:rPr lang="vi-VN" sz="1700">
                <a:latin typeface="Consolas"/>
                <a:ea typeface="Consolas"/>
                <a:cs typeface="Consolas"/>
                <a:sym typeface="Consolas"/>
              </a:rPr>
              <a:t> </a:t>
            </a:r>
            <a:r>
              <a:rPr b="1" lang="vi-VN" sz="1700">
                <a:latin typeface="Consolas"/>
                <a:ea typeface="Consolas"/>
                <a:cs typeface="Consolas"/>
                <a:sym typeface="Consolas"/>
              </a:rPr>
              <a:t>IntViewHolder(binding)</a:t>
            </a:r>
            <a:endParaRPr b="1"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a:t>
            </a:r>
            <a:endParaRPr sz="1700">
              <a:latin typeface="Consolas"/>
              <a:ea typeface="Consolas"/>
              <a:cs typeface="Consolas"/>
              <a:sym typeface="Consolas"/>
            </a:endParaRPr>
          </a:p>
          <a:p>
            <a:pPr indent="0" lvl="0" marL="0" rtl="0" algn="l">
              <a:spcBef>
                <a:spcPts val="595"/>
              </a:spcBef>
              <a:spcAft>
                <a:spcPts val="595"/>
              </a:spcAft>
              <a:buNone/>
            </a:pPr>
            <a:r>
              <a:t/>
            </a:r>
            <a:endParaRPr sz="17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Dùng ViewHolder trong ListAdapter</a:t>
            </a:r>
            <a:endParaRPr>
              <a:latin typeface="Arial"/>
              <a:ea typeface="Arial"/>
              <a:cs typeface="Arial"/>
              <a:sym typeface="Arial"/>
            </a:endParaRPr>
          </a:p>
        </p:txBody>
      </p:sp>
      <p:sp>
        <p:nvSpPr>
          <p:cNvPr id="310" name="Google Shape;310;p3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11" name="Google Shape;311;p35"/>
          <p:cNvSpPr txBox="1"/>
          <p:nvPr/>
        </p:nvSpPr>
        <p:spPr>
          <a:xfrm>
            <a:off x="152400" y="1487250"/>
            <a:ext cx="9144000" cy="25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override fun</a:t>
            </a:r>
            <a:r>
              <a:rPr lang="vi-VN" sz="1800">
                <a:latin typeface="Consolas"/>
                <a:ea typeface="Consolas"/>
                <a:cs typeface="Consolas"/>
                <a:sym typeface="Consolas"/>
              </a:rPr>
              <a:t> onCreateViewHolder(parent: ViewGroup, viewType: Int):</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IntViewHolder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return</a:t>
            </a:r>
            <a:r>
              <a:rPr lang="vi-VN" sz="1800">
                <a:latin typeface="Consolas"/>
                <a:ea typeface="Consolas"/>
                <a:cs typeface="Consolas"/>
                <a:sym typeface="Consolas"/>
              </a:rPr>
              <a:t> </a:t>
            </a:r>
            <a:r>
              <a:rPr b="1" lang="vi-VN" sz="1800">
                <a:latin typeface="Consolas"/>
                <a:ea typeface="Consolas"/>
                <a:cs typeface="Consolas"/>
                <a:sym typeface="Consolas"/>
              </a:rPr>
              <a:t>IntViewHolder.from(parent)</a:t>
            </a:r>
            <a:endParaRPr b="1"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rPr lang="vi-VN" sz="1800">
                <a:solidFill>
                  <a:srgbClr val="3F51B5"/>
                </a:solidFill>
                <a:latin typeface="Consolas"/>
                <a:ea typeface="Consolas"/>
                <a:cs typeface="Consolas"/>
                <a:sym typeface="Consolas"/>
              </a:rPr>
              <a:t>override</a:t>
            </a:r>
            <a:r>
              <a:rPr lang="vi-VN" sz="1100">
                <a:solidFill>
                  <a:srgbClr val="3F51B5"/>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100">
                <a:latin typeface="Consolas"/>
                <a:ea typeface="Consolas"/>
                <a:cs typeface="Consolas"/>
                <a:sym typeface="Consolas"/>
              </a:rPr>
              <a:t> </a:t>
            </a:r>
            <a:r>
              <a:rPr lang="vi-VN" sz="1800">
                <a:latin typeface="Consolas"/>
                <a:ea typeface="Consolas"/>
                <a:cs typeface="Consolas"/>
                <a:sym typeface="Consolas"/>
              </a:rPr>
              <a:t>onBindViewHolder(holder:</a:t>
            </a:r>
            <a:r>
              <a:rPr lang="vi-VN" sz="1100">
                <a:latin typeface="Consolas"/>
                <a:ea typeface="Consolas"/>
                <a:cs typeface="Consolas"/>
                <a:sym typeface="Consolas"/>
              </a:rPr>
              <a:t> </a:t>
            </a:r>
            <a:r>
              <a:rPr lang="vi-VN" sz="1800">
                <a:latin typeface="Consolas"/>
                <a:ea typeface="Consolas"/>
                <a:cs typeface="Consolas"/>
                <a:sym typeface="Consolas"/>
              </a:rPr>
              <a:t>NumberListAdapter.IntViewHolder,</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position: Int)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b="1" lang="vi-VN" sz="1800">
                <a:latin typeface="Consolas"/>
                <a:ea typeface="Consolas"/>
                <a:cs typeface="Consolas"/>
                <a:sym typeface="Consolas"/>
              </a:rPr>
              <a:t>holder.binding.num</a:t>
            </a:r>
            <a:r>
              <a:rPr lang="vi-VN" sz="1800">
                <a:latin typeface="Consolas"/>
                <a:ea typeface="Consolas"/>
                <a:cs typeface="Consolas"/>
                <a:sym typeface="Consolas"/>
              </a:rPr>
              <a:t> = getItem(position)</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Giới thiệu về bài học này</a:t>
            </a:r>
            <a:endParaRPr>
              <a:latin typeface="Arial"/>
              <a:ea typeface="Arial"/>
              <a:cs typeface="Arial"/>
              <a:sym typeface="Arial"/>
            </a:endParaRPr>
          </a:p>
        </p:txBody>
      </p:sp>
      <p:sp>
        <p:nvSpPr>
          <p:cNvPr id="85" name="Google Shape;85;p18"/>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vi-VN" sz="2000">
                <a:latin typeface="Arial"/>
                <a:ea typeface="Arial"/>
                <a:cs typeface="Arial"/>
                <a:sym typeface="Arial"/>
              </a:rPr>
              <a:t>Bài học 10: Trường hợp sử dụng nâng cao của RecyclerView</a:t>
            </a:r>
            <a:endParaRPr>
              <a:latin typeface="Arial"/>
              <a:ea typeface="Arial"/>
              <a:cs typeface="Arial"/>
              <a:sym typeface="Arial"/>
            </a:endParaRPr>
          </a:p>
          <a:p>
            <a:pPr indent="-355600" lvl="0" marL="457200" rtl="0" algn="l">
              <a:lnSpc>
                <a:spcPct val="115000"/>
              </a:lnSpc>
              <a:spcBef>
                <a:spcPts val="100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3"/>
              </a:rPr>
              <a:t>Tóm tắt về RecyclerView</a:t>
            </a:r>
            <a:endParaRPr>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4"/>
              </a:rPr>
              <a:t>Liên kết nâng cao</a:t>
            </a:r>
            <a:endParaRPr>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5"/>
              </a:rPr>
              <a:t>Nhiều loại chế độ xem mục</a:t>
            </a:r>
            <a:endParaRPr>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6"/>
              </a:rPr>
              <a:t>Tiêu đề</a:t>
            </a:r>
            <a:endParaRPr>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7"/>
              </a:rPr>
              <a:t>Bố cục lưới</a:t>
            </a:r>
            <a:endParaRPr>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vi-VN" sz="2000" u="sng">
                <a:solidFill>
                  <a:schemeClr val="hlink"/>
                </a:solidFill>
                <a:latin typeface="Arial"/>
                <a:ea typeface="Arial"/>
                <a:cs typeface="Arial"/>
                <a:sym typeface="Arial"/>
                <a:hlinkClick action="ppaction://hlinksldjump" r:id="rId8"/>
              </a:rPr>
              <a:t>Tóm tắt</a:t>
            </a:r>
            <a:endParaRPr>
              <a:latin typeface="Arial"/>
              <a:ea typeface="Arial"/>
              <a:cs typeface="Arial"/>
              <a:sym typeface="Arial"/>
            </a:endParaRPr>
          </a:p>
        </p:txBody>
      </p:sp>
      <p:sp>
        <p:nvSpPr>
          <p:cNvPr id="86" name="Google Shape;86;p1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Bộ chuyển đổi liên kết</a:t>
            </a:r>
            <a:endParaRPr>
              <a:latin typeface="Arial"/>
              <a:ea typeface="Arial"/>
              <a:cs typeface="Arial"/>
              <a:sym typeface="Arial"/>
            </a:endParaRPr>
          </a:p>
        </p:txBody>
      </p:sp>
      <p:sp>
        <p:nvSpPr>
          <p:cNvPr id="317" name="Google Shape;317;p3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18" name="Google Shape;318;p36"/>
          <p:cNvSpPr txBox="1"/>
          <p:nvPr/>
        </p:nvSpPr>
        <p:spPr>
          <a:xfrm>
            <a:off x="311700" y="1653575"/>
            <a:ext cx="8736600" cy="246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i="0" lang="vi-VN" sz="1800" u="none" cap="none" strike="noStrike">
                <a:solidFill>
                  <a:srgbClr val="000000"/>
                </a:solidFill>
              </a:rPr>
              <a:t>Cho phép bạn liên kết một hàm với một thuộc tính trong tệp XML của mình</a:t>
            </a:r>
            <a:endParaRPr/>
          </a:p>
          <a:p>
            <a:pPr indent="-342900" lvl="0" marL="457200" marR="0" rtl="0" algn="l">
              <a:lnSpc>
                <a:spcPct val="115000"/>
              </a:lnSpc>
              <a:spcBef>
                <a:spcPts val="1400"/>
              </a:spcBef>
              <a:spcAft>
                <a:spcPts val="0"/>
              </a:spcAft>
              <a:buClr>
                <a:srgbClr val="000000"/>
              </a:buClr>
              <a:buSzPts val="1800"/>
              <a:buFont typeface="Roboto"/>
              <a:buChar char="●"/>
            </a:pPr>
            <a:r>
              <a:rPr i="0" lang="vi-VN" sz="1800" u="none" cap="none" strike="noStrike">
                <a:solidFill>
                  <a:srgbClr val="000000"/>
                </a:solidFill>
              </a:rPr>
              <a:t>Ghi đè hành vi hiện có của khung:</a:t>
            </a:r>
            <a:br>
              <a:rPr b="0" i="0" lang="vi-VN" sz="1800" u="none" cap="none" strike="noStrike">
                <a:solidFill>
                  <a:srgbClr val="000000"/>
                </a:solidFill>
                <a:latin typeface="Roboto"/>
                <a:ea typeface="Roboto"/>
                <a:cs typeface="Roboto"/>
                <a:sym typeface="Roboto"/>
              </a:rPr>
            </a:br>
            <a:r>
              <a:rPr b="0" i="0" lang="vi-VN" sz="1800" u="none" cap="none" strike="noStrike">
                <a:solidFill>
                  <a:srgbClr val="000000"/>
                </a:solidFill>
                <a:latin typeface="Courier New"/>
                <a:ea typeface="Courier New"/>
                <a:cs typeface="Courier New"/>
                <a:sym typeface="Courier New"/>
              </a:rPr>
              <a:t>android:text = </a:t>
            </a:r>
            <a:r>
              <a:rPr b="0" i="0" lang="vi-VN" sz="1800" u="none" cap="none" strike="noStrike">
                <a:solidFill>
                  <a:srgbClr val="388E3C"/>
                </a:solidFill>
                <a:latin typeface="Courier New"/>
                <a:ea typeface="Courier New"/>
                <a:cs typeface="Courier New"/>
                <a:sym typeface="Courier New"/>
              </a:rPr>
              <a:t>"foo"</a:t>
            </a:r>
            <a:r>
              <a:rPr b="0" i="0" lang="vi-VN" sz="1800" u="none" cap="none" strike="noStrike">
                <a:solidFill>
                  <a:srgbClr val="000000"/>
                </a:solidFill>
                <a:latin typeface="Roboto"/>
                <a:ea typeface="Roboto"/>
                <a:cs typeface="Roboto"/>
                <a:sym typeface="Roboto"/>
              </a:rPr>
              <a:t> →</a:t>
            </a:r>
            <a:r>
              <a:rPr b="0" i="0" lang="vi-VN" sz="1800" u="none" cap="none" strike="noStrike">
                <a:solidFill>
                  <a:srgbClr val="000000"/>
                </a:solidFill>
                <a:latin typeface="Courier New"/>
                <a:ea typeface="Courier New"/>
                <a:cs typeface="Courier New"/>
                <a:sym typeface="Courier New"/>
              </a:rPr>
              <a:t> TextView.setText(</a:t>
            </a:r>
            <a:r>
              <a:rPr b="0" i="0" lang="vi-VN" sz="1800" u="none" cap="none" strike="noStrike">
                <a:solidFill>
                  <a:srgbClr val="388E3C"/>
                </a:solidFill>
                <a:latin typeface="Courier New"/>
                <a:ea typeface="Courier New"/>
                <a:cs typeface="Courier New"/>
                <a:sym typeface="Courier New"/>
              </a:rPr>
              <a:t>"foo"</a:t>
            </a:r>
            <a:r>
              <a:rPr b="0" i="0" lang="vi-VN" sz="1800" u="none" cap="none" strike="noStrike">
                <a:solidFill>
                  <a:srgbClr val="000000"/>
                </a:solidFill>
                <a:latin typeface="Courier New"/>
                <a:ea typeface="Courier New"/>
                <a:cs typeface="Courier New"/>
                <a:sym typeface="Courier New"/>
              </a:rPr>
              <a:t>) </a:t>
            </a:r>
            <a:r>
              <a:rPr i="0" lang="vi-VN" sz="1800" u="none" cap="none" strike="noStrike">
                <a:solidFill>
                  <a:srgbClr val="000000"/>
                </a:solidFill>
              </a:rPr>
              <a:t>được gọi</a:t>
            </a:r>
            <a:endParaRPr/>
          </a:p>
          <a:p>
            <a:pPr indent="-342900" lvl="0" marL="457200" marR="0" rtl="0" algn="l">
              <a:lnSpc>
                <a:spcPct val="115000"/>
              </a:lnSpc>
              <a:spcBef>
                <a:spcPts val="1400"/>
              </a:spcBef>
              <a:spcAft>
                <a:spcPts val="0"/>
              </a:spcAft>
              <a:buClr>
                <a:srgbClr val="000000"/>
              </a:buClr>
              <a:buSzPts val="1800"/>
              <a:buFont typeface="Roboto"/>
              <a:buChar char="●"/>
            </a:pPr>
            <a:r>
              <a:rPr i="0" lang="vi-VN" sz="1800" u="none" cap="none" strike="noStrike">
                <a:solidFill>
                  <a:srgbClr val="000000"/>
                </a:solidFill>
              </a:rPr>
              <a:t>Tạo các thuộc tính tùy chỉnh của riêng bạn:</a:t>
            </a:r>
            <a:br>
              <a:rPr b="0" i="0" lang="vi-VN" sz="1800" u="none" cap="none" strike="noStrike">
                <a:solidFill>
                  <a:srgbClr val="000000"/>
                </a:solidFill>
                <a:latin typeface="Roboto"/>
                <a:ea typeface="Roboto"/>
                <a:cs typeface="Roboto"/>
                <a:sym typeface="Roboto"/>
              </a:rPr>
            </a:br>
            <a:r>
              <a:rPr b="0" i="0" lang="vi-VN" sz="1800" u="none" cap="none" strike="noStrike">
                <a:solidFill>
                  <a:srgbClr val="000000"/>
                </a:solidFill>
                <a:latin typeface="Courier New"/>
                <a:ea typeface="Courier New"/>
                <a:cs typeface="Courier New"/>
                <a:sym typeface="Courier New"/>
              </a:rPr>
              <a:t>app:base2Number = </a:t>
            </a:r>
            <a:r>
              <a:rPr b="0" i="0" lang="vi-VN" sz="1800" u="none" cap="none" strike="noStrike">
                <a:solidFill>
                  <a:srgbClr val="388E3C"/>
                </a:solidFill>
                <a:latin typeface="Courier New"/>
                <a:ea typeface="Courier New"/>
                <a:cs typeface="Courier New"/>
                <a:sym typeface="Courier New"/>
              </a:rPr>
              <a:t>"5"</a:t>
            </a:r>
            <a:r>
              <a:rPr b="0" i="0" lang="vi-VN" sz="1800" u="none" cap="none" strike="noStrike">
                <a:solidFill>
                  <a:srgbClr val="000000"/>
                </a:solidFill>
                <a:latin typeface="Roboto"/>
                <a:ea typeface="Roboto"/>
                <a:cs typeface="Roboto"/>
                <a:sym typeface="Roboto"/>
              </a:rPr>
              <a:t> →</a:t>
            </a:r>
            <a:r>
              <a:rPr b="0" i="0" lang="vi-VN" sz="1800" u="none" cap="none" strike="noStrike">
                <a:solidFill>
                  <a:srgbClr val="000000"/>
                </a:solidFill>
                <a:latin typeface="Courier New"/>
                <a:ea typeface="Courier New"/>
                <a:cs typeface="Courier New"/>
                <a:sym typeface="Courier New"/>
              </a:rPr>
              <a:t> TextView.setBase2Number(</a:t>
            </a:r>
            <a:r>
              <a:rPr b="0" i="0" lang="vi-VN" sz="1800" u="none" cap="none" strike="noStrike">
                <a:solidFill>
                  <a:srgbClr val="388E3C"/>
                </a:solidFill>
                <a:latin typeface="Courier New"/>
                <a:ea typeface="Courier New"/>
                <a:cs typeface="Courier New"/>
                <a:sym typeface="Courier New"/>
              </a:rPr>
              <a:t>"5"</a:t>
            </a:r>
            <a:r>
              <a:rPr b="0" i="0" lang="vi-VN" sz="1800" u="none" cap="none" strike="noStrike">
                <a:solidFill>
                  <a:srgbClr val="000000"/>
                </a:solidFill>
                <a:latin typeface="Courier New"/>
                <a:ea typeface="Courier New"/>
                <a:cs typeface="Courier New"/>
                <a:sym typeface="Courier New"/>
              </a:rPr>
              <a:t>) </a:t>
            </a:r>
            <a:br>
              <a:rPr b="0" i="0" lang="vi-VN" sz="1800" u="none" cap="none" strike="noStrike">
                <a:solidFill>
                  <a:srgbClr val="000000"/>
                </a:solidFill>
                <a:latin typeface="Courier New"/>
                <a:ea typeface="Courier New"/>
                <a:cs typeface="Courier New"/>
                <a:sym typeface="Courier New"/>
              </a:rPr>
            </a:br>
            <a:r>
              <a:rPr i="0" lang="vi-VN" sz="1800" u="none" cap="none" strike="noStrike">
                <a:solidFill>
                  <a:srgbClr val="000000"/>
                </a:solidFill>
              </a:rPr>
              <a:t>được gọi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7"/>
          <p:cNvSpPr/>
          <p:nvPr/>
        </p:nvSpPr>
        <p:spPr>
          <a:xfrm>
            <a:off x="5591175" y="2657475"/>
            <a:ext cx="2143200" cy="7905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Thuộc tính tùy chỉnh</a:t>
            </a:r>
            <a:endParaRPr>
              <a:latin typeface="Arial"/>
              <a:ea typeface="Arial"/>
              <a:cs typeface="Arial"/>
              <a:sym typeface="Arial"/>
            </a:endParaRPr>
          </a:p>
        </p:txBody>
      </p:sp>
      <p:sp>
        <p:nvSpPr>
          <p:cNvPr id="325" name="Google Shape;325;p37"/>
          <p:cNvSpPr txBox="1"/>
          <p:nvPr>
            <p:ph idx="1" type="body"/>
          </p:nvPr>
        </p:nvSpPr>
        <p:spPr>
          <a:xfrm>
            <a:off x="257175" y="1666825"/>
            <a:ext cx="8575200" cy="393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SzPts val="2400"/>
              <a:buNone/>
            </a:pPr>
            <a:r>
              <a:rPr lang="vi-VN" sz="1800">
                <a:latin typeface="Arial"/>
                <a:ea typeface="Arial"/>
                <a:cs typeface="Arial"/>
                <a:sym typeface="Arial"/>
              </a:rPr>
              <a:t>Thêm một</a:t>
            </a:r>
            <a:r>
              <a:rPr lang="vi-VN" sz="1800"/>
              <a:t> </a:t>
            </a:r>
            <a:r>
              <a:rPr lang="vi-VN" sz="1800">
                <a:latin typeface="Courier New"/>
                <a:ea typeface="Courier New"/>
                <a:cs typeface="Courier New"/>
                <a:sym typeface="Courier New"/>
              </a:rPr>
              <a:t>Chế độ xem văn bản</a:t>
            </a:r>
            <a:r>
              <a:rPr lang="vi-VN" sz="1800"/>
              <a:t> </a:t>
            </a:r>
            <a:r>
              <a:rPr lang="vi-VN" sz="1800">
                <a:latin typeface="Arial"/>
                <a:ea typeface="Arial"/>
                <a:cs typeface="Arial"/>
                <a:sym typeface="Arial"/>
              </a:rPr>
              <a:t>khác trong bố cục mục danh sách sử dụng thuộc tính tùy chỉnh:</a:t>
            </a:r>
            <a:endParaRPr>
              <a:latin typeface="Arial"/>
              <a:ea typeface="Arial"/>
              <a:cs typeface="Arial"/>
              <a:sym typeface="Arial"/>
            </a:endParaRPr>
          </a:p>
        </p:txBody>
      </p:sp>
      <p:sp>
        <p:nvSpPr>
          <p:cNvPr id="326" name="Google Shape;326;p3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27" name="Google Shape;327;p37"/>
          <p:cNvSpPr/>
          <p:nvPr/>
        </p:nvSpPr>
        <p:spPr>
          <a:xfrm>
            <a:off x="5796000" y="2809875"/>
            <a:ext cx="676200" cy="485700"/>
          </a:xfrm>
          <a:prstGeom prst="rect">
            <a:avLst/>
          </a:prstGeom>
          <a:noFill/>
          <a:ln cap="flat" cmpd="sng" w="9525">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Arial"/>
                <a:ea typeface="Arial"/>
                <a:cs typeface="Arial"/>
                <a:sym typeface="Arial"/>
              </a:rPr>
              <a:t>5</a:t>
            </a:r>
            <a:endParaRPr/>
          </a:p>
        </p:txBody>
      </p:sp>
      <p:sp>
        <p:nvSpPr>
          <p:cNvPr id="328" name="Google Shape;328;p37"/>
          <p:cNvSpPr/>
          <p:nvPr/>
        </p:nvSpPr>
        <p:spPr>
          <a:xfrm>
            <a:off x="6939000" y="2809875"/>
            <a:ext cx="676200" cy="485700"/>
          </a:xfrm>
          <a:prstGeom prst="rect">
            <a:avLst/>
          </a:prstGeom>
          <a:noFill/>
          <a:ln cap="flat" cmpd="sng" w="9525">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Arial"/>
                <a:ea typeface="Arial"/>
                <a:cs typeface="Arial"/>
                <a:sym typeface="Arial"/>
              </a:rPr>
              <a:t>101</a:t>
            </a:r>
            <a:endParaRPr/>
          </a:p>
        </p:txBody>
      </p:sp>
      <p:sp>
        <p:nvSpPr>
          <p:cNvPr id="329" name="Google Shape;329;p37"/>
          <p:cNvSpPr txBox="1"/>
          <p:nvPr/>
        </p:nvSpPr>
        <p:spPr>
          <a:xfrm>
            <a:off x="5505450" y="2381175"/>
            <a:ext cx="2766300" cy="23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Ví dụ về mục danh sách</a:t>
            </a:r>
            <a:endParaRPr/>
          </a:p>
        </p:txBody>
      </p:sp>
      <p:sp>
        <p:nvSpPr>
          <p:cNvPr id="330" name="Google Shape;330;p37"/>
          <p:cNvSpPr txBox="1"/>
          <p:nvPr/>
        </p:nvSpPr>
        <p:spPr>
          <a:xfrm>
            <a:off x="5381625" y="3562350"/>
            <a:ext cx="1247700" cy="19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Consolas"/>
                <a:ea typeface="Consolas"/>
                <a:cs typeface="Consolas"/>
                <a:sym typeface="Consolas"/>
              </a:rPr>
              <a:t>@id/number</a:t>
            </a:r>
            <a:endParaRPr/>
          </a:p>
        </p:txBody>
      </p:sp>
      <p:sp>
        <p:nvSpPr>
          <p:cNvPr id="331" name="Google Shape;331;p37"/>
          <p:cNvSpPr txBox="1"/>
          <p:nvPr/>
        </p:nvSpPr>
        <p:spPr>
          <a:xfrm>
            <a:off x="6829425" y="3562350"/>
            <a:ext cx="1828800" cy="19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Consolas"/>
                <a:ea typeface="Consolas"/>
                <a:cs typeface="Consolas"/>
                <a:sym typeface="Consolas"/>
              </a:rPr>
              <a:t>@id/base2_number</a:t>
            </a:r>
            <a:endParaRPr/>
          </a:p>
        </p:txBody>
      </p:sp>
      <p:cxnSp>
        <p:nvCxnSpPr>
          <p:cNvPr id="332" name="Google Shape;332;p37"/>
          <p:cNvCxnSpPr>
            <a:stCxn id="330" idx="0"/>
          </p:cNvCxnSpPr>
          <p:nvPr/>
        </p:nvCxnSpPr>
        <p:spPr>
          <a:xfrm flipH="1" rot="10800000">
            <a:off x="6005475" y="3333750"/>
            <a:ext cx="119100" cy="228600"/>
          </a:xfrm>
          <a:prstGeom prst="straightConnector1">
            <a:avLst/>
          </a:prstGeom>
          <a:noFill/>
          <a:ln cap="flat" cmpd="sng" w="19050">
            <a:solidFill>
              <a:schemeClr val="dk2"/>
            </a:solidFill>
            <a:prstDash val="solid"/>
            <a:round/>
            <a:headEnd len="sm" w="sm" type="none"/>
            <a:tailEnd len="med" w="med" type="triangle"/>
          </a:ln>
        </p:spPr>
      </p:cxnSp>
      <p:cxnSp>
        <p:nvCxnSpPr>
          <p:cNvPr id="333" name="Google Shape;333;p37"/>
          <p:cNvCxnSpPr/>
          <p:nvPr/>
        </p:nvCxnSpPr>
        <p:spPr>
          <a:xfrm rot="10800000">
            <a:off x="7305450" y="3321732"/>
            <a:ext cx="105000" cy="2664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Thêm bộ chuyển đổi liên kết</a:t>
            </a:r>
            <a:endParaRPr>
              <a:latin typeface="Arial"/>
              <a:ea typeface="Arial"/>
              <a:cs typeface="Arial"/>
              <a:sym typeface="Arial"/>
            </a:endParaRPr>
          </a:p>
        </p:txBody>
      </p:sp>
      <p:sp>
        <p:nvSpPr>
          <p:cNvPr id="339" name="Google Shape;339;p3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40" name="Google Shape;340;p38"/>
          <p:cNvSpPr txBox="1"/>
          <p:nvPr/>
        </p:nvSpPr>
        <p:spPr>
          <a:xfrm>
            <a:off x="295275" y="1099175"/>
            <a:ext cx="4200600" cy="31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Khai báo bộ chuyển đổi liên kết:</a:t>
            </a:r>
            <a:endParaRPr/>
          </a:p>
        </p:txBody>
      </p:sp>
      <p:sp>
        <p:nvSpPr>
          <p:cNvPr id="341" name="Google Shape;341;p38"/>
          <p:cNvSpPr txBox="1"/>
          <p:nvPr/>
        </p:nvSpPr>
        <p:spPr>
          <a:xfrm>
            <a:off x="273600" y="2842250"/>
            <a:ext cx="5889300" cy="276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i="0" lang="vi-VN" sz="1700" u="none" cap="none" strike="noStrike">
                <a:solidFill>
                  <a:srgbClr val="000000"/>
                </a:solidFill>
              </a:rPr>
              <a:t>Trong tệp</a:t>
            </a:r>
            <a:r>
              <a:rPr b="0" i="0" lang="vi-VN" sz="1700" u="none" cap="none" strike="noStrike">
                <a:solidFill>
                  <a:srgbClr val="000000"/>
                </a:solidFill>
                <a:latin typeface="Roboto"/>
                <a:ea typeface="Roboto"/>
                <a:cs typeface="Roboto"/>
                <a:sym typeface="Roboto"/>
              </a:rPr>
              <a:t> </a:t>
            </a:r>
            <a:r>
              <a:rPr b="0" i="0" lang="vi-VN" sz="1700" u="none" cap="none" strike="noStrike">
                <a:solidFill>
                  <a:srgbClr val="000000"/>
                </a:solidFill>
                <a:latin typeface="Courier New"/>
                <a:ea typeface="Courier New"/>
                <a:cs typeface="Courier New"/>
                <a:sym typeface="Courier New"/>
              </a:rPr>
              <a:t>NumberListAdapter.kt</a:t>
            </a:r>
            <a:r>
              <a:rPr b="0" i="0" lang="vi-VN" sz="1700" u="none" cap="none" strike="noStrike">
                <a:solidFill>
                  <a:srgbClr val="000000"/>
                </a:solidFill>
                <a:latin typeface="Roboto"/>
                <a:ea typeface="Roboto"/>
                <a:cs typeface="Roboto"/>
                <a:sym typeface="Roboto"/>
              </a:rPr>
              <a:t>:</a:t>
            </a:r>
            <a:endParaRPr/>
          </a:p>
        </p:txBody>
      </p:sp>
      <p:sp>
        <p:nvSpPr>
          <p:cNvPr id="342" name="Google Shape;342;p38"/>
          <p:cNvSpPr txBox="1"/>
          <p:nvPr/>
        </p:nvSpPr>
        <p:spPr>
          <a:xfrm>
            <a:off x="311700" y="1457275"/>
            <a:ext cx="8520600" cy="1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solidFill>
                  <a:srgbClr val="9C27B0"/>
                </a:solidFill>
                <a:latin typeface="Consolas"/>
                <a:ea typeface="Consolas"/>
                <a:cs typeface="Consolas"/>
                <a:sym typeface="Consolas"/>
              </a:rPr>
              <a:t>@BindingAdapter</a:t>
            </a:r>
            <a:r>
              <a:rPr lang="vi-VN" sz="1700">
                <a:solidFill>
                  <a:srgbClr val="37474F"/>
                </a:solidFill>
                <a:latin typeface="Consolas"/>
                <a:ea typeface="Consolas"/>
                <a:cs typeface="Consolas"/>
                <a:sym typeface="Consolas"/>
              </a:rPr>
              <a:t>(</a:t>
            </a:r>
            <a:r>
              <a:rPr lang="vi-VN" sz="1700">
                <a:solidFill>
                  <a:srgbClr val="388E3C"/>
                </a:solidFill>
                <a:latin typeface="Consolas"/>
                <a:ea typeface="Consolas"/>
                <a:cs typeface="Consolas"/>
                <a:sym typeface="Consolas"/>
              </a:rPr>
              <a:t>"base2Number"</a:t>
            </a:r>
            <a:r>
              <a:rPr lang="vi-V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vi-VN" sz="1700">
                <a:solidFill>
                  <a:srgbClr val="3F51B5"/>
                </a:solidFill>
                <a:latin typeface="Consolas"/>
                <a:ea typeface="Consolas"/>
                <a:cs typeface="Consolas"/>
                <a:sym typeface="Consolas"/>
              </a:rPr>
              <a:t>fun</a:t>
            </a:r>
            <a:r>
              <a:rPr lang="vi-VN" sz="1700">
                <a:solidFill>
                  <a:srgbClr val="37474F"/>
                </a:solidFill>
                <a:latin typeface="Consolas"/>
                <a:ea typeface="Consolas"/>
                <a:cs typeface="Consolas"/>
                <a:sym typeface="Consolas"/>
              </a:rPr>
              <a:t> TextView.setBase2Number(item: Int) {</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vi-VN" sz="1700">
                <a:solidFill>
                  <a:srgbClr val="37474F"/>
                </a:solidFill>
                <a:latin typeface="Consolas"/>
                <a:ea typeface="Consolas"/>
                <a:cs typeface="Consolas"/>
                <a:sym typeface="Consolas"/>
              </a:rPr>
              <a:t>    text = Integer.toBinaryString(item)</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700">
                <a:solidFill>
                  <a:srgbClr val="37474F"/>
                </a:solidFill>
                <a:latin typeface="Consolas"/>
                <a:ea typeface="Consolas"/>
                <a:cs typeface="Consolas"/>
                <a:sym typeface="Consolas"/>
              </a:rPr>
              <a:t>}</a:t>
            </a:r>
            <a:endParaRPr sz="1700">
              <a:latin typeface="Consolas"/>
              <a:ea typeface="Consolas"/>
              <a:cs typeface="Consolas"/>
              <a:sym typeface="Consolas"/>
            </a:endParaRPr>
          </a:p>
        </p:txBody>
      </p:sp>
      <p:sp>
        <p:nvSpPr>
          <p:cNvPr id="343" name="Google Shape;343;p38"/>
          <p:cNvSpPr txBox="1"/>
          <p:nvPr/>
        </p:nvSpPr>
        <p:spPr>
          <a:xfrm>
            <a:off x="261450" y="3080375"/>
            <a:ext cx="8520600" cy="13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700">
                <a:solidFill>
                  <a:srgbClr val="3F51B5"/>
                </a:solidFill>
                <a:latin typeface="Consolas"/>
                <a:ea typeface="Consolas"/>
                <a:cs typeface="Consolas"/>
                <a:sym typeface="Consolas"/>
              </a:rPr>
              <a:t>override fun</a:t>
            </a:r>
            <a:r>
              <a:rPr lang="vi-VN" sz="1700">
                <a:latin typeface="Consolas"/>
                <a:ea typeface="Consolas"/>
                <a:cs typeface="Consolas"/>
                <a:sym typeface="Consolas"/>
              </a:rPr>
              <a:t> onBindViewHolder(holder: NumberListAdapter.IntViewHolder,</a:t>
            </a:r>
            <a:br>
              <a:rPr lang="vi-VN" sz="1700">
                <a:latin typeface="Consolas"/>
                <a:ea typeface="Consolas"/>
                <a:cs typeface="Consolas"/>
                <a:sym typeface="Consolas"/>
              </a:rPr>
            </a:br>
            <a:r>
              <a:rPr lang="vi-VN" sz="1700">
                <a:latin typeface="Consolas"/>
                <a:ea typeface="Consolas"/>
                <a:cs typeface="Consolas"/>
                <a:sym typeface="Consolas"/>
              </a:rPr>
              <a:t>        position: Int) {</a:t>
            </a:r>
            <a:endParaRPr sz="17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700">
                <a:latin typeface="Consolas"/>
                <a:ea typeface="Consolas"/>
                <a:cs typeface="Consolas"/>
                <a:sym typeface="Consolas"/>
              </a:rPr>
              <a:t>    holder.binding.num = getItem(position)</a:t>
            </a:r>
            <a:endParaRPr sz="17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700">
                <a:latin typeface="Consolas"/>
                <a:ea typeface="Consolas"/>
                <a:cs typeface="Consolas"/>
                <a:sym typeface="Consolas"/>
              </a:rPr>
              <a:t>}</a:t>
            </a:r>
            <a:endParaRPr sz="17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500">
                <a:latin typeface="Arial"/>
                <a:ea typeface="Arial"/>
                <a:cs typeface="Arial"/>
                <a:sym typeface="Arial"/>
              </a:rPr>
              <a:t>Ứng dụng RecyclerViewDemo cập nhật</a:t>
            </a:r>
            <a:endParaRPr sz="3500">
              <a:latin typeface="Arial"/>
              <a:ea typeface="Arial"/>
              <a:cs typeface="Arial"/>
              <a:sym typeface="Arial"/>
            </a:endParaRPr>
          </a:p>
        </p:txBody>
      </p:sp>
      <p:sp>
        <p:nvSpPr>
          <p:cNvPr id="349" name="Google Shape;349;p3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350" name="Google Shape;350;p39"/>
          <p:cNvPicPr preferRelativeResize="0"/>
          <p:nvPr/>
        </p:nvPicPr>
        <p:blipFill rotWithShape="1">
          <a:blip r:embed="rId3">
            <a:alphaModFix/>
          </a:blip>
          <a:srcRect b="0" l="0" r="0" t="0"/>
          <a:stretch/>
        </p:blipFill>
        <p:spPr>
          <a:xfrm>
            <a:off x="3592800" y="1064345"/>
            <a:ext cx="1958392" cy="3525106"/>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56" name="Google Shape;356;p40"/>
          <p:cNvSpPr txBox="1"/>
          <p:nvPr/>
        </p:nvSpPr>
        <p:spPr>
          <a:xfrm>
            <a:off x="1236450" y="0"/>
            <a:ext cx="66711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Nhiều loại chế độ xem mục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Thêm loại mới cho chế độ xem mục</a:t>
            </a:r>
            <a:endParaRPr>
              <a:latin typeface="Arial"/>
              <a:ea typeface="Arial"/>
              <a:cs typeface="Arial"/>
              <a:sym typeface="Arial"/>
            </a:endParaRPr>
          </a:p>
        </p:txBody>
      </p:sp>
      <p:sp>
        <p:nvSpPr>
          <p:cNvPr id="362" name="Google Shape;362;p41"/>
          <p:cNvSpPr txBox="1"/>
          <p:nvPr>
            <p:ph idx="1" type="body"/>
          </p:nvPr>
        </p:nvSpPr>
        <p:spPr>
          <a:xfrm>
            <a:off x="311700" y="1228675"/>
            <a:ext cx="8568300" cy="3193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AutoNum type="arabicPeriod"/>
            </a:pPr>
            <a:r>
              <a:rPr lang="vi-VN" sz="2200">
                <a:latin typeface="Arial"/>
                <a:ea typeface="Arial"/>
                <a:cs typeface="Arial"/>
                <a:sym typeface="Arial"/>
              </a:rPr>
              <a:t>Tạo tệp XML mới cho bố cục mục danh sách.</a:t>
            </a:r>
            <a:endParaRPr>
              <a:latin typeface="Arial"/>
              <a:ea typeface="Arial"/>
              <a:cs typeface="Arial"/>
              <a:sym typeface="Arial"/>
            </a:endParaRPr>
          </a:p>
          <a:p>
            <a:pPr indent="-368300" lvl="0" marL="457200" rtl="0" algn="l">
              <a:lnSpc>
                <a:spcPct val="115000"/>
              </a:lnSpc>
              <a:spcBef>
                <a:spcPts val="1000"/>
              </a:spcBef>
              <a:spcAft>
                <a:spcPts val="0"/>
              </a:spcAft>
              <a:buSzPts val="2200"/>
              <a:buFont typeface="Arial"/>
              <a:buAutoNum type="arabicPeriod"/>
            </a:pPr>
            <a:r>
              <a:rPr lang="vi-VN" sz="2200">
                <a:solidFill>
                  <a:schemeClr val="dk1"/>
                </a:solidFill>
                <a:latin typeface="Arial"/>
                <a:ea typeface="Arial"/>
                <a:cs typeface="Arial"/>
                <a:sym typeface="Arial"/>
              </a:rPr>
              <a:t>Sửa đổi bộ chuyển đổi cơ bản để lưu giữ loại mới.</a:t>
            </a:r>
            <a:endParaRPr>
              <a:latin typeface="Arial"/>
              <a:ea typeface="Arial"/>
              <a:cs typeface="Arial"/>
              <a:sym typeface="Arial"/>
            </a:endParaRPr>
          </a:p>
          <a:p>
            <a:pPr indent="-368300" lvl="0" marL="457200" rtl="0" algn="l">
              <a:lnSpc>
                <a:spcPct val="115000"/>
              </a:lnSpc>
              <a:spcBef>
                <a:spcPts val="1000"/>
              </a:spcBef>
              <a:spcAft>
                <a:spcPts val="0"/>
              </a:spcAft>
              <a:buSzPts val="2200"/>
              <a:buAutoNum type="arabicPeriod"/>
            </a:pPr>
            <a:r>
              <a:rPr lang="vi-VN" sz="2200">
                <a:latin typeface="Arial"/>
                <a:ea typeface="Arial"/>
                <a:cs typeface="Arial"/>
                <a:sym typeface="Arial"/>
              </a:rPr>
              <a:t>Ghi đè</a:t>
            </a:r>
            <a:r>
              <a:rPr lang="vi-VN" sz="2200"/>
              <a:t> </a:t>
            </a:r>
            <a:r>
              <a:rPr lang="vi-VN" sz="2200">
                <a:latin typeface="Courier New"/>
                <a:ea typeface="Courier New"/>
                <a:cs typeface="Courier New"/>
                <a:sym typeface="Courier New"/>
              </a:rPr>
              <a:t>getItemViewType</a:t>
            </a:r>
            <a:r>
              <a:rPr lang="vi-VN" sz="2200"/>
              <a:t> </a:t>
            </a:r>
            <a:r>
              <a:rPr lang="vi-VN" sz="2200">
                <a:latin typeface="Arial"/>
                <a:ea typeface="Arial"/>
                <a:cs typeface="Arial"/>
                <a:sym typeface="Arial"/>
              </a:rPr>
              <a:t>trong bộ chuyển đổi. </a:t>
            </a:r>
            <a:endParaRPr>
              <a:latin typeface="Arial"/>
              <a:ea typeface="Arial"/>
              <a:cs typeface="Arial"/>
              <a:sym typeface="Arial"/>
            </a:endParaRPr>
          </a:p>
          <a:p>
            <a:pPr indent="-368300" lvl="0" marL="457200" rtl="0" algn="l">
              <a:lnSpc>
                <a:spcPct val="115000"/>
              </a:lnSpc>
              <a:spcBef>
                <a:spcPts val="1000"/>
              </a:spcBef>
              <a:spcAft>
                <a:spcPts val="0"/>
              </a:spcAft>
              <a:buSzPts val="2200"/>
              <a:buAutoNum type="arabicPeriod"/>
            </a:pPr>
            <a:r>
              <a:rPr lang="vi-VN" sz="2200">
                <a:latin typeface="Arial"/>
                <a:ea typeface="Arial"/>
                <a:cs typeface="Arial"/>
                <a:sym typeface="Arial"/>
              </a:rPr>
              <a:t>Tạo một lớp</a:t>
            </a:r>
            <a:r>
              <a:rPr lang="vi-VN" sz="2200"/>
              <a:t> </a:t>
            </a:r>
            <a:r>
              <a:rPr lang="vi-VN" sz="2200">
                <a:latin typeface="Courier New"/>
                <a:ea typeface="Courier New"/>
                <a:cs typeface="Courier New"/>
                <a:sym typeface="Courier New"/>
              </a:rPr>
              <a:t>ViewHolder</a:t>
            </a:r>
            <a:r>
              <a:rPr lang="vi-VN" sz="2200"/>
              <a:t> </a:t>
            </a:r>
            <a:r>
              <a:rPr lang="vi-VN" sz="2200">
                <a:latin typeface="Arial"/>
                <a:ea typeface="Arial"/>
                <a:cs typeface="Arial"/>
                <a:sym typeface="Arial"/>
              </a:rPr>
              <a:t>mới.</a:t>
            </a:r>
            <a:endParaRPr>
              <a:latin typeface="Arial"/>
              <a:ea typeface="Arial"/>
              <a:cs typeface="Arial"/>
              <a:sym typeface="Arial"/>
            </a:endParaRPr>
          </a:p>
          <a:p>
            <a:pPr indent="-368300" lvl="0" marL="457200" rtl="0" algn="l">
              <a:lnSpc>
                <a:spcPct val="115000"/>
              </a:lnSpc>
              <a:spcBef>
                <a:spcPts val="1000"/>
              </a:spcBef>
              <a:spcAft>
                <a:spcPts val="1000"/>
              </a:spcAft>
              <a:buSzPts val="2200"/>
              <a:buAutoNum type="arabicPeriod"/>
            </a:pPr>
            <a:r>
              <a:rPr lang="vi-VN" sz="2200">
                <a:latin typeface="Arial"/>
                <a:ea typeface="Arial"/>
                <a:cs typeface="Arial"/>
                <a:sym typeface="Arial"/>
              </a:rPr>
              <a:t>Thêm mã có điều kiện trong</a:t>
            </a:r>
            <a:r>
              <a:rPr lang="vi-VN" sz="2200"/>
              <a:t> </a:t>
            </a:r>
            <a:r>
              <a:rPr lang="vi-VN" sz="2200">
                <a:latin typeface="Courier New"/>
                <a:ea typeface="Courier New"/>
                <a:cs typeface="Courier New"/>
                <a:sym typeface="Courier New"/>
              </a:rPr>
              <a:t>onCreateViewHolder</a:t>
            </a:r>
            <a:r>
              <a:rPr lang="vi-VN" sz="2200"/>
              <a:t> </a:t>
            </a:r>
            <a:r>
              <a:rPr lang="vi-VN" sz="2200">
                <a:latin typeface="Arial"/>
                <a:ea typeface="Arial"/>
                <a:cs typeface="Arial"/>
                <a:sym typeface="Arial"/>
              </a:rPr>
              <a:t>và </a:t>
            </a:r>
            <a:r>
              <a:rPr lang="vi-VN" sz="2200">
                <a:latin typeface="Courier New"/>
                <a:ea typeface="Courier New"/>
                <a:cs typeface="Courier New"/>
                <a:sym typeface="Courier New"/>
              </a:rPr>
              <a:t>onBindViewHolder</a:t>
            </a:r>
            <a:r>
              <a:rPr lang="vi-VN" sz="2200"/>
              <a:t> </a:t>
            </a:r>
            <a:r>
              <a:rPr lang="vi-VN" sz="2200">
                <a:latin typeface="Arial"/>
                <a:ea typeface="Arial"/>
                <a:cs typeface="Arial"/>
                <a:sym typeface="Arial"/>
              </a:rPr>
              <a:t>để xử lý loại mới.</a:t>
            </a:r>
            <a:endParaRPr>
              <a:latin typeface="Arial"/>
              <a:ea typeface="Arial"/>
              <a:cs typeface="Arial"/>
              <a:sym typeface="Arial"/>
            </a:endParaRPr>
          </a:p>
        </p:txBody>
      </p:sp>
      <p:sp>
        <p:nvSpPr>
          <p:cNvPr id="363" name="Google Shape;363;p4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Khai báo bố cục mới cho mục màu</a:t>
            </a:r>
            <a:endParaRPr>
              <a:latin typeface="Arial"/>
              <a:ea typeface="Arial"/>
              <a:cs typeface="Arial"/>
              <a:sym typeface="Arial"/>
            </a:endParaRPr>
          </a:p>
        </p:txBody>
      </p:sp>
      <p:sp>
        <p:nvSpPr>
          <p:cNvPr id="369" name="Google Shape;369;p4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70" name="Google Shape;370;p42"/>
          <p:cNvSpPr txBox="1"/>
          <p:nvPr/>
        </p:nvSpPr>
        <p:spPr>
          <a:xfrm>
            <a:off x="311700" y="949499"/>
            <a:ext cx="8520600" cy="3349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vi-VN" sz="1700">
                <a:solidFill>
                  <a:srgbClr val="000000"/>
                </a:solidFill>
                <a:latin typeface="Consolas"/>
                <a:ea typeface="Consolas"/>
                <a:cs typeface="Consolas"/>
                <a:sym typeface="Consolas"/>
              </a:rPr>
              <a:t>&lt;layout ...&gt;</a:t>
            </a:r>
            <a:endParaRPr sz="1700">
              <a:solidFill>
                <a:srgbClr val="000000"/>
              </a:solidFill>
              <a:latin typeface="Consolas"/>
              <a:ea typeface="Consolas"/>
              <a:cs typeface="Consolas"/>
              <a:sym typeface="Consolas"/>
            </a:endParaRPr>
          </a:p>
          <a:p>
            <a:pPr indent="0" lvl="0" marL="0" rtl="0" algn="l">
              <a:lnSpc>
                <a:spcPct val="95000"/>
              </a:lnSpc>
              <a:spcBef>
                <a:spcPts val="0"/>
              </a:spcBef>
              <a:spcAft>
                <a:spcPts val="0"/>
              </a:spcAft>
              <a:buNone/>
            </a:pPr>
            <a:r>
              <a:rPr b="1" lang="vi-VN" sz="1700">
                <a:solidFill>
                  <a:srgbClr val="000000"/>
                </a:solidFill>
                <a:latin typeface="Consolas"/>
                <a:ea typeface="Consolas"/>
                <a:cs typeface="Consolas"/>
                <a:sym typeface="Consolas"/>
              </a:rPr>
              <a:t>   </a:t>
            </a:r>
            <a:r>
              <a:rPr b="1" lang="vi-VN" sz="1700">
                <a:solidFill>
                  <a:srgbClr val="3F51B5"/>
                </a:solidFill>
                <a:latin typeface="Consolas"/>
                <a:ea typeface="Consolas"/>
                <a:cs typeface="Consolas"/>
                <a:sym typeface="Consolas"/>
              </a:rPr>
              <a:t>&lt;data&gt;</a:t>
            </a:r>
            <a:endParaRPr b="1" sz="1700">
              <a:solidFill>
                <a:srgbClr val="3F51B5"/>
              </a:solidFill>
              <a:latin typeface="Consolas"/>
              <a:ea typeface="Consolas"/>
              <a:cs typeface="Consolas"/>
              <a:sym typeface="Consolas"/>
            </a:endParaRPr>
          </a:p>
          <a:p>
            <a:pPr indent="0" lvl="0" marL="0" rtl="0" algn="l">
              <a:lnSpc>
                <a:spcPct val="95000"/>
              </a:lnSpc>
              <a:spcBef>
                <a:spcPts val="0"/>
              </a:spcBef>
              <a:spcAft>
                <a:spcPts val="0"/>
              </a:spcAft>
              <a:buNone/>
            </a:pPr>
            <a:r>
              <a:rPr b="1" lang="vi-VN" sz="1700">
                <a:solidFill>
                  <a:srgbClr val="000000"/>
                </a:solidFill>
                <a:latin typeface="Consolas"/>
                <a:ea typeface="Consolas"/>
                <a:cs typeface="Consolas"/>
                <a:sym typeface="Consolas"/>
              </a:rPr>
              <a:t>       &lt;variable</a:t>
            </a:r>
            <a:endParaRPr b="1" sz="1700">
              <a:solidFill>
                <a:srgbClr val="000000"/>
              </a:solidFill>
              <a:latin typeface="Consolas"/>
              <a:ea typeface="Consolas"/>
              <a:cs typeface="Consolas"/>
              <a:sym typeface="Consolas"/>
            </a:endParaRPr>
          </a:p>
          <a:p>
            <a:pPr indent="0" lvl="0" marL="0" rtl="0" algn="l">
              <a:lnSpc>
                <a:spcPct val="95000"/>
              </a:lnSpc>
              <a:spcBef>
                <a:spcPts val="0"/>
              </a:spcBef>
              <a:spcAft>
                <a:spcPts val="0"/>
              </a:spcAft>
              <a:buNone/>
            </a:pPr>
            <a:r>
              <a:rPr b="1" lang="vi-VN" sz="1700">
                <a:solidFill>
                  <a:srgbClr val="000000"/>
                </a:solidFill>
                <a:latin typeface="Consolas"/>
                <a:ea typeface="Consolas"/>
                <a:cs typeface="Consolas"/>
                <a:sym typeface="Consolas"/>
              </a:rPr>
              <a:t>           name=</a:t>
            </a:r>
            <a:r>
              <a:rPr b="1" lang="vi-VN" sz="1700">
                <a:solidFill>
                  <a:srgbClr val="388E3C"/>
                </a:solidFill>
                <a:latin typeface="Consolas"/>
                <a:ea typeface="Consolas"/>
                <a:cs typeface="Consolas"/>
                <a:sym typeface="Consolas"/>
              </a:rPr>
              <a:t>"color"</a:t>
            </a:r>
            <a:endParaRPr b="1"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None/>
            </a:pPr>
            <a:r>
              <a:rPr b="1" lang="vi-VN" sz="1700">
                <a:solidFill>
                  <a:srgbClr val="000000"/>
                </a:solidFill>
                <a:latin typeface="Consolas"/>
                <a:ea typeface="Consolas"/>
                <a:cs typeface="Consolas"/>
                <a:sym typeface="Consolas"/>
              </a:rPr>
              <a:t>           type=</a:t>
            </a:r>
            <a:r>
              <a:rPr b="1" lang="vi-VN" sz="1700">
                <a:solidFill>
                  <a:srgbClr val="388E3C"/>
                </a:solidFill>
                <a:latin typeface="Consolas"/>
                <a:ea typeface="Consolas"/>
                <a:cs typeface="Consolas"/>
                <a:sym typeface="Consolas"/>
              </a:rPr>
              <a:t>"android.graphics.Color"</a:t>
            </a:r>
            <a:r>
              <a:rPr b="1" lang="vi-VN" sz="1700">
                <a:solidFill>
                  <a:srgbClr val="000000"/>
                </a:solidFill>
                <a:latin typeface="Consolas"/>
                <a:ea typeface="Consolas"/>
                <a:cs typeface="Consolas"/>
                <a:sym typeface="Consolas"/>
              </a:rPr>
              <a:t> /&gt;</a:t>
            </a:r>
            <a:endParaRPr b="1" sz="1700">
              <a:solidFill>
                <a:srgbClr val="000000"/>
              </a:solidFill>
              <a:latin typeface="Consolas"/>
              <a:ea typeface="Consolas"/>
              <a:cs typeface="Consolas"/>
              <a:sym typeface="Consolas"/>
            </a:endParaRPr>
          </a:p>
          <a:p>
            <a:pPr indent="0" lvl="0" marL="0" rtl="0" algn="l">
              <a:lnSpc>
                <a:spcPct val="95000"/>
              </a:lnSpc>
              <a:spcBef>
                <a:spcPts val="0"/>
              </a:spcBef>
              <a:spcAft>
                <a:spcPts val="0"/>
              </a:spcAft>
              <a:buNone/>
            </a:pPr>
            <a:r>
              <a:rPr b="1" lang="vi-VN" sz="1700">
                <a:solidFill>
                  <a:srgbClr val="000000"/>
                </a:solidFill>
                <a:latin typeface="Consolas"/>
                <a:ea typeface="Consolas"/>
                <a:cs typeface="Consolas"/>
                <a:sym typeface="Consolas"/>
              </a:rPr>
              <a:t>   </a:t>
            </a:r>
            <a:r>
              <a:rPr b="1" lang="vi-VN" sz="1700">
                <a:solidFill>
                  <a:srgbClr val="3F51B5"/>
                </a:solidFill>
                <a:latin typeface="Consolas"/>
                <a:ea typeface="Consolas"/>
                <a:cs typeface="Consolas"/>
                <a:sym typeface="Consolas"/>
              </a:rPr>
              <a:t>&lt;/data&gt;</a:t>
            </a:r>
            <a:endParaRPr b="1" sz="1700">
              <a:solidFill>
                <a:srgbClr val="3F51B5"/>
              </a:solidFill>
              <a:latin typeface="Consolas"/>
              <a:ea typeface="Consolas"/>
              <a:cs typeface="Consolas"/>
              <a:sym typeface="Consolas"/>
            </a:endParaRPr>
          </a:p>
          <a:p>
            <a:pPr indent="0" lvl="0" marL="0" rtl="0" algn="l">
              <a:lnSpc>
                <a:spcPct val="95000"/>
              </a:lnSpc>
              <a:spcBef>
                <a:spcPts val="0"/>
              </a:spcBef>
              <a:spcAft>
                <a:spcPts val="0"/>
              </a:spcAft>
              <a:buNone/>
            </a:pPr>
            <a:r>
              <a:rPr lang="vi-VN" sz="1700">
                <a:solidFill>
                  <a:srgbClr val="000000"/>
                </a:solidFill>
                <a:latin typeface="Consolas"/>
                <a:ea typeface="Consolas"/>
                <a:cs typeface="Consolas"/>
                <a:sym typeface="Consolas"/>
              </a:rPr>
              <a:t>   &lt;androidx.constraintlayout.widget.ConstraintLayout ...&gt;</a:t>
            </a:r>
            <a:endParaRPr sz="1700">
              <a:solidFill>
                <a:srgbClr val="000000"/>
              </a:solidFill>
              <a:latin typeface="Consolas"/>
              <a:ea typeface="Consolas"/>
              <a:cs typeface="Consolas"/>
              <a:sym typeface="Consolas"/>
            </a:endParaRPr>
          </a:p>
          <a:p>
            <a:pPr indent="0" lvl="0" marL="0" rtl="0" algn="l">
              <a:lnSpc>
                <a:spcPct val="95000"/>
              </a:lnSpc>
              <a:spcBef>
                <a:spcPts val="0"/>
              </a:spcBef>
              <a:spcAft>
                <a:spcPts val="0"/>
              </a:spcAft>
              <a:buNone/>
            </a:pPr>
            <a:r>
              <a:rPr lang="vi-VN" sz="1700">
                <a:solidFill>
                  <a:srgbClr val="000000"/>
                </a:solidFill>
                <a:latin typeface="Consolas"/>
                <a:ea typeface="Consolas"/>
                <a:cs typeface="Consolas"/>
                <a:sym typeface="Consolas"/>
              </a:rPr>
              <a:t>       &lt;TextView</a:t>
            </a:r>
            <a:endParaRPr sz="1700">
              <a:solidFill>
                <a:srgbClr val="000000"/>
              </a:solidFill>
              <a:latin typeface="Consolas"/>
              <a:ea typeface="Consolas"/>
              <a:cs typeface="Consolas"/>
              <a:sym typeface="Consolas"/>
            </a:endParaRPr>
          </a:p>
          <a:p>
            <a:pPr indent="0" lvl="0" marL="0" rtl="0" algn="l">
              <a:lnSpc>
                <a:spcPct val="80000"/>
              </a:lnSpc>
              <a:spcBef>
                <a:spcPts val="0"/>
              </a:spcBef>
              <a:spcAft>
                <a:spcPts val="0"/>
              </a:spcAft>
              <a:buNone/>
            </a:pPr>
            <a:r>
              <a:rPr lang="vi-VN" sz="1700">
                <a:solidFill>
                  <a:srgbClr val="000000"/>
                </a:solidFill>
                <a:latin typeface="Consolas"/>
                <a:ea typeface="Consolas"/>
                <a:cs typeface="Consolas"/>
                <a:sym typeface="Consolas"/>
              </a:rPr>
              <a:t>           ...</a:t>
            </a:r>
            <a:endParaRPr sz="1700">
              <a:solidFill>
                <a:srgbClr val="000000"/>
              </a:solidFill>
              <a:latin typeface="Consolas"/>
              <a:ea typeface="Consolas"/>
              <a:cs typeface="Consolas"/>
              <a:sym typeface="Consolas"/>
            </a:endParaRPr>
          </a:p>
          <a:p>
            <a:pPr indent="0" lvl="0" marL="0" rtl="0" algn="l">
              <a:lnSpc>
                <a:spcPct val="95000"/>
              </a:lnSpc>
              <a:spcBef>
                <a:spcPts val="0"/>
              </a:spcBef>
              <a:spcAft>
                <a:spcPts val="0"/>
              </a:spcAft>
              <a:buNone/>
            </a:pPr>
            <a:r>
              <a:rPr lang="vi-VN" sz="1700">
                <a:solidFill>
                  <a:srgbClr val="000000"/>
                </a:solidFill>
                <a:latin typeface="Consolas"/>
                <a:ea typeface="Consolas"/>
                <a:cs typeface="Consolas"/>
                <a:sym typeface="Consolas"/>
              </a:rPr>
              <a:t>           </a:t>
            </a:r>
            <a:r>
              <a:rPr b="1" lang="vi-VN" sz="1700">
                <a:solidFill>
                  <a:srgbClr val="000000"/>
                </a:solidFill>
                <a:latin typeface="Consolas"/>
                <a:ea typeface="Consolas"/>
                <a:cs typeface="Consolas"/>
                <a:sym typeface="Consolas"/>
              </a:rPr>
              <a:t>android:backgroundColor=</a:t>
            </a:r>
            <a:r>
              <a:rPr b="1" lang="vi-VN" sz="1700">
                <a:solidFill>
                  <a:srgbClr val="388E3C"/>
                </a:solidFill>
                <a:latin typeface="Consolas"/>
                <a:ea typeface="Consolas"/>
                <a:cs typeface="Consolas"/>
                <a:sym typeface="Consolas"/>
              </a:rPr>
              <a:t>"@{color.toArgb()}"</a:t>
            </a:r>
            <a:r>
              <a:rPr lang="vi-VN" sz="1700">
                <a:solidFill>
                  <a:srgbClr val="000000"/>
                </a:solidFill>
                <a:latin typeface="Consolas"/>
                <a:ea typeface="Consolas"/>
                <a:cs typeface="Consolas"/>
                <a:sym typeface="Consolas"/>
              </a:rPr>
              <a:t> /&gt;</a:t>
            </a:r>
            <a:endParaRPr sz="1700">
              <a:solidFill>
                <a:srgbClr val="000000"/>
              </a:solidFill>
              <a:latin typeface="Consolas"/>
              <a:ea typeface="Consolas"/>
              <a:cs typeface="Consolas"/>
              <a:sym typeface="Consolas"/>
            </a:endParaRPr>
          </a:p>
          <a:p>
            <a:pPr indent="0" lvl="0" marL="0" rtl="0" algn="l">
              <a:lnSpc>
                <a:spcPct val="95000"/>
              </a:lnSpc>
              <a:spcBef>
                <a:spcPts val="0"/>
              </a:spcBef>
              <a:spcAft>
                <a:spcPts val="0"/>
              </a:spcAft>
              <a:buNone/>
            </a:pPr>
            <a:r>
              <a:rPr lang="vi-VN" sz="1700">
                <a:solidFill>
                  <a:srgbClr val="000000"/>
                </a:solidFill>
                <a:latin typeface="Consolas"/>
                <a:ea typeface="Consolas"/>
                <a:cs typeface="Consolas"/>
                <a:sym typeface="Consolas"/>
              </a:rPr>
              <a:t>       &lt;TextView</a:t>
            </a:r>
            <a:endParaRPr sz="1700">
              <a:solidFill>
                <a:srgbClr val="000000"/>
              </a:solidFill>
              <a:latin typeface="Consolas"/>
              <a:ea typeface="Consolas"/>
              <a:cs typeface="Consolas"/>
              <a:sym typeface="Consolas"/>
            </a:endParaRPr>
          </a:p>
          <a:p>
            <a:pPr indent="0" lvl="0" marL="0" rtl="0" algn="l">
              <a:lnSpc>
                <a:spcPct val="80000"/>
              </a:lnSpc>
              <a:spcBef>
                <a:spcPts val="0"/>
              </a:spcBef>
              <a:spcAft>
                <a:spcPts val="0"/>
              </a:spcAft>
              <a:buNone/>
            </a:pPr>
            <a:r>
              <a:rPr lang="vi-VN" sz="1700">
                <a:solidFill>
                  <a:srgbClr val="000000"/>
                </a:solidFill>
                <a:latin typeface="Consolas"/>
                <a:ea typeface="Consolas"/>
                <a:cs typeface="Consolas"/>
                <a:sym typeface="Consolas"/>
              </a:rPr>
              <a:t>           ...</a:t>
            </a:r>
            <a:endParaRPr sz="1700">
              <a:solidFill>
                <a:srgbClr val="000000"/>
              </a:solidFill>
              <a:latin typeface="Consolas"/>
              <a:ea typeface="Consolas"/>
              <a:cs typeface="Consolas"/>
              <a:sym typeface="Consolas"/>
            </a:endParaRPr>
          </a:p>
          <a:p>
            <a:pPr indent="0" lvl="0" marL="0" rtl="0" algn="l">
              <a:lnSpc>
                <a:spcPct val="95000"/>
              </a:lnSpc>
              <a:spcBef>
                <a:spcPts val="0"/>
              </a:spcBef>
              <a:spcAft>
                <a:spcPts val="0"/>
              </a:spcAft>
              <a:buNone/>
            </a:pPr>
            <a:r>
              <a:rPr lang="vi-VN" sz="1700">
                <a:solidFill>
                  <a:srgbClr val="000000"/>
                </a:solidFill>
                <a:latin typeface="Consolas"/>
                <a:ea typeface="Consolas"/>
                <a:cs typeface="Consolas"/>
                <a:sym typeface="Consolas"/>
              </a:rPr>
              <a:t>           </a:t>
            </a:r>
            <a:r>
              <a:rPr b="1" lang="vi-VN" sz="1700">
                <a:solidFill>
                  <a:srgbClr val="000000"/>
                </a:solidFill>
                <a:latin typeface="Consolas"/>
                <a:ea typeface="Consolas"/>
                <a:cs typeface="Consolas"/>
                <a:sym typeface="Consolas"/>
              </a:rPr>
              <a:t>android:text=</a:t>
            </a:r>
            <a:r>
              <a:rPr b="1" lang="vi-VN" sz="1700">
                <a:solidFill>
                  <a:srgbClr val="388E3C"/>
                </a:solidFill>
                <a:latin typeface="Consolas"/>
                <a:ea typeface="Consolas"/>
                <a:cs typeface="Consolas"/>
                <a:sym typeface="Consolas"/>
              </a:rPr>
              <a:t>"@{color.toString()}"</a:t>
            </a:r>
            <a:r>
              <a:rPr lang="vi-VN" sz="1700">
                <a:solidFill>
                  <a:srgbClr val="000000"/>
                </a:solidFill>
                <a:latin typeface="Consolas"/>
                <a:ea typeface="Consolas"/>
                <a:cs typeface="Consolas"/>
                <a:sym typeface="Consolas"/>
              </a:rPr>
              <a:t> /&gt;</a:t>
            </a:r>
            <a:endParaRPr sz="1700">
              <a:solidFill>
                <a:srgbClr val="000000"/>
              </a:solidFill>
              <a:latin typeface="Consolas"/>
              <a:ea typeface="Consolas"/>
              <a:cs typeface="Consolas"/>
              <a:sym typeface="Consolas"/>
            </a:endParaRPr>
          </a:p>
          <a:p>
            <a:pPr indent="0" lvl="0" marL="0" rtl="0" algn="l">
              <a:lnSpc>
                <a:spcPct val="90000"/>
              </a:lnSpc>
              <a:spcBef>
                <a:spcPts val="0"/>
              </a:spcBef>
              <a:spcAft>
                <a:spcPts val="0"/>
              </a:spcAft>
              <a:buNone/>
            </a:pPr>
            <a:r>
              <a:rPr lang="vi-VN" sz="1700">
                <a:solidFill>
                  <a:srgbClr val="000000"/>
                </a:solidFill>
                <a:latin typeface="Consolas"/>
                <a:ea typeface="Consolas"/>
                <a:cs typeface="Consolas"/>
                <a:sym typeface="Consolas"/>
              </a:rPr>
              <a:t>   &lt;/androidx.constraintlayout.widget.ConstraintLayout&gt;</a:t>
            </a:r>
            <a:endParaRPr sz="1700">
              <a:solidFill>
                <a:srgbClr val="000000"/>
              </a:solidFill>
              <a:latin typeface="Consolas"/>
              <a:ea typeface="Consolas"/>
              <a:cs typeface="Consolas"/>
              <a:sym typeface="Consolas"/>
            </a:endParaRPr>
          </a:p>
          <a:p>
            <a:pPr indent="0" lvl="0" marL="0" rtl="0" algn="l">
              <a:lnSpc>
                <a:spcPct val="95000"/>
              </a:lnSpc>
              <a:spcBef>
                <a:spcPts val="0"/>
              </a:spcBef>
              <a:spcAft>
                <a:spcPts val="0"/>
              </a:spcAft>
              <a:buNone/>
            </a:pPr>
            <a:r>
              <a:rPr lang="vi-VN" sz="1700">
                <a:solidFill>
                  <a:srgbClr val="000000"/>
                </a:solidFill>
                <a:latin typeface="Consolas"/>
                <a:ea typeface="Consolas"/>
                <a:cs typeface="Consolas"/>
                <a:sym typeface="Consolas"/>
              </a:rPr>
              <a:t>&lt;/layout&gt;</a:t>
            </a:r>
            <a:endParaRPr sz="17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Loại chế độ xem mới</a:t>
            </a:r>
            <a:endParaRPr>
              <a:latin typeface="Arial"/>
              <a:ea typeface="Arial"/>
              <a:cs typeface="Arial"/>
              <a:sym typeface="Arial"/>
            </a:endParaRPr>
          </a:p>
        </p:txBody>
      </p:sp>
      <p:sp>
        <p:nvSpPr>
          <p:cNvPr id="376" name="Google Shape;376;p43"/>
          <p:cNvSpPr txBox="1"/>
          <p:nvPr>
            <p:ph idx="1" type="body"/>
          </p:nvPr>
        </p:nvSpPr>
        <p:spPr>
          <a:xfrm>
            <a:off x="311700" y="1228675"/>
            <a:ext cx="8520600" cy="3193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SzPts val="2000"/>
              <a:buFont typeface="Arial"/>
              <a:buChar char="●"/>
            </a:pPr>
            <a:r>
              <a:rPr lang="vi-VN" sz="2000">
                <a:latin typeface="Arial"/>
                <a:ea typeface="Arial"/>
                <a:cs typeface="Arial"/>
                <a:sym typeface="Arial"/>
              </a:rPr>
              <a:t>Bộ chuyển đổi cần biết về 2 loại chế độ xem mục:</a:t>
            </a:r>
            <a:endParaRPr>
              <a:latin typeface="Arial"/>
              <a:ea typeface="Arial"/>
              <a:cs typeface="Arial"/>
              <a:sym typeface="Arial"/>
            </a:endParaRPr>
          </a:p>
          <a:p>
            <a:pPr indent="-355600" lvl="1" marL="914400" rtl="0" algn="l">
              <a:lnSpc>
                <a:spcPct val="115000"/>
              </a:lnSpc>
              <a:spcBef>
                <a:spcPts val="0"/>
              </a:spcBef>
              <a:spcAft>
                <a:spcPts val="0"/>
              </a:spcAft>
              <a:buSzPts val="2000"/>
              <a:buFont typeface="Arial"/>
              <a:buChar char="○"/>
            </a:pPr>
            <a:r>
              <a:rPr lang="vi-VN">
                <a:latin typeface="Arial"/>
                <a:ea typeface="Arial"/>
                <a:cs typeface="Arial"/>
                <a:sym typeface="Arial"/>
              </a:rPr>
              <a:t>Mục hiển thị số</a:t>
            </a:r>
            <a:endParaRPr>
              <a:latin typeface="Arial"/>
              <a:ea typeface="Arial"/>
              <a:cs typeface="Arial"/>
              <a:sym typeface="Arial"/>
            </a:endParaRPr>
          </a:p>
          <a:p>
            <a:pPr indent="-355600" lvl="1" marL="914400" rtl="0" algn="l">
              <a:lnSpc>
                <a:spcPct val="115000"/>
              </a:lnSpc>
              <a:spcBef>
                <a:spcPts val="0"/>
              </a:spcBef>
              <a:spcAft>
                <a:spcPts val="0"/>
              </a:spcAft>
              <a:buSzPts val="2000"/>
              <a:buFont typeface="Arial"/>
              <a:buChar char="○"/>
            </a:pPr>
            <a:r>
              <a:rPr lang="vi-VN">
                <a:latin typeface="Arial"/>
                <a:ea typeface="Arial"/>
                <a:cs typeface="Arial"/>
                <a:sym typeface="Arial"/>
              </a:rPr>
              <a:t>Mục hiển thị màu</a:t>
            </a:r>
            <a:endParaRPr>
              <a:latin typeface="Arial"/>
              <a:ea typeface="Arial"/>
              <a:cs typeface="Arial"/>
              <a:sym typeface="Arial"/>
            </a:endParaRPr>
          </a:p>
          <a:p>
            <a:pPr indent="0" lvl="0" marL="457200" rtl="0" algn="l">
              <a:spcBef>
                <a:spcPts val="600"/>
              </a:spcBef>
              <a:spcAft>
                <a:spcPts val="0"/>
              </a:spcAft>
              <a:buNone/>
            </a:pPr>
            <a:r>
              <a:rPr lang="vi-VN" sz="2000">
                <a:solidFill>
                  <a:schemeClr val="dk1"/>
                </a:solidFill>
                <a:latin typeface="Courier New"/>
                <a:ea typeface="Courier New"/>
                <a:cs typeface="Courier New"/>
                <a:sym typeface="Courier New"/>
              </a:rPr>
              <a:t>enum class ITEM_VIEW_TYPE { NUMBER, COLOR }</a:t>
            </a:r>
            <a:endParaRPr/>
          </a:p>
          <a:p>
            <a:pPr indent="-355600" lvl="0" marL="457200" rtl="0" algn="l">
              <a:lnSpc>
                <a:spcPct val="115000"/>
              </a:lnSpc>
              <a:spcBef>
                <a:spcPts val="1500"/>
              </a:spcBef>
              <a:spcAft>
                <a:spcPts val="0"/>
              </a:spcAft>
              <a:buSzPts val="2000"/>
              <a:buChar char="●"/>
            </a:pPr>
            <a:r>
              <a:rPr lang="vi-VN" sz="2000">
                <a:latin typeface="Arial"/>
                <a:ea typeface="Arial"/>
                <a:cs typeface="Arial"/>
                <a:sym typeface="Arial"/>
              </a:rPr>
              <a:t>Sửa đổi</a:t>
            </a:r>
            <a:r>
              <a:rPr lang="vi-VN" sz="2000"/>
              <a:t> </a:t>
            </a:r>
            <a:r>
              <a:rPr lang="vi-VN" sz="2000">
                <a:latin typeface="Courier New"/>
                <a:ea typeface="Courier New"/>
                <a:cs typeface="Courier New"/>
                <a:sym typeface="Courier New"/>
              </a:rPr>
              <a:t>getItemViewType()</a:t>
            </a:r>
            <a:r>
              <a:rPr lang="vi-VN" sz="2000"/>
              <a:t> </a:t>
            </a:r>
            <a:r>
              <a:rPr lang="vi-VN" sz="2000">
                <a:latin typeface="Arial"/>
                <a:ea typeface="Arial"/>
                <a:cs typeface="Arial"/>
                <a:sym typeface="Arial"/>
              </a:rPr>
              <a:t>để trả về loại thích hợp (ở dạng</a:t>
            </a:r>
            <a:r>
              <a:rPr lang="vi-VN" sz="2000"/>
              <a:t> </a:t>
            </a:r>
            <a:r>
              <a:rPr lang="vi-VN" sz="2000">
                <a:latin typeface="Courier New"/>
                <a:ea typeface="Courier New"/>
                <a:cs typeface="Courier New"/>
                <a:sym typeface="Courier New"/>
              </a:rPr>
              <a:t>Int</a:t>
            </a:r>
            <a:r>
              <a:rPr lang="vi-VN" sz="2000">
                <a:latin typeface="Arial"/>
                <a:ea typeface="Arial"/>
                <a:cs typeface="Arial"/>
                <a:sym typeface="Arial"/>
              </a:rPr>
              <a:t>):</a:t>
            </a:r>
            <a:endParaRPr sz="2000">
              <a:latin typeface="Arial"/>
              <a:ea typeface="Arial"/>
              <a:cs typeface="Arial"/>
              <a:sym typeface="Arial"/>
            </a:endParaRPr>
          </a:p>
          <a:p>
            <a:pPr indent="0" lvl="0" marL="457200" rtl="0" algn="l">
              <a:spcBef>
                <a:spcPts val="600"/>
              </a:spcBef>
              <a:spcAft>
                <a:spcPts val="0"/>
              </a:spcAft>
              <a:buNone/>
            </a:pPr>
            <a:r>
              <a:rPr lang="vi-VN" sz="2000">
                <a:solidFill>
                  <a:schemeClr val="dk1"/>
                </a:solidFill>
                <a:latin typeface="Courier New"/>
                <a:ea typeface="Courier New"/>
                <a:cs typeface="Courier New"/>
                <a:sym typeface="Courier New"/>
              </a:rPr>
              <a:t>override fun getItemViewType(position: Int): Int</a:t>
            </a:r>
            <a:endParaRPr sz="2000">
              <a:solidFill>
                <a:schemeClr val="dk1"/>
              </a:solidFill>
              <a:latin typeface="Arial"/>
              <a:ea typeface="Arial"/>
              <a:cs typeface="Arial"/>
              <a:sym typeface="Arial"/>
            </a:endParaRPr>
          </a:p>
          <a:p>
            <a:pPr indent="0" lvl="0" marL="0" rtl="0" algn="l">
              <a:lnSpc>
                <a:spcPct val="115000"/>
              </a:lnSpc>
              <a:spcBef>
                <a:spcPts val="1500"/>
              </a:spcBef>
              <a:spcAft>
                <a:spcPts val="0"/>
              </a:spcAft>
              <a:buNone/>
            </a:pPr>
            <a:r>
              <a:t/>
            </a:r>
            <a:endParaRPr sz="2000">
              <a:latin typeface="Arial"/>
              <a:ea typeface="Arial"/>
              <a:cs typeface="Arial"/>
              <a:sym typeface="Arial"/>
            </a:endParaRPr>
          </a:p>
        </p:txBody>
      </p:sp>
      <p:sp>
        <p:nvSpPr>
          <p:cNvPr id="377" name="Google Shape;377;p4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Ghi đè getItemViewType</a:t>
            </a:r>
            <a:endParaRPr>
              <a:latin typeface="Arial"/>
              <a:ea typeface="Arial"/>
              <a:cs typeface="Arial"/>
              <a:sym typeface="Arial"/>
            </a:endParaRPr>
          </a:p>
        </p:txBody>
      </p:sp>
      <p:sp>
        <p:nvSpPr>
          <p:cNvPr id="383" name="Google Shape;383;p4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84" name="Google Shape;384;p44"/>
          <p:cNvSpPr txBox="1"/>
          <p:nvPr/>
        </p:nvSpPr>
        <p:spPr>
          <a:xfrm>
            <a:off x="318862" y="1632575"/>
            <a:ext cx="56484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Trong tệp </a:t>
            </a:r>
            <a:r>
              <a:rPr b="0" i="0" lang="vi-VN" sz="1800" u="none" cap="none" strike="noStrike">
                <a:solidFill>
                  <a:srgbClr val="000000"/>
                </a:solidFill>
                <a:latin typeface="Courier New"/>
                <a:ea typeface="Courier New"/>
                <a:cs typeface="Courier New"/>
                <a:sym typeface="Courier New"/>
              </a:rPr>
              <a:t>NumberListAdapter.kt</a:t>
            </a:r>
            <a:r>
              <a:rPr b="0" i="0" lang="vi-VN" sz="1800" u="none" cap="none" strike="noStrike">
                <a:solidFill>
                  <a:srgbClr val="000000"/>
                </a:solidFill>
                <a:latin typeface="Roboto"/>
                <a:ea typeface="Roboto"/>
                <a:cs typeface="Roboto"/>
                <a:sym typeface="Roboto"/>
              </a:rPr>
              <a:t>:</a:t>
            </a:r>
            <a:endParaRPr/>
          </a:p>
        </p:txBody>
      </p:sp>
      <p:sp>
        <p:nvSpPr>
          <p:cNvPr id="385" name="Google Shape;385;p44"/>
          <p:cNvSpPr txBox="1"/>
          <p:nvPr/>
        </p:nvSpPr>
        <p:spPr>
          <a:xfrm>
            <a:off x="311700" y="1984305"/>
            <a:ext cx="8520600" cy="20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override fun</a:t>
            </a:r>
            <a:r>
              <a:rPr lang="vi-VN" sz="1800">
                <a:latin typeface="Consolas"/>
                <a:ea typeface="Consolas"/>
                <a:cs typeface="Consolas"/>
                <a:sym typeface="Consolas"/>
              </a:rPr>
              <a:t> getItemViewType(position: Int): Int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return</a:t>
            </a:r>
            <a:r>
              <a:rPr lang="vi-VN" sz="1800">
                <a:latin typeface="Consolas"/>
                <a:ea typeface="Consolas"/>
                <a:cs typeface="Consolas"/>
                <a:sym typeface="Consolas"/>
              </a:rPr>
              <a:t> when(getItem(position))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is</a:t>
            </a:r>
            <a:r>
              <a:rPr lang="vi-VN" sz="1800">
                <a:latin typeface="Consolas"/>
                <a:ea typeface="Consolas"/>
                <a:cs typeface="Consolas"/>
                <a:sym typeface="Consolas"/>
              </a:rPr>
              <a:t> Int -&gt; ITEM_VIEW_TYPE.NUMBER.ordinal</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else</a:t>
            </a:r>
            <a:r>
              <a:rPr lang="vi-VN" sz="1800">
                <a:latin typeface="Consolas"/>
                <a:ea typeface="Consolas"/>
                <a:cs typeface="Consolas"/>
                <a:sym typeface="Consolas"/>
              </a:rPr>
              <a:t> -&gt; ITEM_VIEW_TYPE.COLOR.ordinal</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None/>
            </a:pP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595"/>
              </a:spcAft>
              <a:buNone/>
            </a:pPr>
            <a:r>
              <a:t/>
            </a:r>
            <a:endParaRPr sz="1800">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Xác định ViewHolder mới</a:t>
            </a:r>
            <a:endParaRPr>
              <a:latin typeface="Arial"/>
              <a:ea typeface="Arial"/>
              <a:cs typeface="Arial"/>
              <a:sym typeface="Arial"/>
            </a:endParaRPr>
          </a:p>
        </p:txBody>
      </p:sp>
      <p:sp>
        <p:nvSpPr>
          <p:cNvPr id="391" name="Google Shape;391;p4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92" name="Google Shape;392;p45"/>
          <p:cNvSpPr txBox="1"/>
          <p:nvPr/>
        </p:nvSpPr>
        <p:spPr>
          <a:xfrm>
            <a:off x="59225" y="1208650"/>
            <a:ext cx="91440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solidFill>
                  <a:srgbClr val="3F51B5"/>
                </a:solidFill>
                <a:latin typeface="Consolas"/>
                <a:ea typeface="Consolas"/>
                <a:cs typeface="Consolas"/>
                <a:sym typeface="Consolas"/>
              </a:rPr>
              <a:t>class</a:t>
            </a:r>
            <a:r>
              <a:rPr lang="vi-VN" sz="1000">
                <a:latin typeface="Consolas"/>
                <a:ea typeface="Consolas"/>
                <a:cs typeface="Consolas"/>
                <a:sym typeface="Consolas"/>
              </a:rPr>
              <a:t> </a:t>
            </a:r>
            <a:r>
              <a:rPr b="1" lang="vi-VN" sz="1700">
                <a:latin typeface="Consolas"/>
                <a:ea typeface="Consolas"/>
                <a:cs typeface="Consolas"/>
                <a:sym typeface="Consolas"/>
              </a:rPr>
              <a:t>ColorViewHolder</a:t>
            </a:r>
            <a:r>
              <a:rPr lang="vi-VN" sz="1000">
                <a:latin typeface="Consolas"/>
                <a:ea typeface="Consolas"/>
                <a:cs typeface="Consolas"/>
                <a:sym typeface="Consolas"/>
              </a:rPr>
              <a:t> </a:t>
            </a:r>
            <a:r>
              <a:rPr lang="vi-VN" sz="1700">
                <a:solidFill>
                  <a:srgbClr val="3F51B5"/>
                </a:solidFill>
                <a:latin typeface="Consolas"/>
                <a:ea typeface="Consolas"/>
                <a:cs typeface="Consolas"/>
                <a:sym typeface="Consolas"/>
              </a:rPr>
              <a:t>private</a:t>
            </a:r>
            <a:r>
              <a:rPr lang="vi-VN" sz="1000">
                <a:solidFill>
                  <a:srgbClr val="3F51B5"/>
                </a:solidFill>
                <a:latin typeface="Consolas"/>
                <a:ea typeface="Consolas"/>
                <a:cs typeface="Consolas"/>
                <a:sym typeface="Consolas"/>
              </a:rPr>
              <a:t> </a:t>
            </a:r>
            <a:r>
              <a:rPr lang="vi-VN" sz="1700">
                <a:solidFill>
                  <a:srgbClr val="3F51B5"/>
                </a:solidFill>
                <a:latin typeface="Consolas"/>
                <a:ea typeface="Consolas"/>
                <a:cs typeface="Consolas"/>
                <a:sym typeface="Consolas"/>
              </a:rPr>
              <a:t>constructor</a:t>
            </a:r>
            <a:r>
              <a:rPr lang="vi-VN" sz="1700">
                <a:latin typeface="Consolas"/>
                <a:ea typeface="Consolas"/>
                <a:cs typeface="Consolas"/>
                <a:sym typeface="Consolas"/>
              </a:rPr>
              <a:t>(</a:t>
            </a:r>
            <a:r>
              <a:rPr lang="vi-VN" sz="1700">
                <a:solidFill>
                  <a:srgbClr val="3F51B5"/>
                </a:solidFill>
                <a:latin typeface="Consolas"/>
                <a:ea typeface="Consolas"/>
                <a:cs typeface="Consolas"/>
                <a:sym typeface="Consolas"/>
              </a:rPr>
              <a:t>val</a:t>
            </a:r>
            <a:r>
              <a:rPr lang="vi-VN" sz="1000">
                <a:latin typeface="Consolas"/>
                <a:ea typeface="Consolas"/>
                <a:cs typeface="Consolas"/>
                <a:sym typeface="Consolas"/>
              </a:rPr>
              <a:t> </a:t>
            </a:r>
            <a:r>
              <a:rPr lang="vi-VN" sz="1700">
                <a:latin typeface="Consolas"/>
                <a:ea typeface="Consolas"/>
                <a:cs typeface="Consolas"/>
                <a:sym typeface="Consolas"/>
              </a:rPr>
              <a:t>binding:</a:t>
            </a:r>
            <a:r>
              <a:rPr lang="vi-VN" sz="1000">
                <a:latin typeface="Consolas"/>
                <a:ea typeface="Consolas"/>
                <a:cs typeface="Consolas"/>
                <a:sym typeface="Consolas"/>
              </a:rPr>
              <a:t> </a:t>
            </a:r>
            <a:r>
              <a:rPr lang="vi-VN" sz="1700">
                <a:latin typeface="Consolas"/>
                <a:ea typeface="Consolas"/>
                <a:cs typeface="Consolas"/>
                <a:sym typeface="Consolas"/>
              </a:rPr>
              <a:t>ColorItemViewBinding): </a:t>
            </a:r>
            <a:br>
              <a:rPr lang="vi-VN" sz="1700">
                <a:latin typeface="Consolas"/>
                <a:ea typeface="Consolas"/>
                <a:cs typeface="Consolas"/>
                <a:sym typeface="Consolas"/>
              </a:rPr>
            </a:br>
            <a:r>
              <a:rPr lang="vi-VN" sz="1700">
                <a:latin typeface="Consolas"/>
                <a:ea typeface="Consolas"/>
                <a:cs typeface="Consolas"/>
                <a:sym typeface="Consolas"/>
              </a:rPr>
              <a:t>      RecyclerView.ViewHolder(binding.root) {</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companion object</a:t>
            </a: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fun</a:t>
            </a:r>
            <a:r>
              <a:rPr lang="vi-VN" sz="1700">
                <a:latin typeface="Consolas"/>
                <a:ea typeface="Consolas"/>
                <a:cs typeface="Consolas"/>
                <a:sym typeface="Consolas"/>
              </a:rPr>
              <a:t> from(parent: ViewGroup): ColorViewHolder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val</a:t>
            </a:r>
            <a:r>
              <a:rPr lang="vi-VN" sz="1700">
                <a:latin typeface="Consolas"/>
                <a:ea typeface="Consolas"/>
                <a:cs typeface="Consolas"/>
                <a:sym typeface="Consolas"/>
              </a:rPr>
              <a:t> layoutInflater = LayoutInflater.from(parent.context)</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val</a:t>
            </a:r>
            <a:r>
              <a:rPr lang="vi-VN" sz="1700">
                <a:latin typeface="Consolas"/>
                <a:ea typeface="Consolas"/>
                <a:cs typeface="Consolas"/>
                <a:sym typeface="Consolas"/>
              </a:rPr>
              <a:t> binding = </a:t>
            </a:r>
            <a:r>
              <a:rPr b="1" lang="vi-VN" sz="1700">
                <a:latin typeface="Consolas"/>
                <a:ea typeface="Consolas"/>
                <a:cs typeface="Consolas"/>
                <a:sym typeface="Consolas"/>
              </a:rPr>
              <a:t>ColorItemViewBinding</a:t>
            </a:r>
            <a:r>
              <a:rPr lang="vi-VN" sz="1700">
                <a:latin typeface="Consolas"/>
                <a:ea typeface="Consolas"/>
                <a:cs typeface="Consolas"/>
                <a:sym typeface="Consolas"/>
              </a:rPr>
              <a:t>.inflate(layoutInflater,</a:t>
            </a:r>
            <a:br>
              <a:rPr lang="vi-VN" sz="1700">
                <a:latin typeface="Consolas"/>
                <a:ea typeface="Consolas"/>
                <a:cs typeface="Consolas"/>
                <a:sym typeface="Consolas"/>
              </a:rPr>
            </a:br>
            <a:r>
              <a:rPr lang="vi-VN" sz="1700">
                <a:latin typeface="Consolas"/>
                <a:ea typeface="Consolas"/>
                <a:cs typeface="Consolas"/>
                <a:sym typeface="Consolas"/>
              </a:rPr>
              <a:t>                parent, </a:t>
            </a:r>
            <a:r>
              <a:rPr lang="vi-VN" sz="1700">
                <a:solidFill>
                  <a:srgbClr val="3F51B5"/>
                </a:solidFill>
                <a:latin typeface="Consolas"/>
                <a:ea typeface="Consolas"/>
                <a:cs typeface="Consolas"/>
                <a:sym typeface="Consolas"/>
              </a:rPr>
              <a:t>false</a:t>
            </a:r>
            <a:r>
              <a:rPr lang="vi-VN" sz="1700">
                <a:latin typeface="Consolas"/>
                <a:ea typeface="Consolas"/>
                <a:cs typeface="Consolas"/>
                <a:sym typeface="Consolas"/>
              </a:rPr>
              <a:t>)</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return</a:t>
            </a:r>
            <a:r>
              <a:rPr lang="vi-VN" sz="1700">
                <a:latin typeface="Consolas"/>
                <a:ea typeface="Consolas"/>
                <a:cs typeface="Consolas"/>
                <a:sym typeface="Consolas"/>
              </a:rPr>
              <a:t> </a:t>
            </a:r>
            <a:r>
              <a:rPr b="1" lang="vi-VN" sz="1700">
                <a:latin typeface="Consolas"/>
                <a:ea typeface="Consolas"/>
                <a:cs typeface="Consolas"/>
                <a:sym typeface="Consolas"/>
              </a:rPr>
              <a:t>ColorViewHolder(binding)</a:t>
            </a:r>
            <a:endParaRPr b="1"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595"/>
              </a:spcAft>
              <a:buNone/>
            </a:pPr>
            <a:r>
              <a:rPr lang="vi-VN" sz="1700">
                <a:latin typeface="Consolas"/>
                <a:ea typeface="Consolas"/>
                <a:cs typeface="Consolas"/>
                <a:sym typeface="Consolas"/>
              </a:rPr>
              <a:t>}</a:t>
            </a:r>
            <a:endParaRPr sz="17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92" name="Google Shape;92;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Tóm tắt về RecyclerView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Cập nhật onCreateViewHolder()</a:t>
            </a:r>
            <a:endParaRPr>
              <a:latin typeface="Arial"/>
              <a:ea typeface="Arial"/>
              <a:cs typeface="Arial"/>
              <a:sym typeface="Arial"/>
            </a:endParaRPr>
          </a:p>
        </p:txBody>
      </p:sp>
      <p:sp>
        <p:nvSpPr>
          <p:cNvPr id="398" name="Google Shape;398;p4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99" name="Google Shape;399;p46"/>
          <p:cNvSpPr txBox="1"/>
          <p:nvPr/>
        </p:nvSpPr>
        <p:spPr>
          <a:xfrm>
            <a:off x="262650" y="1754375"/>
            <a:ext cx="8618700" cy="18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solidFill>
                  <a:srgbClr val="3F51B5"/>
                </a:solidFill>
                <a:latin typeface="Consolas"/>
                <a:ea typeface="Consolas"/>
                <a:cs typeface="Consolas"/>
                <a:sym typeface="Consolas"/>
              </a:rPr>
              <a:t>override fun</a:t>
            </a:r>
            <a:r>
              <a:rPr lang="vi-VN" sz="1700">
                <a:latin typeface="Consolas"/>
                <a:ea typeface="Consolas"/>
                <a:cs typeface="Consolas"/>
                <a:sym typeface="Consolas"/>
              </a:rPr>
              <a:t> onCreateViewHolder(parent: ViewGroup, </a:t>
            </a:r>
            <a:r>
              <a:rPr b="1" lang="vi-VN" sz="1700">
                <a:latin typeface="Consolas"/>
                <a:ea typeface="Consolas"/>
                <a:cs typeface="Consolas"/>
                <a:sym typeface="Consolas"/>
              </a:rPr>
              <a:t>viewType: Int</a:t>
            </a: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RecyclerView.ViewHolder {</a:t>
            </a:r>
            <a:endParaRPr sz="1700">
              <a:latin typeface="Consolas"/>
              <a:ea typeface="Consolas"/>
              <a:cs typeface="Consolas"/>
              <a:sym typeface="Consolas"/>
            </a:endParaRPr>
          </a:p>
          <a:p>
            <a:pPr indent="0" lvl="0" marL="0" rtl="0" algn="l">
              <a:spcBef>
                <a:spcPts val="0"/>
              </a:spcBef>
              <a:spcAft>
                <a:spcPts val="0"/>
              </a:spcAft>
              <a:buNone/>
            </a:pPr>
            <a:br>
              <a:rPr lang="vi-VN" sz="1700">
                <a:latin typeface="Consolas"/>
                <a:ea typeface="Consolas"/>
                <a:cs typeface="Consolas"/>
                <a:sym typeface="Consolas"/>
              </a:rPr>
            </a:b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return</a:t>
            </a:r>
            <a:r>
              <a:rPr lang="vi-VN" sz="1700">
                <a:latin typeface="Consolas"/>
                <a:ea typeface="Consolas"/>
                <a:cs typeface="Consolas"/>
                <a:sym typeface="Consolas"/>
              </a:rPr>
              <a:t> </a:t>
            </a:r>
            <a:r>
              <a:rPr b="1" lang="vi-VN" sz="1700">
                <a:latin typeface="Consolas"/>
                <a:ea typeface="Consolas"/>
                <a:cs typeface="Consolas"/>
                <a:sym typeface="Consolas"/>
              </a:rPr>
              <a:t>when(viewType) </a:t>
            </a:r>
            <a:r>
              <a:rPr lang="vi-VN" sz="1700">
                <a:latin typeface="Consolas"/>
                <a:ea typeface="Consolas"/>
                <a:cs typeface="Consolas"/>
                <a:sym typeface="Consolas"/>
              </a:rPr>
              <a:t>{</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ITEM_VIEW_TYPE.NUMBER.ordinal -&gt; </a:t>
            </a:r>
            <a:r>
              <a:rPr b="1" lang="vi-VN" sz="1700">
                <a:latin typeface="Consolas"/>
                <a:ea typeface="Consolas"/>
                <a:cs typeface="Consolas"/>
                <a:sym typeface="Consolas"/>
              </a:rPr>
              <a:t>IntViewHolder.from(parent)</a:t>
            </a:r>
            <a:endParaRPr b="1"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lang="vi-VN" sz="1700">
                <a:solidFill>
                  <a:srgbClr val="3F51B5"/>
                </a:solidFill>
                <a:latin typeface="Consolas"/>
                <a:ea typeface="Consolas"/>
                <a:cs typeface="Consolas"/>
                <a:sym typeface="Consolas"/>
              </a:rPr>
              <a:t>else</a:t>
            </a:r>
            <a:r>
              <a:rPr lang="vi-VN" sz="1700">
                <a:latin typeface="Consolas"/>
                <a:ea typeface="Consolas"/>
                <a:cs typeface="Consolas"/>
                <a:sym typeface="Consolas"/>
              </a:rPr>
              <a:t> -&gt; </a:t>
            </a:r>
            <a:r>
              <a:rPr b="1" lang="vi-VN" sz="1700">
                <a:latin typeface="Consolas"/>
                <a:ea typeface="Consolas"/>
                <a:cs typeface="Consolas"/>
                <a:sym typeface="Consolas"/>
              </a:rPr>
              <a:t>ColorViewHolder.from(parent)</a:t>
            </a:r>
            <a:endParaRPr b="1"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a:t>
            </a:r>
            <a:endParaRPr sz="170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Cập nhật onBindViewHolder()</a:t>
            </a:r>
            <a:endParaRPr>
              <a:latin typeface="Arial"/>
              <a:ea typeface="Arial"/>
              <a:cs typeface="Arial"/>
              <a:sym typeface="Arial"/>
            </a:endParaRPr>
          </a:p>
        </p:txBody>
      </p:sp>
      <p:sp>
        <p:nvSpPr>
          <p:cNvPr id="405" name="Google Shape;405;p4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06" name="Google Shape;406;p47"/>
          <p:cNvSpPr txBox="1"/>
          <p:nvPr/>
        </p:nvSpPr>
        <p:spPr>
          <a:xfrm>
            <a:off x="25172" y="1136375"/>
            <a:ext cx="91275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solidFill>
                  <a:srgbClr val="3F51B5"/>
                </a:solidFill>
                <a:latin typeface="Consolas"/>
                <a:ea typeface="Consolas"/>
                <a:cs typeface="Consolas"/>
                <a:sym typeface="Consolas"/>
              </a:rPr>
              <a:t>override</a:t>
            </a:r>
            <a:r>
              <a:rPr lang="vi-VN" sz="1000">
                <a:solidFill>
                  <a:srgbClr val="3F51B5"/>
                </a:solidFill>
                <a:latin typeface="Roboto"/>
                <a:ea typeface="Roboto"/>
                <a:cs typeface="Roboto"/>
                <a:sym typeface="Roboto"/>
              </a:rPr>
              <a:t> </a:t>
            </a:r>
            <a:r>
              <a:rPr lang="vi-VN" sz="1700">
                <a:solidFill>
                  <a:srgbClr val="3F51B5"/>
                </a:solidFill>
                <a:latin typeface="Consolas"/>
                <a:ea typeface="Consolas"/>
                <a:cs typeface="Consolas"/>
                <a:sym typeface="Consolas"/>
              </a:rPr>
              <a:t>fun</a:t>
            </a:r>
            <a:r>
              <a:rPr lang="vi-VN" sz="1000">
                <a:latin typeface="Roboto"/>
                <a:ea typeface="Roboto"/>
                <a:cs typeface="Roboto"/>
                <a:sym typeface="Roboto"/>
              </a:rPr>
              <a:t> </a:t>
            </a:r>
            <a:r>
              <a:rPr lang="vi-VN" sz="1700">
                <a:latin typeface="Consolas"/>
                <a:ea typeface="Consolas"/>
                <a:cs typeface="Consolas"/>
                <a:sym typeface="Consolas"/>
              </a:rPr>
              <a:t>onBindViewHolder(holder:</a:t>
            </a:r>
            <a:r>
              <a:rPr lang="vi-VN" sz="1000">
                <a:latin typeface="Roboto"/>
                <a:ea typeface="Roboto"/>
                <a:cs typeface="Roboto"/>
                <a:sym typeface="Roboto"/>
              </a:rPr>
              <a:t> </a:t>
            </a:r>
            <a:r>
              <a:rPr lang="vi-VN" sz="1700">
                <a:latin typeface="Consolas"/>
                <a:ea typeface="Consolas"/>
                <a:cs typeface="Consolas"/>
                <a:sym typeface="Consolas"/>
              </a:rPr>
              <a:t>RecyclerView.ViewHolder,</a:t>
            </a:r>
            <a:r>
              <a:rPr lang="vi-VN" sz="1000">
                <a:latin typeface="Roboto"/>
                <a:ea typeface="Roboto"/>
                <a:cs typeface="Roboto"/>
                <a:sym typeface="Roboto"/>
              </a:rPr>
              <a:t> </a:t>
            </a:r>
            <a:r>
              <a:rPr lang="vi-VN" sz="1700">
                <a:latin typeface="Consolas"/>
                <a:ea typeface="Consolas"/>
                <a:cs typeface="Consolas"/>
                <a:sym typeface="Consolas"/>
              </a:rPr>
              <a:t>position:</a:t>
            </a:r>
            <a:r>
              <a:rPr lang="vi-VN" sz="1000">
                <a:latin typeface="Roboto"/>
                <a:ea typeface="Roboto"/>
                <a:cs typeface="Roboto"/>
                <a:sym typeface="Roboto"/>
              </a:rPr>
              <a:t> </a:t>
            </a:r>
            <a:r>
              <a:rPr lang="vi-VN" sz="1700">
                <a:latin typeface="Consolas"/>
                <a:ea typeface="Consolas"/>
                <a:cs typeface="Consolas"/>
                <a:sym typeface="Consolas"/>
              </a:rPr>
              <a:t>Int)</a:t>
            </a:r>
            <a:r>
              <a:rPr lang="vi-VN" sz="1000">
                <a:latin typeface="Consolas"/>
                <a:ea typeface="Consolas"/>
                <a:cs typeface="Consolas"/>
                <a:sym typeface="Consolas"/>
              </a:rPr>
              <a:t> </a:t>
            </a:r>
            <a:r>
              <a:rPr lang="vi-VN" sz="17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1000"/>
              </a:spcBef>
              <a:spcAft>
                <a:spcPts val="0"/>
              </a:spcAft>
              <a:buNone/>
            </a:pPr>
            <a:r>
              <a:rPr lang="vi-VN" sz="1700">
                <a:latin typeface="Consolas"/>
                <a:ea typeface="Consolas"/>
                <a:cs typeface="Consolas"/>
                <a:sym typeface="Consolas"/>
              </a:rPr>
              <a:t>    </a:t>
            </a:r>
            <a:r>
              <a:rPr b="1" lang="vi-VN" sz="1700">
                <a:solidFill>
                  <a:srgbClr val="3F51B5"/>
                </a:solidFill>
                <a:latin typeface="Consolas"/>
                <a:ea typeface="Consolas"/>
                <a:cs typeface="Consolas"/>
                <a:sym typeface="Consolas"/>
              </a:rPr>
              <a:t>when</a:t>
            </a:r>
            <a:r>
              <a:rPr b="1" lang="vi-VN" sz="1700">
                <a:latin typeface="Consolas"/>
                <a:ea typeface="Consolas"/>
                <a:cs typeface="Consolas"/>
                <a:sym typeface="Consolas"/>
              </a:rPr>
              <a:t> (holder) {</a:t>
            </a:r>
            <a:endParaRPr b="1" sz="1700">
              <a:latin typeface="Consolas"/>
              <a:ea typeface="Consolas"/>
              <a:cs typeface="Consolas"/>
              <a:sym typeface="Consolas"/>
            </a:endParaRPr>
          </a:p>
          <a:p>
            <a:pPr indent="0" lvl="0" marL="0" rtl="0" algn="l">
              <a:spcBef>
                <a:spcPts val="0"/>
              </a:spcBef>
              <a:spcAft>
                <a:spcPts val="0"/>
              </a:spcAft>
              <a:buNone/>
            </a:pPr>
            <a:r>
              <a:rPr b="1" lang="vi-VN" sz="1700">
                <a:latin typeface="Consolas"/>
                <a:ea typeface="Consolas"/>
                <a:cs typeface="Consolas"/>
                <a:sym typeface="Consolas"/>
              </a:rPr>
              <a:t>        </a:t>
            </a:r>
            <a:r>
              <a:rPr b="1" lang="vi-VN" sz="1700">
                <a:solidFill>
                  <a:srgbClr val="3F51B5"/>
                </a:solidFill>
                <a:latin typeface="Consolas"/>
                <a:ea typeface="Consolas"/>
                <a:cs typeface="Consolas"/>
                <a:sym typeface="Consolas"/>
              </a:rPr>
              <a:t>is</a:t>
            </a:r>
            <a:r>
              <a:rPr b="1" lang="vi-VN" sz="1700">
                <a:latin typeface="Consolas"/>
                <a:ea typeface="Consolas"/>
                <a:cs typeface="Consolas"/>
                <a:sym typeface="Consolas"/>
              </a:rPr>
              <a:t> IntViewHolder</a:t>
            </a:r>
            <a:r>
              <a:rPr lang="vi-VN" sz="1700">
                <a:latin typeface="Consolas"/>
                <a:ea typeface="Consolas"/>
                <a:cs typeface="Consolas"/>
                <a:sym typeface="Consolas"/>
              </a:rPr>
              <a:t> -&gt;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holder.binding.num = getItem(position) </a:t>
            </a:r>
            <a:r>
              <a:rPr lang="vi-VN" sz="1700">
                <a:solidFill>
                  <a:srgbClr val="3F51B5"/>
                </a:solidFill>
                <a:latin typeface="Consolas"/>
                <a:ea typeface="Consolas"/>
                <a:cs typeface="Consolas"/>
                <a:sym typeface="Consolas"/>
              </a:rPr>
              <a:t>as</a:t>
            </a:r>
            <a:r>
              <a:rPr lang="vi-VN" sz="1700">
                <a:latin typeface="Consolas"/>
                <a:ea typeface="Consolas"/>
                <a:cs typeface="Consolas"/>
                <a:sym typeface="Consolas"/>
              </a:rPr>
              <a:t> Int</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r>
              <a:rPr b="1" lang="vi-VN" sz="1700">
                <a:solidFill>
                  <a:srgbClr val="3F51B5"/>
                </a:solidFill>
                <a:latin typeface="Consolas"/>
                <a:ea typeface="Consolas"/>
                <a:cs typeface="Consolas"/>
                <a:sym typeface="Consolas"/>
              </a:rPr>
              <a:t>is</a:t>
            </a:r>
            <a:r>
              <a:rPr b="1" lang="vi-VN" sz="1700">
                <a:latin typeface="Consolas"/>
                <a:ea typeface="Consolas"/>
                <a:cs typeface="Consolas"/>
                <a:sym typeface="Consolas"/>
              </a:rPr>
              <a:t> ColorViewHolder</a:t>
            </a:r>
            <a:r>
              <a:rPr lang="vi-VN" sz="1700">
                <a:latin typeface="Consolas"/>
                <a:ea typeface="Consolas"/>
                <a:cs typeface="Consolas"/>
                <a:sym typeface="Consolas"/>
              </a:rPr>
              <a:t> -&gt;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holder.binding.color = getItem(position) </a:t>
            </a:r>
            <a:r>
              <a:rPr lang="vi-VN" sz="1700">
                <a:solidFill>
                  <a:srgbClr val="3F51B5"/>
                </a:solidFill>
                <a:latin typeface="Consolas"/>
                <a:ea typeface="Consolas"/>
                <a:cs typeface="Consolas"/>
                <a:sym typeface="Consolas"/>
              </a:rPr>
              <a:t>as</a:t>
            </a:r>
            <a:r>
              <a:rPr lang="vi-VN" sz="1700">
                <a:latin typeface="Consolas"/>
                <a:ea typeface="Consolas"/>
                <a:cs typeface="Consolas"/>
                <a:sym typeface="Consolas"/>
              </a:rPr>
              <a:t> Color</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595"/>
              </a:spcAft>
              <a:buNone/>
            </a:pPr>
            <a:r>
              <a:rPr lang="vi-VN" sz="1700">
                <a:latin typeface="Consolas"/>
                <a:ea typeface="Consolas"/>
                <a:cs typeface="Consolas"/>
                <a:sym typeface="Consolas"/>
              </a:rPr>
              <a:t>}</a:t>
            </a:r>
            <a:endParaRPr sz="17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12" name="Google Shape;412;p4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Tiêu đề</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Ví dụ về tiêu đề</a:t>
            </a:r>
            <a:endParaRPr/>
          </a:p>
        </p:txBody>
      </p:sp>
      <p:sp>
        <p:nvSpPr>
          <p:cNvPr id="418" name="Google Shape;418;p4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19" name="Google Shape;419;p49"/>
          <p:cNvSpPr/>
          <p:nvPr/>
        </p:nvSpPr>
        <p:spPr>
          <a:xfrm>
            <a:off x="424807" y="1288725"/>
            <a:ext cx="2576400" cy="30120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9"/>
          <p:cNvSpPr/>
          <p:nvPr/>
        </p:nvSpPr>
        <p:spPr>
          <a:xfrm>
            <a:off x="424732" y="1727975"/>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9"/>
          <p:cNvSpPr txBox="1"/>
          <p:nvPr/>
        </p:nvSpPr>
        <p:spPr>
          <a:xfrm>
            <a:off x="756257" y="1387578"/>
            <a:ext cx="2433300" cy="26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Món chính</a:t>
            </a:r>
            <a:endParaRPr/>
          </a:p>
        </p:txBody>
      </p:sp>
      <p:sp>
        <p:nvSpPr>
          <p:cNvPr id="422" name="Google Shape;422;p49"/>
          <p:cNvSpPr txBox="1"/>
          <p:nvPr/>
        </p:nvSpPr>
        <p:spPr>
          <a:xfrm>
            <a:off x="441123" y="1711175"/>
            <a:ext cx="1255500" cy="29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Bánh mì kẹp</a:t>
            </a:r>
            <a:endParaRPr/>
          </a:p>
        </p:txBody>
      </p:sp>
      <p:sp>
        <p:nvSpPr>
          <p:cNvPr id="423" name="Google Shape;423;p49"/>
          <p:cNvSpPr/>
          <p:nvPr/>
        </p:nvSpPr>
        <p:spPr>
          <a:xfrm>
            <a:off x="424732" y="2138872"/>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9"/>
          <p:cNvSpPr/>
          <p:nvPr/>
        </p:nvSpPr>
        <p:spPr>
          <a:xfrm>
            <a:off x="424732" y="2549770"/>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9"/>
          <p:cNvSpPr/>
          <p:nvPr/>
        </p:nvSpPr>
        <p:spPr>
          <a:xfrm>
            <a:off x="424732" y="2960446"/>
            <a:ext cx="2576400" cy="4110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9"/>
          <p:cNvSpPr/>
          <p:nvPr/>
        </p:nvSpPr>
        <p:spPr>
          <a:xfrm>
            <a:off x="424732" y="3371565"/>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9"/>
          <p:cNvSpPr txBox="1"/>
          <p:nvPr/>
        </p:nvSpPr>
        <p:spPr>
          <a:xfrm>
            <a:off x="441131" y="2134283"/>
            <a:ext cx="2354400" cy="29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Salad</a:t>
            </a:r>
            <a:endParaRPr/>
          </a:p>
        </p:txBody>
      </p:sp>
      <p:sp>
        <p:nvSpPr>
          <p:cNvPr id="428" name="Google Shape;428;p49"/>
          <p:cNvSpPr txBox="1"/>
          <p:nvPr/>
        </p:nvSpPr>
        <p:spPr>
          <a:xfrm>
            <a:off x="441131" y="2538088"/>
            <a:ext cx="2354400" cy="29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Bánh sandwich</a:t>
            </a:r>
            <a:endParaRPr/>
          </a:p>
        </p:txBody>
      </p:sp>
      <p:sp>
        <p:nvSpPr>
          <p:cNvPr id="429" name="Google Shape;429;p49"/>
          <p:cNvSpPr txBox="1"/>
          <p:nvPr/>
        </p:nvSpPr>
        <p:spPr>
          <a:xfrm>
            <a:off x="441132" y="3354549"/>
            <a:ext cx="1400100" cy="29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Cà phê</a:t>
            </a:r>
            <a:endParaRPr/>
          </a:p>
        </p:txBody>
      </p:sp>
      <p:pic>
        <p:nvPicPr>
          <p:cNvPr id="430" name="Google Shape;430;p49"/>
          <p:cNvPicPr preferRelativeResize="0"/>
          <p:nvPr/>
        </p:nvPicPr>
        <p:blipFill rotWithShape="1">
          <a:blip r:embed="rId3">
            <a:alphaModFix/>
          </a:blip>
          <a:srcRect b="0" l="0" r="0" t="0"/>
          <a:stretch/>
        </p:blipFill>
        <p:spPr>
          <a:xfrm>
            <a:off x="563870" y="1420546"/>
            <a:ext cx="171450" cy="192324"/>
          </a:xfrm>
          <a:prstGeom prst="rect">
            <a:avLst/>
          </a:prstGeom>
          <a:noFill/>
          <a:ln>
            <a:noFill/>
          </a:ln>
        </p:spPr>
      </p:pic>
      <p:sp>
        <p:nvSpPr>
          <p:cNvPr id="431" name="Google Shape;431;p49"/>
          <p:cNvSpPr txBox="1"/>
          <p:nvPr/>
        </p:nvSpPr>
        <p:spPr>
          <a:xfrm>
            <a:off x="2145023" y="1719700"/>
            <a:ext cx="856200" cy="29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5 đô la</a:t>
            </a:r>
            <a:endParaRPr/>
          </a:p>
        </p:txBody>
      </p:sp>
      <p:sp>
        <p:nvSpPr>
          <p:cNvPr id="432" name="Google Shape;432;p49"/>
          <p:cNvSpPr txBox="1"/>
          <p:nvPr/>
        </p:nvSpPr>
        <p:spPr>
          <a:xfrm>
            <a:off x="2145023" y="2108492"/>
            <a:ext cx="856200" cy="29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3 đô la</a:t>
            </a:r>
            <a:endParaRPr/>
          </a:p>
        </p:txBody>
      </p:sp>
      <p:sp>
        <p:nvSpPr>
          <p:cNvPr id="433" name="Google Shape;433;p49"/>
          <p:cNvSpPr txBox="1"/>
          <p:nvPr/>
        </p:nvSpPr>
        <p:spPr>
          <a:xfrm>
            <a:off x="2145023" y="2535878"/>
            <a:ext cx="856200" cy="29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4 đô la</a:t>
            </a:r>
            <a:endParaRPr/>
          </a:p>
        </p:txBody>
      </p:sp>
      <p:sp>
        <p:nvSpPr>
          <p:cNvPr id="434" name="Google Shape;434;p49"/>
          <p:cNvSpPr txBox="1"/>
          <p:nvPr/>
        </p:nvSpPr>
        <p:spPr>
          <a:xfrm>
            <a:off x="756257" y="3039237"/>
            <a:ext cx="2433300" cy="26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Đồ uống</a:t>
            </a:r>
            <a:endParaRPr/>
          </a:p>
        </p:txBody>
      </p:sp>
      <p:pic>
        <p:nvPicPr>
          <p:cNvPr id="435" name="Google Shape;435;p49"/>
          <p:cNvPicPr preferRelativeResize="0"/>
          <p:nvPr/>
        </p:nvPicPr>
        <p:blipFill rotWithShape="1">
          <a:blip r:embed="rId4">
            <a:alphaModFix/>
          </a:blip>
          <a:srcRect b="0" l="0" r="0" t="0"/>
          <a:stretch/>
        </p:blipFill>
        <p:spPr>
          <a:xfrm>
            <a:off x="581555" y="3087086"/>
            <a:ext cx="171450" cy="192324"/>
          </a:xfrm>
          <a:prstGeom prst="rect">
            <a:avLst/>
          </a:prstGeom>
          <a:noFill/>
          <a:ln>
            <a:noFill/>
          </a:ln>
        </p:spPr>
      </p:pic>
      <p:sp>
        <p:nvSpPr>
          <p:cNvPr id="436" name="Google Shape;436;p49"/>
          <p:cNvSpPr/>
          <p:nvPr/>
        </p:nvSpPr>
        <p:spPr>
          <a:xfrm>
            <a:off x="424732" y="3779655"/>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9"/>
          <p:cNvSpPr txBox="1"/>
          <p:nvPr/>
        </p:nvSpPr>
        <p:spPr>
          <a:xfrm>
            <a:off x="441132" y="3783836"/>
            <a:ext cx="1400100" cy="29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Nước ngọt</a:t>
            </a:r>
            <a:endParaRPr/>
          </a:p>
        </p:txBody>
      </p:sp>
      <p:sp>
        <p:nvSpPr>
          <p:cNvPr id="438" name="Google Shape;438;p49"/>
          <p:cNvSpPr/>
          <p:nvPr/>
        </p:nvSpPr>
        <p:spPr>
          <a:xfrm>
            <a:off x="424732" y="4187746"/>
            <a:ext cx="2576400" cy="1128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9"/>
          <p:cNvSpPr txBox="1"/>
          <p:nvPr/>
        </p:nvSpPr>
        <p:spPr>
          <a:xfrm>
            <a:off x="2145023" y="3371353"/>
            <a:ext cx="856200" cy="29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2 đô la</a:t>
            </a:r>
            <a:endParaRPr/>
          </a:p>
        </p:txBody>
      </p:sp>
      <p:sp>
        <p:nvSpPr>
          <p:cNvPr id="440" name="Google Shape;440;p49"/>
          <p:cNvSpPr txBox="1"/>
          <p:nvPr/>
        </p:nvSpPr>
        <p:spPr>
          <a:xfrm>
            <a:off x="2145023" y="3771151"/>
            <a:ext cx="856200" cy="29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1 đô la</a:t>
            </a:r>
            <a:endParaRPr/>
          </a:p>
        </p:txBody>
      </p:sp>
      <p:sp>
        <p:nvSpPr>
          <p:cNvPr id="441" name="Google Shape;441;p49"/>
          <p:cNvSpPr txBox="1"/>
          <p:nvPr>
            <p:ph idx="1" type="body"/>
          </p:nvPr>
        </p:nvSpPr>
        <p:spPr>
          <a:xfrm>
            <a:off x="3322100" y="1212525"/>
            <a:ext cx="4355100" cy="3193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vi-VN" sz="2200">
                <a:latin typeface="Arial"/>
                <a:ea typeface="Arial"/>
                <a:cs typeface="Arial"/>
                <a:sym typeface="Arial"/>
              </a:rPr>
              <a:t>2 loại chế độ xem mục:</a:t>
            </a:r>
            <a:endParaRPr>
              <a:latin typeface="Arial"/>
              <a:ea typeface="Arial"/>
              <a:cs typeface="Arial"/>
              <a:sym typeface="Arial"/>
            </a:endParaRPr>
          </a:p>
          <a:p>
            <a:pPr indent="-368300" lvl="1" marL="914400" rtl="0" algn="l">
              <a:lnSpc>
                <a:spcPct val="115000"/>
              </a:lnSpc>
              <a:spcBef>
                <a:spcPts val="0"/>
              </a:spcBef>
              <a:spcAft>
                <a:spcPts val="0"/>
              </a:spcAft>
              <a:buSzPts val="2200"/>
              <a:buFont typeface="Arial"/>
              <a:buChar char="○"/>
            </a:pPr>
            <a:r>
              <a:rPr lang="vi-VN" sz="2200">
                <a:latin typeface="Arial"/>
                <a:ea typeface="Arial"/>
                <a:cs typeface="Arial"/>
                <a:sym typeface="Arial"/>
              </a:rPr>
              <a:t>mục tiêu đề</a:t>
            </a:r>
            <a:endParaRPr>
              <a:latin typeface="Arial"/>
              <a:ea typeface="Arial"/>
              <a:cs typeface="Arial"/>
              <a:sym typeface="Arial"/>
            </a:endParaRPr>
          </a:p>
          <a:p>
            <a:pPr indent="0" lvl="0" marL="914400" rtl="0" algn="l">
              <a:lnSpc>
                <a:spcPct val="115000"/>
              </a:lnSpc>
              <a:spcBef>
                <a:spcPts val="1000"/>
              </a:spcBef>
              <a:spcAft>
                <a:spcPts val="0"/>
              </a:spcAft>
              <a:buSzPts val="2400"/>
              <a:buNone/>
            </a:pPr>
            <a:r>
              <a:t/>
            </a:r>
            <a:endParaRPr sz="2200">
              <a:latin typeface="Arial"/>
              <a:ea typeface="Arial"/>
              <a:cs typeface="Arial"/>
              <a:sym typeface="Arial"/>
            </a:endParaRPr>
          </a:p>
          <a:p>
            <a:pPr indent="-368300" lvl="1" marL="914400" rtl="0" algn="l">
              <a:lnSpc>
                <a:spcPct val="115000"/>
              </a:lnSpc>
              <a:spcBef>
                <a:spcPts val="1000"/>
              </a:spcBef>
              <a:spcAft>
                <a:spcPts val="0"/>
              </a:spcAft>
              <a:buSzPts val="2200"/>
              <a:buFont typeface="Arial"/>
              <a:buChar char="○"/>
            </a:pPr>
            <a:r>
              <a:rPr lang="vi-VN" sz="2200">
                <a:latin typeface="Arial"/>
                <a:ea typeface="Arial"/>
                <a:cs typeface="Arial"/>
                <a:sym typeface="Arial"/>
              </a:rPr>
              <a:t>mục thực đơn</a:t>
            </a:r>
            <a:endParaRPr>
              <a:latin typeface="Arial"/>
              <a:ea typeface="Arial"/>
              <a:cs typeface="Arial"/>
              <a:sym typeface="Arial"/>
            </a:endParaRPr>
          </a:p>
        </p:txBody>
      </p:sp>
      <p:sp>
        <p:nvSpPr>
          <p:cNvPr id="442" name="Google Shape;442;p49"/>
          <p:cNvSpPr/>
          <p:nvPr/>
        </p:nvSpPr>
        <p:spPr>
          <a:xfrm>
            <a:off x="4359239" y="2147380"/>
            <a:ext cx="2576400" cy="4110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9"/>
          <p:cNvSpPr txBox="1"/>
          <p:nvPr/>
        </p:nvSpPr>
        <p:spPr>
          <a:xfrm>
            <a:off x="4690764" y="2228071"/>
            <a:ext cx="2433300" cy="26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Đồ uống</a:t>
            </a:r>
            <a:endParaRPr/>
          </a:p>
        </p:txBody>
      </p:sp>
      <p:pic>
        <p:nvPicPr>
          <p:cNvPr id="444" name="Google Shape;444;p49"/>
          <p:cNvPicPr preferRelativeResize="0"/>
          <p:nvPr/>
        </p:nvPicPr>
        <p:blipFill rotWithShape="1">
          <a:blip r:embed="rId5">
            <a:alphaModFix/>
          </a:blip>
          <a:srcRect b="0" l="0" r="0" t="0"/>
          <a:stretch/>
        </p:blipFill>
        <p:spPr>
          <a:xfrm>
            <a:off x="4516062" y="2274020"/>
            <a:ext cx="171450" cy="192324"/>
          </a:xfrm>
          <a:prstGeom prst="rect">
            <a:avLst/>
          </a:prstGeom>
          <a:noFill/>
          <a:ln>
            <a:noFill/>
          </a:ln>
        </p:spPr>
      </p:pic>
      <p:sp>
        <p:nvSpPr>
          <p:cNvPr id="445" name="Google Shape;445;p49"/>
          <p:cNvSpPr/>
          <p:nvPr/>
        </p:nvSpPr>
        <p:spPr>
          <a:xfrm>
            <a:off x="4349416" y="3199444"/>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9"/>
          <p:cNvSpPr txBox="1"/>
          <p:nvPr/>
        </p:nvSpPr>
        <p:spPr>
          <a:xfrm>
            <a:off x="4365816" y="3184329"/>
            <a:ext cx="1400100" cy="29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Cà phê</a:t>
            </a:r>
            <a:endParaRPr/>
          </a:p>
        </p:txBody>
      </p:sp>
      <p:sp>
        <p:nvSpPr>
          <p:cNvPr id="447" name="Google Shape;447;p49"/>
          <p:cNvSpPr txBox="1"/>
          <p:nvPr/>
        </p:nvSpPr>
        <p:spPr>
          <a:xfrm>
            <a:off x="6069627" y="3199250"/>
            <a:ext cx="856200" cy="29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vi-VN" sz="1600" u="none" cap="none" strike="noStrike">
                <a:solidFill>
                  <a:srgbClr val="000000"/>
                </a:solidFill>
              </a:rPr>
              <a:t>2 đô la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53" name="Google Shape;453;p5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Bố cục lưới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Danh sách và lưới</a:t>
            </a:r>
            <a:endParaRPr>
              <a:latin typeface="Arial"/>
              <a:ea typeface="Arial"/>
              <a:cs typeface="Arial"/>
              <a:sym typeface="Arial"/>
            </a:endParaRPr>
          </a:p>
        </p:txBody>
      </p:sp>
      <p:sp>
        <p:nvSpPr>
          <p:cNvPr id="459" name="Google Shape;459;p5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460" name="Google Shape;460;p51"/>
          <p:cNvPicPr preferRelativeResize="0"/>
          <p:nvPr/>
        </p:nvPicPr>
        <p:blipFill rotWithShape="1">
          <a:blip r:embed="rId3">
            <a:alphaModFix/>
          </a:blip>
          <a:srcRect b="805" l="0" r="0" t="855"/>
          <a:stretch/>
        </p:blipFill>
        <p:spPr>
          <a:xfrm>
            <a:off x="2258622" y="1083900"/>
            <a:ext cx="1645925" cy="3426751"/>
          </a:xfrm>
          <a:prstGeom prst="rect">
            <a:avLst/>
          </a:prstGeom>
          <a:noFill/>
          <a:ln>
            <a:noFill/>
          </a:ln>
          <a:effectLst>
            <a:outerShdw blurRad="57150" rotWithShape="0" algn="bl" dir="5400000" dist="19050">
              <a:srgbClr val="FFFFFF">
                <a:alpha val="49803"/>
              </a:srgbClr>
            </a:outerShdw>
          </a:effectLst>
        </p:spPr>
      </p:pic>
      <p:pic>
        <p:nvPicPr>
          <p:cNvPr id="461" name="Google Shape;461;p51"/>
          <p:cNvPicPr preferRelativeResize="0"/>
          <p:nvPr/>
        </p:nvPicPr>
        <p:blipFill rotWithShape="1">
          <a:blip r:embed="rId4">
            <a:alphaModFix/>
          </a:blip>
          <a:srcRect b="0" l="0" r="0" t="0"/>
          <a:stretch/>
        </p:blipFill>
        <p:spPr>
          <a:xfrm>
            <a:off x="5056578" y="1001420"/>
            <a:ext cx="1828800" cy="3590223"/>
          </a:xfrm>
          <a:prstGeom prst="rect">
            <a:avLst/>
          </a:prstGeom>
          <a:noFill/>
          <a:ln>
            <a:noFill/>
          </a:ln>
        </p:spPr>
      </p:pic>
      <p:sp>
        <p:nvSpPr>
          <p:cNvPr id="462" name="Google Shape;462;p51"/>
          <p:cNvSpPr/>
          <p:nvPr/>
        </p:nvSpPr>
        <p:spPr>
          <a:xfrm>
            <a:off x="3886200" y="1051550"/>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1"/>
          <p:cNvSpPr/>
          <p:nvPr/>
        </p:nvSpPr>
        <p:spPr>
          <a:xfrm>
            <a:off x="3886200" y="1556375"/>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1"/>
          <p:cNvSpPr/>
          <p:nvPr/>
        </p:nvSpPr>
        <p:spPr>
          <a:xfrm>
            <a:off x="3886200" y="2304100"/>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1"/>
          <p:cNvSpPr/>
          <p:nvPr/>
        </p:nvSpPr>
        <p:spPr>
          <a:xfrm>
            <a:off x="3886200" y="3218500"/>
            <a:ext cx="61800" cy="1292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Chỉ định LayoutManager</a:t>
            </a:r>
            <a:endParaRPr>
              <a:latin typeface="Arial"/>
              <a:ea typeface="Arial"/>
              <a:cs typeface="Arial"/>
              <a:sym typeface="Arial"/>
            </a:endParaRPr>
          </a:p>
        </p:txBody>
      </p:sp>
      <p:sp>
        <p:nvSpPr>
          <p:cNvPr id="471" name="Google Shape;471;p52"/>
          <p:cNvSpPr txBox="1"/>
          <p:nvPr>
            <p:ph idx="1" type="body"/>
          </p:nvPr>
        </p:nvSpPr>
        <p:spPr>
          <a:xfrm>
            <a:off x="249100" y="1215225"/>
            <a:ext cx="8729100" cy="151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vi-VN" sz="1800">
                <a:latin typeface="Arial"/>
                <a:ea typeface="Arial"/>
                <a:cs typeface="Arial"/>
                <a:sym typeface="Arial"/>
              </a:rPr>
              <a:t>Trong </a:t>
            </a:r>
            <a:r>
              <a:rPr lang="vi-VN" sz="1800">
                <a:latin typeface="Courier New"/>
                <a:ea typeface="Courier New"/>
                <a:cs typeface="Courier New"/>
                <a:sym typeface="Courier New"/>
              </a:rPr>
              <a:t>onCreate()</a:t>
            </a:r>
            <a:r>
              <a:rPr lang="vi-VN" sz="1800"/>
              <a:t> </a:t>
            </a:r>
            <a:r>
              <a:rPr lang="vi-VN" sz="1800">
                <a:latin typeface="Arial"/>
                <a:ea typeface="Arial"/>
                <a:cs typeface="Arial"/>
                <a:sym typeface="Arial"/>
              </a:rPr>
              <a:t>của </a:t>
            </a:r>
            <a:r>
              <a:rPr lang="vi-VN" sz="1800">
                <a:latin typeface="Courier New"/>
                <a:ea typeface="Courier New"/>
                <a:cs typeface="Courier New"/>
                <a:sym typeface="Courier New"/>
              </a:rPr>
              <a:t>MainActivity</a:t>
            </a:r>
            <a:r>
              <a:rPr lang="vi-VN" sz="1800">
                <a:latin typeface="Arial"/>
                <a:ea typeface="Arial"/>
                <a:cs typeface="Arial"/>
                <a:sym typeface="Arial"/>
              </a:rPr>
              <a:t>, sau khi bạn có thông tin tham chiếu đến </a:t>
            </a:r>
            <a:r>
              <a:rPr lang="vi-VN" sz="1800">
                <a:latin typeface="Courier New"/>
                <a:ea typeface="Courier New"/>
                <a:cs typeface="Courier New"/>
                <a:sym typeface="Courier New"/>
              </a:rPr>
              <a:t>RecyclerView</a:t>
            </a:r>
            <a:endParaRPr/>
          </a:p>
          <a:p>
            <a:pPr indent="-342900" lvl="0" marL="457200" rtl="0" algn="l">
              <a:lnSpc>
                <a:spcPct val="100000"/>
              </a:lnSpc>
              <a:spcBef>
                <a:spcPts val="1000"/>
              </a:spcBef>
              <a:spcAft>
                <a:spcPts val="0"/>
              </a:spcAft>
              <a:buSzPts val="1800"/>
              <a:buChar char="●"/>
            </a:pPr>
            <a:r>
              <a:rPr lang="vi-VN" sz="1800">
                <a:latin typeface="Arial"/>
                <a:ea typeface="Arial"/>
                <a:cs typeface="Arial"/>
                <a:sym typeface="Arial"/>
              </a:rPr>
              <a:t>Hiển thị danh sách bằng</a:t>
            </a:r>
            <a:r>
              <a:rPr lang="vi-VN" sz="1800"/>
              <a:t> </a:t>
            </a:r>
            <a:r>
              <a:rPr lang="vi-VN" sz="1800">
                <a:latin typeface="Courier New"/>
                <a:ea typeface="Courier New"/>
                <a:cs typeface="Courier New"/>
                <a:sym typeface="Courier New"/>
              </a:rPr>
              <a:t>LinearLayoutManager</a:t>
            </a:r>
            <a:r>
              <a:rPr lang="vi-VN" sz="1800"/>
              <a:t>:</a:t>
            </a:r>
            <a:br>
              <a:rPr lang="vi-VN" sz="1800"/>
            </a:br>
            <a:r>
              <a:rPr lang="vi-VN" sz="1800">
                <a:solidFill>
                  <a:schemeClr val="dk1"/>
                </a:solidFill>
                <a:latin typeface="Courier New"/>
                <a:ea typeface="Courier New"/>
                <a:cs typeface="Courier New"/>
                <a:sym typeface="Courier New"/>
              </a:rPr>
              <a:t>recyclerView.layoutManager = LinearLayoutManager(</a:t>
            </a:r>
            <a:r>
              <a:rPr lang="vi-VN" sz="1800">
                <a:solidFill>
                  <a:srgbClr val="3F51B5"/>
                </a:solidFill>
                <a:latin typeface="Courier New"/>
                <a:ea typeface="Courier New"/>
                <a:cs typeface="Courier New"/>
                <a:sym typeface="Courier New"/>
              </a:rPr>
              <a:t>this</a:t>
            </a:r>
            <a:r>
              <a:rPr lang="vi-VN" sz="1800">
                <a:solidFill>
                  <a:schemeClr val="dk1"/>
                </a:solidFill>
                <a:latin typeface="Courier New"/>
                <a:ea typeface="Courier New"/>
                <a:cs typeface="Courier New"/>
                <a:sym typeface="Courier New"/>
              </a:rPr>
              <a:t>)</a:t>
            </a:r>
            <a:endParaRPr sz="1800">
              <a:solidFill>
                <a:schemeClr val="dk1"/>
              </a:solidFill>
              <a:latin typeface="Arial"/>
              <a:ea typeface="Arial"/>
              <a:cs typeface="Arial"/>
              <a:sym typeface="Arial"/>
            </a:endParaRPr>
          </a:p>
          <a:p>
            <a:pPr indent="-342900" lvl="0" marL="457200" rtl="0" algn="l">
              <a:lnSpc>
                <a:spcPct val="100000"/>
              </a:lnSpc>
              <a:spcBef>
                <a:spcPts val="1000"/>
              </a:spcBef>
              <a:spcAft>
                <a:spcPts val="0"/>
              </a:spcAft>
              <a:buSzPts val="1800"/>
              <a:buChar char="●"/>
            </a:pPr>
            <a:r>
              <a:t/>
            </a:r>
            <a:endParaRPr sz="1800"/>
          </a:p>
          <a:p>
            <a:pPr indent="0" lvl="0" marL="457200" rtl="0" algn="l">
              <a:lnSpc>
                <a:spcPct val="115000"/>
              </a:lnSpc>
              <a:spcBef>
                <a:spcPts val="1000"/>
              </a:spcBef>
              <a:spcAft>
                <a:spcPts val="0"/>
              </a:spcAft>
              <a:buClr>
                <a:schemeClr val="dk1"/>
              </a:buClr>
              <a:buSzPts val="1100"/>
              <a:buFont typeface="Arial"/>
              <a:buNone/>
            </a:pPr>
            <a:r>
              <a:t/>
            </a:r>
            <a:endParaRPr sz="1800">
              <a:latin typeface="Courier New"/>
              <a:ea typeface="Courier New"/>
              <a:cs typeface="Courier New"/>
              <a:sym typeface="Courier New"/>
            </a:endParaRPr>
          </a:p>
        </p:txBody>
      </p:sp>
      <p:sp>
        <p:nvSpPr>
          <p:cNvPr id="472" name="Google Shape;472;p5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73" name="Google Shape;473;p52"/>
          <p:cNvSpPr txBox="1"/>
          <p:nvPr>
            <p:ph idx="1" type="body"/>
          </p:nvPr>
        </p:nvSpPr>
        <p:spPr>
          <a:xfrm>
            <a:off x="253200" y="2246075"/>
            <a:ext cx="8637600" cy="179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sz="1800"/>
          </a:p>
          <a:p>
            <a:pPr indent="-342900" lvl="0" marL="457200" rtl="0" algn="l">
              <a:lnSpc>
                <a:spcPct val="100000"/>
              </a:lnSpc>
              <a:spcBef>
                <a:spcPts val="1000"/>
              </a:spcBef>
              <a:spcAft>
                <a:spcPts val="0"/>
              </a:spcAft>
              <a:buSzPts val="1800"/>
              <a:buChar char="●"/>
            </a:pPr>
            <a:r>
              <a:rPr lang="vi-VN" sz="1800">
                <a:latin typeface="Arial"/>
                <a:ea typeface="Arial"/>
                <a:cs typeface="Arial"/>
                <a:sym typeface="Arial"/>
              </a:rPr>
              <a:t>Hiển thị lưới bằng</a:t>
            </a:r>
            <a:r>
              <a:rPr lang="vi-VN" sz="1800"/>
              <a:t> </a:t>
            </a:r>
            <a:r>
              <a:rPr lang="vi-VN" sz="1800">
                <a:latin typeface="Courier New"/>
                <a:ea typeface="Courier New"/>
                <a:cs typeface="Courier New"/>
                <a:sym typeface="Courier New"/>
              </a:rPr>
              <a:t>GridLayoutManager</a:t>
            </a:r>
            <a:r>
              <a:rPr lang="vi-VN" sz="1800">
                <a:solidFill>
                  <a:schemeClr val="dk1"/>
                </a:solidFill>
              </a:rPr>
              <a:t>:</a:t>
            </a:r>
            <a:endParaRPr/>
          </a:p>
          <a:p>
            <a:pPr indent="0" lvl="0" marL="457200" rtl="0" algn="l">
              <a:spcBef>
                <a:spcPts val="1000"/>
              </a:spcBef>
              <a:spcAft>
                <a:spcPts val="0"/>
              </a:spcAft>
              <a:buNone/>
            </a:pPr>
            <a:r>
              <a:rPr lang="vi-VN" sz="1800">
                <a:solidFill>
                  <a:schemeClr val="dk1"/>
                </a:solidFill>
                <a:latin typeface="Courier New"/>
                <a:ea typeface="Courier New"/>
                <a:cs typeface="Courier New"/>
                <a:sym typeface="Courier New"/>
              </a:rPr>
              <a:t>recyclerView.layoutManager = GridLayoutManager(</a:t>
            </a:r>
            <a:r>
              <a:rPr lang="vi-VN" sz="1800">
                <a:solidFill>
                  <a:srgbClr val="3F51B5"/>
                </a:solidFill>
                <a:latin typeface="Courier New"/>
                <a:ea typeface="Courier New"/>
                <a:cs typeface="Courier New"/>
                <a:sym typeface="Courier New"/>
              </a:rPr>
              <a:t>this</a:t>
            </a:r>
            <a:r>
              <a:rPr lang="vi-VN" sz="1800">
                <a:solidFill>
                  <a:schemeClr val="dk1"/>
                </a:solidFill>
                <a:latin typeface="Courier New"/>
                <a:ea typeface="Courier New"/>
                <a:cs typeface="Courier New"/>
                <a:sym typeface="Courier New"/>
              </a:rPr>
              <a:t>, </a:t>
            </a:r>
            <a:r>
              <a:rPr lang="vi-VN" sz="1800">
                <a:solidFill>
                  <a:srgbClr val="C53929"/>
                </a:solidFill>
                <a:latin typeface="Courier New"/>
                <a:ea typeface="Courier New"/>
                <a:cs typeface="Courier New"/>
                <a:sym typeface="Courier New"/>
              </a:rPr>
              <a:t>2</a:t>
            </a:r>
            <a:r>
              <a:rPr lang="vi-VN" sz="1800">
                <a:solidFill>
                  <a:schemeClr val="dk1"/>
                </a:solidFill>
                <a:latin typeface="Courier New"/>
                <a:ea typeface="Courier New"/>
                <a:cs typeface="Courier New"/>
                <a:sym typeface="Courier New"/>
              </a:rPr>
              <a:t>)</a:t>
            </a:r>
            <a:endParaRPr sz="700">
              <a:solidFill>
                <a:schemeClr val="dk1"/>
              </a:solidFill>
              <a:latin typeface="Courier New"/>
              <a:ea typeface="Courier New"/>
              <a:cs typeface="Courier New"/>
              <a:sym typeface="Courier New"/>
            </a:endParaRPr>
          </a:p>
          <a:p>
            <a:pPr indent="-342900" lvl="0" marL="457200" rtl="0" algn="l">
              <a:lnSpc>
                <a:spcPct val="115000"/>
              </a:lnSpc>
              <a:spcBef>
                <a:spcPts val="1000"/>
              </a:spcBef>
              <a:spcAft>
                <a:spcPts val="0"/>
              </a:spcAft>
              <a:buClr>
                <a:schemeClr val="dk1"/>
              </a:buClr>
              <a:buSzPts val="1800"/>
              <a:buFont typeface="Arial"/>
              <a:buChar char="●"/>
            </a:pPr>
            <a:r>
              <a:rPr lang="vi-VN" sz="1800">
                <a:solidFill>
                  <a:schemeClr val="dk1"/>
                </a:solidFill>
                <a:latin typeface="Arial"/>
                <a:ea typeface="Arial"/>
                <a:cs typeface="Arial"/>
                <a:sym typeface="Arial"/>
              </a:rPr>
              <a:t>Sử dụng trình quản lý bố cục khác (hoặc tạo trình quản lý của riêng bạn)</a:t>
            </a:r>
            <a:endParaRPr>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GridLayoutManager</a:t>
            </a:r>
            <a:endParaRPr>
              <a:latin typeface="Arial"/>
              <a:ea typeface="Arial"/>
              <a:cs typeface="Arial"/>
              <a:sym typeface="Arial"/>
            </a:endParaRPr>
          </a:p>
        </p:txBody>
      </p:sp>
      <p:sp>
        <p:nvSpPr>
          <p:cNvPr id="479" name="Google Shape;479;p53"/>
          <p:cNvSpPr txBox="1"/>
          <p:nvPr>
            <p:ph idx="1" type="body"/>
          </p:nvPr>
        </p:nvSpPr>
        <p:spPr>
          <a:xfrm>
            <a:off x="311700" y="1657350"/>
            <a:ext cx="8520600" cy="2209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vi-VN" sz="2200">
                <a:latin typeface="Arial"/>
                <a:ea typeface="Arial"/>
                <a:cs typeface="Arial"/>
                <a:sym typeface="Arial"/>
              </a:rPr>
              <a:t>Sắp xếp các mục trong lưới ở dạng bảng hàng và cột.</a:t>
            </a:r>
            <a:endParaRPr>
              <a:latin typeface="Arial"/>
              <a:ea typeface="Arial"/>
              <a:cs typeface="Arial"/>
              <a:sym typeface="Arial"/>
            </a:endParaRPr>
          </a:p>
          <a:p>
            <a:pPr indent="-368300" lvl="0" marL="457200" rtl="0" algn="l">
              <a:lnSpc>
                <a:spcPct val="115000"/>
              </a:lnSpc>
              <a:spcBef>
                <a:spcPts val="1000"/>
              </a:spcBef>
              <a:spcAft>
                <a:spcPts val="0"/>
              </a:spcAft>
              <a:buSzPts val="2200"/>
              <a:buFont typeface="Arial"/>
              <a:buChar char="●"/>
            </a:pPr>
            <a:r>
              <a:rPr lang="vi-VN" sz="2200">
                <a:latin typeface="Arial"/>
                <a:ea typeface="Arial"/>
                <a:cs typeface="Arial"/>
                <a:sym typeface="Arial"/>
              </a:rPr>
              <a:t>Hướng có thể cuộn theo chiều dọc hoặc chiều ngang.</a:t>
            </a:r>
            <a:endParaRPr>
              <a:latin typeface="Arial"/>
              <a:ea typeface="Arial"/>
              <a:cs typeface="Arial"/>
              <a:sym typeface="Arial"/>
            </a:endParaRPr>
          </a:p>
          <a:p>
            <a:pPr indent="-368300" lvl="0" marL="457200" rtl="0" algn="l">
              <a:lnSpc>
                <a:spcPct val="115000"/>
              </a:lnSpc>
              <a:spcBef>
                <a:spcPts val="1000"/>
              </a:spcBef>
              <a:spcAft>
                <a:spcPts val="0"/>
              </a:spcAft>
              <a:buSzPts val="2200"/>
              <a:buFont typeface="Arial"/>
              <a:buChar char="●"/>
            </a:pPr>
            <a:r>
              <a:rPr lang="vi-VN" sz="2200">
                <a:latin typeface="Arial"/>
                <a:ea typeface="Arial"/>
                <a:cs typeface="Arial"/>
                <a:sym typeface="Arial"/>
              </a:rPr>
              <a:t>Theo mặc định, mỗi mục chiếm 1 khoảng. </a:t>
            </a:r>
            <a:endParaRPr>
              <a:latin typeface="Arial"/>
              <a:ea typeface="Arial"/>
              <a:cs typeface="Arial"/>
              <a:sym typeface="Arial"/>
            </a:endParaRPr>
          </a:p>
          <a:p>
            <a:pPr indent="-368300" lvl="0" marL="457200" rtl="0" algn="l">
              <a:lnSpc>
                <a:spcPct val="115000"/>
              </a:lnSpc>
              <a:spcBef>
                <a:spcPts val="1000"/>
              </a:spcBef>
              <a:spcAft>
                <a:spcPts val="1000"/>
              </a:spcAft>
              <a:buSzPts val="2200"/>
              <a:buFont typeface="Arial"/>
              <a:buChar char="●"/>
            </a:pPr>
            <a:r>
              <a:rPr lang="vi-VN" sz="2200">
                <a:latin typeface="Arial"/>
                <a:ea typeface="Arial"/>
                <a:cs typeface="Arial"/>
                <a:sym typeface="Arial"/>
              </a:rPr>
              <a:t>Bạn có thể thay đổi số lượng khoảng của một mục (kích thước khoảng).</a:t>
            </a:r>
            <a:endParaRPr>
              <a:latin typeface="Arial"/>
              <a:ea typeface="Arial"/>
              <a:cs typeface="Arial"/>
              <a:sym typeface="Arial"/>
            </a:endParaRPr>
          </a:p>
        </p:txBody>
      </p:sp>
      <p:sp>
        <p:nvSpPr>
          <p:cNvPr id="480" name="Google Shape;480;p5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Đặt kích thước khoảng cho một mục</a:t>
            </a:r>
            <a:endParaRPr>
              <a:latin typeface="Arial"/>
              <a:ea typeface="Arial"/>
              <a:cs typeface="Arial"/>
              <a:sym typeface="Arial"/>
            </a:endParaRPr>
          </a:p>
        </p:txBody>
      </p:sp>
      <p:sp>
        <p:nvSpPr>
          <p:cNvPr id="486" name="Google Shape;486;p5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87" name="Google Shape;487;p54"/>
          <p:cNvSpPr txBox="1"/>
          <p:nvPr/>
        </p:nvSpPr>
        <p:spPr>
          <a:xfrm>
            <a:off x="219075" y="1304925"/>
            <a:ext cx="86130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Tạo thực thể</a:t>
            </a:r>
            <a:r>
              <a:rPr b="0" i="0" lang="vi-VN" sz="1800" u="none" cap="none" strike="noStrike">
                <a:solidFill>
                  <a:srgbClr val="000000"/>
                </a:solidFill>
                <a:latin typeface="Roboto"/>
                <a:ea typeface="Roboto"/>
                <a:cs typeface="Roboto"/>
                <a:sym typeface="Roboto"/>
              </a:rPr>
              <a:t> </a:t>
            </a:r>
            <a:r>
              <a:rPr b="0" i="0" lang="vi-VN" sz="1800" u="none" cap="none" strike="noStrike">
                <a:solidFill>
                  <a:srgbClr val="000000"/>
                </a:solidFill>
                <a:latin typeface="Courier New"/>
                <a:ea typeface="Courier New"/>
                <a:cs typeface="Courier New"/>
                <a:sym typeface="Courier New"/>
              </a:rPr>
              <a:t>SpanSizeLookup</a:t>
            </a:r>
            <a:r>
              <a:rPr b="0" i="0" lang="vi-VN" sz="1800" u="none" cap="none" strike="noStrike">
                <a:solidFill>
                  <a:srgbClr val="000000"/>
                </a:solidFill>
                <a:latin typeface="Roboto"/>
                <a:ea typeface="Roboto"/>
                <a:cs typeface="Roboto"/>
                <a:sym typeface="Roboto"/>
              </a:rPr>
              <a:t> </a:t>
            </a:r>
            <a:r>
              <a:rPr i="0" lang="vi-VN" sz="1800" u="none" cap="none" strike="noStrike">
                <a:solidFill>
                  <a:srgbClr val="000000"/>
                </a:solidFill>
              </a:rPr>
              <a:t>và ghi đè</a:t>
            </a:r>
            <a:r>
              <a:rPr b="0" i="0" lang="vi-VN" sz="1800" u="none" cap="none" strike="noStrike">
                <a:solidFill>
                  <a:srgbClr val="000000"/>
                </a:solidFill>
                <a:latin typeface="Roboto"/>
                <a:ea typeface="Roboto"/>
                <a:cs typeface="Roboto"/>
                <a:sym typeface="Roboto"/>
              </a:rPr>
              <a:t> </a:t>
            </a:r>
            <a:r>
              <a:rPr b="0" i="0" lang="vi-VN" sz="1800" u="none" cap="none" strike="noStrike">
                <a:solidFill>
                  <a:srgbClr val="000000"/>
                </a:solidFill>
                <a:latin typeface="Courier New"/>
                <a:ea typeface="Courier New"/>
                <a:cs typeface="Courier New"/>
                <a:sym typeface="Courier New"/>
              </a:rPr>
              <a:t>getSpanSize(position)</a:t>
            </a:r>
            <a:r>
              <a:rPr b="0" i="0" lang="vi-VN" sz="1800" u="none" cap="none" strike="noStrike">
                <a:solidFill>
                  <a:schemeClr val="dk1"/>
                </a:solidFill>
                <a:latin typeface="Roboto"/>
                <a:ea typeface="Roboto"/>
                <a:cs typeface="Roboto"/>
                <a:sym typeface="Roboto"/>
              </a:rPr>
              <a:t>:</a:t>
            </a:r>
            <a:endParaRPr/>
          </a:p>
        </p:txBody>
      </p:sp>
      <p:sp>
        <p:nvSpPr>
          <p:cNvPr id="488" name="Google Shape;488;p54"/>
          <p:cNvSpPr txBox="1"/>
          <p:nvPr/>
        </p:nvSpPr>
        <p:spPr>
          <a:xfrm>
            <a:off x="219075" y="1781100"/>
            <a:ext cx="8878200" cy="28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800">
                <a:solidFill>
                  <a:srgbClr val="3F51B5"/>
                </a:solidFill>
                <a:latin typeface="Consolas"/>
                <a:ea typeface="Consolas"/>
                <a:cs typeface="Consolas"/>
                <a:sym typeface="Consolas"/>
              </a:rPr>
              <a:t>val</a:t>
            </a:r>
            <a:r>
              <a:rPr lang="vi-VN" sz="1800">
                <a:latin typeface="Consolas"/>
                <a:ea typeface="Consolas"/>
                <a:cs typeface="Consolas"/>
                <a:sym typeface="Consolas"/>
              </a:rPr>
              <a:t> manager = GridLayoutManager(</a:t>
            </a:r>
            <a:r>
              <a:rPr lang="vi-VN" sz="1800">
                <a:solidFill>
                  <a:srgbClr val="3F51B5"/>
                </a:solidFill>
                <a:latin typeface="Consolas"/>
                <a:ea typeface="Consolas"/>
                <a:cs typeface="Consolas"/>
                <a:sym typeface="Consolas"/>
              </a:rPr>
              <a:t>this</a:t>
            </a:r>
            <a:r>
              <a:rPr lang="vi-VN" sz="1800">
                <a:latin typeface="Consolas"/>
                <a:ea typeface="Consolas"/>
                <a:cs typeface="Consolas"/>
                <a:sym typeface="Consolas"/>
              </a:rPr>
              <a:t>, </a:t>
            </a:r>
            <a:r>
              <a:rPr lang="vi-VN" sz="1800">
                <a:solidFill>
                  <a:srgbClr val="C53929"/>
                </a:solidFill>
                <a:latin typeface="Consolas"/>
                <a:ea typeface="Consolas"/>
                <a:cs typeface="Consolas"/>
                <a:sym typeface="Consolas"/>
              </a:rPr>
              <a:t>2</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manager.spanSizeLookup</a:t>
            </a:r>
            <a:r>
              <a:rPr lang="vi-VN" sz="1000">
                <a:latin typeface="Consolas"/>
                <a:ea typeface="Consolas"/>
                <a:cs typeface="Consolas"/>
                <a:sym typeface="Consolas"/>
              </a:rPr>
              <a:t> </a:t>
            </a:r>
            <a:r>
              <a:rPr lang="vi-VN" sz="1800">
                <a:latin typeface="Consolas"/>
                <a:ea typeface="Consolas"/>
                <a:cs typeface="Consolas"/>
                <a:sym typeface="Consolas"/>
              </a:rPr>
              <a:t>=</a:t>
            </a:r>
            <a:r>
              <a:rPr lang="vi-VN" sz="1000">
                <a:latin typeface="Consolas"/>
                <a:ea typeface="Consolas"/>
                <a:cs typeface="Consolas"/>
                <a:sym typeface="Consolas"/>
              </a:rPr>
              <a:t> </a:t>
            </a:r>
            <a:r>
              <a:rPr lang="vi-VN" sz="1800">
                <a:latin typeface="Consolas"/>
                <a:ea typeface="Consolas"/>
                <a:cs typeface="Consolas"/>
                <a:sym typeface="Consolas"/>
              </a:rPr>
              <a:t>object</a:t>
            </a:r>
            <a:r>
              <a:rPr lang="vi-VN" sz="1000">
                <a:latin typeface="Consolas"/>
                <a:ea typeface="Consolas"/>
                <a:cs typeface="Consolas"/>
                <a:sym typeface="Consolas"/>
              </a:rPr>
              <a:t> </a:t>
            </a:r>
            <a:r>
              <a:rPr lang="vi-VN" sz="1800">
                <a:latin typeface="Consolas"/>
                <a:ea typeface="Consolas"/>
                <a:cs typeface="Consolas"/>
                <a:sym typeface="Consolas"/>
              </a:rPr>
              <a:t>:</a:t>
            </a:r>
            <a:r>
              <a:rPr lang="vi-VN" sz="1000">
                <a:latin typeface="Consolas"/>
                <a:ea typeface="Consolas"/>
                <a:cs typeface="Consolas"/>
                <a:sym typeface="Consolas"/>
              </a:rPr>
              <a:t> </a:t>
            </a:r>
            <a:r>
              <a:rPr lang="vi-VN" sz="1800">
                <a:latin typeface="Consolas"/>
                <a:ea typeface="Consolas"/>
                <a:cs typeface="Consolas"/>
                <a:sym typeface="Consolas"/>
              </a:rPr>
              <a:t>GridLayoutManager.</a:t>
            </a:r>
            <a:r>
              <a:rPr b="1" lang="vi-VN" sz="1800">
                <a:latin typeface="Consolas"/>
                <a:ea typeface="Consolas"/>
                <a:cs typeface="Consolas"/>
                <a:sym typeface="Consolas"/>
              </a:rPr>
              <a:t>SpanSizeLookup</a:t>
            </a:r>
            <a:r>
              <a:rPr lang="vi-VN" sz="1800">
                <a:latin typeface="Consolas"/>
                <a:ea typeface="Consolas"/>
                <a:cs typeface="Consolas"/>
                <a:sym typeface="Consolas"/>
              </a:rPr>
              <a:t>()</a:t>
            </a:r>
            <a:r>
              <a:rPr lang="vi-VN" sz="1000">
                <a:latin typeface="Consolas"/>
                <a:ea typeface="Consolas"/>
                <a:cs typeface="Consolas"/>
                <a:sym typeface="Consolas"/>
              </a:rPr>
              <a:t> </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override fun</a:t>
            </a:r>
            <a:r>
              <a:rPr lang="vi-VN" sz="1800">
                <a:latin typeface="Consolas"/>
                <a:ea typeface="Consolas"/>
                <a:cs typeface="Consolas"/>
                <a:sym typeface="Consolas"/>
              </a:rPr>
              <a:t> </a:t>
            </a:r>
            <a:r>
              <a:rPr b="1" lang="vi-VN" sz="1800">
                <a:latin typeface="Consolas"/>
                <a:ea typeface="Consolas"/>
                <a:cs typeface="Consolas"/>
                <a:sym typeface="Consolas"/>
              </a:rPr>
              <a:t>getSpanSize</a:t>
            </a:r>
            <a:r>
              <a:rPr b="1" lang="vi-VN" sz="1800">
                <a:latin typeface="Consolas"/>
                <a:ea typeface="Consolas"/>
                <a:cs typeface="Consolas"/>
                <a:sym typeface="Consolas"/>
              </a:rPr>
              <a:t>(position: Int)</a:t>
            </a:r>
            <a:r>
              <a:rPr lang="vi-VN" sz="1800">
                <a:latin typeface="Consolas"/>
                <a:ea typeface="Consolas"/>
                <a:cs typeface="Consolas"/>
                <a:sym typeface="Consolas"/>
              </a:rPr>
              <a:t>: Int {</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return when</a:t>
            </a:r>
            <a:r>
              <a:rPr lang="vi-VN" sz="1800">
                <a:latin typeface="Consolas"/>
                <a:ea typeface="Consolas"/>
                <a:cs typeface="Consolas"/>
                <a:sym typeface="Consolas"/>
              </a:rPr>
              <a:t> (position) {</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a:t>
            </a:r>
            <a:r>
              <a:rPr lang="vi-VN" sz="1800">
                <a:solidFill>
                  <a:srgbClr val="C53929"/>
                </a:solidFill>
                <a:latin typeface="Consolas"/>
                <a:ea typeface="Consolas"/>
                <a:cs typeface="Consolas"/>
                <a:sym typeface="Consolas"/>
              </a:rPr>
              <a:t>0</a:t>
            </a:r>
            <a:r>
              <a:rPr lang="vi-VN" sz="1800">
                <a:latin typeface="Consolas"/>
                <a:ea typeface="Consolas"/>
                <a:cs typeface="Consolas"/>
                <a:sym typeface="Consolas"/>
              </a:rPr>
              <a:t>,</a:t>
            </a:r>
            <a:r>
              <a:rPr lang="vi-VN" sz="1800">
                <a:solidFill>
                  <a:srgbClr val="C53929"/>
                </a:solidFill>
                <a:latin typeface="Consolas"/>
                <a:ea typeface="Consolas"/>
                <a:cs typeface="Consolas"/>
                <a:sym typeface="Consolas"/>
              </a:rPr>
              <a:t>1</a:t>
            </a:r>
            <a:r>
              <a:rPr lang="vi-VN" sz="1800">
                <a:latin typeface="Consolas"/>
                <a:ea typeface="Consolas"/>
                <a:cs typeface="Consolas"/>
                <a:sym typeface="Consolas"/>
              </a:rPr>
              <a:t>,</a:t>
            </a:r>
            <a:r>
              <a:rPr lang="vi-VN" sz="1800">
                <a:solidFill>
                  <a:srgbClr val="C53929"/>
                </a:solidFill>
                <a:latin typeface="Consolas"/>
                <a:ea typeface="Consolas"/>
                <a:cs typeface="Consolas"/>
                <a:sym typeface="Consolas"/>
              </a:rPr>
              <a:t>2</a:t>
            </a:r>
            <a:r>
              <a:rPr lang="vi-VN" sz="1800">
                <a:latin typeface="Consolas"/>
                <a:ea typeface="Consolas"/>
                <a:cs typeface="Consolas"/>
                <a:sym typeface="Consolas"/>
              </a:rPr>
              <a:t> -&gt; </a:t>
            </a:r>
            <a:r>
              <a:rPr lang="vi-V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a:t>
            </a:r>
            <a:r>
              <a:rPr lang="vi-VN" sz="1800">
                <a:solidFill>
                  <a:srgbClr val="3F51B5"/>
                </a:solidFill>
                <a:latin typeface="Consolas"/>
                <a:ea typeface="Consolas"/>
                <a:cs typeface="Consolas"/>
                <a:sym typeface="Consolas"/>
              </a:rPr>
              <a:t>else</a:t>
            </a:r>
            <a:r>
              <a:rPr lang="vi-VN" sz="1800">
                <a:latin typeface="Consolas"/>
                <a:ea typeface="Consolas"/>
                <a:cs typeface="Consolas"/>
                <a:sym typeface="Consolas"/>
              </a:rPr>
              <a:t> -&gt; </a:t>
            </a:r>
            <a:r>
              <a:rPr lang="vi-V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vi-V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Clr>
                <a:srgbClr val="000000"/>
              </a:buClr>
              <a:buSzPts val="1100"/>
              <a:buFont typeface="Arial"/>
              <a:buNone/>
            </a:pPr>
            <a:r>
              <a:rPr lang="vi-VN" sz="1800">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94" name="Google Shape;494;p5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Tóm tắt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Tổng quan về RecyclerView</a:t>
            </a:r>
            <a:endParaRPr>
              <a:latin typeface="Arial"/>
              <a:ea typeface="Arial"/>
              <a:cs typeface="Arial"/>
              <a:sym typeface="Arial"/>
            </a:endParaRPr>
          </a:p>
        </p:txBody>
      </p:sp>
      <p:sp>
        <p:nvSpPr>
          <p:cNvPr id="98" name="Google Shape;98;p20"/>
          <p:cNvSpPr txBox="1"/>
          <p:nvPr>
            <p:ph idx="1" type="body"/>
          </p:nvPr>
        </p:nvSpPr>
        <p:spPr>
          <a:xfrm>
            <a:off x="311700" y="1514750"/>
            <a:ext cx="8123100" cy="2755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vi-VN" sz="2200">
                <a:latin typeface="Arial"/>
                <a:ea typeface="Arial"/>
                <a:cs typeface="Arial"/>
                <a:sym typeface="Arial"/>
              </a:rPr>
              <a:t>Tiện ích để hiển thị danh sách dữ liệu </a:t>
            </a:r>
            <a:endParaRPr>
              <a:latin typeface="Arial"/>
              <a:ea typeface="Arial"/>
              <a:cs typeface="Arial"/>
              <a:sym typeface="Arial"/>
            </a:endParaRPr>
          </a:p>
          <a:p>
            <a:pPr indent="-368300" lvl="0" marL="457200" rtl="0" algn="l">
              <a:lnSpc>
                <a:spcPct val="115000"/>
              </a:lnSpc>
              <a:spcBef>
                <a:spcPts val="1000"/>
              </a:spcBef>
              <a:spcAft>
                <a:spcPts val="0"/>
              </a:spcAft>
              <a:buSzPts val="2200"/>
              <a:buFont typeface="Arial"/>
              <a:buChar char="●"/>
            </a:pPr>
            <a:r>
              <a:rPr lang="vi-VN" sz="2200">
                <a:latin typeface="Arial"/>
                <a:ea typeface="Arial"/>
                <a:cs typeface="Arial"/>
                <a:sym typeface="Arial"/>
              </a:rPr>
              <a:t>"Tái chế" (tái sử dụng) các chế độ xem mục để cuộn hiệu quả hơn </a:t>
            </a:r>
            <a:endParaRPr>
              <a:latin typeface="Arial"/>
              <a:ea typeface="Arial"/>
              <a:cs typeface="Arial"/>
              <a:sym typeface="Arial"/>
            </a:endParaRPr>
          </a:p>
          <a:p>
            <a:pPr indent="-368300" lvl="0" marL="457200" rtl="0" algn="l">
              <a:lnSpc>
                <a:spcPct val="115000"/>
              </a:lnSpc>
              <a:spcBef>
                <a:spcPts val="1000"/>
              </a:spcBef>
              <a:spcAft>
                <a:spcPts val="0"/>
              </a:spcAft>
              <a:buSzPts val="2200"/>
              <a:buFont typeface="Arial"/>
              <a:buChar char="●"/>
            </a:pPr>
            <a:r>
              <a:rPr lang="vi-VN" sz="2200">
                <a:latin typeface="Arial"/>
                <a:ea typeface="Arial"/>
                <a:cs typeface="Arial"/>
                <a:sym typeface="Arial"/>
              </a:rPr>
              <a:t>Có thể chỉ định bố cục mục danh sách cho từng mục trong tập dữ liệu </a:t>
            </a:r>
            <a:endParaRPr>
              <a:latin typeface="Arial"/>
              <a:ea typeface="Arial"/>
              <a:cs typeface="Arial"/>
              <a:sym typeface="Arial"/>
            </a:endParaRPr>
          </a:p>
          <a:p>
            <a:pPr indent="-368300" lvl="0" marL="457200" rtl="0" algn="l">
              <a:lnSpc>
                <a:spcPct val="115000"/>
              </a:lnSpc>
              <a:spcBef>
                <a:spcPts val="1000"/>
              </a:spcBef>
              <a:spcAft>
                <a:spcPts val="1000"/>
              </a:spcAft>
              <a:buSzPts val="2200"/>
              <a:buFont typeface="Arial"/>
              <a:buChar char="●"/>
            </a:pPr>
            <a:r>
              <a:rPr lang="vi-VN" sz="2200">
                <a:latin typeface="Arial"/>
                <a:ea typeface="Arial"/>
                <a:cs typeface="Arial"/>
                <a:sym typeface="Arial"/>
              </a:rPr>
              <a:t>Hỗ trợ hoạt ảnh và quá trình chuyển đổi </a:t>
            </a:r>
            <a:endParaRPr>
              <a:latin typeface="Arial"/>
              <a:ea typeface="Arial"/>
              <a:cs typeface="Arial"/>
              <a:sym typeface="Arial"/>
            </a:endParaRPr>
          </a:p>
        </p:txBody>
      </p:sp>
      <p:sp>
        <p:nvSpPr>
          <p:cNvPr id="99" name="Google Shape;99;p2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Tóm tắt</a:t>
            </a:r>
            <a:endParaRPr>
              <a:latin typeface="Arial"/>
              <a:ea typeface="Arial"/>
              <a:cs typeface="Arial"/>
              <a:sym typeface="Arial"/>
            </a:endParaRPr>
          </a:p>
        </p:txBody>
      </p:sp>
      <p:sp>
        <p:nvSpPr>
          <p:cNvPr id="500" name="Google Shape;500;p56"/>
          <p:cNvSpPr txBox="1"/>
          <p:nvPr>
            <p:ph idx="1" type="body"/>
          </p:nvPr>
        </p:nvSpPr>
        <p:spPr>
          <a:xfrm>
            <a:off x="311700" y="1011275"/>
            <a:ext cx="8785800" cy="360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50">
                <a:latin typeface="Arial"/>
                <a:ea typeface="Arial"/>
                <a:cs typeface="Arial"/>
                <a:sym typeface="Arial"/>
              </a:rPr>
              <a:t>Trong Bài học 10, bạn đã tìm hiểu cách:</a:t>
            </a:r>
            <a:endParaRPr sz="1850">
              <a:latin typeface="Arial"/>
              <a:ea typeface="Arial"/>
              <a:cs typeface="Arial"/>
              <a:sym typeface="Arial"/>
            </a:endParaRPr>
          </a:p>
          <a:p>
            <a:pPr indent="-346075" lvl="0" marL="457200" rtl="0" algn="l">
              <a:lnSpc>
                <a:spcPct val="115000"/>
              </a:lnSpc>
              <a:spcBef>
                <a:spcPts val="600"/>
              </a:spcBef>
              <a:spcAft>
                <a:spcPts val="0"/>
              </a:spcAft>
              <a:buClr>
                <a:srgbClr val="1C4587"/>
              </a:buClr>
              <a:buSzPts val="1850"/>
              <a:buChar char="●"/>
            </a:pPr>
            <a:r>
              <a:rPr lang="vi-VN" sz="1850">
                <a:solidFill>
                  <a:srgbClr val="1C4587"/>
                </a:solidFill>
                <a:uFill>
                  <a:noFill/>
                </a:uFill>
                <a:latin typeface="Arial"/>
                <a:ea typeface="Arial"/>
                <a:cs typeface="Arial"/>
                <a:sym typeface="Arial"/>
                <a:hlinkClick action="ppaction://hlinksldjump" r:id="rId3">
                  <a:extLst>
                    <a:ext uri="{A12FA001-AC4F-418D-AE19-62706E023703}">
                      <ahyp:hlinkClr val="tx"/>
                    </a:ext>
                  </a:extLst>
                </a:hlinkClick>
              </a:rPr>
              <a:t>Dùng </a:t>
            </a:r>
            <a:r>
              <a:rPr lang="vi-VN" sz="1850">
                <a:solidFill>
                  <a:srgbClr val="1C4587"/>
                </a:solidFill>
                <a:uFill>
                  <a:noFill/>
                </a:uFill>
                <a:latin typeface="Courier New"/>
                <a:ea typeface="Courier New"/>
                <a:cs typeface="Courier New"/>
                <a:sym typeface="Courier New"/>
                <a:hlinkClick action="ppaction://hlinksldjump" r:id="rId4">
                  <a:extLst>
                    <a:ext uri="{A12FA001-AC4F-418D-AE19-62706E023703}">
                      <ahyp:hlinkClr val="tx"/>
                    </a:ext>
                  </a:extLst>
                </a:hlinkClick>
              </a:rPr>
              <a:t>ListAdapter</a:t>
            </a:r>
            <a:r>
              <a:rPr lang="vi-VN" sz="1850">
                <a:solidFill>
                  <a:srgbClr val="1C4587"/>
                </a:solidFill>
                <a:uFill>
                  <a:noFill/>
                </a:uFill>
                <a:hlinkClick action="ppaction://hlinksldjump" r:id="rId5">
                  <a:extLst>
                    <a:ext uri="{A12FA001-AC4F-418D-AE19-62706E023703}">
                      <ahyp:hlinkClr val="tx"/>
                    </a:ext>
                  </a:extLst>
                </a:hlinkClick>
              </a:rPr>
              <a:t> </a:t>
            </a:r>
            <a:r>
              <a:rPr lang="vi-VN" sz="1850">
                <a:solidFill>
                  <a:srgbClr val="1C4587"/>
                </a:solidFill>
                <a:uFill>
                  <a:noFill/>
                </a:uFill>
                <a:latin typeface="Arial"/>
                <a:ea typeface="Arial"/>
                <a:cs typeface="Arial"/>
                <a:sym typeface="Arial"/>
                <a:hlinkClick action="ppaction://hlinksldjump" r:id="rId6">
                  <a:extLst>
                    <a:ext uri="{A12FA001-AC4F-418D-AE19-62706E023703}">
                      <ahyp:hlinkClr val="tx"/>
                    </a:ext>
                  </a:extLst>
                </a:hlinkClick>
              </a:rPr>
              <a:t>để giúp</a:t>
            </a:r>
            <a:r>
              <a:rPr lang="vi-VN" sz="1850">
                <a:solidFill>
                  <a:srgbClr val="1C4587"/>
                </a:solidFill>
                <a:uFill>
                  <a:noFill/>
                </a:uFill>
                <a:hlinkClick action="ppaction://hlinksldjump" r:id="rId7">
                  <a:extLst>
                    <a:ext uri="{A12FA001-AC4F-418D-AE19-62706E023703}">
                      <ahyp:hlinkClr val="tx"/>
                    </a:ext>
                  </a:extLst>
                </a:hlinkClick>
              </a:rPr>
              <a:t> </a:t>
            </a:r>
            <a:r>
              <a:rPr lang="vi-VN" sz="1850">
                <a:solidFill>
                  <a:srgbClr val="1C4587"/>
                </a:solidFill>
                <a:uFill>
                  <a:noFill/>
                </a:uFill>
                <a:latin typeface="Courier New"/>
                <a:ea typeface="Courier New"/>
                <a:cs typeface="Courier New"/>
                <a:sym typeface="Courier New"/>
                <a:hlinkClick action="ppaction://hlinksldjump" r:id="rId8">
                  <a:extLst>
                    <a:ext uri="{A12FA001-AC4F-418D-AE19-62706E023703}">
                      <ahyp:hlinkClr val="tx"/>
                    </a:ext>
                  </a:extLst>
                </a:hlinkClick>
              </a:rPr>
              <a:t>RecyclerView</a:t>
            </a:r>
            <a:r>
              <a:rPr lang="vi-VN" sz="1850">
                <a:solidFill>
                  <a:srgbClr val="1C4587"/>
                </a:solidFill>
                <a:uFill>
                  <a:noFill/>
                </a:uFill>
                <a:hlinkClick action="ppaction://hlinksldjump" r:id="rId9">
                  <a:extLst>
                    <a:ext uri="{A12FA001-AC4F-418D-AE19-62706E023703}">
                      <ahyp:hlinkClr val="tx"/>
                    </a:ext>
                  </a:extLst>
                </a:hlinkClick>
              </a:rPr>
              <a:t> </a:t>
            </a:r>
            <a:r>
              <a:rPr lang="vi-VN" sz="1850">
                <a:solidFill>
                  <a:srgbClr val="1C4587"/>
                </a:solidFill>
                <a:uFill>
                  <a:noFill/>
                </a:uFill>
                <a:latin typeface="Arial"/>
                <a:ea typeface="Arial"/>
                <a:cs typeface="Arial"/>
                <a:sym typeface="Arial"/>
                <a:hlinkClick action="ppaction://hlinksldjump" r:id="rId10">
                  <a:extLst>
                    <a:ext uri="{A12FA001-AC4F-418D-AE19-62706E023703}">
                      <ahyp:hlinkClr val="tx"/>
                    </a:ext>
                  </a:extLst>
                </a:hlinkClick>
              </a:rPr>
              <a:t>cập nhật danh sách hiệu quả hơn</a:t>
            </a:r>
            <a:endParaRPr sz="1850">
              <a:solidFill>
                <a:srgbClr val="1C4587"/>
              </a:solidFill>
              <a:latin typeface="Arial"/>
              <a:ea typeface="Arial"/>
              <a:cs typeface="Arial"/>
              <a:sym typeface="Arial"/>
            </a:endParaRPr>
          </a:p>
          <a:p>
            <a:pPr indent="-346075" lvl="0" marL="457200" rtl="0" algn="l">
              <a:lnSpc>
                <a:spcPct val="115000"/>
              </a:lnSpc>
              <a:spcBef>
                <a:spcPts val="600"/>
              </a:spcBef>
              <a:spcAft>
                <a:spcPts val="0"/>
              </a:spcAft>
              <a:buClr>
                <a:srgbClr val="1C4587"/>
              </a:buClr>
              <a:buSzPts val="1850"/>
              <a:buFont typeface="Arial"/>
              <a:buChar char="●"/>
            </a:pPr>
            <a:r>
              <a:rPr lang="vi-VN" sz="1850">
                <a:solidFill>
                  <a:srgbClr val="1C4587"/>
                </a:solidFill>
                <a:uFill>
                  <a:noFill/>
                </a:uFill>
                <a:latin typeface="Arial"/>
                <a:ea typeface="Arial"/>
                <a:cs typeface="Arial"/>
                <a:sym typeface="Arial"/>
                <a:hlinkClick action="ppaction://hlinksldjump" r:id="rId11">
                  <a:extLst>
                    <a:ext uri="{A12FA001-AC4F-418D-AE19-62706E023703}">
                      <ahyp:hlinkClr val="tx"/>
                    </a:ext>
                  </a:extLst>
                </a:hlinkClick>
              </a:rPr>
              <a:t>Tạo bộ chuyển đổi liên kết bằng logic tùy chỉnh để đặt các giá trị của Chế độ xem từ một thuộc tính XML</a:t>
            </a:r>
            <a:endParaRPr sz="1850">
              <a:solidFill>
                <a:srgbClr val="1C4587"/>
              </a:solidFill>
              <a:latin typeface="Arial"/>
              <a:ea typeface="Arial"/>
              <a:cs typeface="Arial"/>
              <a:sym typeface="Arial"/>
            </a:endParaRPr>
          </a:p>
          <a:p>
            <a:pPr indent="-346075" lvl="0" marL="457200" rtl="0" algn="l">
              <a:lnSpc>
                <a:spcPct val="115000"/>
              </a:lnSpc>
              <a:spcBef>
                <a:spcPts val="600"/>
              </a:spcBef>
              <a:spcAft>
                <a:spcPts val="0"/>
              </a:spcAft>
              <a:buClr>
                <a:srgbClr val="1C4587"/>
              </a:buClr>
              <a:buSzPts val="1850"/>
              <a:buChar char="●"/>
            </a:pPr>
            <a:r>
              <a:rPr lang="vi-VN" sz="1850">
                <a:solidFill>
                  <a:srgbClr val="1C4587"/>
                </a:solidFill>
                <a:uFill>
                  <a:noFill/>
                </a:uFill>
                <a:latin typeface="Arial"/>
                <a:ea typeface="Arial"/>
                <a:cs typeface="Arial"/>
                <a:sym typeface="Arial"/>
                <a:hlinkClick action="ppaction://hlinksldjump" r:id="rId12">
                  <a:extLst>
                    <a:ext uri="{A12FA001-AC4F-418D-AE19-62706E023703}">
                      <ahyp:hlinkClr val="tx"/>
                    </a:ext>
                  </a:extLst>
                </a:hlinkClick>
              </a:rPr>
              <a:t>Xử lý nhiều</a:t>
            </a:r>
            <a:r>
              <a:rPr lang="vi-VN" sz="1850">
                <a:solidFill>
                  <a:srgbClr val="1C4587"/>
                </a:solidFill>
                <a:uFill>
                  <a:noFill/>
                </a:uFill>
                <a:hlinkClick action="ppaction://hlinksldjump" r:id="rId13">
                  <a:extLst>
                    <a:ext uri="{A12FA001-AC4F-418D-AE19-62706E023703}">
                      <ahyp:hlinkClr val="tx"/>
                    </a:ext>
                  </a:extLst>
                </a:hlinkClick>
              </a:rPr>
              <a:t> </a:t>
            </a:r>
            <a:r>
              <a:rPr lang="vi-VN" sz="1850">
                <a:solidFill>
                  <a:srgbClr val="1C4587"/>
                </a:solidFill>
                <a:uFill>
                  <a:noFill/>
                </a:uFill>
                <a:latin typeface="Courier New"/>
                <a:ea typeface="Courier New"/>
                <a:cs typeface="Courier New"/>
                <a:sym typeface="Courier New"/>
                <a:hlinkClick action="ppaction://hlinksldjump" r:id="rId14">
                  <a:extLst>
                    <a:ext uri="{A12FA001-AC4F-418D-AE19-62706E023703}">
                      <ahyp:hlinkClr val="tx"/>
                    </a:ext>
                  </a:extLst>
                </a:hlinkClick>
              </a:rPr>
              <a:t>ViewHolder</a:t>
            </a:r>
            <a:r>
              <a:rPr lang="vi-VN" sz="1850">
                <a:solidFill>
                  <a:srgbClr val="1C4587"/>
                </a:solidFill>
                <a:uFill>
                  <a:noFill/>
                </a:uFill>
                <a:hlinkClick action="ppaction://hlinksldjump" r:id="rId15">
                  <a:extLst>
                    <a:ext uri="{A12FA001-AC4F-418D-AE19-62706E023703}">
                      <ahyp:hlinkClr val="tx"/>
                    </a:ext>
                  </a:extLst>
                </a:hlinkClick>
              </a:rPr>
              <a:t> </a:t>
            </a:r>
            <a:r>
              <a:rPr lang="vi-VN" sz="1850">
                <a:solidFill>
                  <a:srgbClr val="1C4587"/>
                </a:solidFill>
                <a:uFill>
                  <a:noFill/>
                </a:uFill>
                <a:latin typeface="Arial"/>
                <a:ea typeface="Arial"/>
                <a:cs typeface="Arial"/>
                <a:sym typeface="Arial"/>
                <a:hlinkClick action="ppaction://hlinksldjump" r:id="rId16">
                  <a:extLst>
                    <a:ext uri="{A12FA001-AC4F-418D-AE19-62706E023703}">
                      <ahyp:hlinkClr val="tx"/>
                    </a:ext>
                  </a:extLst>
                </a:hlinkClick>
              </a:rPr>
              <a:t>trong cùng một </a:t>
            </a:r>
            <a:r>
              <a:rPr lang="vi-VN" sz="1850">
                <a:solidFill>
                  <a:srgbClr val="1C4587"/>
                </a:solidFill>
                <a:uFill>
                  <a:noFill/>
                </a:uFill>
                <a:latin typeface="Courier New"/>
                <a:ea typeface="Courier New"/>
                <a:cs typeface="Courier New"/>
                <a:sym typeface="Courier New"/>
                <a:hlinkClick action="ppaction://hlinksldjump" r:id="rId17">
                  <a:extLst>
                    <a:ext uri="{A12FA001-AC4F-418D-AE19-62706E023703}">
                      <ahyp:hlinkClr val="tx"/>
                    </a:ext>
                  </a:extLst>
                </a:hlinkClick>
              </a:rPr>
              <a:t>RecyclerView</a:t>
            </a:r>
            <a:r>
              <a:rPr lang="vi-VN" sz="1850">
                <a:solidFill>
                  <a:srgbClr val="1C4587"/>
                </a:solidFill>
                <a:uFill>
                  <a:noFill/>
                </a:uFill>
                <a:hlinkClick action="ppaction://hlinksldjump" r:id="rId18">
                  <a:extLst>
                    <a:ext uri="{A12FA001-AC4F-418D-AE19-62706E023703}">
                      <ahyp:hlinkClr val="tx"/>
                    </a:ext>
                  </a:extLst>
                </a:hlinkClick>
              </a:rPr>
              <a:t> </a:t>
            </a:r>
            <a:r>
              <a:rPr lang="vi-VN" sz="1850">
                <a:solidFill>
                  <a:srgbClr val="1C4587"/>
                </a:solidFill>
                <a:uFill>
                  <a:noFill/>
                </a:uFill>
                <a:latin typeface="Arial"/>
                <a:ea typeface="Arial"/>
                <a:cs typeface="Arial"/>
                <a:sym typeface="Arial"/>
                <a:hlinkClick action="ppaction://hlinksldjump" r:id="rId19">
                  <a:extLst>
                    <a:ext uri="{A12FA001-AC4F-418D-AE19-62706E023703}">
                      <ahyp:hlinkClr val="tx"/>
                    </a:ext>
                  </a:extLst>
                </a:hlinkClick>
              </a:rPr>
              <a:t>để hiển thị nhiều loại mục</a:t>
            </a:r>
            <a:endParaRPr sz="1850">
              <a:solidFill>
                <a:srgbClr val="1C4587"/>
              </a:solidFill>
              <a:latin typeface="Arial"/>
              <a:ea typeface="Arial"/>
              <a:cs typeface="Arial"/>
              <a:sym typeface="Arial"/>
            </a:endParaRPr>
          </a:p>
          <a:p>
            <a:pPr indent="-346075" lvl="0" marL="457200" rtl="0" algn="l">
              <a:lnSpc>
                <a:spcPct val="115000"/>
              </a:lnSpc>
              <a:spcBef>
                <a:spcPts val="600"/>
              </a:spcBef>
              <a:spcAft>
                <a:spcPts val="0"/>
              </a:spcAft>
              <a:buClr>
                <a:srgbClr val="1C4587"/>
              </a:buClr>
              <a:buSzPts val="1850"/>
              <a:buChar char="●"/>
            </a:pPr>
            <a:r>
              <a:rPr lang="vi-VN" sz="1850">
                <a:solidFill>
                  <a:srgbClr val="1C4587"/>
                </a:solidFill>
                <a:uFill>
                  <a:noFill/>
                </a:uFill>
                <a:latin typeface="Arial"/>
                <a:ea typeface="Arial"/>
                <a:cs typeface="Arial"/>
                <a:sym typeface="Arial"/>
                <a:hlinkClick action="ppaction://hlinksldjump" r:id="rId20">
                  <a:extLst>
                    <a:ext uri="{A12FA001-AC4F-418D-AE19-62706E023703}">
                      <ahyp:hlinkClr val="tx"/>
                    </a:ext>
                  </a:extLst>
                </a:hlinkClick>
              </a:rPr>
              <a:t>Dùng </a:t>
            </a:r>
            <a:r>
              <a:rPr lang="vi-VN" sz="1850">
                <a:solidFill>
                  <a:srgbClr val="1C4587"/>
                </a:solidFill>
                <a:uFill>
                  <a:noFill/>
                </a:uFill>
                <a:latin typeface="Courier New"/>
                <a:ea typeface="Courier New"/>
                <a:cs typeface="Courier New"/>
                <a:sym typeface="Courier New"/>
                <a:hlinkClick action="ppaction://hlinksldjump" r:id="rId21">
                  <a:extLst>
                    <a:ext uri="{A12FA001-AC4F-418D-AE19-62706E023703}">
                      <ahyp:hlinkClr val="tx"/>
                    </a:ext>
                  </a:extLst>
                </a:hlinkClick>
              </a:rPr>
              <a:t>GridLayoutManager</a:t>
            </a:r>
            <a:r>
              <a:rPr lang="vi-VN" sz="1850">
                <a:solidFill>
                  <a:srgbClr val="1C4587"/>
                </a:solidFill>
                <a:uFill>
                  <a:noFill/>
                </a:uFill>
                <a:hlinkClick action="ppaction://hlinksldjump" r:id="rId22">
                  <a:extLst>
                    <a:ext uri="{A12FA001-AC4F-418D-AE19-62706E023703}">
                      <ahyp:hlinkClr val="tx"/>
                    </a:ext>
                  </a:extLst>
                </a:hlinkClick>
              </a:rPr>
              <a:t> </a:t>
            </a:r>
            <a:r>
              <a:rPr lang="vi-VN" sz="1850">
                <a:solidFill>
                  <a:srgbClr val="1C4587"/>
                </a:solidFill>
                <a:uFill>
                  <a:noFill/>
                </a:uFill>
                <a:latin typeface="Arial"/>
                <a:ea typeface="Arial"/>
                <a:cs typeface="Arial"/>
                <a:sym typeface="Arial"/>
                <a:hlinkClick action="ppaction://hlinksldjump" r:id="rId23">
                  <a:extLst>
                    <a:ext uri="{A12FA001-AC4F-418D-AE19-62706E023703}">
                      <ahyp:hlinkClr val="tx"/>
                    </a:ext>
                  </a:extLst>
                </a:hlinkClick>
              </a:rPr>
              <a:t>để hiển thị các mục ở dạng lưới</a:t>
            </a:r>
            <a:endParaRPr sz="1850">
              <a:solidFill>
                <a:srgbClr val="1C4587"/>
              </a:solidFill>
              <a:latin typeface="Arial"/>
              <a:ea typeface="Arial"/>
              <a:cs typeface="Arial"/>
              <a:sym typeface="Arial"/>
            </a:endParaRPr>
          </a:p>
          <a:p>
            <a:pPr indent="-346075" lvl="0" marL="457200" rtl="0" algn="l">
              <a:lnSpc>
                <a:spcPct val="115000"/>
              </a:lnSpc>
              <a:spcBef>
                <a:spcPts val="600"/>
              </a:spcBef>
              <a:spcAft>
                <a:spcPts val="600"/>
              </a:spcAft>
              <a:buClr>
                <a:srgbClr val="1C4587"/>
              </a:buClr>
              <a:buSzPts val="1850"/>
              <a:buChar char="●"/>
            </a:pPr>
            <a:r>
              <a:rPr lang="vi-VN" sz="1850">
                <a:solidFill>
                  <a:srgbClr val="1C4587"/>
                </a:solidFill>
                <a:uFill>
                  <a:noFill/>
                </a:uFill>
                <a:latin typeface="Arial"/>
                <a:ea typeface="Arial"/>
                <a:cs typeface="Arial"/>
                <a:sym typeface="Arial"/>
                <a:hlinkClick action="ppaction://hlinksldjump" r:id="rId24">
                  <a:extLst>
                    <a:ext uri="{A12FA001-AC4F-418D-AE19-62706E023703}">
                      <ahyp:hlinkClr val="tx"/>
                    </a:ext>
                  </a:extLst>
                </a:hlinkClick>
              </a:rPr>
              <a:t>Chỉ định kích thước khoảng của một mục trong lưới bằng</a:t>
            </a:r>
            <a:r>
              <a:rPr lang="vi-VN" sz="1850">
                <a:solidFill>
                  <a:srgbClr val="1C4587"/>
                </a:solidFill>
                <a:uFill>
                  <a:noFill/>
                </a:uFill>
                <a:hlinkClick action="ppaction://hlinksldjump" r:id="rId25">
                  <a:extLst>
                    <a:ext uri="{A12FA001-AC4F-418D-AE19-62706E023703}">
                      <ahyp:hlinkClr val="tx"/>
                    </a:ext>
                  </a:extLst>
                </a:hlinkClick>
              </a:rPr>
              <a:t> </a:t>
            </a:r>
            <a:r>
              <a:rPr lang="vi-VN" sz="1850">
                <a:solidFill>
                  <a:srgbClr val="1C4587"/>
                </a:solidFill>
                <a:uFill>
                  <a:noFill/>
                </a:uFill>
                <a:latin typeface="Courier New"/>
                <a:ea typeface="Courier New"/>
                <a:cs typeface="Courier New"/>
                <a:sym typeface="Courier New"/>
                <a:hlinkClick action="ppaction://hlinksldjump" r:id="rId26">
                  <a:extLst>
                    <a:ext uri="{A12FA001-AC4F-418D-AE19-62706E023703}">
                      <ahyp:hlinkClr val="tx"/>
                    </a:ext>
                  </a:extLst>
                </a:hlinkClick>
              </a:rPr>
              <a:t>SpanSizeLookup</a:t>
            </a:r>
            <a:endParaRPr sz="1850">
              <a:solidFill>
                <a:srgbClr val="1C4587"/>
              </a:solidFill>
            </a:endParaRPr>
          </a:p>
        </p:txBody>
      </p:sp>
      <p:sp>
        <p:nvSpPr>
          <p:cNvPr id="501" name="Google Shape;501;p5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Tìm hiểu thêm</a:t>
            </a:r>
            <a:endParaRPr>
              <a:latin typeface="Arial"/>
              <a:ea typeface="Arial"/>
              <a:cs typeface="Arial"/>
              <a:sym typeface="Arial"/>
            </a:endParaRPr>
          </a:p>
        </p:txBody>
      </p:sp>
      <p:sp>
        <p:nvSpPr>
          <p:cNvPr id="507" name="Google Shape;507;p57"/>
          <p:cNvSpPr txBox="1"/>
          <p:nvPr>
            <p:ph idx="1" type="body"/>
          </p:nvPr>
        </p:nvSpPr>
        <p:spPr>
          <a:xfrm>
            <a:off x="311700" y="1233338"/>
            <a:ext cx="8520600" cy="303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Arial"/>
              <a:buChar char="●"/>
            </a:pPr>
            <a:r>
              <a:rPr lang="vi-VN" sz="2000" u="sng">
                <a:solidFill>
                  <a:srgbClr val="1155CC"/>
                </a:solidFill>
                <a:latin typeface="Arial"/>
                <a:ea typeface="Arial"/>
                <a:cs typeface="Arial"/>
                <a:sym typeface="Arial"/>
                <a:hlinkClick r:id="rId3">
                  <a:extLst>
                    <a:ext uri="{A12FA001-AC4F-418D-AE19-62706E023703}">
                      <ahyp:hlinkClr val="tx"/>
                    </a:ext>
                  </a:extLst>
                </a:hlinkClick>
              </a:rPr>
              <a:t>Tạo một danh sách bằng RecyclerView</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vi-VN" sz="2000" u="sng">
                <a:solidFill>
                  <a:srgbClr val="1155CC"/>
                </a:solidFill>
                <a:latin typeface="Arial"/>
                <a:ea typeface="Arial"/>
                <a:cs typeface="Arial"/>
                <a:sym typeface="Arial"/>
                <a:hlinkClick r:id="rId4">
                  <a:extLst>
                    <a:ext uri="{A12FA001-AC4F-418D-AE19-62706E023703}">
                      <ahyp:hlinkClr val="tx"/>
                    </a:ext>
                  </a:extLst>
                </a:hlinkClick>
              </a:rPr>
              <a:t>RecyclerView</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vi-VN" sz="2000" u="sng">
                <a:solidFill>
                  <a:srgbClr val="1155CC"/>
                </a:solidFill>
                <a:latin typeface="Arial"/>
                <a:ea typeface="Arial"/>
                <a:cs typeface="Arial"/>
                <a:sym typeface="Arial"/>
                <a:hlinkClick r:id="rId5">
                  <a:extLst>
                    <a:ext uri="{A12FA001-AC4F-418D-AE19-62706E023703}">
                      <ahyp:hlinkClr val="tx"/>
                    </a:ext>
                  </a:extLst>
                </a:hlinkClick>
              </a:rPr>
              <a:t>ListAdapter</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vi-VN" sz="2000" u="sng">
                <a:solidFill>
                  <a:srgbClr val="1155CC"/>
                </a:solidFill>
                <a:latin typeface="Arial"/>
                <a:ea typeface="Arial"/>
                <a:cs typeface="Arial"/>
                <a:sym typeface="Arial"/>
                <a:hlinkClick r:id="rId6">
                  <a:extLst>
                    <a:ext uri="{A12FA001-AC4F-418D-AE19-62706E023703}">
                      <ahyp:hlinkClr val="tx"/>
                    </a:ext>
                  </a:extLst>
                </a:hlinkClick>
              </a:rPr>
              <a:t>Bộ chuyển đổi liên kết</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vi-VN" sz="2000" u="sng">
                <a:solidFill>
                  <a:srgbClr val="1155CC"/>
                </a:solidFill>
                <a:latin typeface="Arial"/>
                <a:ea typeface="Arial"/>
                <a:cs typeface="Arial"/>
                <a:sym typeface="Arial"/>
                <a:hlinkClick r:id="rId7">
                  <a:extLst>
                    <a:ext uri="{A12FA001-AC4F-418D-AE19-62706E023703}">
                      <ahyp:hlinkClr val="tx"/>
                    </a:ext>
                  </a:extLst>
                </a:hlinkClick>
              </a:rPr>
              <a:t>GridLayoutManager</a:t>
            </a:r>
            <a:endParaRPr>
              <a:solidFill>
                <a:srgbClr val="1155CC"/>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vi-VN" sz="2000" u="sng">
                <a:solidFill>
                  <a:srgbClr val="1155CC"/>
                </a:solidFill>
                <a:latin typeface="Arial"/>
                <a:ea typeface="Arial"/>
                <a:cs typeface="Arial"/>
                <a:sym typeface="Arial"/>
                <a:hlinkClick r:id="rId8">
                  <a:extLst>
                    <a:ext uri="{A12FA001-AC4F-418D-AE19-62706E023703}">
                      <ahyp:hlinkClr val="tx"/>
                    </a:ext>
                  </a:extLst>
                </a:hlinkClick>
              </a:rPr>
              <a:t>DiffUtil</a:t>
            </a:r>
            <a:r>
              <a:rPr lang="vi-VN" sz="2000">
                <a:solidFill>
                  <a:srgbClr val="1155CC"/>
                </a:solidFill>
                <a:latin typeface="Arial"/>
                <a:ea typeface="Arial"/>
                <a:cs typeface="Arial"/>
                <a:sym typeface="Arial"/>
              </a:rPr>
              <a:t> </a:t>
            </a:r>
            <a:r>
              <a:rPr lang="vi-VN" sz="2000">
                <a:latin typeface="Arial"/>
                <a:ea typeface="Arial"/>
                <a:cs typeface="Arial"/>
                <a:sym typeface="Arial"/>
              </a:rPr>
              <a:t>và </a:t>
            </a:r>
            <a:r>
              <a:rPr lang="vi-VN" sz="2000" u="sng">
                <a:solidFill>
                  <a:srgbClr val="1155CC"/>
                </a:solidFill>
                <a:latin typeface="Arial"/>
                <a:ea typeface="Arial"/>
                <a:cs typeface="Arial"/>
                <a:sym typeface="Arial"/>
                <a:hlinkClick r:id="rId9">
                  <a:extLst>
                    <a:ext uri="{A12FA001-AC4F-418D-AE19-62706E023703}">
                      <ahyp:hlinkClr val="tx"/>
                    </a:ext>
                  </a:extLst>
                </a:hlinkClick>
              </a:rPr>
              <a:t>ItemCallback</a:t>
            </a:r>
            <a:endParaRPr>
              <a:solidFill>
                <a:srgbClr val="1155CC"/>
              </a:solidFill>
              <a:latin typeface="Arial"/>
              <a:ea typeface="Arial"/>
              <a:cs typeface="Arial"/>
              <a:sym typeface="Arial"/>
            </a:endParaRPr>
          </a:p>
        </p:txBody>
      </p:sp>
      <p:sp>
        <p:nvSpPr>
          <p:cNvPr id="508" name="Google Shape;508;p5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Lộ trình</a:t>
            </a:r>
            <a:endParaRPr>
              <a:latin typeface="Arial"/>
              <a:ea typeface="Arial"/>
              <a:cs typeface="Arial"/>
              <a:sym typeface="Arial"/>
            </a:endParaRPr>
          </a:p>
        </p:txBody>
      </p:sp>
      <p:sp>
        <p:nvSpPr>
          <p:cNvPr id="514" name="Google Shape;514;p5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15" name="Google Shape;515;p58"/>
          <p:cNvSpPr txBox="1"/>
          <p:nvPr>
            <p:ph idx="1" type="body"/>
          </p:nvPr>
        </p:nvSpPr>
        <p:spPr>
          <a:xfrm>
            <a:off x="311711" y="1490519"/>
            <a:ext cx="5245573" cy="8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500">
                <a:latin typeface="Arial"/>
                <a:ea typeface="Arial"/>
                <a:cs typeface="Arial"/>
                <a:sym typeface="Arial"/>
              </a:rPr>
              <a:t>Thực hành những gì bạn đã học được bằng cách hoàn thành lộ trình này:</a:t>
            </a:r>
            <a:endParaRPr>
              <a:latin typeface="Arial"/>
              <a:ea typeface="Arial"/>
              <a:cs typeface="Arial"/>
              <a:sym typeface="Arial"/>
            </a:endParaRPr>
          </a:p>
          <a:p>
            <a:pPr indent="0" lvl="0" marL="0" rtl="0" algn="l">
              <a:lnSpc>
                <a:spcPct val="115000"/>
              </a:lnSpc>
              <a:spcBef>
                <a:spcPts val="1000"/>
              </a:spcBef>
              <a:spcAft>
                <a:spcPts val="1000"/>
              </a:spcAft>
              <a:buSzPts val="2400"/>
              <a:buNone/>
            </a:pPr>
            <a:r>
              <a:rPr lang="vi-VN" sz="2500" u="sng">
                <a:solidFill>
                  <a:schemeClr val="hlink"/>
                </a:solidFill>
                <a:latin typeface="Arial"/>
                <a:ea typeface="Arial"/>
                <a:cs typeface="Arial"/>
                <a:sym typeface="Arial"/>
                <a:hlinkClick r:id="rId3"/>
              </a:rPr>
              <a:t>Bài học 10: Trường hợp sử dụng nâng cao của</a:t>
            </a:r>
            <a:r>
              <a:rPr lang="vi-VN" sz="2500" u="sng">
                <a:solidFill>
                  <a:schemeClr val="hlink"/>
                </a:solidFill>
                <a:latin typeface="Arial"/>
                <a:ea typeface="Arial"/>
                <a:cs typeface="Arial"/>
                <a:sym typeface="Arial"/>
              </a:rPr>
              <a:t> </a:t>
            </a:r>
            <a:r>
              <a:rPr lang="vi-VN" sz="2500" u="sng">
                <a:solidFill>
                  <a:schemeClr val="hlink"/>
                </a:solidFill>
                <a:latin typeface="Arial"/>
                <a:ea typeface="Arial"/>
                <a:cs typeface="Arial"/>
                <a:sym typeface="Arial"/>
                <a:hlinkClick r:id="rId4"/>
              </a:rPr>
              <a:t>RecyclerView</a:t>
            </a:r>
            <a:endParaRPr>
              <a:latin typeface="Arial"/>
              <a:ea typeface="Arial"/>
              <a:cs typeface="Arial"/>
              <a:sym typeface="Arial"/>
            </a:endParaRPr>
          </a:p>
        </p:txBody>
      </p:sp>
      <p:pic>
        <p:nvPicPr>
          <p:cNvPr id="516" name="Google Shape;516;p58"/>
          <p:cNvPicPr preferRelativeResize="0"/>
          <p:nvPr/>
        </p:nvPicPr>
        <p:blipFill rotWithShape="1">
          <a:blip r:embed="rId5">
            <a:alphaModFix/>
          </a:blip>
          <a:srcRect b="13226" l="12796" r="12273" t="12878"/>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300">
                <a:latin typeface="Arial"/>
                <a:ea typeface="Arial"/>
                <a:cs typeface="Arial"/>
                <a:sym typeface="Arial"/>
              </a:rPr>
              <a:t>Xem tính năng tái chế trong RecyclerView</a:t>
            </a:r>
            <a:endParaRPr sz="3300">
              <a:latin typeface="Arial"/>
              <a:ea typeface="Arial"/>
              <a:cs typeface="Arial"/>
              <a:sym typeface="Arial"/>
            </a:endParaRPr>
          </a:p>
        </p:txBody>
      </p:sp>
      <p:sp>
        <p:nvSpPr>
          <p:cNvPr id="105" name="Google Shape;105;p2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06" name="Google Shape;106;p21"/>
          <p:cNvSpPr txBox="1"/>
          <p:nvPr/>
        </p:nvSpPr>
        <p:spPr>
          <a:xfrm>
            <a:off x="6255375" y="1185375"/>
            <a:ext cx="2707200" cy="142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Nếu mục được cuộn ngoài màn hình, mục đó sẽ không bị hủy bỏ. Mục được đưa vào một nhóm để tái chế.</a:t>
            </a:r>
            <a:endParaRPr/>
          </a:p>
        </p:txBody>
      </p:sp>
      <p:sp>
        <p:nvSpPr>
          <p:cNvPr id="107" name="Google Shape;107;p21"/>
          <p:cNvSpPr txBox="1"/>
          <p:nvPr/>
        </p:nvSpPr>
        <p:spPr>
          <a:xfrm>
            <a:off x="6339525" y="3040750"/>
            <a:ext cx="2804400" cy="8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onBindViewHolder liên kết chế độ xem với các giá trị mới, sau đó, chế độ xem được chèn lại vào danh sách.</a:t>
            </a:r>
            <a:endParaRPr/>
          </a:p>
        </p:txBody>
      </p:sp>
      <p:grpSp>
        <p:nvGrpSpPr>
          <p:cNvPr id="108" name="Google Shape;108;p21"/>
          <p:cNvGrpSpPr/>
          <p:nvPr/>
        </p:nvGrpSpPr>
        <p:grpSpPr>
          <a:xfrm>
            <a:off x="354423" y="1253410"/>
            <a:ext cx="5887177" cy="3100677"/>
            <a:chOff x="354423" y="1253410"/>
            <a:chExt cx="5887177" cy="3100677"/>
          </a:xfrm>
        </p:grpSpPr>
        <p:sp>
          <p:nvSpPr>
            <p:cNvPr id="109" name="Google Shape;109;p21"/>
            <p:cNvSpPr/>
            <p:nvPr/>
          </p:nvSpPr>
          <p:spPr>
            <a:xfrm>
              <a:off x="355300" y="1630150"/>
              <a:ext cx="2576400" cy="25329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p:nvPr/>
          </p:nvSpPr>
          <p:spPr>
            <a:xfrm>
              <a:off x="355225" y="19875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1"/>
            <p:cNvSpPr txBox="1"/>
            <p:nvPr/>
          </p:nvSpPr>
          <p:spPr>
            <a:xfrm>
              <a:off x="371624" y="1991450"/>
              <a:ext cx="23544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Condensed"/>
                  <a:ea typeface="Roboto Condensed"/>
                  <a:cs typeface="Roboto Condensed"/>
                  <a:sym typeface="Roboto Condensed"/>
                </a:rPr>
                <a:t>Mountain View, California</a:t>
              </a:r>
              <a:endParaRPr/>
            </a:p>
          </p:txBody>
        </p:sp>
        <p:sp>
          <p:nvSpPr>
            <p:cNvPr id="112" name="Google Shape;112;p21"/>
            <p:cNvSpPr/>
            <p:nvPr/>
          </p:nvSpPr>
          <p:spPr>
            <a:xfrm>
              <a:off x="3256725" y="398778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a:off x="3256732" y="1275003"/>
              <a:ext cx="25230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14" name="Google Shape;114;p21"/>
            <p:cNvSpPr/>
            <p:nvPr/>
          </p:nvSpPr>
          <p:spPr>
            <a:xfrm>
              <a:off x="355225" y="23538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1"/>
            <p:cNvSpPr/>
            <p:nvPr/>
          </p:nvSpPr>
          <p:spPr>
            <a:xfrm>
              <a:off x="355225" y="27201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1"/>
            <p:cNvSpPr/>
            <p:nvPr/>
          </p:nvSpPr>
          <p:spPr>
            <a:xfrm>
              <a:off x="355225" y="3086228"/>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a:off x="355225" y="34527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txBox="1"/>
            <p:nvPr/>
          </p:nvSpPr>
          <p:spPr>
            <a:xfrm>
              <a:off x="371624" y="2351428"/>
              <a:ext cx="23544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Condensed"/>
                  <a:ea typeface="Roboto Condensed"/>
                  <a:cs typeface="Roboto Condensed"/>
                  <a:sym typeface="Roboto Condensed"/>
                </a:rPr>
                <a:t>Miami, Florida</a:t>
              </a:r>
              <a:endParaRPr/>
            </a:p>
          </p:txBody>
        </p:sp>
        <p:sp>
          <p:nvSpPr>
            <p:cNvPr id="119" name="Google Shape;119;p21"/>
            <p:cNvSpPr txBox="1"/>
            <p:nvPr/>
          </p:nvSpPr>
          <p:spPr>
            <a:xfrm>
              <a:off x="371624" y="2711405"/>
              <a:ext cx="23544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Condensed"/>
                  <a:ea typeface="Roboto Condensed"/>
                  <a:cs typeface="Roboto Condensed"/>
                  <a:sym typeface="Roboto Condensed"/>
                </a:rPr>
                <a:t>Seattle, Washington</a:t>
              </a:r>
              <a:endParaRPr/>
            </a:p>
          </p:txBody>
        </p:sp>
        <p:sp>
          <p:nvSpPr>
            <p:cNvPr id="120" name="Google Shape;120;p21"/>
            <p:cNvSpPr txBox="1"/>
            <p:nvPr/>
          </p:nvSpPr>
          <p:spPr>
            <a:xfrm>
              <a:off x="371624" y="3058250"/>
              <a:ext cx="23544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Condensed"/>
                  <a:ea typeface="Roboto Condensed"/>
                  <a:cs typeface="Roboto Condensed"/>
                  <a:sym typeface="Roboto Condensed"/>
                </a:rPr>
                <a:t>Reno, Nevada</a:t>
              </a:r>
              <a:endParaRPr/>
            </a:p>
          </p:txBody>
        </p:sp>
        <p:sp>
          <p:nvSpPr>
            <p:cNvPr id="121" name="Google Shape;121;p21"/>
            <p:cNvSpPr txBox="1"/>
            <p:nvPr/>
          </p:nvSpPr>
          <p:spPr>
            <a:xfrm>
              <a:off x="371624" y="3439250"/>
              <a:ext cx="23544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Condensed"/>
                  <a:ea typeface="Roboto Condensed"/>
                  <a:cs typeface="Roboto Condensed"/>
                  <a:sym typeface="Roboto Condensed"/>
                </a:rPr>
                <a:t>Nashville, Tennessee</a:t>
              </a:r>
              <a:endParaRPr/>
            </a:p>
          </p:txBody>
        </p:sp>
        <p:sp>
          <p:nvSpPr>
            <p:cNvPr id="122" name="Google Shape;122;p21"/>
            <p:cNvSpPr txBox="1"/>
            <p:nvPr/>
          </p:nvSpPr>
          <p:spPr>
            <a:xfrm>
              <a:off x="3322402" y="3965259"/>
              <a:ext cx="23544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vi-VN" sz="1700" u="none" cap="none" strike="noStrike">
                  <a:solidFill>
                    <a:srgbClr val="000000"/>
                  </a:solidFill>
                  <a:latin typeface="Roboto Condensed"/>
                  <a:ea typeface="Roboto Condensed"/>
                  <a:cs typeface="Roboto Condensed"/>
                  <a:sym typeface="Roboto Condensed"/>
                </a:rPr>
                <a:t>Little Rock, Arkansas</a:t>
              </a:r>
              <a:endParaRPr/>
            </a:p>
          </p:txBody>
        </p:sp>
        <p:sp>
          <p:nvSpPr>
            <p:cNvPr id="123" name="Google Shape;123;p21"/>
            <p:cNvSpPr txBox="1"/>
            <p:nvPr/>
          </p:nvSpPr>
          <p:spPr>
            <a:xfrm>
              <a:off x="3322402" y="1253410"/>
              <a:ext cx="23544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Condensed"/>
                  <a:ea typeface="Roboto Condensed"/>
                  <a:cs typeface="Roboto Condensed"/>
                  <a:sym typeface="Roboto Condensed"/>
                </a:rPr>
                <a:t>Boston, Massachusetts</a:t>
              </a:r>
              <a:endParaRPr/>
            </a:p>
          </p:txBody>
        </p:sp>
        <p:sp>
          <p:nvSpPr>
            <p:cNvPr id="124" name="Google Shape;124;p21"/>
            <p:cNvSpPr/>
            <p:nvPr/>
          </p:nvSpPr>
          <p:spPr>
            <a:xfrm>
              <a:off x="354423" y="162882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1"/>
            <p:cNvSpPr txBox="1"/>
            <p:nvPr/>
          </p:nvSpPr>
          <p:spPr>
            <a:xfrm>
              <a:off x="370822" y="1632752"/>
              <a:ext cx="23544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Condensed"/>
                  <a:ea typeface="Roboto Condensed"/>
                  <a:cs typeface="Roboto Condensed"/>
                  <a:sym typeface="Roboto Condensed"/>
                </a:rPr>
                <a:t>Chicago, Illinois</a:t>
              </a:r>
              <a:endParaRPr/>
            </a:p>
          </p:txBody>
        </p:sp>
        <p:cxnSp>
          <p:nvCxnSpPr>
            <p:cNvPr id="126" name="Google Shape;126;p21"/>
            <p:cNvCxnSpPr/>
            <p:nvPr/>
          </p:nvCxnSpPr>
          <p:spPr>
            <a:xfrm rot="10800000">
              <a:off x="2503266" y="3949788"/>
              <a:ext cx="647400" cy="252900"/>
            </a:xfrm>
            <a:prstGeom prst="straightConnector1">
              <a:avLst/>
            </a:prstGeom>
            <a:noFill/>
            <a:ln cap="flat" cmpd="sng" w="28575">
              <a:solidFill>
                <a:srgbClr val="083042"/>
              </a:solidFill>
              <a:prstDash val="solid"/>
              <a:round/>
              <a:headEnd len="sm" w="sm" type="none"/>
              <a:tailEnd len="med" w="med" type="triangle"/>
            </a:ln>
          </p:spPr>
        </p:cxnSp>
        <p:sp>
          <p:nvSpPr>
            <p:cNvPr id="127" name="Google Shape;127;p21"/>
            <p:cNvSpPr/>
            <p:nvPr/>
          </p:nvSpPr>
          <p:spPr>
            <a:xfrm>
              <a:off x="5934800" y="1462200"/>
              <a:ext cx="306800" cy="2783996"/>
            </a:xfrm>
            <a:custGeom>
              <a:rect b="b" l="l" r="r" t="t"/>
              <a:pathLst>
                <a:path extrusionOk="0" h="123857" w="12272">
                  <a:moveTo>
                    <a:pt x="0" y="0"/>
                  </a:moveTo>
                  <a:cubicBezTo>
                    <a:pt x="1835" y="8945"/>
                    <a:pt x="9175" y="35322"/>
                    <a:pt x="11010" y="53671"/>
                  </a:cubicBezTo>
                  <a:cubicBezTo>
                    <a:pt x="12845" y="72020"/>
                    <a:pt x="12386" y="98397"/>
                    <a:pt x="11010" y="110095"/>
                  </a:cubicBezTo>
                  <a:cubicBezTo>
                    <a:pt x="9634" y="121793"/>
                    <a:pt x="4129" y="121563"/>
                    <a:pt x="2753" y="123857"/>
                  </a:cubicBezTo>
                </a:path>
              </a:pathLst>
            </a:custGeom>
            <a:noFill/>
            <a:ln cap="flat" cmpd="sng" w="28575">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t>Ứng dụng RecyclerViewDemo</a:t>
            </a:r>
            <a:endParaRPr/>
          </a:p>
        </p:txBody>
      </p:sp>
      <p:sp>
        <p:nvSpPr>
          <p:cNvPr id="133" name="Google Shape;133;p2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34" name="Google Shape;134;p22"/>
          <p:cNvPicPr preferRelativeResize="0"/>
          <p:nvPr/>
        </p:nvPicPr>
        <p:blipFill rotWithShape="1">
          <a:blip r:embed="rId3">
            <a:alphaModFix/>
          </a:blip>
          <a:srcRect b="0" l="0" r="0" t="0"/>
          <a:stretch/>
        </p:blipFill>
        <p:spPr>
          <a:xfrm>
            <a:off x="3590325" y="1028400"/>
            <a:ext cx="1963341" cy="3501442"/>
          </a:xfrm>
          <a:prstGeom prst="rect">
            <a:avLst/>
          </a:prstGeom>
          <a:noFill/>
          <a:ln cap="flat" cmpd="sng" w="9525">
            <a:solidFill>
              <a:srgbClr val="D9D9D9"/>
            </a:solidFill>
            <a:prstDash val="solid"/>
            <a:round/>
            <a:headEnd len="sm" w="sm" type="none"/>
            <a:tailEnd len="sm" w="sm" type="none"/>
          </a:ln>
        </p:spPr>
      </p:pic>
      <p:sp>
        <p:nvSpPr>
          <p:cNvPr id="135" name="Google Shape;135;p22"/>
          <p:cNvSpPr/>
          <p:nvPr/>
        </p:nvSpPr>
        <p:spPr>
          <a:xfrm>
            <a:off x="3600053" y="1420497"/>
            <a:ext cx="464100" cy="28131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1</a:t>
            </a:r>
            <a:endParaRPr/>
          </a:p>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2</a:t>
            </a:r>
            <a:endParaRPr/>
          </a:p>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3</a:t>
            </a:r>
            <a:endParaRPr/>
          </a:p>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4</a:t>
            </a:r>
            <a:endParaRPr/>
          </a:p>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5</a:t>
            </a:r>
            <a:endParaRPr/>
          </a:p>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6</a:t>
            </a:r>
            <a:endParaRPr/>
          </a:p>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7</a:t>
            </a:r>
            <a:endParaRPr/>
          </a:p>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8</a:t>
            </a:r>
            <a:endParaRPr/>
          </a:p>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9</a:t>
            </a:r>
            <a:endParaRPr/>
          </a:p>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10</a:t>
            </a:r>
            <a:endParaRPr/>
          </a:p>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11</a:t>
            </a:r>
            <a:endParaRPr/>
          </a:p>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12</a:t>
            </a:r>
            <a:endParaRPr/>
          </a:p>
          <a:p>
            <a:pPr indent="0" lvl="0" marL="0" marR="0" rtl="0" algn="l">
              <a:lnSpc>
                <a:spcPct val="100000"/>
              </a:lnSpc>
              <a:spcBef>
                <a:spcPts val="0"/>
              </a:spcBef>
              <a:spcAft>
                <a:spcPts val="0"/>
              </a:spcAft>
              <a:buClr>
                <a:srgbClr val="000000"/>
              </a:buClr>
              <a:buSzPts val="1400"/>
              <a:buFont typeface="Arial"/>
              <a:buNone/>
            </a:pPr>
            <a:r>
              <a:rPr b="0" i="0" lang="vi-VN" sz="1400" u="none" cap="none" strike="noStrike">
                <a:solidFill>
                  <a:srgbClr val="000000"/>
                </a:solidFill>
                <a:latin typeface="Arial"/>
                <a:ea typeface="Arial"/>
                <a:cs typeface="Arial"/>
                <a:sym typeface="Arial"/>
              </a:rPr>
              <a:t>13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500">
                <a:latin typeface="Arial"/>
                <a:ea typeface="Arial"/>
                <a:cs typeface="Arial"/>
                <a:sym typeface="Arial"/>
              </a:rPr>
              <a:t>Bộ chuyển đổi cho RecyclerViewDemo</a:t>
            </a:r>
            <a:endParaRPr sz="3500">
              <a:latin typeface="Arial"/>
              <a:ea typeface="Arial"/>
              <a:cs typeface="Arial"/>
              <a:sym typeface="Arial"/>
            </a:endParaRPr>
          </a:p>
        </p:txBody>
      </p:sp>
      <p:sp>
        <p:nvSpPr>
          <p:cNvPr id="141" name="Google Shape;141;p2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42" name="Google Shape;142;p23"/>
          <p:cNvSpPr txBox="1"/>
          <p:nvPr/>
        </p:nvSpPr>
        <p:spPr>
          <a:xfrm>
            <a:off x="311700" y="1838275"/>
            <a:ext cx="8520600" cy="17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solidFill>
                  <a:srgbClr val="3F51B5"/>
                </a:solidFill>
                <a:latin typeface="Consolas"/>
                <a:ea typeface="Consolas"/>
                <a:cs typeface="Consolas"/>
                <a:sym typeface="Consolas"/>
              </a:rPr>
              <a:t>class</a:t>
            </a:r>
            <a:r>
              <a:rPr lang="vi-VN" sz="1700">
                <a:solidFill>
                  <a:srgbClr val="37474F"/>
                </a:solidFill>
                <a:latin typeface="Consolas"/>
                <a:ea typeface="Consolas"/>
                <a:cs typeface="Consolas"/>
                <a:sym typeface="Consolas"/>
              </a:rPr>
              <a:t> NumberListAdapter(</a:t>
            </a:r>
            <a:r>
              <a:rPr lang="vi-VN" sz="1700">
                <a:solidFill>
                  <a:srgbClr val="3F51B5"/>
                </a:solidFill>
                <a:latin typeface="Consolas"/>
                <a:ea typeface="Consolas"/>
                <a:cs typeface="Consolas"/>
                <a:sym typeface="Consolas"/>
              </a:rPr>
              <a:t>var</a:t>
            </a: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data</a:t>
            </a:r>
            <a:r>
              <a:rPr lang="vi-VN" sz="1700">
                <a:solidFill>
                  <a:srgbClr val="37474F"/>
                </a:solidFill>
                <a:latin typeface="Consolas"/>
                <a:ea typeface="Consolas"/>
                <a:cs typeface="Consolas"/>
                <a:sym typeface="Consolas"/>
              </a:rPr>
              <a:t>: List&lt;Int&gt;):</a:t>
            </a:r>
            <a:endParaRPr sz="1700">
              <a:solidFill>
                <a:srgbClr val="37474F"/>
              </a:solidFill>
              <a:latin typeface="Consolas"/>
              <a:ea typeface="Consolas"/>
              <a:cs typeface="Consolas"/>
              <a:sym typeface="Consolas"/>
            </a:endParaRPr>
          </a:p>
          <a:p>
            <a:pPr indent="0" lvl="0" marL="0" rtl="0" algn="l">
              <a:spcBef>
                <a:spcPts val="1000"/>
              </a:spcBef>
              <a:spcAft>
                <a:spcPts val="0"/>
              </a:spcAft>
              <a:buNone/>
            </a:pPr>
            <a:r>
              <a:rPr lang="vi-VN" sz="1700">
                <a:solidFill>
                  <a:srgbClr val="37474F"/>
                </a:solidFill>
                <a:latin typeface="Consolas"/>
                <a:ea typeface="Consolas"/>
                <a:cs typeface="Consolas"/>
                <a:sym typeface="Consolas"/>
              </a:rPr>
              <a:t>        RecyclerView.Adapter&lt;NumberListAdapter.IntViewHolder&gt;() {</a:t>
            </a:r>
            <a:endParaRPr sz="1700">
              <a:solidFill>
                <a:srgbClr val="37474F"/>
              </a:solidFill>
              <a:latin typeface="Consolas"/>
              <a:ea typeface="Consolas"/>
              <a:cs typeface="Consolas"/>
              <a:sym typeface="Consolas"/>
            </a:endParaRPr>
          </a:p>
          <a:p>
            <a:pPr indent="0" lvl="0" marL="0" rtl="0" algn="l">
              <a:spcBef>
                <a:spcPts val="1000"/>
              </a:spcBef>
              <a:spcAft>
                <a:spcPts val="0"/>
              </a:spcAft>
              <a:buNone/>
            </a:pP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class</a:t>
            </a:r>
            <a:r>
              <a:rPr lang="vi-VN" sz="1700">
                <a:solidFill>
                  <a:srgbClr val="37474F"/>
                </a:solidFill>
                <a:latin typeface="Consolas"/>
                <a:ea typeface="Consolas"/>
                <a:cs typeface="Consolas"/>
                <a:sym typeface="Consolas"/>
              </a:rPr>
              <a:t> IntViewHolder(</a:t>
            </a:r>
            <a:r>
              <a:rPr lang="vi-VN" sz="1700">
                <a:solidFill>
                  <a:srgbClr val="3F51B5"/>
                </a:solidFill>
                <a:latin typeface="Consolas"/>
                <a:ea typeface="Consolas"/>
                <a:cs typeface="Consolas"/>
                <a:sym typeface="Consolas"/>
              </a:rPr>
              <a:t>val</a:t>
            </a:r>
            <a:r>
              <a:rPr lang="vi-VN" sz="1700">
                <a:solidFill>
                  <a:srgbClr val="37474F"/>
                </a:solidFill>
                <a:latin typeface="Consolas"/>
                <a:ea typeface="Consolas"/>
                <a:cs typeface="Consolas"/>
                <a:sym typeface="Consolas"/>
              </a:rPr>
              <a:t> row: View): RecyclerView.ViewHolder(row) {</a:t>
            </a:r>
            <a:endParaRPr sz="1700">
              <a:solidFill>
                <a:srgbClr val="37474F"/>
              </a:solidFill>
              <a:latin typeface="Consolas"/>
              <a:ea typeface="Consolas"/>
              <a:cs typeface="Consolas"/>
              <a:sym typeface="Consolas"/>
            </a:endParaRPr>
          </a:p>
          <a:p>
            <a:pPr indent="0" lvl="0" marL="0" rtl="0" algn="l">
              <a:spcBef>
                <a:spcPts val="1000"/>
              </a:spcBef>
              <a:spcAft>
                <a:spcPts val="0"/>
              </a:spcAft>
              <a:buNone/>
            </a:pPr>
            <a:r>
              <a:rPr lang="vi-VN" sz="1700">
                <a:solidFill>
                  <a:srgbClr val="37474F"/>
                </a:solidFill>
                <a:latin typeface="Consolas"/>
                <a:ea typeface="Consolas"/>
                <a:cs typeface="Consolas"/>
                <a:sym typeface="Consolas"/>
              </a:rPr>
              <a:t>       </a:t>
            </a:r>
            <a:r>
              <a:rPr lang="vi-VN" sz="1700">
                <a:solidFill>
                  <a:srgbClr val="3F51B5"/>
                </a:solidFill>
                <a:latin typeface="Consolas"/>
                <a:ea typeface="Consolas"/>
                <a:cs typeface="Consolas"/>
                <a:sym typeface="Consolas"/>
              </a:rPr>
              <a:t>val</a:t>
            </a:r>
            <a:r>
              <a:rPr lang="vi-VN" sz="1700">
                <a:solidFill>
                  <a:srgbClr val="37474F"/>
                </a:solidFill>
                <a:latin typeface="Consolas"/>
                <a:ea typeface="Consolas"/>
                <a:cs typeface="Consolas"/>
                <a:sym typeface="Consolas"/>
              </a:rPr>
              <a:t> textView = row.findViewById&lt;TextView&gt;(R.id.number)</a:t>
            </a:r>
            <a:endParaRPr sz="1700">
              <a:solidFill>
                <a:srgbClr val="37474F"/>
              </a:solidFill>
              <a:latin typeface="Consolas"/>
              <a:ea typeface="Consolas"/>
              <a:cs typeface="Consolas"/>
              <a:sym typeface="Consolas"/>
            </a:endParaRPr>
          </a:p>
          <a:p>
            <a:pPr indent="0" lvl="0" marL="0" rtl="0" algn="l">
              <a:lnSpc>
                <a:spcPct val="150000"/>
              </a:lnSpc>
              <a:spcBef>
                <a:spcPts val="1000"/>
              </a:spcBef>
              <a:spcAft>
                <a:spcPts val="0"/>
              </a:spcAft>
              <a:buNone/>
            </a:pPr>
            <a:r>
              <a:rPr lang="vi-VN" sz="1700">
                <a:solidFill>
                  <a:srgbClr val="37474F"/>
                </a:solidFill>
                <a:latin typeface="Consolas"/>
                <a:ea typeface="Consolas"/>
                <a:cs typeface="Consolas"/>
                <a:sym typeface="Consolas"/>
              </a:rPr>
              <a:t>   }</a:t>
            </a:r>
            <a:endParaRPr sz="1700">
              <a:solidFill>
                <a:srgbClr val="000000"/>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Các hàm cho RecyclerViewDemo</a:t>
            </a:r>
            <a:endParaRPr>
              <a:latin typeface="Arial"/>
              <a:ea typeface="Arial"/>
              <a:cs typeface="Arial"/>
              <a:sym typeface="Arial"/>
            </a:endParaRPr>
          </a:p>
        </p:txBody>
      </p:sp>
      <p:sp>
        <p:nvSpPr>
          <p:cNvPr id="148" name="Google Shape;148;p2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49" name="Google Shape;149;p24"/>
          <p:cNvSpPr txBox="1"/>
          <p:nvPr/>
        </p:nvSpPr>
        <p:spPr>
          <a:xfrm>
            <a:off x="222825" y="1381075"/>
            <a:ext cx="8874600" cy="29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override</a:t>
            </a:r>
            <a:r>
              <a:rPr lang="vi-VN" sz="1200">
                <a:solidFill>
                  <a:srgbClr val="3F51B5"/>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200">
                <a:solidFill>
                  <a:srgbClr val="000000"/>
                </a:solidFill>
                <a:latin typeface="Consolas"/>
                <a:ea typeface="Consolas"/>
                <a:cs typeface="Consolas"/>
                <a:sym typeface="Consolas"/>
              </a:rPr>
              <a:t> </a:t>
            </a:r>
            <a:r>
              <a:rPr lang="vi-VN" sz="1800">
                <a:solidFill>
                  <a:srgbClr val="000000"/>
                </a:solidFill>
                <a:latin typeface="Consolas"/>
                <a:ea typeface="Consolas"/>
                <a:cs typeface="Consolas"/>
                <a:sym typeface="Consolas"/>
              </a:rPr>
              <a:t>onCreateViewHolder(parent:</a:t>
            </a:r>
            <a:r>
              <a:rPr lang="vi-VN" sz="1200">
                <a:solidFill>
                  <a:srgbClr val="000000"/>
                </a:solidFill>
                <a:latin typeface="Consolas"/>
                <a:ea typeface="Consolas"/>
                <a:cs typeface="Consolas"/>
                <a:sym typeface="Consolas"/>
              </a:rPr>
              <a:t> </a:t>
            </a:r>
            <a:r>
              <a:rPr lang="vi-VN" sz="1800">
                <a:solidFill>
                  <a:srgbClr val="000000"/>
                </a:solidFill>
                <a:latin typeface="Consolas"/>
                <a:ea typeface="Consolas"/>
                <a:cs typeface="Consolas"/>
                <a:sym typeface="Consolas"/>
              </a:rPr>
              <a:t>ViewGroup,</a:t>
            </a:r>
            <a:r>
              <a:rPr lang="vi-VN" sz="1200">
                <a:solidFill>
                  <a:srgbClr val="000000"/>
                </a:solidFill>
                <a:latin typeface="Consolas"/>
                <a:ea typeface="Consolas"/>
                <a:cs typeface="Consolas"/>
                <a:sym typeface="Consolas"/>
              </a:rPr>
              <a:t> </a:t>
            </a:r>
            <a:r>
              <a:rPr lang="vi-VN" sz="1800">
                <a:solidFill>
                  <a:srgbClr val="000000"/>
                </a:solidFill>
                <a:latin typeface="Consolas"/>
                <a:ea typeface="Consolas"/>
                <a:cs typeface="Consolas"/>
                <a:sym typeface="Consolas"/>
              </a:rPr>
              <a:t>viewType:</a:t>
            </a:r>
            <a:r>
              <a:rPr lang="vi-VN" sz="1200">
                <a:solidFill>
                  <a:srgbClr val="000000"/>
                </a:solidFill>
                <a:latin typeface="Consolas"/>
                <a:ea typeface="Consolas"/>
                <a:cs typeface="Consolas"/>
                <a:sym typeface="Consolas"/>
              </a:rPr>
              <a:t> </a:t>
            </a:r>
            <a:r>
              <a:rPr lang="vi-VN" sz="1800">
                <a:solidFill>
                  <a:srgbClr val="000000"/>
                </a:solidFill>
                <a:latin typeface="Consolas"/>
                <a:ea typeface="Consolas"/>
                <a:cs typeface="Consolas"/>
                <a:sym typeface="Consolas"/>
              </a:rPr>
              <a:t>Int):</a:t>
            </a:r>
            <a:br>
              <a:rPr lang="vi-VN" sz="1200">
                <a:solidFill>
                  <a:srgbClr val="000000"/>
                </a:solidFill>
                <a:latin typeface="Consolas"/>
                <a:ea typeface="Consolas"/>
                <a:cs typeface="Consolas"/>
                <a:sym typeface="Consolas"/>
              </a:rPr>
            </a:br>
            <a:r>
              <a:rPr lang="vi-VN" sz="1200">
                <a:solidFill>
                  <a:srgbClr val="000000"/>
                </a:solidFill>
                <a:latin typeface="Consolas"/>
                <a:ea typeface="Consolas"/>
                <a:cs typeface="Consolas"/>
                <a:sym typeface="Consolas"/>
              </a:rPr>
              <a:t>              </a:t>
            </a:r>
            <a:r>
              <a:rPr lang="vi-VN" sz="1800">
                <a:solidFill>
                  <a:srgbClr val="000000"/>
                </a:solidFill>
                <a:latin typeface="Consolas"/>
                <a:ea typeface="Consolas"/>
                <a:cs typeface="Consolas"/>
                <a:sym typeface="Consolas"/>
              </a:rPr>
              <a:t>IntViewHolder</a:t>
            </a:r>
            <a:r>
              <a:rPr lang="vi-VN" sz="1200">
                <a:solidFill>
                  <a:srgbClr val="000000"/>
                </a:solidFill>
                <a:latin typeface="Consolas"/>
                <a:ea typeface="Consolas"/>
                <a:cs typeface="Consolas"/>
                <a:sym typeface="Consolas"/>
              </a:rPr>
              <a:t> </a:t>
            </a:r>
            <a:r>
              <a:rPr lang="vi-V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000000"/>
                </a:solidFill>
                <a:latin typeface="Consolas"/>
                <a:ea typeface="Consolas"/>
                <a:cs typeface="Consolas"/>
                <a:sym typeface="Consolas"/>
              </a:rPr>
              <a:t> layout = LayoutInflater.from(parent.context)</a:t>
            </a:r>
            <a:br>
              <a:rPr lang="vi-VN" sz="1800">
                <a:solidFill>
                  <a:srgbClr val="000000"/>
                </a:solidFill>
                <a:latin typeface="Consolas"/>
                <a:ea typeface="Consolas"/>
                <a:cs typeface="Consolas"/>
                <a:sym typeface="Consolas"/>
              </a:rPr>
            </a:br>
            <a:r>
              <a:rPr lang="vi-VN" sz="1800">
                <a:solidFill>
                  <a:srgbClr val="000000"/>
                </a:solidFill>
                <a:latin typeface="Consolas"/>
                <a:ea typeface="Consolas"/>
                <a:cs typeface="Consolas"/>
                <a:sym typeface="Consolas"/>
              </a:rPr>
              <a:t>       .inflate(R.layout.item_view, parent, </a:t>
            </a:r>
            <a:r>
              <a:rPr lang="vi-VN" sz="1800">
                <a:solidFill>
                  <a:srgbClr val="3F51B5"/>
                </a:solidFill>
                <a:latin typeface="Consolas"/>
                <a:ea typeface="Consolas"/>
                <a:cs typeface="Consolas"/>
                <a:sym typeface="Consolas"/>
              </a:rPr>
              <a:t>false</a:t>
            </a:r>
            <a:r>
              <a:rPr lang="vi-V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t>
            </a:r>
            <a:r>
              <a:rPr lang="vi-VN" sz="1800">
                <a:solidFill>
                  <a:srgbClr val="3F51B5"/>
                </a:solidFill>
                <a:latin typeface="Consolas"/>
                <a:ea typeface="Consolas"/>
                <a:cs typeface="Consolas"/>
                <a:sym typeface="Consolas"/>
              </a:rPr>
              <a:t>return</a:t>
            </a:r>
            <a:r>
              <a:rPr lang="vi-VN" sz="1800">
                <a:solidFill>
                  <a:srgbClr val="000000"/>
                </a:solidFill>
                <a:latin typeface="Consolas"/>
                <a:ea typeface="Consolas"/>
                <a:cs typeface="Consolas"/>
                <a:sym typeface="Consolas"/>
              </a:rPr>
              <a:t> IntViewHolder(layout)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3F51B5"/>
                </a:solidFill>
                <a:latin typeface="Consolas"/>
                <a:ea typeface="Consolas"/>
                <a:cs typeface="Consolas"/>
                <a:sym typeface="Consolas"/>
              </a:rPr>
              <a:t>override</a:t>
            </a:r>
            <a:r>
              <a:rPr lang="vi-VN" sz="1100">
                <a:solidFill>
                  <a:srgbClr val="3F51B5"/>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100">
                <a:solidFill>
                  <a:srgbClr val="000000"/>
                </a:solidFill>
                <a:latin typeface="Consolas"/>
                <a:ea typeface="Consolas"/>
                <a:cs typeface="Consolas"/>
                <a:sym typeface="Consolas"/>
              </a:rPr>
              <a:t> </a:t>
            </a:r>
            <a:r>
              <a:rPr lang="vi-VN" sz="1800">
                <a:solidFill>
                  <a:srgbClr val="000000"/>
                </a:solidFill>
                <a:latin typeface="Consolas"/>
                <a:ea typeface="Consolas"/>
                <a:cs typeface="Consolas"/>
                <a:sym typeface="Consolas"/>
              </a:rPr>
              <a:t>onBindViewHolder(holder:</a:t>
            </a:r>
            <a:r>
              <a:rPr lang="vi-VN" sz="1100">
                <a:solidFill>
                  <a:srgbClr val="000000"/>
                </a:solidFill>
                <a:latin typeface="Consolas"/>
                <a:ea typeface="Consolas"/>
                <a:cs typeface="Consolas"/>
                <a:sym typeface="Consolas"/>
              </a:rPr>
              <a:t> </a:t>
            </a:r>
            <a:r>
              <a:rPr lang="vi-VN" sz="1800">
                <a:solidFill>
                  <a:srgbClr val="000000"/>
                </a:solidFill>
                <a:latin typeface="Consolas"/>
                <a:ea typeface="Consolas"/>
                <a:cs typeface="Consolas"/>
                <a:sym typeface="Consolas"/>
              </a:rPr>
              <a:t>IntViewHolder, position:</a:t>
            </a:r>
            <a:r>
              <a:rPr lang="vi-VN" sz="1100">
                <a:solidFill>
                  <a:srgbClr val="000000"/>
                </a:solidFill>
                <a:latin typeface="Consolas"/>
                <a:ea typeface="Consolas"/>
                <a:cs typeface="Consolas"/>
                <a:sym typeface="Consolas"/>
              </a:rPr>
              <a:t> </a:t>
            </a:r>
            <a:r>
              <a:rPr lang="vi-VN" sz="1800">
                <a:solidFill>
                  <a:srgbClr val="000000"/>
                </a:solidFill>
                <a:latin typeface="Consolas"/>
                <a:ea typeface="Consolas"/>
                <a:cs typeface="Consolas"/>
                <a:sym typeface="Consolas"/>
              </a:rPr>
              <a:t>Int)</a:t>
            </a:r>
            <a:r>
              <a:rPr lang="vi-VN" sz="1100">
                <a:solidFill>
                  <a:srgbClr val="000000"/>
                </a:solidFill>
                <a:latin typeface="Consolas"/>
                <a:ea typeface="Consolas"/>
                <a:cs typeface="Consolas"/>
                <a:sym typeface="Consolas"/>
              </a:rPr>
              <a:t> </a:t>
            </a:r>
            <a:r>
              <a:rPr lang="vi-VN"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holder.textView.text = </a:t>
            </a:r>
            <a:r>
              <a:rPr lang="vi-VN" sz="1800">
                <a:solidFill>
                  <a:srgbClr val="3F51B5"/>
                </a:solidFill>
                <a:latin typeface="Consolas"/>
                <a:ea typeface="Consolas"/>
                <a:cs typeface="Consolas"/>
                <a:sym typeface="Consolas"/>
              </a:rPr>
              <a:t>data</a:t>
            </a:r>
            <a:r>
              <a:rPr lang="vi-VN" sz="1800">
                <a:solidFill>
                  <a:srgbClr val="000000"/>
                </a:solidFill>
                <a:latin typeface="Consolas"/>
                <a:ea typeface="Consolas"/>
                <a:cs typeface="Consolas"/>
                <a:sym typeface="Consolas"/>
              </a:rPr>
              <a:t>.</a:t>
            </a:r>
            <a:r>
              <a:rPr lang="vi-VN" sz="1800">
                <a:solidFill>
                  <a:srgbClr val="3F51B5"/>
                </a:solidFill>
                <a:latin typeface="Consolas"/>
                <a:ea typeface="Consolas"/>
                <a:cs typeface="Consolas"/>
                <a:sym typeface="Consolas"/>
              </a:rPr>
              <a:t>get</a:t>
            </a:r>
            <a:r>
              <a:rPr lang="vi-VN" sz="1800">
                <a:solidFill>
                  <a:srgbClr val="000000"/>
                </a:solidFill>
                <a:latin typeface="Consolas"/>
                <a:ea typeface="Consolas"/>
                <a:cs typeface="Consolas"/>
                <a:sym typeface="Consolas"/>
              </a:rPr>
              <a:t>(position).toString()</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Đặt bộ chuyển đổi lên trên RecyclerView</a:t>
            </a:r>
            <a:endParaRPr sz="3400">
              <a:latin typeface="Arial"/>
              <a:ea typeface="Arial"/>
              <a:cs typeface="Arial"/>
              <a:sym typeface="Arial"/>
            </a:endParaRPr>
          </a:p>
        </p:txBody>
      </p:sp>
      <p:sp>
        <p:nvSpPr>
          <p:cNvPr id="155" name="Google Shape;155;p2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56" name="Google Shape;156;p25"/>
          <p:cNvSpPr txBox="1"/>
          <p:nvPr/>
        </p:nvSpPr>
        <p:spPr>
          <a:xfrm>
            <a:off x="311700" y="1173028"/>
            <a:ext cx="36948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Trong tệp</a:t>
            </a:r>
            <a:r>
              <a:rPr b="0" i="0" lang="vi-VN" sz="1800" u="none" cap="none" strike="noStrike">
                <a:solidFill>
                  <a:srgbClr val="000000"/>
                </a:solidFill>
                <a:latin typeface="Roboto"/>
                <a:ea typeface="Roboto"/>
                <a:cs typeface="Roboto"/>
                <a:sym typeface="Roboto"/>
              </a:rPr>
              <a:t> </a:t>
            </a:r>
            <a:r>
              <a:rPr b="0" i="0" lang="vi-VN" sz="1800" u="none" cap="none" strike="noStrike">
                <a:solidFill>
                  <a:srgbClr val="000000"/>
                </a:solidFill>
                <a:latin typeface="Courier New"/>
                <a:ea typeface="Courier New"/>
                <a:cs typeface="Courier New"/>
                <a:sym typeface="Courier New"/>
              </a:rPr>
              <a:t>MainActivity.kt</a:t>
            </a:r>
            <a:r>
              <a:rPr b="0" i="0" lang="vi-VN" sz="1800" u="none" cap="none" strike="noStrike">
                <a:solidFill>
                  <a:srgbClr val="000000"/>
                </a:solidFill>
                <a:latin typeface="Roboto"/>
                <a:ea typeface="Roboto"/>
                <a:cs typeface="Roboto"/>
                <a:sym typeface="Roboto"/>
              </a:rPr>
              <a:t>:</a:t>
            </a:r>
            <a:endParaRPr/>
          </a:p>
        </p:txBody>
      </p:sp>
      <p:sp>
        <p:nvSpPr>
          <p:cNvPr id="157" name="Google Shape;157;p25"/>
          <p:cNvSpPr txBox="1"/>
          <p:nvPr/>
        </p:nvSpPr>
        <p:spPr>
          <a:xfrm>
            <a:off x="311700" y="1609675"/>
            <a:ext cx="8520600" cy="28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override</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super</a:t>
            </a:r>
            <a:r>
              <a:rPr lang="vi-V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rv: RecyclerView = findViewById(R.id.rv)</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rv.layoutManager = LinearLayoutManager(</a:t>
            </a:r>
            <a:r>
              <a:rPr lang="vi-VN" sz="1800">
                <a:solidFill>
                  <a:srgbClr val="3F51B5"/>
                </a:solidFill>
                <a:latin typeface="Consolas"/>
                <a:ea typeface="Consolas"/>
                <a:cs typeface="Consolas"/>
                <a:sym typeface="Consolas"/>
              </a:rPr>
              <a:t>this</a:t>
            </a:r>
            <a:r>
              <a:rPr lang="vi-V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r>
              <a:rPr b="1" lang="vi-VN" sz="1800">
                <a:solidFill>
                  <a:srgbClr val="37474F"/>
                </a:solidFill>
                <a:latin typeface="Consolas"/>
                <a:ea typeface="Consolas"/>
                <a:cs typeface="Consolas"/>
                <a:sym typeface="Consolas"/>
              </a:rPr>
              <a:t>rv.adapter = NumberListAdapter(IntRange(</a:t>
            </a:r>
            <a:r>
              <a:rPr b="1" lang="vi-VN" sz="1800">
                <a:solidFill>
                  <a:srgbClr val="C53929"/>
                </a:solidFill>
                <a:latin typeface="Consolas"/>
                <a:ea typeface="Consolas"/>
                <a:cs typeface="Consolas"/>
                <a:sym typeface="Consolas"/>
              </a:rPr>
              <a:t>0</a:t>
            </a:r>
            <a:r>
              <a:rPr b="1" lang="vi-VN" sz="1800">
                <a:solidFill>
                  <a:srgbClr val="37474F"/>
                </a:solidFill>
                <a:latin typeface="Consolas"/>
                <a:ea typeface="Consolas"/>
                <a:cs typeface="Consolas"/>
                <a:sym typeface="Consolas"/>
              </a:rPr>
              <a:t>,</a:t>
            </a:r>
            <a:r>
              <a:rPr b="1" lang="vi-VN" sz="1800">
                <a:solidFill>
                  <a:srgbClr val="C53929"/>
                </a:solidFill>
                <a:latin typeface="Consolas"/>
                <a:ea typeface="Consolas"/>
                <a:cs typeface="Consolas"/>
                <a:sym typeface="Consolas"/>
              </a:rPr>
              <a:t>100</a:t>
            </a:r>
            <a:r>
              <a:rPr b="1" lang="vi-VN" sz="1800">
                <a:solidFill>
                  <a:srgbClr val="37474F"/>
                </a:solidFill>
                <a:latin typeface="Consolas"/>
                <a:ea typeface="Consolas"/>
                <a:cs typeface="Consolas"/>
                <a:sym typeface="Consolas"/>
              </a:rPr>
              <a:t>).toList())</a:t>
            </a:r>
            <a:endParaRPr b="1"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37474F"/>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rtl="0" algn="l">
              <a:spcBef>
                <a:spcPts val="0"/>
              </a:spcBef>
              <a:spcAft>
                <a:spcPts val="595"/>
              </a:spcAft>
              <a:buNone/>
            </a:pPr>
            <a:r>
              <a:t/>
            </a:r>
            <a:endParaRPr sz="18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