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y="5143500" cx="9144000"/>
  <p:notesSz cx="6858000" cy="9144000"/>
  <p:embeddedFontLst>
    <p:embeddedFont>
      <p:font typeface="Roboto"/>
      <p:regular r:id="rId41"/>
      <p:bold r:id="rId42"/>
      <p:italic r:id="rId43"/>
      <p:boldItalic r:id="rId44"/>
    </p:embeddedFont>
    <p:embeddedFont>
      <p:font typeface="Roboto Condensed"/>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BDDF5E-70A5-494A-A045-C968EA89B97F}">
  <a:tblStyle styleId="{7EBDDF5E-70A5-494A-A045-C968EA89B97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5.xml"/><Relationship Id="rId44" Type="http://schemas.openxmlformats.org/officeDocument/2006/relationships/font" Target="fonts/Roboto-boldItalic.fntdata"/><Relationship Id="rId21" Type="http://schemas.openxmlformats.org/officeDocument/2006/relationships/slide" Target="slides/slide14.xml"/><Relationship Id="rId43" Type="http://schemas.openxmlformats.org/officeDocument/2006/relationships/font" Target="fonts/Roboto-italic.fntdata"/><Relationship Id="rId24" Type="http://schemas.openxmlformats.org/officeDocument/2006/relationships/slide" Target="slides/slide17.xml"/><Relationship Id="rId46" Type="http://schemas.openxmlformats.org/officeDocument/2006/relationships/font" Target="fonts/RobotoCondensed-bold.fntdata"/><Relationship Id="rId23" Type="http://schemas.openxmlformats.org/officeDocument/2006/relationships/slide" Target="slides/slide16.xml"/><Relationship Id="rId45" Type="http://schemas.openxmlformats.org/officeDocument/2006/relationships/font" Target="fonts/RobotoCondense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48" Type="http://schemas.openxmlformats.org/officeDocument/2006/relationships/font" Target="fonts/RobotoCondensed-boldItalic.fntdata"/><Relationship Id="rId25" Type="http://schemas.openxmlformats.org/officeDocument/2006/relationships/slide" Target="slides/slide18.xml"/><Relationship Id="rId47" Type="http://schemas.openxmlformats.org/officeDocument/2006/relationships/font" Target="fonts/RobotoCondensed-italic.fnt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workmanager#features" TargetMode="External"/><Relationship Id="rId3" Type="http://schemas.openxmlformats.org/officeDocument/2006/relationships/hyperlink" Target="https://developer.android.com/jetpack/androidx/releases/work" TargetMode="External"/><Relationship Id="rId4" Type="http://schemas.openxmlformats.org/officeDocument/2006/relationships/hyperlink" Target="https://medium.com/androiddevelopers/use-workmanager-for-immediate-background-execution-a57db502603d"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background/#recommended-solutions" TargetMode="External"/><Relationship Id="rId3" Type="http://schemas.openxmlformats.org/officeDocument/2006/relationships/hyperlink" Target="https://medium.com/androiddevelopers/use-workmanager-for-immediate-background-execution-a57db502603d"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androidx/releases/work#declaring_dependencies"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Worker" TargetMode="External"/><Relationship Id="rId3" Type="http://schemas.openxmlformats.org/officeDocument/2006/relationships/hyperlink" Target="https://developer.android.com/reference/kotlin/androidx/work/WorkRequest" TargetMode="External"/><Relationship Id="rId4" Type="http://schemas.openxmlformats.org/officeDocument/2006/relationships/hyperlink" Target="https://developer.android.com/reference/kotlin/androidx/work/Constraints" TargetMode="External"/><Relationship Id="rId5" Type="http://schemas.openxmlformats.org/officeDocument/2006/relationships/hyperlink" Target="https://developer.android.com/reference/kotlin/androidx/work/WorkManager"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Worker"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workmanager/advanced/long-running" TargetMode="External"/><Relationship Id="rId3" Type="http://schemas.openxmlformats.org/officeDocument/2006/relationships/hyperlink" Target="https://developer.android.com/topic/libraries/architecture/workmanager/advanced/coroutineworker"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workmanager/how-to/define-work" TargetMode="External"/><Relationship Id="rId3" Type="http://schemas.openxmlformats.org/officeDocument/2006/relationships/hyperlink" Target="https://developer.android.com/topic/libraries/architecture/workmanager/how-to/define-work#delayed_work"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PeriodicWorkRequest" TargetMode="External"/><Relationship Id="rId3" Type="http://schemas.openxmlformats.org/officeDocument/2006/relationships/hyperlink" Target="https://developer.android.com/reference/kotlin/androidx/work/PeriodicWorkRequest.Builder"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workmanager/how-to/define-work"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ExistingPeriodicWorkPolicy" TargetMode="External"/><Relationship Id="rId3" Type="http://schemas.openxmlformats.org/officeDocument/2006/relationships/hyperlink" Target="https://developer.android.com/reference/kotlin/androidx/work/ExistingPeriodicWorkPolicy#enum-values_1"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Data" TargetMode="External"/><Relationship Id="rId3" Type="http://schemas.openxmlformats.org/officeDocument/2006/relationships/hyperlink" Target="https://developer.android.com/topic/libraries/architecture/workmanager/advanced#params" TargetMode="External"/><Relationship Id="rId4" Type="http://schemas.openxmlformats.org/officeDocument/2006/relationships/hyperlink" Target="https://developer.android.com/reference/kotlin/androidx/work/package-summary#workdataof"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ListenableWorker.Result" TargetMode="External"/><Relationship Id="rId3" Type="http://schemas.openxmlformats.org/officeDocument/2006/relationships/hyperlink" Target="https://developer.android.com/reference/kotlin/androidx/work/Data"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package-summary#workdataof"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Constraints.Builder"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NetworkType" TargetMode="External"/><Relationship Id="rId3" Type="http://schemas.openxmlformats.org/officeDocument/2006/relationships/hyperlink" Target="https://developer.android.com/reference/kotlin/androidx/work/Constraints.Builder#setrequirescharging" TargetMode="External"/><Relationship Id="rId4" Type="http://schemas.openxmlformats.org/officeDocument/2006/relationships/hyperlink" Target="https://developer.android.com/reference/kotlin/androidx/work/Constraints.Builder#setrequiresbatterynotlow" TargetMode="External"/><Relationship Id="rId5" Type="http://schemas.openxmlformats.org/officeDocument/2006/relationships/hyperlink" Target="https://developer.android.com/reference/kotlin/androidx/work/Constraints.Builder#setrequiresdeviceidle" TargetMode="External"/><Relationship Id="rId6" Type="http://schemas.openxmlformats.org/officeDocument/2006/relationships/hyperlink" Target="https://developer.android.com/topic/libraries/architecture/workmanager/how-to/define-work#work-constraint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guide#fetch-data"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guide#recommended-app-arch" TargetMode="External"/><Relationship Id="rId3" Type="http://schemas.openxmlformats.org/officeDocument/2006/relationships/hyperlink" Target="https://developer.android.com/jetpack/guide#separation-of-concern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Khi các ứng dụng trở nên phức tạp hơn và cần đến tác vụ trong nền (chẳng hạn như đồng bộ hóa với máy chủ), </a:t>
            </a:r>
            <a:r>
              <a:rPr lang="vi-VN"/>
              <a:t>hãy nói về cách chúng ta có thể dùng WorkManager để thực thi tác vụ này.</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solidFill>
                  <a:schemeClr val="dk1"/>
                </a:solidFill>
                <a:highlight>
                  <a:schemeClr val="lt1"/>
                </a:highlight>
                <a:latin typeface="Courier New"/>
                <a:ea typeface="Courier New"/>
                <a:cs typeface="Courier New"/>
                <a:sym typeface="Courier New"/>
              </a:rPr>
              <a:t>WorkManager</a:t>
            </a:r>
            <a:r>
              <a:rPr lang="vi-VN">
                <a:solidFill>
                  <a:schemeClr val="dk1"/>
                </a:solidFill>
                <a:highlight>
                  <a:schemeClr val="lt1"/>
                </a:highlight>
              </a:rPr>
              <a:t> là một thành phần cấu trúc của Android Jetpack. Đây là giải pháp đề xuất để thực thi tác vụ trong nền, cả tức thì lẫn trì hoãn. </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vi-VN"/>
              <a:t>Thực thi theo cơ hội có nghĩa là </a:t>
            </a:r>
            <a:r>
              <a:rPr lang="vi-VN">
                <a:latin typeface="Courier New"/>
                <a:ea typeface="Courier New"/>
                <a:cs typeface="Courier New"/>
                <a:sym typeface="Courier New"/>
              </a:rPr>
              <a:t>WorkManager</a:t>
            </a:r>
            <a:r>
              <a:rPr lang="vi-VN"/>
              <a:t> sẽ thực hiện tác vụ trong nền của bạn ngay khi có thể. Thực thi được đảm bảo có nghĩa là </a:t>
            </a:r>
            <a:r>
              <a:rPr lang="vi-VN">
                <a:latin typeface="Courier New"/>
                <a:ea typeface="Courier New"/>
                <a:cs typeface="Courier New"/>
                <a:sym typeface="Courier New"/>
              </a:rPr>
              <a:t>WorkManager</a:t>
            </a:r>
            <a:r>
              <a:rPr lang="vi-VN"/>
              <a:t> sẽ đảm bảo tác vụ được thực thi, ngay cả khi ứng dụng thoát ra hoặc thiết bị khởi động lại. </a:t>
            </a:r>
            <a:r>
              <a:rPr lang="vi-VN">
                <a:solidFill>
                  <a:schemeClr val="dk1"/>
                </a:solidFill>
                <a:highlight>
                  <a:schemeClr val="lt1"/>
                </a:highlight>
              </a:rPr>
              <a:t>Hơn nữa, việc thực thi được đảm bảo có thể dựa trên các điều kiện nhất định, chẳng hạn như mức pin hoặc trạng thái kết nối.</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Do vậy, hãy dùng </a:t>
            </a:r>
            <a:r>
              <a:rPr lang="vi-VN">
                <a:latin typeface="Courier New"/>
                <a:ea typeface="Courier New"/>
                <a:cs typeface="Courier New"/>
                <a:sym typeface="Courier New"/>
              </a:rPr>
              <a:t>WorkManager</a:t>
            </a:r>
            <a:r>
              <a:rPr lang="vi-VN"/>
              <a:t> để lên lịch các tác vụ tức thì chạy trong thời gian dài (ví dụ: áp dụng bộ lọc cho một hình ảnh) hoặc các tác vụ có thể trì hoãn (ví dụ: gửi nhật ký hoặc đồng bộ hóa dữ liệu ứng dụng với một máy chủ).</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ighlight>
                  <a:srgbClr val="FFFFFF"/>
                </a:highlight>
                <a:hlinkClick r:id="rId2"/>
              </a:rPr>
              <a:t>Các tính năng của WorkManager</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3"/>
              </a:rPr>
              <a:t>WorkManager</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4"/>
              </a:rPr>
              <a:t>Dùng WorkManager để thực thi tức thì trong nền</a:t>
            </a:r>
            <a:endParaRPr/>
          </a:p>
          <a:p>
            <a:pPr indent="0" lvl="0" marL="0" rtl="0" algn="l">
              <a:lnSpc>
                <a:spcPct val="100000"/>
              </a:lnSpc>
              <a:spcBef>
                <a:spcPts val="0"/>
              </a:spcBef>
              <a:spcAft>
                <a:spcPts val="0"/>
              </a:spcAft>
              <a:buSzPts val="1100"/>
              <a:buNone/>
            </a:pPr>
            <a:r>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Tác vụ trong nền thuộc một trong 3 danh mục chính: </a:t>
            </a:r>
            <a:r>
              <a:rPr b="1" lang="vi-VN"/>
              <a:t>Tức thì</a:t>
            </a:r>
            <a:r>
              <a:rPr lang="vi-VN"/>
              <a:t>, </a:t>
            </a:r>
            <a:r>
              <a:rPr b="1" lang="vi-VN"/>
              <a:t>Trì hoãn</a:t>
            </a:r>
            <a:r>
              <a:rPr lang="vi-VN"/>
              <a:t> và </a:t>
            </a:r>
            <a:r>
              <a:rPr b="1" lang="vi-VN"/>
              <a:t>Chính xác</a:t>
            </a:r>
            <a:r>
              <a:rPr lang="vi-VN"/>
              <a:t>. </a:t>
            </a:r>
            <a:endParaRPr/>
          </a:p>
          <a:p>
            <a:pPr indent="0" lvl="0" marL="0" rtl="0" algn="l">
              <a:lnSpc>
                <a:spcPct val="100000"/>
              </a:lnSpc>
              <a:spcBef>
                <a:spcPts val="0"/>
              </a:spcBef>
              <a:spcAft>
                <a:spcPts val="0"/>
              </a:spcAft>
              <a:buClr>
                <a:schemeClr val="dk1"/>
              </a:buClr>
              <a:buSzPts val="1100"/>
              <a:buFont typeface="Arial"/>
              <a:buNone/>
            </a:pPr>
            <a:r>
              <a:t/>
            </a:r>
            <a:endParaRPr/>
          </a:p>
          <a:p>
            <a:pPr indent="-298450" lvl="0" marL="457200" rtl="0" algn="l">
              <a:lnSpc>
                <a:spcPct val="100000"/>
              </a:lnSpc>
              <a:spcBef>
                <a:spcPts val="0"/>
              </a:spcBef>
              <a:spcAft>
                <a:spcPts val="0"/>
              </a:spcAft>
              <a:buSzPts val="1100"/>
              <a:buChar char="●"/>
            </a:pPr>
            <a:r>
              <a:rPr lang="vi-VN"/>
              <a:t>Tác vụ </a:t>
            </a:r>
            <a:r>
              <a:rPr b="1" lang="vi-VN"/>
              <a:t>tức thì</a:t>
            </a:r>
            <a:r>
              <a:rPr lang="vi-VN"/>
              <a:t>: Đối với các tác vụ phải chạy ngay lập tức, như đồng bộ hóa dữ liệu người dùng với máy chủ, ngay cả khi người dùng đặt ứng dụng ở chế độ nền hoặc khi thiết bị khởi động lại, bạn nên dùng </a:t>
            </a:r>
            <a:r>
              <a:rPr lang="vi-VN">
                <a:latin typeface="Courier New"/>
                <a:ea typeface="Courier New"/>
                <a:cs typeface="Courier New"/>
                <a:sym typeface="Courier New"/>
              </a:rPr>
              <a:t>WorkManager</a:t>
            </a:r>
            <a:r>
              <a:rPr lang="vi-VN"/>
              <a:t> và tính năng hỗ trợ các tác vụ chạy trong thời gian dài. Đối với các tác vụ trong phạm vi mà người dùng có thể hủy (ví dụ: nếu người dùng rời khỏi ứng dụng và tác vụ không còn cần thiết nữa), bạn nên dùng coroutine của Kotlin. </a:t>
            </a:r>
            <a:endParaRPr/>
          </a:p>
          <a:p>
            <a:pPr indent="-298450" lvl="0" marL="457200" rtl="0" algn="l">
              <a:lnSpc>
                <a:spcPct val="100000"/>
              </a:lnSpc>
              <a:spcBef>
                <a:spcPts val="0"/>
              </a:spcBef>
              <a:spcAft>
                <a:spcPts val="0"/>
              </a:spcAft>
              <a:buSzPts val="1100"/>
              <a:buChar char="●"/>
            </a:pPr>
            <a:r>
              <a:rPr lang="vi-VN"/>
              <a:t>Tác vụ </a:t>
            </a:r>
            <a:r>
              <a:rPr b="1" lang="vi-VN"/>
              <a:t>trì hoãn</a:t>
            </a:r>
            <a:r>
              <a:rPr lang="vi-VN"/>
              <a:t>: Mọi tác vụ không kết nối trực tiếp với hoạt động tương tác của người dùng và có thể chạy vào bất kỳ thời điểm nào </a:t>
            </a:r>
            <a:r>
              <a:rPr lang="vi-VN">
                <a:solidFill>
                  <a:schemeClr val="dk1"/>
                </a:solidFill>
              </a:rPr>
              <a:t>trong tương lai </a:t>
            </a:r>
            <a:r>
              <a:rPr lang="vi-VN"/>
              <a:t>đều có thể trì hoãn. Giải pháp đề xuất cho các tác vụ trì hoãn là </a:t>
            </a:r>
            <a:r>
              <a:rPr lang="vi-VN">
                <a:latin typeface="Courier New"/>
                <a:ea typeface="Courier New"/>
                <a:cs typeface="Courier New"/>
                <a:sym typeface="Courier New"/>
              </a:rPr>
              <a:t>WorkManager</a:t>
            </a:r>
            <a:r>
              <a:rPr lang="vi-VN"/>
              <a:t>.</a:t>
            </a:r>
            <a:endParaRPr/>
          </a:p>
          <a:p>
            <a:pPr indent="-298450" lvl="0" marL="457200" rtl="0" algn="l">
              <a:lnSpc>
                <a:spcPct val="100000"/>
              </a:lnSpc>
              <a:spcBef>
                <a:spcPts val="0"/>
              </a:spcBef>
              <a:spcAft>
                <a:spcPts val="0"/>
              </a:spcAft>
              <a:buSzPts val="1100"/>
              <a:buChar char="●"/>
            </a:pPr>
            <a:r>
              <a:rPr lang="vi-VN"/>
              <a:t>Tác vụ </a:t>
            </a:r>
            <a:r>
              <a:rPr b="1" lang="vi-VN"/>
              <a:t>chính xác</a:t>
            </a:r>
            <a:r>
              <a:rPr lang="vi-VN"/>
              <a:t>: Nếu tác vụ phải chạy vào một thời điểm cụ thể trong tương lai, hãy dùng </a:t>
            </a:r>
            <a:r>
              <a:rPr lang="vi-VN">
                <a:latin typeface="Courier New"/>
                <a:ea typeface="Courier New"/>
                <a:cs typeface="Courier New"/>
                <a:sym typeface="Courier New"/>
              </a:rPr>
              <a:t>AlarmManager</a:t>
            </a:r>
            <a:r>
              <a:rPr lang="vi-V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marR="360045" rtl="0" algn="l">
              <a:lnSpc>
                <a:spcPct val="100000"/>
              </a:lnSpc>
              <a:spcBef>
                <a:spcPts val="0"/>
              </a:spcBef>
              <a:spcAft>
                <a:spcPts val="0"/>
              </a:spcAft>
              <a:buSzPts val="1100"/>
              <a:buChar char="●"/>
            </a:pPr>
            <a:r>
              <a:rPr lang="vi-VN" u="sng">
                <a:solidFill>
                  <a:schemeClr val="hlink"/>
                </a:solidFill>
                <a:hlinkClick r:id="rId2"/>
              </a:rPr>
              <a:t>Giải pháp đề xuất</a:t>
            </a:r>
            <a:r>
              <a:rPr lang="vi-VN" sz="1200">
                <a:solidFill>
                  <a:schemeClr val="dk1"/>
                </a:solidFill>
                <a:latin typeface="Times New Roman"/>
                <a:ea typeface="Times New Roman"/>
                <a:cs typeface="Times New Roman"/>
                <a:sym typeface="Times New Roman"/>
              </a:rPr>
              <a:t> </a:t>
            </a:r>
            <a:endParaRPr/>
          </a:p>
          <a:p>
            <a:pPr indent="-298450" lvl="0" marL="457200" marR="360045" rtl="0" algn="l">
              <a:lnSpc>
                <a:spcPct val="100000"/>
              </a:lnSpc>
              <a:spcBef>
                <a:spcPts val="0"/>
              </a:spcBef>
              <a:spcAft>
                <a:spcPts val="0"/>
              </a:spcAft>
              <a:buClr>
                <a:schemeClr val="dk1"/>
              </a:buClr>
              <a:buSzPts val="1100"/>
              <a:buChar char="●"/>
            </a:pPr>
            <a:r>
              <a:rPr lang="vi-VN" u="sng">
                <a:solidFill>
                  <a:schemeClr val="hlink"/>
                </a:solidFill>
                <a:hlinkClick r:id="rId3"/>
              </a:rPr>
              <a:t>Dùng WorkManager để thực thi tức thì trong nền</a:t>
            </a:r>
            <a:endParaRPr/>
          </a:p>
          <a:p>
            <a:pPr indent="0" lvl="0" marL="0" rtl="0" algn="l">
              <a:lnSpc>
                <a:spcPct val="100000"/>
              </a:lnSpc>
              <a:spcBef>
                <a:spcPts val="1415"/>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Thư viện WorkManager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solidFill>
                  <a:schemeClr val="dk1"/>
                </a:solidFill>
              </a:rPr>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Worker</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3"/>
              </a:rPr>
              <a:t>WorkRequest</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4"/>
              </a:rPr>
              <a:t>Constraints</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5"/>
              </a:rPr>
              <a:t>WorkManager</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Tác vụ được xác định bằng cách phân lớp con cho lớp </a:t>
            </a:r>
            <a:r>
              <a:rPr lang="vi-VN">
                <a:latin typeface="Courier New"/>
                <a:ea typeface="Courier New"/>
                <a:cs typeface="Courier New"/>
                <a:sym typeface="Courier New"/>
              </a:rPr>
              <a:t>Worker</a:t>
            </a:r>
            <a:r>
              <a:rPr lang="vi-VN"/>
              <a:t> và ghi đè </a:t>
            </a:r>
            <a:r>
              <a:rPr lang="vi-VN">
                <a:latin typeface="Courier New"/>
                <a:ea typeface="Courier New"/>
                <a:cs typeface="Courier New"/>
                <a:sym typeface="Courier New"/>
              </a:rPr>
              <a:t>doWork()</a:t>
            </a:r>
            <a:r>
              <a:rPr lang="vi-VN"/>
              <a:t>. </a:t>
            </a:r>
            <a:r>
              <a:rPr lang="vi-VN">
                <a:latin typeface="Courier New"/>
                <a:ea typeface="Courier New"/>
                <a:cs typeface="Courier New"/>
                <a:sym typeface="Courier New"/>
              </a:rPr>
              <a:t>WorkManager</a:t>
            </a:r>
            <a:r>
              <a:rPr lang="vi-VN"/>
              <a:t> sẽ xử lý thao tác chạy </a:t>
            </a:r>
            <a:r>
              <a:rPr lang="vi-VN">
                <a:latin typeface="Courier New"/>
                <a:ea typeface="Courier New"/>
                <a:cs typeface="Courier New"/>
                <a:sym typeface="Courier New"/>
              </a:rPr>
              <a:t>Worker</a:t>
            </a:r>
            <a:r>
              <a:rPr lang="vi-VN"/>
              <a: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Worker</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latin typeface="Courier New"/>
                <a:ea typeface="Courier New"/>
                <a:cs typeface="Courier New"/>
                <a:sym typeface="Courier New"/>
              </a:rPr>
              <a:t>WorkManager</a:t>
            </a:r>
            <a:r>
              <a:rPr lang="vi-VN"/>
              <a:t> tích hợp sẵn tính năng hỗ trợ coroutine. Để dùng coroutine, chúng ta cần phải phân lớp con </a:t>
            </a:r>
            <a:r>
              <a:rPr lang="vi-VN">
                <a:latin typeface="Courier New"/>
                <a:ea typeface="Courier New"/>
                <a:cs typeface="Courier New"/>
                <a:sym typeface="Courier New"/>
              </a:rPr>
              <a:t>CoroutineWorker</a:t>
            </a:r>
            <a:r>
              <a:rPr lang="vi-VN"/>
              <a:t> và triển khai </a:t>
            </a:r>
            <a:r>
              <a:rPr lang="vi-VN">
                <a:latin typeface="Courier New"/>
                <a:ea typeface="Courier New"/>
                <a:cs typeface="Courier New"/>
                <a:sym typeface="Courier New"/>
              </a:rPr>
              <a:t>doWork()</a:t>
            </a:r>
            <a:r>
              <a:rPr lang="vi-VN"/>
              <a:t> ở dạng hàm </a:t>
            </a:r>
            <a:r>
              <a:rPr lang="vi-VN">
                <a:latin typeface="Courier New"/>
                <a:ea typeface="Courier New"/>
                <a:cs typeface="Courier New"/>
                <a:sym typeface="Courier New"/>
              </a:rPr>
              <a:t>suspend</a:t>
            </a:r>
            <a:r>
              <a:rPr lang="vi-V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solidFill>
                  <a:schemeClr val="dk1"/>
                </a:solidFill>
              </a:rPr>
              <a:t>Tài nguyên:</a:t>
            </a:r>
            <a:endParaRPr/>
          </a:p>
          <a:p>
            <a:pPr indent="-298450" lvl="0" marL="457200" marR="360045" rtl="0" algn="l">
              <a:lnSpc>
                <a:spcPct val="100000"/>
              </a:lnSpc>
              <a:spcBef>
                <a:spcPts val="0"/>
              </a:spcBef>
              <a:spcAft>
                <a:spcPts val="0"/>
              </a:spcAft>
              <a:buSzPts val="1100"/>
              <a:buChar char="●"/>
            </a:pPr>
            <a:r>
              <a:rPr lang="vi-VN" u="sng">
                <a:solidFill>
                  <a:schemeClr val="hlink"/>
                </a:solidFill>
                <a:hlinkClick r:id="rId2"/>
              </a:rPr>
              <a:t>Hỗ trợ Worker chạy trong thời gian dài</a:t>
            </a:r>
            <a:endParaRPr/>
          </a:p>
          <a:p>
            <a:pPr indent="-298450" lvl="0" marL="457200" marR="360045" rtl="0" algn="l">
              <a:lnSpc>
                <a:spcPct val="100000"/>
              </a:lnSpc>
              <a:spcBef>
                <a:spcPts val="0"/>
              </a:spcBef>
              <a:spcAft>
                <a:spcPts val="0"/>
              </a:spcAft>
              <a:buSzPts val="1100"/>
              <a:buChar char="●"/>
            </a:pPr>
            <a:r>
              <a:rPr lang="vi-VN" u="sng">
                <a:solidFill>
                  <a:schemeClr val="hlink"/>
                </a:solidFill>
                <a:hlinkClick r:id="rId3"/>
              </a:rPr>
              <a:t>Luồng trong CoroutineWorker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Sau khi xác định tác vụ, bạn phải lên lịch tác vụ đó thông qua </a:t>
            </a:r>
            <a:r>
              <a:rPr lang="vi-VN">
                <a:latin typeface="Courier New"/>
                <a:ea typeface="Courier New"/>
                <a:cs typeface="Courier New"/>
                <a:sym typeface="Courier New"/>
              </a:rPr>
              <a:t>WorkManager</a:t>
            </a:r>
            <a:r>
              <a:rPr lang="vi-VN"/>
              <a:t> bằng cách dùng </a:t>
            </a:r>
            <a:r>
              <a:rPr lang="vi-VN">
                <a:latin typeface="Courier New"/>
                <a:ea typeface="Courier New"/>
                <a:cs typeface="Courier New"/>
                <a:sym typeface="Courier New"/>
              </a:rPr>
              <a:t>WorkRequest</a:t>
            </a:r>
            <a:r>
              <a:rPr lang="vi-VN"/>
              <a:t> để chạy. </a:t>
            </a:r>
            <a:r>
              <a:rPr lang="vi-VN">
                <a:latin typeface="Courier New"/>
                <a:ea typeface="Courier New"/>
                <a:cs typeface="Courier New"/>
                <a:sym typeface="Courier New"/>
              </a:rPr>
              <a:t>WorkManager</a:t>
            </a:r>
            <a:r>
              <a:rPr lang="vi-VN"/>
              <a:t> mang lại cho bạn nhiều cách linh hoạt để lên lịch tác vụ. </a:t>
            </a:r>
            <a:r>
              <a:rPr lang="vi-VN">
                <a:solidFill>
                  <a:schemeClr val="dk1"/>
                </a:solidFill>
              </a:rPr>
              <a:t>Trong khi </a:t>
            </a:r>
            <a:r>
              <a:rPr lang="vi-VN">
                <a:solidFill>
                  <a:schemeClr val="dk1"/>
                </a:solidFill>
                <a:latin typeface="Courier New"/>
                <a:ea typeface="Courier New"/>
                <a:cs typeface="Courier New"/>
                <a:sym typeface="Courier New"/>
              </a:rPr>
              <a:t>Worker</a:t>
            </a:r>
            <a:r>
              <a:rPr lang="vi-VN">
                <a:solidFill>
                  <a:schemeClr val="dk1"/>
                </a:solidFill>
              </a:rPr>
              <a:t> xác định đơn vị tác vụ, thì </a:t>
            </a:r>
            <a:r>
              <a:rPr lang="vi-VN">
                <a:solidFill>
                  <a:schemeClr val="dk1"/>
                </a:solidFill>
                <a:latin typeface="Courier New"/>
                <a:ea typeface="Courier New"/>
                <a:cs typeface="Courier New"/>
                <a:sym typeface="Courier New"/>
              </a:rPr>
              <a:t>WorkRequest</a:t>
            </a:r>
            <a:r>
              <a:rPr lang="vi-VN">
                <a:solidFill>
                  <a:schemeClr val="dk1"/>
                </a:solidFill>
              </a:rPr>
              <a:t> (và các lớp con) xác định cách thức và thời điểm sẽ chạy tác vụ.</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Bạn có thể lên lịch </a:t>
            </a:r>
            <a:r>
              <a:rPr lang="vi-VN">
                <a:solidFill>
                  <a:schemeClr val="dk1"/>
                </a:solidFill>
                <a:latin typeface="Courier New"/>
                <a:ea typeface="Courier New"/>
                <a:cs typeface="Courier New"/>
                <a:sym typeface="Courier New"/>
              </a:rPr>
              <a:t>WorkRequest</a:t>
            </a:r>
            <a:r>
              <a:rPr lang="vi-VN"/>
              <a:t> để chỉ chạy một lần hoặc chạy theo định kỳ trong một khoảng thời gian. </a:t>
            </a:r>
            <a:r>
              <a:rPr lang="vi-VN">
                <a:solidFill>
                  <a:schemeClr val="dk1"/>
                </a:solidFill>
              </a:rPr>
              <a:t>Cả hai loại tác vụ sẽ cố gắng chạy ngay lập tức nếu không có hạn chế nào, hoặc nếu đáp ứng tất cả các hạn chế, khi tác vụ được thêm vào hàng đợi.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Bạn có thể tùy ý đặt độ trễ ban đầu trước khi chạy tác vụ. Tùy chọn này chỉ dành cho lần thực thi đầu tiên và không xếp chồng với bất kỳ khoảng thời gian yêu cầu định kỳ nào.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344169" lvl="0" marL="731520" marR="360045" rtl="0" algn="l">
              <a:lnSpc>
                <a:spcPct val="100000"/>
              </a:lnSpc>
              <a:spcBef>
                <a:spcPts val="0"/>
              </a:spcBef>
              <a:spcAft>
                <a:spcPts val="0"/>
              </a:spcAft>
              <a:buSzPts val="1100"/>
              <a:buChar char="●"/>
            </a:pPr>
            <a:r>
              <a:rPr lang="vi-VN" u="sng">
                <a:solidFill>
                  <a:schemeClr val="hlink"/>
                </a:solidFill>
                <a:hlinkClick r:id="rId2"/>
              </a:rPr>
              <a:t>Xác định yêu cầu tác vụ</a:t>
            </a:r>
            <a:endParaRPr/>
          </a:p>
          <a:p>
            <a:pPr indent="-344169" lvl="0" marL="731520" marR="360045" rtl="0" algn="l">
              <a:lnSpc>
                <a:spcPct val="100000"/>
              </a:lnSpc>
              <a:spcBef>
                <a:spcPts val="0"/>
              </a:spcBef>
              <a:spcAft>
                <a:spcPts val="0"/>
              </a:spcAft>
              <a:buSzPts val="1100"/>
              <a:buChar char="●"/>
            </a:pPr>
            <a:r>
              <a:rPr lang="vi-VN" u="sng">
                <a:solidFill>
                  <a:schemeClr val="hlink"/>
                </a:solidFill>
                <a:hlinkClick r:id="rId3"/>
              </a:rPr>
              <a:t>Tác vụ trì hoãn</a:t>
            </a:r>
            <a:endParaRPr/>
          </a:p>
          <a:p>
            <a:pPr indent="0" lvl="0" marL="0" rtl="0" algn="l">
              <a:lnSpc>
                <a:spcPct val="100000"/>
              </a:lnSpc>
              <a:spcBef>
                <a:spcPts val="1415"/>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Đoạn mã ở trên sẽ tạo thực thể cho yêu cầu tác vụ một lần bằng </a:t>
            </a:r>
            <a:r>
              <a:rPr lang="vi-VN">
                <a:latin typeface="Courier New"/>
                <a:ea typeface="Courier New"/>
                <a:cs typeface="Courier New"/>
                <a:sym typeface="Courier New"/>
              </a:rPr>
              <a:t>UploadWorker</a:t>
            </a:r>
            <a:r>
              <a:rPr lang="vi-VN"/>
              <a:t> rồi thêm vào hàng đợi để thực thi bằng </a:t>
            </a:r>
            <a:r>
              <a:rPr lang="vi-VN">
                <a:latin typeface="Courier New"/>
                <a:ea typeface="Courier New"/>
                <a:cs typeface="Courier New"/>
                <a:sym typeface="Courier New"/>
              </a:rPr>
              <a:t>WorkManager</a:t>
            </a:r>
            <a:r>
              <a:rPr lang="vi-VN"/>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Sơ đồ này cho thấy các khoảng thời gian lặp lại cùng với khoảng thời gian linh hoạt mà tác vụ có thể chạy.</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vi-VN"/>
              <a:t>Khi muốn tạo tác vụ chạy định kỳ (ví dụ: sao lưu dữ liệu người dùng), bạn cần đặt khoảng thời gian lặp lại cũng như khoảng thời gian linh hoạt (không bắt buộc).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vi-VN"/>
              <a:t>Khoảng thời gian được định nghĩa là thời gian tối thiểu giữa các lần lặp lại. Thời gian chính xác mà Worker được thực thi phụ thuộc vào các hạn chế trong đối tượng </a:t>
            </a:r>
            <a:r>
              <a:rPr lang="vi-VN">
                <a:latin typeface="Courier New"/>
                <a:ea typeface="Courier New"/>
                <a:cs typeface="Courier New"/>
                <a:sym typeface="Courier New"/>
              </a:rPr>
              <a:t>WorkRequest</a:t>
            </a:r>
            <a:r>
              <a:rPr lang="vi-VN"/>
              <a:t> của bạn, đồng thời phụ thuộc vào các hoạt động tối ưu hóa của hệ thống.</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vi-VN"/>
              <a:t>Khoảng thời gian lặp lại có thể được biểu thị bằng khoảng thời gian hoặc đơn vị thời gian. </a:t>
            </a:r>
            <a:r>
              <a:rPr lang="vi-VN">
                <a:latin typeface="Courier New"/>
                <a:ea typeface="Courier New"/>
                <a:cs typeface="Courier New"/>
                <a:sym typeface="Courier New"/>
              </a:rPr>
              <a:t>TimeUnit</a:t>
            </a:r>
            <a:r>
              <a:rPr lang="vi-VN"/>
              <a:t> có một tập hợp các giá trị </a:t>
            </a:r>
            <a:r>
              <a:rPr lang="vi-VN">
                <a:latin typeface="Courier New"/>
                <a:ea typeface="Courier New"/>
                <a:cs typeface="Courier New"/>
                <a:sym typeface="Courier New"/>
              </a:rPr>
              <a:t>enum</a:t>
            </a:r>
            <a:r>
              <a:rPr lang="vi-VN"/>
              <a:t> để chỉ định đơn vị thời gian từ nano giây cho đến ngày.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vi-VN"/>
              <a:t>Nếu tác vụ của bạn nhạy cảm với thời gian chạy, hãy định cấu hình </a:t>
            </a:r>
            <a:r>
              <a:rPr lang="vi-VN">
                <a:latin typeface="Courier New"/>
                <a:ea typeface="Courier New"/>
                <a:cs typeface="Courier New"/>
                <a:sym typeface="Courier New"/>
              </a:rPr>
              <a:t>PeriodicWorkRequest</a:t>
            </a:r>
            <a:r>
              <a:rPr lang="vi-VN"/>
              <a:t> để chạy trong một khoảng thời gian linh hoạt, giúp bạn có thêm quyền kiểm soát về thời điểm tác vụ chạy trong khoảng thời gian lặp lại.</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marR="360045" rtl="0" algn="l">
              <a:lnSpc>
                <a:spcPct val="100000"/>
              </a:lnSpc>
              <a:spcBef>
                <a:spcPts val="0"/>
              </a:spcBef>
              <a:spcAft>
                <a:spcPts val="0"/>
              </a:spcAft>
              <a:buSzPts val="1100"/>
              <a:buChar char="●"/>
            </a:pPr>
            <a:r>
              <a:rPr lang="vi-VN" u="sng">
                <a:solidFill>
                  <a:schemeClr val="hlink"/>
                </a:solidFill>
                <a:hlinkClick r:id="rId2"/>
              </a:rPr>
              <a:t>PeriodicWorkRequest</a:t>
            </a:r>
            <a:endParaRPr/>
          </a:p>
          <a:p>
            <a:pPr indent="-298450" lvl="0" marL="457200" marR="360045" rtl="0" algn="l">
              <a:lnSpc>
                <a:spcPct val="100000"/>
              </a:lnSpc>
              <a:spcBef>
                <a:spcPts val="0"/>
              </a:spcBef>
              <a:spcAft>
                <a:spcPts val="0"/>
              </a:spcAft>
              <a:buSzPts val="1100"/>
              <a:buChar char="●"/>
            </a:pPr>
            <a:r>
              <a:rPr lang="vi-VN" u="sng">
                <a:solidFill>
                  <a:schemeClr val="hlink"/>
                </a:solidFill>
                <a:hlinkClick r:id="rId3"/>
              </a:rPr>
              <a:t>PeriodicWorkRequest.Builder</a:t>
            </a:r>
            <a:r>
              <a:rPr lang="vi-VN">
                <a:solidFill>
                  <a:schemeClr val="dk1"/>
                </a:solidFill>
              </a:rPr>
              <a:t> </a:t>
            </a:r>
            <a:endParaRPr/>
          </a:p>
          <a:p>
            <a:pPr indent="0" lvl="0" marL="0" rtl="0" algn="l">
              <a:lnSpc>
                <a:spcPct val="100000"/>
              </a:lnSpc>
              <a:spcBef>
                <a:spcPts val="1415"/>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t>Chuyển đổi: 1 lượt nhấp chuột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Chẳng hạn, chúng ta muốn một yêu cầu tác vụ chạy một lần mỗi ngày. Chúng ta có thể thiết lập </a:t>
            </a:r>
            <a:r>
              <a:rPr lang="vi-VN">
                <a:latin typeface="Courier New"/>
                <a:ea typeface="Courier New"/>
                <a:cs typeface="Courier New"/>
                <a:sym typeface="Courier New"/>
              </a:rPr>
              <a:t>PeriodicWorkRequest</a:t>
            </a:r>
            <a:r>
              <a:rPr lang="vi-VN"/>
              <a:t> với khoảng thời gian lặp lại là một lần mỗi ngày. Tuy nhiên, chúng ta có thể gặp phải trường hợp tác vụ có thể chạy lúc 11:50 đêm của một ngày và 12:10 đêm của ngày hôm sau, như minh họa trong ví dụ đầu tiên. Việc chạy 2 yêu cầu cách nhau khoảng 20 phút có lẽ không phải là ý định của một yêu cầu tác vụ chạy hằng ngày, mặc dù về mặt kỹ thuật, tác vụ này đáp ứng các yêu cầu đối với yêu cầu tác vụ định kỳ.</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Nếu bạn muốn các yêu cầu tác vụ chạy cách nhau khoảng một ngày, hãy dùng khoảng thời gian linh hoạt. Khoảng thời gian linh hoạt bắt đầu từ </a:t>
            </a:r>
            <a:r>
              <a:rPr lang="vi-VN">
                <a:latin typeface="Courier New"/>
                <a:ea typeface="Courier New"/>
                <a:cs typeface="Courier New"/>
                <a:sym typeface="Courier New"/>
              </a:rPr>
              <a:t>repeatingInterval – flexInterval</a:t>
            </a:r>
            <a:r>
              <a:rPr lang="vi-VN"/>
              <a:t> và đến hết khoảng thời gian này. Khi dùng kết hợp khoảng thời gian linh hoạt và khoảng thời gian lặp lại, bạn có thể lấy ví dụ giả định của chúng ta và biến thành một tác vụ được lên lịch chạy vào giờ cuối cùng của mỗi ngày.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vi-VN"/>
              <a:t>Ví dụ thứ hai cho thấy cách bạn có thể điều chỉnh khoảng thời gian lặp lại để chạy trong một khoảng thời gian linh hoạt nhất định. Với tình huống mới này, chúng ta có thể chắc chắn rằng các yêu cầu sẽ được chạy cách nhau khoảng một ngày.</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rgbClr val="202124"/>
                </a:solidFill>
                <a:highlight>
                  <a:srgbClr val="FFFFFF"/>
                </a:highlight>
                <a:latin typeface="Roboto"/>
                <a:ea typeface="Roboto"/>
                <a:cs typeface="Roboto"/>
                <a:sym typeface="Roboto"/>
              </a:rPr>
              <a:t>Nếu tác vụ của bạn nhạy cảm với thời gian chạy, thì bạn có thể định cấu hình </a:t>
            </a:r>
            <a:r>
              <a:rPr lang="vi-VN">
                <a:solidFill>
                  <a:srgbClr val="202124"/>
                </a:solidFill>
                <a:latin typeface="Courier New"/>
                <a:ea typeface="Courier New"/>
                <a:cs typeface="Courier New"/>
                <a:sym typeface="Courier New"/>
              </a:rPr>
              <a:t>PeriodicWorkRequest</a:t>
            </a:r>
            <a:r>
              <a:rPr lang="vi-VN">
                <a:solidFill>
                  <a:srgbClr val="202124"/>
                </a:solidFill>
                <a:highlight>
                  <a:srgbClr val="FFFFFF"/>
                </a:highlight>
                <a:latin typeface="Roboto"/>
                <a:ea typeface="Roboto"/>
                <a:cs typeface="Roboto"/>
                <a:sym typeface="Roboto"/>
              </a:rPr>
              <a:t> để chạy trong một khoảng thời gian linh hoạt của mỗi khoảng thời gian, như minh họa trong ví dụ ở trên, đó là chạy trong 15 phút cuối cùng của mỗi khoảng thời gian 1 giờ</a:t>
            </a:r>
            <a:endParaRPr/>
          </a:p>
          <a:p>
            <a:pPr indent="0" lvl="0" marL="0" rtl="0" algn="l">
              <a:lnSpc>
                <a:spcPct val="100000"/>
              </a:lnSpc>
              <a:spcBef>
                <a:spcPts val="0"/>
              </a:spcBef>
              <a:spcAft>
                <a:spcPts val="0"/>
              </a:spcAft>
              <a:buSzPts val="1100"/>
              <a:buNone/>
            </a:pPr>
            <a:r>
              <a:t/>
            </a:r>
            <a:endParaRPr>
              <a:solidFill>
                <a:srgbClr val="20212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vi-VN">
                <a:solidFill>
                  <a:srgbClr val="202124"/>
                </a:solidFill>
                <a:highlight>
                  <a:srgbClr val="FFFFFF"/>
                </a:highlight>
                <a:latin typeface="Roboto"/>
                <a:ea typeface="Roboto"/>
                <a:cs typeface="Roboto"/>
                <a:sym typeface="Roboto"/>
              </a:rPr>
              <a:t>Để xác định tác vụ định kỳ với khoảng thời gian linh hoạt, bạn sẽ chuyển một </a:t>
            </a:r>
            <a:r>
              <a:rPr lang="vi-VN">
                <a:solidFill>
                  <a:srgbClr val="202124"/>
                </a:solidFill>
                <a:highlight>
                  <a:srgbClr val="FFFFFF"/>
                </a:highlight>
                <a:latin typeface="Courier New"/>
                <a:ea typeface="Courier New"/>
                <a:cs typeface="Courier New"/>
                <a:sym typeface="Courier New"/>
              </a:rPr>
              <a:t>flexInterval</a:t>
            </a:r>
            <a:r>
              <a:rPr lang="vi-VN">
                <a:solidFill>
                  <a:srgbClr val="202124"/>
                </a:solidFill>
                <a:highlight>
                  <a:srgbClr val="FFFFFF"/>
                </a:highlight>
                <a:latin typeface="Roboto"/>
                <a:ea typeface="Roboto"/>
                <a:cs typeface="Roboto"/>
                <a:sym typeface="Roboto"/>
              </a:rPr>
              <a:t> cùng với </a:t>
            </a:r>
            <a:r>
              <a:rPr lang="vi-VN">
                <a:solidFill>
                  <a:srgbClr val="202124"/>
                </a:solidFill>
                <a:highlight>
                  <a:srgbClr val="FFFFFF"/>
                </a:highlight>
                <a:latin typeface="Courier New"/>
                <a:ea typeface="Courier New"/>
                <a:cs typeface="Courier New"/>
                <a:sym typeface="Courier New"/>
              </a:rPr>
              <a:t>repeatInterval</a:t>
            </a:r>
            <a:r>
              <a:rPr lang="vi-VN">
                <a:solidFill>
                  <a:srgbClr val="202124"/>
                </a:solidFill>
                <a:highlight>
                  <a:srgbClr val="FFFFFF"/>
                </a:highlight>
                <a:latin typeface="Roboto"/>
                <a:ea typeface="Roboto"/>
                <a:cs typeface="Roboto"/>
                <a:sym typeface="Roboto"/>
              </a:rPr>
              <a:t> khi tạo </a:t>
            </a:r>
            <a:r>
              <a:rPr lang="vi-VN">
                <a:solidFill>
                  <a:srgbClr val="202124"/>
                </a:solidFill>
                <a:highlight>
                  <a:srgbClr val="FFFFFF"/>
                </a:highlight>
                <a:latin typeface="Courier New"/>
                <a:ea typeface="Courier New"/>
                <a:cs typeface="Courier New"/>
                <a:sym typeface="Courier New"/>
              </a:rPr>
              <a:t>PeriodicWorkRequest</a:t>
            </a:r>
            <a:r>
              <a:rPr lang="vi-VN">
                <a:solidFill>
                  <a:srgbClr val="202124"/>
                </a:solidFill>
                <a:highlight>
                  <a:srgbClr val="FFFFFF"/>
                </a:highlight>
                <a:latin typeface="Roboto"/>
                <a:ea typeface="Roboto"/>
                <a:cs typeface="Roboto"/>
                <a:sym typeface="Roboto"/>
              </a:rPr>
              <a:t>. Khoảng thời gian linh hoạt bắt đầu từ </a:t>
            </a:r>
            <a:r>
              <a:rPr lang="vi-VN">
                <a:solidFill>
                  <a:srgbClr val="202124"/>
                </a:solidFill>
                <a:highlight>
                  <a:srgbClr val="FFFFFF"/>
                </a:highlight>
                <a:latin typeface="Courier New"/>
                <a:ea typeface="Courier New"/>
                <a:cs typeface="Courier New"/>
                <a:sym typeface="Courier New"/>
              </a:rPr>
              <a:t>repeatInterval – flexInterval</a:t>
            </a:r>
            <a:r>
              <a:rPr lang="vi-VN">
                <a:solidFill>
                  <a:srgbClr val="202124"/>
                </a:solidFill>
                <a:highlight>
                  <a:srgbClr val="FFFFFF"/>
                </a:highlight>
                <a:latin typeface="Roboto"/>
                <a:ea typeface="Roboto"/>
                <a:cs typeface="Roboto"/>
                <a:sym typeface="Roboto"/>
              </a:rPr>
              <a:t> và đến hết khoảng thời gian này.</a:t>
            </a:r>
            <a:endParaRPr/>
          </a:p>
          <a:p>
            <a:pPr indent="0" lvl="0" marL="0" rtl="0" algn="l">
              <a:lnSpc>
                <a:spcPct val="100000"/>
              </a:lnSpc>
              <a:spcBef>
                <a:spcPts val="0"/>
              </a:spcBef>
              <a:spcAft>
                <a:spcPts val="0"/>
              </a:spcAft>
              <a:buSzPts val="1100"/>
              <a:buNone/>
            </a:pPr>
            <a:r>
              <a:t/>
            </a:r>
            <a:endParaRPr>
              <a:solidFill>
                <a:srgbClr val="20212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vi-VN">
                <a:solidFill>
                  <a:srgbClr val="202124"/>
                </a:solidFill>
                <a:highlight>
                  <a:srgbClr val="FFFFFF"/>
                </a:highlight>
                <a:latin typeface="Roboto"/>
                <a:ea typeface="Roboto"/>
                <a:cs typeface="Roboto"/>
                <a:sym typeface="Roboto"/>
              </a:rPr>
              <a:t>Xin lưu ý rằng khoảng thời gian lặp lại phải lớn hơn hoặc bằng </a:t>
            </a:r>
            <a:r>
              <a:rPr lang="vi-VN">
                <a:solidFill>
                  <a:srgbClr val="202124"/>
                </a:solidFill>
                <a:highlight>
                  <a:srgbClr val="FFFFFF"/>
                </a:highlight>
                <a:latin typeface="Courier New"/>
                <a:ea typeface="Courier New"/>
                <a:cs typeface="Courier New"/>
                <a:sym typeface="Courier New"/>
              </a:rPr>
              <a:t>PeriodicWorkRequest.MIN_PERIODIC_INTERVAL_MILLIS</a:t>
            </a:r>
            <a:r>
              <a:rPr lang="vi-VN">
                <a:solidFill>
                  <a:srgbClr val="202124"/>
                </a:solidFill>
                <a:highlight>
                  <a:srgbClr val="FFFFFF"/>
                </a:highlight>
              </a:rPr>
              <a:t>,</a:t>
            </a:r>
            <a:r>
              <a:rPr lang="vi-VN">
                <a:solidFill>
                  <a:srgbClr val="202124"/>
                </a:solidFill>
                <a:highlight>
                  <a:srgbClr val="FFFFFF"/>
                </a:highlight>
                <a:latin typeface="Roboto"/>
                <a:ea typeface="Roboto"/>
                <a:cs typeface="Roboto"/>
                <a:sym typeface="Roboto"/>
              </a:rPr>
              <a:t> còn khoảng thời gian linh hoạt phải lớn hơn hoặc bằng </a:t>
            </a:r>
            <a:r>
              <a:rPr lang="vi-VN">
                <a:solidFill>
                  <a:srgbClr val="202124"/>
                </a:solidFill>
                <a:highlight>
                  <a:srgbClr val="FFFFFF"/>
                </a:highlight>
                <a:latin typeface="Courier New"/>
                <a:ea typeface="Courier New"/>
                <a:cs typeface="Courier New"/>
                <a:sym typeface="Courier New"/>
              </a:rPr>
              <a:t>PeriodicWorkRequest.MIN_PERIODIC_FLEX_MILLIS</a:t>
            </a:r>
            <a:r>
              <a:rPr lang="vi-VN">
                <a:solidFill>
                  <a:srgbClr val="202124"/>
                </a:solidFill>
                <a:highlight>
                  <a:srgbClr val="FFFFFF"/>
                </a:highlight>
                <a:latin typeface="Roboto"/>
                <a:ea typeface="Roboto"/>
                <a:cs typeface="Roboto"/>
                <a:sym typeface="Roboto"/>
              </a:rPr>
              <a:t>.</a:t>
            </a:r>
            <a:endParaRPr/>
          </a:p>
          <a:p>
            <a:pPr indent="0" lvl="0" marL="0" rtl="0" algn="l">
              <a:lnSpc>
                <a:spcPct val="100000"/>
              </a:lnSpc>
              <a:spcBef>
                <a:spcPts val="0"/>
              </a:spcBef>
              <a:spcAft>
                <a:spcPts val="0"/>
              </a:spcAft>
              <a:buSzPts val="1100"/>
              <a:buNone/>
            </a:pPr>
            <a:r>
              <a:t/>
            </a:r>
            <a:endParaRPr>
              <a:solidFill>
                <a:srgbClr val="20212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b="1" lang="vi-VN">
                <a:solidFill>
                  <a:srgbClr val="202124"/>
                </a:solidFill>
                <a:highlight>
                  <a:srgbClr val="FFFFFF"/>
                </a:highlight>
              </a:rPr>
              <a:t>Tài nguyên:</a:t>
            </a:r>
            <a:endParaRPr/>
          </a:p>
          <a:p>
            <a:pPr indent="-298450" lvl="0" marL="457200" rtl="0" algn="l">
              <a:lnSpc>
                <a:spcPct val="100000"/>
              </a:lnSpc>
              <a:spcBef>
                <a:spcPts val="0"/>
              </a:spcBef>
              <a:spcAft>
                <a:spcPts val="0"/>
              </a:spcAft>
              <a:buClr>
                <a:srgbClr val="202124"/>
              </a:buClr>
              <a:buSzPts val="1100"/>
              <a:buFont typeface="Roboto"/>
              <a:buChar char="●"/>
            </a:pPr>
            <a:r>
              <a:rPr lang="vi-VN" u="sng">
                <a:solidFill>
                  <a:schemeClr val="hlink"/>
                </a:solidFill>
                <a:highlight>
                  <a:srgbClr val="FFFFFF"/>
                </a:highlight>
                <a:latin typeface="Roboto"/>
                <a:ea typeface="Roboto"/>
                <a:cs typeface="Roboto"/>
                <a:sym typeface="Roboto"/>
                <a:hlinkClick r:id="rId2"/>
              </a:rPr>
              <a:t>Xác định yêu cầu tác vụ</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Tác vụ định kỳ phải được xác định bằng một tên riêng biệt, kèm theo </a:t>
            </a:r>
            <a:r>
              <a:rPr lang="vi-VN">
                <a:latin typeface="Courier New"/>
                <a:ea typeface="Courier New"/>
                <a:cs typeface="Courier New"/>
                <a:sym typeface="Courier New"/>
              </a:rPr>
              <a:t>ExistingPeriodicWorkPolicy</a:t>
            </a:r>
            <a:r>
              <a:rPr lang="vi-VN"/>
              <a:t> cho biết liệu có nên bỏ qua yêu cầu này nếu một yêu cầu hiện tại có cùng tên hay không, hoặc liệu có nên hủy và thay thế yêu cầu trước đó hay không.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Dưới đây là những phần xác định chính thức:</a:t>
            </a:r>
            <a:endParaRPr/>
          </a:p>
          <a:p>
            <a:pPr indent="-298450" lvl="0" marL="457200" rtl="0" algn="l">
              <a:lnSpc>
                <a:spcPct val="100000"/>
              </a:lnSpc>
              <a:spcBef>
                <a:spcPts val="0"/>
              </a:spcBef>
              <a:spcAft>
                <a:spcPts val="0"/>
              </a:spcAft>
              <a:buSzPts val="1100"/>
              <a:buChar char="●"/>
            </a:pPr>
            <a:r>
              <a:rPr lang="vi-VN">
                <a:latin typeface="Courier New"/>
                <a:ea typeface="Courier New"/>
                <a:cs typeface="Courier New"/>
                <a:sym typeface="Courier New"/>
              </a:rPr>
              <a:t>ExistingPeriodicWorkPolicy: </a:t>
            </a:r>
            <a:r>
              <a:rPr lang="vi-VN"/>
              <a:t>Giá trị này liệt kê các chính sách giải quyết xung đột có sẵn cho </a:t>
            </a:r>
            <a:r>
              <a:rPr lang="vi-VN">
                <a:latin typeface="Courier New"/>
                <a:ea typeface="Courier New"/>
                <a:cs typeface="Courier New"/>
                <a:sym typeface="Courier New"/>
              </a:rPr>
              <a:t>PeriodicWorkRequest</a:t>
            </a:r>
            <a:r>
              <a:rPr lang="vi-VN"/>
              <a:t> riêng biệt trong trường hợp xảy ra xung đột.</a:t>
            </a:r>
            <a:endParaRPr/>
          </a:p>
          <a:p>
            <a:pPr indent="-298450" lvl="0" marL="457200" rtl="0" algn="l">
              <a:lnSpc>
                <a:spcPct val="100000"/>
              </a:lnSpc>
              <a:spcBef>
                <a:spcPts val="0"/>
              </a:spcBef>
              <a:spcAft>
                <a:spcPts val="0"/>
              </a:spcAft>
              <a:buSzPts val="1100"/>
              <a:buChar char="●"/>
            </a:pPr>
            <a:r>
              <a:rPr lang="vi-VN">
                <a:latin typeface="Courier New"/>
                <a:ea typeface="Courier New"/>
                <a:cs typeface="Courier New"/>
                <a:sym typeface="Courier New"/>
              </a:rPr>
              <a:t>ExistingPeriodicWorkPolicy.KEEP</a:t>
            </a:r>
            <a:r>
              <a:rPr lang="vi-VN"/>
              <a:t>: Nếu hiện có tác vụ đang chờ xử lý (chưa hoàn thành) có cùng tên riêng biệt, thì bạn không cần làm gì cả. Nếu không, hãy chèn tác vụ mới được chỉ định.</a:t>
            </a:r>
            <a:endParaRPr/>
          </a:p>
          <a:p>
            <a:pPr indent="-298450" lvl="0" marL="457200" rtl="0" algn="l">
              <a:lnSpc>
                <a:spcPct val="100000"/>
              </a:lnSpc>
              <a:spcBef>
                <a:spcPts val="0"/>
              </a:spcBef>
              <a:spcAft>
                <a:spcPts val="0"/>
              </a:spcAft>
              <a:buSzPts val="1100"/>
              <a:buChar char="●"/>
            </a:pPr>
            <a:r>
              <a:rPr lang="vi-VN">
                <a:latin typeface="Courier New"/>
                <a:ea typeface="Courier New"/>
                <a:cs typeface="Courier New"/>
                <a:sym typeface="Courier New"/>
              </a:rPr>
              <a:t>ExistingPeriodicWorkPolicy.REPLACE</a:t>
            </a:r>
            <a:r>
              <a:rPr lang="vi-VN"/>
              <a:t>: Nếu hiện có tác vụ đang chờ xử lý (chưa hoàn thành) có cùng tên riêng biệt, hãy hủy và xóa tác vụ đó rồi chèn tác vụ mới được chỉ định.</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marR="360045" rtl="0" algn="l">
              <a:lnSpc>
                <a:spcPct val="100000"/>
              </a:lnSpc>
              <a:spcBef>
                <a:spcPts val="0"/>
              </a:spcBef>
              <a:spcAft>
                <a:spcPts val="0"/>
              </a:spcAft>
              <a:buSzPts val="1100"/>
              <a:buChar char="●"/>
            </a:pPr>
            <a:r>
              <a:rPr lang="vi-VN" u="sng">
                <a:solidFill>
                  <a:schemeClr val="hlink"/>
                </a:solidFill>
                <a:hlinkClick r:id="rId2"/>
              </a:rPr>
              <a:t>ExistingPeriodicWorkPolicy</a:t>
            </a:r>
            <a:endParaRPr/>
          </a:p>
          <a:p>
            <a:pPr indent="-298450" lvl="0" marL="457200" marR="360045" rtl="0" algn="l">
              <a:lnSpc>
                <a:spcPct val="100000"/>
              </a:lnSpc>
              <a:spcBef>
                <a:spcPts val="0"/>
              </a:spcBef>
              <a:spcAft>
                <a:spcPts val="0"/>
              </a:spcAft>
              <a:buSzPts val="1100"/>
              <a:buChar char="●"/>
            </a:pPr>
            <a:r>
              <a:rPr lang="vi-VN" u="sng">
                <a:solidFill>
                  <a:schemeClr val="hlink"/>
                </a:solidFill>
                <a:hlinkClick r:id="rId3"/>
              </a:rPr>
              <a:t>ExistingPeriodicWorkPolicy: giá trị enum</a:t>
            </a:r>
            <a:endParaRPr/>
          </a:p>
          <a:p>
            <a:pPr indent="0" lvl="0" marL="0" rtl="0" algn="l">
              <a:lnSpc>
                <a:spcPct val="100000"/>
              </a:lnSpc>
              <a:spcBef>
                <a:spcPts val="1415"/>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Tác vụ của bạn có thể yêu cầu dữ liệu đầu vào để thực hiện công việc. Các giá trị đầu vào được lưu trữ ở dạng cặp khóa-giá trị trong đối tượng </a:t>
            </a:r>
            <a:r>
              <a:rPr lang="vi-VN">
                <a:latin typeface="Courier New"/>
                <a:ea typeface="Courier New"/>
                <a:cs typeface="Courier New"/>
                <a:sym typeface="Courier New"/>
              </a:rPr>
              <a:t>Dữ liệu</a:t>
            </a:r>
            <a:r>
              <a:rPr lang="vi-VN"/>
              <a:t>, cũng như có thể được đặt trên yêu cầu tác vụ. </a:t>
            </a:r>
            <a:r>
              <a:rPr lang="vi-VN">
                <a:latin typeface="Courier New"/>
                <a:ea typeface="Courier New"/>
                <a:cs typeface="Courier New"/>
                <a:sym typeface="Courier New"/>
              </a:rPr>
              <a:t>WorkManager</a:t>
            </a:r>
            <a:r>
              <a:rPr lang="vi-VN"/>
              <a:t> cung cấp </a:t>
            </a:r>
            <a:r>
              <a:rPr lang="vi-VN">
                <a:latin typeface="Courier New"/>
                <a:ea typeface="Courier New"/>
                <a:cs typeface="Courier New"/>
                <a:sym typeface="Courier New"/>
              </a:rPr>
              <a:t>Data</a:t>
            </a:r>
            <a:r>
              <a:rPr lang="vi-VN"/>
              <a:t> đầu vào cho tác vụ của bạn trong quá trình thực thi. Mọi lớp Worker đều có quyền truy cập vào đối tượng </a:t>
            </a:r>
            <a:r>
              <a:rPr lang="vi-VN">
                <a:latin typeface="Courier New"/>
                <a:ea typeface="Courier New"/>
                <a:cs typeface="Courier New"/>
                <a:sym typeface="Courier New"/>
              </a:rPr>
              <a:t>inputData</a:t>
            </a:r>
            <a:r>
              <a:rPr lang="vi-VN"/>
              <a:t> để truy xuất các đối số đầu vào này. Đây là một ví dụ về </a:t>
            </a:r>
            <a:r>
              <a:rPr lang="vi-VN">
                <a:latin typeface="Courier New"/>
                <a:ea typeface="Courier New"/>
                <a:cs typeface="Courier New"/>
                <a:sym typeface="Courier New"/>
              </a:rPr>
              <a:t>Worker</a:t>
            </a:r>
            <a:r>
              <a:rPr lang="vi-VN"/>
              <a:t> thực hiện một số tác vụ toán học phức tạp rồi trả về giá trị. Sau đó, kết quả được đặt làm đầu ra của tác vụ bằng cách dùng </a:t>
            </a:r>
            <a:r>
              <a:rPr lang="vi-VN">
                <a:latin typeface="Courier New"/>
                <a:ea typeface="Courier New"/>
                <a:cs typeface="Courier New"/>
                <a:sym typeface="Courier New"/>
              </a:rPr>
              <a:t>Result.success(output)</a:t>
            </a:r>
            <a:r>
              <a:rPr lang="vi-V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marR="360045" rtl="0" algn="l">
              <a:lnSpc>
                <a:spcPct val="100000"/>
              </a:lnSpc>
              <a:spcBef>
                <a:spcPts val="0"/>
              </a:spcBef>
              <a:spcAft>
                <a:spcPts val="0"/>
              </a:spcAft>
              <a:buSzPts val="1100"/>
              <a:buChar char="●"/>
            </a:pPr>
            <a:r>
              <a:rPr lang="vi-VN" u="sng">
                <a:solidFill>
                  <a:schemeClr val="hlink"/>
                </a:solidFill>
                <a:hlinkClick r:id="rId2"/>
              </a:rPr>
              <a:t>Dữ liệu</a:t>
            </a:r>
            <a:endParaRPr/>
          </a:p>
          <a:p>
            <a:pPr indent="-298450" lvl="0" marL="457200" marR="360045" rtl="0" algn="l">
              <a:lnSpc>
                <a:spcPct val="100000"/>
              </a:lnSpc>
              <a:spcBef>
                <a:spcPts val="0"/>
              </a:spcBef>
              <a:spcAft>
                <a:spcPts val="0"/>
              </a:spcAft>
              <a:buSzPts val="1100"/>
              <a:buChar char="●"/>
            </a:pPr>
            <a:r>
              <a:rPr lang="vi-VN" u="sng">
                <a:solidFill>
                  <a:schemeClr val="hlink"/>
                </a:solidFill>
                <a:hlinkClick r:id="rId3"/>
              </a:rPr>
              <a:t>Tham số đầu vào và giá trị trả về</a:t>
            </a:r>
            <a:endParaRPr/>
          </a:p>
          <a:p>
            <a:pPr indent="-298450" lvl="0" marL="457200" marR="360045" rtl="0" algn="l">
              <a:lnSpc>
                <a:spcPct val="100000"/>
              </a:lnSpc>
              <a:spcBef>
                <a:spcPts val="0"/>
              </a:spcBef>
              <a:spcAft>
                <a:spcPts val="0"/>
              </a:spcAft>
              <a:buSzPts val="1100"/>
              <a:buChar char="●"/>
            </a:pPr>
            <a:r>
              <a:rPr lang="vi-VN" u="sng">
                <a:solidFill>
                  <a:schemeClr val="hlink"/>
                </a:solidFill>
                <a:hlinkClick r:id="rId4"/>
              </a:rPr>
              <a:t>workDataOf</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Đối với đối tượng </a:t>
            </a:r>
            <a:r>
              <a:rPr lang="vi-VN">
                <a:latin typeface="Courier New"/>
                <a:ea typeface="Courier New"/>
                <a:cs typeface="Courier New"/>
                <a:sym typeface="Courier New"/>
              </a:rPr>
              <a:t>Result</a:t>
            </a:r>
            <a:r>
              <a:rPr lang="vi-VN"/>
              <a:t> được trả về từ </a:t>
            </a:r>
            <a:r>
              <a:rPr lang="vi-VN">
                <a:latin typeface="Courier New"/>
                <a:ea typeface="Courier New"/>
                <a:cs typeface="Courier New"/>
                <a:sym typeface="Courier New"/>
              </a:rPr>
              <a:t>doWork()</a:t>
            </a:r>
            <a:r>
              <a:rPr lang="vi-VN"/>
              <a:t>, cả tác vụ thành công lẫn không thành công đều có thể trả về một đối tượng </a:t>
            </a:r>
            <a:r>
              <a:rPr lang="vi-VN">
                <a:latin typeface="Courier New"/>
                <a:ea typeface="Courier New"/>
                <a:cs typeface="Courier New"/>
                <a:sym typeface="Courier New"/>
              </a:rPr>
              <a:t>Dữ liệu</a:t>
            </a:r>
            <a:r>
              <a:rPr lang="vi-VN"/>
              <a:t> đầu ra (không bắt buộc).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marR="360045" rtl="0" algn="l">
              <a:lnSpc>
                <a:spcPct val="100000"/>
              </a:lnSpc>
              <a:spcBef>
                <a:spcPts val="0"/>
              </a:spcBef>
              <a:spcAft>
                <a:spcPts val="0"/>
              </a:spcAft>
              <a:buSzPts val="1100"/>
              <a:buChar char="●"/>
            </a:pPr>
            <a:r>
              <a:rPr lang="vi-VN" u="sng">
                <a:solidFill>
                  <a:schemeClr val="hlink"/>
                </a:solidFill>
                <a:hlinkClick r:id="rId2"/>
              </a:rPr>
              <a:t>ListenableWorker.Result</a:t>
            </a:r>
            <a:endParaRPr/>
          </a:p>
          <a:p>
            <a:pPr indent="-298450" lvl="0" marL="457200" marR="360045" rtl="0" algn="l">
              <a:lnSpc>
                <a:spcPct val="100000"/>
              </a:lnSpc>
              <a:spcBef>
                <a:spcPts val="0"/>
              </a:spcBef>
              <a:spcAft>
                <a:spcPts val="0"/>
              </a:spcAft>
              <a:buSzPts val="1100"/>
              <a:buChar char="●"/>
            </a:pPr>
            <a:r>
              <a:rPr lang="vi-VN" u="sng">
                <a:solidFill>
                  <a:schemeClr val="hlink"/>
                </a:solidFill>
                <a:hlinkClick r:id="rId3"/>
              </a:rPr>
              <a:t>Dữ liệu</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Trong đoạn mã này, chúng ta chuyển </a:t>
            </a:r>
            <a:r>
              <a:rPr lang="vi-VN">
                <a:latin typeface="Courier New"/>
                <a:ea typeface="Courier New"/>
                <a:cs typeface="Courier New"/>
                <a:sym typeface="Courier New"/>
              </a:rPr>
              <a:t>inputData</a:t>
            </a:r>
            <a:r>
              <a:rPr lang="vi-VN"/>
              <a:t> vào Worker qua </a:t>
            </a:r>
            <a:r>
              <a:rPr lang="vi-VN">
                <a:latin typeface="Courier New"/>
                <a:ea typeface="Courier New"/>
                <a:cs typeface="Courier New"/>
                <a:sym typeface="Courier New"/>
              </a:rPr>
              <a:t>WorkRequest</a:t>
            </a:r>
            <a:r>
              <a:rPr lang="vi-VN"/>
              <a:t>. Nếu cần có giá trị bên ngoài Worker, bạn sẽ có cách truy xuất và truyền tải giá trị đó.</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marR="360045" rtl="0" algn="l">
              <a:lnSpc>
                <a:spcPct val="100000"/>
              </a:lnSpc>
              <a:spcBef>
                <a:spcPts val="0"/>
              </a:spcBef>
              <a:spcAft>
                <a:spcPts val="0"/>
              </a:spcAft>
              <a:buSzPts val="1100"/>
              <a:buChar char="●"/>
            </a:pPr>
            <a:r>
              <a:rPr lang="vi-VN" u="sng">
                <a:solidFill>
                  <a:schemeClr val="hlink"/>
                </a:solidFill>
                <a:hlinkClick r:id="rId2"/>
              </a:rPr>
              <a:t>workDataOf</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Cách cuối cùng để tùy chỉnh </a:t>
            </a:r>
            <a:r>
              <a:rPr lang="vi-VN">
                <a:solidFill>
                  <a:schemeClr val="dk1"/>
                </a:solidFill>
                <a:latin typeface="Courier New"/>
                <a:ea typeface="Courier New"/>
                <a:cs typeface="Courier New"/>
                <a:sym typeface="Courier New"/>
              </a:rPr>
              <a:t>WorkRequest</a:t>
            </a:r>
            <a:r>
              <a:rPr lang="vi-VN">
                <a:solidFill>
                  <a:schemeClr val="dk1"/>
                </a:solidFill>
              </a:rPr>
              <a:t> mà chúng ta sẽ nói đến hôm nay là thiết lập các hạn chế đối với WorkRequest.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Bạn có thể chỉ định các hạn chế đối với thời điểm sẽ chạy </a:t>
            </a:r>
            <a:r>
              <a:rPr lang="vi-VN">
                <a:latin typeface="Courier New"/>
                <a:ea typeface="Courier New"/>
                <a:cs typeface="Courier New"/>
                <a:sym typeface="Courier New"/>
              </a:rPr>
              <a:t>Worker</a:t>
            </a:r>
            <a:r>
              <a:rPr lang="vi-VN"/>
              <a:t>. Ví dụ: bạn có thể muốn chỉ định rằng tác vụ sẽ chỉ chạy khi thiết bị ở trạng thái rảnh, hoặc chỉ khi thiết bị được cắm nguồn và kết nối Wi-Fi. Tất cả các điều kiện và tiêu chí đó có thể được xác định trong </a:t>
            </a:r>
            <a:r>
              <a:rPr lang="vi-VN">
                <a:latin typeface="Courier New"/>
                <a:ea typeface="Courier New"/>
                <a:cs typeface="Courier New"/>
                <a:sym typeface="Courier New"/>
              </a:rPr>
              <a:t>WorkRequest</a:t>
            </a:r>
            <a:r>
              <a:rPr lang="vi-VN"/>
              <a:t> bằng cách dùng </a:t>
            </a:r>
            <a:r>
              <a:rPr lang="vi-VN">
                <a:latin typeface="Courier New"/>
                <a:ea typeface="Courier New"/>
                <a:cs typeface="Courier New"/>
                <a:sym typeface="Courier New"/>
              </a:rPr>
              <a:t>Constraints.Builder</a:t>
            </a:r>
            <a:r>
              <a:rPr lang="vi-V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Constraints.Builder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Mã mẫu này cho thấy cách xác định các hạn chế bằng </a:t>
            </a:r>
            <a:r>
              <a:rPr lang="vi-VN">
                <a:solidFill>
                  <a:schemeClr val="dk1"/>
                </a:solidFill>
                <a:latin typeface="Courier New"/>
                <a:ea typeface="Courier New"/>
                <a:cs typeface="Courier New"/>
                <a:sym typeface="Courier New"/>
              </a:rPr>
              <a:t>Constraints.Builder()</a:t>
            </a:r>
            <a:r>
              <a:rPr lang="vi-VN">
                <a:solidFill>
                  <a:schemeClr val="dk1"/>
                </a:solidFill>
              </a:rPr>
              <a:t>. </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vi-VN">
                <a:solidFill>
                  <a:schemeClr val="dk1"/>
                </a:solidFill>
              </a:rPr>
              <a:t>Nhiều hạn chế có thể được đặt trên trình tạo. </a:t>
            </a:r>
            <a:endParaRPr/>
          </a:p>
          <a:p>
            <a:pPr indent="-298450" lvl="0" marL="457200" rtl="0" algn="l">
              <a:lnSpc>
                <a:spcPct val="115000"/>
              </a:lnSpc>
              <a:spcBef>
                <a:spcPts val="0"/>
              </a:spcBef>
              <a:spcAft>
                <a:spcPts val="0"/>
              </a:spcAft>
              <a:buSzPts val="1100"/>
              <a:buChar char="●"/>
            </a:pPr>
            <a:r>
              <a:rPr lang="vi-VN" u="sng">
                <a:solidFill>
                  <a:schemeClr val="hlink"/>
                </a:solidFill>
                <a:hlinkClick r:id="rId2"/>
              </a:rPr>
              <a:t>setRequiredNetworkType()</a:t>
            </a:r>
            <a:r>
              <a:rPr lang="vi-VN">
                <a:solidFill>
                  <a:schemeClr val="dk1"/>
                </a:solidFill>
              </a:rPr>
              <a:t>: Đặt xem thiết bị có cần </a:t>
            </a:r>
            <a:r>
              <a:rPr lang="vi-VN">
                <a:solidFill>
                  <a:schemeClr val="dk1"/>
                </a:solidFill>
                <a:latin typeface="Courier New"/>
                <a:ea typeface="Courier New"/>
                <a:cs typeface="Courier New"/>
                <a:sym typeface="Courier New"/>
              </a:rPr>
              <a:t>NetworkType</a:t>
            </a:r>
            <a:r>
              <a:rPr lang="vi-VN">
                <a:solidFill>
                  <a:schemeClr val="dk1"/>
                </a:solidFill>
              </a:rPr>
              <a:t> cụ thể để chạy </a:t>
            </a:r>
            <a:r>
              <a:rPr lang="vi-VN">
                <a:solidFill>
                  <a:schemeClr val="dk1"/>
                </a:solidFill>
                <a:latin typeface="Courier New"/>
                <a:ea typeface="Courier New"/>
                <a:cs typeface="Courier New"/>
                <a:sym typeface="Courier New"/>
              </a:rPr>
              <a:t>WorkRequest</a:t>
            </a:r>
            <a:r>
              <a:rPr lang="vi-VN">
                <a:solidFill>
                  <a:schemeClr val="dk1"/>
                </a:solidFill>
              </a:rPr>
              <a:t> hay không. </a:t>
            </a:r>
            <a:r>
              <a:rPr lang="vi-VN">
                <a:solidFill>
                  <a:schemeClr val="dk1"/>
                </a:solidFill>
                <a:latin typeface="Courier New"/>
                <a:ea typeface="Courier New"/>
                <a:cs typeface="Courier New"/>
                <a:sym typeface="Courier New"/>
              </a:rPr>
              <a:t>NetworkType.UNMETERED</a:t>
            </a:r>
            <a:r>
              <a:rPr lang="vi-VN">
                <a:solidFill>
                  <a:schemeClr val="dk1"/>
                </a:solidFill>
              </a:rPr>
              <a:t> có nghĩa là loại mạng trong thiết bị của bạn không có giới hạn hoặc hạn chế về dữ liệu (thường là Wi-Fi).</a:t>
            </a:r>
            <a:endParaRPr/>
          </a:p>
          <a:p>
            <a:pPr indent="-298450" lvl="0" marL="457200" rtl="0" algn="l">
              <a:lnSpc>
                <a:spcPct val="115000"/>
              </a:lnSpc>
              <a:spcBef>
                <a:spcPts val="0"/>
              </a:spcBef>
              <a:spcAft>
                <a:spcPts val="0"/>
              </a:spcAft>
              <a:buSzPts val="1100"/>
              <a:buChar char="●"/>
            </a:pPr>
            <a:r>
              <a:rPr lang="vi-VN" u="sng">
                <a:solidFill>
                  <a:schemeClr val="hlink"/>
                </a:solidFill>
                <a:hlinkClick r:id="rId3"/>
              </a:rPr>
              <a:t>setRequiresCharging()</a:t>
            </a:r>
            <a:r>
              <a:rPr lang="vi-VN">
                <a:solidFill>
                  <a:schemeClr val="dk1"/>
                </a:solidFill>
              </a:rPr>
              <a:t>: Liệu thiết bị có cần kết nối để sạc hay không</a:t>
            </a:r>
            <a:endParaRPr/>
          </a:p>
          <a:p>
            <a:pPr indent="-298450" lvl="0" marL="457200" rtl="0" algn="l">
              <a:lnSpc>
                <a:spcPct val="115000"/>
              </a:lnSpc>
              <a:spcBef>
                <a:spcPts val="0"/>
              </a:spcBef>
              <a:spcAft>
                <a:spcPts val="0"/>
              </a:spcAft>
              <a:buSzPts val="1100"/>
              <a:buChar char="●"/>
            </a:pPr>
            <a:r>
              <a:rPr lang="vi-VN" u="sng">
                <a:solidFill>
                  <a:schemeClr val="hlink"/>
                </a:solidFill>
                <a:hlinkClick r:id="rId4"/>
              </a:rPr>
              <a:t>setRequiresBatteryNotLow()</a:t>
            </a:r>
            <a:r>
              <a:rPr lang="vi-VN">
                <a:solidFill>
                  <a:schemeClr val="dk1"/>
                </a:solidFill>
              </a:rPr>
              <a:t>: Thiết bị không được hết pin.</a:t>
            </a:r>
            <a:endParaRPr/>
          </a:p>
          <a:p>
            <a:pPr indent="-298450" lvl="0" marL="457200" rtl="0" algn="l">
              <a:lnSpc>
                <a:spcPct val="115000"/>
              </a:lnSpc>
              <a:spcBef>
                <a:spcPts val="0"/>
              </a:spcBef>
              <a:spcAft>
                <a:spcPts val="0"/>
              </a:spcAft>
              <a:buSzPts val="1100"/>
              <a:buChar char="●"/>
            </a:pPr>
            <a:r>
              <a:rPr lang="vi-VN" u="sng">
                <a:solidFill>
                  <a:schemeClr val="hlink"/>
                </a:solidFill>
                <a:hlinkClick r:id="rId5"/>
              </a:rPr>
              <a:t>setRequiresDeviceIdle()</a:t>
            </a:r>
            <a:r>
              <a:rPr lang="vi-VN">
                <a:solidFill>
                  <a:schemeClr val="dk1"/>
                </a:solidFill>
              </a:rPr>
              <a:t>: Thiết bị phải ở trạng thái rảnh để chạy </a:t>
            </a:r>
            <a:r>
              <a:rPr lang="vi-VN">
                <a:solidFill>
                  <a:schemeClr val="dk1"/>
                </a:solidFill>
                <a:latin typeface="Courier New"/>
                <a:ea typeface="Courier New"/>
                <a:cs typeface="Courier New"/>
                <a:sym typeface="Courier New"/>
              </a:rPr>
              <a:t>WorkRequest</a:t>
            </a:r>
            <a:r>
              <a:rPr lang="vi-VN">
                <a:solidFill>
                  <a:schemeClr val="dk1"/>
                </a:solidFill>
              </a:rPr>
              <a:t>.</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Sau khi tạo </a:t>
            </a:r>
            <a:r>
              <a:rPr lang="vi-VN">
                <a:solidFill>
                  <a:schemeClr val="dk1"/>
                </a:solidFill>
                <a:latin typeface="Roboto"/>
                <a:ea typeface="Roboto"/>
                <a:cs typeface="Roboto"/>
                <a:sym typeface="Roboto"/>
              </a:rPr>
              <a:t>các hạn chế</a:t>
            </a:r>
            <a:r>
              <a:rPr lang="vi-VN">
                <a:solidFill>
                  <a:schemeClr val="dk1"/>
                </a:solidFill>
              </a:rPr>
              <a:t>, hãy đặt các hạn chế đó trên trình tạo </a:t>
            </a:r>
            <a:r>
              <a:rPr lang="vi-VN">
                <a:solidFill>
                  <a:schemeClr val="dk1"/>
                </a:solidFill>
                <a:latin typeface="Courier New"/>
                <a:ea typeface="Courier New"/>
                <a:cs typeface="Courier New"/>
                <a:sym typeface="Courier New"/>
              </a:rPr>
              <a:t>WorkRequest</a:t>
            </a:r>
            <a:r>
              <a:rPr lang="vi-VN">
                <a:solidFill>
                  <a:schemeClr val="dk1"/>
                </a:solidFill>
              </a:rPr>
              <a:t> bằng phương thức </a:t>
            </a:r>
            <a:r>
              <a:rPr lang="vi-VN">
                <a:solidFill>
                  <a:schemeClr val="dk1"/>
                </a:solidFill>
                <a:latin typeface="Courier New"/>
                <a:ea typeface="Courier New"/>
                <a:cs typeface="Courier New"/>
                <a:sym typeface="Courier New"/>
              </a:rPr>
              <a:t>setConstraints()</a:t>
            </a:r>
            <a:r>
              <a:rPr lang="vi-VN">
                <a:solidFill>
                  <a:schemeClr val="dk1"/>
                </a:solidFill>
              </a:rPr>
              <a:t>.</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rPr lang="vi-VN">
                <a:solidFill>
                  <a:srgbClr val="202124"/>
                </a:solidFill>
                <a:highlight>
                  <a:srgbClr val="FFFFFF"/>
                </a:highlight>
              </a:rPr>
              <a:t>Bạn cũng có thể áp dụng các hạn chế đối với tác vụ định kỳ. Ví dụ: bạn có thể thêm một hạn chế vào yêu cầu tác vụ của mình để tác vụ đó chỉ chạy khi thiết bị của người dùng đang sạc. Trong trường hợp này, ngay cả khi trôi qua khoảng thời gian lặp lại đã xác định, </a:t>
            </a:r>
            <a:r>
              <a:rPr lang="vi-VN">
                <a:solidFill>
                  <a:srgbClr val="37474F"/>
                </a:solidFill>
                <a:latin typeface="Courier New"/>
                <a:ea typeface="Courier New"/>
                <a:cs typeface="Courier New"/>
                <a:sym typeface="Courier New"/>
              </a:rPr>
              <a:t>PeriodicWorkRequest</a:t>
            </a:r>
            <a:r>
              <a:rPr lang="vi-VN">
                <a:solidFill>
                  <a:srgbClr val="202124"/>
                </a:solidFill>
                <a:highlight>
                  <a:srgbClr val="FFFFFF"/>
                </a:highlight>
              </a:rPr>
              <a:t> sẽ không chạy cho đến khi đáp ứng điều kiện này. Việc này có thể khiến một quá trình chạy tác vụ cụ thể bị trì hoãn hay thậm chí là bỏ qua nếu không đáp ứng các điều kiện trong khoảng thời gian chạy.</a:t>
            </a:r>
            <a:endParaRPr/>
          </a:p>
          <a:p>
            <a:pPr indent="0" lvl="0" marL="0" rtl="0" algn="l">
              <a:lnSpc>
                <a:spcPct val="100000"/>
              </a:lnSpc>
              <a:spcBef>
                <a:spcPts val="0"/>
              </a:spcBef>
              <a:spcAft>
                <a:spcPts val="0"/>
              </a:spcAft>
              <a:buSzPts val="1100"/>
              <a:buNone/>
            </a:pPr>
            <a:r>
              <a:t/>
            </a:r>
            <a:endParaRPr>
              <a:solidFill>
                <a:srgbClr val="202124"/>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vi-VN">
                <a:solidFill>
                  <a:srgbClr val="202124"/>
                </a:solidFill>
                <a:highlight>
                  <a:srgbClr val="FFFFFF"/>
                </a:highlight>
              </a:rPr>
              <a:t>Tài nguyên:</a:t>
            </a:r>
            <a:endParaRPr/>
          </a:p>
          <a:p>
            <a:pPr indent="-298450" lvl="0" marL="457200" rtl="0" algn="l">
              <a:lnSpc>
                <a:spcPct val="100000"/>
              </a:lnSpc>
              <a:spcBef>
                <a:spcPts val="0"/>
              </a:spcBef>
              <a:spcAft>
                <a:spcPts val="0"/>
              </a:spcAft>
              <a:buClr>
                <a:srgbClr val="202124"/>
              </a:buClr>
              <a:buSzPts val="1100"/>
              <a:buChar char="●"/>
            </a:pPr>
            <a:r>
              <a:rPr lang="vi-VN" u="sng">
                <a:solidFill>
                  <a:schemeClr val="hlink"/>
                </a:solidFill>
                <a:highlight>
                  <a:srgbClr val="FFFFFF"/>
                </a:highlight>
                <a:hlinkClick r:id="rId6"/>
              </a:rPr>
              <a:t>Các hạn chế đối với tác vụ</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solidFill>
                  <a:schemeClr val="dk1"/>
                </a:solidFill>
              </a:rPr>
              <a:t>Trong các ứng dụng mà chúng ta đã tạo cho đến nay, các đối tượng mô hình chế độ xem chứa thông tin tham chiếu trực tiếp đến các đối tượng DAO để truy vấn cơ sở dữ liệu. </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Trong thời gian ngắn thì điều đó không sao cả, nhưng nếu ứng dụng cần lấy dữ liệu từ các tài nguyên bên ngoài (ví dụ: mạng), thì với cấu trúc ứng dụng hiện có, việc mở rộng ứng dụng sẽ rất khó. Logic mà chúng ta cần thêm vào mô hình chế độ xem sẽ trở nên khá phức tạp. Chúng ta sẽ không muốn mô hình chế độ xem chịu trách nhiệm xử lý việc truy xuất dữ liệu.</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Bảng này tóm tắt tốc độ truy cập vào dữ liệu trong ứng dụng của chúng ta tùy vào việc dữ liệu đó nằm trong bộ nhớ (tốc độ truy xuất nhanh nhất), được lưu trữ trong cơ sở dữ liệu (chậm hơn và yêu cầu quyền truy cập từ một luồng trong nền) hay yêu cầu mạng (chậm nhất do phụ thuộc vào các yếu tố bên ngoài như tốc độ kết nối).</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vi-VN">
                <a:solidFill>
                  <a:schemeClr val="dk1"/>
                </a:solidFill>
              </a:rPr>
              <a:t>Chúng ta có thể kết hợp những yếu tố này để mang lại trải nghiệm phản hồi nhanh cho người dùng.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Để xem xét đến các yêu cầu mạng mất nhiều thời gian, chúng ta có thể cân nhắc lưu các phản hồi của mạng vào bộ nhớ đệm trong bộ nhớ cục bộ. Điều này đồng nghĩa với việc ứng dụng có thể nhanh chóng hiển thị một phản hồi đã lưu vào bộ nhớ đệm khi người dùng mở ứng dụng, cho đến khi có dữ liệu mới từ máy chủ.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Khi lớp dữ liệu của ứng dụng trở nên phức tạp hơn, phương pháp hay nhất là trừu tượng hóa những thông tin chi tiết này </a:t>
            </a:r>
            <a:r>
              <a:rPr lang="vi-VN">
                <a:solidFill>
                  <a:schemeClr val="dk1"/>
                </a:solidFill>
              </a:rPr>
              <a:t>trong </a:t>
            </a:r>
            <a:r>
              <a:rPr lang="vi-VN"/>
              <a:t>mã giao diện người dùng. Mẫu thiết kế kho lưu trữ cung cấp một API không có lỗi để phần còn lại của ứng dụng có thể dễ dàng truy xuất dữ liệu. Lớp kho lưu trữ biết nơi cần lấy dữ liệu và lệnh gọi API nào cần thực hiện khi dữ liệu được cập nhật. Bạn có thể coi kho lưu trữ là bên trung gian giữa nhiều nguồn dữ liệu, chẳng hạn như các mô hình cố định, dịch vụ web và bộ nhớ đệm.</a:t>
            </a:r>
            <a:endParaRPr/>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Mẫu kho lưu trữ</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Hãy xem một sơ đồ cấu trúc ứng dụng cập nhật tuân theo các phương pháp hay nhất.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Như đã đề cập, kho lưu trữ sẽ thêm một lớp trừu tượng giữa các nguồn dữ liệu (cơ sở dữ liệu Phòng và nguồn dữ liệu từ xa được truy cập qua mạng) và phần còn lại của ứng dụng. </a:t>
            </a:r>
            <a:r>
              <a:rPr lang="vi-VN">
                <a:solidFill>
                  <a:schemeClr val="dk1"/>
                </a:solidFill>
              </a:rPr>
              <a:t>Việc này tuân theo nguyên tắc tách biệt vấn đề mà chúng ta đã nói đến trong bài học về cấu trúc ứng dụng.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Việc thêm kho lưu trữ sẽ cải thiện khả năng mở rộng của ứng dụng nếu một nguồn dữ liệu mới được thêm vào. Chúng ta chỉ phải thay đổi kho lưu trữ, trong khi các thành phần khác phía trên kho lưu trữ (bộ điều khiển giao diện người dùng và ViewModel) hầu hết đều giữ nguyên. Các lớp giao diện người dùng không cần có thêm logic để biết về nguồn dữ liệu mới.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Ngoài ra, bạn cũng có thể mô phỏng một nguồn dữ liệu để kiểm tra, giúp ứng dụng trở nên mạnh mẽ hơn.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304800" lvl="0" marL="457200" marR="360045" rtl="0" algn="l">
              <a:lnSpc>
                <a:spcPct val="100000"/>
              </a:lnSpc>
              <a:spcBef>
                <a:spcPts val="0"/>
              </a:spcBef>
              <a:spcAft>
                <a:spcPts val="0"/>
              </a:spcAft>
              <a:buClr>
                <a:schemeClr val="dk1"/>
              </a:buClr>
              <a:buSzPts val="1200"/>
              <a:buFont typeface="Times New Roman"/>
              <a:buChar char="●"/>
            </a:pPr>
            <a:r>
              <a:rPr lang="vi-VN" u="sng">
                <a:solidFill>
                  <a:schemeClr val="hlink"/>
                </a:solidFill>
                <a:hlinkClick r:id="rId2"/>
              </a:rPr>
              <a:t>Cấu trúc ứng dụng đề xuất</a:t>
            </a:r>
            <a:endParaRPr/>
          </a:p>
          <a:p>
            <a:pPr indent="-304800" lvl="0" marL="457200" marR="360045" rtl="0" algn="l">
              <a:lnSpc>
                <a:spcPct val="100000"/>
              </a:lnSpc>
              <a:spcBef>
                <a:spcPts val="0"/>
              </a:spcBef>
              <a:spcAft>
                <a:spcPts val="0"/>
              </a:spcAft>
              <a:buClr>
                <a:schemeClr val="dk1"/>
              </a:buClr>
              <a:buSzPts val="1200"/>
              <a:buFont typeface="Times New Roman"/>
              <a:buChar char="●"/>
            </a:pPr>
            <a:r>
              <a:rPr lang="vi-VN" u="sng">
                <a:solidFill>
                  <a:schemeClr val="hlink"/>
                </a:solidFill>
                <a:hlinkClick r:id="rId3"/>
              </a:rPr>
              <a:t>Tách biệt vấn đề</a:t>
            </a:r>
            <a:endParaRPr/>
          </a:p>
          <a:p>
            <a:pPr indent="0" lvl="0" marL="0" rtl="0" algn="l">
              <a:lnSpc>
                <a:spcPct val="100000"/>
              </a:lnSpc>
              <a:spcBef>
                <a:spcPts val="1415"/>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Không có yêu cầu rõ ràng nào (về lớp mà phải mở rộng hoặc các phương thức phải khai báo) khi bạn triển khai mẫu kho lưu trữ trong ứng dụng của mình. Kho lưu trữ chỉ là một lớp cung cấp giao diện chung cho mã giao diện người dùng ứng dụng để truy vấn và sửa đổi dữ liệu cơ bản. Lớp này xử lý các thông tin triển khai về cách truy cập vào dữ liệu cơ bản (ví dụ: sử dụng DAO cho cơ sở dữ liệu, thực hiện yêu cầu nối mạng hoặc sử dụng một số nguồn dữ liệu thay thế).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12" name="Shape 12"/>
        <p:cNvGrpSpPr/>
        <p:nvPr/>
      </p:nvGrpSpPr>
      <p:grpSpPr>
        <a:xfrm>
          <a:off x="0" y="0"/>
          <a:ext cx="0" cy="0"/>
          <a:chOff x="0" y="0"/>
          <a:chExt cx="0" cy="0"/>
        </a:xfrm>
      </p:grpSpPr>
      <p:sp>
        <p:nvSpPr>
          <p:cNvPr id="13" name="Google Shape;13;p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4" name="Google Shape;14;p2"/>
          <p:cNvSpPr txBox="1"/>
          <p:nvPr>
            <p:ph idx="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pic>
        <p:nvPicPr>
          <p:cNvPr id="15" name="Google Shape;15;p2"/>
          <p:cNvPicPr preferRelativeResize="0"/>
          <p:nvPr/>
        </p:nvPicPr>
        <p:blipFill rotWithShape="1">
          <a:blip r:embed="rId2">
            <a:alphaModFix/>
          </a:blip>
          <a:srcRect b="0" l="0" r="0" t="0"/>
          <a:stretch/>
        </p:blipFill>
        <p:spPr>
          <a:xfrm>
            <a:off x="0" y="0"/>
            <a:ext cx="9144000" cy="4670926"/>
          </a:xfrm>
          <a:prstGeom prst="rect">
            <a:avLst/>
          </a:prstGeom>
          <a:noFill/>
          <a:ln>
            <a:noFill/>
          </a:ln>
        </p:spPr>
      </p:pic>
      <p:sp>
        <p:nvSpPr>
          <p:cNvPr id="16" name="Google Shape;16;p2"/>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vi-VN" sz="1000" u="none" cap="none" strike="noStrike">
                <a:solidFill>
                  <a:srgbClr val="757575"/>
                </a:solidFill>
                <a:latin typeface="Roboto"/>
                <a:ea typeface="Roboto"/>
                <a:cs typeface="Roboto"/>
                <a:sym typeface="Roboto"/>
              </a:rPr>
              <a:t>Phát triển Android bằng Kotlin v1.0</a:t>
            </a:r>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 name="Shape 54"/>
        <p:cNvGrpSpPr/>
        <p:nvPr/>
      </p:nvGrpSpPr>
      <p:grpSpPr>
        <a:xfrm>
          <a:off x="0" y="0"/>
          <a:ext cx="0" cy="0"/>
          <a:chOff x="0" y="0"/>
          <a:chExt cx="0" cy="0"/>
        </a:xfrm>
      </p:grpSpPr>
      <p:sp>
        <p:nvSpPr>
          <p:cNvPr id="55" name="Google Shape;55;p1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6" name="Google Shape;5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7" name="Shape 57"/>
        <p:cNvGrpSpPr/>
        <p:nvPr/>
      </p:nvGrpSpPr>
      <p:grpSpPr>
        <a:xfrm>
          <a:off x="0" y="0"/>
          <a:ext cx="0" cy="0"/>
          <a:chOff x="0" y="0"/>
          <a:chExt cx="0" cy="0"/>
        </a:xfrm>
      </p:grpSpPr>
      <p:sp>
        <p:nvSpPr>
          <p:cNvPr id="58" name="Google Shape;58;p1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0" name="Google Shape;60;p1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1" name="Google Shape;61;p1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2" name="Google Shape;6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5" name="Google Shape;6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6" name="Shape 66"/>
        <p:cNvGrpSpPr/>
        <p:nvPr/>
      </p:nvGrpSpPr>
      <p:grpSpPr>
        <a:xfrm>
          <a:off x="0" y="0"/>
          <a:ext cx="0" cy="0"/>
          <a:chOff x="0" y="0"/>
          <a:chExt cx="0" cy="0"/>
        </a:xfrm>
      </p:grpSpPr>
      <p:sp>
        <p:nvSpPr>
          <p:cNvPr id="67" name="Google Shape;67;p1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8" name="Google Shape;68;p1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9" name="Google Shape;6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17" name="Shape 17"/>
        <p:cNvGrpSpPr/>
        <p:nvPr/>
      </p:nvGrpSpPr>
      <p:grpSpPr>
        <a:xfrm>
          <a:off x="0" y="0"/>
          <a:ext cx="0" cy="0"/>
          <a:chOff x="0" y="0"/>
          <a:chExt cx="0" cy="0"/>
        </a:xfrm>
      </p:grpSpPr>
      <p:sp>
        <p:nvSpPr>
          <p:cNvPr id="18" name="Google Shape;18;p3"/>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AFAFA"/>
              </a:buClr>
              <a:buSzPts val="3600"/>
              <a:buNone/>
              <a:defRPr>
                <a:solidFill>
                  <a:srgbClr val="FAFAFA"/>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3"/>
          <p:cNvSpPr txBox="1"/>
          <p:nvPr>
            <p:ph idx="1" type="body"/>
          </p:nvPr>
        </p:nvSpPr>
        <p:spPr>
          <a:xfrm>
            <a:off x="311700" y="1076275"/>
            <a:ext cx="8520600" cy="31938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1000"/>
              </a:spcBef>
              <a:spcAft>
                <a:spcPts val="0"/>
              </a:spcAft>
              <a:buSzPts val="2400"/>
              <a:buAutoNum type="arabicPeriod"/>
              <a:defRPr/>
            </a:lvl1pPr>
            <a:lvl2pPr indent="-355600" lvl="1" marL="914400" algn="l">
              <a:lnSpc>
                <a:spcPct val="115000"/>
              </a:lnSpc>
              <a:spcBef>
                <a:spcPts val="1000"/>
              </a:spcBef>
              <a:spcAft>
                <a:spcPts val="0"/>
              </a:spcAft>
              <a:buSzPts val="2000"/>
              <a:buAutoNum type="alphaLcPeriod"/>
              <a:defRPr sz="2000"/>
            </a:lvl2pPr>
            <a:lvl3pPr indent="-317500" lvl="2" marL="1371600" algn="l">
              <a:lnSpc>
                <a:spcPct val="150000"/>
              </a:lnSpc>
              <a:spcBef>
                <a:spcPts val="0"/>
              </a:spcBef>
              <a:spcAft>
                <a:spcPts val="0"/>
              </a:spcAft>
              <a:buSzPts val="1400"/>
              <a:buAutoNum type="romanLcPeriod"/>
              <a:defRPr/>
            </a:lvl3pPr>
            <a:lvl4pPr indent="-317500" lvl="3" marL="1828800" algn="l">
              <a:lnSpc>
                <a:spcPct val="115000"/>
              </a:lnSpc>
              <a:spcBef>
                <a:spcPts val="0"/>
              </a:spcBef>
              <a:spcAft>
                <a:spcPts val="0"/>
              </a:spcAft>
              <a:buSzPts val="1400"/>
              <a:buAutoNum type="arabicPeriod"/>
              <a:defRPr/>
            </a:lvl4pPr>
            <a:lvl5pPr indent="-317500" lvl="4" marL="2286000" algn="l">
              <a:lnSpc>
                <a:spcPct val="115000"/>
              </a:lnSpc>
              <a:spcBef>
                <a:spcPts val="1600"/>
              </a:spcBef>
              <a:spcAft>
                <a:spcPts val="0"/>
              </a:spcAft>
              <a:buSzPts val="1400"/>
              <a:buAutoNum type="alphaLcPeriod"/>
              <a:defRPr/>
            </a:lvl5pPr>
            <a:lvl6pPr indent="-317500" lvl="5" marL="2743200" algn="l">
              <a:lnSpc>
                <a:spcPct val="115000"/>
              </a:lnSpc>
              <a:spcBef>
                <a:spcPts val="1600"/>
              </a:spcBef>
              <a:spcAft>
                <a:spcPts val="0"/>
              </a:spcAft>
              <a:buSzPts val="1400"/>
              <a:buAutoNum type="romanLcPeriod"/>
              <a:defRPr/>
            </a:lvl6pPr>
            <a:lvl7pPr indent="-317500" lvl="6" marL="3200400" algn="l">
              <a:lnSpc>
                <a:spcPct val="115000"/>
              </a:lnSpc>
              <a:spcBef>
                <a:spcPts val="1600"/>
              </a:spcBef>
              <a:spcAft>
                <a:spcPts val="0"/>
              </a:spcAft>
              <a:buSzPts val="1400"/>
              <a:buAutoNum type="arabicPeriod"/>
              <a:defRPr/>
            </a:lvl7pPr>
            <a:lvl8pPr indent="-317500" lvl="7" marL="3657600" algn="l">
              <a:lnSpc>
                <a:spcPct val="115000"/>
              </a:lnSpc>
              <a:spcBef>
                <a:spcPts val="1600"/>
              </a:spcBef>
              <a:spcAft>
                <a:spcPts val="0"/>
              </a:spcAft>
              <a:buSzPts val="1400"/>
              <a:buAutoNum type="alphaLcPeriod"/>
              <a:defRPr/>
            </a:lvl8pPr>
            <a:lvl9pPr indent="-317500" lvl="8" marL="4114800" algn="l">
              <a:lnSpc>
                <a:spcPct val="115000"/>
              </a:lnSpc>
              <a:spcBef>
                <a:spcPts val="1600"/>
              </a:spcBef>
              <a:spcAft>
                <a:spcPts val="1600"/>
              </a:spcAft>
              <a:buSzPts val="1400"/>
              <a:buAutoNum type="romanLcPeriod"/>
              <a:defRPr/>
            </a:lvl9pPr>
          </a:lstStyle>
          <a:p/>
        </p:txBody>
      </p:sp>
      <p:sp>
        <p:nvSpPr>
          <p:cNvPr id="21" name="Google Shape;21;p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22" name="Google Shape;22;p3"/>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vi-VN" sz="1000" u="none" cap="none" strike="noStrike">
                <a:solidFill>
                  <a:srgbClr val="757575"/>
                </a:solidFill>
              </a:rPr>
              <a:t>Phát triển Android bằng Kotlin</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23" name="Shape 23"/>
        <p:cNvGrpSpPr/>
        <p:nvPr/>
      </p:nvGrpSpPr>
      <p:grpSpPr>
        <a:xfrm>
          <a:off x="0" y="0"/>
          <a:ext cx="0" cy="0"/>
          <a:chOff x="0" y="0"/>
          <a:chExt cx="0" cy="0"/>
        </a:xfrm>
      </p:grpSpPr>
      <p:sp>
        <p:nvSpPr>
          <p:cNvPr id="24" name="Google Shape;24;p4"/>
          <p:cNvSpPr txBox="1"/>
          <p:nvPr>
            <p:ph type="ctrTitle"/>
          </p:nvPr>
        </p:nvSpPr>
        <p:spPr>
          <a:xfrm>
            <a:off x="311700" y="0"/>
            <a:ext cx="8520600" cy="465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AFAFA"/>
              </a:buClr>
              <a:buSzPts val="5200"/>
              <a:buNone/>
              <a:defRPr sz="5200">
                <a:solidFill>
                  <a:srgbClr val="FAFAFA"/>
                </a:solidFill>
              </a:defRPr>
            </a:lvl1pPr>
            <a:lvl2pPr lvl="1" algn="ctr">
              <a:lnSpc>
                <a:spcPct val="100000"/>
              </a:lnSpc>
              <a:spcBef>
                <a:spcPts val="0"/>
              </a:spcBef>
              <a:spcAft>
                <a:spcPts val="0"/>
              </a:spcAft>
              <a:buSzPts val="5200"/>
              <a:buFont typeface="Roboto"/>
              <a:buNone/>
              <a:defRPr sz="5200">
                <a:latin typeface="Roboto"/>
                <a:ea typeface="Roboto"/>
                <a:cs typeface="Roboto"/>
                <a:sym typeface="Roboto"/>
              </a:defRPr>
            </a:lvl2pPr>
            <a:lvl3pPr lvl="2" algn="ctr">
              <a:lnSpc>
                <a:spcPct val="100000"/>
              </a:lnSpc>
              <a:spcBef>
                <a:spcPts val="0"/>
              </a:spcBef>
              <a:spcAft>
                <a:spcPts val="0"/>
              </a:spcAft>
              <a:buSzPts val="5200"/>
              <a:buFont typeface="Roboto"/>
              <a:buNone/>
              <a:defRPr sz="5200">
                <a:latin typeface="Roboto"/>
                <a:ea typeface="Roboto"/>
                <a:cs typeface="Roboto"/>
                <a:sym typeface="Roboto"/>
              </a:defRPr>
            </a:lvl3pPr>
            <a:lvl4pPr lvl="3" algn="ctr">
              <a:lnSpc>
                <a:spcPct val="100000"/>
              </a:lnSpc>
              <a:spcBef>
                <a:spcPts val="0"/>
              </a:spcBef>
              <a:spcAft>
                <a:spcPts val="0"/>
              </a:spcAft>
              <a:buSzPts val="5200"/>
              <a:buFont typeface="Roboto"/>
              <a:buNone/>
              <a:defRPr sz="5200">
                <a:latin typeface="Roboto"/>
                <a:ea typeface="Roboto"/>
                <a:cs typeface="Roboto"/>
                <a:sym typeface="Roboto"/>
              </a:defRPr>
            </a:lvl4pPr>
            <a:lvl5pPr lvl="4" algn="ctr">
              <a:lnSpc>
                <a:spcPct val="100000"/>
              </a:lnSpc>
              <a:spcBef>
                <a:spcPts val="0"/>
              </a:spcBef>
              <a:spcAft>
                <a:spcPts val="0"/>
              </a:spcAft>
              <a:buSzPts val="5200"/>
              <a:buFont typeface="Roboto"/>
              <a:buNone/>
              <a:defRPr sz="5200">
                <a:latin typeface="Roboto"/>
                <a:ea typeface="Roboto"/>
                <a:cs typeface="Roboto"/>
                <a:sym typeface="Roboto"/>
              </a:defRPr>
            </a:lvl5pPr>
            <a:lvl6pPr lvl="5" algn="ctr">
              <a:lnSpc>
                <a:spcPct val="100000"/>
              </a:lnSpc>
              <a:spcBef>
                <a:spcPts val="0"/>
              </a:spcBef>
              <a:spcAft>
                <a:spcPts val="0"/>
              </a:spcAft>
              <a:buSzPts val="5200"/>
              <a:buFont typeface="Roboto"/>
              <a:buNone/>
              <a:defRPr sz="5200">
                <a:latin typeface="Roboto"/>
                <a:ea typeface="Roboto"/>
                <a:cs typeface="Roboto"/>
                <a:sym typeface="Roboto"/>
              </a:defRPr>
            </a:lvl6pPr>
            <a:lvl7pPr lvl="6" algn="ctr">
              <a:lnSpc>
                <a:spcPct val="100000"/>
              </a:lnSpc>
              <a:spcBef>
                <a:spcPts val="0"/>
              </a:spcBef>
              <a:spcAft>
                <a:spcPts val="0"/>
              </a:spcAft>
              <a:buSzPts val="5200"/>
              <a:buFont typeface="Roboto"/>
              <a:buNone/>
              <a:defRPr sz="5200">
                <a:latin typeface="Roboto"/>
                <a:ea typeface="Roboto"/>
                <a:cs typeface="Roboto"/>
                <a:sym typeface="Roboto"/>
              </a:defRPr>
            </a:lvl7pPr>
            <a:lvl8pPr lvl="7" algn="ctr">
              <a:lnSpc>
                <a:spcPct val="100000"/>
              </a:lnSpc>
              <a:spcBef>
                <a:spcPts val="0"/>
              </a:spcBef>
              <a:spcAft>
                <a:spcPts val="0"/>
              </a:spcAft>
              <a:buSzPts val="5200"/>
              <a:buFont typeface="Roboto"/>
              <a:buNone/>
              <a:defRPr sz="5200">
                <a:latin typeface="Roboto"/>
                <a:ea typeface="Roboto"/>
                <a:cs typeface="Roboto"/>
                <a:sym typeface="Roboto"/>
              </a:defRPr>
            </a:lvl8pPr>
            <a:lvl9pPr lvl="8" algn="ctr">
              <a:lnSpc>
                <a:spcPct val="100000"/>
              </a:lnSpc>
              <a:spcBef>
                <a:spcPts val="0"/>
              </a:spcBef>
              <a:spcAft>
                <a:spcPts val="0"/>
              </a:spcAft>
              <a:buSzPts val="5200"/>
              <a:buFont typeface="Roboto"/>
              <a:buNone/>
              <a:defRPr sz="5200">
                <a:latin typeface="Roboto"/>
                <a:ea typeface="Roboto"/>
                <a:cs typeface="Roboto"/>
                <a:sym typeface="Roboto"/>
              </a:defRPr>
            </a:lvl9pPr>
          </a:lstStyle>
          <a:p/>
        </p:txBody>
      </p:sp>
      <p:sp>
        <p:nvSpPr>
          <p:cNvPr id="25" name="Google Shape;25;p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26" name="Google Shape;26;p4"/>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vi-VN" sz="1000" u="none" cap="none" strike="noStrike">
                <a:solidFill>
                  <a:srgbClr val="757575"/>
                </a:solidFill>
              </a:rPr>
              <a:t>Phát triển Android bằng Kotlin</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3" name="Google Shape;33;p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4" name="Google Shape;3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7" name="Google Shape;3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0" name="Google Shape;40;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 name="Shape 42"/>
        <p:cNvGrpSpPr/>
        <p:nvPr/>
      </p:nvGrpSpPr>
      <p:grpSpPr>
        <a:xfrm>
          <a:off x="0" y="0"/>
          <a:ext cx="0" cy="0"/>
          <a:chOff x="0" y="0"/>
          <a:chExt cx="0" cy="0"/>
        </a:xfrm>
      </p:grpSpPr>
      <p:sp>
        <p:nvSpPr>
          <p:cNvPr id="43" name="Google Shape;43;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4" name="Google Shape;44;p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5" name="Google Shape;45;p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6" name="Google Shape;4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9" name="Google Shape;4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0" name="Shape 50"/>
        <p:cNvGrpSpPr/>
        <p:nvPr/>
      </p:nvGrpSpPr>
      <p:grpSpPr>
        <a:xfrm>
          <a:off x="0" y="0"/>
          <a:ext cx="0" cy="0"/>
          <a:chOff x="0" y="0"/>
          <a:chExt cx="0" cy="0"/>
        </a:xfrm>
      </p:grpSpPr>
      <p:sp>
        <p:nvSpPr>
          <p:cNvPr id="51" name="Google Shape;51;p1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2" name="Google Shape;52;p1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3" name="Google Shape;5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2" Type="http://schemas.openxmlformats.org/officeDocument/2006/relationships/theme" Target="../theme/theme3.xml"/><Relationship Id="rId9" Type="http://schemas.openxmlformats.org/officeDocument/2006/relationships/slideLayout" Target="../slideLayouts/slideLayout1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CAF50"/>
              </a:buClr>
              <a:buSzPts val="3600"/>
              <a:buFont typeface="Roboto"/>
              <a:buNone/>
              <a:defRPr b="1" i="0" sz="3600" u="none" cap="none" strike="noStrike">
                <a:solidFill>
                  <a:srgbClr val="4CAF50"/>
                </a:solidFill>
                <a:latin typeface="Roboto"/>
                <a:ea typeface="Roboto"/>
                <a:cs typeface="Roboto"/>
                <a:sym typeface="Robot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50000"/>
              </a:lnSpc>
              <a:spcBef>
                <a:spcPts val="0"/>
              </a:spcBef>
              <a:spcAft>
                <a:spcPts val="0"/>
              </a:spcAft>
              <a:buClr>
                <a:srgbClr val="000000"/>
              </a:buClr>
              <a:buSzPts val="2400"/>
              <a:buFont typeface="Roboto"/>
              <a:buChar char="●"/>
              <a:defRPr b="0" i="0" sz="2400" u="none" cap="none" strike="noStrike">
                <a:solidFill>
                  <a:srgbClr val="000000"/>
                </a:solidFill>
                <a:latin typeface="Roboto"/>
                <a:ea typeface="Roboto"/>
                <a:cs typeface="Roboto"/>
                <a:sym typeface="Roboto"/>
              </a:defRPr>
            </a:lvl1pPr>
            <a:lvl2pPr indent="-342900" lvl="1" marL="914400" marR="0" rtl="0" algn="l">
              <a:lnSpc>
                <a:spcPct val="150000"/>
              </a:lnSpc>
              <a:spcBef>
                <a:spcPts val="0"/>
              </a:spcBef>
              <a:spcAft>
                <a:spcPts val="0"/>
              </a:spcAft>
              <a:buClr>
                <a:srgbClr val="000000"/>
              </a:buClr>
              <a:buSzPts val="1800"/>
              <a:buFont typeface="Roboto"/>
              <a:buChar char="○"/>
              <a:defRPr b="0" i="0" sz="1800" u="none" cap="none" strike="noStrike">
                <a:solidFill>
                  <a:srgbClr val="000000"/>
                </a:solidFill>
                <a:latin typeface="Roboto"/>
                <a:ea typeface="Roboto"/>
                <a:cs typeface="Roboto"/>
                <a:sym typeface="Roboto"/>
              </a:defRPr>
            </a:lvl2pPr>
            <a:lvl3pPr indent="-317500" lvl="2" marL="1371600" marR="0" rtl="0" algn="l">
              <a:lnSpc>
                <a:spcPct val="150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3pPr>
            <a:lvl4pPr indent="-317500" lvl="3" marL="1828800" marR="0" rtl="0" algn="l">
              <a:lnSpc>
                <a:spcPct val="115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4pPr>
            <a:lvl5pPr indent="-317500" lvl="4" marL="22860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5pPr>
            <a:lvl6pPr indent="-317500" lvl="5" marL="27432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6pPr>
            <a:lvl7pPr indent="-317500" lvl="6" marL="32004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7pPr>
            <a:lvl8pPr indent="-317500" lvl="7" marL="36576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000000"/>
              </a:buClr>
              <a:buSzPts val="1400"/>
              <a:buFont typeface="Roboto"/>
              <a:buChar char="■"/>
              <a:defRPr b="0" i="0" sz="1400" u="none" cap="none" strike="noStrike">
                <a:solidFill>
                  <a:srgbClr val="000000"/>
                </a:solidFill>
                <a:latin typeface="Roboto"/>
                <a:ea typeface="Roboto"/>
                <a:cs typeface="Roboto"/>
                <a:sym typeface="Roboto"/>
              </a:defRPr>
            </a:lvl9pPr>
          </a:lstStyle>
          <a:p/>
        </p:txBody>
      </p:sp>
      <p:sp>
        <p:nvSpPr>
          <p:cNvPr id="9" name="Google Shape;9;p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
          <p:cNvSpPr txBox="1"/>
          <p:nvPr/>
        </p:nvSpPr>
        <p:spPr>
          <a:xfrm>
            <a:off x="5610875" y="4703625"/>
            <a:ext cx="3221400" cy="43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i="1" lang="vi-VN" sz="900" u="none" cap="none" strike="noStrike">
                <a:solidFill>
                  <a:srgbClr val="666666"/>
                </a:solidFill>
              </a:rPr>
              <a:t>Tài liệu này được cấp phép theo </a:t>
            </a:r>
            <a:r>
              <a:rPr i="1" lang="vi-VN" sz="900" u="sng" cap="none" strike="noStrike">
                <a:solidFill>
                  <a:srgbClr val="666666"/>
                </a:solidFill>
                <a:hlinkClick r:id="rId2">
                  <a:extLst>
                    <a:ext uri="{A12FA001-AC4F-418D-AE19-62706E023703}">
                      <ahyp:hlinkClr val="tx"/>
                    </a:ext>
                  </a:extLst>
                </a:hlinkClick>
              </a:rPr>
              <a:t>giấy phép Apache 2</a:t>
            </a:r>
            <a:r>
              <a:rPr i="1" lang="vi-VN" sz="900" u="none" cap="none" strike="noStrike">
                <a:solidFill>
                  <a:srgbClr val="666666"/>
                </a:solidFill>
              </a:rPr>
              <a:t>.</a:t>
            </a:r>
            <a:endParaRPr>
              <a:solidFill>
                <a:srgbClr val="666666"/>
              </a:solidFil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7" name="Shape 27"/>
        <p:cNvGrpSpPr/>
        <p:nvPr/>
      </p:nvGrpSpPr>
      <p:grpSpPr>
        <a:xfrm>
          <a:off x="0" y="0"/>
          <a:ext cx="0" cy="0"/>
          <a:chOff x="0" y="0"/>
          <a:chExt cx="0" cy="0"/>
        </a:xfrm>
      </p:grpSpPr>
      <p:sp>
        <p:nvSpPr>
          <p:cNvPr id="28" name="Google Shape;28;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9" name="Google Shape;29;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0" name="Google Shape;30;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0.xml"/><Relationship Id="rId5" Type="http://schemas.openxmlformats.org/officeDocument/2006/relationships/slide" Target="/ppt/slides/slide23.xml"/><Relationship Id="rId6" Type="http://schemas.openxmlformats.org/officeDocument/2006/relationships/slide" Target="/ppt/slides/slide27.xml"/><Relationship Id="rId7" Type="http://schemas.openxmlformats.org/officeDocument/2006/relationships/slide" Target="/ppt/slides/slide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slide" Target="/ppt/slides/slide3.xml"/><Relationship Id="rId4" Type="http://schemas.openxmlformats.org/officeDocument/2006/relationships/slide" Target="/ppt/slides/slide10.xml"/><Relationship Id="rId10" Type="http://schemas.openxmlformats.org/officeDocument/2006/relationships/slide" Target="/ppt/slides/slide17.xml"/><Relationship Id="rId9" Type="http://schemas.openxmlformats.org/officeDocument/2006/relationships/slide" Target="/ppt/slides/slide14.xml"/><Relationship Id="rId5" Type="http://schemas.openxmlformats.org/officeDocument/2006/relationships/slide" Target="/ppt/slides/slide10.xml"/><Relationship Id="rId6" Type="http://schemas.openxmlformats.org/officeDocument/2006/relationships/slide" Target="/ppt/slides/slide14.xml"/><Relationship Id="rId7" Type="http://schemas.openxmlformats.org/officeDocument/2006/relationships/slide" Target="/ppt/slides/slide14.xml"/><Relationship Id="rId8" Type="http://schemas.openxmlformats.org/officeDocument/2006/relationships/slide" Target="/ppt/slides/slide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developer.android.com/jetpack/guide#fetch-data" TargetMode="External"/><Relationship Id="rId4" Type="http://schemas.openxmlformats.org/officeDocument/2006/relationships/hyperlink" Target="https://developer.android.com/topic/libraries/architecture/workmanager" TargetMode="External"/><Relationship Id="rId5" Type="http://schemas.openxmlformats.org/officeDocument/2006/relationships/hyperlink" Target="https://developer.android.com/topic/libraries/architecture/workmanager/how-to/define-work" TargetMode="External"/><Relationship Id="rId6" Type="http://schemas.openxmlformats.org/officeDocument/2006/relationships/hyperlink" Target="https://developer.android.com/jetpack/guide#connect-viewmodel-repository" TargetMode="External"/><Relationship Id="rId7" Type="http://schemas.openxmlformats.org/officeDocument/2006/relationships/hyperlink" Target="https://medium.com/androiddevelopers/use-workmanager-for-immediate-background-execution-a57db502603d"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developer.android.com/courses/pathways/android-development-with-kotlin-12" TargetMode="External"/><Relationship Id="rId4" Type="http://schemas.openxmlformats.org/officeDocument/2006/relationships/hyperlink" Target="http://developer.android.com/courses/pathways/android-development-with-kotlin-12" TargetMode="External"/><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77" name="Google Shape;77;p17"/>
          <p:cNvSpPr txBox="1"/>
          <p:nvPr/>
        </p:nvSpPr>
        <p:spPr>
          <a:xfrm>
            <a:off x="784275" y="1709000"/>
            <a:ext cx="3787800" cy="269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vi-VN" sz="3600" u="none" cap="none" strike="noStrike">
                <a:solidFill>
                  <a:srgbClr val="FAFAFA"/>
                </a:solidFill>
                <a:latin typeface="Arial"/>
                <a:ea typeface="Arial"/>
                <a:cs typeface="Arial"/>
                <a:sym typeface="Arial"/>
              </a:rPr>
              <a:t>Bài học 12: </a:t>
            </a:r>
            <a:endParaRPr/>
          </a:p>
          <a:p>
            <a:pPr indent="0" lvl="0" marL="0" marR="0" rtl="0" algn="l">
              <a:lnSpc>
                <a:spcPct val="100000"/>
              </a:lnSpc>
              <a:spcBef>
                <a:spcPts val="0"/>
              </a:spcBef>
              <a:spcAft>
                <a:spcPts val="0"/>
              </a:spcAft>
              <a:buClr>
                <a:srgbClr val="000000"/>
              </a:buClr>
              <a:buSzPts val="3600"/>
              <a:buFont typeface="Arial"/>
              <a:buNone/>
            </a:pPr>
            <a:r>
              <a:rPr b="0" i="0" lang="vi-VN" sz="3600" u="none" cap="none" strike="noStrike">
                <a:solidFill>
                  <a:srgbClr val="FAFAFA"/>
                </a:solidFill>
                <a:latin typeface="Arial"/>
                <a:ea typeface="Arial"/>
                <a:cs typeface="Arial"/>
                <a:sym typeface="Arial"/>
              </a:rPr>
              <a:t>Mẫu kho lưu trữ và WorkManager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53" name="Google Shape;153;p2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latin typeface="Roboto"/>
                <a:ea typeface="Roboto"/>
                <a:cs typeface="Roboto"/>
                <a:sym typeface="Roboto"/>
              </a:rPr>
              <a:t>WorkManager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WorkManager</a:t>
            </a:r>
            <a:endParaRPr/>
          </a:p>
        </p:txBody>
      </p:sp>
      <p:sp>
        <p:nvSpPr>
          <p:cNvPr id="159" name="Google Shape;159;p27"/>
          <p:cNvSpPr txBox="1"/>
          <p:nvPr>
            <p:ph idx="1" type="body"/>
          </p:nvPr>
        </p:nvSpPr>
        <p:spPr>
          <a:xfrm>
            <a:off x="311700" y="1457275"/>
            <a:ext cx="7662900" cy="28713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Arial"/>
              <a:buChar char="●"/>
            </a:pPr>
            <a:r>
              <a:rPr lang="vi-VN" sz="2200">
                <a:latin typeface="Arial"/>
                <a:ea typeface="Arial"/>
                <a:cs typeface="Arial"/>
                <a:sym typeface="Arial"/>
              </a:rPr>
              <a:t>Thành phần cấu trúc của Android Jetpack</a:t>
            </a:r>
            <a:endParaRPr>
              <a:latin typeface="Arial"/>
              <a:ea typeface="Arial"/>
              <a:cs typeface="Arial"/>
              <a:sym typeface="Arial"/>
            </a:endParaRPr>
          </a:p>
          <a:p>
            <a:pPr indent="-368300" lvl="0" marL="457200" rtl="0" algn="l">
              <a:lnSpc>
                <a:spcPct val="100000"/>
              </a:lnSpc>
              <a:spcBef>
                <a:spcPts val="1000"/>
              </a:spcBef>
              <a:spcAft>
                <a:spcPts val="0"/>
              </a:spcAft>
              <a:buSzPts val="2200"/>
              <a:buFont typeface="Arial"/>
              <a:buChar char="●"/>
            </a:pPr>
            <a:r>
              <a:rPr lang="vi-VN" sz="2200">
                <a:latin typeface="Arial"/>
                <a:ea typeface="Arial"/>
                <a:cs typeface="Arial"/>
                <a:sym typeface="Arial"/>
              </a:rPr>
              <a:t>Giải pháp đề xuất để thực thi tác vụ trong nền (tức thì hoặc trì hoãn)</a:t>
            </a:r>
            <a:endParaRPr>
              <a:latin typeface="Arial"/>
              <a:ea typeface="Arial"/>
              <a:cs typeface="Arial"/>
              <a:sym typeface="Arial"/>
            </a:endParaRPr>
          </a:p>
          <a:p>
            <a:pPr indent="-368300" lvl="0" marL="457200" rtl="0" algn="l">
              <a:lnSpc>
                <a:spcPct val="115000"/>
              </a:lnSpc>
              <a:spcBef>
                <a:spcPts val="1000"/>
              </a:spcBef>
              <a:spcAft>
                <a:spcPts val="0"/>
              </a:spcAft>
              <a:buSzPts val="2200"/>
              <a:buFont typeface="Arial"/>
              <a:buChar char="●"/>
            </a:pPr>
            <a:r>
              <a:rPr lang="vi-VN" sz="2200">
                <a:latin typeface="Arial"/>
                <a:ea typeface="Arial"/>
                <a:cs typeface="Arial"/>
                <a:sym typeface="Arial"/>
              </a:rPr>
              <a:t>Thực thi theo cơ hội và được đảm bảo</a:t>
            </a:r>
            <a:endParaRPr>
              <a:latin typeface="Arial"/>
              <a:ea typeface="Arial"/>
              <a:cs typeface="Arial"/>
              <a:sym typeface="Arial"/>
            </a:endParaRPr>
          </a:p>
          <a:p>
            <a:pPr indent="-368300" lvl="0" marL="457200" rtl="0" algn="l">
              <a:lnSpc>
                <a:spcPct val="115000"/>
              </a:lnSpc>
              <a:spcBef>
                <a:spcPts val="1000"/>
              </a:spcBef>
              <a:spcAft>
                <a:spcPts val="0"/>
              </a:spcAft>
              <a:buSzPts val="2200"/>
              <a:buFont typeface="Arial"/>
              <a:buChar char="●"/>
            </a:pPr>
            <a:r>
              <a:rPr lang="vi-VN" sz="2200">
                <a:latin typeface="Arial"/>
                <a:ea typeface="Arial"/>
                <a:cs typeface="Arial"/>
                <a:sym typeface="Arial"/>
              </a:rPr>
              <a:t>Việc thực thi có thể dựa trên các điều kiện nhất định</a:t>
            </a:r>
            <a:endParaRPr>
              <a:latin typeface="Arial"/>
              <a:ea typeface="Arial"/>
              <a:cs typeface="Arial"/>
              <a:sym typeface="Arial"/>
            </a:endParaRPr>
          </a:p>
          <a:p>
            <a:pPr indent="0" lvl="0" marL="0" rtl="0" algn="l">
              <a:lnSpc>
                <a:spcPct val="115000"/>
              </a:lnSpc>
              <a:spcBef>
                <a:spcPts val="1000"/>
              </a:spcBef>
              <a:spcAft>
                <a:spcPts val="1000"/>
              </a:spcAft>
              <a:buSzPts val="2400"/>
              <a:buNone/>
            </a:pPr>
            <a:r>
              <a:t/>
            </a:r>
            <a:endParaRPr sz="2200">
              <a:latin typeface="Arial"/>
              <a:ea typeface="Arial"/>
              <a:cs typeface="Arial"/>
              <a:sym typeface="Arial"/>
            </a:endParaRPr>
          </a:p>
        </p:txBody>
      </p:sp>
      <p:sp>
        <p:nvSpPr>
          <p:cNvPr id="160" name="Google Shape;160;p2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Trường hợp sử dụng WorkManager </a:t>
            </a:r>
            <a:endParaRPr>
              <a:latin typeface="Arial"/>
              <a:ea typeface="Arial"/>
              <a:cs typeface="Arial"/>
              <a:sym typeface="Arial"/>
            </a:endParaRPr>
          </a:p>
        </p:txBody>
      </p:sp>
      <p:sp>
        <p:nvSpPr>
          <p:cNvPr id="166" name="Google Shape;166;p2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grpSp>
        <p:nvGrpSpPr>
          <p:cNvPr id="167" name="Google Shape;167;p28"/>
          <p:cNvGrpSpPr/>
          <p:nvPr/>
        </p:nvGrpSpPr>
        <p:grpSpPr>
          <a:xfrm>
            <a:off x="1697073" y="1402073"/>
            <a:ext cx="6037938" cy="2735077"/>
            <a:chOff x="1944775" y="1402073"/>
            <a:chExt cx="6037938" cy="2735077"/>
          </a:xfrm>
        </p:grpSpPr>
        <p:sp>
          <p:nvSpPr>
            <p:cNvPr id="168" name="Google Shape;168;p28"/>
            <p:cNvSpPr/>
            <p:nvPr/>
          </p:nvSpPr>
          <p:spPr>
            <a:xfrm>
              <a:off x="3697375" y="1402073"/>
              <a:ext cx="1507800" cy="4515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FFFFFF"/>
                  </a:solidFill>
                  <a:latin typeface="Roboto Condensed"/>
                  <a:ea typeface="Roboto Condensed"/>
                  <a:cs typeface="Roboto Condensed"/>
                  <a:sym typeface="Roboto Condensed"/>
                </a:rPr>
                <a:t>Tác vụ</a:t>
              </a:r>
              <a:endParaRPr/>
            </a:p>
          </p:txBody>
        </p:sp>
        <p:sp>
          <p:nvSpPr>
            <p:cNvPr id="169" name="Google Shape;169;p28"/>
            <p:cNvSpPr/>
            <p:nvPr/>
          </p:nvSpPr>
          <p:spPr>
            <a:xfrm>
              <a:off x="3547977" y="2243700"/>
              <a:ext cx="1806600" cy="451500"/>
            </a:xfrm>
            <a:prstGeom prst="roundRect">
              <a:avLst>
                <a:gd fmla="val 16667" name="adj"/>
              </a:avLst>
            </a:prstGeom>
            <a:solidFill>
              <a:srgbClr val="07304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vi-VN" sz="1300" u="none" cap="none" strike="noStrike">
                  <a:solidFill>
                    <a:srgbClr val="FFFFFF"/>
                  </a:solidFill>
                </a:rPr>
                <a:t>Yêu cầu người dùng đang hoạt động</a:t>
              </a:r>
              <a:endParaRPr sz="1300"/>
            </a:p>
          </p:txBody>
        </p:sp>
        <p:sp>
          <p:nvSpPr>
            <p:cNvPr id="170" name="Google Shape;170;p28"/>
            <p:cNvSpPr/>
            <p:nvPr/>
          </p:nvSpPr>
          <p:spPr>
            <a:xfrm>
              <a:off x="5071927" y="2853300"/>
              <a:ext cx="1806600" cy="451500"/>
            </a:xfrm>
            <a:prstGeom prst="roundRect">
              <a:avLst>
                <a:gd fmla="val 16667" name="adj"/>
              </a:avLst>
            </a:prstGeom>
            <a:solidFill>
              <a:srgbClr val="07304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vi-VN" sz="1300" u="none" cap="none" strike="noStrike">
                  <a:solidFill>
                    <a:srgbClr val="FFFFFF"/>
                  </a:solidFill>
                </a:rPr>
                <a:t>Yêu cầu người dùng đang hoạt động</a:t>
              </a:r>
              <a:endParaRPr sz="1300"/>
            </a:p>
          </p:txBody>
        </p:sp>
        <p:sp>
          <p:nvSpPr>
            <p:cNvPr id="171" name="Google Shape;171;p28"/>
            <p:cNvSpPr/>
            <p:nvPr/>
          </p:nvSpPr>
          <p:spPr>
            <a:xfrm>
              <a:off x="1944775" y="2853302"/>
              <a:ext cx="1507800" cy="451500"/>
            </a:xfrm>
            <a:prstGeom prst="roundRect">
              <a:avLst>
                <a:gd fmla="val 16667" name="adj"/>
              </a:avLst>
            </a:prstGeom>
            <a:solidFill>
              <a:srgbClr val="FFFFFF"/>
            </a:solidFill>
            <a:ln cap="flat" cmpd="sng" w="19050">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vi-VN" sz="1800" u="none" cap="none" strike="noStrike">
                  <a:solidFill>
                    <a:srgbClr val="000000"/>
                  </a:solidFill>
                </a:rPr>
                <a:t>Tức thì</a:t>
              </a:r>
              <a:endParaRPr/>
            </a:p>
          </p:txBody>
        </p:sp>
        <p:sp>
          <p:nvSpPr>
            <p:cNvPr id="172" name="Google Shape;172;p28"/>
            <p:cNvSpPr/>
            <p:nvPr/>
          </p:nvSpPr>
          <p:spPr>
            <a:xfrm>
              <a:off x="4205077" y="3685650"/>
              <a:ext cx="1458000" cy="451500"/>
            </a:xfrm>
            <a:prstGeom prst="roundRect">
              <a:avLst>
                <a:gd fmla="val 16667" name="adj"/>
              </a:avLst>
            </a:prstGeom>
            <a:solidFill>
              <a:srgbClr val="FFFFFF"/>
            </a:solidFill>
            <a:ln cap="flat" cmpd="sng" w="19050">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vi-VN" sz="1800" u="none" cap="none" strike="noStrike">
                  <a:solidFill>
                    <a:srgbClr val="000000"/>
                  </a:solidFill>
                </a:rPr>
                <a:t>Chính xác</a:t>
              </a:r>
              <a:endParaRPr/>
            </a:p>
          </p:txBody>
        </p:sp>
        <p:sp>
          <p:nvSpPr>
            <p:cNvPr id="173" name="Google Shape;173;p28"/>
            <p:cNvSpPr/>
            <p:nvPr/>
          </p:nvSpPr>
          <p:spPr>
            <a:xfrm>
              <a:off x="6400428" y="3685650"/>
              <a:ext cx="1294200" cy="451500"/>
            </a:xfrm>
            <a:prstGeom prst="roundRect">
              <a:avLst>
                <a:gd fmla="val 16667" name="adj"/>
              </a:avLst>
            </a:prstGeom>
            <a:solidFill>
              <a:srgbClr val="FFFFFF"/>
            </a:solidFill>
            <a:ln cap="flat" cmpd="sng" w="19050">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vi-VN" sz="1800" u="none" cap="none" strike="noStrike">
                  <a:solidFill>
                    <a:srgbClr val="000000"/>
                  </a:solidFill>
                </a:rPr>
                <a:t>Trì hoãn</a:t>
              </a:r>
              <a:endParaRPr/>
            </a:p>
          </p:txBody>
        </p:sp>
        <p:cxnSp>
          <p:nvCxnSpPr>
            <p:cNvPr id="174" name="Google Shape;174;p28"/>
            <p:cNvCxnSpPr>
              <a:stCxn id="168" idx="2"/>
              <a:endCxn id="169" idx="0"/>
            </p:cNvCxnSpPr>
            <p:nvPr/>
          </p:nvCxnSpPr>
          <p:spPr>
            <a:xfrm>
              <a:off x="4451275" y="1853573"/>
              <a:ext cx="0" cy="390000"/>
            </a:xfrm>
            <a:prstGeom prst="straightConnector1">
              <a:avLst/>
            </a:prstGeom>
            <a:noFill/>
            <a:ln cap="flat" cmpd="sng" w="28575">
              <a:solidFill>
                <a:srgbClr val="202124"/>
              </a:solidFill>
              <a:prstDash val="solid"/>
              <a:round/>
              <a:headEnd len="sm" w="sm" type="none"/>
              <a:tailEnd len="med" w="med" type="triangle"/>
            </a:ln>
          </p:spPr>
        </p:cxnSp>
        <p:cxnSp>
          <p:nvCxnSpPr>
            <p:cNvPr id="175" name="Google Shape;175;p28"/>
            <p:cNvCxnSpPr>
              <a:stCxn id="169" idx="1"/>
              <a:endCxn id="171" idx="0"/>
            </p:cNvCxnSpPr>
            <p:nvPr/>
          </p:nvCxnSpPr>
          <p:spPr>
            <a:xfrm flipH="1">
              <a:off x="2698677" y="2469450"/>
              <a:ext cx="849300" cy="384000"/>
            </a:xfrm>
            <a:prstGeom prst="bentConnector2">
              <a:avLst/>
            </a:prstGeom>
            <a:noFill/>
            <a:ln cap="flat" cmpd="sng" w="28575">
              <a:solidFill>
                <a:schemeClr val="dk2"/>
              </a:solidFill>
              <a:prstDash val="solid"/>
              <a:round/>
              <a:headEnd len="sm" w="sm" type="none"/>
              <a:tailEnd len="med" w="med" type="triangle"/>
            </a:ln>
          </p:spPr>
        </p:cxnSp>
        <p:cxnSp>
          <p:nvCxnSpPr>
            <p:cNvPr id="176" name="Google Shape;176;p28"/>
            <p:cNvCxnSpPr>
              <a:stCxn id="169" idx="3"/>
              <a:endCxn id="170" idx="0"/>
            </p:cNvCxnSpPr>
            <p:nvPr/>
          </p:nvCxnSpPr>
          <p:spPr>
            <a:xfrm>
              <a:off x="5354577" y="2469450"/>
              <a:ext cx="620700" cy="384000"/>
            </a:xfrm>
            <a:prstGeom prst="bentConnector2">
              <a:avLst/>
            </a:prstGeom>
            <a:noFill/>
            <a:ln cap="flat" cmpd="sng" w="28575">
              <a:solidFill>
                <a:schemeClr val="dk2"/>
              </a:solidFill>
              <a:prstDash val="solid"/>
              <a:round/>
              <a:headEnd len="sm" w="sm" type="none"/>
              <a:tailEnd len="med" w="med" type="triangle"/>
            </a:ln>
          </p:spPr>
        </p:cxnSp>
        <p:cxnSp>
          <p:nvCxnSpPr>
            <p:cNvPr id="177" name="Google Shape;177;p28"/>
            <p:cNvCxnSpPr>
              <a:stCxn id="170" idx="1"/>
              <a:endCxn id="172" idx="0"/>
            </p:cNvCxnSpPr>
            <p:nvPr/>
          </p:nvCxnSpPr>
          <p:spPr>
            <a:xfrm flipH="1">
              <a:off x="4934227" y="3079050"/>
              <a:ext cx="137700" cy="606600"/>
            </a:xfrm>
            <a:prstGeom prst="bentConnector2">
              <a:avLst/>
            </a:prstGeom>
            <a:noFill/>
            <a:ln cap="flat" cmpd="sng" w="28575">
              <a:solidFill>
                <a:schemeClr val="dk2"/>
              </a:solidFill>
              <a:prstDash val="solid"/>
              <a:round/>
              <a:headEnd len="sm" w="sm" type="none"/>
              <a:tailEnd len="med" w="med" type="triangle"/>
            </a:ln>
          </p:spPr>
        </p:cxnSp>
        <p:cxnSp>
          <p:nvCxnSpPr>
            <p:cNvPr id="178" name="Google Shape;178;p28"/>
            <p:cNvCxnSpPr>
              <a:stCxn id="170" idx="3"/>
              <a:endCxn id="173" idx="0"/>
            </p:cNvCxnSpPr>
            <p:nvPr/>
          </p:nvCxnSpPr>
          <p:spPr>
            <a:xfrm>
              <a:off x="6878527" y="3079050"/>
              <a:ext cx="168900" cy="606600"/>
            </a:xfrm>
            <a:prstGeom prst="bentConnector2">
              <a:avLst/>
            </a:prstGeom>
            <a:noFill/>
            <a:ln cap="flat" cmpd="sng" w="28575">
              <a:solidFill>
                <a:schemeClr val="dk2"/>
              </a:solidFill>
              <a:prstDash val="solid"/>
              <a:round/>
              <a:headEnd len="sm" w="sm" type="none"/>
              <a:tailEnd len="med" w="med" type="triangle"/>
            </a:ln>
          </p:spPr>
        </p:cxnSp>
        <p:sp>
          <p:nvSpPr>
            <p:cNvPr id="179" name="Google Shape;179;p28"/>
            <p:cNvSpPr txBox="1"/>
            <p:nvPr/>
          </p:nvSpPr>
          <p:spPr>
            <a:xfrm>
              <a:off x="4423225" y="3249275"/>
              <a:ext cx="471300" cy="19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vi-VN" sz="1400" u="none" cap="none" strike="noStrike">
                  <a:solidFill>
                    <a:srgbClr val="000000"/>
                  </a:solidFill>
                </a:rPr>
                <a:t>Có</a:t>
              </a:r>
              <a:endParaRPr/>
            </a:p>
          </p:txBody>
        </p:sp>
        <p:sp>
          <p:nvSpPr>
            <p:cNvPr id="180" name="Google Shape;180;p28"/>
            <p:cNvSpPr txBox="1"/>
            <p:nvPr/>
          </p:nvSpPr>
          <p:spPr>
            <a:xfrm>
              <a:off x="2964025" y="2258675"/>
              <a:ext cx="471300" cy="19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vi-VN" sz="1400" u="none" cap="none" strike="noStrike">
                  <a:solidFill>
                    <a:srgbClr val="000000"/>
                  </a:solidFill>
                </a:rPr>
                <a:t>Có</a:t>
              </a:r>
              <a:endParaRPr/>
            </a:p>
          </p:txBody>
        </p:sp>
        <p:sp>
          <p:nvSpPr>
            <p:cNvPr id="181" name="Google Shape;181;p28"/>
            <p:cNvSpPr txBox="1"/>
            <p:nvPr/>
          </p:nvSpPr>
          <p:spPr>
            <a:xfrm>
              <a:off x="7103713" y="3249275"/>
              <a:ext cx="879000" cy="19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vi-VN" sz="1400" u="none" cap="none" strike="noStrike">
                  <a:solidFill>
                    <a:srgbClr val="000000"/>
                  </a:solidFill>
                </a:rPr>
                <a:t>Không</a:t>
              </a:r>
              <a:endParaRPr/>
            </a:p>
          </p:txBody>
        </p:sp>
        <p:sp>
          <p:nvSpPr>
            <p:cNvPr id="182" name="Google Shape;182;p28"/>
            <p:cNvSpPr txBox="1"/>
            <p:nvPr/>
          </p:nvSpPr>
          <p:spPr>
            <a:xfrm>
              <a:off x="5354586" y="2258675"/>
              <a:ext cx="826200" cy="19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vi-VN" sz="1400" u="none" cap="none" strike="noStrike">
                  <a:solidFill>
                    <a:srgbClr val="000000"/>
                  </a:solidFill>
                </a:rPr>
                <a:t>Không</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13398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200">
                <a:latin typeface="Arial"/>
                <a:ea typeface="Arial"/>
                <a:cs typeface="Arial"/>
                <a:sym typeface="Arial"/>
              </a:rPr>
              <a:t>Khai báo các phần phụ thuộc của WorkManager</a:t>
            </a:r>
            <a:endParaRPr sz="3200">
              <a:latin typeface="Arial"/>
              <a:ea typeface="Arial"/>
              <a:cs typeface="Arial"/>
              <a:sym typeface="Arial"/>
            </a:endParaRPr>
          </a:p>
        </p:txBody>
      </p:sp>
      <p:sp>
        <p:nvSpPr>
          <p:cNvPr id="188" name="Google Shape;188;p29"/>
          <p:cNvSpPr txBox="1"/>
          <p:nvPr>
            <p:ph idx="1" type="body"/>
          </p:nvPr>
        </p:nvSpPr>
        <p:spPr>
          <a:xfrm>
            <a:off x="311700" y="2160450"/>
            <a:ext cx="8520600" cy="876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vi-VN" sz="1800">
                <a:solidFill>
                  <a:srgbClr val="37474F"/>
                </a:solidFill>
                <a:latin typeface="Consolas"/>
                <a:ea typeface="Consolas"/>
                <a:cs typeface="Consolas"/>
                <a:sym typeface="Consolas"/>
              </a:rPr>
              <a:t>implementation </a:t>
            </a:r>
            <a:r>
              <a:rPr lang="vi-VN" sz="1800">
                <a:solidFill>
                  <a:srgbClr val="388E3C"/>
                </a:solidFill>
                <a:latin typeface="Consolas"/>
                <a:ea typeface="Consolas"/>
                <a:cs typeface="Consolas"/>
                <a:sym typeface="Consolas"/>
              </a:rPr>
              <a:t>"androidx.work:work-runtime-ktx:</a:t>
            </a:r>
            <a:r>
              <a:rPr lang="vi-VN" sz="1800">
                <a:solidFill>
                  <a:srgbClr val="C53929"/>
                </a:solidFill>
                <a:latin typeface="Consolas"/>
                <a:ea typeface="Consolas"/>
                <a:cs typeface="Consolas"/>
                <a:sym typeface="Consolas"/>
              </a:rPr>
              <a:t>$work_version</a:t>
            </a:r>
            <a:r>
              <a:rPr lang="vi-VN" sz="1800">
                <a:solidFill>
                  <a:srgbClr val="388E3C"/>
                </a:solidFill>
                <a:latin typeface="Consolas"/>
                <a:ea typeface="Consolas"/>
                <a:cs typeface="Consolas"/>
                <a:sym typeface="Consolas"/>
              </a:rPr>
              <a:t>"</a:t>
            </a:r>
            <a:endParaRPr/>
          </a:p>
        </p:txBody>
      </p:sp>
      <p:sp>
        <p:nvSpPr>
          <p:cNvPr id="189" name="Google Shape;189;p2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Các lớp quan trọng cần biết</a:t>
            </a:r>
            <a:endParaRPr>
              <a:latin typeface="Arial"/>
              <a:ea typeface="Arial"/>
              <a:cs typeface="Arial"/>
              <a:sym typeface="Arial"/>
            </a:endParaRPr>
          </a:p>
        </p:txBody>
      </p:sp>
      <p:sp>
        <p:nvSpPr>
          <p:cNvPr id="195" name="Google Shape;195;p30"/>
          <p:cNvSpPr txBox="1"/>
          <p:nvPr>
            <p:ph idx="1" type="body"/>
          </p:nvPr>
        </p:nvSpPr>
        <p:spPr>
          <a:xfrm>
            <a:off x="311700" y="1457275"/>
            <a:ext cx="8520600" cy="27189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Courier New"/>
                <a:ea typeface="Courier New"/>
                <a:cs typeface="Courier New"/>
                <a:sym typeface="Courier New"/>
              </a:rPr>
              <a:t>Worker</a:t>
            </a:r>
            <a:r>
              <a:rPr lang="vi-VN" sz="2200"/>
              <a:t> – </a:t>
            </a:r>
            <a:r>
              <a:rPr lang="vi-VN" sz="2200">
                <a:latin typeface="Arial"/>
                <a:ea typeface="Arial"/>
                <a:cs typeface="Arial"/>
                <a:sym typeface="Arial"/>
              </a:rPr>
              <a:t>thực hiện tác vụ trên một luồng trong nền, ghi đè phương thức</a:t>
            </a:r>
            <a:r>
              <a:rPr lang="vi-VN" sz="2200"/>
              <a:t> </a:t>
            </a:r>
            <a:r>
              <a:rPr lang="vi-VN" sz="2200">
                <a:latin typeface="Courier New"/>
                <a:ea typeface="Courier New"/>
                <a:cs typeface="Courier New"/>
                <a:sym typeface="Courier New"/>
              </a:rPr>
              <a:t>doWork()</a:t>
            </a:r>
            <a:endParaRPr/>
          </a:p>
          <a:p>
            <a:pPr indent="-368300" lvl="0" marL="457200" rtl="0" algn="l">
              <a:lnSpc>
                <a:spcPct val="115000"/>
              </a:lnSpc>
              <a:spcBef>
                <a:spcPts val="1000"/>
              </a:spcBef>
              <a:spcAft>
                <a:spcPts val="0"/>
              </a:spcAft>
              <a:buSzPts val="2200"/>
              <a:buChar char="●"/>
            </a:pPr>
            <a:r>
              <a:rPr lang="vi-VN" sz="2200">
                <a:latin typeface="Courier New"/>
                <a:ea typeface="Courier New"/>
                <a:cs typeface="Courier New"/>
                <a:sym typeface="Courier New"/>
              </a:rPr>
              <a:t>WorkRequest</a:t>
            </a:r>
            <a:r>
              <a:rPr lang="vi-VN" sz="2200"/>
              <a:t> –</a:t>
            </a:r>
            <a:r>
              <a:rPr lang="vi-VN" sz="2200">
                <a:latin typeface="Arial"/>
                <a:ea typeface="Arial"/>
                <a:cs typeface="Arial"/>
                <a:sym typeface="Arial"/>
              </a:rPr>
              <a:t> yêu cầu thực hiện tác vụ nào đó </a:t>
            </a:r>
            <a:endParaRPr>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latin typeface="Courier New"/>
                <a:ea typeface="Courier New"/>
                <a:cs typeface="Courier New"/>
                <a:sym typeface="Courier New"/>
              </a:rPr>
              <a:t>Constraint</a:t>
            </a:r>
            <a:r>
              <a:rPr lang="vi-VN" sz="2200"/>
              <a:t> – </a:t>
            </a:r>
            <a:r>
              <a:rPr lang="vi-VN" sz="2200">
                <a:latin typeface="Arial"/>
                <a:ea typeface="Arial"/>
                <a:cs typeface="Arial"/>
                <a:sym typeface="Arial"/>
              </a:rPr>
              <a:t>điều kiện về thời điểm có thể chạy tác vụ</a:t>
            </a:r>
            <a:endParaRPr>
              <a:latin typeface="Arial"/>
              <a:ea typeface="Arial"/>
              <a:cs typeface="Arial"/>
              <a:sym typeface="Arial"/>
            </a:endParaRPr>
          </a:p>
          <a:p>
            <a:pPr indent="-368300" lvl="0" marL="457200" rtl="0" algn="l">
              <a:lnSpc>
                <a:spcPct val="115000"/>
              </a:lnSpc>
              <a:spcBef>
                <a:spcPts val="1000"/>
              </a:spcBef>
              <a:spcAft>
                <a:spcPts val="1000"/>
              </a:spcAft>
              <a:buSzPts val="2200"/>
              <a:buChar char="●"/>
            </a:pPr>
            <a:r>
              <a:rPr lang="vi-VN" sz="2200">
                <a:latin typeface="Courier New"/>
                <a:ea typeface="Courier New"/>
                <a:cs typeface="Courier New"/>
                <a:sym typeface="Courier New"/>
              </a:rPr>
              <a:t>WorkManager</a:t>
            </a:r>
            <a:r>
              <a:rPr lang="vi-VN" sz="2200"/>
              <a:t> – </a:t>
            </a:r>
            <a:r>
              <a:rPr lang="vi-VN" sz="2200">
                <a:latin typeface="Arial"/>
                <a:ea typeface="Arial"/>
                <a:cs typeface="Arial"/>
                <a:sym typeface="Arial"/>
              </a:rPr>
              <a:t>lên lịch chạy</a:t>
            </a:r>
            <a:r>
              <a:rPr lang="vi-VN" sz="2200"/>
              <a:t> </a:t>
            </a:r>
            <a:r>
              <a:rPr lang="vi-VN" sz="2200">
                <a:latin typeface="Courier New"/>
                <a:ea typeface="Courier New"/>
                <a:cs typeface="Courier New"/>
                <a:sym typeface="Courier New"/>
              </a:rPr>
              <a:t>WorkRequest</a:t>
            </a:r>
            <a:endParaRPr/>
          </a:p>
        </p:txBody>
      </p:sp>
      <p:sp>
        <p:nvSpPr>
          <p:cNvPr id="196" name="Google Shape;196;p3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Xác định tác vụ</a:t>
            </a:r>
            <a:endParaRPr>
              <a:latin typeface="Arial"/>
              <a:ea typeface="Arial"/>
              <a:cs typeface="Arial"/>
              <a:sym typeface="Arial"/>
            </a:endParaRPr>
          </a:p>
        </p:txBody>
      </p:sp>
      <p:sp>
        <p:nvSpPr>
          <p:cNvPr id="202" name="Google Shape;202;p3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03" name="Google Shape;203;p31"/>
          <p:cNvSpPr txBox="1"/>
          <p:nvPr/>
        </p:nvSpPr>
        <p:spPr>
          <a:xfrm>
            <a:off x="262150" y="1228675"/>
            <a:ext cx="8835300" cy="3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700">
                <a:solidFill>
                  <a:srgbClr val="3F51B5"/>
                </a:solidFill>
                <a:latin typeface="Consolas"/>
                <a:ea typeface="Consolas"/>
                <a:cs typeface="Consolas"/>
                <a:sym typeface="Consolas"/>
              </a:rPr>
              <a:t>class</a:t>
            </a:r>
            <a:r>
              <a:rPr lang="vi-VN" sz="1700">
                <a:latin typeface="Consolas"/>
                <a:ea typeface="Consolas"/>
                <a:cs typeface="Consolas"/>
                <a:sym typeface="Consolas"/>
              </a:rPr>
              <a:t> </a:t>
            </a:r>
            <a:r>
              <a:rPr lang="vi-VN" sz="1700">
                <a:latin typeface="Consolas"/>
                <a:ea typeface="Consolas"/>
                <a:cs typeface="Consolas"/>
                <a:sym typeface="Consolas"/>
              </a:rPr>
              <a:t>UploadWorker</a:t>
            </a:r>
            <a:r>
              <a:rPr lang="vi-VN" sz="1700">
                <a:latin typeface="Consolas"/>
                <a:ea typeface="Consolas"/>
                <a:cs typeface="Consolas"/>
                <a:sym typeface="Consolas"/>
              </a:rPr>
              <a:t>(appContext: Context,</a:t>
            </a:r>
            <a:r>
              <a:rPr lang="vi-VN" sz="1100">
                <a:latin typeface="Consolas"/>
                <a:ea typeface="Consolas"/>
                <a:cs typeface="Consolas"/>
                <a:sym typeface="Consolas"/>
              </a:rPr>
              <a:t> </a:t>
            </a:r>
            <a:r>
              <a:rPr lang="vi-VN" sz="1700">
                <a:latin typeface="Consolas"/>
                <a:ea typeface="Consolas"/>
                <a:cs typeface="Consolas"/>
                <a:sym typeface="Consolas"/>
              </a:rPr>
              <a:t>workerParams:</a:t>
            </a:r>
            <a:r>
              <a:rPr lang="vi-VN" sz="1200">
                <a:latin typeface="Consolas"/>
                <a:ea typeface="Consolas"/>
                <a:cs typeface="Consolas"/>
                <a:sym typeface="Consolas"/>
              </a:rPr>
              <a:t> </a:t>
            </a:r>
            <a:r>
              <a:rPr lang="vi-VN" sz="1700">
                <a:latin typeface="Consolas"/>
                <a:ea typeface="Consolas"/>
                <a:cs typeface="Consolas"/>
                <a:sym typeface="Consolas"/>
              </a:rPr>
              <a:t>WorkerParameters)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b="1" lang="vi-VN" sz="1700">
                <a:latin typeface="Consolas"/>
                <a:ea typeface="Consolas"/>
                <a:cs typeface="Consolas"/>
                <a:sym typeface="Consolas"/>
              </a:rPr>
              <a:t>Worker(appContext, workerParams)</a:t>
            </a:r>
            <a:r>
              <a:rPr lang="vi-V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override fun</a:t>
            </a:r>
            <a:r>
              <a:rPr lang="vi-VN" sz="1700">
                <a:latin typeface="Consolas"/>
                <a:ea typeface="Consolas"/>
                <a:cs typeface="Consolas"/>
                <a:sym typeface="Consolas"/>
              </a:rPr>
              <a:t> </a:t>
            </a:r>
            <a:r>
              <a:rPr b="1" lang="vi-VN" sz="1700">
                <a:latin typeface="Consolas"/>
                <a:ea typeface="Consolas"/>
                <a:cs typeface="Consolas"/>
                <a:sym typeface="Consolas"/>
              </a:rPr>
              <a:t>doWork()</a:t>
            </a:r>
            <a:r>
              <a:rPr lang="vi-VN" sz="1700">
                <a:latin typeface="Consolas"/>
                <a:ea typeface="Consolas"/>
                <a:cs typeface="Consolas"/>
                <a:sym typeface="Consolas"/>
              </a:rPr>
              <a:t>: Result {</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lang="vi-VN" sz="1700">
                <a:solidFill>
                  <a:srgbClr val="D81B60"/>
                </a:solidFill>
                <a:latin typeface="Consolas"/>
                <a:ea typeface="Consolas"/>
                <a:cs typeface="Consolas"/>
                <a:sym typeface="Consolas"/>
              </a:rPr>
              <a:t>// Do</a:t>
            </a:r>
            <a:r>
              <a:rPr lang="vi-VN" sz="1700">
                <a:solidFill>
                  <a:srgbClr val="D81B60"/>
                </a:solidFill>
                <a:latin typeface="Consolas"/>
                <a:ea typeface="Consolas"/>
                <a:cs typeface="Consolas"/>
                <a:sym typeface="Consolas"/>
              </a:rPr>
              <a:t> the work here. In this case, upload the images.</a:t>
            </a:r>
            <a:endParaRPr sz="1700">
              <a:solidFill>
                <a:srgbClr val="D81B60"/>
              </a:solidFill>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uploadImages()</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lang="vi-VN" sz="1700">
                <a:solidFill>
                  <a:srgbClr val="D81B60"/>
                </a:solidFill>
                <a:latin typeface="Consolas"/>
                <a:ea typeface="Consolas"/>
                <a:cs typeface="Consolas"/>
                <a:sym typeface="Consolas"/>
              </a:rPr>
              <a:t>// Indicate</a:t>
            </a:r>
            <a:r>
              <a:rPr lang="vi-VN" sz="1700">
                <a:solidFill>
                  <a:srgbClr val="D81B60"/>
                </a:solidFill>
                <a:latin typeface="Consolas"/>
                <a:ea typeface="Consolas"/>
                <a:cs typeface="Consolas"/>
                <a:sym typeface="Consolas"/>
              </a:rPr>
              <a:t> whether</a:t>
            </a:r>
            <a:r>
              <a:rPr lang="vi-VN" sz="1200">
                <a:solidFill>
                  <a:srgbClr val="D81B60"/>
                </a:solidFill>
                <a:latin typeface="Consolas"/>
                <a:ea typeface="Consolas"/>
                <a:cs typeface="Consolas"/>
                <a:sym typeface="Consolas"/>
              </a:rPr>
              <a:t> </a:t>
            </a:r>
            <a:r>
              <a:rPr lang="vi-VN" sz="1700">
                <a:solidFill>
                  <a:srgbClr val="D81B60"/>
                </a:solidFill>
                <a:latin typeface="Consolas"/>
                <a:ea typeface="Consolas"/>
                <a:cs typeface="Consolas"/>
                <a:sym typeface="Consolas"/>
              </a:rPr>
              <a:t>work finished successfully with the Result</a:t>
            </a:r>
            <a:endParaRPr sz="1700">
              <a:solidFill>
                <a:srgbClr val="D81B60"/>
              </a:solidFill>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return</a:t>
            </a:r>
            <a:r>
              <a:rPr lang="vi-VN" sz="1700">
                <a:latin typeface="Consolas"/>
                <a:ea typeface="Consolas"/>
                <a:cs typeface="Consolas"/>
                <a:sym typeface="Consolas"/>
              </a:rPr>
              <a:t> Result.success()</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595"/>
              </a:spcAft>
              <a:buNone/>
            </a:pPr>
            <a:r>
              <a:rPr lang="vi-VN" sz="1700">
                <a:latin typeface="Consolas"/>
                <a:ea typeface="Consolas"/>
                <a:cs typeface="Consolas"/>
                <a:sym typeface="Consolas"/>
              </a:rPr>
              <a:t>}</a:t>
            </a:r>
            <a:endParaRPr sz="1700">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300">
                <a:latin typeface="Arial"/>
                <a:ea typeface="Arial"/>
                <a:cs typeface="Arial"/>
                <a:sym typeface="Arial"/>
              </a:rPr>
              <a:t>Mở rộng CoroutineWorker thay vì Worker</a:t>
            </a:r>
            <a:endParaRPr sz="3500">
              <a:latin typeface="Arial"/>
              <a:ea typeface="Arial"/>
              <a:cs typeface="Arial"/>
              <a:sym typeface="Arial"/>
            </a:endParaRPr>
          </a:p>
        </p:txBody>
      </p:sp>
      <p:sp>
        <p:nvSpPr>
          <p:cNvPr id="209" name="Google Shape;209;p3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10" name="Google Shape;210;p32"/>
          <p:cNvSpPr txBox="1"/>
          <p:nvPr/>
        </p:nvSpPr>
        <p:spPr>
          <a:xfrm>
            <a:off x="275550" y="1228675"/>
            <a:ext cx="8785200" cy="3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700">
                <a:solidFill>
                  <a:srgbClr val="3F51B5"/>
                </a:solidFill>
                <a:latin typeface="Consolas"/>
                <a:ea typeface="Consolas"/>
                <a:cs typeface="Consolas"/>
                <a:sym typeface="Consolas"/>
              </a:rPr>
              <a:t>class</a:t>
            </a:r>
            <a:r>
              <a:rPr lang="vi-VN" sz="1700">
                <a:latin typeface="Consolas"/>
                <a:ea typeface="Consolas"/>
                <a:cs typeface="Consolas"/>
                <a:sym typeface="Consolas"/>
              </a:rPr>
              <a:t> </a:t>
            </a:r>
            <a:r>
              <a:rPr lang="vi-VN" sz="1700">
                <a:latin typeface="Consolas"/>
                <a:ea typeface="Consolas"/>
                <a:cs typeface="Consolas"/>
                <a:sym typeface="Consolas"/>
              </a:rPr>
              <a:t>UploadWorker</a:t>
            </a:r>
            <a:r>
              <a:rPr lang="vi-VN" sz="1700">
                <a:latin typeface="Consolas"/>
                <a:ea typeface="Consolas"/>
                <a:cs typeface="Consolas"/>
                <a:sym typeface="Consolas"/>
              </a:rPr>
              <a:t>(appContext:</a:t>
            </a:r>
            <a:r>
              <a:rPr lang="vi-VN" sz="1200">
                <a:latin typeface="Consolas"/>
                <a:ea typeface="Consolas"/>
                <a:cs typeface="Consolas"/>
                <a:sym typeface="Consolas"/>
              </a:rPr>
              <a:t> </a:t>
            </a:r>
            <a:r>
              <a:rPr lang="vi-VN" sz="1700">
                <a:latin typeface="Consolas"/>
                <a:ea typeface="Consolas"/>
                <a:cs typeface="Consolas"/>
                <a:sym typeface="Consolas"/>
              </a:rPr>
              <a:t>Context,</a:t>
            </a:r>
            <a:r>
              <a:rPr lang="vi-VN" sz="1200">
                <a:latin typeface="Consolas"/>
                <a:ea typeface="Consolas"/>
                <a:cs typeface="Consolas"/>
                <a:sym typeface="Consolas"/>
              </a:rPr>
              <a:t> </a:t>
            </a:r>
            <a:r>
              <a:rPr lang="vi-VN" sz="1700">
                <a:latin typeface="Consolas"/>
                <a:ea typeface="Consolas"/>
                <a:cs typeface="Consolas"/>
                <a:sym typeface="Consolas"/>
              </a:rPr>
              <a:t>workerParams:</a:t>
            </a:r>
            <a:r>
              <a:rPr lang="vi-VN" sz="1200">
                <a:latin typeface="Consolas"/>
                <a:ea typeface="Consolas"/>
                <a:cs typeface="Consolas"/>
                <a:sym typeface="Consolas"/>
              </a:rPr>
              <a:t> </a:t>
            </a:r>
            <a:r>
              <a:rPr lang="vi-VN" sz="1700">
                <a:latin typeface="Consolas"/>
                <a:ea typeface="Consolas"/>
                <a:cs typeface="Consolas"/>
                <a:sym typeface="Consolas"/>
              </a:rPr>
              <a:t>WorkerParameters)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b="1" lang="vi-VN" sz="1700">
                <a:latin typeface="Consolas"/>
                <a:ea typeface="Consolas"/>
                <a:cs typeface="Consolas"/>
                <a:sym typeface="Consolas"/>
              </a:rPr>
              <a:t>CoroutineWorker(appContext, workerParams)</a:t>
            </a:r>
            <a:r>
              <a:rPr lang="vi-V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override </a:t>
            </a:r>
            <a:r>
              <a:rPr b="1" lang="vi-VN" sz="1700">
                <a:solidFill>
                  <a:srgbClr val="3F51B5"/>
                </a:solidFill>
                <a:latin typeface="Consolas"/>
                <a:ea typeface="Consolas"/>
                <a:cs typeface="Consolas"/>
                <a:sym typeface="Consolas"/>
              </a:rPr>
              <a:t>suspend</a:t>
            </a:r>
            <a:r>
              <a:rPr lang="vi-VN" sz="1700">
                <a:solidFill>
                  <a:srgbClr val="3F51B5"/>
                </a:solidFill>
                <a:latin typeface="Consolas"/>
                <a:ea typeface="Consolas"/>
                <a:cs typeface="Consolas"/>
                <a:sym typeface="Consolas"/>
              </a:rPr>
              <a:t> fun</a:t>
            </a:r>
            <a:r>
              <a:rPr lang="vi-VN" sz="1700">
                <a:latin typeface="Consolas"/>
                <a:ea typeface="Consolas"/>
                <a:cs typeface="Consolas"/>
                <a:sym typeface="Consolas"/>
              </a:rPr>
              <a:t> doWork(): Result {</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lang="vi-VN" sz="1700">
                <a:solidFill>
                  <a:srgbClr val="D81B60"/>
                </a:solidFill>
                <a:latin typeface="Consolas"/>
                <a:ea typeface="Consolas"/>
                <a:cs typeface="Consolas"/>
                <a:sym typeface="Consolas"/>
              </a:rPr>
              <a:t>// Do the work here (in this case, upload the images)</a:t>
            </a:r>
            <a:endParaRPr sz="1700">
              <a:solidFill>
                <a:srgbClr val="D81B60"/>
              </a:solidFill>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uploadImages()</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lang="vi-VN" sz="1700">
                <a:solidFill>
                  <a:srgbClr val="D81B60"/>
                </a:solidFill>
                <a:latin typeface="Consolas"/>
                <a:ea typeface="Consolas"/>
                <a:cs typeface="Consolas"/>
                <a:sym typeface="Consolas"/>
              </a:rPr>
              <a:t>// Indicate</a:t>
            </a:r>
            <a:r>
              <a:rPr lang="vi-VN" sz="1200">
                <a:solidFill>
                  <a:srgbClr val="D81B60"/>
                </a:solidFill>
                <a:latin typeface="Consolas"/>
                <a:ea typeface="Consolas"/>
                <a:cs typeface="Consolas"/>
                <a:sym typeface="Consolas"/>
              </a:rPr>
              <a:t> </a:t>
            </a:r>
            <a:r>
              <a:rPr lang="vi-VN" sz="1700">
                <a:solidFill>
                  <a:srgbClr val="D81B60"/>
                </a:solidFill>
                <a:latin typeface="Consolas"/>
                <a:ea typeface="Consolas"/>
                <a:cs typeface="Consolas"/>
                <a:sym typeface="Consolas"/>
              </a:rPr>
              <a:t>whether</a:t>
            </a:r>
            <a:r>
              <a:rPr lang="vi-VN" sz="1200">
                <a:solidFill>
                  <a:srgbClr val="D81B60"/>
                </a:solidFill>
                <a:latin typeface="Consolas"/>
                <a:ea typeface="Consolas"/>
                <a:cs typeface="Consolas"/>
                <a:sym typeface="Consolas"/>
              </a:rPr>
              <a:t> </a:t>
            </a:r>
            <a:r>
              <a:rPr lang="vi-VN" sz="1700">
                <a:solidFill>
                  <a:srgbClr val="D81B60"/>
                </a:solidFill>
                <a:latin typeface="Consolas"/>
                <a:ea typeface="Consolas"/>
                <a:cs typeface="Consolas"/>
                <a:sym typeface="Consolas"/>
              </a:rPr>
              <a:t>work finished successfully with the Result</a:t>
            </a:r>
            <a:endParaRPr sz="1700">
              <a:solidFill>
                <a:srgbClr val="D81B60"/>
              </a:solidFill>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return</a:t>
            </a:r>
            <a:r>
              <a:rPr lang="vi-VN" sz="1700">
                <a:latin typeface="Consolas"/>
                <a:ea typeface="Consolas"/>
                <a:cs typeface="Consolas"/>
                <a:sym typeface="Consolas"/>
              </a:rPr>
              <a:t> Result.success()</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595"/>
              </a:spcAft>
              <a:buNone/>
            </a:pPr>
            <a:r>
              <a:rPr lang="vi-VN" sz="1700">
                <a:latin typeface="Consolas"/>
                <a:ea typeface="Consolas"/>
                <a:cs typeface="Consolas"/>
                <a:sym typeface="Consolas"/>
              </a:rPr>
              <a:t>}</a:t>
            </a:r>
            <a:endParaRPr sz="170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WorkRequest</a:t>
            </a:r>
            <a:endParaRPr>
              <a:latin typeface="Arial"/>
              <a:ea typeface="Arial"/>
              <a:cs typeface="Arial"/>
              <a:sym typeface="Arial"/>
            </a:endParaRPr>
          </a:p>
        </p:txBody>
      </p:sp>
      <p:sp>
        <p:nvSpPr>
          <p:cNvPr id="216" name="Google Shape;216;p33"/>
          <p:cNvSpPr txBox="1"/>
          <p:nvPr>
            <p:ph idx="1" type="body"/>
          </p:nvPr>
        </p:nvSpPr>
        <p:spPr>
          <a:xfrm>
            <a:off x="311700" y="1297975"/>
            <a:ext cx="8520600" cy="30483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Font typeface="Arial"/>
              <a:buChar char="●"/>
            </a:pPr>
            <a:r>
              <a:rPr lang="vi-VN" sz="2200">
                <a:latin typeface="Arial"/>
                <a:ea typeface="Arial"/>
                <a:cs typeface="Arial"/>
                <a:sym typeface="Arial"/>
              </a:rPr>
              <a:t>Có thể được lên lịch để chạy một lần hoặc nhiều lần </a:t>
            </a:r>
            <a:endParaRPr>
              <a:latin typeface="Arial"/>
              <a:ea typeface="Arial"/>
              <a:cs typeface="Arial"/>
              <a:sym typeface="Arial"/>
            </a:endParaRPr>
          </a:p>
          <a:p>
            <a:pPr indent="-368300" lvl="1" marL="914400" rtl="0" algn="l">
              <a:lnSpc>
                <a:spcPct val="100000"/>
              </a:lnSpc>
              <a:spcBef>
                <a:spcPts val="0"/>
              </a:spcBef>
              <a:spcAft>
                <a:spcPts val="0"/>
              </a:spcAft>
              <a:buSzPts val="2200"/>
              <a:buChar char="○"/>
            </a:pPr>
            <a:r>
              <a:rPr lang="vi-VN" sz="2200">
                <a:latin typeface="Courier New"/>
                <a:ea typeface="Courier New"/>
                <a:cs typeface="Courier New"/>
                <a:sym typeface="Courier New"/>
              </a:rPr>
              <a:t>OneTimeWorkRequest</a:t>
            </a:r>
            <a:r>
              <a:rPr lang="vi-VN" sz="2200"/>
              <a:t> </a:t>
            </a:r>
            <a:endParaRPr/>
          </a:p>
          <a:p>
            <a:pPr indent="-368300" lvl="1" marL="914400" rtl="0" algn="l">
              <a:lnSpc>
                <a:spcPct val="115000"/>
              </a:lnSpc>
              <a:spcBef>
                <a:spcPts val="0"/>
              </a:spcBef>
              <a:spcAft>
                <a:spcPts val="0"/>
              </a:spcAft>
              <a:buSzPts val="2200"/>
              <a:buChar char="○"/>
            </a:pPr>
            <a:r>
              <a:rPr lang="vi-VN" sz="2200">
                <a:latin typeface="Courier New"/>
                <a:ea typeface="Courier New"/>
                <a:cs typeface="Courier New"/>
                <a:sym typeface="Courier New"/>
              </a:rPr>
              <a:t>PeriodicWorkRequest</a:t>
            </a:r>
            <a:r>
              <a:rPr lang="vi-VN" sz="2200"/>
              <a:t> </a:t>
            </a:r>
            <a:endParaRPr/>
          </a:p>
          <a:p>
            <a:pPr indent="-368300" lvl="0" marL="457200" rtl="0" algn="l">
              <a:lnSpc>
                <a:spcPct val="115000"/>
              </a:lnSpc>
              <a:spcBef>
                <a:spcPts val="1000"/>
              </a:spcBef>
              <a:spcAft>
                <a:spcPts val="0"/>
              </a:spcAft>
              <a:buSzPts val="2200"/>
              <a:buFont typeface="Arial"/>
              <a:buChar char="●"/>
            </a:pPr>
            <a:r>
              <a:rPr lang="vi-VN" sz="2200">
                <a:latin typeface="Arial"/>
                <a:ea typeface="Arial"/>
                <a:cs typeface="Arial"/>
                <a:sym typeface="Arial"/>
              </a:rPr>
              <a:t>Vẫn giữ nguyên trong các lần khởi động lại thiết bị </a:t>
            </a:r>
            <a:endParaRPr>
              <a:latin typeface="Arial"/>
              <a:ea typeface="Arial"/>
              <a:cs typeface="Arial"/>
              <a:sym typeface="Arial"/>
            </a:endParaRPr>
          </a:p>
          <a:p>
            <a:pPr indent="-368300" lvl="0" marL="457200" rtl="0" algn="l">
              <a:lnSpc>
                <a:spcPct val="115000"/>
              </a:lnSpc>
              <a:spcBef>
                <a:spcPts val="1000"/>
              </a:spcBef>
              <a:spcAft>
                <a:spcPts val="0"/>
              </a:spcAft>
              <a:buSzPts val="2200"/>
              <a:buFont typeface="Arial"/>
              <a:buChar char="●"/>
            </a:pPr>
            <a:r>
              <a:rPr lang="vi-VN" sz="2200">
                <a:latin typeface="Arial"/>
                <a:ea typeface="Arial"/>
                <a:cs typeface="Arial"/>
                <a:sym typeface="Arial"/>
              </a:rPr>
              <a:t>Có thể được xâu chuỗi để chạy tuần tự hoặc song song </a:t>
            </a:r>
            <a:endParaRPr>
              <a:latin typeface="Arial"/>
              <a:ea typeface="Arial"/>
              <a:cs typeface="Arial"/>
              <a:sym typeface="Arial"/>
            </a:endParaRPr>
          </a:p>
          <a:p>
            <a:pPr indent="-368300" lvl="0" marL="457200" rtl="0" algn="l">
              <a:lnSpc>
                <a:spcPct val="115000"/>
              </a:lnSpc>
              <a:spcBef>
                <a:spcPts val="1000"/>
              </a:spcBef>
              <a:spcAft>
                <a:spcPts val="1000"/>
              </a:spcAft>
              <a:buSzPts val="2200"/>
              <a:buFont typeface="Arial"/>
              <a:buChar char="●"/>
            </a:pPr>
            <a:r>
              <a:rPr lang="vi-VN" sz="2200">
                <a:latin typeface="Arial"/>
                <a:ea typeface="Arial"/>
                <a:cs typeface="Arial"/>
                <a:sym typeface="Arial"/>
              </a:rPr>
              <a:t>Có thể chứa các hạn chế đối với việc chạy</a:t>
            </a:r>
            <a:endParaRPr>
              <a:latin typeface="Arial"/>
              <a:ea typeface="Arial"/>
              <a:cs typeface="Arial"/>
              <a:sym typeface="Arial"/>
            </a:endParaRPr>
          </a:p>
        </p:txBody>
      </p:sp>
      <p:sp>
        <p:nvSpPr>
          <p:cNvPr id="217" name="Google Shape;217;p3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Lên lịch OneTimeWorkRequest</a:t>
            </a:r>
            <a:endParaRPr>
              <a:latin typeface="Arial"/>
              <a:ea typeface="Arial"/>
              <a:cs typeface="Arial"/>
              <a:sym typeface="Arial"/>
            </a:endParaRPr>
          </a:p>
        </p:txBody>
      </p:sp>
      <p:sp>
        <p:nvSpPr>
          <p:cNvPr id="223" name="Google Shape;223;p34"/>
          <p:cNvSpPr txBox="1"/>
          <p:nvPr>
            <p:ph idx="1" type="body"/>
          </p:nvPr>
        </p:nvSpPr>
        <p:spPr>
          <a:xfrm>
            <a:off x="311700" y="1304875"/>
            <a:ext cx="8520600" cy="45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sz="1800">
                <a:solidFill>
                  <a:schemeClr val="dk1"/>
                </a:solidFill>
                <a:latin typeface="Arial"/>
                <a:ea typeface="Arial"/>
                <a:cs typeface="Arial"/>
                <a:sym typeface="Arial"/>
              </a:rPr>
              <a:t>Tạo</a:t>
            </a:r>
            <a:r>
              <a:rPr lang="vi-VN" sz="1800">
                <a:solidFill>
                  <a:schemeClr val="dk1"/>
                </a:solidFill>
              </a:rPr>
              <a:t> </a:t>
            </a:r>
            <a:r>
              <a:rPr lang="vi-VN" sz="1800">
                <a:solidFill>
                  <a:schemeClr val="dk1"/>
                </a:solidFill>
                <a:latin typeface="Courier New"/>
                <a:ea typeface="Courier New"/>
                <a:cs typeface="Courier New"/>
                <a:sym typeface="Courier New"/>
              </a:rPr>
              <a:t>WorkRequest</a:t>
            </a:r>
            <a:r>
              <a:rPr lang="vi-VN" sz="1800">
                <a:solidFill>
                  <a:schemeClr val="dk1"/>
                </a:solidFill>
              </a:rPr>
              <a:t>:</a:t>
            </a:r>
            <a:endParaRPr/>
          </a:p>
        </p:txBody>
      </p:sp>
      <p:sp>
        <p:nvSpPr>
          <p:cNvPr id="224" name="Google Shape;224;p3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25" name="Google Shape;225;p34"/>
          <p:cNvSpPr txBox="1"/>
          <p:nvPr/>
        </p:nvSpPr>
        <p:spPr>
          <a:xfrm>
            <a:off x="289275" y="3039900"/>
            <a:ext cx="5279100" cy="316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Thêm tác vụ vào hàng đợi</a:t>
            </a:r>
            <a:r>
              <a:rPr b="0" i="0" lang="vi-VN" sz="1800" u="none" cap="none" strike="noStrike">
                <a:solidFill>
                  <a:srgbClr val="000000"/>
                </a:solidFill>
                <a:latin typeface="Roboto"/>
                <a:ea typeface="Roboto"/>
                <a:cs typeface="Roboto"/>
                <a:sym typeface="Roboto"/>
              </a:rPr>
              <a:t> </a:t>
            </a:r>
            <a:r>
              <a:rPr b="0" i="0" lang="vi-VN" sz="1800" u="none" cap="none" strike="noStrike">
                <a:solidFill>
                  <a:srgbClr val="000000"/>
                </a:solidFill>
                <a:latin typeface="Courier New"/>
                <a:ea typeface="Courier New"/>
                <a:cs typeface="Courier New"/>
                <a:sym typeface="Courier New"/>
              </a:rPr>
              <a:t>WorkManager</a:t>
            </a:r>
            <a:r>
              <a:rPr b="0" i="0" lang="vi-VN" sz="1800" u="none" cap="none" strike="noStrike">
                <a:solidFill>
                  <a:srgbClr val="000000"/>
                </a:solidFill>
                <a:latin typeface="Roboto"/>
                <a:ea typeface="Roboto"/>
                <a:cs typeface="Roboto"/>
                <a:sym typeface="Roboto"/>
              </a:rPr>
              <a:t>:</a:t>
            </a:r>
            <a:endParaRPr/>
          </a:p>
        </p:txBody>
      </p:sp>
      <p:sp>
        <p:nvSpPr>
          <p:cNvPr id="226" name="Google Shape;226;p34"/>
          <p:cNvSpPr txBox="1"/>
          <p:nvPr/>
        </p:nvSpPr>
        <p:spPr>
          <a:xfrm>
            <a:off x="311700" y="1725275"/>
            <a:ext cx="8646600" cy="9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uploadWorkRequest: WorkRequest =</a:t>
            </a:r>
            <a:endParaRPr sz="18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800">
                <a:latin typeface="Consolas"/>
                <a:ea typeface="Consolas"/>
                <a:cs typeface="Consolas"/>
                <a:sym typeface="Consolas"/>
              </a:rPr>
              <a:t>   OneTimeWorkRequestBuilder&lt;UploadWorker&gt;()</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.build()</a:t>
            </a:r>
            <a:endParaRPr sz="1800">
              <a:latin typeface="Consolas"/>
              <a:ea typeface="Consolas"/>
              <a:cs typeface="Consolas"/>
              <a:sym typeface="Consolas"/>
            </a:endParaRPr>
          </a:p>
        </p:txBody>
      </p:sp>
      <p:sp>
        <p:nvSpPr>
          <p:cNvPr id="227" name="Google Shape;227;p34"/>
          <p:cNvSpPr txBox="1"/>
          <p:nvPr/>
        </p:nvSpPr>
        <p:spPr>
          <a:xfrm>
            <a:off x="316375" y="3555150"/>
            <a:ext cx="8578500" cy="85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VN" sz="1800">
                <a:latin typeface="Consolas"/>
                <a:ea typeface="Consolas"/>
                <a:cs typeface="Consolas"/>
                <a:sym typeface="Consolas"/>
              </a:rPr>
              <a:t>WorkManager.getInstance(myContext)</a:t>
            </a:r>
            <a:endParaRPr sz="18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800">
                <a:latin typeface="Consolas"/>
                <a:ea typeface="Consolas"/>
                <a:cs typeface="Consolas"/>
                <a:sym typeface="Consolas"/>
              </a:rPr>
              <a:t>    .enqueue(uploadWorkRequest)</a:t>
            </a:r>
            <a:endParaRPr sz="1800">
              <a:latin typeface="Consolas"/>
              <a:ea typeface="Consolas"/>
              <a:cs typeface="Consolas"/>
              <a:sym typeface="Consolas"/>
            </a:endParaRPr>
          </a:p>
          <a:p>
            <a:pPr indent="0" lvl="0" marL="0" rtl="0" algn="l">
              <a:spcBef>
                <a:spcPts val="595"/>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Lên lịch PeriodicWorkRequest</a:t>
            </a:r>
            <a:endParaRPr>
              <a:latin typeface="Arial"/>
              <a:ea typeface="Arial"/>
              <a:cs typeface="Arial"/>
              <a:sym typeface="Arial"/>
            </a:endParaRPr>
          </a:p>
        </p:txBody>
      </p:sp>
      <p:sp>
        <p:nvSpPr>
          <p:cNvPr id="233" name="Google Shape;233;p35"/>
          <p:cNvSpPr txBox="1"/>
          <p:nvPr>
            <p:ph idx="1" type="body"/>
          </p:nvPr>
        </p:nvSpPr>
        <p:spPr>
          <a:xfrm>
            <a:off x="311700" y="1076275"/>
            <a:ext cx="8520600" cy="812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Arial"/>
              <a:buChar char="●"/>
            </a:pPr>
            <a:r>
              <a:rPr lang="vi-VN" sz="2000">
                <a:latin typeface="Arial"/>
                <a:ea typeface="Arial"/>
                <a:cs typeface="Arial"/>
                <a:sym typeface="Arial"/>
              </a:rPr>
              <a:t>Đặt khoảng thời gian lặp lại</a:t>
            </a:r>
            <a:endParaRPr>
              <a:latin typeface="Arial"/>
              <a:ea typeface="Arial"/>
              <a:cs typeface="Arial"/>
              <a:sym typeface="Arial"/>
            </a:endParaRPr>
          </a:p>
          <a:p>
            <a:pPr indent="-355600" lvl="0" marL="457200" rtl="0" algn="l">
              <a:lnSpc>
                <a:spcPct val="115000"/>
              </a:lnSpc>
              <a:spcBef>
                <a:spcPts val="0"/>
              </a:spcBef>
              <a:spcAft>
                <a:spcPts val="1000"/>
              </a:spcAft>
              <a:buSzPts val="2000"/>
              <a:buFont typeface="Arial"/>
              <a:buChar char="●"/>
            </a:pPr>
            <a:r>
              <a:rPr lang="vi-VN" sz="2000">
                <a:latin typeface="Arial"/>
                <a:ea typeface="Arial"/>
                <a:cs typeface="Arial"/>
                <a:sym typeface="Arial"/>
              </a:rPr>
              <a:t>Đặt khoảng thời gian linh hoạt (không bắt buộc)</a:t>
            </a:r>
            <a:endParaRPr>
              <a:latin typeface="Arial"/>
              <a:ea typeface="Arial"/>
              <a:cs typeface="Arial"/>
              <a:sym typeface="Arial"/>
            </a:endParaRPr>
          </a:p>
        </p:txBody>
      </p:sp>
      <p:sp>
        <p:nvSpPr>
          <p:cNvPr id="234" name="Google Shape;234;p3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35" name="Google Shape;235;p35"/>
          <p:cNvSpPr/>
          <p:nvPr/>
        </p:nvSpPr>
        <p:spPr>
          <a:xfrm>
            <a:off x="342900" y="3901650"/>
            <a:ext cx="8489400" cy="572700"/>
          </a:xfrm>
          <a:prstGeom prst="rect">
            <a:avLst/>
          </a:prstGeom>
          <a:solidFill>
            <a:srgbClr val="D6F0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37474F"/>
                </a:solidFill>
              </a:rPr>
              <a:t>Chỉ định khoảng thời gian bằng</a:t>
            </a:r>
            <a:r>
              <a:rPr b="0" i="0" lang="vi-VN" sz="1800" u="none" cap="none" strike="noStrike">
                <a:solidFill>
                  <a:srgbClr val="37474F"/>
                </a:solidFill>
                <a:latin typeface="Arial"/>
                <a:ea typeface="Arial"/>
                <a:cs typeface="Arial"/>
                <a:sym typeface="Arial"/>
              </a:rPr>
              <a:t> </a:t>
            </a:r>
            <a:r>
              <a:rPr b="0" i="0" lang="vi-VN" sz="1800" u="none" cap="none" strike="noStrike">
                <a:solidFill>
                  <a:srgbClr val="37474F"/>
                </a:solidFill>
                <a:latin typeface="Courier New"/>
                <a:ea typeface="Courier New"/>
                <a:cs typeface="Courier New"/>
                <a:sym typeface="Courier New"/>
              </a:rPr>
              <a:t>TimeUnit</a:t>
            </a:r>
            <a:r>
              <a:rPr b="0" i="0" lang="vi-VN" sz="1800" u="none" cap="none" strike="noStrike">
                <a:solidFill>
                  <a:srgbClr val="37474F"/>
                </a:solidFill>
                <a:latin typeface="Arial"/>
                <a:ea typeface="Arial"/>
                <a:cs typeface="Arial"/>
                <a:sym typeface="Arial"/>
              </a:rPr>
              <a:t> (ví dụ: </a:t>
            </a:r>
            <a:r>
              <a:rPr b="0" i="0" lang="vi-VN" sz="1800" u="none" cap="none" strike="noStrike">
                <a:solidFill>
                  <a:srgbClr val="37474F"/>
                </a:solidFill>
                <a:latin typeface="Courier New"/>
                <a:ea typeface="Courier New"/>
                <a:cs typeface="Courier New"/>
                <a:sym typeface="Courier New"/>
              </a:rPr>
              <a:t>TimeUnit.HOURS</a:t>
            </a:r>
            <a:r>
              <a:rPr b="0" i="0" lang="vi-VN" sz="1800" u="none" cap="none" strike="noStrike">
                <a:solidFill>
                  <a:srgbClr val="37474F"/>
                </a:solidFill>
                <a:latin typeface="Arial"/>
                <a:ea typeface="Arial"/>
                <a:cs typeface="Arial"/>
                <a:sym typeface="Arial"/>
              </a:rPr>
              <a:t>, </a:t>
            </a:r>
            <a:r>
              <a:rPr b="0" i="0" lang="vi-VN" sz="1800" u="none" cap="none" strike="noStrike">
                <a:solidFill>
                  <a:srgbClr val="37474F"/>
                </a:solidFill>
                <a:latin typeface="Courier New"/>
                <a:ea typeface="Courier New"/>
                <a:cs typeface="Courier New"/>
                <a:sym typeface="Courier New"/>
              </a:rPr>
              <a:t>TimeUnit.DAYS</a:t>
            </a:r>
            <a:r>
              <a:rPr b="0" i="0" lang="vi-VN" sz="1800" u="none" cap="none" strike="noStrike">
                <a:solidFill>
                  <a:srgbClr val="37474F"/>
                </a:solidFill>
                <a:latin typeface="Arial"/>
                <a:ea typeface="Arial"/>
                <a:cs typeface="Arial"/>
                <a:sym typeface="Arial"/>
              </a:rPr>
              <a:t>)</a:t>
            </a:r>
            <a:endParaRPr/>
          </a:p>
        </p:txBody>
      </p:sp>
      <p:grpSp>
        <p:nvGrpSpPr>
          <p:cNvPr id="236" name="Google Shape;236;p35"/>
          <p:cNvGrpSpPr/>
          <p:nvPr/>
        </p:nvGrpSpPr>
        <p:grpSpPr>
          <a:xfrm>
            <a:off x="494925" y="2165100"/>
            <a:ext cx="8639544" cy="1538914"/>
            <a:chOff x="494925" y="2088900"/>
            <a:chExt cx="8639544" cy="1538914"/>
          </a:xfrm>
        </p:grpSpPr>
        <p:sp>
          <p:nvSpPr>
            <p:cNvPr id="237" name="Google Shape;237;p35"/>
            <p:cNvSpPr/>
            <p:nvPr/>
          </p:nvSpPr>
          <p:spPr>
            <a:xfrm>
              <a:off x="529434" y="2760836"/>
              <a:ext cx="2320500" cy="325200"/>
            </a:xfrm>
            <a:prstGeom prst="rect">
              <a:avLst/>
            </a:prstGeom>
            <a:solidFill>
              <a:srgbClr val="D9EAD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5"/>
            <p:cNvSpPr/>
            <p:nvPr/>
          </p:nvSpPr>
          <p:spPr>
            <a:xfrm>
              <a:off x="533500" y="2760836"/>
              <a:ext cx="1648200" cy="3252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5"/>
            <p:cNvSpPr/>
            <p:nvPr/>
          </p:nvSpPr>
          <p:spPr>
            <a:xfrm>
              <a:off x="3135502" y="2760836"/>
              <a:ext cx="2320500" cy="325200"/>
            </a:xfrm>
            <a:prstGeom prst="rect">
              <a:avLst/>
            </a:prstGeom>
            <a:solidFill>
              <a:srgbClr val="D9EAD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5"/>
            <p:cNvSpPr/>
            <p:nvPr/>
          </p:nvSpPr>
          <p:spPr>
            <a:xfrm>
              <a:off x="3139568" y="2760836"/>
              <a:ext cx="1648200" cy="3252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5"/>
            <p:cNvSpPr txBox="1"/>
            <p:nvPr/>
          </p:nvSpPr>
          <p:spPr>
            <a:xfrm>
              <a:off x="494925" y="3483814"/>
              <a:ext cx="2357100" cy="144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i="0" lang="vi-VN" sz="1600" u="none" cap="none" strike="noStrike">
                  <a:solidFill>
                    <a:srgbClr val="000000"/>
                  </a:solidFill>
                </a:rPr>
                <a:t>Khoảng thời gian 1</a:t>
              </a:r>
              <a:endParaRPr/>
            </a:p>
          </p:txBody>
        </p:sp>
        <p:grpSp>
          <p:nvGrpSpPr>
            <p:cNvPr id="242" name="Google Shape;242;p35"/>
            <p:cNvGrpSpPr/>
            <p:nvPr/>
          </p:nvGrpSpPr>
          <p:grpSpPr>
            <a:xfrm>
              <a:off x="524651" y="3110129"/>
              <a:ext cx="2325293" cy="301357"/>
              <a:chOff x="527959" y="2999961"/>
              <a:chExt cx="2583659" cy="337164"/>
            </a:xfrm>
          </p:grpSpPr>
          <p:cxnSp>
            <p:nvCxnSpPr>
              <p:cNvPr id="243" name="Google Shape;243;p35"/>
              <p:cNvCxnSpPr/>
              <p:nvPr/>
            </p:nvCxnSpPr>
            <p:spPr>
              <a:xfrm>
                <a:off x="2297118" y="3243183"/>
                <a:ext cx="814500" cy="0"/>
              </a:xfrm>
              <a:prstGeom prst="straightConnector1">
                <a:avLst/>
              </a:prstGeom>
              <a:noFill/>
              <a:ln cap="flat" cmpd="sng" w="9525">
                <a:solidFill>
                  <a:schemeClr val="dk2"/>
                </a:solidFill>
                <a:prstDash val="solid"/>
                <a:round/>
                <a:headEnd len="sm" w="sm" type="none"/>
                <a:tailEnd len="sm" w="sm" type="none"/>
              </a:ln>
            </p:spPr>
          </p:cxnSp>
          <p:cxnSp>
            <p:nvCxnSpPr>
              <p:cNvPr id="244" name="Google Shape;244;p35"/>
              <p:cNvCxnSpPr/>
              <p:nvPr/>
            </p:nvCxnSpPr>
            <p:spPr>
              <a:xfrm>
                <a:off x="3108396" y="3000733"/>
                <a:ext cx="0" cy="242400"/>
              </a:xfrm>
              <a:prstGeom prst="straightConnector1">
                <a:avLst/>
              </a:prstGeom>
              <a:noFill/>
              <a:ln cap="flat" cmpd="sng" w="9525">
                <a:solidFill>
                  <a:schemeClr val="dk2"/>
                </a:solidFill>
                <a:prstDash val="solid"/>
                <a:round/>
                <a:headEnd len="sm" w="sm" type="none"/>
                <a:tailEnd len="sm" w="sm" type="none"/>
              </a:ln>
            </p:spPr>
          </p:cxnSp>
          <p:cxnSp>
            <p:nvCxnSpPr>
              <p:cNvPr id="245" name="Google Shape;245;p35"/>
              <p:cNvCxnSpPr/>
              <p:nvPr/>
            </p:nvCxnSpPr>
            <p:spPr>
              <a:xfrm>
                <a:off x="528833" y="2999961"/>
                <a:ext cx="0" cy="242400"/>
              </a:xfrm>
              <a:prstGeom prst="straightConnector1">
                <a:avLst/>
              </a:prstGeom>
              <a:noFill/>
              <a:ln cap="flat" cmpd="sng" w="9525">
                <a:solidFill>
                  <a:schemeClr val="dk2"/>
                </a:solidFill>
                <a:prstDash val="solid"/>
                <a:round/>
                <a:headEnd len="sm" w="sm" type="none"/>
                <a:tailEnd len="sm" w="sm" type="none"/>
              </a:ln>
            </p:spPr>
          </p:cxnSp>
          <p:cxnSp>
            <p:nvCxnSpPr>
              <p:cNvPr id="246" name="Google Shape;246;p35"/>
              <p:cNvCxnSpPr/>
              <p:nvPr/>
            </p:nvCxnSpPr>
            <p:spPr>
              <a:xfrm>
                <a:off x="527959" y="3242363"/>
                <a:ext cx="1787700" cy="0"/>
              </a:xfrm>
              <a:prstGeom prst="straightConnector1">
                <a:avLst/>
              </a:prstGeom>
              <a:noFill/>
              <a:ln cap="flat" cmpd="sng" w="9525">
                <a:solidFill>
                  <a:schemeClr val="dk2"/>
                </a:solidFill>
                <a:prstDash val="solid"/>
                <a:round/>
                <a:headEnd len="sm" w="sm" type="none"/>
                <a:tailEnd len="sm" w="sm" type="none"/>
              </a:ln>
            </p:spPr>
          </p:cxnSp>
          <p:cxnSp>
            <p:nvCxnSpPr>
              <p:cNvPr id="247" name="Google Shape;247;p35"/>
              <p:cNvCxnSpPr/>
              <p:nvPr/>
            </p:nvCxnSpPr>
            <p:spPr>
              <a:xfrm>
                <a:off x="1777550" y="3247125"/>
                <a:ext cx="0" cy="90000"/>
              </a:xfrm>
              <a:prstGeom prst="straightConnector1">
                <a:avLst/>
              </a:prstGeom>
              <a:noFill/>
              <a:ln cap="flat" cmpd="sng" w="9525">
                <a:solidFill>
                  <a:schemeClr val="dk2"/>
                </a:solidFill>
                <a:prstDash val="solid"/>
                <a:round/>
                <a:headEnd len="sm" w="sm" type="none"/>
                <a:tailEnd len="sm" w="sm" type="none"/>
              </a:ln>
            </p:spPr>
          </p:cxnSp>
        </p:grpSp>
        <p:grpSp>
          <p:nvGrpSpPr>
            <p:cNvPr id="248" name="Google Shape;248;p35"/>
            <p:cNvGrpSpPr/>
            <p:nvPr/>
          </p:nvGrpSpPr>
          <p:grpSpPr>
            <a:xfrm>
              <a:off x="3130718" y="3110129"/>
              <a:ext cx="2325293" cy="301357"/>
              <a:chOff x="527959" y="2999961"/>
              <a:chExt cx="2583659" cy="337164"/>
            </a:xfrm>
          </p:grpSpPr>
          <p:cxnSp>
            <p:nvCxnSpPr>
              <p:cNvPr id="249" name="Google Shape;249;p35"/>
              <p:cNvCxnSpPr/>
              <p:nvPr/>
            </p:nvCxnSpPr>
            <p:spPr>
              <a:xfrm>
                <a:off x="2297118" y="3243183"/>
                <a:ext cx="814500" cy="0"/>
              </a:xfrm>
              <a:prstGeom prst="straightConnector1">
                <a:avLst/>
              </a:prstGeom>
              <a:noFill/>
              <a:ln cap="flat" cmpd="sng" w="9525">
                <a:solidFill>
                  <a:schemeClr val="dk2"/>
                </a:solidFill>
                <a:prstDash val="solid"/>
                <a:round/>
                <a:headEnd len="sm" w="sm" type="none"/>
                <a:tailEnd len="sm" w="sm" type="none"/>
              </a:ln>
            </p:spPr>
          </p:cxnSp>
          <p:cxnSp>
            <p:nvCxnSpPr>
              <p:cNvPr id="250" name="Google Shape;250;p35"/>
              <p:cNvCxnSpPr/>
              <p:nvPr/>
            </p:nvCxnSpPr>
            <p:spPr>
              <a:xfrm>
                <a:off x="3108396" y="3000733"/>
                <a:ext cx="0" cy="242400"/>
              </a:xfrm>
              <a:prstGeom prst="straightConnector1">
                <a:avLst/>
              </a:prstGeom>
              <a:noFill/>
              <a:ln cap="flat" cmpd="sng" w="9525">
                <a:solidFill>
                  <a:schemeClr val="dk2"/>
                </a:solidFill>
                <a:prstDash val="solid"/>
                <a:round/>
                <a:headEnd len="sm" w="sm" type="none"/>
                <a:tailEnd len="sm" w="sm" type="none"/>
              </a:ln>
            </p:spPr>
          </p:cxnSp>
          <p:cxnSp>
            <p:nvCxnSpPr>
              <p:cNvPr id="251" name="Google Shape;251;p35"/>
              <p:cNvCxnSpPr/>
              <p:nvPr/>
            </p:nvCxnSpPr>
            <p:spPr>
              <a:xfrm>
                <a:off x="528833" y="2999961"/>
                <a:ext cx="0" cy="242400"/>
              </a:xfrm>
              <a:prstGeom prst="straightConnector1">
                <a:avLst/>
              </a:prstGeom>
              <a:noFill/>
              <a:ln cap="flat" cmpd="sng" w="9525">
                <a:solidFill>
                  <a:schemeClr val="dk2"/>
                </a:solidFill>
                <a:prstDash val="solid"/>
                <a:round/>
                <a:headEnd len="sm" w="sm" type="none"/>
                <a:tailEnd len="sm" w="sm" type="none"/>
              </a:ln>
            </p:spPr>
          </p:cxnSp>
          <p:cxnSp>
            <p:nvCxnSpPr>
              <p:cNvPr id="252" name="Google Shape;252;p35"/>
              <p:cNvCxnSpPr/>
              <p:nvPr/>
            </p:nvCxnSpPr>
            <p:spPr>
              <a:xfrm>
                <a:off x="527959" y="3242363"/>
                <a:ext cx="1787700" cy="0"/>
              </a:xfrm>
              <a:prstGeom prst="straightConnector1">
                <a:avLst/>
              </a:prstGeom>
              <a:noFill/>
              <a:ln cap="flat" cmpd="sng" w="9525">
                <a:solidFill>
                  <a:schemeClr val="dk2"/>
                </a:solidFill>
                <a:prstDash val="solid"/>
                <a:round/>
                <a:headEnd len="sm" w="sm" type="none"/>
                <a:tailEnd len="sm" w="sm" type="none"/>
              </a:ln>
            </p:spPr>
          </p:cxnSp>
          <p:cxnSp>
            <p:nvCxnSpPr>
              <p:cNvPr id="253" name="Google Shape;253;p35"/>
              <p:cNvCxnSpPr/>
              <p:nvPr/>
            </p:nvCxnSpPr>
            <p:spPr>
              <a:xfrm>
                <a:off x="1777550" y="3247125"/>
                <a:ext cx="0" cy="90000"/>
              </a:xfrm>
              <a:prstGeom prst="straightConnector1">
                <a:avLst/>
              </a:prstGeom>
              <a:noFill/>
              <a:ln cap="flat" cmpd="sng" w="9525">
                <a:solidFill>
                  <a:schemeClr val="dk2"/>
                </a:solidFill>
                <a:prstDash val="solid"/>
                <a:round/>
                <a:headEnd len="sm" w="sm" type="none"/>
                <a:tailEnd len="sm" w="sm" type="none"/>
              </a:ln>
            </p:spPr>
          </p:cxnSp>
        </p:grpSp>
        <p:grpSp>
          <p:nvGrpSpPr>
            <p:cNvPr id="254" name="Google Shape;254;p35"/>
            <p:cNvGrpSpPr/>
            <p:nvPr/>
          </p:nvGrpSpPr>
          <p:grpSpPr>
            <a:xfrm>
              <a:off x="1359014" y="2117175"/>
              <a:ext cx="2320380" cy="627092"/>
              <a:chOff x="1455029" y="1889027"/>
              <a:chExt cx="2578200" cy="701601"/>
            </a:xfrm>
          </p:grpSpPr>
          <p:grpSp>
            <p:nvGrpSpPr>
              <p:cNvPr id="255" name="Google Shape;255;p35"/>
              <p:cNvGrpSpPr/>
              <p:nvPr/>
            </p:nvGrpSpPr>
            <p:grpSpPr>
              <a:xfrm rot="10800000">
                <a:off x="2921504" y="2371037"/>
                <a:ext cx="186911" cy="219466"/>
                <a:chOff x="1306075" y="3987425"/>
                <a:chExt cx="821225" cy="242450"/>
              </a:xfrm>
            </p:grpSpPr>
            <p:cxnSp>
              <p:nvCxnSpPr>
                <p:cNvPr id="256" name="Google Shape;256;p35"/>
                <p:cNvCxnSpPr/>
                <p:nvPr/>
              </p:nvCxnSpPr>
              <p:spPr>
                <a:xfrm>
                  <a:off x="1306075" y="3987425"/>
                  <a:ext cx="0" cy="242400"/>
                </a:xfrm>
                <a:prstGeom prst="straightConnector1">
                  <a:avLst/>
                </a:prstGeom>
                <a:noFill/>
                <a:ln cap="flat" cmpd="sng" w="9525">
                  <a:solidFill>
                    <a:schemeClr val="dk2"/>
                  </a:solidFill>
                  <a:prstDash val="solid"/>
                  <a:round/>
                  <a:headEnd len="sm" w="sm" type="none"/>
                  <a:tailEnd len="sm" w="sm" type="none"/>
                </a:ln>
              </p:spPr>
            </p:cxnSp>
            <p:cxnSp>
              <p:nvCxnSpPr>
                <p:cNvPr id="257" name="Google Shape;257;p35"/>
                <p:cNvCxnSpPr/>
                <p:nvPr/>
              </p:nvCxnSpPr>
              <p:spPr>
                <a:xfrm>
                  <a:off x="1312800" y="4229875"/>
                  <a:ext cx="814500" cy="0"/>
                </a:xfrm>
                <a:prstGeom prst="straightConnector1">
                  <a:avLst/>
                </a:prstGeom>
                <a:noFill/>
                <a:ln cap="flat" cmpd="sng" w="9525">
                  <a:solidFill>
                    <a:schemeClr val="dk2"/>
                  </a:solidFill>
                  <a:prstDash val="solid"/>
                  <a:round/>
                  <a:headEnd len="sm" w="sm" type="none"/>
                  <a:tailEnd len="sm" w="sm" type="none"/>
                </a:ln>
              </p:spPr>
            </p:cxnSp>
          </p:grpSp>
          <p:grpSp>
            <p:nvGrpSpPr>
              <p:cNvPr id="258" name="Google Shape;258;p35"/>
              <p:cNvGrpSpPr/>
              <p:nvPr/>
            </p:nvGrpSpPr>
            <p:grpSpPr>
              <a:xfrm flipH="1" rot="10800000">
                <a:off x="2367699" y="2371574"/>
                <a:ext cx="569191" cy="219054"/>
                <a:chOff x="1306075" y="3987425"/>
                <a:chExt cx="821225" cy="242450"/>
              </a:xfrm>
            </p:grpSpPr>
            <p:cxnSp>
              <p:nvCxnSpPr>
                <p:cNvPr id="259" name="Google Shape;259;p35"/>
                <p:cNvCxnSpPr/>
                <p:nvPr/>
              </p:nvCxnSpPr>
              <p:spPr>
                <a:xfrm>
                  <a:off x="1306075" y="3987425"/>
                  <a:ext cx="0" cy="242400"/>
                </a:xfrm>
                <a:prstGeom prst="straightConnector1">
                  <a:avLst/>
                </a:prstGeom>
                <a:noFill/>
                <a:ln cap="flat" cmpd="sng" w="9525">
                  <a:solidFill>
                    <a:schemeClr val="dk2"/>
                  </a:solidFill>
                  <a:prstDash val="solid"/>
                  <a:round/>
                  <a:headEnd len="sm" w="sm" type="none"/>
                  <a:tailEnd len="sm" w="sm" type="none"/>
                </a:ln>
              </p:spPr>
            </p:cxnSp>
            <p:cxnSp>
              <p:nvCxnSpPr>
                <p:cNvPr id="260" name="Google Shape;260;p35"/>
                <p:cNvCxnSpPr/>
                <p:nvPr/>
              </p:nvCxnSpPr>
              <p:spPr>
                <a:xfrm>
                  <a:off x="1312800" y="4229875"/>
                  <a:ext cx="814500" cy="0"/>
                </a:xfrm>
                <a:prstGeom prst="straightConnector1">
                  <a:avLst/>
                </a:prstGeom>
                <a:noFill/>
                <a:ln cap="flat" cmpd="sng" w="9525">
                  <a:solidFill>
                    <a:schemeClr val="dk2"/>
                  </a:solidFill>
                  <a:prstDash val="solid"/>
                  <a:round/>
                  <a:headEnd len="sm" w="sm" type="none"/>
                  <a:tailEnd len="sm" w="sm" type="none"/>
                </a:ln>
              </p:spPr>
            </p:cxnSp>
          </p:grpSp>
          <p:cxnSp>
            <p:nvCxnSpPr>
              <p:cNvPr id="261" name="Google Shape;261;p35"/>
              <p:cNvCxnSpPr/>
              <p:nvPr/>
            </p:nvCxnSpPr>
            <p:spPr>
              <a:xfrm>
                <a:off x="2749200" y="2277825"/>
                <a:ext cx="0" cy="86100"/>
              </a:xfrm>
              <a:prstGeom prst="straightConnector1">
                <a:avLst/>
              </a:prstGeom>
              <a:noFill/>
              <a:ln cap="flat" cmpd="sng" w="9525">
                <a:solidFill>
                  <a:schemeClr val="dk2"/>
                </a:solidFill>
                <a:prstDash val="solid"/>
                <a:round/>
                <a:headEnd len="sm" w="sm" type="none"/>
                <a:tailEnd len="sm" w="sm" type="none"/>
              </a:ln>
            </p:spPr>
          </p:cxnSp>
          <p:sp>
            <p:nvSpPr>
              <p:cNvPr id="262" name="Google Shape;262;p35"/>
              <p:cNvSpPr txBox="1"/>
              <p:nvPr/>
            </p:nvSpPr>
            <p:spPr>
              <a:xfrm>
                <a:off x="1455029" y="1889027"/>
                <a:ext cx="2578200" cy="33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i="0" lang="vi-VN" sz="1200" u="none" cap="none" strike="noStrike">
                    <a:solidFill>
                      <a:srgbClr val="000000"/>
                    </a:solidFill>
                  </a:rPr>
                  <a:t>Khoảng thời gian linh hoạt có thể chạy tác vụ</a:t>
                </a:r>
                <a:endParaRPr/>
              </a:p>
            </p:txBody>
          </p:sp>
        </p:grpSp>
        <p:grpSp>
          <p:nvGrpSpPr>
            <p:cNvPr id="263" name="Google Shape;263;p35"/>
            <p:cNvGrpSpPr/>
            <p:nvPr/>
          </p:nvGrpSpPr>
          <p:grpSpPr>
            <a:xfrm>
              <a:off x="4192923" y="2117175"/>
              <a:ext cx="1864620" cy="627092"/>
              <a:chOff x="1708186" y="1889027"/>
              <a:chExt cx="2071800" cy="701601"/>
            </a:xfrm>
          </p:grpSpPr>
          <p:grpSp>
            <p:nvGrpSpPr>
              <p:cNvPr id="264" name="Google Shape;264;p35"/>
              <p:cNvGrpSpPr/>
              <p:nvPr/>
            </p:nvGrpSpPr>
            <p:grpSpPr>
              <a:xfrm rot="10800000">
                <a:off x="2921504" y="2371037"/>
                <a:ext cx="186911" cy="219466"/>
                <a:chOff x="1306075" y="3987425"/>
                <a:chExt cx="821225" cy="242450"/>
              </a:xfrm>
            </p:grpSpPr>
            <p:cxnSp>
              <p:nvCxnSpPr>
                <p:cNvPr id="265" name="Google Shape;265;p35"/>
                <p:cNvCxnSpPr/>
                <p:nvPr/>
              </p:nvCxnSpPr>
              <p:spPr>
                <a:xfrm>
                  <a:off x="1306075" y="3987425"/>
                  <a:ext cx="0" cy="242400"/>
                </a:xfrm>
                <a:prstGeom prst="straightConnector1">
                  <a:avLst/>
                </a:prstGeom>
                <a:noFill/>
                <a:ln cap="flat" cmpd="sng" w="9525">
                  <a:solidFill>
                    <a:schemeClr val="dk2"/>
                  </a:solidFill>
                  <a:prstDash val="solid"/>
                  <a:round/>
                  <a:headEnd len="sm" w="sm" type="none"/>
                  <a:tailEnd len="sm" w="sm" type="none"/>
                </a:ln>
              </p:spPr>
            </p:cxnSp>
            <p:cxnSp>
              <p:nvCxnSpPr>
                <p:cNvPr id="266" name="Google Shape;266;p35"/>
                <p:cNvCxnSpPr/>
                <p:nvPr/>
              </p:nvCxnSpPr>
              <p:spPr>
                <a:xfrm>
                  <a:off x="1312800" y="4229875"/>
                  <a:ext cx="814500" cy="0"/>
                </a:xfrm>
                <a:prstGeom prst="straightConnector1">
                  <a:avLst/>
                </a:prstGeom>
                <a:noFill/>
                <a:ln cap="flat" cmpd="sng" w="9525">
                  <a:solidFill>
                    <a:schemeClr val="dk2"/>
                  </a:solidFill>
                  <a:prstDash val="solid"/>
                  <a:round/>
                  <a:headEnd len="sm" w="sm" type="none"/>
                  <a:tailEnd len="sm" w="sm" type="none"/>
                </a:ln>
              </p:spPr>
            </p:cxnSp>
          </p:grpSp>
          <p:grpSp>
            <p:nvGrpSpPr>
              <p:cNvPr id="267" name="Google Shape;267;p35"/>
              <p:cNvGrpSpPr/>
              <p:nvPr/>
            </p:nvGrpSpPr>
            <p:grpSpPr>
              <a:xfrm flipH="1" rot="10800000">
                <a:off x="2367699" y="2371574"/>
                <a:ext cx="569191" cy="219054"/>
                <a:chOff x="1306075" y="3987425"/>
                <a:chExt cx="821225" cy="242450"/>
              </a:xfrm>
            </p:grpSpPr>
            <p:cxnSp>
              <p:nvCxnSpPr>
                <p:cNvPr id="268" name="Google Shape;268;p35"/>
                <p:cNvCxnSpPr/>
                <p:nvPr/>
              </p:nvCxnSpPr>
              <p:spPr>
                <a:xfrm>
                  <a:off x="1306075" y="3987425"/>
                  <a:ext cx="0" cy="242400"/>
                </a:xfrm>
                <a:prstGeom prst="straightConnector1">
                  <a:avLst/>
                </a:prstGeom>
                <a:noFill/>
                <a:ln cap="flat" cmpd="sng" w="9525">
                  <a:solidFill>
                    <a:schemeClr val="dk2"/>
                  </a:solidFill>
                  <a:prstDash val="solid"/>
                  <a:round/>
                  <a:headEnd len="sm" w="sm" type="none"/>
                  <a:tailEnd len="sm" w="sm" type="none"/>
                </a:ln>
              </p:spPr>
            </p:cxnSp>
            <p:cxnSp>
              <p:nvCxnSpPr>
                <p:cNvPr id="269" name="Google Shape;269;p35"/>
                <p:cNvCxnSpPr/>
                <p:nvPr/>
              </p:nvCxnSpPr>
              <p:spPr>
                <a:xfrm>
                  <a:off x="1312800" y="4229875"/>
                  <a:ext cx="814500" cy="0"/>
                </a:xfrm>
                <a:prstGeom prst="straightConnector1">
                  <a:avLst/>
                </a:prstGeom>
                <a:noFill/>
                <a:ln cap="flat" cmpd="sng" w="9525">
                  <a:solidFill>
                    <a:schemeClr val="dk2"/>
                  </a:solidFill>
                  <a:prstDash val="solid"/>
                  <a:round/>
                  <a:headEnd len="sm" w="sm" type="none"/>
                  <a:tailEnd len="sm" w="sm" type="none"/>
                </a:ln>
              </p:spPr>
            </p:cxnSp>
          </p:grpSp>
          <p:cxnSp>
            <p:nvCxnSpPr>
              <p:cNvPr id="270" name="Google Shape;270;p35"/>
              <p:cNvCxnSpPr/>
              <p:nvPr/>
            </p:nvCxnSpPr>
            <p:spPr>
              <a:xfrm>
                <a:off x="2749200" y="2277825"/>
                <a:ext cx="0" cy="86100"/>
              </a:xfrm>
              <a:prstGeom prst="straightConnector1">
                <a:avLst/>
              </a:prstGeom>
              <a:noFill/>
              <a:ln cap="flat" cmpd="sng" w="9525">
                <a:solidFill>
                  <a:schemeClr val="dk2"/>
                </a:solidFill>
                <a:prstDash val="solid"/>
                <a:round/>
                <a:headEnd len="sm" w="sm" type="none"/>
                <a:tailEnd len="sm" w="sm" type="none"/>
              </a:ln>
            </p:spPr>
          </p:cxnSp>
          <p:sp>
            <p:nvSpPr>
              <p:cNvPr id="271" name="Google Shape;271;p35"/>
              <p:cNvSpPr txBox="1"/>
              <p:nvPr/>
            </p:nvSpPr>
            <p:spPr>
              <a:xfrm>
                <a:off x="1708186" y="1889027"/>
                <a:ext cx="2071800" cy="33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i="0" lang="vi-VN" sz="1200" u="none" cap="none" strike="noStrike">
                    <a:solidFill>
                      <a:srgbClr val="000000"/>
                    </a:solidFill>
                  </a:rPr>
                  <a:t>Khoảng thời gian linh hoạt có thể chạy tác vụ</a:t>
                </a:r>
                <a:endParaRPr/>
              </a:p>
            </p:txBody>
          </p:sp>
        </p:grpSp>
        <p:sp>
          <p:nvSpPr>
            <p:cNvPr id="272" name="Google Shape;272;p35"/>
            <p:cNvSpPr txBox="1"/>
            <p:nvPr/>
          </p:nvSpPr>
          <p:spPr>
            <a:xfrm>
              <a:off x="3104510" y="3483814"/>
              <a:ext cx="2357100" cy="144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i="0" lang="vi-VN" sz="1600" u="none" cap="none" strike="noStrike">
                  <a:solidFill>
                    <a:srgbClr val="000000"/>
                  </a:solidFill>
                </a:rPr>
                <a:t>Khoảng thời gian 2</a:t>
              </a:r>
              <a:endParaRPr/>
            </a:p>
          </p:txBody>
        </p:sp>
        <p:sp>
          <p:nvSpPr>
            <p:cNvPr id="273" name="Google Shape;273;p35"/>
            <p:cNvSpPr txBox="1"/>
            <p:nvPr/>
          </p:nvSpPr>
          <p:spPr>
            <a:xfrm>
              <a:off x="5441647" y="2346923"/>
              <a:ext cx="797400" cy="909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0" i="0" lang="vi-VN" sz="6000" u="none" cap="none" strike="noStrike">
                  <a:solidFill>
                    <a:srgbClr val="000000"/>
                  </a:solidFill>
                  <a:latin typeface="Roboto"/>
                  <a:ea typeface="Roboto"/>
                  <a:cs typeface="Roboto"/>
                  <a:sym typeface="Roboto"/>
                </a:rPr>
                <a:t>...</a:t>
              </a:r>
              <a:endParaRPr/>
            </a:p>
          </p:txBody>
        </p:sp>
        <p:sp>
          <p:nvSpPr>
            <p:cNvPr id="274" name="Google Shape;274;p35"/>
            <p:cNvSpPr/>
            <p:nvPr/>
          </p:nvSpPr>
          <p:spPr>
            <a:xfrm>
              <a:off x="6244434" y="2760836"/>
              <a:ext cx="2320500" cy="325200"/>
            </a:xfrm>
            <a:prstGeom prst="rect">
              <a:avLst/>
            </a:prstGeom>
            <a:solidFill>
              <a:srgbClr val="D9EAD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5"/>
            <p:cNvSpPr/>
            <p:nvPr/>
          </p:nvSpPr>
          <p:spPr>
            <a:xfrm>
              <a:off x="6248500" y="2760836"/>
              <a:ext cx="1648200" cy="3252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5"/>
            <p:cNvSpPr txBox="1"/>
            <p:nvPr/>
          </p:nvSpPr>
          <p:spPr>
            <a:xfrm>
              <a:off x="6209925" y="3483814"/>
              <a:ext cx="2357100" cy="144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i="0" lang="vi-VN" sz="1600" u="none" cap="none" strike="noStrike">
                  <a:solidFill>
                    <a:srgbClr val="000000"/>
                  </a:solidFill>
                </a:rPr>
                <a:t>Khoảng thời gian </a:t>
              </a:r>
              <a:r>
                <a:rPr i="1" lang="vi-VN" sz="1600" u="none" cap="none" strike="noStrike">
                  <a:solidFill>
                    <a:srgbClr val="000000"/>
                  </a:solidFill>
                </a:rPr>
                <a:t>N</a:t>
              </a:r>
              <a:endParaRPr/>
            </a:p>
          </p:txBody>
        </p:sp>
        <p:grpSp>
          <p:nvGrpSpPr>
            <p:cNvPr id="277" name="Google Shape;277;p35"/>
            <p:cNvGrpSpPr/>
            <p:nvPr/>
          </p:nvGrpSpPr>
          <p:grpSpPr>
            <a:xfrm>
              <a:off x="6239651" y="3110129"/>
              <a:ext cx="2325293" cy="301357"/>
              <a:chOff x="527959" y="2999961"/>
              <a:chExt cx="2583659" cy="337164"/>
            </a:xfrm>
          </p:grpSpPr>
          <p:cxnSp>
            <p:nvCxnSpPr>
              <p:cNvPr id="278" name="Google Shape;278;p35"/>
              <p:cNvCxnSpPr/>
              <p:nvPr/>
            </p:nvCxnSpPr>
            <p:spPr>
              <a:xfrm>
                <a:off x="2297118" y="3243183"/>
                <a:ext cx="814500" cy="0"/>
              </a:xfrm>
              <a:prstGeom prst="straightConnector1">
                <a:avLst/>
              </a:prstGeom>
              <a:noFill/>
              <a:ln cap="flat" cmpd="sng" w="9525">
                <a:solidFill>
                  <a:schemeClr val="dk2"/>
                </a:solidFill>
                <a:prstDash val="solid"/>
                <a:round/>
                <a:headEnd len="sm" w="sm" type="none"/>
                <a:tailEnd len="sm" w="sm" type="none"/>
              </a:ln>
            </p:spPr>
          </p:cxnSp>
          <p:cxnSp>
            <p:nvCxnSpPr>
              <p:cNvPr id="279" name="Google Shape;279;p35"/>
              <p:cNvCxnSpPr/>
              <p:nvPr/>
            </p:nvCxnSpPr>
            <p:spPr>
              <a:xfrm>
                <a:off x="3108396" y="3000733"/>
                <a:ext cx="0" cy="242400"/>
              </a:xfrm>
              <a:prstGeom prst="straightConnector1">
                <a:avLst/>
              </a:prstGeom>
              <a:noFill/>
              <a:ln cap="flat" cmpd="sng" w="9525">
                <a:solidFill>
                  <a:schemeClr val="dk2"/>
                </a:solidFill>
                <a:prstDash val="solid"/>
                <a:round/>
                <a:headEnd len="sm" w="sm" type="none"/>
                <a:tailEnd len="sm" w="sm" type="none"/>
              </a:ln>
            </p:spPr>
          </p:cxnSp>
          <p:cxnSp>
            <p:nvCxnSpPr>
              <p:cNvPr id="280" name="Google Shape;280;p35"/>
              <p:cNvCxnSpPr/>
              <p:nvPr/>
            </p:nvCxnSpPr>
            <p:spPr>
              <a:xfrm>
                <a:off x="528833" y="2999961"/>
                <a:ext cx="0" cy="242400"/>
              </a:xfrm>
              <a:prstGeom prst="straightConnector1">
                <a:avLst/>
              </a:prstGeom>
              <a:noFill/>
              <a:ln cap="flat" cmpd="sng" w="9525">
                <a:solidFill>
                  <a:schemeClr val="dk2"/>
                </a:solidFill>
                <a:prstDash val="solid"/>
                <a:round/>
                <a:headEnd len="sm" w="sm" type="none"/>
                <a:tailEnd len="sm" w="sm" type="none"/>
              </a:ln>
            </p:spPr>
          </p:cxnSp>
          <p:cxnSp>
            <p:nvCxnSpPr>
              <p:cNvPr id="281" name="Google Shape;281;p35"/>
              <p:cNvCxnSpPr/>
              <p:nvPr/>
            </p:nvCxnSpPr>
            <p:spPr>
              <a:xfrm>
                <a:off x="527959" y="3242363"/>
                <a:ext cx="1787700" cy="0"/>
              </a:xfrm>
              <a:prstGeom prst="straightConnector1">
                <a:avLst/>
              </a:prstGeom>
              <a:noFill/>
              <a:ln cap="flat" cmpd="sng" w="9525">
                <a:solidFill>
                  <a:schemeClr val="dk2"/>
                </a:solidFill>
                <a:prstDash val="solid"/>
                <a:round/>
                <a:headEnd len="sm" w="sm" type="none"/>
                <a:tailEnd len="sm" w="sm" type="none"/>
              </a:ln>
            </p:spPr>
          </p:cxnSp>
          <p:cxnSp>
            <p:nvCxnSpPr>
              <p:cNvPr id="282" name="Google Shape;282;p35"/>
              <p:cNvCxnSpPr/>
              <p:nvPr/>
            </p:nvCxnSpPr>
            <p:spPr>
              <a:xfrm>
                <a:off x="1777550" y="3247125"/>
                <a:ext cx="0" cy="90000"/>
              </a:xfrm>
              <a:prstGeom prst="straightConnector1">
                <a:avLst/>
              </a:prstGeom>
              <a:noFill/>
              <a:ln cap="flat" cmpd="sng" w="9525">
                <a:solidFill>
                  <a:schemeClr val="dk2"/>
                </a:solidFill>
                <a:prstDash val="solid"/>
                <a:round/>
                <a:headEnd len="sm" w="sm" type="none"/>
                <a:tailEnd len="sm" w="sm" type="none"/>
              </a:ln>
            </p:spPr>
          </p:cxnSp>
        </p:grpSp>
        <p:grpSp>
          <p:nvGrpSpPr>
            <p:cNvPr id="283" name="Google Shape;283;p35"/>
            <p:cNvGrpSpPr/>
            <p:nvPr/>
          </p:nvGrpSpPr>
          <p:grpSpPr>
            <a:xfrm>
              <a:off x="7269849" y="2088900"/>
              <a:ext cx="1864620" cy="655367"/>
              <a:chOff x="1672624" y="1857391"/>
              <a:chExt cx="2071800" cy="733237"/>
            </a:xfrm>
          </p:grpSpPr>
          <p:grpSp>
            <p:nvGrpSpPr>
              <p:cNvPr id="284" name="Google Shape;284;p35"/>
              <p:cNvGrpSpPr/>
              <p:nvPr/>
            </p:nvGrpSpPr>
            <p:grpSpPr>
              <a:xfrm rot="10800000">
                <a:off x="2921504" y="2371037"/>
                <a:ext cx="186911" cy="219466"/>
                <a:chOff x="1306075" y="3987425"/>
                <a:chExt cx="821225" cy="242450"/>
              </a:xfrm>
            </p:grpSpPr>
            <p:cxnSp>
              <p:nvCxnSpPr>
                <p:cNvPr id="285" name="Google Shape;285;p35"/>
                <p:cNvCxnSpPr/>
                <p:nvPr/>
              </p:nvCxnSpPr>
              <p:spPr>
                <a:xfrm>
                  <a:off x="1306075" y="3987425"/>
                  <a:ext cx="0" cy="242400"/>
                </a:xfrm>
                <a:prstGeom prst="straightConnector1">
                  <a:avLst/>
                </a:prstGeom>
                <a:noFill/>
                <a:ln cap="flat" cmpd="sng" w="9525">
                  <a:solidFill>
                    <a:schemeClr val="dk2"/>
                  </a:solidFill>
                  <a:prstDash val="solid"/>
                  <a:round/>
                  <a:headEnd len="sm" w="sm" type="none"/>
                  <a:tailEnd len="sm" w="sm" type="none"/>
                </a:ln>
              </p:spPr>
            </p:cxnSp>
            <p:cxnSp>
              <p:nvCxnSpPr>
                <p:cNvPr id="286" name="Google Shape;286;p35"/>
                <p:cNvCxnSpPr/>
                <p:nvPr/>
              </p:nvCxnSpPr>
              <p:spPr>
                <a:xfrm>
                  <a:off x="1312800" y="4229875"/>
                  <a:ext cx="814500" cy="0"/>
                </a:xfrm>
                <a:prstGeom prst="straightConnector1">
                  <a:avLst/>
                </a:prstGeom>
                <a:noFill/>
                <a:ln cap="flat" cmpd="sng" w="9525">
                  <a:solidFill>
                    <a:schemeClr val="dk2"/>
                  </a:solidFill>
                  <a:prstDash val="solid"/>
                  <a:round/>
                  <a:headEnd len="sm" w="sm" type="none"/>
                  <a:tailEnd len="sm" w="sm" type="none"/>
                </a:ln>
              </p:spPr>
            </p:cxnSp>
          </p:grpSp>
          <p:grpSp>
            <p:nvGrpSpPr>
              <p:cNvPr id="287" name="Google Shape;287;p35"/>
              <p:cNvGrpSpPr/>
              <p:nvPr/>
            </p:nvGrpSpPr>
            <p:grpSpPr>
              <a:xfrm flipH="1" rot="10800000">
                <a:off x="2367699" y="2371574"/>
                <a:ext cx="569191" cy="219054"/>
                <a:chOff x="1306075" y="3987425"/>
                <a:chExt cx="821225" cy="242450"/>
              </a:xfrm>
            </p:grpSpPr>
            <p:cxnSp>
              <p:nvCxnSpPr>
                <p:cNvPr id="288" name="Google Shape;288;p35"/>
                <p:cNvCxnSpPr/>
                <p:nvPr/>
              </p:nvCxnSpPr>
              <p:spPr>
                <a:xfrm>
                  <a:off x="1306075" y="3987425"/>
                  <a:ext cx="0" cy="242400"/>
                </a:xfrm>
                <a:prstGeom prst="straightConnector1">
                  <a:avLst/>
                </a:prstGeom>
                <a:noFill/>
                <a:ln cap="flat" cmpd="sng" w="9525">
                  <a:solidFill>
                    <a:schemeClr val="dk2"/>
                  </a:solidFill>
                  <a:prstDash val="solid"/>
                  <a:round/>
                  <a:headEnd len="sm" w="sm" type="none"/>
                  <a:tailEnd len="sm" w="sm" type="none"/>
                </a:ln>
              </p:spPr>
            </p:cxnSp>
            <p:cxnSp>
              <p:nvCxnSpPr>
                <p:cNvPr id="289" name="Google Shape;289;p35"/>
                <p:cNvCxnSpPr/>
                <p:nvPr/>
              </p:nvCxnSpPr>
              <p:spPr>
                <a:xfrm>
                  <a:off x="1312800" y="4229875"/>
                  <a:ext cx="814500" cy="0"/>
                </a:xfrm>
                <a:prstGeom prst="straightConnector1">
                  <a:avLst/>
                </a:prstGeom>
                <a:noFill/>
                <a:ln cap="flat" cmpd="sng" w="9525">
                  <a:solidFill>
                    <a:schemeClr val="dk2"/>
                  </a:solidFill>
                  <a:prstDash val="solid"/>
                  <a:round/>
                  <a:headEnd len="sm" w="sm" type="none"/>
                  <a:tailEnd len="sm" w="sm" type="none"/>
                </a:ln>
              </p:spPr>
            </p:cxnSp>
          </p:grpSp>
          <p:cxnSp>
            <p:nvCxnSpPr>
              <p:cNvPr id="290" name="Google Shape;290;p35"/>
              <p:cNvCxnSpPr/>
              <p:nvPr/>
            </p:nvCxnSpPr>
            <p:spPr>
              <a:xfrm>
                <a:off x="2749200" y="2277825"/>
                <a:ext cx="0" cy="86100"/>
              </a:xfrm>
              <a:prstGeom prst="straightConnector1">
                <a:avLst/>
              </a:prstGeom>
              <a:noFill/>
              <a:ln cap="flat" cmpd="sng" w="9525">
                <a:solidFill>
                  <a:schemeClr val="dk2"/>
                </a:solidFill>
                <a:prstDash val="solid"/>
                <a:round/>
                <a:headEnd len="sm" w="sm" type="none"/>
                <a:tailEnd len="sm" w="sm" type="none"/>
              </a:ln>
            </p:spPr>
          </p:cxnSp>
          <p:sp>
            <p:nvSpPr>
              <p:cNvPr id="291" name="Google Shape;291;p35"/>
              <p:cNvSpPr txBox="1"/>
              <p:nvPr/>
            </p:nvSpPr>
            <p:spPr>
              <a:xfrm>
                <a:off x="1672624" y="1857391"/>
                <a:ext cx="2071800" cy="33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i="0" lang="vi-VN" sz="1200" u="none" cap="none" strike="noStrike">
                    <a:solidFill>
                      <a:srgbClr val="000000"/>
                    </a:solidFill>
                  </a:rPr>
                  <a:t>Khoảng thời gian linh hoạt có thể chạy tác vụ</a:t>
                </a: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Giới thiệu về bài học này</a:t>
            </a:r>
            <a:endParaRPr>
              <a:latin typeface="Arial"/>
              <a:ea typeface="Arial"/>
              <a:cs typeface="Arial"/>
              <a:sym typeface="Arial"/>
            </a:endParaRPr>
          </a:p>
        </p:txBody>
      </p:sp>
      <p:sp>
        <p:nvSpPr>
          <p:cNvPr id="83" name="Google Shape;83;p18"/>
          <p:cNvSpPr txBox="1"/>
          <p:nvPr>
            <p:ph idx="1" type="body"/>
          </p:nvPr>
        </p:nvSpPr>
        <p:spPr>
          <a:xfrm>
            <a:off x="311700" y="1076275"/>
            <a:ext cx="8520600" cy="319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vi-VN" sz="2000">
                <a:latin typeface="Arial"/>
                <a:ea typeface="Arial"/>
                <a:cs typeface="Arial"/>
                <a:sym typeface="Arial"/>
              </a:rPr>
              <a:t>Bài học 12: Mẫu kho lưu trữ và WorkManager</a:t>
            </a:r>
            <a:endParaRPr>
              <a:latin typeface="Arial"/>
              <a:ea typeface="Arial"/>
              <a:cs typeface="Arial"/>
              <a:sym typeface="Arial"/>
            </a:endParaRPr>
          </a:p>
          <a:p>
            <a:pPr indent="-355600" lvl="0" marL="457200" rtl="0" algn="l">
              <a:lnSpc>
                <a:spcPct val="115000"/>
              </a:lnSpc>
              <a:spcBef>
                <a:spcPts val="1000"/>
              </a:spcBef>
              <a:spcAft>
                <a:spcPts val="0"/>
              </a:spcAft>
              <a:buSzPts val="2000"/>
              <a:buFont typeface="Arial"/>
              <a:buChar char="●"/>
            </a:pPr>
            <a:r>
              <a:rPr lang="vi-VN" sz="2000" u="sng">
                <a:solidFill>
                  <a:schemeClr val="hlink"/>
                </a:solidFill>
                <a:latin typeface="Arial"/>
                <a:ea typeface="Arial"/>
                <a:cs typeface="Arial"/>
                <a:sym typeface="Arial"/>
                <a:hlinkClick action="ppaction://hlinksldjump" r:id="rId3"/>
              </a:rPr>
              <a:t>Mẫu kho lưu trữ</a:t>
            </a:r>
            <a:endParaRPr>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vi-VN" sz="2000" u="sng">
                <a:solidFill>
                  <a:schemeClr val="hlink"/>
                </a:solidFill>
                <a:latin typeface="Arial"/>
                <a:ea typeface="Arial"/>
                <a:cs typeface="Arial"/>
                <a:sym typeface="Arial"/>
                <a:hlinkClick action="ppaction://hlinksldjump" r:id="rId4"/>
              </a:rPr>
              <a:t>WorkManager</a:t>
            </a:r>
            <a:endParaRPr>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vi-VN" sz="2000" u="sng">
                <a:solidFill>
                  <a:schemeClr val="hlink"/>
                </a:solidFill>
                <a:latin typeface="Arial"/>
                <a:ea typeface="Arial"/>
                <a:cs typeface="Arial"/>
                <a:sym typeface="Arial"/>
                <a:hlinkClick action="ppaction://hlinksldjump" r:id="rId5"/>
              </a:rPr>
              <a:t>Đầu vào và đầu ra của tác vụ</a:t>
            </a:r>
            <a:endParaRPr>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vi-VN" sz="2000" u="sng">
                <a:solidFill>
                  <a:schemeClr val="hlink"/>
                </a:solidFill>
                <a:latin typeface="Arial"/>
                <a:ea typeface="Arial"/>
                <a:cs typeface="Arial"/>
                <a:sym typeface="Arial"/>
                <a:hlinkClick action="ppaction://hlinksldjump" r:id="rId6"/>
              </a:rPr>
              <a:t>Các hạn chế đối với WorkRequest</a:t>
            </a:r>
            <a:endParaRPr>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vi-VN" sz="2000" u="sng">
                <a:solidFill>
                  <a:schemeClr val="hlink"/>
                </a:solidFill>
                <a:latin typeface="Arial"/>
                <a:ea typeface="Arial"/>
                <a:cs typeface="Arial"/>
                <a:sym typeface="Arial"/>
                <a:hlinkClick action="ppaction://hlinksldjump" r:id="rId7"/>
              </a:rPr>
              <a:t>Tóm tắt</a:t>
            </a:r>
            <a:endParaRPr>
              <a:latin typeface="Arial"/>
              <a:ea typeface="Arial"/>
              <a:cs typeface="Arial"/>
              <a:sym typeface="Arial"/>
            </a:endParaRPr>
          </a:p>
        </p:txBody>
      </p:sp>
      <p:sp>
        <p:nvSpPr>
          <p:cNvPr id="84" name="Google Shape;84;p1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Khoảng thời gian linh hoạt</a:t>
            </a:r>
            <a:endParaRPr>
              <a:latin typeface="Arial"/>
              <a:ea typeface="Arial"/>
              <a:cs typeface="Arial"/>
              <a:sym typeface="Arial"/>
            </a:endParaRPr>
          </a:p>
        </p:txBody>
      </p:sp>
      <p:sp>
        <p:nvSpPr>
          <p:cNvPr id="297" name="Google Shape;297;p3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98" name="Google Shape;298;p36"/>
          <p:cNvSpPr/>
          <p:nvPr/>
        </p:nvSpPr>
        <p:spPr>
          <a:xfrm>
            <a:off x="1868612" y="1922700"/>
            <a:ext cx="2578500" cy="363600"/>
          </a:xfrm>
          <a:prstGeom prst="rect">
            <a:avLst/>
          </a:prstGeom>
          <a:solidFill>
            <a:srgbClr val="D9EAD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9" name="Google Shape;299;p36"/>
          <p:cNvCxnSpPr/>
          <p:nvPr/>
        </p:nvCxnSpPr>
        <p:spPr>
          <a:xfrm>
            <a:off x="1873137" y="2387225"/>
            <a:ext cx="0" cy="242400"/>
          </a:xfrm>
          <a:prstGeom prst="straightConnector1">
            <a:avLst/>
          </a:prstGeom>
          <a:noFill/>
          <a:ln cap="flat" cmpd="sng" w="9525">
            <a:solidFill>
              <a:schemeClr val="dk2"/>
            </a:solidFill>
            <a:prstDash val="solid"/>
            <a:round/>
            <a:headEnd len="sm" w="sm" type="none"/>
            <a:tailEnd len="sm" w="sm" type="none"/>
          </a:ln>
        </p:spPr>
      </p:cxnSp>
      <p:cxnSp>
        <p:nvCxnSpPr>
          <p:cNvPr id="300" name="Google Shape;300;p36"/>
          <p:cNvCxnSpPr/>
          <p:nvPr/>
        </p:nvCxnSpPr>
        <p:spPr>
          <a:xfrm>
            <a:off x="1879862" y="2629675"/>
            <a:ext cx="814500" cy="0"/>
          </a:xfrm>
          <a:prstGeom prst="straightConnector1">
            <a:avLst/>
          </a:prstGeom>
          <a:noFill/>
          <a:ln cap="flat" cmpd="sng" w="9525">
            <a:solidFill>
              <a:schemeClr val="dk2"/>
            </a:solidFill>
            <a:prstDash val="solid"/>
            <a:round/>
            <a:headEnd len="sm" w="sm" type="none"/>
            <a:tailEnd len="sm" w="sm" type="none"/>
          </a:ln>
        </p:spPr>
      </p:cxnSp>
      <p:cxnSp>
        <p:nvCxnSpPr>
          <p:cNvPr id="301" name="Google Shape;301;p36"/>
          <p:cNvCxnSpPr/>
          <p:nvPr/>
        </p:nvCxnSpPr>
        <p:spPr>
          <a:xfrm>
            <a:off x="3632462" y="2629675"/>
            <a:ext cx="814500" cy="0"/>
          </a:xfrm>
          <a:prstGeom prst="straightConnector1">
            <a:avLst/>
          </a:prstGeom>
          <a:noFill/>
          <a:ln cap="flat" cmpd="sng" w="9525">
            <a:solidFill>
              <a:schemeClr val="dk2"/>
            </a:solidFill>
            <a:prstDash val="solid"/>
            <a:round/>
            <a:headEnd len="sm" w="sm" type="none"/>
            <a:tailEnd len="sm" w="sm" type="none"/>
          </a:ln>
        </p:spPr>
      </p:cxnSp>
      <p:cxnSp>
        <p:nvCxnSpPr>
          <p:cNvPr id="302" name="Google Shape;302;p36"/>
          <p:cNvCxnSpPr/>
          <p:nvPr/>
        </p:nvCxnSpPr>
        <p:spPr>
          <a:xfrm>
            <a:off x="4443740" y="2387225"/>
            <a:ext cx="0" cy="242400"/>
          </a:xfrm>
          <a:prstGeom prst="straightConnector1">
            <a:avLst/>
          </a:prstGeom>
          <a:noFill/>
          <a:ln cap="flat" cmpd="sng" w="9525">
            <a:solidFill>
              <a:schemeClr val="dk2"/>
            </a:solidFill>
            <a:prstDash val="solid"/>
            <a:round/>
            <a:headEnd len="sm" w="sm" type="none"/>
            <a:tailEnd len="sm" w="sm" type="none"/>
          </a:ln>
        </p:spPr>
      </p:cxnSp>
      <p:sp>
        <p:nvSpPr>
          <p:cNvPr id="303" name="Google Shape;303;p36"/>
          <p:cNvSpPr txBox="1"/>
          <p:nvPr/>
        </p:nvSpPr>
        <p:spPr>
          <a:xfrm>
            <a:off x="2704037" y="2515150"/>
            <a:ext cx="933000" cy="16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Ngày 1</a:t>
            </a:r>
            <a:endParaRPr/>
          </a:p>
        </p:txBody>
      </p:sp>
      <p:sp>
        <p:nvSpPr>
          <p:cNvPr id="304" name="Google Shape;304;p36"/>
          <p:cNvSpPr txBox="1"/>
          <p:nvPr/>
        </p:nvSpPr>
        <p:spPr>
          <a:xfrm>
            <a:off x="2694165" y="1197442"/>
            <a:ext cx="1864800" cy="249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Tác vụ có thể diễn ra ở đây</a:t>
            </a:r>
            <a:endParaRPr/>
          </a:p>
        </p:txBody>
      </p:sp>
      <p:cxnSp>
        <p:nvCxnSpPr>
          <p:cNvPr id="305" name="Google Shape;305;p36"/>
          <p:cNvCxnSpPr/>
          <p:nvPr/>
        </p:nvCxnSpPr>
        <p:spPr>
          <a:xfrm>
            <a:off x="8101340" y="2387225"/>
            <a:ext cx="0" cy="242400"/>
          </a:xfrm>
          <a:prstGeom prst="straightConnector1">
            <a:avLst/>
          </a:prstGeom>
          <a:noFill/>
          <a:ln cap="flat" cmpd="sng" w="9525">
            <a:solidFill>
              <a:schemeClr val="dk2"/>
            </a:solidFill>
            <a:prstDash val="solid"/>
            <a:round/>
            <a:headEnd len="sm" w="sm" type="none"/>
            <a:tailEnd len="sm" w="sm" type="none"/>
          </a:ln>
        </p:spPr>
      </p:cxnSp>
      <p:sp>
        <p:nvSpPr>
          <p:cNvPr id="306" name="Google Shape;306;p36"/>
          <p:cNvSpPr/>
          <p:nvPr/>
        </p:nvSpPr>
        <p:spPr>
          <a:xfrm>
            <a:off x="5526212" y="1922700"/>
            <a:ext cx="2578500" cy="363600"/>
          </a:xfrm>
          <a:prstGeom prst="rect">
            <a:avLst/>
          </a:prstGeom>
          <a:solidFill>
            <a:srgbClr val="D9EAD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7" name="Google Shape;307;p36"/>
          <p:cNvCxnSpPr/>
          <p:nvPr/>
        </p:nvCxnSpPr>
        <p:spPr>
          <a:xfrm>
            <a:off x="5530737" y="2387225"/>
            <a:ext cx="0" cy="242400"/>
          </a:xfrm>
          <a:prstGeom prst="straightConnector1">
            <a:avLst/>
          </a:prstGeom>
          <a:noFill/>
          <a:ln cap="flat" cmpd="sng" w="9525">
            <a:solidFill>
              <a:schemeClr val="dk2"/>
            </a:solidFill>
            <a:prstDash val="solid"/>
            <a:round/>
            <a:headEnd len="sm" w="sm" type="none"/>
            <a:tailEnd len="sm" w="sm" type="none"/>
          </a:ln>
        </p:spPr>
      </p:cxnSp>
      <p:cxnSp>
        <p:nvCxnSpPr>
          <p:cNvPr id="308" name="Google Shape;308;p36"/>
          <p:cNvCxnSpPr/>
          <p:nvPr/>
        </p:nvCxnSpPr>
        <p:spPr>
          <a:xfrm>
            <a:off x="5537462" y="2629675"/>
            <a:ext cx="814500" cy="0"/>
          </a:xfrm>
          <a:prstGeom prst="straightConnector1">
            <a:avLst/>
          </a:prstGeom>
          <a:noFill/>
          <a:ln cap="flat" cmpd="sng" w="9525">
            <a:solidFill>
              <a:schemeClr val="dk2"/>
            </a:solidFill>
            <a:prstDash val="solid"/>
            <a:round/>
            <a:headEnd len="sm" w="sm" type="none"/>
            <a:tailEnd len="sm" w="sm" type="none"/>
          </a:ln>
        </p:spPr>
      </p:cxnSp>
      <p:cxnSp>
        <p:nvCxnSpPr>
          <p:cNvPr id="309" name="Google Shape;309;p36"/>
          <p:cNvCxnSpPr/>
          <p:nvPr/>
        </p:nvCxnSpPr>
        <p:spPr>
          <a:xfrm>
            <a:off x="7290062" y="2629675"/>
            <a:ext cx="814500" cy="0"/>
          </a:xfrm>
          <a:prstGeom prst="straightConnector1">
            <a:avLst/>
          </a:prstGeom>
          <a:noFill/>
          <a:ln cap="flat" cmpd="sng" w="9525">
            <a:solidFill>
              <a:schemeClr val="dk2"/>
            </a:solidFill>
            <a:prstDash val="solid"/>
            <a:round/>
            <a:headEnd len="sm" w="sm" type="none"/>
            <a:tailEnd len="sm" w="sm" type="none"/>
          </a:ln>
        </p:spPr>
      </p:cxnSp>
      <p:sp>
        <p:nvSpPr>
          <p:cNvPr id="310" name="Google Shape;310;p36"/>
          <p:cNvSpPr txBox="1"/>
          <p:nvPr/>
        </p:nvSpPr>
        <p:spPr>
          <a:xfrm>
            <a:off x="6361637" y="2515150"/>
            <a:ext cx="933000" cy="16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Ngày 2</a:t>
            </a:r>
            <a:endParaRPr/>
          </a:p>
        </p:txBody>
      </p:sp>
      <p:sp>
        <p:nvSpPr>
          <p:cNvPr id="311" name="Google Shape;311;p36"/>
          <p:cNvSpPr txBox="1"/>
          <p:nvPr/>
        </p:nvSpPr>
        <p:spPr>
          <a:xfrm>
            <a:off x="5388109" y="1197450"/>
            <a:ext cx="1817400" cy="249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Rồi sớm chạy lại sau</a:t>
            </a:r>
            <a:endParaRPr/>
          </a:p>
        </p:txBody>
      </p:sp>
      <p:cxnSp>
        <p:nvCxnSpPr>
          <p:cNvPr id="312" name="Google Shape;312;p36"/>
          <p:cNvCxnSpPr/>
          <p:nvPr/>
        </p:nvCxnSpPr>
        <p:spPr>
          <a:xfrm flipH="1">
            <a:off x="5912300" y="1569044"/>
            <a:ext cx="1800" cy="351600"/>
          </a:xfrm>
          <a:prstGeom prst="straightConnector1">
            <a:avLst/>
          </a:prstGeom>
          <a:noFill/>
          <a:ln cap="flat" cmpd="sng" w="19050">
            <a:solidFill>
              <a:schemeClr val="dk2"/>
            </a:solidFill>
            <a:prstDash val="solid"/>
            <a:round/>
            <a:headEnd len="sm" w="sm" type="none"/>
            <a:tailEnd len="med" w="med" type="triangle"/>
          </a:ln>
        </p:spPr>
      </p:cxnSp>
      <p:grpSp>
        <p:nvGrpSpPr>
          <p:cNvPr id="313" name="Google Shape;313;p36"/>
          <p:cNvGrpSpPr/>
          <p:nvPr/>
        </p:nvGrpSpPr>
        <p:grpSpPr>
          <a:xfrm>
            <a:off x="1828668" y="3040216"/>
            <a:ext cx="3126693" cy="1389234"/>
            <a:chOff x="1828668" y="3040216"/>
            <a:chExt cx="3126693" cy="1389234"/>
          </a:xfrm>
        </p:grpSpPr>
        <p:sp>
          <p:nvSpPr>
            <p:cNvPr id="314" name="Google Shape;314;p36"/>
            <p:cNvSpPr/>
            <p:nvPr/>
          </p:nvSpPr>
          <p:spPr>
            <a:xfrm>
              <a:off x="1828668" y="3522900"/>
              <a:ext cx="2578500" cy="363600"/>
            </a:xfrm>
            <a:prstGeom prst="rect">
              <a:avLst/>
            </a:prstGeom>
            <a:solidFill>
              <a:srgbClr val="D9EAD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5" name="Google Shape;315;p36"/>
            <p:cNvGrpSpPr/>
            <p:nvPr/>
          </p:nvGrpSpPr>
          <p:grpSpPr>
            <a:xfrm rot="10800000">
              <a:off x="4287984" y="3152579"/>
              <a:ext cx="115831" cy="219466"/>
              <a:chOff x="1306075" y="3987425"/>
              <a:chExt cx="508925" cy="242450"/>
            </a:xfrm>
          </p:grpSpPr>
          <p:cxnSp>
            <p:nvCxnSpPr>
              <p:cNvPr id="316" name="Google Shape;316;p36"/>
              <p:cNvCxnSpPr/>
              <p:nvPr/>
            </p:nvCxnSpPr>
            <p:spPr>
              <a:xfrm>
                <a:off x="1306075" y="3987425"/>
                <a:ext cx="0" cy="242400"/>
              </a:xfrm>
              <a:prstGeom prst="straightConnector1">
                <a:avLst/>
              </a:prstGeom>
              <a:noFill/>
              <a:ln cap="flat" cmpd="sng" w="9525">
                <a:solidFill>
                  <a:schemeClr val="dk2"/>
                </a:solidFill>
                <a:prstDash val="solid"/>
                <a:round/>
                <a:headEnd len="sm" w="sm" type="none"/>
                <a:tailEnd len="sm" w="sm" type="none"/>
              </a:ln>
            </p:spPr>
          </p:cxnSp>
          <p:cxnSp>
            <p:nvCxnSpPr>
              <p:cNvPr id="317" name="Google Shape;317;p36"/>
              <p:cNvCxnSpPr/>
              <p:nvPr/>
            </p:nvCxnSpPr>
            <p:spPr>
              <a:xfrm>
                <a:off x="1312800" y="4229875"/>
                <a:ext cx="502200" cy="0"/>
              </a:xfrm>
              <a:prstGeom prst="straightConnector1">
                <a:avLst/>
              </a:prstGeom>
              <a:noFill/>
              <a:ln cap="flat" cmpd="sng" w="9525">
                <a:solidFill>
                  <a:schemeClr val="dk2"/>
                </a:solidFill>
                <a:prstDash val="solid"/>
                <a:round/>
                <a:headEnd len="sm" w="sm" type="none"/>
                <a:tailEnd len="sm" w="sm" type="none"/>
              </a:ln>
            </p:spPr>
          </p:cxnSp>
        </p:grpSp>
        <p:cxnSp>
          <p:nvCxnSpPr>
            <p:cNvPr id="318" name="Google Shape;318;p36"/>
            <p:cNvCxnSpPr/>
            <p:nvPr/>
          </p:nvCxnSpPr>
          <p:spPr>
            <a:xfrm>
              <a:off x="3592518" y="4382275"/>
              <a:ext cx="814500" cy="0"/>
            </a:xfrm>
            <a:prstGeom prst="straightConnector1">
              <a:avLst/>
            </a:prstGeom>
            <a:noFill/>
            <a:ln cap="flat" cmpd="sng" w="9525">
              <a:solidFill>
                <a:schemeClr val="dk2"/>
              </a:solidFill>
              <a:prstDash val="solid"/>
              <a:round/>
              <a:headEnd len="sm" w="sm" type="none"/>
              <a:tailEnd len="sm" w="sm" type="none"/>
            </a:ln>
          </p:spPr>
        </p:cxnSp>
        <p:cxnSp>
          <p:nvCxnSpPr>
            <p:cNvPr id="319" name="Google Shape;319;p36"/>
            <p:cNvCxnSpPr/>
            <p:nvPr/>
          </p:nvCxnSpPr>
          <p:spPr>
            <a:xfrm>
              <a:off x="4403796" y="4139825"/>
              <a:ext cx="0" cy="242400"/>
            </a:xfrm>
            <a:prstGeom prst="straightConnector1">
              <a:avLst/>
            </a:prstGeom>
            <a:noFill/>
            <a:ln cap="flat" cmpd="sng" w="9525">
              <a:solidFill>
                <a:schemeClr val="dk2"/>
              </a:solidFill>
              <a:prstDash val="solid"/>
              <a:round/>
              <a:headEnd len="sm" w="sm" type="none"/>
              <a:tailEnd len="sm" w="sm" type="none"/>
            </a:ln>
          </p:spPr>
        </p:cxnSp>
        <p:sp>
          <p:nvSpPr>
            <p:cNvPr id="320" name="Google Shape;320;p36"/>
            <p:cNvSpPr txBox="1"/>
            <p:nvPr/>
          </p:nvSpPr>
          <p:spPr>
            <a:xfrm>
              <a:off x="2664093" y="4267750"/>
              <a:ext cx="933000" cy="16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Ngày 1</a:t>
              </a:r>
              <a:endParaRPr/>
            </a:p>
          </p:txBody>
        </p:sp>
        <p:sp>
          <p:nvSpPr>
            <p:cNvPr id="321" name="Google Shape;321;p36"/>
            <p:cNvSpPr/>
            <p:nvPr/>
          </p:nvSpPr>
          <p:spPr>
            <a:xfrm>
              <a:off x="1833186" y="3522900"/>
              <a:ext cx="1831200" cy="3636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2" name="Google Shape;322;p36"/>
            <p:cNvGrpSpPr/>
            <p:nvPr/>
          </p:nvGrpSpPr>
          <p:grpSpPr>
            <a:xfrm>
              <a:off x="1833193" y="4139825"/>
              <a:ext cx="821225" cy="242450"/>
              <a:chOff x="1306075" y="3987425"/>
              <a:chExt cx="821225" cy="242450"/>
            </a:xfrm>
          </p:grpSpPr>
          <p:cxnSp>
            <p:nvCxnSpPr>
              <p:cNvPr id="323" name="Google Shape;323;p36"/>
              <p:cNvCxnSpPr/>
              <p:nvPr/>
            </p:nvCxnSpPr>
            <p:spPr>
              <a:xfrm>
                <a:off x="1306075" y="3987425"/>
                <a:ext cx="0" cy="242400"/>
              </a:xfrm>
              <a:prstGeom prst="straightConnector1">
                <a:avLst/>
              </a:prstGeom>
              <a:noFill/>
              <a:ln cap="flat" cmpd="sng" w="9525">
                <a:solidFill>
                  <a:schemeClr val="dk2"/>
                </a:solidFill>
                <a:prstDash val="solid"/>
                <a:round/>
                <a:headEnd len="sm" w="sm" type="none"/>
                <a:tailEnd len="sm" w="sm" type="none"/>
              </a:ln>
            </p:spPr>
          </p:cxnSp>
          <p:cxnSp>
            <p:nvCxnSpPr>
              <p:cNvPr id="324" name="Google Shape;324;p36"/>
              <p:cNvCxnSpPr/>
              <p:nvPr/>
            </p:nvCxnSpPr>
            <p:spPr>
              <a:xfrm>
                <a:off x="1312800" y="4229875"/>
                <a:ext cx="814500" cy="0"/>
              </a:xfrm>
              <a:prstGeom prst="straightConnector1">
                <a:avLst/>
              </a:prstGeom>
              <a:noFill/>
              <a:ln cap="flat" cmpd="sng" w="9525">
                <a:solidFill>
                  <a:schemeClr val="dk2"/>
                </a:solidFill>
                <a:prstDash val="solid"/>
                <a:round/>
                <a:headEnd len="sm" w="sm" type="none"/>
                <a:tailEnd len="sm" w="sm" type="none"/>
              </a:ln>
            </p:spPr>
          </p:cxnSp>
        </p:grpSp>
        <p:grpSp>
          <p:nvGrpSpPr>
            <p:cNvPr id="325" name="Google Shape;325;p36"/>
            <p:cNvGrpSpPr/>
            <p:nvPr/>
          </p:nvGrpSpPr>
          <p:grpSpPr>
            <a:xfrm flipH="1" rot="10800000">
              <a:off x="3663047" y="3153839"/>
              <a:ext cx="114816" cy="218399"/>
              <a:chOff x="1306075" y="3987425"/>
              <a:chExt cx="448325" cy="242450"/>
            </a:xfrm>
          </p:grpSpPr>
          <p:cxnSp>
            <p:nvCxnSpPr>
              <p:cNvPr id="326" name="Google Shape;326;p36"/>
              <p:cNvCxnSpPr/>
              <p:nvPr/>
            </p:nvCxnSpPr>
            <p:spPr>
              <a:xfrm>
                <a:off x="1306075" y="3987425"/>
                <a:ext cx="0" cy="242400"/>
              </a:xfrm>
              <a:prstGeom prst="straightConnector1">
                <a:avLst/>
              </a:prstGeom>
              <a:noFill/>
              <a:ln cap="flat" cmpd="sng" w="9525">
                <a:solidFill>
                  <a:schemeClr val="dk2"/>
                </a:solidFill>
                <a:prstDash val="solid"/>
                <a:round/>
                <a:headEnd len="sm" w="sm" type="none"/>
                <a:tailEnd len="sm" w="sm" type="none"/>
              </a:ln>
            </p:spPr>
          </p:cxnSp>
          <p:cxnSp>
            <p:nvCxnSpPr>
              <p:cNvPr id="327" name="Google Shape;327;p36"/>
              <p:cNvCxnSpPr/>
              <p:nvPr/>
            </p:nvCxnSpPr>
            <p:spPr>
              <a:xfrm>
                <a:off x="1312800" y="4229875"/>
                <a:ext cx="441600" cy="0"/>
              </a:xfrm>
              <a:prstGeom prst="straightConnector1">
                <a:avLst/>
              </a:prstGeom>
              <a:noFill/>
              <a:ln cap="flat" cmpd="sng" w="9525">
                <a:solidFill>
                  <a:schemeClr val="dk2"/>
                </a:solidFill>
                <a:prstDash val="solid"/>
                <a:round/>
                <a:headEnd len="sm" w="sm" type="none"/>
                <a:tailEnd len="sm" w="sm" type="none"/>
              </a:ln>
            </p:spPr>
          </p:cxnSp>
        </p:grpSp>
        <p:sp>
          <p:nvSpPr>
            <p:cNvPr id="328" name="Google Shape;328;p36"/>
            <p:cNvSpPr txBox="1"/>
            <p:nvPr/>
          </p:nvSpPr>
          <p:spPr>
            <a:xfrm>
              <a:off x="3664393" y="3040216"/>
              <a:ext cx="744000" cy="201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500" u="none" cap="none" strike="noStrike">
                  <a:solidFill>
                    <a:srgbClr val="000000"/>
                  </a:solidFill>
                </a:rPr>
                <a:t>1 giờ</a:t>
              </a:r>
              <a:endParaRPr sz="1100"/>
            </a:p>
          </p:txBody>
        </p:sp>
        <p:sp>
          <p:nvSpPr>
            <p:cNvPr id="329" name="Google Shape;329;p36"/>
            <p:cNvSpPr txBox="1"/>
            <p:nvPr/>
          </p:nvSpPr>
          <p:spPr>
            <a:xfrm>
              <a:off x="3106497" y="3951875"/>
              <a:ext cx="933000" cy="161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vi-VN" sz="1200" u="none" cap="none" strike="noStrike">
                  <a:solidFill>
                    <a:srgbClr val="000000"/>
                  </a:solidFill>
                </a:rPr>
                <a:t>11:00 đêm</a:t>
              </a:r>
              <a:endParaRPr sz="1200"/>
            </a:p>
          </p:txBody>
        </p:sp>
        <p:sp>
          <p:nvSpPr>
            <p:cNvPr id="330" name="Google Shape;330;p36"/>
            <p:cNvSpPr txBox="1"/>
            <p:nvPr/>
          </p:nvSpPr>
          <p:spPr>
            <a:xfrm>
              <a:off x="3954261" y="3951875"/>
              <a:ext cx="1001100" cy="161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vi-VN" sz="1200" u="none" cap="none" strike="noStrike">
                  <a:solidFill>
                    <a:srgbClr val="000000"/>
                  </a:solidFill>
                </a:rPr>
                <a:t>12:00 đêm</a:t>
              </a:r>
              <a:endParaRPr sz="1200"/>
            </a:p>
          </p:txBody>
        </p:sp>
      </p:grpSp>
      <p:grpSp>
        <p:nvGrpSpPr>
          <p:cNvPr id="331" name="Google Shape;331;p36"/>
          <p:cNvGrpSpPr/>
          <p:nvPr/>
        </p:nvGrpSpPr>
        <p:grpSpPr>
          <a:xfrm>
            <a:off x="5486268" y="3040216"/>
            <a:ext cx="3015492" cy="1389234"/>
            <a:chOff x="5486268" y="3040216"/>
            <a:chExt cx="3015492" cy="1389234"/>
          </a:xfrm>
        </p:grpSpPr>
        <p:sp>
          <p:nvSpPr>
            <p:cNvPr id="332" name="Google Shape;332;p36"/>
            <p:cNvSpPr/>
            <p:nvPr/>
          </p:nvSpPr>
          <p:spPr>
            <a:xfrm>
              <a:off x="5486268" y="3522900"/>
              <a:ext cx="2578500" cy="363600"/>
            </a:xfrm>
            <a:prstGeom prst="rect">
              <a:avLst/>
            </a:prstGeom>
            <a:solidFill>
              <a:srgbClr val="D9EAD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3" name="Google Shape;333;p36"/>
            <p:cNvGrpSpPr/>
            <p:nvPr/>
          </p:nvGrpSpPr>
          <p:grpSpPr>
            <a:xfrm rot="10800000">
              <a:off x="7947086" y="3152579"/>
              <a:ext cx="114329" cy="219466"/>
              <a:chOff x="1306075" y="3987425"/>
              <a:chExt cx="502325" cy="242450"/>
            </a:xfrm>
          </p:grpSpPr>
          <p:cxnSp>
            <p:nvCxnSpPr>
              <p:cNvPr id="334" name="Google Shape;334;p36"/>
              <p:cNvCxnSpPr/>
              <p:nvPr/>
            </p:nvCxnSpPr>
            <p:spPr>
              <a:xfrm>
                <a:off x="1306075" y="3987425"/>
                <a:ext cx="0" cy="242400"/>
              </a:xfrm>
              <a:prstGeom prst="straightConnector1">
                <a:avLst/>
              </a:prstGeom>
              <a:noFill/>
              <a:ln cap="flat" cmpd="sng" w="9525">
                <a:solidFill>
                  <a:schemeClr val="dk2"/>
                </a:solidFill>
                <a:prstDash val="solid"/>
                <a:round/>
                <a:headEnd len="sm" w="sm" type="none"/>
                <a:tailEnd len="sm" w="sm" type="none"/>
              </a:ln>
            </p:spPr>
          </p:cxnSp>
          <p:cxnSp>
            <p:nvCxnSpPr>
              <p:cNvPr id="335" name="Google Shape;335;p36"/>
              <p:cNvCxnSpPr/>
              <p:nvPr/>
            </p:nvCxnSpPr>
            <p:spPr>
              <a:xfrm>
                <a:off x="1312800" y="4229875"/>
                <a:ext cx="495600" cy="0"/>
              </a:xfrm>
              <a:prstGeom prst="straightConnector1">
                <a:avLst/>
              </a:prstGeom>
              <a:noFill/>
              <a:ln cap="flat" cmpd="sng" w="9525">
                <a:solidFill>
                  <a:schemeClr val="dk2"/>
                </a:solidFill>
                <a:prstDash val="solid"/>
                <a:round/>
                <a:headEnd len="sm" w="sm" type="none"/>
                <a:tailEnd len="sm" w="sm" type="none"/>
              </a:ln>
            </p:spPr>
          </p:cxnSp>
        </p:grpSp>
        <p:cxnSp>
          <p:nvCxnSpPr>
            <p:cNvPr id="336" name="Google Shape;336;p36"/>
            <p:cNvCxnSpPr/>
            <p:nvPr/>
          </p:nvCxnSpPr>
          <p:spPr>
            <a:xfrm>
              <a:off x="7250118" y="4382275"/>
              <a:ext cx="814500" cy="0"/>
            </a:xfrm>
            <a:prstGeom prst="straightConnector1">
              <a:avLst/>
            </a:prstGeom>
            <a:noFill/>
            <a:ln cap="flat" cmpd="sng" w="9525">
              <a:solidFill>
                <a:schemeClr val="dk2"/>
              </a:solidFill>
              <a:prstDash val="solid"/>
              <a:round/>
              <a:headEnd len="sm" w="sm" type="none"/>
              <a:tailEnd len="sm" w="sm" type="none"/>
            </a:ln>
          </p:spPr>
        </p:cxnSp>
        <p:cxnSp>
          <p:nvCxnSpPr>
            <p:cNvPr id="337" name="Google Shape;337;p36"/>
            <p:cNvCxnSpPr/>
            <p:nvPr/>
          </p:nvCxnSpPr>
          <p:spPr>
            <a:xfrm>
              <a:off x="8061396" y="4139825"/>
              <a:ext cx="0" cy="242400"/>
            </a:xfrm>
            <a:prstGeom prst="straightConnector1">
              <a:avLst/>
            </a:prstGeom>
            <a:noFill/>
            <a:ln cap="flat" cmpd="sng" w="9525">
              <a:solidFill>
                <a:schemeClr val="dk2"/>
              </a:solidFill>
              <a:prstDash val="solid"/>
              <a:round/>
              <a:headEnd len="sm" w="sm" type="none"/>
              <a:tailEnd len="sm" w="sm" type="none"/>
            </a:ln>
          </p:spPr>
        </p:cxnSp>
        <p:sp>
          <p:nvSpPr>
            <p:cNvPr id="338" name="Google Shape;338;p36"/>
            <p:cNvSpPr txBox="1"/>
            <p:nvPr/>
          </p:nvSpPr>
          <p:spPr>
            <a:xfrm>
              <a:off x="6321693" y="4267750"/>
              <a:ext cx="933000" cy="16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Ngày 2</a:t>
              </a:r>
              <a:endParaRPr/>
            </a:p>
          </p:txBody>
        </p:sp>
        <p:sp>
          <p:nvSpPr>
            <p:cNvPr id="339" name="Google Shape;339;p36"/>
            <p:cNvSpPr/>
            <p:nvPr/>
          </p:nvSpPr>
          <p:spPr>
            <a:xfrm>
              <a:off x="5490786" y="3522900"/>
              <a:ext cx="1831200" cy="3636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0" name="Google Shape;340;p36"/>
            <p:cNvGrpSpPr/>
            <p:nvPr/>
          </p:nvGrpSpPr>
          <p:grpSpPr>
            <a:xfrm>
              <a:off x="5490793" y="4139825"/>
              <a:ext cx="821225" cy="242450"/>
              <a:chOff x="1306075" y="3987425"/>
              <a:chExt cx="821225" cy="242450"/>
            </a:xfrm>
          </p:grpSpPr>
          <p:cxnSp>
            <p:nvCxnSpPr>
              <p:cNvPr id="341" name="Google Shape;341;p36"/>
              <p:cNvCxnSpPr/>
              <p:nvPr/>
            </p:nvCxnSpPr>
            <p:spPr>
              <a:xfrm>
                <a:off x="1306075" y="3987425"/>
                <a:ext cx="0" cy="242400"/>
              </a:xfrm>
              <a:prstGeom prst="straightConnector1">
                <a:avLst/>
              </a:prstGeom>
              <a:noFill/>
              <a:ln cap="flat" cmpd="sng" w="9525">
                <a:solidFill>
                  <a:schemeClr val="dk2"/>
                </a:solidFill>
                <a:prstDash val="solid"/>
                <a:round/>
                <a:headEnd len="sm" w="sm" type="none"/>
                <a:tailEnd len="sm" w="sm" type="none"/>
              </a:ln>
            </p:spPr>
          </p:cxnSp>
          <p:cxnSp>
            <p:nvCxnSpPr>
              <p:cNvPr id="342" name="Google Shape;342;p36"/>
              <p:cNvCxnSpPr/>
              <p:nvPr/>
            </p:nvCxnSpPr>
            <p:spPr>
              <a:xfrm>
                <a:off x="1312800" y="4229875"/>
                <a:ext cx="814500" cy="0"/>
              </a:xfrm>
              <a:prstGeom prst="straightConnector1">
                <a:avLst/>
              </a:prstGeom>
              <a:noFill/>
              <a:ln cap="flat" cmpd="sng" w="9525">
                <a:solidFill>
                  <a:schemeClr val="dk2"/>
                </a:solidFill>
                <a:prstDash val="solid"/>
                <a:round/>
                <a:headEnd len="sm" w="sm" type="none"/>
                <a:tailEnd len="sm" w="sm" type="none"/>
              </a:ln>
            </p:spPr>
          </p:cxnSp>
        </p:grpSp>
        <p:grpSp>
          <p:nvGrpSpPr>
            <p:cNvPr id="343" name="Google Shape;343;p36"/>
            <p:cNvGrpSpPr/>
            <p:nvPr/>
          </p:nvGrpSpPr>
          <p:grpSpPr>
            <a:xfrm flipH="1" rot="10800000">
              <a:off x="7320647" y="3153839"/>
              <a:ext cx="100756" cy="218399"/>
              <a:chOff x="1306075" y="3987425"/>
              <a:chExt cx="393425" cy="242450"/>
            </a:xfrm>
          </p:grpSpPr>
          <p:cxnSp>
            <p:nvCxnSpPr>
              <p:cNvPr id="344" name="Google Shape;344;p36"/>
              <p:cNvCxnSpPr/>
              <p:nvPr/>
            </p:nvCxnSpPr>
            <p:spPr>
              <a:xfrm>
                <a:off x="1306075" y="3987425"/>
                <a:ext cx="0" cy="242400"/>
              </a:xfrm>
              <a:prstGeom prst="straightConnector1">
                <a:avLst/>
              </a:prstGeom>
              <a:noFill/>
              <a:ln cap="flat" cmpd="sng" w="9525">
                <a:solidFill>
                  <a:schemeClr val="dk2"/>
                </a:solidFill>
                <a:prstDash val="solid"/>
                <a:round/>
                <a:headEnd len="sm" w="sm" type="none"/>
                <a:tailEnd len="sm" w="sm" type="none"/>
              </a:ln>
            </p:spPr>
          </p:cxnSp>
          <p:cxnSp>
            <p:nvCxnSpPr>
              <p:cNvPr id="345" name="Google Shape;345;p36"/>
              <p:cNvCxnSpPr/>
              <p:nvPr/>
            </p:nvCxnSpPr>
            <p:spPr>
              <a:xfrm>
                <a:off x="1312800" y="4229875"/>
                <a:ext cx="386700" cy="0"/>
              </a:xfrm>
              <a:prstGeom prst="straightConnector1">
                <a:avLst/>
              </a:prstGeom>
              <a:noFill/>
              <a:ln cap="flat" cmpd="sng" w="9525">
                <a:solidFill>
                  <a:schemeClr val="dk2"/>
                </a:solidFill>
                <a:prstDash val="solid"/>
                <a:round/>
                <a:headEnd len="sm" w="sm" type="none"/>
                <a:tailEnd len="sm" w="sm" type="none"/>
              </a:ln>
            </p:spPr>
          </p:cxnSp>
        </p:grpSp>
        <p:sp>
          <p:nvSpPr>
            <p:cNvPr id="346" name="Google Shape;346;p36"/>
            <p:cNvSpPr txBox="1"/>
            <p:nvPr/>
          </p:nvSpPr>
          <p:spPr>
            <a:xfrm>
              <a:off x="7321993" y="3040216"/>
              <a:ext cx="744000" cy="201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500" u="none" cap="none" strike="noStrike">
                  <a:solidFill>
                    <a:srgbClr val="000000"/>
                  </a:solidFill>
                </a:rPr>
                <a:t>1 giờ</a:t>
              </a:r>
              <a:endParaRPr sz="1100"/>
            </a:p>
          </p:txBody>
        </p:sp>
        <p:sp>
          <p:nvSpPr>
            <p:cNvPr id="347" name="Google Shape;347;p36"/>
            <p:cNvSpPr txBox="1"/>
            <p:nvPr/>
          </p:nvSpPr>
          <p:spPr>
            <a:xfrm>
              <a:off x="6690275" y="3951875"/>
              <a:ext cx="1000800" cy="161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vi-VN" sz="1200" u="none" cap="none" strike="noStrike">
                  <a:solidFill>
                    <a:srgbClr val="000000"/>
                  </a:solidFill>
                </a:rPr>
                <a:t>11:00 đêm</a:t>
              </a:r>
              <a:endParaRPr sz="1200"/>
            </a:p>
          </p:txBody>
        </p:sp>
        <p:sp>
          <p:nvSpPr>
            <p:cNvPr id="348" name="Google Shape;348;p36"/>
            <p:cNvSpPr txBox="1"/>
            <p:nvPr/>
          </p:nvSpPr>
          <p:spPr>
            <a:xfrm>
              <a:off x="7568760" y="3951875"/>
              <a:ext cx="933000" cy="161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vi-VN" sz="1200" u="none" cap="none" strike="noStrike">
                  <a:solidFill>
                    <a:srgbClr val="000000"/>
                  </a:solidFill>
                </a:rPr>
                <a:t>12:00 đêm</a:t>
              </a:r>
              <a:endParaRPr sz="1200"/>
            </a:p>
          </p:txBody>
        </p:sp>
      </p:grpSp>
      <p:sp>
        <p:nvSpPr>
          <p:cNvPr id="349" name="Google Shape;349;p36"/>
          <p:cNvSpPr txBox="1"/>
          <p:nvPr/>
        </p:nvSpPr>
        <p:spPr>
          <a:xfrm>
            <a:off x="172325" y="1938275"/>
            <a:ext cx="1285800" cy="32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Ví dụ 1</a:t>
            </a:r>
            <a:endParaRPr/>
          </a:p>
        </p:txBody>
      </p:sp>
      <p:sp>
        <p:nvSpPr>
          <p:cNvPr id="350" name="Google Shape;350;p36"/>
          <p:cNvSpPr txBox="1"/>
          <p:nvPr/>
        </p:nvSpPr>
        <p:spPr>
          <a:xfrm>
            <a:off x="172325" y="3538475"/>
            <a:ext cx="1285800" cy="32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Ví dụ 2</a:t>
            </a:r>
            <a:endParaRPr/>
          </a:p>
        </p:txBody>
      </p:sp>
      <p:cxnSp>
        <p:nvCxnSpPr>
          <p:cNvPr id="351" name="Google Shape;351;p36"/>
          <p:cNvCxnSpPr/>
          <p:nvPr/>
        </p:nvCxnSpPr>
        <p:spPr>
          <a:xfrm flipH="1">
            <a:off x="4055647" y="1569044"/>
            <a:ext cx="1800" cy="351600"/>
          </a:xfrm>
          <a:prstGeom prst="straightConnector1">
            <a:avLst/>
          </a:prstGeom>
          <a:noFill/>
          <a:ln cap="flat" cmpd="sng" w="19050">
            <a:solidFill>
              <a:schemeClr val="dk2"/>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Ví dụ về PeriodicWorkRequest</a:t>
            </a:r>
            <a:endParaRPr>
              <a:latin typeface="Arial"/>
              <a:ea typeface="Arial"/>
              <a:cs typeface="Arial"/>
              <a:sym typeface="Arial"/>
            </a:endParaRPr>
          </a:p>
        </p:txBody>
      </p:sp>
      <p:sp>
        <p:nvSpPr>
          <p:cNvPr id="357" name="Google Shape;357;p3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58" name="Google Shape;358;p37"/>
          <p:cNvSpPr txBox="1"/>
          <p:nvPr/>
        </p:nvSpPr>
        <p:spPr>
          <a:xfrm>
            <a:off x="207647" y="2101575"/>
            <a:ext cx="8861700" cy="17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3F51B5"/>
                </a:solidFill>
                <a:latin typeface="Consolas"/>
                <a:ea typeface="Consolas"/>
                <a:cs typeface="Consolas"/>
                <a:sym typeface="Consolas"/>
              </a:rPr>
              <a:t>val</a:t>
            </a:r>
            <a:r>
              <a:rPr lang="vi-VN" sz="1200">
                <a:latin typeface="Consolas"/>
                <a:ea typeface="Consolas"/>
                <a:cs typeface="Consolas"/>
                <a:sym typeface="Consolas"/>
              </a:rPr>
              <a:t> </a:t>
            </a:r>
            <a:r>
              <a:rPr lang="vi-VN" sz="1800">
                <a:latin typeface="Consolas"/>
                <a:ea typeface="Consolas"/>
                <a:cs typeface="Consolas"/>
                <a:sym typeface="Consolas"/>
              </a:rPr>
              <a:t>repeatingRequest</a:t>
            </a:r>
            <a:r>
              <a:rPr lang="vi-VN" sz="1200">
                <a:latin typeface="Consolas"/>
                <a:ea typeface="Consolas"/>
                <a:cs typeface="Consolas"/>
                <a:sym typeface="Consolas"/>
              </a:rPr>
              <a:t> </a:t>
            </a:r>
            <a:r>
              <a:rPr lang="vi-VN" sz="1800">
                <a:latin typeface="Consolas"/>
                <a:ea typeface="Consolas"/>
                <a:cs typeface="Consolas"/>
                <a:sym typeface="Consolas"/>
              </a:rPr>
              <a:t>=</a:t>
            </a:r>
            <a:r>
              <a:rPr lang="vi-VN" sz="1200">
                <a:latin typeface="Consolas"/>
                <a:ea typeface="Consolas"/>
                <a:cs typeface="Consolas"/>
                <a:sym typeface="Consolas"/>
              </a:rPr>
              <a:t> </a:t>
            </a:r>
            <a:r>
              <a:rPr lang="vi-VN" sz="1800">
                <a:latin typeface="Consolas"/>
                <a:ea typeface="Consolas"/>
                <a:cs typeface="Consolas"/>
                <a:sym typeface="Consolas"/>
              </a:rPr>
              <a:t>PeriodicWorkRequestBuilder&lt;RefreshDataWorker&gt;(</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D81B60"/>
                </a:solidFill>
                <a:latin typeface="Consolas"/>
                <a:ea typeface="Consolas"/>
                <a:cs typeface="Consolas"/>
                <a:sym typeface="Consolas"/>
              </a:rPr>
              <a:t>1</a:t>
            </a:r>
            <a:r>
              <a:rPr lang="vi-VN" sz="1800">
                <a:latin typeface="Consolas"/>
                <a:ea typeface="Consolas"/>
                <a:cs typeface="Consolas"/>
                <a:sym typeface="Consolas"/>
              </a:rPr>
              <a:t>, TimeUnit.HOURS,    </a:t>
            </a:r>
            <a:r>
              <a:rPr lang="vi-VN" sz="1800">
                <a:solidFill>
                  <a:srgbClr val="D81B60"/>
                </a:solidFill>
                <a:latin typeface="Consolas"/>
                <a:ea typeface="Consolas"/>
                <a:cs typeface="Consolas"/>
                <a:sym typeface="Consolas"/>
              </a:rPr>
              <a:t>// repeatInterval</a:t>
            </a:r>
            <a:endParaRPr sz="1800">
              <a:solidFill>
                <a:srgbClr val="D81B60"/>
              </a:solidFill>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D81B60"/>
                </a:solidFill>
                <a:latin typeface="Consolas"/>
                <a:ea typeface="Consolas"/>
                <a:cs typeface="Consolas"/>
                <a:sym typeface="Consolas"/>
              </a:rPr>
              <a:t>15</a:t>
            </a:r>
            <a:r>
              <a:rPr lang="vi-VN" sz="1800">
                <a:latin typeface="Consolas"/>
                <a:ea typeface="Consolas"/>
                <a:cs typeface="Consolas"/>
                <a:sym typeface="Consolas"/>
              </a:rPr>
              <a:t>, TimeUnit.MINUTES  </a:t>
            </a:r>
            <a:r>
              <a:rPr lang="vi-VN" sz="1800">
                <a:solidFill>
                  <a:srgbClr val="D81B60"/>
                </a:solidFill>
                <a:latin typeface="Consolas"/>
                <a:ea typeface="Consolas"/>
                <a:cs typeface="Consolas"/>
                <a:sym typeface="Consolas"/>
              </a:rPr>
              <a:t>// flexInterval</a:t>
            </a:r>
            <a:endParaRPr sz="1800">
              <a:solidFill>
                <a:srgbClr val="D81B60"/>
              </a:solidFill>
              <a:latin typeface="Consolas"/>
              <a:ea typeface="Consolas"/>
              <a:cs typeface="Consolas"/>
              <a:sym typeface="Consolas"/>
            </a:endParaRPr>
          </a:p>
          <a:p>
            <a:pPr indent="0" lvl="0" marL="0" rtl="0" algn="l">
              <a:spcBef>
                <a:spcPts val="0"/>
              </a:spcBef>
              <a:spcAft>
                <a:spcPts val="595"/>
              </a:spcAft>
              <a:buNone/>
            </a:pPr>
            <a:r>
              <a:rPr lang="vi-VN" sz="1800">
                <a:latin typeface="Consolas"/>
                <a:ea typeface="Consolas"/>
                <a:cs typeface="Consolas"/>
                <a:sym typeface="Consolas"/>
              </a:rPr>
              <a:t>    ).build()</a:t>
            </a:r>
            <a:endParaRPr sz="1800">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Thêm tác vụ định kỳ vào hàng đợi</a:t>
            </a:r>
            <a:endParaRPr>
              <a:latin typeface="Arial"/>
              <a:ea typeface="Arial"/>
              <a:cs typeface="Arial"/>
              <a:sym typeface="Arial"/>
            </a:endParaRPr>
          </a:p>
        </p:txBody>
      </p:sp>
      <p:sp>
        <p:nvSpPr>
          <p:cNvPr id="364" name="Google Shape;364;p3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65" name="Google Shape;365;p38"/>
          <p:cNvSpPr txBox="1"/>
          <p:nvPr/>
        </p:nvSpPr>
        <p:spPr>
          <a:xfrm>
            <a:off x="311700" y="1990675"/>
            <a:ext cx="8520600" cy="14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latin typeface="Consolas"/>
                <a:ea typeface="Consolas"/>
                <a:cs typeface="Consolas"/>
                <a:sym typeface="Consolas"/>
              </a:rPr>
              <a:t>WorkManager.getInstance().enqueueUniquePeriodicWork(</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88E3C"/>
                </a:solidFill>
                <a:latin typeface="Consolas"/>
                <a:ea typeface="Consolas"/>
                <a:cs typeface="Consolas"/>
                <a:sym typeface="Consolas"/>
              </a:rPr>
              <a:t>"Unique Name"</a:t>
            </a:r>
            <a:r>
              <a:rPr lang="vi-V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ExistingPeriodicWorkPolicy.KEEP, </a:t>
            </a:r>
            <a:r>
              <a:rPr lang="vi-VN" sz="1800">
                <a:solidFill>
                  <a:srgbClr val="D81B60"/>
                </a:solidFill>
                <a:latin typeface="Consolas"/>
                <a:ea typeface="Consolas"/>
                <a:cs typeface="Consolas"/>
                <a:sym typeface="Consolas"/>
              </a:rPr>
              <a:t>// or REPLACE</a:t>
            </a:r>
            <a:r>
              <a:rPr lang="vi-V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repeatingRequest</a:t>
            </a:r>
            <a:endParaRPr sz="1800">
              <a:latin typeface="Consolas"/>
              <a:ea typeface="Consolas"/>
              <a:cs typeface="Consolas"/>
              <a:sym typeface="Consolas"/>
            </a:endParaRPr>
          </a:p>
          <a:p>
            <a:pPr indent="0" lvl="0" marL="0" rtl="0" algn="l">
              <a:spcBef>
                <a:spcPts val="595"/>
              </a:spcBef>
              <a:spcAft>
                <a:spcPts val="595"/>
              </a:spcAft>
              <a:buNone/>
            </a:pPr>
            <a:r>
              <a:rPr lang="vi-VN" sz="1800">
                <a:latin typeface="Consolas"/>
                <a:ea typeface="Consolas"/>
                <a:cs typeface="Consolas"/>
                <a:sym typeface="Consolas"/>
              </a:rPr>
              <a:t>)</a:t>
            </a:r>
            <a:endParaRPr sz="1800">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71" name="Google Shape;371;p39"/>
          <p:cNvSpPr txBox="1"/>
          <p:nvPr/>
        </p:nvSpPr>
        <p:spPr>
          <a:xfrm>
            <a:off x="1706125" y="0"/>
            <a:ext cx="57318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Đầu vào và đầu ra của tác vụ</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400">
                <a:latin typeface="Arial"/>
                <a:ea typeface="Arial"/>
                <a:cs typeface="Arial"/>
                <a:sym typeface="Arial"/>
              </a:rPr>
              <a:t>Xác định Worker với đầu vào và đầu ra</a:t>
            </a:r>
            <a:endParaRPr sz="3400">
              <a:latin typeface="Arial"/>
              <a:ea typeface="Arial"/>
              <a:cs typeface="Arial"/>
              <a:sym typeface="Arial"/>
            </a:endParaRPr>
          </a:p>
        </p:txBody>
      </p:sp>
      <p:sp>
        <p:nvSpPr>
          <p:cNvPr id="377" name="Google Shape;377;p4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78" name="Google Shape;378;p40"/>
          <p:cNvSpPr txBox="1"/>
          <p:nvPr/>
        </p:nvSpPr>
        <p:spPr>
          <a:xfrm>
            <a:off x="311700" y="1225575"/>
            <a:ext cx="8520600" cy="31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3F51B5"/>
                </a:solidFill>
                <a:latin typeface="Consolas"/>
                <a:ea typeface="Consolas"/>
                <a:cs typeface="Consolas"/>
                <a:sym typeface="Consolas"/>
              </a:rPr>
              <a:t>class</a:t>
            </a:r>
            <a:r>
              <a:rPr lang="vi-VN" sz="1200">
                <a:latin typeface="Consolas"/>
                <a:ea typeface="Consolas"/>
                <a:cs typeface="Consolas"/>
                <a:sym typeface="Consolas"/>
              </a:rPr>
              <a:t> </a:t>
            </a:r>
            <a:r>
              <a:rPr lang="vi-VN" sz="1800">
                <a:latin typeface="Consolas"/>
                <a:ea typeface="Consolas"/>
                <a:cs typeface="Consolas"/>
                <a:sym typeface="Consolas"/>
              </a:rPr>
              <a:t>MathWorker(context:</a:t>
            </a:r>
            <a:r>
              <a:rPr lang="vi-VN" sz="1200">
                <a:latin typeface="Consolas"/>
                <a:ea typeface="Consolas"/>
                <a:cs typeface="Consolas"/>
                <a:sym typeface="Consolas"/>
              </a:rPr>
              <a:t> </a:t>
            </a:r>
            <a:r>
              <a:rPr lang="vi-VN" sz="1800">
                <a:latin typeface="Consolas"/>
                <a:ea typeface="Consolas"/>
                <a:cs typeface="Consolas"/>
                <a:sym typeface="Consolas"/>
              </a:rPr>
              <a:t>Context,</a:t>
            </a:r>
            <a:r>
              <a:rPr lang="vi-VN" sz="1200">
                <a:latin typeface="Consolas"/>
                <a:ea typeface="Consolas"/>
                <a:cs typeface="Consolas"/>
                <a:sym typeface="Consolas"/>
              </a:rPr>
              <a:t> </a:t>
            </a:r>
            <a:r>
              <a:rPr lang="vi-VN" sz="1800">
                <a:latin typeface="Consolas"/>
                <a:ea typeface="Consolas"/>
                <a:cs typeface="Consolas"/>
                <a:sym typeface="Consolas"/>
              </a:rPr>
              <a:t>params: WorkerParameters):</a:t>
            </a:r>
            <a:br>
              <a:rPr lang="vi-VN" sz="1800">
                <a:latin typeface="Consolas"/>
                <a:ea typeface="Consolas"/>
                <a:cs typeface="Consolas"/>
                <a:sym typeface="Consolas"/>
              </a:rPr>
            </a:br>
            <a:r>
              <a:rPr lang="vi-VN" sz="1800">
                <a:latin typeface="Consolas"/>
                <a:ea typeface="Consolas"/>
                <a:cs typeface="Consolas"/>
                <a:sym typeface="Consolas"/>
              </a:rPr>
              <a:t>      CoroutineWorker(context, params)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override suspend fun</a:t>
            </a:r>
            <a:r>
              <a:rPr lang="vi-VN" sz="1800">
                <a:latin typeface="Consolas"/>
                <a:ea typeface="Consolas"/>
                <a:cs typeface="Consolas"/>
                <a:sym typeface="Consolas"/>
              </a:rPr>
              <a:t> doWork(): Result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x = </a:t>
            </a:r>
            <a:r>
              <a:rPr b="1" lang="vi-VN" sz="1800">
                <a:latin typeface="Consolas"/>
                <a:ea typeface="Consolas"/>
                <a:cs typeface="Consolas"/>
                <a:sym typeface="Consolas"/>
              </a:rPr>
              <a:t>inputData.getInt</a:t>
            </a:r>
            <a:r>
              <a:rPr lang="vi-VN" sz="1800">
                <a:latin typeface="Consolas"/>
                <a:ea typeface="Consolas"/>
                <a:cs typeface="Consolas"/>
                <a:sym typeface="Consolas"/>
              </a:rPr>
              <a:t>(KEY_X_ARG, </a:t>
            </a:r>
            <a:r>
              <a:rPr lang="vi-VN" sz="1800">
                <a:solidFill>
                  <a:srgbClr val="D81B60"/>
                </a:solidFill>
                <a:latin typeface="Consolas"/>
                <a:ea typeface="Consolas"/>
                <a:cs typeface="Consolas"/>
                <a:sym typeface="Consolas"/>
              </a:rPr>
              <a:t>0</a:t>
            </a:r>
            <a:r>
              <a:rPr lang="vi-V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y = </a:t>
            </a:r>
            <a:r>
              <a:rPr b="1" lang="vi-VN" sz="1800">
                <a:latin typeface="Consolas"/>
                <a:ea typeface="Consolas"/>
                <a:cs typeface="Consolas"/>
                <a:sym typeface="Consolas"/>
              </a:rPr>
              <a:t>inputData.getInt</a:t>
            </a:r>
            <a:r>
              <a:rPr lang="vi-VN" sz="1800">
                <a:latin typeface="Consolas"/>
                <a:ea typeface="Consolas"/>
                <a:cs typeface="Consolas"/>
                <a:sym typeface="Consolas"/>
              </a:rPr>
              <a:t>(KEY_Y_ARG, </a:t>
            </a:r>
            <a:r>
              <a:rPr lang="vi-VN" sz="1800">
                <a:solidFill>
                  <a:srgbClr val="D81B60"/>
                </a:solidFill>
                <a:latin typeface="Consolas"/>
                <a:ea typeface="Consolas"/>
                <a:cs typeface="Consolas"/>
                <a:sym typeface="Consolas"/>
              </a:rPr>
              <a:t>0</a:t>
            </a:r>
            <a:r>
              <a:rPr lang="vi-V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result = computeMathFunction(x, y)</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output: Data = workDataOf(KEY_RESULT to result)</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return</a:t>
            </a:r>
            <a:r>
              <a:rPr lang="vi-VN" sz="1800">
                <a:latin typeface="Consolas"/>
                <a:ea typeface="Consolas"/>
                <a:cs typeface="Consolas"/>
                <a:sym typeface="Consolas"/>
              </a:rPr>
              <a:t> </a:t>
            </a:r>
            <a:r>
              <a:rPr b="1" lang="vi-VN" sz="1800">
                <a:latin typeface="Consolas"/>
                <a:ea typeface="Consolas"/>
                <a:cs typeface="Consolas"/>
                <a:sym typeface="Consolas"/>
              </a:rPr>
              <a:t>Result.success(output)</a:t>
            </a:r>
            <a:endParaRPr b="1"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a:t>
            </a:r>
            <a:endParaRPr sz="1800">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Đầu ra kết quả từ doWork()</a:t>
            </a:r>
            <a:endParaRPr>
              <a:latin typeface="Arial"/>
              <a:ea typeface="Arial"/>
              <a:cs typeface="Arial"/>
              <a:sym typeface="Arial"/>
            </a:endParaRPr>
          </a:p>
        </p:txBody>
      </p:sp>
      <p:sp>
        <p:nvSpPr>
          <p:cNvPr id="384" name="Google Shape;384;p4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graphicFrame>
        <p:nvGraphicFramePr>
          <p:cNvPr id="385" name="Google Shape;385;p41"/>
          <p:cNvGraphicFramePr/>
          <p:nvPr/>
        </p:nvGraphicFramePr>
        <p:xfrm>
          <a:off x="952500" y="1624950"/>
          <a:ext cx="3000000" cy="3000000"/>
        </p:xfrm>
        <a:graphic>
          <a:graphicData uri="http://schemas.openxmlformats.org/drawingml/2006/table">
            <a:tbl>
              <a:tblPr>
                <a:noFill/>
                <a:tableStyleId>{7EBDDF5E-70A5-494A-A045-C968EA89B97F}</a:tableStyleId>
              </a:tblPr>
              <a:tblGrid>
                <a:gridCol w="3619500"/>
                <a:gridCol w="3619500"/>
              </a:tblGrid>
              <a:tr h="575625">
                <a:tc>
                  <a:txBody>
                    <a:bodyPr/>
                    <a:lstStyle/>
                    <a:p>
                      <a:pPr indent="0" lvl="0" marL="0" marR="0" rtl="0" algn="l">
                        <a:lnSpc>
                          <a:spcPct val="100000"/>
                        </a:lnSpc>
                        <a:spcBef>
                          <a:spcPts val="0"/>
                        </a:spcBef>
                        <a:spcAft>
                          <a:spcPts val="0"/>
                        </a:spcAft>
                        <a:buClr>
                          <a:srgbClr val="000000"/>
                        </a:buClr>
                        <a:buSzPts val="1800"/>
                        <a:buFont typeface="Arial"/>
                        <a:buNone/>
                      </a:pPr>
                      <a:r>
                        <a:rPr b="1" lang="vi-VN" sz="1800" u="none" cap="none" strike="noStrike"/>
                        <a:t>Trạng thái kết quả</a:t>
                      </a:r>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vi-VN" sz="1800" u="none" cap="none" strike="noStrike"/>
                        <a:t>Trạng thái kết quả có đầu ra</a:t>
                      </a:r>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575625">
                <a:tc>
                  <a:txBody>
                    <a:bodyPr/>
                    <a:lstStyle/>
                    <a:p>
                      <a:pPr indent="0" lvl="0" marL="0" rtl="0" algn="l">
                        <a:spcBef>
                          <a:spcPts val="0"/>
                        </a:spcBef>
                        <a:spcAft>
                          <a:spcPts val="600"/>
                        </a:spcAft>
                        <a:buNone/>
                      </a:pPr>
                      <a:r>
                        <a:rPr lang="vi-VN" sz="2000">
                          <a:solidFill>
                            <a:srgbClr val="000000"/>
                          </a:solidFill>
                          <a:latin typeface="Consolas"/>
                          <a:ea typeface="Consolas"/>
                          <a:cs typeface="Consolas"/>
                          <a:sym typeface="Consolas"/>
                        </a:rPr>
                        <a:t>Result.success()</a:t>
                      </a:r>
                      <a:endParaRPr sz="1400" u="none" cap="none" strike="noStrike"/>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vi-VN" sz="2000">
                          <a:solidFill>
                            <a:srgbClr val="000000"/>
                          </a:solidFill>
                          <a:latin typeface="Consolas"/>
                          <a:ea typeface="Consolas"/>
                          <a:cs typeface="Consolas"/>
                          <a:sym typeface="Consolas"/>
                        </a:rPr>
                        <a:t>Result.success(output)</a:t>
                      </a:r>
                      <a:endParaRPr sz="1400" u="none" cap="none" strike="noStrike"/>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575625">
                <a:tc>
                  <a:txBody>
                    <a:bodyPr/>
                    <a:lstStyle/>
                    <a:p>
                      <a:pPr indent="0" lvl="0" marL="0" rtl="0" algn="l">
                        <a:spcBef>
                          <a:spcPts val="0"/>
                        </a:spcBef>
                        <a:spcAft>
                          <a:spcPts val="600"/>
                        </a:spcAft>
                        <a:buNone/>
                      </a:pPr>
                      <a:r>
                        <a:rPr lang="vi-VN" sz="2000">
                          <a:solidFill>
                            <a:srgbClr val="000000"/>
                          </a:solidFill>
                          <a:latin typeface="Consolas"/>
                          <a:ea typeface="Consolas"/>
                          <a:cs typeface="Consolas"/>
                          <a:sym typeface="Consolas"/>
                        </a:rPr>
                        <a:t>Result.failure()</a:t>
                      </a:r>
                      <a:endParaRPr sz="1400" u="none" cap="none" strike="noStrike"/>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vi-VN" sz="2000">
                          <a:solidFill>
                            <a:srgbClr val="000000"/>
                          </a:solidFill>
                          <a:latin typeface="Consolas"/>
                          <a:ea typeface="Consolas"/>
                          <a:cs typeface="Consolas"/>
                          <a:sym typeface="Consolas"/>
                        </a:rPr>
                        <a:t>Result.failure(output)</a:t>
                      </a:r>
                      <a:endParaRPr sz="1400" u="none" cap="none" strike="noStrike"/>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575625">
                <a:tc>
                  <a:txBody>
                    <a:bodyPr/>
                    <a:lstStyle/>
                    <a:p>
                      <a:pPr indent="0" lvl="0" marL="0" rtl="0" algn="l">
                        <a:spcBef>
                          <a:spcPts val="0"/>
                        </a:spcBef>
                        <a:spcAft>
                          <a:spcPts val="600"/>
                        </a:spcAft>
                        <a:buNone/>
                      </a:pPr>
                      <a:r>
                        <a:rPr lang="vi-VN" sz="2000">
                          <a:solidFill>
                            <a:srgbClr val="000000"/>
                          </a:solidFill>
                          <a:latin typeface="Consolas"/>
                          <a:ea typeface="Consolas"/>
                          <a:cs typeface="Consolas"/>
                          <a:sym typeface="Consolas"/>
                        </a:rPr>
                        <a:t>Result.retry()</a:t>
                      </a:r>
                      <a:endParaRPr sz="1400" u="none" cap="none" strike="noStrike"/>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400" u="none" cap="none" strike="noStrike"/>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Gửi dữ liệu đầu vào cho Worker</a:t>
            </a:r>
            <a:endParaRPr>
              <a:latin typeface="Arial"/>
              <a:ea typeface="Arial"/>
              <a:cs typeface="Arial"/>
              <a:sym typeface="Arial"/>
            </a:endParaRPr>
          </a:p>
        </p:txBody>
      </p:sp>
      <p:sp>
        <p:nvSpPr>
          <p:cNvPr id="391" name="Google Shape;391;p4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92" name="Google Shape;392;p42"/>
          <p:cNvSpPr txBox="1"/>
          <p:nvPr/>
        </p:nvSpPr>
        <p:spPr>
          <a:xfrm>
            <a:off x="311700" y="1481950"/>
            <a:ext cx="8520600" cy="26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complexMathWork = OneTimeWorkRequest&lt;MathWorker&gt;()</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b="1" lang="vi-VN" sz="1800">
                <a:latin typeface="Consolas"/>
                <a:ea typeface="Consolas"/>
                <a:cs typeface="Consolas"/>
                <a:sym typeface="Consolas"/>
              </a:rPr>
              <a:t>.setInputData</a:t>
            </a:r>
            <a:r>
              <a:rPr lang="vi-V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workDataOf(</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88E3C"/>
                </a:solidFill>
                <a:latin typeface="Consolas"/>
                <a:ea typeface="Consolas"/>
                <a:cs typeface="Consolas"/>
                <a:sym typeface="Consolas"/>
              </a:rPr>
              <a:t>"X_ARG"</a:t>
            </a: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to</a:t>
            </a:r>
            <a:r>
              <a:rPr i="1" lang="vi-VN" sz="1800">
                <a:latin typeface="Consolas"/>
                <a:ea typeface="Consolas"/>
                <a:cs typeface="Consolas"/>
                <a:sym typeface="Consolas"/>
              </a:rPr>
              <a:t> </a:t>
            </a:r>
            <a:r>
              <a:rPr lang="vi-VN" sz="1800">
                <a:solidFill>
                  <a:srgbClr val="D81B60"/>
                </a:solidFill>
                <a:latin typeface="Consolas"/>
                <a:ea typeface="Consolas"/>
                <a:cs typeface="Consolas"/>
                <a:sym typeface="Consolas"/>
              </a:rPr>
              <a:t>42</a:t>
            </a:r>
            <a:r>
              <a:rPr lang="vi-V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88E3C"/>
                </a:solidFill>
                <a:latin typeface="Consolas"/>
                <a:ea typeface="Consolas"/>
                <a:cs typeface="Consolas"/>
                <a:sym typeface="Consolas"/>
              </a:rPr>
              <a:t>"Y_ARG"</a:t>
            </a: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to</a:t>
            </a:r>
            <a:r>
              <a:rPr i="1" lang="vi-VN" sz="1800">
                <a:latin typeface="Consolas"/>
                <a:ea typeface="Consolas"/>
                <a:cs typeface="Consolas"/>
                <a:sym typeface="Consolas"/>
              </a:rPr>
              <a:t> </a:t>
            </a:r>
            <a:r>
              <a:rPr lang="vi-VN" sz="1800">
                <a:solidFill>
                  <a:srgbClr val="D81B60"/>
                </a:solidFill>
                <a:latin typeface="Consolas"/>
                <a:ea typeface="Consolas"/>
                <a:cs typeface="Consolas"/>
                <a:sym typeface="Consolas"/>
              </a:rPr>
              <a:t>421</a:t>
            </a:r>
            <a:r>
              <a:rPr lang="vi-V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).build()</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595"/>
              </a:spcAft>
              <a:buNone/>
            </a:pPr>
            <a:r>
              <a:rPr lang="vi-VN" sz="1800">
                <a:latin typeface="Consolas"/>
                <a:ea typeface="Consolas"/>
                <a:cs typeface="Consolas"/>
                <a:sym typeface="Consolas"/>
              </a:rPr>
              <a:t>WorkManager.getInstance(myContext).enqueue(complexMathWork)</a:t>
            </a:r>
            <a:endParaRPr sz="1800">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98" name="Google Shape;398;p43"/>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Các hạn chế đối với WorkRequest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Constraints</a:t>
            </a:r>
            <a:endParaRPr/>
          </a:p>
        </p:txBody>
      </p:sp>
      <p:sp>
        <p:nvSpPr>
          <p:cNvPr id="404" name="Google Shape;404;p4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05" name="Google Shape;405;p44"/>
          <p:cNvSpPr txBox="1"/>
          <p:nvPr/>
        </p:nvSpPr>
        <p:spPr>
          <a:xfrm>
            <a:off x="311700" y="1392100"/>
            <a:ext cx="8520600" cy="28779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000000"/>
              </a:buClr>
              <a:buSzPts val="2200"/>
              <a:buFont typeface="Noto Sans Symbols"/>
              <a:buChar char="●"/>
            </a:pPr>
            <a:r>
              <a:rPr lang="vi-VN" sz="2200">
                <a:solidFill>
                  <a:srgbClr val="000000"/>
                </a:solidFill>
                <a:latin typeface="Consolas"/>
                <a:ea typeface="Consolas"/>
                <a:cs typeface="Consolas"/>
                <a:sym typeface="Consolas"/>
              </a:rPr>
              <a:t>setRequiredNetworkType </a:t>
            </a:r>
            <a:endParaRPr sz="2200">
              <a:solidFill>
                <a:srgbClr val="000000"/>
              </a:solidFill>
              <a:latin typeface="Consolas"/>
              <a:ea typeface="Consolas"/>
              <a:cs typeface="Consolas"/>
              <a:sym typeface="Consolas"/>
            </a:endParaRPr>
          </a:p>
          <a:p>
            <a:pPr indent="-368300" lvl="0" marL="457200" rtl="0" algn="l">
              <a:lnSpc>
                <a:spcPct val="115000"/>
              </a:lnSpc>
              <a:spcBef>
                <a:spcPts val="1000"/>
              </a:spcBef>
              <a:spcAft>
                <a:spcPts val="0"/>
              </a:spcAft>
              <a:buClr>
                <a:srgbClr val="000000"/>
              </a:buClr>
              <a:buSzPts val="2200"/>
              <a:buFont typeface="Noto Sans Symbols"/>
              <a:buChar char="●"/>
            </a:pPr>
            <a:r>
              <a:rPr lang="vi-VN" sz="2200">
                <a:solidFill>
                  <a:srgbClr val="000000"/>
                </a:solidFill>
                <a:latin typeface="Consolas"/>
                <a:ea typeface="Consolas"/>
                <a:cs typeface="Consolas"/>
                <a:sym typeface="Consolas"/>
              </a:rPr>
              <a:t>setRequiresBatteryNotLow </a:t>
            </a:r>
            <a:endParaRPr sz="2200">
              <a:solidFill>
                <a:srgbClr val="000000"/>
              </a:solidFill>
              <a:latin typeface="Consolas"/>
              <a:ea typeface="Consolas"/>
              <a:cs typeface="Consolas"/>
              <a:sym typeface="Consolas"/>
            </a:endParaRPr>
          </a:p>
          <a:p>
            <a:pPr indent="-368300" lvl="0" marL="457200" rtl="0" algn="l">
              <a:lnSpc>
                <a:spcPct val="115000"/>
              </a:lnSpc>
              <a:spcBef>
                <a:spcPts val="1000"/>
              </a:spcBef>
              <a:spcAft>
                <a:spcPts val="0"/>
              </a:spcAft>
              <a:buClr>
                <a:srgbClr val="000000"/>
              </a:buClr>
              <a:buSzPts val="2200"/>
              <a:buFont typeface="Noto Sans Symbols"/>
              <a:buChar char="●"/>
            </a:pPr>
            <a:r>
              <a:rPr lang="vi-VN" sz="2200">
                <a:solidFill>
                  <a:srgbClr val="000000"/>
                </a:solidFill>
                <a:latin typeface="Consolas"/>
                <a:ea typeface="Consolas"/>
                <a:cs typeface="Consolas"/>
                <a:sym typeface="Consolas"/>
              </a:rPr>
              <a:t>setRequiresCharging </a:t>
            </a:r>
            <a:endParaRPr sz="2200">
              <a:solidFill>
                <a:srgbClr val="000000"/>
              </a:solidFill>
              <a:latin typeface="Consolas"/>
              <a:ea typeface="Consolas"/>
              <a:cs typeface="Consolas"/>
              <a:sym typeface="Consolas"/>
            </a:endParaRPr>
          </a:p>
          <a:p>
            <a:pPr indent="-368300" lvl="0" marL="457200" rtl="0" algn="l">
              <a:lnSpc>
                <a:spcPct val="115000"/>
              </a:lnSpc>
              <a:spcBef>
                <a:spcPts val="1000"/>
              </a:spcBef>
              <a:spcAft>
                <a:spcPts val="0"/>
              </a:spcAft>
              <a:buClr>
                <a:srgbClr val="000000"/>
              </a:buClr>
              <a:buSzPts val="2200"/>
              <a:buFont typeface="Noto Sans Symbols"/>
              <a:buChar char="●"/>
            </a:pPr>
            <a:r>
              <a:rPr lang="vi-VN" sz="2200">
                <a:solidFill>
                  <a:srgbClr val="000000"/>
                </a:solidFill>
                <a:latin typeface="Consolas"/>
                <a:ea typeface="Consolas"/>
                <a:cs typeface="Consolas"/>
                <a:sym typeface="Consolas"/>
              </a:rPr>
              <a:t>setTriggerContentMaxDelay </a:t>
            </a:r>
            <a:endParaRPr sz="2200">
              <a:solidFill>
                <a:srgbClr val="000000"/>
              </a:solidFill>
              <a:latin typeface="Consolas"/>
              <a:ea typeface="Consolas"/>
              <a:cs typeface="Consolas"/>
              <a:sym typeface="Consolas"/>
            </a:endParaRPr>
          </a:p>
          <a:p>
            <a:pPr indent="-368300" lvl="0" marL="457200" rtl="0" algn="l">
              <a:lnSpc>
                <a:spcPct val="115000"/>
              </a:lnSpc>
              <a:spcBef>
                <a:spcPts val="1000"/>
              </a:spcBef>
              <a:spcAft>
                <a:spcPts val="1000"/>
              </a:spcAft>
              <a:buClr>
                <a:srgbClr val="000000"/>
              </a:buClr>
              <a:buSzPts val="2200"/>
              <a:buFont typeface="Consolas"/>
              <a:buChar char="●"/>
            </a:pPr>
            <a:r>
              <a:rPr lang="vi-VN" sz="2200">
                <a:solidFill>
                  <a:srgbClr val="000000"/>
                </a:solidFill>
                <a:latin typeface="Consolas"/>
                <a:ea typeface="Consolas"/>
                <a:cs typeface="Consolas"/>
                <a:sym typeface="Consolas"/>
              </a:rPr>
              <a:t>requiresDeviceIdle</a:t>
            </a:r>
            <a:endParaRPr sz="2200">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Ví dụ về Constraints</a:t>
            </a:r>
            <a:endParaRPr>
              <a:latin typeface="Arial"/>
              <a:ea typeface="Arial"/>
              <a:cs typeface="Arial"/>
              <a:sym typeface="Arial"/>
            </a:endParaRPr>
          </a:p>
        </p:txBody>
      </p:sp>
      <p:sp>
        <p:nvSpPr>
          <p:cNvPr id="411" name="Google Shape;411;p4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12" name="Google Shape;412;p45"/>
          <p:cNvSpPr txBox="1"/>
          <p:nvPr/>
        </p:nvSpPr>
        <p:spPr>
          <a:xfrm>
            <a:off x="253579" y="1304875"/>
            <a:ext cx="8520600" cy="16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constraints = Constraints.Builder()</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.setRequiredNetworkType(NetworkType.UNMETERED)</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.setRequiresCharging(</a:t>
            </a:r>
            <a:r>
              <a:rPr lang="vi-VN" sz="1800">
                <a:solidFill>
                  <a:srgbClr val="3F51B5"/>
                </a:solidFill>
                <a:latin typeface="Consolas"/>
                <a:ea typeface="Consolas"/>
                <a:cs typeface="Consolas"/>
                <a:sym typeface="Consolas"/>
              </a:rPr>
              <a:t>true</a:t>
            </a:r>
            <a:r>
              <a:rPr lang="vi-V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.setRequiresBatteryNotLow(</a:t>
            </a:r>
            <a:r>
              <a:rPr lang="vi-VN" sz="1800">
                <a:solidFill>
                  <a:srgbClr val="3F51B5"/>
                </a:solidFill>
                <a:latin typeface="Consolas"/>
                <a:ea typeface="Consolas"/>
                <a:cs typeface="Consolas"/>
                <a:sym typeface="Consolas"/>
              </a:rPr>
              <a:t>true</a:t>
            </a:r>
            <a:r>
              <a:rPr lang="vi-V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.setRequiresDeviceIdle(</a:t>
            </a:r>
            <a:r>
              <a:rPr lang="vi-VN" sz="1800">
                <a:solidFill>
                  <a:srgbClr val="3F51B5"/>
                </a:solidFill>
                <a:latin typeface="Consolas"/>
                <a:ea typeface="Consolas"/>
                <a:cs typeface="Consolas"/>
                <a:sym typeface="Consolas"/>
              </a:rPr>
              <a:t>true</a:t>
            </a:r>
            <a:r>
              <a:rPr lang="vi-V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.build()</a:t>
            </a:r>
            <a:endParaRPr sz="180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042"/>
        </a:solidFill>
      </p:bgPr>
    </p:bg>
    <p:spTree>
      <p:nvGrpSpPr>
        <p:cNvPr id="88" name="Shape 88"/>
        <p:cNvGrpSpPr/>
        <p:nvPr/>
      </p:nvGrpSpPr>
      <p:grpSpPr>
        <a:xfrm>
          <a:off x="0" y="0"/>
          <a:ext cx="0" cy="0"/>
          <a:chOff x="0" y="0"/>
          <a:chExt cx="0" cy="0"/>
        </a:xfrm>
      </p:grpSpPr>
      <p:sp>
        <p:nvSpPr>
          <p:cNvPr id="89" name="Google Shape;89;p1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90" name="Google Shape;90;p1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Mẫu kho lưu trữ</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18" name="Google Shape;418;p4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Tóm tắt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Tóm tắt</a:t>
            </a:r>
            <a:endParaRPr>
              <a:latin typeface="Arial"/>
              <a:ea typeface="Arial"/>
              <a:cs typeface="Arial"/>
              <a:sym typeface="Arial"/>
            </a:endParaRPr>
          </a:p>
        </p:txBody>
      </p:sp>
      <p:sp>
        <p:nvSpPr>
          <p:cNvPr id="424" name="Google Shape;424;p47"/>
          <p:cNvSpPr txBox="1"/>
          <p:nvPr>
            <p:ph idx="1" type="body"/>
          </p:nvPr>
        </p:nvSpPr>
        <p:spPr>
          <a:xfrm>
            <a:off x="311700" y="1076275"/>
            <a:ext cx="8520600" cy="349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VN" sz="2000">
                <a:latin typeface="Arial"/>
                <a:ea typeface="Arial"/>
                <a:cs typeface="Arial"/>
                <a:sym typeface="Arial"/>
              </a:rPr>
              <a:t>Trong Bài học 12, bạn đã tìm hiểu cách:</a:t>
            </a:r>
            <a:endParaRPr>
              <a:latin typeface="Arial"/>
              <a:ea typeface="Arial"/>
              <a:cs typeface="Arial"/>
              <a:sym typeface="Arial"/>
            </a:endParaRPr>
          </a:p>
          <a:p>
            <a:pPr indent="-355600" lvl="0" marL="457200" rtl="0" algn="l">
              <a:lnSpc>
                <a:spcPct val="115000"/>
              </a:lnSpc>
              <a:spcBef>
                <a:spcPts val="600"/>
              </a:spcBef>
              <a:spcAft>
                <a:spcPts val="0"/>
              </a:spcAft>
              <a:buClr>
                <a:srgbClr val="1C4587"/>
              </a:buClr>
              <a:buSzPts val="2000"/>
              <a:buFont typeface="Arial"/>
              <a:buChar char="●"/>
            </a:pPr>
            <a:r>
              <a:rPr lang="vi-VN" sz="2000">
                <a:solidFill>
                  <a:srgbClr val="1C4587"/>
                </a:solidFill>
                <a:uFill>
                  <a:noFill/>
                </a:uFill>
                <a:latin typeface="Arial"/>
                <a:ea typeface="Arial"/>
                <a:cs typeface="Arial"/>
                <a:sym typeface="Arial"/>
                <a:hlinkClick action="ppaction://hlinksldjump" r:id="rId3">
                  <a:extLst>
                    <a:ext uri="{A12FA001-AC4F-418D-AE19-62706E023703}">
                      <ahyp:hlinkClr val="tx"/>
                    </a:ext>
                  </a:extLst>
                </a:hlinkClick>
              </a:rPr>
              <a:t>Dùng kho lưu trữ để trừu tượng hóa lớp dữ liệu trong phần còn lại của ứng dụng</a:t>
            </a:r>
            <a:endParaRPr>
              <a:solidFill>
                <a:srgbClr val="1C4587"/>
              </a:solidFill>
              <a:latin typeface="Arial"/>
              <a:ea typeface="Arial"/>
              <a:cs typeface="Arial"/>
              <a:sym typeface="Arial"/>
            </a:endParaRPr>
          </a:p>
          <a:p>
            <a:pPr indent="-355600" lvl="0" marL="457200" rtl="0" algn="l">
              <a:lnSpc>
                <a:spcPct val="115000"/>
              </a:lnSpc>
              <a:spcBef>
                <a:spcPts val="600"/>
              </a:spcBef>
              <a:spcAft>
                <a:spcPts val="0"/>
              </a:spcAft>
              <a:buClr>
                <a:srgbClr val="1C4587"/>
              </a:buClr>
              <a:buSzPts val="2000"/>
              <a:buChar char="●"/>
            </a:pPr>
            <a:r>
              <a:rPr lang="vi-VN" sz="2000">
                <a:solidFill>
                  <a:srgbClr val="1C4587"/>
                </a:solidFill>
                <a:uFill>
                  <a:noFill/>
                </a:uFill>
                <a:latin typeface="Arial"/>
                <a:ea typeface="Arial"/>
                <a:cs typeface="Arial"/>
                <a:sym typeface="Arial"/>
                <a:hlinkClick action="ppaction://hlinksldjump" r:id="rId4">
                  <a:extLst>
                    <a:ext uri="{A12FA001-AC4F-418D-AE19-62706E023703}">
                      <ahyp:hlinkClr val="tx"/>
                    </a:ext>
                  </a:extLst>
                </a:hlinkClick>
              </a:rPr>
              <a:t>Lên lịch các tác vụ trong nền một cách hiệu quả và tối ưu hóa bằng </a:t>
            </a:r>
            <a:r>
              <a:rPr lang="vi-VN" sz="2000">
                <a:solidFill>
                  <a:srgbClr val="1C4587"/>
                </a:solidFill>
                <a:uFill>
                  <a:noFill/>
                </a:uFill>
                <a:latin typeface="Courier New"/>
                <a:ea typeface="Courier New"/>
                <a:cs typeface="Courier New"/>
                <a:sym typeface="Courier New"/>
                <a:hlinkClick action="ppaction://hlinksldjump" r:id="rId5">
                  <a:extLst>
                    <a:ext uri="{A12FA001-AC4F-418D-AE19-62706E023703}">
                      <ahyp:hlinkClr val="tx"/>
                    </a:ext>
                  </a:extLst>
                </a:hlinkClick>
              </a:rPr>
              <a:t>WorkManager</a:t>
            </a:r>
            <a:endParaRPr>
              <a:solidFill>
                <a:srgbClr val="1C4587"/>
              </a:solidFill>
            </a:endParaRPr>
          </a:p>
          <a:p>
            <a:pPr indent="-355600" lvl="0" marL="457200" rtl="0" algn="l">
              <a:lnSpc>
                <a:spcPct val="115000"/>
              </a:lnSpc>
              <a:spcBef>
                <a:spcPts val="600"/>
              </a:spcBef>
              <a:spcAft>
                <a:spcPts val="0"/>
              </a:spcAft>
              <a:buClr>
                <a:srgbClr val="1C4587"/>
              </a:buClr>
              <a:buSzPts val="2000"/>
              <a:buChar char="●"/>
            </a:pPr>
            <a:r>
              <a:rPr lang="vi-VN" sz="2000">
                <a:solidFill>
                  <a:srgbClr val="1C4587"/>
                </a:solidFill>
                <a:uFill>
                  <a:noFill/>
                </a:uFill>
                <a:latin typeface="Arial"/>
                <a:ea typeface="Arial"/>
                <a:cs typeface="Arial"/>
                <a:sym typeface="Arial"/>
                <a:hlinkClick action="ppaction://hlinksldjump" r:id="rId6">
                  <a:extLst>
                    <a:ext uri="{A12FA001-AC4F-418D-AE19-62706E023703}">
                      <ahyp:hlinkClr val="tx"/>
                    </a:ext>
                  </a:extLst>
                </a:hlinkClick>
              </a:rPr>
              <a:t>Tạo các lớp</a:t>
            </a:r>
            <a:r>
              <a:rPr lang="vi-VN" sz="2000">
                <a:solidFill>
                  <a:srgbClr val="1C4587"/>
                </a:solidFill>
                <a:uFill>
                  <a:noFill/>
                </a:uFill>
                <a:hlinkClick action="ppaction://hlinksldjump" r:id="rId7">
                  <a:extLst>
                    <a:ext uri="{A12FA001-AC4F-418D-AE19-62706E023703}">
                      <ahyp:hlinkClr val="tx"/>
                    </a:ext>
                  </a:extLst>
                </a:hlinkClick>
              </a:rPr>
              <a:t> </a:t>
            </a:r>
            <a:r>
              <a:rPr lang="vi-VN" sz="2000">
                <a:solidFill>
                  <a:srgbClr val="1C4587"/>
                </a:solidFill>
                <a:uFill>
                  <a:noFill/>
                </a:uFill>
                <a:latin typeface="Courier New"/>
                <a:ea typeface="Courier New"/>
                <a:cs typeface="Courier New"/>
                <a:sym typeface="Courier New"/>
                <a:hlinkClick action="ppaction://hlinksldjump" r:id="rId8">
                  <a:extLst>
                    <a:ext uri="{A12FA001-AC4F-418D-AE19-62706E023703}">
                      <ahyp:hlinkClr val="tx"/>
                    </a:ext>
                  </a:extLst>
                </a:hlinkClick>
              </a:rPr>
              <a:t>Worker</a:t>
            </a:r>
            <a:r>
              <a:rPr lang="vi-VN" sz="2000">
                <a:solidFill>
                  <a:srgbClr val="1C4587"/>
                </a:solidFill>
                <a:uFill>
                  <a:noFill/>
                </a:uFill>
                <a:latin typeface="Arial"/>
                <a:ea typeface="Arial"/>
                <a:cs typeface="Arial"/>
                <a:sym typeface="Arial"/>
                <a:hlinkClick action="ppaction://hlinksldjump" r:id="rId9">
                  <a:extLst>
                    <a:ext uri="{A12FA001-AC4F-418D-AE19-62706E023703}">
                      <ahyp:hlinkClr val="tx"/>
                    </a:ext>
                  </a:extLst>
                </a:hlinkClick>
              </a:rPr>
              <a:t> tùy chỉnh để chỉ định tác vụ cần thực hiện</a:t>
            </a:r>
            <a:endParaRPr>
              <a:solidFill>
                <a:srgbClr val="1C4587"/>
              </a:solidFill>
              <a:latin typeface="Arial"/>
              <a:ea typeface="Arial"/>
              <a:cs typeface="Arial"/>
              <a:sym typeface="Arial"/>
            </a:endParaRPr>
          </a:p>
          <a:p>
            <a:pPr indent="-355600" lvl="0" marL="457200" rtl="0" algn="l">
              <a:lnSpc>
                <a:spcPct val="115000"/>
              </a:lnSpc>
              <a:spcBef>
                <a:spcPts val="600"/>
              </a:spcBef>
              <a:spcAft>
                <a:spcPts val="600"/>
              </a:spcAft>
              <a:buClr>
                <a:srgbClr val="1C4587"/>
              </a:buClr>
              <a:buSzPts val="2000"/>
              <a:buFont typeface="Arial"/>
              <a:buChar char="●"/>
            </a:pPr>
            <a:r>
              <a:rPr lang="vi-VN" sz="2000">
                <a:solidFill>
                  <a:srgbClr val="1C4587"/>
                </a:solidFill>
                <a:uFill>
                  <a:noFill/>
                </a:uFill>
                <a:latin typeface="Arial"/>
                <a:ea typeface="Arial"/>
                <a:cs typeface="Arial"/>
                <a:sym typeface="Arial"/>
                <a:hlinkClick action="ppaction://hlinksldjump" r:id="rId10">
                  <a:extLst>
                    <a:ext uri="{A12FA001-AC4F-418D-AE19-62706E023703}">
                      <ahyp:hlinkClr val="tx"/>
                    </a:ext>
                  </a:extLst>
                </a:hlinkClick>
              </a:rPr>
              <a:t>Tạo và thêm các yêu cầu tác vụ một lần hoặc định kỳ vào hàng đợi</a:t>
            </a:r>
            <a:endParaRPr>
              <a:solidFill>
                <a:srgbClr val="1C4587"/>
              </a:solidFill>
              <a:latin typeface="Arial"/>
              <a:ea typeface="Arial"/>
              <a:cs typeface="Arial"/>
              <a:sym typeface="Arial"/>
            </a:endParaRPr>
          </a:p>
        </p:txBody>
      </p:sp>
      <p:sp>
        <p:nvSpPr>
          <p:cNvPr id="425" name="Google Shape;425;p4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Tìm hiểu thêm</a:t>
            </a:r>
            <a:endParaRPr>
              <a:latin typeface="Arial"/>
              <a:ea typeface="Arial"/>
              <a:cs typeface="Arial"/>
              <a:sym typeface="Arial"/>
            </a:endParaRPr>
          </a:p>
        </p:txBody>
      </p:sp>
      <p:sp>
        <p:nvSpPr>
          <p:cNvPr id="431" name="Google Shape;431;p48"/>
          <p:cNvSpPr txBox="1"/>
          <p:nvPr>
            <p:ph idx="1" type="body"/>
          </p:nvPr>
        </p:nvSpPr>
        <p:spPr>
          <a:xfrm>
            <a:off x="311700" y="1514399"/>
            <a:ext cx="8520600" cy="27243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Font typeface="Arial"/>
              <a:buChar char="●"/>
            </a:pPr>
            <a:r>
              <a:rPr lang="vi-VN" u="sng">
                <a:solidFill>
                  <a:schemeClr val="hlink"/>
                </a:solidFill>
                <a:latin typeface="Arial"/>
                <a:ea typeface="Arial"/>
                <a:cs typeface="Arial"/>
                <a:sym typeface="Arial"/>
                <a:hlinkClick r:id="rId3"/>
              </a:rPr>
              <a:t>Tìm nạp dữ liệu</a:t>
            </a:r>
            <a:endParaRPr>
              <a:latin typeface="Arial"/>
              <a:ea typeface="Arial"/>
              <a:cs typeface="Arial"/>
              <a:sym typeface="Arial"/>
            </a:endParaRPr>
          </a:p>
          <a:p>
            <a:pPr indent="-381000" lvl="0" marL="457200" rtl="0" algn="l">
              <a:lnSpc>
                <a:spcPct val="115000"/>
              </a:lnSpc>
              <a:spcBef>
                <a:spcPts val="0"/>
              </a:spcBef>
              <a:spcAft>
                <a:spcPts val="0"/>
              </a:spcAft>
              <a:buClr>
                <a:schemeClr val="dk1"/>
              </a:buClr>
              <a:buSzPts val="2400"/>
              <a:buFont typeface="Arial"/>
              <a:buChar char="●"/>
            </a:pPr>
            <a:r>
              <a:rPr lang="vi-VN" u="sng">
                <a:solidFill>
                  <a:schemeClr val="hlink"/>
                </a:solidFill>
                <a:latin typeface="Arial"/>
                <a:ea typeface="Arial"/>
                <a:cs typeface="Arial"/>
                <a:sym typeface="Arial"/>
                <a:hlinkClick r:id="rId4"/>
              </a:rPr>
              <a:t>Lên lịch các tác vụ bằng WorkManager</a:t>
            </a:r>
            <a:endParaRPr>
              <a:latin typeface="Arial"/>
              <a:ea typeface="Arial"/>
              <a:cs typeface="Arial"/>
              <a:sym typeface="Arial"/>
            </a:endParaRPr>
          </a:p>
          <a:p>
            <a:pPr indent="-381000" lvl="0" marL="457200" rtl="0" algn="l">
              <a:lnSpc>
                <a:spcPct val="115000"/>
              </a:lnSpc>
              <a:spcBef>
                <a:spcPts val="0"/>
              </a:spcBef>
              <a:spcAft>
                <a:spcPts val="0"/>
              </a:spcAft>
              <a:buClr>
                <a:schemeClr val="dk1"/>
              </a:buClr>
              <a:buSzPts val="2400"/>
              <a:buFont typeface="Arial"/>
              <a:buChar char="●"/>
            </a:pPr>
            <a:r>
              <a:rPr lang="vi-VN" u="sng">
                <a:solidFill>
                  <a:schemeClr val="hlink"/>
                </a:solidFill>
                <a:latin typeface="Arial"/>
                <a:ea typeface="Arial"/>
                <a:cs typeface="Arial"/>
                <a:sym typeface="Arial"/>
                <a:hlinkClick r:id="rId5"/>
              </a:rPr>
              <a:t>Xác định yêu cầu tác vụ</a:t>
            </a:r>
            <a:endParaRPr>
              <a:latin typeface="Arial"/>
              <a:ea typeface="Arial"/>
              <a:cs typeface="Arial"/>
              <a:sym typeface="Arial"/>
            </a:endParaRPr>
          </a:p>
          <a:p>
            <a:pPr indent="-381000" lvl="0" marL="457200" rtl="0" algn="l">
              <a:lnSpc>
                <a:spcPct val="115000"/>
              </a:lnSpc>
              <a:spcBef>
                <a:spcPts val="0"/>
              </a:spcBef>
              <a:spcAft>
                <a:spcPts val="0"/>
              </a:spcAft>
              <a:buSzPts val="2400"/>
              <a:buFont typeface="Arial"/>
              <a:buChar char="●"/>
            </a:pPr>
            <a:r>
              <a:rPr lang="vi-VN" u="sng">
                <a:solidFill>
                  <a:schemeClr val="hlink"/>
                </a:solidFill>
                <a:latin typeface="Arial"/>
                <a:ea typeface="Arial"/>
                <a:cs typeface="Arial"/>
                <a:sym typeface="Arial"/>
                <a:hlinkClick r:id="rId6"/>
              </a:rPr>
              <a:t>Kết nối ViewModel và kho lưu trữ</a:t>
            </a:r>
            <a:endParaRPr>
              <a:latin typeface="Arial"/>
              <a:ea typeface="Arial"/>
              <a:cs typeface="Arial"/>
              <a:sym typeface="Arial"/>
            </a:endParaRPr>
          </a:p>
          <a:p>
            <a:pPr indent="-381000" lvl="0" marL="457200" rtl="0" algn="l">
              <a:lnSpc>
                <a:spcPct val="115000"/>
              </a:lnSpc>
              <a:spcBef>
                <a:spcPts val="0"/>
              </a:spcBef>
              <a:spcAft>
                <a:spcPts val="0"/>
              </a:spcAft>
              <a:buSzPts val="2400"/>
              <a:buFont typeface="Arial"/>
              <a:buChar char="●"/>
            </a:pPr>
            <a:r>
              <a:rPr lang="vi-VN" u="sng">
                <a:solidFill>
                  <a:schemeClr val="hlink"/>
                </a:solidFill>
                <a:latin typeface="Arial"/>
                <a:ea typeface="Arial"/>
                <a:cs typeface="Arial"/>
                <a:sym typeface="Arial"/>
                <a:hlinkClick r:id="rId7"/>
              </a:rPr>
              <a:t>Dùng WorkManager để thực thi tức thì trong nền</a:t>
            </a:r>
            <a:endParaRPr>
              <a:latin typeface="Arial"/>
              <a:ea typeface="Arial"/>
              <a:cs typeface="Arial"/>
              <a:sym typeface="Arial"/>
            </a:endParaRPr>
          </a:p>
        </p:txBody>
      </p:sp>
      <p:sp>
        <p:nvSpPr>
          <p:cNvPr id="432" name="Google Shape;432;p4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Lộ trình</a:t>
            </a:r>
            <a:endParaRPr>
              <a:latin typeface="Arial"/>
              <a:ea typeface="Arial"/>
              <a:cs typeface="Arial"/>
              <a:sym typeface="Arial"/>
            </a:endParaRPr>
          </a:p>
        </p:txBody>
      </p:sp>
      <p:sp>
        <p:nvSpPr>
          <p:cNvPr id="438" name="Google Shape;438;p4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39" name="Google Shape;439;p49"/>
          <p:cNvSpPr txBox="1"/>
          <p:nvPr>
            <p:ph idx="1" type="body"/>
          </p:nvPr>
        </p:nvSpPr>
        <p:spPr>
          <a:xfrm>
            <a:off x="311711" y="1490519"/>
            <a:ext cx="4997480" cy="89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2500">
                <a:latin typeface="Arial"/>
                <a:ea typeface="Arial"/>
                <a:cs typeface="Arial"/>
                <a:sym typeface="Arial"/>
              </a:rPr>
              <a:t>Thực hành những gì bạn đã học được bằng cách hoàn thành lộ trình này:</a:t>
            </a:r>
            <a:endParaRPr>
              <a:latin typeface="Arial"/>
              <a:ea typeface="Arial"/>
              <a:cs typeface="Arial"/>
              <a:sym typeface="Arial"/>
            </a:endParaRPr>
          </a:p>
          <a:p>
            <a:pPr indent="0" lvl="0" marL="0" rtl="0" algn="l">
              <a:lnSpc>
                <a:spcPct val="115000"/>
              </a:lnSpc>
              <a:spcBef>
                <a:spcPts val="1000"/>
              </a:spcBef>
              <a:spcAft>
                <a:spcPts val="1000"/>
              </a:spcAft>
              <a:buSzPts val="2400"/>
              <a:buNone/>
            </a:pPr>
            <a:r>
              <a:rPr lang="vi-VN" sz="2500" u="sng">
                <a:solidFill>
                  <a:schemeClr val="hlink"/>
                </a:solidFill>
                <a:latin typeface="Arial"/>
                <a:ea typeface="Arial"/>
                <a:cs typeface="Arial"/>
                <a:sym typeface="Arial"/>
                <a:hlinkClick r:id="rId3"/>
              </a:rPr>
              <a:t>Bài học 12: Mẫu kho lưutrữ và</a:t>
            </a:r>
            <a:r>
              <a:rPr lang="vi-VN" sz="2500" u="sng">
                <a:solidFill>
                  <a:schemeClr val="hlink"/>
                </a:solidFill>
                <a:latin typeface="Arial"/>
                <a:ea typeface="Arial"/>
                <a:cs typeface="Arial"/>
                <a:sym typeface="Arial"/>
              </a:rPr>
              <a:t> </a:t>
            </a:r>
            <a:r>
              <a:rPr lang="vi-VN" sz="2500" u="sng">
                <a:solidFill>
                  <a:schemeClr val="hlink"/>
                </a:solidFill>
                <a:latin typeface="Arial"/>
                <a:ea typeface="Arial"/>
                <a:cs typeface="Arial"/>
                <a:sym typeface="Arial"/>
                <a:hlinkClick r:id="rId4"/>
              </a:rPr>
              <a:t>WorkManager</a:t>
            </a:r>
            <a:endParaRPr>
              <a:latin typeface="Arial"/>
              <a:ea typeface="Arial"/>
              <a:cs typeface="Arial"/>
              <a:sym typeface="Arial"/>
            </a:endParaRPr>
          </a:p>
        </p:txBody>
      </p:sp>
      <p:pic>
        <p:nvPicPr>
          <p:cNvPr id="440" name="Google Shape;440;p49"/>
          <p:cNvPicPr preferRelativeResize="0"/>
          <p:nvPr/>
        </p:nvPicPr>
        <p:blipFill rotWithShape="1">
          <a:blip r:embed="rId5">
            <a:alphaModFix/>
          </a:blip>
          <a:srcRect b="13226" l="12796" r="12273" t="12878"/>
          <a:stretch/>
        </p:blipFill>
        <p:spPr>
          <a:xfrm>
            <a:off x="5771650" y="1382495"/>
            <a:ext cx="2755850" cy="2717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Cấu trúc hiện có của ứng dụng</a:t>
            </a:r>
            <a:endParaRPr>
              <a:latin typeface="Arial"/>
              <a:ea typeface="Arial"/>
              <a:cs typeface="Arial"/>
              <a:sym typeface="Arial"/>
            </a:endParaRPr>
          </a:p>
        </p:txBody>
      </p:sp>
      <p:sp>
        <p:nvSpPr>
          <p:cNvPr id="96" name="Google Shape;96;p2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cxnSp>
        <p:nvCxnSpPr>
          <p:cNvPr id="97" name="Google Shape;97;p20"/>
          <p:cNvCxnSpPr>
            <a:endCxn id="98" idx="0"/>
          </p:cNvCxnSpPr>
          <p:nvPr/>
        </p:nvCxnSpPr>
        <p:spPr>
          <a:xfrm>
            <a:off x="4572100" y="3094750"/>
            <a:ext cx="0" cy="498300"/>
          </a:xfrm>
          <a:prstGeom prst="straightConnector1">
            <a:avLst/>
          </a:prstGeom>
          <a:noFill/>
          <a:ln cap="flat" cmpd="sng" w="28575">
            <a:solidFill>
              <a:srgbClr val="202124"/>
            </a:solidFill>
            <a:prstDash val="solid"/>
            <a:round/>
            <a:headEnd len="sm" w="sm" type="none"/>
            <a:tailEnd len="med" w="med" type="triangle"/>
          </a:ln>
        </p:spPr>
      </p:cxnSp>
      <p:sp>
        <p:nvSpPr>
          <p:cNvPr id="98" name="Google Shape;98;p20"/>
          <p:cNvSpPr/>
          <p:nvPr/>
        </p:nvSpPr>
        <p:spPr>
          <a:xfrm>
            <a:off x="3431500" y="3593050"/>
            <a:ext cx="2281200" cy="521700"/>
          </a:xfrm>
          <a:prstGeom prst="roundRect">
            <a:avLst>
              <a:gd fmla="val 16667" name="adj"/>
            </a:avLst>
          </a:prstGeom>
          <a:solidFill>
            <a:srgbClr val="07304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FFFFFF"/>
                </a:solidFill>
              </a:rPr>
              <a:t>Phòng</a:t>
            </a:r>
            <a:endParaRPr/>
          </a:p>
        </p:txBody>
      </p:sp>
      <p:sp>
        <p:nvSpPr>
          <p:cNvPr id="99" name="Google Shape;99;p20"/>
          <p:cNvSpPr/>
          <p:nvPr/>
        </p:nvSpPr>
        <p:spPr>
          <a:xfrm>
            <a:off x="3431500" y="2573064"/>
            <a:ext cx="2281200" cy="5217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FFFFFF"/>
                </a:solidFill>
              </a:rPr>
              <a:t>ViewModel</a:t>
            </a:r>
            <a:endParaRPr/>
          </a:p>
        </p:txBody>
      </p:sp>
      <p:sp>
        <p:nvSpPr>
          <p:cNvPr id="100" name="Google Shape;100;p20"/>
          <p:cNvSpPr/>
          <p:nvPr/>
        </p:nvSpPr>
        <p:spPr>
          <a:xfrm>
            <a:off x="3431500" y="1447325"/>
            <a:ext cx="2281200" cy="6273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FFFFFF"/>
                </a:solidFill>
              </a:rPr>
              <a:t>Bộ điều khiển giao diện người dùng</a:t>
            </a:r>
            <a:endParaRPr/>
          </a:p>
        </p:txBody>
      </p:sp>
      <p:cxnSp>
        <p:nvCxnSpPr>
          <p:cNvPr id="101" name="Google Shape;101;p20"/>
          <p:cNvCxnSpPr/>
          <p:nvPr/>
        </p:nvCxnSpPr>
        <p:spPr>
          <a:xfrm>
            <a:off x="4571995" y="2083345"/>
            <a:ext cx="0" cy="498300"/>
          </a:xfrm>
          <a:prstGeom prst="straightConnector1">
            <a:avLst/>
          </a:prstGeom>
          <a:noFill/>
          <a:ln cap="flat" cmpd="sng" w="28575">
            <a:solidFill>
              <a:srgbClr val="202124"/>
            </a:solidFill>
            <a:prstDash val="solid"/>
            <a:round/>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Tốc độ tương đối của dữ liệu</a:t>
            </a:r>
            <a:endParaRPr>
              <a:latin typeface="Arial"/>
              <a:ea typeface="Arial"/>
              <a:cs typeface="Arial"/>
              <a:sym typeface="Arial"/>
            </a:endParaRPr>
          </a:p>
        </p:txBody>
      </p:sp>
      <p:sp>
        <p:nvSpPr>
          <p:cNvPr id="107" name="Google Shape;107;p2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graphicFrame>
        <p:nvGraphicFramePr>
          <p:cNvPr id="108" name="Google Shape;108;p21"/>
          <p:cNvGraphicFramePr/>
          <p:nvPr/>
        </p:nvGraphicFramePr>
        <p:xfrm>
          <a:off x="490850" y="1624450"/>
          <a:ext cx="3000000" cy="3000000"/>
        </p:xfrm>
        <a:graphic>
          <a:graphicData uri="http://schemas.openxmlformats.org/drawingml/2006/table">
            <a:tbl>
              <a:tblPr>
                <a:noFill/>
                <a:tableStyleId>{7EBDDF5E-70A5-494A-A045-C968EA89B97F}</a:tableStyleId>
              </a:tblPr>
              <a:tblGrid>
                <a:gridCol w="4048875"/>
                <a:gridCol w="4048875"/>
              </a:tblGrid>
              <a:tr h="541450">
                <a:tc>
                  <a:txBody>
                    <a:bodyPr/>
                    <a:lstStyle/>
                    <a:p>
                      <a:pPr indent="0" lvl="0" marL="0" marR="0" rtl="0" algn="l">
                        <a:lnSpc>
                          <a:spcPct val="100000"/>
                        </a:lnSpc>
                        <a:spcBef>
                          <a:spcPts val="0"/>
                        </a:spcBef>
                        <a:spcAft>
                          <a:spcPts val="0"/>
                        </a:spcAft>
                        <a:buClr>
                          <a:srgbClr val="000000"/>
                        </a:buClr>
                        <a:buSzPts val="1800"/>
                        <a:buFont typeface="Arial"/>
                        <a:buNone/>
                      </a:pPr>
                      <a:r>
                        <a:rPr b="1" lang="vi-VN" sz="1800" u="none" cap="none" strike="noStrike"/>
                        <a:t>Thao tác</a:t>
                      </a:r>
                      <a:endParaRPr/>
                    </a:p>
                  </a:txBody>
                  <a:tcPr marT="57150" marB="57150" marR="57150" marL="571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vi-VN" sz="1800" u="none" cap="none" strike="noStrike"/>
                        <a:t>Tốc độ tương đối</a:t>
                      </a:r>
                      <a:endParaRPr/>
                    </a:p>
                  </a:txBody>
                  <a:tcPr marT="57150" marB="57150" marR="57150" marL="571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541450">
                <a:tc>
                  <a:txBody>
                    <a:bodyPr/>
                    <a:lstStyle/>
                    <a:p>
                      <a:pPr indent="0" lvl="0" marL="0" marR="0" rtl="0" algn="l">
                        <a:lnSpc>
                          <a:spcPct val="100000"/>
                        </a:lnSpc>
                        <a:spcBef>
                          <a:spcPts val="0"/>
                        </a:spcBef>
                        <a:spcAft>
                          <a:spcPts val="0"/>
                        </a:spcAft>
                        <a:buClr>
                          <a:srgbClr val="000000"/>
                        </a:buClr>
                        <a:buSzPts val="1800"/>
                        <a:buFont typeface="Arial"/>
                        <a:buNone/>
                      </a:pPr>
                      <a:r>
                        <a:rPr lang="vi-VN" sz="1800" u="none" cap="none" strike="noStrike"/>
                        <a:t>Đọc từ </a:t>
                      </a:r>
                      <a:r>
                        <a:rPr lang="vi-VN" sz="1800" u="none" cap="none" strike="noStrike">
                          <a:latin typeface="Courier New"/>
                          <a:ea typeface="Courier New"/>
                          <a:cs typeface="Courier New"/>
                          <a:sym typeface="Courier New"/>
                        </a:rPr>
                        <a:t>LiveData</a:t>
                      </a:r>
                      <a:endParaRPr/>
                    </a:p>
                  </a:txBody>
                  <a:tcPr marT="57150" marB="57150" marR="57150" marL="571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vi-VN" sz="1800" u="none" cap="none" strike="noStrike"/>
                        <a:t>NHANH</a:t>
                      </a:r>
                      <a:endParaRPr/>
                    </a:p>
                  </a:txBody>
                  <a:tcPr marT="57150" marB="57150" marR="57150" marL="571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541450">
                <a:tc>
                  <a:txBody>
                    <a:bodyPr/>
                    <a:lstStyle/>
                    <a:p>
                      <a:pPr indent="0" lvl="0" marL="0" marR="0" rtl="0" algn="l">
                        <a:lnSpc>
                          <a:spcPct val="100000"/>
                        </a:lnSpc>
                        <a:spcBef>
                          <a:spcPts val="0"/>
                        </a:spcBef>
                        <a:spcAft>
                          <a:spcPts val="0"/>
                        </a:spcAft>
                        <a:buClr>
                          <a:srgbClr val="000000"/>
                        </a:buClr>
                        <a:buSzPts val="1800"/>
                        <a:buFont typeface="Arial"/>
                        <a:buNone/>
                      </a:pPr>
                      <a:r>
                        <a:rPr lang="vi-VN" sz="1800" u="none" cap="none" strike="noStrike"/>
                        <a:t>Đọc từ cơ sở dữ liệu</a:t>
                      </a:r>
                      <a:r>
                        <a:rPr lang="vi-VN" sz="1800" u="none" cap="none" strike="noStrike">
                          <a:latin typeface="Roboto"/>
                          <a:ea typeface="Roboto"/>
                          <a:cs typeface="Roboto"/>
                          <a:sym typeface="Roboto"/>
                        </a:rPr>
                        <a:t> </a:t>
                      </a:r>
                      <a:r>
                        <a:rPr lang="vi-VN" sz="1800" u="none" cap="none" strike="noStrike">
                          <a:latin typeface="Courier New"/>
                          <a:ea typeface="Courier New"/>
                          <a:cs typeface="Courier New"/>
                          <a:sym typeface="Courier New"/>
                        </a:rPr>
                        <a:t>Phòng</a:t>
                      </a:r>
                      <a:endParaRPr/>
                    </a:p>
                  </a:txBody>
                  <a:tcPr marT="57150" marB="57150" marR="57150" marL="571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vi-VN" sz="1800" u="none" cap="none" strike="noStrike"/>
                        <a:t>CHẬM</a:t>
                      </a:r>
                      <a:endParaRPr/>
                    </a:p>
                  </a:txBody>
                  <a:tcPr marT="57150" marB="57150" marR="57150" marL="571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541450">
                <a:tc>
                  <a:txBody>
                    <a:bodyPr/>
                    <a:lstStyle/>
                    <a:p>
                      <a:pPr indent="0" lvl="0" marL="0" marR="0" rtl="0" algn="l">
                        <a:lnSpc>
                          <a:spcPct val="100000"/>
                        </a:lnSpc>
                        <a:spcBef>
                          <a:spcPts val="0"/>
                        </a:spcBef>
                        <a:spcAft>
                          <a:spcPts val="0"/>
                        </a:spcAft>
                        <a:buClr>
                          <a:srgbClr val="000000"/>
                        </a:buClr>
                        <a:buSzPts val="1800"/>
                        <a:buFont typeface="Arial"/>
                        <a:buNone/>
                      </a:pPr>
                      <a:r>
                        <a:rPr lang="vi-VN" sz="1800" u="none" cap="none" strike="noStrike"/>
                        <a:t>Đọc từ mạng</a:t>
                      </a:r>
                      <a:endParaRPr/>
                    </a:p>
                  </a:txBody>
                  <a:tcPr marT="57150" marB="57150" marR="57150" marL="571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vi-VN" sz="1800" u="none" cap="none" strike="noStrike"/>
                        <a:t>CHẬM NHẤT</a:t>
                      </a:r>
                      <a:endParaRPr/>
                    </a:p>
                  </a:txBody>
                  <a:tcPr marT="57150" marB="57150" marR="57150" marL="571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000">
                <a:latin typeface="Arial"/>
                <a:ea typeface="Arial"/>
                <a:cs typeface="Arial"/>
                <a:sym typeface="Arial"/>
              </a:rPr>
              <a:t>Lưu các phản hồi của mạng vào bộ nhớ đệm</a:t>
            </a:r>
            <a:endParaRPr sz="3000">
              <a:latin typeface="Arial"/>
              <a:ea typeface="Arial"/>
              <a:cs typeface="Arial"/>
              <a:sym typeface="Arial"/>
            </a:endParaRPr>
          </a:p>
        </p:txBody>
      </p:sp>
      <p:sp>
        <p:nvSpPr>
          <p:cNvPr id="114" name="Google Shape;114;p22"/>
          <p:cNvSpPr txBox="1"/>
          <p:nvPr>
            <p:ph idx="1" type="body"/>
          </p:nvPr>
        </p:nvSpPr>
        <p:spPr>
          <a:xfrm>
            <a:off x="311700" y="1391625"/>
            <a:ext cx="8520600" cy="30309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Arial"/>
              <a:buChar char="●"/>
            </a:pPr>
            <a:r>
              <a:rPr lang="vi-VN" sz="2200">
                <a:latin typeface="Arial"/>
                <a:ea typeface="Arial"/>
                <a:cs typeface="Arial"/>
                <a:sym typeface="Arial"/>
              </a:rPr>
              <a:t>Xem xét đến thời gian yêu cầu mạng lâu, trong khi vẫn phải nhanh chóng phản hồi người dùng</a:t>
            </a:r>
            <a:endParaRPr>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latin typeface="Arial"/>
                <a:ea typeface="Arial"/>
                <a:cs typeface="Arial"/>
                <a:sym typeface="Arial"/>
              </a:rPr>
              <a:t>Việc dùng</a:t>
            </a:r>
            <a:r>
              <a:rPr lang="vi-VN" sz="2200"/>
              <a:t> </a:t>
            </a:r>
            <a:r>
              <a:rPr lang="vi-VN" sz="2200">
                <a:latin typeface="Courier New"/>
                <a:ea typeface="Courier New"/>
                <a:cs typeface="Courier New"/>
                <a:sym typeface="Courier New"/>
              </a:rPr>
              <a:t>Phòng</a:t>
            </a:r>
            <a:r>
              <a:rPr lang="vi-VN" sz="2200"/>
              <a:t> </a:t>
            </a:r>
            <a:r>
              <a:rPr lang="vi-VN" sz="2200">
                <a:latin typeface="Arial"/>
                <a:ea typeface="Arial"/>
                <a:cs typeface="Arial"/>
                <a:sym typeface="Arial"/>
              </a:rPr>
              <a:t>cục bộ khi truy xuất từ mạng có thể gây tốn kém hoặc khó khăn</a:t>
            </a:r>
            <a:endParaRPr>
              <a:latin typeface="Arial"/>
              <a:ea typeface="Arial"/>
              <a:cs typeface="Arial"/>
              <a:sym typeface="Arial"/>
            </a:endParaRPr>
          </a:p>
          <a:p>
            <a:pPr indent="-368300" lvl="0" marL="457200" rtl="0" algn="l">
              <a:lnSpc>
                <a:spcPct val="115000"/>
              </a:lnSpc>
              <a:spcBef>
                <a:spcPts val="1000"/>
              </a:spcBef>
              <a:spcAft>
                <a:spcPts val="1000"/>
              </a:spcAft>
              <a:buSzPts val="2200"/>
              <a:buFont typeface="Arial"/>
              <a:buChar char="●"/>
            </a:pPr>
            <a:r>
              <a:rPr lang="vi-VN" sz="2200">
                <a:latin typeface="Arial"/>
                <a:ea typeface="Arial"/>
                <a:cs typeface="Arial"/>
                <a:sym typeface="Arial"/>
              </a:rPr>
              <a:t>Có thể lưu vào bộ nhớ đệm dựa trên giá trị ít dùng gần đây nhất (LRU), giá trị truy cập thường xuyên (FRU) hoặc thuật toán khác</a:t>
            </a:r>
            <a:endParaRPr>
              <a:latin typeface="Arial"/>
              <a:ea typeface="Arial"/>
              <a:cs typeface="Arial"/>
              <a:sym typeface="Arial"/>
            </a:endParaRPr>
          </a:p>
        </p:txBody>
      </p:sp>
      <p:sp>
        <p:nvSpPr>
          <p:cNvPr id="115" name="Google Shape;115;p2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Mẫu kho lưu trữ</a:t>
            </a:r>
            <a:endParaRPr>
              <a:latin typeface="Arial"/>
              <a:ea typeface="Arial"/>
              <a:cs typeface="Arial"/>
              <a:sym typeface="Arial"/>
            </a:endParaRPr>
          </a:p>
        </p:txBody>
      </p:sp>
      <p:sp>
        <p:nvSpPr>
          <p:cNvPr id="121" name="Google Shape;121;p23"/>
          <p:cNvSpPr txBox="1"/>
          <p:nvPr>
            <p:ph idx="1" type="body"/>
          </p:nvPr>
        </p:nvSpPr>
        <p:spPr>
          <a:xfrm>
            <a:off x="311700" y="1526225"/>
            <a:ext cx="8662200" cy="28200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SzPts val="2100"/>
              <a:buFont typeface="Arial"/>
              <a:buChar char="●"/>
            </a:pPr>
            <a:r>
              <a:rPr lang="vi-VN" sz="2100">
                <a:latin typeface="Arial"/>
                <a:ea typeface="Arial"/>
                <a:cs typeface="Arial"/>
                <a:sym typeface="Arial"/>
              </a:rPr>
              <a:t>Có thể trừu tượng hóa nhiều nguồn dữ liệu trong phương thức gọi</a:t>
            </a:r>
            <a:endParaRPr sz="2300">
              <a:latin typeface="Arial"/>
              <a:ea typeface="Arial"/>
              <a:cs typeface="Arial"/>
              <a:sym typeface="Arial"/>
            </a:endParaRPr>
          </a:p>
          <a:p>
            <a:pPr indent="-361950" lvl="0" marL="457200" rtl="0" algn="l">
              <a:lnSpc>
                <a:spcPct val="115000"/>
              </a:lnSpc>
              <a:spcBef>
                <a:spcPts val="1000"/>
              </a:spcBef>
              <a:spcAft>
                <a:spcPts val="0"/>
              </a:spcAft>
              <a:buSzPts val="2100"/>
              <a:buFont typeface="Arial"/>
              <a:buChar char="●"/>
            </a:pPr>
            <a:r>
              <a:rPr lang="vi-VN" sz="2100">
                <a:latin typeface="Arial"/>
                <a:ea typeface="Arial"/>
                <a:cs typeface="Arial"/>
                <a:sym typeface="Arial"/>
              </a:rPr>
              <a:t>Hỗ trợ truy xuất nhanh bằng cách dùng cơ sở dữ liệu cục bộ </a:t>
            </a:r>
            <a:r>
              <a:rPr lang="vi-VN" sz="2100">
                <a:solidFill>
                  <a:schemeClr val="dk1"/>
                </a:solidFill>
                <a:latin typeface="Arial"/>
                <a:ea typeface="Arial"/>
                <a:cs typeface="Arial"/>
                <a:sym typeface="Arial"/>
              </a:rPr>
              <a:t>trong khi gửi yêu cầu mạng để làm mới dữ liệu (có thể mất nhiều thời gian hơn)</a:t>
            </a:r>
            <a:r>
              <a:rPr lang="vi-VN" sz="2100">
                <a:latin typeface="Arial"/>
                <a:ea typeface="Arial"/>
                <a:cs typeface="Arial"/>
                <a:sym typeface="Arial"/>
              </a:rPr>
              <a:t> </a:t>
            </a:r>
            <a:endParaRPr sz="2300">
              <a:latin typeface="Arial"/>
              <a:ea typeface="Arial"/>
              <a:cs typeface="Arial"/>
              <a:sym typeface="Arial"/>
            </a:endParaRPr>
          </a:p>
          <a:p>
            <a:pPr indent="-361950" lvl="0" marL="457200" rtl="0" algn="l">
              <a:lnSpc>
                <a:spcPct val="115000"/>
              </a:lnSpc>
              <a:spcBef>
                <a:spcPts val="1000"/>
              </a:spcBef>
              <a:spcAft>
                <a:spcPts val="1000"/>
              </a:spcAft>
              <a:buSzPts val="2100"/>
              <a:buFont typeface="Arial"/>
              <a:buChar char="●"/>
            </a:pPr>
            <a:r>
              <a:rPr lang="vi-VN" sz="2100">
                <a:latin typeface="Arial"/>
                <a:ea typeface="Arial"/>
                <a:cs typeface="Arial"/>
                <a:sym typeface="Arial"/>
              </a:rPr>
              <a:t>Có thể kiểm tra nguồn dữ liệu riêng biệt với các chương trình thành phần khác của ứng dụng</a:t>
            </a:r>
            <a:endParaRPr sz="2300">
              <a:latin typeface="Arial"/>
              <a:ea typeface="Arial"/>
              <a:cs typeface="Arial"/>
              <a:sym typeface="Arial"/>
            </a:endParaRPr>
          </a:p>
        </p:txBody>
      </p:sp>
      <p:sp>
        <p:nvSpPr>
          <p:cNvPr id="122" name="Google Shape;122;p2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500">
                <a:latin typeface="Arial"/>
                <a:ea typeface="Arial"/>
                <a:cs typeface="Arial"/>
                <a:sym typeface="Arial"/>
              </a:rPr>
              <a:t>Cấu trúc ứng dụng có mẫu kho lưu trữ</a:t>
            </a:r>
            <a:endParaRPr sz="3500">
              <a:latin typeface="Arial"/>
              <a:ea typeface="Arial"/>
              <a:cs typeface="Arial"/>
              <a:sym typeface="Arial"/>
            </a:endParaRPr>
          </a:p>
        </p:txBody>
      </p:sp>
      <p:sp>
        <p:nvSpPr>
          <p:cNvPr id="128" name="Google Shape;128;p2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grpSp>
        <p:nvGrpSpPr>
          <p:cNvPr id="129" name="Google Shape;129;p24"/>
          <p:cNvGrpSpPr/>
          <p:nvPr/>
        </p:nvGrpSpPr>
        <p:grpSpPr>
          <a:xfrm>
            <a:off x="1267300" y="1159975"/>
            <a:ext cx="6609425" cy="3267149"/>
            <a:chOff x="996362" y="1159975"/>
            <a:chExt cx="6609425" cy="3267149"/>
          </a:xfrm>
        </p:grpSpPr>
        <p:cxnSp>
          <p:nvCxnSpPr>
            <p:cNvPr id="130" name="Google Shape;130;p24"/>
            <p:cNvCxnSpPr>
              <a:endCxn id="131" idx="0"/>
            </p:cNvCxnSpPr>
            <p:nvPr/>
          </p:nvCxnSpPr>
          <p:spPr>
            <a:xfrm>
              <a:off x="4451213" y="2581896"/>
              <a:ext cx="0" cy="481800"/>
            </a:xfrm>
            <a:prstGeom prst="straightConnector1">
              <a:avLst/>
            </a:prstGeom>
            <a:noFill/>
            <a:ln cap="flat" cmpd="sng" w="28575">
              <a:solidFill>
                <a:srgbClr val="073042"/>
              </a:solidFill>
              <a:prstDash val="solid"/>
              <a:round/>
              <a:headEnd len="sm" w="sm" type="none"/>
              <a:tailEnd len="med" w="med" type="triangle"/>
            </a:ln>
          </p:spPr>
        </p:cxnSp>
        <p:cxnSp>
          <p:nvCxnSpPr>
            <p:cNvPr id="132" name="Google Shape;132;p24"/>
            <p:cNvCxnSpPr>
              <a:stCxn id="131" idx="2"/>
            </p:cNvCxnSpPr>
            <p:nvPr/>
          </p:nvCxnSpPr>
          <p:spPr>
            <a:xfrm>
              <a:off x="4451213" y="3457296"/>
              <a:ext cx="1114200" cy="516900"/>
            </a:xfrm>
            <a:prstGeom prst="straightConnector1">
              <a:avLst/>
            </a:prstGeom>
            <a:noFill/>
            <a:ln cap="flat" cmpd="sng" w="28575">
              <a:solidFill>
                <a:srgbClr val="073042"/>
              </a:solidFill>
              <a:prstDash val="dot"/>
              <a:round/>
              <a:headEnd len="sm" w="sm" type="none"/>
              <a:tailEnd len="med" w="med" type="triangle"/>
            </a:ln>
          </p:spPr>
        </p:cxnSp>
        <p:cxnSp>
          <p:nvCxnSpPr>
            <p:cNvPr id="133" name="Google Shape;133;p24"/>
            <p:cNvCxnSpPr>
              <a:stCxn id="131" idx="2"/>
            </p:cNvCxnSpPr>
            <p:nvPr/>
          </p:nvCxnSpPr>
          <p:spPr>
            <a:xfrm flipH="1">
              <a:off x="3255113" y="3457296"/>
              <a:ext cx="1196100" cy="541200"/>
            </a:xfrm>
            <a:prstGeom prst="straightConnector1">
              <a:avLst/>
            </a:prstGeom>
            <a:noFill/>
            <a:ln cap="flat" cmpd="sng" w="28575">
              <a:solidFill>
                <a:srgbClr val="073042"/>
              </a:solidFill>
              <a:prstDash val="solid"/>
              <a:round/>
              <a:headEnd len="sm" w="sm" type="none"/>
              <a:tailEnd len="med" w="med" type="triangle"/>
            </a:ln>
          </p:spPr>
        </p:cxnSp>
        <p:cxnSp>
          <p:nvCxnSpPr>
            <p:cNvPr id="134" name="Google Shape;134;p24"/>
            <p:cNvCxnSpPr>
              <a:endCxn id="135" idx="0"/>
            </p:cNvCxnSpPr>
            <p:nvPr/>
          </p:nvCxnSpPr>
          <p:spPr>
            <a:xfrm>
              <a:off x="4451227" y="3411024"/>
              <a:ext cx="0" cy="499200"/>
            </a:xfrm>
            <a:prstGeom prst="straightConnector1">
              <a:avLst/>
            </a:prstGeom>
            <a:noFill/>
            <a:ln cap="flat" cmpd="sng" w="28575">
              <a:solidFill>
                <a:srgbClr val="073042"/>
              </a:solidFill>
              <a:prstDash val="solid"/>
              <a:round/>
              <a:headEnd len="sm" w="sm" type="none"/>
              <a:tailEnd len="med" w="med" type="triangle"/>
            </a:ln>
          </p:spPr>
        </p:cxnSp>
        <p:sp>
          <p:nvSpPr>
            <p:cNvPr id="136" name="Google Shape;136;p24"/>
            <p:cNvSpPr/>
            <p:nvPr/>
          </p:nvSpPr>
          <p:spPr>
            <a:xfrm>
              <a:off x="3556777" y="1159975"/>
              <a:ext cx="1788900" cy="5412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600" u="none" cap="none" strike="noStrike">
                  <a:solidFill>
                    <a:srgbClr val="FFFFFF"/>
                  </a:solidFill>
                  <a:latin typeface="Roboto Condensed"/>
                  <a:ea typeface="Roboto Condensed"/>
                  <a:cs typeface="Roboto Condensed"/>
                  <a:sym typeface="Roboto Condensed"/>
                </a:rPr>
                <a:t>Bộ điều khiển giao diện người dùng</a:t>
              </a:r>
              <a:endParaRPr sz="1200"/>
            </a:p>
          </p:txBody>
        </p:sp>
        <p:sp>
          <p:nvSpPr>
            <p:cNvPr id="137" name="Google Shape;137;p24"/>
            <p:cNvSpPr/>
            <p:nvPr/>
          </p:nvSpPr>
          <p:spPr>
            <a:xfrm>
              <a:off x="3556763" y="2185643"/>
              <a:ext cx="1788900" cy="3936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600" u="none" cap="none" strike="noStrike">
                  <a:solidFill>
                    <a:srgbClr val="FFFFFF"/>
                  </a:solidFill>
                  <a:latin typeface="Roboto Condensed"/>
                  <a:ea typeface="Roboto Condensed"/>
                  <a:cs typeface="Roboto Condensed"/>
                  <a:sym typeface="Roboto Condensed"/>
                </a:rPr>
                <a:t>ViewModel</a:t>
              </a:r>
              <a:endParaRPr sz="1200"/>
            </a:p>
          </p:txBody>
        </p:sp>
        <p:sp>
          <p:nvSpPr>
            <p:cNvPr id="131" name="Google Shape;131;p24"/>
            <p:cNvSpPr/>
            <p:nvPr/>
          </p:nvSpPr>
          <p:spPr>
            <a:xfrm>
              <a:off x="3556763" y="3063696"/>
              <a:ext cx="1788900" cy="393600"/>
            </a:xfrm>
            <a:prstGeom prst="roundRect">
              <a:avLst>
                <a:gd fmla="val 16667" name="adj"/>
              </a:avLst>
            </a:prstGeom>
            <a:solidFill>
              <a:srgbClr val="07304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600" u="none" cap="none" strike="noStrike">
                  <a:solidFill>
                    <a:srgbClr val="FFFFFF"/>
                  </a:solidFill>
                  <a:latin typeface="Roboto Condensed"/>
                  <a:ea typeface="Roboto Condensed"/>
                  <a:cs typeface="Roboto Condensed"/>
                  <a:sym typeface="Roboto Condensed"/>
                </a:rPr>
                <a:t>Kho lưu trữ</a:t>
              </a:r>
              <a:endParaRPr sz="1200"/>
            </a:p>
          </p:txBody>
        </p:sp>
        <p:sp>
          <p:nvSpPr>
            <p:cNvPr id="138" name="Google Shape;138;p24"/>
            <p:cNvSpPr/>
            <p:nvPr/>
          </p:nvSpPr>
          <p:spPr>
            <a:xfrm>
              <a:off x="996362" y="3910198"/>
              <a:ext cx="2284200" cy="516900"/>
            </a:xfrm>
            <a:prstGeom prst="roundRect">
              <a:avLst>
                <a:gd fmla="val 16667" name="adj"/>
              </a:avLst>
            </a:prstGeom>
            <a:solidFill>
              <a:srgbClr val="4282F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600" u="none" cap="none" strike="noStrike">
                  <a:solidFill>
                    <a:srgbClr val="FFFFFF"/>
                  </a:solidFill>
                  <a:latin typeface="Roboto Condensed"/>
                  <a:ea typeface="Roboto Condensed"/>
                  <a:cs typeface="Roboto Condensed"/>
                  <a:sym typeface="Roboto Condensed"/>
                </a:rPr>
                <a:t>Nguồn dữ liệu từ xa</a:t>
              </a:r>
              <a:endParaRPr sz="1200"/>
            </a:p>
          </p:txBody>
        </p:sp>
        <p:sp>
          <p:nvSpPr>
            <p:cNvPr id="139" name="Google Shape;139;p24"/>
            <p:cNvSpPr/>
            <p:nvPr/>
          </p:nvSpPr>
          <p:spPr>
            <a:xfrm>
              <a:off x="5515687" y="3910214"/>
              <a:ext cx="2090100" cy="516900"/>
            </a:xfrm>
            <a:prstGeom prst="roundRect">
              <a:avLst>
                <a:gd fmla="val 16667" name="adj"/>
              </a:avLst>
            </a:prstGeom>
            <a:solidFill>
              <a:srgbClr val="20212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600" u="none" cap="none" strike="noStrike">
                  <a:solidFill>
                    <a:srgbClr val="FFFFFF"/>
                  </a:solidFill>
                  <a:latin typeface="Roboto Condensed"/>
                  <a:ea typeface="Roboto Condensed"/>
                  <a:cs typeface="Roboto Condensed"/>
                  <a:sym typeface="Roboto Condensed"/>
                </a:rPr>
                <a:t>Thành phần phụ trợ </a:t>
              </a:r>
              <a:br>
                <a:rPr b="0" i="0" lang="vi-VN" sz="1600" u="none" cap="none" strike="noStrike">
                  <a:solidFill>
                    <a:srgbClr val="FFFFFF"/>
                  </a:solidFill>
                  <a:latin typeface="Roboto Condensed"/>
                  <a:ea typeface="Roboto Condensed"/>
                  <a:cs typeface="Roboto Condensed"/>
                  <a:sym typeface="Roboto Condensed"/>
                </a:rPr>
              </a:br>
              <a:r>
                <a:rPr b="0" i="0" lang="vi-VN" sz="1600" u="none" cap="none" strike="noStrike">
                  <a:solidFill>
                    <a:srgbClr val="FFFFFF"/>
                  </a:solidFill>
                  <a:latin typeface="Roboto Condensed"/>
                  <a:ea typeface="Roboto Condensed"/>
                  <a:cs typeface="Roboto Condensed"/>
                  <a:sym typeface="Roboto Condensed"/>
                </a:rPr>
                <a:t>mô phỏng</a:t>
              </a:r>
              <a:endParaRPr sz="1200"/>
            </a:p>
          </p:txBody>
        </p:sp>
        <p:sp>
          <p:nvSpPr>
            <p:cNvPr id="135" name="Google Shape;135;p24"/>
            <p:cNvSpPr/>
            <p:nvPr/>
          </p:nvSpPr>
          <p:spPr>
            <a:xfrm>
              <a:off x="3556777" y="3910224"/>
              <a:ext cx="1788900" cy="516900"/>
            </a:xfrm>
            <a:prstGeom prst="roundRect">
              <a:avLst>
                <a:gd fmla="val 16667" name="adj"/>
              </a:avLst>
            </a:prstGeom>
            <a:solidFill>
              <a:srgbClr val="07304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600" u="none" cap="none" strike="noStrike">
                  <a:solidFill>
                    <a:srgbClr val="FFFFFF"/>
                  </a:solidFill>
                  <a:latin typeface="Roboto Condensed"/>
                  <a:ea typeface="Roboto Condensed"/>
                  <a:cs typeface="Roboto Condensed"/>
                  <a:sym typeface="Roboto Condensed"/>
                </a:rPr>
                <a:t>Phòng</a:t>
              </a:r>
              <a:endParaRPr sz="1200"/>
            </a:p>
          </p:txBody>
        </p:sp>
        <p:cxnSp>
          <p:nvCxnSpPr>
            <p:cNvPr id="140" name="Google Shape;140;p24"/>
            <p:cNvCxnSpPr/>
            <p:nvPr/>
          </p:nvCxnSpPr>
          <p:spPr>
            <a:xfrm>
              <a:off x="4451275" y="1701162"/>
              <a:ext cx="0" cy="481800"/>
            </a:xfrm>
            <a:prstGeom prst="straightConnector1">
              <a:avLst/>
            </a:prstGeom>
            <a:noFill/>
            <a:ln cap="flat" cmpd="sng" w="28575">
              <a:solidFill>
                <a:srgbClr val="073042"/>
              </a:solidFill>
              <a:prstDash val="solid"/>
              <a:round/>
              <a:headEnd len="sm" w="sm" type="none"/>
              <a:tailEnd len="med" w="med" type="triangle"/>
            </a:ln>
          </p:spPr>
        </p:cxn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Triển khai một lớp kho lưu trữ</a:t>
            </a:r>
            <a:endParaRPr>
              <a:latin typeface="Arial"/>
              <a:ea typeface="Arial"/>
              <a:cs typeface="Arial"/>
              <a:sym typeface="Arial"/>
            </a:endParaRPr>
          </a:p>
        </p:txBody>
      </p:sp>
      <p:sp>
        <p:nvSpPr>
          <p:cNvPr id="146" name="Google Shape;146;p25"/>
          <p:cNvSpPr txBox="1"/>
          <p:nvPr>
            <p:ph idx="1" type="body"/>
          </p:nvPr>
        </p:nvSpPr>
        <p:spPr>
          <a:xfrm>
            <a:off x="311700" y="1381075"/>
            <a:ext cx="8520600" cy="31938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Font typeface="Arial"/>
              <a:buChar char="●"/>
            </a:pPr>
            <a:r>
              <a:rPr lang="vi-VN" sz="2200">
                <a:latin typeface="Arial"/>
                <a:ea typeface="Arial"/>
                <a:cs typeface="Arial"/>
                <a:sym typeface="Arial"/>
              </a:rPr>
              <a:t>Cung cấp một giao diện chung để truy cập vào dữ liệu:</a:t>
            </a:r>
            <a:endParaRPr>
              <a:latin typeface="Arial"/>
              <a:ea typeface="Arial"/>
              <a:cs typeface="Arial"/>
              <a:sym typeface="Arial"/>
            </a:endParaRPr>
          </a:p>
          <a:p>
            <a:pPr indent="-368300" lvl="1" marL="914400" rtl="0" algn="l">
              <a:lnSpc>
                <a:spcPct val="115000"/>
              </a:lnSpc>
              <a:spcBef>
                <a:spcPts val="0"/>
              </a:spcBef>
              <a:spcAft>
                <a:spcPts val="0"/>
              </a:spcAft>
              <a:buSzPts val="2200"/>
              <a:buFont typeface="Arial"/>
              <a:buChar char="○"/>
            </a:pPr>
            <a:r>
              <a:rPr lang="vi-VN" sz="2200">
                <a:latin typeface="Arial"/>
                <a:ea typeface="Arial"/>
                <a:cs typeface="Arial"/>
                <a:sym typeface="Arial"/>
              </a:rPr>
              <a:t>Hiển thị các hàm để truy vấn và sửa đổi dữ liệu cơ bản</a:t>
            </a:r>
            <a:endParaRPr>
              <a:latin typeface="Arial"/>
              <a:ea typeface="Arial"/>
              <a:cs typeface="Arial"/>
              <a:sym typeface="Arial"/>
            </a:endParaRPr>
          </a:p>
          <a:p>
            <a:pPr indent="-368300" lvl="0" marL="457200" rtl="0" algn="l">
              <a:lnSpc>
                <a:spcPct val="115000"/>
              </a:lnSpc>
              <a:spcBef>
                <a:spcPts val="1000"/>
              </a:spcBef>
              <a:spcAft>
                <a:spcPts val="0"/>
              </a:spcAft>
              <a:buSzPts val="2200"/>
              <a:buFont typeface="Arial"/>
              <a:buChar char="●"/>
            </a:pPr>
            <a:r>
              <a:rPr lang="vi-VN" sz="2200">
                <a:latin typeface="Arial"/>
                <a:ea typeface="Arial"/>
                <a:cs typeface="Arial"/>
                <a:sym typeface="Arial"/>
              </a:rPr>
              <a:t>Tùy vào các nguồn dữ liệu của bạn, kho lưu trữ có thể:</a:t>
            </a:r>
            <a:endParaRPr>
              <a:latin typeface="Arial"/>
              <a:ea typeface="Arial"/>
              <a:cs typeface="Arial"/>
              <a:sym typeface="Arial"/>
            </a:endParaRPr>
          </a:p>
          <a:p>
            <a:pPr indent="-368300" lvl="1" marL="914400" rtl="0" algn="l">
              <a:lnSpc>
                <a:spcPct val="115000"/>
              </a:lnSpc>
              <a:spcBef>
                <a:spcPts val="0"/>
              </a:spcBef>
              <a:spcAft>
                <a:spcPts val="0"/>
              </a:spcAft>
              <a:buSzPts val="2200"/>
              <a:buFont typeface="Arial"/>
              <a:buChar char="○"/>
            </a:pPr>
            <a:r>
              <a:rPr lang="vi-VN" sz="2200">
                <a:latin typeface="Arial"/>
                <a:ea typeface="Arial"/>
                <a:cs typeface="Arial"/>
                <a:sym typeface="Arial"/>
              </a:rPr>
              <a:t>Lưu giữ thông tin tham chiếu đến DAO, nếu dữ liệu của bạn nằm trong cơ sở dữ liệu</a:t>
            </a:r>
            <a:endParaRPr>
              <a:latin typeface="Arial"/>
              <a:ea typeface="Arial"/>
              <a:cs typeface="Arial"/>
              <a:sym typeface="Arial"/>
            </a:endParaRPr>
          </a:p>
          <a:p>
            <a:pPr indent="-368300" lvl="1" marL="914400" rtl="0" algn="l">
              <a:lnSpc>
                <a:spcPct val="115000"/>
              </a:lnSpc>
              <a:spcBef>
                <a:spcPts val="0"/>
              </a:spcBef>
              <a:spcAft>
                <a:spcPts val="0"/>
              </a:spcAft>
              <a:buSzPts val="2200"/>
              <a:buFont typeface="Arial"/>
              <a:buChar char="○"/>
            </a:pPr>
            <a:r>
              <a:rPr lang="vi-VN" sz="2200">
                <a:latin typeface="Arial"/>
                <a:ea typeface="Arial"/>
                <a:cs typeface="Arial"/>
                <a:sym typeface="Arial"/>
              </a:rPr>
              <a:t>Thực hiện các yêu cầu nối mạng nếu bạn kết nối với một dịch vụ web</a:t>
            </a:r>
            <a:endParaRPr>
              <a:latin typeface="Arial"/>
              <a:ea typeface="Arial"/>
              <a:cs typeface="Arial"/>
              <a:sym typeface="Arial"/>
            </a:endParaRPr>
          </a:p>
        </p:txBody>
      </p:sp>
      <p:sp>
        <p:nvSpPr>
          <p:cNvPr id="147" name="Google Shape;147;p2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