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y="5143500" cx="9144000"/>
  <p:notesSz cx="6858000" cy="9144000"/>
  <p:embeddedFontLst>
    <p:embeddedFont>
      <p:font typeface="Robo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64F04D-2D24-46C8-B675-D53066145854}">
  <a:tblStyle styleId="{6564F04D-2D24-46C8-B675-D5306614585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font" Target="fonts/Roboto-regular.fntdata"/><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Roboto-bold.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developer.android.com/guide/topics/ui/look-and-feel/them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themes" TargetMode="External"/><Relationship Id="rId3" Type="http://schemas.openxmlformats.org/officeDocument/2006/relationships/hyperlink" Target="https://medium.com/androiddevelopers/android-styling-themes-vs-styles-ebe05f917578" TargetMode="External"/><Relationship Id="rId4" Type="http://schemas.openxmlformats.org/officeDocument/2006/relationships/hyperlink" Target="https://medium.com/androiddevelopers/android-styling-common-theme-attributes-8f7c50c9eaba"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more-resources#Dimens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developer.android.com/guide/topics/resources/more-resources#Dimens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theming/typograph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 TargetMode="External"/><Relationship Id="rId3" Type="http://schemas.openxmlformats.org/officeDocument/2006/relationships/hyperlink" Target="https://material.io/" TargetMode="External"/><Relationship Id="rId4" Type="http://schemas.openxmlformats.org/officeDocument/2006/relationships/hyperlink" Target="https://material.io/design/introduction#principles" TargetMode="External"/><Relationship Id="rId5" Type="http://schemas.openxmlformats.org/officeDocument/2006/relationships/hyperlink" Target="https://material.io/develop/androi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tools-for-picking-colors" TargetMode="External"/><Relationship Id="rId3" Type="http://schemas.openxmlformats.org/officeDocument/2006/relationships/hyperlink" Target="https://material.io/resources/color/#!/?view.left=0&amp;view.right=0&amp;primary.color=6002e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color-usage-and-palettes" TargetMode="External"/><Relationship Id="rId3" Type="http://schemas.openxmlformats.org/officeDocument/2006/relationships/hyperlink" Target="https://material.io/develop/android/theming/color"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blob/master/docs/getting-started.md"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over-engineering/setting-up-a-material-components-theme-for-android-fbf7774da739"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darktheme" TargetMode="External"/><Relationship Id="rId3" Type="http://schemas.openxmlformats.org/officeDocument/2006/relationships/hyperlink" Target="https://material.io/design/color/dark-theme.html"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 TargetMode="External"/><Relationship Id="rId3" Type="http://schemas.openxmlformats.org/officeDocument/2006/relationships/hyperlink" Target="https://material.io/develop/android/components/butt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ottom-navigatio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bottom-navigation" TargetMode="External"/><Relationship Id="rId3" Type="http://schemas.openxmlformats.org/officeDocument/2006/relationships/hyperlink" Target="https://developer.android.com/reference/com/google/android/material/bottomnavigation/BottomNavigationView"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navigation/NavigationView.OnNavigationItemSelectedListene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snackbars"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snackbar/Snackba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uttons-floating-action-button" TargetMode="External"/><Relationship Id="rId3" Type="http://schemas.openxmlformats.org/officeDocument/2006/relationships/hyperlink" Target="https://material.io/develop/android/components/floating-action-button"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ordinatorlayout/widget/CoordinatorLayout"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floating-action-button" TargetMode="External"/><Relationship Id="rId3" Type="http://schemas.openxmlformats.org/officeDocument/2006/relationships/hyperlink" Target="https://developer.android.com/reference/com/google/android/material/floatingactionbutton/FloatingActionButton" TargetMode="External"/><Relationship Id="rId4" Type="http://schemas.openxmlformats.org/officeDocument/2006/relationships/hyperlink" Target="https://developer.android.com/reference/android/widget/LinearLayout.LayoutParam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cards" TargetMode="External"/><Relationship Id="rId3" Type="http://schemas.openxmlformats.org/officeDocument/2006/relationships/hyperlink" Target="https://material.io/develop/android/components/cards#card-example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card/MaterialCard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localization" TargetMode="External"/><Relationship Id="rId3" Type="http://schemas.openxmlformats.org/officeDocument/2006/relationships/hyperlink" Target="https://developer.android.com/reference/java/util/Locale"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UseAppResources" TargetMode="External"/><Relationship Id="rId3" Type="http://schemas.openxmlformats.org/officeDocument/2006/relationships/hyperlink" Target="https://developer.android.com/guide/topics/resources/localization" TargetMode="External"/><Relationship Id="rId4" Type="http://schemas.openxmlformats.org/officeDocument/2006/relationships/hyperlink" Target="https://developer.android.com/training/basics/supporting-devices/language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SupportLayoutMirroring" TargetMode="External"/><Relationship Id="rId3" Type="http://schemas.openxmlformats.org/officeDocument/2006/relationships/hyperlink" Target="https://developer.android.com/training/basics/supporting-devices/languages#FormatText"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ithub.com/android" TargetMode="External"/><Relationship Id="rId3" Type="http://schemas.openxmlformats.org/officeDocument/2006/relationships/hyperlink" Target="https://material.io/design/material-studies/about-our-material-studies.html" TargetMode="External"/><Relationship Id="rId4" Type="http://schemas.openxmlformats.org/officeDocument/2006/relationships/hyperlink" Target="https://github.com/android/sunflower" TargetMode="External"/><Relationship Id="rId5" Type="http://schemas.openxmlformats.org/officeDocument/2006/relationships/hyperlink" Target="https://github.com/google/iosched"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medium.com/androiddevelopers/android-styling-common-theme-attributes-8f7c50c9eab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Như bạn đã biết, phạm vi của một giao diện có thể được áp dụng cho nhiều </a:t>
            </a:r>
            <a:r>
              <a:rPr lang="vi-VN">
                <a:solidFill>
                  <a:schemeClr val="dk1"/>
                </a:solidFill>
                <a:latin typeface="Courier New"/>
                <a:ea typeface="Courier New"/>
                <a:cs typeface="Courier New"/>
                <a:sym typeface="Courier New"/>
              </a:rPr>
              <a:t>Chế độ xem</a:t>
            </a:r>
            <a:r>
              <a:rPr lang="vi-VN">
                <a:solidFill>
                  <a:schemeClr val="dk1"/>
                </a:solidFill>
              </a:rPr>
              <a:t> và </a:t>
            </a:r>
            <a:r>
              <a:rPr lang="vi-VN">
                <a:solidFill>
                  <a:schemeClr val="dk1"/>
                </a:solidFill>
                <a:latin typeface="Courier New"/>
                <a:ea typeface="Courier New"/>
                <a:cs typeface="Courier New"/>
                <a:sym typeface="Courier New"/>
              </a:rPr>
              <a:t>ViewGroup</a:t>
            </a:r>
            <a:r>
              <a:rPr lang="vi-VN">
                <a:solidFill>
                  <a:schemeClr val="dk1"/>
                </a:solidFill>
              </a:rPr>
              <a:t>. Để xác định kiểu hình ảnh trên một phạm vi chế độ xem hẹp hơn, bạn nên dùng kiểu.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Kiểu là tập hợp các thuộc tính chế độ xem </a:t>
            </a:r>
            <a:r>
              <a:rPr i="1" lang="vi-VN">
                <a:solidFill>
                  <a:schemeClr val="dk1"/>
                </a:solidFill>
              </a:rPr>
              <a:t>dành riêng cho một loại chế độ xem</a:t>
            </a:r>
            <a:r>
              <a:rPr lang="vi-VN">
                <a:solidFill>
                  <a:schemeClr val="dk1"/>
                </a:solidFill>
              </a:rPr>
              <a:t>. Ví dụ: kiểu cho </a:t>
            </a:r>
            <a:r>
              <a:rPr lang="vi-VN">
                <a:solidFill>
                  <a:schemeClr val="dk1"/>
                </a:solidFill>
                <a:latin typeface="Courier New"/>
                <a:ea typeface="Courier New"/>
                <a:cs typeface="Courier New"/>
                <a:sym typeface="Courier New"/>
              </a:rPr>
              <a:t>Chế độ xem văn bản</a:t>
            </a:r>
            <a:r>
              <a:rPr lang="vi-VN">
                <a:solidFill>
                  <a:schemeClr val="dk1"/>
                </a:solidFill>
              </a:rPr>
              <a:t> có thể chỉ định các thuộc tính như màu, kích thước, bộ phông chữ và nhiều thuộc tính khác.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Điều này rất hữu ích vì nếu có vài chế độ xem có giao diện hình ảnh giống nhau, thì bạn có thể trích xuất các thuộc tính phổ biến thành một kiểu. Việc xác định kiểu ở một nơi sẽ giúp đơn giản hóa phần còn lại của tệp XML bố cục, cải thiện tính nhất quán của ứng dụng, đồng thời giúp quá trình cập nhật và bảo trì hình ảnh trở nên dễ dàng. Ví dụ: bạn có thể dùng một kiểu để tạo các tiêu đề có kiểu nhất quán hoặc tạo một tập hợp các nút.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Để tạo một kiểu mới, hãy mở tệp </a:t>
            </a:r>
            <a:r>
              <a:rPr lang="vi-VN">
                <a:solidFill>
                  <a:schemeClr val="dk1"/>
                </a:solidFill>
                <a:latin typeface="Courier New"/>
                <a:ea typeface="Courier New"/>
                <a:cs typeface="Courier New"/>
                <a:sym typeface="Courier New"/>
              </a:rPr>
              <a:t>res/values/styles.xml</a:t>
            </a:r>
            <a:r>
              <a:rPr lang="vi-VN">
                <a:solidFill>
                  <a:schemeClr val="dk1"/>
                </a:solidFill>
              </a:rPr>
              <a:t> của dự án. Đối với mỗi kiểu bạn tạo, hãy làm theo các bước sau:</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1. Thêm một thành phần </a:t>
            </a:r>
            <a:r>
              <a:rPr lang="vi-VN">
                <a:solidFill>
                  <a:schemeClr val="dk1"/>
                </a:solidFill>
                <a:latin typeface="Courier New"/>
                <a:ea typeface="Courier New"/>
                <a:cs typeface="Courier New"/>
                <a:sym typeface="Courier New"/>
              </a:rPr>
              <a:t>&lt;style&gt;</a:t>
            </a:r>
            <a:r>
              <a:rPr lang="vi-VN">
                <a:solidFill>
                  <a:schemeClr val="dk1"/>
                </a:solidFill>
              </a:rPr>
              <a:t>có tên giúp nhận dạng chính xác kiểu. Trong trường hợp này, chúng ta sẽ đặt tên là </a:t>
            </a:r>
            <a:r>
              <a:rPr lang="vi-VN">
                <a:solidFill>
                  <a:schemeClr val="dk1"/>
                </a:solidFill>
                <a:latin typeface="Courier New"/>
                <a:ea typeface="Courier New"/>
                <a:cs typeface="Courier New"/>
                <a:sym typeface="Courier New"/>
              </a:rPr>
              <a:t>DescriptionStyle.</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2. Thêm một thành phần </a:t>
            </a:r>
            <a:r>
              <a:rPr lang="vi-VN">
                <a:solidFill>
                  <a:schemeClr val="dk1"/>
                </a:solidFill>
                <a:latin typeface="Courier New"/>
                <a:ea typeface="Courier New"/>
                <a:cs typeface="Courier New"/>
                <a:sym typeface="Courier New"/>
              </a:rPr>
              <a:t>&lt;item&gt;</a:t>
            </a:r>
            <a:r>
              <a:rPr lang="vi-VN">
                <a:solidFill>
                  <a:schemeClr val="dk1"/>
                </a:solidFill>
              </a:rPr>
              <a:t>cho mỗi thuộc tính kiểu mà bạn muốn xác định.</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Tên trong mỗi mục chỉ định một thuộc tính mà bạn sẽ dùng làm thuộc tính XML trong bố cục (chẳng hạn như </a:t>
            </a:r>
            <a:r>
              <a:rPr lang="vi-VN">
                <a:solidFill>
                  <a:schemeClr val="dk1"/>
                </a:solidFill>
                <a:latin typeface="Courier New"/>
                <a:ea typeface="Courier New"/>
                <a:cs typeface="Courier New"/>
                <a:sym typeface="Courier New"/>
              </a:rPr>
              <a:t>android:textColor</a:t>
            </a:r>
            <a:r>
              <a:rPr lang="vi-VN">
                <a:solidFill>
                  <a:schemeClr val="dk1"/>
                </a:solidFill>
              </a:rPr>
              <a:t>). Giá trị trong thành phần </a:t>
            </a:r>
            <a:r>
              <a:rPr lang="vi-VN">
                <a:solidFill>
                  <a:schemeClr val="dk1"/>
                </a:solidFill>
                <a:latin typeface="Courier New"/>
                <a:ea typeface="Courier New"/>
                <a:cs typeface="Courier New"/>
                <a:sym typeface="Courier New"/>
              </a:rPr>
              <a:t>&lt;item&gt;</a:t>
            </a:r>
            <a:r>
              <a:rPr lang="vi-VN">
                <a:solidFill>
                  <a:schemeClr val="dk1"/>
                </a:solidFill>
              </a:rPr>
              <a:t>là giá trị cho thuộc tính đó.</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Mọi </a:t>
            </a:r>
            <a:r>
              <a:rPr lang="vi-VN">
                <a:solidFill>
                  <a:schemeClr val="dk1"/>
                </a:solidFill>
                <a:latin typeface="Courier New"/>
                <a:ea typeface="Courier New"/>
                <a:cs typeface="Courier New"/>
                <a:sym typeface="Courier New"/>
              </a:rPr>
              <a:t>Chế độ xem văn bản</a:t>
            </a:r>
            <a:r>
              <a:rPr lang="vi-VN">
                <a:solidFill>
                  <a:schemeClr val="dk1"/>
                </a:solidFill>
              </a:rPr>
              <a:t> có </a:t>
            </a:r>
            <a:r>
              <a:rPr lang="vi-VN">
                <a:solidFill>
                  <a:schemeClr val="dk1"/>
                </a:solidFill>
                <a:latin typeface="Courier New"/>
                <a:ea typeface="Courier New"/>
                <a:cs typeface="Courier New"/>
                <a:sym typeface="Courier New"/>
              </a:rPr>
              <a:t>DescriptionStyle</a:t>
            </a:r>
            <a:r>
              <a:rPr lang="vi-VN">
                <a:solidFill>
                  <a:schemeClr val="dk1"/>
                </a:solidFill>
              </a:rPr>
              <a:t> đều sẽ có những thuộc tính </a:t>
            </a:r>
            <a:r>
              <a:rPr lang="vi-VN">
                <a:solidFill>
                  <a:schemeClr val="dk1"/>
                </a:solidFill>
                <a:latin typeface="Courier New"/>
                <a:ea typeface="Courier New"/>
                <a:cs typeface="Courier New"/>
                <a:sym typeface="Courier New"/>
              </a:rPr>
              <a:t>textColor</a:t>
            </a:r>
            <a:r>
              <a:rPr lang="vi-VN">
                <a:solidFill>
                  <a:schemeClr val="dk1"/>
                </a:solidFill>
              </a:rPr>
              <a:t> và </a:t>
            </a:r>
            <a:r>
              <a:rPr lang="vi-VN">
                <a:solidFill>
                  <a:schemeClr val="dk1"/>
                </a:solidFill>
                <a:latin typeface="Courier New"/>
                <a:ea typeface="Courier New"/>
                <a:cs typeface="Courier New"/>
                <a:sym typeface="Courier New"/>
              </a:rPr>
              <a:t>textSize</a:t>
            </a:r>
            <a:r>
              <a:rPr lang="vi-VN">
                <a:solidFill>
                  <a:schemeClr val="dk1"/>
                </a:solidFill>
              </a:rPr>
              <a:t> được đặt trên chế độ xem.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Lưu ý: mặc dù cả kiểu và giao diện đều được xác định bằng cú pháp </a:t>
            </a:r>
            <a:r>
              <a:rPr lang="vi-VN">
                <a:solidFill>
                  <a:schemeClr val="dk1"/>
                </a:solidFill>
                <a:latin typeface="Courier New"/>
                <a:ea typeface="Courier New"/>
                <a:cs typeface="Courier New"/>
                <a:sym typeface="Courier New"/>
              </a:rPr>
              <a:t>&lt;style&gt;</a:t>
            </a:r>
            <a:r>
              <a:rPr lang="vi-VN">
                <a:solidFill>
                  <a:schemeClr val="dk1"/>
                </a:solidFill>
              </a:rPr>
              <a:t>, nhưng lại có mục đích khác nhau. Bạn có thể xem bài đăng trên blog để biết thêm về sự khác biệt giữa kiểu và giao diện.</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Định kiểu cho Android: Giao diện và kiểu</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Kiểu và giao diện</a:t>
            </a:r>
            <a:endParaRPr/>
          </a:p>
          <a:p>
            <a:pPr indent="0" lvl="0" marL="0" rtl="0" algn="l">
              <a:lnSpc>
                <a:spcPct val="100000"/>
              </a:lnSpc>
              <a:spcBef>
                <a:spcPts val="6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tệp bố cục, hãy áp dụng kiểu cho một chế độ xem bằng cách chỉ định thuộc tính </a:t>
            </a:r>
            <a:r>
              <a:rPr lang="vi-VN">
                <a:latin typeface="Courier New"/>
                <a:ea typeface="Courier New"/>
                <a:cs typeface="Courier New"/>
                <a:sym typeface="Courier New"/>
              </a:rPr>
              <a:t>kiểu</a:t>
            </a:r>
            <a:r>
              <a:rPr lang="vi-VN"/>
              <a:t>. Giá trị sẽ là tài nguyên kiểu mà bạn vừa tạo: </a:t>
            </a:r>
            <a:r>
              <a:rPr lang="vi-VN">
                <a:latin typeface="Courier New"/>
                <a:ea typeface="Courier New"/>
                <a:cs typeface="Courier New"/>
                <a:sym typeface="Courier New"/>
              </a:rPr>
              <a:t>@style/&lt;name of style&gt;</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Về phạm vi, kiểu chỉ áp dụng cho chế độ xem đó (không áp dụng cho bất kỳ chế độ xem con nào).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Liên kết phần này với nội dung chúng ta đã tìm hiểu trước đó, bạn cũng có thể tham chiếu đến thuộc tính giao diện trong một kiểu. Ví dụ: khi chúng ta khai báo </a:t>
            </a:r>
            <a:r>
              <a:rPr lang="vi-VN">
                <a:latin typeface="Courier New"/>
                <a:ea typeface="Courier New"/>
                <a:cs typeface="Courier New"/>
                <a:sym typeface="Courier New"/>
              </a:rPr>
              <a:t>DescriptionStyle</a:t>
            </a:r>
            <a:r>
              <a:rPr lang="vi-VN"/>
              <a:t>, màu văn bản có thể tham chiếu đến thuộc tính giao diện </a:t>
            </a:r>
            <a:r>
              <a:rPr lang="vi-VN">
                <a:latin typeface="Courier New"/>
                <a:ea typeface="Courier New"/>
                <a:cs typeface="Courier New"/>
                <a:sym typeface="Courier New"/>
              </a:rPr>
              <a:t>?attr/colorOnSurface</a:t>
            </a:r>
            <a:r>
              <a:rPr lang="vi-VN"/>
              <a:t> (thay vì một giá trị hex cụ thể).</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SzPts val="1100"/>
              <a:buNone/>
            </a:pPr>
            <a:r>
              <a:rPr lang="vi-VN"/>
              <a:t>Để định kiểu riêng cho một chế độ xem, hãy đặt các thuộc tính cụ thể trên chế độ xem đó. Thao tác này sẽ ghi đè mọi kiểu được kế thừa từ kiểu hoặc giao diện.</a:t>
            </a:r>
            <a:endParaRPr/>
          </a:p>
          <a:p>
            <a:pPr indent="0" lvl="0" marL="0" rtl="0" algn="l">
              <a:lnSpc>
                <a:spcPct val="100000"/>
              </a:lnSpc>
              <a:spcBef>
                <a:spcPts val="1415"/>
              </a:spcBef>
              <a:spcAft>
                <a:spcPts val="0"/>
              </a:spcAft>
              <a:buSzPts val="1100"/>
              <a:buNone/>
            </a:pPr>
            <a:r>
              <a:rPr lang="vi-VN">
                <a:solidFill>
                  <a:schemeClr val="dk1"/>
                </a:solidFill>
              </a:rPr>
              <a:t>Như bạn thấy, hệ thống định kiểu của Android có tính linh hoạt cao. Kiểu có thể kế thừa từ các kiểu khác, còn giao diện có thể kế thừa từ các giao diện khác, trong khi ghi đè các thuộc tính mà bạn muốn tùy chỉnh.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Bạn sẽ cần thực hành để nắm rõ thời điểm thích hợp cho việc xác định kiểu, cũng như dùng thuộc tính giao diện ở nơi phù hợp. Nhìn chung, các thành phần này sẽ giúp bạn tạo ra ứng dụng có hình ảnh nhất quán và dễ bảo trì hơn.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Kiểu và giao diện</a:t>
            </a:r>
            <a:r>
              <a:rPr lang="vi-VN" sz="1200">
                <a:solidFill>
                  <a:schemeClr val="dk1"/>
                </a:solidFill>
                <a:latin typeface="Times New Roman"/>
                <a:ea typeface="Times New Roman"/>
                <a:cs typeface="Times New Roman"/>
                <a:sym typeface="Times New Roman"/>
              </a:rPr>
              <a:t> </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3"/>
              </a:rPr>
              <a:t>Định kiểu cho Android: Giao diện và kiểu</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Định kiểu cho Android: Các thuộc tính giao diện phổ biến</a:t>
            </a:r>
            <a:endParaRPr/>
          </a:p>
          <a:p>
            <a:pPr indent="0" lvl="0" marL="0" marR="360045" rtl="0" algn="l">
              <a:lnSpc>
                <a:spcPct val="100000"/>
              </a:lnSpc>
              <a:spcBef>
                <a:spcPts val="600"/>
              </a:spcBef>
              <a:spcAft>
                <a:spcPts val="1415"/>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Trong những bài học trước, bạn đã tìm hiểu về các tài nguyên trong dự án ứng dụng Android, cũng như cách xác định các tài nguyên đó trong thư mục </a:t>
            </a:r>
            <a:r>
              <a:rPr lang="vi-VN">
                <a:latin typeface="Courier New"/>
                <a:ea typeface="Courier New"/>
                <a:cs typeface="Courier New"/>
                <a:sym typeface="Courier New"/>
              </a:rPr>
              <a:t>res</a:t>
            </a:r>
            <a:r>
              <a:rPr lang="vi-VN"/>
              <a:t> của dự án. Ví dụ: bạn đã khai báo các chuỗi mà người dùng thấy được trong tệp </a:t>
            </a:r>
            <a:r>
              <a:rPr lang="vi-VN">
                <a:latin typeface="Courier New"/>
                <a:ea typeface="Courier New"/>
                <a:cs typeface="Courier New"/>
                <a:sym typeface="Courier New"/>
              </a:rPr>
              <a:t>res &gt; values &gt; strings.xml</a:t>
            </a:r>
            <a:r>
              <a:rPr lang="vi-VN"/>
              <a:t>. Gần đây nhất, chúng ta đã dùng tệp </a:t>
            </a:r>
            <a:r>
              <a:rPr lang="vi-VN">
                <a:latin typeface="Courier New"/>
                <a:ea typeface="Courier New"/>
                <a:cs typeface="Courier New"/>
                <a:sym typeface="Courier New"/>
              </a:rPr>
              <a:t>styles.xml</a:t>
            </a:r>
            <a:r>
              <a:rPr lang="vi-VN"/>
              <a:t> để xác định kiểu và dùng tệp </a:t>
            </a:r>
            <a:r>
              <a:rPr lang="vi-VN">
                <a:latin typeface="Courier New"/>
                <a:ea typeface="Courier New"/>
                <a:cs typeface="Courier New"/>
                <a:sym typeface="Courier New"/>
              </a:rPr>
              <a:t>themes.xml </a:t>
            </a:r>
            <a:r>
              <a:rPr lang="vi-VN"/>
              <a:t>để xác định giao diện cho ứng dụng. Đây chính là giao diện áp dụng cho cấu trúc dự án của chúng 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Các thư mục có dấu hoa thị (*) có thể chứa một số mã nhận dạng dựa trên ngôn ngữ, mật độ màn hình, chế độ ban đêm hoặc cấp độ API.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Font typeface="Times New Roman"/>
              <a:buChar char="●"/>
            </a:pPr>
            <a:r>
              <a:rPr lang="vi-VN" u="sng">
                <a:solidFill>
                  <a:schemeClr val="hlink"/>
                </a:solidFill>
                <a:hlinkClick r:id="rId2"/>
              </a:rPr>
              <a:t>Cung cấp tài nguyên thay thế</a:t>
            </a:r>
            <a:r>
              <a:rPr lang="vi-VN">
                <a:solidFill>
                  <a:schemeClr val="dk1"/>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Một ứng dụng có thể chứa nhiều nhóm tài nguyên, mỗi nhóm được tùy chỉnh cho một cấu hình thiết bị riêng. Khi người dùng chạy ứng dụng, Android sẽ tự động chọn và tải các tài nguyên phù hợp với thiết bị nhất.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Bạn có thể khai báo tệp tài nguyên mới sẽ được sử dụng thay vì tệp mặc định tùy vào thư mục tài nguyên (có bộ hạn định) chứa tệp đó. Ví dụ: bạn có thể khai báo các chuỗi mặc định cho ứng dụng của mình trong tệp </a:t>
            </a:r>
            <a:r>
              <a:rPr lang="vi-VN">
                <a:latin typeface="Courier New"/>
                <a:ea typeface="Courier New"/>
                <a:cs typeface="Courier New"/>
                <a:sym typeface="Courier New"/>
              </a:rPr>
              <a:t>res &gt; values &gt; strings.xml</a:t>
            </a:r>
            <a:r>
              <a:rPr lang="vi-VN"/>
              <a:t>. Bạn có thể đặt phiên bản dịch sang tiếng Tây Ban Nha của các chuỗi đó trong tệp tài nguyên chuỗi </a:t>
            </a:r>
            <a:r>
              <a:rPr lang="vi-VN">
                <a:latin typeface="Courier New"/>
                <a:ea typeface="Courier New"/>
                <a:cs typeface="Courier New"/>
                <a:sym typeface="Courier New"/>
              </a:rPr>
              <a:t>values-b+es &gt; strings.xml</a:t>
            </a:r>
            <a:r>
              <a:rPr lang="vi-VN"/>
              <a:t>. Các chuỗi này sẽ tự động được chọn trong ứng dụng của bạn khi ngôn ngữ hiện tại sử dụng mã tiếng Tây Ban Nha (</a:t>
            </a:r>
            <a:r>
              <a:rPr lang="vi-VN">
                <a:latin typeface="Courier New"/>
                <a:ea typeface="Courier New"/>
                <a:cs typeface="Courier New"/>
                <a:sym typeface="Courier New"/>
              </a:rPr>
              <a:t>es</a:t>
            </a:r>
            <a:r>
              <a:rPr lang="vi-V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Một ví dụ khác là nếu muốn dùng giao diện khác khi ứng dụng ở chế độ ban đêm (chẳng hạn, bạn muốn chỉ định màu chính và màu phụ khác), thì bạn có thể khai báo giao diện mới trong tệp </a:t>
            </a:r>
            <a:r>
              <a:rPr lang="vi-VN">
                <a:latin typeface="Courier New"/>
                <a:ea typeface="Courier New"/>
                <a:cs typeface="Courier New"/>
                <a:sym typeface="Courier New"/>
              </a:rPr>
              <a:t>res &gt; values-night &gt; themes.xml</a:t>
            </a:r>
            <a:r>
              <a:rPr lang="vi-VN"/>
              <a:t>. Giao diện này sẽ được dùng khi thiết bị ở chế độ ban đêm (có giao diện tối).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Đây là một cách khác để bạn tách biệt logic chính của ứng dụng với các thuộc tính có thể thay đổi tùy vào cấu hình thiết bị.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Để biết thêm thông tin chi tiết về những bộ hạn định thư mục tài nguyên mà bạn có thể sử dụng, hãy xem tài liệu dưới đây.</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Font typeface="Times New Roman"/>
              <a:buChar char="●"/>
            </a:pPr>
            <a:r>
              <a:rPr lang="vi-VN" u="sng">
                <a:solidFill>
                  <a:schemeClr val="hlink"/>
                </a:solidFill>
                <a:hlinkClick r:id="rId2"/>
              </a:rPr>
              <a:t>Cung cấp tài nguyên thay thế</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Một tệp tài nguyên khác cần đề cập khi bạn xây dựng giao diện người dùng của ứng dụng là tệp </a:t>
            </a:r>
            <a:r>
              <a:rPr lang="vi-VN">
                <a:latin typeface="Courier New"/>
                <a:ea typeface="Courier New"/>
                <a:cs typeface="Courier New"/>
                <a:sym typeface="Courier New"/>
              </a:rPr>
              <a:t>colors.xml</a:t>
            </a:r>
            <a:r>
              <a:rPr lang="vi-VN"/>
              <a:t>. Bạn có thể chỉ định các màu dùng trong ứng dụng ở một nơi, đó là tệp </a:t>
            </a:r>
            <a:r>
              <a:rPr lang="vi-VN">
                <a:latin typeface="Courier New"/>
                <a:ea typeface="Courier New"/>
                <a:cs typeface="Courier New"/>
                <a:sym typeface="Courier New"/>
              </a:rPr>
              <a:t>res/values/colors.xml</a:t>
            </a:r>
            <a:r>
              <a:rPr lang="vi-VN"/>
              <a:t>. Việc khai báo tài nguyên màu trong tệp này mang lại cho bạn một cách đặt tên và chuẩn hóa màu trên toàn ứng dụng của mình. Bằng cách đó, bạn sẽ không dùng mã màu hex ngay trong tệp bố cục (việc này có thể gây ra nhầm lẫn). Chẳng hạn, bạn chỉ cần tham chiếu đến </a:t>
            </a:r>
            <a:r>
              <a:rPr lang="vi-VN">
                <a:latin typeface="Courier New"/>
                <a:ea typeface="Courier New"/>
                <a:cs typeface="Courier New"/>
                <a:sym typeface="Courier New"/>
              </a:rPr>
              <a:t>@color/purple_500</a:t>
            </a:r>
            <a:r>
              <a:rPr lang="vi-VN"/>
              <a:t> hoặc </a:t>
            </a:r>
            <a:r>
              <a:rPr lang="vi-VN">
                <a:latin typeface="Courier New"/>
                <a:ea typeface="Courier New"/>
                <a:cs typeface="Courier New"/>
                <a:sym typeface="Courier New"/>
              </a:rPr>
              <a:t>@color/teal_200</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Màu được chỉ định bằng hệ thập lục phân ở dạng </a:t>
            </a:r>
            <a:r>
              <a:rPr lang="vi-VN">
                <a:latin typeface="Courier New"/>
                <a:ea typeface="Courier New"/>
                <a:cs typeface="Courier New"/>
                <a:sym typeface="Courier New"/>
              </a:rPr>
              <a:t>#AARRGGBB</a:t>
            </a:r>
            <a:r>
              <a:rPr lang="vi-VN"/>
              <a:t>, trong đó: </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AA</a:t>
            </a:r>
            <a:r>
              <a:rPr lang="vi-VN"/>
              <a:t> – alpha/độ mờ </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RR</a:t>
            </a:r>
            <a:r>
              <a:rPr lang="vi-VN"/>
              <a:t> – kênh đỏ </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GG</a:t>
            </a:r>
            <a:r>
              <a:rPr lang="vi-VN"/>
              <a:t> – kênh xanh lục </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BB</a:t>
            </a:r>
            <a:r>
              <a:rPr lang="vi-VN"/>
              <a:t> – kênh xanh dương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Trong thư mục tài nguyên, bạn cũng có thể nhận thấy một tệp </a:t>
            </a:r>
            <a:r>
              <a:rPr lang="vi-VN">
                <a:latin typeface="Courier New"/>
                <a:ea typeface="Courier New"/>
                <a:cs typeface="Courier New"/>
                <a:sym typeface="Courier New"/>
              </a:rPr>
              <a:t>dimens.xml</a:t>
            </a:r>
            <a:r>
              <a:rPr lang="vi-VN"/>
              <a:t> mà chúng ta chưa thảo luận trước đó. </a:t>
            </a:r>
            <a:r>
              <a:rPr lang="vi-VN">
                <a:solidFill>
                  <a:schemeClr val="dk1"/>
                </a:solidFill>
              </a:rPr>
              <a:t>Nếu bạn nhận thấy một số giá trị thứ nguyên được dùng ở nhiều nơi trong ứng dụng của mình, hãy cân nhắc khai báo một tài nguyên thứ nguyên (ví dụ: giá trị lề hoặc chiều rộng cụ thể của chế độ xem). Việc này sẽ giúp mọi thứ trở nên dễ dàng hơn. Nếu cần thay đổi giá trị thứ nguyên, bạn chỉ cập nhật ở một nơi và sự thay đổi này sẽ được áp dụng ở tất cả những nơi có dùng thứ nguyên đó.</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Trong tệp</a:t>
            </a:r>
            <a:r>
              <a:rPr lang="vi-VN">
                <a:latin typeface="Courier New"/>
                <a:ea typeface="Courier New"/>
                <a:cs typeface="Courier New"/>
                <a:sym typeface="Courier New"/>
              </a:rPr>
              <a:t> res/values/dimens.xml</a:t>
            </a:r>
            <a:r>
              <a:rPr lang="vi-VN"/>
              <a:t>, bạn có thể khai báo tài nguyên thứ nguyên, chẳng hạn như thứ nguyên </a:t>
            </a:r>
            <a:r>
              <a:rPr lang="vi-VN">
                <a:latin typeface="Courier New"/>
                <a:ea typeface="Courier New"/>
                <a:cs typeface="Courier New"/>
                <a:sym typeface="Courier New"/>
              </a:rPr>
              <a:t>top_margin</a:t>
            </a:r>
            <a:r>
              <a:rPr lang="vi-VN"/>
              <a:t> có giá trị là 16 dp. Thứ nguyên được chỉ định bằng một số theo sau là đơn vị đo lường. Ví dụ: 10 px, 2 inch, 5 sp. Hãy xem đường liên kết dưới đây để biết các đơn vị đo lường mà Android hỗ trợ.</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Bạn có thể tham chiếu đến thứ nguyên bằng cách dùng cú pháp </a:t>
            </a:r>
            <a:r>
              <a:rPr lang="vi-VN">
                <a:latin typeface="Courier New"/>
                <a:ea typeface="Courier New"/>
                <a:cs typeface="Courier New"/>
                <a:sym typeface="Courier New"/>
              </a:rPr>
              <a:t>@dimen/&lt;name&gt;</a:t>
            </a:r>
            <a:r>
              <a:rPr lang="vi-VN"/>
              <a:t> trong tệp tài nguyên hoặc </a:t>
            </a:r>
            <a:r>
              <a:rPr lang="vi-VN">
                <a:latin typeface="Courier New"/>
                <a:ea typeface="Courier New"/>
                <a:cs typeface="Courier New"/>
                <a:sym typeface="Courier New"/>
              </a:rPr>
              <a:t>R.dimen.&lt;name&gt;</a:t>
            </a:r>
            <a:r>
              <a:rPr lang="vi-VN"/>
              <a:t> trong mã Kotlin.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Thứ nguyên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Chủ đề tiếp theo chúng ta sẽ nói đến trong phần thiết kế giao diện người dùng của ứng dụng là kiểu chữ, đó là cách văn bản xuất hiện sao cho dễ đọc và đẹp mắt. Nhiều ứng dụng hiển thị một số loại thông tin ở dạng văn bản. Vì vậy, bạn cần phải xem xét cách sử dụng kiểu chữ sao cho có thể giúp truyền tải thông tin rõ ràng hơn.</a:t>
            </a:r>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Pixel không phụ thuộc vào tỷ lệ (sp) là đơn vị đo lường mà bạn nên dùng cho bất kỳ nội dung nào liên quan đến văn bản. </a:t>
            </a:r>
            <a:r>
              <a:rPr lang="vi-VN">
                <a:solidFill>
                  <a:schemeClr val="dk1"/>
                </a:solidFill>
              </a:rPr>
              <a:t>Trong khi dp chỉ chịu sự ảnh hưởng của mật độ màn hình, sp còn bị ảnh hưởng bởi kích thước phông chữ và kích thước hiển thị mà người dùng chọn trong ứng dụng Cài đặt. sp</a:t>
            </a:r>
            <a:r>
              <a:rPr lang="vi-VN"/>
              <a:t> có tính đến những yếu tố này để đạt được kích thước văn bản cuối cùng.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Hỗ trợ nhiều mật độ pixel</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Thứ nguyên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Thang loại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Bạn có thể dùng một kiểu định sẵn trong thang kiểu làm </a:t>
            </a:r>
            <a:r>
              <a:rPr lang="vi-VN">
                <a:solidFill>
                  <a:schemeClr val="dk1"/>
                </a:solidFill>
                <a:latin typeface="Courier New"/>
                <a:ea typeface="Courier New"/>
                <a:cs typeface="Courier New"/>
                <a:sym typeface="Courier New"/>
              </a:rPr>
              <a:t>TextAppearance</a:t>
            </a:r>
            <a:r>
              <a:rPr lang="vi-VN">
                <a:solidFill>
                  <a:schemeClr val="dk1"/>
                </a:solidFill>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Các ví dụ này cho thấy cách đặt </a:t>
            </a:r>
            <a:r>
              <a:rPr lang="vi-VN">
                <a:solidFill>
                  <a:schemeClr val="dk1"/>
                </a:solidFill>
                <a:latin typeface="Courier New"/>
                <a:ea typeface="Courier New"/>
                <a:cs typeface="Courier New"/>
                <a:sym typeface="Courier New"/>
              </a:rPr>
              <a:t>TextAppearance</a:t>
            </a:r>
            <a:r>
              <a:rPr lang="vi-VN">
                <a:solidFill>
                  <a:schemeClr val="dk1"/>
                </a:solidFill>
              </a:rPr>
              <a:t> trên một </a:t>
            </a:r>
            <a:r>
              <a:rPr lang="vi-VN">
                <a:solidFill>
                  <a:schemeClr val="dk1"/>
                </a:solidFill>
                <a:latin typeface="Courier New"/>
                <a:ea typeface="Courier New"/>
                <a:cs typeface="Courier New"/>
                <a:sym typeface="Courier New"/>
              </a:rPr>
              <a:t>Chế độ xem văn bản</a:t>
            </a:r>
            <a:r>
              <a:rPr lang="vi-VN">
                <a:solidFill>
                  <a:schemeClr val="dk1"/>
                </a:solidFill>
              </a:rPr>
              <a:t>, thay vì đặt từng thuộc tính văn bản trên các </a:t>
            </a:r>
            <a:r>
              <a:rPr lang="vi-VN">
                <a:solidFill>
                  <a:schemeClr val="dk1"/>
                </a:solidFill>
                <a:latin typeface="Courier New"/>
                <a:ea typeface="Courier New"/>
                <a:cs typeface="Courier New"/>
                <a:sym typeface="Courier New"/>
              </a:rPr>
              <a:t>Chế độ xem văn bản</a:t>
            </a:r>
            <a:r>
              <a:rPr lang="vi-VN">
                <a:solidFill>
                  <a:schemeClr val="dk1"/>
                </a:solidFill>
              </a:rPr>
              <a:t>.</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Thang loại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Thậm chí, bạn có thể kế thừa từ một kiểu giao diện văn bản hiện có và sửa đổi kiểu đó theo trường hợp sử dụng của mình. Ví dụ: bạn có thể tùy chỉnh giao diện văn bản </a:t>
            </a:r>
            <a:r>
              <a:rPr lang="vi-VN">
                <a:latin typeface="Courier New"/>
                <a:ea typeface="Courier New"/>
                <a:cs typeface="Courier New"/>
                <a:sym typeface="Courier New"/>
              </a:rPr>
              <a:t>Headline1</a:t>
            </a:r>
            <a:r>
              <a:rPr lang="vi-VN"/>
              <a:t> và cung cấp các giá trị thay thế cho </a:t>
            </a:r>
            <a:r>
              <a:rPr lang="vi-VN">
                <a:latin typeface="Courier New"/>
                <a:ea typeface="Courier New"/>
                <a:cs typeface="Courier New"/>
                <a:sym typeface="Courier New"/>
              </a:rPr>
              <a:t>textStyle</a:t>
            </a:r>
            <a:r>
              <a:rPr lang="vi-VN"/>
              <a:t>, </a:t>
            </a:r>
            <a:r>
              <a:rPr lang="vi-VN">
                <a:latin typeface="Courier New"/>
                <a:ea typeface="Courier New"/>
                <a:cs typeface="Courier New"/>
                <a:sym typeface="Courier New"/>
              </a:rPr>
              <a:t>textSize</a:t>
            </a:r>
            <a:r>
              <a:rPr lang="vi-VN"/>
              <a:t>, v.v. Sau đó, bạn có thể dùng kiểu này ngay trong bố cục của mình.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Hoặc bạn có thể dùng kiểu mới này trong một giao diện. Ví dụ: trong </a:t>
            </a:r>
            <a:r>
              <a:rPr lang="vi-VN">
                <a:latin typeface="Courier New"/>
                <a:ea typeface="Courier New"/>
                <a:cs typeface="Courier New"/>
                <a:sym typeface="Courier New"/>
              </a:rPr>
              <a:t>Theme.MyApp</a:t>
            </a:r>
            <a:r>
              <a:rPr lang="vi-VN"/>
              <a:t>, bạn có thể cung cấp kiểu giao diện văn bản </a:t>
            </a:r>
            <a:r>
              <a:rPr lang="vi-VN">
                <a:solidFill>
                  <a:schemeClr val="dk1"/>
                </a:solidFill>
                <a:latin typeface="Courier New"/>
                <a:ea typeface="Courier New"/>
                <a:cs typeface="Courier New"/>
                <a:sym typeface="Courier New"/>
              </a:rPr>
              <a:t>Headline1 </a:t>
            </a:r>
            <a:r>
              <a:rPr lang="vi-VN"/>
              <a:t>riêng cho </a:t>
            </a:r>
            <a:r>
              <a:rPr lang="vi-VN">
                <a:solidFill>
                  <a:schemeClr val="dk1"/>
                </a:solidFill>
              </a:rPr>
              <a:t>thuộc tính giao diện </a:t>
            </a:r>
            <a:r>
              <a:rPr lang="vi-VN">
                <a:solidFill>
                  <a:schemeClr val="dk1"/>
                </a:solidFill>
                <a:latin typeface="Courier New"/>
                <a:ea typeface="Courier New"/>
                <a:cs typeface="Courier New"/>
                <a:sym typeface="Courier New"/>
              </a:rPr>
              <a:t>textAppearanceHeadline1</a:t>
            </a:r>
            <a:r>
              <a:rPr lang="vi-VN">
                <a:solidFill>
                  <a:schemeClr val="dk1"/>
                </a:solidFill>
              </a:rPr>
              <a:t>. </a:t>
            </a:r>
            <a:r>
              <a:rPr lang="vi-VN"/>
              <a:t>Mỗi khi thuộc tính giao diện này được yêu cầu, giá trị sẽ là giao diện văn bản tùy chỉnh của bạn.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Trong một giao diện, mọi thuộc tính giao diện văn bản đều có thể bị ghi đè bằng các giá trị của riêng bạn. Hãy xem danh sách các thuộc tính có thể sử dụng trong đường liên kết dưới đây.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Giao diện kiểu chữ</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Cho đến giờ, chúng ta đã tìm hiểu các khái niệm chính trong quá trình phát triển giao diện người dùng trên Android, hãy nói về cách chúng ta có thể dùng Material Design để tạo ra các ứng dụng đẹp mắt và hoàn chỉnh hơn. Material là một hệ thống thiết kế do Google tạo ra để giúp mọi người xây dựng trải nghiệm có chất lượng cao trên thiết bị di động và trên web. </a:t>
            </a:r>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nên xem trang web </a:t>
            </a:r>
            <a:r>
              <a:rPr lang="vi-VN" u="sng">
                <a:solidFill>
                  <a:schemeClr val="hlink"/>
                </a:solidFill>
                <a:hlinkClick r:id="rId2"/>
              </a:rPr>
              <a:t>Material Design</a:t>
            </a:r>
            <a:r>
              <a:rPr lang="vi-VN"/>
              <a:t> để biết thêm thông tin về các nguyên tắc, thành phần và hướng dẫn triển khai của Material Design.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Các công cụ do Material Design cung cấp giúp bạn đưa ra một số quyết định về thiết kế (ví dụ: màu sắc hoặc kiểu chữ), cũng như phản ánh thiết kế đó trên khắp giao diện người dùng của ứng dụng, thậm chí là cả giao diện của các thành phần riêng lẻ. Nhờ vậy, bạn có thể dễ dàng truyền tải tầm nhìn thiết kế của mình trên toàn bộ trải nghiệm người dùng và mang lại cảm giác gắn kết.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Trang web này có một phần Android nói về Material Design trong bối cảnh nền tảng Android. Đây là tài liệu tuyệt vời để bạn tiếp tục tham khảo khi xây dựng các ứng dụng của mình và cần đưa ra quyết định về thiết kế.</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Font typeface="Times New Roman"/>
              <a:buChar char="●"/>
            </a:pPr>
            <a:r>
              <a:rPr lang="vi-VN" u="sng">
                <a:solidFill>
                  <a:schemeClr val="hlink"/>
                </a:solidFill>
                <a:hlinkClick r:id="rId3"/>
              </a:rPr>
              <a:t>Material Design</a:t>
            </a:r>
            <a:endParaRPr/>
          </a:p>
          <a:p>
            <a:pPr indent="-298450" lvl="0" marL="457200" rtl="0" algn="l">
              <a:lnSpc>
                <a:spcPct val="100000"/>
              </a:lnSpc>
              <a:spcBef>
                <a:spcPts val="0"/>
              </a:spcBef>
              <a:spcAft>
                <a:spcPts val="0"/>
              </a:spcAft>
              <a:buClr>
                <a:schemeClr val="dk1"/>
              </a:buClr>
              <a:buSzPts val="1100"/>
              <a:buFont typeface="Times New Roman"/>
              <a:buChar char="●"/>
            </a:pPr>
            <a:r>
              <a:rPr lang="vi-VN" u="sng">
                <a:solidFill>
                  <a:schemeClr val="hlink"/>
                </a:solidFill>
                <a:hlinkClick r:id="rId4"/>
              </a:rPr>
              <a:t>Nguyên tắc</a:t>
            </a:r>
            <a:endParaRPr/>
          </a:p>
          <a:p>
            <a:pPr indent="-298450" lvl="0" marL="457200" rtl="0" algn="l">
              <a:lnSpc>
                <a:spcPct val="100000"/>
              </a:lnSpc>
              <a:spcBef>
                <a:spcPts val="0"/>
              </a:spcBef>
              <a:spcAft>
                <a:spcPts val="0"/>
              </a:spcAft>
              <a:buClr>
                <a:schemeClr val="dk1"/>
              </a:buClr>
              <a:buSzPts val="1100"/>
              <a:buFont typeface="Times New Roman"/>
              <a:buChar char="●"/>
            </a:pPr>
            <a:r>
              <a:rPr lang="vi-VN" u="sng">
                <a:solidFill>
                  <a:schemeClr val="hlink"/>
                </a:solidFill>
                <a:hlinkClick r:id="rId5"/>
              </a:rPr>
              <a:t>Phát triển – Android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Thành phần Material là các khối xây dựng tương tác để tạo giao diện người dùng, cũng như tích hợp sẵn một cách thức để truyền tải tiêu điểm, lựa chọn và các trạng thái khác. Nhờ vậy, các nhà phát triển có thể dễ dàng tạo giao diện người dùng đẹp mắt và phản hồi nhanh mà không phải lo lắng về việc tự triển khai các thông tin đó (như trạng thái đã nhấn khi bạn nhấn vào một nút).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Bạn đặc biệt nên dùng Thành phần Material khi xây dựng ứng dụng của mình để không phải mất thời gian tạo lại.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Kho lưu trữ Material Android GitHub</a:t>
            </a:r>
            <a:r>
              <a:rPr lang="vi-VN"/>
              <a:t> – nơi chúng tôi đang phát triển các Thành phần Material mới nhất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D</a:t>
            </a:r>
            <a:r>
              <a:rPr lang="vi-VN"/>
              <a:t>ùng công cụ chọn màu này để giúp bạn chọn màu cho giao diện ứng dụng của mình. Hãy chọn trong số các màu đề xuất ở Bảng màu Material (ở bên phải). Bảng màu này giúp bạn nắm được khả năng tiếp cận của các lựa chọn màu bằng văn bản có kích thước lớn và kích thước bình thường.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Công cụ để chọn màu</a:t>
            </a:r>
            <a:r>
              <a:rPr lang="vi-VN">
                <a:solidFill>
                  <a:schemeClr val="dk1"/>
                </a:solidFill>
              </a:rPr>
              <a:t> </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Công cụ chọn màu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Để tạo ra trải nghiệm người dùng hoàn chỉnh trong Android, trước tiên, bạn cần nắm rõ các khối xây dựng trong hệ thống định kiểu của Android. Việc nắm rõ điều này sẽ giúp bạn tách biệt thông tin chi tiết về thiết kế ứng dụng với cấu trúc và hành vi của giao diện người dùng.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Nếu bạn không có tầm nhìn cụ thể, thì Material Design tích hợp sẵn một giao diện cơ sở mà bạn có thể dùng ngay lập tức như nguyên trạng. Bạn có thể tùy chỉnh giao diện này theo ý muốn.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Giao diện cơ sở này bao gồm các màu mặc định cho màu chính và màu phụ (cũng như các biến thể của chúng), màu nền, màu giao diện, màu lỗi, màu kiểu chữ và màu biểu tượng, như minh họa ở trên.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Hoạt động sử dụng màu và bảng màu</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Giao diện màu</a:t>
            </a:r>
            <a:r>
              <a:rPr lang="vi-V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Chúng ta đã biết rằng Material Design có các thành phần và giao diện được tạo sẵn mà bạn có thể tận dụng. Tất cả đều thuộc thư viện Thành phần Material cho Android. Hãy nhớ thêm phần phụ thuộc này vào dự án của bạn. Phần này có trong hầu hết các dự án theo mặc định, ví dụ: nếu bạn tạo một dự án mới dựa trên mẫu trong Android Studio.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Để tìm hiểu phiên bản mới nhất của thư viện, hãy xem hướng dẫn </a:t>
            </a:r>
            <a:r>
              <a:rPr i="1" lang="vi-VN"/>
              <a:t>Bắt đầu</a:t>
            </a:r>
            <a:r>
              <a:rPr lang="vi-VN"/>
              <a:t> qua đường liên kết dưới đây.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Font typeface="Times New Roman"/>
              <a:buChar char="●"/>
            </a:pPr>
            <a:r>
              <a:rPr lang="vi-VN" u="sng">
                <a:solidFill>
                  <a:schemeClr val="hlink"/>
                </a:solidFill>
                <a:hlinkClick r:id="rId2"/>
              </a:rPr>
              <a:t>Bắt đầu</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những giao diện đi kèm với thư viện Thành phần Material. Hãy kế thừa từ một trong những giao diện này, để bạn có được các kiểu thành phần và thuộc tính giao diện mới nhất.</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Thiết lập giao diện Thành phần Material cho Android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một ví dụ về việc kế thừa giao diện ứng dụng của </a:t>
            </a:r>
            <a:r>
              <a:rPr lang="vi-VN">
                <a:latin typeface="Courier New"/>
                <a:ea typeface="Courier New"/>
                <a:cs typeface="Courier New"/>
                <a:sym typeface="Courier New"/>
              </a:rPr>
              <a:t>Theme.MaterialComponents.DayNight.DarkActionBar</a:t>
            </a:r>
            <a:r>
              <a:rPr lang="vi-VN"/>
              <a:t>. Nếu bạn chọn giao diện DayNight, ứng dụng sẽ có một Giao diện tối mặc định (khi chế độ ban đêm được bật trên thiết bị – xem ảnh chụp màn hình ở bên phải).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Tên giao diện cũng có </a:t>
            </a:r>
            <a:r>
              <a:rPr lang="vi-VN">
                <a:latin typeface="Courier New"/>
                <a:ea typeface="Courier New"/>
                <a:cs typeface="Courier New"/>
                <a:sym typeface="Courier New"/>
              </a:rPr>
              <a:t>DarkActionBar</a:t>
            </a:r>
            <a:r>
              <a:rPr lang="vi-VN"/>
              <a:t>, đồng nghĩa với việc thanh ứng dụng ở đầu màn hình là màu tối (màu tím). Nếu thanh ứng dụng là màu sáng hơn (như màu vàng), thì tức là bạn dùng </a:t>
            </a:r>
            <a:r>
              <a:rPr lang="vi-VN">
                <a:latin typeface="Courier New"/>
                <a:ea typeface="Courier New"/>
                <a:cs typeface="Courier New"/>
                <a:sym typeface="Courier New"/>
              </a:rPr>
              <a:t>Theme.MaterialComponents.DayNight</a:t>
            </a:r>
            <a:r>
              <a:rPr lang="vi-VN"/>
              <a:t>. Việc chọn đúng giao diện sẽ đảm bảo rằng màu mặc định của văn bản và các biểu tượng trên thanh ứng dụng sẽ có độ tương phản màu thích hợp với màu phía sau nó.</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Trên Android 10 trở lên, giao diện tối được cung cấp trong nền tảng. Giao diện tối là giao diện người dùng ở chế độ ánh sáng yếu hiển thị hầu hết các giao diện tối. Giao diện này hoạt động bằng cách thay thế các giao diện phủ màu sáng và văn bản tối bằng các giao diện phủ màu tối và văn bản sáng. Một số lợi ích của giao diện tối được trình bày ở trên. Bạn có thể bật chế độ ban đêm trên thiết bị trong ứng dụng Cài đặt (trong phần </a:t>
            </a:r>
            <a:r>
              <a:rPr lang="vi-VN">
                <a:latin typeface="Courier New"/>
                <a:ea typeface="Courier New"/>
                <a:cs typeface="Courier New"/>
                <a:sym typeface="Courier New"/>
              </a:rPr>
              <a:t>Màn hình &gt; Giao diện tối</a:t>
            </a:r>
            <a:r>
              <a:rPr lang="vi-VN"/>
              <a: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Giao diện tối áp dụng cho giao diện người dùng của hệ thống Android, cũng như các ứng dụng chạy trên thiết bị. Đây là ảnh chụp màn hình giao diện của một ứng dụng ở chế độ sáng và chế độ tối. Phiên bản giao diện tối có các giao diện bớt sáng hơn đáng kể, nhờ vậy mà người dùng có thể lựa chọn dễ dàng hơn trong chế độ cài đặt ánh sáng yếu.</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Giao diện tối</a:t>
            </a:r>
            <a:endParaRPr/>
          </a:p>
          <a:p>
            <a:pPr indent="-298450" lvl="0" marL="457200" rtl="0" algn="l">
              <a:lnSpc>
                <a:spcPct val="100000"/>
              </a:lnSpc>
              <a:spcBef>
                <a:spcPts val="0"/>
              </a:spcBef>
              <a:spcAft>
                <a:spcPts val="0"/>
              </a:spcAft>
              <a:buClr>
                <a:srgbClr val="1155CC"/>
              </a:buClr>
              <a:buSzPts val="1100"/>
              <a:buChar char="●"/>
            </a:pPr>
            <a:r>
              <a:rPr lang="vi-VN" u="sng">
                <a:solidFill>
                  <a:schemeClr val="hlink"/>
                </a:solidFill>
                <a:hlinkClick r:id="rId3"/>
              </a:rPr>
              <a:t>Giao diện tối</a:t>
            </a:r>
            <a:r>
              <a:rPr lang="vi-VN" u="sng">
                <a:solidFill>
                  <a:srgbClr val="1155CC"/>
                </a:solidFill>
              </a:rPr>
              <a:t> – Material Design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giao diện của tệp </a:t>
            </a:r>
            <a:r>
              <a:rPr lang="vi-VN">
                <a:latin typeface="Courier New"/>
                <a:ea typeface="Courier New"/>
                <a:cs typeface="Courier New"/>
                <a:sym typeface="Courier New"/>
              </a:rPr>
              <a:t>themes.xml </a:t>
            </a:r>
            <a:r>
              <a:rPr lang="vi-VN"/>
              <a:t>khi bạn kế thừa từ một giao diện </a:t>
            </a:r>
            <a:r>
              <a:rPr lang="vi-VN">
                <a:latin typeface="Courier New"/>
                <a:ea typeface="Courier New"/>
                <a:cs typeface="Courier New"/>
                <a:sym typeface="Courier New"/>
              </a:rPr>
              <a:t>DayNight</a:t>
            </a:r>
            <a:r>
              <a:rPr lang="vi-VN"/>
              <a:t> để hỗ trợ giao diện tối trong ứng dụng của mình.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Nếu bạn muốn xác định một giao diện khác cho chế độ ban đêm, hãy tạo một tệp </a:t>
            </a:r>
            <a:r>
              <a:rPr lang="vi-VN">
                <a:latin typeface="Courier New"/>
                <a:ea typeface="Courier New"/>
                <a:cs typeface="Courier New"/>
                <a:sym typeface="Courier New"/>
              </a:rPr>
              <a:t>themes.xml</a:t>
            </a:r>
            <a:r>
              <a:rPr lang="vi-VN"/>
              <a:t> mới trong thư mục </a:t>
            </a:r>
            <a:r>
              <a:rPr lang="vi-VN">
                <a:latin typeface="Courier New"/>
                <a:ea typeface="Courier New"/>
                <a:cs typeface="Courier New"/>
                <a:sym typeface="Courier New"/>
              </a:rPr>
              <a:t>values-night</a:t>
            </a:r>
            <a:r>
              <a:rPr lang="vi-VN"/>
              <a:t> rồi chỉ định các thuộc tính mong muốn. Các giao diện trong tệp này sẽ được dùng khi chế độ ban đêm được bật trên thiết bị. Trong ví dụ này, chúng ta đã đặt một màu chính khác (màu cam nhạt hơn) cho ứng dụng vì màu khử bão hòa được khuyên dùng cho giao diện tối.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Thư viện Thành phần Material có một số tiện ích giúp bạn triển khai giao diện người dùng nhanh hơn. Trong phần này, chúng ta sẽ nêu bật một số tiện ích phổ biến với nhiều ứng dụng.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lang="vi-VN">
                <a:solidFill>
                  <a:schemeClr val="dk1"/>
                </a:solidFill>
              </a:rPr>
              <a:t>Đây là một số ví dụ về Thành phần Material.</a:t>
            </a:r>
            <a:endParaRPr/>
          </a:p>
          <a:p>
            <a:pPr indent="0" lvl="0" marL="0" marR="360045" rtl="0" algn="l">
              <a:lnSpc>
                <a:spcPct val="100000"/>
              </a:lnSpc>
              <a:spcBef>
                <a:spcPts val="1415"/>
              </a:spcBef>
              <a:spcAft>
                <a:spcPts val="0"/>
              </a:spcAft>
              <a:buClr>
                <a:schemeClr val="dk1"/>
              </a:buClr>
              <a:buSzPts val="1100"/>
              <a:buFont typeface="Arial"/>
              <a:buNone/>
            </a:pPr>
            <a:r>
              <a:rPr lang="vi-VN">
                <a:solidFill>
                  <a:schemeClr val="dk1"/>
                </a:solidFill>
              </a:rPr>
              <a:t>Bạn nên xem toàn bộ các thành phần ở trang </a:t>
            </a:r>
            <a:r>
              <a:rPr lang="vi-VN" u="sng">
                <a:solidFill>
                  <a:schemeClr val="hlink"/>
                </a:solidFill>
                <a:hlinkClick r:id="rId2"/>
              </a:rPr>
              <a:t>Thành phần</a:t>
            </a:r>
            <a:r>
              <a:rPr lang="vi-VN">
                <a:solidFill>
                  <a:schemeClr val="dk1"/>
                </a:solidFill>
              </a:rPr>
              <a:t>.</a:t>
            </a:r>
            <a:endParaRPr/>
          </a:p>
          <a:p>
            <a:pPr indent="0" lvl="0" marL="0" marR="360045" rtl="0" algn="l">
              <a:lnSpc>
                <a:spcPct val="100000"/>
              </a:lnSpc>
              <a:spcBef>
                <a:spcPts val="1415"/>
              </a:spcBef>
              <a:spcAft>
                <a:spcPts val="0"/>
              </a:spcAft>
              <a:buClr>
                <a:schemeClr val="dk1"/>
              </a:buClr>
              <a:buSzPts val="1100"/>
              <a:buFont typeface="Arial"/>
              <a:buNone/>
            </a:pPr>
            <a:r>
              <a:rPr lang="vi-VN">
                <a:solidFill>
                  <a:schemeClr val="dk1"/>
                </a:solidFill>
              </a:rPr>
              <a:t>Ví dụ về nguyên tắc Material liên quan đến cách sử dụng Nút: </a:t>
            </a:r>
            <a:r>
              <a:rPr lang="vi-VN" u="sng">
                <a:solidFill>
                  <a:schemeClr val="hlink"/>
                </a:solidFill>
                <a:hlinkClick r:id="rId3"/>
              </a:rPr>
              <a:t>Nút</a:t>
            </a:r>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Thay vì dùng </a:t>
            </a:r>
            <a:r>
              <a:rPr lang="vi-VN">
                <a:latin typeface="Courier New"/>
                <a:ea typeface="Courier New"/>
                <a:cs typeface="Courier New"/>
                <a:sym typeface="Courier New"/>
              </a:rPr>
              <a:t>EditText</a:t>
            </a:r>
            <a:r>
              <a:rPr lang="vi-VN"/>
              <a:t>, bạn nên sử dụng các trường văn bản Material để người dùng nhập và chỉnh sửa văn bản. </a:t>
            </a:r>
            <a:r>
              <a:rPr lang="vi-VN">
                <a:solidFill>
                  <a:schemeClr val="dk1"/>
                </a:solidFill>
              </a:rPr>
              <a:t>Trường văn bản Material</a:t>
            </a:r>
            <a:r>
              <a:rPr lang="vi-VN"/>
              <a:t> bao gồm </a:t>
            </a:r>
            <a:r>
              <a:rPr lang="vi-VN">
                <a:latin typeface="Courier New"/>
                <a:ea typeface="Courier New"/>
                <a:cs typeface="Courier New"/>
                <a:sym typeface="Courier New"/>
              </a:rPr>
              <a:t>TextInputLayout</a:t>
            </a:r>
            <a:r>
              <a:rPr lang="vi-VN"/>
              <a:t> và chế độ xem con là </a:t>
            </a:r>
            <a:r>
              <a:rPr lang="vi-VN">
                <a:latin typeface="Courier New"/>
                <a:ea typeface="Courier New"/>
                <a:cs typeface="Courier New"/>
                <a:sym typeface="Courier New"/>
              </a:rPr>
              <a:t>TextInputEditText</a:t>
            </a:r>
            <a:r>
              <a:rPr lang="vi-VN"/>
              <a:t>. Các API thành phần này giúp bạn xử lý phần việc nặng nhọc để cung cấp một trường văn bản tuân theo các nguyên tắc Material dành cho trường văn bản trên Android. Ví dụ: bạn có thể thêm một biểu tượng ở đầu vào trường văn bản.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Có 2 loại trường văn bản như minh họa trong sơ đồ. Nếu chưa đặt kiểu nào, trường văn bản được tô màu nền sẽ là kiểu mặc định. Các trường văn bản được tô màu nền có điểm nhấn trực quan hơn và nổi bật hơn so với trường văn bản có đường viền.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Font typeface="Arial"/>
              <a:buChar char="●"/>
            </a:pPr>
            <a:r>
              <a:rPr lang="vi-VN" u="sng">
                <a:solidFill>
                  <a:schemeClr val="hlink"/>
                </a:solidFill>
                <a:hlinkClick r:id="rId2"/>
              </a:rPr>
              <a:t>Trường văn bản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một ví dụ về cách khai báo trường văn bản trong tệp XML bố cục của bạn. Gợi ý cho trường văn bản được đặt trên </a:t>
            </a:r>
            <a:r>
              <a:rPr lang="vi-VN">
                <a:latin typeface="Courier New"/>
                <a:ea typeface="Courier New"/>
                <a:cs typeface="Courier New"/>
                <a:sym typeface="Courier New"/>
              </a:rPr>
              <a:t>TextInputLayout</a:t>
            </a:r>
            <a:r>
              <a:rPr lang="vi-VN"/>
              <a:t>. Chúng ta cũng đặt kiểu thành một trường văn bản có đường viền bằng cách dùng </a:t>
            </a:r>
            <a:r>
              <a:rPr lang="vi-VN">
                <a:latin typeface="Courier New"/>
                <a:ea typeface="Courier New"/>
                <a:cs typeface="Courier New"/>
                <a:sym typeface="Courier New"/>
              </a:rPr>
              <a:t>@style/Widget.MaterialComponents.TextInputLayout.OutlinedBox</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Trường văn bản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SzPts val="1100"/>
              <a:buNone/>
            </a:pPr>
            <a:r>
              <a:rPr lang="vi-VN" sz="1050">
                <a:solidFill>
                  <a:schemeClr val="dk1"/>
                </a:solidFill>
                <a:highlight>
                  <a:srgbClr val="FFFFFF"/>
                </a:highlight>
              </a:rPr>
              <a:t>Android cung cấp một hệ thống định kiểu phong phú cho phép bạn kiểm soát giao diện của mọi chế độ xem trong ứng dụng của mình. Bạn có thể dùng các giao diện, kiểu và thuộc tính chế độ xem để hỗ trợ việc định kiểu.</a:t>
            </a:r>
            <a:endParaRPr/>
          </a:p>
          <a:p>
            <a:pPr indent="0" lvl="0" marL="0" marR="360045" rtl="0" algn="l">
              <a:lnSpc>
                <a:spcPct val="100000"/>
              </a:lnSpc>
              <a:spcBef>
                <a:spcPts val="1415"/>
              </a:spcBef>
              <a:spcAft>
                <a:spcPts val="0"/>
              </a:spcAft>
              <a:buSzPts val="1100"/>
              <a:buNone/>
            </a:pPr>
            <a:r>
              <a:rPr lang="vi-VN" sz="1050">
                <a:solidFill>
                  <a:schemeClr val="dk1"/>
                </a:solidFill>
                <a:highlight>
                  <a:srgbClr val="FFFFFF"/>
                </a:highlight>
              </a:rPr>
              <a:t>Khi sử dụng kết hợp những thành phần này, bạn sẽ có được giao diện nhất quán trên toàn ứng dụng của mình. </a:t>
            </a:r>
            <a:endParaRPr/>
          </a:p>
          <a:p>
            <a:pPr indent="0" lvl="0" marL="0" rtl="0" algn="l">
              <a:lnSpc>
                <a:spcPct val="100000"/>
              </a:lnSpc>
              <a:spcBef>
                <a:spcPts val="1415"/>
              </a:spcBef>
              <a:spcAft>
                <a:spcPts val="0"/>
              </a:spcAft>
              <a:buSzPts val="1100"/>
              <a:buNone/>
            </a:pPr>
            <a:r>
              <a:rPr lang="vi-VN" sz="1050">
                <a:solidFill>
                  <a:schemeClr val="dk1"/>
                </a:solidFill>
              </a:rPr>
              <a:t>Hệ thống định kiểu mang tính phân cấp. Bạn có thể kế thừa từ những kiểu mẹ và chỉ ghi đè các thuộc tính mong muốn.</a:t>
            </a:r>
            <a:endParaRPr/>
          </a:p>
          <a:p>
            <a:pPr indent="0" lvl="0" marL="0" marR="360045" rtl="0" algn="l">
              <a:lnSpc>
                <a:spcPct val="100000"/>
              </a:lnSpc>
              <a:spcBef>
                <a:spcPts val="0"/>
              </a:spcBef>
              <a:spcAft>
                <a:spcPts val="1415"/>
              </a:spcAft>
              <a:buSzPts val="1100"/>
              <a:buNone/>
            </a:pPr>
            <a:r>
              <a:t/>
            </a:r>
            <a:endParaRPr sz="105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SzPts val="1100"/>
              <a:buNone/>
            </a:pPr>
            <a:r>
              <a:rPr lang="vi-VN">
                <a:solidFill>
                  <a:schemeClr val="dk1"/>
                </a:solidFill>
              </a:rPr>
              <a:t>Một thành phần hữu ích khác là Thanh điều hướng dưới cùng. Thanh này cho phép người dùng di chuyển giữa các đích ở cấp cao nhất trong ứng dụng của bạn – các màn hình ở cấp anh chị em không liên quan đến nhau về mặt phân cấp và mỗi màn hình có thể chứa nhóm đích liên quan riêng. Giống như ngăn điều hướng và thanh ứng dụng, bạn chỉ định vị trí của mình bằng cách dùng một tệp tài nguyên trình đơn. </a:t>
            </a:r>
            <a:endParaRPr/>
          </a:p>
          <a:p>
            <a:pPr indent="0" lvl="0" marL="0" marR="360045" rtl="0" algn="l">
              <a:lnSpc>
                <a:spcPct val="100000"/>
              </a:lnSpc>
              <a:spcBef>
                <a:spcPts val="1415"/>
              </a:spcBef>
              <a:spcAft>
                <a:spcPts val="0"/>
              </a:spcAft>
              <a:buClr>
                <a:schemeClr val="dk1"/>
              </a:buClr>
              <a:buSzPts val="1100"/>
              <a:buFont typeface="Arial"/>
              <a:buNone/>
            </a:pPr>
            <a:r>
              <a:rPr b="1" lang="vi-VN">
                <a:solidFill>
                  <a:schemeClr val="dk1"/>
                </a:solidFill>
              </a:rPr>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Thanh điều hướng dưới cùng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Trước tiên, hãy khai báo các đích trình đơn trong một tệp tài nguyên trình đơn (ví dụ: tệp </a:t>
            </a:r>
            <a:r>
              <a:rPr lang="vi-VN">
                <a:latin typeface="Courier New"/>
                <a:ea typeface="Courier New"/>
                <a:cs typeface="Courier New"/>
                <a:sym typeface="Courier New"/>
              </a:rPr>
              <a:t>res/menu/bottom_navigation_menu.xml</a:t>
            </a:r>
            <a:r>
              <a:rPr lang="vi-VN"/>
              <a:t>). Sau đó, sửa đổi bố cục của bạn để bao gồm </a:t>
            </a:r>
            <a:r>
              <a:rPr lang="vi-VN">
                <a:latin typeface="Courier New"/>
                <a:ea typeface="Courier New"/>
                <a:cs typeface="Courier New"/>
                <a:sym typeface="Courier New"/>
              </a:rPr>
              <a:t>BottomNavigationView</a:t>
            </a:r>
            <a:r>
              <a:rPr lang="vi-VN"/>
              <a:t> (trỏ đến tài nguyên trình đơn) như minh họa ở trên.</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Thanh điều hướng dưới cùng</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BottomNavigationView</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Sau đó, trong mã hoạt động hoặc mã mảnh (tùy vào bố cục mà mã đó được khai báo), hãy lấy thông tin tham chiếu đến</a:t>
            </a:r>
            <a:r>
              <a:rPr lang="vi-VN">
                <a:solidFill>
                  <a:schemeClr val="dk1"/>
                </a:solidFill>
              </a:rPr>
              <a:t> </a:t>
            </a:r>
            <a:r>
              <a:rPr lang="vi-VN">
                <a:solidFill>
                  <a:schemeClr val="dk1"/>
                </a:solidFill>
                <a:latin typeface="Courier New"/>
                <a:ea typeface="Courier New"/>
                <a:cs typeface="Courier New"/>
                <a:sym typeface="Courier New"/>
              </a:rPr>
              <a:t>BottomNavigationView </a:t>
            </a:r>
            <a:r>
              <a:rPr lang="vi-VN">
                <a:solidFill>
                  <a:schemeClr val="dk1"/>
                </a:solidFill>
              </a:rPr>
              <a:t>(</a:t>
            </a:r>
            <a:r>
              <a:rPr lang="vi-VN">
                <a:solidFill>
                  <a:schemeClr val="dk1"/>
                </a:solidFill>
                <a:latin typeface="Courier New"/>
                <a:ea typeface="Courier New"/>
                <a:cs typeface="Courier New"/>
                <a:sym typeface="Courier New"/>
              </a:rPr>
              <a:t>bottomNav</a:t>
            </a:r>
            <a:r>
              <a:rPr lang="vi-VN">
                <a:solidFill>
                  <a:schemeClr val="dk1"/>
                </a:solidFill>
              </a:rPr>
              <a:t> với trường hợp này). Tiếp theo, hãy xác định và đặt</a:t>
            </a:r>
            <a:r>
              <a:rPr lang="vi-VN"/>
              <a:t> </a:t>
            </a:r>
            <a:r>
              <a:rPr lang="vi-VN">
                <a:latin typeface="Courier New"/>
                <a:ea typeface="Courier New"/>
                <a:cs typeface="Courier New"/>
                <a:sym typeface="Courier New"/>
              </a:rPr>
              <a:t>OnNavigationItemSelectedListener</a:t>
            </a:r>
            <a:r>
              <a:rPr lang="vi-VN"/>
              <a:t> thành </a:t>
            </a:r>
            <a:r>
              <a:rPr lang="vi-VN">
                <a:latin typeface="Courier New"/>
                <a:ea typeface="Courier New"/>
                <a:cs typeface="Courier New"/>
                <a:sym typeface="Courier New"/>
              </a:rPr>
              <a:t>BottomNavigationView</a:t>
            </a:r>
            <a:r>
              <a:rPr lang="vi-VN"/>
              <a:t> để xử lý khi từng mục điều hướng được chọn.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NavigationView.OnNavigationItemSelectedListener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Ngoài việc cung cấp thông báo ngắn về những gì đang diễn ra trong ứng dụng (ví dụ: nếu một số mục bị xóa hoặc được lưu trữ), </a:t>
            </a:r>
            <a:r>
              <a:rPr lang="vi-VN">
                <a:latin typeface="Courier New"/>
                <a:ea typeface="Courier New"/>
                <a:cs typeface="Courier New"/>
                <a:sym typeface="Courier New"/>
              </a:rPr>
              <a:t>Thanh thông báo nhanh</a:t>
            </a:r>
            <a:r>
              <a:rPr lang="vi-VN"/>
              <a:t> còn cho phép người dùng thực hiện một thao tác. Thao tác này có thể chỉ đơn giản là đóng thông báo, xác nhận lựa chọn hoặc hủy thao tác gần đây nhất.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Thanh thông báo nhanh</a:t>
            </a:r>
            <a:r>
              <a:rPr lang="vi-VN" sz="1200">
                <a:solidFill>
                  <a:schemeClr val="dk1"/>
                </a:solidFill>
                <a:latin typeface="Times New Roman"/>
                <a:ea typeface="Times New Roman"/>
                <a:cs typeface="Times New Roman"/>
                <a:sym typeface="Times New Roman"/>
              </a:rPr>
              <a:t> </a:t>
            </a:r>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marR="360045" rtl="0" algn="l">
              <a:lnSpc>
                <a:spcPct val="115000"/>
              </a:lnSpc>
              <a:spcBef>
                <a:spcPts val="0"/>
              </a:spcBef>
              <a:spcAft>
                <a:spcPts val="0"/>
              </a:spcAft>
              <a:buSzPts val="1100"/>
              <a:buNone/>
            </a:pPr>
            <a:r>
              <a:rPr lang="vi-VN">
                <a:solidFill>
                  <a:schemeClr val="dk1"/>
                </a:solidFill>
              </a:rPr>
              <a:t>Để tạo một </a:t>
            </a:r>
            <a:r>
              <a:rPr lang="vi-VN">
                <a:solidFill>
                  <a:schemeClr val="dk1"/>
                </a:solidFill>
                <a:latin typeface="Courier New"/>
                <a:ea typeface="Courier New"/>
                <a:cs typeface="Courier New"/>
                <a:sym typeface="Courier New"/>
              </a:rPr>
              <a:t>Thanh thông báo nhanh</a:t>
            </a:r>
            <a:r>
              <a:rPr lang="vi-VN">
                <a:solidFill>
                  <a:schemeClr val="dk1"/>
                </a:solidFill>
              </a:rPr>
              <a:t>, bạn sẽ dùng hàm </a:t>
            </a:r>
            <a:r>
              <a:rPr lang="vi-VN">
                <a:solidFill>
                  <a:schemeClr val="dk1"/>
                </a:solidFill>
                <a:latin typeface="Courier New"/>
                <a:ea typeface="Courier New"/>
                <a:cs typeface="Courier New"/>
                <a:sym typeface="Courier New"/>
              </a:rPr>
              <a:t>make</a:t>
            </a:r>
            <a:r>
              <a:rPr lang="vi-VN">
                <a:solidFill>
                  <a:schemeClr val="dk1"/>
                </a:solidFill>
              </a:rPr>
              <a:t> tĩnh và cung cấp một </a:t>
            </a:r>
            <a:r>
              <a:rPr lang="vi-VN">
                <a:solidFill>
                  <a:schemeClr val="dk1"/>
                </a:solidFill>
                <a:latin typeface="Courier New"/>
                <a:ea typeface="Courier New"/>
                <a:cs typeface="Courier New"/>
                <a:sym typeface="Courier New"/>
              </a:rPr>
              <a:t>Chế độ xem</a:t>
            </a:r>
            <a:r>
              <a:rPr lang="vi-VN">
                <a:solidFill>
                  <a:schemeClr val="dk1"/>
                </a:solidFill>
              </a:rPr>
              <a:t>, chuỗi hoặc mã tài nguyên cho văn bản sẽ hiển thị, cũng như khoảng thời gian sẽ hiện thông báo. </a:t>
            </a:r>
            <a:endParaRPr/>
          </a:p>
          <a:p>
            <a:pPr indent="0" lvl="0" marL="0" marR="360045" rtl="0" algn="l">
              <a:lnSpc>
                <a:spcPct val="115000"/>
              </a:lnSpc>
              <a:spcBef>
                <a:spcPts val="0"/>
              </a:spcBef>
              <a:spcAft>
                <a:spcPts val="0"/>
              </a:spcAft>
              <a:buSzPts val="1100"/>
              <a:buNone/>
            </a:pPr>
            <a:r>
              <a:t/>
            </a:r>
            <a:endParaRPr>
              <a:solidFill>
                <a:schemeClr val="dk1"/>
              </a:solidFill>
            </a:endParaRPr>
          </a:p>
          <a:p>
            <a:pPr indent="0" lvl="0" marL="0" marR="360045" rtl="0" algn="l">
              <a:lnSpc>
                <a:spcPct val="115000"/>
              </a:lnSpc>
              <a:spcBef>
                <a:spcPts val="0"/>
              </a:spcBef>
              <a:spcAft>
                <a:spcPts val="0"/>
              </a:spcAft>
              <a:buSzPts val="1100"/>
              <a:buNone/>
            </a:pPr>
            <a:r>
              <a:rPr lang="vi-VN">
                <a:solidFill>
                  <a:schemeClr val="dk1"/>
                </a:solidFill>
              </a:rPr>
              <a:t>Xin lưu ý rằng việc gọi </a:t>
            </a:r>
            <a:r>
              <a:rPr lang="vi-VN">
                <a:solidFill>
                  <a:schemeClr val="dk1"/>
                </a:solidFill>
                <a:latin typeface="Courier New"/>
                <a:ea typeface="Courier New"/>
                <a:cs typeface="Courier New"/>
                <a:sym typeface="Courier New"/>
              </a:rPr>
              <a:t>make()</a:t>
            </a:r>
            <a:r>
              <a:rPr lang="vi-VN">
                <a:solidFill>
                  <a:schemeClr val="dk1"/>
                </a:solidFill>
              </a:rPr>
              <a:t> sẽ tạo thực thể của </a:t>
            </a:r>
            <a:r>
              <a:rPr lang="vi-VN">
                <a:solidFill>
                  <a:schemeClr val="dk1"/>
                </a:solidFill>
                <a:latin typeface="Courier New"/>
                <a:ea typeface="Courier New"/>
                <a:cs typeface="Courier New"/>
                <a:sym typeface="Courier New"/>
              </a:rPr>
              <a:t>Thanh thông báo nhanh</a:t>
            </a:r>
            <a:r>
              <a:rPr lang="vi-VN">
                <a:solidFill>
                  <a:schemeClr val="dk1"/>
                </a:solidFill>
              </a:rPr>
              <a:t>, nhưng không hiển thị thanh này trên màn hình cho đến khi bạn gọi phương thức </a:t>
            </a:r>
            <a:r>
              <a:rPr lang="vi-VN">
                <a:solidFill>
                  <a:schemeClr val="dk1"/>
                </a:solidFill>
                <a:latin typeface="Courier New"/>
                <a:ea typeface="Courier New"/>
                <a:cs typeface="Courier New"/>
                <a:sym typeface="Courier New"/>
              </a:rPr>
              <a:t>show()</a:t>
            </a:r>
            <a:r>
              <a:rPr lang="vi-VN">
                <a:solidFill>
                  <a:schemeClr val="dk1"/>
                </a:solidFill>
              </a:rPr>
              <a:t> trên màn hình đó.</a:t>
            </a:r>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Thanh thông báo nhanh</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Một thành phần phổ biến khác trên giao diện người dùng mà bạn sẽ thấy trong các ứng dụng là nút hành động nổi (gọi là FAB), biểu thị thao tác chính của màn hình.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Có 3 loại FAB. Đối với hầu hết trường hợp, hãy dùng FAB thông thường (1) có biểu tượng kèm theo. FAB thu nhỏ (2) dùng cho các trường hợp thiết bị có màn hình nhỏ, hoặc cần có FAB nhỏ hơn để duy trì tính liên tục với các thành phần khác của ứng dụng. FAB mở rộng (3) bao gồm văn bản và một biểu tượng không bắt buộc.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Nút: nút hành động nổi</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3"/>
              </a:rPr>
              <a:t>Nút hành động nổi trên Android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Khi dùng </a:t>
            </a:r>
            <a:r>
              <a:rPr lang="vi-VN">
                <a:solidFill>
                  <a:schemeClr val="dk1"/>
                </a:solidFill>
                <a:latin typeface="Courier New"/>
                <a:ea typeface="Courier New"/>
                <a:cs typeface="Courier New"/>
                <a:sym typeface="Courier New"/>
              </a:rPr>
              <a:t>Thanh thông báo nhanh</a:t>
            </a:r>
            <a:r>
              <a:rPr lang="vi-VN">
                <a:solidFill>
                  <a:schemeClr val="dk1"/>
                </a:solidFill>
              </a:rPr>
              <a:t> hoặc FAB trong bố cục, bạn nên thêm chúng làm thành phần con của </a:t>
            </a:r>
            <a:r>
              <a:rPr lang="vi-VN">
                <a:solidFill>
                  <a:schemeClr val="dk1"/>
                </a:solidFill>
                <a:latin typeface="Courier New"/>
                <a:ea typeface="Courier New"/>
                <a:cs typeface="Courier New"/>
                <a:sym typeface="Courier New"/>
              </a:rPr>
              <a:t>CoordinatorLayout.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Bạn có thể coi </a:t>
            </a:r>
            <a:r>
              <a:rPr lang="vi-VN">
                <a:latin typeface="Courier New"/>
                <a:ea typeface="Courier New"/>
                <a:cs typeface="Courier New"/>
                <a:sym typeface="Courier New"/>
              </a:rPr>
              <a:t>CoordinatorLayout</a:t>
            </a:r>
            <a:r>
              <a:rPr lang="vi-VN"/>
              <a:t> là </a:t>
            </a:r>
            <a:r>
              <a:rPr lang="vi-VN">
                <a:latin typeface="Courier New"/>
                <a:ea typeface="Courier New"/>
                <a:cs typeface="Courier New"/>
                <a:sym typeface="Courier New"/>
              </a:rPr>
              <a:t>FrameLayout</a:t>
            </a:r>
            <a:r>
              <a:rPr lang="vi-VN"/>
              <a:t> siêu mạnh. </a:t>
            </a:r>
            <a:r>
              <a:rPr lang="vi-VN">
                <a:latin typeface="Courier New"/>
                <a:ea typeface="Courier New"/>
                <a:cs typeface="Courier New"/>
                <a:sym typeface="Courier New"/>
              </a:rPr>
              <a:t>CoordinatorLayout</a:t>
            </a:r>
            <a:r>
              <a:rPr lang="vi-VN"/>
              <a:t> có thể được dùng làm vùng chứa cho một hoạt động tương tác cụ thể với một hoặc nhiều chế độ xem con.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latin typeface="Courier New"/>
                <a:ea typeface="Courier New"/>
                <a:cs typeface="Courier New"/>
                <a:sym typeface="Courier New"/>
              </a:rPr>
              <a:t>Thanh thông báo nhanh</a:t>
            </a:r>
            <a:r>
              <a:rPr lang="vi-VN">
                <a:solidFill>
                  <a:schemeClr val="dk1"/>
                </a:solidFill>
              </a:rPr>
              <a:t> hoạt động hiệu quả nhất trong </a:t>
            </a:r>
            <a:r>
              <a:rPr lang="vi-VN">
                <a:solidFill>
                  <a:schemeClr val="dk1"/>
                </a:solidFill>
                <a:latin typeface="Courier New"/>
                <a:ea typeface="Courier New"/>
                <a:cs typeface="Courier New"/>
                <a:sym typeface="Courier New"/>
              </a:rPr>
              <a:t>CoordinatorLayout</a:t>
            </a:r>
            <a:r>
              <a:rPr lang="vi-VN">
                <a:solidFill>
                  <a:schemeClr val="dk1"/>
                </a:solidFill>
              </a:rPr>
              <a:t> cho phép hành vi như khả năng vuốt để đóng </a:t>
            </a:r>
            <a:r>
              <a:rPr lang="vi-VN">
                <a:solidFill>
                  <a:schemeClr val="dk1"/>
                </a:solidFill>
                <a:latin typeface="Courier New"/>
                <a:ea typeface="Courier New"/>
                <a:cs typeface="Courier New"/>
                <a:sym typeface="Courier New"/>
              </a:rPr>
              <a:t>Thanh thông báo nhanh</a:t>
            </a:r>
            <a:r>
              <a:rPr lang="vi-VN">
                <a:solidFill>
                  <a:schemeClr val="dk1"/>
                </a:solidFill>
              </a:rPr>
              <a:t>.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Khi dùng FAB trong </a:t>
            </a:r>
            <a:r>
              <a:rPr lang="vi-VN">
                <a:solidFill>
                  <a:schemeClr val="dk1"/>
                </a:solidFill>
                <a:latin typeface="Courier New"/>
                <a:ea typeface="Courier New"/>
                <a:cs typeface="Courier New"/>
                <a:sym typeface="Courier New"/>
              </a:rPr>
              <a:t>CoordinatorLayout</a:t>
            </a:r>
            <a:r>
              <a:rPr lang="vi-VN">
                <a:solidFill>
                  <a:schemeClr val="dk1"/>
                </a:solidFill>
              </a:rPr>
              <a:t>, một số trường hợp sẽ được xử lý tự động (ví dụ: FAB di chuyển qua nếu </a:t>
            </a:r>
            <a:r>
              <a:rPr lang="vi-VN">
                <a:solidFill>
                  <a:schemeClr val="dk1"/>
                </a:solidFill>
                <a:latin typeface="Courier New"/>
                <a:ea typeface="Courier New"/>
                <a:cs typeface="Courier New"/>
                <a:sym typeface="Courier New"/>
              </a:rPr>
              <a:t>Thanh thông báo nhanh</a:t>
            </a:r>
            <a:r>
              <a:rPr lang="vi-VN">
                <a:solidFill>
                  <a:schemeClr val="dk1"/>
                </a:solidFill>
              </a:rPr>
              <a:t> xuất hiện).</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CoordinatorLayout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một ví dụ về trường hợp chúng ta thêm </a:t>
            </a:r>
            <a:r>
              <a:rPr lang="vi-VN">
                <a:latin typeface="Courier New"/>
                <a:ea typeface="Courier New"/>
                <a:cs typeface="Courier New"/>
                <a:sym typeface="Courier New"/>
              </a:rPr>
              <a:t>FloatingActionButton</a:t>
            </a:r>
            <a:r>
              <a:rPr lang="vi-VN"/>
              <a:t> trong </a:t>
            </a:r>
            <a:r>
              <a:rPr lang="vi-VN">
                <a:latin typeface="Courier New"/>
                <a:ea typeface="Courier New"/>
                <a:cs typeface="Courier New"/>
                <a:sym typeface="Courier New"/>
              </a:rPr>
              <a:t>CoordinatorLayout</a:t>
            </a:r>
            <a:r>
              <a:rPr lang="vi-VN"/>
              <a:t>. Hầu hết các thuộc tính trong vùng chứa tên của Android là những thuộc tính mà chúng ta đã dùng trước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2 thuộc tính cần nêu bật là </a:t>
            </a:r>
            <a:r>
              <a:rPr lang="vi-VN">
                <a:latin typeface="Courier New"/>
                <a:ea typeface="Courier New"/>
                <a:cs typeface="Courier New"/>
                <a:sym typeface="Courier New"/>
              </a:rPr>
              <a:t>layout_gravity</a:t>
            </a:r>
            <a:r>
              <a:rPr lang="vi-VN"/>
              <a:t> và </a:t>
            </a:r>
            <a:r>
              <a:rPr lang="vi-VN">
                <a:latin typeface="Courier New"/>
                <a:ea typeface="Courier New"/>
                <a:cs typeface="Courier New"/>
                <a:sym typeface="Courier New"/>
              </a:rPr>
              <a:t>contentDescription</a:t>
            </a:r>
            <a:r>
              <a:rPr lang="vi-VN"/>
              <a:t>. </a:t>
            </a:r>
            <a:r>
              <a:rPr lang="vi-VN">
                <a:latin typeface="Courier New"/>
                <a:ea typeface="Courier New"/>
                <a:cs typeface="Courier New"/>
                <a:sym typeface="Courier New"/>
              </a:rPr>
              <a:t>layout_gravity</a:t>
            </a:r>
            <a:r>
              <a:rPr lang="vi-VN"/>
              <a:t> chỉ định cách một chế độ xem sẽ tự đặt nó vào bố cục của vùng chứa. Trong trường hợp này, thuộc tính đó xác định vị trí của FAB ở dưới cùng và cuối </a:t>
            </a:r>
            <a:r>
              <a:rPr lang="vi-VN">
                <a:latin typeface="Courier New"/>
                <a:ea typeface="Courier New"/>
                <a:cs typeface="Courier New"/>
                <a:sym typeface="Courier New"/>
              </a:rPr>
              <a:t>CoordinatorLayout</a:t>
            </a:r>
            <a:r>
              <a:rPr lang="vi-VN"/>
              <a:t> chứa nó (có lề). Thuộc tính liên quan khác là </a:t>
            </a:r>
            <a:r>
              <a:rPr lang="vi-VN">
                <a:latin typeface="Courier New"/>
                <a:ea typeface="Courier New"/>
                <a:cs typeface="Courier New"/>
                <a:sym typeface="Courier New"/>
              </a:rPr>
              <a:t>contentDescription</a:t>
            </a:r>
            <a:r>
              <a:rPr lang="vi-VN"/>
              <a:t>, giúp trình đọc màn hình biết mục đích của FAB ngay cả khi không có văn bản nào trên FAB.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latin typeface="Courier New"/>
                <a:ea typeface="Courier New"/>
                <a:cs typeface="Courier New"/>
                <a:sym typeface="Courier New"/>
              </a:rPr>
              <a:t>fabSize</a:t>
            </a:r>
            <a:r>
              <a:rPr lang="vi-VN"/>
              <a:t> có thể có giá trị là </a:t>
            </a:r>
            <a:r>
              <a:rPr lang="vi-VN">
                <a:latin typeface="Courier New"/>
                <a:ea typeface="Courier New"/>
                <a:cs typeface="Courier New"/>
                <a:sym typeface="Courier New"/>
              </a:rPr>
              <a:t>normal</a:t>
            </a:r>
            <a:r>
              <a:rPr lang="vi-VN"/>
              <a:t> (56 dp), </a:t>
            </a:r>
            <a:r>
              <a:rPr lang="vi-VN">
                <a:latin typeface="Courier New"/>
                <a:ea typeface="Courier New"/>
                <a:cs typeface="Courier New"/>
                <a:sym typeface="Courier New"/>
              </a:rPr>
              <a:t>mini</a:t>
            </a:r>
            <a:r>
              <a:rPr lang="vi-VN"/>
              <a:t> (40 dp) hoặc </a:t>
            </a:r>
            <a:r>
              <a:rPr lang="vi-VN">
                <a:latin typeface="Courier New"/>
                <a:ea typeface="Courier New"/>
                <a:cs typeface="Courier New"/>
                <a:sym typeface="Courier New"/>
              </a:rPr>
              <a:t>auto</a:t>
            </a:r>
            <a:r>
              <a:rPr lang="vi-VN"/>
              <a:t>. Giá trị tự động sử dụng kích thước cửa sổ để xác định kích thước hợp lý cho nút.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Sau khi FAB được khai báo trong bố cục, bạn có thể đặt trình xử lý lượt nhấp trên nút này, giống như bạn từng làm với các nút khác.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Thêm nút hành động nổi</a:t>
            </a:r>
            <a:endParaRPr/>
          </a:p>
          <a:p>
            <a:pPr indent="-298450" lvl="0" marL="457200" marR="360045" rtl="0" algn="l">
              <a:lnSpc>
                <a:spcPct val="100000"/>
              </a:lnSpc>
              <a:spcBef>
                <a:spcPts val="0"/>
              </a:spcBef>
              <a:spcAft>
                <a:spcPts val="0"/>
              </a:spcAft>
              <a:buClr>
                <a:srgbClr val="1155CC"/>
              </a:buClr>
              <a:buSzPts val="1100"/>
              <a:buChar char="●"/>
            </a:pPr>
            <a:r>
              <a:rPr lang="vi-VN" u="sng">
                <a:solidFill>
                  <a:schemeClr val="hlink"/>
                </a:solidFill>
                <a:hlinkClick r:id="rId3"/>
              </a:rPr>
              <a:t>FloatingActionButton</a:t>
            </a:r>
            <a:endParaRPr/>
          </a:p>
          <a:p>
            <a:pPr indent="-298450" lvl="0" marL="457200" marR="360045" rtl="0" algn="l">
              <a:lnSpc>
                <a:spcPct val="100000"/>
              </a:lnSpc>
              <a:spcBef>
                <a:spcPts val="0"/>
              </a:spcBef>
              <a:spcAft>
                <a:spcPts val="0"/>
              </a:spcAft>
              <a:buClr>
                <a:schemeClr val="dk1"/>
              </a:buClr>
              <a:buSzPts val="1100"/>
              <a:buFont typeface="Times New Roman"/>
              <a:buChar char="●"/>
            </a:pPr>
            <a:r>
              <a:rPr lang="vi-VN" u="sng">
                <a:solidFill>
                  <a:schemeClr val="hlink"/>
                </a:solidFill>
                <a:hlinkClick r:id="rId4"/>
              </a:rPr>
              <a:t>LinearLayout.LayoutParams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Thành phần cuối cùng mà chúng ta sẽ nói đến hôm nay là thẻ. Bạn có thể đã thấy các ứng dụng hiển thị thông tin dưới dạng danh sách thẻ, trong đó mỗi thẻ có thể biểu thị một tin bài hoặc bài đăng trên mạng xã hội chẳng hạn. </a:t>
            </a:r>
            <a:r>
              <a:rPr lang="vi-VN">
                <a:solidFill>
                  <a:schemeClr val="dk1"/>
                </a:solidFill>
              </a:rPr>
              <a:t>Hãy dùng </a:t>
            </a:r>
            <a:r>
              <a:rPr lang="vi-VN">
                <a:solidFill>
                  <a:schemeClr val="dk1"/>
                </a:solidFill>
                <a:latin typeface="Courier New"/>
                <a:ea typeface="Courier New"/>
                <a:cs typeface="Courier New"/>
                <a:sym typeface="Courier New"/>
              </a:rPr>
              <a:t>MaterialCardView</a:t>
            </a:r>
            <a:r>
              <a:rPr lang="vi-VN">
                <a:solidFill>
                  <a:schemeClr val="dk1"/>
                </a:solidFill>
              </a:rPr>
              <a:t> để triển khai các thẻ trong ứng dụng của bạn.</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Thẻ</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3"/>
              </a:rPr>
              <a:t>Thẻ</a:t>
            </a:r>
            <a:r>
              <a:rPr lang="vi-V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MaterialCardView</a:t>
            </a:r>
            <a:r>
              <a:rPr lang="vi-VN"/>
              <a:t> mở rộng từ </a:t>
            </a:r>
            <a:r>
              <a:rPr lang="vi-VN">
                <a:latin typeface="Courier New"/>
                <a:ea typeface="Courier New"/>
                <a:cs typeface="Courier New"/>
                <a:sym typeface="Courier New"/>
              </a:rPr>
              <a:t>FrameLayout</a:t>
            </a:r>
            <a:r>
              <a:rPr lang="vi-VN"/>
              <a:t>, chỉ có thể hiển thị một </a:t>
            </a:r>
            <a:r>
              <a:rPr lang="vi-VN">
                <a:latin typeface="Courier New"/>
                <a:ea typeface="Courier New"/>
                <a:cs typeface="Courier New"/>
                <a:sym typeface="Courier New"/>
              </a:rPr>
              <a:t>Chế độ xem con</a:t>
            </a:r>
            <a:r>
              <a:rPr lang="vi-VN"/>
              <a:t>. Bạn có thể sẽ cần đặt thành phần con của </a:t>
            </a:r>
            <a:r>
              <a:rPr lang="vi-VN">
                <a:latin typeface="Courier New"/>
                <a:ea typeface="Courier New"/>
                <a:cs typeface="Courier New"/>
                <a:sym typeface="Courier New"/>
              </a:rPr>
              <a:t>MaterialViewGroup</a:t>
            </a:r>
            <a:r>
              <a:rPr lang="vi-VN"/>
              <a:t> là </a:t>
            </a:r>
            <a:r>
              <a:rPr lang="vi-VN">
                <a:latin typeface="Courier New"/>
                <a:ea typeface="Courier New"/>
                <a:cs typeface="Courier New"/>
                <a:sym typeface="Courier New"/>
              </a:rPr>
              <a:t>ViewGroup</a:t>
            </a:r>
            <a:r>
              <a:rPr lang="vi-VN"/>
              <a:t> , chẳng hạn như </a:t>
            </a:r>
            <a:r>
              <a:rPr lang="vi-VN">
                <a:latin typeface="Courier New"/>
                <a:ea typeface="Courier New"/>
                <a:cs typeface="Courier New"/>
                <a:sym typeface="Courier New"/>
              </a:rPr>
              <a:t>ConstraintLayout</a:t>
            </a:r>
            <a:r>
              <a:rPr lang="vi-VN"/>
              <a:t> hoặc </a:t>
            </a:r>
            <a:r>
              <a:rPr lang="vi-VN">
                <a:latin typeface="Courier New"/>
                <a:ea typeface="Courier New"/>
                <a:cs typeface="Courier New"/>
                <a:sym typeface="Courier New"/>
              </a:rPr>
              <a:t>LinearLayout</a:t>
            </a:r>
            <a:r>
              <a:rPr lang="vi-VN"/>
              <a:t>. Đổi lại, bố cục này có thể chứa các chế độ xem con cho nội dung của thẻ và xác định vị trí của chúng cho phù hợp.</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LinearLayout</a:t>
            </a:r>
            <a:r>
              <a:rPr lang="vi-VN"/>
              <a:t> con lưu giữ nội dung chính của thẻ.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com.google.android.material.card.MaterialCardView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1 lượt nhấp chuột</a:t>
            </a:r>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marR="360045" rtl="0" algn="l">
              <a:lnSpc>
                <a:spcPct val="100000"/>
              </a:lnSpc>
              <a:spcBef>
                <a:spcPts val="0"/>
              </a:spcBef>
              <a:spcAft>
                <a:spcPts val="0"/>
              </a:spcAft>
              <a:buSzPts val="1100"/>
              <a:buNone/>
            </a:pPr>
            <a:r>
              <a:rPr lang="vi-VN" sz="1050">
                <a:highlight>
                  <a:srgbClr val="FFFFFF"/>
                </a:highlight>
              </a:rPr>
              <a:t>Sơ đồ hiển thị ở đây tóm tắt mức độ ưu tiên của từng phương thức định kiểu. Kim tự tháp cho thấy thứ tự hệ thống áp dụng các phương thức định kiểu, từ dưới lên trên. Ví dụ: nếu bạn đặt kích thước văn bản là 18 sp trong giao diện, đặt kích thước văn bản là 16 sp trong kiểu </a:t>
            </a:r>
            <a:r>
              <a:rPr lang="vi-VN" sz="1050">
                <a:highlight>
                  <a:srgbClr val="FFFFFF"/>
                </a:highlight>
                <a:latin typeface="Courier New"/>
                <a:ea typeface="Courier New"/>
                <a:cs typeface="Courier New"/>
                <a:sym typeface="Courier New"/>
              </a:rPr>
              <a:t>Chế độ xem văn bản</a:t>
            </a:r>
            <a:r>
              <a:rPr lang="vi-VN" sz="1050">
                <a:highlight>
                  <a:srgbClr val="FFFFFF"/>
                </a:highlight>
              </a:rPr>
              <a:t> (áp dụng cho chế độ xem), sau đó đặt kích thước văn bản là 14 sp ngay trong các thuộc tính </a:t>
            </a:r>
            <a:r>
              <a:rPr lang="vi-VN" sz="1050">
                <a:highlight>
                  <a:srgbClr val="FFFFFF"/>
                </a:highlight>
                <a:latin typeface="Courier New"/>
                <a:ea typeface="Courier New"/>
                <a:cs typeface="Courier New"/>
                <a:sym typeface="Courier New"/>
              </a:rPr>
              <a:t>Chế độ xem văn bản</a:t>
            </a:r>
            <a:r>
              <a:rPr lang="vi-VN" sz="1050">
                <a:highlight>
                  <a:srgbClr val="FFFFFF"/>
                </a:highlight>
              </a:rPr>
              <a:t>, thì các thuộc tính chế độ xem sẽ được ưu tiên hơn giá trị đã xác định trong kiểu hoặc giao diện. Nội dung cuối cùng hiển thị với người dùng trong </a:t>
            </a:r>
            <a:r>
              <a:rPr lang="vi-VN" sz="1050">
                <a:highlight>
                  <a:srgbClr val="FFFFFF"/>
                </a:highlight>
                <a:latin typeface="Courier New"/>
                <a:ea typeface="Courier New"/>
                <a:cs typeface="Courier New"/>
                <a:sym typeface="Courier New"/>
              </a:rPr>
              <a:t>Chế độ xem văn bản</a:t>
            </a:r>
            <a:r>
              <a:rPr lang="vi-VN" sz="1050">
                <a:highlight>
                  <a:srgbClr val="FFFFFF"/>
                </a:highlight>
              </a:rPr>
              <a:t> sẽ là văn bản có kích thước 14 sp.</a:t>
            </a:r>
            <a:endParaRPr/>
          </a:p>
          <a:p>
            <a:pPr indent="0" lvl="0" marL="0" marR="360045" rtl="0" algn="l">
              <a:lnSpc>
                <a:spcPct val="100000"/>
              </a:lnSpc>
              <a:spcBef>
                <a:spcPts val="1415"/>
              </a:spcBef>
              <a:spcAft>
                <a:spcPts val="1415"/>
              </a:spcAft>
              <a:buSzPts val="1100"/>
              <a:buNone/>
            </a:pPr>
            <a:r>
              <a:rPr lang="vi-VN">
                <a:solidFill>
                  <a:schemeClr val="dk1"/>
                </a:solidFill>
              </a:rPr>
              <a:t>Tóm lại, các thuộc tính chế độ xem luôn ghi đè mọi giá trị đã chỉ định trong một kiểu hoặc giao diện. Còn kiểu luôn ghi đè mọi giá trị đã chỉ định trong một giao diện.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Việc xây dựng cho Android đồng nghĩa với việc bạn có thể có đối tượng toàn cầu. Một số tài nguyên trong ứng dụng của bạn có thể chỉ phù hợp với một văn hóa cụ thể. Do đó, bạn muốn có khả năng cung cấp các tài nguyên thay thế tùy vào ngôn ngữ và văn hóa của người dùng.</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nên tách biệt các tài nguyên dành riêng cho ngôn ngữ và văn hóa với phần còn lại của ứng dụng. Trong dự án Android của bạn, hãy hỗ trợ thêm nhiều ngôn ngữ trong ứng dụng bằng cách cung cấp tài nguyên thay thế trong các thư mục có bộ hạn định tài nguyên thích hợp.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ighlight>
                  <a:srgbClr val="FFFFFF"/>
                </a:highlight>
                <a:hlinkClick r:id="rId2"/>
              </a:rPr>
              <a:t>Bản địa hóa ứng dụng</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Ngôn ngữ</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Sau khi chỉ định các tài nguyên mặc định cho ứng dụng của mình, bạn có thể cung cấp tài nguyên thay thế cho những ngôn ngữ khác. Hãy đặt tên cho các thư mục dành riêng cho ngôn ngữ theo định dạng </a:t>
            </a:r>
            <a:r>
              <a:rPr lang="vi-VN">
                <a:latin typeface="Courier New"/>
                <a:ea typeface="Courier New"/>
                <a:cs typeface="Courier New"/>
                <a:sym typeface="Courier New"/>
              </a:rPr>
              <a:t>&lt;resource type&gt;-b+&lt;language code&gt;[+&lt;country code&gt;].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Ví dụ:</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layout-b+en+US</a:t>
            </a:r>
            <a:r>
              <a:rPr lang="vi-VN"/>
              <a:t> cho các ngôn ngữ có mã tiếng Anh và mã quốc gia Hoa Kỳ</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values-b+es</a:t>
            </a:r>
            <a:r>
              <a:rPr lang="vi-VN"/>
              <a:t> cho các ngôn ngữ có mã tiếng Tây Ban Nha</a:t>
            </a:r>
            <a:endParaRPr/>
          </a:p>
          <a:p>
            <a:pPr indent="0" lvl="0" marL="0" rtl="0" algn="l">
              <a:lnSpc>
                <a:spcPct val="100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VN"/>
              <a:t>Trong sơ đồ này, ứng dụng dùng nhiều chuỗi và tài nguyên có thể vẽ trong ngôn ngữ </a:t>
            </a:r>
            <a:r>
              <a:rPr lang="vi-VN">
                <a:latin typeface="Courier New"/>
                <a:ea typeface="Courier New"/>
                <a:cs typeface="Courier New"/>
                <a:sym typeface="Courier New"/>
              </a:rPr>
              <a:t>en_US</a:t>
            </a:r>
            <a:r>
              <a:rPr lang="vi-VN"/>
              <a:t> mặc định so với ngôn ngữ </a:t>
            </a:r>
            <a:r>
              <a:rPr lang="vi-VN">
                <a:latin typeface="Courier New"/>
                <a:ea typeface="Courier New"/>
                <a:cs typeface="Courier New"/>
                <a:sym typeface="Courier New"/>
              </a:rPr>
              <a:t>es_ES</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Sử dụng các tài nguyên trong ứng dụng của bạn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Bản địa hóa ứng dụng</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Hỗ trợ nhiều ngôn ngữ và văn hóa</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hỗ trợ thêm các ngôn ngữ sử dụng chữ viết từ phải sang trái (RTL) như tiếng Ả Rập hoặc tiếng Do Thái trong ứng dụng của bạn, hãy thay đổi như sau. Trước tiên, hãy chỉ định </a:t>
            </a:r>
            <a:r>
              <a:rPr lang="vi-VN">
                <a:latin typeface="Courier New"/>
                <a:ea typeface="Courier New"/>
                <a:cs typeface="Courier New"/>
                <a:sym typeface="Courier New"/>
              </a:rPr>
              <a:t>android:supportsRtl="true"</a:t>
            </a:r>
            <a:r>
              <a:rPr lang="vi-VN"/>
              <a:t> trên thẻ ứng dụng trong tệp </a:t>
            </a:r>
            <a:r>
              <a:rPr lang="vi-VN">
                <a:latin typeface="Courier New"/>
                <a:ea typeface="Courier New"/>
                <a:cs typeface="Courier New"/>
                <a:sym typeface="Courier New"/>
              </a:rPr>
              <a:t>AndroidManifest.xml</a:t>
            </a:r>
            <a:r>
              <a:rPr lang="vi-VN"/>
              <a:t>. Đảm bảo rằng phiên bản SDK mục tiêu tối thiểu của ứng dụng là 17 trở lên.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Những người sử dụng chữ viết RTL thích giao diện người dùng RTL hơn, chẳng hạn như các trình đơn căn phải, văn bản căn phải và các mũi tên tiến trỏ sang trái. Hãy chuyển đổi </a:t>
            </a:r>
            <a:r>
              <a:rPr lang="vi-VN">
                <a:latin typeface="Courier New"/>
                <a:ea typeface="Courier New"/>
                <a:cs typeface="Courier New"/>
                <a:sym typeface="Courier New"/>
              </a:rPr>
              <a:t>trái</a:t>
            </a:r>
            <a:r>
              <a:rPr lang="vi-VN"/>
              <a:t> và </a:t>
            </a:r>
            <a:r>
              <a:rPr lang="vi-VN">
                <a:latin typeface="Courier New"/>
                <a:ea typeface="Courier New"/>
                <a:cs typeface="Courier New"/>
                <a:sym typeface="Courier New"/>
              </a:rPr>
              <a:t>phải</a:t>
            </a:r>
            <a:r>
              <a:rPr lang="vi-VN"/>
              <a:t> thành </a:t>
            </a:r>
            <a:r>
              <a:rPr lang="vi-VN">
                <a:latin typeface="Courier New"/>
                <a:ea typeface="Courier New"/>
                <a:cs typeface="Courier New"/>
                <a:sym typeface="Courier New"/>
              </a:rPr>
              <a:t>đầu</a:t>
            </a:r>
            <a:r>
              <a:rPr lang="vi-VN"/>
              <a:t> và </a:t>
            </a:r>
            <a:r>
              <a:rPr lang="vi-VN">
                <a:latin typeface="Courier New"/>
                <a:ea typeface="Courier New"/>
                <a:cs typeface="Courier New"/>
                <a:sym typeface="Courier New"/>
              </a:rPr>
              <a:t>cuối</a:t>
            </a:r>
            <a:r>
              <a:rPr lang="vi-VN"/>
              <a:t> tương ứng trong mỗi tệp tài nguyên bố cục hiện có của bạn. Khi làm vậy, bạn sẽ cho phép khung căn chỉnh các thành phần trên giao diện người dùng của ứng dụng dựa trên chế độ cài đặt ngôn ngữ của người dùng.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Đồng thời, hãy bản địa hóa các chuỗi và định dạng văn bản trong các thông báo để văn bản xuất hiện đúng cách. Bạn cũng có thể cung cấp các tài nguyên cụ thể bằng cách dùng bộ hạn định thư mục tài nguyên </a:t>
            </a:r>
            <a:r>
              <a:rPr lang="vi-VN">
                <a:latin typeface="Courier New"/>
                <a:ea typeface="Courier New"/>
                <a:cs typeface="Courier New"/>
                <a:sym typeface="Courier New"/>
              </a:rPr>
              <a:t>-ldrtl </a:t>
            </a:r>
            <a:r>
              <a:rPr lang="vi-VN"/>
              <a:t>(layout-direction-right-to-left) và </a:t>
            </a:r>
            <a:r>
              <a:rPr lang="vi-VN">
                <a:latin typeface="Courier New"/>
                <a:ea typeface="Courier New"/>
                <a:cs typeface="Courier New"/>
                <a:sym typeface="Courier New"/>
              </a:rPr>
              <a:t>-ldltr </a:t>
            </a:r>
            <a:r>
              <a:rPr lang="vi-VN"/>
              <a:t>(layout-direction-left-to-right).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Hỗ trợ phản chiếu bố cục</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Định dạng văn bản trong các thông báo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Chúng ta đã đề cập đến rất nhiều thông tin trong bài học này cũng như toàn bộ khóa học! Đôi khi, việc xem xen kẽ tất cả các khái niệm và phương pháp hay nhất trong những ví dụ từ đầu đến cuối sẽ rất hữu ích.</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một số ứng dụng nguồn mở do nhóm Android tạo ra để giúp giới thiệu các phương pháp hay nhất. </a:t>
            </a:r>
            <a:r>
              <a:rPr lang="vi-VN" u="sng">
                <a:solidFill>
                  <a:schemeClr val="hlink"/>
                </a:solidFill>
                <a:hlinkClick r:id="rId2"/>
              </a:rPr>
              <a:t>Tài khoản Android GitHub</a:t>
            </a:r>
            <a:r>
              <a:rPr lang="vi-VN"/>
              <a:t> có nhiều mã mẫu hơn. Hoặc bạn có thể tìm kiếm trên mạng các ứng dụng Android nguồn mở khác do cộng đồng nhà phát triển tạo ra.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Bạn cũng có thể xem </a:t>
            </a:r>
            <a:r>
              <a:rPr lang="vi-VN" u="sng">
                <a:solidFill>
                  <a:schemeClr val="hlink"/>
                </a:solidFill>
                <a:hlinkClick r:id="rId3"/>
              </a:rPr>
              <a:t>Nghiên cứu Material</a:t>
            </a:r>
            <a:r>
              <a:rPr lang="vi-VN">
                <a:solidFill>
                  <a:schemeClr val="dk1"/>
                </a:solidFill>
              </a:rPr>
              <a:t> để biết thêm các ví dụ về giao diện và thành phần Material.</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Ứng dụng Sunflower</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5"/>
              </a:rPr>
              <a:t>Ứng dụng Android Google I/O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SzPts val="1100"/>
              <a:buNone/>
            </a:pPr>
            <a:r>
              <a:rPr lang="vi-VN" sz="1050"/>
              <a:t>Hãy cùng tìm hiểu thêm để biết giao diện là gì.</a:t>
            </a:r>
            <a:endParaRPr/>
          </a:p>
          <a:p>
            <a:pPr indent="0" lvl="0" marL="0" rtl="0" algn="l">
              <a:lnSpc>
                <a:spcPct val="100000"/>
              </a:lnSpc>
              <a:spcBef>
                <a:spcPts val="1415"/>
              </a:spcBef>
              <a:spcAft>
                <a:spcPts val="0"/>
              </a:spcAft>
              <a:buSzPts val="1100"/>
              <a:buNone/>
            </a:pPr>
            <a:r>
              <a:rPr lang="vi-VN">
                <a:solidFill>
                  <a:schemeClr val="dk1"/>
                </a:solidFill>
              </a:rPr>
              <a:t>Giao diện là một tập hợp các tài nguyên được đặt tên (gọi là thuộc tính giao diện) có thể được tham chiếu rộng rãi hơn trên toàn ứng dụng. Giao diện chỉ định các giá trị cụ thể cho những thuộc tính giao diện này. Bạn có thể tham chiếu đến các thuộc tính giao diện này trong bố cục, kiểu, v.v.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Hãy xác định một giao diện trong tệp </a:t>
            </a:r>
            <a:r>
              <a:rPr lang="vi-VN">
                <a:latin typeface="Courier New"/>
                <a:ea typeface="Courier New"/>
                <a:cs typeface="Courier New"/>
                <a:sym typeface="Courier New"/>
              </a:rPr>
              <a:t>res/values/themes.xml</a:t>
            </a:r>
            <a:r>
              <a:rPr lang="vi-VN"/>
              <a:t> của ứng dụng. Dùng thẻ </a:t>
            </a:r>
            <a:r>
              <a:rPr lang="vi-VN">
                <a:latin typeface="Courier New"/>
                <a:ea typeface="Courier New"/>
                <a:cs typeface="Courier New"/>
                <a:sym typeface="Courier New"/>
              </a:rPr>
              <a:t>&lt;style&gt;</a:t>
            </a:r>
            <a:r>
              <a:rPr lang="vi-V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Trong ví dụ này, giao diện có tên là </a:t>
            </a:r>
            <a:r>
              <a:rPr lang="vi-VN">
                <a:latin typeface="Courier New"/>
                <a:ea typeface="Courier New"/>
                <a:cs typeface="Courier New"/>
                <a:sym typeface="Courier New"/>
              </a:rPr>
              <a:t>Theme.MyApp.</a:t>
            </a:r>
            <a:r>
              <a:rPr lang="vi-VN"/>
              <a:t> Màu chính của giao diện này là do thuộc tính </a:t>
            </a:r>
            <a:r>
              <a:rPr lang="vi-VN">
                <a:latin typeface="Courier New"/>
                <a:ea typeface="Courier New"/>
                <a:cs typeface="Courier New"/>
                <a:sym typeface="Courier New"/>
              </a:rPr>
              <a:t>colorPrimary</a:t>
            </a:r>
            <a:r>
              <a:rPr lang="vi-VN"/>
              <a:t> xác định. Chúng ta đặt thuộc tính này là màu cam. Việc đặt màu này sẽ ảnh hưởng rộng đến ứng dụng của bạn – một số tiện ích giao diện người dùng (chẳng hạn như </a:t>
            </a:r>
            <a:r>
              <a:rPr lang="vi-VN">
                <a:latin typeface="Courier New"/>
                <a:ea typeface="Courier New"/>
                <a:cs typeface="Courier New"/>
                <a:sym typeface="Courier New"/>
              </a:rPr>
              <a:t>Nút</a:t>
            </a:r>
            <a:r>
              <a:rPr lang="vi-VN"/>
              <a:t>) </a:t>
            </a:r>
            <a:r>
              <a:rPr lang="vi-VN">
                <a:solidFill>
                  <a:schemeClr val="dk1"/>
                </a:solidFill>
              </a:rPr>
              <a:t>dựa vào màu chính của giao diện này</a:t>
            </a:r>
            <a:r>
              <a:rPr lang="vi-VN"/>
              <a:t>. Hãy dùng các thuộc tính giao diện khi xác định kiểu và bố cục của bạn. Bằng cách đó, hệ thống vẫn có thể dùng các tệp tài nguyên này trong một giao diện khác cung cấp nhiều tài nguyên cụ thể.</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Khi khai báo một giao diện, bạn không phải chỉ định giá trị cho mọi thuộc tính giao diện có thể sử dụng. Nếu chỉ định một giao diện mẹ, bạn sẽ kế thừa mọi giá trị thuộc tính của giao diện đó và chỉ cần ghi đè những giá trị mà bạn muốn dùng khác. Trong ví dụ này, chúng ta dùng </a:t>
            </a:r>
            <a:r>
              <a:rPr lang="vi-VN">
                <a:latin typeface="Courier New"/>
                <a:ea typeface="Courier New"/>
                <a:cs typeface="Courier New"/>
                <a:sym typeface="Courier New"/>
              </a:rPr>
              <a:t>Theme.MaterialComponents.Light</a:t>
            </a:r>
            <a:r>
              <a:rPr lang="vi-VN"/>
              <a:t> làm giao diện mẹ, sau đó chỉ cung cấp các tài nguyên cho </a:t>
            </a:r>
            <a:r>
              <a:rPr lang="vi-VN">
                <a:latin typeface="Courier New"/>
                <a:ea typeface="Courier New"/>
                <a:cs typeface="Courier New"/>
                <a:sym typeface="Courier New"/>
              </a:rPr>
              <a:t>colorPrimary</a:t>
            </a:r>
            <a:r>
              <a:rPr lang="vi-VN"/>
              <a:t>, </a:t>
            </a:r>
            <a:r>
              <a:rPr lang="vi-VN">
                <a:latin typeface="Courier New"/>
                <a:ea typeface="Courier New"/>
                <a:cs typeface="Courier New"/>
                <a:sym typeface="Courier New"/>
              </a:rPr>
              <a:t>colorPrimaryVariant</a:t>
            </a:r>
            <a:r>
              <a:rPr lang="vi-VN"/>
              <a:t>, </a:t>
            </a:r>
            <a:r>
              <a:rPr lang="vi-VN">
                <a:latin typeface="Courier New"/>
                <a:ea typeface="Courier New"/>
                <a:cs typeface="Courier New"/>
                <a:sym typeface="Courier New"/>
              </a:rPr>
              <a:t>colorSecondary</a:t>
            </a:r>
            <a:r>
              <a:rPr lang="vi-VN"/>
              <a:t> và </a:t>
            </a:r>
            <a:r>
              <a:rPr lang="vi-VN">
                <a:latin typeface="Courier New"/>
                <a:ea typeface="Courier New"/>
                <a:cs typeface="Courier New"/>
                <a:sym typeface="Courier New"/>
              </a:rPr>
              <a:t>colorSecondaryVariant</a:t>
            </a:r>
            <a:r>
              <a:rPr lang="vi-VN"/>
              <a:t>. Để xem danh sách các thuộc tính giao diện phổ biến, hãy xem đường liên kết trong các tài nguyên dưới đây.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Định kiểu cho Android: Giao diện và kiểu</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Định kiểu cho Android: Các thuộc tính giao diện phổ biến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rPr lang="vi-VN"/>
              <a:t>Bạn có thể chỉ định một giao diện trên các thành phần có (hoặc là) </a:t>
            </a:r>
            <a:r>
              <a:rPr lang="vi-VN">
                <a:latin typeface="Courier New"/>
                <a:ea typeface="Courier New"/>
                <a:cs typeface="Courier New"/>
                <a:sym typeface="Courier New"/>
              </a:rPr>
              <a:t>Ngữ cảnh</a:t>
            </a:r>
            <a:r>
              <a:rPr lang="vi-VN"/>
              <a:t>. Ví dụ: </a:t>
            </a:r>
            <a:r>
              <a:rPr lang="vi-VN">
                <a:latin typeface="Courier New"/>
                <a:ea typeface="Courier New"/>
                <a:cs typeface="Courier New"/>
                <a:sym typeface="Courier New"/>
              </a:rPr>
              <a:t>Hoạt động</a:t>
            </a:r>
            <a:r>
              <a:rPr lang="vi-VN"/>
              <a:t> hoặc </a:t>
            </a:r>
            <a:r>
              <a:rPr lang="vi-VN">
                <a:latin typeface="Courier New"/>
                <a:ea typeface="Courier New"/>
                <a:cs typeface="Courier New"/>
                <a:sym typeface="Courier New"/>
              </a:rPr>
              <a:t>Chế độ xem</a:t>
            </a:r>
            <a:r>
              <a:rPr lang="vi-VN"/>
              <a:t>/</a:t>
            </a:r>
            <a:r>
              <a:rPr lang="vi-VN">
                <a:latin typeface="Courier New"/>
                <a:ea typeface="Courier New"/>
                <a:cs typeface="Courier New"/>
                <a:sym typeface="Courier New"/>
              </a:rPr>
              <a:t>ViewGroup</a:t>
            </a:r>
            <a:r>
              <a:rPr lang="vi-V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Khi tạo một dự án dựa trên mẫu trong Android Studio, bạn đã có sẵn một giao diện tùy chỉnh cho ứng dụng của mình được xác định trong tệp </a:t>
            </a:r>
            <a:r>
              <a:rPr lang="vi-VN">
                <a:solidFill>
                  <a:schemeClr val="dk1"/>
                </a:solidFill>
                <a:latin typeface="Courier New"/>
                <a:ea typeface="Courier New"/>
                <a:cs typeface="Courier New"/>
                <a:sym typeface="Courier New"/>
              </a:rPr>
              <a:t>themes.xml</a:t>
            </a:r>
            <a:r>
              <a:rPr lang="vi-VN">
                <a:solidFill>
                  <a:schemeClr val="dk1"/>
                </a:solidFill>
              </a:rPr>
              <a:t>. Giao diện đó đã được áp dụng cho ứng dụng hoặc hoạt động trong tệp kê khai. Vì vậy, bạn có thể không phải thực hiện bước này theo cách thủ công. Bạn sẽ thấy giao diện này là thuộc tính </a:t>
            </a:r>
            <a:r>
              <a:rPr lang="vi-VN">
                <a:solidFill>
                  <a:schemeClr val="dk1"/>
                </a:solidFill>
                <a:latin typeface="Courier New"/>
                <a:ea typeface="Courier New"/>
                <a:cs typeface="Courier New"/>
                <a:sym typeface="Courier New"/>
              </a:rPr>
              <a:t>android:theme</a:t>
            </a:r>
            <a:r>
              <a:rPr lang="vi-VN">
                <a:solidFill>
                  <a:schemeClr val="dk1"/>
                </a:solidFill>
              </a:rPr>
              <a:t> trên thẻ </a:t>
            </a:r>
            <a:r>
              <a:rPr lang="vi-VN">
                <a:solidFill>
                  <a:schemeClr val="dk1"/>
                </a:solidFill>
                <a:latin typeface="Courier New"/>
                <a:ea typeface="Courier New"/>
                <a:cs typeface="Courier New"/>
                <a:sym typeface="Courier New"/>
              </a:rPr>
              <a:t>&lt;application&gt;</a:t>
            </a:r>
            <a:r>
              <a:rPr lang="vi-VN">
                <a:solidFill>
                  <a:schemeClr val="dk1"/>
                </a:solidFill>
              </a:rPr>
              <a:t>hoặc thẻ </a:t>
            </a:r>
            <a:r>
              <a:rPr lang="vi-VN">
                <a:solidFill>
                  <a:schemeClr val="dk1"/>
                </a:solidFill>
                <a:latin typeface="Courier New"/>
                <a:ea typeface="Courier New"/>
                <a:cs typeface="Courier New"/>
                <a:sym typeface="Courier New"/>
              </a:rPr>
              <a:t>&lt;activity&gt;</a:t>
            </a:r>
            <a:r>
              <a:rPr lang="vi-VN">
                <a:solidFill>
                  <a:schemeClr val="dk1"/>
                </a:solidFill>
              </a:rPr>
              <a:t>trong tệp </a:t>
            </a:r>
            <a:r>
              <a:rPr lang="vi-VN">
                <a:solidFill>
                  <a:schemeClr val="dk1"/>
                </a:solidFill>
                <a:latin typeface="Courier New"/>
                <a:ea typeface="Courier New"/>
                <a:cs typeface="Courier New"/>
                <a:sym typeface="Courier New"/>
              </a:rPr>
              <a:t>AndroidManifest.xml</a:t>
            </a:r>
            <a:r>
              <a:rPr lang="vi-VN">
                <a:solidFill>
                  <a:schemeClr val="dk1"/>
                </a:solidFill>
              </a:rPr>
              <a: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Hoặc, bạn có thể áp dụng giao diện cho một </a:t>
            </a:r>
            <a:r>
              <a:rPr lang="vi-VN">
                <a:solidFill>
                  <a:schemeClr val="dk1"/>
                </a:solidFill>
                <a:latin typeface="Courier New"/>
                <a:ea typeface="Courier New"/>
                <a:cs typeface="Courier New"/>
                <a:sym typeface="Courier New"/>
              </a:rPr>
              <a:t>Chế độ xem</a:t>
            </a:r>
            <a:r>
              <a:rPr lang="vi-VN">
                <a:solidFill>
                  <a:schemeClr val="dk1"/>
                </a:solidFill>
              </a:rPr>
              <a:t>/</a:t>
            </a:r>
            <a:r>
              <a:rPr lang="vi-VN">
                <a:solidFill>
                  <a:schemeClr val="dk1"/>
                </a:solidFill>
                <a:latin typeface="Courier New"/>
                <a:ea typeface="Courier New"/>
                <a:cs typeface="Courier New"/>
                <a:sym typeface="Courier New"/>
              </a:rPr>
              <a:t>ViewGroup</a:t>
            </a:r>
            <a:r>
              <a:rPr lang="vi-VN">
                <a:solidFill>
                  <a:schemeClr val="dk1"/>
                </a:solidFill>
              </a:rPr>
              <a:t>, chẳng hạn như </a:t>
            </a:r>
            <a:r>
              <a:rPr lang="vi-VN">
                <a:solidFill>
                  <a:schemeClr val="dk1"/>
                </a:solidFill>
                <a:latin typeface="Courier New"/>
                <a:ea typeface="Courier New"/>
                <a:cs typeface="Courier New"/>
                <a:sym typeface="Courier New"/>
              </a:rPr>
              <a:t>ConstraintLayout</a:t>
            </a:r>
            <a:r>
              <a:rPr lang="vi-VN">
                <a:solidFill>
                  <a:schemeClr val="dk1"/>
                </a:solidFill>
              </a:rPr>
              <a:t> trong ví dụ này.</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Về phạm vi, việc đặt một giao diện trên một </a:t>
            </a:r>
            <a:r>
              <a:rPr lang="vi-VN">
                <a:solidFill>
                  <a:schemeClr val="dk1"/>
                </a:solidFill>
                <a:latin typeface="Courier New"/>
                <a:ea typeface="Courier New"/>
                <a:cs typeface="Courier New"/>
                <a:sym typeface="Courier New"/>
              </a:rPr>
              <a:t>ViewGroup</a:t>
            </a:r>
            <a:r>
              <a:rPr lang="vi-VN">
                <a:solidFill>
                  <a:schemeClr val="dk1"/>
                </a:solidFill>
              </a:rPr>
              <a:t> sẽ áp dụng cho mọi chế độ xem con trong bố cục đó. Tương tự, việc đặt một giao diện trên một </a:t>
            </a:r>
            <a:r>
              <a:rPr lang="vi-VN">
                <a:solidFill>
                  <a:schemeClr val="dk1"/>
                </a:solidFill>
                <a:latin typeface="Courier New"/>
                <a:ea typeface="Courier New"/>
                <a:cs typeface="Courier New"/>
                <a:sym typeface="Courier New"/>
              </a:rPr>
              <a:t>Hoạt động</a:t>
            </a:r>
            <a:r>
              <a:rPr lang="vi-VN">
                <a:solidFill>
                  <a:schemeClr val="dk1"/>
                </a:solidFill>
              </a:rPr>
              <a:t> sẽ áp dụng cho các </a:t>
            </a:r>
            <a:r>
              <a:rPr lang="vi-VN">
                <a:solidFill>
                  <a:schemeClr val="dk1"/>
                </a:solidFill>
                <a:latin typeface="Courier New"/>
                <a:ea typeface="Courier New"/>
                <a:cs typeface="Courier New"/>
                <a:sym typeface="Courier New"/>
              </a:rPr>
              <a:t>ViewGroup</a:t>
            </a:r>
            <a:r>
              <a:rPr lang="vi-VN">
                <a:solidFill>
                  <a:schemeClr val="dk1"/>
                </a:solidFill>
              </a:rPr>
              <a:t> và </a:t>
            </a:r>
            <a:r>
              <a:rPr lang="vi-VN">
                <a:solidFill>
                  <a:schemeClr val="dk1"/>
                </a:solidFill>
                <a:latin typeface="Courier New"/>
                <a:ea typeface="Courier New"/>
                <a:cs typeface="Courier New"/>
                <a:sym typeface="Courier New"/>
              </a:rPr>
              <a:t>Chế độ xem</a:t>
            </a:r>
            <a:r>
              <a:rPr lang="vi-VN">
                <a:solidFill>
                  <a:schemeClr val="dk1"/>
                </a:solidFill>
              </a:rPr>
              <a:t> trong hệ phân cấp hoạt động đó.</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có thể xác định bố cục và kiểu linh hoạt hơn bằng cách tham chiếu trực tiếp đến thuộc tính giao diện thay vì các tài nguyên cụ thể. Để tham chiếu đến một thuộc tính giao diện, hãy dùng cú pháp </a:t>
            </a:r>
            <a:r>
              <a:rPr lang="vi-VN">
                <a:latin typeface="Courier New"/>
                <a:ea typeface="Courier New"/>
                <a:cs typeface="Courier New"/>
                <a:sym typeface="Courier New"/>
              </a:rPr>
              <a:t>?attr/&lt;theme attribute name&gt;</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Đối với </a:t>
            </a:r>
            <a:r>
              <a:rPr lang="vi-VN">
                <a:latin typeface="Courier New"/>
                <a:ea typeface="Courier New"/>
                <a:cs typeface="Courier New"/>
                <a:sym typeface="Courier New"/>
              </a:rPr>
              <a:t>LinearLayout</a:t>
            </a:r>
            <a:r>
              <a:rPr lang="vi-VN"/>
              <a:t> này, thay vì đặt nền thành một màu cụ thể, hãy tham chiếu đến thuộc tính giao diện </a:t>
            </a:r>
            <a:r>
              <a:rPr lang="vi-VN">
                <a:latin typeface="Courier New"/>
                <a:ea typeface="Courier New"/>
                <a:cs typeface="Courier New"/>
                <a:sym typeface="Courier New"/>
              </a:rPr>
              <a:t>colorSurface</a:t>
            </a:r>
            <a:r>
              <a:rPr lang="vi-VN"/>
              <a:t>. Bố cục này sẽ kiểm tra giao diện để tìm giá trị của thuộc tính </a:t>
            </a:r>
            <a:r>
              <a:rPr lang="vi-VN">
                <a:latin typeface="Courier New"/>
                <a:ea typeface="Courier New"/>
                <a:cs typeface="Courier New"/>
                <a:sym typeface="Courier New"/>
              </a:rPr>
              <a:t>colorSurface</a:t>
            </a:r>
            <a:r>
              <a:rPr lang="vi-VN"/>
              <a:t>. (Nhân tiện thì </a:t>
            </a:r>
            <a:r>
              <a:rPr lang="vi-VN">
                <a:latin typeface="Courier New"/>
                <a:ea typeface="Courier New"/>
                <a:cs typeface="Courier New"/>
                <a:sym typeface="Courier New"/>
              </a:rPr>
              <a:t>colorSurface</a:t>
            </a:r>
            <a:r>
              <a:rPr lang="vi-VN"/>
              <a:t> là màu dùng cho các giao diện như thẻ, trang tính và trình đơn)</a:t>
            </a:r>
            <a:r>
              <a:rPr lang="vi-VN">
                <a:solidFill>
                  <a:schemeClr val="dk1"/>
                </a:solidFill>
              </a:rPr>
              <a:t>.</a:t>
            </a:r>
            <a:r>
              <a:rPr lang="vi-VN"/>
              <a:t> Điều này cho phép chúng ta xác định bố cục một lần, nhưng </a:t>
            </a:r>
            <a:r>
              <a:rPr lang="vi-VN">
                <a:latin typeface="Courier New"/>
                <a:ea typeface="Courier New"/>
                <a:cs typeface="Courier New"/>
                <a:sym typeface="Courier New"/>
              </a:rPr>
              <a:t>LinearLayout</a:t>
            </a:r>
            <a:r>
              <a:rPr lang="vi-VN"/>
              <a:t> có thể chứa màu nền khác tùy vào giao diện mà bố cục này được sử dụng.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apache.org/licenses/LICENSE-2.0" TargetMode="Externa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6" name="Google Shape;16;p2"/>
          <p:cNvSpPr txBox="1"/>
          <p:nvPr/>
        </p:nvSpPr>
        <p:spPr>
          <a:xfrm>
            <a:off x="5610875" y="4703625"/>
            <a:ext cx="31980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pic>
        <p:nvPicPr>
          <p:cNvPr id="17" name="Google Shape;17;p2"/>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18" name="Google Shape;18;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073042"/>
        </a:solidFill>
      </p:bgPr>
    </p:bg>
    <p:spTree>
      <p:nvGrpSpPr>
        <p:cNvPr id="19" name="Shape 19"/>
        <p:cNvGrpSpPr/>
        <p:nvPr/>
      </p:nvGrpSpPr>
      <p:grpSpPr>
        <a:xfrm>
          <a:off x="0" y="0"/>
          <a:ext cx="0" cy="0"/>
          <a:chOff x="0" y="0"/>
          <a:chExt cx="0" cy="0"/>
        </a:xfrm>
      </p:grpSpPr>
      <p:sp>
        <p:nvSpPr>
          <p:cNvPr id="20" name="Google Shape;20;p3"/>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Android Development with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3" name="Shape 23"/>
        <p:cNvGrpSpPr/>
        <p:nvPr/>
      </p:nvGrpSpPr>
      <p:grpSpPr>
        <a:xfrm>
          <a:off x="0" y="0"/>
          <a:ext cx="0" cy="0"/>
          <a:chOff x="0" y="0"/>
          <a:chExt cx="0" cy="0"/>
        </a:xfrm>
      </p:grpSpPr>
      <p:sp>
        <p:nvSpPr>
          <p:cNvPr id="24" name="Google Shape;24;p4"/>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4"/>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7" name="Google Shape;27;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Android Development with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37" name="Shape 37"/>
        <p:cNvGrpSpPr/>
        <p:nvPr/>
      </p:nvGrpSpPr>
      <p:grpSpPr>
        <a:xfrm>
          <a:off x="0" y="0"/>
          <a:ext cx="0" cy="0"/>
          <a:chOff x="0" y="0"/>
          <a:chExt cx="0" cy="0"/>
        </a:xfrm>
      </p:grpSpPr>
      <p:sp>
        <p:nvSpPr>
          <p:cNvPr id="38" name="Google Shape;38;p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6"/>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41" name="Google Shape;41;p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42" name="Shape 42"/>
        <p:cNvGrpSpPr/>
        <p:nvPr/>
      </p:nvGrpSpPr>
      <p:grpSpPr>
        <a:xfrm>
          <a:off x="0" y="0"/>
          <a:ext cx="0" cy="0"/>
          <a:chOff x="0" y="0"/>
          <a:chExt cx="0" cy="0"/>
        </a:xfrm>
      </p:grpSpPr>
      <p:sp>
        <p:nvSpPr>
          <p:cNvPr id="43" name="Google Shape;43;p7"/>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44" name="Google Shape;44;p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4CAF50"/>
        </a:solidFill>
      </p:bgPr>
    </p:bg>
    <p:spTree>
      <p:nvGrpSpPr>
        <p:cNvPr id="45" name="Shape 45"/>
        <p:cNvGrpSpPr/>
        <p:nvPr/>
      </p:nvGrpSpPr>
      <p:grpSpPr>
        <a:xfrm>
          <a:off x="0" y="0"/>
          <a:ext cx="0" cy="0"/>
          <a:chOff x="0" y="0"/>
          <a:chExt cx="0" cy="0"/>
        </a:xfrm>
      </p:grpSpPr>
      <p:sp>
        <p:nvSpPr>
          <p:cNvPr id="46" name="Google Shape;46;p8"/>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7" name="Google Shape;47;p8"/>
          <p:cNvSpPr txBox="1"/>
          <p:nvPr>
            <p:ph idx="1" type="subTitle"/>
          </p:nvPr>
        </p:nvSpPr>
        <p:spPr>
          <a:xfrm>
            <a:off x="311700" y="3096343"/>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8" name="Google Shape;48;p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pic>
        <p:nvPicPr>
          <p:cNvPr id="49" name="Google Shape;49;p8"/>
          <p:cNvPicPr preferRelativeResize="0"/>
          <p:nvPr/>
        </p:nvPicPr>
        <p:blipFill rotWithShape="1">
          <a:blip r:embed="rId2">
            <a:alphaModFix/>
          </a:blip>
          <a:srcRect b="0" l="0" r="0" t="0"/>
          <a:stretch/>
        </p:blipFill>
        <p:spPr>
          <a:xfrm>
            <a:off x="0" y="0"/>
            <a:ext cx="9144000" cy="4681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pache.org/licenses/LICENSE-2.0" TargetMode="Externa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2.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1980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9" name="Shape 29"/>
        <p:cNvGrpSpPr/>
        <p:nvPr/>
      </p:nvGrpSpPr>
      <p:grpSpPr>
        <a:xfrm>
          <a:off x="0" y="0"/>
          <a:ext cx="0" cy="0"/>
          <a:chOff x="0" y="0"/>
          <a:chExt cx="0" cy="0"/>
        </a:xfrm>
      </p:grpSpPr>
      <p:pic>
        <p:nvPicPr>
          <p:cNvPr descr="footer.png" id="30" name="Google Shape;30;p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1" name="Google Shape;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600"/>
              <a:buFont typeface="Roboto"/>
              <a:buNone/>
              <a:defRPr b="1" i="0" sz="3600" u="none" cap="none" strike="noStrike">
                <a:solidFill>
                  <a:srgbClr val="FFFFFF"/>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33" name="Google Shape;33;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34" name="Google Shape;34;p5"/>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vi-VN" sz="1000" u="none" cap="none" strike="noStrike">
                <a:solidFill>
                  <a:srgbClr val="757575"/>
                </a:solidFill>
              </a:rPr>
              <a:t>Phát triển Android bằng Kotlin</a:t>
            </a:r>
            <a:endParaRPr/>
          </a:p>
        </p:txBody>
      </p:sp>
      <p:sp>
        <p:nvSpPr>
          <p:cNvPr id="36" name="Google Shape;36;p5"/>
          <p:cNvSpPr txBox="1"/>
          <p:nvPr/>
        </p:nvSpPr>
        <p:spPr>
          <a:xfrm>
            <a:off x="5610875" y="4703625"/>
            <a:ext cx="3145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9.xml"/><Relationship Id="rId9" Type="http://schemas.openxmlformats.org/officeDocument/2006/relationships/slide" Target="/ppt/slides/slide56.xml"/><Relationship Id="rId5" Type="http://schemas.openxmlformats.org/officeDocument/2006/relationships/slide" Target="/ppt/slides/slide26.xml"/><Relationship Id="rId6" Type="http://schemas.openxmlformats.org/officeDocument/2006/relationships/slide" Target="/ppt/slides/slide36.xml"/><Relationship Id="rId7" Type="http://schemas.openxmlformats.org/officeDocument/2006/relationships/slide" Target="/ppt/slides/slide50.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material.io/" TargetMode="Externa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7.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3.pn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6.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slide" Target="/ppt/slides/slide3.xml"/><Relationship Id="rId4" Type="http://schemas.openxmlformats.org/officeDocument/2006/relationships/slide" Target="/ppt/slides/slide19.xml"/><Relationship Id="rId5" Type="http://schemas.openxmlformats.org/officeDocument/2006/relationships/slide" Target="/ppt/slides/slide29.xml"/><Relationship Id="rId6" Type="http://schemas.openxmlformats.org/officeDocument/2006/relationships/slide" Target="/ppt/slides/slide36.xml"/><Relationship Id="rId7" Type="http://schemas.openxmlformats.org/officeDocument/2006/relationships/slide" Target="/ppt/slides/slide50.xml"/></Relationships>
</file>

<file path=ppt/slides/_rels/slide58.xml.rels><?xml version="1.0" encoding="UTF-8" standalone="yes"?><Relationships xmlns="http://schemas.openxmlformats.org/package/2006/relationships"><Relationship Id="rId11" Type="http://schemas.openxmlformats.org/officeDocument/2006/relationships/hyperlink" Target="https://medium.com/androiddevelopers/android-styling-themes-overlay-1ffd57745207" TargetMode="External"/><Relationship Id="rId10" Type="http://schemas.openxmlformats.org/officeDocument/2006/relationships/hyperlink" Target="https://medium.com/androiddevelopers/android-styling-prefer-theme-attributes-412caa748774" TargetMode="External"/><Relationship Id="rId13" Type="http://schemas.openxmlformats.org/officeDocument/2006/relationships/hyperlink" Target="https://github.com/google/iosched" TargetMode="External"/><Relationship Id="rId12" Type="http://schemas.openxmlformats.org/officeDocument/2006/relationships/hyperlink" Target="https://github.com/android/sunflower" TargetMode="External"/><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hyperlink" Target="https://material.io/" TargetMode="External"/><Relationship Id="rId4" Type="http://schemas.openxmlformats.org/officeDocument/2006/relationships/hyperlink" Target="https://material.io/components" TargetMode="External"/><Relationship Id="rId9" Type="http://schemas.openxmlformats.org/officeDocument/2006/relationships/hyperlink" Target="https://medium.com/androiddevelopers/android-styling-common-theme-attributes-8f7c50c9eaba" TargetMode="External"/><Relationship Id="rId15" Type="http://schemas.openxmlformats.org/officeDocument/2006/relationships/hyperlink" Target="https://github.com/android" TargetMode="External"/><Relationship Id="rId14" Type="http://schemas.openxmlformats.org/officeDocument/2006/relationships/hyperlink" Target="https://github.com/android" TargetMode="External"/><Relationship Id="rId5" Type="http://schemas.openxmlformats.org/officeDocument/2006/relationships/hyperlink" Target="https://material.io/design/color/the-color-system.html#tools-for-picking-colors" TargetMode="External"/><Relationship Id="rId6" Type="http://schemas.openxmlformats.org/officeDocument/2006/relationships/hyperlink" Target="https://material.io/design/color/dark-theme.html" TargetMode="External"/><Relationship Id="rId7" Type="http://schemas.openxmlformats.org/officeDocument/2006/relationships/hyperlink" Target="https://developer.android.com/guide/topics/resources/localization" TargetMode="External"/><Relationship Id="rId8" Type="http://schemas.openxmlformats.org/officeDocument/2006/relationships/hyperlink" Target="https://medium.com/androiddevelopers/android-styling-themes-vs-styles-ebe05f91757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3"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00" name="Google Shape;100;p21"/>
          <p:cNvSpPr txBox="1"/>
          <p:nvPr/>
        </p:nvSpPr>
        <p:spPr>
          <a:xfrm>
            <a:off x="784275" y="1879277"/>
            <a:ext cx="4139400" cy="26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13: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Thiết kế giao diện người dùng của ứng dụng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Kiểu</a:t>
            </a:r>
            <a:endParaRPr>
              <a:latin typeface="Arial"/>
              <a:ea typeface="Arial"/>
              <a:cs typeface="Arial"/>
              <a:sym typeface="Arial"/>
            </a:endParaRPr>
          </a:p>
        </p:txBody>
      </p:sp>
      <p:sp>
        <p:nvSpPr>
          <p:cNvPr id="177" name="Google Shape;177;p30"/>
          <p:cNvSpPr txBox="1"/>
          <p:nvPr>
            <p:ph idx="1" type="body"/>
          </p:nvPr>
        </p:nvSpPr>
        <p:spPr>
          <a:xfrm>
            <a:off x="311700" y="1457275"/>
            <a:ext cx="8520600" cy="2409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Kiểu là tập hợp các thuộc tính chế độ xem, dành riêng cho một loại chế độ xem</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Dùng kiểu để tạo tập hợp thông tin định kiểu có thể tái sử dụng, chẳng hạn màu hoặc kích thước phông chữ</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Phù hợp để khai báo một số thiết kế phổ biến được dùng trên toàn ứng dụng của bạn</a:t>
            </a:r>
            <a:endParaRPr>
              <a:latin typeface="Arial"/>
              <a:ea typeface="Arial"/>
              <a:cs typeface="Arial"/>
              <a:sym typeface="Arial"/>
            </a:endParaRPr>
          </a:p>
        </p:txBody>
      </p:sp>
      <p:sp>
        <p:nvSpPr>
          <p:cNvPr id="178" name="Google Shape;178;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Khai báo kiểu</a:t>
            </a:r>
            <a:endParaRPr>
              <a:latin typeface="Arial"/>
              <a:ea typeface="Arial"/>
              <a:cs typeface="Arial"/>
              <a:sym typeface="Arial"/>
            </a:endParaRPr>
          </a:p>
        </p:txBody>
      </p:sp>
      <p:sp>
        <p:nvSpPr>
          <p:cNvPr id="184" name="Google Shape;184;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85" name="Google Shape;185;p31"/>
          <p:cNvSpPr txBox="1"/>
          <p:nvPr/>
        </p:nvSpPr>
        <p:spPr>
          <a:xfrm>
            <a:off x="342900" y="1225425"/>
            <a:ext cx="5198100" cy="4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Trong tệp </a:t>
            </a:r>
            <a:r>
              <a:rPr b="0" i="0" lang="vi-VN" sz="1800" u="none" cap="none" strike="noStrike">
                <a:solidFill>
                  <a:schemeClr val="dk1"/>
                </a:solidFill>
                <a:latin typeface="Courier New"/>
                <a:ea typeface="Courier New"/>
                <a:cs typeface="Courier New"/>
                <a:sym typeface="Courier New"/>
              </a:rPr>
              <a:t>res/values/styles.xml</a:t>
            </a:r>
            <a:r>
              <a:rPr i="0" lang="vi-VN" sz="1800" u="none" cap="none" strike="noStrike">
                <a:solidFill>
                  <a:schemeClr val="dk1"/>
                </a:solidFill>
              </a:rPr>
              <a:t>: </a:t>
            </a:r>
            <a:endParaRPr/>
          </a:p>
        </p:txBody>
      </p:sp>
      <p:sp>
        <p:nvSpPr>
          <p:cNvPr id="186" name="Google Shape;186;p31"/>
          <p:cNvSpPr txBox="1"/>
          <p:nvPr/>
        </p:nvSpPr>
        <p:spPr>
          <a:xfrm>
            <a:off x="363625" y="1697691"/>
            <a:ext cx="83007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&lt;style name=</a:t>
            </a:r>
            <a:r>
              <a:rPr lang="vi-VN" sz="1800">
                <a:solidFill>
                  <a:srgbClr val="388E3C"/>
                </a:solidFill>
                <a:latin typeface="Consolas"/>
                <a:ea typeface="Consolas"/>
                <a:cs typeface="Consolas"/>
                <a:sym typeface="Consolas"/>
              </a:rPr>
              <a:t>"DescriptionStyle"</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"android:textColor"</a:t>
            </a:r>
            <a:r>
              <a:rPr lang="vi-VN" sz="1800">
                <a:solidFill>
                  <a:srgbClr val="37474F"/>
                </a:solidFill>
                <a:latin typeface="Consolas"/>
                <a:ea typeface="Consolas"/>
                <a:cs typeface="Consolas"/>
                <a:sym typeface="Consolas"/>
              </a:rPr>
              <a:t>&gt;#00FF00&lt;/item&gt;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"android:textSize"</a:t>
            </a:r>
            <a:r>
              <a:rPr lang="vi-V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Áp dụng kiểu</a:t>
            </a:r>
            <a:endParaRPr>
              <a:latin typeface="Arial"/>
              <a:ea typeface="Arial"/>
              <a:cs typeface="Arial"/>
              <a:sym typeface="Arial"/>
            </a:endParaRPr>
          </a:p>
        </p:txBody>
      </p:sp>
      <p:sp>
        <p:nvSpPr>
          <p:cNvPr id="192" name="Google Shape;192;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93" name="Google Shape;193;p32"/>
          <p:cNvSpPr txBox="1"/>
          <p:nvPr/>
        </p:nvSpPr>
        <p:spPr>
          <a:xfrm>
            <a:off x="326675" y="1323875"/>
            <a:ext cx="7688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Trên một chế độ xem trong tệp bố cục:</a:t>
            </a:r>
            <a:endParaRPr/>
          </a:p>
        </p:txBody>
      </p:sp>
      <p:sp>
        <p:nvSpPr>
          <p:cNvPr id="194" name="Google Shape;194;p32"/>
          <p:cNvSpPr txBox="1"/>
          <p:nvPr/>
        </p:nvSpPr>
        <p:spPr>
          <a:xfrm>
            <a:off x="311700" y="1875120"/>
            <a:ext cx="8364000" cy="1477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style=</a:t>
            </a:r>
            <a:r>
              <a:rPr lang="vi-VN" sz="1800">
                <a:solidFill>
                  <a:srgbClr val="388E3C"/>
                </a:solidFill>
                <a:latin typeface="Consolas"/>
                <a:ea typeface="Consolas"/>
                <a:cs typeface="Consolas"/>
                <a:sym typeface="Consolas"/>
              </a:rPr>
              <a:t>"@style/DescriptionStyle"</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android:text=</a:t>
            </a:r>
            <a:r>
              <a:rPr lang="vi-VN" sz="1800">
                <a:solidFill>
                  <a:srgbClr val="388E3C"/>
                </a:solidFill>
                <a:latin typeface="Consolas"/>
                <a:ea typeface="Consolas"/>
                <a:cs typeface="Consolas"/>
                <a:sym typeface="Consolas"/>
              </a:rPr>
              <a:t>"@string/description_text"</a:t>
            </a:r>
            <a:r>
              <a:rPr lang="vi-VN" sz="1800">
                <a:solidFill>
                  <a:srgbClr val="37474F"/>
                </a:solidFill>
                <a:latin typeface="Consolas"/>
                <a:ea typeface="Consolas"/>
                <a:cs typeface="Consolas"/>
                <a:sym typeface="Consolas"/>
              </a:rPr>
              <a:t> /&gt;</a:t>
            </a:r>
            <a:endParaRPr sz="1800">
              <a:latin typeface="Consolas"/>
              <a:ea typeface="Consolas"/>
              <a:cs typeface="Consolas"/>
              <a:sym typeface="Consolas"/>
            </a:endParaRPr>
          </a:p>
          <a:p>
            <a:pPr indent="0" lvl="0" marL="0" rtl="0" algn="l">
              <a:lnSpc>
                <a:spcPct val="9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p:nvPr/>
        </p:nvSpPr>
        <p:spPr>
          <a:xfrm>
            <a:off x="-11200" y="-37825"/>
            <a:ext cx="9155100" cy="13644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txBox="1"/>
          <p:nvPr>
            <p:ph type="title"/>
          </p:nvPr>
        </p:nvSpPr>
        <p:spPr>
          <a:xfrm>
            <a:off x="311700" y="184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Tham chiếu đến thuộc tính giao diện trong một kiểu</a:t>
            </a:r>
            <a:endParaRPr>
              <a:latin typeface="Arial"/>
              <a:ea typeface="Arial"/>
              <a:cs typeface="Arial"/>
              <a:sym typeface="Arial"/>
            </a:endParaRPr>
          </a:p>
        </p:txBody>
      </p:sp>
      <p:sp>
        <p:nvSpPr>
          <p:cNvPr id="201" name="Google Shape;201;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02" name="Google Shape;202;p33"/>
          <p:cNvSpPr txBox="1"/>
          <p:nvPr/>
        </p:nvSpPr>
        <p:spPr>
          <a:xfrm>
            <a:off x="342900" y="1530225"/>
            <a:ext cx="5198100" cy="4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Trong tệp </a:t>
            </a:r>
            <a:r>
              <a:rPr b="0" i="0" lang="vi-VN" sz="1800" u="none" cap="none" strike="noStrike">
                <a:solidFill>
                  <a:schemeClr val="dk1"/>
                </a:solidFill>
                <a:latin typeface="Courier New"/>
                <a:ea typeface="Courier New"/>
                <a:cs typeface="Courier New"/>
                <a:sym typeface="Courier New"/>
              </a:rPr>
              <a:t>res/values/styles.xml</a:t>
            </a:r>
            <a:r>
              <a:rPr i="0" lang="vi-VN" sz="1800" u="none" cap="none" strike="noStrike">
                <a:solidFill>
                  <a:schemeClr val="dk1"/>
                </a:solidFill>
              </a:rPr>
              <a:t>: </a:t>
            </a:r>
            <a:endParaRPr/>
          </a:p>
        </p:txBody>
      </p:sp>
      <p:sp>
        <p:nvSpPr>
          <p:cNvPr id="203" name="Google Shape;203;p33"/>
          <p:cNvSpPr txBox="1"/>
          <p:nvPr/>
        </p:nvSpPr>
        <p:spPr>
          <a:xfrm>
            <a:off x="363625" y="2044215"/>
            <a:ext cx="87804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&lt;style name=</a:t>
            </a:r>
            <a:r>
              <a:rPr lang="vi-VN" sz="1800">
                <a:solidFill>
                  <a:srgbClr val="388E3C"/>
                </a:solidFill>
                <a:latin typeface="Consolas"/>
                <a:ea typeface="Consolas"/>
                <a:cs typeface="Consolas"/>
                <a:sym typeface="Consolas"/>
              </a:rPr>
              <a:t>"DescriptionStyle"</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"android:textColor"</a:t>
            </a:r>
            <a:r>
              <a:rPr lang="vi-VN" sz="1800">
                <a:solidFill>
                  <a:srgbClr val="37474F"/>
                </a:solidFill>
                <a:latin typeface="Consolas"/>
                <a:ea typeface="Consolas"/>
                <a:cs typeface="Consolas"/>
                <a:sym typeface="Consolas"/>
              </a:rPr>
              <a:t>&gt;</a:t>
            </a:r>
            <a:r>
              <a:rPr b="1" lang="vi-VN" sz="1800">
                <a:solidFill>
                  <a:srgbClr val="37474F"/>
                </a:solidFill>
                <a:latin typeface="Consolas"/>
                <a:ea typeface="Consolas"/>
                <a:cs typeface="Consolas"/>
                <a:sym typeface="Consolas"/>
              </a:rPr>
              <a:t>?attr/colorOnSurface</a:t>
            </a:r>
            <a:r>
              <a:rPr lang="vi-V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"android:textSize"</a:t>
            </a:r>
            <a:r>
              <a:rPr lang="vi-V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Thuộc tính chế độ xem</a:t>
            </a:r>
            <a:endParaRPr>
              <a:latin typeface="Arial"/>
              <a:ea typeface="Arial"/>
              <a:cs typeface="Arial"/>
              <a:sym typeface="Arial"/>
            </a:endParaRPr>
          </a:p>
        </p:txBody>
      </p:sp>
      <p:sp>
        <p:nvSpPr>
          <p:cNvPr id="209" name="Google Shape;209;p34"/>
          <p:cNvSpPr txBox="1"/>
          <p:nvPr>
            <p:ph idx="1" type="body"/>
          </p:nvPr>
        </p:nvSpPr>
        <p:spPr>
          <a:xfrm>
            <a:off x="311700" y="1457275"/>
            <a:ext cx="8520600" cy="2409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Dùng các thuộc tính chế độ xem để đặt thuộc tính rõ ràng cho mỗi chế độ xem</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Bạn có thể dùng mọi thuộc tính có thể đặt được thông qua kiểu hoặc giao diện</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Dùng cho các thiết kế tùy chỉnh hoặc thiết kế một lần, chẳng hạn như lề, khoảng đệm hoặc các hạn chế</a:t>
            </a:r>
            <a:endParaRPr>
              <a:latin typeface="Arial"/>
              <a:ea typeface="Arial"/>
              <a:cs typeface="Arial"/>
              <a:sym typeface="Arial"/>
            </a:endParaRPr>
          </a:p>
        </p:txBody>
      </p:sp>
      <p:sp>
        <p:nvSpPr>
          <p:cNvPr id="210" name="Google Shape;210;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Thư mục tài nguyên</a:t>
            </a:r>
            <a:endParaRPr>
              <a:latin typeface="Arial"/>
              <a:ea typeface="Arial"/>
              <a:cs typeface="Arial"/>
              <a:sym typeface="Arial"/>
            </a:endParaRPr>
          </a:p>
        </p:txBody>
      </p:sp>
      <p:sp>
        <p:nvSpPr>
          <p:cNvPr id="216" name="Google Shape;216;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7" name="Google Shape;217;p35"/>
          <p:cNvSpPr txBox="1"/>
          <p:nvPr/>
        </p:nvSpPr>
        <p:spPr>
          <a:xfrm>
            <a:off x="311700" y="1051937"/>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res</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drawable</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drawable-*</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layout</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menu</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mipmap-*</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navigation</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values</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 colors.xml</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 dimens.xml</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 strings.xml</a:t>
            </a:r>
            <a:endParaRPr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 </a:t>
            </a:r>
            <a:r>
              <a:rPr b="1" lang="vi-VN" sz="1700">
                <a:solidFill>
                  <a:srgbClr val="000000"/>
                </a:solidFill>
                <a:latin typeface="Courier New"/>
                <a:ea typeface="Courier New"/>
                <a:cs typeface="Courier New"/>
                <a:sym typeface="Courier New"/>
              </a:rPr>
              <a:t>styles.xml</a:t>
            </a:r>
            <a:endParaRPr b="1"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 </a:t>
            </a:r>
            <a:r>
              <a:rPr b="1" lang="vi-VN" sz="1700">
                <a:solidFill>
                  <a:srgbClr val="000000"/>
                </a:solidFill>
                <a:latin typeface="Courier New"/>
                <a:ea typeface="Courier New"/>
                <a:cs typeface="Courier New"/>
                <a:sym typeface="Courier New"/>
              </a:rPr>
              <a:t>themes.xml</a:t>
            </a:r>
            <a:endParaRPr b="1" sz="1700">
              <a:solidFill>
                <a:srgbClr val="000000"/>
              </a:solidFill>
              <a:latin typeface="Courier New"/>
              <a:ea typeface="Courier New"/>
              <a:cs typeface="Courier New"/>
              <a:sym typeface="Courier New"/>
            </a:endParaRPr>
          </a:p>
          <a:p>
            <a:pPr indent="0" lvl="0" marL="0" rtl="0" algn="l">
              <a:lnSpc>
                <a:spcPct val="93000"/>
              </a:lnSpc>
              <a:spcBef>
                <a:spcPts val="0"/>
              </a:spcBef>
              <a:spcAft>
                <a:spcPts val="0"/>
              </a:spcAft>
              <a:buNone/>
            </a:pPr>
            <a:r>
              <a:rPr lang="vi-VN" sz="1700">
                <a:solidFill>
                  <a:srgbClr val="000000"/>
                </a:solidFill>
                <a:latin typeface="Courier New"/>
                <a:ea typeface="Courier New"/>
                <a:cs typeface="Courier New"/>
                <a:sym typeface="Courier New"/>
              </a:rPr>
              <a:t>   └── values-*</a:t>
            </a:r>
            <a:endParaRPr sz="1700">
              <a:solidFill>
                <a:srgbClr val="000000"/>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17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Cung cấp tài nguyên thay thế</a:t>
            </a:r>
            <a:endParaRPr>
              <a:latin typeface="Arial"/>
              <a:ea typeface="Arial"/>
              <a:cs typeface="Arial"/>
              <a:sym typeface="Arial"/>
            </a:endParaRPr>
          </a:p>
        </p:txBody>
      </p:sp>
      <p:sp>
        <p:nvSpPr>
          <p:cNvPr id="223" name="Google Shape;223;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24" name="Google Shape;224;p36"/>
          <p:cNvSpPr txBox="1"/>
          <p:nvPr/>
        </p:nvSpPr>
        <p:spPr>
          <a:xfrm>
            <a:off x="4148025" y="2898286"/>
            <a:ext cx="4585200" cy="4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595"/>
              </a:spcAft>
              <a:buClr>
                <a:srgbClr val="000000"/>
              </a:buClr>
              <a:buSzPts val="1800"/>
              <a:buFont typeface="Arial"/>
              <a:buNone/>
            </a:pPr>
            <a:r>
              <a:rPr i="0" lang="vi-VN" sz="1800" u="none" cap="none" strike="noStrike">
                <a:solidFill>
                  <a:schemeClr val="dk1"/>
                </a:solidFill>
              </a:rPr>
              <a:t>Dùng khi ngôn ngữ của thiết bị được đặt thành tiếng Tây Ban Nha</a:t>
            </a:r>
            <a:endParaRPr/>
          </a:p>
        </p:txBody>
      </p:sp>
      <p:sp>
        <p:nvSpPr>
          <p:cNvPr id="225" name="Google Shape;225;p36"/>
          <p:cNvSpPr txBox="1"/>
          <p:nvPr/>
        </p:nvSpPr>
        <p:spPr>
          <a:xfrm>
            <a:off x="4160147" y="3562642"/>
            <a:ext cx="4683000" cy="5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Dùng khi chế độ ban đêm được bật</a:t>
            </a:r>
            <a:endParaRPr/>
          </a:p>
        </p:txBody>
      </p:sp>
      <p:cxnSp>
        <p:nvCxnSpPr>
          <p:cNvPr id="226" name="Google Shape;226;p36"/>
          <p:cNvCxnSpPr/>
          <p:nvPr/>
        </p:nvCxnSpPr>
        <p:spPr>
          <a:xfrm rot="10800000">
            <a:off x="3653100" y="3276849"/>
            <a:ext cx="460500" cy="0"/>
          </a:xfrm>
          <a:prstGeom prst="straightConnector1">
            <a:avLst/>
          </a:prstGeom>
          <a:noFill/>
          <a:ln cap="flat" cmpd="sng" w="28575">
            <a:solidFill>
              <a:srgbClr val="202124"/>
            </a:solidFill>
            <a:prstDash val="solid"/>
            <a:round/>
            <a:headEnd len="sm" w="sm" type="none"/>
            <a:tailEnd len="med" w="med" type="triangle"/>
          </a:ln>
        </p:spPr>
      </p:cxnSp>
      <p:cxnSp>
        <p:nvCxnSpPr>
          <p:cNvPr id="227" name="Google Shape;227;p36"/>
          <p:cNvCxnSpPr/>
          <p:nvPr/>
        </p:nvCxnSpPr>
        <p:spPr>
          <a:xfrm rot="10800000">
            <a:off x="3665217" y="3816058"/>
            <a:ext cx="460500" cy="0"/>
          </a:xfrm>
          <a:prstGeom prst="straightConnector1">
            <a:avLst/>
          </a:prstGeom>
          <a:noFill/>
          <a:ln cap="flat" cmpd="sng" w="28575">
            <a:solidFill>
              <a:srgbClr val="202124"/>
            </a:solidFill>
            <a:prstDash val="solid"/>
            <a:round/>
            <a:headEnd len="sm" w="sm" type="none"/>
            <a:tailEnd len="med" w="med" type="triangle"/>
          </a:ln>
        </p:spPr>
      </p:cxnSp>
      <p:sp>
        <p:nvSpPr>
          <p:cNvPr id="228" name="Google Shape;228;p36"/>
          <p:cNvSpPr txBox="1"/>
          <p:nvPr/>
        </p:nvSpPr>
        <p:spPr>
          <a:xfrm>
            <a:off x="311700" y="1228675"/>
            <a:ext cx="4256100" cy="3193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a:t>
            </a:r>
            <a:r>
              <a:rPr lang="vi-VN" sz="1800">
                <a:solidFill>
                  <a:srgbClr val="000000"/>
                </a:solidFill>
                <a:latin typeface="Courier New"/>
                <a:ea typeface="Courier New"/>
                <a:cs typeface="Courier New"/>
                <a:sym typeface="Courier New"/>
              </a:rPr>
              <a:t>res</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values</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 colors.xml</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 strings.xml</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 styles.xml</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 themes.xml</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values-b+es</a:t>
            </a:r>
            <a:br>
              <a:rPr lang="vi-VN" sz="1800">
                <a:solidFill>
                  <a:srgbClr val="000000"/>
                </a:solidFill>
                <a:latin typeface="Courier New"/>
                <a:ea typeface="Courier New"/>
                <a:cs typeface="Courier New"/>
                <a:sym typeface="Courier New"/>
              </a:rPr>
            </a:br>
            <a:r>
              <a:rPr lang="vi-VN" sz="1800">
                <a:solidFill>
                  <a:srgbClr val="000000"/>
                </a:solidFill>
                <a:latin typeface="Courier New"/>
                <a:ea typeface="Courier New"/>
                <a:cs typeface="Courier New"/>
                <a:sym typeface="Courier New"/>
              </a:rPr>
              <a:t>   │   ├── strings.xml  </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values-night</a:t>
            </a:r>
            <a:endParaRPr sz="1800">
              <a:solidFill>
                <a:srgbClr val="000000"/>
              </a:solidFill>
              <a:latin typeface="Courier New"/>
              <a:ea typeface="Courier New"/>
              <a:cs typeface="Courier New"/>
              <a:sym typeface="Courier New"/>
            </a:endParaRPr>
          </a:p>
          <a:p>
            <a:pPr indent="0" lvl="0" marL="0" rtl="0" algn="l">
              <a:lnSpc>
                <a:spcPct val="95000"/>
              </a:lnSpc>
              <a:spcBef>
                <a:spcPts val="0"/>
              </a:spcBef>
              <a:spcAft>
                <a:spcPts val="0"/>
              </a:spcAft>
              <a:buNone/>
            </a:pPr>
            <a:r>
              <a:rPr lang="vi-VN" sz="1800">
                <a:solidFill>
                  <a:srgbClr val="000000"/>
                </a:solidFill>
                <a:latin typeface="Courier New"/>
                <a:ea typeface="Courier New"/>
                <a:cs typeface="Courier New"/>
                <a:sym typeface="Courier New"/>
              </a:rPr>
              <a:t>       └── themes.xml </a:t>
            </a:r>
            <a:r>
              <a:rPr lang="vi-VN" sz="1800">
                <a:solidFill>
                  <a:srgbClr val="000000"/>
                </a:solidFill>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Tài nguyên màu</a:t>
            </a:r>
            <a:endParaRPr>
              <a:latin typeface="Arial"/>
              <a:ea typeface="Arial"/>
              <a:cs typeface="Arial"/>
              <a:sym typeface="Arial"/>
            </a:endParaRPr>
          </a:p>
        </p:txBody>
      </p:sp>
      <p:sp>
        <p:nvSpPr>
          <p:cNvPr id="234" name="Google Shape;234;p37"/>
          <p:cNvSpPr txBox="1"/>
          <p:nvPr>
            <p:ph idx="1" type="body"/>
          </p:nvPr>
        </p:nvSpPr>
        <p:spPr>
          <a:xfrm>
            <a:off x="311700" y="1002116"/>
            <a:ext cx="8520600" cy="4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Là một cách để đặt tên và chuẩn hóa màu trên toàn ứng dụng của bạn</a:t>
            </a:r>
            <a:endParaRPr>
              <a:latin typeface="Arial"/>
              <a:ea typeface="Arial"/>
              <a:cs typeface="Arial"/>
              <a:sym typeface="Arial"/>
            </a:endParaRPr>
          </a:p>
        </p:txBody>
      </p:sp>
      <p:sp>
        <p:nvSpPr>
          <p:cNvPr id="235" name="Google Shape;235;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36" name="Google Shape;236;p37"/>
          <p:cNvSpPr txBox="1"/>
          <p:nvPr/>
        </p:nvSpPr>
        <p:spPr>
          <a:xfrm>
            <a:off x="311700" y="1393250"/>
            <a:ext cx="5547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Trong tệp </a:t>
            </a:r>
            <a:r>
              <a:rPr b="0" i="0" lang="vi-VN" sz="1800" u="none" cap="none" strike="noStrike">
                <a:solidFill>
                  <a:srgbClr val="000000"/>
                </a:solidFill>
                <a:latin typeface="Courier New"/>
                <a:ea typeface="Courier New"/>
                <a:cs typeface="Courier New"/>
                <a:sym typeface="Courier New"/>
              </a:rPr>
              <a:t>res/values/colors.xml</a:t>
            </a:r>
            <a:r>
              <a:rPr i="0" lang="vi-VN" sz="1800" u="none" cap="none" strike="noStrike">
                <a:solidFill>
                  <a:srgbClr val="000000"/>
                </a:solidFill>
              </a:rPr>
              <a:t>:</a:t>
            </a:r>
            <a:endParaRPr/>
          </a:p>
        </p:txBody>
      </p:sp>
      <p:sp>
        <p:nvSpPr>
          <p:cNvPr id="237" name="Google Shape;237;p37"/>
          <p:cNvSpPr/>
          <p:nvPr/>
        </p:nvSpPr>
        <p:spPr>
          <a:xfrm>
            <a:off x="311700" y="4120300"/>
            <a:ext cx="8520600" cy="3936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800" u="none" cap="none" strike="noStrike">
                <a:solidFill>
                  <a:schemeClr val="dk1"/>
                </a:solidFill>
              </a:rPr>
              <a:t>Được chỉ định là màu thập lục phân ở dạng </a:t>
            </a:r>
            <a:r>
              <a:rPr b="0" i="0" lang="vi-VN" sz="1800" u="none" cap="none" strike="noStrike">
                <a:solidFill>
                  <a:schemeClr val="dk1"/>
                </a:solidFill>
                <a:latin typeface="Courier New"/>
                <a:ea typeface="Courier New"/>
                <a:cs typeface="Courier New"/>
                <a:sym typeface="Courier New"/>
              </a:rPr>
              <a:t>#AARRGGBB</a:t>
            </a:r>
            <a:endParaRPr/>
          </a:p>
        </p:txBody>
      </p:sp>
      <p:sp>
        <p:nvSpPr>
          <p:cNvPr id="238" name="Google Shape;238;p37"/>
          <p:cNvSpPr txBox="1"/>
          <p:nvPr/>
        </p:nvSpPr>
        <p:spPr>
          <a:xfrm>
            <a:off x="311700" y="1734175"/>
            <a:ext cx="83181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&lt;color name=</a:t>
            </a:r>
            <a:r>
              <a:rPr lang="vi-VN" sz="1800">
                <a:solidFill>
                  <a:srgbClr val="388E3C"/>
                </a:solidFill>
                <a:latin typeface="Consolas"/>
                <a:ea typeface="Consolas"/>
                <a:cs typeface="Consolas"/>
                <a:sym typeface="Consolas"/>
              </a:rPr>
              <a:t>"purple_200"</a:t>
            </a:r>
            <a:r>
              <a:rPr lang="vi-VN" sz="1800">
                <a:latin typeface="Consolas"/>
                <a:ea typeface="Consolas"/>
                <a:cs typeface="Consolas"/>
                <a:sym typeface="Consolas"/>
              </a:rPr>
              <a:t>&gt;#FFBB86FC&lt;/color&gt;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&lt;color name=</a:t>
            </a:r>
            <a:r>
              <a:rPr lang="vi-VN" sz="1800">
                <a:solidFill>
                  <a:srgbClr val="388E3C"/>
                </a:solidFill>
                <a:latin typeface="Consolas"/>
                <a:ea typeface="Consolas"/>
                <a:cs typeface="Consolas"/>
                <a:sym typeface="Consolas"/>
              </a:rPr>
              <a:t>"purple_500"</a:t>
            </a:r>
            <a:r>
              <a:rPr lang="vi-VN" sz="1800">
                <a:latin typeface="Consolas"/>
                <a:ea typeface="Consolas"/>
                <a:cs typeface="Consolas"/>
                <a:sym typeface="Consolas"/>
              </a:rPr>
              <a:t>&gt;#FF6200EE&lt;/color&gt;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&lt;color name=</a:t>
            </a:r>
            <a:r>
              <a:rPr lang="vi-VN" sz="1800">
                <a:solidFill>
                  <a:srgbClr val="388E3C"/>
                </a:solidFill>
                <a:latin typeface="Consolas"/>
                <a:ea typeface="Consolas"/>
                <a:cs typeface="Consolas"/>
                <a:sym typeface="Consolas"/>
              </a:rPr>
              <a:t>"purple_700"</a:t>
            </a:r>
            <a:r>
              <a:rPr lang="vi-VN" sz="1800">
                <a:latin typeface="Consolas"/>
                <a:ea typeface="Consolas"/>
                <a:cs typeface="Consolas"/>
                <a:sym typeface="Consolas"/>
              </a:rPr>
              <a:t>&gt;#FF3700B3&lt;/color&gt;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&lt;color name=</a:t>
            </a:r>
            <a:r>
              <a:rPr lang="vi-VN" sz="1800">
                <a:solidFill>
                  <a:srgbClr val="388E3C"/>
                </a:solidFill>
                <a:latin typeface="Consolas"/>
                <a:ea typeface="Consolas"/>
                <a:cs typeface="Consolas"/>
                <a:sym typeface="Consolas"/>
              </a:rPr>
              <a:t>"teal_200"</a:t>
            </a:r>
            <a:r>
              <a:rPr lang="vi-VN" sz="1800">
                <a:latin typeface="Consolas"/>
                <a:ea typeface="Consolas"/>
                <a:cs typeface="Consolas"/>
                <a:sym typeface="Consolas"/>
              </a:rPr>
              <a:t>&gt;#FF03DAC5&lt;/color&gt;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&lt;color name=</a:t>
            </a:r>
            <a:r>
              <a:rPr lang="vi-VN" sz="1800">
                <a:solidFill>
                  <a:srgbClr val="388E3C"/>
                </a:solidFill>
                <a:latin typeface="Consolas"/>
                <a:ea typeface="Consolas"/>
                <a:cs typeface="Consolas"/>
                <a:sym typeface="Consolas"/>
              </a:rPr>
              <a:t>"teal_700"</a:t>
            </a:r>
            <a:r>
              <a:rPr lang="vi-VN" sz="1800">
                <a:latin typeface="Consolas"/>
                <a:ea typeface="Consolas"/>
                <a:cs typeface="Consolas"/>
                <a:sym typeface="Consolas"/>
              </a:rPr>
              <a:t>&gt;#FF018786&lt;/color&gt;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rgbClr val="000000"/>
              </a:buClr>
              <a:buSzPts val="1100"/>
              <a:buFont typeface="Arial"/>
              <a:buNone/>
            </a:pPr>
            <a:r>
              <a:rPr lang="vi-VN" sz="1800">
                <a:latin typeface="Consolas"/>
                <a:ea typeface="Consolas"/>
                <a:cs typeface="Consolas"/>
                <a:sym typeface="Consolas"/>
              </a:rPr>
              <a:t>&lt;/resources&gt;</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Tài nguyên thứ nguyên</a:t>
            </a:r>
            <a:endParaRPr>
              <a:latin typeface="Arial"/>
              <a:ea typeface="Arial"/>
              <a:cs typeface="Arial"/>
              <a:sym typeface="Arial"/>
            </a:endParaRPr>
          </a:p>
        </p:txBody>
      </p:sp>
      <p:sp>
        <p:nvSpPr>
          <p:cNvPr id="244" name="Google Shape;244;p38"/>
          <p:cNvSpPr txBox="1"/>
          <p:nvPr>
            <p:ph idx="1" type="body"/>
          </p:nvPr>
        </p:nvSpPr>
        <p:spPr>
          <a:xfrm>
            <a:off x="211275" y="1105050"/>
            <a:ext cx="8825400" cy="3543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2400"/>
              <a:buNone/>
            </a:pPr>
            <a:r>
              <a:t/>
            </a:r>
            <a:endParaRPr sz="18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Khai báo các giá trị thứ nguyên của bạn trong tệp </a:t>
            </a:r>
            <a:r>
              <a:rPr lang="vi-VN" sz="1800">
                <a:latin typeface="Courier New"/>
                <a:ea typeface="Courier New"/>
                <a:cs typeface="Courier New"/>
                <a:sym typeface="Courier New"/>
              </a:rPr>
              <a:t>res/values/dimens.xml</a:t>
            </a:r>
            <a:r>
              <a:rPr lang="vi-VN" sz="1800">
                <a:latin typeface="Arial"/>
                <a:ea typeface="Arial"/>
                <a:cs typeface="Arial"/>
                <a:sym typeface="Arial"/>
              </a:rPr>
              <a:t>:</a:t>
            </a:r>
            <a:endParaRPr>
              <a:latin typeface="Arial"/>
              <a:ea typeface="Arial"/>
              <a:cs typeface="Arial"/>
              <a:sym typeface="Arial"/>
            </a:endParaRPr>
          </a:p>
          <a:p>
            <a:pPr indent="0" lvl="0" marL="457200" rtl="0" algn="l">
              <a:lnSpc>
                <a:spcPct val="115000"/>
              </a:lnSpc>
              <a:spcBef>
                <a:spcPts val="1000"/>
              </a:spcBef>
              <a:spcAft>
                <a:spcPts val="0"/>
              </a:spcAft>
              <a:buSzPts val="2400"/>
              <a:buNone/>
            </a:pPr>
            <a:r>
              <a:t/>
            </a:r>
            <a:endParaRPr sz="1800">
              <a:latin typeface="Arial"/>
              <a:ea typeface="Arial"/>
              <a:cs typeface="Arial"/>
              <a:sym typeface="Arial"/>
            </a:endParaRPr>
          </a:p>
          <a:p>
            <a:pPr indent="0" lvl="0" marL="0" rtl="0" algn="l">
              <a:lnSpc>
                <a:spcPct val="115000"/>
              </a:lnSpc>
              <a:spcBef>
                <a:spcPts val="1000"/>
              </a:spcBef>
              <a:spcAft>
                <a:spcPts val="0"/>
              </a:spcAft>
              <a:buSzPts val="2400"/>
              <a:buNone/>
            </a:pPr>
            <a:r>
              <a:t/>
            </a:r>
            <a:endParaRPr sz="800">
              <a:latin typeface="Arial"/>
              <a:ea typeface="Arial"/>
              <a:cs typeface="Arial"/>
              <a:sym typeface="Arial"/>
            </a:endParaRPr>
          </a:p>
          <a:p>
            <a:pPr indent="0" lvl="0" marL="0" rtl="0" algn="l">
              <a:lnSpc>
                <a:spcPct val="115000"/>
              </a:lnSpc>
              <a:spcBef>
                <a:spcPts val="1000"/>
              </a:spcBef>
              <a:spcAft>
                <a:spcPts val="0"/>
              </a:spcAft>
              <a:buSzPts val="2400"/>
              <a:buNone/>
            </a:pPr>
            <a:r>
              <a:t/>
            </a:r>
            <a:endParaRPr sz="800">
              <a:latin typeface="Arial"/>
              <a:ea typeface="Arial"/>
              <a:cs typeface="Arial"/>
              <a:sym typeface="Arial"/>
            </a:endParaRPr>
          </a:p>
          <a:p>
            <a:pPr indent="0" lvl="0" marL="0" rtl="0" algn="l">
              <a:lnSpc>
                <a:spcPct val="115000"/>
              </a:lnSpc>
              <a:spcBef>
                <a:spcPts val="1000"/>
              </a:spcBef>
              <a:spcAft>
                <a:spcPts val="0"/>
              </a:spcAft>
              <a:buSzPts val="2400"/>
              <a:buNone/>
            </a:pPr>
            <a:r>
              <a:t/>
            </a:r>
            <a:endParaRPr sz="100">
              <a:latin typeface="Arial"/>
              <a:ea typeface="Arial"/>
              <a:cs typeface="Arial"/>
              <a:sym typeface="Arial"/>
            </a:endParaRPr>
          </a:p>
          <a:p>
            <a:pPr indent="-342900" lvl="0" marL="457200" rtl="0" algn="l">
              <a:lnSpc>
                <a:spcPct val="115000"/>
              </a:lnSpc>
              <a:spcBef>
                <a:spcPts val="1000"/>
              </a:spcBef>
              <a:spcAft>
                <a:spcPts val="1000"/>
              </a:spcAft>
              <a:buSzPts val="1800"/>
              <a:buChar char="●"/>
            </a:pPr>
            <a:r>
              <a:rPr lang="vi-VN" sz="1800">
                <a:latin typeface="Arial"/>
                <a:ea typeface="Arial"/>
                <a:cs typeface="Arial"/>
                <a:sym typeface="Arial"/>
              </a:rPr>
              <a:t>Tham chiếu đến các giá trị đó bằng </a:t>
            </a:r>
            <a:r>
              <a:rPr lang="vi-VN" sz="1800">
                <a:latin typeface="Courier New"/>
                <a:ea typeface="Courier New"/>
                <a:cs typeface="Courier New"/>
                <a:sym typeface="Courier New"/>
              </a:rPr>
              <a:t>@dimen/&lt;name&gt;</a:t>
            </a:r>
            <a:r>
              <a:rPr lang="vi-VN" sz="1800">
                <a:latin typeface="Arial"/>
                <a:ea typeface="Arial"/>
                <a:cs typeface="Arial"/>
                <a:sym typeface="Arial"/>
              </a:rPr>
              <a:t> trong bố cục hoặc </a:t>
            </a:r>
            <a:r>
              <a:rPr lang="vi-VN" sz="1800">
                <a:latin typeface="Courier New"/>
                <a:ea typeface="Courier New"/>
                <a:cs typeface="Courier New"/>
                <a:sym typeface="Courier New"/>
              </a:rPr>
              <a:t>R.dimen.&lt;name&gt;</a:t>
            </a:r>
            <a:r>
              <a:rPr lang="vi-VN" sz="1800">
                <a:latin typeface="Arial"/>
                <a:ea typeface="Arial"/>
                <a:cs typeface="Arial"/>
                <a:sym typeface="Arial"/>
              </a:rPr>
              <a:t> trong mã:</a:t>
            </a:r>
            <a:endParaRPr>
              <a:latin typeface="Arial"/>
              <a:ea typeface="Arial"/>
              <a:cs typeface="Arial"/>
              <a:sym typeface="Arial"/>
            </a:endParaRPr>
          </a:p>
        </p:txBody>
      </p:sp>
      <p:sp>
        <p:nvSpPr>
          <p:cNvPr id="245" name="Google Shape;245;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6" name="Google Shape;246;p38"/>
          <p:cNvSpPr txBox="1"/>
          <p:nvPr/>
        </p:nvSpPr>
        <p:spPr>
          <a:xfrm>
            <a:off x="311700" y="1067275"/>
            <a:ext cx="9282600" cy="49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800"/>
              <a:buFont typeface="Arial"/>
              <a:buNone/>
            </a:pPr>
            <a:r>
              <a:rPr i="0" lang="vi-VN" sz="1800" u="none" cap="none" strike="noStrike">
                <a:solidFill>
                  <a:schemeClr val="dk1"/>
                </a:solidFill>
              </a:rPr>
              <a:t>Là một cách để đặt tên và chuẩn hóa các giá trị thứ nguyên trong bố cục của bạn </a:t>
            </a:r>
            <a:endParaRPr/>
          </a:p>
        </p:txBody>
      </p:sp>
      <p:sp>
        <p:nvSpPr>
          <p:cNvPr id="247" name="Google Shape;247;p38"/>
          <p:cNvSpPr txBox="1"/>
          <p:nvPr/>
        </p:nvSpPr>
        <p:spPr>
          <a:xfrm>
            <a:off x="622675" y="18884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&lt;resources&gt;</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&lt;dimen name=</a:t>
            </a:r>
            <a:r>
              <a:rPr lang="vi-VN" sz="1700">
                <a:solidFill>
                  <a:srgbClr val="388E3C"/>
                </a:solidFill>
                <a:latin typeface="Consolas"/>
                <a:ea typeface="Consolas"/>
                <a:cs typeface="Consolas"/>
                <a:sym typeface="Consolas"/>
              </a:rPr>
              <a:t>"top_margin"</a:t>
            </a:r>
            <a:r>
              <a:rPr lang="vi-VN" sz="1700">
                <a:latin typeface="Consolas"/>
                <a:ea typeface="Consolas"/>
                <a:cs typeface="Consolas"/>
                <a:sym typeface="Consolas"/>
              </a:rPr>
              <a:t>&gt;16dp&lt;/dimen&gt;</a:t>
            </a:r>
            <a:endParaRPr sz="1700">
              <a:latin typeface="Consolas"/>
              <a:ea typeface="Consolas"/>
              <a:cs typeface="Consolas"/>
              <a:sym typeface="Consolas"/>
            </a:endParaRPr>
          </a:p>
          <a:p>
            <a:pPr indent="0" lvl="0" marL="0" rtl="0" algn="l">
              <a:spcBef>
                <a:spcPts val="0"/>
              </a:spcBef>
              <a:spcAft>
                <a:spcPts val="595"/>
              </a:spcAft>
              <a:buClr>
                <a:srgbClr val="000000"/>
              </a:buClr>
              <a:buSzPts val="1100"/>
              <a:buFont typeface="Arial"/>
              <a:buNone/>
            </a:pPr>
            <a:r>
              <a:rPr lang="vi-VN" sz="1700">
                <a:latin typeface="Consolas"/>
                <a:ea typeface="Consolas"/>
                <a:cs typeface="Consolas"/>
                <a:sym typeface="Consolas"/>
              </a:rPr>
              <a:t>&lt;/resources&gt;</a:t>
            </a:r>
            <a:endParaRPr sz="1700">
              <a:latin typeface="Consolas"/>
              <a:ea typeface="Consolas"/>
              <a:cs typeface="Consolas"/>
              <a:sym typeface="Consolas"/>
            </a:endParaRPr>
          </a:p>
        </p:txBody>
      </p:sp>
      <p:sp>
        <p:nvSpPr>
          <p:cNvPr id="248" name="Google Shape;248;p38"/>
          <p:cNvSpPr txBox="1"/>
          <p:nvPr/>
        </p:nvSpPr>
        <p:spPr>
          <a:xfrm>
            <a:off x="622675" y="3792154"/>
            <a:ext cx="83181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&lt;TextView …</a:t>
            </a:r>
            <a:endParaRPr sz="1700">
              <a:latin typeface="Consolas"/>
              <a:ea typeface="Consolas"/>
              <a:cs typeface="Consolas"/>
              <a:sym typeface="Consolas"/>
            </a:endParaRPr>
          </a:p>
          <a:p>
            <a:pPr indent="0" lvl="0" marL="0" rtl="0" algn="l">
              <a:spcBef>
                <a:spcPts val="0"/>
              </a:spcBef>
              <a:spcAft>
                <a:spcPts val="595"/>
              </a:spcAft>
              <a:buClr>
                <a:srgbClr val="000000"/>
              </a:buClr>
              <a:buSzPts val="1100"/>
              <a:buFont typeface="Arial"/>
              <a:buNone/>
            </a:pPr>
            <a:r>
              <a:rPr lang="vi-VN" sz="1700">
                <a:latin typeface="Consolas"/>
                <a:ea typeface="Consolas"/>
                <a:cs typeface="Consolas"/>
                <a:sym typeface="Consolas"/>
              </a:rPr>
              <a:t>    android:layout_marginTop=</a:t>
            </a:r>
            <a:r>
              <a:rPr lang="vi-VN" sz="1700">
                <a:solidFill>
                  <a:srgbClr val="388E3C"/>
                </a:solidFill>
                <a:latin typeface="Consolas"/>
                <a:ea typeface="Consolas"/>
                <a:cs typeface="Consolas"/>
                <a:sym typeface="Consolas"/>
              </a:rPr>
              <a:t>"@dimen/top_margin"</a:t>
            </a:r>
            <a:r>
              <a:rPr lang="vi-VN" sz="1700">
                <a:latin typeface="Consolas"/>
                <a:ea typeface="Consolas"/>
                <a:cs typeface="Consolas"/>
                <a:sym typeface="Consolas"/>
              </a:rPr>
              <a:t> /&gt;</a:t>
            </a:r>
            <a:endParaRPr sz="17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54" name="Google Shape;254;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Kiểu chữ</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106" name="Google Shape;106;p22"/>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000">
                <a:latin typeface="Arial"/>
                <a:ea typeface="Arial"/>
                <a:cs typeface="Arial"/>
                <a:sym typeface="Arial"/>
              </a:rPr>
              <a:t>Bài học 13: Thiết kế giao diện người dùng của ứng dụng</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u="sng">
                <a:solidFill>
                  <a:schemeClr val="hlink"/>
                </a:solidFill>
                <a:latin typeface="Arial"/>
                <a:ea typeface="Arial"/>
                <a:cs typeface="Arial"/>
                <a:sym typeface="Arial"/>
                <a:hlinkClick action="ppaction://hlinksldjump" r:id="rId3"/>
              </a:rPr>
              <a:t>Định kiểu cho Android</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4"/>
              </a:rPr>
              <a:t>Kiểu chữ</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5"/>
              </a:rPr>
              <a:t>Material Design</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6"/>
              </a:rPr>
              <a:t>Thành phần Material</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7"/>
              </a:rPr>
              <a:t>Bản địa hóa</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8"/>
              </a:rPr>
              <a:t>Ứng dụng mẫu</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9"/>
              </a:rPr>
              <a:t>Tóm tắt</a:t>
            </a:r>
            <a:endParaRPr>
              <a:latin typeface="Arial"/>
              <a:ea typeface="Arial"/>
              <a:cs typeface="Arial"/>
              <a:sym typeface="Arial"/>
            </a:endParaRPr>
          </a:p>
        </p:txBody>
      </p:sp>
      <p:sp>
        <p:nvSpPr>
          <p:cNvPr id="107" name="Google Shape;107;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Pixel không phụ thuộc vào tỷ lệ (sp)</a:t>
            </a:r>
            <a:endParaRPr>
              <a:latin typeface="Arial"/>
              <a:ea typeface="Arial"/>
              <a:cs typeface="Arial"/>
              <a:sym typeface="Arial"/>
            </a:endParaRPr>
          </a:p>
        </p:txBody>
      </p:sp>
      <p:sp>
        <p:nvSpPr>
          <p:cNvPr id="260" name="Google Shape;260;p40"/>
          <p:cNvSpPr txBox="1"/>
          <p:nvPr>
            <p:ph idx="1" type="body"/>
          </p:nvPr>
        </p:nvSpPr>
        <p:spPr>
          <a:xfrm>
            <a:off x="201250" y="1446875"/>
            <a:ext cx="5189400" cy="264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Cấu trúc văn bản tương đương với pixel không phụ thuộc vào mật độ (dp) </a:t>
            </a:r>
            <a:endParaRPr sz="22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Chỉ định kích thước văn bản bằng sp (có tính đến lựa chọn ưu tiên của người dùng)</a:t>
            </a:r>
            <a:endParaRPr sz="2200">
              <a:latin typeface="Arial"/>
              <a:ea typeface="Arial"/>
              <a:cs typeface="Arial"/>
              <a:sym typeface="Arial"/>
            </a:endParaRPr>
          </a:p>
          <a:p>
            <a:pPr indent="-342900" lvl="0" marL="457200" rtl="0" algn="l">
              <a:lnSpc>
                <a:spcPct val="115000"/>
              </a:lnSpc>
              <a:spcBef>
                <a:spcPts val="1000"/>
              </a:spcBef>
              <a:spcAft>
                <a:spcPts val="1000"/>
              </a:spcAft>
              <a:buSzPts val="1800"/>
              <a:buChar char="●"/>
            </a:pPr>
            <a:r>
              <a:rPr lang="vi-VN" sz="1800">
                <a:latin typeface="Arial"/>
                <a:ea typeface="Arial"/>
                <a:cs typeface="Arial"/>
                <a:sym typeface="Arial"/>
              </a:rPr>
              <a:t>Người dùng có thể điều chỉnh Kích thước phông chữ và Kích thước hiển thị trong ứng dụng Cài đặt (sau phần Màn hình)</a:t>
            </a:r>
            <a:endParaRPr sz="2200">
              <a:latin typeface="Arial"/>
              <a:ea typeface="Arial"/>
              <a:cs typeface="Arial"/>
              <a:sym typeface="Arial"/>
            </a:endParaRPr>
          </a:p>
        </p:txBody>
      </p:sp>
      <p:sp>
        <p:nvSpPr>
          <p:cNvPr id="261" name="Google Shape;261;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62" name="Google Shape;262;p40"/>
          <p:cNvPicPr preferRelativeResize="0"/>
          <p:nvPr/>
        </p:nvPicPr>
        <p:blipFill rotWithShape="1">
          <a:blip r:embed="rId3">
            <a:alphaModFix/>
          </a:blip>
          <a:srcRect b="0" l="0" r="0" t="0"/>
          <a:stretch/>
        </p:blipFill>
        <p:spPr>
          <a:xfrm>
            <a:off x="5348150" y="1190525"/>
            <a:ext cx="1704493" cy="3181400"/>
          </a:xfrm>
          <a:prstGeom prst="rect">
            <a:avLst/>
          </a:prstGeom>
          <a:noFill/>
          <a:ln cap="flat" cmpd="sng" w="9525">
            <a:solidFill>
              <a:srgbClr val="D9D9D9"/>
            </a:solidFill>
            <a:prstDash val="solid"/>
            <a:round/>
            <a:headEnd len="sm" w="sm" type="none"/>
            <a:tailEnd len="sm" w="sm" type="none"/>
          </a:ln>
        </p:spPr>
      </p:pic>
      <p:pic>
        <p:nvPicPr>
          <p:cNvPr id="263" name="Google Shape;263;p40"/>
          <p:cNvPicPr preferRelativeResize="0"/>
          <p:nvPr/>
        </p:nvPicPr>
        <p:blipFill rotWithShape="1">
          <a:blip r:embed="rId4">
            <a:alphaModFix/>
          </a:blip>
          <a:srcRect b="0" l="0" r="0" t="0"/>
          <a:stretch/>
        </p:blipFill>
        <p:spPr>
          <a:xfrm>
            <a:off x="7232057" y="1190525"/>
            <a:ext cx="1704493" cy="3181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Thang loại</a:t>
            </a:r>
            <a:endParaRPr>
              <a:latin typeface="Arial"/>
              <a:ea typeface="Arial"/>
              <a:cs typeface="Arial"/>
              <a:sym typeface="Arial"/>
            </a:endParaRPr>
          </a:p>
        </p:txBody>
      </p:sp>
      <p:sp>
        <p:nvSpPr>
          <p:cNvPr id="269" name="Google Shape;269;p41"/>
          <p:cNvSpPr txBox="1"/>
          <p:nvPr>
            <p:ph idx="1" type="body"/>
          </p:nvPr>
        </p:nvSpPr>
        <p:spPr>
          <a:xfrm>
            <a:off x="311700" y="1405075"/>
            <a:ext cx="4640100" cy="23109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vi-VN" sz="2100">
                <a:latin typeface="Arial"/>
                <a:ea typeface="Arial"/>
                <a:cs typeface="Arial"/>
                <a:sym typeface="Arial"/>
              </a:rPr>
              <a:t>Là một nhóm kiểu được thiết kế để cùng hoạt động theo cách gắn kết cho ứng dụng và nội dung của bạn</a:t>
            </a:r>
            <a:endParaRPr sz="2300">
              <a:latin typeface="Arial"/>
              <a:ea typeface="Arial"/>
              <a:cs typeface="Arial"/>
              <a:sym typeface="Arial"/>
            </a:endParaRPr>
          </a:p>
          <a:p>
            <a:pPr indent="-361950" lvl="0" marL="457200" rtl="0" algn="l">
              <a:lnSpc>
                <a:spcPct val="100000"/>
              </a:lnSpc>
              <a:spcBef>
                <a:spcPts val="1600"/>
              </a:spcBef>
              <a:spcAft>
                <a:spcPts val="1000"/>
              </a:spcAft>
              <a:buSzPts val="2100"/>
              <a:buChar char="●"/>
            </a:pPr>
            <a:r>
              <a:rPr lang="vi-VN" sz="2100">
                <a:latin typeface="Arial"/>
                <a:ea typeface="Arial"/>
                <a:cs typeface="Arial"/>
                <a:sym typeface="Arial"/>
              </a:rPr>
              <a:t>Chứa các danh mục văn bản có thể tái sử dụng với mục đích chủ định cho từng danh mục (ví dụ: tiêu đề, tiêu đề phụ, chú thích)</a:t>
            </a:r>
            <a:endParaRPr sz="2300">
              <a:latin typeface="Arial"/>
              <a:ea typeface="Arial"/>
              <a:cs typeface="Arial"/>
              <a:sym typeface="Arial"/>
            </a:endParaRPr>
          </a:p>
        </p:txBody>
      </p:sp>
      <p:sp>
        <p:nvSpPr>
          <p:cNvPr id="270" name="Google Shape;270;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71" name="Google Shape;271;p41"/>
          <p:cNvPicPr preferRelativeResize="0"/>
          <p:nvPr/>
        </p:nvPicPr>
        <p:blipFill rotWithShape="1">
          <a:blip r:embed="rId3">
            <a:alphaModFix/>
          </a:blip>
          <a:srcRect b="168" l="1068" r="0" t="179"/>
          <a:stretch/>
        </p:blipFill>
        <p:spPr>
          <a:xfrm>
            <a:off x="5425125" y="1115301"/>
            <a:ext cx="3407175" cy="332302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TextAppearance</a:t>
            </a:r>
            <a:endParaRPr>
              <a:latin typeface="Arial"/>
              <a:ea typeface="Arial"/>
              <a:cs typeface="Arial"/>
              <a:sym typeface="Arial"/>
            </a:endParaRPr>
          </a:p>
        </p:txBody>
      </p:sp>
      <p:sp>
        <p:nvSpPr>
          <p:cNvPr id="277" name="Google Shape;277;p42"/>
          <p:cNvSpPr txBox="1"/>
          <p:nvPr>
            <p:ph idx="1" type="body"/>
          </p:nvPr>
        </p:nvSpPr>
        <p:spPr>
          <a:xfrm>
            <a:off x="342900" y="1163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2000">
                <a:latin typeface="Arial"/>
                <a:ea typeface="Arial"/>
                <a:cs typeface="Arial"/>
                <a:sym typeface="Arial"/>
              </a:rPr>
              <a:t>Kiểu </a:t>
            </a:r>
            <a:r>
              <a:rPr lang="vi-VN" sz="2000">
                <a:latin typeface="Courier New"/>
                <a:ea typeface="Courier New"/>
                <a:cs typeface="Courier New"/>
                <a:sym typeface="Courier New"/>
              </a:rPr>
              <a:t>TextAppearance</a:t>
            </a:r>
            <a:r>
              <a:rPr lang="vi-VN" sz="2000">
                <a:latin typeface="Arial"/>
                <a:ea typeface="Arial"/>
                <a:cs typeface="Arial"/>
                <a:sym typeface="Arial"/>
              </a:rPr>
              <a:t> thường thay đổi một hoặc nhiều thuộc tính sau:</a:t>
            </a:r>
            <a:endParaRPr>
              <a:latin typeface="Arial"/>
              <a:ea typeface="Arial"/>
              <a:cs typeface="Arial"/>
              <a:sym typeface="Arial"/>
            </a:endParaRPr>
          </a:p>
          <a:p>
            <a:pPr indent="0" lvl="0" marL="0" rtl="0" algn="l">
              <a:lnSpc>
                <a:spcPct val="115000"/>
              </a:lnSpc>
              <a:spcBef>
                <a:spcPts val="200"/>
              </a:spcBef>
              <a:spcAft>
                <a:spcPts val="200"/>
              </a:spcAft>
              <a:buSzPts val="2400"/>
              <a:buNone/>
            </a:pPr>
            <a:r>
              <a:t/>
            </a:r>
            <a:endParaRPr sz="2000">
              <a:latin typeface="Arial"/>
              <a:ea typeface="Arial"/>
              <a:cs typeface="Arial"/>
              <a:sym typeface="Arial"/>
            </a:endParaRPr>
          </a:p>
        </p:txBody>
      </p:sp>
      <p:sp>
        <p:nvSpPr>
          <p:cNvPr id="278" name="Google Shape;278;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79" name="Google Shape;279;p42"/>
          <p:cNvSpPr txBox="1"/>
          <p:nvPr/>
        </p:nvSpPr>
        <p:spPr>
          <a:xfrm>
            <a:off x="743525" y="1690250"/>
            <a:ext cx="7391100" cy="3000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Roboto"/>
              <a:buChar char="●"/>
            </a:pPr>
            <a:r>
              <a:rPr i="0" lang="vi-VN" sz="2000" u="none" cap="none" strike="noStrike">
                <a:solidFill>
                  <a:schemeClr val="dk1"/>
                </a:solidFill>
              </a:rPr>
              <a:t>kiểu chữ (</a:t>
            </a:r>
            <a:r>
              <a:rPr b="0" i="0" lang="vi-VN" sz="2000" u="none" cap="none" strike="noStrike">
                <a:solidFill>
                  <a:schemeClr val="dk1"/>
                </a:solidFill>
                <a:latin typeface="Courier New"/>
                <a:ea typeface="Courier New"/>
                <a:cs typeface="Courier New"/>
                <a:sym typeface="Courier New"/>
              </a:rPr>
              <a:t>android:fontFamily</a:t>
            </a:r>
            <a:r>
              <a:rPr i="0" lang="vi-VN" sz="2000" u="none" cap="none" strike="noStrike">
                <a:solidFill>
                  <a:schemeClr val="dk1"/>
                </a:solidFill>
              </a:rPr>
              <a:t>)</a:t>
            </a:r>
            <a:endParaRPr/>
          </a:p>
          <a:p>
            <a:pPr indent="-355600" lvl="0" marL="457200" marR="0" rtl="0" algn="l">
              <a:lnSpc>
                <a:spcPct val="115000"/>
              </a:lnSpc>
              <a:spcBef>
                <a:spcPts val="1000"/>
              </a:spcBef>
              <a:spcAft>
                <a:spcPts val="0"/>
              </a:spcAft>
              <a:buClr>
                <a:schemeClr val="dk1"/>
              </a:buClr>
              <a:buSzPts val="2000"/>
              <a:buFont typeface="Roboto"/>
              <a:buChar char="●"/>
            </a:pPr>
            <a:r>
              <a:rPr i="0" lang="vi-VN" sz="2000" u="none" cap="none" strike="noStrike">
                <a:solidFill>
                  <a:schemeClr val="dk1"/>
                </a:solidFill>
              </a:rPr>
              <a:t>độ đậm (</a:t>
            </a:r>
            <a:r>
              <a:rPr b="0" i="0" lang="vi-VN" sz="2000" u="none" cap="none" strike="noStrike">
                <a:solidFill>
                  <a:schemeClr val="dk1"/>
                </a:solidFill>
                <a:latin typeface="Courier New"/>
                <a:ea typeface="Courier New"/>
                <a:cs typeface="Courier New"/>
                <a:sym typeface="Courier New"/>
              </a:rPr>
              <a:t>android:textStyle</a:t>
            </a:r>
            <a:r>
              <a:rPr i="0" lang="vi-VN" sz="2000" u="none" cap="none" strike="noStrike">
                <a:solidFill>
                  <a:schemeClr val="dk1"/>
                </a:solidFill>
              </a:rPr>
              <a:t>)</a:t>
            </a:r>
            <a:endParaRPr/>
          </a:p>
          <a:p>
            <a:pPr indent="-355600" lvl="0" marL="457200" marR="0" rtl="0" algn="l">
              <a:lnSpc>
                <a:spcPct val="115000"/>
              </a:lnSpc>
              <a:spcBef>
                <a:spcPts val="1000"/>
              </a:spcBef>
              <a:spcAft>
                <a:spcPts val="0"/>
              </a:spcAft>
              <a:buClr>
                <a:schemeClr val="dk1"/>
              </a:buClr>
              <a:buSzPts val="2000"/>
              <a:buFont typeface="Roboto"/>
              <a:buChar char="●"/>
            </a:pPr>
            <a:r>
              <a:rPr i="0" lang="vi-VN" sz="2000" u="none" cap="none" strike="noStrike">
                <a:solidFill>
                  <a:schemeClr val="dk1"/>
                </a:solidFill>
              </a:rPr>
              <a:t>kích thước văn bản (</a:t>
            </a:r>
            <a:r>
              <a:rPr b="0" i="0" lang="vi-VN" sz="2000" u="none" cap="none" strike="noStrike">
                <a:solidFill>
                  <a:schemeClr val="dk1"/>
                </a:solidFill>
                <a:latin typeface="Courier New"/>
                <a:ea typeface="Courier New"/>
                <a:cs typeface="Courier New"/>
                <a:sym typeface="Courier New"/>
              </a:rPr>
              <a:t>android:textSize</a:t>
            </a:r>
            <a:r>
              <a:rPr i="0" lang="vi-VN" sz="2000" u="none" cap="none" strike="noStrike">
                <a:solidFill>
                  <a:schemeClr val="dk1"/>
                </a:solidFill>
              </a:rPr>
              <a:t>)</a:t>
            </a:r>
            <a:endParaRPr/>
          </a:p>
          <a:p>
            <a:pPr indent="-355600" lvl="0" marL="457200" marR="0" rtl="0" algn="l">
              <a:lnSpc>
                <a:spcPct val="115000"/>
              </a:lnSpc>
              <a:spcBef>
                <a:spcPts val="1000"/>
              </a:spcBef>
              <a:spcAft>
                <a:spcPts val="0"/>
              </a:spcAft>
              <a:buClr>
                <a:schemeClr val="dk1"/>
              </a:buClr>
              <a:buSzPts val="2000"/>
              <a:buFont typeface="Roboto"/>
              <a:buChar char="●"/>
            </a:pPr>
            <a:r>
              <a:rPr i="0" lang="vi-VN" sz="2000" u="none" cap="none" strike="noStrike">
                <a:solidFill>
                  <a:schemeClr val="dk1"/>
                </a:solidFill>
              </a:rPr>
              <a:t>viết hoa (</a:t>
            </a:r>
            <a:r>
              <a:rPr b="0" i="0" lang="vi-VN" sz="2000" u="none" cap="none" strike="noStrike">
                <a:solidFill>
                  <a:schemeClr val="dk1"/>
                </a:solidFill>
                <a:latin typeface="Courier New"/>
                <a:ea typeface="Courier New"/>
                <a:cs typeface="Courier New"/>
                <a:sym typeface="Courier New"/>
              </a:rPr>
              <a:t>android:textAllCaps</a:t>
            </a:r>
            <a:r>
              <a:rPr i="0" lang="vi-VN" sz="2000" u="none" cap="none" strike="noStrike">
                <a:solidFill>
                  <a:schemeClr val="dk1"/>
                </a:solidFill>
              </a:rPr>
              <a:t>)</a:t>
            </a:r>
            <a:endParaRPr/>
          </a:p>
          <a:p>
            <a:pPr indent="-355600" lvl="0" marL="457200" marR="0" rtl="0" algn="l">
              <a:lnSpc>
                <a:spcPct val="115000"/>
              </a:lnSpc>
              <a:spcBef>
                <a:spcPts val="1000"/>
              </a:spcBef>
              <a:spcAft>
                <a:spcPts val="1000"/>
              </a:spcAft>
              <a:buClr>
                <a:schemeClr val="dk1"/>
              </a:buClr>
              <a:buSzPts val="2000"/>
              <a:buFont typeface="Roboto"/>
              <a:buChar char="●"/>
            </a:pPr>
            <a:r>
              <a:rPr i="0" lang="vi-VN" sz="2000" u="none" cap="none" strike="noStrike">
                <a:solidFill>
                  <a:schemeClr val="dk1"/>
                </a:solidFill>
              </a:rPr>
              <a:t>khoảng cách chữ cái (</a:t>
            </a:r>
            <a:r>
              <a:rPr b="0" i="0" lang="vi-VN" sz="2000" u="none" cap="none" strike="noStrike">
                <a:solidFill>
                  <a:schemeClr val="dk1"/>
                </a:solidFill>
                <a:latin typeface="Courier New"/>
                <a:ea typeface="Courier New"/>
                <a:cs typeface="Courier New"/>
                <a:sym typeface="Courier New"/>
              </a:rPr>
              <a:t>android:letterSpacing</a:t>
            </a:r>
            <a:r>
              <a:rPr i="0" lang="vi-VN" sz="2000" u="none" cap="none" strike="noStrike">
                <a:solidFill>
                  <a:schemeClr val="dk1"/>
                </a:solidFil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Các ví dụ sử dụng TextAppearance</a:t>
            </a:r>
            <a:endParaRPr>
              <a:latin typeface="Arial"/>
              <a:ea typeface="Arial"/>
              <a:cs typeface="Arial"/>
              <a:sym typeface="Arial"/>
            </a:endParaRPr>
          </a:p>
        </p:txBody>
      </p:sp>
      <p:sp>
        <p:nvSpPr>
          <p:cNvPr id="285" name="Google Shape;285;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86" name="Google Shape;286;p43"/>
          <p:cNvSpPr txBox="1"/>
          <p:nvPr/>
        </p:nvSpPr>
        <p:spPr>
          <a:xfrm>
            <a:off x="163575" y="1333525"/>
            <a:ext cx="8933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android:textAppearance=</a:t>
            </a:r>
            <a:r>
              <a:rPr lang="vi-VN" sz="1600">
                <a:solidFill>
                  <a:srgbClr val="388E3C"/>
                </a:solidFill>
                <a:latin typeface="Consolas"/>
                <a:ea typeface="Consolas"/>
                <a:cs typeface="Consolas"/>
                <a:sym typeface="Consolas"/>
              </a:rPr>
              <a:t>"@style/TextAppearance.MaterialComponents.Headline1"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android:text=</a:t>
            </a:r>
            <a:r>
              <a:rPr lang="vi-VN" sz="1600">
                <a:solidFill>
                  <a:srgbClr val="388E3C"/>
                </a:solidFill>
                <a:latin typeface="Consolas"/>
                <a:ea typeface="Consolas"/>
                <a:cs typeface="Consolas"/>
                <a:sym typeface="Consolas"/>
              </a:rPr>
              <a:t>"@string/title"</a:t>
            </a:r>
            <a:r>
              <a:rPr lang="vi-VN" sz="1600">
                <a:latin typeface="Consolas"/>
                <a:ea typeface="Consolas"/>
                <a:cs typeface="Consolas"/>
                <a:sym typeface="Consolas"/>
              </a:rPr>
              <a:t> /&gt;</a:t>
            </a:r>
            <a:endParaRPr sz="1600">
              <a:latin typeface="Consolas"/>
              <a:ea typeface="Consolas"/>
              <a:cs typeface="Consolas"/>
              <a:sym typeface="Consolas"/>
            </a:endParaRPr>
          </a:p>
        </p:txBody>
      </p:sp>
      <p:sp>
        <p:nvSpPr>
          <p:cNvPr id="287" name="Google Shape;287;p43"/>
          <p:cNvSpPr txBox="1"/>
          <p:nvPr/>
        </p:nvSpPr>
        <p:spPr>
          <a:xfrm>
            <a:off x="163575" y="2781325"/>
            <a:ext cx="975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android:textAppearance=</a:t>
            </a:r>
            <a:r>
              <a:rPr lang="vi-VN" sz="1600">
                <a:solidFill>
                  <a:srgbClr val="388E3C"/>
                </a:solidFill>
                <a:latin typeface="Consolas"/>
                <a:ea typeface="Consolas"/>
                <a:cs typeface="Consolas"/>
                <a:sym typeface="Consolas"/>
              </a:rPr>
              <a:t>"@style/TextAppearance.MaterialComponents.Body1"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android:text=</a:t>
            </a:r>
            <a:r>
              <a:rPr lang="vi-VN" sz="1600">
                <a:solidFill>
                  <a:srgbClr val="388E3C"/>
                </a:solidFill>
                <a:latin typeface="Consolas"/>
                <a:ea typeface="Consolas"/>
                <a:cs typeface="Consolas"/>
                <a:sym typeface="Consolas"/>
              </a:rPr>
              <a:t>"@string/body_text"</a:t>
            </a:r>
            <a:r>
              <a:rPr lang="vi-VN" sz="1600">
                <a:latin typeface="Consolas"/>
                <a:ea typeface="Consolas"/>
                <a:cs typeface="Consolas"/>
                <a:sym typeface="Consolas"/>
              </a:rPr>
              <a:t> /&gt;</a:t>
            </a:r>
            <a:endParaRPr sz="16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000">
                <a:latin typeface="Arial"/>
                <a:ea typeface="Arial"/>
                <a:cs typeface="Arial"/>
                <a:sym typeface="Arial"/>
              </a:rPr>
              <a:t>Tùy chỉnh TextAppearance theo cách của bạn</a:t>
            </a:r>
            <a:endParaRPr sz="3000">
              <a:latin typeface="Arial"/>
              <a:ea typeface="Arial"/>
              <a:cs typeface="Arial"/>
              <a:sym typeface="Arial"/>
            </a:endParaRPr>
          </a:p>
        </p:txBody>
      </p:sp>
      <p:sp>
        <p:nvSpPr>
          <p:cNvPr id="293" name="Google Shape;293;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4" name="Google Shape;294;p44"/>
          <p:cNvSpPr txBox="1"/>
          <p:nvPr/>
        </p:nvSpPr>
        <p:spPr>
          <a:xfrm>
            <a:off x="311700" y="1381075"/>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7474F"/>
                </a:solidFill>
                <a:latin typeface="Consolas"/>
                <a:ea typeface="Consolas"/>
                <a:cs typeface="Consolas"/>
                <a:sym typeface="Consolas"/>
              </a:rPr>
              <a:t>&lt;style name=</a:t>
            </a:r>
            <a:r>
              <a:rPr lang="vi-VN" sz="1800">
                <a:solidFill>
                  <a:srgbClr val="388E3C"/>
                </a:solidFill>
                <a:latin typeface="Consolas"/>
                <a:ea typeface="Consolas"/>
                <a:cs typeface="Consolas"/>
                <a:sym typeface="Consolas"/>
              </a:rPr>
              <a:t>"TextAppearance.MyApp.Headline1"</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parent=</a:t>
            </a:r>
            <a:r>
              <a:rPr lang="vi-VN" sz="1800">
                <a:solidFill>
                  <a:srgbClr val="388E3C"/>
                </a:solidFill>
                <a:latin typeface="Consolas"/>
                <a:ea typeface="Consolas"/>
                <a:cs typeface="Consolas"/>
                <a:sym typeface="Consolas"/>
              </a:rPr>
              <a:t>"TextAppearance.MaterialComponents.Headline1"</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"android:textStyle"</a:t>
            </a:r>
            <a:r>
              <a:rPr lang="vi-VN" sz="1800">
                <a:solidFill>
                  <a:srgbClr val="37474F"/>
                </a:solidFill>
                <a:latin typeface="Consolas"/>
                <a:ea typeface="Consolas"/>
                <a:cs typeface="Consolas"/>
                <a:sym typeface="Consolas"/>
              </a:rPr>
              <a:t>&gt;normal&lt;/item&gt;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"android:textAllCaps"</a:t>
            </a:r>
            <a:r>
              <a:rPr lang="vi-VN" sz="1800">
                <a:solidFill>
                  <a:srgbClr val="37474F"/>
                </a:solidFill>
                <a:latin typeface="Consolas"/>
                <a:ea typeface="Consolas"/>
                <a:cs typeface="Consolas"/>
                <a:sym typeface="Consolas"/>
              </a:rPr>
              <a:t>&gt;</a:t>
            </a:r>
            <a:r>
              <a:rPr lang="vi-VN" sz="1800">
                <a:solidFill>
                  <a:srgbClr val="3F51B5"/>
                </a:solidFill>
                <a:latin typeface="Consolas"/>
                <a:ea typeface="Consolas"/>
                <a:cs typeface="Consolas"/>
                <a:sym typeface="Consolas"/>
              </a:rPr>
              <a:t>false</a:t>
            </a:r>
            <a:r>
              <a:rPr lang="vi-V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"android:textSize"</a:t>
            </a:r>
            <a:r>
              <a:rPr lang="vi-VN" sz="1800">
                <a:solidFill>
                  <a:srgbClr val="37474F"/>
                </a:solidFill>
                <a:latin typeface="Consolas"/>
                <a:ea typeface="Consolas"/>
                <a:cs typeface="Consolas"/>
                <a:sym typeface="Consolas"/>
              </a:rPr>
              <a:t>&gt;64sp&lt;/item&gt;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"android:letterSpacing"</a:t>
            </a:r>
            <a:r>
              <a:rPr lang="vi-VN" sz="1800">
                <a:solidFill>
                  <a:srgbClr val="37474F"/>
                </a:solidFill>
                <a:latin typeface="Consolas"/>
                <a:ea typeface="Consolas"/>
                <a:cs typeface="Consolas"/>
                <a:sym typeface="Consolas"/>
              </a:rPr>
              <a:t>&gt;</a:t>
            </a:r>
            <a:r>
              <a:rPr lang="vi-VN" sz="1800">
                <a:solidFill>
                  <a:srgbClr val="C53929"/>
                </a:solidFill>
                <a:latin typeface="Consolas"/>
                <a:ea typeface="Consolas"/>
                <a:cs typeface="Consolas"/>
                <a:sym typeface="Consolas"/>
              </a:rPr>
              <a:t>0</a:t>
            </a:r>
            <a:r>
              <a:rPr lang="vi-V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p:nvPr/>
        </p:nvSpPr>
        <p:spPr>
          <a:xfrm>
            <a:off x="-11200" y="-37825"/>
            <a:ext cx="9155100" cy="13644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5"/>
          <p:cNvSpPr txBox="1"/>
          <p:nvPr>
            <p:ph type="title"/>
          </p:nvPr>
        </p:nvSpPr>
        <p:spPr>
          <a:xfrm>
            <a:off x="311700" y="184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Dùng TextAppearance tùy chỉnh trong một giao diện</a:t>
            </a:r>
            <a:endParaRPr>
              <a:latin typeface="Arial"/>
              <a:ea typeface="Arial"/>
              <a:cs typeface="Arial"/>
              <a:sym typeface="Arial"/>
            </a:endParaRPr>
          </a:p>
        </p:txBody>
      </p:sp>
      <p:sp>
        <p:nvSpPr>
          <p:cNvPr id="301" name="Google Shape;301;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02" name="Google Shape;302;p45"/>
          <p:cNvSpPr txBox="1"/>
          <p:nvPr/>
        </p:nvSpPr>
        <p:spPr>
          <a:xfrm>
            <a:off x="152400" y="1999000"/>
            <a:ext cx="89916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500">
                <a:latin typeface="Consolas"/>
                <a:ea typeface="Consolas"/>
                <a:cs typeface="Consolas"/>
                <a:sym typeface="Consolas"/>
              </a:rPr>
              <a:t>&lt;style name=</a:t>
            </a:r>
            <a:r>
              <a:rPr lang="vi-VN" sz="1500">
                <a:solidFill>
                  <a:srgbClr val="388E3C"/>
                </a:solidFill>
                <a:latin typeface="Consolas"/>
                <a:ea typeface="Consolas"/>
                <a:cs typeface="Consolas"/>
                <a:sym typeface="Consolas"/>
              </a:rPr>
              <a:t>"Theme.MyApp"</a:t>
            </a:r>
            <a:r>
              <a:rPr lang="vi-VN" sz="1500">
                <a:latin typeface="Consolas"/>
                <a:ea typeface="Consolas"/>
                <a:cs typeface="Consolas"/>
                <a:sym typeface="Consolas"/>
              </a:rPr>
              <a:t> parent=</a:t>
            </a:r>
            <a:r>
              <a:rPr lang="vi-VN" sz="1500">
                <a:solidFill>
                  <a:srgbClr val="388E3C"/>
                </a:solidFill>
                <a:latin typeface="Consolas"/>
                <a:ea typeface="Consolas"/>
                <a:cs typeface="Consolas"/>
                <a:sym typeface="Consolas"/>
              </a:rPr>
              <a:t>"Theme.MaterialComponents.Light"</a:t>
            </a:r>
            <a:r>
              <a:rPr lang="vi-V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vi-VN"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0"/>
              </a:spcAft>
              <a:buNone/>
            </a:pPr>
            <a:r>
              <a:rPr lang="vi-VN" sz="1500">
                <a:latin typeface="Consolas"/>
                <a:ea typeface="Consolas"/>
                <a:cs typeface="Consolas"/>
                <a:sym typeface="Consolas"/>
              </a:rPr>
              <a:t>   &lt;item</a:t>
            </a:r>
            <a:r>
              <a:rPr lang="vi-VN" sz="1100">
                <a:latin typeface="Consolas"/>
                <a:ea typeface="Consolas"/>
                <a:cs typeface="Consolas"/>
                <a:sym typeface="Consolas"/>
              </a:rPr>
              <a:t> </a:t>
            </a:r>
            <a:r>
              <a:rPr lang="vi-VN" sz="1500">
                <a:latin typeface="Consolas"/>
                <a:ea typeface="Consolas"/>
                <a:cs typeface="Consolas"/>
                <a:sym typeface="Consolas"/>
              </a:rPr>
              <a:t>name=</a:t>
            </a:r>
            <a:r>
              <a:rPr lang="vi-VN" sz="1500">
                <a:solidFill>
                  <a:srgbClr val="388E3C"/>
                </a:solidFill>
                <a:latin typeface="Consolas"/>
                <a:ea typeface="Consolas"/>
                <a:cs typeface="Consolas"/>
                <a:sym typeface="Consolas"/>
              </a:rPr>
              <a:t>"textAppearanceHeadline1"</a:t>
            </a:r>
            <a:r>
              <a:rPr lang="vi-VN" sz="1500">
                <a:latin typeface="Consolas"/>
                <a:ea typeface="Consolas"/>
                <a:cs typeface="Consolas"/>
                <a:sym typeface="Consolas"/>
              </a:rPr>
              <a:t>&gt;@style/TextAppearance.MyApp.Headline1&lt;/item&gt;</a:t>
            </a:r>
            <a:endParaRPr sz="1500">
              <a:latin typeface="Consolas"/>
              <a:ea typeface="Consolas"/>
              <a:cs typeface="Consolas"/>
              <a:sym typeface="Consolas"/>
            </a:endParaRPr>
          </a:p>
          <a:p>
            <a:pPr indent="0" lvl="0" marL="0" rtl="0" algn="l">
              <a:spcBef>
                <a:spcPts val="0"/>
              </a:spcBef>
              <a:spcAft>
                <a:spcPts val="0"/>
              </a:spcAft>
              <a:buNone/>
            </a:pPr>
            <a:r>
              <a:rPr lang="vi-VN"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595"/>
              </a:spcAft>
              <a:buNone/>
            </a:pPr>
            <a:r>
              <a:rPr lang="vi-VN" sz="1500">
                <a:latin typeface="Consolas"/>
                <a:ea typeface="Consolas"/>
                <a:cs typeface="Consolas"/>
                <a:sym typeface="Consolas"/>
              </a:rPr>
              <a:t>&lt;/style&gt;</a:t>
            </a:r>
            <a:endParaRPr sz="15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08" name="Google Shape;308;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Material Design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Material</a:t>
            </a:r>
            <a:endParaRPr>
              <a:latin typeface="Arial"/>
              <a:ea typeface="Arial"/>
              <a:cs typeface="Arial"/>
              <a:sym typeface="Arial"/>
            </a:endParaRPr>
          </a:p>
        </p:txBody>
      </p:sp>
      <p:sp>
        <p:nvSpPr>
          <p:cNvPr id="314" name="Google Shape;314;p47"/>
          <p:cNvSpPr txBox="1"/>
          <p:nvPr>
            <p:ph idx="1" type="body"/>
          </p:nvPr>
        </p:nvSpPr>
        <p:spPr>
          <a:xfrm>
            <a:off x="342900" y="1549800"/>
            <a:ext cx="3765900" cy="24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200">
                <a:latin typeface="Arial"/>
                <a:ea typeface="Arial"/>
                <a:cs typeface="Arial"/>
                <a:sym typeface="Arial"/>
              </a:rPr>
              <a:t>Là hệ thống các nguyên tắc, thành phần và công cụ mà bạn có thể tùy chỉnh theo ý mình để thiết kế giao diện người dùng</a:t>
            </a:r>
            <a:endParaRPr>
              <a:latin typeface="Arial"/>
              <a:ea typeface="Arial"/>
              <a:cs typeface="Arial"/>
              <a:sym typeface="Arial"/>
            </a:endParaRPr>
          </a:p>
          <a:p>
            <a:pPr indent="0" lvl="0" marL="0" rtl="0" algn="l">
              <a:lnSpc>
                <a:spcPct val="115000"/>
              </a:lnSpc>
              <a:spcBef>
                <a:spcPts val="1000"/>
              </a:spcBef>
              <a:spcAft>
                <a:spcPts val="0"/>
              </a:spcAft>
              <a:buSzPts val="2400"/>
              <a:buNone/>
            </a:pPr>
            <a:r>
              <a:rPr lang="vi-VN" sz="2200" u="sng">
                <a:solidFill>
                  <a:schemeClr val="hlink"/>
                </a:solidFill>
                <a:latin typeface="Arial"/>
                <a:ea typeface="Arial"/>
                <a:cs typeface="Arial"/>
                <a:sym typeface="Arial"/>
                <a:hlinkClick r:id="rId3"/>
              </a:rPr>
              <a:t>Trang chủ Material Design</a:t>
            </a:r>
            <a:endParaRPr>
              <a:latin typeface="Arial"/>
              <a:ea typeface="Arial"/>
              <a:cs typeface="Arial"/>
              <a:sym typeface="Arial"/>
            </a:endParaRPr>
          </a:p>
        </p:txBody>
      </p:sp>
      <p:sp>
        <p:nvSpPr>
          <p:cNvPr id="315" name="Google Shape;315;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16" name="Google Shape;316;p47"/>
          <p:cNvPicPr preferRelativeResize="0"/>
          <p:nvPr/>
        </p:nvPicPr>
        <p:blipFill rotWithShape="1">
          <a:blip r:embed="rId4">
            <a:alphaModFix/>
          </a:blip>
          <a:srcRect b="0" l="0" r="0" t="0"/>
          <a:stretch/>
        </p:blipFill>
        <p:spPr>
          <a:xfrm>
            <a:off x="4638575" y="1245675"/>
            <a:ext cx="4124600" cy="31106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Thành phần Material</a:t>
            </a:r>
            <a:endParaRPr>
              <a:latin typeface="Arial"/>
              <a:ea typeface="Arial"/>
              <a:cs typeface="Arial"/>
              <a:sym typeface="Arial"/>
            </a:endParaRPr>
          </a:p>
        </p:txBody>
      </p:sp>
      <p:sp>
        <p:nvSpPr>
          <p:cNvPr id="322" name="Google Shape;322;p48"/>
          <p:cNvSpPr txBox="1"/>
          <p:nvPr>
            <p:ph idx="1" type="body"/>
          </p:nvPr>
        </p:nvSpPr>
        <p:spPr>
          <a:xfrm>
            <a:off x="428000" y="2019300"/>
            <a:ext cx="3424500" cy="14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200">
                <a:latin typeface="Arial"/>
                <a:ea typeface="Arial"/>
                <a:cs typeface="Arial"/>
                <a:sym typeface="Arial"/>
              </a:rPr>
              <a:t>Là các khối xây dựng tương tác để tạo giao diện người dùng</a:t>
            </a:r>
            <a:endParaRPr>
              <a:latin typeface="Arial"/>
              <a:ea typeface="Arial"/>
              <a:cs typeface="Arial"/>
              <a:sym typeface="Arial"/>
            </a:endParaRPr>
          </a:p>
        </p:txBody>
      </p:sp>
      <p:sp>
        <p:nvSpPr>
          <p:cNvPr id="323" name="Google Shape;323;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24" name="Google Shape;324;p48"/>
          <p:cNvPicPr preferRelativeResize="0"/>
          <p:nvPr/>
        </p:nvPicPr>
        <p:blipFill rotWithShape="1">
          <a:blip r:embed="rId3">
            <a:alphaModFix/>
          </a:blip>
          <a:srcRect b="0" l="0" r="0" t="0"/>
          <a:stretch/>
        </p:blipFill>
        <p:spPr>
          <a:xfrm>
            <a:off x="4645175" y="1298700"/>
            <a:ext cx="3912450" cy="288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Công cụ chọn màu Material</a:t>
            </a:r>
            <a:endParaRPr>
              <a:latin typeface="Arial"/>
              <a:ea typeface="Arial"/>
              <a:cs typeface="Arial"/>
              <a:sym typeface="Arial"/>
            </a:endParaRPr>
          </a:p>
        </p:txBody>
      </p:sp>
      <p:sp>
        <p:nvSpPr>
          <p:cNvPr id="330" name="Google Shape;330;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31" name="Google Shape;331;p49"/>
          <p:cNvPicPr preferRelativeResize="0"/>
          <p:nvPr/>
        </p:nvPicPr>
        <p:blipFill rotWithShape="1">
          <a:blip r:embed="rId3">
            <a:alphaModFix/>
          </a:blip>
          <a:srcRect b="0" l="0" r="0" t="0"/>
          <a:stretch/>
        </p:blipFill>
        <p:spPr>
          <a:xfrm>
            <a:off x="2257425" y="1181095"/>
            <a:ext cx="4629150" cy="3238500"/>
          </a:xfrm>
          <a:prstGeom prst="rect">
            <a:avLst/>
          </a:prstGeom>
          <a:noFill/>
          <a:ln>
            <a:noFill/>
          </a:ln>
        </p:spPr>
      </p:pic>
      <p:sp>
        <p:nvSpPr>
          <p:cNvPr id="332" name="Google Shape;332;p49"/>
          <p:cNvSpPr/>
          <p:nvPr/>
        </p:nvSpPr>
        <p:spPr>
          <a:xfrm>
            <a:off x="2156750" y="4228700"/>
            <a:ext cx="303000" cy="260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13" name="Google Shape;113;p2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Định kiểu cho Android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Giao diện màu Material cơ sở</a:t>
            </a:r>
            <a:endParaRPr>
              <a:latin typeface="Arial"/>
              <a:ea typeface="Arial"/>
              <a:cs typeface="Arial"/>
              <a:sym typeface="Arial"/>
            </a:endParaRPr>
          </a:p>
        </p:txBody>
      </p:sp>
      <p:sp>
        <p:nvSpPr>
          <p:cNvPr id="338" name="Google Shape;338;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39" name="Google Shape;339;p50"/>
          <p:cNvPicPr preferRelativeResize="0"/>
          <p:nvPr/>
        </p:nvPicPr>
        <p:blipFill rotWithShape="1">
          <a:blip r:embed="rId3">
            <a:alphaModFix/>
          </a:blip>
          <a:srcRect b="4667" l="3505" r="4716" t="5396"/>
          <a:stretch/>
        </p:blipFill>
        <p:spPr>
          <a:xfrm>
            <a:off x="2714525" y="1127075"/>
            <a:ext cx="3848100" cy="3390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311700" y="1708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200">
                <a:latin typeface="Arial"/>
                <a:ea typeface="Arial"/>
                <a:cs typeface="Arial"/>
                <a:sym typeface="Arial"/>
              </a:rPr>
              <a:t>Thư viện Thành phần Material cho Android</a:t>
            </a:r>
            <a:endParaRPr sz="3300">
              <a:latin typeface="Arial"/>
              <a:ea typeface="Arial"/>
              <a:cs typeface="Arial"/>
              <a:sym typeface="Arial"/>
            </a:endParaRPr>
          </a:p>
        </p:txBody>
      </p:sp>
      <p:sp>
        <p:nvSpPr>
          <p:cNvPr id="345" name="Google Shape;345;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6" name="Google Shape;346;p51"/>
          <p:cNvSpPr txBox="1"/>
          <p:nvPr/>
        </p:nvSpPr>
        <p:spPr>
          <a:xfrm>
            <a:off x="311700" y="2304325"/>
            <a:ext cx="8520600" cy="99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1800">
                <a:latin typeface="Consolas"/>
                <a:ea typeface="Consolas"/>
                <a:cs typeface="Consolas"/>
                <a:sym typeface="Consolas"/>
              </a:rPr>
              <a:t>implementation </a:t>
            </a:r>
            <a:r>
              <a:rPr lang="vi-VN" sz="1800">
                <a:solidFill>
                  <a:srgbClr val="388E3C"/>
                </a:solidFill>
                <a:latin typeface="Consolas"/>
                <a:ea typeface="Consolas"/>
                <a:cs typeface="Consolas"/>
                <a:sym typeface="Consolas"/>
              </a:rPr>
              <a:t>'com.google.android.material:material:&lt;version&gt;'</a:t>
            </a:r>
            <a:r>
              <a:rPr lang="vi-VN"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Giao diện Material</a:t>
            </a:r>
            <a:endParaRPr>
              <a:latin typeface="Arial"/>
              <a:ea typeface="Arial"/>
              <a:cs typeface="Arial"/>
              <a:sym typeface="Arial"/>
            </a:endParaRPr>
          </a:p>
        </p:txBody>
      </p:sp>
      <p:sp>
        <p:nvSpPr>
          <p:cNvPr id="352" name="Google Shape;352;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3" name="Google Shape;353;p52"/>
          <p:cNvSpPr txBox="1"/>
          <p:nvPr/>
        </p:nvSpPr>
        <p:spPr>
          <a:xfrm>
            <a:off x="261025" y="1119075"/>
            <a:ext cx="8327400" cy="225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onsolas"/>
              <a:buChar char="●"/>
            </a:pPr>
            <a:r>
              <a:rPr lang="vi-VN" sz="2000">
                <a:latin typeface="Consolas"/>
                <a:ea typeface="Consolas"/>
                <a:cs typeface="Consolas"/>
                <a:sym typeface="Consolas"/>
              </a:rPr>
              <a:t>Theme.MaterialComponents</a:t>
            </a:r>
            <a:endParaRPr sz="2000">
              <a:latin typeface="Consolas"/>
              <a:ea typeface="Consolas"/>
              <a:cs typeface="Consolas"/>
              <a:sym typeface="Consolas"/>
            </a:endParaRPr>
          </a:p>
          <a:p>
            <a:pPr indent="-355600" lvl="0" marL="457200" rtl="0" algn="l">
              <a:lnSpc>
                <a:spcPct val="115000"/>
              </a:lnSpc>
              <a:spcBef>
                <a:spcPts val="500"/>
              </a:spcBef>
              <a:spcAft>
                <a:spcPts val="0"/>
              </a:spcAft>
              <a:buSzPts val="2000"/>
              <a:buFont typeface="Consolas"/>
              <a:buChar char="●"/>
            </a:pPr>
            <a:r>
              <a:rPr lang="vi-VN" sz="2000">
                <a:latin typeface="Consolas"/>
                <a:ea typeface="Consolas"/>
                <a:cs typeface="Consolas"/>
                <a:sym typeface="Consolas"/>
              </a:rPr>
              <a:t>Theme.MaterialComponents.NoActionBar</a:t>
            </a:r>
            <a:endParaRPr sz="2000">
              <a:latin typeface="Consolas"/>
              <a:ea typeface="Consolas"/>
              <a:cs typeface="Consolas"/>
              <a:sym typeface="Consolas"/>
            </a:endParaRPr>
          </a:p>
          <a:p>
            <a:pPr indent="-355600" lvl="0" marL="457200" rtl="0" algn="l">
              <a:lnSpc>
                <a:spcPct val="115000"/>
              </a:lnSpc>
              <a:spcBef>
                <a:spcPts val="500"/>
              </a:spcBef>
              <a:spcAft>
                <a:spcPts val="0"/>
              </a:spcAft>
              <a:buSzPts val="2000"/>
              <a:buFont typeface="Consolas"/>
              <a:buChar char="●"/>
            </a:pPr>
            <a:r>
              <a:rPr lang="vi-VN" sz="2000">
                <a:latin typeface="Consolas"/>
                <a:ea typeface="Consolas"/>
                <a:cs typeface="Consolas"/>
                <a:sym typeface="Consolas"/>
              </a:rPr>
              <a:t>Theme.MaterialComponents.Light</a:t>
            </a:r>
            <a:endParaRPr sz="2000">
              <a:latin typeface="Consolas"/>
              <a:ea typeface="Consolas"/>
              <a:cs typeface="Consolas"/>
              <a:sym typeface="Consolas"/>
            </a:endParaRPr>
          </a:p>
          <a:p>
            <a:pPr indent="-355600" lvl="0" marL="457200" rtl="0" algn="l">
              <a:lnSpc>
                <a:spcPct val="115000"/>
              </a:lnSpc>
              <a:spcBef>
                <a:spcPts val="500"/>
              </a:spcBef>
              <a:spcAft>
                <a:spcPts val="0"/>
              </a:spcAft>
              <a:buSzPts val="2000"/>
              <a:buFont typeface="Consolas"/>
              <a:buChar char="●"/>
            </a:pPr>
            <a:r>
              <a:rPr lang="vi-VN" sz="2000">
                <a:latin typeface="Consolas"/>
                <a:ea typeface="Consolas"/>
                <a:cs typeface="Consolas"/>
                <a:sym typeface="Consolas"/>
              </a:rPr>
              <a:t>Theme.MaterialComponents.Light.NoActionBar</a:t>
            </a:r>
            <a:endParaRPr sz="2000">
              <a:latin typeface="Consolas"/>
              <a:ea typeface="Consolas"/>
              <a:cs typeface="Consolas"/>
              <a:sym typeface="Consolas"/>
            </a:endParaRPr>
          </a:p>
          <a:p>
            <a:pPr indent="-355600" lvl="0" marL="457200" rtl="0" algn="l">
              <a:lnSpc>
                <a:spcPct val="115000"/>
              </a:lnSpc>
              <a:spcBef>
                <a:spcPts val="500"/>
              </a:spcBef>
              <a:spcAft>
                <a:spcPts val="0"/>
              </a:spcAft>
              <a:buSzPts val="2000"/>
              <a:buFont typeface="Consolas"/>
              <a:buChar char="●"/>
            </a:pPr>
            <a:r>
              <a:rPr lang="vi-VN" sz="2000">
                <a:latin typeface="Consolas"/>
                <a:ea typeface="Consolas"/>
                <a:cs typeface="Consolas"/>
                <a:sym typeface="Consolas"/>
              </a:rPr>
              <a:t>Theme.MaterialComponents.Light.DarkActionBar</a:t>
            </a:r>
            <a:endParaRPr sz="2000">
              <a:latin typeface="Consolas"/>
              <a:ea typeface="Consolas"/>
              <a:cs typeface="Consolas"/>
              <a:sym typeface="Consolas"/>
            </a:endParaRPr>
          </a:p>
          <a:p>
            <a:pPr indent="-355600" lvl="0" marL="457200" rtl="0" algn="l">
              <a:lnSpc>
                <a:spcPct val="115000"/>
              </a:lnSpc>
              <a:spcBef>
                <a:spcPts val="500"/>
              </a:spcBef>
              <a:spcAft>
                <a:spcPts val="0"/>
              </a:spcAft>
              <a:buSzPts val="2000"/>
              <a:buFont typeface="Consolas"/>
              <a:buChar char="●"/>
            </a:pPr>
            <a:r>
              <a:rPr lang="vi-VN" sz="2000">
                <a:latin typeface="Consolas"/>
                <a:ea typeface="Consolas"/>
                <a:cs typeface="Consolas"/>
                <a:sym typeface="Consolas"/>
              </a:rPr>
              <a:t>Theme.MaterialComponents.DayNight</a:t>
            </a:r>
            <a:endParaRPr sz="2000">
              <a:latin typeface="Consolas"/>
              <a:ea typeface="Consolas"/>
              <a:cs typeface="Consolas"/>
              <a:sym typeface="Consolas"/>
            </a:endParaRPr>
          </a:p>
          <a:p>
            <a:pPr indent="-355600" lvl="0" marL="457200" rtl="0" algn="l">
              <a:lnSpc>
                <a:spcPct val="115000"/>
              </a:lnSpc>
              <a:spcBef>
                <a:spcPts val="500"/>
              </a:spcBef>
              <a:spcAft>
                <a:spcPts val="0"/>
              </a:spcAft>
              <a:buSzPts val="2000"/>
              <a:buFont typeface="Consolas"/>
              <a:buChar char="●"/>
            </a:pPr>
            <a:r>
              <a:rPr lang="vi-VN" sz="2000">
                <a:latin typeface="Consolas"/>
                <a:ea typeface="Consolas"/>
                <a:cs typeface="Consolas"/>
                <a:sym typeface="Consolas"/>
              </a:rPr>
              <a:t>Theme.MaterialComponents.DayNight.NoActionBar</a:t>
            </a:r>
            <a:endParaRPr sz="2000">
              <a:latin typeface="Consolas"/>
              <a:ea typeface="Consolas"/>
              <a:cs typeface="Consolas"/>
              <a:sym typeface="Consolas"/>
            </a:endParaRPr>
          </a:p>
          <a:p>
            <a:pPr indent="-355600" lvl="0" marL="457200" rtl="0" algn="l">
              <a:lnSpc>
                <a:spcPct val="115000"/>
              </a:lnSpc>
              <a:spcBef>
                <a:spcPts val="500"/>
              </a:spcBef>
              <a:spcAft>
                <a:spcPts val="500"/>
              </a:spcAft>
              <a:buSzPts val="2000"/>
              <a:buFont typeface="Consolas"/>
              <a:buChar char="●"/>
            </a:pPr>
            <a:r>
              <a:rPr lang="vi-VN" sz="2000">
                <a:latin typeface="Consolas"/>
                <a:ea typeface="Consolas"/>
                <a:cs typeface="Consolas"/>
                <a:sym typeface="Consolas"/>
              </a:rPr>
              <a:t>Theme.MaterialComponents.DayNight.DarkActionBar</a:t>
            </a:r>
            <a:endParaRPr sz="20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giao diện Material</a:t>
            </a:r>
            <a:endParaRPr>
              <a:latin typeface="Arial"/>
              <a:ea typeface="Arial"/>
              <a:cs typeface="Arial"/>
              <a:sym typeface="Arial"/>
            </a:endParaRPr>
          </a:p>
        </p:txBody>
      </p:sp>
      <p:sp>
        <p:nvSpPr>
          <p:cNvPr id="359" name="Google Shape;359;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60" name="Google Shape;360;p53"/>
          <p:cNvPicPr preferRelativeResize="0"/>
          <p:nvPr/>
        </p:nvPicPr>
        <p:blipFill rotWithShape="1">
          <a:blip r:embed="rId3">
            <a:alphaModFix/>
          </a:blip>
          <a:srcRect b="18" l="0" r="0" t="29"/>
          <a:stretch/>
        </p:blipFill>
        <p:spPr>
          <a:xfrm>
            <a:off x="2865182" y="1756863"/>
            <a:ext cx="1333195" cy="2740455"/>
          </a:xfrm>
          <a:prstGeom prst="rect">
            <a:avLst/>
          </a:prstGeom>
          <a:noFill/>
          <a:ln cap="flat" cmpd="sng" w="9525">
            <a:solidFill>
              <a:srgbClr val="D9D9D9"/>
            </a:solidFill>
            <a:prstDash val="solid"/>
            <a:round/>
            <a:headEnd len="sm" w="sm" type="none"/>
            <a:tailEnd len="sm" w="sm" type="none"/>
          </a:ln>
        </p:spPr>
      </p:pic>
      <p:pic>
        <p:nvPicPr>
          <p:cNvPr id="361" name="Google Shape;361;p53"/>
          <p:cNvPicPr preferRelativeResize="0"/>
          <p:nvPr/>
        </p:nvPicPr>
        <p:blipFill rotWithShape="1">
          <a:blip r:embed="rId4">
            <a:alphaModFix/>
          </a:blip>
          <a:srcRect b="0" l="0" r="0" t="0"/>
          <a:stretch/>
        </p:blipFill>
        <p:spPr>
          <a:xfrm>
            <a:off x="5098023" y="1760975"/>
            <a:ext cx="1333195" cy="2732228"/>
          </a:xfrm>
          <a:prstGeom prst="rect">
            <a:avLst/>
          </a:prstGeom>
          <a:noFill/>
          <a:ln cap="flat" cmpd="sng" w="9525">
            <a:solidFill>
              <a:srgbClr val="D9D9D9"/>
            </a:solidFill>
            <a:prstDash val="solid"/>
            <a:round/>
            <a:headEnd len="sm" w="sm" type="none"/>
            <a:tailEnd len="sm" w="sm" type="none"/>
          </a:ln>
        </p:spPr>
      </p:pic>
      <p:sp>
        <p:nvSpPr>
          <p:cNvPr id="362" name="Google Shape;362;p53"/>
          <p:cNvSpPr txBox="1"/>
          <p:nvPr/>
        </p:nvSpPr>
        <p:spPr>
          <a:xfrm>
            <a:off x="1564287" y="2703150"/>
            <a:ext cx="1481400" cy="17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vi-VN" sz="1400" u="none" cap="none" strike="noStrike">
                <a:solidFill>
                  <a:schemeClr val="dk1"/>
                </a:solidFill>
              </a:rPr>
              <a:t>Chế độ sáng </a:t>
            </a:r>
            <a:endParaRPr/>
          </a:p>
        </p:txBody>
      </p:sp>
      <p:sp>
        <p:nvSpPr>
          <p:cNvPr id="363" name="Google Shape;363;p53"/>
          <p:cNvSpPr txBox="1"/>
          <p:nvPr/>
        </p:nvSpPr>
        <p:spPr>
          <a:xfrm>
            <a:off x="6677587" y="2703150"/>
            <a:ext cx="1481400" cy="17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vi-VN" sz="1400" u="none" cap="none" strike="noStrike">
                <a:solidFill>
                  <a:schemeClr val="dk1"/>
                </a:solidFill>
              </a:rPr>
              <a:t>Chế độ tối </a:t>
            </a:r>
            <a:endParaRPr/>
          </a:p>
        </p:txBody>
      </p:sp>
      <p:sp>
        <p:nvSpPr>
          <p:cNvPr id="364" name="Google Shape;364;p53"/>
          <p:cNvSpPr txBox="1"/>
          <p:nvPr/>
        </p:nvSpPr>
        <p:spPr>
          <a:xfrm>
            <a:off x="311700" y="1083425"/>
            <a:ext cx="7879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2200">
                <a:solidFill>
                  <a:srgbClr val="000000"/>
                </a:solidFill>
                <a:latin typeface="Consolas"/>
                <a:ea typeface="Consolas"/>
                <a:cs typeface="Consolas"/>
                <a:sym typeface="Consolas"/>
              </a:rPr>
              <a:t>Theme.MaterialComponents.DayNight.DarkActionBar</a:t>
            </a:r>
            <a:r>
              <a:rPr lang="vi-VN" sz="2200">
                <a:solidFill>
                  <a:srgbClr val="000000"/>
                </a:solidFill>
                <a:latin typeface="Courier New"/>
                <a:ea typeface="Courier New"/>
                <a:cs typeface="Courier New"/>
                <a:sym typeface="Courier New"/>
              </a:rPr>
              <a:t> </a:t>
            </a:r>
            <a:endParaRPr sz="22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Giao diện tối</a:t>
            </a:r>
            <a:endParaRPr>
              <a:latin typeface="Arial"/>
              <a:ea typeface="Arial"/>
              <a:cs typeface="Arial"/>
              <a:sym typeface="Arial"/>
            </a:endParaRPr>
          </a:p>
        </p:txBody>
      </p:sp>
      <p:sp>
        <p:nvSpPr>
          <p:cNvPr id="370" name="Google Shape;370;p54"/>
          <p:cNvSpPr txBox="1"/>
          <p:nvPr>
            <p:ph idx="1" type="body"/>
          </p:nvPr>
        </p:nvSpPr>
        <p:spPr>
          <a:xfrm>
            <a:off x="311700" y="1161413"/>
            <a:ext cx="5119200" cy="31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600">
                <a:latin typeface="Arial"/>
                <a:ea typeface="Arial"/>
                <a:cs typeface="Arial"/>
                <a:sym typeface="Arial"/>
              </a:rPr>
              <a:t>Là giao diện người dùng ở chế độ ánh sáng yếu hiển thị hầu hết các giao diện tối</a:t>
            </a:r>
            <a:endParaRPr sz="2200">
              <a:latin typeface="Arial"/>
              <a:ea typeface="Arial"/>
              <a:cs typeface="Arial"/>
              <a:sym typeface="Arial"/>
            </a:endParaRPr>
          </a:p>
          <a:p>
            <a:pPr indent="-330200" lvl="0" marL="457200" rtl="0" algn="l">
              <a:lnSpc>
                <a:spcPct val="115000"/>
              </a:lnSpc>
              <a:spcBef>
                <a:spcPts val="400"/>
              </a:spcBef>
              <a:spcAft>
                <a:spcPts val="0"/>
              </a:spcAft>
              <a:buSzPts val="1600"/>
              <a:buChar char="●"/>
            </a:pPr>
            <a:r>
              <a:rPr lang="vi-VN" sz="1600">
                <a:latin typeface="Arial"/>
                <a:ea typeface="Arial"/>
                <a:cs typeface="Arial"/>
                <a:sym typeface="Arial"/>
              </a:rPr>
              <a:t>Thay thế các giao diện phủ màu sáng và văn bản tối bằng các giao diện phủ màu tối và văn bản sáng</a:t>
            </a:r>
            <a:endParaRPr sz="2200">
              <a:latin typeface="Arial"/>
              <a:ea typeface="Arial"/>
              <a:cs typeface="Arial"/>
              <a:sym typeface="Arial"/>
            </a:endParaRPr>
          </a:p>
          <a:p>
            <a:pPr indent="-330200" lvl="0" marL="457200" rtl="0" algn="l">
              <a:lnSpc>
                <a:spcPct val="115000"/>
              </a:lnSpc>
              <a:spcBef>
                <a:spcPts val="400"/>
              </a:spcBef>
              <a:spcAft>
                <a:spcPts val="0"/>
              </a:spcAft>
              <a:buSzPts val="1600"/>
              <a:buChar char="●"/>
            </a:pPr>
            <a:r>
              <a:rPr lang="vi-VN" sz="1600">
                <a:latin typeface="Arial"/>
                <a:ea typeface="Arial"/>
                <a:cs typeface="Arial"/>
                <a:sym typeface="Arial"/>
              </a:rPr>
              <a:t>Giúp mọi người dễ dàng sử dụng thiết bị trong môi trường ánh sáng yếu </a:t>
            </a:r>
            <a:endParaRPr sz="2200">
              <a:latin typeface="Arial"/>
              <a:ea typeface="Arial"/>
              <a:cs typeface="Arial"/>
              <a:sym typeface="Arial"/>
            </a:endParaRPr>
          </a:p>
          <a:p>
            <a:pPr indent="-330200" lvl="0" marL="457200" rtl="0" algn="l">
              <a:lnSpc>
                <a:spcPct val="115000"/>
              </a:lnSpc>
              <a:spcBef>
                <a:spcPts val="400"/>
              </a:spcBef>
              <a:spcAft>
                <a:spcPts val="0"/>
              </a:spcAft>
              <a:buSzPts val="1600"/>
              <a:buChar char="●"/>
            </a:pPr>
            <a:r>
              <a:rPr lang="vi-VN" sz="1600">
                <a:latin typeface="Arial"/>
                <a:ea typeface="Arial"/>
                <a:cs typeface="Arial"/>
                <a:sym typeface="Arial"/>
              </a:rPr>
              <a:t>Giúp người dùng có thị lực kém và những người nhạy cảm với ánh sáng mạnh dễ nhìn hơn</a:t>
            </a:r>
            <a:endParaRPr sz="2200">
              <a:latin typeface="Arial"/>
              <a:ea typeface="Arial"/>
              <a:cs typeface="Arial"/>
              <a:sym typeface="Arial"/>
            </a:endParaRPr>
          </a:p>
          <a:p>
            <a:pPr indent="-330200" lvl="0" marL="457200" rtl="0" algn="l">
              <a:lnSpc>
                <a:spcPct val="115000"/>
              </a:lnSpc>
              <a:spcBef>
                <a:spcPts val="400"/>
              </a:spcBef>
              <a:spcAft>
                <a:spcPts val="400"/>
              </a:spcAft>
              <a:buSzPts val="1600"/>
              <a:buChar char="●"/>
            </a:pPr>
            <a:r>
              <a:rPr lang="vi-VN" sz="1600">
                <a:latin typeface="Arial"/>
                <a:ea typeface="Arial"/>
                <a:cs typeface="Arial"/>
                <a:sym typeface="Arial"/>
              </a:rPr>
              <a:t>Có thể giảm đáng kể mức sử dụng năng lượng (tùy vào thiết bị)</a:t>
            </a:r>
            <a:endParaRPr sz="2200">
              <a:latin typeface="Arial"/>
              <a:ea typeface="Arial"/>
              <a:cs typeface="Arial"/>
              <a:sym typeface="Arial"/>
            </a:endParaRPr>
          </a:p>
        </p:txBody>
      </p:sp>
      <p:sp>
        <p:nvSpPr>
          <p:cNvPr id="371" name="Google Shape;371;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72" name="Google Shape;372;p54"/>
          <p:cNvPicPr preferRelativeResize="0"/>
          <p:nvPr/>
        </p:nvPicPr>
        <p:blipFill rotWithShape="1">
          <a:blip r:embed="rId3">
            <a:alphaModFix/>
          </a:blip>
          <a:srcRect b="-1999" l="23135" r="22848" t="10281"/>
          <a:stretch/>
        </p:blipFill>
        <p:spPr>
          <a:xfrm>
            <a:off x="5515125" y="1514600"/>
            <a:ext cx="3389900" cy="2714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Hỗ trợ giao diện tối</a:t>
            </a:r>
            <a:endParaRPr>
              <a:latin typeface="Arial"/>
              <a:ea typeface="Arial"/>
              <a:cs typeface="Arial"/>
              <a:sym typeface="Arial"/>
            </a:endParaRPr>
          </a:p>
        </p:txBody>
      </p:sp>
      <p:sp>
        <p:nvSpPr>
          <p:cNvPr id="378" name="Google Shape;378;p55"/>
          <p:cNvSpPr txBox="1"/>
          <p:nvPr>
            <p:ph idx="1" type="body"/>
          </p:nvPr>
        </p:nvSpPr>
        <p:spPr>
          <a:xfrm>
            <a:off x="311700" y="1152475"/>
            <a:ext cx="8520600" cy="47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Trong tệp </a:t>
            </a:r>
            <a:r>
              <a:rPr lang="vi-VN" sz="1800">
                <a:latin typeface="Courier New"/>
                <a:ea typeface="Courier New"/>
                <a:cs typeface="Courier New"/>
                <a:sym typeface="Courier New"/>
              </a:rPr>
              <a:t>values/themes.xml</a:t>
            </a:r>
            <a:r>
              <a:rPr lang="vi-VN" sz="1800">
                <a:latin typeface="Arial"/>
                <a:ea typeface="Arial"/>
                <a:cs typeface="Arial"/>
                <a:sym typeface="Arial"/>
              </a:rPr>
              <a:t>:</a:t>
            </a:r>
            <a:endParaRPr>
              <a:latin typeface="Arial"/>
              <a:ea typeface="Arial"/>
              <a:cs typeface="Arial"/>
              <a:sym typeface="Arial"/>
            </a:endParaRPr>
          </a:p>
        </p:txBody>
      </p:sp>
      <p:sp>
        <p:nvSpPr>
          <p:cNvPr id="379" name="Google Shape;379;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0" name="Google Shape;380;p55"/>
          <p:cNvSpPr txBox="1"/>
          <p:nvPr>
            <p:ph idx="1" type="body"/>
          </p:nvPr>
        </p:nvSpPr>
        <p:spPr>
          <a:xfrm>
            <a:off x="311700" y="2791275"/>
            <a:ext cx="8520600" cy="47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Trong tệp </a:t>
            </a:r>
            <a:r>
              <a:rPr lang="vi-VN" sz="1800">
                <a:latin typeface="Courier New"/>
                <a:ea typeface="Courier New"/>
                <a:cs typeface="Courier New"/>
                <a:sym typeface="Courier New"/>
              </a:rPr>
              <a:t>values-night/themes.xml</a:t>
            </a:r>
            <a:r>
              <a:rPr lang="vi-VN" sz="1800">
                <a:latin typeface="Arial"/>
                <a:ea typeface="Arial"/>
                <a:cs typeface="Arial"/>
                <a:sym typeface="Arial"/>
              </a:rPr>
              <a:t>:</a:t>
            </a:r>
            <a:endParaRPr>
              <a:latin typeface="Arial"/>
              <a:ea typeface="Arial"/>
              <a:cs typeface="Arial"/>
              <a:sym typeface="Arial"/>
            </a:endParaRPr>
          </a:p>
        </p:txBody>
      </p:sp>
      <p:sp>
        <p:nvSpPr>
          <p:cNvPr id="381" name="Google Shape;381;p55"/>
          <p:cNvSpPr txBox="1"/>
          <p:nvPr/>
        </p:nvSpPr>
        <p:spPr>
          <a:xfrm>
            <a:off x="311700" y="1533075"/>
            <a:ext cx="8622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&lt;style name=</a:t>
            </a:r>
            <a:r>
              <a:rPr lang="vi-VN" sz="1800">
                <a:solidFill>
                  <a:srgbClr val="388E3C"/>
                </a:solidFill>
                <a:latin typeface="Consolas"/>
                <a:ea typeface="Consolas"/>
                <a:cs typeface="Consolas"/>
                <a:sym typeface="Consolas"/>
              </a:rPr>
              <a:t>"AppTheme"</a:t>
            </a:r>
            <a:r>
              <a:rPr lang="vi-VN" sz="1800">
                <a:latin typeface="Consolas"/>
                <a:ea typeface="Consolas"/>
                <a:cs typeface="Consolas"/>
                <a:sym typeface="Consolas"/>
              </a:rPr>
              <a:t> parent=</a:t>
            </a:r>
            <a:r>
              <a:rPr lang="vi-VN" sz="1800">
                <a:solidFill>
                  <a:srgbClr val="388E3C"/>
                </a:solidFill>
                <a:latin typeface="Consolas"/>
                <a:ea typeface="Consolas"/>
                <a:cs typeface="Consolas"/>
                <a:sym typeface="Consolas"/>
              </a:rPr>
              <a:t>"Theme.MaterialComponents.DayNight"</a:t>
            </a:r>
            <a:r>
              <a:rPr lang="vi-V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&lt;item name=</a:t>
            </a:r>
            <a:r>
              <a:rPr lang="vi-VN" sz="1800">
                <a:solidFill>
                  <a:srgbClr val="388E3C"/>
                </a:solidFill>
                <a:latin typeface="Consolas"/>
                <a:ea typeface="Consolas"/>
                <a:cs typeface="Consolas"/>
                <a:sym typeface="Consolas"/>
              </a:rPr>
              <a:t>"colorPrimary"</a:t>
            </a:r>
            <a:r>
              <a:rPr lang="vi-VN" sz="1800">
                <a:latin typeface="Consolas"/>
                <a:ea typeface="Consolas"/>
                <a:cs typeface="Consolas"/>
                <a:sym typeface="Consolas"/>
              </a:rPr>
              <a:t>&gt;</a:t>
            </a:r>
            <a:r>
              <a:rPr lang="vi-VN" sz="1800">
                <a:solidFill>
                  <a:srgbClr val="C53929"/>
                </a:solidFill>
                <a:latin typeface="Consolas"/>
                <a:ea typeface="Consolas"/>
                <a:cs typeface="Consolas"/>
                <a:sym typeface="Consolas"/>
              </a:rPr>
              <a:t>@color</a:t>
            </a:r>
            <a:r>
              <a:rPr lang="vi-VN" sz="1800">
                <a:latin typeface="Consolas"/>
                <a:ea typeface="Consolas"/>
                <a:cs typeface="Consolas"/>
                <a:sym typeface="Consolas"/>
              </a:rPr>
              <a:t>/orange_500&lt;/item&gt;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82" name="Google Shape;382;p55"/>
          <p:cNvSpPr txBox="1"/>
          <p:nvPr/>
        </p:nvSpPr>
        <p:spPr>
          <a:xfrm>
            <a:off x="311700" y="3189650"/>
            <a:ext cx="86220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&lt;style name=</a:t>
            </a:r>
            <a:r>
              <a:rPr lang="vi-VN" sz="1800">
                <a:solidFill>
                  <a:srgbClr val="388E3C"/>
                </a:solidFill>
                <a:latin typeface="Consolas"/>
                <a:ea typeface="Consolas"/>
                <a:cs typeface="Consolas"/>
                <a:sym typeface="Consolas"/>
              </a:rPr>
              <a:t>"AppTheme"</a:t>
            </a:r>
            <a:r>
              <a:rPr lang="vi-VN" sz="1800">
                <a:latin typeface="Consolas"/>
                <a:ea typeface="Consolas"/>
                <a:cs typeface="Consolas"/>
                <a:sym typeface="Consolas"/>
              </a:rPr>
              <a:t> parent=</a:t>
            </a:r>
            <a:r>
              <a:rPr lang="vi-VN" sz="1800">
                <a:solidFill>
                  <a:srgbClr val="388E3C"/>
                </a:solidFill>
                <a:latin typeface="Consolas"/>
                <a:ea typeface="Consolas"/>
                <a:cs typeface="Consolas"/>
                <a:sym typeface="Consolas"/>
              </a:rPr>
              <a:t>"Theme.MaterialComponents.DayNight"</a:t>
            </a:r>
            <a:r>
              <a:rPr lang="vi-V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&lt;item name=</a:t>
            </a:r>
            <a:r>
              <a:rPr lang="vi-VN" sz="1800">
                <a:solidFill>
                  <a:srgbClr val="388E3C"/>
                </a:solidFill>
                <a:latin typeface="Consolas"/>
                <a:ea typeface="Consolas"/>
                <a:cs typeface="Consolas"/>
                <a:sym typeface="Consolas"/>
              </a:rPr>
              <a:t>"colorPrimary"</a:t>
            </a:r>
            <a:r>
              <a:rPr lang="vi-VN" sz="1800">
                <a:latin typeface="Consolas"/>
                <a:ea typeface="Consolas"/>
                <a:cs typeface="Consolas"/>
                <a:sym typeface="Consolas"/>
              </a:rPr>
              <a:t>&gt;</a:t>
            </a:r>
            <a:r>
              <a:rPr lang="vi-VN" sz="1800">
                <a:solidFill>
                  <a:srgbClr val="C53929"/>
                </a:solidFill>
                <a:latin typeface="Consolas"/>
                <a:ea typeface="Consolas"/>
                <a:cs typeface="Consolas"/>
                <a:sym typeface="Consolas"/>
              </a:rPr>
              <a:t>@color</a:t>
            </a:r>
            <a:r>
              <a:rPr lang="vi-VN" sz="1800">
                <a:latin typeface="Consolas"/>
                <a:ea typeface="Consolas"/>
                <a:cs typeface="Consolas"/>
                <a:sym typeface="Consolas"/>
              </a:rPr>
              <a:t>/orange_200&lt;/item&gt;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8" name="Google Shape;388;p5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Thành phần Material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Thành phần Material</a:t>
            </a:r>
            <a:endParaRPr>
              <a:latin typeface="Arial"/>
              <a:ea typeface="Arial"/>
              <a:cs typeface="Arial"/>
              <a:sym typeface="Arial"/>
            </a:endParaRPr>
          </a:p>
        </p:txBody>
      </p:sp>
      <p:sp>
        <p:nvSpPr>
          <p:cNvPr id="394" name="Google Shape;394;p57"/>
          <p:cNvSpPr txBox="1"/>
          <p:nvPr>
            <p:ph idx="1" type="body"/>
          </p:nvPr>
        </p:nvSpPr>
        <p:spPr>
          <a:xfrm>
            <a:off x="311075" y="1227087"/>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100">
                <a:latin typeface="Arial"/>
                <a:ea typeface="Arial"/>
                <a:cs typeface="Arial"/>
                <a:sym typeface="Arial"/>
              </a:rPr>
              <a:t>Thư viện thành phần được cung cấp cho Android và các nguyên tắc thiết kế</a:t>
            </a:r>
            <a:endParaRPr sz="2300">
              <a:latin typeface="Arial"/>
              <a:ea typeface="Arial"/>
              <a:cs typeface="Arial"/>
              <a:sym typeface="Arial"/>
            </a:endParaRPr>
          </a:p>
        </p:txBody>
      </p:sp>
      <p:sp>
        <p:nvSpPr>
          <p:cNvPr id="395" name="Google Shape;395;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396" name="Google Shape;396;p57"/>
          <p:cNvGraphicFramePr/>
          <p:nvPr/>
        </p:nvGraphicFramePr>
        <p:xfrm>
          <a:off x="311075" y="1792575"/>
          <a:ext cx="3000000" cy="3000000"/>
        </p:xfrm>
        <a:graphic>
          <a:graphicData uri="http://schemas.openxmlformats.org/drawingml/2006/table">
            <a:tbl>
              <a:tblPr>
                <a:noFill/>
                <a:tableStyleId>{6564F04D-2D24-46C8-B675-D53066145854}</a:tableStyleId>
              </a:tblPr>
              <a:tblGrid>
                <a:gridCol w="3225200"/>
                <a:gridCol w="5382425"/>
              </a:tblGrid>
              <a:tr h="446600">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Trường văn bản</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Thanh ứng dụng (trên cùng và dưới cùng)</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46600">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Nút</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Nút hành động nổi (FAB)</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46600">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Trình đơn</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Ngăn điều hướng</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46600">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Thẻ</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Thanh điều hướng dưới cùng</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46600">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Khối</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55600" lvl="0" marL="457200" marR="0" rtl="0" algn="l">
                        <a:lnSpc>
                          <a:spcPct val="100000"/>
                        </a:lnSpc>
                        <a:spcBef>
                          <a:spcPts val="0"/>
                        </a:spcBef>
                        <a:spcAft>
                          <a:spcPts val="0"/>
                        </a:spcAft>
                        <a:buClr>
                          <a:schemeClr val="dk1"/>
                        </a:buClr>
                        <a:buSzPts val="2000"/>
                        <a:buFont typeface="Roboto"/>
                        <a:buChar char="●"/>
                      </a:pPr>
                      <a:r>
                        <a:rPr lang="vi-VN" sz="2000" u="none" cap="none" strike="noStrike">
                          <a:solidFill>
                            <a:schemeClr val="dk1"/>
                          </a:solidFill>
                        </a:rPr>
                        <a:t>Thanh thông báo nhanh</a:t>
                      </a:r>
                      <a:endParaRPr sz="1200"/>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
        <p:nvSpPr>
          <p:cNvPr id="397" name="Google Shape;397;p57"/>
          <p:cNvSpPr txBox="1"/>
          <p:nvPr/>
        </p:nvSpPr>
        <p:spPr>
          <a:xfrm>
            <a:off x="5014450" y="4170642"/>
            <a:ext cx="4083000" cy="457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200"/>
              <a:buFont typeface="Arial"/>
              <a:buNone/>
            </a:pPr>
            <a:r>
              <a:rPr i="0" lang="vi-VN" sz="2000" u="none" cap="none" strike="noStrike">
                <a:solidFill>
                  <a:schemeClr val="dk1"/>
                </a:solidFill>
              </a:rPr>
              <a:t>...và nhiều thành phần khác!</a:t>
            </a: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Trường văn bản</a:t>
            </a:r>
            <a:endParaRPr>
              <a:latin typeface="Arial"/>
              <a:ea typeface="Arial"/>
              <a:cs typeface="Arial"/>
              <a:sym typeface="Arial"/>
            </a:endParaRPr>
          </a:p>
        </p:txBody>
      </p:sp>
      <p:sp>
        <p:nvSpPr>
          <p:cNvPr id="403" name="Google Shape;403;p58"/>
          <p:cNvSpPr txBox="1"/>
          <p:nvPr>
            <p:ph idx="1" type="body"/>
          </p:nvPr>
        </p:nvSpPr>
        <p:spPr>
          <a:xfrm>
            <a:off x="311700" y="1162100"/>
            <a:ext cx="8653500" cy="23928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vi-VN" sz="2100">
                <a:latin typeface="Arial"/>
                <a:ea typeface="Arial"/>
                <a:cs typeface="Arial"/>
                <a:sym typeface="Arial"/>
              </a:rPr>
              <a:t>Bao gồm </a:t>
            </a:r>
            <a:r>
              <a:rPr lang="vi-VN" sz="2100">
                <a:latin typeface="Courier New"/>
                <a:ea typeface="Courier New"/>
                <a:cs typeface="Courier New"/>
                <a:sym typeface="Courier New"/>
              </a:rPr>
              <a:t>TextInputLayout</a:t>
            </a:r>
            <a:r>
              <a:rPr lang="vi-VN" sz="2100">
                <a:latin typeface="Arial"/>
                <a:ea typeface="Arial"/>
                <a:cs typeface="Arial"/>
                <a:sym typeface="Arial"/>
              </a:rPr>
              <a:t> với chế độ xem con </a:t>
            </a:r>
            <a:r>
              <a:rPr lang="vi-VN" sz="2100">
                <a:latin typeface="Courier New"/>
                <a:ea typeface="Courier New"/>
                <a:cs typeface="Courier New"/>
                <a:sym typeface="Courier New"/>
              </a:rPr>
              <a:t>TextInputEditText</a:t>
            </a:r>
            <a:r>
              <a:rPr lang="vi-VN" sz="2100">
                <a:latin typeface="Arial"/>
                <a:ea typeface="Arial"/>
                <a:cs typeface="Arial"/>
                <a:sym typeface="Arial"/>
              </a:rPr>
              <a:t> </a:t>
            </a:r>
            <a:endParaRPr sz="2300">
              <a:latin typeface="Arial"/>
              <a:ea typeface="Arial"/>
              <a:cs typeface="Arial"/>
              <a:sym typeface="Arial"/>
            </a:endParaRPr>
          </a:p>
          <a:p>
            <a:pPr indent="-361950" lvl="0" marL="457200" rtl="0" algn="l">
              <a:lnSpc>
                <a:spcPct val="115000"/>
              </a:lnSpc>
              <a:spcBef>
                <a:spcPts val="1000"/>
              </a:spcBef>
              <a:spcAft>
                <a:spcPts val="0"/>
              </a:spcAft>
              <a:buSzPts val="2100"/>
              <a:buChar char="●"/>
            </a:pPr>
            <a:r>
              <a:rPr lang="vi-VN" sz="2100">
                <a:latin typeface="Arial"/>
                <a:ea typeface="Arial"/>
                <a:cs typeface="Arial"/>
                <a:sym typeface="Arial"/>
              </a:rPr>
              <a:t>Hiển thị nhãn nổi hoặc gợi ý văn bản trước khi người dùng nhập văn bản </a:t>
            </a:r>
            <a:endParaRPr sz="2300">
              <a:latin typeface="Arial"/>
              <a:ea typeface="Arial"/>
              <a:cs typeface="Arial"/>
              <a:sym typeface="Arial"/>
            </a:endParaRPr>
          </a:p>
          <a:p>
            <a:pPr indent="-361950" lvl="0" marL="457200" rtl="0" algn="l">
              <a:lnSpc>
                <a:spcPct val="115000"/>
              </a:lnSpc>
              <a:spcBef>
                <a:spcPts val="1000"/>
              </a:spcBef>
              <a:spcAft>
                <a:spcPts val="1000"/>
              </a:spcAft>
              <a:buSzPts val="2100"/>
              <a:buChar char="●"/>
            </a:pPr>
            <a:r>
              <a:rPr lang="vi-VN" sz="2100">
                <a:latin typeface="Arial"/>
                <a:ea typeface="Arial"/>
                <a:cs typeface="Arial"/>
                <a:sym typeface="Arial"/>
              </a:rPr>
              <a:t>2 loại:</a:t>
            </a:r>
            <a:endParaRPr sz="2300">
              <a:latin typeface="Arial"/>
              <a:ea typeface="Arial"/>
              <a:cs typeface="Arial"/>
              <a:sym typeface="Arial"/>
            </a:endParaRPr>
          </a:p>
        </p:txBody>
      </p:sp>
      <p:sp>
        <p:nvSpPr>
          <p:cNvPr id="404" name="Google Shape;404;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05" name="Google Shape;405;p58"/>
          <p:cNvPicPr preferRelativeResize="0"/>
          <p:nvPr/>
        </p:nvPicPr>
        <p:blipFill rotWithShape="1">
          <a:blip r:embed="rId3">
            <a:alphaModFix/>
          </a:blip>
          <a:srcRect b="20736" l="0" r="0" t="19791"/>
          <a:stretch/>
        </p:blipFill>
        <p:spPr>
          <a:xfrm>
            <a:off x="2339550" y="2584075"/>
            <a:ext cx="5297374" cy="1575225"/>
          </a:xfrm>
          <a:prstGeom prst="rect">
            <a:avLst/>
          </a:prstGeom>
          <a:noFill/>
          <a:ln>
            <a:noFill/>
          </a:ln>
        </p:spPr>
      </p:pic>
      <p:sp>
        <p:nvSpPr>
          <p:cNvPr id="406" name="Google Shape;406;p58"/>
          <p:cNvSpPr txBox="1"/>
          <p:nvPr/>
        </p:nvSpPr>
        <p:spPr>
          <a:xfrm>
            <a:off x="2759975" y="3961175"/>
            <a:ext cx="1845000" cy="32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Clr>
                <a:srgbClr val="000000"/>
              </a:buClr>
              <a:buSzPts val="1600"/>
              <a:buFont typeface="Arial"/>
              <a:buNone/>
            </a:pPr>
            <a:r>
              <a:rPr i="0" lang="vi-VN" sz="1600" u="none" cap="none" strike="noStrike">
                <a:solidFill>
                  <a:schemeClr val="dk1"/>
                </a:solidFill>
              </a:rPr>
              <a:t>Trường văn bản được tô màu nền</a:t>
            </a:r>
            <a:endParaRPr/>
          </a:p>
        </p:txBody>
      </p:sp>
      <p:sp>
        <p:nvSpPr>
          <p:cNvPr id="407" name="Google Shape;407;p58"/>
          <p:cNvSpPr txBox="1"/>
          <p:nvPr/>
        </p:nvSpPr>
        <p:spPr>
          <a:xfrm>
            <a:off x="5433550" y="3961175"/>
            <a:ext cx="1887000" cy="32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Clr>
                <a:srgbClr val="000000"/>
              </a:buClr>
              <a:buSzPts val="1600"/>
              <a:buFont typeface="Arial"/>
              <a:buNone/>
            </a:pPr>
            <a:r>
              <a:rPr i="0" lang="vi-VN" sz="1600" u="none" cap="none" strike="noStrike">
                <a:solidFill>
                  <a:schemeClr val="dk1"/>
                </a:solidFill>
              </a:rPr>
              <a:t>Trường văn bản có đường viền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trường văn bản</a:t>
            </a:r>
            <a:endParaRPr>
              <a:latin typeface="Arial"/>
              <a:ea typeface="Arial"/>
              <a:cs typeface="Arial"/>
              <a:sym typeface="Arial"/>
            </a:endParaRPr>
          </a:p>
        </p:txBody>
      </p:sp>
      <p:sp>
        <p:nvSpPr>
          <p:cNvPr id="413" name="Google Shape;413;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4" name="Google Shape;414;p59"/>
          <p:cNvSpPr txBox="1"/>
          <p:nvPr/>
        </p:nvSpPr>
        <p:spPr>
          <a:xfrm>
            <a:off x="204800" y="1144575"/>
            <a:ext cx="94875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latin typeface="Consolas"/>
                <a:ea typeface="Consolas"/>
                <a:cs typeface="Consolas"/>
                <a:sym typeface="Consolas"/>
              </a:rPr>
              <a:t>&lt;com.google.android.material.textfield.TextInputLayout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android:id=</a:t>
            </a:r>
            <a:r>
              <a:rPr lang="vi-VN" sz="1700">
                <a:solidFill>
                  <a:srgbClr val="388E3C"/>
                </a:solidFill>
                <a:latin typeface="Consolas"/>
                <a:ea typeface="Consolas"/>
                <a:cs typeface="Consolas"/>
                <a:sym typeface="Consolas"/>
              </a:rPr>
              <a:t>"@+id/textField"</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android:layout_width=</a:t>
            </a:r>
            <a:r>
              <a:rPr lang="vi-V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android:layout_height=</a:t>
            </a:r>
            <a:r>
              <a:rPr lang="vi-V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android:hint=</a:t>
            </a:r>
            <a:r>
              <a:rPr lang="vi-VN" sz="1700">
                <a:solidFill>
                  <a:srgbClr val="388E3C"/>
                </a:solidFill>
                <a:latin typeface="Consolas"/>
                <a:ea typeface="Consolas"/>
                <a:cs typeface="Consolas"/>
                <a:sym typeface="Consolas"/>
              </a:rPr>
              <a:t>"@string/label"</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style=</a:t>
            </a:r>
            <a:r>
              <a:rPr lang="vi-VN" sz="1700">
                <a:solidFill>
                  <a:srgbClr val="388E3C"/>
                </a:solidFill>
                <a:latin typeface="Consolas"/>
                <a:ea typeface="Consolas"/>
                <a:cs typeface="Consolas"/>
                <a:sym typeface="Consolas"/>
              </a:rPr>
              <a:t>"@style/Widget.MaterialComponents.TextInputLayout.OutlinedBox"</a:t>
            </a:r>
            <a:r>
              <a:rPr lang="vi-VN" sz="1700">
                <a:latin typeface="Consolas"/>
                <a:ea typeface="Consolas"/>
                <a:cs typeface="Consolas"/>
                <a:sym typeface="Consolas"/>
              </a:rPr>
              <a:t>&gt;</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&lt;com.google.android.material.textfield.TextInputEditText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android:layout_width=</a:t>
            </a:r>
            <a:r>
              <a:rPr lang="vi-V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android:layout_height=</a:t>
            </a:r>
            <a:r>
              <a:rPr lang="vi-VN" sz="1700">
                <a:solidFill>
                  <a:srgbClr val="388E3C"/>
                </a:solidFill>
                <a:latin typeface="Consolas"/>
                <a:ea typeface="Consolas"/>
                <a:cs typeface="Consolas"/>
                <a:sym typeface="Consolas"/>
              </a:rPr>
              <a:t>"wrap_content"</a:t>
            </a:r>
            <a:r>
              <a:rPr lang="vi-V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595"/>
              </a:spcAft>
              <a:buNone/>
            </a:pPr>
            <a:r>
              <a:rPr lang="vi-VN" sz="1700">
                <a:latin typeface="Consolas"/>
                <a:ea typeface="Consolas"/>
                <a:cs typeface="Consolas"/>
                <a:sym typeface="Consolas"/>
              </a:rPr>
              <a:t>&lt;/com.google.android.material.textfield.TextInputLayout&gt;</a:t>
            </a:r>
            <a:endParaRPr sz="17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Hệ thống định kiểu của Android</a:t>
            </a:r>
            <a:endParaRPr>
              <a:latin typeface="Arial"/>
              <a:ea typeface="Arial"/>
              <a:cs typeface="Arial"/>
              <a:sym typeface="Arial"/>
            </a:endParaRPr>
          </a:p>
        </p:txBody>
      </p:sp>
      <p:sp>
        <p:nvSpPr>
          <p:cNvPr id="119" name="Google Shape;119;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20" name="Google Shape;120;p24"/>
          <p:cNvSpPr txBox="1"/>
          <p:nvPr>
            <p:ph idx="1" type="body"/>
          </p:nvPr>
        </p:nvSpPr>
        <p:spPr>
          <a:xfrm>
            <a:off x="235500" y="1304875"/>
            <a:ext cx="7961100" cy="2409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Dùng để chỉ định thiết kế hình ảnh của ứng dụng</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Giúp bạn duy trì giao diện nhất quán trên toàn ứng dụng của mình</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solidFill>
                  <a:schemeClr val="dk1"/>
                </a:solidFill>
                <a:latin typeface="Arial"/>
                <a:ea typeface="Arial"/>
                <a:cs typeface="Arial"/>
                <a:sym typeface="Arial"/>
              </a:rPr>
              <a:t>Phân cấp (bạn có thể kế thừa từ những kiểu mẹ và ghi đè các thuộc tính cụ thể)</a:t>
            </a:r>
            <a:endParaRPr>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Thanh điều hướng dưới cùng</a:t>
            </a:r>
            <a:endParaRPr>
              <a:latin typeface="Arial"/>
              <a:ea typeface="Arial"/>
              <a:cs typeface="Arial"/>
              <a:sym typeface="Arial"/>
            </a:endParaRPr>
          </a:p>
        </p:txBody>
      </p:sp>
      <p:sp>
        <p:nvSpPr>
          <p:cNvPr id="420" name="Google Shape;420;p60"/>
          <p:cNvSpPr txBox="1"/>
          <p:nvPr>
            <p:ph idx="1" type="body"/>
          </p:nvPr>
        </p:nvSpPr>
        <p:spPr>
          <a:xfrm>
            <a:off x="311700" y="1533475"/>
            <a:ext cx="5415900" cy="2823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Cho phép di chuyển giữa các đích ở cấp cao nhất trong ứng dụng của bạn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Mẫu thiết kế thay thế cho ngăn điều hướng </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Giới hạn ở tối đa 5 vị trí</a:t>
            </a:r>
            <a:endParaRPr>
              <a:latin typeface="Arial"/>
              <a:ea typeface="Arial"/>
              <a:cs typeface="Arial"/>
              <a:sym typeface="Arial"/>
            </a:endParaRPr>
          </a:p>
        </p:txBody>
      </p:sp>
      <p:sp>
        <p:nvSpPr>
          <p:cNvPr id="421" name="Google Shape;421;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22" name="Google Shape;422;p60"/>
          <p:cNvPicPr preferRelativeResize="0"/>
          <p:nvPr/>
        </p:nvPicPr>
        <p:blipFill rotWithShape="1">
          <a:blip r:embed="rId3">
            <a:alphaModFix/>
          </a:blip>
          <a:srcRect b="9713" l="19851" r="19161" t="0"/>
          <a:stretch/>
        </p:blipFill>
        <p:spPr>
          <a:xfrm>
            <a:off x="5772725" y="2278727"/>
            <a:ext cx="3009325" cy="1489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thanh điều hướng dưới cùng</a:t>
            </a:r>
            <a:endParaRPr>
              <a:latin typeface="Arial"/>
              <a:ea typeface="Arial"/>
              <a:cs typeface="Arial"/>
              <a:sym typeface="Arial"/>
            </a:endParaRPr>
          </a:p>
        </p:txBody>
      </p:sp>
      <p:sp>
        <p:nvSpPr>
          <p:cNvPr id="428" name="Google Shape;428;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29" name="Google Shape;429;p61"/>
          <p:cNvSpPr txBox="1"/>
          <p:nvPr/>
        </p:nvSpPr>
        <p:spPr>
          <a:xfrm>
            <a:off x="275350" y="1330775"/>
            <a:ext cx="85206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&lt;LinearLayout …&gt;</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&lt;com.google.android.material.bottomnavigation.BottomNavigationView</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android:id=</a:t>
            </a:r>
            <a:r>
              <a:rPr lang="vi-VN" sz="1700">
                <a:solidFill>
                  <a:srgbClr val="388E3C"/>
                </a:solidFill>
                <a:latin typeface="Consolas"/>
                <a:ea typeface="Consolas"/>
                <a:cs typeface="Consolas"/>
                <a:sym typeface="Consolas"/>
              </a:rPr>
              <a:t>"@+id/bottom_navigation"</a:t>
            </a:r>
            <a:endParaRPr sz="1700">
              <a:solidFill>
                <a:srgbClr val="388E3C"/>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android:layout_width=</a:t>
            </a:r>
            <a:r>
              <a:rPr lang="vi-V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android:layout_height=</a:t>
            </a:r>
            <a:r>
              <a:rPr lang="vi-VN" sz="1700">
                <a:solidFill>
                  <a:srgbClr val="388E3C"/>
                </a:solidFill>
                <a:latin typeface="Consolas"/>
                <a:ea typeface="Consolas"/>
                <a:cs typeface="Consolas"/>
                <a:sym typeface="Consolas"/>
              </a:rPr>
              <a:t>"wrap_content"</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app:menu=</a:t>
            </a:r>
            <a:r>
              <a:rPr lang="vi-VN" sz="1700">
                <a:solidFill>
                  <a:srgbClr val="388E3C"/>
                </a:solidFill>
                <a:latin typeface="Consolas"/>
                <a:ea typeface="Consolas"/>
                <a:cs typeface="Consolas"/>
                <a:sym typeface="Consolas"/>
              </a:rPr>
              <a:t>"@menu/bottom_navigation_menu"</a:t>
            </a:r>
            <a:r>
              <a:rPr lang="vi-V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&lt;/LinearLayout&gt;</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Trình xử lý thanh điều hướng dưới cùng</a:t>
            </a:r>
            <a:endParaRPr sz="3400">
              <a:latin typeface="Arial"/>
              <a:ea typeface="Arial"/>
              <a:cs typeface="Arial"/>
              <a:sym typeface="Arial"/>
            </a:endParaRPr>
          </a:p>
        </p:txBody>
      </p:sp>
      <p:sp>
        <p:nvSpPr>
          <p:cNvPr id="435" name="Google Shape;435;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36" name="Google Shape;436;p62"/>
          <p:cNvSpPr txBox="1"/>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latin typeface="Consolas"/>
                <a:ea typeface="Consolas"/>
                <a:cs typeface="Consolas"/>
                <a:sym typeface="Consolas"/>
              </a:rPr>
              <a:t>bottomNav.setOnNavigationItemSelectedListener { item -&gt;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when</a:t>
            </a:r>
            <a:r>
              <a:rPr lang="vi-VN" sz="1800">
                <a:latin typeface="Consolas"/>
                <a:ea typeface="Consolas"/>
                <a:cs typeface="Consolas"/>
                <a:sym typeface="Consolas"/>
              </a:rPr>
              <a:t>(item.itemId)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R.id.item1 -&gt;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C53929"/>
                </a:solidFill>
                <a:latin typeface="Consolas"/>
                <a:ea typeface="Consolas"/>
                <a:cs typeface="Consolas"/>
                <a:sym typeface="Consolas"/>
              </a:rPr>
              <a:t>// Respond to navigation item 1 click</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R.id.item2 -&gt;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else</a:t>
            </a:r>
            <a:r>
              <a:rPr lang="vi-VN" sz="1800">
                <a:latin typeface="Consolas"/>
                <a:ea typeface="Consolas"/>
                <a:cs typeface="Consolas"/>
                <a:sym typeface="Consolas"/>
              </a:rPr>
              <a:t> -&gt; </a:t>
            </a:r>
            <a:r>
              <a:rPr lang="vi-V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Thanh thông báo nhanh</a:t>
            </a:r>
            <a:endParaRPr>
              <a:latin typeface="Arial"/>
              <a:ea typeface="Arial"/>
              <a:cs typeface="Arial"/>
              <a:sym typeface="Arial"/>
            </a:endParaRPr>
          </a:p>
        </p:txBody>
      </p:sp>
      <p:sp>
        <p:nvSpPr>
          <p:cNvPr id="442" name="Google Shape;442;p63"/>
          <p:cNvSpPr txBox="1"/>
          <p:nvPr>
            <p:ph idx="1" type="body"/>
          </p:nvPr>
        </p:nvSpPr>
        <p:spPr>
          <a:xfrm>
            <a:off x="311700" y="1359425"/>
            <a:ext cx="5273300" cy="304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Hiển thị các thông báo ngắn trong ứng dụng</a:t>
            </a:r>
            <a:endParaRPr sz="22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Các thông báo có một khoảng thời gian (</a:t>
            </a:r>
            <a:r>
              <a:rPr lang="vi-VN" sz="1800">
                <a:latin typeface="Courier New"/>
                <a:ea typeface="Courier New"/>
                <a:cs typeface="Courier New"/>
                <a:sym typeface="Courier New"/>
              </a:rPr>
              <a:t>SHORT</a:t>
            </a:r>
            <a:r>
              <a:rPr lang="vi-VN" sz="1800">
                <a:latin typeface="Arial"/>
                <a:ea typeface="Arial"/>
                <a:cs typeface="Arial"/>
                <a:sym typeface="Arial"/>
              </a:rPr>
              <a:t>, </a:t>
            </a:r>
            <a:r>
              <a:rPr lang="vi-VN" sz="1800">
                <a:latin typeface="Courier New"/>
                <a:ea typeface="Courier New"/>
                <a:cs typeface="Courier New"/>
                <a:sym typeface="Courier New"/>
              </a:rPr>
              <a:t>LONG</a:t>
            </a:r>
            <a:r>
              <a:rPr lang="vi-VN" sz="1800">
                <a:latin typeface="Arial"/>
                <a:ea typeface="Arial"/>
                <a:cs typeface="Arial"/>
                <a:sym typeface="Arial"/>
              </a:rPr>
              <a:t> hoặc </a:t>
            </a:r>
            <a:r>
              <a:rPr lang="vi-VN" sz="1800">
                <a:latin typeface="Courier New"/>
                <a:ea typeface="Courier New"/>
                <a:cs typeface="Courier New"/>
                <a:sym typeface="Courier New"/>
              </a:rPr>
              <a:t>INDEFINITE</a:t>
            </a:r>
            <a:r>
              <a:rPr lang="vi-VN" sz="1800">
                <a:latin typeface="Arial"/>
                <a:ea typeface="Arial"/>
                <a:cs typeface="Arial"/>
                <a:sym typeface="Arial"/>
              </a:rPr>
              <a:t>) </a:t>
            </a:r>
            <a:endParaRPr sz="22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Có thể chứa một thao tác không bắt buộc </a:t>
            </a:r>
            <a:endParaRPr sz="22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Hoạt động hiệu quả nhất trong </a:t>
            </a:r>
            <a:r>
              <a:rPr lang="vi-VN" sz="1800">
                <a:latin typeface="Courier New"/>
                <a:ea typeface="Courier New"/>
                <a:cs typeface="Courier New"/>
                <a:sym typeface="Courier New"/>
              </a:rPr>
              <a:t>CoordinatorLayout</a:t>
            </a:r>
            <a:r>
              <a:rPr lang="vi-VN" sz="1800">
                <a:latin typeface="Arial"/>
                <a:ea typeface="Arial"/>
                <a:cs typeface="Arial"/>
                <a:sym typeface="Arial"/>
              </a:rPr>
              <a:t> </a:t>
            </a:r>
            <a:endParaRPr sz="2200">
              <a:latin typeface="Arial"/>
              <a:ea typeface="Arial"/>
              <a:cs typeface="Arial"/>
              <a:sym typeface="Arial"/>
            </a:endParaRPr>
          </a:p>
          <a:p>
            <a:pPr indent="-342900" lvl="0" marL="457200" rtl="0" algn="l">
              <a:lnSpc>
                <a:spcPct val="115000"/>
              </a:lnSpc>
              <a:spcBef>
                <a:spcPts val="1000"/>
              </a:spcBef>
              <a:spcAft>
                <a:spcPts val="1000"/>
              </a:spcAft>
              <a:buSzPts val="1800"/>
              <a:buChar char="●"/>
            </a:pPr>
            <a:r>
              <a:rPr lang="vi-VN" sz="1800">
                <a:latin typeface="Arial"/>
                <a:ea typeface="Arial"/>
                <a:cs typeface="Arial"/>
                <a:sym typeface="Arial"/>
              </a:rPr>
              <a:t>Hiển thị ở cuối vùng chứa bao quanh</a:t>
            </a:r>
            <a:endParaRPr sz="2200">
              <a:latin typeface="Arial"/>
              <a:ea typeface="Arial"/>
              <a:cs typeface="Arial"/>
              <a:sym typeface="Arial"/>
            </a:endParaRPr>
          </a:p>
        </p:txBody>
      </p:sp>
      <p:sp>
        <p:nvSpPr>
          <p:cNvPr id="443" name="Google Shape;443;p6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44" name="Google Shape;444;p63"/>
          <p:cNvPicPr preferRelativeResize="0"/>
          <p:nvPr/>
        </p:nvPicPr>
        <p:blipFill rotWithShape="1">
          <a:blip r:embed="rId3">
            <a:alphaModFix/>
          </a:blip>
          <a:srcRect b="15622" l="26189" r="26202" t="-3736"/>
          <a:stretch/>
        </p:blipFill>
        <p:spPr>
          <a:xfrm>
            <a:off x="5585000" y="1261725"/>
            <a:ext cx="3312500" cy="3083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Thanh thông báo nhanh</a:t>
            </a:r>
            <a:endParaRPr>
              <a:latin typeface="Arial"/>
              <a:ea typeface="Arial"/>
              <a:cs typeface="Arial"/>
              <a:sym typeface="Arial"/>
            </a:endParaRPr>
          </a:p>
        </p:txBody>
      </p:sp>
      <p:sp>
        <p:nvSpPr>
          <p:cNvPr id="450" name="Google Shape;450;p64"/>
          <p:cNvSpPr txBox="1"/>
          <p:nvPr>
            <p:ph idx="1" type="body"/>
          </p:nvPr>
        </p:nvSpPr>
        <p:spPr>
          <a:xfrm>
            <a:off x="311700" y="1077327"/>
            <a:ext cx="8520600" cy="11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1800">
                <a:latin typeface="Arial"/>
                <a:ea typeface="Arial"/>
                <a:cs typeface="Arial"/>
                <a:sym typeface="Arial"/>
              </a:rPr>
              <a:t>Hiển thị một thông báo mẫu:</a:t>
            </a:r>
            <a:endParaRPr sz="18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Snackbar.make(view, R.string.text_label, Snackbar.LENGTH_SHORT)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.show()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Arial"/>
              <a:ea typeface="Arial"/>
              <a:cs typeface="Arial"/>
              <a:sym typeface="Arial"/>
            </a:endParaRPr>
          </a:p>
        </p:txBody>
      </p:sp>
      <p:sp>
        <p:nvSpPr>
          <p:cNvPr id="451" name="Google Shape;451;p6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52" name="Google Shape;452;p64"/>
          <p:cNvSpPr txBox="1"/>
          <p:nvPr/>
        </p:nvSpPr>
        <p:spPr>
          <a:xfrm>
            <a:off x="338100" y="2291550"/>
            <a:ext cx="8467800" cy="19173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Thêm một thao tác vào Thanh thông báo nhanh:</a:t>
            </a:r>
            <a:endParaRPr sz="1800">
              <a:solidFill>
                <a:schemeClr val="dk1"/>
              </a:solidFill>
              <a:latin typeface="Roboto"/>
              <a:ea typeface="Roboto"/>
              <a:cs typeface="Roboto"/>
              <a:sym typeface="Roboto"/>
            </a:endParaRPr>
          </a:p>
          <a:p>
            <a:pPr indent="0" lvl="0" marL="0" marR="360045" rtl="0" algn="l">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Snackbar.make(view, R.string.text_label, Snackbar.LENGTH_LONG)</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.setAction(R.string.action_text) {</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C53929"/>
                </a:solidFill>
                <a:latin typeface="Consolas"/>
                <a:ea typeface="Consolas"/>
                <a:cs typeface="Consolas"/>
                <a:sym typeface="Consolas"/>
              </a:rPr>
              <a:t>// Responds to click on the action</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.show()</a:t>
            </a:r>
            <a:endParaRPr sz="1800">
              <a:solidFill>
                <a:schemeClr val="dk1"/>
              </a:solidFill>
              <a:latin typeface="Consolas"/>
              <a:ea typeface="Consolas"/>
              <a:cs typeface="Consolas"/>
              <a:sym typeface="Consolas"/>
            </a:endParaRPr>
          </a:p>
          <a:p>
            <a:pPr indent="0" lvl="0" marL="0" marR="360045" rtl="0" algn="l">
              <a:lnSpc>
                <a:spcPct val="100000"/>
              </a:lnSpc>
              <a:spcBef>
                <a:spcPts val="0"/>
              </a:spcBef>
              <a:spcAft>
                <a:spcPts val="1000"/>
              </a:spcAft>
              <a:buClr>
                <a:srgbClr val="000000"/>
              </a:buClr>
              <a:buSzPts val="1800"/>
              <a:buFont typeface="Arial"/>
              <a:buNone/>
            </a:pPr>
            <a:r>
              <a:t/>
            </a:r>
            <a:endParaRPr sz="1800"/>
          </a:p>
        </p:txBody>
      </p:sp>
      <p:pic>
        <p:nvPicPr>
          <p:cNvPr id="453" name="Google Shape;453;p64"/>
          <p:cNvPicPr preferRelativeResize="0"/>
          <p:nvPr/>
        </p:nvPicPr>
        <p:blipFill rotWithShape="1">
          <a:blip r:embed="rId3">
            <a:alphaModFix/>
          </a:blip>
          <a:srcRect b="0" l="0" r="0" t="71999"/>
          <a:stretch/>
        </p:blipFill>
        <p:spPr>
          <a:xfrm>
            <a:off x="5854625" y="3540725"/>
            <a:ext cx="2977675" cy="83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Nút hành động nổi (FAB)</a:t>
            </a:r>
            <a:endParaRPr>
              <a:latin typeface="Arial"/>
              <a:ea typeface="Arial"/>
              <a:cs typeface="Arial"/>
              <a:sym typeface="Arial"/>
            </a:endParaRPr>
          </a:p>
        </p:txBody>
      </p:sp>
      <p:sp>
        <p:nvSpPr>
          <p:cNvPr id="459" name="Google Shape;459;p65"/>
          <p:cNvSpPr txBox="1"/>
          <p:nvPr>
            <p:ph idx="1" type="body"/>
          </p:nvPr>
        </p:nvSpPr>
        <p:spPr>
          <a:xfrm>
            <a:off x="311700" y="1152475"/>
            <a:ext cx="8520600" cy="85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Thực hiện thao tác phổ biến nhất của màn hình (ví dụ: tạo email mới)</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Có nhiều kích thước (thông thường, thu nhỏ và mở rộng) </a:t>
            </a:r>
            <a:endParaRPr>
              <a:latin typeface="Arial"/>
              <a:ea typeface="Arial"/>
              <a:cs typeface="Arial"/>
              <a:sym typeface="Arial"/>
            </a:endParaRPr>
          </a:p>
        </p:txBody>
      </p:sp>
      <p:sp>
        <p:nvSpPr>
          <p:cNvPr id="460" name="Google Shape;460;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61" name="Google Shape;461;p65"/>
          <p:cNvPicPr preferRelativeResize="0"/>
          <p:nvPr/>
        </p:nvPicPr>
        <p:blipFill rotWithShape="1">
          <a:blip r:embed="rId3">
            <a:alphaModFix/>
          </a:blip>
          <a:srcRect b="15664" l="26167" r="26167" t="7958"/>
          <a:stretch/>
        </p:blipFill>
        <p:spPr>
          <a:xfrm>
            <a:off x="531550" y="2335325"/>
            <a:ext cx="2773626" cy="2218625"/>
          </a:xfrm>
          <a:prstGeom prst="rect">
            <a:avLst/>
          </a:prstGeom>
          <a:noFill/>
          <a:ln>
            <a:noFill/>
          </a:ln>
        </p:spPr>
      </p:pic>
      <p:pic>
        <p:nvPicPr>
          <p:cNvPr id="462" name="Google Shape;462;p65"/>
          <p:cNvPicPr preferRelativeResize="0"/>
          <p:nvPr/>
        </p:nvPicPr>
        <p:blipFill rotWithShape="1">
          <a:blip r:embed="rId4">
            <a:alphaModFix/>
          </a:blip>
          <a:srcRect b="0" l="0" r="0" t="0"/>
          <a:stretch/>
        </p:blipFill>
        <p:spPr>
          <a:xfrm>
            <a:off x="3419951" y="2717448"/>
            <a:ext cx="5205889" cy="12382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CoordinatorLayout</a:t>
            </a:r>
            <a:endParaRPr>
              <a:latin typeface="Arial"/>
              <a:ea typeface="Arial"/>
              <a:cs typeface="Arial"/>
              <a:sym typeface="Arial"/>
            </a:endParaRPr>
          </a:p>
        </p:txBody>
      </p:sp>
      <p:sp>
        <p:nvSpPr>
          <p:cNvPr id="468" name="Google Shape;468;p66"/>
          <p:cNvSpPr txBox="1"/>
          <p:nvPr>
            <p:ph idx="1" type="body"/>
          </p:nvPr>
        </p:nvSpPr>
        <p:spPr>
          <a:xfrm>
            <a:off x="311700" y="1762075"/>
            <a:ext cx="8520600" cy="1886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Đóng vai trò là vùng chứa ở cấp cao nhất trong một ứng dụng </a:t>
            </a:r>
            <a:endParaRPr sz="2200">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Quản lý hoạt động tương tác của các chế độ xem con, chẳng hạn như cử chỉ</a:t>
            </a:r>
            <a:endParaRPr sz="2200">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Khuyên dùng với các chế độ xem như Thanh thông báo nhanh hoặc FAB </a:t>
            </a:r>
            <a:endParaRPr sz="2200">
              <a:latin typeface="Arial"/>
              <a:ea typeface="Arial"/>
              <a:cs typeface="Arial"/>
              <a:sym typeface="Arial"/>
            </a:endParaRPr>
          </a:p>
        </p:txBody>
      </p:sp>
      <p:sp>
        <p:nvSpPr>
          <p:cNvPr id="469" name="Google Shape;469;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FAB</a:t>
            </a:r>
            <a:endParaRPr>
              <a:latin typeface="Arial"/>
              <a:ea typeface="Arial"/>
              <a:cs typeface="Arial"/>
              <a:sym typeface="Arial"/>
            </a:endParaRPr>
          </a:p>
        </p:txBody>
      </p:sp>
      <p:sp>
        <p:nvSpPr>
          <p:cNvPr id="475" name="Google Shape;475;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76" name="Google Shape;476;p67"/>
          <p:cNvSpPr txBox="1"/>
          <p:nvPr/>
        </p:nvSpPr>
        <p:spPr>
          <a:xfrm>
            <a:off x="266125" y="1105177"/>
            <a:ext cx="8696400" cy="3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600">
                <a:latin typeface="Consolas"/>
                <a:ea typeface="Consolas"/>
                <a:cs typeface="Consolas"/>
                <a:sym typeface="Consolas"/>
              </a:rPr>
              <a:t>&lt;androidx.coordinatorlayout.widget.CoordinatorLayout ...&gt;</a:t>
            </a:r>
            <a:endParaRPr sz="1600">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    &lt;com.google.android.material.floatingactionbutton.FloatingActionButton</a:t>
            </a:r>
            <a:endParaRPr sz="1600">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android:id=</a:t>
            </a:r>
            <a:r>
              <a:rPr lang="vi-VN" sz="1600">
                <a:solidFill>
                  <a:srgbClr val="388E3C"/>
                </a:solidFill>
                <a:latin typeface="Consolas"/>
                <a:ea typeface="Consolas"/>
                <a:cs typeface="Consolas"/>
                <a:sym typeface="Consolas"/>
              </a:rPr>
              <a:t>"@+id/floating_action_button"</a:t>
            </a:r>
            <a:endParaRPr sz="1600">
              <a:solidFill>
                <a:srgbClr val="388E3C"/>
              </a:solidFill>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android:layout_width=</a:t>
            </a:r>
            <a:r>
              <a:rPr lang="vi-V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android:layout_height=</a:t>
            </a:r>
            <a:r>
              <a:rPr lang="vi-V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android:layout_gravity=</a:t>
            </a:r>
            <a:r>
              <a:rPr lang="vi-VN" sz="1600">
                <a:solidFill>
                  <a:srgbClr val="388E3C"/>
                </a:solidFill>
                <a:latin typeface="Consolas"/>
                <a:ea typeface="Consolas"/>
                <a:cs typeface="Consolas"/>
                <a:sym typeface="Consolas"/>
              </a:rPr>
              <a:t>"bottom|end"</a:t>
            </a:r>
            <a:endParaRPr sz="1600">
              <a:solidFill>
                <a:srgbClr val="388E3C"/>
              </a:solidFill>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android:layout_margin=</a:t>
            </a:r>
            <a:r>
              <a:rPr lang="vi-VN" sz="1600">
                <a:solidFill>
                  <a:srgbClr val="388E3C"/>
                </a:solidFill>
                <a:latin typeface="Consolas"/>
                <a:ea typeface="Consolas"/>
                <a:cs typeface="Consolas"/>
                <a:sym typeface="Consolas"/>
              </a:rPr>
              <a:t>"16dp"</a:t>
            </a:r>
            <a:endParaRPr sz="1600">
              <a:solidFill>
                <a:srgbClr val="388E3C"/>
              </a:solidFill>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android:contentDescription=</a:t>
            </a:r>
            <a:r>
              <a:rPr lang="vi-VN" sz="1600">
                <a:solidFill>
                  <a:srgbClr val="388E3C"/>
                </a:solidFill>
                <a:latin typeface="Consolas"/>
                <a:ea typeface="Consolas"/>
                <a:cs typeface="Consolas"/>
                <a:sym typeface="Consolas"/>
              </a:rPr>
              <a:t>"@string/fab_content_desc"</a:t>
            </a:r>
            <a:endParaRPr sz="1600">
              <a:solidFill>
                <a:srgbClr val="388E3C"/>
              </a:solidFill>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app:fabSize=</a:t>
            </a:r>
            <a:r>
              <a:rPr lang="vi-VN" sz="1600">
                <a:solidFill>
                  <a:srgbClr val="388E3C"/>
                </a:solidFill>
                <a:latin typeface="Consolas"/>
                <a:ea typeface="Consolas"/>
                <a:cs typeface="Consolas"/>
                <a:sym typeface="Consolas"/>
              </a:rPr>
              <a:t>"normal"</a:t>
            </a:r>
            <a:r>
              <a:rPr lang="vi-VN" sz="1600">
                <a:latin typeface="Consolas"/>
                <a:ea typeface="Consolas"/>
                <a:cs typeface="Consolas"/>
                <a:sym typeface="Consolas"/>
              </a:rPr>
              <a:t> &lt;!-- or mini or auto --&gt;</a:t>
            </a:r>
            <a:endParaRPr sz="1600">
              <a:latin typeface="Consolas"/>
              <a:ea typeface="Consolas"/>
              <a:cs typeface="Consolas"/>
              <a:sym typeface="Consolas"/>
            </a:endParaRPr>
          </a:p>
          <a:p>
            <a:pPr indent="0" lvl="0" marL="457200" rtl="0" algn="l">
              <a:spcBef>
                <a:spcPts val="0"/>
              </a:spcBef>
              <a:spcAft>
                <a:spcPts val="0"/>
              </a:spcAft>
              <a:buNone/>
            </a:pPr>
            <a:r>
              <a:rPr lang="vi-VN" sz="1600">
                <a:latin typeface="Consolas"/>
                <a:ea typeface="Consolas"/>
                <a:cs typeface="Consolas"/>
                <a:sym typeface="Consolas"/>
              </a:rPr>
              <a:t>    app:srcCompat=</a:t>
            </a:r>
            <a:r>
              <a:rPr lang="vi-VN" sz="1600">
                <a:solidFill>
                  <a:srgbClr val="388E3C"/>
                </a:solidFill>
                <a:latin typeface="Consolas"/>
                <a:ea typeface="Consolas"/>
                <a:cs typeface="Consolas"/>
                <a:sym typeface="Consolas"/>
              </a:rPr>
              <a:t>"@drawable/ic_plus"</a:t>
            </a:r>
            <a:r>
              <a:rPr lang="vi-VN" sz="1600">
                <a:latin typeface="Consolas"/>
                <a:ea typeface="Consolas"/>
                <a:cs typeface="Consolas"/>
                <a:sym typeface="Consolas"/>
              </a:rPr>
              <a:t>/&gt;</a:t>
            </a:r>
            <a:endParaRPr sz="1600">
              <a:latin typeface="Consolas"/>
              <a:ea typeface="Consolas"/>
              <a:cs typeface="Consolas"/>
              <a:sym typeface="Consolas"/>
            </a:endParaRPr>
          </a:p>
          <a:p>
            <a:pPr indent="0" lvl="0" marL="45720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vi-VN" sz="1600">
                <a:latin typeface="Consolas"/>
                <a:ea typeface="Consolas"/>
                <a:cs typeface="Consolas"/>
                <a:sym typeface="Consolas"/>
              </a:rPr>
              <a:t>&lt;/androidx.coordinatorlayout.widget.CoordinatorLayout&gt;</a:t>
            </a:r>
            <a:endParaRPr sz="16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Thẻ</a:t>
            </a:r>
            <a:endParaRPr>
              <a:latin typeface="Arial"/>
              <a:ea typeface="Arial"/>
              <a:cs typeface="Arial"/>
              <a:sym typeface="Arial"/>
            </a:endParaRPr>
          </a:p>
        </p:txBody>
      </p:sp>
      <p:sp>
        <p:nvSpPr>
          <p:cNvPr id="482" name="Google Shape;482;p68"/>
          <p:cNvSpPr txBox="1"/>
          <p:nvPr>
            <p:ph idx="1" type="body"/>
          </p:nvPr>
        </p:nvSpPr>
        <p:spPr>
          <a:xfrm>
            <a:off x="273175" y="1457400"/>
            <a:ext cx="4734000" cy="2586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Là một thẻ lưu giữ nội dung và các thao tác cho một mục.</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Các thẻ thường được sắp xếp theo danh sách, lưới hoặc trang tổng quan.</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Dùng </a:t>
            </a:r>
            <a:r>
              <a:rPr lang="vi-VN" sz="2200">
                <a:latin typeface="Courier New"/>
                <a:ea typeface="Courier New"/>
                <a:cs typeface="Courier New"/>
                <a:sym typeface="Courier New"/>
              </a:rPr>
              <a:t>MaterialCardView</a:t>
            </a:r>
            <a:r>
              <a:rPr lang="vi-VN" sz="2200">
                <a:latin typeface="Arial"/>
                <a:ea typeface="Arial"/>
                <a:cs typeface="Arial"/>
                <a:sym typeface="Arial"/>
              </a:rPr>
              <a:t>.</a:t>
            </a:r>
            <a:endParaRPr>
              <a:latin typeface="Arial"/>
              <a:ea typeface="Arial"/>
              <a:cs typeface="Arial"/>
              <a:sym typeface="Arial"/>
            </a:endParaRPr>
          </a:p>
        </p:txBody>
      </p:sp>
      <p:sp>
        <p:nvSpPr>
          <p:cNvPr id="483" name="Google Shape;483;p6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84" name="Google Shape;484;p68"/>
          <p:cNvPicPr preferRelativeResize="0"/>
          <p:nvPr/>
        </p:nvPicPr>
        <p:blipFill rotWithShape="1">
          <a:blip r:embed="rId3">
            <a:alphaModFix/>
          </a:blip>
          <a:srcRect b="0" l="4221" r="3991" t="12018"/>
          <a:stretch/>
        </p:blipFill>
        <p:spPr>
          <a:xfrm>
            <a:off x="5201350" y="1637475"/>
            <a:ext cx="3661776" cy="2320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 Ví dụ về MaterialCardView</a:t>
            </a:r>
            <a:endParaRPr>
              <a:latin typeface="Arial"/>
              <a:ea typeface="Arial"/>
              <a:cs typeface="Arial"/>
              <a:sym typeface="Arial"/>
            </a:endParaRPr>
          </a:p>
        </p:txBody>
      </p:sp>
      <p:sp>
        <p:nvSpPr>
          <p:cNvPr id="490" name="Google Shape;490;p6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91" name="Google Shape;491;p69"/>
          <p:cNvSpPr txBox="1"/>
          <p:nvPr/>
        </p:nvSpPr>
        <p:spPr>
          <a:xfrm>
            <a:off x="311700" y="1040621"/>
            <a:ext cx="8520600" cy="3613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700">
                <a:latin typeface="Consolas"/>
                <a:ea typeface="Consolas"/>
                <a:cs typeface="Consolas"/>
                <a:sym typeface="Consolas"/>
              </a:rPr>
              <a:t>&lt;com.google.android.material.card.MaterialCardView</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android:layout_width=</a:t>
            </a:r>
            <a:r>
              <a:rPr lang="vi-V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android:layout_height=</a:t>
            </a:r>
            <a:r>
              <a:rPr lang="vi-V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android:layout_margin=</a:t>
            </a:r>
            <a:r>
              <a:rPr lang="vi-VN" sz="1700">
                <a:solidFill>
                  <a:srgbClr val="388E3C"/>
                </a:solidFill>
                <a:latin typeface="Consolas"/>
                <a:ea typeface="Consolas"/>
                <a:cs typeface="Consolas"/>
                <a:sym typeface="Consolas"/>
              </a:rPr>
              <a:t>"8dp"</a:t>
            </a:r>
            <a:r>
              <a:rPr lang="vi-VN"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1700">
              <a:latin typeface="Consolas"/>
              <a:ea typeface="Consolas"/>
              <a:cs typeface="Consolas"/>
              <a:sym typeface="Consolas"/>
            </a:endParaRPr>
          </a:p>
          <a:p>
            <a:pPr indent="0" lvl="0" marL="0" rtl="0" algn="l">
              <a:lnSpc>
                <a:spcPct val="95000"/>
              </a:lnSpc>
              <a:spcBef>
                <a:spcPts val="0"/>
              </a:spcBef>
              <a:spcAft>
                <a:spcPts val="0"/>
              </a:spcAft>
              <a:buNone/>
            </a:pPr>
            <a:r>
              <a:t/>
            </a:r>
            <a:endParaRPr sz="800">
              <a:latin typeface="Consolas"/>
              <a:ea typeface="Consolas"/>
              <a:cs typeface="Consolas"/>
              <a:sym typeface="Consolas"/>
            </a:endParaRPr>
          </a:p>
          <a:p>
            <a:pPr indent="0" lvl="0" marL="0" rtl="0" algn="l">
              <a:lnSpc>
                <a:spcPct val="95000"/>
              </a:lnSpc>
              <a:spcBef>
                <a:spcPts val="0"/>
              </a:spcBef>
              <a:spcAft>
                <a:spcPts val="0"/>
              </a:spcAft>
              <a:buNone/>
            </a:pPr>
            <a:r>
              <a:t/>
            </a:r>
            <a:endParaRPr sz="800">
              <a:latin typeface="Consolas"/>
              <a:ea typeface="Consolas"/>
              <a:cs typeface="Consolas"/>
              <a:sym typeface="Consolas"/>
            </a:endParaRPr>
          </a:p>
          <a:p>
            <a:pPr indent="0" lvl="0" marL="0" rtl="0" algn="l">
              <a:lnSpc>
                <a:spcPct val="95000"/>
              </a:lnSpc>
              <a:spcBef>
                <a:spcPts val="0"/>
              </a:spcBef>
              <a:spcAft>
                <a:spcPts val="0"/>
              </a:spcAft>
              <a:buNone/>
            </a:pPr>
            <a:r>
              <a:t/>
            </a:r>
            <a:endParaRPr sz="8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&lt;/com.google.android.material.card.MaterialCardView&gt;</a:t>
            </a:r>
            <a:endParaRPr sz="1700">
              <a:latin typeface="Consolas"/>
              <a:ea typeface="Consolas"/>
              <a:cs typeface="Consolas"/>
              <a:sym typeface="Consolas"/>
            </a:endParaRPr>
          </a:p>
        </p:txBody>
      </p:sp>
      <p:sp>
        <p:nvSpPr>
          <p:cNvPr id="492" name="Google Shape;492;p69"/>
          <p:cNvSpPr txBox="1"/>
          <p:nvPr/>
        </p:nvSpPr>
        <p:spPr>
          <a:xfrm>
            <a:off x="793500" y="2253846"/>
            <a:ext cx="4950000" cy="1924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1100"/>
              <a:buFont typeface="Arial"/>
              <a:buNone/>
            </a:pPr>
            <a:r>
              <a:rPr lang="vi-VN" sz="1700">
                <a:solidFill>
                  <a:srgbClr val="000000"/>
                </a:solidFill>
                <a:latin typeface="Consolas"/>
                <a:ea typeface="Consolas"/>
                <a:cs typeface="Consolas"/>
                <a:sym typeface="Consolas"/>
              </a:rPr>
              <a:t>&lt;LinearLayout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700">
                <a:solidFill>
                  <a:srgbClr val="000000"/>
                </a:solidFill>
                <a:latin typeface="Consolas"/>
                <a:ea typeface="Consolas"/>
                <a:cs typeface="Consolas"/>
                <a:sym typeface="Consolas"/>
              </a:rPr>
              <a:t>    android:layout_width=</a:t>
            </a:r>
            <a:r>
              <a:rPr lang="vi-V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700">
                <a:solidFill>
                  <a:srgbClr val="000000"/>
                </a:solidFill>
                <a:latin typeface="Consolas"/>
                <a:ea typeface="Consolas"/>
                <a:cs typeface="Consolas"/>
                <a:sym typeface="Consolas"/>
              </a:rPr>
              <a:t>    android:layout_height=</a:t>
            </a:r>
            <a:r>
              <a:rPr lang="vi-V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700">
                <a:solidFill>
                  <a:srgbClr val="000000"/>
                </a:solidFill>
                <a:latin typeface="Consolas"/>
                <a:ea typeface="Consolas"/>
                <a:cs typeface="Consolas"/>
                <a:sym typeface="Consolas"/>
              </a:rPr>
              <a:t>    android:orientation=</a:t>
            </a:r>
            <a:r>
              <a:rPr lang="vi-VN" sz="1700">
                <a:solidFill>
                  <a:srgbClr val="388E3C"/>
                </a:solidFill>
                <a:latin typeface="Consolas"/>
                <a:ea typeface="Consolas"/>
                <a:cs typeface="Consolas"/>
                <a:sym typeface="Consolas"/>
              </a:rPr>
              <a:t>"vertical"</a:t>
            </a:r>
            <a:r>
              <a:rPr lang="vi-VN" sz="1700">
                <a:solidFill>
                  <a:srgbClr val="000000"/>
                </a:solidFill>
                <a:latin typeface="Consolas"/>
                <a:ea typeface="Consolas"/>
                <a:cs typeface="Consolas"/>
                <a:sym typeface="Consolas"/>
              </a:rPr>
              <a:t>&gt;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700">
                <a:solidFill>
                  <a:srgbClr val="000000"/>
                </a:solidFill>
                <a:latin typeface="Consolas"/>
                <a:ea typeface="Consolas"/>
                <a:cs typeface="Consolas"/>
                <a:sym typeface="Consolas"/>
              </a:rPr>
              <a:t>    &lt;ImageView .../&gt;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700">
                <a:solidFill>
                  <a:srgbClr val="000000"/>
                </a:solidFill>
                <a:latin typeface="Consolas"/>
                <a:ea typeface="Consolas"/>
                <a:cs typeface="Consolas"/>
                <a:sym typeface="Consolas"/>
              </a:rPr>
              <a:t>    &lt;TextView .../&gt;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Clr>
                <a:srgbClr val="000000"/>
              </a:buClr>
              <a:buSzPts val="1100"/>
              <a:buFont typeface="Arial"/>
              <a:buNone/>
            </a:pPr>
            <a:r>
              <a:rPr lang="vi-VN" sz="1700">
                <a:solidFill>
                  <a:srgbClr val="000000"/>
                </a:solidFill>
                <a:latin typeface="Consolas"/>
                <a:ea typeface="Consolas"/>
                <a:cs typeface="Consolas"/>
                <a:sym typeface="Consolas"/>
              </a:rPr>
              <a:t>&lt;/LinearLayout&gt;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170825"/>
            <a:ext cx="878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850">
                <a:latin typeface="Arial"/>
                <a:ea typeface="Arial"/>
                <a:cs typeface="Arial"/>
                <a:sym typeface="Arial"/>
              </a:rPr>
              <a:t>Mức độ ưu tiên của từng phương thức định kiểu</a:t>
            </a:r>
            <a:endParaRPr sz="2850">
              <a:latin typeface="Arial"/>
              <a:ea typeface="Arial"/>
              <a:cs typeface="Arial"/>
              <a:sym typeface="Arial"/>
            </a:endParaRPr>
          </a:p>
        </p:txBody>
      </p:sp>
      <p:sp>
        <p:nvSpPr>
          <p:cNvPr id="126" name="Google Shape;126;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27" name="Google Shape;127;p25"/>
          <p:cNvSpPr/>
          <p:nvPr/>
        </p:nvSpPr>
        <p:spPr>
          <a:xfrm>
            <a:off x="2031275" y="1415025"/>
            <a:ext cx="3436500" cy="2874900"/>
          </a:xfrm>
          <a:prstGeom prst="triangle">
            <a:avLst>
              <a:gd fmla="val 50000" name="adj"/>
            </a:avLst>
          </a:pr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 name="Google Shape;128;p25"/>
          <p:cNvCxnSpPr>
            <a:stCxn id="127" idx="1"/>
            <a:endCxn id="127" idx="5"/>
          </p:cNvCxnSpPr>
          <p:nvPr/>
        </p:nvCxnSpPr>
        <p:spPr>
          <a:xfrm>
            <a:off x="2890400" y="2852475"/>
            <a:ext cx="1718100" cy="0"/>
          </a:xfrm>
          <a:prstGeom prst="straightConnector1">
            <a:avLst/>
          </a:prstGeom>
          <a:noFill/>
          <a:ln cap="flat" cmpd="sng" w="28575">
            <a:solidFill>
              <a:srgbClr val="073042"/>
            </a:solidFill>
            <a:prstDash val="solid"/>
            <a:round/>
            <a:headEnd len="sm" w="sm" type="none"/>
            <a:tailEnd len="sm" w="sm" type="none"/>
          </a:ln>
        </p:spPr>
      </p:cxnSp>
      <p:sp>
        <p:nvSpPr>
          <p:cNvPr id="129" name="Google Shape;129;p25"/>
          <p:cNvSpPr txBox="1"/>
          <p:nvPr/>
        </p:nvSpPr>
        <p:spPr>
          <a:xfrm>
            <a:off x="3106265" y="2189480"/>
            <a:ext cx="1361400" cy="70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i="0" lang="vi-VN" sz="1600" u="none" cap="none" strike="noStrike">
                <a:solidFill>
                  <a:srgbClr val="000000"/>
                </a:solidFill>
              </a:rPr>
              <a:t>Thuộc tính</a:t>
            </a:r>
            <a:endParaRPr sz="1300"/>
          </a:p>
          <a:p>
            <a:pPr indent="0" lvl="0" marL="0" marR="0" rtl="0" algn="ctr">
              <a:lnSpc>
                <a:spcPct val="100000"/>
              </a:lnSpc>
              <a:spcBef>
                <a:spcPts val="0"/>
              </a:spcBef>
              <a:spcAft>
                <a:spcPts val="0"/>
              </a:spcAft>
              <a:buClr>
                <a:srgbClr val="000000"/>
              </a:buClr>
              <a:buSzPts val="1700"/>
              <a:buFont typeface="Arial"/>
              <a:buNone/>
            </a:pPr>
            <a:r>
              <a:rPr i="0" lang="vi-VN" sz="1600" u="none" cap="none" strike="noStrike">
                <a:solidFill>
                  <a:srgbClr val="000000"/>
                </a:solidFill>
              </a:rPr>
              <a:t>chế độ xem</a:t>
            </a:r>
            <a:endParaRPr sz="1300"/>
          </a:p>
        </p:txBody>
      </p:sp>
      <p:sp>
        <p:nvSpPr>
          <p:cNvPr id="130" name="Google Shape;130;p25"/>
          <p:cNvSpPr txBox="1"/>
          <p:nvPr/>
        </p:nvSpPr>
        <p:spPr>
          <a:xfrm>
            <a:off x="3217115" y="3012450"/>
            <a:ext cx="11397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Kiểu</a:t>
            </a:r>
            <a:endParaRPr/>
          </a:p>
        </p:txBody>
      </p:sp>
      <p:sp>
        <p:nvSpPr>
          <p:cNvPr id="131" name="Google Shape;131;p25"/>
          <p:cNvSpPr txBox="1"/>
          <p:nvPr/>
        </p:nvSpPr>
        <p:spPr>
          <a:xfrm>
            <a:off x="2908074" y="3700852"/>
            <a:ext cx="17577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Giao diện</a:t>
            </a:r>
            <a:endParaRPr/>
          </a:p>
        </p:txBody>
      </p:sp>
      <p:cxnSp>
        <p:nvCxnSpPr>
          <p:cNvPr id="132" name="Google Shape;132;p25"/>
          <p:cNvCxnSpPr/>
          <p:nvPr/>
        </p:nvCxnSpPr>
        <p:spPr>
          <a:xfrm flipH="1" rot="10800000">
            <a:off x="2458043" y="3584700"/>
            <a:ext cx="2606100" cy="9000"/>
          </a:xfrm>
          <a:prstGeom prst="straightConnector1">
            <a:avLst/>
          </a:prstGeom>
          <a:noFill/>
          <a:ln cap="flat" cmpd="sng" w="28575">
            <a:solidFill>
              <a:srgbClr val="073042"/>
            </a:solidFill>
            <a:prstDash val="solid"/>
            <a:round/>
            <a:headEnd len="sm" w="sm" type="none"/>
            <a:tailEnd len="sm" w="sm" type="none"/>
          </a:ln>
        </p:spPr>
      </p:cxnSp>
      <p:sp>
        <p:nvSpPr>
          <p:cNvPr id="133" name="Google Shape;133;p25"/>
          <p:cNvSpPr txBox="1"/>
          <p:nvPr/>
        </p:nvSpPr>
        <p:spPr>
          <a:xfrm>
            <a:off x="5425946" y="2236350"/>
            <a:ext cx="2908800" cy="4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Ghi đè thuộc tính này</a:t>
            </a:r>
            <a:endParaRPr/>
          </a:p>
        </p:txBody>
      </p:sp>
      <p:sp>
        <p:nvSpPr>
          <p:cNvPr id="134" name="Google Shape;134;p25"/>
          <p:cNvSpPr txBox="1"/>
          <p:nvPr/>
        </p:nvSpPr>
        <p:spPr>
          <a:xfrm>
            <a:off x="5940250" y="3218450"/>
            <a:ext cx="2606100" cy="4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Ghi đè thuộc tính này</a:t>
            </a:r>
            <a:endParaRPr/>
          </a:p>
        </p:txBody>
      </p:sp>
      <p:sp>
        <p:nvSpPr>
          <p:cNvPr id="135" name="Google Shape;135;p25"/>
          <p:cNvSpPr/>
          <p:nvPr/>
        </p:nvSpPr>
        <p:spPr>
          <a:xfrm>
            <a:off x="4733950" y="2299975"/>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6" name="Google Shape;136;p25"/>
          <p:cNvSpPr/>
          <p:nvPr/>
        </p:nvSpPr>
        <p:spPr>
          <a:xfrm>
            <a:off x="5186944" y="3218450"/>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98" name="Google Shape;498;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Bản địa hóa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Bản địa hóa ứng dụng</a:t>
            </a:r>
            <a:endParaRPr>
              <a:latin typeface="Arial"/>
              <a:ea typeface="Arial"/>
              <a:cs typeface="Arial"/>
              <a:sym typeface="Arial"/>
            </a:endParaRPr>
          </a:p>
        </p:txBody>
      </p:sp>
      <p:sp>
        <p:nvSpPr>
          <p:cNvPr id="504" name="Google Shape;504;p71"/>
          <p:cNvSpPr txBox="1"/>
          <p:nvPr>
            <p:ph idx="1" type="body"/>
          </p:nvPr>
        </p:nvSpPr>
        <p:spPr>
          <a:xfrm>
            <a:off x="235500" y="1311600"/>
            <a:ext cx="8703000" cy="3041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vi-VN" sz="1800">
                <a:latin typeface="Arial"/>
                <a:ea typeface="Arial"/>
                <a:cs typeface="Arial"/>
                <a:sym typeface="Arial"/>
              </a:rPr>
              <a:t>Tách biệt các chương trình thành phần được bản địa hóa của ứng dụng (ví dụ: văn bản, tệp âm thanh, đơn vị tiền tệ và số) với chức năng Kotlin chính của ứng dụng nếu có thể.</a:t>
            </a:r>
            <a:endParaRPr sz="2200">
              <a:latin typeface="Arial"/>
              <a:ea typeface="Arial"/>
              <a:cs typeface="Arial"/>
              <a:sym typeface="Arial"/>
            </a:endParaRPr>
          </a:p>
          <a:p>
            <a:pPr indent="0" lvl="0" marL="457200" rtl="0" algn="l">
              <a:lnSpc>
                <a:spcPct val="115000"/>
              </a:lnSpc>
              <a:spcBef>
                <a:spcPts val="1000"/>
              </a:spcBef>
              <a:spcAft>
                <a:spcPts val="0"/>
              </a:spcAft>
              <a:buSzPts val="2400"/>
              <a:buNone/>
            </a:pPr>
            <a:r>
              <a:rPr lang="vi-VN" sz="1800">
                <a:solidFill>
                  <a:schemeClr val="dk1"/>
                </a:solidFill>
                <a:latin typeface="Arial"/>
                <a:ea typeface="Arial"/>
                <a:cs typeface="Arial"/>
                <a:sym typeface="Arial"/>
              </a:rPr>
              <a:t>Ví dụ: Trích xuất các chuỗi mà người dùng thấy được ra tệp </a:t>
            </a:r>
            <a:r>
              <a:rPr lang="vi-VN" sz="1800">
                <a:solidFill>
                  <a:schemeClr val="dk1"/>
                </a:solidFill>
                <a:latin typeface="Courier New"/>
                <a:ea typeface="Courier New"/>
                <a:cs typeface="Courier New"/>
                <a:sym typeface="Courier New"/>
              </a:rPr>
              <a:t>strings.xml</a:t>
            </a:r>
            <a:r>
              <a:rPr lang="vi-VN" sz="1800">
                <a:solidFill>
                  <a:schemeClr val="dk1"/>
                </a:solidFill>
                <a:latin typeface="Arial"/>
                <a:ea typeface="Arial"/>
                <a:cs typeface="Arial"/>
                <a:sym typeface="Arial"/>
              </a:rPr>
              <a:t>.</a:t>
            </a:r>
            <a:endParaRPr sz="2200">
              <a:latin typeface="Arial"/>
              <a:ea typeface="Arial"/>
              <a:cs typeface="Arial"/>
              <a:sym typeface="Arial"/>
            </a:endParaRPr>
          </a:p>
          <a:p>
            <a:pPr indent="-342900" lvl="0" marL="457200" rtl="0" algn="l">
              <a:lnSpc>
                <a:spcPct val="100000"/>
              </a:lnSpc>
              <a:spcBef>
                <a:spcPts val="1000"/>
              </a:spcBef>
              <a:spcAft>
                <a:spcPts val="0"/>
              </a:spcAft>
              <a:buSzPts val="1800"/>
              <a:buChar char="●"/>
            </a:pPr>
            <a:r>
              <a:rPr lang="vi-VN" sz="1800">
                <a:solidFill>
                  <a:schemeClr val="dk1"/>
                </a:solidFill>
                <a:latin typeface="Arial"/>
                <a:ea typeface="Arial"/>
                <a:cs typeface="Arial"/>
                <a:sym typeface="Arial"/>
              </a:rPr>
              <a:t>Khi người dùng chạy ứng dụng của bạn, hệ thống Android sẽ chọn những tài nguyên cần tải dựa trên ngôn ngữ của thiết bị.</a:t>
            </a:r>
            <a:endParaRPr sz="2200">
              <a:latin typeface="Arial"/>
              <a:ea typeface="Arial"/>
              <a:cs typeface="Arial"/>
              <a:sym typeface="Arial"/>
            </a:endParaRPr>
          </a:p>
          <a:p>
            <a:pPr indent="-342900" lvl="0" marL="457200" rtl="0" algn="l">
              <a:lnSpc>
                <a:spcPct val="100000"/>
              </a:lnSpc>
              <a:spcBef>
                <a:spcPts val="1000"/>
              </a:spcBef>
              <a:spcAft>
                <a:spcPts val="1000"/>
              </a:spcAft>
              <a:buClr>
                <a:schemeClr val="dk1"/>
              </a:buClr>
              <a:buSzPts val="1800"/>
              <a:buChar char="●"/>
            </a:pPr>
            <a:r>
              <a:rPr lang="vi-VN" sz="1800">
                <a:solidFill>
                  <a:schemeClr val="dk1"/>
                </a:solidFill>
                <a:latin typeface="Arial"/>
                <a:ea typeface="Arial"/>
                <a:cs typeface="Arial"/>
                <a:sym typeface="Arial"/>
              </a:rPr>
              <a:t>Nếu không tìm thấy tài nguyên dành riêng cho ngôn ngữ, thì Android sẽ dùng các tài nguyên mặc định mà bạn đã xác định làm giải pháp dự phòng.</a:t>
            </a:r>
            <a:endParaRPr sz="2200">
              <a:latin typeface="Arial"/>
              <a:ea typeface="Arial"/>
              <a:cs typeface="Arial"/>
              <a:sym typeface="Arial"/>
            </a:endParaRPr>
          </a:p>
        </p:txBody>
      </p:sp>
      <p:sp>
        <p:nvSpPr>
          <p:cNvPr id="505" name="Google Shape;505;p7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Hỗ trợ nhiều ngôn ngữ và văn hóa</a:t>
            </a:r>
            <a:endParaRPr>
              <a:latin typeface="Arial"/>
              <a:ea typeface="Arial"/>
              <a:cs typeface="Arial"/>
              <a:sym typeface="Arial"/>
            </a:endParaRPr>
          </a:p>
        </p:txBody>
      </p:sp>
      <p:sp>
        <p:nvSpPr>
          <p:cNvPr id="511" name="Google Shape;511;p72"/>
          <p:cNvSpPr txBox="1"/>
          <p:nvPr>
            <p:ph idx="1" type="body"/>
          </p:nvPr>
        </p:nvSpPr>
        <p:spPr>
          <a:xfrm>
            <a:off x="164700" y="1170050"/>
            <a:ext cx="5779500" cy="3442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vi-VN" sz="1700">
                <a:latin typeface="Arial"/>
                <a:ea typeface="Arial"/>
                <a:cs typeface="Arial"/>
                <a:sym typeface="Arial"/>
              </a:rPr>
              <a:t>Chọn những ngôn ngữ cần hỗ trợ.</a:t>
            </a:r>
            <a:endParaRPr sz="1700">
              <a:latin typeface="Arial"/>
              <a:ea typeface="Arial"/>
              <a:cs typeface="Arial"/>
              <a:sym typeface="Arial"/>
            </a:endParaRPr>
          </a:p>
          <a:p>
            <a:pPr indent="-336550" lvl="0" marL="457200" rtl="0" algn="l">
              <a:lnSpc>
                <a:spcPct val="115000"/>
              </a:lnSpc>
              <a:spcBef>
                <a:spcPts val="1000"/>
              </a:spcBef>
              <a:spcAft>
                <a:spcPts val="0"/>
              </a:spcAft>
              <a:buSzPts val="1700"/>
              <a:buChar char="●"/>
            </a:pPr>
            <a:r>
              <a:rPr lang="vi-VN" sz="1700">
                <a:latin typeface="Arial"/>
                <a:ea typeface="Arial"/>
                <a:cs typeface="Arial"/>
                <a:sym typeface="Arial"/>
              </a:rPr>
              <a:t>Tạo các thư mục dành riêng cho ngôn ngữ trong thư mục </a:t>
            </a:r>
            <a:r>
              <a:rPr lang="vi-VN" sz="1700">
                <a:latin typeface="Courier New"/>
                <a:ea typeface="Courier New"/>
                <a:cs typeface="Courier New"/>
                <a:sym typeface="Courier New"/>
              </a:rPr>
              <a:t>res</a:t>
            </a:r>
            <a:r>
              <a:rPr lang="vi-VN" sz="1700">
                <a:latin typeface="Arial"/>
                <a:ea typeface="Arial"/>
                <a:cs typeface="Arial"/>
                <a:sym typeface="Arial"/>
              </a:rPr>
              <a:t>: </a:t>
            </a:r>
            <a:endParaRPr sz="1700">
              <a:solidFill>
                <a:schemeClr val="dk1"/>
              </a:solidFill>
            </a:endParaRPr>
          </a:p>
          <a:p>
            <a:pPr indent="457200" lvl="0" marL="0" rtl="0" algn="l">
              <a:spcBef>
                <a:spcPts val="0"/>
              </a:spcBef>
              <a:spcAft>
                <a:spcPts val="0"/>
              </a:spcAft>
              <a:buNone/>
            </a:pPr>
            <a:r>
              <a:rPr lang="vi-VN" sz="1700">
                <a:solidFill>
                  <a:schemeClr val="dk1"/>
                </a:solidFill>
                <a:latin typeface="Courier New"/>
                <a:ea typeface="Courier New"/>
                <a:cs typeface="Courier New"/>
                <a:sym typeface="Courier New"/>
              </a:rPr>
              <a:t>&lt;resource type&gt;-b+&lt;language code&gt;</a:t>
            </a:r>
            <a:br>
              <a:rPr lang="vi-VN" sz="1700">
                <a:solidFill>
                  <a:schemeClr val="dk1"/>
                </a:solidFill>
                <a:latin typeface="Courier New"/>
                <a:ea typeface="Courier New"/>
                <a:cs typeface="Courier New"/>
                <a:sym typeface="Courier New"/>
              </a:rPr>
            </a:br>
            <a:r>
              <a:rPr lang="vi-VN" sz="1700">
                <a:solidFill>
                  <a:schemeClr val="dk1"/>
                </a:solidFill>
                <a:latin typeface="Courier New"/>
                <a:ea typeface="Courier New"/>
                <a:cs typeface="Courier New"/>
                <a:sym typeface="Courier New"/>
              </a:rPr>
              <a:t>	[+&lt;country code&gt;]</a:t>
            </a:r>
            <a:r>
              <a:rPr lang="vi-VN" sz="1700">
                <a:solidFill>
                  <a:schemeClr val="dk1"/>
                </a:solidFill>
              </a:rPr>
              <a:t> </a:t>
            </a:r>
            <a:endParaRPr sz="1700">
              <a:latin typeface="Arial"/>
              <a:ea typeface="Arial"/>
              <a:cs typeface="Arial"/>
              <a:sym typeface="Arial"/>
            </a:endParaRPr>
          </a:p>
          <a:p>
            <a:pPr indent="457200" lvl="0" marL="0" rtl="0" algn="l">
              <a:lnSpc>
                <a:spcPct val="115000"/>
              </a:lnSpc>
              <a:spcBef>
                <a:spcPts val="1000"/>
              </a:spcBef>
              <a:spcAft>
                <a:spcPts val="0"/>
              </a:spcAft>
              <a:buSzPts val="2400"/>
              <a:buNone/>
            </a:pPr>
            <a:r>
              <a:rPr lang="vi-VN" sz="1700">
                <a:latin typeface="Arial"/>
                <a:ea typeface="Arial"/>
                <a:cs typeface="Arial"/>
                <a:sym typeface="Arial"/>
              </a:rPr>
              <a:t>Ví dụ:</a:t>
            </a:r>
            <a:r>
              <a:rPr lang="vi-VN" sz="1700">
                <a:latin typeface="Courier New"/>
                <a:ea typeface="Courier New"/>
                <a:cs typeface="Courier New"/>
                <a:sym typeface="Courier New"/>
              </a:rPr>
              <a:t> </a:t>
            </a:r>
            <a:r>
              <a:rPr lang="vi-VN" sz="1700">
                <a:solidFill>
                  <a:schemeClr val="dk1"/>
                </a:solidFill>
                <a:latin typeface="Courier New"/>
                <a:ea typeface="Courier New"/>
                <a:cs typeface="Courier New"/>
                <a:sym typeface="Courier New"/>
              </a:rPr>
              <a:t>layout-b+en+US</a:t>
            </a:r>
            <a:br>
              <a:rPr lang="vi-VN" sz="1700">
                <a:solidFill>
                  <a:schemeClr val="dk1"/>
                </a:solidFill>
              </a:rPr>
            </a:br>
            <a:r>
              <a:rPr lang="vi-VN" sz="1700">
                <a:solidFill>
                  <a:schemeClr val="dk1"/>
                </a:solidFill>
              </a:rPr>
              <a:t>		 	      </a:t>
            </a:r>
            <a:r>
              <a:rPr lang="vi-VN" sz="1700">
                <a:solidFill>
                  <a:schemeClr val="dk1"/>
                </a:solidFill>
                <a:latin typeface="Courier New"/>
                <a:ea typeface="Courier New"/>
                <a:cs typeface="Courier New"/>
                <a:sym typeface="Courier New"/>
              </a:rPr>
              <a:t>values-b+es</a:t>
            </a:r>
            <a:endParaRPr sz="1700">
              <a:latin typeface="Courier New"/>
              <a:ea typeface="Courier New"/>
              <a:cs typeface="Courier New"/>
              <a:sym typeface="Courier New"/>
            </a:endParaRPr>
          </a:p>
          <a:p>
            <a:pPr indent="-336550" lvl="0" marL="457200" rtl="0" algn="l">
              <a:lnSpc>
                <a:spcPct val="115000"/>
              </a:lnSpc>
              <a:spcBef>
                <a:spcPts val="1000"/>
              </a:spcBef>
              <a:spcAft>
                <a:spcPts val="1000"/>
              </a:spcAft>
              <a:buSzPts val="1700"/>
              <a:buChar char="●"/>
            </a:pPr>
            <a:r>
              <a:rPr lang="vi-VN" sz="1700">
                <a:latin typeface="Arial"/>
                <a:ea typeface="Arial"/>
                <a:cs typeface="Arial"/>
                <a:sym typeface="Arial"/>
              </a:rPr>
              <a:t>Cung cấp tài nguyên dành riêng cho ngôn ngữ (chẳng hạn như chuỗi và tài nguyên có thể vẽ) trong các thư mục đó.</a:t>
            </a:r>
            <a:endParaRPr sz="1700">
              <a:latin typeface="Arial"/>
              <a:ea typeface="Arial"/>
              <a:cs typeface="Arial"/>
              <a:sym typeface="Arial"/>
            </a:endParaRPr>
          </a:p>
        </p:txBody>
      </p:sp>
      <p:sp>
        <p:nvSpPr>
          <p:cNvPr id="512" name="Google Shape;512;p7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513" name="Google Shape;513;p72"/>
          <p:cNvPicPr preferRelativeResize="0"/>
          <p:nvPr/>
        </p:nvPicPr>
        <p:blipFill rotWithShape="1">
          <a:blip r:embed="rId3">
            <a:alphaModFix/>
          </a:blip>
          <a:srcRect b="0" l="56990" r="0" t="0"/>
          <a:stretch/>
        </p:blipFill>
        <p:spPr>
          <a:xfrm>
            <a:off x="7561087" y="1617975"/>
            <a:ext cx="1342364" cy="2310800"/>
          </a:xfrm>
          <a:prstGeom prst="rect">
            <a:avLst/>
          </a:prstGeom>
          <a:noFill/>
          <a:ln>
            <a:noFill/>
          </a:ln>
        </p:spPr>
      </p:pic>
      <p:pic>
        <p:nvPicPr>
          <p:cNvPr id="514" name="Google Shape;514;p72"/>
          <p:cNvPicPr preferRelativeResize="0"/>
          <p:nvPr/>
        </p:nvPicPr>
        <p:blipFill rotWithShape="1">
          <a:blip r:embed="rId4">
            <a:alphaModFix/>
          </a:blip>
          <a:srcRect b="0" l="0" r="53716" t="0"/>
          <a:stretch/>
        </p:blipFill>
        <p:spPr>
          <a:xfrm>
            <a:off x="6224400" y="1617975"/>
            <a:ext cx="1444527" cy="2310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3"/>
          <p:cNvSpPr/>
          <p:nvPr/>
        </p:nvSpPr>
        <p:spPr>
          <a:xfrm>
            <a:off x="-11200" y="-37825"/>
            <a:ext cx="9155100" cy="13644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3"/>
          <p:cNvSpPr txBox="1"/>
          <p:nvPr>
            <p:ph type="title"/>
          </p:nvPr>
        </p:nvSpPr>
        <p:spPr>
          <a:xfrm>
            <a:off x="311700" y="184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Hỗ trợ các ngôn ngữ sử dụng chữ viết từ phải sang trái (RTL)</a:t>
            </a:r>
            <a:endParaRPr>
              <a:latin typeface="Arial"/>
              <a:ea typeface="Arial"/>
              <a:cs typeface="Arial"/>
              <a:sym typeface="Arial"/>
            </a:endParaRPr>
          </a:p>
        </p:txBody>
      </p:sp>
      <p:sp>
        <p:nvSpPr>
          <p:cNvPr id="521" name="Google Shape;521;p7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22" name="Google Shape;522;p73"/>
          <p:cNvSpPr txBox="1"/>
          <p:nvPr>
            <p:ph idx="1" type="body"/>
          </p:nvPr>
        </p:nvSpPr>
        <p:spPr>
          <a:xfrm>
            <a:off x="127175" y="1453132"/>
            <a:ext cx="8824500" cy="301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Người dùng có thể chọn một ngôn ngữ sử dụng chữ viết từ phải sang trái (RTL).</a:t>
            </a:r>
            <a:endParaRPr sz="22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Thêm </a:t>
            </a:r>
            <a:r>
              <a:rPr lang="vi-VN" sz="1800">
                <a:latin typeface="Courier New"/>
                <a:ea typeface="Courier New"/>
                <a:cs typeface="Courier New"/>
                <a:sym typeface="Courier New"/>
              </a:rPr>
              <a:t>android:supportsRtl="true"</a:t>
            </a:r>
            <a:r>
              <a:rPr lang="vi-VN" sz="1800">
                <a:latin typeface="Arial"/>
                <a:ea typeface="Arial"/>
                <a:cs typeface="Arial"/>
                <a:sym typeface="Arial"/>
              </a:rPr>
              <a:t> vào thẻ ứng dụng trong tệp kê khai.</a:t>
            </a:r>
            <a:endParaRPr sz="22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solidFill>
                  <a:schemeClr val="dk1"/>
                </a:solidFill>
                <a:latin typeface="Arial"/>
                <a:ea typeface="Arial"/>
                <a:cs typeface="Arial"/>
                <a:sym typeface="Arial"/>
              </a:rPr>
              <a:t>Chuyển đổi </a:t>
            </a:r>
            <a:r>
              <a:rPr lang="vi-VN" sz="1800">
                <a:solidFill>
                  <a:schemeClr val="dk1"/>
                </a:solidFill>
                <a:latin typeface="Courier New"/>
                <a:ea typeface="Courier New"/>
                <a:cs typeface="Courier New"/>
                <a:sym typeface="Courier New"/>
              </a:rPr>
              <a:t>trái</a:t>
            </a:r>
            <a:r>
              <a:rPr lang="vi-VN" sz="1800">
                <a:solidFill>
                  <a:schemeClr val="dk1"/>
                </a:solidFill>
                <a:latin typeface="Arial"/>
                <a:ea typeface="Arial"/>
                <a:cs typeface="Arial"/>
                <a:sym typeface="Arial"/>
              </a:rPr>
              <a:t> và </a:t>
            </a:r>
            <a:r>
              <a:rPr lang="vi-VN" sz="1800">
                <a:solidFill>
                  <a:schemeClr val="dk1"/>
                </a:solidFill>
                <a:latin typeface="Courier New"/>
                <a:ea typeface="Courier New"/>
                <a:cs typeface="Courier New"/>
                <a:sym typeface="Courier New"/>
              </a:rPr>
              <a:t>phải</a:t>
            </a:r>
            <a:r>
              <a:rPr lang="vi-VN" sz="1800">
                <a:solidFill>
                  <a:schemeClr val="dk1"/>
                </a:solidFill>
                <a:latin typeface="Arial"/>
                <a:ea typeface="Arial"/>
                <a:cs typeface="Arial"/>
                <a:sym typeface="Arial"/>
              </a:rPr>
              <a:t> thành </a:t>
            </a:r>
            <a:r>
              <a:rPr lang="vi-VN" sz="1800">
                <a:solidFill>
                  <a:schemeClr val="dk1"/>
                </a:solidFill>
                <a:latin typeface="Courier New"/>
                <a:ea typeface="Courier New"/>
                <a:cs typeface="Courier New"/>
                <a:sym typeface="Courier New"/>
              </a:rPr>
              <a:t>đầu</a:t>
            </a:r>
            <a:r>
              <a:rPr lang="vi-VN" sz="1800">
                <a:solidFill>
                  <a:schemeClr val="dk1"/>
                </a:solidFill>
                <a:latin typeface="Arial"/>
                <a:ea typeface="Arial"/>
                <a:cs typeface="Arial"/>
                <a:sym typeface="Arial"/>
              </a:rPr>
              <a:t> và </a:t>
            </a:r>
            <a:r>
              <a:rPr lang="vi-VN" sz="1800">
                <a:solidFill>
                  <a:schemeClr val="dk1"/>
                </a:solidFill>
                <a:latin typeface="Courier New"/>
                <a:ea typeface="Courier New"/>
                <a:cs typeface="Courier New"/>
                <a:sym typeface="Courier New"/>
              </a:rPr>
              <a:t>cuối</a:t>
            </a:r>
            <a:r>
              <a:rPr lang="vi-VN" sz="1800">
                <a:solidFill>
                  <a:schemeClr val="dk1"/>
                </a:solidFill>
                <a:latin typeface="Arial"/>
                <a:ea typeface="Arial"/>
                <a:cs typeface="Arial"/>
                <a:sym typeface="Arial"/>
              </a:rPr>
              <a:t> tương ứng trong các tệp bố cục của bạn (thay đổi </a:t>
            </a:r>
            <a:r>
              <a:rPr lang="vi-VN" sz="1800">
                <a:solidFill>
                  <a:schemeClr val="dk1"/>
                </a:solidFill>
                <a:latin typeface="Courier New"/>
                <a:ea typeface="Courier New"/>
                <a:cs typeface="Courier New"/>
                <a:sym typeface="Courier New"/>
              </a:rPr>
              <a:t>android:paddingLeft</a:t>
            </a:r>
            <a:r>
              <a:rPr lang="vi-VN" sz="1800">
                <a:solidFill>
                  <a:schemeClr val="dk1"/>
                </a:solidFill>
                <a:latin typeface="Arial"/>
                <a:ea typeface="Arial"/>
                <a:cs typeface="Arial"/>
                <a:sym typeface="Arial"/>
              </a:rPr>
              <a:t> thành </a:t>
            </a:r>
            <a:r>
              <a:rPr lang="vi-VN" sz="1800">
                <a:solidFill>
                  <a:schemeClr val="dk1"/>
                </a:solidFill>
                <a:latin typeface="Courier New"/>
                <a:ea typeface="Courier New"/>
                <a:cs typeface="Courier New"/>
                <a:sym typeface="Courier New"/>
              </a:rPr>
              <a:t>android:paddingStart</a:t>
            </a:r>
            <a:r>
              <a:rPr lang="vi-VN" sz="1800">
                <a:solidFill>
                  <a:schemeClr val="dk1"/>
                </a:solidFill>
                <a:latin typeface="Arial"/>
                <a:ea typeface="Arial"/>
                <a:cs typeface="Arial"/>
                <a:sym typeface="Arial"/>
              </a:rPr>
              <a:t>).</a:t>
            </a:r>
            <a:endParaRPr sz="2200">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Bản địa hóa các chuỗi và định dạng văn bản trong các thông báo.</a:t>
            </a:r>
            <a:endParaRPr sz="2200">
              <a:latin typeface="Arial"/>
              <a:ea typeface="Arial"/>
              <a:cs typeface="Arial"/>
              <a:sym typeface="Arial"/>
            </a:endParaRPr>
          </a:p>
          <a:p>
            <a:pPr indent="-342900" lvl="0" marL="457200" rtl="0" algn="l">
              <a:lnSpc>
                <a:spcPct val="115000"/>
              </a:lnSpc>
              <a:spcBef>
                <a:spcPts val="1000"/>
              </a:spcBef>
              <a:spcAft>
                <a:spcPts val="1000"/>
              </a:spcAft>
              <a:buSzPts val="1800"/>
              <a:buChar char="●"/>
            </a:pPr>
            <a:r>
              <a:rPr lang="vi-VN" sz="1800">
                <a:latin typeface="Arial"/>
                <a:ea typeface="Arial"/>
                <a:cs typeface="Arial"/>
                <a:sym typeface="Arial"/>
              </a:rPr>
              <a:t>Dùng bộ hạn định tài nguyên </a:t>
            </a:r>
            <a:r>
              <a:rPr lang="vi-VN" sz="1800">
                <a:latin typeface="Courier New"/>
                <a:ea typeface="Courier New"/>
                <a:cs typeface="Courier New"/>
                <a:sym typeface="Courier New"/>
              </a:rPr>
              <a:t>-ldrtl</a:t>
            </a:r>
            <a:r>
              <a:rPr lang="vi-VN" sz="1800">
                <a:latin typeface="Arial"/>
                <a:ea typeface="Arial"/>
                <a:cs typeface="Arial"/>
                <a:sym typeface="Arial"/>
              </a:rPr>
              <a:t> để cung cấp tài nguyên thay thế nếu muốn.</a:t>
            </a:r>
            <a:endParaRPr sz="22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28" name="Google Shape;528;p7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Ứng dụng mẫu</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Xem các ứng dụng khác</a:t>
            </a:r>
            <a:endParaRPr>
              <a:latin typeface="Arial"/>
              <a:ea typeface="Arial"/>
              <a:cs typeface="Arial"/>
              <a:sym typeface="Arial"/>
            </a:endParaRPr>
          </a:p>
        </p:txBody>
      </p:sp>
      <p:sp>
        <p:nvSpPr>
          <p:cNvPr id="534" name="Google Shape;534;p7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535" name="Google Shape;535;p75"/>
          <p:cNvPicPr preferRelativeResize="0"/>
          <p:nvPr/>
        </p:nvPicPr>
        <p:blipFill rotWithShape="1">
          <a:blip r:embed="rId3">
            <a:alphaModFix/>
          </a:blip>
          <a:srcRect b="0" l="0" r="0" t="0"/>
          <a:stretch/>
        </p:blipFill>
        <p:spPr>
          <a:xfrm>
            <a:off x="2391525" y="1078808"/>
            <a:ext cx="1632314" cy="3468425"/>
          </a:xfrm>
          <a:prstGeom prst="rect">
            <a:avLst/>
          </a:prstGeom>
          <a:noFill/>
          <a:ln>
            <a:noFill/>
          </a:ln>
        </p:spPr>
      </p:pic>
      <p:pic>
        <p:nvPicPr>
          <p:cNvPr id="536" name="Google Shape;536;p75"/>
          <p:cNvPicPr preferRelativeResize="0"/>
          <p:nvPr/>
        </p:nvPicPr>
        <p:blipFill rotWithShape="1">
          <a:blip r:embed="rId4">
            <a:alphaModFix/>
          </a:blip>
          <a:srcRect b="-230" l="0" r="0" t="230"/>
          <a:stretch/>
        </p:blipFill>
        <p:spPr>
          <a:xfrm>
            <a:off x="4590981" y="1103632"/>
            <a:ext cx="1703594" cy="3418780"/>
          </a:xfrm>
          <a:prstGeom prst="rect">
            <a:avLst/>
          </a:prstGeom>
          <a:noFill/>
          <a:ln cap="flat" cmpd="sng" w="9525">
            <a:solidFill>
              <a:srgbClr val="B7B7B7"/>
            </a:solidFill>
            <a:prstDash val="solid"/>
            <a:round/>
            <a:headEnd len="sm" w="sm" type="none"/>
            <a:tailEnd len="sm" w="sm" type="none"/>
          </a:ln>
        </p:spPr>
      </p:pic>
      <p:sp>
        <p:nvSpPr>
          <p:cNvPr id="537" name="Google Shape;537;p75"/>
          <p:cNvSpPr txBox="1"/>
          <p:nvPr/>
        </p:nvSpPr>
        <p:spPr>
          <a:xfrm>
            <a:off x="699150" y="2052525"/>
            <a:ext cx="1233000" cy="60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Ứng dụng Sunflower</a:t>
            </a:r>
            <a:endParaRPr/>
          </a:p>
        </p:txBody>
      </p:sp>
      <p:sp>
        <p:nvSpPr>
          <p:cNvPr id="538" name="Google Shape;538;p75"/>
          <p:cNvSpPr txBox="1"/>
          <p:nvPr/>
        </p:nvSpPr>
        <p:spPr>
          <a:xfrm>
            <a:off x="6691275" y="2052525"/>
            <a:ext cx="13305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Ứng dụng Google I/O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44" name="Google Shape;544;p7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550" name="Google Shape;550;p77"/>
          <p:cNvSpPr txBox="1"/>
          <p:nvPr>
            <p:ph idx="1" type="body"/>
          </p:nvPr>
        </p:nvSpPr>
        <p:spPr>
          <a:xfrm>
            <a:off x="311700" y="1243825"/>
            <a:ext cx="8635800" cy="31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sz="1800">
                <a:latin typeface="Arial"/>
                <a:ea typeface="Arial"/>
                <a:cs typeface="Arial"/>
                <a:sym typeface="Arial"/>
              </a:rPr>
              <a:t>Trong Bài học 13, bạn đã tìm hiểu cách:</a:t>
            </a:r>
            <a:endParaRPr sz="2200">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Tùy chỉnh giao diện hình ảnh của ứng dụng bằng cách dùng kiểu và giao diện</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Chọn trong số các thang loại định sẵn cho văn bản trong ứng dụng của bạn (hoặc tạo giao diện văn bản của riêng bạn)</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solidFill>
                  <a:srgbClr val="1C4587"/>
                </a:solidFill>
                <a:uFill>
                  <a:noFill/>
                </a:uFill>
                <a:latin typeface="Arial"/>
                <a:ea typeface="Arial"/>
                <a:cs typeface="Arial"/>
                <a:sym typeface="Arial"/>
                <a:hlinkClick action="ppaction://hlinksldjump" r:id="rId5">
                  <a:extLst>
                    <a:ext uri="{A12FA001-AC4F-418D-AE19-62706E023703}">
                      <ahyp:hlinkClr val="tx"/>
                    </a:ext>
                  </a:extLst>
                </a:hlinkClick>
              </a:rPr>
              <a:t>Chọn màu giao diện cho ứng dụng của bạn bằng công cụ chọn màu Material</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0"/>
              </a:spcAft>
              <a:buSzPts val="1800"/>
              <a:buChar char="●"/>
            </a:pPr>
            <a:r>
              <a:rPr lang="vi-VN" sz="180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Dùng thư viện Thành phần Material để đẩy nhanh quá trình phát triển giao diện người dùng</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600"/>
              </a:spcAft>
              <a:buSzPts val="1800"/>
              <a:buChar char="●"/>
            </a:pPr>
            <a:r>
              <a:rPr lang="vi-VN" sz="1800">
                <a:solidFill>
                  <a:srgbClr val="1C4587"/>
                </a:solidFill>
                <a:uFill>
                  <a:noFill/>
                </a:uFill>
                <a:latin typeface="Arial"/>
                <a:ea typeface="Arial"/>
                <a:cs typeface="Arial"/>
                <a:sym typeface="Arial"/>
                <a:hlinkClick action="ppaction://hlinksldjump" r:id="rId7">
                  <a:extLst>
                    <a:ext uri="{A12FA001-AC4F-418D-AE19-62706E023703}">
                      <ahyp:hlinkClr val="tx"/>
                    </a:ext>
                  </a:extLst>
                </a:hlinkClick>
              </a:rPr>
              <a:t>Bản địa hóa ứng dụng của bạn để hỗ trợ nhiều ngôn ngữ và văn hóa</a:t>
            </a:r>
            <a:endParaRPr sz="2200">
              <a:solidFill>
                <a:srgbClr val="1C4587"/>
              </a:solidFill>
              <a:latin typeface="Arial"/>
              <a:ea typeface="Arial"/>
              <a:cs typeface="Arial"/>
              <a:sym typeface="Arial"/>
            </a:endParaRPr>
          </a:p>
        </p:txBody>
      </p:sp>
      <p:sp>
        <p:nvSpPr>
          <p:cNvPr id="551" name="Google Shape;551;p7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557" name="Google Shape;557;p7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58" name="Google Shape;558;p78"/>
          <p:cNvSpPr txBox="1"/>
          <p:nvPr/>
        </p:nvSpPr>
        <p:spPr>
          <a:xfrm>
            <a:off x="311725" y="1109850"/>
            <a:ext cx="83229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Roboto"/>
              <a:buChar char="●"/>
            </a:pPr>
            <a:r>
              <a:rPr i="0" lang="vi-VN" sz="1800" u="sng" cap="none" strike="noStrike">
                <a:solidFill>
                  <a:srgbClr val="1155CC"/>
                </a:solidFill>
                <a:hlinkClick r:id="rId3">
                  <a:extLst>
                    <a:ext uri="{A12FA001-AC4F-418D-AE19-62706E023703}">
                      <ahyp:hlinkClr val="tx"/>
                    </a:ext>
                  </a:extLst>
                </a:hlinkClick>
              </a:rPr>
              <a:t>Material Design</a:t>
            </a:r>
            <a:endParaRPr>
              <a:solidFill>
                <a:srgbClr val="1155CC"/>
              </a:solidFill>
            </a:endParaRPr>
          </a:p>
          <a:p>
            <a:pPr indent="-342900" lvl="0" marL="457200" marR="0" rtl="0" algn="l">
              <a:lnSpc>
                <a:spcPct val="115000"/>
              </a:lnSpc>
              <a:spcBef>
                <a:spcPts val="600"/>
              </a:spcBef>
              <a:spcAft>
                <a:spcPts val="0"/>
              </a:spcAft>
              <a:buSzPts val="1800"/>
              <a:buFont typeface="Roboto"/>
              <a:buChar char="●"/>
            </a:pPr>
            <a:r>
              <a:rPr i="0" lang="vi-VN" sz="1800" u="sng" cap="none" strike="noStrike">
                <a:solidFill>
                  <a:srgbClr val="1155CC"/>
                </a:solidFill>
                <a:hlinkClick r:id="rId4">
                  <a:extLst>
                    <a:ext uri="{A12FA001-AC4F-418D-AE19-62706E023703}">
                      <ahyp:hlinkClr val="tx"/>
                    </a:ext>
                  </a:extLst>
                </a:hlinkClick>
              </a:rPr>
              <a:t>Thành phần Material</a:t>
            </a:r>
            <a:endParaRPr>
              <a:solidFill>
                <a:srgbClr val="1155CC"/>
              </a:solidFill>
            </a:endParaRPr>
          </a:p>
          <a:p>
            <a:pPr indent="-342900" lvl="0" marL="457200" marR="0" rtl="0" algn="l">
              <a:lnSpc>
                <a:spcPct val="115000"/>
              </a:lnSpc>
              <a:spcBef>
                <a:spcPts val="600"/>
              </a:spcBef>
              <a:spcAft>
                <a:spcPts val="0"/>
              </a:spcAft>
              <a:buSzPts val="1800"/>
              <a:buFont typeface="Roboto"/>
              <a:buChar char="●"/>
            </a:pPr>
            <a:r>
              <a:rPr i="0" lang="vi-VN" sz="1800" u="sng" cap="none" strike="noStrike">
                <a:solidFill>
                  <a:srgbClr val="1155CC"/>
                </a:solidFill>
                <a:hlinkClick r:id="rId5">
                  <a:extLst>
                    <a:ext uri="{A12FA001-AC4F-418D-AE19-62706E023703}">
                      <ahyp:hlinkClr val="tx"/>
                    </a:ext>
                  </a:extLst>
                </a:hlinkClick>
              </a:rPr>
              <a:t>Công cụ để chọn màu</a:t>
            </a:r>
            <a:endParaRPr>
              <a:solidFill>
                <a:srgbClr val="1155CC"/>
              </a:solidFill>
            </a:endParaRPr>
          </a:p>
          <a:p>
            <a:pPr indent="-342900" lvl="0" marL="457200" marR="0" rtl="0" algn="l">
              <a:lnSpc>
                <a:spcPct val="115000"/>
              </a:lnSpc>
              <a:spcBef>
                <a:spcPts val="600"/>
              </a:spcBef>
              <a:spcAft>
                <a:spcPts val="0"/>
              </a:spcAft>
              <a:buSzPts val="1800"/>
              <a:buFont typeface="Roboto"/>
              <a:buChar char="●"/>
            </a:pPr>
            <a:r>
              <a:rPr i="0" lang="vi-VN" sz="1800" u="sng" cap="none" strike="noStrike">
                <a:solidFill>
                  <a:srgbClr val="1155CC"/>
                </a:solidFill>
                <a:hlinkClick r:id="rId6">
                  <a:extLst>
                    <a:ext uri="{A12FA001-AC4F-418D-AE19-62706E023703}">
                      <ahyp:hlinkClr val="tx"/>
                    </a:ext>
                  </a:extLst>
                </a:hlinkClick>
              </a:rPr>
              <a:t>Giao diện tối</a:t>
            </a:r>
            <a:endParaRPr>
              <a:solidFill>
                <a:srgbClr val="1155CC"/>
              </a:solidFill>
            </a:endParaRPr>
          </a:p>
          <a:p>
            <a:pPr indent="-342900" lvl="0" marL="457200" marR="0" rtl="0" algn="l">
              <a:lnSpc>
                <a:spcPct val="115000"/>
              </a:lnSpc>
              <a:spcBef>
                <a:spcPts val="600"/>
              </a:spcBef>
              <a:spcAft>
                <a:spcPts val="0"/>
              </a:spcAft>
              <a:buSzPts val="1800"/>
              <a:buFont typeface="Roboto"/>
              <a:buChar char="●"/>
            </a:pPr>
            <a:r>
              <a:rPr i="0" lang="vi-VN" sz="1800" u="sng" cap="none" strike="noStrike">
                <a:solidFill>
                  <a:srgbClr val="1155CC"/>
                </a:solidFill>
                <a:hlinkClick r:id="rId7">
                  <a:extLst>
                    <a:ext uri="{A12FA001-AC4F-418D-AE19-62706E023703}">
                      <ahyp:hlinkClr val="tx"/>
                    </a:ext>
                  </a:extLst>
                </a:hlinkClick>
              </a:rPr>
              <a:t>Bản địa hóa ứng dụng</a:t>
            </a:r>
            <a:endParaRPr>
              <a:solidFill>
                <a:srgbClr val="1155CC"/>
              </a:solidFill>
            </a:endParaRPr>
          </a:p>
          <a:p>
            <a:pPr indent="-342900" lvl="0" marL="457200" marR="0" rtl="0" algn="l">
              <a:lnSpc>
                <a:spcPct val="115000"/>
              </a:lnSpc>
              <a:spcBef>
                <a:spcPts val="600"/>
              </a:spcBef>
              <a:spcAft>
                <a:spcPts val="0"/>
              </a:spcAft>
              <a:buSzPts val="1800"/>
              <a:buFont typeface="Times New Roman"/>
              <a:buChar char="●"/>
            </a:pPr>
            <a:r>
              <a:rPr i="0" lang="vi-VN" sz="1800" u="none" cap="none" strike="noStrike">
                <a:solidFill>
                  <a:schemeClr val="dk1"/>
                </a:solidFill>
              </a:rPr>
              <a:t>Bài đăng trên blog: </a:t>
            </a:r>
            <a:r>
              <a:rPr i="0" lang="vi-VN" sz="1800" u="sng" cap="none" strike="noStrike">
                <a:solidFill>
                  <a:srgbClr val="1155CC"/>
                </a:solidFill>
                <a:hlinkClick r:id="rId8">
                  <a:extLst>
                    <a:ext uri="{A12FA001-AC4F-418D-AE19-62706E023703}">
                      <ahyp:hlinkClr val="tx"/>
                    </a:ext>
                  </a:extLst>
                </a:hlinkClick>
              </a:rPr>
              <a:t>Giao diện và kiểu</a:t>
            </a:r>
            <a:r>
              <a:rPr i="0" lang="vi-VN" sz="1800" u="none" cap="none" strike="noStrike">
                <a:solidFill>
                  <a:srgbClr val="1155CC"/>
                </a:solidFill>
              </a:rPr>
              <a:t>, </a:t>
            </a:r>
            <a:r>
              <a:rPr i="0" lang="vi-VN" sz="1800" u="sng" cap="none" strike="noStrike">
                <a:solidFill>
                  <a:srgbClr val="1155CC"/>
                </a:solidFill>
                <a:hlinkClick r:id="rId9">
                  <a:extLst>
                    <a:ext uri="{A12FA001-AC4F-418D-AE19-62706E023703}">
                      <ahyp:hlinkClr val="tx"/>
                    </a:ext>
                  </a:extLst>
                </a:hlinkClick>
              </a:rPr>
              <a:t>Các thuộc tính giao diện phổ biến</a:t>
            </a:r>
            <a:r>
              <a:rPr i="0" lang="vi-VN" sz="1800" u="none" cap="none" strike="noStrike">
                <a:solidFill>
                  <a:srgbClr val="1155CC"/>
                </a:solidFill>
              </a:rPr>
              <a:t>, </a:t>
            </a:r>
            <a:r>
              <a:rPr i="0" lang="vi-VN" sz="1800" u="sng" cap="none" strike="noStrike">
                <a:solidFill>
                  <a:srgbClr val="1155CC"/>
                </a:solidFill>
                <a:hlinkClick r:id="rId10">
                  <a:extLst>
                    <a:ext uri="{A12FA001-AC4F-418D-AE19-62706E023703}">
                      <ahyp:hlinkClr val="tx"/>
                    </a:ext>
                  </a:extLst>
                </a:hlinkClick>
              </a:rPr>
              <a:t>Ưu tiên các thuộc tính giao diện</a:t>
            </a:r>
            <a:r>
              <a:rPr i="0" lang="vi-VN" sz="1800" u="none" cap="none" strike="noStrike">
                <a:solidFill>
                  <a:srgbClr val="1155CC"/>
                </a:solidFill>
              </a:rPr>
              <a:t>, </a:t>
            </a:r>
            <a:r>
              <a:rPr i="0" lang="vi-VN" sz="1800" u="sng" cap="none" strike="noStrike">
                <a:solidFill>
                  <a:srgbClr val="1155CC"/>
                </a:solidFill>
                <a:hlinkClick r:id="rId11">
                  <a:extLst>
                    <a:ext uri="{A12FA001-AC4F-418D-AE19-62706E023703}">
                      <ahyp:hlinkClr val="tx"/>
                    </a:ext>
                  </a:extLst>
                </a:hlinkClick>
              </a:rPr>
              <a:t>Lớp phủ giao diện</a:t>
            </a:r>
            <a:endParaRPr>
              <a:solidFill>
                <a:srgbClr val="1155CC"/>
              </a:solidFill>
            </a:endParaRPr>
          </a:p>
          <a:p>
            <a:pPr indent="-342900" lvl="0" marL="457200" marR="0" rtl="0" algn="l">
              <a:lnSpc>
                <a:spcPct val="115000"/>
              </a:lnSpc>
              <a:spcBef>
                <a:spcPts val="600"/>
              </a:spcBef>
              <a:spcAft>
                <a:spcPts val="600"/>
              </a:spcAft>
              <a:buSzPts val="1800"/>
              <a:buFont typeface="Roboto"/>
              <a:buChar char="●"/>
            </a:pPr>
            <a:r>
              <a:rPr i="0" lang="vi-VN" sz="1800" u="none" cap="none" strike="noStrike">
                <a:solidFill>
                  <a:schemeClr val="dk1"/>
                </a:solidFill>
              </a:rPr>
              <a:t>Mã mẫu:</a:t>
            </a:r>
            <a:r>
              <a:rPr i="0" lang="vi-VN" sz="1800" u="none" cap="none" strike="noStrike">
                <a:solidFill>
                  <a:srgbClr val="1155CC"/>
                </a:solidFill>
              </a:rPr>
              <a:t> </a:t>
            </a:r>
            <a:r>
              <a:rPr i="0" lang="vi-VN" sz="1800" u="sng" cap="none" strike="noStrike">
                <a:solidFill>
                  <a:srgbClr val="1155CC"/>
                </a:solidFill>
                <a:hlinkClick r:id="rId12">
                  <a:extLst>
                    <a:ext uri="{A12FA001-AC4F-418D-AE19-62706E023703}">
                      <ahyp:hlinkClr val="tx"/>
                    </a:ext>
                  </a:extLst>
                </a:hlinkClick>
              </a:rPr>
              <a:t>Ứng dụng Sunflower</a:t>
            </a:r>
            <a:r>
              <a:rPr b="0" i="0" lang="vi-VN" sz="1400" u="none" cap="none" strike="noStrike">
                <a:solidFill>
                  <a:srgbClr val="000000"/>
                </a:solidFill>
                <a:latin typeface="Arial"/>
                <a:ea typeface="Arial"/>
                <a:cs typeface="Arial"/>
                <a:sym typeface="Arial"/>
              </a:rPr>
              <a:t>, </a:t>
            </a:r>
            <a:r>
              <a:rPr i="0" lang="vi-VN" sz="1800" u="sng" cap="none" strike="noStrike">
                <a:solidFill>
                  <a:srgbClr val="1155CC"/>
                </a:solidFill>
                <a:hlinkClick r:id="rId13">
                  <a:extLst>
                    <a:ext uri="{A12FA001-AC4F-418D-AE19-62706E023703}">
                      <ahyp:hlinkClr val="tx"/>
                    </a:ext>
                  </a:extLst>
                </a:hlinkClick>
              </a:rPr>
              <a:t>Ứng dụng Google I/O</a:t>
            </a:r>
            <a:r>
              <a:rPr b="0" i="0" lang="vi-VN" sz="1400" u="none" cap="none" strike="noStrike">
                <a:solidFill>
                  <a:srgbClr val="000000"/>
                </a:solidFill>
                <a:latin typeface="Arial"/>
                <a:ea typeface="Arial"/>
                <a:cs typeface="Arial"/>
                <a:sym typeface="Arial"/>
              </a:rPr>
              <a:t>,</a:t>
            </a:r>
            <a:r>
              <a:rPr i="0" lang="vi-VN" sz="1800" u="sng" cap="none" strike="noStrike">
                <a:solidFill>
                  <a:schemeClr val="hlink"/>
                </a:solidFill>
                <a:hlinkClick r:id="rId14"/>
              </a:rPr>
              <a:t> </a:t>
            </a:r>
            <a:r>
              <a:rPr i="0" lang="vi-VN" sz="1800" u="sng" cap="none" strike="noStrike">
                <a:solidFill>
                  <a:srgbClr val="1155CC"/>
                </a:solidFill>
                <a:hlinkClick r:id="rId15">
                  <a:extLst>
                    <a:ext uri="{A12FA001-AC4F-418D-AE19-62706E023703}">
                      <ahyp:hlinkClr val="tx"/>
                    </a:ext>
                  </a:extLst>
                </a:hlinkClick>
              </a:rPr>
              <a:t>Kho lưu trữ Android GitHub</a:t>
            </a:r>
            <a:endParaRPr>
              <a:solidFill>
                <a:srgbClr val="1155CC"/>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564" name="Google Shape;564;p7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65" name="Google Shape;565;p79"/>
          <p:cNvSpPr txBox="1"/>
          <p:nvPr>
            <p:ph idx="1" type="body"/>
          </p:nvPr>
        </p:nvSpPr>
        <p:spPr>
          <a:xfrm>
            <a:off x="311701" y="1490525"/>
            <a:ext cx="50514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500">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indent="0" lvl="0" marL="0" rtl="0" algn="l">
              <a:lnSpc>
                <a:spcPct val="115000"/>
              </a:lnSpc>
              <a:spcBef>
                <a:spcPts val="1000"/>
              </a:spcBef>
              <a:spcAft>
                <a:spcPts val="1000"/>
              </a:spcAft>
              <a:buSzPts val="2400"/>
              <a:buNone/>
            </a:pPr>
            <a:r>
              <a:rPr lang="vi-VN" sz="2500" u="sng">
                <a:solidFill>
                  <a:schemeClr val="hlink"/>
                </a:solidFill>
                <a:latin typeface="Arial"/>
                <a:ea typeface="Arial"/>
                <a:cs typeface="Arial"/>
                <a:sym typeface="Arial"/>
                <a:hlinkClick r:id="rId3"/>
              </a:rPr>
              <a:t>Bài học 13: Thiết kế giao diện người dùng của ứng dụng</a:t>
            </a:r>
            <a:endParaRPr>
              <a:latin typeface="Arial"/>
              <a:ea typeface="Arial"/>
              <a:cs typeface="Arial"/>
              <a:sym typeface="Arial"/>
            </a:endParaRPr>
          </a:p>
        </p:txBody>
      </p:sp>
      <p:pic>
        <p:nvPicPr>
          <p:cNvPr id="566" name="Google Shape;566;p79"/>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Giao diện</a:t>
            </a:r>
            <a:endParaRPr>
              <a:latin typeface="Arial"/>
              <a:ea typeface="Arial"/>
              <a:cs typeface="Arial"/>
              <a:sym typeface="Arial"/>
            </a:endParaRPr>
          </a:p>
        </p:txBody>
      </p:sp>
      <p:sp>
        <p:nvSpPr>
          <p:cNvPr id="142" name="Google Shape;142;p26"/>
          <p:cNvSpPr txBox="1"/>
          <p:nvPr>
            <p:ph idx="1" type="body"/>
          </p:nvPr>
        </p:nvSpPr>
        <p:spPr>
          <a:xfrm>
            <a:off x="235500" y="1228675"/>
            <a:ext cx="8676000" cy="2409300"/>
          </a:xfrm>
          <a:prstGeom prst="rect">
            <a:avLst/>
          </a:prstGeom>
          <a:noFill/>
          <a:ln>
            <a:noFill/>
          </a:ln>
        </p:spPr>
        <p:txBody>
          <a:bodyPr anchorCtr="0" anchor="t" bIns="91425" lIns="91425" spcFirstLastPara="1" rIns="91425" wrap="square" tIns="91425">
            <a:noAutofit/>
          </a:bodyPr>
          <a:lstStyle/>
          <a:p>
            <a:pPr indent="-358775" lvl="0" marL="457200" rtl="0" algn="l">
              <a:lnSpc>
                <a:spcPct val="115000"/>
              </a:lnSpc>
              <a:spcBef>
                <a:spcPts val="0"/>
              </a:spcBef>
              <a:spcAft>
                <a:spcPts val="0"/>
              </a:spcAft>
              <a:buSzPts val="2050"/>
              <a:buChar char="●"/>
            </a:pPr>
            <a:r>
              <a:rPr lang="vi-VN" sz="2050">
                <a:solidFill>
                  <a:schemeClr val="dk1"/>
                </a:solidFill>
                <a:latin typeface="Arial"/>
                <a:ea typeface="Arial"/>
                <a:cs typeface="Arial"/>
                <a:sym typeface="Arial"/>
              </a:rPr>
              <a:t>Là tập hợp các tài nguyên được đặt tên, hữu ích trên toàn ứng dụng</a:t>
            </a:r>
            <a:endParaRPr sz="2050">
              <a:latin typeface="Arial"/>
              <a:ea typeface="Arial"/>
              <a:cs typeface="Arial"/>
              <a:sym typeface="Arial"/>
            </a:endParaRPr>
          </a:p>
          <a:p>
            <a:pPr indent="-358775" lvl="0" marL="457200" rtl="0" algn="l">
              <a:lnSpc>
                <a:spcPct val="115000"/>
              </a:lnSpc>
              <a:spcBef>
                <a:spcPts val="1000"/>
              </a:spcBef>
              <a:spcAft>
                <a:spcPts val="0"/>
              </a:spcAft>
              <a:buClr>
                <a:schemeClr val="dk1"/>
              </a:buClr>
              <a:buSzPts val="2050"/>
              <a:buChar char="●"/>
            </a:pPr>
            <a:r>
              <a:rPr lang="vi-VN" sz="2050">
                <a:solidFill>
                  <a:schemeClr val="dk1"/>
                </a:solidFill>
                <a:latin typeface="Arial"/>
                <a:ea typeface="Arial"/>
                <a:cs typeface="Arial"/>
                <a:sym typeface="Arial"/>
              </a:rPr>
              <a:t>Tài nguyên được đặt tên còn gọi là thuộc tính giao diện</a:t>
            </a:r>
            <a:endParaRPr sz="2050">
              <a:latin typeface="Arial"/>
              <a:ea typeface="Arial"/>
              <a:cs typeface="Arial"/>
              <a:sym typeface="Arial"/>
            </a:endParaRPr>
          </a:p>
          <a:p>
            <a:pPr indent="-358775" lvl="0" marL="457200" rtl="0" algn="l">
              <a:lnSpc>
                <a:spcPct val="115000"/>
              </a:lnSpc>
              <a:spcBef>
                <a:spcPts val="1000"/>
              </a:spcBef>
              <a:spcAft>
                <a:spcPts val="0"/>
              </a:spcAft>
              <a:buSzPts val="2050"/>
              <a:buChar char="●"/>
            </a:pPr>
            <a:r>
              <a:rPr lang="vi-VN" sz="2050">
                <a:latin typeface="Arial"/>
                <a:ea typeface="Arial"/>
                <a:cs typeface="Arial"/>
                <a:sym typeface="Arial"/>
              </a:rPr>
              <a:t>Ví dụ:</a:t>
            </a:r>
            <a:endParaRPr sz="2050">
              <a:latin typeface="Arial"/>
              <a:ea typeface="Arial"/>
              <a:cs typeface="Arial"/>
              <a:sym typeface="Arial"/>
            </a:endParaRPr>
          </a:p>
          <a:p>
            <a:pPr indent="-358775" lvl="1" marL="914400" rtl="0" algn="l">
              <a:lnSpc>
                <a:spcPct val="115000"/>
              </a:lnSpc>
              <a:spcBef>
                <a:spcPts val="1000"/>
              </a:spcBef>
              <a:spcAft>
                <a:spcPts val="0"/>
              </a:spcAft>
              <a:buSzPts val="2050"/>
              <a:buChar char="○"/>
            </a:pPr>
            <a:r>
              <a:rPr lang="vi-VN" sz="2050">
                <a:latin typeface="Arial"/>
                <a:ea typeface="Arial"/>
                <a:cs typeface="Arial"/>
                <a:sym typeface="Arial"/>
              </a:rPr>
              <a:t>Dùng một giao diện để xác định màu chính và màu phụ trong ứng dụng</a:t>
            </a:r>
            <a:endParaRPr sz="2050">
              <a:latin typeface="Arial"/>
              <a:ea typeface="Arial"/>
              <a:cs typeface="Arial"/>
              <a:sym typeface="Arial"/>
            </a:endParaRPr>
          </a:p>
          <a:p>
            <a:pPr indent="-358775" lvl="1" marL="914400" rtl="0" algn="l">
              <a:lnSpc>
                <a:spcPct val="115000"/>
              </a:lnSpc>
              <a:spcBef>
                <a:spcPts val="1000"/>
              </a:spcBef>
              <a:spcAft>
                <a:spcPts val="1000"/>
              </a:spcAft>
              <a:buSzPts val="2050"/>
              <a:buChar char="○"/>
            </a:pPr>
            <a:r>
              <a:rPr lang="vi-VN" sz="2050">
                <a:latin typeface="Arial"/>
                <a:ea typeface="Arial"/>
                <a:cs typeface="Arial"/>
                <a:sym typeface="Arial"/>
              </a:rPr>
              <a:t>Dùng một giao diện để đặt phông chữ mặc định cho mọi văn bản trong một hoạt động</a:t>
            </a:r>
            <a:endParaRPr sz="2050">
              <a:latin typeface="Arial"/>
              <a:ea typeface="Arial"/>
              <a:cs typeface="Arial"/>
              <a:sym typeface="Arial"/>
            </a:endParaRPr>
          </a:p>
        </p:txBody>
      </p:sp>
      <p:sp>
        <p:nvSpPr>
          <p:cNvPr id="143" name="Google Shape;143;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Khai báo giao diện</a:t>
            </a:r>
            <a:endParaRPr>
              <a:latin typeface="Arial"/>
              <a:ea typeface="Arial"/>
              <a:cs typeface="Arial"/>
              <a:sym typeface="Arial"/>
            </a:endParaRPr>
          </a:p>
        </p:txBody>
      </p:sp>
      <p:sp>
        <p:nvSpPr>
          <p:cNvPr id="149" name="Google Shape;149;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0" name="Google Shape;150;p27"/>
          <p:cNvSpPr txBox="1"/>
          <p:nvPr/>
        </p:nvSpPr>
        <p:spPr>
          <a:xfrm>
            <a:off x="347375" y="1174776"/>
            <a:ext cx="5076900" cy="290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800"/>
              <a:buFont typeface="Arial"/>
              <a:buNone/>
            </a:pPr>
            <a:r>
              <a:rPr i="0" lang="vi-VN" sz="1800" u="none" cap="none" strike="noStrike">
                <a:solidFill>
                  <a:schemeClr val="dk1"/>
                </a:solidFill>
              </a:rPr>
              <a:t>Trong tệp </a:t>
            </a:r>
            <a:r>
              <a:rPr b="0" i="0" lang="vi-VN" sz="1800" u="none" cap="none" strike="noStrike">
                <a:solidFill>
                  <a:schemeClr val="dk1"/>
                </a:solidFill>
                <a:latin typeface="Courier New"/>
                <a:ea typeface="Courier New"/>
                <a:cs typeface="Courier New"/>
                <a:sym typeface="Courier New"/>
              </a:rPr>
              <a:t>res/values/themes.xml</a:t>
            </a:r>
            <a:r>
              <a:rPr i="0" lang="vi-VN" sz="1800" u="none" cap="none" strike="noStrike">
                <a:solidFill>
                  <a:schemeClr val="dk1"/>
                </a:solidFill>
              </a:rPr>
              <a:t>:</a:t>
            </a:r>
            <a:endParaRPr/>
          </a:p>
        </p:txBody>
      </p:sp>
      <p:sp>
        <p:nvSpPr>
          <p:cNvPr id="151" name="Google Shape;151;p27"/>
          <p:cNvSpPr txBox="1"/>
          <p:nvPr/>
        </p:nvSpPr>
        <p:spPr>
          <a:xfrm>
            <a:off x="347375" y="1511850"/>
            <a:ext cx="8894100" cy="224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&lt;style name=</a:t>
            </a:r>
            <a:r>
              <a:rPr lang="vi-VN" sz="1800">
                <a:solidFill>
                  <a:srgbClr val="388E3C"/>
                </a:solidFill>
                <a:latin typeface="Consolas"/>
                <a:ea typeface="Consolas"/>
                <a:cs typeface="Consolas"/>
                <a:sym typeface="Consolas"/>
              </a:rPr>
              <a:t>"Theme.MyApp"</a:t>
            </a:r>
            <a:r>
              <a:rPr lang="vi-VN" sz="1800">
                <a:solidFill>
                  <a:srgbClr val="37474F"/>
                </a:solidFill>
                <a:latin typeface="Consolas"/>
                <a:ea typeface="Consolas"/>
                <a:cs typeface="Consolas"/>
                <a:sym typeface="Consolas"/>
              </a:rPr>
              <a:t> parent=</a:t>
            </a:r>
            <a:r>
              <a:rPr lang="vi-VN" sz="1800">
                <a:solidFill>
                  <a:srgbClr val="388E3C"/>
                </a:solidFill>
                <a:latin typeface="Consolas"/>
                <a:ea typeface="Consolas"/>
                <a:cs typeface="Consolas"/>
                <a:sym typeface="Consolas"/>
              </a:rPr>
              <a:t>"Theme.MaterialComponents.Light"</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"colorPrimary"</a:t>
            </a:r>
            <a:r>
              <a:rPr lang="vi-VN" sz="1800">
                <a:solidFill>
                  <a:srgbClr val="37474F"/>
                </a:solidFill>
                <a:latin typeface="Consolas"/>
                <a:ea typeface="Consolas"/>
                <a:cs typeface="Consolas"/>
                <a:sym typeface="Consolas"/>
              </a:rPr>
              <a:t>&gt;@color/orange_500&lt;/item&gt;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"colorPrimaryVariant"</a:t>
            </a:r>
            <a:r>
              <a:rPr lang="vi-VN" sz="1800">
                <a:solidFill>
                  <a:srgbClr val="37474F"/>
                </a:solidFill>
                <a:latin typeface="Consolas"/>
                <a:ea typeface="Consolas"/>
                <a:cs typeface="Consolas"/>
                <a:sym typeface="Consolas"/>
              </a:rPr>
              <a:t>&gt;@color/orange_700&lt;/item&gt;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"colorSecondary"</a:t>
            </a:r>
            <a:r>
              <a:rPr lang="vi-VN" sz="1800">
                <a:solidFill>
                  <a:srgbClr val="37474F"/>
                </a:solidFill>
                <a:latin typeface="Consolas"/>
                <a:ea typeface="Consolas"/>
                <a:cs typeface="Consolas"/>
                <a:sym typeface="Consolas"/>
              </a:rPr>
              <a:t>&gt;@color/pink_200&lt;/item&gt;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&lt;item name=</a:t>
            </a:r>
            <a:r>
              <a:rPr lang="vi-VN" sz="1800">
                <a:solidFill>
                  <a:srgbClr val="388E3C"/>
                </a:solidFill>
                <a:latin typeface="Consolas"/>
                <a:ea typeface="Consolas"/>
                <a:cs typeface="Consolas"/>
                <a:sym typeface="Consolas"/>
              </a:rPr>
              <a:t>"colorSecondaryVariant"</a:t>
            </a:r>
            <a:r>
              <a:rPr lang="vi-VN" sz="1800">
                <a:solidFill>
                  <a:srgbClr val="37474F"/>
                </a:solidFill>
                <a:latin typeface="Consolas"/>
                <a:ea typeface="Consolas"/>
                <a:cs typeface="Consolas"/>
                <a:sym typeface="Consolas"/>
              </a:rPr>
              <a:t>&gt;@color/pink_700&lt;/item&gt;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&lt;/style&gt;</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Áp dụng giao diện</a:t>
            </a:r>
            <a:endParaRPr>
              <a:latin typeface="Arial"/>
              <a:ea typeface="Arial"/>
              <a:cs typeface="Arial"/>
              <a:sym typeface="Arial"/>
            </a:endParaRPr>
          </a:p>
        </p:txBody>
      </p:sp>
      <p:sp>
        <p:nvSpPr>
          <p:cNvPr id="157" name="Google Shape;157;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8" name="Google Shape;158;p28"/>
          <p:cNvSpPr txBox="1"/>
          <p:nvPr/>
        </p:nvSpPr>
        <p:spPr>
          <a:xfrm>
            <a:off x="326675" y="1038700"/>
            <a:ext cx="7688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Trong tệp </a:t>
            </a:r>
            <a:r>
              <a:rPr b="0" i="0" lang="vi-VN" sz="1800" u="none" cap="none" strike="noStrike">
                <a:solidFill>
                  <a:schemeClr val="dk1"/>
                </a:solidFill>
                <a:latin typeface="Courier New"/>
                <a:ea typeface="Courier New"/>
                <a:cs typeface="Courier New"/>
                <a:sym typeface="Courier New"/>
              </a:rPr>
              <a:t>AndroidManifest.xml</a:t>
            </a:r>
            <a:r>
              <a:rPr i="0" lang="vi-VN" sz="1800" u="none" cap="none" strike="noStrike">
                <a:solidFill>
                  <a:schemeClr val="dk1"/>
                </a:solidFill>
              </a:rPr>
              <a:t>: </a:t>
            </a:r>
            <a:endParaRPr/>
          </a:p>
        </p:txBody>
      </p:sp>
      <p:sp>
        <p:nvSpPr>
          <p:cNvPr id="159" name="Google Shape;159;p28"/>
          <p:cNvSpPr txBox="1"/>
          <p:nvPr/>
        </p:nvSpPr>
        <p:spPr>
          <a:xfrm>
            <a:off x="378275" y="3364425"/>
            <a:ext cx="7688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Trong tệp bố cục:</a:t>
            </a:r>
            <a:endParaRPr/>
          </a:p>
        </p:txBody>
      </p:sp>
      <p:sp>
        <p:nvSpPr>
          <p:cNvPr id="160" name="Google Shape;160;p28"/>
          <p:cNvSpPr txBox="1"/>
          <p:nvPr/>
        </p:nvSpPr>
        <p:spPr>
          <a:xfrm>
            <a:off x="311700" y="1432253"/>
            <a:ext cx="8520600" cy="17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&lt;manifest ... &gt;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&lt;application ... &gt;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&lt;activity android:theme=</a:t>
            </a:r>
            <a:r>
              <a:rPr lang="vi-VN" sz="1800">
                <a:solidFill>
                  <a:srgbClr val="388E3C"/>
                </a:solidFill>
                <a:latin typeface="Consolas"/>
                <a:ea typeface="Consolas"/>
                <a:cs typeface="Consolas"/>
                <a:sym typeface="Consolas"/>
              </a:rPr>
              <a:t>"@style/Theme.MyApp"</a:t>
            </a:r>
            <a:r>
              <a:rPr lang="vi-VN" sz="1800">
                <a:solidFill>
                  <a:srgbClr val="000000"/>
                </a:solidFill>
                <a:latin typeface="Consolas"/>
                <a:ea typeface="Consolas"/>
                <a:cs typeface="Consolas"/>
                <a:sym typeface="Consolas"/>
              </a:rPr>
              <a:t> ... &gt;</a:t>
            </a:r>
            <a:endParaRPr sz="1800">
              <a:solidFill>
                <a:srgbClr val="000000"/>
              </a:solidFill>
              <a:latin typeface="Consolas"/>
              <a:ea typeface="Consolas"/>
              <a:cs typeface="Consolas"/>
              <a:sym typeface="Consolas"/>
            </a:endParaRPr>
          </a:p>
          <a:p>
            <a:pPr indent="0" lvl="0" marL="274320" rtl="0" algn="l">
              <a:spcBef>
                <a:spcPts val="0"/>
              </a:spcBef>
              <a:spcAft>
                <a:spcPts val="0"/>
              </a:spcAft>
              <a:buNone/>
            </a:pPr>
            <a:r>
              <a:rPr lang="vi-VN" sz="1800">
                <a:solidFill>
                  <a:srgbClr val="000000"/>
                </a:solidFill>
                <a:latin typeface="Consolas"/>
                <a:ea typeface="Consolas"/>
                <a:cs typeface="Consolas"/>
                <a:sym typeface="Consolas"/>
              </a:rPr>
              <a:t>      &lt;/activity&gt;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&lt;/application&gt;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&lt;/manifest&gt;</a:t>
            </a:r>
            <a:endParaRPr sz="1800">
              <a:solidFill>
                <a:srgbClr val="000000"/>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161" name="Google Shape;161;p28"/>
          <p:cNvSpPr txBox="1"/>
          <p:nvPr/>
        </p:nvSpPr>
        <p:spPr>
          <a:xfrm>
            <a:off x="378275" y="3778750"/>
            <a:ext cx="85206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&lt;ConstraintLayout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android:theme=</a:t>
            </a:r>
            <a:r>
              <a:rPr lang="vi-VN" sz="1800">
                <a:solidFill>
                  <a:srgbClr val="388E3C"/>
                </a:solidFill>
                <a:latin typeface="Consolas"/>
                <a:ea typeface="Consolas"/>
                <a:cs typeface="Consolas"/>
                <a:sym typeface="Consolas"/>
              </a:rPr>
              <a:t>"@style/Theme.MyApp"</a:t>
            </a:r>
            <a:r>
              <a:rPr lang="vi-VN" sz="1800">
                <a:solidFill>
                  <a:srgbClr val="000000"/>
                </a:solidFill>
                <a:latin typeface="Consolas"/>
                <a:ea typeface="Consolas"/>
                <a:cs typeface="Consolas"/>
                <a:sym typeface="Consolas"/>
              </a:rPr>
              <a:t>&gt;</a:t>
            </a:r>
            <a:endParaRPr sz="1800">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p:nvPr/>
        </p:nvSpPr>
        <p:spPr>
          <a:xfrm>
            <a:off x="-11200" y="-37825"/>
            <a:ext cx="9155100" cy="13644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9"/>
          <p:cNvSpPr txBox="1"/>
          <p:nvPr>
            <p:ph type="title"/>
          </p:nvPr>
        </p:nvSpPr>
        <p:spPr>
          <a:xfrm>
            <a:off x="311700" y="948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Tham chiếu đến thuộc tính giao diện trong một bố cục</a:t>
            </a:r>
            <a:endParaRPr>
              <a:latin typeface="Arial"/>
              <a:ea typeface="Arial"/>
              <a:cs typeface="Arial"/>
              <a:sym typeface="Arial"/>
            </a:endParaRPr>
          </a:p>
        </p:txBody>
      </p:sp>
      <p:sp>
        <p:nvSpPr>
          <p:cNvPr id="168" name="Google Shape;168;p29"/>
          <p:cNvSpPr txBox="1"/>
          <p:nvPr>
            <p:ph idx="1" type="body"/>
          </p:nvPr>
        </p:nvSpPr>
        <p:spPr>
          <a:xfrm>
            <a:off x="378275" y="3067625"/>
            <a:ext cx="8520600" cy="15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1800">
                <a:latin typeface="Arial"/>
                <a:ea typeface="Arial"/>
                <a:cs typeface="Arial"/>
                <a:sym typeface="Arial"/>
              </a:rPr>
              <a:t>Dùng cú pháp </a:t>
            </a:r>
            <a:r>
              <a:rPr lang="vi-VN" sz="1800">
                <a:latin typeface="Courier New"/>
                <a:ea typeface="Courier New"/>
                <a:cs typeface="Courier New"/>
                <a:sym typeface="Courier New"/>
              </a:rPr>
              <a:t>?attr/themeAttributeName</a:t>
            </a:r>
            <a:r>
              <a:rPr lang="vi-VN" sz="1800">
                <a:latin typeface="Arial"/>
                <a:ea typeface="Arial"/>
                <a:cs typeface="Arial"/>
                <a:sym typeface="Arial"/>
              </a:rPr>
              <a:t>.</a:t>
            </a:r>
            <a:endParaRPr>
              <a:latin typeface="Arial"/>
              <a:ea typeface="Arial"/>
              <a:cs typeface="Arial"/>
              <a:sym typeface="Arial"/>
            </a:endParaRPr>
          </a:p>
          <a:p>
            <a:pPr indent="-630000" lvl="0" marL="630000" rtl="0" algn="l">
              <a:lnSpc>
                <a:spcPct val="115000"/>
              </a:lnSpc>
              <a:spcBef>
                <a:spcPts val="1000"/>
              </a:spcBef>
              <a:spcAft>
                <a:spcPts val="0"/>
              </a:spcAft>
              <a:buSzPts val="2400"/>
              <a:buNone/>
            </a:pPr>
            <a:r>
              <a:rPr lang="vi-VN" sz="1800">
                <a:latin typeface="Arial"/>
                <a:ea typeface="Arial"/>
                <a:cs typeface="Arial"/>
                <a:sym typeface="Arial"/>
              </a:rPr>
              <a:t>Ví dụ:</a:t>
            </a:r>
            <a:r>
              <a:rPr lang="vi-VN" sz="1800">
                <a:solidFill>
                  <a:schemeClr val="dk1"/>
                </a:solidFill>
                <a:latin typeface="Courier New"/>
                <a:ea typeface="Courier New"/>
                <a:cs typeface="Courier New"/>
                <a:sym typeface="Courier New"/>
              </a:rPr>
              <a:t>?attr/colorPrimary</a:t>
            </a:r>
            <a:br>
              <a:rPr lang="vi-VN" sz="1800">
                <a:solidFill>
                  <a:schemeClr val="dk1"/>
                </a:solidFill>
              </a:rPr>
            </a:br>
            <a:r>
              <a:rPr lang="vi-VN" sz="1800">
                <a:solidFill>
                  <a:schemeClr val="dk1"/>
                </a:solidFill>
                <a:latin typeface="Courier New"/>
                <a:ea typeface="Courier New"/>
                <a:cs typeface="Courier New"/>
                <a:sym typeface="Courier New"/>
              </a:rPr>
              <a:t>?attr/colorPrimaryVariant</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SzPts val="2400"/>
              <a:buNone/>
            </a:pPr>
            <a:r>
              <a:t/>
            </a:r>
            <a:endParaRPr sz="1800">
              <a:latin typeface="Arial"/>
              <a:ea typeface="Arial"/>
              <a:cs typeface="Arial"/>
              <a:sym typeface="Arial"/>
            </a:endParaRPr>
          </a:p>
        </p:txBody>
      </p:sp>
      <p:sp>
        <p:nvSpPr>
          <p:cNvPr id="169" name="Google Shape;169;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70" name="Google Shape;170;p29"/>
          <p:cNvSpPr txBox="1"/>
          <p:nvPr/>
        </p:nvSpPr>
        <p:spPr>
          <a:xfrm>
            <a:off x="378275" y="1533225"/>
            <a:ext cx="7688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chemeClr val="dk1"/>
                </a:solidFill>
              </a:rPr>
              <a:t>Trong tệp bố cục:</a:t>
            </a:r>
            <a:endParaRPr/>
          </a:p>
        </p:txBody>
      </p:sp>
      <p:sp>
        <p:nvSpPr>
          <p:cNvPr id="171" name="Google Shape;171;p29"/>
          <p:cNvSpPr txBox="1"/>
          <p:nvPr/>
        </p:nvSpPr>
        <p:spPr>
          <a:xfrm>
            <a:off x="378275" y="2051400"/>
            <a:ext cx="85206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&lt;LinearLayout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android:background=</a:t>
            </a:r>
            <a:r>
              <a:rPr lang="vi-VN" sz="1800">
                <a:solidFill>
                  <a:srgbClr val="388E3C"/>
                </a:solidFill>
                <a:latin typeface="Consolas"/>
                <a:ea typeface="Consolas"/>
                <a:cs typeface="Consolas"/>
                <a:sym typeface="Consolas"/>
              </a:rPr>
              <a:t>"?attr/colorSurface"</a:t>
            </a:r>
            <a:r>
              <a:rPr lang="vi-VN" sz="1800">
                <a:solidFill>
                  <a:srgbClr val="000000"/>
                </a:solidFill>
                <a:latin typeface="Consolas"/>
                <a:ea typeface="Consolas"/>
                <a:cs typeface="Consolas"/>
                <a:sym typeface="Consolas"/>
              </a:rPr>
              <a:t>&gt;</a:t>
            </a:r>
            <a:endParaRPr sz="1800">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