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Roboto"/>
      <p:regular r:id="rId67"/>
      <p:bold r:id="rId68"/>
      <p:italic r:id="rId69"/>
      <p:boldItalic r:id="rId70"/>
    </p:embeddedFont>
    <p:embeddedFont>
      <p:font typeface="Roboto Mono"/>
      <p:regular r:id="rId71"/>
      <p:bold r:id="rId72"/>
      <p:italic r:id="rId73"/>
      <p:boldItalic r:id="rId74"/>
    </p:embeddedFont>
    <p:embeddedFont>
      <p:font typeface="Open Sans"/>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880A8B-80E4-4BBD-8E79-DE891C07F31E}">
  <a:tblStyle styleId="{CA880A8B-80E4-4BBD-8E79-DE891C07F31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4.xml"/><Relationship Id="rId75" Type="http://schemas.openxmlformats.org/officeDocument/2006/relationships/font" Target="fonts/OpenSans-regular.fntdata"/><Relationship Id="rId30" Type="http://schemas.openxmlformats.org/officeDocument/2006/relationships/slide" Target="slides/slide23.xml"/><Relationship Id="rId74" Type="http://schemas.openxmlformats.org/officeDocument/2006/relationships/font" Target="fonts/RobotoMono-boldItalic.fntdata"/><Relationship Id="rId33" Type="http://schemas.openxmlformats.org/officeDocument/2006/relationships/slide" Target="slides/slide26.xml"/><Relationship Id="rId77" Type="http://schemas.openxmlformats.org/officeDocument/2006/relationships/font" Target="fonts/OpenSans-italic.fntdata"/><Relationship Id="rId32" Type="http://schemas.openxmlformats.org/officeDocument/2006/relationships/slide" Target="slides/slide25.xml"/><Relationship Id="rId76" Type="http://schemas.openxmlformats.org/officeDocument/2006/relationships/font" Target="fonts/OpenSans-bold.fntdata"/><Relationship Id="rId35" Type="http://schemas.openxmlformats.org/officeDocument/2006/relationships/slide" Target="slides/slide28.xml"/><Relationship Id="rId34" Type="http://schemas.openxmlformats.org/officeDocument/2006/relationships/slide" Target="slides/slide27.xml"/><Relationship Id="rId78" Type="http://schemas.openxmlformats.org/officeDocument/2006/relationships/font" Target="fonts/OpenSans-boldItalic.fntdata"/><Relationship Id="rId71" Type="http://schemas.openxmlformats.org/officeDocument/2006/relationships/font" Target="fonts/RobotoMono-regular.fntdata"/><Relationship Id="rId70" Type="http://schemas.openxmlformats.org/officeDocument/2006/relationships/font" Target="fonts/Roboto-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Roboto-bold.fntdata"/><Relationship Id="rId23" Type="http://schemas.openxmlformats.org/officeDocument/2006/relationships/slide" Target="slides/slide16.xml"/><Relationship Id="rId67" Type="http://schemas.openxmlformats.org/officeDocument/2006/relationships/font" Target="fonts/Roboto-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1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range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2_control_flow/01_When"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null-safety.html#elvis-operator"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Hãy bắt đầu khám phá Kotlin bằng cách xem các thành phần chính, bắt đầu từ toán tử số. </a:t>
            </a:r>
            <a:r>
              <a:rPr lang="vi-VN">
                <a:solidFill>
                  <a:schemeClr val="dk1"/>
                </a:solidFill>
              </a:rPr>
              <a:t>Cũng giống như các ngôn ngữ khác, Kotlin sử dụng +, -, *, / và % cho phép </a:t>
            </a:r>
            <a:r>
              <a:rPr b="1" lang="vi-VN">
                <a:solidFill>
                  <a:schemeClr val="dk1"/>
                </a:solidFill>
              </a:rPr>
              <a:t>cộng</a:t>
            </a:r>
            <a:r>
              <a:rPr lang="vi-VN">
                <a:solidFill>
                  <a:schemeClr val="dk1"/>
                </a:solidFill>
              </a:rPr>
              <a:t>, </a:t>
            </a:r>
            <a:r>
              <a:rPr b="1" lang="vi-VN">
                <a:solidFill>
                  <a:schemeClr val="dk1"/>
                </a:solidFill>
              </a:rPr>
              <a:t>trừ</a:t>
            </a:r>
            <a:r>
              <a:rPr lang="vi-VN">
                <a:solidFill>
                  <a:schemeClr val="dk1"/>
                </a:solidFill>
              </a:rPr>
              <a:t>, </a:t>
            </a:r>
            <a:r>
              <a:rPr b="1" lang="vi-VN">
                <a:solidFill>
                  <a:schemeClr val="dk1"/>
                </a:solidFill>
              </a:rPr>
              <a:t>nhân</a:t>
            </a:r>
            <a:r>
              <a:rPr lang="vi-VN">
                <a:solidFill>
                  <a:schemeClr val="dk1"/>
                </a:solidFill>
              </a:rPr>
              <a:t>, </a:t>
            </a:r>
            <a:r>
              <a:rPr b="1" lang="vi-VN">
                <a:solidFill>
                  <a:schemeClr val="dk1"/>
                </a:solidFill>
              </a:rPr>
              <a:t>chia</a:t>
            </a:r>
            <a:r>
              <a:rPr lang="vi-VN">
                <a:solidFill>
                  <a:schemeClr val="dk1"/>
                </a:solidFill>
              </a:rPr>
              <a:t> và </a:t>
            </a:r>
            <a:r>
              <a:rPr b="1" lang="vi-VN">
                <a:solidFill>
                  <a:schemeClr val="dk1"/>
                </a:solidFill>
              </a:rPr>
              <a:t>chia lấy dư </a:t>
            </a:r>
            <a:r>
              <a:rPr lang="vi-VN">
                <a:solidFill>
                  <a:schemeClr val="dk1"/>
                </a:solidFill>
              </a:rPr>
              <a:t>(hoặc</a:t>
            </a:r>
            <a:r>
              <a:rPr b="1" lang="vi-VN">
                <a:solidFill>
                  <a:schemeClr val="dk1"/>
                </a:solidFill>
              </a:rPr>
              <a:t> số dư</a:t>
            </a:r>
            <a:r>
              <a:rPr lang="vi-VN">
                <a:solidFill>
                  <a:schemeClr val="dk1"/>
                </a:solidFill>
              </a:rPr>
              <a:t>). Ngoài ra, còn có toán tử tăng và toán tử giảm, toán tử so sánh, toán tử gán và toán tử bằng.</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Toán tử toán học rất dễ hiểu và hoạt động giống như bạn dự kiến dựa trên các ngôn ngữ lập trình khác.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Kotlin hỗ trợ nhiều loại số, chẳng hạn như </a:t>
            </a:r>
            <a:r>
              <a:rPr b="1" lang="vi-VN">
                <a:solidFill>
                  <a:schemeClr val="dk1"/>
                </a:solidFill>
              </a:rPr>
              <a:t>Int</a:t>
            </a:r>
            <a:r>
              <a:rPr lang="vi-VN">
                <a:solidFill>
                  <a:schemeClr val="dk1"/>
                </a:solidFill>
              </a:rPr>
              <a:t> (Số nguyên), </a:t>
            </a:r>
            <a:r>
              <a:rPr b="1" lang="vi-VN">
                <a:solidFill>
                  <a:schemeClr val="dk1"/>
                </a:solidFill>
              </a:rPr>
              <a:t>Long</a:t>
            </a:r>
            <a:r>
              <a:rPr lang="vi-VN">
                <a:solidFill>
                  <a:schemeClr val="dk1"/>
                </a:solidFill>
              </a:rPr>
              <a:t> (Số dài), </a:t>
            </a:r>
            <a:r>
              <a:rPr b="1" lang="vi-VN">
                <a:solidFill>
                  <a:schemeClr val="dk1"/>
                </a:solidFill>
              </a:rPr>
              <a:t>Double</a:t>
            </a:r>
            <a:r>
              <a:rPr lang="vi-VN">
                <a:solidFill>
                  <a:schemeClr val="dk1"/>
                </a:solidFill>
              </a:rPr>
              <a:t> (Số thực có độ chính xác kép) và </a:t>
            </a:r>
            <a:r>
              <a:rPr b="1" lang="vi-VN">
                <a:solidFill>
                  <a:schemeClr val="dk1"/>
                </a:solidFill>
              </a:rPr>
              <a:t>Float</a:t>
            </a:r>
            <a:r>
              <a:rPr lang="vi-VN">
                <a:solidFill>
                  <a:schemeClr val="dk1"/>
                </a:solidFill>
              </a:rPr>
              <a:t> (Số thực có độ chính xác đơn). Bạn có thể thấy rằng tất cả loại số đều bắt đầu bằng chữ hoa đầu trong phần kết quả. Mặc dù </a:t>
            </a:r>
            <a:r>
              <a:rPr lang="vi-VN" sz="1050">
                <a:solidFill>
                  <a:srgbClr val="3C4043"/>
                </a:solidFill>
                <a:highlight>
                  <a:srgbClr val="FFFFFF"/>
                </a:highlight>
                <a:latin typeface="Roboto"/>
                <a:ea typeface="Roboto"/>
                <a:cs typeface="Roboto"/>
                <a:sym typeface="Roboto"/>
              </a:rPr>
              <a:t>có thể không phải </a:t>
            </a:r>
            <a:r>
              <a:rPr lang="vi-VN">
                <a:highlight>
                  <a:srgbClr val="FFFFFF"/>
                </a:highlight>
              </a:rPr>
              <a:t>là đối tượng của phương thức biểu diễn bên trong, nhưng </a:t>
            </a:r>
            <a:r>
              <a:rPr lang="vi-VN"/>
              <a:t>các loại số này lại là </a:t>
            </a:r>
            <a:r>
              <a:rPr lang="vi-VN">
                <a:solidFill>
                  <a:schemeClr val="dk1"/>
                </a:solidFill>
              </a:rPr>
              <a:t>đối tượng khi chúng ta có thể gọi các thuộc tính và hàm thành phần cho các loại số đó. </a:t>
            </a:r>
            <a:r>
              <a:rPr b="1" lang="vi-VN">
                <a:solidFill>
                  <a:schemeClr val="dk1"/>
                </a:solidFill>
              </a:rPr>
              <a:t>Kotlin biểu diễn các đối tượng bằng chữ hoa đầu</a:t>
            </a:r>
            <a:r>
              <a:rPr lang="vi-VN">
                <a:solidFill>
                  <a:schemeClr val="dk1"/>
                </a:solidFill>
              </a:rPr>
              <a:t>. Chúng ta sẽ nói thêm về điều này ở phần sau.</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Loại số nguyên trong Kotlin có kích thước chuẩn giống như các ngôn ngữ khác.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Hãy xem các loại số không phải số nguyên: </a:t>
            </a:r>
            <a:r>
              <a:rPr b="1" lang="vi-VN"/>
              <a:t>Double</a:t>
            </a:r>
            <a:r>
              <a:rPr lang="vi-VN"/>
              <a:t> (Số thực có độ chính xác kép), </a:t>
            </a:r>
            <a:r>
              <a:rPr b="1" lang="vi-VN"/>
              <a:t>Float</a:t>
            </a:r>
            <a:r>
              <a:rPr lang="vi-VN"/>
              <a:t> (Số thực có độ chính xác đơn), </a:t>
            </a:r>
            <a:r>
              <a:rPr b="1" lang="vi-VN"/>
              <a:t>Char</a:t>
            </a:r>
            <a:r>
              <a:rPr lang="vi-VN"/>
              <a:t> (Ký tự) và </a:t>
            </a:r>
            <a:r>
              <a:rPr b="1" lang="vi-VN"/>
              <a:t>Boolean</a:t>
            </a:r>
            <a:r>
              <a:rPr lang="vi-VN"/>
              <a:t> (bao gồm cả toán tử boolean).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Kết quả của phép toán sẽ giữ nguyên loại toán hạng, vì vậy, 1/2 = 0, nhưng 1,0/2,0 = 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Kotlin không ngầm chuyển đổi giữa các loại số, vì vậy, bạn không thể chỉ định trực tiếp giá trị </a:t>
            </a:r>
            <a:r>
              <a:rPr lang="vi-VN">
                <a:solidFill>
                  <a:schemeClr val="dk1"/>
                </a:solidFill>
                <a:latin typeface="Courier New"/>
                <a:ea typeface="Courier New"/>
                <a:cs typeface="Courier New"/>
                <a:sym typeface="Courier New"/>
              </a:rPr>
              <a:t>Short</a:t>
            </a:r>
            <a:r>
              <a:rPr lang="vi-VN">
                <a:solidFill>
                  <a:schemeClr val="dk1"/>
                </a:solidFill>
              </a:rPr>
              <a:t> (Số ngắn) cho biến </a:t>
            </a:r>
            <a:r>
              <a:rPr lang="vi-VN">
                <a:solidFill>
                  <a:schemeClr val="dk1"/>
                </a:solidFill>
                <a:latin typeface="Courier New"/>
                <a:ea typeface="Courier New"/>
                <a:cs typeface="Courier New"/>
                <a:sym typeface="Courier New"/>
              </a:rPr>
              <a:t>Long</a:t>
            </a:r>
            <a:r>
              <a:rPr lang="vi-VN">
                <a:solidFill>
                  <a:schemeClr val="dk1"/>
                </a:solidFill>
              </a:rPr>
              <a:t> (Số dài) hoặc </a:t>
            </a:r>
            <a:r>
              <a:rPr lang="vi-VN">
                <a:solidFill>
                  <a:schemeClr val="dk1"/>
                </a:solidFill>
                <a:latin typeface="Courier New"/>
                <a:ea typeface="Courier New"/>
                <a:cs typeface="Courier New"/>
                <a:sym typeface="Courier New"/>
              </a:rPr>
              <a:t>Byte</a:t>
            </a:r>
            <a:r>
              <a:rPr lang="vi-VN">
                <a:solidFill>
                  <a:schemeClr val="dk1"/>
                </a:solidFill>
              </a:rPr>
              <a:t> cho </a:t>
            </a:r>
            <a:r>
              <a:rPr lang="vi-VN">
                <a:solidFill>
                  <a:schemeClr val="dk1"/>
                </a:solidFill>
                <a:latin typeface="Courier New"/>
                <a:ea typeface="Courier New"/>
                <a:cs typeface="Courier New"/>
                <a:sym typeface="Courier New"/>
              </a:rPr>
              <a:t>Int</a:t>
            </a:r>
            <a:r>
              <a:rPr lang="vi-VN">
                <a:solidFill>
                  <a:schemeClr val="dk1"/>
                </a:solidFill>
              </a:rPr>
              <a:t> (Số nguyên). Việc ngầm chuyển đổi số là căn nguyên chính dẫn đến lỗi trong chương trình, nhưng bạn có thể tránh điều đó bằng cách chỉ định giá trị thuộc các loại khác nhau thông qua hàm chuyển đổi loại.</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Với trường hợp này, chúng ta sẽ tạo một biến và trước hết, hãy cùng xem điều gì sẽ xảy ra nếu bạn cố chỉ định lại biến đó cho một loại không phù hợp. Sau đó, chúng ta sẽ dùng </a:t>
            </a:r>
            <a:r>
              <a:rPr lang="vi-VN">
                <a:solidFill>
                  <a:schemeClr val="dk1"/>
                </a:solidFill>
                <a:latin typeface="Courier New"/>
                <a:ea typeface="Courier New"/>
                <a:cs typeface="Courier New"/>
                <a:sym typeface="Courier New"/>
              </a:rPr>
              <a:t>toByte()</a:t>
            </a:r>
            <a:r>
              <a:rPr lang="vi-VN">
                <a:solidFill>
                  <a:schemeClr val="dk1"/>
                </a:solidFill>
              </a:rPr>
              <a:t> để chuyển đổi loại và in loại đó ra mà không gặp lỗi.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Chuỗi là một chuỗi ký tự được đưa vào dấu ngoặc kép mà cũng có thể chứa dấu cách và số. </a:t>
            </a:r>
            <a:r>
              <a:rPr lang="vi-VN">
                <a:solidFill>
                  <a:schemeClr val="dk1"/>
                </a:solidFill>
              </a:rPr>
              <a:t>Chuỗi không thể thay đổi.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vi-VN"/>
              <a:t>Khi một chuỗi hiển thị cố định trong mã nguồn, chuỗi này còn được gọi là hằng chuỗi hoặc chuỗi ẩn danh. Kotlin có 2 loại hằng chuỗi: chuỗi thoát có thể chứa ký tự thoát và chuỗi thô có thể chứa dòng mới và văn bản tùy ý. Chuỗi thô được phân tách bằng 3 dấu nháy </a:t>
            </a:r>
            <a:r>
              <a:rPr lang="vi-VN">
                <a:latin typeface="Courier New"/>
                <a:ea typeface="Courier New"/>
                <a:cs typeface="Courier New"/>
                <a:sym typeface="Courier New"/>
              </a:rPr>
              <a:t>("""</a:t>
            </a:r>
            <a:r>
              <a:rPr lang="vi-VN"/>
              <a:t>), không chứa ký tự thoát và có thể chứa dòng mới cũng như bất cứ ký tự nào khác.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Các chuỗi trong Kotlin hoạt động giống hệt chuỗi trong bất kỳ ngôn ngữ lập trình nào khác sử dụng </a:t>
            </a:r>
            <a:r>
              <a:rPr lang="vi-VN">
                <a:latin typeface="Courier New"/>
                <a:ea typeface="Courier New"/>
                <a:cs typeface="Courier New"/>
                <a:sym typeface="Courier New"/>
              </a:rPr>
              <a:t>"</a:t>
            </a:r>
            <a:r>
              <a:rPr lang="vi-VN"/>
              <a:t> cho chuỗi và </a:t>
            </a:r>
            <a:r>
              <a:rPr lang="vi-VN">
                <a:latin typeface="Courier New"/>
                <a:ea typeface="Courier New"/>
                <a:cs typeface="Courier New"/>
                <a:sym typeface="Courier New"/>
              </a:rPr>
              <a:t>'</a:t>
            </a:r>
            <a:r>
              <a:rPr lang="vi-VN"/>
              <a:t> cho ký tự đơn lẻ. Bạn có thể ghép các chuỗi bằng toán tử </a:t>
            </a:r>
            <a:r>
              <a:rPr lang="vi-VN">
                <a:latin typeface="Courier New"/>
                <a:ea typeface="Courier New"/>
                <a:cs typeface="Courier New"/>
                <a:sym typeface="Courier New"/>
              </a:rPr>
              <a:t>+</a:t>
            </a:r>
            <a:r>
              <a:rPr lang="vi-VN"/>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Bạn có thể tạo mẫu chuỗi bằng cách kết hợp chuỗi với các giá trị. Trong ví dụ này, </a:t>
            </a:r>
            <a:r>
              <a:rPr lang="vi-VN">
                <a:solidFill>
                  <a:schemeClr val="dk1"/>
                </a:solidFill>
                <a:latin typeface="Courier New"/>
                <a:ea typeface="Courier New"/>
                <a:cs typeface="Courier New"/>
                <a:sym typeface="Courier New"/>
              </a:rPr>
              <a:t>$numberOfDogs </a:t>
            </a:r>
            <a:r>
              <a:rPr lang="vi-VN">
                <a:solidFill>
                  <a:schemeClr val="dk1"/>
                </a:solidFill>
              </a:rPr>
              <a:t>và </a:t>
            </a:r>
            <a:r>
              <a:rPr lang="vi-VN">
                <a:solidFill>
                  <a:schemeClr val="dk1"/>
                </a:solidFill>
                <a:latin typeface="Courier New"/>
                <a:ea typeface="Courier New"/>
                <a:cs typeface="Courier New"/>
                <a:sym typeface="Courier New"/>
              </a:rPr>
              <a:t>$numberOfCats</a:t>
            </a:r>
            <a:r>
              <a:rPr lang="vi-VN">
                <a:solidFill>
                  <a:schemeClr val="dk1"/>
                </a:solidFill>
              </a:rPr>
              <a:t> được thay bằng giá trị của các biến đó. Đây được gọi là phép </a:t>
            </a:r>
            <a:r>
              <a:rPr b="1" i="1" lang="vi-VN">
                <a:solidFill>
                  <a:schemeClr val="dk1"/>
                </a:solidFill>
              </a:rPr>
              <a:t>nội suy biến</a:t>
            </a:r>
            <a:r>
              <a:rPr lang="vi-VN">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vi-VN">
                <a:solidFill>
                  <a:schemeClr val="dk1"/>
                </a:solidFill>
              </a:rPr>
              <a:t>Hằng chuỗi có thể chứa biểu thức mẫu; đoạn mã đã đánh giá cũng như đoạn mã có kết quả được ghép vào chuỗi.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solidFill>
                  <a:schemeClr val="dk1"/>
                </a:solidFill>
              </a:rPr>
              <a:t>Giống như trong các ngôn ngữ khác, giá trị có thể là kết quả của một biểu thức. Hãy dùng dấu ngoặc nhọn </a:t>
            </a:r>
            <a:r>
              <a:rPr lang="vi-VN">
                <a:solidFill>
                  <a:schemeClr val="dk1"/>
                </a:solidFill>
                <a:latin typeface="Courier New"/>
                <a:ea typeface="Courier New"/>
                <a:cs typeface="Courier New"/>
                <a:sym typeface="Courier New"/>
              </a:rPr>
              <a:t>{}</a:t>
            </a:r>
            <a:r>
              <a:rPr lang="vi-VN">
                <a:solidFill>
                  <a:schemeClr val="dk1"/>
                </a:solidFill>
              </a:rPr>
              <a:t> để xác định biểu thức.</a:t>
            </a:r>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solidFill>
                  <a:schemeClr val="dk1"/>
                </a:solidFill>
              </a:rPr>
              <a:t>Kotlin có khả năng dự đoán loại mạnh mẽ và thông thường, bạn chỉ cần để trình biên dịch làm việc này bằng cách dự đoán loại. Tuy nhiên, bạn có thể khai báo rõ loại của một biến. Kotlin không thực thi tính bất biến mặc dù được khuyến nghị. Về cơ bản, hãy dùng val thay vì var.</a:t>
            </a:r>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Loại mà bạn lưu trữ ở dạng biến sẽ được dự đoán khi trình biên dịch có thể tìm ra loại dựa trên ngữ cảnh. Nếu muốn, bạn cũng có thể chỉ định rõ loại của một biến bằng cách dùng </a:t>
            </a:r>
            <a:r>
              <a:rPr b="1" lang="vi-VN"/>
              <a:t>ký hiệu dấu hai chấm</a:t>
            </a:r>
            <a:r>
              <a:rPr lang="vi-VN"/>
              <a:t>. </a:t>
            </a:r>
            <a:endParaRPr/>
          </a:p>
          <a:p>
            <a:pPr indent="0" lvl="0" marL="0" rtl="0" algn="l">
              <a:lnSpc>
                <a:spcPct val="100000"/>
              </a:lnSpc>
              <a:spcBef>
                <a:spcPts val="1000"/>
              </a:spcBef>
              <a:spcAft>
                <a:spcPts val="0"/>
              </a:spcAft>
              <a:buClr>
                <a:schemeClr val="dk1"/>
              </a:buClr>
              <a:buSzPts val="1100"/>
              <a:buFont typeface="Arial"/>
              <a:buNone/>
            </a:pPr>
            <a:r>
              <a:rPr lang="vi-VN"/>
              <a:t>Một số điểm cần lưu ý về ký hiệu dấu hai chấm:</a:t>
            </a:r>
            <a:endParaRPr/>
          </a:p>
          <a:p>
            <a:pPr indent="-317500" lvl="0" marL="457200" rtl="0" algn="l">
              <a:lnSpc>
                <a:spcPct val="100000"/>
              </a:lnSpc>
              <a:spcBef>
                <a:spcPts val="1000"/>
              </a:spcBef>
              <a:spcAft>
                <a:spcPts val="0"/>
              </a:spcAft>
              <a:buSzPts val="1400"/>
              <a:buChar char="●"/>
            </a:pPr>
            <a:r>
              <a:rPr lang="vi-VN">
                <a:solidFill>
                  <a:schemeClr val="dk1"/>
                </a:solidFill>
              </a:rPr>
              <a:t>L</a:t>
            </a:r>
            <a:r>
              <a:rPr lang="vi-VN"/>
              <a:t>oại dữ liệu thường đứng sau tên biến</a:t>
            </a:r>
            <a:endParaRPr/>
          </a:p>
          <a:p>
            <a:pPr indent="-317500" lvl="0" marL="457200" rtl="0" algn="l">
              <a:lnSpc>
                <a:spcPct val="100000"/>
              </a:lnSpc>
              <a:spcBef>
                <a:spcPts val="0"/>
              </a:spcBef>
              <a:spcAft>
                <a:spcPts val="0"/>
              </a:spcAft>
              <a:buSzPts val="1400"/>
              <a:buChar char="●"/>
            </a:pPr>
            <a:r>
              <a:rPr lang="vi-VN"/>
              <a:t>Luôn thêm dấu cách sau dấu </a:t>
            </a:r>
            <a:r>
              <a:rPr lang="vi-VN">
                <a:latin typeface="Courier New"/>
                <a:ea typeface="Courier New"/>
                <a:cs typeface="Courier New"/>
                <a:sym typeface="Courier New"/>
              </a:rPr>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solidFill>
                  <a:schemeClr val="dk1"/>
                </a:solidFill>
              </a:rPr>
              <a:t>Kotlin hỗ trợ 2 loại biến: dễ thay đổi và không thay đổi. Với </a:t>
            </a:r>
            <a:r>
              <a:rPr lang="vi-VN">
                <a:solidFill>
                  <a:schemeClr val="dk1"/>
                </a:solidFill>
                <a:latin typeface="Courier New"/>
                <a:ea typeface="Courier New"/>
                <a:cs typeface="Courier New"/>
                <a:sym typeface="Courier New"/>
              </a:rPr>
              <a:t>var</a:t>
            </a:r>
            <a:r>
              <a:rPr lang="vi-VN">
                <a:solidFill>
                  <a:schemeClr val="dk1"/>
                </a:solidFill>
              </a:rPr>
              <a:t>, bạn có thể chỉ định một giá trị, rồi thay đổi giá trị đó trong chương trình vào lúc khác. Với </a:t>
            </a:r>
            <a:r>
              <a:rPr lang="vi-VN">
                <a:solidFill>
                  <a:schemeClr val="dk1"/>
                </a:solidFill>
                <a:latin typeface="Courier New"/>
                <a:ea typeface="Courier New"/>
                <a:cs typeface="Courier New"/>
                <a:sym typeface="Courier New"/>
              </a:rPr>
              <a:t>val</a:t>
            </a:r>
            <a:r>
              <a:rPr lang="vi-VN">
                <a:solidFill>
                  <a:schemeClr val="dk1"/>
                </a:solidFill>
              </a:rPr>
              <a:t>, bạn có thể chỉ định giá trị một lần. Nếu cố thay đổi thành giá trị khác, bạn sẽ gặp lỗi.</a:t>
            </a:r>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vi-VN">
                <a:solidFill>
                  <a:schemeClr val="dk1"/>
                </a:solidFill>
              </a:rPr>
              <a:t>Kotlin không thực thi tính bất biến mặc dù được khuyến nghị. Về cơ bản, hãy dùng </a:t>
            </a:r>
            <a:r>
              <a:rPr lang="vi-VN">
                <a:solidFill>
                  <a:schemeClr val="dk1"/>
                </a:solidFill>
                <a:latin typeface="Courier New"/>
                <a:ea typeface="Courier New"/>
                <a:cs typeface="Courier New"/>
                <a:sym typeface="Courier New"/>
              </a:rPr>
              <a:t>val</a:t>
            </a:r>
            <a:r>
              <a:rPr lang="vi-VN">
                <a:solidFill>
                  <a:schemeClr val="dk1"/>
                </a:solidFill>
              </a:rPr>
              <a:t> thay vì </a:t>
            </a:r>
            <a:r>
              <a:rPr lang="vi-VN">
                <a:solidFill>
                  <a:schemeClr val="dk1"/>
                </a:solidFill>
                <a:latin typeface="Courier New"/>
                <a:ea typeface="Courier New"/>
                <a:cs typeface="Courier New"/>
                <a:sym typeface="Courier New"/>
              </a:rPr>
              <a:t>var</a:t>
            </a:r>
            <a:r>
              <a:rPr lang="vi-VN">
                <a:solidFill>
                  <a:schemeClr val="dk1"/>
                </a:solidFill>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Hãy xem ví dụ. Bạn có thể chỉ định một giá trị cho biến </a:t>
            </a:r>
            <a:r>
              <a:rPr lang="vi-VN">
                <a:solidFill>
                  <a:schemeClr val="dk1"/>
                </a:solidFill>
                <a:latin typeface="Courier New"/>
                <a:ea typeface="Courier New"/>
                <a:cs typeface="Courier New"/>
                <a:sym typeface="Courier New"/>
              </a:rPr>
              <a:t>count</a:t>
            </a:r>
            <a:r>
              <a:rPr lang="vi-VN">
                <a:solidFill>
                  <a:schemeClr val="dk1"/>
                </a:solidFill>
              </a:rPr>
              <a:t>, sau đó chỉ định một giá trị mới cho biến này vì đây là biến được xác định bằng </a:t>
            </a:r>
            <a:r>
              <a:rPr b="1" lang="vi-VN">
                <a:solidFill>
                  <a:schemeClr val="dk1"/>
                </a:solidFill>
              </a:rPr>
              <a:t>var</a:t>
            </a:r>
            <a:r>
              <a:rPr lang="vi-VN">
                <a:solidFill>
                  <a:schemeClr val="dk1"/>
                </a:solidFill>
              </a:rPr>
              <a:t>. Việc cố chỉ định một giá trị mới cho </a:t>
            </a:r>
            <a:r>
              <a:rPr lang="vi-VN">
                <a:solidFill>
                  <a:schemeClr val="dk1"/>
                </a:solidFill>
                <a:latin typeface="Courier New"/>
                <a:ea typeface="Courier New"/>
                <a:cs typeface="Courier New"/>
                <a:sym typeface="Courier New"/>
              </a:rPr>
              <a:t>size</a:t>
            </a:r>
            <a:r>
              <a:rPr lang="vi-VN">
                <a:solidFill>
                  <a:schemeClr val="dk1"/>
                </a:solidFill>
              </a:rPr>
              <a:t> sẽ gây ra lỗi vì biến này được xác định bằng </a:t>
            </a:r>
            <a:r>
              <a:rPr b="1" lang="vi-VN">
                <a:solidFill>
                  <a:schemeClr val="dk1"/>
                </a:solidFill>
              </a:rPr>
              <a:t>val</a:t>
            </a:r>
            <a:r>
              <a:rPr lang="vi-VN">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Xin lưu ý rằng trong Kotlin, theo mặc định, các biến không thể có giá trị null. Chúng ta sẽ nói về việc kiểm tra biến null an toàn ở phần sau trong bài học này.</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solidFill>
                  <a:schemeClr val="dk1"/>
                </a:solidFill>
                <a:highlight>
                  <a:srgbClr val="FFFFFF"/>
                </a:highlight>
              </a:rPr>
              <a:t>Điều kiện phổ biến nhất là câu lệnh </a:t>
            </a:r>
            <a:r>
              <a:rPr lang="vi-VN">
                <a:solidFill>
                  <a:schemeClr val="dk1"/>
                </a:solidFill>
                <a:highlight>
                  <a:srgbClr val="FFFFFF"/>
                </a:highlight>
                <a:latin typeface="Courier New"/>
                <a:ea typeface="Courier New"/>
                <a:cs typeface="Courier New"/>
                <a:sym typeface="Courier New"/>
              </a:rPr>
              <a:t>if/else</a:t>
            </a:r>
            <a:r>
              <a:rPr lang="vi-VN">
                <a:solidFill>
                  <a:schemeClr val="dk1"/>
                </a:solidFill>
                <a:highlight>
                  <a:srgbClr val="FFFFFF"/>
                </a:highlight>
              </a:rPr>
              <a:t>. Câu lệnh </a:t>
            </a:r>
            <a:r>
              <a:rPr lang="vi-VN">
                <a:solidFill>
                  <a:schemeClr val="dk1"/>
                </a:solidFill>
                <a:highlight>
                  <a:srgbClr val="FFFFFF"/>
                </a:highlight>
                <a:latin typeface="Courier New"/>
                <a:ea typeface="Courier New"/>
                <a:cs typeface="Courier New"/>
                <a:sym typeface="Courier New"/>
              </a:rPr>
              <a:t>If</a:t>
            </a:r>
            <a:r>
              <a:rPr lang="vi-VN">
                <a:solidFill>
                  <a:schemeClr val="dk1"/>
                </a:solidFill>
                <a:highlight>
                  <a:srgbClr val="FFFFFF"/>
                </a:highlight>
              </a:rPr>
              <a:t> cho phép bạn chỉ định rằng một khối mã (mã trong dấu ngoặc nhọn theo sau </a:t>
            </a:r>
            <a:r>
              <a:rPr lang="vi-VN">
                <a:solidFill>
                  <a:schemeClr val="dk1"/>
                </a:solidFill>
                <a:highlight>
                  <a:srgbClr val="FFFFFF"/>
                </a:highlight>
                <a:latin typeface="Courier New"/>
                <a:ea typeface="Courier New"/>
                <a:cs typeface="Courier New"/>
                <a:sym typeface="Courier New"/>
              </a:rPr>
              <a:t>if</a:t>
            </a:r>
            <a:r>
              <a:rPr lang="vi-VN">
                <a:solidFill>
                  <a:schemeClr val="dk1"/>
                </a:solidFill>
                <a:highlight>
                  <a:srgbClr val="FFFFFF"/>
                </a:highlight>
              </a:rPr>
              <a:t>) chỉ được thực thi nếu điều kiện đã cho là </a:t>
            </a:r>
            <a:r>
              <a:rPr lang="vi-VN">
                <a:solidFill>
                  <a:schemeClr val="dk1"/>
                </a:solidFill>
                <a:highlight>
                  <a:srgbClr val="FFFFFF"/>
                </a:highlight>
                <a:latin typeface="Courier New"/>
                <a:ea typeface="Courier New"/>
                <a:cs typeface="Courier New"/>
                <a:sym typeface="Courier New"/>
              </a:rPr>
              <a:t>true</a:t>
            </a:r>
            <a:r>
              <a:rPr lang="vi-VN">
                <a:solidFill>
                  <a:schemeClr val="dk1"/>
                </a:solidFill>
                <a:highlight>
                  <a:srgbClr val="FFFFFF"/>
                </a:highlight>
              </a:rPr>
              <a:t> (đúng). Nếu điều kiện là </a:t>
            </a:r>
            <a:r>
              <a:rPr lang="vi-VN">
                <a:solidFill>
                  <a:schemeClr val="dk1"/>
                </a:solidFill>
                <a:highlight>
                  <a:srgbClr val="FFFFFF"/>
                </a:highlight>
                <a:latin typeface="Courier New"/>
                <a:ea typeface="Courier New"/>
                <a:cs typeface="Courier New"/>
                <a:sym typeface="Courier New"/>
              </a:rPr>
              <a:t>false</a:t>
            </a:r>
            <a:r>
              <a:rPr lang="vi-VN">
                <a:solidFill>
                  <a:schemeClr val="dk1"/>
                </a:solidFill>
                <a:highlight>
                  <a:srgbClr val="FFFFFF"/>
                </a:highlight>
              </a:rPr>
              <a:t> (sai), thì mã do câu lệnh </a:t>
            </a:r>
            <a:r>
              <a:rPr lang="vi-VN">
                <a:solidFill>
                  <a:schemeClr val="dk1"/>
                </a:solidFill>
                <a:highlight>
                  <a:srgbClr val="FFFFFF"/>
                </a:highlight>
                <a:latin typeface="Courier New"/>
                <a:ea typeface="Courier New"/>
                <a:cs typeface="Courier New"/>
                <a:sym typeface="Courier New"/>
              </a:rPr>
              <a:t>else</a:t>
            </a:r>
            <a:r>
              <a:rPr lang="vi-VN">
                <a:solidFill>
                  <a:schemeClr val="dk1"/>
                </a:solidFill>
                <a:highlight>
                  <a:srgbClr val="FFFFFF"/>
                </a:highlight>
              </a:rPr>
              <a:t> chỉ định sẽ được thực thi. Xin lưu ý rằng khối </a:t>
            </a:r>
            <a:r>
              <a:rPr lang="vi-VN">
                <a:solidFill>
                  <a:schemeClr val="dk1"/>
                </a:solidFill>
                <a:highlight>
                  <a:srgbClr val="FFFFFF"/>
                </a:highlight>
                <a:latin typeface="Courier New"/>
                <a:ea typeface="Courier New"/>
                <a:cs typeface="Courier New"/>
                <a:sym typeface="Courier New"/>
              </a:rPr>
              <a:t>else</a:t>
            </a:r>
            <a:r>
              <a:rPr lang="vi-VN">
                <a:solidFill>
                  <a:schemeClr val="dk1"/>
                </a:solidFill>
                <a:highlight>
                  <a:srgbClr val="FFFFFF"/>
                </a:highlight>
              </a:rPr>
              <a:t> là không bắt buộc.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Giống như trong các ngôn ngữ khác, bạn có thể gặp nhiều trường hợp khi sử dụng </a:t>
            </a:r>
            <a:r>
              <a:rPr lang="vi-VN">
                <a:latin typeface="Courier New"/>
                <a:ea typeface="Courier New"/>
                <a:cs typeface="Courier New"/>
                <a:sym typeface="Courier New"/>
              </a:rPr>
              <a:t>else if</a:t>
            </a:r>
            <a:r>
              <a:rPr lang="vi-VN"/>
              <a:t>. Xin lưu ý rằng bạn có thể dùng bất kỳ toán tử so sánh hoặc toán tử bằng nào trong các điều kiện </a:t>
            </a:r>
            <a:r>
              <a:rPr lang="vi-VN">
                <a:latin typeface="Courier New"/>
                <a:ea typeface="Courier New"/>
                <a:cs typeface="Courier New"/>
                <a:sym typeface="Courier New"/>
              </a:rPr>
              <a:t>if</a:t>
            </a:r>
            <a:r>
              <a:rPr lang="vi-VN"/>
              <a:t>/</a:t>
            </a:r>
            <a:r>
              <a:rPr lang="vi-VN">
                <a:latin typeface="Courier New"/>
                <a:ea typeface="Courier New"/>
                <a:cs typeface="Courier New"/>
                <a:sym typeface="Courier New"/>
              </a:rPr>
              <a:t>else</a:t>
            </a:r>
            <a:r>
              <a:rPr lang="vi-VN"/>
              <a:t>, chứ không chỉ </a:t>
            </a:r>
            <a:r>
              <a:rPr lang="vi-VN">
                <a:latin typeface="Courier New"/>
                <a:ea typeface="Courier New"/>
                <a:cs typeface="Courier New"/>
                <a:sym typeface="Courier New"/>
              </a:rPr>
              <a:t>==</a:t>
            </a:r>
            <a:r>
              <a:rPr lang="vi-VN"/>
              <a:t> hoặc </a:t>
            </a:r>
            <a:r>
              <a:rPr lang="vi-VN">
                <a:latin typeface="Courier New"/>
                <a:ea typeface="Courier New"/>
                <a:cs typeface="Courier New"/>
                <a:sym typeface="Courier New"/>
              </a:rPr>
              <a:t>&lt;</a:t>
            </a:r>
            <a:r>
              <a:rPr lang="vi-VN"/>
              <a:t> như hiển thị ở trên. </a:t>
            </a:r>
            <a:r>
              <a:rPr lang="vi-VN">
                <a:solidFill>
                  <a:schemeClr val="dk1"/>
                </a:solidFill>
              </a:rPr>
              <a:t>Bạn cũng có thể dùng toán tử logic and ("</a:t>
            </a:r>
            <a:r>
              <a:rPr lang="vi-VN">
                <a:solidFill>
                  <a:schemeClr val="dk1"/>
                </a:solidFill>
                <a:latin typeface="Courier New"/>
                <a:ea typeface="Courier New"/>
                <a:cs typeface="Courier New"/>
                <a:sym typeface="Courier New"/>
              </a:rPr>
              <a:t>&amp;&amp;</a:t>
            </a:r>
            <a:r>
              <a:rPr lang="vi-VN">
                <a:solidFill>
                  <a:schemeClr val="dk1"/>
                </a:solidFill>
              </a:rPr>
              <a:t>") và toán tử logic or ("</a:t>
            </a:r>
            <a:r>
              <a:rPr lang="vi-VN">
                <a:solidFill>
                  <a:schemeClr val="dk1"/>
                </a:solidFill>
                <a:latin typeface="Courier New"/>
                <a:ea typeface="Courier New"/>
                <a:cs typeface="Courier New"/>
                <a:sym typeface="Courier New"/>
              </a:rPr>
              <a:t>||</a:t>
            </a:r>
            <a:r>
              <a:rPr lang="vi-VN">
                <a:solidFill>
                  <a:schemeClr val="dk1"/>
                </a:solidFill>
              </a:rPr>
              <a:t>"). </a:t>
            </a:r>
            <a:r>
              <a:rPr lang="vi-VN"/>
              <a:t>Hãy xem trang trình bày về </a:t>
            </a:r>
            <a:r>
              <a:rPr lang="vi-VN" u="sng">
                <a:solidFill>
                  <a:schemeClr val="hlink"/>
                </a:solidFill>
                <a:hlinkClick action="ppaction://hlinksldjump" r:id="rId2"/>
              </a:rPr>
              <a:t>Toán tử</a:t>
            </a:r>
            <a:r>
              <a:rPr lang="vi-VN"/>
              <a:t> để biết thêm thông tin.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Phạm vi (hoặc "khoảng") xác định ranh giới bao hàm quanh một khoảng giá trị liền kề của loại so sánh nào đó, chẳng hạn như </a:t>
            </a:r>
            <a:r>
              <a:rPr lang="vi-VN">
                <a:solidFill>
                  <a:schemeClr val="dk1"/>
                </a:solidFill>
                <a:latin typeface="Courier New"/>
                <a:ea typeface="Courier New"/>
                <a:cs typeface="Courier New"/>
                <a:sym typeface="Courier New"/>
              </a:rPr>
              <a:t>intRange</a:t>
            </a:r>
            <a:r>
              <a:rPr lang="vi-VN">
                <a:solidFill>
                  <a:schemeClr val="dk1"/>
                </a:solidFill>
              </a:rPr>
              <a:t> (ví dụ: số nguyên từ 1 đến 100). Số đầu tiên là điểm đầu, số thứ hai là điểm cuối.</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Tất cả các phạm vi đều được vạch ranh giới và bên trái của phạm vi luôn </a:t>
            </a:r>
            <a:r>
              <a:rPr lang="vi-VN">
                <a:solidFill>
                  <a:schemeClr val="dk1"/>
                </a:solidFill>
                <a:latin typeface="Courier New"/>
                <a:ea typeface="Courier New"/>
                <a:cs typeface="Courier New"/>
                <a:sym typeface="Courier New"/>
              </a:rPr>
              <a:t>&lt;=</a:t>
            </a:r>
            <a:r>
              <a:rPr lang="vi-VN">
                <a:solidFill>
                  <a:schemeClr val="dk1"/>
                </a:solidFill>
              </a:rPr>
              <a:t> bên phải của phạm vi.</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Mặc dù bản thân phương thức triển khai là không thể thay đổi, nhưng không có hạn chế nào yêu cầu các đối tượng được lưu trữ cũng phải ở dạng không thể thay đổi. Nếu các đối tượng có thể thay đổi được lưu trữ ở đây, thì phạm vi sẽ trở thành có thể thay đổi.</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Trong Kotlin, điều kiện mà bạn kiểm tra cũng có thể sử dụng phạm vi. Phạm vi cho phép bạn chỉ định tập con của một nhóm lớn hơn nên ở đây, chúng ta chỉ quan tâm đến số nguyên từ 1 đến 100 (tức là phạm vi giá trị thuộc loại </a:t>
            </a:r>
            <a:r>
              <a:rPr lang="vi-VN">
                <a:solidFill>
                  <a:schemeClr val="dk1"/>
                </a:solidFill>
                <a:latin typeface="Courier New"/>
                <a:ea typeface="Courier New"/>
                <a:cs typeface="Courier New"/>
                <a:sym typeface="Courier New"/>
              </a:rPr>
              <a:t>Int</a:t>
            </a:r>
            <a:r>
              <a:rPr lang="vi-VN">
                <a:solidFill>
                  <a:schemeClr val="dk1"/>
                </a:solidFill>
              </a:rPr>
              <a:t> hoặc </a:t>
            </a:r>
            <a:r>
              <a:rPr lang="vi-VN">
                <a:solidFill>
                  <a:schemeClr val="dk1"/>
                </a:solidFill>
                <a:latin typeface="Courier New"/>
                <a:ea typeface="Courier New"/>
                <a:cs typeface="Courier New"/>
                <a:sym typeface="Courier New"/>
              </a:rPr>
              <a:t>IntRange</a:t>
            </a:r>
            <a:r>
              <a:rPr lang="vi-VN">
                <a:solidFill>
                  <a:schemeClr val="dk1"/>
                </a:solidFill>
              </a:rPr>
              <a:t>). Chúng ta có các lớp tương đương cho </a:t>
            </a:r>
            <a:r>
              <a:rPr lang="vi-VN">
                <a:solidFill>
                  <a:schemeClr val="dk1"/>
                </a:solidFill>
                <a:latin typeface="Courier New"/>
                <a:ea typeface="Courier New"/>
                <a:cs typeface="Courier New"/>
                <a:sym typeface="Courier New"/>
              </a:rPr>
              <a:t>IntRange</a:t>
            </a:r>
            <a:r>
              <a:rPr lang="vi-VN">
                <a:solidFill>
                  <a:schemeClr val="dk1"/>
                </a:solidFill>
              </a:rPr>
              <a:t> đối với từng loại khác, chẳng hạn như </a:t>
            </a:r>
            <a:r>
              <a:rPr lang="vi-VN">
                <a:solidFill>
                  <a:schemeClr val="dk1"/>
                </a:solidFill>
                <a:latin typeface="Courier New"/>
                <a:ea typeface="Courier New"/>
                <a:cs typeface="Courier New"/>
                <a:sym typeface="Courier New"/>
              </a:rPr>
              <a:t>CharRange</a:t>
            </a:r>
            <a:r>
              <a:rPr lang="vi-VN">
                <a:solidFill>
                  <a:schemeClr val="dk1"/>
                </a:solidFill>
              </a:rPr>
              <a:t> và </a:t>
            </a:r>
            <a:r>
              <a:rPr lang="vi-VN">
                <a:solidFill>
                  <a:schemeClr val="dk1"/>
                </a:solidFill>
                <a:latin typeface="Courier New"/>
                <a:ea typeface="Courier New"/>
                <a:cs typeface="Courier New"/>
                <a:sym typeface="Courier New"/>
              </a:rPr>
              <a:t>LongRange</a:t>
            </a:r>
            <a:r>
              <a:rPr lang="vi-VN">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Không bắt buộc</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Bạn cũng có thể xác định kích cỡ bước giữa các thành phần ranh giới của phạm vi. Ví dụ: trong phạm vi 1..8, nếu chúng ta đã xác định kích cỡ bước là 2, thì phạm vi sẽ bao gồm các thành phần 1, 3, 5, 7 (xem trang trình bày về </a:t>
            </a:r>
            <a:r>
              <a:rPr lang="vi-VN" u="sng">
                <a:solidFill>
                  <a:schemeClr val="hlink"/>
                </a:solidFill>
                <a:hlinkClick r:id="rId2"/>
              </a:rPr>
              <a:t>Phạm vi</a:t>
            </a:r>
            <a:r>
              <a:rPr lang="vi-VN">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Ví dụ:</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latin typeface="Courier New"/>
                <a:ea typeface="Courier New"/>
                <a:cs typeface="Courier New"/>
                <a:sym typeface="Courier New"/>
              </a:rPr>
              <a:t>for (i in 1..8 step 2) print(i)</a:t>
            </a:r>
            <a:endParaRPr/>
          </a:p>
          <a:p>
            <a:pPr indent="0" lvl="0" marL="0" rtl="0" algn="l">
              <a:lnSpc>
                <a:spcPct val="100000"/>
              </a:lnSpc>
              <a:spcBef>
                <a:spcPts val="0"/>
              </a:spcBef>
              <a:spcAft>
                <a:spcPts val="0"/>
              </a:spcAft>
              <a:buClr>
                <a:schemeClr val="dk1"/>
              </a:buClr>
              <a:buSzPts val="1100"/>
              <a:buFont typeface="Arial"/>
              <a:buNone/>
            </a:pPr>
            <a:r>
              <a:rPr lang="vi-VN">
                <a:solidFill>
                  <a:srgbClr val="1155CC"/>
                </a:solidFill>
                <a:latin typeface="Courier New"/>
                <a:ea typeface="Courier New"/>
                <a:cs typeface="Courier New"/>
                <a:sym typeface="Courier New"/>
              </a:rPr>
              <a:t>=&gt;1357</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Có một cách hữu hiệu hơn để viết loạt câu lệnh </a:t>
            </a:r>
            <a:r>
              <a:rPr lang="vi-VN">
                <a:latin typeface="Courier New"/>
                <a:ea typeface="Courier New"/>
                <a:cs typeface="Courier New"/>
                <a:sym typeface="Courier New"/>
              </a:rPr>
              <a:t>if</a:t>
            </a:r>
            <a:r>
              <a:rPr lang="vi-VN"/>
              <a:t>/</a:t>
            </a:r>
            <a:r>
              <a:rPr lang="vi-VN">
                <a:latin typeface="Courier New"/>
                <a:ea typeface="Courier New"/>
                <a:cs typeface="Courier New"/>
                <a:sym typeface="Courier New"/>
              </a:rPr>
              <a:t>else</a:t>
            </a:r>
            <a:r>
              <a:rPr lang="vi-VN"/>
              <a:t> trong Kotlin thông qua câu lệnh </a:t>
            </a:r>
            <a:r>
              <a:rPr lang="vi-VN">
                <a:latin typeface="Courier New"/>
                <a:ea typeface="Courier New"/>
                <a:cs typeface="Courier New"/>
                <a:sym typeface="Courier New"/>
              </a:rPr>
              <a:t>when</a:t>
            </a:r>
            <a:r>
              <a:rPr lang="vi-VN"/>
              <a:t>. Cách này khá giống với câu lệnh "switch" trong các ngôn ngữ khác. Các điều kiện trong câu lệnh </a:t>
            </a:r>
            <a:r>
              <a:rPr lang="vi-VN">
                <a:latin typeface="Courier New"/>
                <a:ea typeface="Courier New"/>
                <a:cs typeface="Courier New"/>
                <a:sym typeface="Courier New"/>
              </a:rPr>
              <a:t>when</a:t>
            </a:r>
            <a:r>
              <a:rPr lang="vi-VN"/>
              <a:t> cũng có thể sử dụng phạm vi. </a:t>
            </a:r>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b="1" lang="vi-VN">
                <a:solidFill>
                  <a:schemeClr val="dk1"/>
                </a:solidFill>
              </a:rPr>
              <a:t>Tài nguyên:</a:t>
            </a:r>
            <a:endParaRPr/>
          </a:p>
          <a:p>
            <a:pPr indent="-317500" lvl="0" marL="457200" rtl="0" algn="l">
              <a:lnSpc>
                <a:spcPct val="100000"/>
              </a:lnSpc>
              <a:spcBef>
                <a:spcPts val="0"/>
              </a:spcBef>
              <a:spcAft>
                <a:spcPts val="0"/>
              </a:spcAft>
              <a:buSzPts val="1400"/>
              <a:buChar char="●"/>
            </a:pPr>
            <a:r>
              <a:rPr lang="vi-VN">
                <a:solidFill>
                  <a:schemeClr val="dk1"/>
                </a:solidFill>
              </a:rPr>
              <a:t>Xem trang trình bày về </a:t>
            </a:r>
            <a:r>
              <a:rPr lang="vi-VN" u="sng">
                <a:solidFill>
                  <a:schemeClr val="hlink"/>
                </a:solidFill>
                <a:hlinkClick r:id="rId2"/>
              </a:rPr>
              <a:t>Biểu thức When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Kotlin hỗ trợ vòng lặp </a:t>
            </a:r>
            <a:r>
              <a:rPr lang="vi-VN">
                <a:latin typeface="Courier New"/>
                <a:ea typeface="Courier New"/>
                <a:cs typeface="Courier New"/>
                <a:sym typeface="Courier New"/>
              </a:rPr>
              <a:t>for</a:t>
            </a:r>
            <a:r>
              <a:rPr lang="vi-VN"/>
              <a:t>, vòng lặp </a:t>
            </a:r>
            <a:r>
              <a:rPr lang="vi-VN">
                <a:latin typeface="Courier New"/>
                <a:ea typeface="Courier New"/>
                <a:cs typeface="Courier New"/>
                <a:sym typeface="Courier New"/>
              </a:rPr>
              <a:t>while</a:t>
            </a:r>
            <a:r>
              <a:rPr lang="vi-VN"/>
              <a:t> và vòng lặp </a:t>
            </a:r>
            <a:r>
              <a:rPr lang="vi-VN">
                <a:latin typeface="Courier New"/>
                <a:ea typeface="Courier New"/>
                <a:cs typeface="Courier New"/>
                <a:sym typeface="Courier New"/>
              </a:rPr>
              <a:t>do-while</a:t>
            </a:r>
            <a:r>
              <a:rPr lang="vi-VN"/>
              <a:t>. Hãy xem các ví dụ về từng vòng lặp bắt đầu từ vòng lặp for.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Ở đây, chúng ta dùng vòng lặp </a:t>
            </a:r>
            <a:r>
              <a:rPr lang="vi-VN">
                <a:solidFill>
                  <a:schemeClr val="dk1"/>
                </a:solidFill>
                <a:latin typeface="Courier New"/>
                <a:ea typeface="Courier New"/>
                <a:cs typeface="Courier New"/>
                <a:sym typeface="Courier New"/>
              </a:rPr>
              <a:t>for</a:t>
            </a:r>
            <a:r>
              <a:rPr lang="vi-VN">
                <a:solidFill>
                  <a:schemeClr val="dk1"/>
                </a:solidFill>
              </a:rPr>
              <a:t> để lặp theo mảng và in các thành phần</a:t>
            </a:r>
            <a:r>
              <a:rPr lang="vi-V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Trong Kotlin, bạn có thể lặp theo các thành phần và chỉ mục cùng một lúc.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Bạn có thể chỉ định phạm vi số hoặc phạm vi ký tự, theo thứ tự bảng chữ cái. Giống như trong các ngôn ngữ khác, bạn không phải tiến lên 1 bước. Bạn có thể xác định kích cỡ bước. Bạn cũng có thể lùi lại bằng cách sử dụng </a:t>
            </a:r>
            <a:r>
              <a:rPr lang="vi-VN">
                <a:latin typeface="Courier New"/>
                <a:ea typeface="Courier New"/>
                <a:cs typeface="Courier New"/>
                <a:sym typeface="Courier New"/>
              </a:rPr>
              <a:t>downTo</a:t>
            </a:r>
            <a:r>
              <a:rPr lang="vi-V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vi-VN"/>
              <a:t>Nhấp vào </a:t>
            </a:r>
            <a:r>
              <a:rPr b="1" lang="vi-VN"/>
              <a:t>+ Create New Project</a:t>
            </a:r>
            <a:r>
              <a:rPr lang="vi-VN"/>
              <a:t> (+ Tạo dự án mới) để bắt đầu một dự án mới.</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VN">
                <a:solidFill>
                  <a:schemeClr val="dk1"/>
                </a:solidFill>
              </a:rPr>
              <a:t>Giống như các ngôn ngữ khác, Kotlin có vòng lặp </a:t>
            </a:r>
            <a:r>
              <a:rPr lang="vi-VN">
                <a:solidFill>
                  <a:schemeClr val="dk1"/>
                </a:solidFill>
                <a:latin typeface="Courier New"/>
                <a:ea typeface="Courier New"/>
                <a:cs typeface="Courier New"/>
                <a:sym typeface="Courier New"/>
              </a:rPr>
              <a:t>while</a:t>
            </a:r>
            <a:r>
              <a:rPr lang="vi-VN">
                <a:solidFill>
                  <a:schemeClr val="dk1"/>
                </a:solidFill>
              </a:rPr>
              <a:t>, vòng lặp </a:t>
            </a:r>
            <a:r>
              <a:rPr lang="vi-VN">
                <a:solidFill>
                  <a:schemeClr val="dk1"/>
                </a:solidFill>
                <a:latin typeface="Courier New"/>
                <a:ea typeface="Courier New"/>
                <a:cs typeface="Courier New"/>
                <a:sym typeface="Courier New"/>
              </a:rPr>
              <a:t>do...while</a:t>
            </a:r>
            <a:r>
              <a:rPr lang="vi-VN">
                <a:solidFill>
                  <a:schemeClr val="dk1"/>
                </a:solidFill>
              </a:rPr>
              <a:t> cũng như toán tử </a:t>
            </a:r>
            <a:r>
              <a:rPr lang="vi-VN">
                <a:solidFill>
                  <a:schemeClr val="dk1"/>
                </a:solidFill>
                <a:latin typeface="Courier New"/>
                <a:ea typeface="Courier New"/>
                <a:cs typeface="Courier New"/>
                <a:sym typeface="Courier New"/>
              </a:rPr>
              <a:t>++</a:t>
            </a:r>
            <a:r>
              <a:rPr lang="vi-VN">
                <a:solidFill>
                  <a:schemeClr val="dk1"/>
                </a:solidFill>
              </a:rPr>
              <a:t> và </a:t>
            </a:r>
            <a:r>
              <a:rPr lang="vi-VN">
                <a:solidFill>
                  <a:schemeClr val="dk1"/>
                </a:solidFill>
                <a:latin typeface="Courier New"/>
                <a:ea typeface="Courier New"/>
                <a:cs typeface="Courier New"/>
                <a:sym typeface="Courier New"/>
              </a:rPr>
              <a:t>--</a:t>
            </a:r>
            <a:r>
              <a:rPr lang="vi-VN">
                <a:solidFill>
                  <a:schemeClr val="dk1"/>
                </a:solidFill>
              </a:rP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a:solidFill>
                  <a:schemeClr val="dk1"/>
                </a:solidFill>
              </a:rPr>
              <a:t>Kotlin cũng có vòng lặp </a:t>
            </a:r>
            <a:r>
              <a:rPr lang="vi-VN">
                <a:solidFill>
                  <a:schemeClr val="dk1"/>
                </a:solidFill>
                <a:latin typeface="Courier New"/>
                <a:ea typeface="Courier New"/>
                <a:cs typeface="Courier New"/>
                <a:sym typeface="Courier New"/>
              </a:rPr>
              <a:t>repeat</a:t>
            </a:r>
            <a:r>
              <a:rPr lang="vi-VN">
                <a:solidFill>
                  <a:schemeClr val="dk1"/>
                </a:solidFill>
              </a:rPr>
              <a:t> cho phép bạn lặp khối mã theo sau bên trong dấu ngoặc nhọn. Số trong dấu ngoặc đơn là số lần sẽ lặp. Lệnh in này được thực thi hai lần.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Danh sách là một tập hợp được sắp xếp theo thứ tự có quyền truy cập vào các thành phần qua chỉ mục – số nguyên phản ánh vị trí của thành phần. Các thành phần có thể xuất hiện nhiều lần trong một danh sách.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Bạn không thay đổi được các danh sách tạo bằng </a:t>
            </a:r>
            <a:r>
              <a:rPr lang="vi-VN">
                <a:latin typeface="Courier New"/>
                <a:ea typeface="Courier New"/>
                <a:cs typeface="Courier New"/>
                <a:sym typeface="Courier New"/>
              </a:rPr>
              <a:t>listOf()</a:t>
            </a:r>
            <a:r>
              <a:rPr lang="vi-VN"/>
              <a:t> (không thể thay đổi).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Tiếp theo, chúng ta sẽ dùng </a:t>
            </a:r>
            <a:r>
              <a:rPr lang="vi-VN">
                <a:latin typeface="Courier New"/>
                <a:ea typeface="Courier New"/>
                <a:cs typeface="Courier New"/>
                <a:sym typeface="Courier New"/>
              </a:rPr>
              <a:t>mutableListOf</a:t>
            </a:r>
            <a:r>
              <a:rPr lang="vi-VN"/>
              <a:t> để tạo một danh sách có thể thay đổi được. Trong ví dụ này, phương thức </a:t>
            </a:r>
            <a:r>
              <a:rPr lang="vi-VN">
                <a:latin typeface="Courier New"/>
                <a:ea typeface="Courier New"/>
                <a:cs typeface="Courier New"/>
                <a:sym typeface="Courier New"/>
              </a:rPr>
              <a:t>remove() </a:t>
            </a:r>
            <a:r>
              <a:rPr lang="vi-VN"/>
              <a:t>trả về true khi xóa thành công mục đã chuyển.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vi-VN">
                <a:highlight>
                  <a:srgbClr val="FFFF00"/>
                </a:highlight>
              </a:rPr>
              <a:t>Xin lưu ý rằng trong kết quả ("kotlin.Boolean"), </a:t>
            </a:r>
            <a:r>
              <a:rPr lang="vi-VN">
                <a:solidFill>
                  <a:schemeClr val="dk1"/>
                </a:solidFill>
                <a:highlight>
                  <a:srgbClr val="FFFF00"/>
                </a:highlight>
              </a:rPr>
              <a:t>Boolean</a:t>
            </a:r>
            <a:r>
              <a:rPr lang="vi-VN">
                <a:highlight>
                  <a:srgbClr val="FFFF00"/>
                </a:highlight>
              </a:rPr>
              <a:t> bắt đầu bằng chữ hoa đầu vì đó là một đối tượng. Mặc dù bạn sẽ thấy điều này trong REPL, nhưng trên các trang trình bày tiếp theo, chúng ta sẽ bỏ loại trong kết quả để đảm bảo sự rõ ràng</a:t>
            </a:r>
            <a:r>
              <a:rPr lang="vi-V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Mảng được dùng để sắp xếp dữ liệu sao cho một tập giá trị liên quan có thể được sắp xếp hoặc tìm kiếm dễ dàng.</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Giống như các ngôn ngữ khác, Kotlin có các mảng. Khác với các danh sách trong Kotlin, có phiên bản có thể thay đổi và không thể thay đổi, </a:t>
            </a:r>
            <a:r>
              <a:rPr b="1" lang="vi-VN"/>
              <a:t>mảng không có phiên bản có thể thay đổi</a:t>
            </a:r>
            <a:r>
              <a:rPr lang="vi-VN"/>
              <a:t>. Sau khi bạn tạo một mảng, kích thước của mảng sẽ là cố định. Bạn không thể thêm hoặc xóa các thành phần, trừ khi dùng cách sao chép sang một mảng mới.</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vi-VN"/>
              <a:t>Hãy khai báo một mảng chuỗi bằng lệnh </a:t>
            </a:r>
            <a:r>
              <a:rPr lang="vi-VN">
                <a:latin typeface="Courier New"/>
                <a:ea typeface="Courier New"/>
                <a:cs typeface="Courier New"/>
                <a:sym typeface="Courier New"/>
              </a:rPr>
              <a:t>arrayOf()</a:t>
            </a:r>
            <a:r>
              <a:rPr lang="vi-VN"/>
              <a:t>. Sau đó, dùng tiện ích mảng </a:t>
            </a:r>
            <a:r>
              <a:rPr lang="vi-VN">
                <a:latin typeface="Courier New"/>
                <a:ea typeface="Courier New"/>
                <a:cs typeface="Courier New"/>
                <a:sym typeface="Courier New"/>
              </a:rPr>
              <a:t>java.util.Arrays.toString()</a:t>
            </a:r>
            <a:r>
              <a:rPr lang="vi-VN"/>
              <a:t> để in ra.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vi-VN"/>
              <a:t>Xin lưu ý rằng bạn cũng có thể thêm "</a:t>
            </a:r>
            <a:r>
              <a:rPr lang="vi-VN">
                <a:solidFill>
                  <a:schemeClr val="dk1"/>
                </a:solidFill>
                <a:latin typeface="Courier New"/>
                <a:ea typeface="Courier New"/>
                <a:cs typeface="Courier New"/>
                <a:sym typeface="Courier New"/>
              </a:rPr>
              <a:t>import java.util.Arrays</a:t>
            </a:r>
            <a:r>
              <a:rPr lang="vi-VN">
                <a:solidFill>
                  <a:schemeClr val="dk1"/>
                </a:solidFill>
                <a:latin typeface="Consolas"/>
                <a:ea typeface="Consolas"/>
                <a:cs typeface="Consolas"/>
                <a:sym typeface="Consolas"/>
              </a:rPr>
              <a:t>"</a:t>
            </a:r>
            <a:r>
              <a:rPr lang="vi-VN"/>
              <a:t> rồi dùng "</a:t>
            </a:r>
            <a:r>
              <a:rPr lang="vi-VN">
                <a:latin typeface="Courier New"/>
                <a:ea typeface="Courier New"/>
                <a:cs typeface="Courier New"/>
                <a:sym typeface="Courier New"/>
              </a:rPr>
              <a:t>println(</a:t>
            </a:r>
            <a:r>
              <a:rPr lang="vi-VN">
                <a:solidFill>
                  <a:schemeClr val="dk1"/>
                </a:solidFill>
                <a:latin typeface="Courier New"/>
                <a:ea typeface="Courier New"/>
                <a:cs typeface="Courier New"/>
                <a:sym typeface="Courier New"/>
              </a:rPr>
              <a:t>Arrays.toString(school)</a:t>
            </a:r>
            <a:r>
              <a:rPr lang="vi-VN">
                <a:solidFill>
                  <a:schemeClr val="dk1"/>
                </a:solidFill>
                <a:latin typeface="Consolas"/>
                <a:ea typeface="Consolas"/>
                <a:cs typeface="Consolas"/>
                <a:sym typeface="Consolas"/>
              </a:rPr>
              <a:t>" để in ra.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vi-VN"/>
              <a:t>Quy tắc về việc sử dụng </a:t>
            </a:r>
            <a:r>
              <a:rPr lang="vi-VN">
                <a:latin typeface="Courier New"/>
                <a:ea typeface="Courier New"/>
                <a:cs typeface="Courier New"/>
                <a:sym typeface="Courier New"/>
              </a:rPr>
              <a:t>val</a:t>
            </a:r>
            <a:r>
              <a:rPr lang="vi-VN"/>
              <a:t> và </a:t>
            </a:r>
            <a:r>
              <a:rPr lang="vi-VN">
                <a:latin typeface="Courier New"/>
                <a:ea typeface="Courier New"/>
                <a:cs typeface="Courier New"/>
                <a:sym typeface="Courier New"/>
              </a:rPr>
              <a:t>var</a:t>
            </a:r>
            <a:r>
              <a:rPr lang="vi-VN"/>
              <a:t> là như nhau đối với mảng và danh sách.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Bạn có thể khai báo các mảng </a:t>
            </a:r>
            <a:r>
              <a:rPr lang="vi-VN">
                <a:solidFill>
                  <a:schemeClr val="dk1"/>
                </a:solidFill>
              </a:rPr>
              <a:t>kết hợp nhiều loại hoặc chỉ </a:t>
            </a:r>
            <a:r>
              <a:rPr lang="vi-VN"/>
              <a:t>một loại cho tất cả các thành phần. Trong ví dụ thứ hai, mặc dù chúng ta xác định một mảng chỉ có số nguyên bằng </a:t>
            </a:r>
            <a:r>
              <a:rPr lang="vi-VN">
                <a:latin typeface="Courier New"/>
                <a:ea typeface="Courier New"/>
                <a:cs typeface="Courier New"/>
                <a:sym typeface="Courier New"/>
              </a:rPr>
              <a:t>intArrayOf()</a:t>
            </a:r>
            <a:r>
              <a:rPr lang="vi-VN"/>
              <a:t>, nhưng cũng có các trình tạo hoặc hàm tạo thực thể tương ứng cho các mảng thuộc loại khác.</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Trong ví dụ này, chúng ta kết hợp 2 mảng rồi </a:t>
            </a:r>
            <a:r>
              <a:rPr lang="vi-VN">
                <a:latin typeface="Consolas"/>
                <a:ea typeface="Consolas"/>
                <a:cs typeface="Consolas"/>
                <a:sym typeface="Consolas"/>
              </a:rPr>
              <a:t>println</a:t>
            </a:r>
            <a:r>
              <a:rPr lang="vi-VN"/>
              <a:t> mảng thu được.</a:t>
            </a:r>
            <a:endParaRPr/>
          </a:p>
          <a:p>
            <a:pPr indent="0" lvl="0" marL="0" rtl="0" algn="l">
              <a:lnSpc>
                <a:spcPct val="100000"/>
              </a:lnSpc>
              <a:spcBef>
                <a:spcPts val="0"/>
              </a:spcBef>
              <a:spcAft>
                <a:spcPts val="0"/>
              </a:spcAft>
              <a:buSzPts val="1400"/>
              <a:buNone/>
            </a:pPr>
            <a:r>
              <a:rPr lang="vi-VN"/>
              <a:t>Hãy nhớ thêm </a:t>
            </a:r>
            <a:r>
              <a:rPr lang="vi-VN">
                <a:latin typeface="Courier New"/>
                <a:ea typeface="Courier New"/>
                <a:cs typeface="Courier New"/>
                <a:sym typeface="Courier New"/>
              </a:rPr>
              <a:t>import java.util.Arrays</a:t>
            </a:r>
            <a:r>
              <a:rPr lang="vi-VN"/>
              <a:t> làm tiêu đề nếu bạn chưa làm vậy.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vi-VN"/>
              <a:t>Xin lưu ý rằng việc quá trình nạp chồng toán tử đang diễn ra trong nền và việc </a:t>
            </a:r>
            <a:r>
              <a:rPr lang="vi-VN">
                <a:latin typeface="Consolas"/>
                <a:ea typeface="Consolas"/>
                <a:cs typeface="Consolas"/>
                <a:sym typeface="Consolas"/>
              </a:rPr>
              <a:t>+</a:t>
            </a:r>
            <a:r>
              <a:rPr lang="vi-VN"/>
              <a:t> đang gọi</a:t>
            </a:r>
            <a:endParaRPr/>
          </a:p>
          <a:p>
            <a:pPr indent="0" lvl="0" marL="0" rtl="0" algn="l">
              <a:lnSpc>
                <a:spcPct val="100000"/>
              </a:lnSpc>
              <a:spcBef>
                <a:spcPts val="0"/>
              </a:spcBef>
              <a:spcAft>
                <a:spcPts val="0"/>
              </a:spcAft>
              <a:buClr>
                <a:schemeClr val="dk1"/>
              </a:buClr>
              <a:buSzPts val="1100"/>
              <a:buFont typeface="Arial"/>
              <a:buNone/>
            </a:pPr>
            <a:r>
              <a:rPr lang="vi-VN"/>
              <a:t>toán tử </a:t>
            </a:r>
            <a:r>
              <a:rPr lang="vi-VN">
                <a:latin typeface="Courier New"/>
                <a:ea typeface="Courier New"/>
                <a:cs typeface="Courier New"/>
                <a:sym typeface="Courier New"/>
              </a:rPr>
              <a:t>fun plus(other:IntArray) : IntArray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latin typeface="Courier New"/>
                <a:ea typeface="Courier New"/>
                <a:cs typeface="Courier New"/>
                <a:sym typeface="Courier New"/>
              </a:rPr>
              <a:t>numbers2.plus(numbers)</a:t>
            </a:r>
            <a:r>
              <a:rPr lang="vi-VN"/>
              <a:t> sẽ tạo ra cùng một kết quả với</a:t>
            </a:r>
            <a:r>
              <a:rPr lang="vi-VN">
                <a:latin typeface="Courier New"/>
                <a:ea typeface="Courier New"/>
                <a:cs typeface="Courier New"/>
                <a:sym typeface="Courier New"/>
              </a:rPr>
              <a:t> numbers2 + numbers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400"/>
              <a:buNone/>
            </a:pPr>
            <a:r>
              <a:rPr lang="vi-VN"/>
              <a:t>Chọn </a:t>
            </a:r>
            <a:r>
              <a:rPr b="1" lang="vi-VN"/>
              <a:t>Kotlin</a:t>
            </a:r>
            <a:r>
              <a:rPr lang="vi-VN"/>
              <a:t> và </a:t>
            </a:r>
            <a:r>
              <a:rPr b="1" lang="vi-VN"/>
              <a:t>JVM | IDEA</a:t>
            </a:r>
            <a:r>
              <a:rPr lang="vi-VN"/>
              <a:t> rồi nhấp vào </a:t>
            </a:r>
            <a:r>
              <a:rPr b="1" lang="vi-VN"/>
              <a:t>Next</a:t>
            </a:r>
            <a:r>
              <a:rPr lang="vi-VN"/>
              <a:t> (Tiếp theo).</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Một</a:t>
            </a:r>
            <a:r>
              <a:rPr lang="vi-VN">
                <a:solidFill>
                  <a:schemeClr val="dk1"/>
                </a:solidFill>
              </a:rPr>
              <a:t> điểm đặc biệt của Kotlin là ngôn ngữ này tìm cách loại bỏ nguy cơ tham chiếu null trong mã. Tham chiếu null xảy ra khi mã tìm cách truy cập vào một biến không tham chiếu đến giá trị nào, có thể chặn thực thi mã và gây ra </a:t>
            </a:r>
            <a:r>
              <a:rPr lang="vi-VN">
                <a:solidFill>
                  <a:schemeClr val="dk1"/>
                </a:solidFill>
                <a:latin typeface="Courier New"/>
                <a:ea typeface="Courier New"/>
                <a:cs typeface="Courier New"/>
                <a:sym typeface="Courier New"/>
              </a:rPr>
              <a:t>NullPointerException</a:t>
            </a:r>
            <a:r>
              <a:rPr lang="vi-VN">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Hãy nói về các biến có thể có giá trị null và biến không thể có giá trị null. Các lỗi lập trình liên quan đến biến null chính là nguồn gốc của vô số lỗi. Kotlin tìm cách giảm số lỗi bằng việc đưa các biến không thể có giá trị null vào. Vì các biến không thể có giá trị null theo mặc định nên có nguy cơ thực thi mã không thành công do </a:t>
            </a:r>
            <a:r>
              <a:rPr lang="vi-VN">
                <a:solidFill>
                  <a:schemeClr val="dk1"/>
                </a:solidFill>
                <a:latin typeface="Courier New"/>
                <a:ea typeface="Courier New"/>
                <a:cs typeface="Courier New"/>
                <a:sym typeface="Courier New"/>
              </a:rPr>
              <a:t>NullPointerExceptions</a:t>
            </a:r>
            <a:r>
              <a:rPr lang="vi-VN">
                <a:solidFill>
                  <a:schemeClr val="dk1"/>
                </a:solidFill>
              </a:rPr>
              <a:t>. Chẳng hạn, trình biên dịch không cho phép dòng mã ở trên.</a:t>
            </a:r>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Đó là nguyên nhân gây ra lỗi. Khi bạn có các loại dữ liệu phức tạp, chẳng hạn như một danh sách:</a:t>
            </a:r>
            <a:endParaRPr/>
          </a:p>
          <a:p>
            <a:pPr indent="-317500" lvl="0" marL="457200" rtl="0" algn="l">
              <a:lnSpc>
                <a:spcPct val="100000"/>
              </a:lnSpc>
              <a:spcBef>
                <a:spcPts val="0"/>
              </a:spcBef>
              <a:spcAft>
                <a:spcPts val="0"/>
              </a:spcAft>
              <a:buSzPts val="1400"/>
              <a:buChar char="●"/>
            </a:pPr>
            <a:r>
              <a:rPr lang="vi-VN"/>
              <a:t>Bạn có thể cho phép các thành phần trong danh sách có giá trị null.</a:t>
            </a:r>
            <a:endParaRPr/>
          </a:p>
          <a:p>
            <a:pPr indent="-317500" lvl="0" marL="457200" rtl="0" algn="l">
              <a:lnSpc>
                <a:spcPct val="100000"/>
              </a:lnSpc>
              <a:spcBef>
                <a:spcPts val="0"/>
              </a:spcBef>
              <a:spcAft>
                <a:spcPts val="0"/>
              </a:spcAft>
              <a:buSzPts val="1400"/>
              <a:buChar char="●"/>
            </a:pPr>
            <a:r>
              <a:rPr lang="vi-VN"/>
              <a:t>Bạn có thể cho phép danh sách có giá trị null, nhưng nếu danh sách không có giá trị null thì các thành phần sẽ không thể có giá trị null.</a:t>
            </a:r>
            <a:endParaRPr/>
          </a:p>
          <a:p>
            <a:pPr indent="-317500" lvl="0" marL="457200" rtl="0" algn="l">
              <a:lnSpc>
                <a:spcPct val="100000"/>
              </a:lnSpc>
              <a:spcBef>
                <a:spcPts val="0"/>
              </a:spcBef>
              <a:spcAft>
                <a:spcPts val="0"/>
              </a:spcAft>
              <a:buSzPts val="1400"/>
              <a:buChar char="●"/>
            </a:pPr>
            <a:r>
              <a:rPr lang="vi-VN"/>
              <a:t>Bạn có thể cho phép cả danh sách và thành phần có giá trị null.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vi-VN"/>
              <a:t>Chuyển đổi: 1 lượt nhấp chuột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vi-VN"/>
              <a:t>Bạn có thể kiểm tra biến null bằng toán tử </a:t>
            </a:r>
            <a:r>
              <a:rPr lang="vi-VN">
                <a:latin typeface="Courier New"/>
                <a:ea typeface="Courier New"/>
                <a:cs typeface="Courier New"/>
                <a:sym typeface="Courier New"/>
              </a:rPr>
              <a:t>?</a:t>
            </a:r>
            <a:r>
              <a:rPr lang="vi-VN"/>
              <a:t> để tránh phải viết nhiều câu lệnh </a:t>
            </a:r>
            <a:r>
              <a:rPr lang="vi-VN">
                <a:latin typeface="Courier New"/>
                <a:ea typeface="Courier New"/>
                <a:cs typeface="Courier New"/>
                <a:sym typeface="Courier New"/>
              </a:rPr>
              <a:t>if/else</a:t>
            </a:r>
            <a:r>
              <a:rPr lang="vi-VN"/>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vi-VN"/>
              <a:t>Mặc dù ví dụ đầu tiên được viết bằng Kotlin, nhưng bạn cũng có thể kiểm tra biến null trong Java hoặc các ngôn ngữ khác. Câu lệnh vẫn bằng Kotlin, nhưng đó không phải cách làm đặc trưng của Kotlin. Dòng mã cuối cùng trong ví dụ có ý nghĩa đơn giản là "gọi dec() trên </a:t>
            </a:r>
            <a:r>
              <a:rPr lang="vi-VN">
                <a:latin typeface="Courier New"/>
                <a:ea typeface="Courier New"/>
                <a:cs typeface="Courier New"/>
                <a:sym typeface="Courier New"/>
              </a:rPr>
              <a:t>numberOfBooks</a:t>
            </a:r>
            <a:r>
              <a:rPr lang="vi-VN"/>
              <a:t> nếu không có giá trị null."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Nếu bạn thực sự thích </a:t>
            </a:r>
            <a:r>
              <a:rPr lang="vi-VN">
                <a:latin typeface="Courier New"/>
                <a:ea typeface="Courier New"/>
                <a:cs typeface="Courier New"/>
                <a:sym typeface="Courier New"/>
              </a:rPr>
              <a:t>NullPointerExceptions</a:t>
            </a:r>
            <a:r>
              <a:rPr lang="vi-VN"/>
              <a:t>, Kotlin sẽ cho phép bạn lưu giữ giá trị đó. Toán tử xác nhận không có giá trị null, </a:t>
            </a:r>
            <a:r>
              <a:rPr lang="vi-VN">
                <a:latin typeface="Courier New"/>
                <a:ea typeface="Courier New"/>
                <a:cs typeface="Courier New"/>
                <a:sym typeface="Courier New"/>
              </a:rPr>
              <a:t>!!</a:t>
            </a:r>
            <a:r>
              <a:rPr lang="vi-VN"/>
              <a:t> (double-bang), sẽ chuyển đổi mọi giá trị thành loại không có giá trị null và gửi một ngoại lệ nếu giá trị đó là null.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Trong tiếng lóng lập trình, dấu chấm than thường được gọi là "bang". Vì vậy, toán tử xác nhận không có giá trị null đôi khi được gọi là toán tử "double-bang" hoặc "bang bang".</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latin typeface="Roboto"/>
                <a:ea typeface="Roboto"/>
                <a:cs typeface="Roboto"/>
                <a:sym typeface="Roboto"/>
              </a:rPr>
              <a:t>Cảnh báo: </a:t>
            </a:r>
            <a:r>
              <a:rPr lang="vi-VN">
                <a:solidFill>
                  <a:schemeClr val="dk1"/>
                </a:solidFill>
                <a:latin typeface="Roboto"/>
                <a:ea typeface="Roboto"/>
                <a:cs typeface="Roboto"/>
                <a:sym typeface="Roboto"/>
              </a:rPr>
              <a:t>Vì </a:t>
            </a:r>
            <a:r>
              <a:rPr lang="vi-VN">
                <a:solidFill>
                  <a:schemeClr val="dk1"/>
                </a:solidFill>
                <a:latin typeface="Courier New"/>
                <a:ea typeface="Courier New"/>
                <a:cs typeface="Courier New"/>
                <a:sym typeface="Courier New"/>
              </a:rPr>
              <a:t>!!</a:t>
            </a:r>
            <a:r>
              <a:rPr lang="vi-VN">
                <a:solidFill>
                  <a:schemeClr val="dk1"/>
                </a:solidFill>
                <a:latin typeface="Roboto"/>
                <a:ea typeface="Roboto"/>
                <a:cs typeface="Roboto"/>
                <a:sym typeface="Roboto"/>
              </a:rPr>
              <a:t> sẽ gửi một ngoại lệ nên chỉ khuyên dùng toán tử này khi đặc biệt cần lưu giữ giá trị null.</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vi-VN"/>
              <a:t>Ví dụ này có ý nghĩa ngắn gọn là:</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vi-VN"/>
              <a:t>"nếu </a:t>
            </a:r>
            <a:r>
              <a:rPr lang="vi-VN">
                <a:latin typeface="Courier New"/>
                <a:ea typeface="Courier New"/>
                <a:cs typeface="Courier New"/>
                <a:sym typeface="Courier New"/>
              </a:rPr>
              <a:t>numberOfBooks</a:t>
            </a:r>
            <a:r>
              <a:rPr lang="vi-VN"/>
              <a:t> không có giá trị null, hãy giảm dần và sử dụng biến đó; nếu không, hãy dùng giá trị sau </a:t>
            </a:r>
            <a:r>
              <a:rPr lang="vi-VN">
                <a:latin typeface="Courier New"/>
                <a:ea typeface="Courier New"/>
                <a:cs typeface="Courier New"/>
                <a:sym typeface="Courier New"/>
              </a:rPr>
              <a:t>?:</a:t>
            </a:r>
            <a:r>
              <a:rPr lang="vi-VN"/>
              <a:t>, tức là </a:t>
            </a:r>
            <a:r>
              <a:rPr lang="vi-VN">
                <a:latin typeface="Courier New"/>
                <a:ea typeface="Courier New"/>
                <a:cs typeface="Courier New"/>
                <a:sym typeface="Courier New"/>
              </a:rPr>
              <a:t>0</a:t>
            </a:r>
            <a:r>
              <a:rPr lang="vi-VN"/>
              <a: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Nếu </a:t>
            </a:r>
            <a:r>
              <a:rPr lang="vi-VN">
                <a:latin typeface="Courier New"/>
                <a:ea typeface="Courier New"/>
                <a:cs typeface="Courier New"/>
                <a:sym typeface="Courier New"/>
              </a:rPr>
              <a:t>numberOfBooks</a:t>
            </a:r>
            <a:r>
              <a:rPr lang="vi-VN"/>
              <a:t> có giá trị null, quá trình đánh giá sẽ dừng lại và phương thức </a:t>
            </a:r>
            <a:r>
              <a:rPr lang="vi-VN">
                <a:latin typeface="Courier New"/>
                <a:ea typeface="Courier New"/>
                <a:cs typeface="Courier New"/>
                <a:sym typeface="Courier New"/>
              </a:rPr>
              <a:t>dec()</a:t>
            </a:r>
            <a:r>
              <a:rPr lang="vi-VN"/>
              <a:t> sẽ không được gọi. Việc kết hợp phần kiểm tra biến null với </a:t>
            </a:r>
            <a:r>
              <a:rPr lang="vi-VN">
                <a:solidFill>
                  <a:schemeClr val="dk1"/>
                </a:solidFill>
              </a:rPr>
              <a:t>toán tử elvis </a:t>
            </a:r>
            <a:r>
              <a:rPr lang="vi-VN"/>
              <a:t>sẽ giảm câu lệnh xuống còn một dòng, đồng thời tránh phải dùng câu lệnh </a:t>
            </a:r>
            <a:r>
              <a:rPr lang="vi-VN">
                <a:latin typeface="Courier New"/>
                <a:ea typeface="Courier New"/>
                <a:cs typeface="Courier New"/>
                <a:sym typeface="Courier New"/>
              </a:rPr>
              <a:t>if/else</a:t>
            </a:r>
            <a:r>
              <a:rPr lang="vi-VN"/>
              <a:t> dài hơn.</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317500" lvl="0" marL="457200" rtl="0" algn="l">
              <a:lnSpc>
                <a:spcPct val="100000"/>
              </a:lnSpc>
              <a:spcBef>
                <a:spcPts val="0"/>
              </a:spcBef>
              <a:spcAft>
                <a:spcPts val="0"/>
              </a:spcAft>
              <a:buSzPts val="1400"/>
              <a:buChar char="●"/>
            </a:pPr>
            <a:r>
              <a:rPr lang="vi-VN" u="sng">
                <a:solidFill>
                  <a:schemeClr val="hlink"/>
                </a:solidFill>
                <a:hlinkClick r:id="rId2"/>
              </a:rPr>
              <a:t>Toán tử Elvis</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400"/>
              <a:buNone/>
            </a:pPr>
            <a:r>
              <a:rPr lang="vi-VN"/>
              <a:t>Đặt tên cho dự án rồi nhấp vào </a:t>
            </a:r>
            <a:r>
              <a:rPr b="1" lang="vi-VN"/>
              <a:t>Next</a:t>
            </a:r>
            <a:r>
              <a:rPr lang="vi-VN"/>
              <a:t> (Tiếp theo).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vi-VN"/>
              <a:t>Chọn </a:t>
            </a:r>
            <a:r>
              <a:rPr b="1" lang="vi-VN"/>
              <a:t>Tools &gt; Kotlin &gt; Kotlin REPL</a:t>
            </a:r>
            <a:r>
              <a:rPr lang="vi-VN"/>
              <a:t> (Công cụ &gt; Kotlin &gt; Kotlin REPL) để mở REPL.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vi-VN">
                <a:solidFill>
                  <a:schemeClr val="dk1"/>
                </a:solidFill>
                <a:latin typeface="Roboto"/>
                <a:ea typeface="Roboto"/>
                <a:cs typeface="Roboto"/>
                <a:sym typeface="Roboto"/>
              </a:rPr>
              <a:t>Nhập mã bên dưới vào REPL:</a:t>
            </a:r>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vi-VN">
                <a:solidFill>
                  <a:schemeClr val="dk1"/>
                </a:solidFill>
                <a:latin typeface="Roboto"/>
                <a:ea typeface="Roboto"/>
                <a:cs typeface="Roboto"/>
                <a:sym typeface="Roboto"/>
              </a:rPr>
              <a:t>Các lệnh mà bạn nhập vào REPL sẽ được diễn giải ngay khi bạn nhấn tổ hợp phím </a:t>
            </a:r>
            <a:r>
              <a:rPr b="1" lang="vi-VN">
                <a:solidFill>
                  <a:schemeClr val="dk1"/>
                </a:solidFill>
                <a:latin typeface="Roboto"/>
                <a:ea typeface="Roboto"/>
                <a:cs typeface="Roboto"/>
                <a:sym typeface="Roboto"/>
              </a:rPr>
              <a:t>Ctrl + Enter</a:t>
            </a:r>
            <a:r>
              <a:rPr lang="vi-VN">
                <a:solidFill>
                  <a:schemeClr val="dk1"/>
                </a:solidFill>
                <a:latin typeface="Roboto"/>
                <a:ea typeface="Roboto"/>
                <a:cs typeface="Roboto"/>
                <a:sym typeface="Roboto"/>
              </a:rPr>
              <a:t> (</a:t>
            </a:r>
            <a:r>
              <a:rPr b="1" lang="vi-VN">
                <a:solidFill>
                  <a:schemeClr val="dk1"/>
                </a:solidFill>
                <a:latin typeface="Roboto"/>
                <a:ea typeface="Roboto"/>
                <a:cs typeface="Roboto"/>
                <a:sym typeface="Roboto"/>
              </a:rPr>
              <a:t>Cmd + Enter</a:t>
            </a:r>
            <a:r>
              <a:rPr lang="vi-VN">
                <a:solidFill>
                  <a:schemeClr val="dk1"/>
                </a:solidFill>
                <a:latin typeface="Roboto"/>
                <a:ea typeface="Roboto"/>
                <a:cs typeface="Roboto"/>
                <a:sym typeface="Roboto"/>
              </a:rPr>
              <a:t> trên máy Mac). Hãy xem nhanh mã Kotlin trên trang trình bày này. </a:t>
            </a:r>
            <a:endParaRPr/>
          </a:p>
          <a:p>
            <a:pPr indent="-317500" lvl="0" marL="457200" rtl="0" algn="l">
              <a:lnSpc>
                <a:spcPct val="115000"/>
              </a:lnSpc>
              <a:spcBef>
                <a:spcPts val="1000"/>
              </a:spcBef>
              <a:spcAft>
                <a:spcPts val="0"/>
              </a:spcAft>
              <a:buClr>
                <a:schemeClr val="dk1"/>
              </a:buClr>
              <a:buSzPts val="1400"/>
              <a:buChar char="●"/>
            </a:pPr>
            <a:r>
              <a:rPr lang="vi-VN">
                <a:solidFill>
                  <a:schemeClr val="dk1"/>
                </a:solidFill>
                <a:latin typeface="Roboto"/>
                <a:ea typeface="Roboto"/>
                <a:cs typeface="Roboto"/>
                <a:sym typeface="Roboto"/>
              </a:rPr>
              <a:t>Từ khóa </a:t>
            </a:r>
            <a:r>
              <a:rPr lang="vi-VN">
                <a:solidFill>
                  <a:schemeClr val="dk1"/>
                </a:solidFill>
                <a:latin typeface="Courier New"/>
                <a:ea typeface="Courier New"/>
                <a:cs typeface="Courier New"/>
                <a:sym typeface="Courier New"/>
              </a:rPr>
              <a:t>fun</a:t>
            </a:r>
            <a:r>
              <a:rPr lang="vi-VN">
                <a:solidFill>
                  <a:schemeClr val="dk1"/>
                </a:solidFill>
                <a:latin typeface="Roboto"/>
                <a:ea typeface="Roboto"/>
                <a:cs typeface="Roboto"/>
                <a:sym typeface="Roboto"/>
              </a:rPr>
              <a:t> chỉ định một hàm theo sau là tên. </a:t>
            </a:r>
            <a:endParaRPr/>
          </a:p>
          <a:p>
            <a:pPr indent="-317500" lvl="0" marL="457200" rtl="0" algn="l">
              <a:lnSpc>
                <a:spcPct val="115000"/>
              </a:lnSpc>
              <a:spcBef>
                <a:spcPts val="0"/>
              </a:spcBef>
              <a:spcAft>
                <a:spcPts val="0"/>
              </a:spcAft>
              <a:buClr>
                <a:schemeClr val="dk1"/>
              </a:buClr>
              <a:buSzPts val="1400"/>
              <a:buFont typeface="Roboto"/>
              <a:buChar char="●"/>
            </a:pPr>
            <a:r>
              <a:rPr lang="vi-VN">
                <a:solidFill>
                  <a:schemeClr val="dk1"/>
                </a:solidFill>
                <a:latin typeface="Roboto"/>
                <a:ea typeface="Roboto"/>
                <a:cs typeface="Roboto"/>
                <a:sym typeface="Roboto"/>
              </a:rPr>
              <a:t>Cũng giống như các ngôn ngữ lập trình khác, dấu ngoặc đơn dùng cho đối số của hàm (nếu có) và dấu ngoặc nhọn dùng để tạo khung mã cho hàm. </a:t>
            </a:r>
            <a:endParaRPr/>
          </a:p>
          <a:p>
            <a:pPr indent="-317500" lvl="0" marL="457200" rtl="0" algn="l">
              <a:lnSpc>
                <a:spcPct val="115000"/>
              </a:lnSpc>
              <a:spcBef>
                <a:spcPts val="0"/>
              </a:spcBef>
              <a:spcAft>
                <a:spcPts val="0"/>
              </a:spcAft>
              <a:buClr>
                <a:schemeClr val="dk1"/>
              </a:buClr>
              <a:buSzPts val="1400"/>
              <a:buFont typeface="Roboto"/>
              <a:buChar char="●"/>
            </a:pPr>
            <a:r>
              <a:rPr lang="vi-VN">
                <a:solidFill>
                  <a:schemeClr val="dk1"/>
                </a:solidFill>
                <a:latin typeface="Roboto"/>
                <a:ea typeface="Roboto"/>
                <a:cs typeface="Roboto"/>
                <a:sym typeface="Roboto"/>
              </a:rPr>
              <a:t>Không có loại dữ liệu trả về vì hàm không trả về dữ liệu nào. </a:t>
            </a:r>
            <a:endParaRPr/>
          </a:p>
          <a:p>
            <a:pPr indent="-317500" lvl="0" marL="457200" rtl="0" algn="l">
              <a:lnSpc>
                <a:spcPct val="115000"/>
              </a:lnSpc>
              <a:spcBef>
                <a:spcPts val="0"/>
              </a:spcBef>
              <a:spcAft>
                <a:spcPts val="0"/>
              </a:spcAft>
              <a:buClr>
                <a:schemeClr val="dk1"/>
              </a:buClr>
              <a:buSzPts val="1400"/>
              <a:buFont typeface="Roboto"/>
              <a:buChar char="●"/>
            </a:pPr>
            <a:r>
              <a:rPr lang="vi-VN"/>
              <a:t>Lưu ý rằng không có dấu chấm phẩy ở cuối các dòng. Nếu bạn thường thêm dấu chấm phẩy thì cũng không sao cả. Bạn có thể thêm hoặc bỏ dấu chấm phẩy.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6" name="Google Shape;16;p2"/>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17" name="Google Shape;17;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8" name="Google Shape;18;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9" name="Shape 19"/>
        <p:cNvGrpSpPr/>
        <p:nvPr/>
      </p:nvGrpSpPr>
      <p:grpSpPr>
        <a:xfrm>
          <a:off x="0" y="0"/>
          <a:ext cx="0" cy="0"/>
          <a:chOff x="0" y="0"/>
          <a:chExt cx="0" cy="0"/>
        </a:xfrm>
      </p:grpSpPr>
      <p:sp>
        <p:nvSpPr>
          <p:cNvPr id="20" name="Google Shape;20;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3" name="Google Shape;23;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4" name="Google Shape;24;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5" name="Shape 25"/>
        <p:cNvGrpSpPr/>
        <p:nvPr/>
      </p:nvGrpSpPr>
      <p:grpSpPr>
        <a:xfrm>
          <a:off x="0" y="0"/>
          <a:ext cx="0" cy="0"/>
          <a:chOff x="0" y="0"/>
          <a:chExt cx="0" cy="0"/>
        </a:xfrm>
      </p:grpSpPr>
      <p:sp>
        <p:nvSpPr>
          <p:cNvPr id="26" name="Google Shape;26;p4"/>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27" name="Google Shape;27;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latin typeface="Roboto"/>
                <a:ea typeface="Roboto"/>
                <a:cs typeface="Roboto"/>
                <a:sym typeface="Roboto"/>
              </a:rPr>
              <a:t>Phát triển Android bằng Kotlin</a:t>
            </a:r>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37" name="Shape 37"/>
        <p:cNvGrpSpPr/>
        <p:nvPr/>
      </p:nvGrpSpPr>
      <p:grpSpPr>
        <a:xfrm>
          <a:off x="0" y="0"/>
          <a:ext cx="0" cy="0"/>
          <a:chOff x="0" y="0"/>
          <a:chExt cx="0" cy="0"/>
        </a:xfrm>
      </p:grpSpPr>
      <p:sp>
        <p:nvSpPr>
          <p:cNvPr id="38" name="Google Shape;38;p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39" name="Google Shape;39;p6"/>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40" name="Google Shape;40;p6"/>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41" name="Google Shape;41;p6"/>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latin typeface="Roboto"/>
                <a:ea typeface="Roboto"/>
                <a:cs typeface="Roboto"/>
                <a:sym typeface="Roboto"/>
              </a:rPr>
              <a:t>Android Development with Kotlin</a:t>
            </a:r>
            <a:endParaRPr/>
          </a:p>
        </p:txBody>
      </p:sp>
      <p:sp>
        <p:nvSpPr>
          <p:cNvPr id="43" name="Google Shape;43;p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vi-VN" sz="900" u="none" cap="none" strike="noStrike">
                <a:solidFill>
                  <a:srgbClr val="666666"/>
                </a:solidFill>
                <a:latin typeface="Open Sans"/>
                <a:ea typeface="Open Sans"/>
                <a:cs typeface="Open Sans"/>
                <a:sym typeface="Open Sans"/>
              </a:rPr>
              <a:t>This work is licensed under the </a:t>
            </a:r>
            <a:r>
              <a:rPr b="0" i="1" lang="vi-VN" sz="900" u="sng" cap="none" strike="noStrike">
                <a:solidFill>
                  <a:schemeClr val="hlink"/>
                </a:solidFill>
                <a:latin typeface="Open Sans"/>
                <a:ea typeface="Open Sans"/>
                <a:cs typeface="Open Sans"/>
                <a:sym typeface="Open Sans"/>
                <a:hlinkClick r:id="rId2"/>
              </a:rPr>
              <a:t>Apache 2 license</a:t>
            </a:r>
            <a:r>
              <a:rPr b="0" i="1" lang="vi-VN" sz="900" u="none" cap="none" strike="noStrike">
                <a:solidFill>
                  <a:srgbClr val="666666"/>
                </a:solidFill>
                <a:latin typeface="Roboto"/>
                <a:ea typeface="Roboto"/>
                <a:cs typeface="Roboto"/>
                <a:sym typeface="Roboto"/>
              </a:rPr>
              <a:t>.</a:t>
            </a:r>
            <a:endParaRPr/>
          </a:p>
        </p:txBody>
      </p:sp>
      <p:pic>
        <p:nvPicPr>
          <p:cNvPr id="44" name="Google Shape;44;p6"/>
          <p:cNvPicPr preferRelativeResize="0"/>
          <p:nvPr/>
        </p:nvPicPr>
        <p:blipFill rotWithShape="1">
          <a:blip r:embed="rId3">
            <a:alphaModFix/>
          </a:blip>
          <a:srcRect b="0" l="0" r="0" t="0"/>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47" name="Google Shape;47;p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48"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p8"/>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52" name="Google Shape;52;p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0297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9" name="Shape 29"/>
        <p:cNvGrpSpPr/>
        <p:nvPr/>
      </p:nvGrpSpPr>
      <p:grpSpPr>
        <a:xfrm>
          <a:off x="0" y="0"/>
          <a:ext cx="0" cy="0"/>
          <a:chOff x="0" y="0"/>
          <a:chExt cx="0" cy="0"/>
        </a:xfrm>
      </p:grpSpPr>
      <p:pic>
        <p:nvPicPr>
          <p:cNvPr descr="footer.png" id="30" name="Google Shape;30;p5"/>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1" name="Google Shape;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 name="Google Shape;3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33" name="Google Shape;33;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34" name="Google Shape;34;p5"/>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latin typeface="Roboto"/>
                <a:ea typeface="Roboto"/>
                <a:cs typeface="Roboto"/>
                <a:sym typeface="Roboto"/>
              </a:rPr>
              <a:t>Android Development with Kotlin</a:t>
            </a:r>
            <a:endParaRPr/>
          </a:p>
        </p:txBody>
      </p:sp>
      <p:sp>
        <p:nvSpPr>
          <p:cNvPr id="36" name="Google Shape;36;p5"/>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vi-VN" sz="900" u="none" cap="none" strike="noStrike">
                <a:solidFill>
                  <a:srgbClr val="666666"/>
                </a:solidFill>
                <a:latin typeface="Open Sans"/>
                <a:ea typeface="Open Sans"/>
                <a:cs typeface="Open Sans"/>
                <a:sym typeface="Open Sans"/>
              </a:rPr>
              <a:t>This work is licensed under the </a:t>
            </a:r>
            <a:r>
              <a:rPr b="0" i="1" lang="vi-VN" sz="900" u="sng" cap="none" strike="noStrike">
                <a:solidFill>
                  <a:schemeClr val="hlink"/>
                </a:solidFill>
                <a:latin typeface="Open Sans"/>
                <a:ea typeface="Open Sans"/>
                <a:cs typeface="Open Sans"/>
                <a:sym typeface="Open Sans"/>
                <a:hlinkClick r:id="rId2"/>
              </a:rPr>
              <a:t>Apache 2 license</a:t>
            </a:r>
            <a:r>
              <a:rPr b="0" i="1" lang="vi-VN" sz="900" u="none" cap="none" strike="noStrike">
                <a:solidFill>
                  <a:srgbClr val="666666"/>
                </a:solidFill>
                <a:latin typeface="Roboto"/>
                <a:ea typeface="Roboto"/>
                <a:cs typeface="Roboto"/>
                <a:sym typeface="Roboto"/>
              </a:rPr>
              <a:t>.</a:t>
            </a:r>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10" Type="http://schemas.openxmlformats.org/officeDocument/2006/relationships/slide" Target="/ppt/slides/slide57.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slide" Target="/ppt/slides/slide3.xml"/><Relationship Id="rId4" Type="http://schemas.openxmlformats.org/officeDocument/2006/relationships/slide" Target="/ppt/slides/slide9.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8" name="Google Shape;58;p9"/>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9" name="Google Shape;59;p9"/>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60" name="Google Shape;60;p9"/>
          <p:cNvSpPr txBox="1"/>
          <p:nvPr/>
        </p:nvSpPr>
        <p:spPr>
          <a:xfrm>
            <a:off x="756650" y="2140125"/>
            <a:ext cx="3358500" cy="183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vi-VN" sz="3600">
                <a:solidFill>
                  <a:srgbClr val="FAFAFA"/>
                </a:solidFill>
              </a:rPr>
              <a:t>Bài học 1:</a:t>
            </a:r>
            <a:r>
              <a:rPr b="0" i="0" lang="vi-VN" sz="3600" u="none" cap="none" strike="noStrike">
                <a:solidFill>
                  <a:srgbClr val="FAFAFA"/>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Khái niệm cơ bản về Kotlin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Toán tử</a:t>
            </a:r>
            <a:endParaRPr>
              <a:latin typeface="Arial"/>
              <a:ea typeface="Arial"/>
              <a:cs typeface="Arial"/>
              <a:sym typeface="Arial"/>
            </a:endParaRPr>
          </a:p>
        </p:txBody>
      </p:sp>
      <p:sp>
        <p:nvSpPr>
          <p:cNvPr id="125" name="Google Shape;125;p18"/>
          <p:cNvSpPr txBox="1"/>
          <p:nvPr>
            <p:ph idx="1" type="body"/>
          </p:nvPr>
        </p:nvSpPr>
        <p:spPr>
          <a:xfrm>
            <a:off x="311700" y="1076275"/>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vi-VN">
                <a:latin typeface="Arial"/>
                <a:ea typeface="Arial"/>
                <a:cs typeface="Arial"/>
                <a:sym typeface="Arial"/>
              </a:rPr>
              <a:t>Toán tử toán học</a:t>
            </a:r>
            <a:endParaRPr>
              <a:latin typeface="Arial"/>
              <a:ea typeface="Arial"/>
              <a:cs typeface="Arial"/>
              <a:sym typeface="Arial"/>
            </a:endParaRPr>
          </a:p>
        </p:txBody>
      </p:sp>
      <p:sp>
        <p:nvSpPr>
          <p:cNvPr id="126" name="Google Shape;126;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27" name="Google Shape;127;p18"/>
          <p:cNvSpPr txBox="1"/>
          <p:nvPr>
            <p:ph idx="1" type="body"/>
          </p:nvPr>
        </p:nvSpPr>
        <p:spPr>
          <a:xfrm>
            <a:off x="306050" y="2882375"/>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vi-VN">
                <a:latin typeface="Arial"/>
                <a:ea typeface="Arial"/>
                <a:cs typeface="Arial"/>
                <a:sym typeface="Arial"/>
              </a:rPr>
              <a:t>Toán tử gán</a:t>
            </a:r>
            <a:endParaRPr>
              <a:latin typeface="Arial"/>
              <a:ea typeface="Arial"/>
              <a:cs typeface="Arial"/>
              <a:sym typeface="Arial"/>
            </a:endParaRPr>
          </a:p>
        </p:txBody>
      </p:sp>
      <p:sp>
        <p:nvSpPr>
          <p:cNvPr id="128" name="Google Shape;128;p18"/>
          <p:cNvSpPr txBox="1"/>
          <p:nvPr>
            <p:ph idx="1" type="body"/>
          </p:nvPr>
        </p:nvSpPr>
        <p:spPr>
          <a:xfrm>
            <a:off x="306050" y="3557750"/>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vi-VN">
                <a:latin typeface="Arial"/>
                <a:ea typeface="Arial"/>
                <a:cs typeface="Arial"/>
                <a:sym typeface="Arial"/>
              </a:rPr>
              <a:t>Toán tử bằng</a:t>
            </a:r>
            <a:endParaRPr>
              <a:latin typeface="Arial"/>
              <a:ea typeface="Arial"/>
              <a:cs typeface="Arial"/>
              <a:sym typeface="Arial"/>
            </a:endParaRPr>
          </a:p>
        </p:txBody>
      </p:sp>
      <p:sp>
        <p:nvSpPr>
          <p:cNvPr id="129" name="Google Shape;129;p18"/>
          <p:cNvSpPr txBox="1"/>
          <p:nvPr>
            <p:ph idx="1" type="body"/>
          </p:nvPr>
        </p:nvSpPr>
        <p:spPr>
          <a:xfrm>
            <a:off x="336375" y="1638975"/>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vi-VN">
                <a:latin typeface="Arial"/>
                <a:ea typeface="Arial"/>
                <a:cs typeface="Arial"/>
                <a:sym typeface="Arial"/>
              </a:rPr>
              <a:t>Toán tử tăng và toán tử giảm</a:t>
            </a:r>
            <a:endParaRPr>
              <a:latin typeface="Arial"/>
              <a:ea typeface="Arial"/>
              <a:cs typeface="Arial"/>
              <a:sym typeface="Arial"/>
            </a:endParaRPr>
          </a:p>
        </p:txBody>
      </p:sp>
      <p:sp>
        <p:nvSpPr>
          <p:cNvPr id="130" name="Google Shape;130;p18"/>
          <p:cNvSpPr txBox="1"/>
          <p:nvPr>
            <p:ph idx="1" type="body"/>
          </p:nvPr>
        </p:nvSpPr>
        <p:spPr>
          <a:xfrm>
            <a:off x="336375" y="2248575"/>
            <a:ext cx="8520600" cy="7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vi-VN">
                <a:latin typeface="Arial"/>
                <a:ea typeface="Arial"/>
                <a:cs typeface="Arial"/>
                <a:sym typeface="Arial"/>
              </a:rPr>
              <a:t>Toán tử so sánh</a:t>
            </a:r>
            <a:endParaRPr>
              <a:latin typeface="Arial"/>
              <a:ea typeface="Arial"/>
              <a:cs typeface="Arial"/>
              <a:sym typeface="Arial"/>
            </a:endParaRPr>
          </a:p>
        </p:txBody>
      </p:sp>
      <p:sp>
        <p:nvSpPr>
          <p:cNvPr id="131" name="Google Shape;131;p18"/>
          <p:cNvSpPr txBox="1"/>
          <p:nvPr/>
        </p:nvSpPr>
        <p:spPr>
          <a:xfrm>
            <a:off x="6310600" y="996375"/>
            <a:ext cx="3000000" cy="642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000000"/>
              </a:buClr>
              <a:buSzPts val="2400"/>
              <a:buFont typeface="Consolas"/>
              <a:buChar char="+"/>
            </a:pPr>
            <a:r>
              <a:rPr lang="vi-VN" sz="2400">
                <a:solidFill>
                  <a:srgbClr val="000000"/>
                </a:solidFill>
                <a:latin typeface="Consolas"/>
                <a:ea typeface="Consolas"/>
                <a:cs typeface="Consolas"/>
                <a:sym typeface="Consolas"/>
              </a:rPr>
              <a:t>- * / %</a:t>
            </a:r>
            <a:endParaRPr>
              <a:latin typeface="Consolas"/>
              <a:ea typeface="Consolas"/>
              <a:cs typeface="Consolas"/>
              <a:sym typeface="Consolas"/>
            </a:endParaRPr>
          </a:p>
        </p:txBody>
      </p:sp>
      <p:sp>
        <p:nvSpPr>
          <p:cNvPr id="132" name="Google Shape;132;p18"/>
          <p:cNvSpPr txBox="1"/>
          <p:nvPr/>
        </p:nvSpPr>
        <p:spPr>
          <a:xfrm>
            <a:off x="6310600" y="28251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solidFill>
                  <a:srgbClr val="000000"/>
                </a:solidFill>
                <a:latin typeface="Consolas"/>
                <a:ea typeface="Consolas"/>
                <a:cs typeface="Consolas"/>
                <a:sym typeface="Consolas"/>
              </a:rPr>
              <a:t>=</a:t>
            </a:r>
            <a:endParaRPr sz="2400">
              <a:latin typeface="Consolas"/>
              <a:ea typeface="Consolas"/>
              <a:cs typeface="Consolas"/>
              <a:sym typeface="Consolas"/>
            </a:endParaRPr>
          </a:p>
        </p:txBody>
      </p:sp>
      <p:sp>
        <p:nvSpPr>
          <p:cNvPr id="133" name="Google Shape;133;p18"/>
          <p:cNvSpPr txBox="1"/>
          <p:nvPr/>
        </p:nvSpPr>
        <p:spPr>
          <a:xfrm>
            <a:off x="6310600" y="35109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solidFill>
                  <a:srgbClr val="000000"/>
                </a:solidFill>
                <a:latin typeface="Consolas"/>
                <a:ea typeface="Consolas"/>
                <a:cs typeface="Consolas"/>
                <a:sym typeface="Consolas"/>
              </a:rPr>
              <a:t>== !=</a:t>
            </a:r>
            <a:endParaRPr sz="2400">
              <a:latin typeface="Consolas"/>
              <a:ea typeface="Consolas"/>
              <a:cs typeface="Consolas"/>
              <a:sym typeface="Consolas"/>
            </a:endParaRPr>
          </a:p>
        </p:txBody>
      </p:sp>
      <p:sp>
        <p:nvSpPr>
          <p:cNvPr id="134" name="Google Shape;134;p18"/>
          <p:cNvSpPr txBox="1"/>
          <p:nvPr/>
        </p:nvSpPr>
        <p:spPr>
          <a:xfrm>
            <a:off x="6310600" y="16059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solidFill>
                  <a:srgbClr val="000000"/>
                </a:solidFill>
                <a:latin typeface="Consolas"/>
                <a:ea typeface="Consolas"/>
                <a:cs typeface="Consolas"/>
                <a:sym typeface="Consolas"/>
              </a:rPr>
              <a:t>++ --</a:t>
            </a:r>
            <a:endParaRPr sz="2400">
              <a:latin typeface="Consolas"/>
              <a:ea typeface="Consolas"/>
              <a:cs typeface="Consolas"/>
              <a:sym typeface="Consolas"/>
            </a:endParaRPr>
          </a:p>
        </p:txBody>
      </p:sp>
      <p:sp>
        <p:nvSpPr>
          <p:cNvPr id="135" name="Google Shape;135;p18"/>
          <p:cNvSpPr txBox="1"/>
          <p:nvPr/>
        </p:nvSpPr>
        <p:spPr>
          <a:xfrm>
            <a:off x="6310600" y="20880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solidFill>
                  <a:srgbClr val="000000"/>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Toán tử toán học với số nguyên</a:t>
            </a:r>
            <a:endParaRPr>
              <a:latin typeface="Arial"/>
              <a:ea typeface="Arial"/>
              <a:cs typeface="Arial"/>
              <a:sym typeface="Arial"/>
            </a:endParaRPr>
          </a:p>
        </p:txBody>
      </p:sp>
      <p:sp>
        <p:nvSpPr>
          <p:cNvPr id="141" name="Google Shape;141;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42" name="Google Shape;142;p19"/>
          <p:cNvSpPr txBox="1"/>
          <p:nvPr/>
        </p:nvSpPr>
        <p:spPr>
          <a:xfrm>
            <a:off x="382250" y="1089200"/>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1 + </a:t>
            </a:r>
            <a:r>
              <a:rPr lang="vi-VN" sz="2400">
                <a:latin typeface="Consolas"/>
                <a:ea typeface="Consolas"/>
                <a:cs typeface="Consolas"/>
                <a:sym typeface="Consolas"/>
              </a:rPr>
              <a:t>1</a:t>
            </a:r>
            <a:r>
              <a:rPr lang="vi-VN" sz="2400">
                <a:latin typeface="Consolas"/>
                <a:ea typeface="Consolas"/>
                <a:cs typeface="Consolas"/>
                <a:sym typeface="Consolas"/>
              </a:rPr>
              <a:t>     </a:t>
            </a:r>
            <a:r>
              <a:rPr lang="vi-VN" sz="2400">
                <a:latin typeface="Consolas"/>
                <a:ea typeface="Consolas"/>
                <a:cs typeface="Consolas"/>
                <a:sym typeface="Consolas"/>
              </a:rPr>
              <a:t>=&gt;</a:t>
            </a:r>
            <a:endParaRPr sz="2400">
              <a:latin typeface="Consolas"/>
              <a:ea typeface="Consolas"/>
              <a:cs typeface="Consolas"/>
              <a:sym typeface="Consolas"/>
            </a:endParaRPr>
          </a:p>
        </p:txBody>
      </p:sp>
      <p:sp>
        <p:nvSpPr>
          <p:cNvPr id="143" name="Google Shape;143;p19"/>
          <p:cNvSpPr txBox="1"/>
          <p:nvPr/>
        </p:nvSpPr>
        <p:spPr>
          <a:xfrm>
            <a:off x="382250" y="1927400"/>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53 - 3    </a:t>
            </a:r>
            <a:r>
              <a:rPr lang="vi-VN" sz="2400">
                <a:solidFill>
                  <a:srgbClr val="000000"/>
                </a:solidFill>
                <a:latin typeface="Consolas"/>
                <a:ea typeface="Consolas"/>
                <a:cs typeface="Consolas"/>
                <a:sym typeface="Consolas"/>
              </a:rPr>
              <a:t>=&gt;</a:t>
            </a:r>
            <a:endParaRPr sz="2400">
              <a:latin typeface="Consolas"/>
              <a:ea typeface="Consolas"/>
              <a:cs typeface="Consolas"/>
              <a:sym typeface="Consolas"/>
            </a:endParaRPr>
          </a:p>
        </p:txBody>
      </p:sp>
      <p:sp>
        <p:nvSpPr>
          <p:cNvPr id="144" name="Google Shape;144;p19"/>
          <p:cNvSpPr txBox="1"/>
          <p:nvPr/>
        </p:nvSpPr>
        <p:spPr>
          <a:xfrm>
            <a:off x="382250" y="2765600"/>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50 / 10   </a:t>
            </a:r>
            <a:r>
              <a:rPr lang="vi-VN" sz="2400">
                <a:solidFill>
                  <a:srgbClr val="000000"/>
                </a:solidFill>
                <a:latin typeface="Consolas"/>
                <a:ea typeface="Consolas"/>
                <a:cs typeface="Consolas"/>
                <a:sym typeface="Consolas"/>
              </a:rPr>
              <a:t>=&gt;</a:t>
            </a:r>
            <a:endParaRPr sz="2400">
              <a:latin typeface="Consolas"/>
              <a:ea typeface="Consolas"/>
              <a:cs typeface="Consolas"/>
              <a:sym typeface="Consolas"/>
            </a:endParaRPr>
          </a:p>
        </p:txBody>
      </p:sp>
      <p:sp>
        <p:nvSpPr>
          <p:cNvPr id="145" name="Google Shape;145;p19"/>
          <p:cNvSpPr txBox="1"/>
          <p:nvPr/>
        </p:nvSpPr>
        <p:spPr>
          <a:xfrm>
            <a:off x="382250" y="3603800"/>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9 % 3     </a:t>
            </a:r>
            <a:r>
              <a:rPr lang="vi-VN" sz="2400">
                <a:solidFill>
                  <a:srgbClr val="000000"/>
                </a:solidFill>
                <a:latin typeface="Consolas"/>
                <a:ea typeface="Consolas"/>
                <a:cs typeface="Consolas"/>
                <a:sym typeface="Consolas"/>
              </a:rPr>
              <a:t>=&gt;</a:t>
            </a:r>
            <a:endParaRPr sz="2400">
              <a:latin typeface="Consolas"/>
              <a:ea typeface="Consolas"/>
              <a:cs typeface="Consolas"/>
              <a:sym typeface="Consolas"/>
            </a:endParaRPr>
          </a:p>
        </p:txBody>
      </p:sp>
      <p:sp>
        <p:nvSpPr>
          <p:cNvPr id="146" name="Google Shape;146;p19"/>
          <p:cNvSpPr txBox="1"/>
          <p:nvPr/>
        </p:nvSpPr>
        <p:spPr>
          <a:xfrm>
            <a:off x="3289925" y="1089200"/>
            <a:ext cx="2418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2</a:t>
            </a:r>
            <a:endParaRPr sz="2400">
              <a:latin typeface="Consolas"/>
              <a:ea typeface="Consolas"/>
              <a:cs typeface="Consolas"/>
              <a:sym typeface="Consolas"/>
            </a:endParaRPr>
          </a:p>
        </p:txBody>
      </p:sp>
      <p:sp>
        <p:nvSpPr>
          <p:cNvPr id="147" name="Google Shape;147;p19"/>
          <p:cNvSpPr txBox="1"/>
          <p:nvPr/>
        </p:nvSpPr>
        <p:spPr>
          <a:xfrm>
            <a:off x="3289925" y="1927400"/>
            <a:ext cx="21432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50</a:t>
            </a:r>
            <a:endParaRPr sz="2400">
              <a:latin typeface="Consolas"/>
              <a:ea typeface="Consolas"/>
              <a:cs typeface="Consolas"/>
              <a:sym typeface="Consolas"/>
            </a:endParaRPr>
          </a:p>
        </p:txBody>
      </p:sp>
      <p:sp>
        <p:nvSpPr>
          <p:cNvPr id="148" name="Google Shape;148;p19"/>
          <p:cNvSpPr txBox="1"/>
          <p:nvPr/>
        </p:nvSpPr>
        <p:spPr>
          <a:xfrm>
            <a:off x="3289925" y="2765600"/>
            <a:ext cx="21432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5</a:t>
            </a:r>
            <a:endParaRPr sz="2400">
              <a:latin typeface="Consolas"/>
              <a:ea typeface="Consolas"/>
              <a:cs typeface="Consolas"/>
              <a:sym typeface="Consolas"/>
            </a:endParaRPr>
          </a:p>
        </p:txBody>
      </p:sp>
      <p:sp>
        <p:nvSpPr>
          <p:cNvPr id="149" name="Google Shape;149;p19"/>
          <p:cNvSpPr txBox="1"/>
          <p:nvPr/>
        </p:nvSpPr>
        <p:spPr>
          <a:xfrm>
            <a:off x="3289925" y="3603800"/>
            <a:ext cx="13755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0</a:t>
            </a:r>
            <a:endParaRPr sz="24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Toán tử toán học với số thực</a:t>
            </a:r>
            <a:endParaRPr>
              <a:latin typeface="Arial"/>
              <a:ea typeface="Arial"/>
              <a:cs typeface="Arial"/>
              <a:sym typeface="Arial"/>
            </a:endParaRPr>
          </a:p>
        </p:txBody>
      </p:sp>
      <p:sp>
        <p:nvSpPr>
          <p:cNvPr id="155" name="Google Shape;155;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56" name="Google Shape;156;p20"/>
          <p:cNvSpPr txBox="1"/>
          <p:nvPr/>
        </p:nvSpPr>
        <p:spPr>
          <a:xfrm>
            <a:off x="382250" y="1555325"/>
            <a:ext cx="41124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1.0 / 2.0   </a:t>
            </a:r>
            <a:r>
              <a:rPr lang="vi-VN" sz="2400">
                <a:latin typeface="Consolas"/>
                <a:ea typeface="Consolas"/>
                <a:cs typeface="Consolas"/>
                <a:sym typeface="Consolas"/>
              </a:rPr>
              <a:t>=&gt;</a:t>
            </a:r>
            <a:endParaRPr sz="2400">
              <a:latin typeface="Consolas"/>
              <a:ea typeface="Consolas"/>
              <a:cs typeface="Consolas"/>
              <a:sym typeface="Consolas"/>
            </a:endParaRPr>
          </a:p>
        </p:txBody>
      </p:sp>
      <p:sp>
        <p:nvSpPr>
          <p:cNvPr id="157" name="Google Shape;157;p20"/>
          <p:cNvSpPr txBox="1"/>
          <p:nvPr/>
        </p:nvSpPr>
        <p:spPr>
          <a:xfrm>
            <a:off x="382250" y="2393525"/>
            <a:ext cx="38838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2400">
                <a:latin typeface="Consolas"/>
                <a:ea typeface="Consolas"/>
                <a:cs typeface="Consolas"/>
                <a:sym typeface="Consolas"/>
              </a:rPr>
              <a:t>2.0 * 3.5   </a:t>
            </a:r>
            <a:r>
              <a:rPr lang="vi-VN" sz="2400">
                <a:solidFill>
                  <a:srgbClr val="000000"/>
                </a:solidFill>
                <a:latin typeface="Consolas"/>
                <a:ea typeface="Consolas"/>
                <a:cs typeface="Consolas"/>
                <a:sym typeface="Consolas"/>
              </a:rPr>
              <a:t>=&gt;</a:t>
            </a:r>
            <a:endParaRPr sz="24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63" name="Google Shape;163;p21"/>
          <p:cNvSpPr txBox="1"/>
          <p:nvPr/>
        </p:nvSpPr>
        <p:spPr>
          <a:xfrm>
            <a:off x="6664275" y="2571750"/>
            <a:ext cx="2273400" cy="17319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vi-VN" sz="1800" u="none" cap="none" strike="noStrike">
                <a:solidFill>
                  <a:srgbClr val="1155CC"/>
                </a:solidFill>
              </a:rPr>
              <a:t>⇒</a:t>
            </a:r>
            <a:r>
              <a:rPr b="1" i="0" lang="vi-VN" sz="1800" u="none" cap="none" strike="noStrike">
                <a:solidFill>
                  <a:schemeClr val="dk1"/>
                </a:solidFill>
              </a:rPr>
              <a:t> </a:t>
            </a:r>
            <a:r>
              <a:rPr i="0" lang="vi-VN" sz="1800" u="none" cap="none" strike="noStrike">
                <a:solidFill>
                  <a:srgbClr val="3C4043"/>
                </a:solidFill>
              </a:rPr>
              <a:t>cho biết kết quả từ mã của bạn. </a:t>
            </a:r>
            <a:endParaRPr/>
          </a:p>
          <a:p>
            <a:pPr indent="0" lvl="0" marL="0" marR="0" rtl="0" algn="l">
              <a:lnSpc>
                <a:spcPct val="100000"/>
              </a:lnSpc>
              <a:spcBef>
                <a:spcPts val="0"/>
              </a:spcBef>
              <a:spcAft>
                <a:spcPts val="0"/>
              </a:spcAft>
              <a:buClr>
                <a:schemeClr val="dk1"/>
              </a:buClr>
              <a:buSzPts val="1100"/>
              <a:buFont typeface="Arial"/>
              <a:buNone/>
            </a:pPr>
            <a:r>
              <a:t/>
            </a:r>
            <a:endParaRPr i="0" sz="1800" u="none" cap="none" strike="noStrike">
              <a:solidFill>
                <a:srgbClr val="3C4043"/>
              </a:solidFill>
            </a:endParaRPr>
          </a:p>
          <a:p>
            <a:pPr indent="0" lvl="0" marL="0" marR="0" rtl="0" algn="l">
              <a:lnSpc>
                <a:spcPct val="100000"/>
              </a:lnSpc>
              <a:spcBef>
                <a:spcPts val="0"/>
              </a:spcBef>
              <a:spcAft>
                <a:spcPts val="0"/>
              </a:spcAft>
              <a:buClr>
                <a:schemeClr val="dk1"/>
              </a:buClr>
              <a:buSzPts val="1100"/>
              <a:buFont typeface="Arial"/>
              <a:buNone/>
            </a:pPr>
            <a:r>
              <a:rPr i="0" lang="vi-VN" sz="1800" u="none" cap="none" strike="noStrike">
                <a:solidFill>
                  <a:srgbClr val="3C4043"/>
                </a:solidFill>
              </a:rPr>
              <a:t>Kết quả bao gồm loại (</a:t>
            </a:r>
            <a:r>
              <a:rPr b="1" i="0" lang="vi-VN" sz="1800" u="none" cap="none" strike="noStrike">
                <a:solidFill>
                  <a:srgbClr val="1155CC"/>
                </a:solidFill>
                <a:latin typeface="Courier New"/>
                <a:ea typeface="Courier New"/>
                <a:cs typeface="Courier New"/>
                <a:sym typeface="Courier New"/>
              </a:rPr>
              <a:t>kotlin.Int</a:t>
            </a:r>
            <a:r>
              <a:rPr i="0" lang="vi-VN" sz="1800" u="none" cap="none" strike="noStrike">
                <a:solidFill>
                  <a:srgbClr val="3C4043"/>
                </a:solidFill>
              </a:rPr>
              <a:t>).</a:t>
            </a:r>
            <a:endParaRPr/>
          </a:p>
        </p:txBody>
      </p:sp>
      <p:sp>
        <p:nvSpPr>
          <p:cNvPr id="164" name="Google Shape;164;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Toán tử toán học</a:t>
            </a:r>
            <a:endParaRPr>
              <a:latin typeface="Arial"/>
              <a:ea typeface="Arial"/>
              <a:cs typeface="Arial"/>
              <a:sym typeface="Arial"/>
            </a:endParaRPr>
          </a:p>
        </p:txBody>
      </p:sp>
      <p:sp>
        <p:nvSpPr>
          <p:cNvPr id="165" name="Google Shape;165;p21"/>
          <p:cNvSpPr txBox="1"/>
          <p:nvPr/>
        </p:nvSpPr>
        <p:spPr>
          <a:xfrm>
            <a:off x="323375" y="1066600"/>
            <a:ext cx="2676600" cy="10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600"/>
              </a:spcBef>
              <a:spcAft>
                <a:spcPts val="0"/>
              </a:spcAft>
              <a:buNone/>
            </a:pPr>
            <a:r>
              <a:rPr lang="vi-VN" sz="1800">
                <a:latin typeface="Consolas"/>
                <a:ea typeface="Consolas"/>
                <a:cs typeface="Consolas"/>
                <a:sym typeface="Consolas"/>
              </a:rPr>
              <a:t>1+1</a:t>
            </a:r>
            <a:endParaRPr sz="1800">
              <a:latin typeface="Consolas"/>
              <a:ea typeface="Consolas"/>
              <a:cs typeface="Consolas"/>
              <a:sym typeface="Consolas"/>
            </a:endParaRPr>
          </a:p>
          <a:p>
            <a:pPr indent="0" lvl="0" marL="0" rtl="0" algn="l">
              <a:spcBef>
                <a:spcPts val="600"/>
              </a:spcBef>
              <a:spcAft>
                <a:spcPts val="0"/>
              </a:spcAft>
              <a:buNone/>
            </a:pPr>
            <a:r>
              <a:rPr lang="vi-VN" sz="1800">
                <a:solidFill>
                  <a:srgbClr val="1155CC"/>
                </a:solidFill>
                <a:latin typeface="Consolas"/>
                <a:ea typeface="Consolas"/>
                <a:cs typeface="Consolas"/>
                <a:sym typeface="Consolas"/>
              </a:rPr>
              <a:t>⇒</a:t>
            </a:r>
            <a:r>
              <a:rPr lang="vi-V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solidFill>
                <a:srgbClr val="1155CC"/>
              </a:solidFill>
              <a:latin typeface="Courier New"/>
              <a:ea typeface="Courier New"/>
              <a:cs typeface="Courier New"/>
              <a:sym typeface="Courier New"/>
            </a:endParaRPr>
          </a:p>
          <a:p>
            <a:pPr indent="0" lvl="0" marL="0" rtl="0" algn="l">
              <a:spcBef>
                <a:spcPts val="600"/>
              </a:spcBef>
              <a:spcAft>
                <a:spcPts val="600"/>
              </a:spcAft>
              <a:buNone/>
            </a:pPr>
            <a:r>
              <a:t/>
            </a:r>
            <a:endParaRPr>
              <a:solidFill>
                <a:srgbClr val="1155CC"/>
              </a:solidFill>
              <a:latin typeface="Courier New"/>
              <a:ea typeface="Courier New"/>
              <a:cs typeface="Courier New"/>
              <a:sym typeface="Courier New"/>
            </a:endParaRPr>
          </a:p>
        </p:txBody>
      </p:sp>
      <p:sp>
        <p:nvSpPr>
          <p:cNvPr id="166" name="Google Shape;166;p21"/>
          <p:cNvSpPr txBox="1"/>
          <p:nvPr/>
        </p:nvSpPr>
        <p:spPr>
          <a:xfrm>
            <a:off x="3557001" y="2569840"/>
            <a:ext cx="29169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2.0*3.5</a:t>
            </a:r>
            <a:endParaRPr sz="1800">
              <a:solidFill>
                <a:srgbClr val="000000"/>
              </a:solidFill>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167" name="Google Shape;167;p21"/>
          <p:cNvSpPr txBox="1"/>
          <p:nvPr/>
        </p:nvSpPr>
        <p:spPr>
          <a:xfrm>
            <a:off x="3529100" y="1410288"/>
            <a:ext cx="297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1.0/2.0</a:t>
            </a:r>
            <a:endParaRPr sz="1800">
              <a:solidFill>
                <a:srgbClr val="000000"/>
              </a:solidFill>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168" name="Google Shape;168;p21"/>
          <p:cNvSpPr txBox="1"/>
          <p:nvPr/>
        </p:nvSpPr>
        <p:spPr>
          <a:xfrm>
            <a:off x="311700" y="3620963"/>
            <a:ext cx="267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50/10</a:t>
            </a:r>
            <a:endParaRPr sz="1800">
              <a:solidFill>
                <a:srgbClr val="000000"/>
              </a:solidFill>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169" name="Google Shape;169;p21"/>
          <p:cNvSpPr txBox="1"/>
          <p:nvPr/>
        </p:nvSpPr>
        <p:spPr>
          <a:xfrm>
            <a:off x="311700" y="2564146"/>
            <a:ext cx="246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53-3</a:t>
            </a:r>
            <a:endParaRPr sz="1800">
              <a:solidFill>
                <a:srgbClr val="000000"/>
              </a:solidFill>
              <a:latin typeface="Consolas"/>
              <a:ea typeface="Consolas"/>
              <a:cs typeface="Consolas"/>
              <a:sym typeface="Consolas"/>
            </a:endParaRPr>
          </a:p>
          <a:p>
            <a:pPr indent="0" lvl="0" marL="0" rtl="0" algn="l">
              <a:spcBef>
                <a:spcPts val="600"/>
              </a:spcBef>
              <a:spcAft>
                <a:spcPts val="600"/>
              </a:spcAft>
              <a:buClr>
                <a:srgbClr val="000000"/>
              </a:buClr>
              <a:buSzPts val="1100"/>
              <a:buFont typeface="Arial"/>
              <a:buNone/>
            </a:pPr>
            <a:r>
              <a:rPr lang="vi-V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1" type="body"/>
          </p:nvPr>
        </p:nvSpPr>
        <p:spPr>
          <a:xfrm>
            <a:off x="311700" y="1042725"/>
            <a:ext cx="8322300" cy="82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latin typeface="Arial"/>
                <a:ea typeface="Arial"/>
                <a:cs typeface="Arial"/>
                <a:sym typeface="Arial"/>
              </a:rPr>
              <a:t>Kotlin lưu giữ các số ở dạng nguyên thủy, nhưng cho phép bạn gọi phương thức cho các số đó như thể đó là đối tượng.</a:t>
            </a:r>
            <a:endParaRPr>
              <a:latin typeface="Arial"/>
              <a:ea typeface="Arial"/>
              <a:cs typeface="Arial"/>
              <a:sym typeface="Arial"/>
            </a:endParaRPr>
          </a:p>
          <a:p>
            <a:pPr indent="0" lvl="0" marL="0" rtl="0" algn="l">
              <a:lnSpc>
                <a:spcPct val="115000"/>
              </a:lnSpc>
              <a:spcBef>
                <a:spcPts val="1000"/>
              </a:spcBef>
              <a:spcAft>
                <a:spcPts val="0"/>
              </a:spcAft>
              <a:buSzPts val="2400"/>
              <a:buNone/>
            </a:pPr>
            <a:r>
              <a:t/>
            </a:r>
            <a:endParaRPr sz="2000">
              <a:solidFill>
                <a:srgbClr val="1155CC"/>
              </a:solidFill>
              <a:latin typeface="Arial"/>
              <a:ea typeface="Arial"/>
              <a:cs typeface="Arial"/>
              <a:sym typeface="Arial"/>
            </a:endParaRPr>
          </a:p>
          <a:p>
            <a:pPr indent="0" lvl="0" marL="0" rtl="0" algn="l">
              <a:lnSpc>
                <a:spcPct val="115000"/>
              </a:lnSpc>
              <a:spcBef>
                <a:spcPts val="1000"/>
              </a:spcBef>
              <a:spcAft>
                <a:spcPts val="0"/>
              </a:spcAft>
              <a:buClr>
                <a:srgbClr val="000000"/>
              </a:buClr>
              <a:buSzPts val="1100"/>
              <a:buFont typeface="Arial"/>
              <a:buNone/>
            </a:pPr>
            <a:r>
              <a:t/>
            </a:r>
            <a:endParaRPr sz="2000">
              <a:latin typeface="Arial"/>
              <a:ea typeface="Arial"/>
              <a:cs typeface="Arial"/>
              <a:sym typeface="Arial"/>
            </a:endParaRPr>
          </a:p>
          <a:p>
            <a:pPr indent="0" lvl="0" marL="457200" rtl="0" algn="l">
              <a:lnSpc>
                <a:spcPct val="115000"/>
              </a:lnSpc>
              <a:spcBef>
                <a:spcPts val="0"/>
              </a:spcBef>
              <a:spcAft>
                <a:spcPts val="0"/>
              </a:spcAft>
              <a:buSzPts val="2400"/>
              <a:buNone/>
            </a:pPr>
            <a:r>
              <a:t/>
            </a:r>
            <a:endParaRPr sz="2000">
              <a:latin typeface="Arial"/>
              <a:ea typeface="Arial"/>
              <a:cs typeface="Arial"/>
              <a:sym typeface="Arial"/>
            </a:endParaRPr>
          </a:p>
          <a:p>
            <a:pPr indent="0" lvl="0" marL="457200" rtl="0" algn="l">
              <a:lnSpc>
                <a:spcPct val="115000"/>
              </a:lnSpc>
              <a:spcBef>
                <a:spcPts val="0"/>
              </a:spcBef>
              <a:spcAft>
                <a:spcPts val="0"/>
              </a:spcAft>
              <a:buSzPts val="2400"/>
              <a:buNone/>
            </a:pPr>
            <a:r>
              <a:t/>
            </a:r>
            <a:endParaRPr sz="2000">
              <a:latin typeface="Arial"/>
              <a:ea typeface="Arial"/>
              <a:cs typeface="Arial"/>
              <a:sym typeface="Arial"/>
            </a:endParaRPr>
          </a:p>
          <a:p>
            <a:pPr indent="0" lvl="0" marL="457200" rtl="0" algn="l">
              <a:lnSpc>
                <a:spcPct val="115000"/>
              </a:lnSpc>
              <a:spcBef>
                <a:spcPts val="0"/>
              </a:spcBef>
              <a:spcAft>
                <a:spcPts val="0"/>
              </a:spcAft>
              <a:buSzPts val="2400"/>
              <a:buNone/>
            </a:pPr>
            <a:r>
              <a:t/>
            </a:r>
            <a:endParaRPr sz="2000">
              <a:latin typeface="Arial"/>
              <a:ea typeface="Arial"/>
              <a:cs typeface="Arial"/>
              <a:sym typeface="Arial"/>
            </a:endParaRPr>
          </a:p>
          <a:p>
            <a:pPr indent="0" lvl="0" marL="457200" rtl="0" algn="l">
              <a:lnSpc>
                <a:spcPct val="115000"/>
              </a:lnSpc>
              <a:spcBef>
                <a:spcPts val="0"/>
              </a:spcBef>
              <a:spcAft>
                <a:spcPts val="0"/>
              </a:spcAft>
              <a:buSzPts val="2400"/>
              <a:buNone/>
            </a:pPr>
            <a:r>
              <a:t/>
            </a:r>
            <a:endParaRPr sz="2000">
              <a:latin typeface="Arial"/>
              <a:ea typeface="Arial"/>
              <a:cs typeface="Arial"/>
              <a:sym typeface="Arial"/>
            </a:endParaRPr>
          </a:p>
        </p:txBody>
      </p:sp>
      <p:sp>
        <p:nvSpPr>
          <p:cNvPr id="175" name="Google Shape;175;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76" name="Google Shape;176;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Phương thức toán tử số</a:t>
            </a:r>
            <a:endParaRPr>
              <a:latin typeface="Arial"/>
              <a:ea typeface="Arial"/>
              <a:cs typeface="Arial"/>
              <a:sym typeface="Arial"/>
            </a:endParaRPr>
          </a:p>
        </p:txBody>
      </p:sp>
      <p:sp>
        <p:nvSpPr>
          <p:cNvPr id="177" name="Google Shape;177;p22"/>
          <p:cNvSpPr txBox="1"/>
          <p:nvPr/>
        </p:nvSpPr>
        <p:spPr>
          <a:xfrm>
            <a:off x="339050" y="3759850"/>
            <a:ext cx="3586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2.4.div(2)</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78" name="Google Shape;178;p22"/>
          <p:cNvSpPr txBox="1"/>
          <p:nvPr/>
        </p:nvSpPr>
        <p:spPr>
          <a:xfrm>
            <a:off x="339050" y="2839525"/>
            <a:ext cx="32796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3.5.</a:t>
            </a:r>
            <a:r>
              <a:rPr lang="vi-VN" sz="1800">
                <a:solidFill>
                  <a:srgbClr val="000000"/>
                </a:solidFill>
                <a:latin typeface="Consolas"/>
                <a:ea typeface="Consolas"/>
                <a:cs typeface="Consolas"/>
                <a:sym typeface="Consolas"/>
              </a:rPr>
              <a:t>plus</a:t>
            </a:r>
            <a:r>
              <a:rPr lang="vi-VN" sz="1800">
                <a:solidFill>
                  <a:srgbClr val="000000"/>
                </a:solidFill>
                <a:latin typeface="Consolas"/>
                <a:ea typeface="Consolas"/>
                <a:cs typeface="Consolas"/>
                <a:sym typeface="Consolas"/>
              </a:rPr>
              <a:t>(4)</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79" name="Google Shape;179;p22"/>
          <p:cNvSpPr txBox="1"/>
          <p:nvPr/>
        </p:nvSpPr>
        <p:spPr>
          <a:xfrm>
            <a:off x="339044" y="1958150"/>
            <a:ext cx="3188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2.times(3)</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Loại dữ liệu</a:t>
            </a:r>
            <a:endParaRPr>
              <a:latin typeface="Arial"/>
              <a:ea typeface="Arial"/>
              <a:cs typeface="Arial"/>
              <a:sym typeface="Arial"/>
            </a:endParaRPr>
          </a:p>
        </p:txBody>
      </p:sp>
      <p:sp>
        <p:nvSpPr>
          <p:cNvPr id="185" name="Google Shape;185;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Loại số nguyên</a:t>
            </a:r>
            <a:endParaRPr>
              <a:latin typeface="Arial"/>
              <a:ea typeface="Arial"/>
              <a:cs typeface="Arial"/>
              <a:sym typeface="Arial"/>
            </a:endParaRPr>
          </a:p>
        </p:txBody>
      </p:sp>
      <p:sp>
        <p:nvSpPr>
          <p:cNvPr id="191" name="Google Shape;191;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192" name="Google Shape;192;p24"/>
          <p:cNvGraphicFramePr/>
          <p:nvPr/>
        </p:nvGraphicFramePr>
        <p:xfrm>
          <a:off x="395675" y="1165800"/>
          <a:ext cx="3000000" cy="3000000"/>
        </p:xfrm>
        <a:graphic>
          <a:graphicData uri="http://schemas.openxmlformats.org/drawingml/2006/table">
            <a:tbl>
              <a:tblPr>
                <a:noFill/>
                <a:tableStyleId>{CA880A8B-80E4-4BBD-8E79-DE891C07F31E}</a:tableStyleId>
              </a:tblPr>
              <a:tblGrid>
                <a:gridCol w="1845225"/>
                <a:gridCol w="1187475"/>
                <a:gridCol w="5227200"/>
              </a:tblGrid>
              <a:tr h="648750">
                <a:tc>
                  <a:txBody>
                    <a:bodyPr/>
                    <a:lstStyle/>
                    <a:p>
                      <a:pPr indent="0" lvl="0" marL="0" marR="0" rtl="0" algn="l">
                        <a:lnSpc>
                          <a:spcPct val="100000"/>
                        </a:lnSpc>
                        <a:spcBef>
                          <a:spcPts val="0"/>
                        </a:spcBef>
                        <a:spcAft>
                          <a:spcPts val="0"/>
                        </a:spcAft>
                        <a:buClr>
                          <a:srgbClr val="000000"/>
                        </a:buClr>
                        <a:buSzPts val="2200"/>
                        <a:buFont typeface="Arial"/>
                        <a:buNone/>
                      </a:pPr>
                      <a:r>
                        <a:rPr b="1" lang="vi-VN" sz="2200" u="none" cap="none" strike="noStrike"/>
                        <a:t>Loại</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2200"/>
                        <a:buFont typeface="Arial"/>
                        <a:buNone/>
                      </a:pPr>
                      <a:r>
                        <a:rPr b="1" lang="vi-VN" sz="2200" u="none" cap="none" strike="noStrike"/>
                        <a:t>Bit</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2200"/>
                        <a:buFont typeface="Arial"/>
                        <a:buNone/>
                      </a:pPr>
                      <a:r>
                        <a:rPr b="1" lang="vi-VN" sz="2200" u="none" cap="none" strike="noStrike"/>
                        <a:t>Ghi chú</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648750">
                <a:tc>
                  <a:txBody>
                    <a:bodyPr/>
                    <a:lstStyle/>
                    <a:p>
                      <a:pPr indent="0" lvl="0" marL="0" rtl="0" algn="l">
                        <a:spcBef>
                          <a:spcPts val="0"/>
                        </a:spcBef>
                        <a:spcAft>
                          <a:spcPts val="0"/>
                        </a:spcAft>
                        <a:buNone/>
                      </a:pPr>
                      <a:r>
                        <a:rPr lang="vi-VN" sz="2200"/>
                        <a:t>Long</a:t>
                      </a:r>
                      <a:endParaRPr sz="2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sz="2200"/>
                        <a:t>64</a:t>
                      </a:r>
                      <a:endParaRPr sz="2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vi-VN" sz="2200" u="none" cap="none" strike="noStrike"/>
                        <a:t>Từ </a:t>
                      </a:r>
                      <a:r>
                        <a:rPr lang="vi-VN" sz="2200" u="none" cap="none" strike="noStrike">
                          <a:solidFill>
                            <a:schemeClr val="dk1"/>
                          </a:solidFill>
                        </a:rPr>
                        <a:t>-2</a:t>
                      </a:r>
                      <a:r>
                        <a:rPr baseline="30000" lang="vi-VN" sz="2200" u="none" cap="none" strike="noStrike">
                          <a:solidFill>
                            <a:schemeClr val="dk1"/>
                          </a:solidFill>
                        </a:rPr>
                        <a:t>63</a:t>
                      </a:r>
                      <a:r>
                        <a:rPr lang="vi-VN" sz="2200" u="none" cap="none" strike="noStrike">
                          <a:solidFill>
                            <a:schemeClr val="dk1"/>
                          </a:solidFill>
                        </a:rPr>
                        <a:t> đến 2</a:t>
                      </a:r>
                      <a:r>
                        <a:rPr baseline="30000" lang="vi-VN" sz="2200" u="none" cap="none" strike="noStrike">
                          <a:solidFill>
                            <a:schemeClr val="dk1"/>
                          </a:solidFill>
                        </a:rPr>
                        <a:t>63</a:t>
                      </a:r>
                      <a:r>
                        <a:rPr lang="vi-VN" sz="2200" u="none" cap="none" strike="noStrike">
                          <a:solidFill>
                            <a:schemeClr val="dk1"/>
                          </a:solidFill>
                        </a:rPr>
                        <a:t>-1</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vi-VN" sz="2200"/>
                        <a:t>Int</a:t>
                      </a:r>
                      <a:endParaRPr sz="2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sz="2200"/>
                        <a:t>32</a:t>
                      </a:r>
                      <a:endParaRPr sz="2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vi-VN" sz="2200" u="none" cap="none" strike="noStrike"/>
                        <a:t>Từ -2</a:t>
                      </a:r>
                      <a:r>
                        <a:rPr baseline="30000" lang="vi-VN" sz="2200" u="none" cap="none" strike="noStrike"/>
                        <a:t>31</a:t>
                      </a:r>
                      <a:r>
                        <a:rPr lang="vi-VN" sz="2200" u="none" cap="none" strike="noStrike"/>
                        <a:t> đến </a:t>
                      </a:r>
                      <a:r>
                        <a:rPr lang="vi-VN" sz="2200" u="none" cap="none" strike="noStrike">
                          <a:solidFill>
                            <a:schemeClr val="dk1"/>
                          </a:solidFill>
                        </a:rPr>
                        <a:t>2</a:t>
                      </a:r>
                      <a:r>
                        <a:rPr baseline="30000" lang="vi-VN" sz="2200" u="none" cap="none" strike="noStrike">
                          <a:solidFill>
                            <a:schemeClr val="dk1"/>
                          </a:solidFill>
                        </a:rPr>
                        <a:t>31</a:t>
                      </a:r>
                      <a:r>
                        <a:rPr lang="vi-VN" sz="2200" u="none" cap="none" strike="noStrike">
                          <a:solidFill>
                            <a:schemeClr val="dk1"/>
                          </a:solidFill>
                        </a:rPr>
                        <a:t>-1</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vi-VN" sz="2200"/>
                        <a:t>Short</a:t>
                      </a:r>
                      <a:endParaRPr sz="2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sz="2200"/>
                        <a:t>16</a:t>
                      </a:r>
                      <a:endParaRPr sz="2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vi-VN" sz="2200" u="none" cap="none" strike="noStrike"/>
                        <a:t>Từ -32768 đến </a:t>
                      </a:r>
                      <a:r>
                        <a:rPr lang="vi-VN" sz="2200" u="none" cap="none" strike="noStrike">
                          <a:solidFill>
                            <a:schemeClr val="dk1"/>
                          </a:solidFill>
                        </a:rPr>
                        <a:t>32767</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vi-VN" sz="2200"/>
                        <a:t>Byte</a:t>
                      </a:r>
                      <a:endParaRPr sz="2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sz="2200"/>
                        <a:t>8</a:t>
                      </a:r>
                      <a:endParaRPr sz="2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vi-VN" sz="2200" u="none" cap="none" strike="noStrike"/>
                        <a:t>Từ -128 đến </a:t>
                      </a:r>
                      <a:r>
                        <a:rPr lang="vi-VN" sz="2200" u="none" cap="none" strike="noStrike">
                          <a:solidFill>
                            <a:schemeClr val="dk1"/>
                          </a:solidFill>
                        </a:rPr>
                        <a:t>127</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Dấu phẩy động và các loại số khác</a:t>
            </a:r>
            <a:endParaRPr>
              <a:latin typeface="Arial"/>
              <a:ea typeface="Arial"/>
              <a:cs typeface="Arial"/>
              <a:sym typeface="Arial"/>
            </a:endParaRPr>
          </a:p>
        </p:txBody>
      </p:sp>
      <p:sp>
        <p:nvSpPr>
          <p:cNvPr id="198" name="Google Shape;198;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199" name="Google Shape;199;p25"/>
          <p:cNvGraphicFramePr/>
          <p:nvPr/>
        </p:nvGraphicFramePr>
        <p:xfrm>
          <a:off x="391750" y="1122825"/>
          <a:ext cx="3000000" cy="3000000"/>
        </p:xfrm>
        <a:graphic>
          <a:graphicData uri="http://schemas.openxmlformats.org/drawingml/2006/table">
            <a:tbl>
              <a:tblPr>
                <a:noFill/>
                <a:tableStyleId>{CA880A8B-80E4-4BBD-8E79-DE891C07F31E}</a:tableStyleId>
              </a:tblPr>
              <a:tblGrid>
                <a:gridCol w="1867700"/>
                <a:gridCol w="1201925"/>
                <a:gridCol w="5290875"/>
              </a:tblGrid>
              <a:tr h="573475">
                <a:tc>
                  <a:txBody>
                    <a:bodyPr/>
                    <a:lstStyle/>
                    <a:p>
                      <a:pPr indent="0" lvl="0" marL="0" marR="0" rtl="0" algn="l">
                        <a:lnSpc>
                          <a:spcPct val="100000"/>
                        </a:lnSpc>
                        <a:spcBef>
                          <a:spcPts val="0"/>
                        </a:spcBef>
                        <a:spcAft>
                          <a:spcPts val="0"/>
                        </a:spcAft>
                        <a:buClr>
                          <a:srgbClr val="000000"/>
                        </a:buClr>
                        <a:buSzPts val="2000"/>
                        <a:buFont typeface="Arial"/>
                        <a:buNone/>
                      </a:pPr>
                      <a:r>
                        <a:rPr b="1" lang="vi-VN" sz="2000" u="none" cap="none" strike="noStrike"/>
                        <a:t>Loại</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lang="vi-VN" sz="2000" u="none" cap="none" strike="noStrike"/>
                        <a:t>Bit</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lang="vi-VN" sz="2000" u="none" cap="none" strike="noStrike"/>
                        <a:t>Ghi chú</a:t>
                      </a:r>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487250">
                <a:tc>
                  <a:txBody>
                    <a:bodyPr/>
                    <a:lstStyle/>
                    <a:p>
                      <a:pPr indent="0" lvl="0" marL="0" rtl="0" algn="l">
                        <a:spcBef>
                          <a:spcPts val="0"/>
                        </a:spcBef>
                        <a:spcAft>
                          <a:spcPts val="0"/>
                        </a:spcAft>
                        <a:buNone/>
                      </a:pPr>
                      <a:r>
                        <a:rPr lang="vi-VN" sz="2000">
                          <a:solidFill>
                            <a:schemeClr val="dk1"/>
                          </a:solidFill>
                        </a:rPr>
                        <a:t>Double</a:t>
                      </a:r>
                      <a:endParaRPr sz="20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sz="2000">
                          <a:solidFill>
                            <a:schemeClr val="dk1"/>
                          </a:solidFill>
                        </a:rPr>
                        <a:t>64</a:t>
                      </a:r>
                      <a:endParaRPr sz="20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vi-VN" sz="2000" u="none" cap="none" strike="noStrike"/>
                        <a:t>16 – 17 chữ số có nghĩa</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8275">
                <a:tc>
                  <a:txBody>
                    <a:bodyPr/>
                    <a:lstStyle/>
                    <a:p>
                      <a:pPr indent="0" lvl="0" marL="0" rtl="0" algn="l">
                        <a:spcBef>
                          <a:spcPts val="0"/>
                        </a:spcBef>
                        <a:spcAft>
                          <a:spcPts val="0"/>
                        </a:spcAft>
                        <a:buNone/>
                      </a:pPr>
                      <a:r>
                        <a:rPr lang="vi-VN" sz="2000">
                          <a:solidFill>
                            <a:schemeClr val="dk1"/>
                          </a:solidFill>
                        </a:rPr>
                        <a:t>Float</a:t>
                      </a:r>
                      <a:endParaRPr sz="20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sz="2000">
                          <a:solidFill>
                            <a:schemeClr val="dk1"/>
                          </a:solidFill>
                        </a:rPr>
                        <a:t>32</a:t>
                      </a:r>
                      <a:endParaRPr sz="20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vi-VN" sz="2000" u="none" cap="none" strike="noStrike"/>
                        <a:t>6 – 7 chữ số có nghĩa</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9050">
                <a:tc>
                  <a:txBody>
                    <a:bodyPr/>
                    <a:lstStyle/>
                    <a:p>
                      <a:pPr indent="0" lvl="0" marL="0" rtl="0" algn="l">
                        <a:spcBef>
                          <a:spcPts val="0"/>
                        </a:spcBef>
                        <a:spcAft>
                          <a:spcPts val="0"/>
                        </a:spcAft>
                        <a:buNone/>
                      </a:pPr>
                      <a:r>
                        <a:rPr lang="vi-VN" sz="2000">
                          <a:solidFill>
                            <a:schemeClr val="dk1"/>
                          </a:solidFill>
                        </a:rPr>
                        <a:t>Char</a:t>
                      </a:r>
                      <a:endParaRPr sz="20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sz="2000">
                          <a:solidFill>
                            <a:schemeClr val="dk1"/>
                          </a:solidFill>
                        </a:rPr>
                        <a:t>16</a:t>
                      </a:r>
                      <a:endParaRPr sz="20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vi-VN" sz="2000" u="none" cap="none" strike="noStrike">
                          <a:solidFill>
                            <a:schemeClr val="dk1"/>
                          </a:solidFill>
                        </a:rPr>
                        <a:t>Ký tự Unicode 16 bit</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5675">
                <a:tc>
                  <a:txBody>
                    <a:bodyPr/>
                    <a:lstStyle/>
                    <a:p>
                      <a:pPr indent="0" lvl="0" marL="0" rtl="0" algn="l">
                        <a:spcBef>
                          <a:spcPts val="0"/>
                        </a:spcBef>
                        <a:spcAft>
                          <a:spcPts val="0"/>
                        </a:spcAft>
                        <a:buNone/>
                      </a:pPr>
                      <a:r>
                        <a:rPr lang="vi-VN" sz="2000">
                          <a:solidFill>
                            <a:schemeClr val="dk1"/>
                          </a:solidFill>
                        </a:rPr>
                        <a:t>Boolean</a:t>
                      </a:r>
                      <a:endParaRPr sz="20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vi-VN" sz="2000">
                          <a:solidFill>
                            <a:schemeClr val="dk1"/>
                          </a:solidFill>
                        </a:rPr>
                        <a:t>8</a:t>
                      </a:r>
                      <a:endParaRPr sz="20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vi-VN" sz="2000" u="none" cap="none" strike="noStrike"/>
                        <a:t>Đúng hay sai. Phép toán bao gồm: </a:t>
                      </a:r>
                      <a:endParaRPr/>
                    </a:p>
                    <a:p>
                      <a:pPr indent="0" lvl="0" marL="0" marR="0" rtl="0" algn="l">
                        <a:lnSpc>
                          <a:spcPct val="100000"/>
                        </a:lnSpc>
                        <a:spcBef>
                          <a:spcPts val="0"/>
                        </a:spcBef>
                        <a:spcAft>
                          <a:spcPts val="0"/>
                        </a:spcAft>
                        <a:buClr>
                          <a:srgbClr val="000000"/>
                        </a:buClr>
                        <a:buSzPts val="2000"/>
                        <a:buFont typeface="Arial"/>
                        <a:buNone/>
                      </a:pPr>
                      <a:r>
                        <a:rPr lang="vi-VN" sz="2000" u="none" cap="none" strike="noStrike">
                          <a:latin typeface="Consolas"/>
                          <a:ea typeface="Consolas"/>
                          <a:cs typeface="Consolas"/>
                          <a:sym typeface="Consolas"/>
                        </a:rPr>
                        <a:t>||</a:t>
                      </a:r>
                      <a:r>
                        <a:rPr lang="vi-VN" sz="2000" u="none" cap="none" strike="noStrike"/>
                        <a:t> – tách từng phần, </a:t>
                      </a:r>
                      <a:r>
                        <a:rPr lang="vi-VN" sz="2000" u="none" cap="none" strike="noStrike">
                          <a:latin typeface="Consolas"/>
                          <a:ea typeface="Consolas"/>
                          <a:cs typeface="Consolas"/>
                          <a:sym typeface="Consolas"/>
                        </a:rPr>
                        <a:t>&amp;&amp;</a:t>
                      </a:r>
                      <a:r>
                        <a:rPr lang="vi-VN" sz="2000" u="none" cap="none" strike="noStrike"/>
                        <a:t> – nối từng phần, </a:t>
                      </a:r>
                      <a:endParaRPr/>
                    </a:p>
                    <a:p>
                      <a:pPr indent="0" lvl="0" marL="0" marR="0" rtl="0" algn="l">
                        <a:lnSpc>
                          <a:spcPct val="100000"/>
                        </a:lnSpc>
                        <a:spcBef>
                          <a:spcPts val="0"/>
                        </a:spcBef>
                        <a:spcAft>
                          <a:spcPts val="0"/>
                        </a:spcAft>
                        <a:buClr>
                          <a:srgbClr val="000000"/>
                        </a:buClr>
                        <a:buSzPts val="2000"/>
                        <a:buFont typeface="Arial"/>
                        <a:buNone/>
                      </a:pPr>
                      <a:r>
                        <a:rPr lang="vi-VN" sz="2000" u="none" cap="none" strike="noStrike">
                          <a:latin typeface="Consolas"/>
                          <a:ea typeface="Consolas"/>
                          <a:cs typeface="Consolas"/>
                          <a:sym typeface="Consolas"/>
                        </a:rPr>
                        <a:t>!</a:t>
                      </a:r>
                      <a:r>
                        <a:rPr lang="vi-VN" sz="2000" u="none" cap="none" strike="noStrike"/>
                        <a:t> – phủ định</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idx="1" type="body"/>
          </p:nvPr>
        </p:nvSpPr>
        <p:spPr>
          <a:xfrm>
            <a:off x="311700" y="1076275"/>
            <a:ext cx="8520600" cy="8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SzPts val="2400"/>
              <a:buNone/>
            </a:pPr>
            <a:r>
              <a:rPr lang="vi-VN" sz="2100">
                <a:solidFill>
                  <a:schemeClr val="dk1"/>
                </a:solidFill>
                <a:highlight>
                  <a:srgbClr val="FFFFFF"/>
                </a:highlight>
                <a:latin typeface="Arial"/>
                <a:ea typeface="Arial"/>
                <a:cs typeface="Arial"/>
                <a:sym typeface="Arial"/>
              </a:rPr>
              <a:t>Kết quả của phép toán giữ nguyên loại toán hạng</a:t>
            </a:r>
            <a:endParaRPr>
              <a:latin typeface="Arial"/>
              <a:ea typeface="Arial"/>
              <a:cs typeface="Arial"/>
              <a:sym typeface="Arial"/>
            </a:endParaRPr>
          </a:p>
        </p:txBody>
      </p:sp>
      <p:sp>
        <p:nvSpPr>
          <p:cNvPr id="205" name="Google Shape;205;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06" name="Google Shape;206;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Loại toán hạng</a:t>
            </a:r>
            <a:endParaRPr>
              <a:latin typeface="Arial"/>
              <a:ea typeface="Arial"/>
              <a:cs typeface="Arial"/>
              <a:sym typeface="Arial"/>
            </a:endParaRPr>
          </a:p>
        </p:txBody>
      </p:sp>
      <p:sp>
        <p:nvSpPr>
          <p:cNvPr id="207" name="Google Shape;207;p26"/>
          <p:cNvSpPr txBox="1"/>
          <p:nvPr/>
        </p:nvSpPr>
        <p:spPr>
          <a:xfrm>
            <a:off x="247175" y="3529750"/>
            <a:ext cx="33603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6.0*50</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08" name="Google Shape;208;p26"/>
          <p:cNvSpPr txBox="1"/>
          <p:nvPr/>
        </p:nvSpPr>
        <p:spPr>
          <a:xfrm>
            <a:off x="283100" y="2618500"/>
            <a:ext cx="3267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6.0*50.0</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09" name="Google Shape;209;p26"/>
          <p:cNvSpPr txBox="1"/>
          <p:nvPr/>
        </p:nvSpPr>
        <p:spPr>
          <a:xfrm>
            <a:off x="323375" y="1680600"/>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6*50</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0" name="Google Shape;210;p26"/>
          <p:cNvSpPr txBox="1"/>
          <p:nvPr/>
        </p:nvSpPr>
        <p:spPr>
          <a:xfrm>
            <a:off x="4338175" y="1690125"/>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1/2</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1" name="Google Shape;211;p26"/>
          <p:cNvSpPr txBox="1"/>
          <p:nvPr/>
        </p:nvSpPr>
        <p:spPr>
          <a:xfrm>
            <a:off x="4338175" y="2622369"/>
            <a:ext cx="311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1.0*2.0</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Chuyển đổi loại</a:t>
            </a:r>
            <a:endParaRPr>
              <a:latin typeface="Arial"/>
              <a:ea typeface="Arial"/>
              <a:cs typeface="Arial"/>
              <a:sym typeface="Arial"/>
            </a:endParaRPr>
          </a:p>
        </p:txBody>
      </p:sp>
      <p:sp>
        <p:nvSpPr>
          <p:cNvPr id="217" name="Google Shape;217;p27"/>
          <p:cNvSpPr txBox="1"/>
          <p:nvPr>
            <p:ph idx="1" type="body"/>
          </p:nvPr>
        </p:nvSpPr>
        <p:spPr>
          <a:xfrm>
            <a:off x="311700" y="1076275"/>
            <a:ext cx="84429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Chỉ định </a:t>
            </a:r>
            <a:r>
              <a:rPr lang="vi-VN" sz="1800">
                <a:latin typeface="Courier New"/>
                <a:ea typeface="Courier New"/>
                <a:cs typeface="Courier New"/>
                <a:sym typeface="Courier New"/>
              </a:rPr>
              <a:t>Int</a:t>
            </a:r>
            <a:r>
              <a:rPr lang="vi-VN" sz="1800">
                <a:latin typeface="Arial"/>
                <a:ea typeface="Arial"/>
                <a:cs typeface="Arial"/>
                <a:sym typeface="Arial"/>
              </a:rPr>
              <a:t> cho </a:t>
            </a:r>
            <a:r>
              <a:rPr lang="vi-VN" sz="1800">
                <a:latin typeface="Courier New"/>
                <a:ea typeface="Courier New"/>
                <a:cs typeface="Courier New"/>
                <a:sym typeface="Courier New"/>
              </a:rPr>
              <a:t>Byte</a:t>
            </a:r>
            <a:endParaRPr>
              <a:latin typeface="Arial"/>
              <a:ea typeface="Arial"/>
              <a:cs typeface="Arial"/>
              <a:sym typeface="Arial"/>
            </a:endParaRPr>
          </a:p>
        </p:txBody>
      </p:sp>
      <p:sp>
        <p:nvSpPr>
          <p:cNvPr id="218" name="Google Shape;218;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19" name="Google Shape;219;p27"/>
          <p:cNvSpPr txBox="1"/>
          <p:nvPr>
            <p:ph idx="1" type="body"/>
          </p:nvPr>
        </p:nvSpPr>
        <p:spPr>
          <a:xfrm>
            <a:off x="274350" y="3084151"/>
            <a:ext cx="84429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Chuyển đổi </a:t>
            </a:r>
            <a:r>
              <a:rPr lang="vi-VN" sz="1800">
                <a:latin typeface="Courier New"/>
                <a:ea typeface="Courier New"/>
                <a:cs typeface="Courier New"/>
                <a:sym typeface="Courier New"/>
              </a:rPr>
              <a:t>Int</a:t>
            </a:r>
            <a:r>
              <a:rPr lang="vi-VN" sz="1800">
                <a:latin typeface="Arial"/>
                <a:ea typeface="Arial"/>
                <a:cs typeface="Arial"/>
                <a:sym typeface="Arial"/>
              </a:rPr>
              <a:t> thành </a:t>
            </a:r>
            <a:r>
              <a:rPr lang="vi-VN" sz="1800">
                <a:latin typeface="Courier New"/>
                <a:ea typeface="Courier New"/>
                <a:cs typeface="Courier New"/>
                <a:sym typeface="Courier New"/>
              </a:rPr>
              <a:t>Byte</a:t>
            </a:r>
            <a:r>
              <a:rPr lang="vi-VN" sz="1800">
                <a:latin typeface="Arial"/>
                <a:ea typeface="Arial"/>
                <a:cs typeface="Arial"/>
                <a:sym typeface="Arial"/>
              </a:rPr>
              <a:t> bằng hàm chuyển đổi loại</a:t>
            </a:r>
            <a:endParaRPr>
              <a:latin typeface="Arial"/>
              <a:ea typeface="Arial"/>
              <a:cs typeface="Arial"/>
              <a:sym typeface="Arial"/>
            </a:endParaRPr>
          </a:p>
        </p:txBody>
      </p:sp>
      <p:sp>
        <p:nvSpPr>
          <p:cNvPr id="220" name="Google Shape;220;p27"/>
          <p:cNvSpPr txBox="1"/>
          <p:nvPr/>
        </p:nvSpPr>
        <p:spPr>
          <a:xfrm>
            <a:off x="540300" y="3441600"/>
            <a:ext cx="830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i: Int = </a:t>
            </a:r>
            <a:r>
              <a:rPr lang="vi-V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1" name="Google Shape;221;p27"/>
          <p:cNvSpPr txBox="1"/>
          <p:nvPr/>
        </p:nvSpPr>
        <p:spPr>
          <a:xfrm>
            <a:off x="540300" y="3773827"/>
            <a:ext cx="52098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println(</a:t>
            </a:r>
            <a:r>
              <a:rPr lang="vi-VN" sz="1800">
                <a:solidFill>
                  <a:srgbClr val="000000"/>
                </a:solidFill>
                <a:latin typeface="Consolas"/>
                <a:ea typeface="Consolas"/>
                <a:cs typeface="Consolas"/>
                <a:sym typeface="Consolas"/>
              </a:rPr>
              <a:t>i.toByte()</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22" name="Google Shape;222;p27"/>
          <p:cNvSpPr txBox="1"/>
          <p:nvPr/>
        </p:nvSpPr>
        <p:spPr>
          <a:xfrm>
            <a:off x="692702" y="4182681"/>
            <a:ext cx="1221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23" name="Google Shape;223;p27"/>
          <p:cNvSpPr txBox="1"/>
          <p:nvPr/>
        </p:nvSpPr>
        <p:spPr>
          <a:xfrm>
            <a:off x="586900" y="1414568"/>
            <a:ext cx="302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i: Int = </a:t>
            </a:r>
            <a:r>
              <a:rPr lang="vi-V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4" name="Google Shape;224;p27"/>
          <p:cNvSpPr txBox="1"/>
          <p:nvPr/>
        </p:nvSpPr>
        <p:spPr>
          <a:xfrm>
            <a:off x="586900" y="1699895"/>
            <a:ext cx="2662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b: Byte = i</a:t>
            </a:r>
            <a:endParaRPr sz="1800">
              <a:latin typeface="Consolas"/>
              <a:ea typeface="Consolas"/>
              <a:cs typeface="Consolas"/>
              <a:sym typeface="Consolas"/>
            </a:endParaRPr>
          </a:p>
        </p:txBody>
      </p:sp>
      <p:sp>
        <p:nvSpPr>
          <p:cNvPr id="225" name="Google Shape;225;p27"/>
          <p:cNvSpPr txBox="1"/>
          <p:nvPr/>
        </p:nvSpPr>
        <p:spPr>
          <a:xfrm>
            <a:off x="626625" y="2387325"/>
            <a:ext cx="72420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rgbClr val="000000"/>
              </a:buClr>
              <a:buSzPts val="1100"/>
              <a:buFont typeface="Arial"/>
              <a:buNone/>
            </a:pPr>
            <a:r>
              <a:rPr lang="vi-VN" sz="1800">
                <a:solidFill>
                  <a:srgbClr val="1155CC"/>
                </a:solidFill>
                <a:latin typeface="Consolas"/>
                <a:ea typeface="Consolas"/>
                <a:cs typeface="Consolas"/>
                <a:sym typeface="Consolas"/>
              </a:rPr>
              <a:t>⇒ error: type mismatch: inferred type is Int but Byte was expected</a:t>
            </a:r>
            <a:endParaRPr sz="1800">
              <a:latin typeface="Consolas"/>
              <a:ea typeface="Consolas"/>
              <a:cs typeface="Consolas"/>
              <a:sym typeface="Consolas"/>
            </a:endParaRPr>
          </a:p>
        </p:txBody>
      </p:sp>
      <p:sp>
        <p:nvSpPr>
          <p:cNvPr id="226" name="Google Shape;226;p27"/>
          <p:cNvSpPr txBox="1"/>
          <p:nvPr/>
        </p:nvSpPr>
        <p:spPr>
          <a:xfrm>
            <a:off x="577975" y="2012000"/>
            <a:ext cx="29604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66" name="Google Shape;66;p10"/>
          <p:cNvSpPr txBox="1"/>
          <p:nvPr>
            <p:ph idx="1" type="body"/>
          </p:nvPr>
        </p:nvSpPr>
        <p:spPr>
          <a:xfrm>
            <a:off x="311700" y="1076275"/>
            <a:ext cx="5958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latin typeface="Arial"/>
                <a:ea typeface="Arial"/>
                <a:cs typeface="Arial"/>
                <a:sym typeface="Arial"/>
              </a:rPr>
              <a:t>Bài học 1: Khái niệm cơ bản về Kotlin</a:t>
            </a:r>
            <a:endParaRPr>
              <a:latin typeface="Arial"/>
              <a:ea typeface="Arial"/>
              <a:cs typeface="Arial"/>
              <a:sym typeface="Arial"/>
            </a:endParaRPr>
          </a:p>
          <a:p>
            <a:pPr indent="-355600" lvl="1" marL="914400" rtl="0" algn="l">
              <a:lnSpc>
                <a:spcPct val="115000"/>
              </a:lnSpc>
              <a:spcBef>
                <a:spcPts val="1000"/>
              </a:spcBef>
              <a:spcAft>
                <a:spcPts val="0"/>
              </a:spcAft>
              <a:buSzPts val="2000"/>
              <a:buChar char="○"/>
            </a:pPr>
            <a:r>
              <a:rPr lang="vi-VN" u="sng">
                <a:solidFill>
                  <a:schemeClr val="hlink"/>
                </a:solidFill>
                <a:latin typeface="Arial"/>
                <a:ea typeface="Arial"/>
                <a:cs typeface="Arial"/>
                <a:sym typeface="Arial"/>
                <a:hlinkClick action="ppaction://hlinksldjump" r:id="rId3"/>
              </a:rPr>
              <a:t>Bắt đầu</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4"/>
              </a:rPr>
              <a:t>Toán tử</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5"/>
              </a:rPr>
              <a:t>Loại dữ liệu</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6"/>
              </a:rPr>
              <a:t>Biến</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7"/>
              </a:rPr>
              <a:t>Điều kiện</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8"/>
              </a:rPr>
              <a:t>Danh sách và mảng</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9"/>
              </a:rPr>
              <a:t>Kiểm tra biến null an toàn</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10"/>
              </a:rPr>
              <a:t>Tóm tắt</a:t>
            </a:r>
            <a:endParaRPr>
              <a:latin typeface="Arial"/>
              <a:ea typeface="Arial"/>
              <a:cs typeface="Arial"/>
              <a:sym typeface="Arial"/>
            </a:endParaRPr>
          </a:p>
        </p:txBody>
      </p:sp>
      <p:sp>
        <p:nvSpPr>
          <p:cNvPr id="67" name="Google Shape;67;p1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Dấu gạch dưới cho số dài</a:t>
            </a:r>
            <a:endParaRPr>
              <a:latin typeface="Arial"/>
              <a:ea typeface="Arial"/>
              <a:cs typeface="Arial"/>
              <a:sym typeface="Arial"/>
            </a:endParaRPr>
          </a:p>
        </p:txBody>
      </p:sp>
      <p:sp>
        <p:nvSpPr>
          <p:cNvPr id="232" name="Google Shape;232;p28"/>
          <p:cNvSpPr txBox="1"/>
          <p:nvPr>
            <p:ph idx="1" type="body"/>
          </p:nvPr>
        </p:nvSpPr>
        <p:spPr>
          <a:xfrm>
            <a:off x="336550" y="1393500"/>
            <a:ext cx="8520600" cy="262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000">
                <a:solidFill>
                  <a:schemeClr val="dk1"/>
                </a:solidFill>
                <a:latin typeface="Arial"/>
                <a:ea typeface="Arial"/>
                <a:cs typeface="Arial"/>
                <a:sym typeface="Arial"/>
              </a:rPr>
              <a:t>Dùng dấu gạch dưới để giúp các hằng số dài dễ đọc hơn. </a:t>
            </a:r>
            <a:endParaRPr sz="2000">
              <a:solidFill>
                <a:schemeClr val="dk1"/>
              </a:solidFill>
              <a:latin typeface="Arial"/>
              <a:ea typeface="Arial"/>
              <a:cs typeface="Arial"/>
              <a:sym typeface="Arial"/>
            </a:endParaRPr>
          </a:p>
          <a:p>
            <a:pPr indent="0" lvl="0" marL="0" rtl="0" algn="l">
              <a:lnSpc>
                <a:spcPct val="150000"/>
              </a:lnSpc>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oneMillion = </a:t>
            </a:r>
            <a:r>
              <a:rPr lang="vi-V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idNumber = </a:t>
            </a:r>
            <a:r>
              <a:rPr lang="vi-V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hexBytes = </a:t>
            </a:r>
            <a:r>
              <a:rPr lang="vi-VN" sz="1800">
                <a:solidFill>
                  <a:srgbClr val="C53929"/>
                </a:solidFill>
                <a:latin typeface="Consolas"/>
                <a:ea typeface="Consolas"/>
                <a:cs typeface="Consolas"/>
                <a:sym typeface="Consolas"/>
              </a:rPr>
              <a:t>0xFF_EC_DE_5E</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SzPts val="1100"/>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bytes = </a:t>
            </a:r>
            <a:r>
              <a:rPr lang="vi-VN" sz="1800">
                <a:solidFill>
                  <a:srgbClr val="C53929"/>
                </a:solidFill>
                <a:latin typeface="Consolas"/>
                <a:ea typeface="Consolas"/>
                <a:cs typeface="Consolas"/>
                <a:sym typeface="Consolas"/>
              </a:rPr>
              <a:t>0b11010010_01101001_10010100_10010010</a:t>
            </a:r>
            <a:endParaRPr>
              <a:latin typeface="Arial"/>
              <a:ea typeface="Arial"/>
              <a:cs typeface="Arial"/>
              <a:sym typeface="Arial"/>
            </a:endParaRPr>
          </a:p>
          <a:p>
            <a:pPr indent="0" lvl="0" marL="457200" rtl="0" algn="l">
              <a:lnSpc>
                <a:spcPct val="115000"/>
              </a:lnSpc>
              <a:spcBef>
                <a:spcPts val="0"/>
              </a:spcBef>
              <a:spcAft>
                <a:spcPts val="0"/>
              </a:spcAft>
              <a:buSzPts val="2400"/>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SzPts val="2400"/>
              <a:buNone/>
            </a:pPr>
            <a:r>
              <a:t/>
            </a:r>
            <a:endParaRPr sz="1200">
              <a:latin typeface="Courier New"/>
              <a:ea typeface="Courier New"/>
              <a:cs typeface="Courier New"/>
              <a:sym typeface="Courier New"/>
            </a:endParaRPr>
          </a:p>
        </p:txBody>
      </p:sp>
      <p:sp>
        <p:nvSpPr>
          <p:cNvPr id="233" name="Google Shape;233;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Chuỗi</a:t>
            </a:r>
            <a:endParaRPr>
              <a:latin typeface="Arial"/>
              <a:ea typeface="Arial"/>
              <a:cs typeface="Arial"/>
              <a:sym typeface="Arial"/>
            </a:endParaRPr>
          </a:p>
        </p:txBody>
      </p:sp>
      <p:sp>
        <p:nvSpPr>
          <p:cNvPr id="239" name="Google Shape;239;p29"/>
          <p:cNvSpPr txBox="1"/>
          <p:nvPr>
            <p:ph idx="1" type="body"/>
          </p:nvPr>
        </p:nvSpPr>
        <p:spPr>
          <a:xfrm>
            <a:off x="311700" y="1353200"/>
            <a:ext cx="8569200" cy="31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Chuỗi là bất kỳ chuỗi ký tự nào được đưa vào dấu ngoặc kép.</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s1 = </a:t>
            </a:r>
            <a:r>
              <a:rPr lang="vi-VN" sz="1800">
                <a:solidFill>
                  <a:srgbClr val="388E3C"/>
                </a:solidFill>
                <a:latin typeface="Consolas"/>
                <a:ea typeface="Consolas"/>
                <a:cs typeface="Consolas"/>
                <a:sym typeface="Consolas"/>
              </a:rPr>
              <a:t>"Hello world!"</a:t>
            </a:r>
            <a:endParaRPr sz="1800">
              <a:latin typeface="Arial"/>
              <a:ea typeface="Arial"/>
              <a:cs typeface="Arial"/>
              <a:sym typeface="Arial"/>
            </a:endParaRPr>
          </a:p>
          <a:p>
            <a:pPr indent="0" lvl="0" marL="0" rtl="0" algn="l">
              <a:lnSpc>
                <a:spcPct val="115000"/>
              </a:lnSpc>
              <a:spcBef>
                <a:spcPts val="1600"/>
              </a:spcBef>
              <a:spcAft>
                <a:spcPts val="0"/>
              </a:spcAft>
              <a:buClr>
                <a:schemeClr val="dk1"/>
              </a:buClr>
              <a:buSzPts val="1100"/>
              <a:buFont typeface="Arial"/>
              <a:buNone/>
            </a:pPr>
            <a:r>
              <a:rPr lang="vi-VN" sz="1800">
                <a:solidFill>
                  <a:schemeClr val="dk1"/>
                </a:solidFill>
                <a:latin typeface="Arial"/>
                <a:ea typeface="Arial"/>
                <a:cs typeface="Arial"/>
                <a:sym typeface="Arial"/>
              </a:rPr>
              <a:t>Hằng chuỗi có thể chứa ký tự thoát</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s2 = </a:t>
            </a:r>
            <a:r>
              <a:rPr lang="vi-VN" sz="1800">
                <a:solidFill>
                  <a:srgbClr val="388E3C"/>
                </a:solidFill>
                <a:latin typeface="Consolas"/>
                <a:ea typeface="Consolas"/>
                <a:cs typeface="Consolas"/>
                <a:sym typeface="Consolas"/>
              </a:rPr>
              <a:t>"Hello world!\n"</a:t>
            </a:r>
            <a:endParaRPr sz="1800">
              <a:solidFill>
                <a:schemeClr val="dk1"/>
              </a:solidFill>
              <a:latin typeface="Arial"/>
              <a:ea typeface="Arial"/>
              <a:cs typeface="Arial"/>
              <a:sym typeface="Arial"/>
            </a:endParaRPr>
          </a:p>
          <a:p>
            <a:pPr indent="0" lvl="0" marL="0" rtl="0" algn="l">
              <a:lnSpc>
                <a:spcPct val="115000"/>
              </a:lnSpc>
              <a:spcBef>
                <a:spcPts val="1600"/>
              </a:spcBef>
              <a:spcAft>
                <a:spcPts val="0"/>
              </a:spcAft>
              <a:buSzPts val="2400"/>
              <a:buNone/>
            </a:pPr>
            <a:r>
              <a:rPr lang="vi-VN" sz="1800">
                <a:latin typeface="Arial"/>
                <a:ea typeface="Arial"/>
                <a:cs typeface="Arial"/>
                <a:sym typeface="Arial"/>
              </a:rPr>
              <a:t>Hoặc bất kỳ văn bản tùy ý nào được phân tách bằng 3 dấu nháy (</a:t>
            </a:r>
            <a:r>
              <a:rPr lang="vi-VN" sz="1800">
                <a:latin typeface="Courier New"/>
                <a:ea typeface="Courier New"/>
                <a:cs typeface="Courier New"/>
                <a:sym typeface="Courier New"/>
              </a:rPr>
              <a:t>"""</a:t>
            </a:r>
            <a:r>
              <a:rPr lang="vi-VN" sz="1800">
                <a:latin typeface="Arial"/>
                <a:ea typeface="Arial"/>
                <a:cs typeface="Arial"/>
                <a:sym typeface="Arial"/>
              </a:rPr>
              <a:t>)</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text = </a:t>
            </a:r>
            <a:r>
              <a:rPr lang="vi-V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vi-V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800">
                <a:solidFill>
                  <a:srgbClr val="388E3C"/>
                </a:solidFill>
                <a:latin typeface="Consolas"/>
                <a:ea typeface="Consolas"/>
                <a:cs typeface="Consolas"/>
                <a:sym typeface="Consolas"/>
              </a:rPr>
              <a:t>  """</a:t>
            </a:r>
            <a:endParaRPr sz="1800">
              <a:solidFill>
                <a:schemeClr val="dk1"/>
              </a:solidFill>
              <a:latin typeface="Arial"/>
              <a:ea typeface="Arial"/>
              <a:cs typeface="Arial"/>
              <a:sym typeface="Arial"/>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p:txBody>
      </p:sp>
      <p:sp>
        <p:nvSpPr>
          <p:cNvPr id="240" name="Google Shape;240;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46" name="Google Shape;246;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Ghép chuỗi</a:t>
            </a:r>
            <a:endParaRPr>
              <a:latin typeface="Arial"/>
              <a:ea typeface="Arial"/>
              <a:cs typeface="Arial"/>
              <a:sym typeface="Arial"/>
            </a:endParaRPr>
          </a:p>
        </p:txBody>
      </p:sp>
      <p:sp>
        <p:nvSpPr>
          <p:cNvPr id="247" name="Google Shape;247;p30"/>
          <p:cNvSpPr txBox="1"/>
          <p:nvPr/>
        </p:nvSpPr>
        <p:spPr>
          <a:xfrm>
            <a:off x="463275" y="1364900"/>
            <a:ext cx="8439600" cy="86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numberOfDogs = </a:t>
            </a:r>
            <a:r>
              <a:rPr lang="vi-V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numberOfCats = </a:t>
            </a:r>
            <a:r>
              <a:rPr lang="vi-V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48" name="Google Shape;248;p30"/>
          <p:cNvSpPr/>
          <p:nvPr/>
        </p:nvSpPr>
        <p:spPr>
          <a:xfrm>
            <a:off x="463275" y="3156725"/>
            <a:ext cx="79731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V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49" name="Google Shape;249;p30"/>
          <p:cNvSpPr txBox="1"/>
          <p:nvPr/>
        </p:nvSpPr>
        <p:spPr>
          <a:xfrm>
            <a:off x="464100" y="2480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rgbClr val="000000"/>
              </a:buClr>
              <a:buSzPts val="1100"/>
              <a:buFont typeface="Arial"/>
              <a:buNone/>
            </a:pPr>
            <a:r>
              <a:rPr lang="vi-VN" sz="1800">
                <a:solidFill>
                  <a:srgbClr val="388E3C"/>
                </a:solidFill>
                <a:latin typeface="Consolas"/>
                <a:ea typeface="Consolas"/>
                <a:cs typeface="Consolas"/>
                <a:sym typeface="Consolas"/>
              </a:rPr>
              <a:t>"I have </a:t>
            </a:r>
            <a:r>
              <a:rPr b="1" lang="vi-VN" sz="1800">
                <a:solidFill>
                  <a:srgbClr val="C53929"/>
                </a:solidFill>
                <a:latin typeface="Consolas"/>
                <a:ea typeface="Consolas"/>
                <a:cs typeface="Consolas"/>
                <a:sym typeface="Consolas"/>
              </a:rPr>
              <a:t>$numberOfDogs</a:t>
            </a:r>
            <a:r>
              <a:rPr lang="vi-VN" sz="1800">
                <a:solidFill>
                  <a:srgbClr val="388E3C"/>
                </a:solidFill>
                <a:latin typeface="Consolas"/>
                <a:ea typeface="Consolas"/>
                <a:cs typeface="Consolas"/>
                <a:sym typeface="Consolas"/>
              </a:rPr>
              <a:t> dogs" + " and </a:t>
            </a:r>
            <a:r>
              <a:rPr b="1" lang="vi-VN" sz="1800">
                <a:solidFill>
                  <a:srgbClr val="C53929"/>
                </a:solidFill>
                <a:latin typeface="Consolas"/>
                <a:ea typeface="Consolas"/>
                <a:cs typeface="Consolas"/>
                <a:sym typeface="Consolas"/>
              </a:rPr>
              <a:t>$numberOfCats</a:t>
            </a:r>
            <a:r>
              <a:rPr lang="vi-VN"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idx="1" type="body"/>
          </p:nvPr>
        </p:nvSpPr>
        <p:spPr>
          <a:xfrm>
            <a:off x="311775" y="962265"/>
            <a:ext cx="85911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1800">
                <a:latin typeface="Arial"/>
                <a:ea typeface="Arial"/>
                <a:cs typeface="Arial"/>
                <a:sym typeface="Arial"/>
              </a:rPr>
              <a:t>Biểu thức mẫu sẽ bắt đầu bằng ký hiệu đô la (</a:t>
            </a:r>
            <a:r>
              <a:rPr lang="vi-VN" sz="1800">
                <a:latin typeface="Courier New"/>
                <a:ea typeface="Courier New"/>
                <a:cs typeface="Courier New"/>
                <a:sym typeface="Courier New"/>
              </a:rPr>
              <a:t>$</a:t>
            </a:r>
            <a:r>
              <a:rPr lang="vi-VN" sz="1800">
                <a:latin typeface="Arial"/>
                <a:ea typeface="Arial"/>
                <a:cs typeface="Arial"/>
                <a:sym typeface="Arial"/>
              </a:rPr>
              <a:t>) và có thể là một giá trị đơn giản:</a:t>
            </a:r>
            <a:endParaRPr sz="1800">
              <a:latin typeface="Arial"/>
              <a:ea typeface="Arial"/>
              <a:cs typeface="Arial"/>
              <a:sym typeface="Arial"/>
            </a:endParaRPr>
          </a:p>
          <a:p>
            <a:pPr indent="457200" lvl="0" marL="0" rtl="0" algn="l">
              <a:lnSpc>
                <a:spcPct val="150000"/>
              </a:lnSpc>
              <a:spcBef>
                <a:spcPts val="1000"/>
              </a:spcBef>
              <a:spcAft>
                <a:spcPts val="0"/>
              </a:spcAft>
              <a:buClr>
                <a:schemeClr val="dk1"/>
              </a:buClr>
              <a:buSzPts val="1100"/>
              <a:buFont typeface="Arial"/>
              <a:buNone/>
            </a:pP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i = </a:t>
            </a:r>
            <a:r>
              <a:rPr lang="vi-V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println(</a:t>
            </a:r>
            <a:r>
              <a:rPr lang="vi-VN" sz="1800">
                <a:solidFill>
                  <a:srgbClr val="388E3C"/>
                </a:solidFill>
                <a:latin typeface="Consolas"/>
                <a:ea typeface="Consolas"/>
                <a:cs typeface="Consolas"/>
                <a:sym typeface="Consolas"/>
              </a:rPr>
              <a:t>"i =</a:t>
            </a:r>
            <a:r>
              <a:rPr lang="vi-VN" sz="1800">
                <a:solidFill>
                  <a:schemeClr val="dk1"/>
                </a:solidFill>
                <a:latin typeface="Consolas"/>
                <a:ea typeface="Consolas"/>
                <a:cs typeface="Consolas"/>
                <a:sym typeface="Consolas"/>
              </a:rPr>
              <a:t> </a:t>
            </a:r>
            <a:r>
              <a:rPr b="1" lang="vi-VN" sz="1800">
                <a:solidFill>
                  <a:srgbClr val="C53929"/>
                </a:solidFill>
                <a:latin typeface="Consolas"/>
                <a:ea typeface="Consolas"/>
                <a:cs typeface="Consolas"/>
                <a:sym typeface="Consolas"/>
              </a:rPr>
              <a:t>$</a:t>
            </a:r>
            <a:r>
              <a:rPr lang="vi-VN" sz="1800">
                <a:solidFill>
                  <a:srgbClr val="C53929"/>
                </a:solidFill>
                <a:latin typeface="Consolas"/>
                <a:ea typeface="Consolas"/>
                <a:cs typeface="Consolas"/>
                <a:sym typeface="Consolas"/>
              </a:rPr>
              <a:t>i</a:t>
            </a:r>
            <a:r>
              <a:rPr lang="vi-VN" sz="1800">
                <a:solidFill>
                  <a:srgbClr val="388E3C"/>
                </a:solidFill>
                <a:latin typeface="Consolas"/>
                <a:ea typeface="Consolas"/>
                <a:cs typeface="Consolas"/>
                <a:sym typeface="Consolas"/>
              </a:rPr>
              <a:t>"</a:t>
            </a:r>
            <a:r>
              <a:rPr lang="vi-V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SzPts val="1100"/>
              <a:buNone/>
            </a:pPr>
            <a:r>
              <a:rPr lang="vi-VN" sz="1800">
                <a:solidFill>
                  <a:srgbClr val="1155CC"/>
                </a:solidFill>
                <a:latin typeface="Consolas"/>
                <a:ea typeface="Consolas"/>
                <a:cs typeface="Consolas"/>
                <a:sym typeface="Consolas"/>
              </a:rPr>
              <a:t>=&gt; i = 10</a:t>
            </a:r>
            <a:endParaRPr sz="1800">
              <a:latin typeface="Arial"/>
              <a:ea typeface="Arial"/>
              <a:cs typeface="Arial"/>
              <a:sym typeface="Arial"/>
            </a:endParaRPr>
          </a:p>
        </p:txBody>
      </p:sp>
      <p:sp>
        <p:nvSpPr>
          <p:cNvPr id="255" name="Google Shape;255;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56" name="Google Shape;256;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Mẫu chuỗi</a:t>
            </a:r>
            <a:endParaRPr>
              <a:latin typeface="Arial"/>
              <a:ea typeface="Arial"/>
              <a:cs typeface="Arial"/>
              <a:sym typeface="Arial"/>
            </a:endParaRPr>
          </a:p>
        </p:txBody>
      </p:sp>
      <p:sp>
        <p:nvSpPr>
          <p:cNvPr id="257" name="Google Shape;257;p31"/>
          <p:cNvSpPr/>
          <p:nvPr/>
        </p:nvSpPr>
        <p:spPr>
          <a:xfrm>
            <a:off x="311775" y="3487300"/>
            <a:ext cx="8124600" cy="68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onsolas"/>
              <a:ea typeface="Consolas"/>
              <a:cs typeface="Consolas"/>
              <a:sym typeface="Consolas"/>
            </a:endParaRPr>
          </a:p>
        </p:txBody>
      </p:sp>
      <p:sp>
        <p:nvSpPr>
          <p:cNvPr id="258" name="Google Shape;258;p31"/>
          <p:cNvSpPr txBox="1"/>
          <p:nvPr/>
        </p:nvSpPr>
        <p:spPr>
          <a:xfrm>
            <a:off x="311700" y="2852175"/>
            <a:ext cx="8520600" cy="180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vi-VN" sz="1800" u="none" cap="none" strike="noStrike">
                <a:solidFill>
                  <a:schemeClr val="dk1"/>
                </a:solidFill>
              </a:rPr>
              <a:t>Hoặc là một biểu thức bên trong dấu ngoặc nhọn:</a:t>
            </a:r>
            <a:endParaRPr i="0" sz="1800" u="none" cap="none" strike="noStrike">
              <a:solidFill>
                <a:schemeClr val="dk1"/>
              </a:solidFill>
            </a:endParaRPr>
          </a:p>
          <a:p>
            <a:pPr indent="0" lvl="0" marL="457200" rtl="0" algn="l">
              <a:lnSpc>
                <a:spcPct val="150000"/>
              </a:lnSpc>
              <a:spcBef>
                <a:spcPts val="1000"/>
              </a:spcBef>
              <a:spcAft>
                <a:spcPts val="0"/>
              </a:spcAft>
              <a:buClr>
                <a:schemeClr val="dk1"/>
              </a:buClr>
              <a:buSzPts val="1100"/>
              <a:buFont typeface="Arial"/>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s = </a:t>
            </a:r>
            <a:r>
              <a:rPr lang="vi-V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println(</a:t>
            </a:r>
            <a:r>
              <a:rPr lang="vi-VN" sz="1800">
                <a:solidFill>
                  <a:srgbClr val="388E3C"/>
                </a:solidFill>
                <a:latin typeface="Consolas"/>
                <a:ea typeface="Consolas"/>
                <a:cs typeface="Consolas"/>
                <a:sym typeface="Consolas"/>
              </a:rPr>
              <a:t>"</a:t>
            </a:r>
            <a:r>
              <a:rPr lang="vi-VN" sz="1800">
                <a:solidFill>
                  <a:srgbClr val="C53929"/>
                </a:solidFill>
                <a:latin typeface="Consolas"/>
                <a:ea typeface="Consolas"/>
                <a:cs typeface="Consolas"/>
                <a:sym typeface="Consolas"/>
              </a:rPr>
              <a:t>$s</a:t>
            </a:r>
            <a:r>
              <a:rPr lang="vi-VN" sz="1800">
                <a:solidFill>
                  <a:srgbClr val="388E3C"/>
                </a:solidFill>
                <a:latin typeface="Consolas"/>
                <a:ea typeface="Consolas"/>
                <a:cs typeface="Consolas"/>
                <a:sym typeface="Consolas"/>
              </a:rPr>
              <a:t>.length is </a:t>
            </a:r>
            <a:r>
              <a:rPr lang="vi-VN" sz="1800">
                <a:solidFill>
                  <a:srgbClr val="C53929"/>
                </a:solidFill>
                <a:latin typeface="Consolas"/>
                <a:ea typeface="Consolas"/>
                <a:cs typeface="Consolas"/>
                <a:sym typeface="Consolas"/>
              </a:rPr>
              <a:t>${</a:t>
            </a:r>
            <a:r>
              <a:rPr lang="vi-VN" sz="1800">
                <a:solidFill>
                  <a:srgbClr val="388E3C"/>
                </a:solidFill>
                <a:latin typeface="Consolas"/>
                <a:ea typeface="Consolas"/>
                <a:cs typeface="Consolas"/>
                <a:sym typeface="Consolas"/>
              </a:rPr>
              <a:t>s</a:t>
            </a:r>
            <a:r>
              <a:rPr lang="vi-VN" sz="1800">
                <a:solidFill>
                  <a:srgbClr val="37474F"/>
                </a:solidFill>
                <a:latin typeface="Consolas"/>
                <a:ea typeface="Consolas"/>
                <a:cs typeface="Consolas"/>
                <a:sym typeface="Consolas"/>
              </a:rPr>
              <a:t>.</a:t>
            </a:r>
            <a:r>
              <a:rPr lang="vi-VN" sz="1800">
                <a:solidFill>
                  <a:srgbClr val="388E3C"/>
                </a:solidFill>
                <a:latin typeface="Consolas"/>
                <a:ea typeface="Consolas"/>
                <a:cs typeface="Consolas"/>
                <a:sym typeface="Consolas"/>
              </a:rPr>
              <a:t>length</a:t>
            </a:r>
            <a:r>
              <a:rPr lang="vi-VN" sz="1800">
                <a:solidFill>
                  <a:srgbClr val="C53929"/>
                </a:solidFill>
                <a:latin typeface="Consolas"/>
                <a:ea typeface="Consolas"/>
                <a:cs typeface="Consolas"/>
                <a:sym typeface="Consolas"/>
              </a:rPr>
              <a:t>}</a:t>
            </a:r>
            <a:r>
              <a:rPr lang="vi-VN" sz="1800">
                <a:solidFill>
                  <a:srgbClr val="388E3C"/>
                </a:solidFill>
                <a:latin typeface="Consolas"/>
                <a:ea typeface="Consolas"/>
                <a:cs typeface="Consolas"/>
                <a:sym typeface="Consolas"/>
              </a:rPr>
              <a:t>"</a:t>
            </a:r>
            <a:r>
              <a:rPr lang="vi-V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vi-VN" sz="1800">
                <a:solidFill>
                  <a:srgbClr val="1155CC"/>
                </a:solidFill>
                <a:latin typeface="Consolas"/>
                <a:ea typeface="Consolas"/>
                <a:cs typeface="Consolas"/>
                <a:sym typeface="Consolas"/>
              </a:rPr>
              <a:t>=&gt;</a:t>
            </a:r>
            <a:r>
              <a:rPr lang="vi-VN" sz="1800">
                <a:solidFill>
                  <a:schemeClr val="dk1"/>
                </a:solidFill>
                <a:latin typeface="Consolas"/>
                <a:ea typeface="Consolas"/>
                <a:cs typeface="Consolas"/>
                <a:sym typeface="Consolas"/>
              </a:rPr>
              <a:t> </a:t>
            </a:r>
            <a:r>
              <a:rPr lang="vi-VN" sz="1800">
                <a:solidFill>
                  <a:srgbClr val="1155CC"/>
                </a:solidFill>
                <a:latin typeface="Consolas"/>
                <a:ea typeface="Consolas"/>
                <a:cs typeface="Consolas"/>
                <a:sym typeface="Consolas"/>
              </a:rPr>
              <a:t>abc.length is 3</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64" name="Google Shape;264;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Biểu thức mẫu chuỗi</a:t>
            </a:r>
            <a:endParaRPr>
              <a:latin typeface="Arial"/>
              <a:ea typeface="Arial"/>
              <a:cs typeface="Arial"/>
              <a:sym typeface="Arial"/>
            </a:endParaRPr>
          </a:p>
        </p:txBody>
      </p:sp>
      <p:sp>
        <p:nvSpPr>
          <p:cNvPr id="265" name="Google Shape;265;p32"/>
          <p:cNvSpPr txBox="1"/>
          <p:nvPr/>
        </p:nvSpPr>
        <p:spPr>
          <a:xfrm>
            <a:off x="311775" y="1477800"/>
            <a:ext cx="8480700" cy="93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a:t>
            </a:r>
            <a:r>
              <a:rPr lang="vi-VN" sz="1800">
                <a:solidFill>
                  <a:srgbClr val="000000"/>
                </a:solidFill>
                <a:latin typeface="Consolas"/>
                <a:ea typeface="Consolas"/>
                <a:cs typeface="Consolas"/>
                <a:sym typeface="Consolas"/>
              </a:rPr>
              <a:t>numberOfShirts</a:t>
            </a:r>
            <a:r>
              <a:rPr lang="vi-VN" sz="1800">
                <a:solidFill>
                  <a:srgbClr val="37474F"/>
                </a:solidFill>
                <a:latin typeface="Consolas"/>
                <a:ea typeface="Consolas"/>
                <a:cs typeface="Consolas"/>
                <a:sym typeface="Consolas"/>
              </a:rPr>
              <a:t> = </a:t>
            </a:r>
            <a:r>
              <a:rPr lang="vi-V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numberOfPants = </a:t>
            </a:r>
            <a:r>
              <a:rPr lang="vi-V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p:txBody>
      </p:sp>
      <p:sp>
        <p:nvSpPr>
          <p:cNvPr id="266" name="Google Shape;266;p32"/>
          <p:cNvSpPr/>
          <p:nvPr/>
        </p:nvSpPr>
        <p:spPr>
          <a:xfrm>
            <a:off x="323935" y="294335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V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67" name="Google Shape;267;p32"/>
          <p:cNvSpPr txBox="1"/>
          <p:nvPr/>
        </p:nvSpPr>
        <p:spPr>
          <a:xfrm>
            <a:off x="228900" y="2412300"/>
            <a:ext cx="891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vi-VN" sz="1800">
                <a:solidFill>
                  <a:srgbClr val="388E3C"/>
                </a:solidFill>
                <a:latin typeface="Consolas"/>
                <a:ea typeface="Consolas"/>
                <a:cs typeface="Consolas"/>
                <a:sym typeface="Consolas"/>
              </a:rPr>
              <a:t>"I have </a:t>
            </a:r>
            <a:r>
              <a:rPr lang="vi-VN" sz="1800">
                <a:solidFill>
                  <a:srgbClr val="C53929"/>
                </a:solidFill>
                <a:latin typeface="Consolas"/>
                <a:ea typeface="Consolas"/>
                <a:cs typeface="Consolas"/>
                <a:sym typeface="Consolas"/>
              </a:rPr>
              <a:t>${</a:t>
            </a:r>
            <a:r>
              <a:rPr b="1" lang="vi-VN" sz="1800">
                <a:solidFill>
                  <a:srgbClr val="388E3C"/>
                </a:solidFill>
                <a:latin typeface="Consolas"/>
                <a:ea typeface="Consolas"/>
                <a:cs typeface="Consolas"/>
                <a:sym typeface="Consolas"/>
              </a:rPr>
              <a:t>numberOfShirts</a:t>
            </a:r>
            <a:r>
              <a:rPr lang="vi-VN" sz="1800">
                <a:solidFill>
                  <a:srgbClr val="388E3C"/>
                </a:solidFill>
                <a:latin typeface="Consolas"/>
                <a:ea typeface="Consolas"/>
                <a:cs typeface="Consolas"/>
                <a:sym typeface="Consolas"/>
              </a:rPr>
              <a:t> </a:t>
            </a:r>
            <a:r>
              <a:rPr lang="vi-VN" sz="1800">
                <a:solidFill>
                  <a:srgbClr val="37474F"/>
                </a:solidFill>
                <a:latin typeface="Consolas"/>
                <a:ea typeface="Consolas"/>
                <a:cs typeface="Consolas"/>
                <a:sym typeface="Consolas"/>
              </a:rPr>
              <a:t>+</a:t>
            </a:r>
            <a:r>
              <a:rPr lang="vi-VN" sz="1800">
                <a:solidFill>
                  <a:srgbClr val="388E3C"/>
                </a:solidFill>
                <a:latin typeface="Consolas"/>
                <a:ea typeface="Consolas"/>
                <a:cs typeface="Consolas"/>
                <a:sym typeface="Consolas"/>
              </a:rPr>
              <a:t> </a:t>
            </a:r>
            <a:r>
              <a:rPr b="1" lang="vi-VN" sz="1800">
                <a:solidFill>
                  <a:srgbClr val="388E3C"/>
                </a:solidFill>
                <a:latin typeface="Consolas"/>
                <a:ea typeface="Consolas"/>
                <a:cs typeface="Consolas"/>
                <a:sym typeface="Consolas"/>
              </a:rPr>
              <a:t>numberOfPants</a:t>
            </a:r>
            <a:r>
              <a:rPr lang="vi-VN" sz="1800">
                <a:solidFill>
                  <a:srgbClr val="C53929"/>
                </a:solidFill>
                <a:latin typeface="Consolas"/>
                <a:ea typeface="Consolas"/>
                <a:cs typeface="Consolas"/>
                <a:sym typeface="Consolas"/>
              </a:rPr>
              <a:t>}</a:t>
            </a:r>
            <a:r>
              <a:rPr lang="vi-VN" sz="1800">
                <a:solidFill>
                  <a:srgbClr val="388E3C"/>
                </a:solidFill>
                <a:latin typeface="Consolas"/>
                <a:ea typeface="Consolas"/>
                <a:cs typeface="Consolas"/>
                <a:sym typeface="Consolas"/>
              </a:rPr>
              <a:t> items of clothing"</a:t>
            </a:r>
            <a:endParaRPr sz="1800">
              <a:solidFill>
                <a:srgbClr val="000000"/>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Biến</a:t>
            </a:r>
            <a:endParaRPr>
              <a:latin typeface="Arial"/>
              <a:ea typeface="Arial"/>
              <a:cs typeface="Arial"/>
              <a:sym typeface="Arial"/>
            </a:endParaRPr>
          </a:p>
        </p:txBody>
      </p:sp>
      <p:sp>
        <p:nvSpPr>
          <p:cNvPr id="273" name="Google Shape;273;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79" name="Google Shape;279;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Biến</a:t>
            </a:r>
            <a:endParaRPr>
              <a:latin typeface="Arial"/>
              <a:ea typeface="Arial"/>
              <a:cs typeface="Arial"/>
              <a:sym typeface="Arial"/>
            </a:endParaRPr>
          </a:p>
        </p:txBody>
      </p:sp>
      <p:sp>
        <p:nvSpPr>
          <p:cNvPr id="280" name="Google Shape;280;p34"/>
          <p:cNvSpPr txBox="1"/>
          <p:nvPr>
            <p:ph idx="1" type="body"/>
          </p:nvPr>
        </p:nvSpPr>
        <p:spPr>
          <a:xfrm>
            <a:off x="387825" y="1157800"/>
            <a:ext cx="8431200" cy="587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1000"/>
              </a:spcBef>
              <a:spcAft>
                <a:spcPts val="0"/>
              </a:spcAft>
              <a:buSzPts val="2100"/>
              <a:buChar char="●"/>
            </a:pPr>
            <a:r>
              <a:rPr lang="vi-VN" sz="2100">
                <a:latin typeface="Arial"/>
                <a:ea typeface="Arial"/>
                <a:cs typeface="Arial"/>
                <a:sym typeface="Arial"/>
              </a:rPr>
              <a:t>Khả năng dự đoán loại mạnh mẽ</a:t>
            </a:r>
            <a:endParaRPr sz="2100">
              <a:latin typeface="Arial"/>
              <a:ea typeface="Arial"/>
              <a:cs typeface="Arial"/>
              <a:sym typeface="Arial"/>
            </a:endParaRPr>
          </a:p>
        </p:txBody>
      </p:sp>
      <p:sp>
        <p:nvSpPr>
          <p:cNvPr id="281" name="Google Shape;281;p34"/>
          <p:cNvSpPr txBox="1"/>
          <p:nvPr>
            <p:ph idx="1" type="body"/>
          </p:nvPr>
        </p:nvSpPr>
        <p:spPr>
          <a:xfrm>
            <a:off x="444550" y="2406300"/>
            <a:ext cx="8699400" cy="6765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1000"/>
              </a:spcBef>
              <a:spcAft>
                <a:spcPts val="0"/>
              </a:spcAft>
              <a:buSzPts val="2100"/>
              <a:buChar char="●"/>
            </a:pPr>
            <a:r>
              <a:rPr lang="vi-VN" sz="2100">
                <a:latin typeface="Arial"/>
                <a:ea typeface="Arial"/>
                <a:cs typeface="Arial"/>
                <a:sym typeface="Arial"/>
              </a:rPr>
              <a:t>Biến có thể thay đổi và biến không thể thay đổi</a:t>
            </a:r>
            <a:endParaRPr sz="2100">
              <a:latin typeface="Arial"/>
              <a:ea typeface="Arial"/>
              <a:cs typeface="Arial"/>
              <a:sym typeface="Arial"/>
            </a:endParaRPr>
          </a:p>
        </p:txBody>
      </p:sp>
      <p:sp>
        <p:nvSpPr>
          <p:cNvPr id="282" name="Google Shape;282;p34"/>
          <p:cNvSpPr txBox="1"/>
          <p:nvPr/>
        </p:nvSpPr>
        <p:spPr>
          <a:xfrm>
            <a:off x="738925" y="1668875"/>
            <a:ext cx="8032800" cy="5727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0000"/>
              </a:buClr>
              <a:buSzPts val="2100"/>
              <a:buFont typeface="Roboto"/>
              <a:buChar char="●"/>
            </a:pPr>
            <a:r>
              <a:rPr i="0" lang="vi-VN" sz="2100" u="none" cap="none" strike="noStrike">
                <a:solidFill>
                  <a:srgbClr val="000000"/>
                </a:solidFill>
              </a:rPr>
              <a:t>Để trình biên dịch dự đoán loại</a:t>
            </a:r>
            <a:endParaRPr sz="2100"/>
          </a:p>
          <a:p>
            <a:pPr indent="-361950" lvl="0" marL="457200" marR="0" rtl="0" algn="l">
              <a:lnSpc>
                <a:spcPct val="100000"/>
              </a:lnSpc>
              <a:spcBef>
                <a:spcPts val="0"/>
              </a:spcBef>
              <a:spcAft>
                <a:spcPts val="0"/>
              </a:spcAft>
              <a:buClr>
                <a:srgbClr val="000000"/>
              </a:buClr>
              <a:buSzPts val="2100"/>
              <a:buFont typeface="Roboto"/>
              <a:buChar char="●"/>
            </a:pPr>
            <a:r>
              <a:rPr i="0" lang="vi-VN" sz="2100" u="none" cap="none" strike="noStrike">
                <a:solidFill>
                  <a:srgbClr val="000000"/>
                </a:solidFill>
              </a:rPr>
              <a:t>Bạn có thể khai báo rõ loại nếu cần</a:t>
            </a:r>
            <a:endParaRPr sz="2100"/>
          </a:p>
        </p:txBody>
      </p:sp>
      <p:sp>
        <p:nvSpPr>
          <p:cNvPr id="283" name="Google Shape;283;p34"/>
          <p:cNvSpPr txBox="1"/>
          <p:nvPr/>
        </p:nvSpPr>
        <p:spPr>
          <a:xfrm>
            <a:off x="796875" y="2921825"/>
            <a:ext cx="8300400" cy="5727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0000"/>
              </a:buClr>
              <a:buSzPts val="2100"/>
              <a:buFont typeface="Roboto"/>
              <a:buChar char="●"/>
            </a:pPr>
            <a:r>
              <a:rPr i="0" lang="vi-VN" sz="2100" u="none" cap="none" strike="noStrike">
                <a:solidFill>
                  <a:srgbClr val="000000"/>
                </a:solidFill>
              </a:rPr>
              <a:t>Tính bất biến không được thực thi nhưng lại được khuyến nghị</a:t>
            </a:r>
            <a:endParaRPr sz="2100"/>
          </a:p>
        </p:txBody>
      </p:sp>
      <p:sp>
        <p:nvSpPr>
          <p:cNvPr id="284" name="Google Shape;284;p34"/>
          <p:cNvSpPr txBox="1"/>
          <p:nvPr/>
        </p:nvSpPr>
        <p:spPr>
          <a:xfrm>
            <a:off x="540225" y="3708225"/>
            <a:ext cx="8032800" cy="7305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Kotlin là một ngôn ngữ loại tĩnh. Loại được phân giải lúc biên dịch và không bao giờ thay đổi.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Chỉ định loại biến</a:t>
            </a:r>
            <a:endParaRPr>
              <a:latin typeface="Arial"/>
              <a:ea typeface="Arial"/>
              <a:cs typeface="Arial"/>
              <a:sym typeface="Arial"/>
            </a:endParaRPr>
          </a:p>
        </p:txBody>
      </p:sp>
      <p:sp>
        <p:nvSpPr>
          <p:cNvPr id="290" name="Google Shape;290;p35"/>
          <p:cNvSpPr txBox="1"/>
          <p:nvPr>
            <p:ph idx="1" type="body"/>
          </p:nvPr>
        </p:nvSpPr>
        <p:spPr>
          <a:xfrm>
            <a:off x="311700" y="1317175"/>
            <a:ext cx="7804800" cy="229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b="1" lang="vi-VN" sz="1800">
                <a:latin typeface="Arial"/>
                <a:ea typeface="Arial"/>
                <a:cs typeface="Arial"/>
                <a:sym typeface="Arial"/>
              </a:rPr>
              <a:t>Ký hiệu dấu hai chấm</a:t>
            </a:r>
            <a:endParaRPr>
              <a:solidFill>
                <a:schemeClr val="dk1"/>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chemeClr val="dk1"/>
                </a:solidFill>
                <a:latin typeface="Consolas"/>
                <a:ea typeface="Consolas"/>
                <a:cs typeface="Consolas"/>
                <a:sym typeface="Consolas"/>
              </a:rPr>
              <a:t> width: Int = </a:t>
            </a:r>
            <a:r>
              <a:rPr lang="vi-V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chemeClr val="dk1"/>
                </a:solidFill>
                <a:latin typeface="Consolas"/>
                <a:ea typeface="Consolas"/>
                <a:cs typeface="Consolas"/>
                <a:sym typeface="Consolas"/>
              </a:rPr>
              <a:t> length: Double = </a:t>
            </a:r>
            <a:r>
              <a:rPr lang="vi-V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indent="0" lvl="0" marL="0" rtl="0" algn="l">
              <a:lnSpc>
                <a:spcPct val="115000"/>
              </a:lnSpc>
              <a:spcBef>
                <a:spcPts val="1000"/>
              </a:spcBef>
              <a:spcAft>
                <a:spcPts val="1000"/>
              </a:spcAft>
              <a:buSzPts val="2400"/>
              <a:buNone/>
            </a:pPr>
            <a:r>
              <a:t/>
            </a:r>
            <a:endParaRPr sz="1400">
              <a:latin typeface="Arial"/>
              <a:ea typeface="Arial"/>
              <a:cs typeface="Arial"/>
              <a:sym typeface="Arial"/>
            </a:endParaRPr>
          </a:p>
        </p:txBody>
      </p:sp>
      <p:sp>
        <p:nvSpPr>
          <p:cNvPr id="291" name="Google Shape;291;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2" name="Google Shape;292;p35"/>
          <p:cNvSpPr txBox="1"/>
          <p:nvPr/>
        </p:nvSpPr>
        <p:spPr>
          <a:xfrm>
            <a:off x="556350" y="3667750"/>
            <a:ext cx="7929900" cy="7470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vi-VN" sz="1800" u="none" cap="none" strike="noStrike">
                <a:solidFill>
                  <a:srgbClr val="000000"/>
                </a:solidFill>
              </a:rPr>
              <a:t>Lưu ý quan trọng</a:t>
            </a:r>
            <a:r>
              <a:rPr i="0" lang="vi-VN" sz="1800" u="none" cap="none" strike="noStrike">
                <a:solidFill>
                  <a:srgbClr val="000000"/>
                </a:solidFill>
              </a:rPr>
              <a:t>: Sau khi bạn hoặc trình biên dịch chỉ định một loại, bạn không thể thay đổi loại đó, nếu không sẽ gặp lỗi.</a:t>
            </a:r>
            <a:endParaRPr/>
          </a:p>
          <a:p>
            <a:pPr indent="0" lvl="0" marL="0" marR="0" rtl="0" algn="l">
              <a:lnSpc>
                <a:spcPct val="100000"/>
              </a:lnSpc>
              <a:spcBef>
                <a:spcPts val="0"/>
              </a:spcBef>
              <a:spcAft>
                <a:spcPts val="0"/>
              </a:spcAft>
              <a:buClr>
                <a:schemeClr val="dk1"/>
              </a:buClr>
              <a:buSzPts val="1100"/>
              <a:buFont typeface="Arial"/>
              <a:buNone/>
            </a:pPr>
            <a:r>
              <a:t/>
            </a:r>
            <a:endParaRPr i="0" sz="18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8" name="Google Shape;298;p36"/>
          <p:cNvSpPr txBox="1"/>
          <p:nvPr>
            <p:ph type="title"/>
          </p:nvPr>
        </p:nvSpPr>
        <p:spPr>
          <a:xfrm>
            <a:off x="311700" y="170825"/>
            <a:ext cx="8665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2950">
                <a:latin typeface="Arial"/>
                <a:ea typeface="Arial"/>
                <a:cs typeface="Arial"/>
                <a:sym typeface="Arial"/>
              </a:rPr>
              <a:t>Biến có thể thay đổi và biến không thể thay đổi</a:t>
            </a:r>
            <a:endParaRPr sz="2950">
              <a:latin typeface="Arial"/>
              <a:ea typeface="Arial"/>
              <a:cs typeface="Arial"/>
              <a:sym typeface="Arial"/>
            </a:endParaRPr>
          </a:p>
        </p:txBody>
      </p:sp>
      <p:sp>
        <p:nvSpPr>
          <p:cNvPr id="299" name="Google Shape;299;p36"/>
          <p:cNvSpPr txBox="1"/>
          <p:nvPr>
            <p:ph idx="1" type="body"/>
          </p:nvPr>
        </p:nvSpPr>
        <p:spPr>
          <a:xfrm>
            <a:off x="401075" y="1122375"/>
            <a:ext cx="8431200" cy="572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Có thể thay đổi (Dễ thay đổi)</a:t>
            </a:r>
            <a:endParaRPr>
              <a:latin typeface="Arial"/>
              <a:ea typeface="Arial"/>
              <a:cs typeface="Arial"/>
              <a:sym typeface="Arial"/>
            </a:endParaRPr>
          </a:p>
          <a:p>
            <a:pPr indent="0" lvl="0" marL="0" rtl="0" algn="l">
              <a:lnSpc>
                <a:spcPct val="115000"/>
              </a:lnSpc>
              <a:spcBef>
                <a:spcPts val="1000"/>
              </a:spcBef>
              <a:spcAft>
                <a:spcPts val="0"/>
              </a:spcAft>
              <a:buSzPts val="2400"/>
              <a:buNone/>
            </a:pPr>
            <a:r>
              <a:rPr lang="vi-VN">
                <a:latin typeface="Arial"/>
                <a:ea typeface="Arial"/>
                <a:cs typeface="Arial"/>
                <a:sym typeface="Arial"/>
              </a:rPr>
              <a:t>	</a:t>
            </a:r>
            <a:endParaRPr>
              <a:latin typeface="Arial"/>
              <a:ea typeface="Arial"/>
              <a:cs typeface="Arial"/>
              <a:sym typeface="Arial"/>
            </a:endParaRPr>
          </a:p>
        </p:txBody>
      </p:sp>
      <p:sp>
        <p:nvSpPr>
          <p:cNvPr id="300" name="Google Shape;300;p36"/>
          <p:cNvSpPr txBox="1"/>
          <p:nvPr>
            <p:ph idx="1" type="body"/>
          </p:nvPr>
        </p:nvSpPr>
        <p:spPr>
          <a:xfrm>
            <a:off x="401075" y="2403225"/>
            <a:ext cx="8520600" cy="676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Không thể thay đổi (Không thay đổi)</a:t>
            </a:r>
            <a:endParaRPr>
              <a:latin typeface="Arial"/>
              <a:ea typeface="Arial"/>
              <a:cs typeface="Arial"/>
              <a:sym typeface="Arial"/>
            </a:endParaRPr>
          </a:p>
        </p:txBody>
      </p:sp>
      <p:sp>
        <p:nvSpPr>
          <p:cNvPr id="301" name="Google Shape;301;p36"/>
          <p:cNvSpPr txBox="1"/>
          <p:nvPr/>
        </p:nvSpPr>
        <p:spPr>
          <a:xfrm>
            <a:off x="553475" y="3696775"/>
            <a:ext cx="8041200" cy="6765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Mặc dù không được thực thi nghiêm ngặt nhưng bạn vẫn nên dùng các biến không thể thay đổi trong hầu hết trường hợp.</a:t>
            </a:r>
            <a:endParaRPr/>
          </a:p>
        </p:txBody>
      </p:sp>
      <p:sp>
        <p:nvSpPr>
          <p:cNvPr id="302" name="Google Shape;302;p36"/>
          <p:cNvSpPr txBox="1"/>
          <p:nvPr/>
        </p:nvSpPr>
        <p:spPr>
          <a:xfrm>
            <a:off x="911075" y="1767655"/>
            <a:ext cx="30000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VN" sz="1800">
                <a:solidFill>
                  <a:srgbClr val="3F51B5"/>
                </a:solidFill>
                <a:latin typeface="Consolas"/>
                <a:ea typeface="Consolas"/>
                <a:cs typeface="Consolas"/>
                <a:sym typeface="Consolas"/>
              </a:rPr>
              <a:t>var</a:t>
            </a:r>
            <a:r>
              <a:rPr lang="vi-VN" sz="1800">
                <a:solidFill>
                  <a:srgbClr val="37474F"/>
                </a:solidFill>
                <a:latin typeface="Consolas"/>
                <a:ea typeface="Consolas"/>
                <a:cs typeface="Consolas"/>
                <a:sym typeface="Consolas"/>
              </a:rPr>
              <a:t> score = </a:t>
            </a:r>
            <a:r>
              <a:rPr lang="vi-VN" sz="1800">
                <a:solidFill>
                  <a:srgbClr val="C53929"/>
                </a:solidFill>
                <a:latin typeface="Consolas"/>
                <a:ea typeface="Consolas"/>
                <a:cs typeface="Consolas"/>
                <a:sym typeface="Consolas"/>
              </a:rPr>
              <a:t>10</a:t>
            </a:r>
            <a:endParaRPr b="1" sz="1800">
              <a:solidFill>
                <a:srgbClr val="000000"/>
              </a:solidFill>
              <a:latin typeface="Consolas"/>
              <a:ea typeface="Consolas"/>
              <a:cs typeface="Consolas"/>
              <a:sym typeface="Consolas"/>
            </a:endParaRPr>
          </a:p>
        </p:txBody>
      </p:sp>
      <p:sp>
        <p:nvSpPr>
          <p:cNvPr id="303" name="Google Shape;303;p36"/>
          <p:cNvSpPr txBox="1"/>
          <p:nvPr/>
        </p:nvSpPr>
        <p:spPr>
          <a:xfrm>
            <a:off x="911075" y="3018014"/>
            <a:ext cx="5266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name = </a:t>
            </a:r>
            <a:r>
              <a:rPr lang="vi-VN" sz="1800">
                <a:solidFill>
                  <a:srgbClr val="388E3C"/>
                </a:solidFill>
                <a:latin typeface="Consolas"/>
                <a:ea typeface="Consolas"/>
                <a:cs typeface="Consolas"/>
                <a:sym typeface="Consolas"/>
              </a:rPr>
              <a:t>"Jennifer"</a:t>
            </a:r>
            <a:endParaRPr sz="1800">
              <a:solidFill>
                <a:srgbClr val="388E3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09" name="Google Shape;309;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var và val</a:t>
            </a:r>
            <a:endParaRPr>
              <a:latin typeface="Arial"/>
              <a:ea typeface="Arial"/>
              <a:cs typeface="Arial"/>
              <a:sym typeface="Arial"/>
            </a:endParaRPr>
          </a:p>
        </p:txBody>
      </p:sp>
      <p:sp>
        <p:nvSpPr>
          <p:cNvPr id="310" name="Google Shape;310;p37"/>
          <p:cNvSpPr txBox="1"/>
          <p:nvPr/>
        </p:nvSpPr>
        <p:spPr>
          <a:xfrm>
            <a:off x="427625" y="1404425"/>
            <a:ext cx="8520600" cy="105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VN" sz="2100">
                <a:solidFill>
                  <a:srgbClr val="3F51B5"/>
                </a:solidFill>
                <a:latin typeface="Consolas"/>
                <a:ea typeface="Consolas"/>
                <a:cs typeface="Consolas"/>
                <a:sym typeface="Consolas"/>
              </a:rPr>
              <a:t>var</a:t>
            </a:r>
            <a:r>
              <a:rPr b="1" lang="vi-VN" sz="18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count = </a:t>
            </a:r>
            <a:r>
              <a:rPr lang="vi-V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000000"/>
                </a:solidFill>
                <a:latin typeface="Consolas"/>
                <a:ea typeface="Consolas"/>
                <a:cs typeface="Consolas"/>
                <a:sym typeface="Consolas"/>
              </a:rPr>
              <a:t>count = 2</a:t>
            </a:r>
            <a:endParaRPr sz="18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45720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p:txBody>
      </p:sp>
      <p:sp>
        <p:nvSpPr>
          <p:cNvPr id="311" name="Google Shape;311;p37"/>
          <p:cNvSpPr txBox="1"/>
          <p:nvPr/>
        </p:nvSpPr>
        <p:spPr>
          <a:xfrm>
            <a:off x="427625" y="2456225"/>
            <a:ext cx="4452000" cy="82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vi-VN" sz="20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size = </a:t>
            </a:r>
            <a:r>
              <a:rPr lang="vi-V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size = </a:t>
            </a:r>
            <a:r>
              <a:rPr lang="vi-V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b="1" sz="1800">
              <a:latin typeface="Consolas"/>
              <a:ea typeface="Consolas"/>
              <a:cs typeface="Consolas"/>
              <a:sym typeface="Consolas"/>
            </a:endParaRPr>
          </a:p>
        </p:txBody>
      </p:sp>
      <p:sp>
        <p:nvSpPr>
          <p:cNvPr id="312" name="Google Shape;312;p37"/>
          <p:cNvSpPr txBox="1"/>
          <p:nvPr/>
        </p:nvSpPr>
        <p:spPr>
          <a:xfrm>
            <a:off x="427625" y="3516850"/>
            <a:ext cx="650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=&gt; Error: </a:t>
            </a:r>
            <a:r>
              <a:rPr lang="vi-VN" sz="1800">
                <a:solidFill>
                  <a:srgbClr val="1155CC"/>
                </a:solidFill>
                <a:latin typeface="Consolas"/>
                <a:ea typeface="Consolas"/>
                <a:cs typeface="Consolas"/>
                <a:sym typeface="Consolas"/>
              </a:rPr>
              <a:t>val cannot be reassigned</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Bắt đầu</a:t>
            </a:r>
            <a:endParaRPr>
              <a:latin typeface="Arial"/>
              <a:ea typeface="Arial"/>
              <a:cs typeface="Arial"/>
              <a:sym typeface="Arial"/>
            </a:endParaRPr>
          </a:p>
        </p:txBody>
      </p:sp>
      <p:sp>
        <p:nvSpPr>
          <p:cNvPr id="73" name="Google Shape;73;p1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vi-VN" sz="4200">
                <a:latin typeface="Arial"/>
                <a:ea typeface="Arial"/>
                <a:cs typeface="Arial"/>
                <a:sym typeface="Arial"/>
              </a:rPr>
              <a:t>Điều kiện</a:t>
            </a:r>
            <a:endParaRPr>
              <a:latin typeface="Arial"/>
              <a:ea typeface="Arial"/>
              <a:cs typeface="Arial"/>
              <a:sym typeface="Arial"/>
            </a:endParaRPr>
          </a:p>
        </p:txBody>
      </p:sp>
      <p:sp>
        <p:nvSpPr>
          <p:cNvPr id="318" name="Google Shape;318;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24" name="Google Shape;324;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Luồng điều khiển</a:t>
            </a:r>
            <a:endParaRPr>
              <a:latin typeface="Arial"/>
              <a:ea typeface="Arial"/>
              <a:cs typeface="Arial"/>
              <a:sym typeface="Arial"/>
            </a:endParaRPr>
          </a:p>
        </p:txBody>
      </p:sp>
      <p:sp>
        <p:nvSpPr>
          <p:cNvPr id="325" name="Google Shape;325;p39"/>
          <p:cNvSpPr txBox="1"/>
          <p:nvPr/>
        </p:nvSpPr>
        <p:spPr>
          <a:xfrm>
            <a:off x="311700" y="1451050"/>
            <a:ext cx="8127000" cy="25476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Clr>
                <a:srgbClr val="000000"/>
              </a:buClr>
              <a:buSzPts val="2200"/>
              <a:buFont typeface="Arial"/>
              <a:buNone/>
            </a:pPr>
            <a:r>
              <a:rPr i="0" lang="vi-VN" sz="2200" u="none" cap="none" strike="noStrike">
                <a:solidFill>
                  <a:srgbClr val="333333"/>
                </a:solidFill>
                <a:highlight>
                  <a:srgbClr val="FFFFFF"/>
                </a:highlight>
              </a:rPr>
              <a:t>Kotlin có một số cách để triển khai logic điều kiện:</a:t>
            </a:r>
            <a:r>
              <a:rPr i="0" lang="vi-VN" sz="1800" u="none" cap="none" strike="noStrike">
                <a:solidFill>
                  <a:srgbClr val="333333"/>
                </a:solidFill>
                <a:highlight>
                  <a:srgbClr val="FFFFFF"/>
                </a:highlight>
              </a:rPr>
              <a:t> </a:t>
            </a:r>
            <a:endParaRPr/>
          </a:p>
          <a:p>
            <a:pPr indent="-368300" lvl="0" marL="457200" marR="76200" rtl="0" algn="l">
              <a:lnSpc>
                <a:spcPct val="150000"/>
              </a:lnSpc>
              <a:spcBef>
                <a:spcPts val="1000"/>
              </a:spcBef>
              <a:spcAft>
                <a:spcPts val="0"/>
              </a:spcAft>
              <a:buClr>
                <a:srgbClr val="333333"/>
              </a:buClr>
              <a:buSzPts val="2200"/>
              <a:buFont typeface="Roboto"/>
              <a:buChar char="●"/>
            </a:pPr>
            <a:r>
              <a:rPr i="0" lang="vi-VN" sz="2200" u="none" cap="none" strike="noStrike">
                <a:solidFill>
                  <a:srgbClr val="333333"/>
                </a:solidFill>
                <a:highlight>
                  <a:srgbClr val="FFFFFF"/>
                </a:highlight>
              </a:rPr>
              <a:t>Câu lệnh If/Else</a:t>
            </a:r>
            <a:endParaRPr/>
          </a:p>
          <a:p>
            <a:pPr indent="-368300" lvl="0" marL="457200" marR="76200" rtl="0" algn="l">
              <a:lnSpc>
                <a:spcPct val="150000"/>
              </a:lnSpc>
              <a:spcBef>
                <a:spcPts val="0"/>
              </a:spcBef>
              <a:spcAft>
                <a:spcPts val="0"/>
              </a:spcAft>
              <a:buClr>
                <a:srgbClr val="333333"/>
              </a:buClr>
              <a:buSzPts val="2200"/>
              <a:buFont typeface="Roboto"/>
              <a:buChar char="●"/>
            </a:pPr>
            <a:r>
              <a:rPr i="0" lang="vi-VN" sz="2200" u="none" cap="none" strike="noStrike">
                <a:solidFill>
                  <a:srgbClr val="333333"/>
                </a:solidFill>
                <a:highlight>
                  <a:srgbClr val="FFFFFF"/>
                </a:highlight>
              </a:rPr>
              <a:t>Câu lệnh When</a:t>
            </a:r>
            <a:endParaRPr/>
          </a:p>
          <a:p>
            <a:pPr indent="-368300" lvl="0" marL="457200" marR="76200" rtl="0" algn="l">
              <a:lnSpc>
                <a:spcPct val="150000"/>
              </a:lnSpc>
              <a:spcBef>
                <a:spcPts val="0"/>
              </a:spcBef>
              <a:spcAft>
                <a:spcPts val="0"/>
              </a:spcAft>
              <a:buClr>
                <a:srgbClr val="333333"/>
              </a:buClr>
              <a:buSzPts val="2200"/>
              <a:buFont typeface="Roboto"/>
              <a:buChar char="●"/>
            </a:pPr>
            <a:r>
              <a:rPr i="0" lang="vi-VN" sz="2200" u="none" cap="none" strike="noStrike">
                <a:solidFill>
                  <a:srgbClr val="333333"/>
                </a:solidFill>
                <a:highlight>
                  <a:srgbClr val="FFFFFF"/>
                </a:highlight>
              </a:rPr>
              <a:t>Vòng lặp For</a:t>
            </a:r>
            <a:endParaRPr/>
          </a:p>
          <a:p>
            <a:pPr indent="-368300" lvl="0" marL="457200" marR="76200" rtl="0" algn="l">
              <a:lnSpc>
                <a:spcPct val="150000"/>
              </a:lnSpc>
              <a:spcBef>
                <a:spcPts val="0"/>
              </a:spcBef>
              <a:spcAft>
                <a:spcPts val="0"/>
              </a:spcAft>
              <a:buClr>
                <a:srgbClr val="333333"/>
              </a:buClr>
              <a:buSzPts val="2200"/>
              <a:buFont typeface="Roboto"/>
              <a:buChar char="●"/>
            </a:pPr>
            <a:r>
              <a:rPr i="0" lang="vi-VN" sz="2200" u="none" cap="none" strike="noStrike">
                <a:solidFill>
                  <a:srgbClr val="333333"/>
                </a:solidFill>
                <a:highlight>
                  <a:srgbClr val="FFFFFF"/>
                </a:highlight>
              </a:rPr>
              <a:t>Vòng lặp While</a:t>
            </a:r>
            <a:endParaRPr/>
          </a:p>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31" name="Google Shape;331;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Câu lệnh if/else</a:t>
            </a:r>
            <a:endParaRPr>
              <a:latin typeface="Arial"/>
              <a:ea typeface="Arial"/>
              <a:cs typeface="Arial"/>
              <a:sym typeface="Arial"/>
            </a:endParaRPr>
          </a:p>
        </p:txBody>
      </p:sp>
      <p:sp>
        <p:nvSpPr>
          <p:cNvPr id="332" name="Google Shape;332;p40"/>
          <p:cNvSpPr txBox="1"/>
          <p:nvPr/>
        </p:nvSpPr>
        <p:spPr>
          <a:xfrm>
            <a:off x="306050" y="1088500"/>
            <a:ext cx="8520600" cy="8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vi-VN" sz="1800">
                <a:solidFill>
                  <a:srgbClr val="3F51B5"/>
                </a:solidFill>
                <a:highlight>
                  <a:srgbClr val="FFFFFF"/>
                </a:highlight>
                <a:latin typeface="Consolas"/>
                <a:ea typeface="Consolas"/>
                <a:cs typeface="Consolas"/>
                <a:sym typeface="Consolas"/>
              </a:rPr>
              <a:t>val</a:t>
            </a:r>
            <a:r>
              <a:rPr lang="vi-VN" sz="1800">
                <a:highlight>
                  <a:srgbClr val="FFFFFF"/>
                </a:highlight>
                <a:latin typeface="Consolas"/>
                <a:ea typeface="Consolas"/>
                <a:cs typeface="Consolas"/>
                <a:sym typeface="Consolas"/>
              </a:rPr>
              <a:t> </a:t>
            </a:r>
            <a:r>
              <a:rPr lang="vi-VN" sz="1800">
                <a:solidFill>
                  <a:srgbClr val="000000"/>
                </a:solidFill>
                <a:latin typeface="Consolas"/>
                <a:ea typeface="Consolas"/>
                <a:cs typeface="Consolas"/>
                <a:sym typeface="Consolas"/>
              </a:rPr>
              <a:t>numberOfCups</a:t>
            </a:r>
            <a:r>
              <a:rPr lang="vi-VN" sz="1800">
                <a:highlight>
                  <a:srgbClr val="FFFFFF"/>
                </a:highlight>
                <a:latin typeface="Consolas"/>
                <a:ea typeface="Consolas"/>
                <a:cs typeface="Consolas"/>
                <a:sym typeface="Consolas"/>
              </a:rPr>
              <a:t> = </a:t>
            </a:r>
            <a:r>
              <a:rPr lang="vi-V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F51B5"/>
                </a:solidFill>
                <a:highlight>
                  <a:srgbClr val="FFFFFF"/>
                </a:highlight>
                <a:latin typeface="Consolas"/>
                <a:ea typeface="Consolas"/>
                <a:cs typeface="Consolas"/>
                <a:sym typeface="Consolas"/>
              </a:rPr>
              <a:t>val</a:t>
            </a:r>
            <a:r>
              <a:rPr lang="vi-VN" sz="1800">
                <a:highlight>
                  <a:srgbClr val="FFFFFF"/>
                </a:highlight>
                <a:latin typeface="Consolas"/>
                <a:ea typeface="Consolas"/>
                <a:cs typeface="Consolas"/>
                <a:sym typeface="Consolas"/>
              </a:rPr>
              <a:t> numberOfPlates = </a:t>
            </a:r>
            <a:r>
              <a:rPr lang="vi-V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t/>
            </a:r>
            <a:endParaRPr sz="1800">
              <a:solidFill>
                <a:srgbClr val="000000"/>
              </a:solidFill>
              <a:highlight>
                <a:srgbClr val="FFFFFF"/>
              </a:highlight>
              <a:latin typeface="Consolas"/>
              <a:ea typeface="Consolas"/>
              <a:cs typeface="Consolas"/>
              <a:sym typeface="Consolas"/>
            </a:endParaRPr>
          </a:p>
        </p:txBody>
      </p:sp>
      <p:sp>
        <p:nvSpPr>
          <p:cNvPr id="333" name="Google Shape;333;p40"/>
          <p:cNvSpPr/>
          <p:nvPr/>
        </p:nvSpPr>
        <p:spPr>
          <a:xfrm>
            <a:off x="269475" y="3820300"/>
            <a:ext cx="32712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V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34" name="Google Shape;334;p40"/>
          <p:cNvSpPr txBox="1"/>
          <p:nvPr/>
        </p:nvSpPr>
        <p:spPr>
          <a:xfrm>
            <a:off x="308650" y="2020000"/>
            <a:ext cx="5930400" cy="22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vi-VN" sz="1800">
                <a:solidFill>
                  <a:srgbClr val="3F51B5"/>
                </a:solidFill>
                <a:latin typeface="Consolas"/>
                <a:ea typeface="Consolas"/>
                <a:cs typeface="Consolas"/>
                <a:sym typeface="Consolas"/>
              </a:rPr>
              <a:t>if</a:t>
            </a:r>
            <a:r>
              <a:rPr lang="vi-V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"Too many cups!"</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else</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"Not enough cups!"</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b="1" sz="1800">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0" name="Google Shape;340;p41"/>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Câu lệnh if với nhiều trường hợp</a:t>
            </a:r>
            <a:endParaRPr>
              <a:latin typeface="Arial"/>
              <a:ea typeface="Arial"/>
              <a:cs typeface="Arial"/>
              <a:sym typeface="Arial"/>
            </a:endParaRPr>
          </a:p>
        </p:txBody>
      </p:sp>
      <p:sp>
        <p:nvSpPr>
          <p:cNvPr id="341" name="Google Shape;341;p41"/>
          <p:cNvSpPr txBox="1"/>
          <p:nvPr/>
        </p:nvSpPr>
        <p:spPr>
          <a:xfrm>
            <a:off x="311700" y="1087874"/>
            <a:ext cx="8398800" cy="24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vi-VN" sz="1800">
                <a:solidFill>
                  <a:srgbClr val="3F51B5"/>
                </a:solidFill>
                <a:highlight>
                  <a:srgbClr val="FFFFFF"/>
                </a:highlight>
                <a:latin typeface="Consolas"/>
                <a:ea typeface="Consolas"/>
                <a:cs typeface="Consolas"/>
                <a:sym typeface="Consolas"/>
              </a:rPr>
              <a:t>val</a:t>
            </a:r>
            <a:r>
              <a:rPr lang="vi-VN" sz="1800">
                <a:solidFill>
                  <a:srgbClr val="000000"/>
                </a:solidFill>
                <a:highlight>
                  <a:srgbClr val="FFFFFF"/>
                </a:highlight>
                <a:latin typeface="Consolas"/>
                <a:ea typeface="Consolas"/>
                <a:cs typeface="Consolas"/>
                <a:sym typeface="Consolas"/>
              </a:rPr>
              <a:t> </a:t>
            </a:r>
            <a:r>
              <a:rPr lang="vi-VN" sz="1800">
                <a:solidFill>
                  <a:srgbClr val="37474F"/>
                </a:solidFill>
                <a:latin typeface="Consolas"/>
                <a:ea typeface="Consolas"/>
                <a:cs typeface="Consolas"/>
                <a:sym typeface="Consolas"/>
              </a:rPr>
              <a:t>guests</a:t>
            </a:r>
            <a:r>
              <a:rPr lang="vi-VN" sz="1800">
                <a:solidFill>
                  <a:srgbClr val="000000"/>
                </a:solidFill>
                <a:highlight>
                  <a:srgbClr val="FFFFFF"/>
                </a:highlight>
                <a:latin typeface="Consolas"/>
                <a:ea typeface="Consolas"/>
                <a:cs typeface="Consolas"/>
                <a:sym typeface="Consolas"/>
              </a:rPr>
              <a:t> = </a:t>
            </a:r>
            <a:r>
              <a:rPr lang="vi-VN" sz="1800">
                <a:solidFill>
                  <a:srgbClr val="C53929"/>
                </a:solidFill>
                <a:highlight>
                  <a:srgbClr val="FFFFFF"/>
                </a:highlight>
                <a:latin typeface="Consolas"/>
                <a:ea typeface="Consolas"/>
                <a:cs typeface="Consolas"/>
                <a:sym typeface="Consolas"/>
              </a:rPr>
              <a:t>30</a:t>
            </a:r>
            <a:endParaRPr b="1" sz="1800">
              <a:solidFill>
                <a:srgbClr val="3F51B5"/>
              </a:solidFill>
              <a:latin typeface="Consolas"/>
              <a:ea typeface="Consolas"/>
              <a:cs typeface="Consolas"/>
              <a:sym typeface="Consolas"/>
            </a:endParaRPr>
          </a:p>
          <a:p>
            <a:pPr indent="0" lvl="0" marL="0" rtl="0" algn="l">
              <a:lnSpc>
                <a:spcPct val="115000"/>
              </a:lnSpc>
              <a:spcBef>
                <a:spcPts val="300"/>
              </a:spcBef>
              <a:spcAft>
                <a:spcPts val="0"/>
              </a:spcAft>
              <a:buNone/>
            </a:pPr>
            <a:r>
              <a:rPr b="1" lang="vi-VN" sz="1800">
                <a:solidFill>
                  <a:srgbClr val="3F51B5"/>
                </a:solidFill>
                <a:latin typeface="Consolas"/>
                <a:ea typeface="Consolas"/>
                <a:cs typeface="Consolas"/>
                <a:sym typeface="Consolas"/>
              </a:rPr>
              <a:t>if</a:t>
            </a:r>
            <a:r>
              <a:rPr lang="vi-VN" sz="1800">
                <a:solidFill>
                  <a:srgbClr val="37474F"/>
                </a:solidFill>
                <a:latin typeface="Consolas"/>
                <a:ea typeface="Consolas"/>
                <a:cs typeface="Consolas"/>
                <a:sym typeface="Consolas"/>
              </a:rPr>
              <a:t> (guests == </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"No guests"</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else</a:t>
            </a:r>
            <a:r>
              <a:rPr b="1"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if</a:t>
            </a:r>
            <a:r>
              <a:rPr lang="vi-VN" sz="1800">
                <a:solidFill>
                  <a:srgbClr val="37474F"/>
                </a:solidFill>
                <a:latin typeface="Consolas"/>
                <a:ea typeface="Consolas"/>
                <a:cs typeface="Consolas"/>
                <a:sym typeface="Consolas"/>
              </a:rPr>
              <a:t> (guests &lt; </a:t>
            </a:r>
            <a:r>
              <a:rPr lang="vi-VN" sz="1800">
                <a:solidFill>
                  <a:srgbClr val="C53929"/>
                </a:solidFill>
                <a:latin typeface="Consolas"/>
                <a:ea typeface="Consolas"/>
                <a:cs typeface="Consolas"/>
                <a:sym typeface="Consolas"/>
              </a:rPr>
              <a:t>20</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"Small group of people"</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else</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"Large group of people!"</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vi-V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rgbClr val="000000"/>
              </a:solidFill>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rgbClr val="000000"/>
              </a:solidFill>
              <a:highlight>
                <a:srgbClr val="FFFFFF"/>
              </a:highlight>
              <a:latin typeface="Consolas"/>
              <a:ea typeface="Consolas"/>
              <a:cs typeface="Consolas"/>
              <a:sym typeface="Consolas"/>
            </a:endParaRPr>
          </a:p>
        </p:txBody>
      </p:sp>
      <p:sp>
        <p:nvSpPr>
          <p:cNvPr id="342" name="Google Shape;342;p41"/>
          <p:cNvSpPr txBox="1"/>
          <p:nvPr/>
        </p:nvSpPr>
        <p:spPr>
          <a:xfrm>
            <a:off x="308850" y="3984300"/>
            <a:ext cx="667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rgbClr val="000000"/>
              </a:buClr>
              <a:buSzPts val="1100"/>
              <a:buFont typeface="Arial"/>
              <a:buNone/>
            </a:pPr>
            <a:r>
              <a:rPr lang="vi-V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idx="1" type="body"/>
          </p:nvPr>
        </p:nvSpPr>
        <p:spPr>
          <a:xfrm>
            <a:off x="306050" y="1558350"/>
            <a:ext cx="8242500" cy="975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300"/>
              </a:spcBef>
              <a:spcAft>
                <a:spcPts val="0"/>
              </a:spcAft>
              <a:buClr>
                <a:schemeClr val="dk1"/>
              </a:buClr>
              <a:buSzPts val="2200"/>
              <a:buChar char="●"/>
            </a:pPr>
            <a:r>
              <a:rPr lang="vi-VN" sz="2200">
                <a:solidFill>
                  <a:schemeClr val="dk1"/>
                </a:solidFill>
                <a:highlight>
                  <a:srgbClr val="FFFFFF"/>
                </a:highlight>
                <a:latin typeface="Arial"/>
                <a:ea typeface="Arial"/>
                <a:cs typeface="Arial"/>
                <a:sym typeface="Arial"/>
              </a:rPr>
              <a:t>Loại dữ liệu chứa một khoảng giá trị so sánh (</a:t>
            </a:r>
            <a:r>
              <a:rPr lang="vi-VN" sz="2200">
                <a:solidFill>
                  <a:schemeClr val="dk1"/>
                </a:solidFill>
                <a:latin typeface="Arial"/>
                <a:ea typeface="Arial"/>
                <a:cs typeface="Arial"/>
                <a:sym typeface="Arial"/>
              </a:rPr>
              <a:t>ví dụ: số nguyên từ 1 đến 100)</a:t>
            </a:r>
            <a:endParaRPr>
              <a:latin typeface="Arial"/>
              <a:ea typeface="Arial"/>
              <a:cs typeface="Arial"/>
              <a:sym typeface="Arial"/>
            </a:endParaRPr>
          </a:p>
        </p:txBody>
      </p:sp>
      <p:sp>
        <p:nvSpPr>
          <p:cNvPr id="348" name="Google Shape;348;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9" name="Google Shape;349;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Phạm vi</a:t>
            </a:r>
            <a:endParaRPr>
              <a:latin typeface="Arial"/>
              <a:ea typeface="Arial"/>
              <a:cs typeface="Arial"/>
              <a:sym typeface="Arial"/>
            </a:endParaRPr>
          </a:p>
        </p:txBody>
      </p:sp>
      <p:sp>
        <p:nvSpPr>
          <p:cNvPr id="350" name="Google Shape;350;p42"/>
          <p:cNvSpPr txBox="1"/>
          <p:nvPr/>
        </p:nvSpPr>
        <p:spPr>
          <a:xfrm>
            <a:off x="307486" y="2507627"/>
            <a:ext cx="7085100" cy="702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Phạm vi được vạch ranh giới</a:t>
            </a:r>
            <a:endParaRPr/>
          </a:p>
        </p:txBody>
      </p:sp>
      <p:sp>
        <p:nvSpPr>
          <p:cNvPr id="351" name="Google Shape;351;p42"/>
          <p:cNvSpPr txBox="1"/>
          <p:nvPr/>
        </p:nvSpPr>
        <p:spPr>
          <a:xfrm>
            <a:off x="303708" y="3000250"/>
            <a:ext cx="7780500" cy="572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Các đối tượng trong một phạm vi có thể là dễ thay đổi hoặc không thể thay đổi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7" name="Google Shape;357;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Phạm vi trong câu lệnh if/else</a:t>
            </a:r>
            <a:endParaRPr>
              <a:latin typeface="Arial"/>
              <a:ea typeface="Arial"/>
              <a:cs typeface="Arial"/>
              <a:sym typeface="Arial"/>
            </a:endParaRPr>
          </a:p>
        </p:txBody>
      </p:sp>
      <p:sp>
        <p:nvSpPr>
          <p:cNvPr id="358" name="Google Shape;358;p43"/>
          <p:cNvSpPr txBox="1"/>
          <p:nvPr/>
        </p:nvSpPr>
        <p:spPr>
          <a:xfrm>
            <a:off x="376700" y="3941425"/>
            <a:ext cx="8449800" cy="4707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vi-VN" sz="1800" u="none" cap="none" strike="noStrike">
                <a:solidFill>
                  <a:srgbClr val="3C4043"/>
                </a:solidFill>
              </a:rPr>
              <a:t>Lưu ý:</a:t>
            </a:r>
            <a:r>
              <a:rPr i="0" lang="vi-VN" sz="1800" u="none" cap="none" strike="noStrike">
                <a:solidFill>
                  <a:srgbClr val="3C4043"/>
                </a:solidFill>
              </a:rPr>
              <a:t> Không có dấu cách quanh toán tử "range to" (phạm vi đến) </a:t>
            </a:r>
            <a:r>
              <a:rPr b="0" i="0" lang="vi-VN" sz="1800" u="none" cap="none" strike="noStrike">
                <a:solidFill>
                  <a:srgbClr val="3C4043"/>
                </a:solidFill>
                <a:latin typeface="Courier New"/>
                <a:ea typeface="Courier New"/>
                <a:cs typeface="Courier New"/>
                <a:sym typeface="Courier New"/>
              </a:rPr>
              <a:t>(1</a:t>
            </a:r>
            <a:r>
              <a:rPr b="1" i="0" lang="vi-VN" sz="1800" u="none" cap="none" strike="noStrike">
                <a:solidFill>
                  <a:srgbClr val="3C4043"/>
                </a:solidFill>
                <a:latin typeface="Courier New"/>
                <a:ea typeface="Courier New"/>
                <a:cs typeface="Courier New"/>
                <a:sym typeface="Courier New"/>
              </a:rPr>
              <a:t>..</a:t>
            </a:r>
            <a:r>
              <a:rPr b="0" i="0" lang="vi-VN" sz="1800" u="none" cap="none" strike="noStrike">
                <a:solidFill>
                  <a:srgbClr val="3C4043"/>
                </a:solidFill>
                <a:latin typeface="Courier New"/>
                <a:ea typeface="Courier New"/>
                <a:cs typeface="Courier New"/>
                <a:sym typeface="Courier New"/>
              </a:rPr>
              <a:t>100)</a:t>
            </a:r>
            <a:endParaRPr/>
          </a:p>
        </p:txBody>
      </p:sp>
      <p:sp>
        <p:nvSpPr>
          <p:cNvPr id="359" name="Google Shape;359;p43"/>
          <p:cNvSpPr/>
          <p:nvPr/>
        </p:nvSpPr>
        <p:spPr>
          <a:xfrm>
            <a:off x="321850" y="2934075"/>
            <a:ext cx="81693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V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60" name="Google Shape;360;p43"/>
          <p:cNvSpPr txBox="1"/>
          <p:nvPr/>
        </p:nvSpPr>
        <p:spPr>
          <a:xfrm>
            <a:off x="321850" y="1454775"/>
            <a:ext cx="55614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numberOfStudents = </a:t>
            </a:r>
            <a:r>
              <a:rPr lang="vi-V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vi-VN" sz="1800">
                <a:solidFill>
                  <a:srgbClr val="3F51B5"/>
                </a:solidFill>
                <a:latin typeface="Consolas"/>
                <a:ea typeface="Consolas"/>
                <a:cs typeface="Consolas"/>
                <a:sym typeface="Consolas"/>
              </a:rPr>
              <a:t>if</a:t>
            </a:r>
            <a:r>
              <a:rPr lang="vi-VN" sz="1800">
                <a:solidFill>
                  <a:srgbClr val="37474F"/>
                </a:solidFill>
                <a:latin typeface="Consolas"/>
                <a:ea typeface="Consolas"/>
                <a:cs typeface="Consolas"/>
                <a:sym typeface="Consolas"/>
              </a:rPr>
              <a:t> (numberOfStudents </a:t>
            </a:r>
            <a:r>
              <a:rPr lang="vi-VN" sz="1800">
                <a:solidFill>
                  <a:srgbClr val="3F51B5"/>
                </a:solidFill>
                <a:latin typeface="Consolas"/>
                <a:ea typeface="Consolas"/>
                <a:cs typeface="Consolas"/>
                <a:sym typeface="Consolas"/>
              </a:rPr>
              <a:t>in</a:t>
            </a:r>
            <a:r>
              <a:rPr lang="vi-VN" sz="1800">
                <a:solidFill>
                  <a:srgbClr val="37474F"/>
                </a:solidFill>
                <a:latin typeface="Consolas"/>
                <a:ea typeface="Consolas"/>
                <a:cs typeface="Consolas"/>
                <a:sym typeface="Consolas"/>
              </a:rPr>
              <a:t> </a:t>
            </a:r>
            <a:r>
              <a:rPr b="1" lang="vi-VN" sz="1800">
                <a:solidFill>
                  <a:srgbClr val="C53929"/>
                </a:solidFill>
                <a:latin typeface="Consolas"/>
                <a:ea typeface="Consolas"/>
                <a:cs typeface="Consolas"/>
                <a:sym typeface="Consolas"/>
              </a:rPr>
              <a:t>1</a:t>
            </a:r>
            <a:r>
              <a:rPr b="1" lang="vi-VN" sz="1800">
                <a:solidFill>
                  <a:srgbClr val="37474F"/>
                </a:solidFill>
                <a:latin typeface="Consolas"/>
                <a:ea typeface="Consolas"/>
                <a:cs typeface="Consolas"/>
                <a:sym typeface="Consolas"/>
              </a:rPr>
              <a:t>..</a:t>
            </a:r>
            <a:r>
              <a:rPr b="1" lang="vi-VN" sz="1800">
                <a:solidFill>
                  <a:srgbClr val="C53929"/>
                </a:solidFill>
                <a:latin typeface="Consolas"/>
                <a:ea typeface="Consolas"/>
                <a:cs typeface="Consolas"/>
                <a:sym typeface="Consolas"/>
              </a:rPr>
              <a:t>100</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vi-V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600"/>
              </a:spcAft>
              <a:buNone/>
            </a:pPr>
            <a:r>
              <a:t/>
            </a:r>
            <a:endParaRPr sz="1800">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66" name="Google Shape;366;p44"/>
          <p:cNvSpPr txBox="1"/>
          <p:nvPr>
            <p:ph type="title"/>
          </p:nvPr>
        </p:nvSpPr>
        <p:spPr>
          <a:xfrm>
            <a:off x="311700" y="170825"/>
            <a:ext cx="86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Câu lệnh when</a:t>
            </a:r>
            <a:endParaRPr>
              <a:latin typeface="Arial"/>
              <a:ea typeface="Arial"/>
              <a:cs typeface="Arial"/>
              <a:sym typeface="Arial"/>
            </a:endParaRPr>
          </a:p>
        </p:txBody>
      </p:sp>
      <p:sp>
        <p:nvSpPr>
          <p:cNvPr id="367" name="Google Shape;367;p44"/>
          <p:cNvSpPr txBox="1"/>
          <p:nvPr/>
        </p:nvSpPr>
        <p:spPr>
          <a:xfrm>
            <a:off x="376700" y="3792875"/>
            <a:ext cx="7674900" cy="6918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Cũng như câu lệnh </a:t>
            </a:r>
            <a:r>
              <a:rPr b="0" i="0" lang="vi-VN" sz="1800" u="none" cap="none" strike="noStrike">
                <a:solidFill>
                  <a:srgbClr val="000000"/>
                </a:solidFill>
                <a:latin typeface="Courier New"/>
                <a:ea typeface="Courier New"/>
                <a:cs typeface="Courier New"/>
                <a:sym typeface="Courier New"/>
              </a:rPr>
              <a:t>when</a:t>
            </a:r>
            <a:r>
              <a:rPr i="0" lang="vi-VN" sz="1800" u="none" cap="none" strike="noStrike">
                <a:solidFill>
                  <a:srgbClr val="000000"/>
                </a:solidFill>
              </a:rPr>
              <a:t>, bạn cũng có thể xác định biểu thức </a:t>
            </a:r>
            <a:r>
              <a:rPr b="0" i="0" lang="vi-VN" sz="1800" u="none" cap="none" strike="noStrike">
                <a:solidFill>
                  <a:srgbClr val="000000"/>
                </a:solidFill>
                <a:latin typeface="Courier New"/>
                <a:ea typeface="Courier New"/>
                <a:cs typeface="Courier New"/>
                <a:sym typeface="Courier New"/>
              </a:rPr>
              <a:t>when</a:t>
            </a:r>
            <a:r>
              <a:rPr i="0" lang="vi-VN" sz="1800" u="none" cap="none" strike="noStrike">
                <a:solidFill>
                  <a:srgbClr val="000000"/>
                </a:solidFill>
              </a:rPr>
              <a:t> cung cấp giá trị trả về. </a:t>
            </a:r>
            <a:endParaRPr/>
          </a:p>
        </p:txBody>
      </p:sp>
      <p:sp>
        <p:nvSpPr>
          <p:cNvPr id="368" name="Google Shape;368;p44"/>
          <p:cNvSpPr txBox="1"/>
          <p:nvPr/>
        </p:nvSpPr>
        <p:spPr>
          <a:xfrm>
            <a:off x="311700" y="1201179"/>
            <a:ext cx="8398800" cy="23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VN" sz="1800">
                <a:solidFill>
                  <a:srgbClr val="3F51B5"/>
                </a:solidFill>
                <a:latin typeface="Consolas"/>
                <a:ea typeface="Consolas"/>
                <a:cs typeface="Consolas"/>
                <a:sym typeface="Consolas"/>
              </a:rPr>
              <a:t>when</a:t>
            </a:r>
            <a:r>
              <a:rPr lang="vi-V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  -&gt; println(</a:t>
            </a:r>
            <a:r>
              <a:rPr lang="vi-VN" sz="1800">
                <a:solidFill>
                  <a:srgbClr val="388E3C"/>
                </a:solidFill>
                <a:latin typeface="Consolas"/>
                <a:ea typeface="Consolas"/>
                <a:cs typeface="Consolas"/>
                <a:sym typeface="Consolas"/>
              </a:rPr>
              <a:t>"No results"</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in</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1</a:t>
            </a:r>
            <a:r>
              <a:rPr lang="vi-VN" sz="1800">
                <a:solidFill>
                  <a:srgbClr val="37474F"/>
                </a:solidFill>
                <a:latin typeface="Consolas"/>
                <a:ea typeface="Consolas"/>
                <a:cs typeface="Consolas"/>
                <a:sym typeface="Consolas"/>
              </a:rPr>
              <a:t>..</a:t>
            </a:r>
            <a:r>
              <a:rPr lang="vi-VN" sz="1800">
                <a:solidFill>
                  <a:srgbClr val="C53929"/>
                </a:solidFill>
                <a:latin typeface="Consolas"/>
                <a:ea typeface="Consolas"/>
                <a:cs typeface="Consolas"/>
                <a:sym typeface="Consolas"/>
              </a:rPr>
              <a:t>39</a:t>
            </a:r>
            <a:r>
              <a:rPr lang="vi-VN" sz="1800">
                <a:solidFill>
                  <a:srgbClr val="37474F"/>
                </a:solidFill>
                <a:latin typeface="Consolas"/>
                <a:ea typeface="Consolas"/>
                <a:cs typeface="Consolas"/>
                <a:sym typeface="Consolas"/>
              </a:rPr>
              <a:t> -&gt; println(</a:t>
            </a:r>
            <a:r>
              <a:rPr lang="vi-VN" sz="1800">
                <a:solidFill>
                  <a:srgbClr val="388E3C"/>
                </a:solidFill>
                <a:latin typeface="Consolas"/>
                <a:ea typeface="Consolas"/>
                <a:cs typeface="Consolas"/>
                <a:sym typeface="Consolas"/>
              </a:rPr>
              <a:t>"Got results!"</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else</a:t>
            </a:r>
            <a:r>
              <a:rPr lang="vi-VN" sz="1800">
                <a:solidFill>
                  <a:srgbClr val="37474F"/>
                </a:solidFill>
                <a:latin typeface="Consolas"/>
                <a:ea typeface="Consolas"/>
                <a:cs typeface="Consolas"/>
                <a:sym typeface="Consolas"/>
              </a:rPr>
              <a:t> -&gt; println(</a:t>
            </a:r>
            <a:r>
              <a:rPr lang="vi-VN" sz="1800">
                <a:solidFill>
                  <a:srgbClr val="388E3C"/>
                </a:solidFill>
                <a:latin typeface="Consolas"/>
                <a:ea typeface="Consolas"/>
                <a:cs typeface="Consolas"/>
                <a:sym typeface="Consolas"/>
              </a:rPr>
              <a:t>"That's a lot of results!"</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vi-VN" sz="1800">
                <a:solidFill>
                  <a:srgbClr val="37474F"/>
                </a:solidFill>
                <a:latin typeface="Consolas"/>
                <a:ea typeface="Consolas"/>
                <a:cs typeface="Consolas"/>
                <a:sym typeface="Consolas"/>
              </a:rPr>
              <a:t>}</a:t>
            </a:r>
            <a:endParaRPr b="1" sz="1800">
              <a:highlight>
                <a:srgbClr val="FFFFFF"/>
              </a:highlight>
              <a:latin typeface="Consolas"/>
              <a:ea typeface="Consolas"/>
              <a:cs typeface="Consolas"/>
              <a:sym typeface="Consolas"/>
            </a:endParaRPr>
          </a:p>
        </p:txBody>
      </p:sp>
      <p:sp>
        <p:nvSpPr>
          <p:cNvPr id="369" name="Google Shape;369;p44"/>
          <p:cNvSpPr txBox="1"/>
          <p:nvPr/>
        </p:nvSpPr>
        <p:spPr>
          <a:xfrm>
            <a:off x="311700" y="3136850"/>
            <a:ext cx="6366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Vòng lặp for</a:t>
            </a:r>
            <a:endParaRPr>
              <a:latin typeface="Arial"/>
              <a:ea typeface="Arial"/>
              <a:cs typeface="Arial"/>
              <a:sym typeface="Arial"/>
            </a:endParaRPr>
          </a:p>
        </p:txBody>
      </p:sp>
      <p:sp>
        <p:nvSpPr>
          <p:cNvPr id="375" name="Google Shape;375;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6" name="Google Shape;376;p45"/>
          <p:cNvSpPr txBox="1"/>
          <p:nvPr/>
        </p:nvSpPr>
        <p:spPr>
          <a:xfrm>
            <a:off x="401275" y="3918850"/>
            <a:ext cx="7824000" cy="5172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3C4043"/>
                </a:solidFill>
              </a:rPr>
              <a:t>Bạn không cần xác định biến lặp và số gia cho mỗi lần chuyển.</a:t>
            </a:r>
            <a:endParaRPr/>
          </a:p>
        </p:txBody>
      </p:sp>
      <p:sp>
        <p:nvSpPr>
          <p:cNvPr id="377" name="Google Shape;377;p45"/>
          <p:cNvSpPr txBox="1"/>
          <p:nvPr/>
        </p:nvSpPr>
        <p:spPr>
          <a:xfrm>
            <a:off x="311700" y="1314484"/>
            <a:ext cx="8398800" cy="13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pets = arrayOf(</a:t>
            </a:r>
            <a:r>
              <a:rPr lang="vi-VN" sz="1800">
                <a:solidFill>
                  <a:srgbClr val="388E3C"/>
                </a:solidFill>
                <a:latin typeface="Consolas"/>
                <a:ea typeface="Consolas"/>
                <a:cs typeface="Consolas"/>
                <a:sym typeface="Consolas"/>
              </a:rPr>
              <a:t>"dog"</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"cat"</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"canary"</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b="1" lang="vi-VN" sz="1800">
                <a:solidFill>
                  <a:srgbClr val="3F51B5"/>
                </a:solidFill>
                <a:latin typeface="Consolas"/>
                <a:ea typeface="Consolas"/>
                <a:cs typeface="Consolas"/>
                <a:sym typeface="Consolas"/>
              </a:rPr>
              <a:t>for</a:t>
            </a:r>
            <a:r>
              <a:rPr lang="vi-VN" sz="1800">
                <a:solidFill>
                  <a:srgbClr val="37474F"/>
                </a:solidFill>
                <a:latin typeface="Consolas"/>
                <a:ea typeface="Consolas"/>
                <a:cs typeface="Consolas"/>
                <a:sym typeface="Consolas"/>
              </a:rPr>
              <a:t> (element </a:t>
            </a:r>
            <a:r>
              <a:rPr lang="vi-VN" sz="1800">
                <a:solidFill>
                  <a:srgbClr val="3F51B5"/>
                </a:solidFill>
                <a:latin typeface="Consolas"/>
                <a:ea typeface="Consolas"/>
                <a:cs typeface="Consolas"/>
                <a:sym typeface="Consolas"/>
              </a:rPr>
              <a:t>in</a:t>
            </a:r>
            <a:r>
              <a:rPr lang="vi-V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vi-VN" sz="1800">
                <a:solidFill>
                  <a:srgbClr val="37474F"/>
                </a:solidFill>
                <a:latin typeface="Consolas"/>
                <a:ea typeface="Consolas"/>
                <a:cs typeface="Consolas"/>
                <a:sym typeface="Consolas"/>
              </a:rPr>
              <a:t>    print(element + </a:t>
            </a:r>
            <a:r>
              <a:rPr lang="vi-VN" sz="1800">
                <a:solidFill>
                  <a:srgbClr val="388E3C"/>
                </a:solidFill>
                <a:latin typeface="Consolas"/>
                <a:ea typeface="Consolas"/>
                <a:cs typeface="Consolas"/>
                <a:sym typeface="Consolas"/>
              </a:rPr>
              <a:t>" "</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78" name="Google Shape;378;p45"/>
          <p:cNvSpPr txBox="1"/>
          <p:nvPr/>
        </p:nvSpPr>
        <p:spPr>
          <a:xfrm>
            <a:off x="332600" y="2865675"/>
            <a:ext cx="3765600" cy="4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Vòng lặp for: thành phần và chỉ mục</a:t>
            </a:r>
            <a:endParaRPr>
              <a:latin typeface="Arial"/>
              <a:ea typeface="Arial"/>
              <a:cs typeface="Arial"/>
              <a:sym typeface="Arial"/>
            </a:endParaRPr>
          </a:p>
        </p:txBody>
      </p:sp>
      <p:sp>
        <p:nvSpPr>
          <p:cNvPr id="384" name="Google Shape;384;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5" name="Google Shape;385;p46"/>
          <p:cNvSpPr txBox="1"/>
          <p:nvPr/>
        </p:nvSpPr>
        <p:spPr>
          <a:xfrm>
            <a:off x="311700" y="1353566"/>
            <a:ext cx="8398800" cy="1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for</a:t>
            </a:r>
            <a:r>
              <a:rPr lang="vi-VN" sz="1800">
                <a:solidFill>
                  <a:srgbClr val="37474F"/>
                </a:solidFill>
                <a:latin typeface="Consolas"/>
                <a:ea typeface="Consolas"/>
                <a:cs typeface="Consolas"/>
                <a:sym typeface="Consolas"/>
              </a:rPr>
              <a:t> ((</a:t>
            </a:r>
            <a:r>
              <a:rPr b="1" lang="vi-VN" sz="1800">
                <a:solidFill>
                  <a:srgbClr val="37474F"/>
                </a:solidFill>
                <a:latin typeface="Consolas"/>
                <a:ea typeface="Consolas"/>
                <a:cs typeface="Consolas"/>
                <a:sym typeface="Consolas"/>
              </a:rPr>
              <a:t>index, element</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in</a:t>
            </a:r>
            <a:r>
              <a:rPr lang="vi-V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"Item at </a:t>
            </a:r>
            <a:r>
              <a:rPr lang="vi-VN" sz="1800">
                <a:solidFill>
                  <a:srgbClr val="C53929"/>
                </a:solidFill>
                <a:latin typeface="Consolas"/>
                <a:ea typeface="Consolas"/>
                <a:cs typeface="Consolas"/>
                <a:sym typeface="Consolas"/>
              </a:rPr>
              <a:t>$index</a:t>
            </a:r>
            <a:r>
              <a:rPr lang="vi-VN" sz="1800">
                <a:solidFill>
                  <a:srgbClr val="388E3C"/>
                </a:solidFill>
                <a:latin typeface="Consolas"/>
                <a:ea typeface="Consolas"/>
                <a:cs typeface="Consolas"/>
                <a:sym typeface="Consolas"/>
              </a:rPr>
              <a:t> is </a:t>
            </a:r>
            <a:r>
              <a:rPr lang="vi-VN" sz="1800">
                <a:solidFill>
                  <a:srgbClr val="C53929"/>
                </a:solidFill>
                <a:latin typeface="Consolas"/>
                <a:ea typeface="Consolas"/>
                <a:cs typeface="Consolas"/>
                <a:sym typeface="Consolas"/>
              </a:rPr>
              <a:t>$element</a:t>
            </a:r>
            <a:r>
              <a:rPr lang="vi-VN" sz="1800">
                <a:solidFill>
                  <a:srgbClr val="388E3C"/>
                </a:solidFill>
                <a:latin typeface="Consolas"/>
                <a:ea typeface="Consolas"/>
                <a:cs typeface="Consolas"/>
                <a:sym typeface="Consolas"/>
              </a:rPr>
              <a:t>\n"</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000000"/>
              </a:solidFill>
              <a:latin typeface="Consolas"/>
              <a:ea typeface="Consolas"/>
              <a:cs typeface="Consolas"/>
              <a:sym typeface="Consolas"/>
            </a:endParaRPr>
          </a:p>
          <a:p>
            <a:pPr indent="0" lvl="0" marL="457200" rtl="0" algn="l">
              <a:lnSpc>
                <a:spcPct val="115000"/>
              </a:lnSpc>
              <a:spcBef>
                <a:spcPts val="1000"/>
              </a:spcBef>
              <a:spcAft>
                <a:spcPts val="0"/>
              </a:spcAft>
              <a:buNone/>
            </a:pPr>
            <a:r>
              <a:t/>
            </a:r>
            <a:endParaRPr sz="1800">
              <a:solidFill>
                <a:srgbClr val="000000"/>
              </a:solidFill>
              <a:latin typeface="Consolas"/>
              <a:ea typeface="Consolas"/>
              <a:cs typeface="Consolas"/>
              <a:sym typeface="Consolas"/>
            </a:endParaRPr>
          </a:p>
          <a:p>
            <a:pPr indent="0" lvl="0" marL="457200" rtl="0" algn="l">
              <a:spcBef>
                <a:spcPts val="300"/>
              </a:spcBef>
              <a:spcAft>
                <a:spcPts val="1000"/>
              </a:spcAft>
              <a:buNone/>
            </a:pPr>
            <a:r>
              <a:t/>
            </a:r>
            <a:endParaRPr sz="1800">
              <a:solidFill>
                <a:srgbClr val="000000"/>
              </a:solidFill>
              <a:highlight>
                <a:srgbClr val="FFFFFF"/>
              </a:highlight>
              <a:latin typeface="Consolas"/>
              <a:ea typeface="Consolas"/>
              <a:cs typeface="Consolas"/>
              <a:sym typeface="Consolas"/>
            </a:endParaRPr>
          </a:p>
        </p:txBody>
      </p:sp>
      <p:sp>
        <p:nvSpPr>
          <p:cNvPr id="386" name="Google Shape;386;p46"/>
          <p:cNvSpPr txBox="1"/>
          <p:nvPr/>
        </p:nvSpPr>
        <p:spPr>
          <a:xfrm>
            <a:off x="332600" y="2580600"/>
            <a:ext cx="6687600" cy="1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600"/>
              </a:spcAft>
              <a:buClr>
                <a:srgbClr val="000000"/>
              </a:buClr>
              <a:buSzPts val="1100"/>
              <a:buFont typeface="Arial"/>
              <a:buNone/>
            </a:pPr>
            <a:r>
              <a:rPr lang="vi-V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Vòng lặp for: kích cỡ bước và phạm vi</a:t>
            </a:r>
            <a:endParaRPr>
              <a:latin typeface="Arial"/>
              <a:ea typeface="Arial"/>
              <a:cs typeface="Arial"/>
              <a:sym typeface="Arial"/>
            </a:endParaRPr>
          </a:p>
        </p:txBody>
      </p:sp>
      <p:sp>
        <p:nvSpPr>
          <p:cNvPr id="392" name="Google Shape;392;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3" name="Google Shape;393;p47"/>
          <p:cNvSpPr txBox="1"/>
          <p:nvPr/>
        </p:nvSpPr>
        <p:spPr>
          <a:xfrm>
            <a:off x="311700" y="1124965"/>
            <a:ext cx="83988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VN" sz="1800">
                <a:solidFill>
                  <a:srgbClr val="3F51B5"/>
                </a:solidFill>
                <a:latin typeface="Consolas"/>
                <a:ea typeface="Consolas"/>
                <a:cs typeface="Consolas"/>
                <a:sym typeface="Consolas"/>
              </a:rPr>
              <a:t>for</a:t>
            </a:r>
            <a:r>
              <a:rPr lang="vi-VN" sz="1800">
                <a:solidFill>
                  <a:srgbClr val="37474F"/>
                </a:solidFill>
                <a:latin typeface="Consolas"/>
                <a:ea typeface="Consolas"/>
                <a:cs typeface="Consolas"/>
                <a:sym typeface="Consolas"/>
              </a:rPr>
              <a:t> (i</a:t>
            </a:r>
            <a:r>
              <a:rPr b="1"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in</a:t>
            </a:r>
            <a:r>
              <a:rPr b="1" lang="vi-VN" sz="1800">
                <a:solidFill>
                  <a:srgbClr val="37474F"/>
                </a:solidFill>
                <a:latin typeface="Consolas"/>
                <a:ea typeface="Consolas"/>
                <a:cs typeface="Consolas"/>
                <a:sym typeface="Consolas"/>
              </a:rPr>
              <a:t> </a:t>
            </a:r>
            <a:r>
              <a:rPr b="1" lang="vi-VN" sz="1800">
                <a:solidFill>
                  <a:srgbClr val="C53929"/>
                </a:solidFill>
                <a:latin typeface="Consolas"/>
                <a:ea typeface="Consolas"/>
                <a:cs typeface="Consolas"/>
                <a:sym typeface="Consolas"/>
              </a:rPr>
              <a:t>1</a:t>
            </a:r>
            <a:r>
              <a:rPr b="1" lang="vi-VN" sz="1800">
                <a:solidFill>
                  <a:srgbClr val="37474F"/>
                </a:solidFill>
                <a:latin typeface="Consolas"/>
                <a:ea typeface="Consolas"/>
                <a:cs typeface="Consolas"/>
                <a:sym typeface="Consolas"/>
              </a:rPr>
              <a:t>..</a:t>
            </a:r>
            <a:r>
              <a:rPr b="1" lang="vi-VN" sz="1800">
                <a:solidFill>
                  <a:srgbClr val="C53929"/>
                </a:solidFill>
                <a:latin typeface="Consolas"/>
                <a:ea typeface="Consolas"/>
                <a:cs typeface="Consolas"/>
                <a:sym typeface="Consolas"/>
              </a:rPr>
              <a:t>5</a:t>
            </a:r>
            <a:r>
              <a:rPr lang="vi-V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000000"/>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rgbClr val="000000"/>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rgbClr val="000000"/>
              </a:solidFill>
              <a:highlight>
                <a:srgbClr val="FFFFFF"/>
              </a:highlight>
              <a:latin typeface="Consolas"/>
              <a:ea typeface="Consolas"/>
              <a:cs typeface="Consolas"/>
              <a:sym typeface="Consolas"/>
            </a:endParaRPr>
          </a:p>
        </p:txBody>
      </p:sp>
      <p:sp>
        <p:nvSpPr>
          <p:cNvPr id="394" name="Google Shape;394;p47"/>
          <p:cNvSpPr txBox="1"/>
          <p:nvPr/>
        </p:nvSpPr>
        <p:spPr>
          <a:xfrm>
            <a:off x="311700" y="1936225"/>
            <a:ext cx="64590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for</a:t>
            </a:r>
            <a:r>
              <a:rPr lang="vi-VN" sz="1800">
                <a:solidFill>
                  <a:srgbClr val="37474F"/>
                </a:solidFill>
                <a:latin typeface="Consolas"/>
                <a:ea typeface="Consolas"/>
                <a:cs typeface="Consolas"/>
                <a:sym typeface="Consolas"/>
              </a:rPr>
              <a:t> (i </a:t>
            </a:r>
            <a:r>
              <a:rPr b="1" lang="vi-VN" sz="1800">
                <a:solidFill>
                  <a:srgbClr val="3F51B5"/>
                </a:solidFill>
                <a:latin typeface="Consolas"/>
                <a:ea typeface="Consolas"/>
                <a:cs typeface="Consolas"/>
                <a:sym typeface="Consolas"/>
              </a:rPr>
              <a:t>in</a:t>
            </a:r>
            <a:r>
              <a:rPr b="1" lang="vi-VN" sz="1800">
                <a:solidFill>
                  <a:srgbClr val="37474F"/>
                </a:solidFill>
                <a:latin typeface="Consolas"/>
                <a:ea typeface="Consolas"/>
                <a:cs typeface="Consolas"/>
                <a:sym typeface="Consolas"/>
              </a:rPr>
              <a:t> </a:t>
            </a:r>
            <a:r>
              <a:rPr b="1" lang="vi-VN" sz="1800">
                <a:solidFill>
                  <a:srgbClr val="C53929"/>
                </a:solidFill>
                <a:latin typeface="Consolas"/>
                <a:ea typeface="Consolas"/>
                <a:cs typeface="Consolas"/>
                <a:sym typeface="Consolas"/>
              </a:rPr>
              <a:t>5</a:t>
            </a:r>
            <a:r>
              <a:rPr b="1" lang="vi-VN" sz="1800">
                <a:solidFill>
                  <a:srgbClr val="37474F"/>
                </a:solidFill>
                <a:latin typeface="Consolas"/>
                <a:ea typeface="Consolas"/>
                <a:cs typeface="Consolas"/>
                <a:sym typeface="Consolas"/>
              </a:rPr>
              <a:t> downTo </a:t>
            </a:r>
            <a:r>
              <a:rPr b="1" lang="vi-VN" sz="1800">
                <a:solidFill>
                  <a:srgbClr val="C53929"/>
                </a:solidFill>
                <a:latin typeface="Consolas"/>
                <a:ea typeface="Consolas"/>
                <a:cs typeface="Consolas"/>
                <a:sym typeface="Consolas"/>
              </a:rPr>
              <a:t>1</a:t>
            </a:r>
            <a:r>
              <a:rPr lang="vi-VN" sz="1800">
                <a:solidFill>
                  <a:srgbClr val="37474F"/>
                </a:solidFill>
                <a:latin typeface="Consolas"/>
                <a:ea typeface="Consolas"/>
                <a:cs typeface="Consolas"/>
                <a:sym typeface="Consolas"/>
              </a:rPr>
              <a:t>) print(i)</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600"/>
              </a:spcAft>
              <a:buClr>
                <a:srgbClr val="000000"/>
              </a:buClr>
              <a:buSzPts val="1100"/>
              <a:buFont typeface="Arial"/>
              <a:buNone/>
            </a:pPr>
            <a:r>
              <a:rPr lang="vi-V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95" name="Google Shape;395;p47"/>
          <p:cNvSpPr txBox="1"/>
          <p:nvPr/>
        </p:nvSpPr>
        <p:spPr>
          <a:xfrm>
            <a:off x="311700" y="2767727"/>
            <a:ext cx="47964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vi-VN" sz="1800">
                <a:solidFill>
                  <a:srgbClr val="3F51B5"/>
                </a:solidFill>
                <a:latin typeface="Roboto Mono"/>
                <a:ea typeface="Roboto Mono"/>
                <a:cs typeface="Roboto Mono"/>
                <a:sym typeface="Roboto Mono"/>
              </a:rPr>
              <a:t>for</a:t>
            </a:r>
            <a:r>
              <a:rPr lang="vi-VN" sz="1800">
                <a:solidFill>
                  <a:srgbClr val="37474F"/>
                </a:solidFill>
                <a:latin typeface="Roboto Mono"/>
                <a:ea typeface="Roboto Mono"/>
                <a:cs typeface="Roboto Mono"/>
                <a:sym typeface="Roboto Mono"/>
              </a:rPr>
              <a:t> (i </a:t>
            </a:r>
            <a:r>
              <a:rPr b="1" lang="vi-VN" sz="1800">
                <a:solidFill>
                  <a:srgbClr val="3F51B5"/>
                </a:solidFill>
                <a:latin typeface="Roboto Mono"/>
                <a:ea typeface="Roboto Mono"/>
                <a:cs typeface="Roboto Mono"/>
                <a:sym typeface="Roboto Mono"/>
              </a:rPr>
              <a:t>in</a:t>
            </a:r>
            <a:r>
              <a:rPr b="1" lang="vi-VN" sz="1800">
                <a:solidFill>
                  <a:srgbClr val="37474F"/>
                </a:solidFill>
                <a:latin typeface="Roboto Mono"/>
                <a:ea typeface="Roboto Mono"/>
                <a:cs typeface="Roboto Mono"/>
                <a:sym typeface="Roboto Mono"/>
              </a:rPr>
              <a:t> </a:t>
            </a:r>
            <a:r>
              <a:rPr b="1" lang="vi-VN" sz="1800">
                <a:solidFill>
                  <a:srgbClr val="C53929"/>
                </a:solidFill>
                <a:latin typeface="Roboto Mono"/>
                <a:ea typeface="Roboto Mono"/>
                <a:cs typeface="Roboto Mono"/>
                <a:sym typeface="Roboto Mono"/>
              </a:rPr>
              <a:t>3</a:t>
            </a:r>
            <a:r>
              <a:rPr b="1" lang="vi-VN" sz="1800">
                <a:solidFill>
                  <a:srgbClr val="37474F"/>
                </a:solidFill>
                <a:latin typeface="Roboto Mono"/>
                <a:ea typeface="Roboto Mono"/>
                <a:cs typeface="Roboto Mono"/>
                <a:sym typeface="Roboto Mono"/>
              </a:rPr>
              <a:t>..</a:t>
            </a:r>
            <a:r>
              <a:rPr b="1" lang="vi-VN" sz="1800">
                <a:solidFill>
                  <a:srgbClr val="C53929"/>
                </a:solidFill>
                <a:latin typeface="Roboto Mono"/>
                <a:ea typeface="Roboto Mono"/>
                <a:cs typeface="Roboto Mono"/>
                <a:sym typeface="Roboto Mono"/>
              </a:rPr>
              <a:t>6</a:t>
            </a:r>
            <a:r>
              <a:rPr b="1" lang="vi-VN" sz="1800">
                <a:solidFill>
                  <a:srgbClr val="37474F"/>
                </a:solidFill>
                <a:latin typeface="Roboto Mono"/>
                <a:ea typeface="Roboto Mono"/>
                <a:cs typeface="Roboto Mono"/>
                <a:sym typeface="Roboto Mono"/>
              </a:rPr>
              <a:t> step </a:t>
            </a:r>
            <a:r>
              <a:rPr b="1" lang="vi-VN" sz="1800">
                <a:solidFill>
                  <a:srgbClr val="C53929"/>
                </a:solidFill>
                <a:latin typeface="Roboto Mono"/>
                <a:ea typeface="Roboto Mono"/>
                <a:cs typeface="Roboto Mono"/>
                <a:sym typeface="Roboto Mono"/>
              </a:rPr>
              <a:t>2</a:t>
            </a:r>
            <a:r>
              <a:rPr lang="vi-VN" sz="1800">
                <a:solidFill>
                  <a:srgbClr val="37474F"/>
                </a:solidFill>
                <a:latin typeface="Roboto Mono"/>
                <a:ea typeface="Roboto Mono"/>
                <a:cs typeface="Roboto Mono"/>
                <a:sym typeface="Roboto Mono"/>
              </a:rPr>
              <a:t>) print(i)</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396" name="Google Shape;396;p47"/>
          <p:cNvSpPr txBox="1"/>
          <p:nvPr/>
        </p:nvSpPr>
        <p:spPr>
          <a:xfrm>
            <a:off x="311700" y="3680400"/>
            <a:ext cx="42603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vi-VN" sz="1800">
                <a:solidFill>
                  <a:srgbClr val="3F51B5"/>
                </a:solidFill>
                <a:latin typeface="Roboto Mono"/>
                <a:ea typeface="Roboto Mono"/>
                <a:cs typeface="Roboto Mono"/>
                <a:sym typeface="Roboto Mono"/>
              </a:rPr>
              <a:t>for</a:t>
            </a:r>
            <a:r>
              <a:rPr lang="vi-VN" sz="1800">
                <a:solidFill>
                  <a:srgbClr val="37474F"/>
                </a:solidFill>
                <a:latin typeface="Roboto Mono"/>
                <a:ea typeface="Roboto Mono"/>
                <a:cs typeface="Roboto Mono"/>
                <a:sym typeface="Roboto Mono"/>
              </a:rPr>
              <a:t> (i </a:t>
            </a:r>
            <a:r>
              <a:rPr b="1" lang="vi-VN" sz="1800">
                <a:solidFill>
                  <a:srgbClr val="3F51B5"/>
                </a:solidFill>
                <a:latin typeface="Roboto Mono"/>
                <a:ea typeface="Roboto Mono"/>
                <a:cs typeface="Roboto Mono"/>
                <a:sym typeface="Roboto Mono"/>
              </a:rPr>
              <a:t>in</a:t>
            </a:r>
            <a:r>
              <a:rPr b="1" lang="vi-VN" sz="1800">
                <a:solidFill>
                  <a:srgbClr val="37474F"/>
                </a:solidFill>
                <a:latin typeface="Roboto Mono"/>
                <a:ea typeface="Roboto Mono"/>
                <a:cs typeface="Roboto Mono"/>
                <a:sym typeface="Roboto Mono"/>
              </a:rPr>
              <a:t> </a:t>
            </a:r>
            <a:r>
              <a:rPr b="1" lang="vi-VN" sz="1800">
                <a:solidFill>
                  <a:srgbClr val="388E3C"/>
                </a:solidFill>
                <a:latin typeface="Roboto Mono"/>
                <a:ea typeface="Roboto Mono"/>
                <a:cs typeface="Roboto Mono"/>
                <a:sym typeface="Roboto Mono"/>
              </a:rPr>
              <a:t>'d'</a:t>
            </a:r>
            <a:r>
              <a:rPr b="1" lang="vi-VN" sz="1800">
                <a:solidFill>
                  <a:srgbClr val="37474F"/>
                </a:solidFill>
                <a:latin typeface="Roboto Mono"/>
                <a:ea typeface="Roboto Mono"/>
                <a:cs typeface="Roboto Mono"/>
                <a:sym typeface="Roboto Mono"/>
              </a:rPr>
              <a:t>..</a:t>
            </a:r>
            <a:r>
              <a:rPr b="1" lang="vi-VN" sz="1800">
                <a:solidFill>
                  <a:srgbClr val="388E3C"/>
                </a:solidFill>
                <a:latin typeface="Roboto Mono"/>
                <a:ea typeface="Roboto Mono"/>
                <a:cs typeface="Roboto Mono"/>
                <a:sym typeface="Roboto Mono"/>
              </a:rPr>
              <a:t>'g'</a:t>
            </a:r>
            <a:r>
              <a:rPr lang="vi-VN" sz="1800">
                <a:solidFill>
                  <a:srgbClr val="37474F"/>
                </a:solidFill>
                <a:latin typeface="Roboto Mono"/>
                <a:ea typeface="Roboto Mono"/>
                <a:cs typeface="Roboto Mono"/>
                <a:sym typeface="Roboto Mono"/>
              </a:rPr>
              <a:t>) print (i)</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600"/>
              </a:spcAft>
              <a:buClr>
                <a:srgbClr val="000000"/>
              </a:buClr>
              <a:buSzPts val="1100"/>
              <a:buFont typeface="Arial"/>
              <a:buNone/>
            </a:pPr>
            <a:r>
              <a:rPr lang="vi-V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Mở IntelliJ IDEA</a:t>
            </a:r>
            <a:endParaRPr>
              <a:latin typeface="Arial"/>
              <a:ea typeface="Arial"/>
              <a:cs typeface="Arial"/>
              <a:sym typeface="Arial"/>
            </a:endParaRPr>
          </a:p>
        </p:txBody>
      </p:sp>
      <p:sp>
        <p:nvSpPr>
          <p:cNvPr id="79" name="Google Shape;79;p1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80" name="Google Shape;80;p12"/>
          <p:cNvPicPr preferRelativeResize="0"/>
          <p:nvPr/>
        </p:nvPicPr>
        <p:blipFill rotWithShape="1">
          <a:blip r:embed="rId3">
            <a:alphaModFix/>
          </a:blip>
          <a:srcRect b="0" l="0" r="0" t="0"/>
          <a:stretch/>
        </p:blipFill>
        <p:spPr>
          <a:xfrm>
            <a:off x="1807284" y="1077670"/>
            <a:ext cx="5529431" cy="3384626"/>
          </a:xfrm>
          <a:prstGeom prst="rect">
            <a:avLst/>
          </a:prstGeom>
          <a:noFill/>
          <a:ln>
            <a:noFill/>
          </a:ln>
        </p:spPr>
      </p:pic>
      <p:sp>
        <p:nvSpPr>
          <p:cNvPr id="81" name="Google Shape;81;p12"/>
          <p:cNvSpPr/>
          <p:nvPr/>
        </p:nvSpPr>
        <p:spPr>
          <a:xfrm>
            <a:off x="4093250" y="2437100"/>
            <a:ext cx="989700" cy="134700"/>
          </a:xfrm>
          <a:prstGeom prst="rect">
            <a:avLst/>
          </a:pr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Vòng lặp while</a:t>
            </a:r>
            <a:endParaRPr>
              <a:latin typeface="Arial"/>
              <a:ea typeface="Arial"/>
              <a:cs typeface="Arial"/>
              <a:sym typeface="Arial"/>
            </a:endParaRPr>
          </a:p>
        </p:txBody>
      </p:sp>
      <p:sp>
        <p:nvSpPr>
          <p:cNvPr id="402" name="Google Shape;402;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03" name="Google Shape;403;p48"/>
          <p:cNvSpPr txBox="1"/>
          <p:nvPr/>
        </p:nvSpPr>
        <p:spPr>
          <a:xfrm>
            <a:off x="311700" y="1017525"/>
            <a:ext cx="8398800" cy="15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Roboto Mono"/>
                <a:ea typeface="Roboto Mono"/>
                <a:cs typeface="Roboto Mono"/>
                <a:sym typeface="Roboto Mono"/>
              </a:rPr>
              <a:t>var</a:t>
            </a:r>
            <a:r>
              <a:rPr lang="vi-VN" sz="1800">
                <a:solidFill>
                  <a:srgbClr val="37474F"/>
                </a:solidFill>
                <a:latin typeface="Roboto Mono"/>
                <a:ea typeface="Roboto Mono"/>
                <a:cs typeface="Roboto Mono"/>
                <a:sym typeface="Roboto Mono"/>
              </a:rPr>
              <a:t> bicycles = </a:t>
            </a:r>
            <a:r>
              <a:rPr lang="vi-V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b="1" lang="vi-VN" sz="1800">
                <a:solidFill>
                  <a:srgbClr val="3F51B5"/>
                </a:solidFill>
                <a:latin typeface="Roboto Mono"/>
                <a:ea typeface="Roboto Mono"/>
                <a:cs typeface="Roboto Mono"/>
                <a:sym typeface="Roboto Mono"/>
              </a:rPr>
              <a:t>while</a:t>
            </a:r>
            <a:r>
              <a:rPr lang="vi-VN" sz="1800">
                <a:solidFill>
                  <a:srgbClr val="37474F"/>
                </a:solidFill>
                <a:latin typeface="Roboto Mono"/>
                <a:ea typeface="Roboto Mono"/>
                <a:cs typeface="Roboto Mono"/>
                <a:sym typeface="Roboto Mono"/>
              </a:rPr>
              <a:t> (bicycles &lt; </a:t>
            </a:r>
            <a:r>
              <a:rPr lang="vi-VN" sz="1800">
                <a:solidFill>
                  <a:srgbClr val="C53929"/>
                </a:solidFill>
                <a:latin typeface="Roboto Mono"/>
                <a:ea typeface="Roboto Mono"/>
                <a:cs typeface="Roboto Mono"/>
                <a:sym typeface="Roboto Mono"/>
              </a:rPr>
              <a:t>50</a:t>
            </a:r>
            <a:r>
              <a:rPr lang="vi-V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vi-VN" sz="1800">
                <a:solidFill>
                  <a:srgbClr val="37474F"/>
                </a:solidFill>
                <a:latin typeface="Roboto Mono"/>
                <a:ea typeface="Roboto Mono"/>
                <a:cs typeface="Roboto Mono"/>
                <a:sym typeface="Roboto Mono"/>
              </a:rPr>
              <a:t>println(</a:t>
            </a:r>
            <a:r>
              <a:rPr lang="vi-VN" sz="1800">
                <a:solidFill>
                  <a:srgbClr val="388E3C"/>
                </a:solidFill>
                <a:latin typeface="Roboto Mono"/>
                <a:ea typeface="Roboto Mono"/>
                <a:cs typeface="Roboto Mono"/>
                <a:sym typeface="Roboto Mono"/>
              </a:rPr>
              <a:t>"</a:t>
            </a:r>
            <a:r>
              <a:rPr lang="vi-VN" sz="1800">
                <a:solidFill>
                  <a:srgbClr val="C53929"/>
                </a:solidFill>
                <a:latin typeface="Roboto Mono"/>
                <a:ea typeface="Roboto Mono"/>
                <a:cs typeface="Roboto Mono"/>
                <a:sym typeface="Roboto Mono"/>
              </a:rPr>
              <a:t>$bicycles</a:t>
            </a:r>
            <a:r>
              <a:rPr lang="vi-VN" sz="1800">
                <a:solidFill>
                  <a:srgbClr val="388E3C"/>
                </a:solidFill>
                <a:latin typeface="Roboto Mono"/>
                <a:ea typeface="Roboto Mono"/>
                <a:cs typeface="Roboto Mono"/>
                <a:sym typeface="Roboto Mono"/>
              </a:rPr>
              <a:t> bicycles in the bicycle rack\n"</a:t>
            </a:r>
            <a:r>
              <a:rPr lang="vi-V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457200" rtl="0" algn="l">
              <a:lnSpc>
                <a:spcPct val="115000"/>
              </a:lnSpc>
              <a:spcBef>
                <a:spcPts val="0"/>
              </a:spcBef>
              <a:spcAft>
                <a:spcPts val="0"/>
              </a:spcAft>
              <a:buNone/>
            </a:pPr>
            <a:r>
              <a:t/>
            </a:r>
            <a:endParaRPr>
              <a:solidFill>
                <a:srgbClr val="000000"/>
              </a:solidFill>
            </a:endParaRPr>
          </a:p>
          <a:p>
            <a:pPr indent="0" lvl="0" marL="457200" rtl="0" algn="l">
              <a:lnSpc>
                <a:spcPct val="115000"/>
              </a:lnSpc>
              <a:spcBef>
                <a:spcPts val="600"/>
              </a:spcBef>
              <a:spcAft>
                <a:spcPts val="600"/>
              </a:spcAft>
              <a:buNone/>
            </a:pPr>
            <a:r>
              <a:t/>
            </a:r>
            <a:endParaRPr sz="1200">
              <a:solidFill>
                <a:srgbClr val="000000"/>
              </a:solidFill>
              <a:highlight>
                <a:srgbClr val="FFFFFF"/>
              </a:highlight>
              <a:latin typeface="Courier New"/>
              <a:ea typeface="Courier New"/>
              <a:cs typeface="Courier New"/>
              <a:sym typeface="Courier New"/>
            </a:endParaRPr>
          </a:p>
        </p:txBody>
      </p:sp>
      <p:sp>
        <p:nvSpPr>
          <p:cNvPr id="404" name="Google Shape;404;p48"/>
          <p:cNvSpPr txBox="1"/>
          <p:nvPr/>
        </p:nvSpPr>
        <p:spPr>
          <a:xfrm>
            <a:off x="259025" y="4191401"/>
            <a:ext cx="6779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05" name="Google Shape;405;p48"/>
          <p:cNvSpPr txBox="1"/>
          <p:nvPr/>
        </p:nvSpPr>
        <p:spPr>
          <a:xfrm>
            <a:off x="259025" y="3006050"/>
            <a:ext cx="84924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vi-VN" sz="1800">
                <a:solidFill>
                  <a:srgbClr val="3F51B5"/>
                </a:solidFill>
                <a:latin typeface="Roboto Mono"/>
                <a:ea typeface="Roboto Mono"/>
                <a:cs typeface="Roboto Mono"/>
                <a:sym typeface="Roboto Mono"/>
              </a:rPr>
              <a:t>do</a:t>
            </a:r>
            <a:r>
              <a:rPr lang="vi-V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rgbClr val="000000"/>
              </a:buClr>
              <a:buSzPts val="1100"/>
              <a:buFont typeface="Arial"/>
              <a:buNone/>
            </a:pPr>
            <a:r>
              <a:rPr lang="vi-V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rgbClr val="000000"/>
              </a:buClr>
              <a:buSzPts val="1100"/>
              <a:buFont typeface="Arial"/>
              <a:buNone/>
            </a:pPr>
            <a:r>
              <a:rPr lang="vi-VN" sz="1800">
                <a:solidFill>
                  <a:srgbClr val="37474F"/>
                </a:solidFill>
                <a:latin typeface="Roboto Mono"/>
                <a:ea typeface="Roboto Mono"/>
                <a:cs typeface="Roboto Mono"/>
                <a:sym typeface="Roboto Mono"/>
              </a:rPr>
              <a:t>} </a:t>
            </a:r>
            <a:r>
              <a:rPr b="1" lang="vi-VN" sz="1800">
                <a:solidFill>
                  <a:srgbClr val="3F51B5"/>
                </a:solidFill>
                <a:latin typeface="Roboto Mono"/>
                <a:ea typeface="Roboto Mono"/>
                <a:cs typeface="Roboto Mono"/>
                <a:sym typeface="Roboto Mono"/>
              </a:rPr>
              <a:t>while</a:t>
            </a:r>
            <a:r>
              <a:rPr lang="vi-VN" sz="1800">
                <a:solidFill>
                  <a:srgbClr val="37474F"/>
                </a:solidFill>
                <a:latin typeface="Roboto Mono"/>
                <a:ea typeface="Roboto Mono"/>
                <a:cs typeface="Roboto Mono"/>
                <a:sym typeface="Roboto Mono"/>
              </a:rPr>
              <a:t> (bicycles &gt; </a:t>
            </a:r>
            <a:r>
              <a:rPr lang="vi-VN" sz="1800">
                <a:solidFill>
                  <a:srgbClr val="C53929"/>
                </a:solidFill>
                <a:latin typeface="Roboto Mono"/>
                <a:ea typeface="Roboto Mono"/>
                <a:cs typeface="Roboto Mono"/>
                <a:sym typeface="Roboto Mono"/>
              </a:rPr>
              <a:t>50</a:t>
            </a:r>
            <a:r>
              <a:rPr lang="vi-V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rPr lang="vi-VN" sz="1800">
                <a:solidFill>
                  <a:srgbClr val="37474F"/>
                </a:solidFill>
                <a:latin typeface="Roboto Mono"/>
                <a:ea typeface="Roboto Mono"/>
                <a:cs typeface="Roboto Mono"/>
                <a:sym typeface="Roboto Mono"/>
              </a:rPr>
              <a:t>println(</a:t>
            </a:r>
            <a:r>
              <a:rPr lang="vi-VN" sz="1800">
                <a:solidFill>
                  <a:srgbClr val="388E3C"/>
                </a:solidFill>
                <a:latin typeface="Roboto Mono"/>
                <a:ea typeface="Roboto Mono"/>
                <a:cs typeface="Roboto Mono"/>
                <a:sym typeface="Roboto Mono"/>
              </a:rPr>
              <a:t>"</a:t>
            </a:r>
            <a:r>
              <a:rPr lang="vi-VN" sz="1800">
                <a:solidFill>
                  <a:srgbClr val="C53929"/>
                </a:solidFill>
                <a:latin typeface="Roboto Mono"/>
                <a:ea typeface="Roboto Mono"/>
                <a:cs typeface="Roboto Mono"/>
                <a:sym typeface="Roboto Mono"/>
              </a:rPr>
              <a:t>$bicycles</a:t>
            </a:r>
            <a:r>
              <a:rPr lang="vi-VN" sz="1800">
                <a:solidFill>
                  <a:srgbClr val="388E3C"/>
                </a:solidFill>
                <a:latin typeface="Roboto Mono"/>
                <a:ea typeface="Roboto Mono"/>
                <a:cs typeface="Roboto Mono"/>
                <a:sym typeface="Roboto Mono"/>
              </a:rPr>
              <a:t> bicycles in the bicycle rack\n"</a:t>
            </a:r>
            <a:r>
              <a:rPr lang="vi-VN" sz="1800">
                <a:solidFill>
                  <a:srgbClr val="37474F"/>
                </a:solidFill>
                <a:latin typeface="Roboto Mono"/>
                <a:ea typeface="Roboto Mono"/>
                <a:cs typeface="Roboto Mono"/>
                <a:sym typeface="Roboto Mono"/>
              </a:rPr>
              <a:t>)</a:t>
            </a:r>
            <a:endParaRPr/>
          </a:p>
        </p:txBody>
      </p:sp>
      <p:sp>
        <p:nvSpPr>
          <p:cNvPr id="406" name="Google Shape;406;p48"/>
          <p:cNvSpPr txBox="1"/>
          <p:nvPr/>
        </p:nvSpPr>
        <p:spPr>
          <a:xfrm>
            <a:off x="259025" y="2485100"/>
            <a:ext cx="67797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Vòng lặp repeat</a:t>
            </a:r>
            <a:endParaRPr>
              <a:latin typeface="Arial"/>
              <a:ea typeface="Arial"/>
              <a:cs typeface="Arial"/>
              <a:sym typeface="Arial"/>
            </a:endParaRPr>
          </a:p>
        </p:txBody>
      </p:sp>
      <p:sp>
        <p:nvSpPr>
          <p:cNvPr id="412" name="Google Shape;412;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3" name="Google Shape;413;p49"/>
          <p:cNvSpPr txBox="1"/>
          <p:nvPr/>
        </p:nvSpPr>
        <p:spPr>
          <a:xfrm>
            <a:off x="311700" y="1627125"/>
            <a:ext cx="8398800" cy="11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VN" sz="1800">
                <a:solidFill>
                  <a:srgbClr val="37474F"/>
                </a:solidFill>
                <a:latin typeface="Consolas"/>
                <a:ea typeface="Consolas"/>
                <a:cs typeface="Consolas"/>
                <a:sym typeface="Consolas"/>
              </a:rPr>
              <a:t>repeat(</a:t>
            </a:r>
            <a:r>
              <a:rPr b="1" lang="vi-VN" sz="1800">
                <a:solidFill>
                  <a:srgbClr val="C53929"/>
                </a:solidFill>
                <a:latin typeface="Consolas"/>
                <a:ea typeface="Consolas"/>
                <a:cs typeface="Consolas"/>
                <a:sym typeface="Consolas"/>
              </a:rPr>
              <a:t>2</a:t>
            </a:r>
            <a:r>
              <a:rPr b="1" lang="vi-VN" sz="1800">
                <a:solidFill>
                  <a:srgbClr val="37474F"/>
                </a:solidFill>
                <a:latin typeface="Consolas"/>
                <a:ea typeface="Consolas"/>
                <a:cs typeface="Consolas"/>
                <a:sym typeface="Consolas"/>
              </a:rPr>
              <a:t>)</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print(</a:t>
            </a:r>
            <a:r>
              <a:rPr lang="vi-VN" sz="1800">
                <a:solidFill>
                  <a:srgbClr val="388E3C"/>
                </a:solidFill>
                <a:latin typeface="Consolas"/>
                <a:ea typeface="Consolas"/>
                <a:cs typeface="Consolas"/>
                <a:sym typeface="Consolas"/>
              </a:rPr>
              <a:t>"Hello!"</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000000"/>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rgbClr val="000000"/>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rgbClr val="000000"/>
              </a:solidFill>
              <a:highlight>
                <a:srgbClr val="FFFFFF"/>
              </a:highlight>
              <a:latin typeface="Consolas"/>
              <a:ea typeface="Consolas"/>
              <a:cs typeface="Consolas"/>
              <a:sym typeface="Consolas"/>
            </a:endParaRPr>
          </a:p>
        </p:txBody>
      </p:sp>
      <p:sp>
        <p:nvSpPr>
          <p:cNvPr id="414" name="Google Shape;414;p49"/>
          <p:cNvSpPr txBox="1"/>
          <p:nvPr/>
        </p:nvSpPr>
        <p:spPr>
          <a:xfrm>
            <a:off x="311700" y="2740050"/>
            <a:ext cx="67797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0"/>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Danh sách và mảng</a:t>
            </a:r>
            <a:endParaRPr>
              <a:latin typeface="Arial"/>
              <a:ea typeface="Arial"/>
              <a:cs typeface="Arial"/>
              <a:sym typeface="Arial"/>
            </a:endParaRPr>
          </a:p>
        </p:txBody>
      </p:sp>
      <p:sp>
        <p:nvSpPr>
          <p:cNvPr id="420" name="Google Shape;420;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Danh sách</a:t>
            </a:r>
            <a:endParaRPr>
              <a:latin typeface="Arial"/>
              <a:ea typeface="Arial"/>
              <a:cs typeface="Arial"/>
              <a:sym typeface="Arial"/>
            </a:endParaRPr>
          </a:p>
        </p:txBody>
      </p:sp>
      <p:sp>
        <p:nvSpPr>
          <p:cNvPr id="426" name="Google Shape;426;p51"/>
          <p:cNvSpPr txBox="1"/>
          <p:nvPr>
            <p:ph idx="1" type="body"/>
          </p:nvPr>
        </p:nvSpPr>
        <p:spPr>
          <a:xfrm>
            <a:off x="311700" y="1283175"/>
            <a:ext cx="86742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Char char="●"/>
            </a:pPr>
            <a:r>
              <a:rPr lang="vi-VN" sz="2200">
                <a:solidFill>
                  <a:schemeClr val="dk1"/>
                </a:solidFill>
                <a:latin typeface="Arial"/>
                <a:ea typeface="Arial"/>
                <a:cs typeface="Arial"/>
                <a:sym typeface="Arial"/>
              </a:rPr>
              <a:t>Danh sách là tập hợp các thành phần được sắp xếp theo thứ tự</a:t>
            </a:r>
            <a:endParaRPr>
              <a:latin typeface="Arial"/>
              <a:ea typeface="Arial"/>
              <a:cs typeface="Arial"/>
              <a:sym typeface="Arial"/>
            </a:endParaRPr>
          </a:p>
          <a:p>
            <a:pPr indent="0" lvl="0" marL="0" rtl="0" algn="l">
              <a:lnSpc>
                <a:spcPct val="115000"/>
              </a:lnSpc>
              <a:spcBef>
                <a:spcPts val="1000"/>
              </a:spcBef>
              <a:spcAft>
                <a:spcPts val="0"/>
              </a:spcAft>
              <a:buSzPts val="2400"/>
              <a:buNone/>
            </a:pPr>
            <a:r>
              <a:t/>
            </a:r>
            <a:endParaRPr sz="2200">
              <a:solidFill>
                <a:schemeClr val="dk1"/>
              </a:solidFill>
              <a:latin typeface="Arial"/>
              <a:ea typeface="Arial"/>
              <a:cs typeface="Arial"/>
              <a:sym typeface="Arial"/>
            </a:endParaRPr>
          </a:p>
          <a:p>
            <a:pPr indent="0" lvl="0" marL="0" rtl="0" algn="l">
              <a:lnSpc>
                <a:spcPct val="115000"/>
              </a:lnSpc>
              <a:spcBef>
                <a:spcPts val="1000"/>
              </a:spcBef>
              <a:spcAft>
                <a:spcPts val="0"/>
              </a:spcAft>
              <a:buSzPts val="2400"/>
              <a:buNone/>
            </a:pPr>
            <a:r>
              <a:t/>
            </a:r>
            <a:endParaRPr sz="2200">
              <a:solidFill>
                <a:schemeClr val="dk1"/>
              </a:solidFill>
              <a:latin typeface="Arial"/>
              <a:ea typeface="Arial"/>
              <a:cs typeface="Arial"/>
              <a:sym typeface="Arial"/>
            </a:endParaRPr>
          </a:p>
        </p:txBody>
      </p:sp>
      <p:sp>
        <p:nvSpPr>
          <p:cNvPr id="427" name="Google Shape;427;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28" name="Google Shape;428;p51"/>
          <p:cNvSpPr txBox="1"/>
          <p:nvPr/>
        </p:nvSpPr>
        <p:spPr>
          <a:xfrm>
            <a:off x="325725" y="2766224"/>
            <a:ext cx="7722600" cy="695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i="0" lang="vi-VN" sz="2200" u="none" cap="none" strike="noStrike">
                <a:solidFill>
                  <a:schemeClr val="dk1"/>
                </a:solidFill>
              </a:rPr>
              <a:t>Các thành phần có thể xuất hiện nhiều lần trong một danh sách</a:t>
            </a:r>
            <a:endParaRPr/>
          </a:p>
        </p:txBody>
      </p:sp>
      <p:sp>
        <p:nvSpPr>
          <p:cNvPr id="429" name="Google Shape;429;p51"/>
          <p:cNvSpPr txBox="1"/>
          <p:nvPr/>
        </p:nvSpPr>
        <p:spPr>
          <a:xfrm>
            <a:off x="318750" y="1821347"/>
            <a:ext cx="8345400" cy="695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i="0" lang="vi-VN" sz="2200" u="none" cap="none" strike="noStrike">
                <a:solidFill>
                  <a:schemeClr val="dk1"/>
                </a:solidFill>
              </a:rPr>
              <a:t>Các thành phần trong danh sách có thể được truy cập bằng cách lập trình thông qua các chỉ mục</a:t>
            </a:r>
            <a:endParaRPr/>
          </a:p>
        </p:txBody>
      </p:sp>
      <p:sp>
        <p:nvSpPr>
          <p:cNvPr id="430" name="Google Shape;430;p51"/>
          <p:cNvSpPr txBox="1"/>
          <p:nvPr/>
        </p:nvSpPr>
        <p:spPr>
          <a:xfrm>
            <a:off x="431153" y="3736800"/>
            <a:ext cx="8345400" cy="6954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3C4043"/>
                </a:solidFill>
              </a:rPr>
              <a:t>Một ví dụ về danh sách là câu: đó là một nhóm từ, thứ tự các từ rất quan trọng và có thể lặp lại.</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txBox="1"/>
          <p:nvPr>
            <p:ph idx="1" type="body"/>
          </p:nvPr>
        </p:nvSpPr>
        <p:spPr>
          <a:xfrm>
            <a:off x="311700" y="1582174"/>
            <a:ext cx="8398800" cy="12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solidFill>
                  <a:schemeClr val="dk1"/>
                </a:solidFill>
                <a:latin typeface="Arial"/>
                <a:ea typeface="Arial"/>
                <a:cs typeface="Arial"/>
                <a:sym typeface="Arial"/>
              </a:rPr>
              <a:t>Khai báo một danh sách bằng </a:t>
            </a:r>
            <a:r>
              <a:rPr lang="vi-VN" sz="1800">
                <a:solidFill>
                  <a:schemeClr val="dk1"/>
                </a:solidFill>
                <a:latin typeface="Consolas"/>
                <a:ea typeface="Consolas"/>
                <a:cs typeface="Consolas"/>
                <a:sym typeface="Consolas"/>
              </a:rPr>
              <a:t>listOf()</a:t>
            </a:r>
            <a:r>
              <a:rPr lang="vi-VN" sz="1800">
                <a:solidFill>
                  <a:schemeClr val="dk1"/>
                </a:solidFill>
                <a:latin typeface="Arial"/>
                <a:ea typeface="Arial"/>
                <a:cs typeface="Arial"/>
                <a:sym typeface="Arial"/>
              </a:rPr>
              <a:t> và in ra.</a:t>
            </a:r>
            <a:endParaRPr sz="1800">
              <a:solidFill>
                <a:schemeClr val="dk1"/>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instruments = listOf(</a:t>
            </a:r>
            <a:r>
              <a:rPr lang="vi-VN" sz="1800">
                <a:solidFill>
                  <a:srgbClr val="388E3C"/>
                </a:solidFill>
                <a:latin typeface="Consolas"/>
                <a:ea typeface="Consolas"/>
                <a:cs typeface="Consolas"/>
                <a:sym typeface="Consolas"/>
              </a:rPr>
              <a:t>"trumpet"</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"piano"</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"violin"</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println(instruments)</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lnSpc>
                <a:spcPct val="115000"/>
              </a:lnSpc>
              <a:spcBef>
                <a:spcPts val="600"/>
              </a:spcBef>
              <a:spcAft>
                <a:spcPts val="1000"/>
              </a:spcAft>
              <a:buSzPts val="2400"/>
              <a:buNone/>
            </a:pPr>
            <a:r>
              <a:t/>
            </a:r>
            <a:endParaRPr sz="1800">
              <a:solidFill>
                <a:schemeClr val="dk1"/>
              </a:solidFill>
              <a:latin typeface="Arial"/>
              <a:ea typeface="Arial"/>
              <a:cs typeface="Arial"/>
              <a:sym typeface="Arial"/>
            </a:endParaRPr>
          </a:p>
        </p:txBody>
      </p:sp>
      <p:sp>
        <p:nvSpPr>
          <p:cNvPr id="436" name="Google Shape;436;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37" name="Google Shape;437;p52"/>
          <p:cNvSpPr txBox="1"/>
          <p:nvPr>
            <p:ph type="title"/>
          </p:nvPr>
        </p:nvSpPr>
        <p:spPr>
          <a:xfrm>
            <a:off x="311700" y="260600"/>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3000">
                <a:latin typeface="Arial"/>
                <a:ea typeface="Arial"/>
                <a:cs typeface="Arial"/>
                <a:sym typeface="Arial"/>
              </a:rPr>
              <a:t>Danh sách không thể thay đổi sử dụng listOf()</a:t>
            </a:r>
            <a:endParaRPr sz="3000">
              <a:latin typeface="Arial"/>
              <a:ea typeface="Arial"/>
              <a:cs typeface="Arial"/>
              <a:sym typeface="Arial"/>
            </a:endParaRPr>
          </a:p>
        </p:txBody>
      </p:sp>
      <p:sp>
        <p:nvSpPr>
          <p:cNvPr id="438" name="Google Shape;438;p52"/>
          <p:cNvSpPr txBox="1"/>
          <p:nvPr/>
        </p:nvSpPr>
        <p:spPr>
          <a:xfrm>
            <a:off x="311700" y="2951775"/>
            <a:ext cx="7421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3"/>
          <p:cNvSpPr txBox="1"/>
          <p:nvPr>
            <p:ph idx="1" type="body"/>
          </p:nvPr>
        </p:nvSpPr>
        <p:spPr>
          <a:xfrm>
            <a:off x="311700" y="1277375"/>
            <a:ext cx="8398800" cy="12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solidFill>
                  <a:schemeClr val="dk1"/>
                </a:solidFill>
                <a:latin typeface="Arial"/>
                <a:ea typeface="Arial"/>
                <a:cs typeface="Arial"/>
                <a:sym typeface="Arial"/>
              </a:rPr>
              <a:t>Bạn có thể thay đổi các danh sách bằng </a:t>
            </a:r>
            <a:r>
              <a:rPr lang="vi-VN" sz="1800">
                <a:solidFill>
                  <a:schemeClr val="dk1"/>
                </a:solidFill>
                <a:latin typeface="Courier New"/>
                <a:ea typeface="Courier New"/>
                <a:cs typeface="Courier New"/>
                <a:sym typeface="Courier New"/>
              </a:rPr>
              <a:t>mutableListOf()</a:t>
            </a:r>
            <a:endParaRPr sz="18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myList = mutableListOf(</a:t>
            </a:r>
            <a:r>
              <a:rPr lang="vi-VN" sz="1800">
                <a:solidFill>
                  <a:srgbClr val="388E3C"/>
                </a:solidFill>
                <a:latin typeface="Consolas"/>
                <a:ea typeface="Consolas"/>
                <a:cs typeface="Consolas"/>
                <a:sym typeface="Consolas"/>
              </a:rPr>
              <a:t>"trumpet"</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"piano"</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"violin"</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SzPts val="1100"/>
              <a:buNone/>
            </a:pPr>
            <a:r>
              <a:rPr lang="vi-VN" sz="1800">
                <a:solidFill>
                  <a:srgbClr val="37474F"/>
                </a:solidFill>
                <a:latin typeface="Consolas"/>
                <a:ea typeface="Consolas"/>
                <a:cs typeface="Consolas"/>
                <a:sym typeface="Consolas"/>
              </a:rPr>
              <a:t>  myList.remove(</a:t>
            </a:r>
            <a:r>
              <a:rPr lang="vi-VN" sz="1800">
                <a:solidFill>
                  <a:srgbClr val="388E3C"/>
                </a:solidFill>
                <a:latin typeface="Consolas"/>
                <a:ea typeface="Consolas"/>
                <a:cs typeface="Consolas"/>
                <a:sym typeface="Consolas"/>
              </a:rPr>
              <a:t>"violin"</a:t>
            </a:r>
            <a:r>
              <a:rPr lang="vi-VN" sz="1800">
                <a:solidFill>
                  <a:srgbClr val="37474F"/>
                </a:solidFill>
                <a:latin typeface="Consolas"/>
                <a:ea typeface="Consolas"/>
                <a:cs typeface="Consolas"/>
                <a:sym typeface="Consolas"/>
              </a:rPr>
              <a:t>)</a:t>
            </a:r>
            <a:endParaRPr sz="1800">
              <a:solidFill>
                <a:schemeClr val="dk1"/>
              </a:solidFill>
              <a:latin typeface="Courier New"/>
              <a:ea typeface="Courier New"/>
              <a:cs typeface="Courier New"/>
              <a:sym typeface="Courier New"/>
            </a:endParaRPr>
          </a:p>
          <a:p>
            <a:pPr indent="0" lvl="0" marL="0" rtl="0" algn="l">
              <a:lnSpc>
                <a:spcPct val="115000"/>
              </a:lnSpc>
              <a:spcBef>
                <a:spcPts val="600"/>
              </a:spcBef>
              <a:spcAft>
                <a:spcPts val="1000"/>
              </a:spcAft>
              <a:buSzPts val="2400"/>
              <a:buNone/>
            </a:pPr>
            <a:r>
              <a:t/>
            </a:r>
            <a:endParaRPr sz="1200">
              <a:solidFill>
                <a:schemeClr val="dk1"/>
              </a:solidFill>
              <a:highlight>
                <a:srgbClr val="FFFFFF"/>
              </a:highlight>
              <a:latin typeface="Courier New"/>
              <a:ea typeface="Courier New"/>
              <a:cs typeface="Courier New"/>
              <a:sym typeface="Courier New"/>
            </a:endParaRPr>
          </a:p>
        </p:txBody>
      </p:sp>
      <p:sp>
        <p:nvSpPr>
          <p:cNvPr id="444" name="Google Shape;444;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45" name="Google Shape;445;p53"/>
          <p:cNvSpPr txBox="1"/>
          <p:nvPr/>
        </p:nvSpPr>
        <p:spPr>
          <a:xfrm>
            <a:off x="311700" y="3669650"/>
            <a:ext cx="8398800" cy="6969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800" u="none" cap="none" strike="noStrike">
                <a:solidFill>
                  <a:srgbClr val="3C4043"/>
                </a:solidFill>
              </a:rPr>
              <a:t>Với danh sách được xác định bằng </a:t>
            </a:r>
            <a:r>
              <a:rPr b="0" i="0" lang="vi-VN" sz="1800" u="none" cap="none" strike="noStrike">
                <a:solidFill>
                  <a:srgbClr val="3C4043"/>
                </a:solidFill>
                <a:latin typeface="Courier New"/>
                <a:ea typeface="Courier New"/>
                <a:cs typeface="Courier New"/>
                <a:sym typeface="Courier New"/>
              </a:rPr>
              <a:t>val</a:t>
            </a:r>
            <a:r>
              <a:rPr i="0" lang="vi-VN" sz="1800" u="none" cap="none" strike="noStrike">
                <a:solidFill>
                  <a:srgbClr val="3C4043"/>
                </a:solidFill>
              </a:rPr>
              <a:t>, bạn không thay đổi được danh sách mà biến tham chiếu đến, nhưng vẫn có thể thay đổi nội dung danh sách.</a:t>
            </a:r>
            <a:endParaRPr/>
          </a:p>
        </p:txBody>
      </p:sp>
      <p:sp>
        <p:nvSpPr>
          <p:cNvPr id="446" name="Google Shape;446;p53"/>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2700">
                <a:latin typeface="Arial"/>
                <a:ea typeface="Arial"/>
                <a:cs typeface="Arial"/>
                <a:sym typeface="Arial"/>
              </a:rPr>
              <a:t>Danh sách có thể thay đổi sử dụng mutableListOf()</a:t>
            </a:r>
            <a:endParaRPr sz="2700">
              <a:latin typeface="Arial"/>
              <a:ea typeface="Arial"/>
              <a:cs typeface="Arial"/>
              <a:sym typeface="Arial"/>
            </a:endParaRPr>
          </a:p>
        </p:txBody>
      </p:sp>
      <p:sp>
        <p:nvSpPr>
          <p:cNvPr id="447" name="Google Shape;447;p53"/>
          <p:cNvSpPr txBox="1"/>
          <p:nvPr/>
        </p:nvSpPr>
        <p:spPr>
          <a:xfrm>
            <a:off x="311700" y="2721150"/>
            <a:ext cx="69966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Mảng</a:t>
            </a:r>
            <a:endParaRPr>
              <a:latin typeface="Arial"/>
              <a:ea typeface="Arial"/>
              <a:cs typeface="Arial"/>
              <a:sym typeface="Arial"/>
            </a:endParaRPr>
          </a:p>
        </p:txBody>
      </p:sp>
      <p:sp>
        <p:nvSpPr>
          <p:cNvPr id="453" name="Google Shape;453;p54"/>
          <p:cNvSpPr txBox="1"/>
          <p:nvPr>
            <p:ph idx="1" type="body"/>
          </p:nvPr>
        </p:nvSpPr>
        <p:spPr>
          <a:xfrm>
            <a:off x="311700" y="1228675"/>
            <a:ext cx="8520600" cy="720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Mảng lưu trữ nhiều mục</a:t>
            </a:r>
            <a:endParaRPr>
              <a:latin typeface="Arial"/>
              <a:ea typeface="Arial"/>
              <a:cs typeface="Arial"/>
              <a:sym typeface="Arial"/>
            </a:endParaRPr>
          </a:p>
        </p:txBody>
      </p:sp>
      <p:sp>
        <p:nvSpPr>
          <p:cNvPr id="454" name="Google Shape;454;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55" name="Google Shape;455;p54"/>
          <p:cNvSpPr txBox="1"/>
          <p:nvPr/>
        </p:nvSpPr>
        <p:spPr>
          <a:xfrm>
            <a:off x="311700" y="1949000"/>
            <a:ext cx="8237100" cy="572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Các thành phần mảng có thể được truy cập bằng cách lập trình thông qua các chỉ mục</a:t>
            </a:r>
            <a:endParaRPr/>
          </a:p>
        </p:txBody>
      </p:sp>
      <p:sp>
        <p:nvSpPr>
          <p:cNvPr id="456" name="Google Shape;456;p54"/>
          <p:cNvSpPr txBox="1"/>
          <p:nvPr/>
        </p:nvSpPr>
        <p:spPr>
          <a:xfrm>
            <a:off x="311700" y="2876550"/>
            <a:ext cx="7389300" cy="7203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Các thành phần mảng ở dạng có thể thay đổi</a:t>
            </a:r>
            <a:endParaRPr/>
          </a:p>
        </p:txBody>
      </p:sp>
      <p:sp>
        <p:nvSpPr>
          <p:cNvPr id="457" name="Google Shape;457;p54"/>
          <p:cNvSpPr txBox="1"/>
          <p:nvPr/>
        </p:nvSpPr>
        <p:spPr>
          <a:xfrm>
            <a:off x="311700" y="3434375"/>
            <a:ext cx="4650900" cy="4782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Kích thước mảng là cố định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63" name="Google Shape;463;p55"/>
          <p:cNvSpPr txBox="1"/>
          <p:nvPr/>
        </p:nvSpPr>
        <p:spPr>
          <a:xfrm>
            <a:off x="380125" y="3664275"/>
            <a:ext cx="8169900" cy="7272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800" u="none" cap="none" strike="noStrike">
                <a:solidFill>
                  <a:srgbClr val="3C4043"/>
                </a:solidFill>
              </a:rPr>
              <a:t>Với mảng được xác định bằng </a:t>
            </a:r>
            <a:r>
              <a:rPr b="0" i="0" lang="vi-VN" sz="1800" u="none" cap="none" strike="noStrike">
                <a:solidFill>
                  <a:srgbClr val="3C4043"/>
                </a:solidFill>
                <a:latin typeface="Courier New"/>
                <a:ea typeface="Courier New"/>
                <a:cs typeface="Courier New"/>
                <a:sym typeface="Courier New"/>
              </a:rPr>
              <a:t>val</a:t>
            </a:r>
            <a:r>
              <a:rPr i="0" lang="vi-VN" sz="1800" u="none" cap="none" strike="noStrike">
                <a:solidFill>
                  <a:srgbClr val="3C4043"/>
                </a:solidFill>
              </a:rPr>
              <a:t>, bạn không thay đổi được mảng mà biến tham chiếu đến, nhưng vẫn có thể thay đổi nội dung mảng.</a:t>
            </a:r>
            <a:endParaRPr/>
          </a:p>
        </p:txBody>
      </p:sp>
      <p:sp>
        <p:nvSpPr>
          <p:cNvPr id="464" name="Google Shape;464;p55"/>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Mảng sử dụng arrayOf()</a:t>
            </a:r>
            <a:endParaRPr>
              <a:latin typeface="Arial"/>
              <a:ea typeface="Arial"/>
              <a:cs typeface="Arial"/>
              <a:sym typeface="Arial"/>
            </a:endParaRPr>
          </a:p>
        </p:txBody>
      </p:sp>
      <p:sp>
        <p:nvSpPr>
          <p:cNvPr id="465" name="Google Shape;465;p55"/>
          <p:cNvSpPr txBox="1"/>
          <p:nvPr/>
        </p:nvSpPr>
        <p:spPr>
          <a:xfrm>
            <a:off x="311700" y="1353575"/>
            <a:ext cx="8398800" cy="15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t>Bạn có thể tạo một mảng chuỗi bằng </a:t>
            </a:r>
            <a:r>
              <a:rPr lang="vi-VN" sz="1800">
                <a:solidFill>
                  <a:srgbClr val="000000"/>
                </a:solidFill>
                <a:latin typeface="Courier New"/>
                <a:ea typeface="Courier New"/>
                <a:cs typeface="Courier New"/>
                <a:sym typeface="Courier New"/>
              </a:rPr>
              <a:t>arrayOf()</a:t>
            </a:r>
            <a:endParaRPr sz="1800">
              <a:solidFill>
                <a:srgbClr val="000000"/>
              </a:solidFill>
            </a:endParaRPr>
          </a:p>
          <a:p>
            <a:pPr indent="0" lvl="0" marL="0" rtl="0" algn="l">
              <a:lnSpc>
                <a:spcPct val="115000"/>
              </a:lnSpc>
              <a:spcBef>
                <a:spcPts val="100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pets = arrayOf(</a:t>
            </a:r>
            <a:r>
              <a:rPr lang="vi-VN" sz="1800">
                <a:solidFill>
                  <a:srgbClr val="388E3C"/>
                </a:solidFill>
                <a:latin typeface="Consolas"/>
                <a:ea typeface="Consolas"/>
                <a:cs typeface="Consolas"/>
                <a:sym typeface="Consolas"/>
              </a:rPr>
              <a:t>"dog"</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"cat"</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"canary"</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println(java.util.Arrays.toString(pets))</a:t>
            </a:r>
            <a:endParaRPr sz="1800"/>
          </a:p>
          <a:p>
            <a:pPr indent="0" lvl="0" marL="0" rtl="0" algn="l">
              <a:lnSpc>
                <a:spcPct val="115000"/>
              </a:lnSpc>
              <a:spcBef>
                <a:spcPts val="600"/>
              </a:spcBef>
              <a:spcAft>
                <a:spcPts val="0"/>
              </a:spcAft>
              <a:buNone/>
            </a:pPr>
            <a:r>
              <a:t/>
            </a:r>
            <a:endParaRPr>
              <a:solidFill>
                <a:srgbClr val="1155CC"/>
              </a:solidFill>
            </a:endParaRPr>
          </a:p>
          <a:p>
            <a:pPr indent="0" lvl="0" marL="45720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1000"/>
              </a:spcBef>
              <a:spcAft>
                <a:spcPts val="0"/>
              </a:spcAft>
              <a:buNone/>
            </a:pPr>
            <a:r>
              <a:t/>
            </a:r>
            <a:endParaRPr>
              <a:solidFill>
                <a:srgbClr val="000000"/>
              </a:solidFill>
            </a:endParaRPr>
          </a:p>
          <a:p>
            <a:pPr indent="0" lvl="0" marL="457200" rtl="0" algn="l">
              <a:spcBef>
                <a:spcPts val="300"/>
              </a:spcBef>
              <a:spcAft>
                <a:spcPts val="1000"/>
              </a:spcAft>
              <a:buNone/>
            </a:pPr>
            <a:r>
              <a:t/>
            </a:r>
            <a:endParaRPr sz="1200">
              <a:solidFill>
                <a:srgbClr val="000000"/>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71" name="Google Shape;471;p56"/>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Mảng có loại kết hợp hoặc loại đơn lẻ</a:t>
            </a:r>
            <a:endParaRPr>
              <a:latin typeface="Arial"/>
              <a:ea typeface="Arial"/>
              <a:cs typeface="Arial"/>
              <a:sym typeface="Arial"/>
            </a:endParaRPr>
          </a:p>
        </p:txBody>
      </p:sp>
      <p:sp>
        <p:nvSpPr>
          <p:cNvPr id="472" name="Google Shape;472;p56"/>
          <p:cNvSpPr txBox="1"/>
          <p:nvPr/>
        </p:nvSpPr>
        <p:spPr>
          <a:xfrm>
            <a:off x="311700" y="1429799"/>
            <a:ext cx="8398800" cy="9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000000"/>
                </a:solidFill>
              </a:rPr>
              <a:t>Một mảng có thể chứa nhiều loại. </a:t>
            </a:r>
            <a:endParaRPr sz="1800">
              <a:solidFill>
                <a:srgbClr val="000000"/>
              </a:solidFill>
            </a:endParaRPr>
          </a:p>
          <a:p>
            <a:pPr indent="0" lvl="0" marL="0" rtl="0" algn="l">
              <a:lnSpc>
                <a:spcPct val="115000"/>
              </a:lnSpc>
              <a:spcBef>
                <a:spcPts val="1000"/>
              </a:spcBef>
              <a:spcAft>
                <a:spcPts val="0"/>
              </a:spcAft>
              <a:buNone/>
            </a:pPr>
            <a:r>
              <a:rPr lang="vi-VN" sz="1800">
                <a:solidFill>
                  <a:srgbClr val="000000"/>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mix = arrayOf(</a:t>
            </a:r>
            <a:r>
              <a:rPr lang="vi-VN" sz="1800">
                <a:solidFill>
                  <a:srgbClr val="388E3C"/>
                </a:solidFill>
                <a:latin typeface="Consolas"/>
                <a:ea typeface="Consolas"/>
                <a:cs typeface="Consolas"/>
                <a:sym typeface="Consolas"/>
              </a:rPr>
              <a:t>"hats"</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2</a:t>
            </a:r>
            <a:r>
              <a:rPr lang="vi-VN" sz="1800">
                <a:solidFill>
                  <a:srgbClr val="37474F"/>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000000"/>
              </a:solidFill>
            </a:endParaRPr>
          </a:p>
          <a:p>
            <a:pPr indent="0" lvl="0" marL="0" rtl="0" algn="l">
              <a:lnSpc>
                <a:spcPct val="115000"/>
              </a:lnSpc>
              <a:spcBef>
                <a:spcPts val="1000"/>
              </a:spcBef>
              <a:spcAft>
                <a:spcPts val="0"/>
              </a:spcAft>
              <a:buNone/>
            </a:pPr>
            <a:r>
              <a:t/>
            </a:r>
            <a:endParaRPr b="1">
              <a:solidFill>
                <a:srgbClr val="000000"/>
              </a:solidFill>
            </a:endParaRPr>
          </a:p>
          <a:p>
            <a:pPr indent="0" lvl="0" marL="457200" rtl="0" algn="l">
              <a:lnSpc>
                <a:spcPct val="115000"/>
              </a:lnSpc>
              <a:spcBef>
                <a:spcPts val="1000"/>
              </a:spcBef>
              <a:spcAft>
                <a:spcPts val="0"/>
              </a:spcAft>
              <a:buNone/>
            </a:pPr>
            <a:r>
              <a:t/>
            </a:r>
            <a:endParaRPr>
              <a:solidFill>
                <a:srgbClr val="000000"/>
              </a:solidFill>
            </a:endParaRPr>
          </a:p>
          <a:p>
            <a:pPr indent="0" lvl="0" marL="457200" rtl="0" algn="l">
              <a:spcBef>
                <a:spcPts val="1000"/>
              </a:spcBef>
              <a:spcAft>
                <a:spcPts val="1000"/>
              </a:spcAft>
              <a:buNone/>
            </a:pPr>
            <a:r>
              <a:t/>
            </a:r>
            <a:endParaRPr sz="1200">
              <a:solidFill>
                <a:srgbClr val="000000"/>
              </a:solidFill>
              <a:highlight>
                <a:srgbClr val="FFFFFF"/>
              </a:highlight>
            </a:endParaRPr>
          </a:p>
        </p:txBody>
      </p:sp>
      <p:sp>
        <p:nvSpPr>
          <p:cNvPr id="473" name="Google Shape;473;p56"/>
          <p:cNvSpPr txBox="1"/>
          <p:nvPr/>
        </p:nvSpPr>
        <p:spPr>
          <a:xfrm>
            <a:off x="295350" y="2621150"/>
            <a:ext cx="8431500" cy="73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i="0" lang="vi-VN" sz="1800" u="none" cap="none" strike="noStrike">
                <a:solidFill>
                  <a:srgbClr val="000000"/>
                </a:solidFill>
              </a:rPr>
              <a:t>Một mảng cũng có thể chỉ chứa một loại (với trường hợp là số nguyên).</a:t>
            </a:r>
            <a:endParaRPr i="0" sz="1800" u="none" cap="none" strike="noStrike">
              <a:solidFill>
                <a:srgbClr val="000000"/>
              </a:solidFill>
            </a:endParaRPr>
          </a:p>
          <a:p>
            <a:pPr indent="0" lvl="0" marL="0" rtl="0" algn="l">
              <a:lnSpc>
                <a:spcPct val="115000"/>
              </a:lnSpc>
              <a:spcBef>
                <a:spcPts val="100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numbers = intArrayOf(</a:t>
            </a:r>
            <a:r>
              <a:rPr lang="vi-VN" sz="1800">
                <a:solidFill>
                  <a:srgbClr val="C53929"/>
                </a:solidFill>
                <a:latin typeface="Consolas"/>
                <a:ea typeface="Consolas"/>
                <a:cs typeface="Consolas"/>
                <a:sym typeface="Consolas"/>
              </a:rPr>
              <a:t>1</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2</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3</a:t>
            </a:r>
            <a:r>
              <a:rPr lang="vi-VN" sz="1800">
                <a:solidFill>
                  <a:srgbClr val="37474F"/>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600"/>
              </a:spcBef>
              <a:spcAft>
                <a:spcPts val="1000"/>
              </a:spcAft>
              <a:buClr>
                <a:srgbClr val="000000"/>
              </a:buClr>
              <a:buSzPts val="1100"/>
              <a:buFont typeface="Arial"/>
              <a:buNone/>
            </a:pPr>
            <a:r>
              <a:t/>
            </a:r>
            <a:endParaRPr sz="18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7"/>
          <p:cNvSpPr txBox="1"/>
          <p:nvPr/>
        </p:nvSpPr>
        <p:spPr>
          <a:xfrm>
            <a:off x="311700" y="1277369"/>
            <a:ext cx="8398800" cy="17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t>Dùng toán tử +.</a:t>
            </a:r>
            <a:endParaRPr sz="1800">
              <a:solidFill>
                <a:srgbClr val="000000"/>
              </a:solidFill>
            </a:endParaRPr>
          </a:p>
          <a:p>
            <a:pPr indent="0" lvl="0" marL="0" rtl="0" algn="l">
              <a:lnSpc>
                <a:spcPct val="115000"/>
              </a:lnSpc>
              <a:spcBef>
                <a:spcPts val="100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numbers = intArrayOf(</a:t>
            </a:r>
            <a:r>
              <a:rPr lang="vi-VN" sz="1800">
                <a:solidFill>
                  <a:srgbClr val="C53929"/>
                </a:solidFill>
                <a:latin typeface="Consolas"/>
                <a:ea typeface="Consolas"/>
                <a:cs typeface="Consolas"/>
                <a:sym typeface="Consolas"/>
              </a:rPr>
              <a:t>1</a:t>
            </a:r>
            <a:r>
              <a:rPr lang="vi-VN" sz="1800">
                <a:solidFill>
                  <a:srgbClr val="37474F"/>
                </a:solidFill>
                <a:latin typeface="Consolas"/>
                <a:ea typeface="Consolas"/>
                <a:cs typeface="Consolas"/>
                <a:sym typeface="Consolas"/>
              </a:rPr>
              <a:t>,</a:t>
            </a:r>
            <a:r>
              <a:rPr lang="vi-VN" sz="1800">
                <a:solidFill>
                  <a:srgbClr val="C53929"/>
                </a:solidFill>
                <a:latin typeface="Consolas"/>
                <a:ea typeface="Consolas"/>
                <a:cs typeface="Consolas"/>
                <a:sym typeface="Consolas"/>
              </a:rPr>
              <a:t>2</a:t>
            </a:r>
            <a:r>
              <a:rPr lang="vi-VN" sz="1800">
                <a:solidFill>
                  <a:srgbClr val="37474F"/>
                </a:solidFill>
                <a:latin typeface="Consolas"/>
                <a:ea typeface="Consolas"/>
                <a:cs typeface="Consolas"/>
                <a:sym typeface="Consolas"/>
              </a:rPr>
              <a:t>,</a:t>
            </a:r>
            <a:r>
              <a:rPr lang="vi-VN" sz="1800">
                <a:solidFill>
                  <a:srgbClr val="C53929"/>
                </a:solidFill>
                <a:latin typeface="Consolas"/>
                <a:ea typeface="Consolas"/>
                <a:cs typeface="Consolas"/>
                <a:sym typeface="Consolas"/>
              </a:rPr>
              <a:t>3</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numbers2 = intArrayOf(</a:t>
            </a:r>
            <a:r>
              <a:rPr lang="vi-VN" sz="1800">
                <a:solidFill>
                  <a:srgbClr val="C53929"/>
                </a:solidFill>
                <a:latin typeface="Consolas"/>
                <a:ea typeface="Consolas"/>
                <a:cs typeface="Consolas"/>
                <a:sym typeface="Consolas"/>
              </a:rPr>
              <a:t>4</a:t>
            </a:r>
            <a:r>
              <a:rPr lang="vi-VN" sz="1800">
                <a:solidFill>
                  <a:srgbClr val="37474F"/>
                </a:solidFill>
                <a:latin typeface="Consolas"/>
                <a:ea typeface="Consolas"/>
                <a:cs typeface="Consolas"/>
                <a:sym typeface="Consolas"/>
              </a:rPr>
              <a:t>,</a:t>
            </a:r>
            <a:r>
              <a:rPr lang="vi-VN" sz="1800">
                <a:solidFill>
                  <a:srgbClr val="C53929"/>
                </a:solidFill>
                <a:latin typeface="Consolas"/>
                <a:ea typeface="Consolas"/>
                <a:cs typeface="Consolas"/>
                <a:sym typeface="Consolas"/>
              </a:rPr>
              <a:t>5</a:t>
            </a:r>
            <a:r>
              <a:rPr lang="vi-VN" sz="1800">
                <a:solidFill>
                  <a:srgbClr val="37474F"/>
                </a:solidFill>
                <a:latin typeface="Consolas"/>
                <a:ea typeface="Consolas"/>
                <a:cs typeface="Consolas"/>
                <a:sym typeface="Consolas"/>
              </a:rPr>
              <a:t>,</a:t>
            </a:r>
            <a:r>
              <a:rPr lang="vi-VN" sz="1800">
                <a:solidFill>
                  <a:srgbClr val="C53929"/>
                </a:solidFill>
                <a:latin typeface="Consolas"/>
                <a:ea typeface="Consolas"/>
                <a:cs typeface="Consolas"/>
                <a:sym typeface="Consolas"/>
              </a:rPr>
              <a:t>6</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600"/>
              </a:spcAft>
              <a:buNone/>
            </a:pPr>
            <a:r>
              <a:rPr lang="vi-VN" sz="1800">
                <a:solidFill>
                  <a:srgbClr val="37474F"/>
                </a:solidFill>
                <a:latin typeface="Consolas"/>
                <a:ea typeface="Consolas"/>
                <a:cs typeface="Consolas"/>
                <a:sym typeface="Consolas"/>
              </a:rPr>
              <a:t>  println(Arrays.toString(combined))</a:t>
            </a:r>
            <a:endParaRPr sz="1800"/>
          </a:p>
        </p:txBody>
      </p:sp>
      <p:sp>
        <p:nvSpPr>
          <p:cNvPr id="479" name="Google Shape;479;p57"/>
          <p:cNvSpPr txBox="1"/>
          <p:nvPr/>
        </p:nvSpPr>
        <p:spPr>
          <a:xfrm>
            <a:off x="311700" y="3493075"/>
            <a:ext cx="4050600" cy="3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rgbClr val="000000"/>
              </a:buClr>
              <a:buSzPts val="1100"/>
              <a:buFont typeface="Arial"/>
              <a:buNone/>
            </a:pPr>
            <a:r>
              <a:rPr lang="vi-V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
        <p:nvSpPr>
          <p:cNvPr id="480" name="Google Shape;480;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81" name="Google Shape;481;p57"/>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Kết hợp mảng</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dự án mới</a:t>
            </a:r>
            <a:endParaRPr>
              <a:latin typeface="Arial"/>
              <a:ea typeface="Arial"/>
              <a:cs typeface="Arial"/>
              <a:sym typeface="Arial"/>
            </a:endParaRPr>
          </a:p>
        </p:txBody>
      </p:sp>
      <p:sp>
        <p:nvSpPr>
          <p:cNvPr id="87" name="Google Shape;87;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88" name="Google Shape;88;p13"/>
          <p:cNvPicPr preferRelativeResize="0"/>
          <p:nvPr/>
        </p:nvPicPr>
        <p:blipFill rotWithShape="1">
          <a:blip r:embed="rId3">
            <a:alphaModFix/>
          </a:blip>
          <a:srcRect b="0" l="237" r="545" t="0"/>
          <a:stretch/>
        </p:blipFill>
        <p:spPr>
          <a:xfrm>
            <a:off x="1756501" y="1118075"/>
            <a:ext cx="5630999" cy="32678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Kiểm tra biến null an toàn</a:t>
            </a:r>
            <a:endParaRPr>
              <a:latin typeface="Arial"/>
              <a:ea typeface="Arial"/>
              <a:cs typeface="Arial"/>
              <a:sym typeface="Arial"/>
            </a:endParaRPr>
          </a:p>
        </p:txBody>
      </p:sp>
      <p:sp>
        <p:nvSpPr>
          <p:cNvPr id="487" name="Google Shape;487;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93" name="Google Shape;493;p59"/>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Kiểm tra biến null an toàn</a:t>
            </a:r>
            <a:endParaRPr>
              <a:latin typeface="Arial"/>
              <a:ea typeface="Arial"/>
              <a:cs typeface="Arial"/>
              <a:sym typeface="Arial"/>
            </a:endParaRPr>
          </a:p>
        </p:txBody>
      </p:sp>
      <p:sp>
        <p:nvSpPr>
          <p:cNvPr id="494" name="Google Shape;494;p59"/>
          <p:cNvSpPr txBox="1"/>
          <p:nvPr/>
        </p:nvSpPr>
        <p:spPr>
          <a:xfrm>
            <a:off x="336450" y="1412900"/>
            <a:ext cx="8807400" cy="492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Trong Kotlin, theo mặc định, các biến không thể có giá trị null</a:t>
            </a:r>
            <a:endParaRPr sz="2200"/>
          </a:p>
        </p:txBody>
      </p:sp>
      <p:sp>
        <p:nvSpPr>
          <p:cNvPr id="495" name="Google Shape;495;p59"/>
          <p:cNvSpPr txBox="1"/>
          <p:nvPr/>
        </p:nvSpPr>
        <p:spPr>
          <a:xfrm>
            <a:off x="361150" y="2796275"/>
            <a:ext cx="8466300" cy="8259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Cho phép các trường hợp ngoại lệ con trỏ null bằng toán tử </a:t>
            </a:r>
            <a:r>
              <a:rPr b="0" i="0" lang="vi-VN" sz="2200" u="none" cap="none" strike="noStrike">
                <a:solidFill>
                  <a:srgbClr val="000000"/>
                </a:solidFill>
                <a:latin typeface="Courier New"/>
                <a:ea typeface="Courier New"/>
                <a:cs typeface="Courier New"/>
                <a:sym typeface="Courier New"/>
              </a:rPr>
              <a:t>!!</a:t>
            </a:r>
            <a:endParaRPr sz="2200"/>
          </a:p>
        </p:txBody>
      </p:sp>
      <p:sp>
        <p:nvSpPr>
          <p:cNvPr id="496" name="Google Shape;496;p59"/>
          <p:cNvSpPr txBox="1"/>
          <p:nvPr/>
        </p:nvSpPr>
        <p:spPr>
          <a:xfrm>
            <a:off x="361156" y="3317375"/>
            <a:ext cx="7360200" cy="768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Bạn có thể kiểm tra biến null bằng toán tử elvis (</a:t>
            </a:r>
            <a:r>
              <a:rPr b="0" i="0" lang="vi-VN" sz="2200" u="none" cap="none" strike="noStrike">
                <a:solidFill>
                  <a:srgbClr val="000000"/>
                </a:solidFill>
                <a:latin typeface="Courier New"/>
                <a:ea typeface="Courier New"/>
                <a:cs typeface="Courier New"/>
                <a:sym typeface="Courier New"/>
              </a:rPr>
              <a:t>?:</a:t>
            </a:r>
            <a:r>
              <a:rPr i="0" lang="vi-VN" sz="2200" u="none" cap="none" strike="noStrike">
                <a:solidFill>
                  <a:srgbClr val="000000"/>
                </a:solidFill>
              </a:rPr>
              <a:t>)</a:t>
            </a:r>
            <a:endParaRPr sz="2200"/>
          </a:p>
        </p:txBody>
      </p:sp>
      <p:sp>
        <p:nvSpPr>
          <p:cNvPr id="497" name="Google Shape;497;p59"/>
          <p:cNvSpPr txBox="1"/>
          <p:nvPr/>
        </p:nvSpPr>
        <p:spPr>
          <a:xfrm>
            <a:off x="333839" y="1937586"/>
            <a:ext cx="8200500" cy="768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i="0" lang="vi-VN" sz="2200" u="none" cap="none" strike="noStrike">
                <a:solidFill>
                  <a:srgbClr val="000000"/>
                </a:solidFill>
              </a:rPr>
              <a:t>Bạn có thể </a:t>
            </a:r>
            <a:r>
              <a:rPr i="0" lang="vi-VN" sz="2200" u="none" cap="none" strike="noStrike">
                <a:solidFill>
                  <a:schemeClr val="dk1"/>
                </a:solidFill>
              </a:rPr>
              <a:t>chỉ định rõ một biến thành null</a:t>
            </a:r>
            <a:r>
              <a:rPr i="0" lang="vi-VN" sz="2200" u="none" cap="none" strike="noStrike">
                <a:solidFill>
                  <a:srgbClr val="000000"/>
                </a:solidFill>
              </a:rPr>
              <a:t> bằng toán tử lệnh gọi an toàn</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0"/>
          <p:cNvSpPr txBox="1"/>
          <p:nvPr/>
        </p:nvSpPr>
        <p:spPr>
          <a:xfrm>
            <a:off x="311700" y="1990425"/>
            <a:ext cx="69492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100"/>
              <a:buFont typeface="Arial"/>
              <a:buNone/>
            </a:pPr>
            <a:r>
              <a:rPr i="0" lang="vi-VN" sz="1800" u="none" cap="none" strike="noStrike">
                <a:solidFill>
                  <a:srgbClr val="000000"/>
                </a:solidFill>
                <a:highlight>
                  <a:srgbClr val="FFFFFF"/>
                </a:highlight>
              </a:rPr>
              <a:t>Khai báo </a:t>
            </a:r>
            <a:r>
              <a:rPr lang="vi-VN" sz="1800">
                <a:solidFill>
                  <a:srgbClr val="000000"/>
                </a:solidFill>
                <a:highlight>
                  <a:srgbClr val="FFFFFF"/>
                </a:highlight>
                <a:latin typeface="Courier New"/>
                <a:ea typeface="Courier New"/>
                <a:cs typeface="Courier New"/>
                <a:sym typeface="Courier New"/>
              </a:rPr>
              <a:t>Int</a:t>
            </a:r>
            <a:r>
              <a:rPr i="0" lang="vi-VN" sz="1800" u="none" cap="none" strike="noStrike">
                <a:solidFill>
                  <a:srgbClr val="000000"/>
                </a:solidFill>
                <a:highlight>
                  <a:srgbClr val="FFFFFF"/>
                </a:highlight>
              </a:rPr>
              <a:t> và chỉ định </a:t>
            </a:r>
            <a:r>
              <a:rPr lang="vi-VN" sz="1800">
                <a:solidFill>
                  <a:srgbClr val="000000"/>
                </a:solidFill>
                <a:highlight>
                  <a:srgbClr val="FFFFFF"/>
                </a:highlight>
                <a:latin typeface="Courier New"/>
                <a:ea typeface="Courier New"/>
                <a:cs typeface="Courier New"/>
                <a:sym typeface="Courier New"/>
              </a:rPr>
              <a:t>null</a:t>
            </a:r>
            <a:r>
              <a:rPr i="0" lang="vi-VN" sz="1800" u="none" cap="none" strike="noStrike">
                <a:solidFill>
                  <a:srgbClr val="000000"/>
                </a:solidFill>
                <a:highlight>
                  <a:srgbClr val="FFFFFF"/>
                </a:highlight>
              </a:rPr>
              <a:t> cho biến đó.</a:t>
            </a:r>
            <a:r>
              <a:rPr i="0" lang="vi-VN" sz="1400" u="none" cap="none" strike="noStrike">
                <a:solidFill>
                  <a:srgbClr val="000000"/>
                </a:solidFill>
                <a:highlight>
                  <a:srgbClr val="FFFFFF"/>
                </a:highlight>
              </a:rPr>
              <a:t> </a:t>
            </a:r>
            <a:endParaRPr/>
          </a:p>
          <a:p>
            <a:pPr indent="0" lvl="0" marL="0" rtl="0" algn="l">
              <a:spcBef>
                <a:spcPts val="1000"/>
              </a:spcBef>
              <a:spcAft>
                <a:spcPts val="600"/>
              </a:spcAft>
              <a:buClr>
                <a:srgbClr val="000000"/>
              </a:buClr>
              <a:buSzPts val="1100"/>
              <a:buFont typeface="Arial"/>
              <a:buNone/>
            </a:pPr>
            <a:r>
              <a:rPr lang="vi-VN" sz="1800">
                <a:solidFill>
                  <a:srgbClr val="000000"/>
                </a:solidFill>
                <a:highlight>
                  <a:srgbClr val="FFFFFF"/>
                </a:highlight>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rgbClr val="37474F"/>
                </a:solidFill>
                <a:latin typeface="Consolas"/>
                <a:ea typeface="Consolas"/>
                <a:cs typeface="Consolas"/>
                <a:sym typeface="Consolas"/>
              </a:rPr>
              <a:t> numberOfBooks: Int = </a:t>
            </a:r>
            <a:r>
              <a:rPr lang="vi-VN" sz="1800">
                <a:solidFill>
                  <a:srgbClr val="3F51B5"/>
                </a:solidFill>
                <a:latin typeface="Consolas"/>
                <a:ea typeface="Consolas"/>
                <a:cs typeface="Consolas"/>
                <a:sym typeface="Consolas"/>
              </a:rPr>
              <a:t>null</a:t>
            </a:r>
            <a:endParaRPr sz="1800">
              <a:solidFill>
                <a:srgbClr val="000000"/>
              </a:solidFill>
              <a:highlight>
                <a:srgbClr val="FFFFFF"/>
              </a:highlight>
            </a:endParaRPr>
          </a:p>
        </p:txBody>
      </p:sp>
      <p:sp>
        <p:nvSpPr>
          <p:cNvPr id="503" name="Google Shape;503;p60"/>
          <p:cNvSpPr txBox="1"/>
          <p:nvPr/>
        </p:nvSpPr>
        <p:spPr>
          <a:xfrm>
            <a:off x="311700" y="2913075"/>
            <a:ext cx="74994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rgbClr val="000000"/>
              </a:buClr>
              <a:buSzPts val="1100"/>
              <a:buFont typeface="Arial"/>
              <a:buNone/>
            </a:pPr>
            <a:r>
              <a:rPr lang="vi-VN" sz="1800">
                <a:solidFill>
                  <a:srgbClr val="1155CC"/>
                </a:solidFill>
                <a:latin typeface="Consolas"/>
                <a:ea typeface="Consolas"/>
                <a:cs typeface="Consolas"/>
                <a:sym typeface="Consolas"/>
              </a:rPr>
              <a:t>  ⇒ error: null can not be a value of a non-null type Int</a:t>
            </a:r>
            <a:endParaRPr sz="1800">
              <a:solidFill>
                <a:srgbClr val="1155CC"/>
              </a:solidFill>
            </a:endParaRPr>
          </a:p>
        </p:txBody>
      </p:sp>
      <p:sp>
        <p:nvSpPr>
          <p:cNvPr id="504" name="Google Shape;504;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05" name="Google Shape;505;p60"/>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Các biến không thể có giá trị null</a:t>
            </a:r>
            <a:endParaRPr>
              <a:latin typeface="Arial"/>
              <a:ea typeface="Arial"/>
              <a:cs typeface="Arial"/>
              <a:sym typeface="Arial"/>
            </a:endParaRPr>
          </a:p>
        </p:txBody>
      </p:sp>
      <p:sp>
        <p:nvSpPr>
          <p:cNvPr id="506" name="Google Shape;506;p60"/>
          <p:cNvSpPr txBox="1"/>
          <p:nvPr/>
        </p:nvSpPr>
        <p:spPr>
          <a:xfrm>
            <a:off x="290000" y="1373175"/>
            <a:ext cx="7939500" cy="47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i="0" lang="vi-VN" sz="1800" u="none" cap="none" strike="noStrike">
                <a:solidFill>
                  <a:schemeClr val="dk1"/>
                </a:solidFill>
                <a:highlight>
                  <a:schemeClr val="lt1"/>
                </a:highlight>
              </a:rPr>
              <a:t>Trong Kotlin, theo mặc định, các biến </a:t>
            </a:r>
            <a:r>
              <a:rPr b="0" i="0" lang="vi-VN" sz="1800" u="none" cap="none" strike="noStrike">
                <a:solidFill>
                  <a:schemeClr val="dk1"/>
                </a:solidFill>
                <a:highlight>
                  <a:schemeClr val="lt1"/>
                </a:highlight>
                <a:latin typeface="Courier New"/>
                <a:ea typeface="Courier New"/>
                <a:cs typeface="Courier New"/>
                <a:sym typeface="Courier New"/>
              </a:rPr>
              <a:t>null</a:t>
            </a:r>
            <a:r>
              <a:rPr i="0" lang="vi-VN" sz="1800" u="none" cap="none" strike="noStrike">
                <a:solidFill>
                  <a:schemeClr val="dk1"/>
                </a:solidFill>
                <a:highlight>
                  <a:schemeClr val="lt1"/>
                </a:highlight>
              </a:rPr>
              <a:t> ở trạng thái không được phép.</a:t>
            </a:r>
            <a:endParaRPr/>
          </a:p>
          <a:p>
            <a:pPr indent="0" lvl="0" marL="0" marR="0" rtl="0" algn="l">
              <a:lnSpc>
                <a:spcPct val="100000"/>
              </a:lnSpc>
              <a:spcBef>
                <a:spcPts val="1000"/>
              </a:spcBef>
              <a:spcAft>
                <a:spcPts val="0"/>
              </a:spcAft>
              <a:buClr>
                <a:srgbClr val="000000"/>
              </a:buClr>
              <a:buSzPts val="1400"/>
              <a:buFont typeface="Arial"/>
              <a:buNone/>
            </a:pPr>
            <a:r>
              <a:t/>
            </a:r>
            <a:endParaRPr i="0" sz="1400" u="none" cap="none" strike="noStrike">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1"/>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Toán tử lệnh gọi an toàn</a:t>
            </a:r>
            <a:endParaRPr>
              <a:latin typeface="Arial"/>
              <a:ea typeface="Arial"/>
              <a:cs typeface="Arial"/>
              <a:sym typeface="Arial"/>
            </a:endParaRPr>
          </a:p>
        </p:txBody>
      </p:sp>
      <p:sp>
        <p:nvSpPr>
          <p:cNvPr id="512" name="Google Shape;512;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13" name="Google Shape;513;p61"/>
          <p:cNvSpPr txBox="1"/>
          <p:nvPr/>
        </p:nvSpPr>
        <p:spPr>
          <a:xfrm>
            <a:off x="285300" y="1470550"/>
            <a:ext cx="7935600" cy="5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800" u="none" cap="none" strike="noStrike">
                <a:solidFill>
                  <a:srgbClr val="000000"/>
                </a:solidFill>
              </a:rPr>
              <a:t>Toán tử lệnh gọi an toàn (</a:t>
            </a:r>
            <a:r>
              <a:rPr b="0" i="0" lang="vi-VN" sz="1800" u="none" cap="none" strike="noStrike">
                <a:solidFill>
                  <a:srgbClr val="000000"/>
                </a:solidFill>
                <a:latin typeface="Courier New"/>
                <a:ea typeface="Courier New"/>
                <a:cs typeface="Courier New"/>
                <a:sym typeface="Courier New"/>
              </a:rPr>
              <a:t>?</a:t>
            </a:r>
            <a:r>
              <a:rPr i="0" lang="vi-VN" sz="1800" u="none" cap="none" strike="noStrike">
                <a:solidFill>
                  <a:srgbClr val="000000"/>
                </a:solidFill>
              </a:rPr>
              <a:t>), theo sau loại biểu thị rằng một biến có thể có giá trị </a:t>
            </a:r>
            <a:r>
              <a:rPr b="0" i="0" lang="vi-VN" sz="1800" u="none" cap="none" strike="noStrike">
                <a:solidFill>
                  <a:srgbClr val="000000"/>
                </a:solidFill>
                <a:latin typeface="Courier New"/>
                <a:ea typeface="Courier New"/>
                <a:cs typeface="Courier New"/>
                <a:sym typeface="Courier New"/>
              </a:rPr>
              <a:t>null</a:t>
            </a:r>
            <a:r>
              <a:rPr i="0" lang="vi-VN" sz="1800" u="none" cap="none" strike="noStrike">
                <a:solidFill>
                  <a:srgbClr val="000000"/>
                </a:solidFill>
              </a:rPr>
              <a:t>. </a:t>
            </a:r>
            <a:endParaRPr/>
          </a:p>
          <a:p>
            <a:pPr indent="0" lvl="0" marL="0" marR="0" rtl="0" algn="l">
              <a:lnSpc>
                <a:spcPct val="100000"/>
              </a:lnSpc>
              <a:spcBef>
                <a:spcPts val="0"/>
              </a:spcBef>
              <a:spcAft>
                <a:spcPts val="0"/>
              </a:spcAft>
              <a:buClr>
                <a:schemeClr val="dk1"/>
              </a:buClr>
              <a:buSzPts val="1100"/>
              <a:buFont typeface="Arial"/>
              <a:buNone/>
            </a:pPr>
            <a:r>
              <a:t/>
            </a:r>
            <a:endParaRPr i="0" sz="18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endParaRPr>
          </a:p>
        </p:txBody>
      </p:sp>
      <p:sp>
        <p:nvSpPr>
          <p:cNvPr id="514" name="Google Shape;514;p61"/>
          <p:cNvSpPr txBox="1"/>
          <p:nvPr/>
        </p:nvSpPr>
        <p:spPr>
          <a:xfrm>
            <a:off x="285300" y="2318350"/>
            <a:ext cx="8398800" cy="1255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vi-VN" sz="1800">
                <a:solidFill>
                  <a:srgbClr val="000000"/>
                </a:solidFill>
                <a:highlight>
                  <a:srgbClr val="FFFFFF"/>
                </a:highlight>
              </a:rPr>
              <a:t>Khai báo </a:t>
            </a:r>
            <a:r>
              <a:rPr lang="vi-VN" sz="1800">
                <a:solidFill>
                  <a:srgbClr val="000000"/>
                </a:solidFill>
                <a:highlight>
                  <a:srgbClr val="FFFFFF"/>
                </a:highlight>
                <a:latin typeface="Courier New"/>
                <a:ea typeface="Courier New"/>
                <a:cs typeface="Courier New"/>
                <a:sym typeface="Courier New"/>
              </a:rPr>
              <a:t>Int?</a:t>
            </a:r>
            <a:r>
              <a:rPr lang="vi-VN" sz="1800">
                <a:solidFill>
                  <a:srgbClr val="000000"/>
                </a:solidFill>
                <a:highlight>
                  <a:srgbClr val="FFFFFF"/>
                </a:highlight>
              </a:rPr>
              <a:t> ở dạng có thể có giá trị null </a:t>
            </a:r>
            <a:endParaRPr sz="2400"/>
          </a:p>
          <a:p>
            <a:pPr indent="0" lvl="0" marL="457200" rtl="0" algn="l">
              <a:spcBef>
                <a:spcPts val="600"/>
              </a:spcBef>
              <a:spcAft>
                <a:spcPts val="0"/>
              </a:spcAft>
              <a:buNone/>
            </a:pPr>
            <a:r>
              <a:t/>
            </a:r>
            <a:endParaRPr sz="1200">
              <a:highlight>
                <a:srgbClr val="FFFFFF"/>
              </a:highlight>
            </a:endParaRPr>
          </a:p>
          <a:p>
            <a:pPr indent="0" lvl="0" marL="0" rtl="0" algn="l">
              <a:spcBef>
                <a:spcPts val="0"/>
              </a:spcBef>
              <a:spcAft>
                <a:spcPts val="0"/>
              </a:spcAft>
              <a:buNone/>
            </a:pPr>
            <a:r>
              <a:rPr lang="vi-VN" sz="1800">
                <a:solidFill>
                  <a:srgbClr val="000000"/>
                </a:solidFill>
                <a:highlight>
                  <a:srgbClr val="FFFFFF"/>
                </a:highlight>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rgbClr val="37474F"/>
                </a:solidFill>
                <a:latin typeface="Consolas"/>
                <a:ea typeface="Consolas"/>
                <a:cs typeface="Consolas"/>
                <a:sym typeface="Consolas"/>
              </a:rPr>
              <a:t> numberOfBooks: Int? = </a:t>
            </a:r>
            <a:r>
              <a:rPr lang="vi-VN" sz="1800">
                <a:solidFill>
                  <a:srgbClr val="3F51B5"/>
                </a:solidFill>
                <a:latin typeface="Consolas"/>
                <a:ea typeface="Consolas"/>
                <a:cs typeface="Consolas"/>
                <a:sym typeface="Consolas"/>
              </a:rPr>
              <a:t>null</a:t>
            </a:r>
            <a:endParaRPr sz="1800">
              <a:solidFill>
                <a:srgbClr val="000000"/>
              </a:solidFill>
              <a:highlight>
                <a:srgbClr val="FFFFFF"/>
              </a:highlight>
            </a:endParaRPr>
          </a:p>
          <a:p>
            <a:pPr indent="0" lvl="0" marL="457200" rtl="0" algn="l">
              <a:spcBef>
                <a:spcPts val="600"/>
              </a:spcBef>
              <a:spcAft>
                <a:spcPts val="1000"/>
              </a:spcAft>
              <a:buNone/>
            </a:pPr>
            <a:r>
              <a:t/>
            </a:r>
            <a:endParaRPr>
              <a:solidFill>
                <a:srgbClr val="000000"/>
              </a:solidFill>
              <a:highlight>
                <a:srgbClr val="FFFFFF"/>
              </a:highlight>
            </a:endParaRPr>
          </a:p>
        </p:txBody>
      </p:sp>
      <p:sp>
        <p:nvSpPr>
          <p:cNvPr id="515" name="Google Shape;515;p61"/>
          <p:cNvSpPr txBox="1"/>
          <p:nvPr/>
        </p:nvSpPr>
        <p:spPr>
          <a:xfrm>
            <a:off x="351450" y="3744425"/>
            <a:ext cx="8266500" cy="7149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3C4043"/>
                </a:solidFill>
              </a:rPr>
              <a:t>Nhìn chung, bạn đừng đặt biến thành giá trị null vì việc này có thể dẫn đến hậu quả không mong muốn.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2"/>
          <p:cNvSpPr txBox="1"/>
          <p:nvPr>
            <p:ph idx="1" type="body"/>
          </p:nvPr>
        </p:nvSpPr>
        <p:spPr>
          <a:xfrm>
            <a:off x="311700" y="1048772"/>
            <a:ext cx="8398800" cy="76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800">
                <a:solidFill>
                  <a:schemeClr val="dk1"/>
                </a:solidFill>
                <a:highlight>
                  <a:srgbClr val="FFFFFF"/>
                </a:highlight>
                <a:latin typeface="Arial"/>
                <a:ea typeface="Arial"/>
                <a:cs typeface="Arial"/>
                <a:sym typeface="Arial"/>
              </a:rPr>
              <a:t>Kiểm tra xem biến </a:t>
            </a:r>
            <a:r>
              <a:rPr lang="vi-VN" sz="1800">
                <a:solidFill>
                  <a:schemeClr val="dk1"/>
                </a:solidFill>
                <a:highlight>
                  <a:srgbClr val="FFFFFF"/>
                </a:highlight>
                <a:latin typeface="Courier New"/>
                <a:ea typeface="Courier New"/>
                <a:cs typeface="Courier New"/>
                <a:sym typeface="Courier New"/>
              </a:rPr>
              <a:t>numberOfBooks</a:t>
            </a:r>
            <a:r>
              <a:rPr lang="vi-VN" sz="1800">
                <a:solidFill>
                  <a:schemeClr val="dk1"/>
                </a:solidFill>
                <a:highlight>
                  <a:srgbClr val="FFFFFF"/>
                </a:highlight>
                <a:latin typeface="Arial"/>
                <a:ea typeface="Arial"/>
                <a:cs typeface="Arial"/>
                <a:sym typeface="Arial"/>
              </a:rPr>
              <a:t> có phải không có giá trị </a:t>
            </a:r>
            <a:r>
              <a:rPr lang="vi-VN" sz="1800">
                <a:solidFill>
                  <a:schemeClr val="dk1"/>
                </a:solidFill>
                <a:highlight>
                  <a:srgbClr val="FFFFFF"/>
                </a:highlight>
                <a:latin typeface="Courier New"/>
                <a:ea typeface="Courier New"/>
                <a:cs typeface="Courier New"/>
                <a:sym typeface="Courier New"/>
              </a:rPr>
              <a:t>null</a:t>
            </a:r>
            <a:r>
              <a:rPr lang="vi-VN" sz="1800">
                <a:solidFill>
                  <a:schemeClr val="dk1"/>
                </a:solidFill>
                <a:highlight>
                  <a:srgbClr val="FFFFFF"/>
                </a:highlight>
                <a:latin typeface="Arial"/>
                <a:ea typeface="Arial"/>
                <a:cs typeface="Arial"/>
                <a:sym typeface="Arial"/>
              </a:rPr>
              <a:t> hay không. Sau đó, giảm dần biến đó. </a:t>
            </a:r>
            <a:endParaRPr>
              <a:latin typeface="Arial"/>
              <a:ea typeface="Arial"/>
              <a:cs typeface="Arial"/>
              <a:sym typeface="Arial"/>
            </a:endParaRPr>
          </a:p>
          <a:p>
            <a:pPr indent="0" lvl="0" marL="0" rtl="0" algn="l">
              <a:lnSpc>
                <a:spcPct val="100000"/>
              </a:lnSpc>
              <a:spcBef>
                <a:spcPts val="1400"/>
              </a:spcBef>
              <a:spcAft>
                <a:spcPts val="600"/>
              </a:spcAft>
              <a:buSzPts val="2400"/>
              <a:buNone/>
            </a:pPr>
            <a:r>
              <a:t/>
            </a:r>
            <a:endParaRPr b="1" sz="1400">
              <a:solidFill>
                <a:schemeClr val="dk1"/>
              </a:solidFill>
              <a:highlight>
                <a:srgbClr val="FFFFFF"/>
              </a:highlight>
              <a:latin typeface="Arial"/>
              <a:ea typeface="Arial"/>
              <a:cs typeface="Arial"/>
              <a:sym typeface="Arial"/>
            </a:endParaRPr>
          </a:p>
        </p:txBody>
      </p:sp>
      <p:sp>
        <p:nvSpPr>
          <p:cNvPr id="521" name="Google Shape;521;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22" name="Google Shape;522;p62"/>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Kiểm tra biến null</a:t>
            </a:r>
            <a:endParaRPr>
              <a:latin typeface="Arial"/>
              <a:ea typeface="Arial"/>
              <a:cs typeface="Arial"/>
              <a:sym typeface="Arial"/>
            </a:endParaRPr>
          </a:p>
        </p:txBody>
      </p:sp>
      <p:sp>
        <p:nvSpPr>
          <p:cNvPr id="523" name="Google Shape;523;p62"/>
          <p:cNvSpPr txBox="1"/>
          <p:nvPr/>
        </p:nvSpPr>
        <p:spPr>
          <a:xfrm>
            <a:off x="320725" y="3276500"/>
            <a:ext cx="8398200" cy="4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chemeClr val="dk1"/>
              </a:buClr>
              <a:buSzPts val="1100"/>
              <a:buFont typeface="Arial"/>
              <a:buNone/>
            </a:pPr>
            <a:r>
              <a:rPr i="0" lang="vi-VN" sz="1800" u="none" cap="none" strike="noStrike">
                <a:solidFill>
                  <a:schemeClr val="dk1"/>
                </a:solidFill>
                <a:highlight>
                  <a:schemeClr val="lt1"/>
                </a:highlight>
              </a:rPr>
              <a:t>Bây giờ, hãy xem cách viết của Kotlin, sử dụng toán tử lệnh gọi an toàn.</a:t>
            </a:r>
            <a:r>
              <a:rPr i="0" lang="vi-VN" sz="1400" u="none" cap="none" strike="noStrike">
                <a:solidFill>
                  <a:schemeClr val="dk1"/>
                </a:solidFill>
                <a:highlight>
                  <a:schemeClr val="lt1"/>
                </a:highlight>
              </a:rPr>
              <a:t> </a:t>
            </a:r>
            <a:endParaRPr/>
          </a:p>
          <a:p>
            <a:pPr indent="0" lvl="0" marL="0" marR="0" rtl="0" algn="l">
              <a:lnSpc>
                <a:spcPct val="100000"/>
              </a:lnSpc>
              <a:spcBef>
                <a:spcPts val="1000"/>
              </a:spcBef>
              <a:spcAft>
                <a:spcPts val="1000"/>
              </a:spcAft>
              <a:buClr>
                <a:schemeClr val="dk1"/>
              </a:buClr>
              <a:buSzPts val="1100"/>
              <a:buFont typeface="Arial"/>
              <a:buNone/>
            </a:pPr>
            <a:r>
              <a:t/>
            </a:r>
            <a:endParaRPr b="1" i="0" sz="1400" u="none" cap="none" strike="noStrike">
              <a:solidFill>
                <a:srgbClr val="000000"/>
              </a:solidFill>
            </a:endParaRPr>
          </a:p>
        </p:txBody>
      </p:sp>
      <p:sp>
        <p:nvSpPr>
          <p:cNvPr id="524" name="Google Shape;524;p62"/>
          <p:cNvSpPr txBox="1"/>
          <p:nvPr/>
        </p:nvSpPr>
        <p:spPr>
          <a:xfrm>
            <a:off x="311700" y="1734100"/>
            <a:ext cx="73383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000000"/>
                </a:solidFill>
                <a:highlight>
                  <a:srgbClr val="FFFFFF"/>
                </a:highlight>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rgbClr val="37474F"/>
                </a:solidFill>
                <a:latin typeface="Consolas"/>
                <a:ea typeface="Consolas"/>
                <a:cs typeface="Consolas"/>
                <a:sym typeface="Consolas"/>
              </a:rPr>
              <a:t> </a:t>
            </a:r>
            <a:r>
              <a:rPr lang="vi-VN" sz="1800">
                <a:solidFill>
                  <a:srgbClr val="37474F"/>
                </a:solidFill>
                <a:highlight>
                  <a:srgbClr val="FFFFFF"/>
                </a:highlight>
                <a:latin typeface="Consolas"/>
                <a:ea typeface="Consolas"/>
                <a:cs typeface="Consolas"/>
                <a:sym typeface="Consolas"/>
              </a:rPr>
              <a:t>numberOf</a:t>
            </a:r>
            <a:r>
              <a:rPr lang="vi-VN" sz="1800">
                <a:solidFill>
                  <a:srgbClr val="37474F"/>
                </a:solidFill>
                <a:latin typeface="Consolas"/>
                <a:ea typeface="Consolas"/>
                <a:cs typeface="Consolas"/>
                <a:sym typeface="Consolas"/>
              </a:rPr>
              <a:t>Books = </a:t>
            </a:r>
            <a:r>
              <a:rPr lang="vi-V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if</a:t>
            </a:r>
            <a:r>
              <a:rPr lang="vi-VN" sz="1800">
                <a:solidFill>
                  <a:srgbClr val="37474F"/>
                </a:solidFill>
                <a:latin typeface="Consolas"/>
                <a:ea typeface="Consolas"/>
                <a:cs typeface="Consolas"/>
                <a:sym typeface="Consolas"/>
              </a:rPr>
              <a:t> (</a:t>
            </a:r>
            <a:r>
              <a:rPr lang="vi-VN" sz="1800">
                <a:solidFill>
                  <a:srgbClr val="37474F"/>
                </a:solidFill>
                <a:highlight>
                  <a:srgbClr val="FFFFFF"/>
                </a:highlight>
                <a:latin typeface="Consolas"/>
                <a:ea typeface="Consolas"/>
                <a:cs typeface="Consolas"/>
                <a:sym typeface="Consolas"/>
              </a:rPr>
              <a:t>numberOf</a:t>
            </a:r>
            <a:r>
              <a:rPr lang="vi-VN" sz="1800">
                <a:solidFill>
                  <a:srgbClr val="37474F"/>
                </a:solidFill>
                <a:latin typeface="Consolas"/>
                <a:ea typeface="Consolas"/>
                <a:cs typeface="Consolas"/>
                <a:sym typeface="Consolas"/>
              </a:rPr>
              <a:t>Books != </a:t>
            </a:r>
            <a:r>
              <a:rPr lang="vi-VN" sz="1800">
                <a:solidFill>
                  <a:srgbClr val="3F51B5"/>
                </a:solidFill>
                <a:latin typeface="Consolas"/>
                <a:ea typeface="Consolas"/>
                <a:cs typeface="Consolas"/>
                <a:sym typeface="Consolas"/>
              </a:rPr>
              <a:t>null</a:t>
            </a:r>
            <a:r>
              <a:rPr lang="vi-VN" sz="1800">
                <a:solidFill>
                  <a:srgbClr val="000000"/>
                </a:solidFill>
                <a:latin typeface="Consolas"/>
                <a:ea typeface="Consolas"/>
                <a:cs typeface="Consolas"/>
                <a:sym typeface="Consolas"/>
              </a:rPr>
              <a:t>)</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lang="vi-VN" sz="1800">
                <a:solidFill>
                  <a:srgbClr val="37474F"/>
                </a:solidFill>
                <a:highlight>
                  <a:srgbClr val="FFFFFF"/>
                </a:highlight>
                <a:latin typeface="Consolas"/>
                <a:ea typeface="Consolas"/>
                <a:cs typeface="Consolas"/>
                <a:sym typeface="Consolas"/>
              </a:rPr>
              <a:t>numberOf</a:t>
            </a:r>
            <a:r>
              <a:rPr lang="vi-VN" sz="1800">
                <a:solidFill>
                  <a:srgbClr val="37474F"/>
                </a:solidFill>
                <a:latin typeface="Consolas"/>
                <a:ea typeface="Consolas"/>
                <a:cs typeface="Consolas"/>
                <a:sym typeface="Consolas"/>
              </a:rPr>
              <a:t>Books = </a:t>
            </a:r>
            <a:r>
              <a:rPr lang="vi-VN" sz="1800">
                <a:solidFill>
                  <a:srgbClr val="37474F"/>
                </a:solidFill>
                <a:highlight>
                  <a:srgbClr val="FFFFFF"/>
                </a:highlight>
                <a:latin typeface="Consolas"/>
                <a:ea typeface="Consolas"/>
                <a:cs typeface="Consolas"/>
                <a:sym typeface="Consolas"/>
              </a:rPr>
              <a:t>numberOf</a:t>
            </a:r>
            <a:r>
              <a:rPr lang="vi-V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endParaRPr sz="1800">
              <a:solidFill>
                <a:srgbClr val="37474F"/>
              </a:solidFill>
              <a:highlight>
                <a:srgbClr val="FFFFFF"/>
              </a:highlight>
              <a:latin typeface="Consolas"/>
              <a:ea typeface="Consolas"/>
              <a:cs typeface="Consolas"/>
              <a:sym typeface="Consolas"/>
            </a:endParaRPr>
          </a:p>
          <a:p>
            <a:pPr indent="0" lvl="0" marL="0" rtl="0" algn="l">
              <a:spcBef>
                <a:spcPts val="600"/>
              </a:spcBef>
              <a:spcAft>
                <a:spcPts val="600"/>
              </a:spcAft>
              <a:buClr>
                <a:srgbClr val="000000"/>
              </a:buClr>
              <a:buSzPts val="1100"/>
              <a:buFont typeface="Arial"/>
              <a:buNone/>
            </a:pPr>
            <a:r>
              <a:t/>
            </a:r>
            <a:endParaRPr b="1" sz="1800">
              <a:solidFill>
                <a:srgbClr val="000000"/>
              </a:solidFill>
              <a:highlight>
                <a:srgbClr val="FFFFFF"/>
              </a:highlight>
              <a:latin typeface="Consolas"/>
              <a:ea typeface="Consolas"/>
              <a:cs typeface="Consolas"/>
              <a:sym typeface="Consolas"/>
            </a:endParaRPr>
          </a:p>
        </p:txBody>
      </p:sp>
      <p:sp>
        <p:nvSpPr>
          <p:cNvPr id="525" name="Google Shape;525;p62"/>
          <p:cNvSpPr txBox="1"/>
          <p:nvPr/>
        </p:nvSpPr>
        <p:spPr>
          <a:xfrm>
            <a:off x="320725" y="3682871"/>
            <a:ext cx="621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000000"/>
                </a:solidFill>
                <a:highlight>
                  <a:srgbClr val="FFFFFF"/>
                </a:highlight>
                <a:latin typeface="Consolas"/>
                <a:ea typeface="Consolas"/>
                <a:cs typeface="Consolas"/>
                <a:sym typeface="Consolas"/>
              </a:rPr>
              <a:t>  </a:t>
            </a:r>
            <a:r>
              <a:rPr lang="vi-VN" sz="1800">
                <a:solidFill>
                  <a:srgbClr val="3F51B5"/>
                </a:solidFill>
                <a:highlight>
                  <a:srgbClr val="FFFFFF"/>
                </a:highlight>
                <a:latin typeface="Consolas"/>
                <a:ea typeface="Consolas"/>
                <a:cs typeface="Consolas"/>
                <a:sym typeface="Consolas"/>
              </a:rPr>
              <a:t>var</a:t>
            </a:r>
            <a:r>
              <a:rPr lang="vi-VN" sz="1800">
                <a:solidFill>
                  <a:srgbClr val="000000"/>
                </a:solidFill>
                <a:highlight>
                  <a:srgbClr val="FFFFFF"/>
                </a:highlight>
                <a:latin typeface="Consolas"/>
                <a:ea typeface="Consolas"/>
                <a:cs typeface="Consolas"/>
                <a:sym typeface="Consolas"/>
              </a:rPr>
              <a:t> </a:t>
            </a:r>
            <a:r>
              <a:rPr lang="vi-VN" sz="1800">
                <a:solidFill>
                  <a:srgbClr val="37474F"/>
                </a:solidFill>
                <a:highlight>
                  <a:srgbClr val="FFFFFF"/>
                </a:highlight>
                <a:latin typeface="Consolas"/>
                <a:ea typeface="Consolas"/>
                <a:cs typeface="Consolas"/>
                <a:sym typeface="Consolas"/>
              </a:rPr>
              <a:t>numberOf</a:t>
            </a:r>
            <a:r>
              <a:rPr lang="vi-VN" sz="1800">
                <a:solidFill>
                  <a:srgbClr val="37474F"/>
                </a:solidFill>
                <a:latin typeface="Consolas"/>
                <a:ea typeface="Consolas"/>
                <a:cs typeface="Consolas"/>
                <a:sym typeface="Consolas"/>
              </a:rPr>
              <a:t>Books</a:t>
            </a:r>
            <a:r>
              <a:rPr lang="vi-VN" sz="1800">
                <a:solidFill>
                  <a:srgbClr val="37474F"/>
                </a:solidFill>
                <a:highlight>
                  <a:srgbClr val="FFFFFF"/>
                </a:highlight>
                <a:latin typeface="Consolas"/>
                <a:ea typeface="Consolas"/>
                <a:cs typeface="Consolas"/>
                <a:sym typeface="Consolas"/>
              </a:rPr>
              <a:t> =</a:t>
            </a:r>
            <a:r>
              <a:rPr lang="vi-VN" sz="1800">
                <a:solidFill>
                  <a:srgbClr val="000000"/>
                </a:solidFill>
                <a:highlight>
                  <a:srgbClr val="FFFFFF"/>
                </a:highlight>
                <a:latin typeface="Consolas"/>
                <a:ea typeface="Consolas"/>
                <a:cs typeface="Consolas"/>
                <a:sym typeface="Consolas"/>
              </a:rPr>
              <a:t> </a:t>
            </a:r>
            <a:r>
              <a:rPr lang="vi-VN" sz="1800">
                <a:solidFill>
                  <a:srgbClr val="C53929"/>
                </a:solidFill>
                <a:highlight>
                  <a:srgbClr val="FFFFFF"/>
                </a:highlight>
                <a:latin typeface="Consolas"/>
                <a:ea typeface="Consolas"/>
                <a:cs typeface="Consolas"/>
                <a:sym typeface="Consolas"/>
              </a:rPr>
              <a:t>6</a:t>
            </a:r>
            <a:endParaRPr sz="1800">
              <a:solidFill>
                <a:srgbClr val="C53929"/>
              </a:solidFill>
              <a:highlight>
                <a:srgbClr val="FFFFFF"/>
              </a:highlight>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lang="vi-VN" sz="1800">
                <a:solidFill>
                  <a:srgbClr val="37474F"/>
                </a:solidFill>
                <a:highlight>
                  <a:srgbClr val="FFFFFF"/>
                </a:highlight>
                <a:latin typeface="Consolas"/>
                <a:ea typeface="Consolas"/>
                <a:cs typeface="Consolas"/>
                <a:sym typeface="Consolas"/>
              </a:rPr>
              <a:t>  numberOf</a:t>
            </a:r>
            <a:r>
              <a:rPr lang="vi-VN" sz="1800">
                <a:solidFill>
                  <a:srgbClr val="37474F"/>
                </a:solidFill>
                <a:latin typeface="Consolas"/>
                <a:ea typeface="Consolas"/>
                <a:cs typeface="Consolas"/>
                <a:sym typeface="Consolas"/>
              </a:rPr>
              <a:t>Books</a:t>
            </a:r>
            <a:r>
              <a:rPr lang="vi-VN" sz="1800">
                <a:solidFill>
                  <a:srgbClr val="37474F"/>
                </a:solidFill>
                <a:highlight>
                  <a:srgbClr val="FFFFFF"/>
                </a:highlight>
                <a:latin typeface="Consolas"/>
                <a:ea typeface="Consolas"/>
                <a:cs typeface="Consolas"/>
                <a:sym typeface="Consolas"/>
              </a:rPr>
              <a:t> = numberOf</a:t>
            </a:r>
            <a:r>
              <a:rPr lang="vi-VN" sz="1800">
                <a:solidFill>
                  <a:srgbClr val="37474F"/>
                </a:solidFill>
                <a:latin typeface="Consolas"/>
                <a:ea typeface="Consolas"/>
                <a:cs typeface="Consolas"/>
                <a:sym typeface="Consolas"/>
              </a:rPr>
              <a:t>Books</a:t>
            </a:r>
            <a:r>
              <a:rPr lang="vi-VN" sz="1800">
                <a:solidFill>
                  <a:srgbClr val="37474F"/>
                </a:solidFill>
                <a:highlight>
                  <a:srgbClr val="FFFFFF"/>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31" name="Google Shape;531;p6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Toán tử !!</a:t>
            </a:r>
            <a:endParaRPr>
              <a:latin typeface="Arial"/>
              <a:ea typeface="Arial"/>
              <a:cs typeface="Arial"/>
              <a:sym typeface="Arial"/>
            </a:endParaRPr>
          </a:p>
        </p:txBody>
      </p:sp>
      <p:sp>
        <p:nvSpPr>
          <p:cNvPr id="532" name="Google Shape;532;p63"/>
          <p:cNvSpPr txBox="1"/>
          <p:nvPr/>
        </p:nvSpPr>
        <p:spPr>
          <a:xfrm>
            <a:off x="2234140" y="2862465"/>
            <a:ext cx="6134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i="1" lang="vi-VN" sz="1800" u="none" cap="none" strike="noStrike">
                <a:solidFill>
                  <a:srgbClr val="4CAF50"/>
                </a:solidFill>
              </a:rPr>
              <a:t>gửi NullPointerException nếu có giá trị null</a:t>
            </a:r>
            <a:endParaRPr/>
          </a:p>
        </p:txBody>
      </p:sp>
      <p:cxnSp>
        <p:nvCxnSpPr>
          <p:cNvPr id="533" name="Google Shape;533;p63"/>
          <p:cNvCxnSpPr/>
          <p:nvPr/>
        </p:nvCxnSpPr>
        <p:spPr>
          <a:xfrm rot="10800000">
            <a:off x="1983625" y="2543775"/>
            <a:ext cx="291900" cy="452100"/>
          </a:xfrm>
          <a:prstGeom prst="straightConnector1">
            <a:avLst/>
          </a:prstGeom>
          <a:noFill/>
          <a:ln cap="flat" cmpd="sng" w="28575">
            <a:solidFill>
              <a:srgbClr val="3C4043"/>
            </a:solidFill>
            <a:prstDash val="solid"/>
            <a:round/>
            <a:headEnd len="sm" w="sm" type="none"/>
            <a:tailEnd len="med" w="med" type="triangle"/>
          </a:ln>
        </p:spPr>
      </p:cxnSp>
      <p:sp>
        <p:nvSpPr>
          <p:cNvPr id="534" name="Google Shape;534;p63"/>
          <p:cNvSpPr txBox="1"/>
          <p:nvPr>
            <p:ph idx="1" type="body"/>
          </p:nvPr>
        </p:nvSpPr>
        <p:spPr>
          <a:xfrm>
            <a:off x="303400" y="1075450"/>
            <a:ext cx="8128500" cy="7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vi-VN" sz="1800">
                <a:latin typeface="Arial"/>
                <a:ea typeface="Arial"/>
                <a:cs typeface="Arial"/>
                <a:sym typeface="Arial"/>
              </a:rPr>
              <a:t>Nếu bạn biết chắc một biến sẽ không có giá trị null, hãy dùng </a:t>
            </a:r>
            <a:r>
              <a:rPr lang="vi-VN" sz="1800">
                <a:latin typeface="Courier New"/>
                <a:ea typeface="Courier New"/>
                <a:cs typeface="Courier New"/>
                <a:sym typeface="Courier New"/>
              </a:rPr>
              <a:t>!!</a:t>
            </a:r>
            <a:r>
              <a:rPr lang="vi-VN" sz="1800">
                <a:latin typeface="Arial"/>
                <a:ea typeface="Arial"/>
                <a:cs typeface="Arial"/>
                <a:sym typeface="Arial"/>
              </a:rPr>
              <a:t> để buộc biến đó thành loại không có giá trị null. Sau đó, bạn gọi phương thức/thuộc tính cho biến đó.</a:t>
            </a:r>
            <a:endParaRPr>
              <a:latin typeface="Arial"/>
              <a:ea typeface="Arial"/>
              <a:cs typeface="Arial"/>
              <a:sym typeface="Arial"/>
            </a:endParaRPr>
          </a:p>
        </p:txBody>
      </p:sp>
      <p:sp>
        <p:nvSpPr>
          <p:cNvPr id="535" name="Google Shape;535;p63"/>
          <p:cNvSpPr txBox="1"/>
          <p:nvPr/>
        </p:nvSpPr>
        <p:spPr>
          <a:xfrm>
            <a:off x="440800" y="3601799"/>
            <a:ext cx="8128500" cy="7500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Cảnh báo: </a:t>
            </a:r>
            <a:r>
              <a:rPr i="0" lang="vi-VN" sz="1800" u="none" cap="none" strike="noStrike">
                <a:solidFill>
                  <a:srgbClr val="000000"/>
                </a:solidFill>
              </a:rPr>
              <a:t>Vì </a:t>
            </a:r>
            <a:r>
              <a:rPr b="0" i="0" lang="vi-VN" sz="1800" u="none" cap="none" strike="noStrike">
                <a:solidFill>
                  <a:srgbClr val="000000"/>
                </a:solidFill>
                <a:latin typeface="Courier New"/>
                <a:ea typeface="Courier New"/>
                <a:cs typeface="Courier New"/>
                <a:sym typeface="Courier New"/>
              </a:rPr>
              <a:t>!!</a:t>
            </a:r>
            <a:r>
              <a:rPr i="0" lang="vi-VN" sz="1800" u="none" cap="none" strike="noStrike">
                <a:solidFill>
                  <a:srgbClr val="000000"/>
                </a:solidFill>
              </a:rPr>
              <a:t> sẽ gửi một ngoại lệ nên chỉ khuyên dùng toán tử này khi đặc biệt cần lưu giữ giá trị null.</a:t>
            </a:r>
            <a:endParaRPr/>
          </a:p>
        </p:txBody>
      </p:sp>
      <p:sp>
        <p:nvSpPr>
          <p:cNvPr id="536" name="Google Shape;536;p63"/>
          <p:cNvSpPr txBox="1"/>
          <p:nvPr/>
        </p:nvSpPr>
        <p:spPr>
          <a:xfrm>
            <a:off x="370350" y="2219625"/>
            <a:ext cx="330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4"/>
          <p:cNvSpPr txBox="1"/>
          <p:nvPr>
            <p:ph idx="1" type="body"/>
          </p:nvPr>
        </p:nvSpPr>
        <p:spPr>
          <a:xfrm>
            <a:off x="311700" y="1505975"/>
            <a:ext cx="8398800" cy="108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vi-VN" sz="1800">
                <a:highlight>
                  <a:srgbClr val="FFFFFF"/>
                </a:highlight>
                <a:latin typeface="Arial"/>
                <a:ea typeface="Arial"/>
                <a:cs typeface="Arial"/>
                <a:sym typeface="Arial"/>
              </a:rPr>
              <a:t>Kiểm tra biến null toàn chuỗi bằng toán tử </a:t>
            </a:r>
            <a:r>
              <a:rPr lang="vi-VN" sz="1800">
                <a:highlight>
                  <a:srgbClr val="FFFFFF"/>
                </a:highlight>
                <a:latin typeface="Courier New"/>
                <a:ea typeface="Courier New"/>
                <a:cs typeface="Courier New"/>
                <a:sym typeface="Courier New"/>
              </a:rPr>
              <a:t>?:</a:t>
            </a:r>
            <a:r>
              <a:rPr lang="vi-VN" sz="1800">
                <a:highlight>
                  <a:srgbClr val="FFFFFF"/>
                </a:highlight>
                <a:latin typeface="Arial"/>
                <a:ea typeface="Arial"/>
                <a:cs typeface="Arial"/>
                <a:sym typeface="Arial"/>
              </a:rPr>
              <a:t>. </a:t>
            </a:r>
            <a:endParaRPr sz="1800">
              <a:solidFill>
                <a:schemeClr val="dk1"/>
              </a:solidFill>
              <a:highlight>
                <a:schemeClr val="lt1"/>
              </a:highlight>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vi-VN" sz="1800">
                <a:solidFill>
                  <a:schemeClr val="dk1"/>
                </a:solidFill>
                <a:highlight>
                  <a:schemeClr val="lt1"/>
                </a:highlight>
                <a:latin typeface="Consolas"/>
                <a:ea typeface="Consolas"/>
                <a:cs typeface="Consolas"/>
                <a:sym typeface="Consolas"/>
              </a:rPr>
              <a:t>  </a:t>
            </a:r>
            <a:r>
              <a:rPr lang="vi-VN" sz="1800">
                <a:solidFill>
                  <a:srgbClr val="37474F"/>
                </a:solidFill>
                <a:latin typeface="Consolas"/>
                <a:ea typeface="Consolas"/>
                <a:cs typeface="Consolas"/>
                <a:sym typeface="Consolas"/>
              </a:rPr>
              <a:t>numberOfBooks = numberOfBooks?.dec() ?: </a:t>
            </a:r>
            <a:r>
              <a:rPr lang="vi-V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2400"/>
              <a:buFont typeface="Arial"/>
              <a:buNone/>
            </a:pPr>
            <a:r>
              <a:t/>
            </a:r>
            <a:endParaRPr sz="1800">
              <a:solidFill>
                <a:schemeClr val="dk1"/>
              </a:solidFill>
              <a:highlight>
                <a:schemeClr val="lt1"/>
              </a:highlight>
              <a:latin typeface="Arial"/>
              <a:ea typeface="Arial"/>
              <a:cs typeface="Arial"/>
              <a:sym typeface="Arial"/>
            </a:endParaRPr>
          </a:p>
          <a:p>
            <a:pPr indent="0" lvl="0" marL="0" rtl="0" algn="l">
              <a:lnSpc>
                <a:spcPct val="100000"/>
              </a:lnSpc>
              <a:spcBef>
                <a:spcPts val="1000"/>
              </a:spcBef>
              <a:spcAft>
                <a:spcPts val="0"/>
              </a:spcAft>
              <a:buSzPts val="2400"/>
              <a:buNone/>
            </a:pPr>
            <a:r>
              <a:t/>
            </a:r>
            <a:endParaRPr sz="1800">
              <a:highlight>
                <a:srgbClr val="FFFFFF"/>
              </a:highlight>
              <a:latin typeface="Arial"/>
              <a:ea typeface="Arial"/>
              <a:cs typeface="Arial"/>
              <a:sym typeface="Arial"/>
            </a:endParaRPr>
          </a:p>
        </p:txBody>
      </p:sp>
      <p:sp>
        <p:nvSpPr>
          <p:cNvPr id="542" name="Google Shape;542;p6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43" name="Google Shape;543;p64"/>
          <p:cNvSpPr txBox="1"/>
          <p:nvPr/>
        </p:nvSpPr>
        <p:spPr>
          <a:xfrm>
            <a:off x="311700" y="3651425"/>
            <a:ext cx="8502300" cy="7020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800" u="none" cap="none" strike="noStrike">
                <a:solidFill>
                  <a:srgbClr val="3C4043"/>
                </a:solidFill>
              </a:rPr>
              <a:t>Toán tử </a:t>
            </a:r>
            <a:r>
              <a:rPr b="0" i="0" lang="vi-VN" sz="1800" u="none" cap="none" strike="noStrike">
                <a:solidFill>
                  <a:srgbClr val="3C4043"/>
                </a:solidFill>
                <a:latin typeface="Courier New"/>
                <a:ea typeface="Courier New"/>
                <a:cs typeface="Courier New"/>
                <a:sym typeface="Courier New"/>
              </a:rPr>
              <a:t>?:</a:t>
            </a:r>
            <a:r>
              <a:rPr i="0" lang="vi-VN" sz="1800" u="none" cap="none" strike="noStrike">
                <a:solidFill>
                  <a:srgbClr val="3C4043"/>
                </a:solidFill>
              </a:rPr>
              <a:t> đôi khi được gọi là "toán tử Elvis" vì toán tử này trông giống như mặt cười với mái tóc phồng ở bên, tương tự kiểu tóc của Elvis Presley. </a:t>
            </a:r>
            <a:endParaRPr/>
          </a:p>
        </p:txBody>
      </p:sp>
      <p:sp>
        <p:nvSpPr>
          <p:cNvPr id="544" name="Google Shape;544;p64"/>
          <p:cNvSpPr txBox="1"/>
          <p:nvPr>
            <p:ph type="title"/>
          </p:nvPr>
        </p:nvSpPr>
        <p:spPr>
          <a:xfrm>
            <a:off x="311700" y="247025"/>
            <a:ext cx="865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Toán tử Elvis</a:t>
            </a:r>
            <a:endParaRPr>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5"/>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Tóm tắt</a:t>
            </a:r>
            <a:endParaRPr>
              <a:latin typeface="Arial"/>
              <a:ea typeface="Arial"/>
              <a:cs typeface="Arial"/>
              <a:sym typeface="Arial"/>
            </a:endParaRPr>
          </a:p>
        </p:txBody>
      </p:sp>
      <p:sp>
        <p:nvSpPr>
          <p:cNvPr id="550" name="Google Shape;550;p6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556" name="Google Shape;556;p66"/>
          <p:cNvSpPr txBox="1"/>
          <p:nvPr>
            <p:ph idx="1" type="body"/>
          </p:nvPr>
        </p:nvSpPr>
        <p:spPr>
          <a:xfrm>
            <a:off x="311700" y="1443166"/>
            <a:ext cx="8520600" cy="3193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Tạo dự án IntelliJ IDEA, mở REPL và thực thi hàm</a:t>
            </a:r>
            <a:endParaRPr>
              <a:solidFill>
                <a:srgbClr val="1C4587"/>
              </a:solidFill>
              <a:latin typeface="Arial"/>
              <a:ea typeface="Arial"/>
              <a:cs typeface="Arial"/>
              <a:sym typeface="Arial"/>
            </a:endParaRPr>
          </a:p>
          <a:p>
            <a:pPr indent="-355600" lvl="0" marL="457200" rtl="0" algn="l">
              <a:lnSpc>
                <a:spcPct val="115000"/>
              </a:lnSpc>
              <a:spcBef>
                <a:spcPts val="400"/>
              </a:spcBef>
              <a:spcAft>
                <a:spcPts val="0"/>
              </a:spcAft>
              <a:buClr>
                <a:srgbClr val="1C4587"/>
              </a:buClr>
              <a:buSzPts val="2000"/>
              <a:buChar char="●"/>
            </a:pPr>
            <a:r>
              <a:rPr lang="vi-VN" sz="2000">
                <a:solidFill>
                  <a:srgbClr val="1C4587"/>
                </a:solidFill>
                <a:latin typeface="Arial"/>
                <a:ea typeface="Arial"/>
                <a:cs typeface="Arial"/>
                <a:sym typeface="Arial"/>
              </a:rPr>
              <a:t>Dùng các t</a:t>
            </a:r>
            <a:r>
              <a:rPr lang="vi-VN" sz="2000">
                <a:solidFill>
                  <a:srgbClr val="1C4587"/>
                </a:solidFill>
                <a:uFill>
                  <a:noFill/>
                </a:uFill>
                <a:latin typeface="Arial"/>
                <a:ea typeface="Arial"/>
                <a:cs typeface="Arial"/>
                <a:sym typeface="Arial"/>
                <a:hlinkClick action="ppaction://hlinksldjump" r:id="rId4">
                  <a:extLst>
                    <a:ext uri="{A12FA001-AC4F-418D-AE19-62706E023703}">
                      <ahyp:hlinkClr val="tx"/>
                    </a:ext>
                  </a:extLst>
                </a:hlinkClick>
              </a:rPr>
              <a:t>oán tử và phương thức toán tử số</a:t>
            </a:r>
            <a:endParaRPr>
              <a:solidFill>
                <a:srgbClr val="1C4587"/>
              </a:solidFill>
              <a:latin typeface="Arial"/>
              <a:ea typeface="Arial"/>
              <a:cs typeface="Arial"/>
              <a:sym typeface="Arial"/>
            </a:endParaRPr>
          </a:p>
          <a:p>
            <a:pPr indent="-355600" lvl="0" marL="457200" rtl="0" algn="l">
              <a:lnSpc>
                <a:spcPct val="115000"/>
              </a:lnSpc>
              <a:spcBef>
                <a:spcPts val="400"/>
              </a:spcBef>
              <a:spcAft>
                <a:spcPts val="0"/>
              </a:spcAft>
              <a:buClr>
                <a:srgbClr val="1C4587"/>
              </a:buClr>
              <a:buSzPts val="2000"/>
              <a:buChar char="●"/>
            </a:pPr>
            <a:r>
              <a:rPr lang="vi-VN" sz="2000">
                <a:solidFill>
                  <a:srgbClr val="1C4587"/>
                </a:solidFill>
                <a:latin typeface="Arial"/>
                <a:ea typeface="Arial"/>
                <a:cs typeface="Arial"/>
                <a:sym typeface="Arial"/>
              </a:rPr>
              <a:t>Dùng các loại </a:t>
            </a:r>
            <a:r>
              <a:rPr lang="vi-VN" sz="2000">
                <a:solidFill>
                  <a:srgbClr val="1C4587"/>
                </a:solidFill>
                <a:uFill>
                  <a:noFill/>
                </a:uFill>
                <a:latin typeface="Arial"/>
                <a:ea typeface="Arial"/>
                <a:cs typeface="Arial"/>
                <a:sym typeface="Arial"/>
                <a:hlinkClick action="ppaction://hlinksldjump" r:id="rId5">
                  <a:extLst>
                    <a:ext uri="{A12FA001-AC4F-418D-AE19-62706E023703}">
                      <ahyp:hlinkClr val="tx"/>
                    </a:ext>
                  </a:extLst>
                </a:hlinkClick>
              </a:rPr>
              <a:t>dữ liệu, chuyển đổi loại, chuỗi và mẫu chuỗi</a:t>
            </a:r>
            <a:endParaRPr>
              <a:solidFill>
                <a:srgbClr val="1C4587"/>
              </a:solidFill>
              <a:latin typeface="Arial"/>
              <a:ea typeface="Arial"/>
              <a:cs typeface="Arial"/>
              <a:sym typeface="Arial"/>
            </a:endParaRPr>
          </a:p>
          <a:p>
            <a:pPr indent="-355600" lvl="0" marL="457200" rtl="0" algn="l">
              <a:lnSpc>
                <a:spcPct val="115000"/>
              </a:lnSpc>
              <a:spcBef>
                <a:spcPts val="400"/>
              </a:spcBef>
              <a:spcAft>
                <a:spcPts val="0"/>
              </a:spcAft>
              <a:buClr>
                <a:srgbClr val="1C4587"/>
              </a:buClr>
              <a:buSzPts val="2000"/>
              <a:buChar char="●"/>
            </a:pPr>
            <a:r>
              <a:rPr lang="vi-VN" sz="2000">
                <a:solidFill>
                  <a:srgbClr val="1C4587"/>
                </a:solidFill>
                <a:latin typeface="Arial"/>
                <a:ea typeface="Arial"/>
                <a:cs typeface="Arial"/>
                <a:sym typeface="Arial"/>
              </a:rPr>
              <a:t>Dùng các b</a:t>
            </a:r>
            <a:r>
              <a:rPr lang="vi-VN" sz="2000">
                <a:solidFill>
                  <a:srgbClr val="1C4587"/>
                </a:solidFill>
                <a:uFill>
                  <a:noFill/>
                </a:uFill>
                <a:latin typeface="Arial"/>
                <a:ea typeface="Arial"/>
                <a:cs typeface="Arial"/>
                <a:sym typeface="Arial"/>
                <a:hlinkClick action="ppaction://hlinksldjump" r:id="rId6">
                  <a:extLst>
                    <a:ext uri="{A12FA001-AC4F-418D-AE19-62706E023703}">
                      <ahyp:hlinkClr val="tx"/>
                    </a:ext>
                  </a:extLst>
                </a:hlinkClick>
              </a:rPr>
              <a:t>iến và khả năng dự đoán loại, cũng như các biến có thể thay đổi và biến không thể thay đổi</a:t>
            </a:r>
            <a:endParaRPr>
              <a:solidFill>
                <a:srgbClr val="1C4587"/>
              </a:solidFill>
              <a:latin typeface="Arial"/>
              <a:ea typeface="Arial"/>
              <a:cs typeface="Arial"/>
              <a:sym typeface="Arial"/>
            </a:endParaRPr>
          </a:p>
          <a:p>
            <a:pPr indent="-355600" lvl="0" marL="457200" rtl="0" algn="l">
              <a:lnSpc>
                <a:spcPct val="115000"/>
              </a:lnSpc>
              <a:spcBef>
                <a:spcPts val="400"/>
              </a:spcBef>
              <a:spcAft>
                <a:spcPts val="0"/>
              </a:spcAft>
              <a:buClr>
                <a:srgbClr val="1C4587"/>
              </a:buClr>
              <a:buSzPts val="2000"/>
              <a:buChar char="●"/>
            </a:pPr>
            <a:r>
              <a:rPr lang="vi-VN" sz="2000">
                <a:solidFill>
                  <a:srgbClr val="1C4587"/>
                </a:solidFill>
                <a:latin typeface="Arial"/>
                <a:ea typeface="Arial"/>
                <a:cs typeface="Arial"/>
                <a:sym typeface="Arial"/>
              </a:rPr>
              <a:t>Dùng c</a:t>
            </a:r>
            <a:r>
              <a:rPr lang="vi-VN" sz="2000">
                <a:solidFill>
                  <a:srgbClr val="1C4587"/>
                </a:solidFill>
                <a:uFill>
                  <a:noFill/>
                </a:uFill>
                <a:latin typeface="Arial"/>
                <a:ea typeface="Arial"/>
                <a:cs typeface="Arial"/>
                <a:sym typeface="Arial"/>
                <a:hlinkClick action="ppaction://hlinksldjump" r:id="rId7">
                  <a:extLst>
                    <a:ext uri="{A12FA001-AC4F-418D-AE19-62706E023703}">
                      <ahyp:hlinkClr val="tx"/>
                    </a:ext>
                  </a:extLst>
                </a:hlinkClick>
              </a:rPr>
              <a:t>ác điều kiện, luồng điều khiển và cấu trúc vòng lặp</a:t>
            </a:r>
            <a:endParaRPr>
              <a:solidFill>
                <a:srgbClr val="1C4587"/>
              </a:solidFill>
              <a:latin typeface="Arial"/>
              <a:ea typeface="Arial"/>
              <a:cs typeface="Arial"/>
              <a:sym typeface="Arial"/>
            </a:endParaRPr>
          </a:p>
          <a:p>
            <a:pPr indent="-355600" lvl="0" marL="457200" rtl="0" algn="l">
              <a:lnSpc>
                <a:spcPct val="115000"/>
              </a:lnSpc>
              <a:spcBef>
                <a:spcPts val="400"/>
              </a:spcBef>
              <a:spcAft>
                <a:spcPts val="0"/>
              </a:spcAft>
              <a:buClr>
                <a:srgbClr val="1C4587"/>
              </a:buClr>
              <a:buSzPts val="2000"/>
              <a:buChar char="●"/>
            </a:pPr>
            <a:r>
              <a:rPr lang="vi-VN" sz="2000">
                <a:solidFill>
                  <a:srgbClr val="1C4587"/>
                </a:solidFill>
                <a:latin typeface="Arial"/>
                <a:ea typeface="Arial"/>
                <a:cs typeface="Arial"/>
                <a:sym typeface="Arial"/>
              </a:rPr>
              <a:t>Dùng các </a:t>
            </a:r>
            <a:r>
              <a:rPr lang="vi-VN" sz="2000">
                <a:solidFill>
                  <a:srgbClr val="1C4587"/>
                </a:solidFill>
                <a:uFill>
                  <a:noFill/>
                </a:uFill>
                <a:latin typeface="Arial"/>
                <a:ea typeface="Arial"/>
                <a:cs typeface="Arial"/>
                <a:sym typeface="Arial"/>
                <a:hlinkClick action="ppaction://hlinksldjump" r:id="rId8">
                  <a:extLst>
                    <a:ext uri="{A12FA001-AC4F-418D-AE19-62706E023703}">
                      <ahyp:hlinkClr val="tx"/>
                    </a:ext>
                  </a:extLst>
                </a:hlinkClick>
              </a:rPr>
              <a:t>danh sách và mảng</a:t>
            </a:r>
            <a:endParaRPr>
              <a:solidFill>
                <a:srgbClr val="1C4587"/>
              </a:solidFill>
              <a:latin typeface="Arial"/>
              <a:ea typeface="Arial"/>
              <a:cs typeface="Arial"/>
              <a:sym typeface="Arial"/>
            </a:endParaRPr>
          </a:p>
          <a:p>
            <a:pPr indent="-355600" lvl="0" marL="457200" rtl="0" algn="l">
              <a:lnSpc>
                <a:spcPct val="115000"/>
              </a:lnSpc>
              <a:spcBef>
                <a:spcPts val="400"/>
              </a:spcBef>
              <a:spcAft>
                <a:spcPts val="0"/>
              </a:spcAft>
              <a:buClr>
                <a:srgbClr val="1C4587"/>
              </a:buClr>
              <a:buSzPts val="2000"/>
              <a:buChar char="●"/>
            </a:pPr>
            <a:r>
              <a:rPr lang="vi-VN" sz="2000">
                <a:solidFill>
                  <a:srgbClr val="1C4587"/>
                </a:solidFill>
                <a:latin typeface="Arial"/>
                <a:ea typeface="Arial"/>
                <a:cs typeface="Arial"/>
                <a:sym typeface="Arial"/>
              </a:rPr>
              <a:t>Dùng các tính năng kiểm tra biến n</a:t>
            </a:r>
            <a:r>
              <a:rPr lang="vi-VN" sz="2000">
                <a:solidFill>
                  <a:srgbClr val="1C4587"/>
                </a:solidFill>
                <a:uFill>
                  <a:noFill/>
                </a:uFill>
                <a:latin typeface="Arial"/>
                <a:ea typeface="Arial"/>
                <a:cs typeface="Arial"/>
                <a:sym typeface="Arial"/>
                <a:hlinkClick action="ppaction://hlinksldjump" r:id="rId9">
                  <a:extLst>
                    <a:ext uri="{A12FA001-AC4F-418D-AE19-62706E023703}">
                      <ahyp:hlinkClr val="tx"/>
                    </a:ext>
                  </a:extLst>
                </a:hlinkClick>
              </a:rPr>
              <a:t>ull an toàn</a:t>
            </a:r>
            <a:r>
              <a:rPr lang="vi-VN" sz="2000">
                <a:solidFill>
                  <a:srgbClr val="1C4587"/>
                </a:solidFill>
                <a:latin typeface="Arial"/>
                <a:ea typeface="Arial"/>
                <a:cs typeface="Arial"/>
                <a:sym typeface="Arial"/>
              </a:rPr>
              <a:t> của Kotlin</a:t>
            </a:r>
            <a:endParaRPr>
              <a:solidFill>
                <a:srgbClr val="1C4587"/>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t/>
            </a:r>
            <a:endParaRPr sz="2000">
              <a:solidFill>
                <a:srgbClr val="1C4587"/>
              </a:solidFill>
              <a:latin typeface="Arial"/>
              <a:ea typeface="Arial"/>
              <a:cs typeface="Arial"/>
              <a:sym typeface="Arial"/>
            </a:endParaRPr>
          </a:p>
          <a:p>
            <a:pPr indent="0" lvl="0" marL="0" rtl="0" algn="l">
              <a:lnSpc>
                <a:spcPct val="115000"/>
              </a:lnSpc>
              <a:spcBef>
                <a:spcPts val="0"/>
              </a:spcBef>
              <a:spcAft>
                <a:spcPts val="0"/>
              </a:spcAft>
              <a:buSzPts val="2400"/>
              <a:buNone/>
            </a:pPr>
            <a:r>
              <a:t/>
            </a:r>
            <a:endParaRPr sz="2000">
              <a:solidFill>
                <a:srgbClr val="1C4587"/>
              </a:solidFill>
              <a:latin typeface="Arial"/>
              <a:ea typeface="Arial"/>
              <a:cs typeface="Arial"/>
              <a:sym typeface="Arial"/>
            </a:endParaRPr>
          </a:p>
        </p:txBody>
      </p:sp>
      <p:sp>
        <p:nvSpPr>
          <p:cNvPr id="557" name="Google Shape;557;p6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58" name="Google Shape;558;p66"/>
          <p:cNvSpPr txBox="1"/>
          <p:nvPr/>
        </p:nvSpPr>
        <p:spPr>
          <a:xfrm>
            <a:off x="250900" y="999100"/>
            <a:ext cx="56664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i="0" lang="vi-VN" sz="2000" u="none" cap="none" strike="noStrike">
                <a:solidFill>
                  <a:srgbClr val="000000"/>
                </a:solidFill>
              </a:rPr>
              <a:t>Trong Bài học 1, bạn đã tìm hiểu cách:</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564" name="Google Shape;564;p6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65" name="Google Shape;565;p67"/>
          <p:cNvSpPr txBox="1"/>
          <p:nvPr>
            <p:ph idx="1" type="body"/>
          </p:nvPr>
        </p:nvSpPr>
        <p:spPr>
          <a:xfrm>
            <a:off x="311711" y="1490519"/>
            <a:ext cx="5459939"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a:latin typeface="Arial"/>
                <a:ea typeface="Arial"/>
                <a:cs typeface="Arial"/>
                <a:sym typeface="Arial"/>
              </a:rPr>
              <a:t>Thực hành những gì bạn đã học được bằng cách hoàn thành lộ trình này:</a:t>
            </a:r>
            <a:endParaRPr>
              <a:latin typeface="Arial"/>
              <a:ea typeface="Arial"/>
              <a:cs typeface="Arial"/>
              <a:sym typeface="Arial"/>
            </a:endParaRPr>
          </a:p>
          <a:p>
            <a:pPr indent="0" lvl="0" marL="0" rtl="0" algn="l">
              <a:lnSpc>
                <a:spcPct val="115000"/>
              </a:lnSpc>
              <a:spcBef>
                <a:spcPts val="1000"/>
              </a:spcBef>
              <a:spcAft>
                <a:spcPts val="0"/>
              </a:spcAft>
              <a:buSzPts val="2400"/>
              <a:buNone/>
            </a:pPr>
            <a:r>
              <a:rPr lang="vi-VN" u="sng">
                <a:solidFill>
                  <a:schemeClr val="hlink"/>
                </a:solidFill>
                <a:latin typeface="Arial"/>
                <a:ea typeface="Arial"/>
                <a:cs typeface="Arial"/>
                <a:sym typeface="Arial"/>
                <a:hlinkClick r:id="rId3"/>
              </a:rPr>
              <a:t>Bài học 1: Khái niệm cơ bản về Kotlin</a:t>
            </a:r>
            <a:endParaRPr>
              <a:latin typeface="Arial"/>
              <a:ea typeface="Arial"/>
              <a:cs typeface="Arial"/>
              <a:sym typeface="Arial"/>
            </a:endParaRPr>
          </a:p>
          <a:p>
            <a:pPr indent="0" lvl="0" marL="0" rtl="0" algn="l">
              <a:lnSpc>
                <a:spcPct val="115000"/>
              </a:lnSpc>
              <a:spcBef>
                <a:spcPts val="1000"/>
              </a:spcBef>
              <a:spcAft>
                <a:spcPts val="1000"/>
              </a:spcAft>
              <a:buSzPts val="2400"/>
              <a:buNone/>
            </a:pPr>
            <a:r>
              <a:t/>
            </a:r>
            <a:endParaRPr>
              <a:solidFill>
                <a:schemeClr val="dk1"/>
              </a:solidFill>
              <a:latin typeface="Arial"/>
              <a:ea typeface="Arial"/>
              <a:cs typeface="Arial"/>
              <a:sym typeface="Arial"/>
            </a:endParaRPr>
          </a:p>
        </p:txBody>
      </p:sp>
      <p:pic>
        <p:nvPicPr>
          <p:cNvPr id="566" name="Google Shape;566;p67"/>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Đặt tên cho dự án</a:t>
            </a:r>
            <a:endParaRPr>
              <a:latin typeface="Arial"/>
              <a:ea typeface="Arial"/>
              <a:cs typeface="Arial"/>
              <a:sym typeface="Arial"/>
            </a:endParaRPr>
          </a:p>
        </p:txBody>
      </p:sp>
      <p:sp>
        <p:nvSpPr>
          <p:cNvPr id="94" name="Google Shape;94;p1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95" name="Google Shape;95;p14"/>
          <p:cNvPicPr preferRelativeResize="0"/>
          <p:nvPr/>
        </p:nvPicPr>
        <p:blipFill rotWithShape="1">
          <a:blip r:embed="rId3">
            <a:alphaModFix/>
          </a:blip>
          <a:srcRect b="0" l="0" r="0" t="0"/>
          <a:stretch/>
        </p:blipFill>
        <p:spPr>
          <a:xfrm>
            <a:off x="1627377" y="1077200"/>
            <a:ext cx="5889244" cy="3365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Mở REPL (Read-Eval-Print-Loop)</a:t>
            </a:r>
            <a:endParaRPr>
              <a:latin typeface="Arial"/>
              <a:ea typeface="Arial"/>
              <a:cs typeface="Arial"/>
              <a:sym typeface="Arial"/>
            </a:endParaRPr>
          </a:p>
        </p:txBody>
      </p:sp>
      <p:sp>
        <p:nvSpPr>
          <p:cNvPr id="101" name="Google Shape;101;p15"/>
          <p:cNvSpPr txBox="1"/>
          <p:nvPr>
            <p:ph idx="1" type="body"/>
          </p:nvPr>
        </p:nvSpPr>
        <p:spPr>
          <a:xfrm>
            <a:off x="311700" y="923875"/>
            <a:ext cx="8520600" cy="3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SzPts val="2400"/>
              <a:buNone/>
            </a:pPr>
            <a:r>
              <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Clr>
                <a:schemeClr val="dk1"/>
              </a:buClr>
              <a:buSzPts val="1100"/>
              <a:buFont typeface="Arial"/>
              <a:buNone/>
            </a:pPr>
            <a:r>
              <a:t/>
            </a:r>
            <a:endParaRPr>
              <a:latin typeface="Arial"/>
              <a:ea typeface="Arial"/>
              <a:cs typeface="Arial"/>
              <a:sym typeface="Arial"/>
            </a:endParaRPr>
          </a:p>
        </p:txBody>
      </p:sp>
      <p:sp>
        <p:nvSpPr>
          <p:cNvPr id="102" name="Google Shape;102;p1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03" name="Google Shape;103;p15"/>
          <p:cNvSpPr txBox="1"/>
          <p:nvPr/>
        </p:nvSpPr>
        <p:spPr>
          <a:xfrm>
            <a:off x="6304800" y="2904775"/>
            <a:ext cx="2325900" cy="13959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vi-VN" sz="1800" u="none" cap="none" strike="noStrike">
                <a:solidFill>
                  <a:srgbClr val="3C4043"/>
                </a:solidFill>
              </a:rPr>
              <a:t>Trình đơn Kotlin có thể xuất hiện trong phần </a:t>
            </a:r>
            <a:r>
              <a:rPr b="1" i="0" lang="vi-VN" sz="1800" u="none" cap="none" strike="noStrike">
                <a:solidFill>
                  <a:srgbClr val="3C4043"/>
                </a:solidFill>
              </a:rPr>
              <a:t>Tools</a:t>
            </a:r>
            <a:r>
              <a:rPr i="0" lang="vi-VN" sz="1800" u="none" cap="none" strike="noStrike">
                <a:solidFill>
                  <a:srgbClr val="3C4043"/>
                </a:solidFill>
              </a:rPr>
              <a:t> (Công cụ) sau giây lát.</a:t>
            </a:r>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endParaRPr>
          </a:p>
        </p:txBody>
      </p:sp>
      <p:pic>
        <p:nvPicPr>
          <p:cNvPr id="104" name="Google Shape;104;p15"/>
          <p:cNvPicPr preferRelativeResize="0"/>
          <p:nvPr/>
        </p:nvPicPr>
        <p:blipFill rotWithShape="1">
          <a:blip r:embed="rId3">
            <a:alphaModFix/>
          </a:blip>
          <a:srcRect b="0" l="0" r="0" t="0"/>
          <a:stretch/>
        </p:blipFill>
        <p:spPr>
          <a:xfrm>
            <a:off x="734713" y="1287488"/>
            <a:ext cx="4375499" cy="3013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hàm printHello()</a:t>
            </a:r>
            <a:endParaRPr>
              <a:latin typeface="Arial"/>
              <a:ea typeface="Arial"/>
              <a:cs typeface="Arial"/>
              <a:sym typeface="Arial"/>
            </a:endParaRPr>
          </a:p>
        </p:txBody>
      </p:sp>
      <p:sp>
        <p:nvSpPr>
          <p:cNvPr id="110" name="Google Shape;110;p16"/>
          <p:cNvSpPr txBox="1"/>
          <p:nvPr>
            <p:ph idx="1" type="body"/>
          </p:nvPr>
        </p:nvSpPr>
        <p:spPr>
          <a:xfrm>
            <a:off x="311700" y="923875"/>
            <a:ext cx="8520600" cy="381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sz="1400">
              <a:latin typeface="Arial"/>
              <a:ea typeface="Arial"/>
              <a:cs typeface="Arial"/>
              <a:sym typeface="Arial"/>
            </a:endParaRPr>
          </a:p>
          <a:p>
            <a:pPr indent="0" lvl="0" marL="914400" rtl="0" algn="l">
              <a:lnSpc>
                <a:spcPct val="115000"/>
              </a:lnSpc>
              <a:spcBef>
                <a:spcPts val="1000"/>
              </a:spcBef>
              <a:spcAft>
                <a:spcPts val="0"/>
              </a:spcAft>
              <a:buSzPts val="2400"/>
              <a:buNone/>
            </a:pPr>
            <a:r>
              <a:t/>
            </a:r>
            <a:endParaRPr sz="1400">
              <a:latin typeface="Arial"/>
              <a:ea typeface="Arial"/>
              <a:cs typeface="Arial"/>
              <a:sym typeface="Arial"/>
            </a:endParaRPr>
          </a:p>
        </p:txBody>
      </p:sp>
      <p:sp>
        <p:nvSpPr>
          <p:cNvPr id="111" name="Google Shape;111;p1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12" name="Google Shape;112;p16"/>
          <p:cNvPicPr preferRelativeResize="0"/>
          <p:nvPr/>
        </p:nvPicPr>
        <p:blipFill rotWithShape="1">
          <a:blip r:embed="rId3">
            <a:alphaModFix/>
          </a:blip>
          <a:srcRect b="0" l="0" r="2467" t="0"/>
          <a:stretch/>
        </p:blipFill>
        <p:spPr>
          <a:xfrm>
            <a:off x="311694" y="1457050"/>
            <a:ext cx="4828451" cy="2749050"/>
          </a:xfrm>
          <a:prstGeom prst="rect">
            <a:avLst/>
          </a:prstGeom>
          <a:noFill/>
          <a:ln>
            <a:noFill/>
          </a:ln>
        </p:spPr>
      </p:pic>
      <p:sp>
        <p:nvSpPr>
          <p:cNvPr id="113" name="Google Shape;113;p16"/>
          <p:cNvSpPr txBox="1"/>
          <p:nvPr/>
        </p:nvSpPr>
        <p:spPr>
          <a:xfrm>
            <a:off x="6321650" y="2677175"/>
            <a:ext cx="2329500" cy="15291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3C4043"/>
                </a:solidFill>
              </a:rPr>
              <a:t>Nhấn tổ hợp phím </a:t>
            </a:r>
            <a:r>
              <a:rPr b="1" i="0" lang="vi-VN" sz="1800" u="none" cap="none" strike="noStrike">
                <a:solidFill>
                  <a:srgbClr val="3C4043"/>
                </a:solidFill>
              </a:rPr>
              <a:t>Control + Enter</a:t>
            </a:r>
            <a:r>
              <a:rPr i="0" lang="vi-VN" sz="1800" u="none" cap="none" strike="noStrike">
                <a:solidFill>
                  <a:srgbClr val="3C4043"/>
                </a:solidFill>
              </a:rPr>
              <a:t> (</a:t>
            </a:r>
            <a:r>
              <a:rPr b="1" i="0" lang="vi-VN" sz="1800" u="none" cap="none" strike="noStrike">
                <a:solidFill>
                  <a:srgbClr val="3C4043"/>
                </a:solidFill>
              </a:rPr>
              <a:t>Command + Enter</a:t>
            </a:r>
            <a:r>
              <a:rPr i="0" lang="vi-VN" sz="1800" u="none" cap="none" strike="noStrike">
                <a:solidFill>
                  <a:srgbClr val="3C4043"/>
                </a:solidFill>
              </a:rPr>
              <a:t> trên máy Mac) để thực thi.</a:t>
            </a:r>
            <a:r>
              <a:rPr i="0" lang="vi-VN" sz="1800" u="none" cap="none" strike="noStrike">
                <a:solidFill>
                  <a:srgbClr val="000000"/>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0"/>
            <a:ext cx="8520600" cy="46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Toán tử</a:t>
            </a:r>
            <a:endParaRPr>
              <a:latin typeface="Arial"/>
              <a:ea typeface="Arial"/>
              <a:cs typeface="Arial"/>
              <a:sym typeface="Arial"/>
            </a:endParaRPr>
          </a:p>
        </p:txBody>
      </p:sp>
      <p:sp>
        <p:nvSpPr>
          <p:cNvPr id="119" name="Google Shape;119;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