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4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9144000" cy="5143500" type="screen16x9"/>
  <p:notesSz cx="6858000" cy="9144000"/>
  <p:embeddedFontLst>
    <p:embeddedFont>
      <p:font typeface="Consolas" panose="020B0609020204030204" pitchFamily="49" charset="0"/>
      <p:regular r:id="rId50"/>
      <p:bold r:id="rId51"/>
      <p:italic r:id="rId52"/>
      <p:boldItalic r:id="rId53"/>
    </p:embeddedFont>
    <p:embeddedFont>
      <p:font typeface="Roboto" panose="02000000000000000000"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170846-BD19-453B-92BA-D79432E65EAF}">
  <a:tblStyle styleId="{C8170846-BD19-453B-92BA-D79432E65EA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344" autoAdjust="0"/>
  </p:normalViewPr>
  <p:slideViewPr>
    <p:cSldViewPr snapToGrid="0">
      <p:cViewPr varScale="1">
        <p:scale>
          <a:sx n="47" d="100"/>
          <a:sy n="47" d="100"/>
        </p:scale>
        <p:origin x="18" y="50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5.fntdata"/><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7.fntdata"/><Relationship Id="rId8" Type="http://schemas.openxmlformats.org/officeDocument/2006/relationships/slide" Target="slides/slide6.xml"/><Relationship Id="rId51" Type="http://schemas.openxmlformats.org/officeDocument/2006/relationships/font" Target="fonts/font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Huyen Trang 20205234" userId="a0d5a0d4-c301-4866-b3d9-75730d97900c" providerId="ADAL" clId="{6A422C81-D2E3-46FF-82F5-D50A7A72A9A4}"/>
    <pc:docChg chg="undo custSel modSld">
      <pc:chgData name="Le Huyen Trang 20205234" userId="a0d5a0d4-c301-4866-b3d9-75730d97900c" providerId="ADAL" clId="{6A422C81-D2E3-46FF-82F5-D50A7A72A9A4}" dt="2023-09-28T02:06:00.594" v="4" actId="1076"/>
      <pc:docMkLst>
        <pc:docMk/>
      </pc:docMkLst>
      <pc:sldChg chg="modSp mod">
        <pc:chgData name="Le Huyen Trang 20205234" userId="a0d5a0d4-c301-4866-b3d9-75730d97900c" providerId="ADAL" clId="{6A422C81-D2E3-46FF-82F5-D50A7A72A9A4}" dt="2023-09-28T01:40:41.939" v="1" actId="21"/>
        <pc:sldMkLst>
          <pc:docMk/>
          <pc:sldMk cId="0" sldId="262"/>
        </pc:sldMkLst>
        <pc:spChg chg="mod">
          <ac:chgData name="Le Huyen Trang 20205234" userId="a0d5a0d4-c301-4866-b3d9-75730d97900c" providerId="ADAL" clId="{6A422C81-D2E3-46FF-82F5-D50A7A72A9A4}" dt="2023-09-28T01:40:41.939" v="1" actId="21"/>
          <ac:spMkLst>
            <pc:docMk/>
            <pc:sldMk cId="0" sldId="262"/>
            <ac:spMk id="123" creationId="{00000000-0000-0000-0000-000000000000}"/>
          </ac:spMkLst>
        </pc:spChg>
      </pc:sldChg>
      <pc:sldChg chg="modSp mod">
        <pc:chgData name="Le Huyen Trang 20205234" userId="a0d5a0d4-c301-4866-b3d9-75730d97900c" providerId="ADAL" clId="{6A422C81-D2E3-46FF-82F5-D50A7A72A9A4}" dt="2023-09-28T02:06:00.594" v="4" actId="1076"/>
        <pc:sldMkLst>
          <pc:docMk/>
          <pc:sldMk cId="0" sldId="287"/>
        </pc:sldMkLst>
        <pc:spChg chg="mod">
          <ac:chgData name="Le Huyen Trang 20205234" userId="a0d5a0d4-c301-4866-b3d9-75730d97900c" providerId="ADAL" clId="{6A422C81-D2E3-46FF-82F5-D50A7A72A9A4}" dt="2023-09-28T02:05:51.740" v="3" actId="1076"/>
          <ac:spMkLst>
            <pc:docMk/>
            <pc:sldMk cId="0" sldId="287"/>
            <ac:spMk id="365" creationId="{00000000-0000-0000-0000-000000000000}"/>
          </ac:spMkLst>
        </pc:spChg>
        <pc:spChg chg="mod">
          <ac:chgData name="Le Huyen Trang 20205234" userId="a0d5a0d4-c301-4866-b3d9-75730d97900c" providerId="ADAL" clId="{6A422C81-D2E3-46FF-82F5-D50A7A72A9A4}" dt="2023-09-28T02:06:00.594" v="4" actId="1076"/>
          <ac:spMkLst>
            <pc:docMk/>
            <pc:sldMk cId="0" sldId="287"/>
            <ac:spMk id="36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kotlinlang.org/docs/reference/functions.html#unit-returning-functions"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kotlinlang.org/docs/reference/functions.html#explicit-return-types"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kotlinlang.org/docs/reference/functions.html#unit-returning-function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kotlinlang.org/docs/reference/functions.html#explicit-return-types"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kotlinlang.org/docs/reference/functions.html#single-expression-func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kotlinlang.org/docs/reference/lambdas.html#function-types"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kotlinlang.org/docs/reference/lambdas.html"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play.kotlinlang.org/byExample/04_functional/02_Lambdas"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kotlinlang.org/docs/reference/lambdas.html#lambda-expressions-and-anonymous-functions"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kotlinlang.org/docs/reference/lambdas.html"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play.kotlinlang.org/byExample/04_functional/01_Higher-Order%20Functions"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kotlinlang.org/api/latest/jvm/stdlib/kotlin.sequences/index.html"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kotlinlang.org/docs/reference/collection-transformations.html"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Trên trang trình bày trước, chúng ta đã chuyển "Kotlin!" ở dạng đối số cho hàm main.</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vi-VN"/>
              <a:t>Trong </a:t>
            </a:r>
            <a:r>
              <a:rPr lang="vi-VN">
                <a:latin typeface="Courier New"/>
                <a:ea typeface="Courier New"/>
                <a:cs typeface="Courier New"/>
                <a:sym typeface="Courier New"/>
              </a:rPr>
              <a:t>Hello.kt</a:t>
            </a:r>
            <a:r>
              <a:rPr lang="vi-VN"/>
              <a:t>, hãy thay đổi thông báo chào mừng để dùng đối số đầu tiên được chuyển vào chương trình (qua cửa sổ </a:t>
            </a:r>
            <a:r>
              <a:rPr lang="vi-VN" b="1"/>
              <a:t>Run/Debug Configurations</a:t>
            </a:r>
            <a:r>
              <a:rPr lang="vi-VN"/>
              <a:t> (Cấu hình chạy/gỡ lỗi) trên trang trình bày trước), </a:t>
            </a:r>
            <a:r>
              <a:rPr lang="vi-VN">
                <a:latin typeface="Courier New"/>
                <a:ea typeface="Courier New"/>
                <a:cs typeface="Courier New"/>
                <a:sym typeface="Courier New"/>
              </a:rPr>
              <a:t>args[0]</a:t>
            </a:r>
            <a:r>
              <a:rPr lang="vi-VN"/>
              <a:t>, thay vì "</a:t>
            </a:r>
            <a:r>
              <a:rPr lang="vi-VN">
                <a:latin typeface="Courier New"/>
                <a:ea typeface="Courier New"/>
                <a:cs typeface="Courier New"/>
                <a:sym typeface="Courier New"/>
              </a:rPr>
              <a:t>world</a:t>
            </a:r>
            <a:r>
              <a:rPr lang="vi-VN"/>
              <a: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vi-VN"/>
              <a:t>Ví dụ này sử dụng một mẫu chuỗi. Mẫu chuỗi cho phép bạn tham chiếu đến các biến bên trong phần khai báo chuỗi.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vi-VN"/>
              <a:t>Khai báo một </a:t>
            </a:r>
            <a:r>
              <a:rPr lang="vi-VN">
                <a:latin typeface="Courier New"/>
                <a:ea typeface="Courier New"/>
                <a:cs typeface="Courier New"/>
                <a:sym typeface="Courier New"/>
              </a:rPr>
              <a:t>val</a:t>
            </a:r>
            <a:r>
              <a:rPr lang="vi-VN"/>
              <a:t> có tên là </a:t>
            </a:r>
            <a:r>
              <a:rPr lang="vi-VN">
                <a:latin typeface="Courier New"/>
                <a:ea typeface="Courier New"/>
                <a:cs typeface="Courier New"/>
                <a:sym typeface="Courier New"/>
              </a:rPr>
              <a:t>temperature</a:t>
            </a:r>
            <a:r>
              <a:rPr lang="vi-VN"/>
              <a:t> và đặt giá trị thành </a:t>
            </a:r>
            <a:r>
              <a:rPr lang="vi-VN">
                <a:latin typeface="Courier New"/>
                <a:ea typeface="Courier New"/>
                <a:cs typeface="Courier New"/>
                <a:sym typeface="Courier New"/>
              </a:rPr>
              <a:t>20</a:t>
            </a:r>
            <a:r>
              <a:rPr lang="vi-VN"/>
              <a:t>. Sau đó, khai báo một </a:t>
            </a:r>
            <a:r>
              <a:rPr lang="vi-VN">
                <a:latin typeface="Courier New"/>
                <a:ea typeface="Courier New"/>
                <a:cs typeface="Courier New"/>
                <a:sym typeface="Courier New"/>
              </a:rPr>
              <a:t>val</a:t>
            </a:r>
            <a:r>
              <a:rPr lang="vi-VN"/>
              <a:t> khác có tên là </a:t>
            </a:r>
            <a:r>
              <a:rPr lang="vi-VN">
                <a:latin typeface="Courier New"/>
                <a:ea typeface="Courier New"/>
                <a:cs typeface="Courier New"/>
                <a:sym typeface="Courier New"/>
              </a:rPr>
              <a:t>isHot</a:t>
            </a:r>
            <a:r>
              <a:rPr lang="vi-VN"/>
              <a:t> rồi chỉ định giá trị trả về của câu lệnh </a:t>
            </a:r>
            <a:r>
              <a:rPr lang="vi-VN">
                <a:latin typeface="Courier New"/>
                <a:ea typeface="Courier New"/>
                <a:cs typeface="Courier New"/>
                <a:sym typeface="Courier New"/>
              </a:rPr>
              <a:t>if/else</a:t>
            </a:r>
            <a:r>
              <a:rPr lang="vi-VN"/>
              <a:t> cho </a:t>
            </a:r>
            <a:r>
              <a:rPr lang="vi-VN">
                <a:latin typeface="Courier New"/>
                <a:ea typeface="Courier New"/>
                <a:cs typeface="Courier New"/>
                <a:sym typeface="Courier New"/>
              </a:rPr>
              <a:t>isHot</a:t>
            </a:r>
            <a:r>
              <a:rPr lang="vi-VN"/>
              <a:t>. Giờ thì chạy chương trình và bạn có thể thấy rằng giá trị của biểu thức </a:t>
            </a:r>
            <a:r>
              <a:rPr lang="vi-VN">
                <a:latin typeface="Courier New"/>
                <a:ea typeface="Courier New"/>
                <a:cs typeface="Courier New"/>
                <a:sym typeface="Courier New"/>
              </a:rPr>
              <a:t>if</a:t>
            </a:r>
            <a:r>
              <a:rPr lang="vi-VN"/>
              <a:t> được trả về.</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vi-VN" b="1"/>
              <a:t>Lưu ý:</a:t>
            </a:r>
            <a:r>
              <a:rPr lang="vi-VN"/>
              <a:t> Vòng lặp là trường hợp ngoại lệ đối với "mọi thứ đều có giá trị". Không có giá trị hợp lệ cho vòng lặp </a:t>
            </a:r>
            <a:r>
              <a:rPr lang="vi-VN">
                <a:latin typeface="Courier New"/>
                <a:ea typeface="Courier New"/>
                <a:cs typeface="Courier New"/>
                <a:sym typeface="Courier New"/>
              </a:rPr>
              <a:t>for</a:t>
            </a:r>
            <a:r>
              <a:rPr lang="vi-VN"/>
              <a:t> hoặc vòng lặp </a:t>
            </a:r>
            <a:r>
              <a:rPr lang="vi-VN">
                <a:latin typeface="Courier New"/>
                <a:ea typeface="Courier New"/>
                <a:cs typeface="Courier New"/>
                <a:sym typeface="Courier New"/>
              </a:rPr>
              <a:t>while</a:t>
            </a:r>
            <a:r>
              <a:rPr lang="vi-VN"/>
              <a:t> nên các vòng lặp này không có giá trị. </a:t>
            </a:r>
            <a:r>
              <a:rPr lang="vi-VN">
                <a:solidFill>
                  <a:schemeClr val="dk1"/>
                </a:solidFill>
              </a:rPr>
              <a:t>Nếu bạn cố chỉ định giá trị nào đó cho vòng lặp, trình biên dịch sẽ gặp lỗi.</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Hàm </a:t>
            </a:r>
            <a:r>
              <a:rPr lang="vi-VN">
                <a:latin typeface="Courier New"/>
                <a:ea typeface="Courier New"/>
                <a:cs typeface="Courier New"/>
                <a:sym typeface="Courier New"/>
              </a:rPr>
              <a:t>println()</a:t>
            </a:r>
            <a:r>
              <a:rPr lang="vi-VN"/>
              <a:t> đầu tiên in chuỗi "</a:t>
            </a:r>
            <a:r>
              <a:rPr lang="vi-VN">
                <a:latin typeface="Consolas"/>
                <a:ea typeface="Consolas"/>
                <a:cs typeface="Consolas"/>
                <a:sym typeface="Consolas"/>
              </a:rPr>
              <a:t>This is an expression</a:t>
            </a:r>
            <a:r>
              <a:rPr lang="vi-VN"/>
              <a:t>" (Đây là một biểu thức); hàm </a:t>
            </a:r>
            <a:r>
              <a:rPr lang="vi-VN">
                <a:latin typeface="Courier New"/>
                <a:ea typeface="Courier New"/>
                <a:cs typeface="Courier New"/>
                <a:sym typeface="Courier New"/>
              </a:rPr>
              <a:t>println()</a:t>
            </a:r>
            <a:r>
              <a:rPr lang="vi-VN"/>
              <a:t> thứ hai in giá trị của câu lệnh </a:t>
            </a:r>
            <a:r>
              <a:rPr lang="vi-VN">
                <a:latin typeface="Courier New"/>
                <a:ea typeface="Courier New"/>
                <a:cs typeface="Courier New"/>
                <a:sym typeface="Courier New"/>
              </a:rPr>
              <a:t>println()</a:t>
            </a:r>
            <a:r>
              <a:rPr lang="vi-VN"/>
              <a:t> đầu tiên.</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vi-VN"/>
              <a:t>Một số ngôn ngữ khác có câu lệnh là các dòng mã không có giá trị. Trong Kotlin, hầu hết mọi thứ đều ở dạng biểu thức và có giá trị – ngay cả khi giá trị đó là </a:t>
            </a:r>
            <a:r>
              <a:rPr lang="vi-VN">
                <a:latin typeface="Courier New"/>
                <a:ea typeface="Courier New"/>
                <a:cs typeface="Courier New"/>
                <a:sym typeface="Courier New"/>
              </a:rPr>
              <a:t>kotlin.Unit</a:t>
            </a:r>
            <a:r>
              <a:rPr lang="vi-VN"/>
              <a:t>. (</a:t>
            </a:r>
            <a:r>
              <a:rPr lang="vi-VN">
                <a:latin typeface="Courier New"/>
                <a:ea typeface="Courier New"/>
                <a:cs typeface="Courier New"/>
                <a:sym typeface="Courier New"/>
              </a:rPr>
              <a:t>Unit</a:t>
            </a:r>
            <a:r>
              <a:rPr lang="vi-VN"/>
              <a:t> của Kotlin tương đương với </a:t>
            </a:r>
            <a:r>
              <a:rPr lang="vi-VN">
                <a:latin typeface="Courier New"/>
                <a:ea typeface="Courier New"/>
                <a:cs typeface="Courier New"/>
                <a:sym typeface="Courier New"/>
              </a:rPr>
              <a:t>void</a:t>
            </a:r>
            <a:r>
              <a:rPr lang="vi-VN"/>
              <a:t> của Java.)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vi-VN"/>
              <a:t>Cụ thể là </a:t>
            </a:r>
            <a:r>
              <a:rPr lang="vi-VN">
                <a:solidFill>
                  <a:schemeClr val="dk1"/>
                </a:solidFill>
              </a:rPr>
              <a:t>trong hàm </a:t>
            </a:r>
            <a:r>
              <a:rPr lang="vi-VN">
                <a:solidFill>
                  <a:schemeClr val="dk1"/>
                </a:solidFill>
                <a:latin typeface="Courier New"/>
                <a:ea typeface="Courier New"/>
                <a:cs typeface="Courier New"/>
                <a:sym typeface="Courier New"/>
              </a:rPr>
              <a:t>main()</a:t>
            </a:r>
            <a:r>
              <a:rPr lang="vi-VN"/>
              <a:t> của </a:t>
            </a:r>
            <a:r>
              <a:rPr lang="vi-VN">
                <a:latin typeface="Courier New"/>
                <a:ea typeface="Courier New"/>
                <a:cs typeface="Courier New"/>
                <a:sym typeface="Courier New"/>
              </a:rPr>
              <a:t>Hello.kt</a:t>
            </a:r>
            <a:r>
              <a:rPr lang="vi-VN"/>
              <a:t>, chúng ta sẽ viết mã nào đó để chỉ định </a:t>
            </a:r>
            <a:r>
              <a:rPr lang="vi-VN">
                <a:latin typeface="Courier New"/>
                <a:ea typeface="Courier New"/>
                <a:cs typeface="Courier New"/>
                <a:sym typeface="Courier New"/>
              </a:rPr>
              <a:t>println()</a:t>
            </a:r>
            <a:r>
              <a:rPr lang="vi-VN"/>
              <a:t> cho một biến có tên là </a:t>
            </a:r>
            <a:r>
              <a:rPr lang="vi-VN">
                <a:latin typeface="Courier New"/>
                <a:ea typeface="Courier New"/>
                <a:cs typeface="Courier New"/>
                <a:sym typeface="Courier New"/>
              </a:rPr>
              <a:t>isUnit</a:t>
            </a:r>
            <a:r>
              <a:rPr lang="vi-VN">
                <a:latin typeface="Consolas"/>
                <a:ea typeface="Consolas"/>
                <a:cs typeface="Consolas"/>
                <a:sym typeface="Consolas"/>
              </a:rPr>
              <a:t>,</a:t>
            </a:r>
            <a:r>
              <a:rPr lang="vi-VN"/>
              <a:t> sau đó in ra. Vì </a:t>
            </a:r>
            <a:r>
              <a:rPr lang="vi-VN">
                <a:solidFill>
                  <a:schemeClr val="dk1"/>
                </a:solidFill>
                <a:latin typeface="Courier New"/>
                <a:ea typeface="Courier New"/>
                <a:cs typeface="Courier New"/>
                <a:sym typeface="Courier New"/>
              </a:rPr>
              <a:t>println()</a:t>
            </a:r>
            <a:r>
              <a:rPr lang="vi-VN">
                <a:solidFill>
                  <a:schemeClr val="dk1"/>
                </a:solidFill>
              </a:rPr>
              <a:t> không trả về giá trị nên hàm này sẽ trả về </a:t>
            </a:r>
            <a:r>
              <a:rPr lang="vi-VN">
                <a:solidFill>
                  <a:schemeClr val="dk1"/>
                </a:solidFill>
                <a:latin typeface="Courier New"/>
                <a:ea typeface="Courier New"/>
                <a:cs typeface="Courier New"/>
                <a:sym typeface="Courier New"/>
              </a:rPr>
              <a:t>kotlin.Unit</a:t>
            </a:r>
            <a:r>
              <a:rPr lang="vi-VN">
                <a:solidFill>
                  <a:schemeClr val="dk1"/>
                </a:solidFill>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dirty="0"/>
              <a:t>Hàm là một khối mã rời rạc giúp thực hiện phép toán và có thể trả về giá trị. Trong Kotlin, các hàm được khai báo bằng từ khóa </a:t>
            </a:r>
            <a:r>
              <a:rPr lang="vi-VN" dirty="0">
                <a:latin typeface="Courier New"/>
                <a:ea typeface="Courier New"/>
                <a:cs typeface="Courier New"/>
                <a:sym typeface="Courier New"/>
              </a:rPr>
              <a:t>fun</a:t>
            </a:r>
            <a:r>
              <a:rPr lang="vi-VN" dirty="0"/>
              <a:t> và có thể nhận các đối số có giá trị mặc định hoặc giá trị được đặt tên. Hàm liên kết với một lớp cụ thể được gọi là phương thức.</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Bạn xác định các hàm bằng từ khóa </a:t>
            </a:r>
            <a:r>
              <a:rPr lang="vi-VN">
                <a:latin typeface="Courier New"/>
                <a:ea typeface="Courier New"/>
                <a:cs typeface="Courier New"/>
                <a:sym typeface="Courier New"/>
              </a:rPr>
              <a:t>fun</a:t>
            </a:r>
            <a:r>
              <a:rPr lang="vi-VN"/>
              <a:t> theo sau là tên hàm. Cũng giống như các ngôn ngữ lập trình khác, dấu ngoặc đơn </a:t>
            </a:r>
            <a:r>
              <a:rPr lang="vi-VN">
                <a:latin typeface="Courier New"/>
                <a:ea typeface="Courier New"/>
                <a:cs typeface="Courier New"/>
                <a:sym typeface="Courier New"/>
              </a:rPr>
              <a:t>()</a:t>
            </a:r>
            <a:r>
              <a:rPr lang="vi-VN"/>
              <a:t> là dành cho đối số của hàm (nếu có). Dấu ngoặc nhọn </a:t>
            </a:r>
            <a:r>
              <a:rPr lang="vi-VN">
                <a:latin typeface="Courier New"/>
                <a:ea typeface="Courier New"/>
                <a:cs typeface="Courier New"/>
                <a:sym typeface="Courier New"/>
              </a:rPr>
              <a:t>{}</a:t>
            </a:r>
            <a:r>
              <a:rPr lang="vi-VN"/>
              <a:t> dùng để tạo khung mã cho hàm. Không có loại dữ liệu trả về cho hàm này vì hàm không trả về dữ liệu nào.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vi-VN" b="1"/>
              <a:t>Tài nguyên:</a:t>
            </a:r>
            <a:endParaRPr/>
          </a:p>
          <a:p>
            <a:pPr marL="457200" lvl="0" indent="-298450" algn="l" rtl="0">
              <a:lnSpc>
                <a:spcPct val="115000"/>
              </a:lnSpc>
              <a:spcBef>
                <a:spcPts val="0"/>
              </a:spcBef>
              <a:spcAft>
                <a:spcPts val="0"/>
              </a:spcAft>
              <a:buClr>
                <a:schemeClr val="dk1"/>
              </a:buClr>
              <a:buSzPts val="1100"/>
              <a:buChar char="●"/>
            </a:pPr>
            <a:r>
              <a:rPr lang="vi-VN" u="sng">
                <a:solidFill>
                  <a:schemeClr val="hlink"/>
                </a:solidFill>
                <a:hlinkClick r:id="rId3"/>
              </a:rPr>
              <a:t>Hàm trả về giá trị Unit</a:t>
            </a:r>
            <a:endParaRPr/>
          </a:p>
          <a:p>
            <a:pPr marL="457200" lvl="0" indent="-298450" algn="l" rtl="0">
              <a:lnSpc>
                <a:spcPct val="115000"/>
              </a:lnSpc>
              <a:spcBef>
                <a:spcPts val="0"/>
              </a:spcBef>
              <a:spcAft>
                <a:spcPts val="0"/>
              </a:spcAft>
              <a:buClr>
                <a:schemeClr val="dk1"/>
              </a:buClr>
              <a:buSzPts val="1100"/>
              <a:buChar char="●"/>
            </a:pPr>
            <a:r>
              <a:rPr lang="vi-VN" u="sng">
                <a:solidFill>
                  <a:schemeClr val="hlink"/>
                </a:solidFill>
                <a:hlinkClick r:id="rId4"/>
              </a:rPr>
              <a:t>Loại dữ liệu trả về rõ ràng</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vi-VN" b="1"/>
              <a:t>Chuyển đổi: 1 lượt nhấp chuột</a:t>
            </a:r>
            <a:endParaRPr/>
          </a:p>
          <a:p>
            <a:pPr marL="0" lvl="0" indent="0" algn="l" rtl="0">
              <a:lnSpc>
                <a:spcPct val="115000"/>
              </a:lnSpc>
              <a:spcBef>
                <a:spcPts val="0"/>
              </a:spcBef>
              <a:spcAft>
                <a:spcPts val="0"/>
              </a:spcAft>
              <a:buSzPts val="1100"/>
              <a:buNone/>
            </a:pPr>
            <a:endParaRPr/>
          </a:p>
          <a:p>
            <a:pPr marL="0" lvl="0" indent="0" algn="l" rtl="0">
              <a:lnSpc>
                <a:spcPct val="115000"/>
              </a:lnSpc>
              <a:spcBef>
                <a:spcPts val="0"/>
              </a:spcBef>
              <a:spcAft>
                <a:spcPts val="0"/>
              </a:spcAft>
              <a:buSzPts val="1100"/>
              <a:buNone/>
            </a:pPr>
            <a:r>
              <a:rPr lang="vi-VN" b="1"/>
              <a:t>Tài nguyên:</a:t>
            </a:r>
            <a:endParaRPr/>
          </a:p>
          <a:p>
            <a:pPr marL="457200" lvl="0" indent="-298450" algn="l" rtl="0">
              <a:lnSpc>
                <a:spcPct val="115000"/>
              </a:lnSpc>
              <a:spcBef>
                <a:spcPts val="0"/>
              </a:spcBef>
              <a:spcAft>
                <a:spcPts val="0"/>
              </a:spcAft>
              <a:buClr>
                <a:schemeClr val="dk1"/>
              </a:buClr>
              <a:buSzPts val="1100"/>
              <a:buChar char="●"/>
            </a:pPr>
            <a:r>
              <a:rPr lang="vi-VN" u="sng">
                <a:solidFill>
                  <a:schemeClr val="hlink"/>
                </a:solidFill>
                <a:hlinkClick r:id="rId3"/>
              </a:rPr>
              <a:t>Hàm trả về giá trị Unit</a:t>
            </a:r>
            <a:endParaRPr/>
          </a:p>
          <a:p>
            <a:pPr marL="457200" lvl="0" indent="-298450" algn="l" rtl="0">
              <a:lnSpc>
                <a:spcPct val="115000"/>
              </a:lnSpc>
              <a:spcBef>
                <a:spcPts val="0"/>
              </a:spcBef>
              <a:spcAft>
                <a:spcPts val="0"/>
              </a:spcAft>
              <a:buClr>
                <a:schemeClr val="dk1"/>
              </a:buClr>
              <a:buSzPts val="1100"/>
              <a:buChar char="●"/>
            </a:pPr>
            <a:r>
              <a:rPr lang="vi-VN" u="sng">
                <a:solidFill>
                  <a:schemeClr val="hlink"/>
                </a:solidFill>
                <a:hlinkClick r:id="rId4"/>
              </a:rPr>
              <a:t>Loại dữ liệu trả về rõ ràng</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solidFill>
                  <a:schemeClr val="dk1"/>
                </a:solidFill>
              </a:rPr>
              <a:t>Trong </a:t>
            </a:r>
            <a:r>
              <a:rPr lang="vi-VN">
                <a:solidFill>
                  <a:schemeClr val="dk1"/>
                </a:solidFill>
                <a:latin typeface="Courier New"/>
                <a:ea typeface="Courier New"/>
                <a:cs typeface="Courier New"/>
                <a:sym typeface="Courier New"/>
              </a:rPr>
              <a:t>Hello.kt</a:t>
            </a:r>
            <a:r>
              <a:rPr lang="vi-VN">
                <a:solidFill>
                  <a:schemeClr val="dk1"/>
                </a:solidFill>
              </a:rPr>
              <a:t>, hãy viết hàm </a:t>
            </a:r>
            <a:r>
              <a:rPr lang="vi-VN">
                <a:solidFill>
                  <a:schemeClr val="dk1"/>
                </a:solidFill>
                <a:latin typeface="Courier New"/>
                <a:ea typeface="Courier New"/>
                <a:cs typeface="Courier New"/>
                <a:sym typeface="Courier New"/>
              </a:rPr>
              <a:t>drive()</a:t>
            </a:r>
            <a:r>
              <a:rPr lang="vi-VN">
                <a:solidFill>
                  <a:schemeClr val="dk1"/>
                </a:solidFill>
              </a:rPr>
              <a:t> có tham số </a:t>
            </a:r>
            <a:r>
              <a:rPr lang="vi-VN">
                <a:solidFill>
                  <a:schemeClr val="dk1"/>
                </a:solidFill>
                <a:latin typeface="Courier New"/>
                <a:ea typeface="Courier New"/>
                <a:cs typeface="Courier New"/>
                <a:sym typeface="Courier New"/>
              </a:rPr>
              <a:t>String</a:t>
            </a:r>
            <a:r>
              <a:rPr lang="vi-VN">
                <a:solidFill>
                  <a:schemeClr val="dk1"/>
                </a:solidFill>
              </a:rPr>
              <a:t> được đặt tên là </a:t>
            </a:r>
            <a:r>
              <a:rPr lang="vi-VN">
                <a:solidFill>
                  <a:schemeClr val="dk1"/>
                </a:solidFill>
                <a:latin typeface="Courier New"/>
                <a:ea typeface="Courier New"/>
                <a:cs typeface="Courier New"/>
                <a:sym typeface="Courier New"/>
              </a:rPr>
              <a:t>speed</a:t>
            </a:r>
            <a:r>
              <a:rPr lang="vi-VN">
                <a:solidFill>
                  <a:schemeClr val="dk1"/>
                </a:solidFill>
              </a:rPr>
              <a:t> để in tốc độ của ô tô. Tham số </a:t>
            </a:r>
            <a:r>
              <a:rPr lang="vi-VN">
                <a:solidFill>
                  <a:schemeClr val="dk1"/>
                </a:solidFill>
                <a:latin typeface="Courier New"/>
                <a:ea typeface="Courier New"/>
                <a:cs typeface="Courier New"/>
                <a:sym typeface="Courier New"/>
              </a:rPr>
              <a:t>speed</a:t>
            </a:r>
            <a:r>
              <a:rPr lang="vi-VN">
                <a:solidFill>
                  <a:schemeClr val="dk1"/>
                </a:solidFill>
              </a:rPr>
              <a:t> có giá trị mặc định là "</a:t>
            </a:r>
            <a:r>
              <a:rPr lang="vi-VN">
                <a:solidFill>
                  <a:schemeClr val="dk1"/>
                </a:solidFill>
                <a:latin typeface="Courier New"/>
                <a:ea typeface="Courier New"/>
                <a:cs typeface="Courier New"/>
                <a:sym typeface="Courier New"/>
              </a:rPr>
              <a:t>fast</a:t>
            </a:r>
            <a:r>
              <a:rPr lang="vi-VN">
                <a:solidFill>
                  <a:schemeClr val="dk1"/>
                </a:solidFill>
              </a:rPr>
              <a:t>".</a:t>
            </a:r>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r>
              <a:rPr lang="vi-VN">
                <a:solidFill>
                  <a:schemeClr val="dk1"/>
                </a:solidFill>
              </a:rPr>
              <a:t>Từ hàm </a:t>
            </a:r>
            <a:r>
              <a:rPr lang="vi-VN">
                <a:solidFill>
                  <a:schemeClr val="dk1"/>
                </a:solidFill>
                <a:latin typeface="Courier New"/>
                <a:ea typeface="Courier New"/>
                <a:cs typeface="Courier New"/>
                <a:sym typeface="Courier New"/>
              </a:rPr>
              <a:t>main()</a:t>
            </a:r>
            <a:r>
              <a:rPr lang="vi-VN">
                <a:solidFill>
                  <a:schemeClr val="dk1"/>
                </a:solidFill>
              </a:rPr>
              <a:t>, hãy gọi hàm </a:t>
            </a:r>
            <a:r>
              <a:rPr lang="vi-VN">
                <a:solidFill>
                  <a:schemeClr val="dk1"/>
                </a:solidFill>
                <a:latin typeface="Courier New"/>
                <a:ea typeface="Courier New"/>
                <a:cs typeface="Courier New"/>
                <a:sym typeface="Courier New"/>
              </a:rPr>
              <a:t>drive()</a:t>
            </a:r>
            <a:r>
              <a:rPr lang="vi-VN">
                <a:solidFill>
                  <a:schemeClr val="dk1"/>
                </a:solidFill>
              </a:rPr>
              <a:t> theo 3 cách. </a:t>
            </a:r>
            <a:endParaRPr/>
          </a:p>
          <a:p>
            <a:pPr marL="457200" lvl="0" indent="-298450" algn="l" rtl="0">
              <a:lnSpc>
                <a:spcPct val="100000"/>
              </a:lnSpc>
              <a:spcBef>
                <a:spcPts val="0"/>
              </a:spcBef>
              <a:spcAft>
                <a:spcPts val="0"/>
              </a:spcAft>
              <a:buClr>
                <a:schemeClr val="dk1"/>
              </a:buClr>
              <a:buSzPts val="1100"/>
              <a:buChar char="●"/>
            </a:pPr>
            <a:r>
              <a:rPr lang="vi-VN">
                <a:solidFill>
                  <a:schemeClr val="dk1"/>
                </a:solidFill>
              </a:rPr>
              <a:t>Gọi hàm bằng giá trị mặc định.</a:t>
            </a:r>
            <a:endParaRPr/>
          </a:p>
          <a:p>
            <a:pPr marL="457200" lvl="0" indent="-298450" algn="l" rtl="0">
              <a:lnSpc>
                <a:spcPct val="100000"/>
              </a:lnSpc>
              <a:spcBef>
                <a:spcPts val="0"/>
              </a:spcBef>
              <a:spcAft>
                <a:spcPts val="0"/>
              </a:spcAft>
              <a:buClr>
                <a:schemeClr val="dk1"/>
              </a:buClr>
              <a:buSzPts val="1100"/>
              <a:buChar char="●"/>
            </a:pPr>
            <a:r>
              <a:rPr lang="vi-VN">
                <a:solidFill>
                  <a:schemeClr val="dk1"/>
                </a:solidFill>
              </a:rPr>
              <a:t>Gọi hàm và chuyển tham số </a:t>
            </a:r>
            <a:r>
              <a:rPr lang="vi-VN">
                <a:solidFill>
                  <a:schemeClr val="dk1"/>
                </a:solidFill>
                <a:latin typeface="Courier New"/>
                <a:ea typeface="Courier New"/>
                <a:cs typeface="Courier New"/>
                <a:sym typeface="Courier New"/>
              </a:rPr>
              <a:t>speed</a:t>
            </a:r>
            <a:r>
              <a:rPr lang="vi-VN">
                <a:solidFill>
                  <a:schemeClr val="dk1"/>
                </a:solidFill>
              </a:rPr>
              <a:t> mà không cần tên</a:t>
            </a:r>
            <a:endParaRPr/>
          </a:p>
          <a:p>
            <a:pPr marL="457200" lvl="0" indent="-298450" algn="l" rtl="0">
              <a:lnSpc>
                <a:spcPct val="100000"/>
              </a:lnSpc>
              <a:spcBef>
                <a:spcPts val="0"/>
              </a:spcBef>
              <a:spcAft>
                <a:spcPts val="0"/>
              </a:spcAft>
              <a:buClr>
                <a:schemeClr val="dk1"/>
              </a:buClr>
              <a:buSzPts val="1100"/>
              <a:buChar char="●"/>
            </a:pPr>
            <a:r>
              <a:rPr lang="vi-VN">
                <a:solidFill>
                  <a:schemeClr val="dk1"/>
                </a:solidFill>
              </a:rPr>
              <a:t>Gọi hàm bằng cách đặt tên cho tham số </a:t>
            </a:r>
            <a:r>
              <a:rPr lang="vi-VN">
                <a:solidFill>
                  <a:schemeClr val="dk1"/>
                </a:solidFill>
                <a:latin typeface="Courier New"/>
                <a:ea typeface="Courier New"/>
                <a:cs typeface="Courier New"/>
                <a:sym typeface="Courier New"/>
              </a:rPr>
              <a:t>speed</a:t>
            </a:r>
            <a:r>
              <a:rPr lang="vi-VN">
                <a:solidFill>
                  <a:schemeClr val="dk1"/>
                </a:solidFill>
              </a:rPr>
              <a:t>. Chúng ta sẽ nói về </a:t>
            </a:r>
            <a:r>
              <a:rPr lang="vi-VN" b="1">
                <a:solidFill>
                  <a:schemeClr val="dk1"/>
                </a:solidFill>
              </a:rPr>
              <a:t>đối số được đặt tên</a:t>
            </a:r>
            <a:r>
              <a:rPr lang="vi-VN">
                <a:solidFill>
                  <a:schemeClr val="dk1"/>
                </a:solidFill>
              </a:rPr>
              <a:t> hoặc tham số ở phần sau.</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vi-VN"/>
              <a:t>Hàm </a:t>
            </a:r>
            <a:r>
              <a:rPr lang="vi-VN">
                <a:latin typeface="Courier New"/>
                <a:ea typeface="Courier New"/>
                <a:cs typeface="Courier New"/>
                <a:sym typeface="Courier New"/>
              </a:rPr>
              <a:t>tempToday()</a:t>
            </a:r>
            <a:r>
              <a:rPr lang="vi-VN"/>
              <a:t> nhận 2 tham số, </a:t>
            </a:r>
            <a:r>
              <a:rPr lang="vi-VN">
                <a:latin typeface="Courier New"/>
                <a:ea typeface="Courier New"/>
                <a:cs typeface="Courier New"/>
                <a:sym typeface="Courier New"/>
              </a:rPr>
              <a:t>day</a:t>
            </a:r>
            <a:r>
              <a:rPr lang="vi-VN"/>
              <a:t> và </a:t>
            </a:r>
            <a:r>
              <a:rPr lang="vi-VN">
                <a:latin typeface="Courier New"/>
                <a:ea typeface="Courier New"/>
                <a:cs typeface="Courier New"/>
                <a:sym typeface="Courier New"/>
              </a:rPr>
              <a:t>temp</a:t>
            </a:r>
            <a:r>
              <a:rPr lang="vi-VN">
                <a:solidFill>
                  <a:schemeClr val="dk1"/>
                </a:solidFill>
                <a:latin typeface="Roboto"/>
                <a:ea typeface="Roboto"/>
                <a:cs typeface="Roboto"/>
                <a:sym typeface="Roboto"/>
              </a:rPr>
              <a:t>, cả hai tham số này đều là bắt buộc.</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vi-VN">
                <a:solidFill>
                  <a:schemeClr val="dk1"/>
                </a:solidFill>
              </a:rPr>
              <a:t>Trong hàm ví dụ, chúng ta dùng </a:t>
            </a:r>
            <a:r>
              <a:rPr lang="vi-VN">
                <a:solidFill>
                  <a:schemeClr val="dk1"/>
                </a:solidFill>
                <a:latin typeface="Courier New"/>
                <a:ea typeface="Courier New"/>
                <a:cs typeface="Courier New"/>
                <a:sym typeface="Courier New"/>
              </a:rPr>
              <a:t>reformat()</a:t>
            </a:r>
            <a:r>
              <a:rPr lang="vi-VN">
                <a:solidFill>
                  <a:schemeClr val="dk1"/>
                </a:solidFill>
              </a:rPr>
              <a:t> để áp dụng định dạng đã chỉ định hoặc áp dụng kết hợp các định dạng cho tham số </a:t>
            </a:r>
            <a:r>
              <a:rPr lang="vi-VN">
                <a:solidFill>
                  <a:schemeClr val="dk1"/>
                </a:solidFill>
                <a:latin typeface="Courier New"/>
                <a:ea typeface="Courier New"/>
                <a:cs typeface="Courier New"/>
                <a:sym typeface="Courier New"/>
              </a:rPr>
              <a:t>String</a:t>
            </a:r>
            <a:r>
              <a:rPr lang="vi-VN">
                <a:solidFill>
                  <a:schemeClr val="dk1"/>
                </a:solidFill>
              </a:rPr>
              <a:t>. Các tham số cho </a:t>
            </a:r>
            <a:r>
              <a:rPr lang="vi-VN">
                <a:solidFill>
                  <a:schemeClr val="dk1"/>
                </a:solidFill>
                <a:latin typeface="Courier New"/>
                <a:ea typeface="Courier New"/>
                <a:cs typeface="Courier New"/>
                <a:sym typeface="Courier New"/>
              </a:rPr>
              <a:t>reformat()</a:t>
            </a:r>
            <a:r>
              <a:rPr lang="vi-VN">
                <a:solidFill>
                  <a:schemeClr val="dk1"/>
                </a:solidFill>
              </a:rPr>
              <a:t> có chứa tên và loại tham số. Tham số </a:t>
            </a:r>
            <a:r>
              <a:rPr lang="vi-VN">
                <a:solidFill>
                  <a:schemeClr val="dk1"/>
                </a:solidFill>
                <a:latin typeface="Courier New"/>
                <a:ea typeface="Courier New"/>
                <a:cs typeface="Courier New"/>
                <a:sym typeface="Courier New"/>
              </a:rPr>
              <a:t>normalizeCase</a:t>
            </a:r>
            <a:r>
              <a:rPr lang="vi-VN">
                <a:solidFill>
                  <a:schemeClr val="dk1"/>
                </a:solidFill>
              </a:rPr>
              <a:t> có giá trị mặc định.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vi-VN"/>
              <a:t>Các đối số mặc định và đối số được đặt tên giúp giảm thiểu tình trạng nạp chồng và cải thiện khả năng đọc mã.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vi-VN">
                <a:highlight>
                  <a:schemeClr val="lt1"/>
                </a:highlight>
              </a:rPr>
              <a:t>Bạn có thể chuyển các đối số cho một hàm có tên đối số (đối số được đặt tên). </a:t>
            </a:r>
            <a:r>
              <a:rPr lang="vi-VN">
                <a:highlight>
                  <a:srgbClr val="FFFFFF"/>
                </a:highlight>
              </a:rPr>
              <a:t>Việc dùng đối số được đặt tên khá thuận tiện khi một hàm có số lượng lớn tham số hoặc tham số mặc định. Xin lưu ý rằng chúng ta không được đưa tham số vào với tham số mặc định.</a:t>
            </a:r>
            <a:endParaRPr/>
          </a:p>
          <a:p>
            <a:pPr marL="0" lvl="0" indent="0" algn="l" rtl="0">
              <a:lnSpc>
                <a:spcPct val="115000"/>
              </a:lnSpc>
              <a:spcBef>
                <a:spcPts val="0"/>
              </a:spcBef>
              <a:spcAft>
                <a:spcPts val="0"/>
              </a:spcAft>
              <a:buSzPts val="1100"/>
              <a:buNone/>
            </a:pPr>
            <a:endParaRPr>
              <a:highlight>
                <a:srgbClr val="FFFFFF"/>
              </a:highlight>
            </a:endParaRPr>
          </a:p>
          <a:p>
            <a:pPr marL="0" lvl="0" indent="0" algn="l" rtl="0">
              <a:lnSpc>
                <a:spcPct val="115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Khi hàm trả về một biểu thức, dấu ngoặc nhọn có thể được loại bỏ và phần nội dung sẽ được chỉ định là phần tiếp sau ký hiệu "</a:t>
            </a:r>
            <a:r>
              <a:rPr lang="vi-VN">
                <a:latin typeface="Courier New"/>
                <a:ea typeface="Courier New"/>
                <a:cs typeface="Courier New"/>
                <a:sym typeface="Courier New"/>
              </a:rPr>
              <a:t>="</a:t>
            </a:r>
            <a:r>
              <a:rPr lang="vi-VN"/>
              <a:t>.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vi-VN" b="1"/>
              <a:t>Tài nguyên:</a:t>
            </a:r>
            <a:endParaRPr/>
          </a:p>
          <a:p>
            <a:pPr marL="457200" lvl="0" indent="-298450" algn="l" rtl="0">
              <a:lnSpc>
                <a:spcPct val="100000"/>
              </a:lnSpc>
              <a:spcBef>
                <a:spcPts val="0"/>
              </a:spcBef>
              <a:spcAft>
                <a:spcPts val="0"/>
              </a:spcAft>
              <a:buSzPts val="1100"/>
              <a:buChar char="●"/>
            </a:pPr>
            <a:r>
              <a:rPr lang="vi-VN" u="sng">
                <a:solidFill>
                  <a:schemeClr val="hlink"/>
                </a:solidFill>
                <a:hlinkClick r:id="rId3"/>
              </a:rPr>
              <a:t>Hàm một biểu thức</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p>
          <a:p>
            <a:pPr marL="0" lvl="0" indent="0" algn="l" rtl="0">
              <a:lnSpc>
                <a:spcPct val="115000"/>
              </a:lnSpc>
              <a:spcBef>
                <a:spcPts val="0"/>
              </a:spcBef>
              <a:spcAft>
                <a:spcPts val="0"/>
              </a:spcAft>
              <a:buSzPts val="1100"/>
              <a:buNone/>
            </a:pPr>
            <a:r>
              <a:rPr lang="vi-VN" b="1"/>
              <a:t>Tài nguyên:</a:t>
            </a:r>
            <a:endParaRPr/>
          </a:p>
          <a:p>
            <a:pPr marL="457200" lvl="0" indent="-298450" algn="l" rtl="0">
              <a:lnSpc>
                <a:spcPct val="115000"/>
              </a:lnSpc>
              <a:spcBef>
                <a:spcPts val="0"/>
              </a:spcBef>
              <a:spcAft>
                <a:spcPts val="0"/>
              </a:spcAft>
              <a:buSzPts val="1100"/>
              <a:buChar char="●"/>
            </a:pPr>
            <a:r>
              <a:rPr lang="vi-VN" u="sng">
                <a:solidFill>
                  <a:schemeClr val="hlink"/>
                </a:solidFill>
                <a:hlinkClick r:id="rId3"/>
              </a:rPr>
              <a:t>Loại hàm</a:t>
            </a:r>
            <a:endParaRPr/>
          </a:p>
          <a:p>
            <a:pPr marL="457200" lvl="0" indent="-298450" algn="l" rtl="0">
              <a:lnSpc>
                <a:spcPct val="115000"/>
              </a:lnSpc>
              <a:spcBef>
                <a:spcPts val="0"/>
              </a:spcBef>
              <a:spcAft>
                <a:spcPts val="0"/>
              </a:spcAft>
              <a:buSzPts val="1100"/>
              <a:buChar char="●"/>
            </a:pPr>
            <a:r>
              <a:rPr lang="vi-VN" u="sng">
                <a:solidFill>
                  <a:schemeClr val="hlink"/>
                </a:solidFill>
                <a:hlinkClick r:id="rId4"/>
              </a:rPr>
              <a:t>Các hàm bậc cao hơn và hàm lambda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vi-VN" dirty="0">
                <a:solidFill>
                  <a:schemeClr val="dk1"/>
                </a:solidFill>
              </a:rPr>
              <a:t>Ngoài các hàm thông thường, được đặt tên, Kotlin còn hỗ trợ hàm lambda. Hàm lambda là một biểu thức giúp tạo hàm. Nhưng thay vì khai báo một hàm được đặt tên, bạn sẽ khai báo hàm không có tên. Điều khiến hàm này hữu ích là biểu thức lambda hiện có thể được chuyển ở dạng dữ liệu. Trong các ngôn ngữ khác, hàm lambda được gọi là hàm ẩn danh, hằng hàm hoặc các tên tương tự.</a:t>
            </a:r>
            <a:endParaRPr dirty="0"/>
          </a:p>
          <a:p>
            <a:pPr marL="0" lvl="0" indent="0" algn="l" rtl="0">
              <a:lnSpc>
                <a:spcPct val="115000"/>
              </a:lnSpc>
              <a:spcBef>
                <a:spcPts val="0"/>
              </a:spcBef>
              <a:spcAft>
                <a:spcPts val="0"/>
              </a:spcAft>
              <a:buSzPts val="1100"/>
              <a:buNone/>
            </a:pPr>
            <a:endParaRPr dirty="0">
              <a:solidFill>
                <a:schemeClr val="dk1"/>
              </a:solidFill>
            </a:endParaRPr>
          </a:p>
          <a:p>
            <a:pPr marL="0" lvl="0" indent="0" algn="l" rtl="0">
              <a:lnSpc>
                <a:spcPct val="115000"/>
              </a:lnSpc>
              <a:spcBef>
                <a:spcPts val="0"/>
              </a:spcBef>
              <a:spcAft>
                <a:spcPts val="0"/>
              </a:spcAft>
              <a:buSzPts val="1100"/>
              <a:buNone/>
            </a:pPr>
            <a:r>
              <a:rPr lang="vi-VN" dirty="0">
                <a:solidFill>
                  <a:schemeClr val="dk1"/>
                </a:solidFill>
                <a:highlight>
                  <a:srgbClr val="FFFFFF"/>
                </a:highlight>
                <a:latin typeface="Roboto"/>
                <a:ea typeface="Roboto"/>
                <a:cs typeface="Roboto"/>
                <a:sym typeface="Roboto"/>
              </a:rPr>
              <a:t>Giống như các hàm được đặt tên, hàm lambda có thể chứa tham số. Đối với hàm lambda, các tham số (và loại tham số, nếu cần) nằm ở bên trái </a:t>
            </a:r>
            <a:r>
              <a:rPr lang="vi-VN" b="1" i="1" dirty="0">
                <a:solidFill>
                  <a:schemeClr val="dk1"/>
                </a:solidFill>
                <a:highlight>
                  <a:srgbClr val="FFFFFF"/>
                </a:highlight>
                <a:latin typeface="Roboto"/>
                <a:ea typeface="Roboto"/>
                <a:cs typeface="Roboto"/>
                <a:sym typeface="Roboto"/>
              </a:rPr>
              <a:t>mũi tên hàm</a:t>
            </a:r>
            <a:r>
              <a:rPr lang="vi-VN" b="1" i="1" dirty="0">
                <a:solidFill>
                  <a:schemeClr val="dk1"/>
                </a:solidFill>
                <a:latin typeface="Roboto"/>
                <a:ea typeface="Roboto"/>
                <a:cs typeface="Roboto"/>
                <a:sym typeface="Roboto"/>
              </a:rPr>
              <a:t> </a:t>
            </a:r>
            <a:r>
              <a:rPr lang="vi-VN" b="1" i="1" dirty="0">
                <a:solidFill>
                  <a:schemeClr val="dk1"/>
                </a:solidFill>
              </a:rPr>
              <a:t>-&gt;</a:t>
            </a:r>
            <a:r>
              <a:rPr lang="vi-VN" dirty="0">
                <a:solidFill>
                  <a:schemeClr val="dk1"/>
                </a:solidFill>
                <a:highlight>
                  <a:srgbClr val="FFFFFF"/>
                </a:highlight>
                <a:latin typeface="Roboto"/>
                <a:ea typeface="Roboto"/>
                <a:cs typeface="Roboto"/>
                <a:sym typeface="Roboto"/>
              </a:rPr>
              <a:t>. Mã cần thực thi nằm ở bên phải mũi tên hàm. Sau khi hàm lambda được chỉ định cho một biến, bạn có thể gọi biến đó giống như một hàm.</a:t>
            </a:r>
            <a:endParaRPr dirty="0"/>
          </a:p>
          <a:p>
            <a:pPr marL="0" lvl="0" indent="0" algn="l" rtl="0">
              <a:lnSpc>
                <a:spcPct val="115000"/>
              </a:lnSpc>
              <a:spcBef>
                <a:spcPts val="0"/>
              </a:spcBef>
              <a:spcAft>
                <a:spcPts val="0"/>
              </a:spcAft>
              <a:buSzPts val="1100"/>
              <a:buNone/>
            </a:pPr>
            <a:endParaRPr dirty="0">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SzPts val="1100"/>
              <a:buNone/>
            </a:pPr>
            <a:r>
              <a:rPr lang="vi-VN" b="1" dirty="0">
                <a:solidFill>
                  <a:schemeClr val="dk1"/>
                </a:solidFill>
                <a:highlight>
                  <a:srgbClr val="FFFFFF"/>
                </a:highlight>
                <a:latin typeface="Roboto"/>
                <a:ea typeface="Roboto"/>
                <a:cs typeface="Roboto"/>
                <a:sym typeface="Roboto"/>
              </a:rPr>
              <a:t>Tài nguyên:</a:t>
            </a:r>
            <a:endParaRPr dirty="0"/>
          </a:p>
          <a:p>
            <a:pPr marL="457200" lvl="0" indent="-298450" algn="l" rtl="0">
              <a:lnSpc>
                <a:spcPct val="115000"/>
              </a:lnSpc>
              <a:spcBef>
                <a:spcPts val="0"/>
              </a:spcBef>
              <a:spcAft>
                <a:spcPts val="0"/>
              </a:spcAft>
              <a:buClr>
                <a:schemeClr val="dk1"/>
              </a:buClr>
              <a:buSzPts val="1100"/>
              <a:buChar char="●"/>
            </a:pPr>
            <a:r>
              <a:rPr lang="vi-VN" u="sng" dirty="0">
                <a:solidFill>
                  <a:schemeClr val="hlink"/>
                </a:solidFill>
                <a:hlinkClick r:id="rId3"/>
              </a:rPr>
              <a:t>Hàm lambda</a:t>
            </a:r>
            <a:endParaRPr dirty="0"/>
          </a:p>
          <a:p>
            <a:pPr marL="457200" lvl="0" indent="-298450" algn="l" rtl="0">
              <a:lnSpc>
                <a:spcPct val="115000"/>
              </a:lnSpc>
              <a:spcBef>
                <a:spcPts val="0"/>
              </a:spcBef>
              <a:spcAft>
                <a:spcPts val="0"/>
              </a:spcAft>
              <a:buClr>
                <a:schemeClr val="dk1"/>
              </a:buClr>
              <a:buSzPts val="1100"/>
              <a:buChar char="●"/>
            </a:pPr>
            <a:r>
              <a:rPr lang="vi-VN" u="sng" dirty="0">
                <a:solidFill>
                  <a:schemeClr val="hlink"/>
                </a:solidFill>
                <a:hlinkClick r:id="rId4"/>
              </a:rPr>
              <a:t>Biểu thức lambda và hàm ẩn danh </a:t>
            </a: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Google Shape;328;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vi-VN"/>
              <a:t>Ý nghĩa của mã này như sau:</a:t>
            </a:r>
            <a:endParaRPr/>
          </a:p>
          <a:p>
            <a:pPr marL="457200" lvl="0" indent="-298450" algn="l" rtl="0">
              <a:lnSpc>
                <a:spcPct val="100000"/>
              </a:lnSpc>
              <a:spcBef>
                <a:spcPts val="0"/>
              </a:spcBef>
              <a:spcAft>
                <a:spcPts val="0"/>
              </a:spcAft>
              <a:buSzPts val="1100"/>
              <a:buChar char="●"/>
            </a:pPr>
            <a:r>
              <a:rPr lang="vi-VN"/>
              <a:t>Tạo một biến có tên là </a:t>
            </a:r>
            <a:r>
              <a:rPr lang="vi-VN">
                <a:latin typeface="Courier New"/>
                <a:ea typeface="Courier New"/>
                <a:cs typeface="Courier New"/>
                <a:sym typeface="Courier New"/>
              </a:rPr>
              <a:t>waterFilter</a:t>
            </a:r>
            <a:r>
              <a:rPr lang="vi-VN"/>
              <a:t>.</a:t>
            </a:r>
            <a:endParaRPr/>
          </a:p>
          <a:p>
            <a:pPr marL="457200" lvl="0" indent="-298450" algn="l" rtl="0">
              <a:lnSpc>
                <a:spcPct val="100000"/>
              </a:lnSpc>
              <a:spcBef>
                <a:spcPts val="0"/>
              </a:spcBef>
              <a:spcAft>
                <a:spcPts val="0"/>
              </a:spcAft>
              <a:buSzPts val="1100"/>
              <a:buChar char="●"/>
            </a:pPr>
            <a:r>
              <a:rPr lang="vi-VN">
                <a:latin typeface="Courier New"/>
                <a:ea typeface="Courier New"/>
                <a:cs typeface="Courier New"/>
                <a:sym typeface="Courier New"/>
              </a:rPr>
              <a:t>waterFilter</a:t>
            </a:r>
            <a:r>
              <a:rPr lang="vi-VN"/>
              <a:t> có thể là bất kỳ hàm nào nhận </a:t>
            </a:r>
            <a:r>
              <a:rPr lang="vi-VN">
                <a:latin typeface="Courier New"/>
                <a:ea typeface="Courier New"/>
                <a:cs typeface="Courier New"/>
                <a:sym typeface="Courier New"/>
              </a:rPr>
              <a:t>Int</a:t>
            </a:r>
            <a:r>
              <a:rPr lang="vi-VN"/>
              <a:t> và trả về </a:t>
            </a:r>
            <a:r>
              <a:rPr lang="vi-VN">
                <a:latin typeface="Courier New"/>
                <a:ea typeface="Courier New"/>
                <a:cs typeface="Courier New"/>
                <a:sym typeface="Courier New"/>
              </a:rPr>
              <a:t>Int</a:t>
            </a:r>
            <a:r>
              <a:rPr lang="vi-VN"/>
              <a:t>.</a:t>
            </a:r>
            <a:endParaRPr/>
          </a:p>
          <a:p>
            <a:pPr marL="457200" lvl="0" indent="-298450" algn="l" rtl="0">
              <a:lnSpc>
                <a:spcPct val="100000"/>
              </a:lnSpc>
              <a:spcBef>
                <a:spcPts val="0"/>
              </a:spcBef>
              <a:spcAft>
                <a:spcPts val="0"/>
              </a:spcAft>
              <a:buSzPts val="1100"/>
              <a:buChar char="●"/>
            </a:pPr>
            <a:r>
              <a:rPr lang="vi-VN"/>
              <a:t>Chỉ định một hàm lambda cho </a:t>
            </a:r>
            <a:r>
              <a:rPr lang="vi-VN">
                <a:latin typeface="Courier New"/>
                <a:ea typeface="Courier New"/>
                <a:cs typeface="Courier New"/>
                <a:sym typeface="Courier New"/>
              </a:rPr>
              <a:t>waterFilter</a:t>
            </a:r>
            <a:r>
              <a:rPr lang="vi-VN"/>
              <a:t>.</a:t>
            </a:r>
            <a:endParaRPr/>
          </a:p>
          <a:p>
            <a:pPr marL="457200" lvl="0" indent="-298450" algn="l" rtl="0">
              <a:lnSpc>
                <a:spcPct val="100000"/>
              </a:lnSpc>
              <a:spcBef>
                <a:spcPts val="0"/>
              </a:spcBef>
              <a:spcAft>
                <a:spcPts val="0"/>
              </a:spcAft>
              <a:buSzPts val="1100"/>
              <a:buChar char="●"/>
            </a:pPr>
            <a:r>
              <a:rPr lang="vi-VN"/>
              <a:t>Hàm lambda trả về giá trị của đối số </a:t>
            </a:r>
            <a:r>
              <a:rPr lang="vi-VN">
                <a:latin typeface="Courier New"/>
                <a:ea typeface="Courier New"/>
                <a:cs typeface="Courier New"/>
                <a:sym typeface="Courier New"/>
              </a:rPr>
              <a:t>level</a:t>
            </a:r>
            <a:r>
              <a:rPr lang="vi-VN"/>
              <a:t> chia cho </a:t>
            </a:r>
            <a:r>
              <a:rPr lang="vi-VN">
                <a:latin typeface="Courier New"/>
                <a:ea typeface="Courier New"/>
                <a:cs typeface="Courier New"/>
                <a:sym typeface="Courier New"/>
              </a:rPr>
              <a:t>2</a:t>
            </a:r>
            <a:r>
              <a:rPr lang="vi-VN"/>
              <a: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vi-VN"/>
              <a:t>Xin lưu ý rằng bạn không phải chỉ định loại đối số của hàm lambda nữa. Loại sẽ được tính bằng khả năng dự đoán loại.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vi-VN">
                <a:solidFill>
                  <a:schemeClr val="dk1"/>
                </a:solidFill>
              </a:rPr>
              <a:t>Sức mạnh thực sự của hàm lambda nằm ở khả năng dùng hàm này để tạo các hàm bậc cao hơn, trong đó đối số cho hàm này lại chính là hàm kia.</a:t>
            </a:r>
            <a:endParaRPr/>
          </a:p>
          <a:p>
            <a:pPr marL="0" lvl="0" indent="0" algn="l" rtl="0">
              <a:lnSpc>
                <a:spcPct val="115000"/>
              </a:lnSpc>
              <a:spcBef>
                <a:spcPts val="0"/>
              </a:spcBef>
              <a:spcAft>
                <a:spcPts val="0"/>
              </a:spcAft>
              <a:buSzPts val="1100"/>
              <a:buNone/>
            </a:pPr>
            <a:endParaRPr>
              <a:solidFill>
                <a:schemeClr val="dk1"/>
              </a:solidFill>
            </a:endParaRPr>
          </a:p>
          <a:p>
            <a:pPr marL="0" lvl="0" indent="0" algn="l" rtl="0">
              <a:lnSpc>
                <a:spcPct val="115000"/>
              </a:lnSpc>
              <a:spcBef>
                <a:spcPts val="0"/>
              </a:spcBef>
              <a:spcAft>
                <a:spcPts val="0"/>
              </a:spcAft>
              <a:buSzPts val="1100"/>
              <a:buNone/>
            </a:pPr>
            <a:r>
              <a:rPr lang="vi-VN">
                <a:solidFill>
                  <a:schemeClr val="dk1"/>
                </a:solidFill>
              </a:rPr>
              <a:t>Ở đây, khi cho phép chuyển bộ mã hóa ở dạng hàm, bạn có thể dùng thuật toán mã hóa tốt hơn hoặc thuật toán khác khi mọi thứ thay đổi mà không cần phải mã hóa cứng thành ứng dụng. Ngoài ra, bạn cũng có cái nhìn khái quát hơn khi cho phép dùng một phương thức receiver ở nhiều nơi mà không cần có mã chuyên biệt.</a:t>
            </a:r>
            <a:endParaRPr/>
          </a:p>
          <a:p>
            <a:pPr marL="0" lvl="0" indent="0" algn="l" rtl="0">
              <a:lnSpc>
                <a:spcPct val="115000"/>
              </a:lnSpc>
              <a:spcBef>
                <a:spcPts val="0"/>
              </a:spcBef>
              <a:spcAft>
                <a:spcPts val="0"/>
              </a:spcAft>
              <a:buSzPts val="1100"/>
              <a:buNone/>
            </a:pPr>
            <a:endParaRPr>
              <a:solidFill>
                <a:schemeClr val="dk1"/>
              </a:solidFill>
            </a:endParaRPr>
          </a:p>
          <a:p>
            <a:pPr marL="0" lvl="0" indent="0" algn="l" rtl="0">
              <a:lnSpc>
                <a:spcPct val="115000"/>
              </a:lnSpc>
              <a:spcBef>
                <a:spcPts val="0"/>
              </a:spcBef>
              <a:spcAft>
                <a:spcPts val="0"/>
              </a:spcAft>
              <a:buSzPts val="1100"/>
              <a:buNone/>
            </a:pPr>
            <a:r>
              <a:rPr lang="vi-VN" b="1">
                <a:solidFill>
                  <a:schemeClr val="dk1"/>
                </a:solidFill>
              </a:rPr>
              <a:t>Tài nguyên:</a:t>
            </a:r>
            <a:endParaRPr/>
          </a:p>
          <a:p>
            <a:pPr marL="457200" lvl="0" indent="-298450" algn="l" rtl="0">
              <a:lnSpc>
                <a:spcPct val="115000"/>
              </a:lnSpc>
              <a:spcBef>
                <a:spcPts val="0"/>
              </a:spcBef>
              <a:spcAft>
                <a:spcPts val="0"/>
              </a:spcAft>
              <a:buSzPts val="1100"/>
              <a:buChar char="●"/>
            </a:pPr>
            <a:r>
              <a:rPr lang="vi-VN" u="sng">
                <a:solidFill>
                  <a:schemeClr val="hlink"/>
                </a:solidFill>
                <a:hlinkClick r:id="rId3"/>
              </a:rPr>
              <a:t>Hàm lambda</a:t>
            </a:r>
            <a:endParaRPr/>
          </a:p>
          <a:p>
            <a:pPr marL="457200" lvl="0" indent="-298450" algn="l" rtl="0">
              <a:lnSpc>
                <a:spcPct val="115000"/>
              </a:lnSpc>
              <a:spcBef>
                <a:spcPts val="0"/>
              </a:spcBef>
              <a:spcAft>
                <a:spcPts val="0"/>
              </a:spcAft>
              <a:buSzPts val="1100"/>
              <a:buChar char="●"/>
            </a:pPr>
            <a:r>
              <a:rPr lang="vi-VN" u="sng">
                <a:solidFill>
                  <a:schemeClr val="hlink"/>
                </a:solidFill>
                <a:hlinkClick r:id="rId4"/>
              </a:rPr>
              <a:t>Hàm bậc cao hơn</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Khi dùng loại hàm, việc triển khai sẽ tách biệt với việc sử dụng. Nhờ vậy, bạn có thể dùng bất kỳ loại hàm nào đáp ứng hợp đồng, trong trường hợp này là bất cứ loại hàm nào nhận đầu vào là Chuỗi và trả về Chuỗi: </a:t>
            </a:r>
            <a:r>
              <a:rPr lang="vi-VN">
                <a:latin typeface="Courier New"/>
                <a:ea typeface="Courier New"/>
                <a:cs typeface="Courier New"/>
                <a:sym typeface="Courier New"/>
              </a:rPr>
              <a:t>(String) -&gt; String</a:t>
            </a:r>
            <a:r>
              <a:rPr lang="vi-VN"/>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b="1"/>
              <a:t>Chuyển đổi: 1 lượt nhấp chuột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vi-VN"/>
              <a:t>Khi làm việc với các hàm bậc cao hơn, Kotlin muốn rằng bất kỳ tham số nào nhận một hàm đều là tham số cuối cùng. </a:t>
            </a:r>
            <a:r>
              <a:rPr lang="vi-VN">
                <a:solidFill>
                  <a:schemeClr val="dk1"/>
                </a:solidFill>
              </a:rPr>
              <a:t>Kotlin có cú pháp đặc biệt, được gọi là cú pháp lệnh gọi tham số cuối cùng, cho phép bạn tạo mã ngắn gọn hơn nữa. Trong trường hợp này, bạn có thể chuyển hàm lambda cho tham số hàm, nhưng không cần phải đưa hàm lambda vào trong dấu ngoặc đơn.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Chúng ta sẽ nói thêm về cách mà các hàm bậc cao hơn có thể được dùng trong phần tiếp theo về "Bộ lọc danh sách".</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1" name="Google Shape;401;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b="1"/>
              <a:t>Chuyển đổi: theo thời gian</a:t>
            </a:r>
            <a:br>
              <a:rPr lang="vi-VN"/>
            </a:br>
            <a:endParaRPr/>
          </a:p>
          <a:p>
            <a:pPr marL="0" lvl="0" indent="0" algn="l" rtl="0">
              <a:lnSpc>
                <a:spcPct val="100000"/>
              </a:lnSpc>
              <a:spcBef>
                <a:spcPts val="0"/>
              </a:spcBef>
              <a:spcAft>
                <a:spcPts val="0"/>
              </a:spcAft>
              <a:buSzPts val="1100"/>
              <a:buNone/>
            </a:pPr>
            <a:r>
              <a:rPr lang="vi-VN"/>
              <a:t>Việc sử dụng bộ lọc là cách nhanh chóng để lấy một phần danh sách dựa trên điều kiện nào đó. Ở đây, chúng ta áp dụng bộ lọc danh sách để chỉ chọn các màu có chữ "đỏ" trong tên.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Hằng hàm có đúng một tham số không yêu cầu bạn phải xác định rõ tham số; bạn có thể dùng chính tham số đó. Điều này giúp nhiều cấu trúc ngôn ngữ như bộ lọc trở nên dễ dùng hơn vì bạn không phải chỉ định tên tham số.</a:t>
            </a:r>
            <a:endParaRPr/>
          </a:p>
          <a:p>
            <a:pPr marL="0" lvl="0" indent="0" algn="l" rtl="0">
              <a:lnSpc>
                <a:spcPct val="100000"/>
              </a:lnSpc>
              <a:spcBef>
                <a:spcPts val="0"/>
              </a:spcBef>
              <a:spcAft>
                <a:spcPts val="0"/>
              </a:spcAft>
              <a:buSzPts val="1100"/>
              <a:buNone/>
            </a:pPr>
            <a:br>
              <a:rPr lang="vi-VN"/>
            </a:br>
            <a:r>
              <a:rPr lang="vi-VN"/>
              <a:t>Ở mỗi bước, chúng ta có thể loại bỏ hình thức vì hệ thống loại có thể nhận biết nội dung nào sẽ được mong đợi. Với </a:t>
            </a:r>
            <a:r>
              <a:rPr lang="vi-VN">
                <a:latin typeface="Courier New"/>
                <a:ea typeface="Courier New"/>
                <a:cs typeface="Courier New"/>
                <a:sym typeface="Courier New"/>
              </a:rPr>
              <a:t>it</a:t>
            </a:r>
            <a:r>
              <a:rPr lang="vi-VN"/>
              <a:t>, sẽ không có câu hỏi về loại và chỉ có một giá trị được cung cấp cho khối mã.</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vi-VN">
                <a:solidFill>
                  <a:schemeClr val="dk1"/>
                </a:solidFill>
              </a:rPr>
              <a:t>Hãy</a:t>
            </a:r>
            <a:r>
              <a:rPr lang="vi-VN"/>
              <a:t> dùng bộ lọc</a:t>
            </a:r>
            <a:r>
              <a:rPr lang="vi-VN" sz="1050">
                <a:solidFill>
                  <a:schemeClr val="dk1"/>
                </a:solidFill>
                <a:highlight>
                  <a:srgbClr val="FFFFFF"/>
                </a:highlight>
                <a:latin typeface="Roboto"/>
                <a:ea typeface="Roboto"/>
                <a:cs typeface="Roboto"/>
                <a:sym typeface="Roboto"/>
              </a:rPr>
              <a:t> để chỉ in đồ trang trí bắt đầu bằng chữ "b". Kết quả mà bộ lọc thu được sẽ hiển thị trong phần kết quả.</a:t>
            </a:r>
            <a:endParaRPr/>
          </a:p>
          <a:p>
            <a:pPr marL="0" lvl="0" indent="0" algn="l" rtl="0">
              <a:lnSpc>
                <a:spcPct val="115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solidFill>
                  <a:schemeClr val="dk1"/>
                </a:solidFill>
              </a:rPr>
              <a:t>Phép toán lazy sẽ tốn kém hơn so với phép toán eager (</a:t>
            </a:r>
            <a:r>
              <a:rPr lang="vi-VN" sz="1050">
                <a:solidFill>
                  <a:srgbClr val="3C4043"/>
                </a:solidFill>
                <a:highlight>
                  <a:srgbClr val="FFFFFF"/>
                </a:highlight>
                <a:latin typeface="Roboto"/>
                <a:ea typeface="Roboto"/>
                <a:cs typeface="Roboto"/>
                <a:sym typeface="Roboto"/>
              </a:rPr>
              <a:t>do số lượng phân bổ và nhánh nhỏ tăng)</a:t>
            </a:r>
            <a:r>
              <a:rPr lang="vi-VN">
                <a:solidFill>
                  <a:schemeClr val="dk1"/>
                </a:solidFill>
              </a:rPr>
              <a:t>. Bạn chỉ nên dùng phép toán này khi thấy rõ được lợi ích. </a:t>
            </a:r>
            <a:r>
              <a:rPr lang="vi-VN"/>
              <a:t>Việc dùng phương thức đánh giá lazy sẽ đặc biệt hữu ích khi làm việc với các tập hợp lớn, trong đó bạn muốn tránh thực hiện các phép toán tốn kém khi mà chỉ cần một phần kết quả</a:t>
            </a:r>
            <a:r>
              <a:rPr lang="vi-VN" sz="1050">
                <a:solidFill>
                  <a:srgbClr val="3C4043"/>
                </a:solidFill>
                <a:highlight>
                  <a:srgbClr val="FFFFFF"/>
                </a:highlight>
                <a:latin typeface="Roboto"/>
                <a:ea typeface="Roboto"/>
                <a:cs typeface="Roboto"/>
                <a:sym typeface="Roboto"/>
              </a:rPr>
              <a: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0"/>
              </a:spcAft>
              <a:buSzPts val="1100"/>
              <a:buNone/>
            </a:pPr>
            <a:r>
              <a:rPr lang="vi-VN">
                <a:solidFill>
                  <a:schemeClr val="dk1"/>
                </a:solidFill>
                <a:highlight>
                  <a:srgbClr val="FFFFFF"/>
                </a:highlight>
                <a:latin typeface="Roboto"/>
                <a:ea typeface="Roboto"/>
                <a:cs typeface="Roboto"/>
                <a:sym typeface="Roboto"/>
              </a:rPr>
              <a:t>Trong Kotlin, danh sách kết quả có thể được tạo ngay lập tức hoặc khi truy cập vào danh sách. Tức là bộ lọc có thể là </a:t>
            </a:r>
            <a:r>
              <a:rPr lang="vi-VN" i="1">
                <a:solidFill>
                  <a:schemeClr val="dk1"/>
                </a:solidFill>
                <a:highlight>
                  <a:srgbClr val="FFFFFF"/>
                </a:highlight>
                <a:latin typeface="Roboto"/>
                <a:ea typeface="Roboto"/>
                <a:cs typeface="Roboto"/>
                <a:sym typeface="Roboto"/>
              </a:rPr>
              <a:t>eager</a:t>
            </a:r>
            <a:r>
              <a:rPr lang="vi-VN">
                <a:solidFill>
                  <a:schemeClr val="dk1"/>
                </a:solidFill>
                <a:highlight>
                  <a:srgbClr val="FFFFFF"/>
                </a:highlight>
                <a:latin typeface="Roboto"/>
                <a:ea typeface="Roboto"/>
                <a:cs typeface="Roboto"/>
                <a:sym typeface="Roboto"/>
              </a:rPr>
              <a:t> hoặc </a:t>
            </a:r>
            <a:r>
              <a:rPr lang="vi-VN" i="1">
                <a:solidFill>
                  <a:schemeClr val="dk1"/>
                </a:solidFill>
                <a:highlight>
                  <a:srgbClr val="FFFFFF"/>
                </a:highlight>
                <a:latin typeface="Roboto"/>
                <a:ea typeface="Roboto"/>
                <a:cs typeface="Roboto"/>
                <a:sym typeface="Roboto"/>
              </a:rPr>
              <a:t>lazy </a:t>
            </a:r>
            <a:r>
              <a:rPr lang="vi-VN">
                <a:solidFill>
                  <a:schemeClr val="dk1"/>
                </a:solidFill>
                <a:highlight>
                  <a:srgbClr val="FFFFFF"/>
                </a:highlight>
                <a:latin typeface="Roboto"/>
                <a:ea typeface="Roboto"/>
                <a:cs typeface="Roboto"/>
                <a:sym typeface="Roboto"/>
              </a:rPr>
              <a:t>tùy vào cách bạn cần kết quả. Theo mặc định, </a:t>
            </a:r>
            <a:r>
              <a:rPr lang="vi-VN">
                <a:solidFill>
                  <a:schemeClr val="dk1"/>
                </a:solidFill>
                <a:latin typeface="Courier New"/>
                <a:ea typeface="Courier New"/>
                <a:cs typeface="Courier New"/>
                <a:sym typeface="Courier New"/>
              </a:rPr>
              <a:t>filter</a:t>
            </a:r>
            <a:r>
              <a:rPr lang="vi-VN">
                <a:solidFill>
                  <a:schemeClr val="dk1"/>
                </a:solidFill>
                <a:highlight>
                  <a:srgbClr val="FFFFFF"/>
                </a:highlight>
                <a:latin typeface="Roboto"/>
                <a:ea typeface="Roboto"/>
                <a:cs typeface="Roboto"/>
                <a:sym typeface="Roboto"/>
              </a:rPr>
              <a:t> là eager. Mỗi lần bạn dùng bộ lọc, một danh sách sẽ được tạo.</a:t>
            </a:r>
            <a:endParaRPr/>
          </a:p>
          <a:p>
            <a:pPr marL="0" lvl="0" indent="0" algn="l" rtl="0">
              <a:lnSpc>
                <a:spcPct val="115000"/>
              </a:lnSpc>
              <a:spcBef>
                <a:spcPts val="1100"/>
              </a:spcBef>
              <a:spcAft>
                <a:spcPts val="0"/>
              </a:spcAft>
              <a:buSzPts val="1100"/>
              <a:buNone/>
            </a:pPr>
            <a:r>
              <a:rPr lang="vi-VN">
                <a:solidFill>
                  <a:schemeClr val="dk1"/>
                </a:solidFill>
                <a:highlight>
                  <a:srgbClr val="FFFFFF"/>
                </a:highlight>
                <a:latin typeface="Roboto"/>
                <a:ea typeface="Roboto"/>
                <a:cs typeface="Roboto"/>
                <a:sym typeface="Roboto"/>
              </a:rPr>
              <a:t>Để chuyển bộ lọc thành lazy, bạn có thể dùng </a:t>
            </a:r>
            <a:r>
              <a:rPr lang="vi-VN">
                <a:solidFill>
                  <a:schemeClr val="dk1"/>
                </a:solidFill>
              </a:rPr>
              <a:t>Sequence</a:t>
            </a:r>
            <a:r>
              <a:rPr lang="vi-VN">
                <a:solidFill>
                  <a:schemeClr val="dk1"/>
                </a:solidFill>
                <a:highlight>
                  <a:srgbClr val="FFFFFF"/>
                </a:highlight>
                <a:latin typeface="Roboto"/>
                <a:ea typeface="Roboto"/>
                <a:cs typeface="Roboto"/>
                <a:sym typeface="Roboto"/>
              </a:rPr>
              <a:t>. Đó là một tập hợp chỉ có thể xem xét một mục mỗi lúc, bắt đầu từ đầu và đi đến cuối. Điểm thuận tiện là đây đúng là API mà bộ lọc lazy cần.</a:t>
            </a:r>
            <a:endParaRPr/>
          </a:p>
          <a:p>
            <a:pPr marL="0" lvl="0" indent="0" algn="l" rtl="0">
              <a:lnSpc>
                <a:spcPct val="115000"/>
              </a:lnSpc>
              <a:spcBef>
                <a:spcPts val="1100"/>
              </a:spcBef>
              <a:spcAft>
                <a:spcPts val="0"/>
              </a:spcAft>
              <a:buSzPts val="1100"/>
              <a:buNone/>
            </a:pPr>
            <a:r>
              <a:rPr lang="vi-VN" b="1">
                <a:solidFill>
                  <a:schemeClr val="dk1"/>
                </a:solidFill>
                <a:highlight>
                  <a:srgbClr val="FFFFFF"/>
                </a:highlight>
                <a:latin typeface="Roboto"/>
                <a:ea typeface="Roboto"/>
                <a:cs typeface="Roboto"/>
                <a:sym typeface="Roboto"/>
              </a:rPr>
              <a:t>Tài nguyên:</a:t>
            </a:r>
            <a:endParaRPr/>
          </a:p>
          <a:p>
            <a:pPr marL="457200" lvl="0" indent="-298450" algn="l" rtl="0">
              <a:lnSpc>
                <a:spcPct val="115000"/>
              </a:lnSpc>
              <a:spcBef>
                <a:spcPts val="0"/>
              </a:spcBef>
              <a:spcAft>
                <a:spcPts val="1100"/>
              </a:spcAft>
              <a:buSzPts val="1100"/>
              <a:buChar char="●"/>
            </a:pPr>
            <a:r>
              <a:rPr lang="vi-VN">
                <a:solidFill>
                  <a:schemeClr val="dk1"/>
                </a:solidFill>
                <a:highlight>
                  <a:schemeClr val="lt1"/>
                </a:highlight>
                <a:latin typeface="Roboto"/>
                <a:ea typeface="Roboto"/>
                <a:cs typeface="Roboto"/>
                <a:sym typeface="Roboto"/>
              </a:rPr>
              <a:t> </a:t>
            </a:r>
            <a:r>
              <a:rPr lang="vi-VN" u="sng">
                <a:solidFill>
                  <a:schemeClr val="hlink"/>
                </a:solidFill>
                <a:hlinkClick r:id="rId3"/>
              </a:rPr>
              <a:t>Trình tự</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3" name="Google Shape;453;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vi-VN">
                <a:solidFill>
                  <a:schemeClr val="dk1"/>
                </a:solidFill>
              </a:rPr>
              <a:t>Trình tự cho phép bạn xử lý lần lượt từng thành phần cho đến khi đáp ứng điều kiện lọc, giúp giảm hoạt động xử lý không cần thiết.</a:t>
            </a:r>
            <a:endParaRPr/>
          </a:p>
          <a:p>
            <a:pPr marL="0" lvl="0" indent="0" algn="l" rtl="0">
              <a:lnSpc>
                <a:spcPct val="115000"/>
              </a:lnSpc>
              <a:spcBef>
                <a:spcPts val="0"/>
              </a:spcBef>
              <a:spcAft>
                <a:spcPts val="0"/>
              </a:spcAft>
              <a:buSzPts val="1100"/>
              <a:buNone/>
            </a:pPr>
            <a:endParaRPr>
              <a:solidFill>
                <a:schemeClr val="dk1"/>
              </a:solidFill>
            </a:endParaRPr>
          </a:p>
          <a:p>
            <a:pPr marL="0" lvl="0" indent="0" algn="l" rtl="0">
              <a:lnSpc>
                <a:spcPct val="115000"/>
              </a:lnSpc>
              <a:spcBef>
                <a:spcPts val="0"/>
              </a:spcBef>
              <a:spcAft>
                <a:spcPts val="0"/>
              </a:spcAft>
              <a:buSzPts val="1100"/>
              <a:buNone/>
            </a:pPr>
            <a:r>
              <a:rPr lang="vi-VN">
                <a:solidFill>
                  <a:schemeClr val="dk1"/>
                </a:solidFill>
              </a:rPr>
              <a:t>Ở đây, chúng ta đánh giá bộ lọc bằng cách dùng Trình tự với </a:t>
            </a:r>
            <a:r>
              <a:rPr lang="vi-VN">
                <a:solidFill>
                  <a:schemeClr val="dk1"/>
                </a:solidFill>
                <a:latin typeface="Courier New"/>
                <a:ea typeface="Courier New"/>
                <a:cs typeface="Courier New"/>
                <a:sym typeface="Courier New"/>
              </a:rPr>
              <a:t>asSequence()</a:t>
            </a:r>
            <a:r>
              <a:rPr lang="vi-VN">
                <a:solidFill>
                  <a:schemeClr val="dk1"/>
                </a:solidFill>
              </a:rPr>
              <a:t>. Hãy chỉ định trình tự cho một biến có tên là </a:t>
            </a:r>
            <a:r>
              <a:rPr lang="vi-VN">
                <a:solidFill>
                  <a:schemeClr val="dk1"/>
                </a:solidFill>
                <a:latin typeface="Courier New"/>
                <a:ea typeface="Courier New"/>
                <a:cs typeface="Courier New"/>
                <a:sym typeface="Courier New"/>
              </a:rPr>
              <a:t>filtered</a:t>
            </a:r>
            <a:r>
              <a:rPr lang="vi-VN">
                <a:solidFill>
                  <a:schemeClr val="dk1"/>
                </a:solidFill>
              </a:rPr>
              <a:t> và in ra. </a:t>
            </a:r>
            <a:endParaRPr/>
          </a:p>
          <a:p>
            <a:pPr marL="0" lvl="0" indent="0" algn="l" rtl="0">
              <a:lnSpc>
                <a:spcPct val="115000"/>
              </a:lnSpc>
              <a:spcBef>
                <a:spcPts val="0"/>
              </a:spcBef>
              <a:spcAft>
                <a:spcPts val="0"/>
              </a:spcAft>
              <a:buSzPts val="1100"/>
              <a:buNone/>
            </a:pPr>
            <a:endParaRPr>
              <a:solidFill>
                <a:schemeClr val="dk1"/>
              </a:solidFill>
            </a:endParaRPr>
          </a:p>
          <a:p>
            <a:pPr marL="0" lvl="0" indent="0" algn="l" rtl="0">
              <a:lnSpc>
                <a:spcPct val="115000"/>
              </a:lnSpc>
              <a:spcBef>
                <a:spcPts val="0"/>
              </a:spcBef>
              <a:spcAft>
                <a:spcPts val="0"/>
              </a:spcAft>
              <a:buSzPts val="1100"/>
              <a:buNone/>
            </a:pPr>
            <a:r>
              <a:rPr lang="vi-VN">
                <a:solidFill>
                  <a:schemeClr val="dk1"/>
                </a:solidFill>
              </a:rPr>
              <a:t>Khi bạn trả về các kết quả bộ lọc ở dạng trình tự, biến được lọc sẽ không lưu giữ danh sách mới. Biến này sẽ lưu giữ trình tự các thành phần trong danh sách và thông tin về bộ lọc sẽ áp dụng cho các thành phần đó. Mỗi khi bạn truy cập vào các thành phần trong trình tự, bộ lọc sẽ được áp dụng và kết quả sẽ được trả về cho bạn.</a:t>
            </a:r>
            <a:endParaRPr/>
          </a:p>
          <a:p>
            <a:pPr marL="0" lvl="0" indent="0" algn="l" rtl="0">
              <a:lnSpc>
                <a:spcPct val="115000"/>
              </a:lnSpc>
              <a:spcBef>
                <a:spcPts val="0"/>
              </a:spcBef>
              <a:spcAft>
                <a:spcPts val="0"/>
              </a:spcAft>
              <a:buSzPts val="1100"/>
              <a:buNone/>
            </a:pP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2" name="Google Shape;462;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vi-VN">
                <a:solidFill>
                  <a:schemeClr val="dk1"/>
                </a:solidFill>
              </a:rPr>
              <a:t>Buộc đánh giá trình tự bằng cách chuyển đổi trình tự đó thành một danh sách với </a:t>
            </a:r>
            <a:r>
              <a:rPr lang="vi-VN">
                <a:solidFill>
                  <a:schemeClr val="dk1"/>
                </a:solidFill>
                <a:latin typeface="Courier New"/>
                <a:ea typeface="Courier New"/>
                <a:cs typeface="Courier New"/>
                <a:sym typeface="Courier New"/>
              </a:rPr>
              <a:t>toList()</a:t>
            </a:r>
            <a:r>
              <a:rPr lang="vi-VN">
                <a:solidFill>
                  <a:schemeClr val="dk1"/>
                </a:solidFill>
              </a:rPr>
              <a:t> và in kết quả.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3" name="Google Shape;473;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b="1"/>
              <a:t>Chuyển đổi: 1 lượt nhấp chuột</a:t>
            </a:r>
            <a:endParaRPr/>
          </a:p>
          <a:p>
            <a:pPr marL="0" lvl="0" indent="0" algn="l" rtl="0">
              <a:lnSpc>
                <a:spcPct val="100000"/>
              </a:lnSpc>
              <a:spcBef>
                <a:spcPts val="0"/>
              </a:spcBef>
              <a:spcAft>
                <a:spcPts val="0"/>
              </a:spcAft>
              <a:buSzPts val="1100"/>
              <a:buNone/>
            </a:pPr>
            <a:endParaRPr b="1"/>
          </a:p>
          <a:p>
            <a:pPr marL="0" lvl="0" indent="0" algn="l" rtl="0">
              <a:lnSpc>
                <a:spcPct val="100000"/>
              </a:lnSpc>
              <a:spcBef>
                <a:spcPts val="0"/>
              </a:spcBef>
              <a:spcAft>
                <a:spcPts val="0"/>
              </a:spcAft>
              <a:buSzPts val="1100"/>
              <a:buNone/>
            </a:pPr>
            <a:r>
              <a:rPr lang="vi-VN" b="1"/>
              <a:t>Tài nguyên:</a:t>
            </a:r>
            <a:endParaRPr/>
          </a:p>
          <a:p>
            <a:pPr marL="457200" lvl="0" indent="-298450" algn="l" rtl="0">
              <a:lnSpc>
                <a:spcPct val="100000"/>
              </a:lnSpc>
              <a:spcBef>
                <a:spcPts val="0"/>
              </a:spcBef>
              <a:spcAft>
                <a:spcPts val="0"/>
              </a:spcAft>
              <a:buSzPts val="1100"/>
              <a:buChar char="●"/>
            </a:pPr>
            <a:r>
              <a:rPr lang="vi-VN" u="sng">
                <a:solidFill>
                  <a:schemeClr val="hlink"/>
                </a:solidFill>
                <a:hlinkClick r:id="rId3"/>
              </a:rPr>
              <a:t>Phép toán biến đổi tập hợp</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3" name="Google Shape;483;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9" name="Google Shape;489;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7" name="Google Shape;497;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Cũng giống như các ngôn ngữ khác, hàm </a:t>
            </a:r>
            <a:r>
              <a:rPr lang="vi-VN">
                <a:latin typeface="Courier New"/>
                <a:ea typeface="Courier New"/>
                <a:cs typeface="Courier New"/>
                <a:sym typeface="Courier New"/>
              </a:rPr>
              <a:t>main()</a:t>
            </a:r>
            <a:r>
              <a:rPr lang="vi-VN"/>
              <a:t> trong Kotlin chỉ định điểm bắt đầu để thực thi. Mọi đối số của dòng lệnh đều được chuyển ở dạng mảng chuỗi.</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vi-VN"/>
              <a:t>Giống như hàm </a:t>
            </a:r>
            <a:r>
              <a:rPr lang="vi-VN">
                <a:latin typeface="Courier New"/>
                <a:ea typeface="Courier New"/>
                <a:cs typeface="Courier New"/>
                <a:sym typeface="Courier New"/>
              </a:rPr>
              <a:t>printHello()</a:t>
            </a:r>
            <a:r>
              <a:rPr lang="vi-VN"/>
              <a:t> trước đó, hàm này không có câu lệnh trả về. Mọi hàm trong Kotlin đều trả về một nội dung nào đó, ngay cả khi hàm đó không chỉ định rõ giá trị. Vì vậy, một hàm giống như hàm </a:t>
            </a:r>
            <a:r>
              <a:rPr lang="vi-VN">
                <a:latin typeface="Courier New"/>
                <a:ea typeface="Courier New"/>
                <a:cs typeface="Courier New"/>
                <a:sym typeface="Courier New"/>
              </a:rPr>
              <a:t>main()</a:t>
            </a:r>
            <a:r>
              <a:rPr lang="vi-VN"/>
              <a:t> này sẽ trả về loại </a:t>
            </a:r>
            <a:r>
              <a:rPr lang="vi-VN">
                <a:latin typeface="Courier New"/>
                <a:ea typeface="Courier New"/>
                <a:cs typeface="Courier New"/>
                <a:sym typeface="Courier New"/>
              </a:rPr>
              <a:t>kotlin.Unit</a:t>
            </a:r>
            <a:r>
              <a:rPr lang="vi-VN"/>
              <a:t>, đó là cách Kotlin phản hồi khi không có giá trị.</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vi-VN" b="1"/>
              <a:t>Lưu ý:</a:t>
            </a:r>
            <a:r>
              <a:rPr lang="vi-VN"/>
              <a:t> Khi một hàm trả về </a:t>
            </a:r>
            <a:r>
              <a:rPr lang="vi-VN">
                <a:latin typeface="Courier New"/>
                <a:ea typeface="Courier New"/>
                <a:cs typeface="Courier New"/>
                <a:sym typeface="Courier New"/>
              </a:rPr>
              <a:t>kotlin.Unit</a:t>
            </a:r>
            <a:r>
              <a:rPr lang="vi-VN"/>
              <a:t>, bạn sẽ không phải chỉ định rõ loại này. Điểm này khác với một số ngôn ngữ khác, trong đó bạn phải nói rõ rằng bạn không trả về giá trị nào.</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a:t>Nhập </a:t>
            </a:r>
            <a:r>
              <a:rPr lang="vi-VN">
                <a:latin typeface="Courier New"/>
                <a:ea typeface="Courier New"/>
                <a:cs typeface="Courier New"/>
                <a:sym typeface="Courier New"/>
              </a:rPr>
              <a:t>Kotlin!</a:t>
            </a:r>
            <a:r>
              <a:rPr lang="vi-VN"/>
              <a:t> vào trường </a:t>
            </a:r>
            <a:r>
              <a:rPr lang="vi-VN" b="1"/>
              <a:t>Program arguments</a:t>
            </a:r>
            <a:r>
              <a:rPr lang="vi-VN"/>
              <a:t> (Đối số chương trình) rồi nhấp vào </a:t>
            </a:r>
            <a:r>
              <a:rPr lang="vi-VN" b="1"/>
              <a:t>OK</a:t>
            </a:r>
            <a:r>
              <a:rPr lang="vi-VN"/>
              <a: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vi-VN"/>
              <a:t>Vì đang chạy chương trình từ IntelliJ IDEA chứ không phải từ dòng lệnh, nên bạn cần chỉ định các đối số cho chương trình hơi khác một chút.</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12"/>
        <p:cNvGrpSpPr/>
        <p:nvPr/>
      </p:nvGrpSpPr>
      <p:grpSpPr>
        <a:xfrm>
          <a:off x="0" y="0"/>
          <a:ext cx="0" cy="0"/>
          <a:chOff x="0" y="0"/>
          <a:chExt cx="0" cy="0"/>
        </a:xfrm>
      </p:grpSpPr>
      <p:sp>
        <p:nvSpPr>
          <p:cNvPr id="13" name="Google Shape;13;p2"/>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
        <p:nvSpPr>
          <p:cNvPr id="14" name="Google Shape;14;p2"/>
          <p:cNvSpPr txBox="1">
            <a:spLocks noGrp="1"/>
          </p:cNvSpPr>
          <p:nvPr>
            <p:ph type="sldNum" idx="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
        <p:nvSpPr>
          <p:cNvPr id="15" name="Google Shape;15;p2"/>
          <p:cNvSpPr txBox="1">
            <a:spLocks noGrp="1"/>
          </p:cNvSpPr>
          <p:nvPr>
            <p:ph type="sldNum" idx="3"/>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
        <p:nvSpPr>
          <p:cNvPr id="16" name="Google Shape;16;p2"/>
          <p:cNvSpPr txBox="1">
            <a:spLocks noGrp="1"/>
          </p:cNvSpPr>
          <p:nvPr>
            <p:ph type="subTitle" idx="1"/>
          </p:nvPr>
        </p:nvSpPr>
        <p:spPr>
          <a:xfrm>
            <a:off x="265500" y="564125"/>
            <a:ext cx="4045200" cy="5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solidFill>
                  <a:srgbClr val="FAFAFA"/>
                </a:solidFill>
              </a:defRPr>
            </a:lvl1pPr>
            <a:lvl2pPr lvl="1" algn="l">
              <a:lnSpc>
                <a:spcPct val="150000"/>
              </a:lnSpc>
              <a:spcBef>
                <a:spcPts val="0"/>
              </a:spcBef>
              <a:spcAft>
                <a:spcPts val="0"/>
              </a:spcAft>
              <a:buSzPts val="1800"/>
              <a:buNone/>
              <a:defRPr/>
            </a:lvl2pPr>
            <a:lvl3pPr lvl="2" algn="l">
              <a:lnSpc>
                <a:spcPct val="150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pic>
        <p:nvPicPr>
          <p:cNvPr id="17" name="Google Shape;17;p2"/>
          <p:cNvPicPr preferRelativeResize="0"/>
          <p:nvPr/>
        </p:nvPicPr>
        <p:blipFill rotWithShape="1">
          <a:blip r:embed="rId2">
            <a:alphaModFix/>
          </a:blip>
          <a:srcRect/>
          <a:stretch/>
        </p:blipFill>
        <p:spPr>
          <a:xfrm>
            <a:off x="0" y="0"/>
            <a:ext cx="9144000" cy="4670926"/>
          </a:xfrm>
          <a:prstGeom prst="rect">
            <a:avLst/>
          </a:prstGeom>
          <a:noFill/>
          <a:ln>
            <a:noFill/>
          </a:ln>
        </p:spPr>
      </p:pic>
      <p:sp>
        <p:nvSpPr>
          <p:cNvPr id="18" name="Google Shape;18;p2"/>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vi-VN" sz="1000" b="1" i="0" u="none" strike="noStrike" cap="none">
                <a:solidFill>
                  <a:srgbClr val="757575"/>
                </a:solidFill>
              </a:rPr>
              <a:t>Phát triển Android bằng Kotlin v1.0</a:t>
            </a:r>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1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8" name="Google Shape;5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1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2" name="Google Shape;62;p1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3" name="Google Shape;63;p1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4" name="Google Shape;6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67" name="Google Shape;6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8"/>
        <p:cNvGrpSpPr/>
        <p:nvPr/>
      </p:nvGrpSpPr>
      <p:grpSpPr>
        <a:xfrm>
          <a:off x="0" y="0"/>
          <a:ext cx="0" cy="0"/>
          <a:chOff x="0" y="0"/>
          <a:chExt cx="0" cy="0"/>
        </a:xfrm>
      </p:grpSpPr>
      <p:sp>
        <p:nvSpPr>
          <p:cNvPr id="69" name="Google Shape;69;p1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0" name="Google Shape;70;p1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71" name="Google Shape;7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19"/>
        <p:cNvGrpSpPr/>
        <p:nvPr/>
      </p:nvGrpSpPr>
      <p:grpSpPr>
        <a:xfrm>
          <a:off x="0" y="0"/>
          <a:ext cx="0" cy="0"/>
          <a:chOff x="0" y="0"/>
          <a:chExt cx="0" cy="0"/>
        </a:xfrm>
      </p:grpSpPr>
      <p:sp>
        <p:nvSpPr>
          <p:cNvPr id="20" name="Google Shape;20;p3"/>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AFAFA"/>
              </a:buClr>
              <a:buSzPts val="3600"/>
              <a:buNone/>
              <a:defRPr>
                <a:solidFill>
                  <a:srgbClr val="FAFAFA"/>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3"/>
          <p:cNvSpPr txBox="1">
            <a:spLocks noGrp="1"/>
          </p:cNvSpPr>
          <p:nvPr>
            <p:ph type="body" idx="1"/>
          </p:nvPr>
        </p:nvSpPr>
        <p:spPr>
          <a:xfrm>
            <a:off x="311700" y="1076275"/>
            <a:ext cx="8520600" cy="3193800"/>
          </a:xfrm>
          <a:prstGeom prst="rect">
            <a:avLst/>
          </a:prstGeom>
          <a:noFill/>
          <a:ln>
            <a:noFill/>
          </a:ln>
        </p:spPr>
        <p:txBody>
          <a:bodyPr spcFirstLastPara="1" wrap="square" lIns="91425" tIns="91425" rIns="91425" bIns="91425" anchor="t" anchorCtr="0">
            <a:noAutofit/>
          </a:bodyPr>
          <a:lstStyle>
            <a:lvl1pPr marL="457200" lvl="0" indent="-381000" algn="l">
              <a:lnSpc>
                <a:spcPct val="115000"/>
              </a:lnSpc>
              <a:spcBef>
                <a:spcPts val="1000"/>
              </a:spcBef>
              <a:spcAft>
                <a:spcPts val="0"/>
              </a:spcAft>
              <a:buSzPts val="2400"/>
              <a:buAutoNum type="arabicPeriod"/>
              <a:defRPr/>
            </a:lvl1pPr>
            <a:lvl2pPr marL="914400" lvl="1" indent="-355600" algn="l">
              <a:lnSpc>
                <a:spcPct val="115000"/>
              </a:lnSpc>
              <a:spcBef>
                <a:spcPts val="1000"/>
              </a:spcBef>
              <a:spcAft>
                <a:spcPts val="0"/>
              </a:spcAft>
              <a:buSzPts val="2000"/>
              <a:buAutoNum type="alphaLcPeriod"/>
              <a:defRPr sz="2000"/>
            </a:lvl2pPr>
            <a:lvl3pPr marL="1371600" lvl="2" indent="-317500" algn="l">
              <a:lnSpc>
                <a:spcPct val="150000"/>
              </a:lnSpc>
              <a:spcBef>
                <a:spcPts val="0"/>
              </a:spcBef>
              <a:spcAft>
                <a:spcPts val="0"/>
              </a:spcAft>
              <a:buSzPts val="1400"/>
              <a:buAutoNum type="romanLcPeriod"/>
              <a:defRPr/>
            </a:lvl3pPr>
            <a:lvl4pPr marL="1828800" lvl="3" indent="-317500" algn="l">
              <a:lnSpc>
                <a:spcPct val="115000"/>
              </a:lnSpc>
              <a:spcBef>
                <a:spcPts val="0"/>
              </a:spcBef>
              <a:spcAft>
                <a:spcPts val="0"/>
              </a:spcAft>
              <a:buSzPts val="1400"/>
              <a:buAutoNum type="arabicPeriod"/>
              <a:defRPr/>
            </a:lvl4pPr>
            <a:lvl5pPr marL="2286000" lvl="4" indent="-317500" algn="l">
              <a:lnSpc>
                <a:spcPct val="115000"/>
              </a:lnSpc>
              <a:spcBef>
                <a:spcPts val="1600"/>
              </a:spcBef>
              <a:spcAft>
                <a:spcPts val="0"/>
              </a:spcAft>
              <a:buSzPts val="1400"/>
              <a:buAutoNum type="alphaLcPeriod"/>
              <a:defRPr/>
            </a:lvl5pPr>
            <a:lvl6pPr marL="2743200" lvl="5" indent="-317500" algn="l">
              <a:lnSpc>
                <a:spcPct val="115000"/>
              </a:lnSpc>
              <a:spcBef>
                <a:spcPts val="1600"/>
              </a:spcBef>
              <a:spcAft>
                <a:spcPts val="0"/>
              </a:spcAft>
              <a:buSzPts val="1400"/>
              <a:buAutoNum type="romanLcPeriod"/>
              <a:defRPr/>
            </a:lvl6pPr>
            <a:lvl7pPr marL="3200400" lvl="6" indent="-317500" algn="l">
              <a:lnSpc>
                <a:spcPct val="115000"/>
              </a:lnSpc>
              <a:spcBef>
                <a:spcPts val="1600"/>
              </a:spcBef>
              <a:spcAft>
                <a:spcPts val="0"/>
              </a:spcAft>
              <a:buSzPts val="1400"/>
              <a:buAutoNum type="arabicPeriod"/>
              <a:defRPr/>
            </a:lvl7pPr>
            <a:lvl8pPr marL="3657600" lvl="7" indent="-317500" algn="l">
              <a:lnSpc>
                <a:spcPct val="115000"/>
              </a:lnSpc>
              <a:spcBef>
                <a:spcPts val="1600"/>
              </a:spcBef>
              <a:spcAft>
                <a:spcPts val="0"/>
              </a:spcAft>
              <a:buSzPts val="1400"/>
              <a:buAutoNum type="alphaLcPeriod"/>
              <a:defRPr/>
            </a:lvl8pPr>
            <a:lvl9pPr marL="4114800" lvl="8" indent="-317500" algn="l">
              <a:lnSpc>
                <a:spcPct val="115000"/>
              </a:lnSpc>
              <a:spcBef>
                <a:spcPts val="1600"/>
              </a:spcBef>
              <a:spcAft>
                <a:spcPts val="1600"/>
              </a:spcAft>
              <a:buSzPts val="1400"/>
              <a:buAutoNum type="romanLcPeriod"/>
              <a:defRPr/>
            </a:lvl9pPr>
          </a:lstStyle>
          <a:p>
            <a:endParaRPr/>
          </a:p>
        </p:txBody>
      </p:sp>
      <p:sp>
        <p:nvSpPr>
          <p:cNvPr id="23" name="Google Shape;23;p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
        <p:nvSpPr>
          <p:cNvPr id="24" name="Google Shape;24;p3"/>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vi-VN" sz="1000" b="1" i="0" u="none" strike="noStrike" cap="none">
                <a:solidFill>
                  <a:srgbClr val="757575"/>
                </a:solidFill>
              </a:rPr>
              <a:t>Phát triển Android bằng Kotlin</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311700" y="0"/>
            <a:ext cx="8520600" cy="466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FAFAFA"/>
              </a:buClr>
              <a:buSzPts val="5200"/>
              <a:buNone/>
              <a:defRPr sz="5200">
                <a:solidFill>
                  <a:srgbClr val="FAFAFA"/>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7" name="Google Shape;27;p4"/>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
        <p:nvSpPr>
          <p:cNvPr id="28" name="Google Shape;28;p4"/>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vi-VN" sz="1000" b="1" i="0" u="none" strike="noStrike" cap="none">
                <a:solidFill>
                  <a:srgbClr val="757575"/>
                </a:solidFill>
                <a:latin typeface="Roboto"/>
                <a:ea typeface="Roboto"/>
                <a:cs typeface="Roboto"/>
                <a:sym typeface="Roboto"/>
              </a:rPr>
              <a:t>Phát triển Android bằng Kotlin</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5" name="Google Shape;35;p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6" name="Google Shape;3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9" name="Google Shape;3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2" name="Google Shape;42;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3" name="Google Shape;4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6" name="Google Shape;46;p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7" name="Google Shape;47;p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8" name="Google Shape;4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
        <p:cNvGrpSpPr/>
        <p:nvPr/>
      </p:nvGrpSpPr>
      <p:grpSpPr>
        <a:xfrm>
          <a:off x="0" y="0"/>
          <a:ext cx="0" cy="0"/>
          <a:chOff x="0" y="0"/>
          <a:chExt cx="0" cy="0"/>
        </a:xfrm>
      </p:grpSpPr>
      <p:sp>
        <p:nvSpPr>
          <p:cNvPr id="53" name="Google Shape;53;p1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4" name="Google Shape;54;p1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5" name="Google Shape;5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pic>
        <p:nvPicPr>
          <p:cNvPr id="6" name="Google Shape;6;p1"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CAF50"/>
              </a:buClr>
              <a:buSzPts val="3600"/>
              <a:buFont typeface="Roboto"/>
              <a:buNone/>
              <a:defRPr sz="3600" b="1" i="0" u="none" strike="noStrike" cap="none">
                <a:solidFill>
                  <a:srgbClr val="4CAF50"/>
                </a:solidFill>
                <a:latin typeface="Roboto"/>
                <a:ea typeface="Roboto"/>
                <a:cs typeface="Roboto"/>
                <a:sym typeface="Robot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50000"/>
              </a:lnSpc>
              <a:spcBef>
                <a:spcPts val="0"/>
              </a:spcBef>
              <a:spcAft>
                <a:spcPts val="0"/>
              </a:spcAft>
              <a:buClr>
                <a:srgbClr val="000000"/>
              </a:buClr>
              <a:buSzPts val="2400"/>
              <a:buFont typeface="Roboto"/>
              <a:buChar char="●"/>
              <a:defRPr sz="2400" b="0" i="0" u="none" strike="noStrike" cap="none">
                <a:solidFill>
                  <a:srgbClr val="000000"/>
                </a:solidFill>
                <a:latin typeface="Roboto"/>
                <a:ea typeface="Roboto"/>
                <a:cs typeface="Roboto"/>
                <a:sym typeface="Roboto"/>
              </a:defRPr>
            </a:lvl1pPr>
            <a:lvl2pPr marL="914400" marR="0" lvl="1" indent="-342900" algn="l" rtl="0">
              <a:lnSpc>
                <a:spcPct val="150000"/>
              </a:lnSpc>
              <a:spcBef>
                <a:spcPts val="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2pPr>
            <a:lvl3pPr marL="1371600" marR="0" lvl="2" indent="-317500" algn="l" rtl="0">
              <a:lnSpc>
                <a:spcPct val="150000"/>
              </a:lnSpc>
              <a:spcBef>
                <a:spcPts val="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3pPr>
            <a:lvl4pPr marL="1828800" marR="0" lvl="3" indent="-317500" algn="l" rtl="0">
              <a:lnSpc>
                <a:spcPct val="115000"/>
              </a:lnSpc>
              <a:spcBef>
                <a:spcPts val="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rgbClr val="000000"/>
              </a:buClr>
              <a:buSzPts val="1400"/>
              <a:buFont typeface="Roboto"/>
              <a:buChar char="■"/>
              <a:defRPr sz="1400" b="0" i="0" u="none" strike="noStrike" cap="none">
                <a:solidFill>
                  <a:srgbClr val="000000"/>
                </a:solidFill>
                <a:latin typeface="Roboto"/>
                <a:ea typeface="Roboto"/>
                <a:cs typeface="Roboto"/>
                <a:sym typeface="Roboto"/>
              </a:defRPr>
            </a:lvl9pPr>
          </a:lstStyle>
          <a:p>
            <a:endParaRPr/>
          </a:p>
        </p:txBody>
      </p:sp>
      <p:sp>
        <p:nvSpPr>
          <p:cNvPr id="9" name="Google Shape;9;p1"/>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i="0" u="none" strike="noStrike" cap="none">
                <a:solidFill>
                  <a:schemeClr val="dk2"/>
                </a:solidFill>
              </a:defRPr>
            </a:lvl1pPr>
            <a:lvl2pPr marL="0" marR="0" lvl="1" indent="0" algn="r" rtl="0">
              <a:lnSpc>
                <a:spcPct val="100000"/>
              </a:lnSpc>
              <a:spcBef>
                <a:spcPts val="0"/>
              </a:spcBef>
              <a:spcAft>
                <a:spcPts val="0"/>
              </a:spcAft>
              <a:buClr>
                <a:srgbClr val="000000"/>
              </a:buClr>
              <a:buSzPts val="1000"/>
              <a:buFont typeface="Arial"/>
              <a:buNone/>
              <a:defRPr sz="1000" i="0" u="none" strike="noStrike" cap="none">
                <a:solidFill>
                  <a:schemeClr val="dk2"/>
                </a:solidFill>
              </a:defRPr>
            </a:lvl2pPr>
            <a:lvl3pPr marL="0" marR="0" lvl="2" indent="0" algn="r" rtl="0">
              <a:lnSpc>
                <a:spcPct val="100000"/>
              </a:lnSpc>
              <a:spcBef>
                <a:spcPts val="0"/>
              </a:spcBef>
              <a:spcAft>
                <a:spcPts val="0"/>
              </a:spcAft>
              <a:buClr>
                <a:srgbClr val="000000"/>
              </a:buClr>
              <a:buSzPts val="1000"/>
              <a:buFont typeface="Arial"/>
              <a:buNone/>
              <a:defRPr sz="1000" i="0" u="none" strike="noStrike" cap="none">
                <a:solidFill>
                  <a:schemeClr val="dk2"/>
                </a:solidFill>
              </a:defRPr>
            </a:lvl3pPr>
            <a:lvl4pPr marL="0" marR="0" lvl="3" indent="0" algn="r" rtl="0">
              <a:lnSpc>
                <a:spcPct val="100000"/>
              </a:lnSpc>
              <a:spcBef>
                <a:spcPts val="0"/>
              </a:spcBef>
              <a:spcAft>
                <a:spcPts val="0"/>
              </a:spcAft>
              <a:buClr>
                <a:srgbClr val="000000"/>
              </a:buClr>
              <a:buSzPts val="1000"/>
              <a:buFont typeface="Arial"/>
              <a:buNone/>
              <a:defRPr sz="1000" i="0" u="none" strike="noStrike" cap="none">
                <a:solidFill>
                  <a:schemeClr val="dk2"/>
                </a:solidFill>
              </a:defRPr>
            </a:lvl4pPr>
            <a:lvl5pPr marL="0" marR="0" lvl="4" indent="0" algn="r" rtl="0">
              <a:lnSpc>
                <a:spcPct val="100000"/>
              </a:lnSpc>
              <a:spcBef>
                <a:spcPts val="0"/>
              </a:spcBef>
              <a:spcAft>
                <a:spcPts val="0"/>
              </a:spcAft>
              <a:buClr>
                <a:srgbClr val="000000"/>
              </a:buClr>
              <a:buSzPts val="1000"/>
              <a:buFont typeface="Arial"/>
              <a:buNone/>
              <a:defRPr sz="1000" i="0" u="none" strike="noStrike" cap="none">
                <a:solidFill>
                  <a:schemeClr val="dk2"/>
                </a:solidFill>
              </a:defRPr>
            </a:lvl5pPr>
            <a:lvl6pPr marL="0" marR="0" lvl="5" indent="0" algn="r" rtl="0">
              <a:lnSpc>
                <a:spcPct val="100000"/>
              </a:lnSpc>
              <a:spcBef>
                <a:spcPts val="0"/>
              </a:spcBef>
              <a:spcAft>
                <a:spcPts val="0"/>
              </a:spcAft>
              <a:buClr>
                <a:srgbClr val="000000"/>
              </a:buClr>
              <a:buSzPts val="1000"/>
              <a:buFont typeface="Arial"/>
              <a:buNone/>
              <a:defRPr sz="1000" i="0" u="none" strike="noStrike" cap="none">
                <a:solidFill>
                  <a:schemeClr val="dk2"/>
                </a:solidFill>
              </a:defRPr>
            </a:lvl6pPr>
            <a:lvl7pPr marL="0" marR="0" lvl="6" indent="0" algn="r" rtl="0">
              <a:lnSpc>
                <a:spcPct val="100000"/>
              </a:lnSpc>
              <a:spcBef>
                <a:spcPts val="0"/>
              </a:spcBef>
              <a:spcAft>
                <a:spcPts val="0"/>
              </a:spcAft>
              <a:buClr>
                <a:srgbClr val="000000"/>
              </a:buClr>
              <a:buSzPts val="1000"/>
              <a:buFont typeface="Arial"/>
              <a:buNone/>
              <a:defRPr sz="1000" i="0" u="none" strike="noStrike" cap="none">
                <a:solidFill>
                  <a:schemeClr val="dk2"/>
                </a:solidFill>
              </a:defRPr>
            </a:lvl7pPr>
            <a:lvl8pPr marL="0" marR="0" lvl="7" indent="0" algn="r" rtl="0">
              <a:lnSpc>
                <a:spcPct val="100000"/>
              </a:lnSpc>
              <a:spcBef>
                <a:spcPts val="0"/>
              </a:spcBef>
              <a:spcAft>
                <a:spcPts val="0"/>
              </a:spcAft>
              <a:buClr>
                <a:srgbClr val="000000"/>
              </a:buClr>
              <a:buSzPts val="1000"/>
              <a:buFont typeface="Arial"/>
              <a:buNone/>
              <a:defRPr sz="1000" i="0" u="none" strike="noStrike" cap="none">
                <a:solidFill>
                  <a:schemeClr val="dk2"/>
                </a:solidFill>
              </a:defRPr>
            </a:lvl8pPr>
            <a:lvl9pPr marL="0" marR="0" lvl="8" indent="0" algn="r" rtl="0">
              <a:lnSpc>
                <a:spcPct val="100000"/>
              </a:lnSpc>
              <a:spcBef>
                <a:spcPts val="0"/>
              </a:spcBef>
              <a:spcAft>
                <a:spcPts val="0"/>
              </a:spcAft>
              <a:buClr>
                <a:srgbClr val="000000"/>
              </a:buClr>
              <a:buSzPts val="1000"/>
              <a:buFont typeface="Arial"/>
              <a:buNone/>
              <a:defRPr sz="1000" i="0" u="none" strike="noStrike" cap="none">
                <a:solidFill>
                  <a:schemeClr val="dk2"/>
                </a:solidFill>
              </a:defRPr>
            </a:lvl9pPr>
          </a:lstStyle>
          <a:p>
            <a:pPr marL="0" lvl="0" indent="0" algn="r" rtl="0">
              <a:spcBef>
                <a:spcPts val="0"/>
              </a:spcBef>
              <a:spcAft>
                <a:spcPts val="0"/>
              </a:spcAft>
              <a:buNone/>
            </a:pPr>
            <a:fld id="{00000000-1234-1234-1234-123412341234}" type="slidenum">
              <a:rPr lang="vi-VN"/>
              <a:t>‹#›</a:t>
            </a:fld>
            <a:endParaRPr/>
          </a:p>
        </p:txBody>
      </p:sp>
      <p:sp>
        <p:nvSpPr>
          <p:cNvPr id="10" name="Google Shape;10;p1"/>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
          <p:cNvSpPr txBox="1"/>
          <p:nvPr/>
        </p:nvSpPr>
        <p:spPr>
          <a:xfrm>
            <a:off x="5610875" y="4703625"/>
            <a:ext cx="3111900" cy="430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vi-VN" sz="900" i="1" u="none" strike="noStrike" cap="none">
                <a:solidFill>
                  <a:srgbClr val="666666"/>
                </a:solidFill>
              </a:rPr>
              <a:t>Tài liệu này được cấp phép theo </a:t>
            </a:r>
            <a:r>
              <a:rPr lang="vi-VN" sz="900" i="1" u="sng" strike="noStrike" cap="none">
                <a:solidFill>
                  <a:srgbClr val="666666"/>
                </a:solidFill>
                <a:hlinkClick r:id="rId6">
                  <a:extLst>
                    <a:ext uri="{A12FA001-AC4F-418D-AE19-62706E023703}">
                      <ahyp:hlinkClr xmlns:ahyp="http://schemas.microsoft.com/office/drawing/2018/hyperlinkcolor" val="tx"/>
                    </a:ext>
                  </a:extLst>
                </a:hlinkClick>
              </a:rPr>
              <a:t>giấy phép Apache 2</a:t>
            </a:r>
            <a:r>
              <a:rPr lang="vi-VN" sz="900" i="1" u="none" strike="noStrike" cap="none">
                <a:solidFill>
                  <a:srgbClr val="666666"/>
                </a:solidFill>
              </a:rPr>
              <a:t>.</a:t>
            </a:r>
            <a:endParaRPr>
              <a:solidFill>
                <a:srgbClr val="666666"/>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31" name="Google Shape;31;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3.xml"/><Relationship Id="rId7" Type="http://schemas.openxmlformats.org/officeDocument/2006/relationships/slide" Target="slide2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4.xml"/><Relationship Id="rId5" Type="http://schemas.openxmlformats.org/officeDocument/2006/relationships/slide" Target="slide14.xml"/><Relationship Id="rId4" Type="http://schemas.openxmlformats.org/officeDocument/2006/relationships/slide" Target="slide11.xml"/><Relationship Id="rId9" Type="http://schemas.openxmlformats.org/officeDocument/2006/relationships/slide" Target="slide4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3.xml"/><Relationship Id="rId7" Type="http://schemas.openxmlformats.org/officeDocument/2006/relationships/slide" Target="slide24.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1.xml"/><Relationship Id="rId4" Type="http://schemas.openxmlformats.org/officeDocument/2006/relationships/slide" Target="slide9.xml"/><Relationship Id="rId9" Type="http://schemas.openxmlformats.org/officeDocument/2006/relationships/slide" Target="slide39.xml"/></Relationships>
</file>

<file path=ppt/slides/_rels/slide46.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2"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p:cNvPicPr preferRelativeResize="0"/>
          <p:nvPr/>
        </p:nvPicPr>
        <p:blipFill rotWithShape="1">
          <a:blip r:embed="rId3">
            <a:alphaModFix/>
          </a:blip>
          <a:srcRect/>
          <a:stretch/>
        </p:blipFill>
        <p:spPr>
          <a:xfrm>
            <a:off x="0" y="0"/>
            <a:ext cx="9144000" cy="4681900"/>
          </a:xfrm>
          <a:prstGeom prst="rect">
            <a:avLst/>
          </a:prstGeom>
          <a:noFill/>
          <a:ln>
            <a:noFill/>
          </a:ln>
        </p:spPr>
      </p:pic>
      <p:sp>
        <p:nvSpPr>
          <p:cNvPr id="79" name="Google Shape;79;p17"/>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1</a:t>
            </a:fld>
            <a:endParaRPr/>
          </a:p>
        </p:txBody>
      </p:sp>
      <p:sp>
        <p:nvSpPr>
          <p:cNvPr id="80" name="Google Shape;80;p17"/>
          <p:cNvSpPr txBox="1"/>
          <p:nvPr/>
        </p:nvSpPr>
        <p:spPr>
          <a:xfrm>
            <a:off x="780325" y="1461700"/>
            <a:ext cx="3660000" cy="2912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vi-VN" sz="3600" b="0" i="0" u="none" strike="noStrike" cap="none">
                <a:solidFill>
                  <a:srgbClr val="FAFAFA"/>
                </a:solidFill>
                <a:latin typeface="Arial"/>
                <a:ea typeface="Arial"/>
                <a:cs typeface="Arial"/>
                <a:sym typeface="Arial"/>
              </a:rPr>
              <a:t>Bài học 2: Hàm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Dùng các đối số trong hàm </a:t>
            </a:r>
            <a:r>
              <a:rPr lang="vi-VN" dirty="0">
                <a:latin typeface="Consolas"/>
                <a:ea typeface="Consolas"/>
                <a:cs typeface="Consolas"/>
                <a:sym typeface="Consolas"/>
              </a:rPr>
              <a:t>main()</a:t>
            </a:r>
            <a:endParaRPr dirty="0">
              <a:latin typeface="Arial"/>
              <a:ea typeface="Arial"/>
              <a:cs typeface="Arial"/>
              <a:sym typeface="Arial"/>
            </a:endParaRPr>
          </a:p>
        </p:txBody>
      </p:sp>
      <p:sp>
        <p:nvSpPr>
          <p:cNvPr id="150" name="Google Shape;150;p26"/>
          <p:cNvSpPr txBox="1">
            <a:spLocks noGrp="1"/>
          </p:cNvSpPr>
          <p:nvPr>
            <p:ph type="body" idx="1"/>
          </p:nvPr>
        </p:nvSpPr>
        <p:spPr>
          <a:xfrm>
            <a:off x="342900" y="1381075"/>
            <a:ext cx="8489400" cy="79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vi-VN" sz="1800" dirty="0">
                <a:latin typeface="Arial"/>
                <a:ea typeface="Arial"/>
                <a:cs typeface="Arial"/>
                <a:sym typeface="Arial"/>
              </a:rPr>
              <a:t>Dùng </a:t>
            </a:r>
            <a:r>
              <a:rPr lang="vi-VN" sz="1800" dirty="0">
                <a:latin typeface="Courier New"/>
                <a:ea typeface="Courier New"/>
                <a:cs typeface="Courier New"/>
                <a:sym typeface="Courier New"/>
              </a:rPr>
              <a:t>args[0]</a:t>
            </a:r>
            <a:r>
              <a:rPr lang="vi-VN" sz="1800" dirty="0">
                <a:latin typeface="Arial"/>
                <a:ea typeface="Arial"/>
                <a:cs typeface="Arial"/>
                <a:sym typeface="Arial"/>
              </a:rPr>
              <a:t> để truy cập vào đối số đầu vào đầu tiên được chuyển cho hàm </a:t>
            </a:r>
            <a:r>
              <a:rPr lang="vi-VN" sz="1800" dirty="0">
                <a:latin typeface="Courier New"/>
                <a:ea typeface="Courier New"/>
                <a:cs typeface="Courier New"/>
                <a:sym typeface="Courier New"/>
              </a:rPr>
              <a:t>main()</a:t>
            </a:r>
            <a:r>
              <a:rPr lang="vi-VN" sz="1800" dirty="0">
                <a:latin typeface="Arial"/>
                <a:ea typeface="Arial"/>
                <a:cs typeface="Arial"/>
                <a:sym typeface="Arial"/>
              </a:rPr>
              <a:t>.</a:t>
            </a:r>
            <a:endParaRPr dirty="0">
              <a:latin typeface="Arial"/>
              <a:ea typeface="Arial"/>
              <a:cs typeface="Arial"/>
              <a:sym typeface="Arial"/>
            </a:endParaRPr>
          </a:p>
        </p:txBody>
      </p:sp>
      <p:sp>
        <p:nvSpPr>
          <p:cNvPr id="151" name="Google Shape;151;p26"/>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10</a:t>
            </a:fld>
            <a:endParaRPr/>
          </a:p>
        </p:txBody>
      </p:sp>
      <p:sp>
        <p:nvSpPr>
          <p:cNvPr id="152" name="Google Shape;152;p26"/>
          <p:cNvSpPr txBox="1"/>
          <p:nvPr/>
        </p:nvSpPr>
        <p:spPr>
          <a:xfrm>
            <a:off x="311700" y="2090180"/>
            <a:ext cx="8543700" cy="143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rgbClr val="000000"/>
              </a:buClr>
              <a:buSzPts val="1100"/>
              <a:buFont typeface="Arial"/>
              <a:buNone/>
            </a:pPr>
            <a:r>
              <a:rPr lang="vi-VN" sz="1800" dirty="0">
                <a:solidFill>
                  <a:srgbClr val="3F51B5"/>
                </a:solidFill>
                <a:latin typeface="Consolas"/>
                <a:ea typeface="Consolas"/>
                <a:cs typeface="Consolas"/>
                <a:sym typeface="Consolas"/>
              </a:rPr>
              <a:t>fun</a:t>
            </a:r>
            <a:r>
              <a:rPr lang="vi-VN" sz="1800" dirty="0">
                <a:solidFill>
                  <a:srgbClr val="37474F"/>
                </a:solidFill>
                <a:latin typeface="Consolas"/>
                <a:ea typeface="Consolas"/>
                <a:cs typeface="Consolas"/>
                <a:sym typeface="Consolas"/>
              </a:rPr>
              <a:t> main(args: Array&lt;String&gt;) {</a:t>
            </a:r>
            <a:endParaRPr sz="1800" dirty="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rgbClr val="000000"/>
              </a:buClr>
              <a:buSzPts val="1100"/>
              <a:buFont typeface="Arial"/>
              <a:buNone/>
            </a:pPr>
            <a:r>
              <a:rPr lang="vi-VN" sz="1800" dirty="0">
                <a:solidFill>
                  <a:srgbClr val="37474F"/>
                </a:solidFill>
                <a:latin typeface="Consolas"/>
                <a:ea typeface="Consolas"/>
                <a:cs typeface="Consolas"/>
                <a:sym typeface="Consolas"/>
              </a:rPr>
              <a:t>    println(</a:t>
            </a:r>
            <a:r>
              <a:rPr lang="vi-VN" sz="1800" dirty="0">
                <a:solidFill>
                  <a:srgbClr val="388E3C"/>
                </a:solidFill>
                <a:latin typeface="Consolas"/>
                <a:ea typeface="Consolas"/>
                <a:cs typeface="Consolas"/>
                <a:sym typeface="Consolas"/>
              </a:rPr>
              <a:t>"Hello, </a:t>
            </a:r>
            <a:r>
              <a:rPr lang="vi-VN" sz="1800" dirty="0">
                <a:solidFill>
                  <a:srgbClr val="C53929"/>
                </a:solidFill>
                <a:latin typeface="Consolas"/>
                <a:ea typeface="Consolas"/>
                <a:cs typeface="Consolas"/>
                <a:sym typeface="Consolas"/>
              </a:rPr>
              <a:t>${</a:t>
            </a:r>
            <a:r>
              <a:rPr lang="vi-VN" sz="1800" b="1" dirty="0">
                <a:solidFill>
                  <a:srgbClr val="388E3C"/>
                </a:solidFill>
                <a:latin typeface="Consolas"/>
                <a:ea typeface="Consolas"/>
                <a:cs typeface="Consolas"/>
                <a:sym typeface="Consolas"/>
              </a:rPr>
              <a:t>args</a:t>
            </a:r>
            <a:r>
              <a:rPr lang="vi-VN" sz="1800" b="1" dirty="0">
                <a:solidFill>
                  <a:srgbClr val="37474F"/>
                </a:solidFill>
                <a:latin typeface="Consolas"/>
                <a:ea typeface="Consolas"/>
                <a:cs typeface="Consolas"/>
                <a:sym typeface="Consolas"/>
              </a:rPr>
              <a:t>[</a:t>
            </a:r>
            <a:r>
              <a:rPr lang="vi-VN" sz="1800" b="1" dirty="0">
                <a:solidFill>
                  <a:srgbClr val="C53929"/>
                </a:solidFill>
                <a:latin typeface="Consolas"/>
                <a:ea typeface="Consolas"/>
                <a:cs typeface="Consolas"/>
                <a:sym typeface="Consolas"/>
              </a:rPr>
              <a:t>0</a:t>
            </a:r>
            <a:r>
              <a:rPr lang="vi-VN" sz="1800" b="1" dirty="0">
                <a:solidFill>
                  <a:srgbClr val="37474F"/>
                </a:solidFill>
                <a:latin typeface="Consolas"/>
                <a:ea typeface="Consolas"/>
                <a:cs typeface="Consolas"/>
                <a:sym typeface="Consolas"/>
              </a:rPr>
              <a:t>]</a:t>
            </a:r>
            <a:r>
              <a:rPr lang="vi-VN" sz="1800" dirty="0">
                <a:solidFill>
                  <a:srgbClr val="C53929"/>
                </a:solidFill>
                <a:latin typeface="Consolas"/>
                <a:ea typeface="Consolas"/>
                <a:cs typeface="Consolas"/>
                <a:sym typeface="Consolas"/>
              </a:rPr>
              <a:t>}</a:t>
            </a:r>
            <a:r>
              <a:rPr lang="vi-VN" sz="1800" dirty="0">
                <a:solidFill>
                  <a:srgbClr val="388E3C"/>
                </a:solidFill>
                <a:latin typeface="Consolas"/>
                <a:ea typeface="Consolas"/>
                <a:cs typeface="Consolas"/>
                <a:sym typeface="Consolas"/>
              </a:rPr>
              <a:t>"</a:t>
            </a:r>
            <a:r>
              <a:rPr lang="vi-V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rgbClr val="000000"/>
              </a:buClr>
              <a:buSzPts val="1100"/>
              <a:buFont typeface="Arial"/>
              <a:buNone/>
            </a:pPr>
            <a:r>
              <a:rPr lang="vi-VN" sz="1800" dirty="0">
                <a:solidFill>
                  <a:srgbClr val="37474F"/>
                </a:solidFill>
                <a:latin typeface="Consolas"/>
                <a:ea typeface="Consolas"/>
                <a:cs typeface="Consolas"/>
                <a:sym typeface="Consolas"/>
              </a:rPr>
              <a:t>}</a:t>
            </a:r>
            <a:endParaRPr sz="1800" dirty="0">
              <a:solidFill>
                <a:srgbClr val="000000"/>
              </a:solidFill>
              <a:latin typeface="Consolas"/>
              <a:ea typeface="Consolas"/>
              <a:cs typeface="Consolas"/>
              <a:sym typeface="Consolas"/>
            </a:endParaRPr>
          </a:p>
        </p:txBody>
      </p:sp>
      <p:sp>
        <p:nvSpPr>
          <p:cNvPr id="153" name="Google Shape;153;p26"/>
          <p:cNvSpPr txBox="1"/>
          <p:nvPr/>
        </p:nvSpPr>
        <p:spPr>
          <a:xfrm>
            <a:off x="334775" y="3596780"/>
            <a:ext cx="7341000" cy="50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Hello, Kotlin!</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0"/>
            <a:ext cx="8520600" cy="466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vi-VN" sz="4200" dirty="0">
                <a:latin typeface="Arial"/>
                <a:ea typeface="Arial"/>
                <a:cs typeface="Arial"/>
                <a:sym typeface="Arial"/>
              </a:rPr>
              <a:t>(Hầu hết) Mọi thứ đều có giá trị</a:t>
            </a:r>
            <a:endParaRPr dirty="0">
              <a:latin typeface="Arial"/>
              <a:ea typeface="Arial"/>
              <a:cs typeface="Arial"/>
              <a:sym typeface="Arial"/>
            </a:endParaRPr>
          </a:p>
        </p:txBody>
      </p:sp>
      <p:sp>
        <p:nvSpPr>
          <p:cNvPr id="159" name="Google Shape;159;p27"/>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vi-VN">
                <a:latin typeface="Arial"/>
                <a:ea typeface="Arial"/>
                <a:cs typeface="Arial"/>
                <a:sym typeface="Arial"/>
              </a:rPr>
              <a:t>(Hầu hết) Mọi thứ đều ở dạng biểu thức</a:t>
            </a:r>
            <a:endParaRPr>
              <a:latin typeface="Arial"/>
              <a:ea typeface="Arial"/>
              <a:cs typeface="Arial"/>
              <a:sym typeface="Arial"/>
            </a:endParaRPr>
          </a:p>
        </p:txBody>
      </p:sp>
      <p:sp>
        <p:nvSpPr>
          <p:cNvPr id="165" name="Google Shape;165;p28"/>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12</a:t>
            </a:fld>
            <a:endParaRPr/>
          </a:p>
        </p:txBody>
      </p:sp>
      <p:sp>
        <p:nvSpPr>
          <p:cNvPr id="166" name="Google Shape;166;p28"/>
          <p:cNvSpPr txBox="1"/>
          <p:nvPr/>
        </p:nvSpPr>
        <p:spPr>
          <a:xfrm>
            <a:off x="342900" y="1463550"/>
            <a:ext cx="8458200" cy="68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i="0" u="none" strike="noStrike" cap="none" dirty="0">
                <a:solidFill>
                  <a:srgbClr val="000000"/>
                </a:solidFill>
              </a:rPr>
              <a:t>Trong Kotlin, hầu hết mọi thứ đều ở dạng biểu thức và có giá trị. Ngay cả biểu thức </a:t>
            </a:r>
            <a:r>
              <a:rPr lang="vi-VN" sz="1800" b="0" i="0" u="none" strike="noStrike" cap="none" dirty="0">
                <a:solidFill>
                  <a:srgbClr val="000000"/>
                </a:solidFill>
                <a:latin typeface="Courier New"/>
                <a:ea typeface="Courier New"/>
                <a:cs typeface="Courier New"/>
                <a:sym typeface="Courier New"/>
              </a:rPr>
              <a:t>if</a:t>
            </a:r>
            <a:r>
              <a:rPr lang="vi-VN" sz="1800" i="0" u="none" strike="noStrike" cap="none" dirty="0">
                <a:solidFill>
                  <a:srgbClr val="000000"/>
                </a:solidFill>
              </a:rPr>
              <a:t> cũng có giá trị.</a:t>
            </a:r>
            <a:endParaRPr dirty="0"/>
          </a:p>
        </p:txBody>
      </p:sp>
      <p:sp>
        <p:nvSpPr>
          <p:cNvPr id="167" name="Google Shape;167;p28"/>
          <p:cNvSpPr txBox="1"/>
          <p:nvPr/>
        </p:nvSpPr>
        <p:spPr>
          <a:xfrm>
            <a:off x="374300" y="2241275"/>
            <a:ext cx="7462500" cy="133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vi-VN" sz="1800" dirty="0">
                <a:solidFill>
                  <a:srgbClr val="3F51B5"/>
                </a:solidFill>
                <a:latin typeface="Consolas"/>
                <a:ea typeface="Consolas"/>
                <a:cs typeface="Consolas"/>
                <a:sym typeface="Consolas"/>
              </a:rPr>
              <a:t>val</a:t>
            </a:r>
            <a:r>
              <a:rPr lang="vi-VN" sz="1800" dirty="0">
                <a:solidFill>
                  <a:srgbClr val="37474F"/>
                </a:solidFill>
                <a:latin typeface="Consolas"/>
                <a:ea typeface="Consolas"/>
                <a:cs typeface="Consolas"/>
                <a:sym typeface="Consolas"/>
              </a:rPr>
              <a:t> temperature = </a:t>
            </a:r>
            <a:r>
              <a:rPr lang="vi-VN" sz="1800" dirty="0">
                <a:solidFill>
                  <a:srgbClr val="C53929"/>
                </a:solidFill>
                <a:latin typeface="Consolas"/>
                <a:ea typeface="Consolas"/>
                <a:cs typeface="Consolas"/>
                <a:sym typeface="Consolas"/>
              </a:rPr>
              <a:t>20</a:t>
            </a:r>
            <a:endParaRPr sz="1800" dirty="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None/>
            </a:pPr>
            <a:r>
              <a:rPr lang="vi-VN" sz="1800" dirty="0">
                <a:solidFill>
                  <a:srgbClr val="3F51B5"/>
                </a:solidFill>
                <a:latin typeface="Consolas"/>
                <a:ea typeface="Consolas"/>
                <a:cs typeface="Consolas"/>
                <a:sym typeface="Consolas"/>
              </a:rPr>
              <a:t>val</a:t>
            </a:r>
            <a:r>
              <a:rPr lang="vi-VN" sz="1800" dirty="0">
                <a:solidFill>
                  <a:srgbClr val="37474F"/>
                </a:solidFill>
                <a:latin typeface="Consolas"/>
                <a:ea typeface="Consolas"/>
                <a:cs typeface="Consolas"/>
                <a:sym typeface="Consolas"/>
              </a:rPr>
              <a:t> isHot = </a:t>
            </a:r>
            <a:r>
              <a:rPr lang="vi-VN" sz="1800" dirty="0">
                <a:solidFill>
                  <a:srgbClr val="3F51B5"/>
                </a:solidFill>
                <a:latin typeface="Consolas"/>
                <a:ea typeface="Consolas"/>
                <a:cs typeface="Consolas"/>
                <a:sym typeface="Consolas"/>
              </a:rPr>
              <a:t>if</a:t>
            </a:r>
            <a:r>
              <a:rPr lang="vi-VN" sz="1800" dirty="0">
                <a:solidFill>
                  <a:srgbClr val="37474F"/>
                </a:solidFill>
                <a:latin typeface="Consolas"/>
                <a:ea typeface="Consolas"/>
                <a:cs typeface="Consolas"/>
                <a:sym typeface="Consolas"/>
              </a:rPr>
              <a:t> (temperature &gt; </a:t>
            </a:r>
            <a:r>
              <a:rPr lang="vi-VN" sz="1800" dirty="0">
                <a:solidFill>
                  <a:srgbClr val="C53929"/>
                </a:solidFill>
                <a:latin typeface="Consolas"/>
                <a:ea typeface="Consolas"/>
                <a:cs typeface="Consolas"/>
                <a:sym typeface="Consolas"/>
              </a:rPr>
              <a:t>40</a:t>
            </a:r>
            <a:r>
              <a:rPr lang="vi-VN" sz="1800" dirty="0">
                <a:solidFill>
                  <a:srgbClr val="37474F"/>
                </a:solidFill>
                <a:latin typeface="Consolas"/>
                <a:ea typeface="Consolas"/>
                <a:cs typeface="Consolas"/>
                <a:sym typeface="Consolas"/>
              </a:rPr>
              <a:t>) </a:t>
            </a:r>
            <a:r>
              <a:rPr lang="vi-VN" sz="1800" dirty="0">
                <a:solidFill>
                  <a:srgbClr val="3F51B5"/>
                </a:solidFill>
                <a:latin typeface="Consolas"/>
                <a:ea typeface="Consolas"/>
                <a:cs typeface="Consolas"/>
                <a:sym typeface="Consolas"/>
              </a:rPr>
              <a:t>true</a:t>
            </a:r>
            <a:r>
              <a:rPr lang="vi-VN" sz="1800" dirty="0">
                <a:solidFill>
                  <a:srgbClr val="37474F"/>
                </a:solidFill>
                <a:latin typeface="Consolas"/>
                <a:ea typeface="Consolas"/>
                <a:cs typeface="Consolas"/>
                <a:sym typeface="Consolas"/>
              </a:rPr>
              <a:t> </a:t>
            </a:r>
            <a:r>
              <a:rPr lang="vi-VN" sz="1800" dirty="0">
                <a:solidFill>
                  <a:srgbClr val="3F51B5"/>
                </a:solidFill>
                <a:latin typeface="Consolas"/>
                <a:ea typeface="Consolas"/>
                <a:cs typeface="Consolas"/>
                <a:sym typeface="Consolas"/>
              </a:rPr>
              <a:t>else</a:t>
            </a:r>
            <a:r>
              <a:rPr lang="vi-VN" sz="1800" dirty="0">
                <a:solidFill>
                  <a:srgbClr val="37474F"/>
                </a:solidFill>
                <a:latin typeface="Consolas"/>
                <a:ea typeface="Consolas"/>
                <a:cs typeface="Consolas"/>
                <a:sym typeface="Consolas"/>
              </a:rPr>
              <a:t> </a:t>
            </a:r>
            <a:r>
              <a:rPr lang="vi-VN" sz="1800" dirty="0">
                <a:solidFill>
                  <a:srgbClr val="3F51B5"/>
                </a:solidFill>
                <a:latin typeface="Consolas"/>
                <a:ea typeface="Consolas"/>
                <a:cs typeface="Consolas"/>
                <a:sym typeface="Consolas"/>
              </a:rPr>
              <a:t>false</a:t>
            </a:r>
            <a:endParaRPr sz="1800" dirty="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None/>
            </a:pPr>
            <a:r>
              <a:rPr lang="vi-VN" sz="1800" dirty="0">
                <a:solidFill>
                  <a:srgbClr val="37474F"/>
                </a:solidFill>
                <a:latin typeface="Consolas"/>
                <a:ea typeface="Consolas"/>
                <a:cs typeface="Consolas"/>
                <a:sym typeface="Consolas"/>
              </a:rPr>
              <a:t>println(isHot)</a:t>
            </a:r>
            <a:endParaRPr sz="1800" dirty="0">
              <a:solidFill>
                <a:srgbClr val="000000"/>
              </a:solidFill>
              <a:latin typeface="Consolas"/>
              <a:ea typeface="Consolas"/>
              <a:cs typeface="Consolas"/>
              <a:sym typeface="Consolas"/>
            </a:endParaRPr>
          </a:p>
          <a:p>
            <a:pPr marL="0" lvl="0" indent="0" algn="l" rtl="0">
              <a:lnSpc>
                <a:spcPct val="115000"/>
              </a:lnSpc>
              <a:spcBef>
                <a:spcPts val="1000"/>
              </a:spcBef>
              <a:spcAft>
                <a:spcPts val="0"/>
              </a:spcAft>
              <a:buNone/>
            </a:pPr>
            <a:r>
              <a:rPr lang="vi-VN" sz="1800" dirty="0">
                <a:solidFill>
                  <a:srgbClr val="1155CC"/>
                </a:solidFill>
                <a:latin typeface="Consolas"/>
                <a:ea typeface="Consolas"/>
                <a:cs typeface="Consolas"/>
                <a:sym typeface="Consolas"/>
              </a:rPr>
              <a:t>⇒ false</a:t>
            </a:r>
            <a:endParaRPr sz="1800" dirty="0">
              <a:solidFill>
                <a:srgbClr val="000000"/>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Giá trị biểu thức</a:t>
            </a:r>
            <a:endParaRPr dirty="0">
              <a:latin typeface="Arial"/>
              <a:ea typeface="Arial"/>
              <a:cs typeface="Arial"/>
              <a:sym typeface="Arial"/>
            </a:endParaRPr>
          </a:p>
        </p:txBody>
      </p:sp>
      <p:sp>
        <p:nvSpPr>
          <p:cNvPr id="173" name="Google Shape;173;p29"/>
          <p:cNvSpPr txBox="1">
            <a:spLocks noGrp="1"/>
          </p:cNvSpPr>
          <p:nvPr>
            <p:ph type="body" idx="1"/>
          </p:nvPr>
        </p:nvSpPr>
        <p:spPr>
          <a:xfrm>
            <a:off x="359850" y="1381075"/>
            <a:ext cx="8472300" cy="87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2400"/>
              <a:buNone/>
            </a:pPr>
            <a:r>
              <a:rPr lang="vi-VN" sz="1800" dirty="0">
                <a:latin typeface="Arial"/>
                <a:ea typeface="Arial"/>
                <a:cs typeface="Arial"/>
                <a:sym typeface="Arial"/>
              </a:rPr>
              <a:t>Đôi khi, giá trị đó là </a:t>
            </a:r>
            <a:r>
              <a:rPr lang="vi-VN" sz="1800" dirty="0">
                <a:latin typeface="Courier New"/>
                <a:ea typeface="Courier New"/>
                <a:cs typeface="Courier New"/>
                <a:sym typeface="Courier New"/>
              </a:rPr>
              <a:t>kotlin.Unit</a:t>
            </a:r>
            <a:r>
              <a:rPr lang="vi-VN" sz="1800" dirty="0">
                <a:latin typeface="Arial"/>
                <a:ea typeface="Arial"/>
                <a:cs typeface="Arial"/>
                <a:sym typeface="Arial"/>
              </a:rPr>
              <a:t>.</a:t>
            </a:r>
            <a:endParaRPr dirty="0">
              <a:latin typeface="Arial"/>
              <a:ea typeface="Arial"/>
              <a:cs typeface="Arial"/>
              <a:sym typeface="Arial"/>
            </a:endParaRPr>
          </a:p>
          <a:p>
            <a:pPr marL="0" lvl="0" indent="0" algn="l" rtl="0">
              <a:lnSpc>
                <a:spcPct val="115000"/>
              </a:lnSpc>
              <a:spcBef>
                <a:spcPts val="1000"/>
              </a:spcBef>
              <a:spcAft>
                <a:spcPts val="0"/>
              </a:spcAft>
              <a:buSzPts val="2400"/>
              <a:buNone/>
            </a:pPr>
            <a:endParaRPr sz="1800" dirty="0">
              <a:latin typeface="Arial"/>
              <a:ea typeface="Arial"/>
              <a:cs typeface="Arial"/>
              <a:sym typeface="Arial"/>
            </a:endParaRPr>
          </a:p>
        </p:txBody>
      </p:sp>
      <p:sp>
        <p:nvSpPr>
          <p:cNvPr id="174" name="Google Shape;174;p29"/>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13</a:t>
            </a:fld>
            <a:endParaRPr/>
          </a:p>
        </p:txBody>
      </p:sp>
      <p:sp>
        <p:nvSpPr>
          <p:cNvPr id="175" name="Google Shape;175;p29"/>
          <p:cNvSpPr txBox="1"/>
          <p:nvPr/>
        </p:nvSpPr>
        <p:spPr>
          <a:xfrm>
            <a:off x="359850" y="3208975"/>
            <a:ext cx="8265000" cy="69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This is an expression</a:t>
            </a:r>
            <a:endParaRPr sz="1800">
              <a:solidFill>
                <a:srgbClr val="1155CC"/>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kotlin.Unit</a:t>
            </a:r>
            <a:endParaRPr sz="1800">
              <a:solidFill>
                <a:srgbClr val="1155CC"/>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76" name="Google Shape;176;p29"/>
          <p:cNvSpPr txBox="1"/>
          <p:nvPr/>
        </p:nvSpPr>
        <p:spPr>
          <a:xfrm>
            <a:off x="359850" y="2099750"/>
            <a:ext cx="7341000" cy="85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rgbClr val="000000"/>
              </a:buClr>
              <a:buSzPts val="1100"/>
              <a:buFont typeface="Arial"/>
              <a:buNone/>
            </a:pPr>
            <a:r>
              <a:rPr lang="vi-VN" sz="1800" dirty="0">
                <a:solidFill>
                  <a:srgbClr val="3F51B5"/>
                </a:solidFill>
                <a:latin typeface="Consolas"/>
                <a:ea typeface="Consolas"/>
                <a:cs typeface="Consolas"/>
                <a:sym typeface="Consolas"/>
              </a:rPr>
              <a:t>val</a:t>
            </a:r>
            <a:r>
              <a:rPr lang="vi-VN" sz="1800" dirty="0">
                <a:solidFill>
                  <a:srgbClr val="37474F"/>
                </a:solidFill>
                <a:latin typeface="Consolas"/>
                <a:ea typeface="Consolas"/>
                <a:cs typeface="Consolas"/>
                <a:sym typeface="Consolas"/>
              </a:rPr>
              <a:t> isUnit = println(</a:t>
            </a:r>
            <a:r>
              <a:rPr lang="vi-VN" sz="1800" dirty="0">
                <a:solidFill>
                  <a:srgbClr val="388E3C"/>
                </a:solidFill>
                <a:latin typeface="Consolas"/>
                <a:ea typeface="Consolas"/>
                <a:cs typeface="Consolas"/>
                <a:sym typeface="Consolas"/>
              </a:rPr>
              <a:t>"This is an expression"</a:t>
            </a:r>
            <a:r>
              <a:rPr lang="vi-V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rgbClr val="000000"/>
              </a:buClr>
              <a:buSzPts val="1100"/>
              <a:buFont typeface="Arial"/>
              <a:buNone/>
            </a:pPr>
            <a:r>
              <a:rPr lang="vi-VN" sz="1800" dirty="0">
                <a:solidFill>
                  <a:srgbClr val="37474F"/>
                </a:solidFill>
                <a:latin typeface="Consolas"/>
                <a:ea typeface="Consolas"/>
                <a:cs typeface="Consolas"/>
                <a:sym typeface="Consolas"/>
              </a:rPr>
              <a:t>println(isUnit)</a:t>
            </a:r>
            <a:endParaRPr sz="1800" dirty="0">
              <a:solidFill>
                <a:srgbClr val="000000"/>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311700" y="0"/>
            <a:ext cx="8520600" cy="466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vi-VN" sz="4200" dirty="0">
                <a:latin typeface="Arial"/>
                <a:ea typeface="Arial"/>
                <a:cs typeface="Arial"/>
                <a:sym typeface="Arial"/>
              </a:rPr>
              <a:t>Hàm trong Kotlin</a:t>
            </a:r>
            <a:endParaRPr dirty="0">
              <a:latin typeface="Arial"/>
              <a:ea typeface="Arial"/>
              <a:cs typeface="Arial"/>
              <a:sym typeface="Arial"/>
            </a:endParaRPr>
          </a:p>
        </p:txBody>
      </p:sp>
      <p:sp>
        <p:nvSpPr>
          <p:cNvPr id="182" name="Google Shape;182;p30"/>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Giới thiệu về hàm</a:t>
            </a:r>
            <a:endParaRPr dirty="0">
              <a:latin typeface="Arial"/>
              <a:ea typeface="Arial"/>
              <a:cs typeface="Arial"/>
              <a:sym typeface="Arial"/>
            </a:endParaRPr>
          </a:p>
        </p:txBody>
      </p:sp>
      <p:sp>
        <p:nvSpPr>
          <p:cNvPr id="188" name="Google Shape;188;p31"/>
          <p:cNvSpPr txBox="1">
            <a:spLocks noGrp="1"/>
          </p:cNvSpPr>
          <p:nvPr>
            <p:ph type="body" idx="1"/>
          </p:nvPr>
        </p:nvSpPr>
        <p:spPr>
          <a:xfrm>
            <a:off x="291200" y="1381075"/>
            <a:ext cx="8464800" cy="572700"/>
          </a:xfrm>
          <a:prstGeom prst="rect">
            <a:avLst/>
          </a:prstGeom>
          <a:noFill/>
          <a:ln>
            <a:noFill/>
          </a:ln>
        </p:spPr>
        <p:txBody>
          <a:bodyPr spcFirstLastPara="1" wrap="square" lIns="91425" tIns="91425" rIns="91425" bIns="91425" anchor="t" anchorCtr="0">
            <a:noAutofit/>
          </a:bodyPr>
          <a:lstStyle/>
          <a:p>
            <a:pPr marL="457200" lvl="0" indent="-361950" algn="l" rtl="0">
              <a:lnSpc>
                <a:spcPct val="115000"/>
              </a:lnSpc>
              <a:spcBef>
                <a:spcPts val="1000"/>
              </a:spcBef>
              <a:spcAft>
                <a:spcPts val="0"/>
              </a:spcAft>
              <a:buSzPts val="2100"/>
              <a:buChar char="●"/>
            </a:pPr>
            <a:r>
              <a:rPr lang="vi-VN" sz="2100" dirty="0">
                <a:latin typeface="Arial"/>
                <a:ea typeface="Arial"/>
                <a:cs typeface="Arial"/>
                <a:sym typeface="Arial"/>
              </a:rPr>
              <a:t>Là một khối mã thực hiện tác vụ cụ thể</a:t>
            </a:r>
            <a:endParaRPr sz="2100" dirty="0">
              <a:latin typeface="Arial"/>
              <a:ea typeface="Arial"/>
              <a:cs typeface="Arial"/>
              <a:sym typeface="Arial"/>
            </a:endParaRPr>
          </a:p>
        </p:txBody>
      </p:sp>
      <p:sp>
        <p:nvSpPr>
          <p:cNvPr id="189" name="Google Shape;189;p31"/>
          <p:cNvSpPr txBox="1"/>
          <p:nvPr/>
        </p:nvSpPr>
        <p:spPr>
          <a:xfrm>
            <a:off x="291200" y="2147200"/>
            <a:ext cx="8852700" cy="393600"/>
          </a:xfrm>
          <a:prstGeom prst="rect">
            <a:avLst/>
          </a:prstGeom>
          <a:noFill/>
          <a:ln>
            <a:noFill/>
          </a:ln>
        </p:spPr>
        <p:txBody>
          <a:bodyPr spcFirstLastPara="1" wrap="square" lIns="91425" tIns="91425" rIns="91425" bIns="91425" anchor="t" anchorCtr="0">
            <a:noAutofit/>
          </a:bodyPr>
          <a:lstStyle/>
          <a:p>
            <a:pPr marL="457200" marR="0" lvl="0" indent="-361950" algn="l" rtl="0">
              <a:lnSpc>
                <a:spcPct val="100000"/>
              </a:lnSpc>
              <a:spcBef>
                <a:spcPts val="0"/>
              </a:spcBef>
              <a:spcAft>
                <a:spcPts val="0"/>
              </a:spcAft>
              <a:buClr>
                <a:srgbClr val="000000"/>
              </a:buClr>
              <a:buSzPts val="2100"/>
              <a:buFont typeface="Roboto"/>
              <a:buChar char="●"/>
            </a:pPr>
            <a:r>
              <a:rPr lang="vi-VN" sz="2100" i="0" u="none" strike="noStrike" cap="none" dirty="0">
                <a:solidFill>
                  <a:srgbClr val="000000"/>
                </a:solidFill>
              </a:rPr>
              <a:t>Chia một chương trình lớn thành các phân đoạn mô-đun nhỏ hơn</a:t>
            </a:r>
            <a:endParaRPr sz="2100" dirty="0"/>
          </a:p>
          <a:p>
            <a:pPr marL="0" marR="0" lvl="0" indent="0" algn="l" rtl="0">
              <a:lnSpc>
                <a:spcPct val="100000"/>
              </a:lnSpc>
              <a:spcBef>
                <a:spcPts val="0"/>
              </a:spcBef>
              <a:spcAft>
                <a:spcPts val="0"/>
              </a:spcAft>
              <a:buClr>
                <a:srgbClr val="000000"/>
              </a:buClr>
              <a:buSzPts val="2200"/>
              <a:buFont typeface="Arial"/>
              <a:buNone/>
            </a:pPr>
            <a:endParaRPr sz="2100" i="0" u="none" strike="noStrike" cap="none" dirty="0">
              <a:solidFill>
                <a:srgbClr val="000000"/>
              </a:solidFill>
            </a:endParaRPr>
          </a:p>
        </p:txBody>
      </p:sp>
      <p:sp>
        <p:nvSpPr>
          <p:cNvPr id="190" name="Google Shape;190;p31"/>
          <p:cNvSpPr txBox="1"/>
          <p:nvPr/>
        </p:nvSpPr>
        <p:spPr>
          <a:xfrm>
            <a:off x="291200" y="2808525"/>
            <a:ext cx="7053900" cy="393600"/>
          </a:xfrm>
          <a:prstGeom prst="rect">
            <a:avLst/>
          </a:prstGeom>
          <a:noFill/>
          <a:ln>
            <a:noFill/>
          </a:ln>
        </p:spPr>
        <p:txBody>
          <a:bodyPr spcFirstLastPara="1" wrap="square" lIns="91425" tIns="91425" rIns="91425" bIns="91425" anchor="t" anchorCtr="0">
            <a:noAutofit/>
          </a:bodyPr>
          <a:lstStyle/>
          <a:p>
            <a:pPr marL="457200" marR="0" lvl="0" indent="-361950" algn="l" rtl="0">
              <a:lnSpc>
                <a:spcPct val="100000"/>
              </a:lnSpc>
              <a:spcBef>
                <a:spcPts val="0"/>
              </a:spcBef>
              <a:spcAft>
                <a:spcPts val="0"/>
              </a:spcAft>
              <a:buClr>
                <a:srgbClr val="000000"/>
              </a:buClr>
              <a:buSzPts val="2100"/>
              <a:buFont typeface="Roboto"/>
              <a:buChar char="●"/>
            </a:pPr>
            <a:r>
              <a:rPr lang="vi-VN" sz="2100" i="0" u="none" strike="noStrike" cap="none" dirty="0">
                <a:solidFill>
                  <a:srgbClr val="000000"/>
                </a:solidFill>
              </a:rPr>
              <a:t>Được khai báo bằng từ khóa </a:t>
            </a:r>
            <a:r>
              <a:rPr lang="vi-VN" sz="2100" b="0" i="0" u="none" strike="noStrike" cap="none" dirty="0">
                <a:solidFill>
                  <a:srgbClr val="000000"/>
                </a:solidFill>
                <a:latin typeface="Courier New"/>
                <a:ea typeface="Courier New"/>
                <a:cs typeface="Courier New"/>
                <a:sym typeface="Courier New"/>
              </a:rPr>
              <a:t>fun</a:t>
            </a:r>
            <a:endParaRPr sz="2100" dirty="0"/>
          </a:p>
        </p:txBody>
      </p:sp>
      <p:sp>
        <p:nvSpPr>
          <p:cNvPr id="191" name="Google Shape;191;p31"/>
          <p:cNvSpPr txBox="1"/>
          <p:nvPr/>
        </p:nvSpPr>
        <p:spPr>
          <a:xfrm>
            <a:off x="291200" y="3474350"/>
            <a:ext cx="8738400" cy="453000"/>
          </a:xfrm>
          <a:prstGeom prst="rect">
            <a:avLst/>
          </a:prstGeom>
          <a:noFill/>
          <a:ln>
            <a:noFill/>
          </a:ln>
        </p:spPr>
        <p:txBody>
          <a:bodyPr spcFirstLastPara="1" wrap="square" lIns="91425" tIns="91425" rIns="91425" bIns="91425" anchor="t" anchorCtr="0">
            <a:noAutofit/>
          </a:bodyPr>
          <a:lstStyle/>
          <a:p>
            <a:pPr marL="457200" marR="0" lvl="0" indent="-361950" algn="l" rtl="0">
              <a:lnSpc>
                <a:spcPct val="100000"/>
              </a:lnSpc>
              <a:spcBef>
                <a:spcPts val="0"/>
              </a:spcBef>
              <a:spcAft>
                <a:spcPts val="0"/>
              </a:spcAft>
              <a:buClr>
                <a:schemeClr val="dk1"/>
              </a:buClr>
              <a:buSzPts val="2100"/>
              <a:buFont typeface="Roboto"/>
              <a:buChar char="●"/>
            </a:pPr>
            <a:r>
              <a:rPr lang="vi-VN" sz="2100" i="0" u="none" strike="noStrike" cap="none" dirty="0">
                <a:solidFill>
                  <a:schemeClr val="dk1"/>
                </a:solidFill>
              </a:rPr>
              <a:t>Có thể nhận các đối số có giá trị mặc định hoặc giá trị được đặt tên</a:t>
            </a:r>
            <a:endParaRPr sz="2100" dirty="0"/>
          </a:p>
        </p:txBody>
      </p:sp>
      <p:sp>
        <p:nvSpPr>
          <p:cNvPr id="192" name="Google Shape;192;p31"/>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 Các thành phần của hàm</a:t>
            </a:r>
            <a:endParaRPr dirty="0">
              <a:latin typeface="Arial"/>
              <a:ea typeface="Arial"/>
              <a:cs typeface="Arial"/>
              <a:sym typeface="Arial"/>
            </a:endParaRPr>
          </a:p>
        </p:txBody>
      </p:sp>
      <p:sp>
        <p:nvSpPr>
          <p:cNvPr id="198" name="Google Shape;198;p32"/>
          <p:cNvSpPr txBox="1">
            <a:spLocks noGrp="1"/>
          </p:cNvSpPr>
          <p:nvPr>
            <p:ph type="body" idx="1"/>
          </p:nvPr>
        </p:nvSpPr>
        <p:spPr>
          <a:xfrm>
            <a:off x="387900" y="1381075"/>
            <a:ext cx="8520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vi-VN" sz="1800" dirty="0">
                <a:solidFill>
                  <a:schemeClr val="dk1"/>
                </a:solidFill>
                <a:latin typeface="Arial"/>
                <a:ea typeface="Arial"/>
                <a:cs typeface="Arial"/>
                <a:sym typeface="Arial"/>
              </a:rPr>
              <a:t>Trước đó, bạn đã tạo một hàm đơn giản để in "Hello World".</a:t>
            </a:r>
            <a:endParaRPr dirty="0">
              <a:latin typeface="Arial"/>
              <a:ea typeface="Arial"/>
              <a:cs typeface="Arial"/>
              <a:sym typeface="Arial"/>
            </a:endParaRPr>
          </a:p>
          <a:p>
            <a:pPr marL="457200" lvl="0" indent="0" algn="l" rtl="0">
              <a:lnSpc>
                <a:spcPct val="115000"/>
              </a:lnSpc>
              <a:spcBef>
                <a:spcPts val="0"/>
              </a:spcBef>
              <a:spcAft>
                <a:spcPts val="0"/>
              </a:spcAft>
              <a:buClr>
                <a:schemeClr val="dk1"/>
              </a:buClr>
              <a:buSzPts val="1100"/>
              <a:buFont typeface="Arial"/>
              <a:buNone/>
            </a:pPr>
            <a:endParaRPr sz="1800" dirty="0">
              <a:solidFill>
                <a:schemeClr val="dk1"/>
              </a:solidFill>
              <a:latin typeface="Consolas"/>
              <a:ea typeface="Consolas"/>
              <a:cs typeface="Consolas"/>
              <a:sym typeface="Consolas"/>
            </a:endParaRPr>
          </a:p>
          <a:p>
            <a:pPr marL="0" lvl="0" indent="0" algn="l" rtl="0">
              <a:lnSpc>
                <a:spcPct val="115000"/>
              </a:lnSpc>
              <a:spcBef>
                <a:spcPts val="1000"/>
              </a:spcBef>
              <a:spcAft>
                <a:spcPts val="0"/>
              </a:spcAft>
              <a:buSzPts val="2400"/>
              <a:buNone/>
            </a:pPr>
            <a:endParaRPr dirty="0">
              <a:latin typeface="Arial"/>
              <a:ea typeface="Arial"/>
              <a:cs typeface="Arial"/>
              <a:sym typeface="Arial"/>
            </a:endParaRPr>
          </a:p>
        </p:txBody>
      </p:sp>
      <p:sp>
        <p:nvSpPr>
          <p:cNvPr id="199" name="Google Shape;199;p32"/>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16</a:t>
            </a:fld>
            <a:endParaRPr/>
          </a:p>
        </p:txBody>
      </p:sp>
      <p:sp>
        <p:nvSpPr>
          <p:cNvPr id="200" name="Google Shape;200;p32"/>
          <p:cNvSpPr txBox="1"/>
          <p:nvPr/>
        </p:nvSpPr>
        <p:spPr>
          <a:xfrm>
            <a:off x="419100" y="1955025"/>
            <a:ext cx="6592800" cy="133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rgbClr val="000000"/>
              </a:buClr>
              <a:buSzPts val="1100"/>
              <a:buFont typeface="Arial"/>
              <a:buNone/>
            </a:pPr>
            <a:r>
              <a:rPr lang="vi-VN" sz="1800" dirty="0">
                <a:solidFill>
                  <a:srgbClr val="3F51B5"/>
                </a:solidFill>
                <a:latin typeface="Consolas"/>
                <a:ea typeface="Consolas"/>
                <a:cs typeface="Consolas"/>
                <a:sym typeface="Consolas"/>
              </a:rPr>
              <a:t>fun</a:t>
            </a:r>
            <a:r>
              <a:rPr lang="vi-VN" sz="1800" dirty="0">
                <a:solidFill>
                  <a:srgbClr val="37474F"/>
                </a:solidFill>
                <a:latin typeface="Consolas"/>
                <a:ea typeface="Consolas"/>
                <a:cs typeface="Consolas"/>
                <a:sym typeface="Consolas"/>
              </a:rPr>
              <a:t> printHello() {</a:t>
            </a:r>
            <a:endParaRPr sz="1800" dirty="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rgbClr val="000000"/>
              </a:buClr>
              <a:buSzPts val="1100"/>
              <a:buFont typeface="Arial"/>
              <a:buNone/>
            </a:pPr>
            <a:r>
              <a:rPr lang="vi-VN" sz="1800" dirty="0">
                <a:solidFill>
                  <a:srgbClr val="37474F"/>
                </a:solidFill>
                <a:latin typeface="Consolas"/>
                <a:ea typeface="Consolas"/>
                <a:cs typeface="Consolas"/>
                <a:sym typeface="Consolas"/>
              </a:rPr>
              <a:t>    println(</a:t>
            </a:r>
            <a:r>
              <a:rPr lang="vi-VN" sz="1800" dirty="0">
                <a:solidFill>
                  <a:srgbClr val="388E3C"/>
                </a:solidFill>
                <a:latin typeface="Consolas"/>
                <a:ea typeface="Consolas"/>
                <a:cs typeface="Consolas"/>
                <a:sym typeface="Consolas"/>
              </a:rPr>
              <a:t>"Hello World"</a:t>
            </a:r>
            <a:r>
              <a:rPr lang="vi-V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rgbClr val="000000"/>
              </a:buClr>
              <a:buSzPts val="1100"/>
              <a:buFont typeface="Arial"/>
              <a:buNone/>
            </a:pPr>
            <a:r>
              <a:rPr lang="vi-VN" sz="1800" dirty="0">
                <a:solidFill>
                  <a:srgbClr val="37474F"/>
                </a:solidFill>
                <a:latin typeface="Consolas"/>
                <a:ea typeface="Consolas"/>
                <a:cs typeface="Consolas"/>
                <a:sym typeface="Consolas"/>
              </a:rPr>
              <a:t>}</a:t>
            </a:r>
            <a:endParaRPr sz="1800" b="1" dirty="0">
              <a:solidFill>
                <a:srgbClr val="000000"/>
              </a:solidFill>
              <a:latin typeface="Consolas"/>
              <a:ea typeface="Consolas"/>
              <a:cs typeface="Consolas"/>
              <a:sym typeface="Consolas"/>
            </a:endParaRPr>
          </a:p>
          <a:p>
            <a:pPr marL="0" lvl="0" indent="0" algn="l" rtl="0">
              <a:lnSpc>
                <a:spcPct val="115000"/>
              </a:lnSpc>
              <a:spcBef>
                <a:spcPts val="1000"/>
              </a:spcBef>
              <a:spcAft>
                <a:spcPts val="0"/>
              </a:spcAft>
              <a:buClr>
                <a:srgbClr val="000000"/>
              </a:buClr>
              <a:buSzPts val="1100"/>
              <a:buFont typeface="Arial"/>
              <a:buNone/>
            </a:pPr>
            <a:endParaRPr sz="1800" dirty="0">
              <a:latin typeface="Consolas"/>
              <a:ea typeface="Consolas"/>
              <a:cs typeface="Consolas"/>
              <a:sym typeface="Consolas"/>
            </a:endParaRPr>
          </a:p>
        </p:txBody>
      </p:sp>
      <p:sp>
        <p:nvSpPr>
          <p:cNvPr id="201" name="Google Shape;201;p32"/>
          <p:cNvSpPr txBox="1"/>
          <p:nvPr/>
        </p:nvSpPr>
        <p:spPr>
          <a:xfrm>
            <a:off x="419100" y="349787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1800">
                <a:solidFill>
                  <a:srgbClr val="37474F"/>
                </a:solidFill>
                <a:latin typeface="Consolas"/>
                <a:ea typeface="Consolas"/>
                <a:cs typeface="Consolas"/>
                <a:sym typeface="Consolas"/>
              </a:rPr>
              <a:t>printHello()</a:t>
            </a:r>
            <a:endParaRPr>
              <a:solidFill>
                <a:srgbClr val="37474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Hàm trả về giá trị Unit</a:t>
            </a:r>
            <a:endParaRPr>
              <a:latin typeface="Arial"/>
              <a:ea typeface="Arial"/>
              <a:cs typeface="Arial"/>
              <a:sym typeface="Arial"/>
            </a:endParaRPr>
          </a:p>
        </p:txBody>
      </p:sp>
      <p:sp>
        <p:nvSpPr>
          <p:cNvPr id="207" name="Google Shape;207;p33"/>
          <p:cNvSpPr txBox="1">
            <a:spLocks noGrp="1"/>
          </p:cNvSpPr>
          <p:nvPr>
            <p:ph type="body" idx="1"/>
          </p:nvPr>
        </p:nvSpPr>
        <p:spPr>
          <a:xfrm>
            <a:off x="311700" y="1381075"/>
            <a:ext cx="8520600" cy="86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vi-VN" sz="1800">
                <a:latin typeface="Arial"/>
                <a:ea typeface="Arial"/>
                <a:cs typeface="Arial"/>
                <a:sym typeface="Arial"/>
              </a:rPr>
              <a:t>Nếu một hàm không trả về giá trị hữu ích nào, loại dữ liệu trả về sẽ là </a:t>
            </a:r>
            <a:r>
              <a:rPr lang="vi-VN" sz="1800">
                <a:latin typeface="Courier New"/>
                <a:ea typeface="Courier New"/>
                <a:cs typeface="Courier New"/>
                <a:sym typeface="Courier New"/>
              </a:rPr>
              <a:t>Unit</a:t>
            </a:r>
            <a:r>
              <a:rPr lang="vi-VN" sz="1800">
                <a:latin typeface="Arial"/>
                <a:ea typeface="Arial"/>
                <a:cs typeface="Arial"/>
                <a:sym typeface="Arial"/>
              </a:rPr>
              <a:t>. </a:t>
            </a:r>
            <a:endParaRPr>
              <a:latin typeface="Arial"/>
              <a:ea typeface="Arial"/>
              <a:cs typeface="Arial"/>
              <a:sym typeface="Arial"/>
            </a:endParaRPr>
          </a:p>
        </p:txBody>
      </p:sp>
      <p:sp>
        <p:nvSpPr>
          <p:cNvPr id="208" name="Google Shape;208;p3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17</a:t>
            </a:fld>
            <a:endParaRPr/>
          </a:p>
        </p:txBody>
      </p:sp>
      <p:sp>
        <p:nvSpPr>
          <p:cNvPr id="209" name="Google Shape;209;p33"/>
          <p:cNvSpPr txBox="1"/>
          <p:nvPr/>
        </p:nvSpPr>
        <p:spPr>
          <a:xfrm>
            <a:off x="311700" y="3455250"/>
            <a:ext cx="50583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vi-VN" sz="1800" b="0" i="0" u="none" strike="noStrike" cap="none">
                <a:solidFill>
                  <a:schemeClr val="dk1"/>
                </a:solidFill>
                <a:latin typeface="Courier New"/>
                <a:ea typeface="Courier New"/>
                <a:cs typeface="Courier New"/>
                <a:sym typeface="Courier New"/>
              </a:rPr>
              <a:t>Unit</a:t>
            </a:r>
            <a:r>
              <a:rPr lang="vi-VN" sz="1800" i="0" u="none" strike="noStrike" cap="none">
                <a:solidFill>
                  <a:schemeClr val="dk1"/>
                </a:solidFill>
              </a:rPr>
              <a:t> là loại dữ liệu chỉ có một giá trị: </a:t>
            </a:r>
            <a:r>
              <a:rPr lang="vi-VN" sz="1800" b="0" i="0" u="none" strike="noStrike" cap="none">
                <a:solidFill>
                  <a:schemeClr val="dk1"/>
                </a:solidFill>
                <a:latin typeface="Courier New"/>
                <a:ea typeface="Courier New"/>
                <a:cs typeface="Courier New"/>
                <a:sym typeface="Courier New"/>
              </a:rPr>
              <a:t>Unit</a:t>
            </a:r>
            <a:r>
              <a:rPr lang="vi-VN" sz="1800" i="0" u="none" strike="noStrike" cap="none">
                <a:solidFill>
                  <a:schemeClr val="dk1"/>
                </a:solidFill>
              </a:rPr>
              <a:t>. </a:t>
            </a:r>
            <a:endParaRPr/>
          </a:p>
        </p:txBody>
      </p:sp>
      <p:sp>
        <p:nvSpPr>
          <p:cNvPr id="210" name="Google Shape;210;p33"/>
          <p:cNvSpPr txBox="1"/>
          <p:nvPr/>
        </p:nvSpPr>
        <p:spPr>
          <a:xfrm>
            <a:off x="295450" y="1952850"/>
            <a:ext cx="8520600" cy="109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rgbClr val="000000"/>
              </a:buClr>
              <a:buSzPts val="1100"/>
              <a:buFont typeface="Arial"/>
              <a:buNone/>
            </a:pPr>
            <a:r>
              <a:rPr lang="vi-VN" sz="1800">
                <a:solidFill>
                  <a:srgbClr val="3F51B5"/>
                </a:solidFill>
                <a:latin typeface="Consolas"/>
                <a:ea typeface="Consolas"/>
                <a:cs typeface="Consolas"/>
                <a:sym typeface="Consolas"/>
              </a:rPr>
              <a:t>fun</a:t>
            </a:r>
            <a:r>
              <a:rPr lang="vi-VN" sz="1800">
                <a:solidFill>
                  <a:srgbClr val="37474F"/>
                </a:solidFill>
                <a:latin typeface="Consolas"/>
                <a:ea typeface="Consolas"/>
                <a:cs typeface="Consolas"/>
                <a:sym typeface="Consolas"/>
              </a:rPr>
              <a:t> printHello(name: String?): Unit {</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println(</a:t>
            </a:r>
            <a:r>
              <a:rPr lang="vi-VN" sz="1800">
                <a:solidFill>
                  <a:srgbClr val="388E3C"/>
                </a:solidFill>
                <a:latin typeface="Consolas"/>
                <a:ea typeface="Consolas"/>
                <a:cs typeface="Consolas"/>
                <a:sym typeface="Consolas"/>
              </a:rPr>
              <a:t>"Hi there!"</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1000"/>
              </a:spcBef>
              <a:spcAft>
                <a:spcPts val="0"/>
              </a:spcAft>
              <a:buNone/>
            </a:pPr>
            <a:endParaRPr sz="18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Hàm trả về giá trị Unit</a:t>
            </a:r>
            <a:endParaRPr dirty="0">
              <a:latin typeface="Arial"/>
              <a:ea typeface="Arial"/>
              <a:cs typeface="Arial"/>
              <a:sym typeface="Arial"/>
            </a:endParaRPr>
          </a:p>
        </p:txBody>
      </p:sp>
      <p:sp>
        <p:nvSpPr>
          <p:cNvPr id="216" name="Google Shape;216;p34"/>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18</a:t>
            </a:fld>
            <a:endParaRPr/>
          </a:p>
        </p:txBody>
      </p:sp>
      <p:sp>
        <p:nvSpPr>
          <p:cNvPr id="217" name="Google Shape;217;p34"/>
          <p:cNvSpPr txBox="1"/>
          <p:nvPr/>
        </p:nvSpPr>
        <p:spPr>
          <a:xfrm>
            <a:off x="284875" y="1119318"/>
            <a:ext cx="8509800" cy="72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i="0" u="none" strike="noStrike" cap="none" dirty="0">
                <a:solidFill>
                  <a:srgbClr val="000000"/>
                </a:solidFill>
              </a:rPr>
              <a:t>Không bắt buộc phải khai báo loại dữ liệu trả về là </a:t>
            </a:r>
            <a:r>
              <a:rPr lang="vi-VN" sz="1800" b="0" i="0" u="none" strike="noStrike" cap="none" dirty="0">
                <a:solidFill>
                  <a:srgbClr val="000000"/>
                </a:solidFill>
                <a:latin typeface="Courier New"/>
                <a:ea typeface="Courier New"/>
                <a:cs typeface="Courier New"/>
                <a:sym typeface="Courier New"/>
              </a:rPr>
              <a:t>Unit</a:t>
            </a:r>
            <a:r>
              <a:rPr lang="vi-VN" sz="1800" i="0" u="none" strike="noStrike" cap="none" dirty="0">
                <a:solidFill>
                  <a:srgbClr val="000000"/>
                </a:solidFill>
              </a:rPr>
              <a:t>. </a:t>
            </a:r>
            <a:endParaRPr dirty="0"/>
          </a:p>
        </p:txBody>
      </p:sp>
      <p:sp>
        <p:nvSpPr>
          <p:cNvPr id="218" name="Google Shape;218;p34"/>
          <p:cNvSpPr txBox="1"/>
          <p:nvPr/>
        </p:nvSpPr>
        <p:spPr>
          <a:xfrm>
            <a:off x="272150" y="2846625"/>
            <a:ext cx="8509800" cy="39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i="0" u="none" strike="noStrike" cap="none">
                <a:solidFill>
                  <a:srgbClr val="000000"/>
                </a:solidFill>
              </a:rPr>
              <a:t>tương đương với:</a:t>
            </a:r>
            <a:endParaRPr/>
          </a:p>
        </p:txBody>
      </p:sp>
      <p:sp>
        <p:nvSpPr>
          <p:cNvPr id="219" name="Google Shape;219;p34"/>
          <p:cNvSpPr txBox="1"/>
          <p:nvPr/>
        </p:nvSpPr>
        <p:spPr>
          <a:xfrm>
            <a:off x="284875" y="3242325"/>
            <a:ext cx="7192800" cy="92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vi-VN" sz="1800" dirty="0">
                <a:solidFill>
                  <a:srgbClr val="3F51B5"/>
                </a:solidFill>
                <a:latin typeface="Consolas"/>
                <a:ea typeface="Consolas"/>
                <a:cs typeface="Consolas"/>
                <a:sym typeface="Consolas"/>
              </a:rPr>
              <a:t>fun</a:t>
            </a:r>
            <a:r>
              <a:rPr lang="vi-VN" sz="1800" dirty="0">
                <a:solidFill>
                  <a:srgbClr val="37474F"/>
                </a:solidFill>
                <a:latin typeface="Consolas"/>
                <a:ea typeface="Consolas"/>
                <a:cs typeface="Consolas"/>
                <a:sym typeface="Consolas"/>
              </a:rPr>
              <a:t> printHello(name: String?) {</a:t>
            </a:r>
            <a:endParaRPr sz="1800" dirty="0">
              <a:solidFill>
                <a:srgbClr val="37474F"/>
              </a:solidFill>
              <a:latin typeface="Consolas"/>
              <a:ea typeface="Consolas"/>
              <a:cs typeface="Consolas"/>
              <a:sym typeface="Consolas"/>
            </a:endParaRPr>
          </a:p>
          <a:p>
            <a:pPr marL="0" lvl="0" indent="0" algn="l" rtl="0">
              <a:lnSpc>
                <a:spcPct val="115000"/>
              </a:lnSpc>
              <a:spcBef>
                <a:spcPts val="500"/>
              </a:spcBef>
              <a:spcAft>
                <a:spcPts val="0"/>
              </a:spcAft>
              <a:buNone/>
            </a:pPr>
            <a:r>
              <a:rPr lang="vi-VN" sz="1800" dirty="0">
                <a:solidFill>
                  <a:srgbClr val="37474F"/>
                </a:solidFill>
                <a:latin typeface="Consolas"/>
                <a:ea typeface="Consolas"/>
                <a:cs typeface="Consolas"/>
                <a:sym typeface="Consolas"/>
              </a:rPr>
              <a:t>    println(</a:t>
            </a:r>
            <a:r>
              <a:rPr lang="vi-VN" sz="1800" dirty="0">
                <a:solidFill>
                  <a:srgbClr val="388E3C"/>
                </a:solidFill>
                <a:latin typeface="Consolas"/>
                <a:ea typeface="Consolas"/>
                <a:cs typeface="Consolas"/>
                <a:sym typeface="Consolas"/>
              </a:rPr>
              <a:t>"Hi there!"</a:t>
            </a:r>
            <a:r>
              <a:rPr lang="vi-V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15000"/>
              </a:lnSpc>
              <a:spcBef>
                <a:spcPts val="500"/>
              </a:spcBef>
              <a:spcAft>
                <a:spcPts val="0"/>
              </a:spcAft>
              <a:buNone/>
            </a:pPr>
            <a:r>
              <a:rPr lang="vi-V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p:txBody>
      </p:sp>
      <p:sp>
        <p:nvSpPr>
          <p:cNvPr id="220" name="Google Shape;220;p34"/>
          <p:cNvSpPr txBox="1"/>
          <p:nvPr/>
        </p:nvSpPr>
        <p:spPr>
          <a:xfrm>
            <a:off x="279475" y="1521675"/>
            <a:ext cx="8520600" cy="109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Clr>
                <a:srgbClr val="000000"/>
              </a:buClr>
              <a:buSzPts val="1100"/>
              <a:buFont typeface="Arial"/>
              <a:buNone/>
            </a:pPr>
            <a:r>
              <a:rPr lang="vi-VN" sz="1800" dirty="0">
                <a:solidFill>
                  <a:srgbClr val="3F51B5"/>
                </a:solidFill>
                <a:latin typeface="Consolas"/>
                <a:ea typeface="Consolas"/>
                <a:cs typeface="Consolas"/>
                <a:sym typeface="Consolas"/>
              </a:rPr>
              <a:t>fun</a:t>
            </a:r>
            <a:r>
              <a:rPr lang="vi-VN" sz="1800" dirty="0">
                <a:solidFill>
                  <a:srgbClr val="37474F"/>
                </a:solidFill>
                <a:latin typeface="Consolas"/>
                <a:ea typeface="Consolas"/>
                <a:cs typeface="Consolas"/>
                <a:sym typeface="Consolas"/>
              </a:rPr>
              <a:t> printHello(name: String?): Unit {</a:t>
            </a:r>
            <a:endParaRPr sz="1800" dirty="0">
              <a:solidFill>
                <a:srgbClr val="37474F"/>
              </a:solidFill>
              <a:latin typeface="Consolas"/>
              <a:ea typeface="Consolas"/>
              <a:cs typeface="Consolas"/>
              <a:sym typeface="Consolas"/>
            </a:endParaRPr>
          </a:p>
          <a:p>
            <a:pPr marL="0" lvl="0" indent="0" algn="l" rtl="0">
              <a:lnSpc>
                <a:spcPct val="115000"/>
              </a:lnSpc>
              <a:spcBef>
                <a:spcPts val="500"/>
              </a:spcBef>
              <a:spcAft>
                <a:spcPts val="0"/>
              </a:spcAft>
              <a:buClr>
                <a:srgbClr val="000000"/>
              </a:buClr>
              <a:buSzPts val="1100"/>
              <a:buFont typeface="Arial"/>
              <a:buNone/>
            </a:pPr>
            <a:r>
              <a:rPr lang="vi-VN" sz="1800" dirty="0">
                <a:solidFill>
                  <a:srgbClr val="37474F"/>
                </a:solidFill>
                <a:latin typeface="Consolas"/>
                <a:ea typeface="Consolas"/>
                <a:cs typeface="Consolas"/>
                <a:sym typeface="Consolas"/>
              </a:rPr>
              <a:t>    println(</a:t>
            </a:r>
            <a:r>
              <a:rPr lang="vi-VN" sz="1800" dirty="0">
                <a:solidFill>
                  <a:srgbClr val="388E3C"/>
                </a:solidFill>
                <a:latin typeface="Consolas"/>
                <a:ea typeface="Consolas"/>
                <a:cs typeface="Consolas"/>
                <a:sym typeface="Consolas"/>
              </a:rPr>
              <a:t>"Hi there!"</a:t>
            </a:r>
            <a:r>
              <a:rPr lang="vi-V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15000"/>
              </a:lnSpc>
              <a:spcBef>
                <a:spcPts val="500"/>
              </a:spcBef>
              <a:spcAft>
                <a:spcPts val="0"/>
              </a:spcAft>
              <a:buClr>
                <a:srgbClr val="000000"/>
              </a:buClr>
              <a:buSzPts val="1100"/>
              <a:buFont typeface="Arial"/>
              <a:buNone/>
            </a:pPr>
            <a:r>
              <a:rPr lang="vi-VN" sz="1800" dirty="0">
                <a:solidFill>
                  <a:srgbClr val="37474F"/>
                </a:solidFill>
                <a:latin typeface="Consolas"/>
                <a:ea typeface="Consolas"/>
                <a:cs typeface="Consolas"/>
                <a:sym typeface="Consolas"/>
              </a:rPr>
              <a:t>}</a:t>
            </a:r>
            <a:endParaRPr sz="1800" dirty="0">
              <a:solidFill>
                <a:srgbClr val="000000"/>
              </a:solidFill>
              <a:latin typeface="Consolas"/>
              <a:ea typeface="Consolas"/>
              <a:cs typeface="Consolas"/>
              <a:sym typeface="Consolas"/>
            </a:endParaRPr>
          </a:p>
          <a:p>
            <a:pPr marL="0" lvl="0" indent="0" algn="l" rtl="0">
              <a:lnSpc>
                <a:spcPct val="115000"/>
              </a:lnSpc>
              <a:spcBef>
                <a:spcPts val="500"/>
              </a:spcBef>
              <a:spcAft>
                <a:spcPts val="0"/>
              </a:spcAft>
              <a:buClr>
                <a:srgbClr val="000000"/>
              </a:buClr>
              <a:buSzPts val="1100"/>
              <a:buFont typeface="Arial"/>
              <a:buNone/>
            </a:pPr>
            <a:endParaRPr sz="1800" dirty="0">
              <a:latin typeface="Consolas"/>
              <a:ea typeface="Consolas"/>
              <a:cs typeface="Consolas"/>
              <a:sym typeface="Consolas"/>
            </a:endParaRPr>
          </a:p>
          <a:p>
            <a:pPr marL="0" lvl="0" indent="0" algn="l" rtl="0">
              <a:lnSpc>
                <a:spcPct val="115000"/>
              </a:lnSpc>
              <a:spcBef>
                <a:spcPts val="500"/>
              </a:spcBef>
              <a:spcAft>
                <a:spcPts val="0"/>
              </a:spcAft>
              <a:buNone/>
            </a:pPr>
            <a:endParaRPr sz="1800" dirty="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1000"/>
                                        <p:tgtEl>
                                          <p:spTgt spid="219"/>
                                        </p:tgtEl>
                                      </p:cBhvr>
                                    </p:animEffect>
                                  </p:childTnLst>
                                </p:cTn>
                              </p:par>
                              <p:par>
                                <p:cTn id="8" presetID="10" presetClass="entr" presetSubtype="0" fill="hold" nodeType="withEffect">
                                  <p:stCondLst>
                                    <p:cond delay="0"/>
                                  </p:stCondLst>
                                  <p:childTnLst>
                                    <p:set>
                                      <p:cBhvr>
                                        <p:cTn id="9" dur="1" fill="hold">
                                          <p:stCondLst>
                                            <p:cond delay="0"/>
                                          </p:stCondLst>
                                        </p:cTn>
                                        <p:tgtEl>
                                          <p:spTgt spid="218"/>
                                        </p:tgtEl>
                                        <p:attrNameLst>
                                          <p:attrName>style.visibility</p:attrName>
                                        </p:attrNameLst>
                                      </p:cBhvr>
                                      <p:to>
                                        <p:strVal val="visible"/>
                                      </p:to>
                                    </p:set>
                                    <p:animEffect transition="in" filter="fade">
                                      <p:cBhvr>
                                        <p:cTn id="10" dur="10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vi-VN" dirty="0">
                <a:latin typeface="Arial"/>
                <a:ea typeface="Arial"/>
                <a:cs typeface="Arial"/>
                <a:sym typeface="Arial"/>
              </a:rPr>
              <a:t>Đối số của hàm</a:t>
            </a:r>
            <a:endParaRPr dirty="0">
              <a:latin typeface="Arial"/>
              <a:ea typeface="Arial"/>
              <a:cs typeface="Arial"/>
              <a:sym typeface="Arial"/>
            </a:endParaRPr>
          </a:p>
        </p:txBody>
      </p:sp>
      <p:sp>
        <p:nvSpPr>
          <p:cNvPr id="226" name="Google Shape;226;p35"/>
          <p:cNvSpPr txBox="1">
            <a:spLocks noGrp="1"/>
          </p:cNvSpPr>
          <p:nvPr>
            <p:ph type="body" idx="1"/>
          </p:nvPr>
        </p:nvSpPr>
        <p:spPr>
          <a:xfrm>
            <a:off x="342900" y="1914475"/>
            <a:ext cx="8489400" cy="6477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vi-VN" sz="2200" dirty="0">
                <a:latin typeface="Arial"/>
                <a:ea typeface="Arial"/>
                <a:cs typeface="Arial"/>
                <a:sym typeface="Arial"/>
              </a:rPr>
              <a:t>Tham số mặc định</a:t>
            </a:r>
            <a:endParaRPr dirty="0">
              <a:latin typeface="Arial"/>
              <a:ea typeface="Arial"/>
              <a:cs typeface="Arial"/>
              <a:sym typeface="Arial"/>
            </a:endParaRPr>
          </a:p>
        </p:txBody>
      </p:sp>
      <p:sp>
        <p:nvSpPr>
          <p:cNvPr id="227" name="Google Shape;227;p35"/>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19</a:t>
            </a:fld>
            <a:endParaRPr/>
          </a:p>
        </p:txBody>
      </p:sp>
      <p:sp>
        <p:nvSpPr>
          <p:cNvPr id="228" name="Google Shape;228;p35"/>
          <p:cNvSpPr txBox="1">
            <a:spLocks noGrp="1"/>
          </p:cNvSpPr>
          <p:nvPr>
            <p:ph type="body" idx="1"/>
          </p:nvPr>
        </p:nvSpPr>
        <p:spPr>
          <a:xfrm>
            <a:off x="342900" y="2411700"/>
            <a:ext cx="8489400" cy="6477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vi-VN" sz="2200" dirty="0">
                <a:latin typeface="Arial"/>
                <a:ea typeface="Arial"/>
                <a:cs typeface="Arial"/>
                <a:sym typeface="Arial"/>
              </a:rPr>
              <a:t>Tham số bắt buộc</a:t>
            </a:r>
            <a:endParaRPr dirty="0">
              <a:latin typeface="Arial"/>
              <a:ea typeface="Arial"/>
              <a:cs typeface="Arial"/>
              <a:sym typeface="Arial"/>
            </a:endParaRPr>
          </a:p>
        </p:txBody>
      </p:sp>
      <p:sp>
        <p:nvSpPr>
          <p:cNvPr id="229" name="Google Shape;229;p35"/>
          <p:cNvSpPr txBox="1">
            <a:spLocks noGrp="1"/>
          </p:cNvSpPr>
          <p:nvPr>
            <p:ph type="body" idx="1"/>
          </p:nvPr>
        </p:nvSpPr>
        <p:spPr>
          <a:xfrm>
            <a:off x="351625" y="2933700"/>
            <a:ext cx="8489400" cy="6477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vi-VN" sz="2200" dirty="0">
                <a:latin typeface="Arial"/>
                <a:ea typeface="Arial"/>
                <a:cs typeface="Arial"/>
                <a:sym typeface="Arial"/>
              </a:rPr>
              <a:t>Đối số được đặt tên</a:t>
            </a:r>
            <a:endParaRPr dirty="0">
              <a:latin typeface="Arial"/>
              <a:ea typeface="Arial"/>
              <a:cs typeface="Arial"/>
              <a:sym typeface="Arial"/>
            </a:endParaRPr>
          </a:p>
        </p:txBody>
      </p:sp>
      <p:sp>
        <p:nvSpPr>
          <p:cNvPr id="230" name="Google Shape;230;p35"/>
          <p:cNvSpPr txBox="1"/>
          <p:nvPr/>
        </p:nvSpPr>
        <p:spPr>
          <a:xfrm>
            <a:off x="351625" y="1472925"/>
            <a:ext cx="7708500" cy="36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vi-VN" sz="2200" i="0" u="none" strike="noStrike" cap="none" dirty="0">
                <a:solidFill>
                  <a:srgbClr val="000000"/>
                </a:solidFill>
              </a:rPr>
              <a:t>Các hàm có thể chứa: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Giới thiệu về bài học này</a:t>
            </a:r>
            <a:endParaRPr>
              <a:latin typeface="Arial"/>
              <a:ea typeface="Arial"/>
              <a:cs typeface="Arial"/>
              <a:sym typeface="Arial"/>
            </a:endParaRPr>
          </a:p>
        </p:txBody>
      </p:sp>
      <p:sp>
        <p:nvSpPr>
          <p:cNvPr id="86" name="Google Shape;86;p18"/>
          <p:cNvSpPr txBox="1">
            <a:spLocks noGrp="1"/>
          </p:cNvSpPr>
          <p:nvPr>
            <p:ph type="body" idx="1"/>
          </p:nvPr>
        </p:nvSpPr>
        <p:spPr>
          <a:xfrm>
            <a:off x="311700" y="1076275"/>
            <a:ext cx="59580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vi-VN" sz="2000">
                <a:latin typeface="Arial"/>
                <a:ea typeface="Arial"/>
                <a:cs typeface="Arial"/>
                <a:sym typeface="Arial"/>
              </a:rPr>
              <a:t>Bài học 2: Hàm</a:t>
            </a:r>
            <a:endParaRPr>
              <a:latin typeface="Arial"/>
              <a:ea typeface="Arial"/>
              <a:cs typeface="Arial"/>
              <a:sym typeface="Arial"/>
            </a:endParaRPr>
          </a:p>
          <a:p>
            <a:pPr marL="914400" lvl="1" indent="-355600" algn="l" rtl="0">
              <a:lnSpc>
                <a:spcPct val="115000"/>
              </a:lnSpc>
              <a:spcBef>
                <a:spcPts val="1000"/>
              </a:spcBef>
              <a:spcAft>
                <a:spcPts val="0"/>
              </a:spcAft>
              <a:buClr>
                <a:schemeClr val="dk1"/>
              </a:buClr>
              <a:buSzPts val="2000"/>
              <a:buChar char="○"/>
            </a:pPr>
            <a:r>
              <a:rPr lang="vi-VN" u="sng">
                <a:solidFill>
                  <a:schemeClr val="hlink"/>
                </a:solidFill>
                <a:latin typeface="Arial"/>
                <a:ea typeface="Arial"/>
                <a:cs typeface="Arial"/>
                <a:sym typeface="Arial"/>
                <a:hlinkClick r:id="rId3" action="ppaction://hlinksldjump"/>
              </a:rPr>
              <a:t>Chương trình trong Kotlin</a:t>
            </a:r>
            <a:endParaRPr>
              <a:latin typeface="Arial"/>
              <a:ea typeface="Arial"/>
              <a:cs typeface="Arial"/>
              <a:sym typeface="Arial"/>
            </a:endParaRPr>
          </a:p>
          <a:p>
            <a:pPr marL="914400" lvl="1" indent="-355600" algn="l" rtl="0">
              <a:lnSpc>
                <a:spcPct val="115000"/>
              </a:lnSpc>
              <a:spcBef>
                <a:spcPts val="0"/>
              </a:spcBef>
              <a:spcAft>
                <a:spcPts val="0"/>
              </a:spcAft>
              <a:buClr>
                <a:schemeClr val="dk1"/>
              </a:buClr>
              <a:buSzPts val="2000"/>
              <a:buChar char="○"/>
            </a:pPr>
            <a:r>
              <a:rPr lang="vi-VN" u="sng">
                <a:solidFill>
                  <a:schemeClr val="hlink"/>
                </a:solidFill>
                <a:latin typeface="Arial"/>
                <a:ea typeface="Arial"/>
                <a:cs typeface="Arial"/>
                <a:sym typeface="Arial"/>
                <a:hlinkClick r:id="rId4" action="ppaction://hlinksldjump"/>
              </a:rPr>
              <a:t>(Hầu hết) Mọi thứ đều có giá trị</a:t>
            </a:r>
            <a:endParaRPr>
              <a:latin typeface="Arial"/>
              <a:ea typeface="Arial"/>
              <a:cs typeface="Arial"/>
              <a:sym typeface="Arial"/>
            </a:endParaRPr>
          </a:p>
          <a:p>
            <a:pPr marL="914400" lvl="1" indent="-355600" algn="l" rtl="0">
              <a:lnSpc>
                <a:spcPct val="115000"/>
              </a:lnSpc>
              <a:spcBef>
                <a:spcPts val="0"/>
              </a:spcBef>
              <a:spcAft>
                <a:spcPts val="0"/>
              </a:spcAft>
              <a:buClr>
                <a:schemeClr val="dk1"/>
              </a:buClr>
              <a:buSzPts val="2000"/>
              <a:buChar char="○"/>
            </a:pPr>
            <a:r>
              <a:rPr lang="vi-VN" u="sng">
                <a:solidFill>
                  <a:schemeClr val="hlink"/>
                </a:solidFill>
                <a:latin typeface="Arial"/>
                <a:ea typeface="Arial"/>
                <a:cs typeface="Arial"/>
                <a:sym typeface="Arial"/>
                <a:hlinkClick r:id="rId5" action="ppaction://hlinksldjump"/>
              </a:rPr>
              <a:t>Hàm trong Kotlin</a:t>
            </a:r>
            <a:endParaRPr>
              <a:latin typeface="Arial"/>
              <a:ea typeface="Arial"/>
              <a:cs typeface="Arial"/>
              <a:sym typeface="Arial"/>
            </a:endParaRPr>
          </a:p>
          <a:p>
            <a:pPr marL="914400" lvl="1" indent="-355600" algn="l" rtl="0">
              <a:lnSpc>
                <a:spcPct val="115000"/>
              </a:lnSpc>
              <a:spcBef>
                <a:spcPts val="0"/>
              </a:spcBef>
              <a:spcAft>
                <a:spcPts val="0"/>
              </a:spcAft>
              <a:buClr>
                <a:schemeClr val="dk1"/>
              </a:buClr>
              <a:buSzPts val="2000"/>
              <a:buChar char="○"/>
            </a:pPr>
            <a:r>
              <a:rPr lang="vi-VN" u="sng">
                <a:solidFill>
                  <a:schemeClr val="hlink"/>
                </a:solidFill>
                <a:latin typeface="Arial"/>
                <a:ea typeface="Arial"/>
                <a:cs typeface="Arial"/>
                <a:sym typeface="Arial"/>
                <a:hlinkClick r:id="rId6" action="ppaction://hlinksldjump"/>
              </a:rPr>
              <a:t>Hàm thu gọn</a:t>
            </a:r>
            <a:endParaRPr>
              <a:latin typeface="Arial"/>
              <a:ea typeface="Arial"/>
              <a:cs typeface="Arial"/>
              <a:sym typeface="Arial"/>
            </a:endParaRPr>
          </a:p>
          <a:p>
            <a:pPr marL="914400" lvl="1" indent="-355600" algn="l" rtl="0">
              <a:lnSpc>
                <a:spcPct val="115000"/>
              </a:lnSpc>
              <a:spcBef>
                <a:spcPts val="0"/>
              </a:spcBef>
              <a:spcAft>
                <a:spcPts val="0"/>
              </a:spcAft>
              <a:buClr>
                <a:schemeClr val="dk1"/>
              </a:buClr>
              <a:buSzPts val="2000"/>
              <a:buChar char="○"/>
            </a:pPr>
            <a:r>
              <a:rPr lang="vi-VN" u="sng">
                <a:solidFill>
                  <a:schemeClr val="hlink"/>
                </a:solidFill>
                <a:latin typeface="Arial"/>
                <a:ea typeface="Arial"/>
                <a:cs typeface="Arial"/>
                <a:sym typeface="Arial"/>
                <a:hlinkClick r:id="rId7" action="ppaction://hlinksldjump"/>
              </a:rPr>
              <a:t>Hàm lambda và các hàm bậc cao hơn</a:t>
            </a:r>
            <a:endParaRPr>
              <a:latin typeface="Arial"/>
              <a:ea typeface="Arial"/>
              <a:cs typeface="Arial"/>
              <a:sym typeface="Arial"/>
            </a:endParaRPr>
          </a:p>
          <a:p>
            <a:pPr marL="914400" lvl="1" indent="-355600" algn="l" rtl="0">
              <a:lnSpc>
                <a:spcPct val="115000"/>
              </a:lnSpc>
              <a:spcBef>
                <a:spcPts val="0"/>
              </a:spcBef>
              <a:spcAft>
                <a:spcPts val="0"/>
              </a:spcAft>
              <a:buClr>
                <a:schemeClr val="dk1"/>
              </a:buClr>
              <a:buSzPts val="2000"/>
              <a:buChar char="○"/>
            </a:pPr>
            <a:r>
              <a:rPr lang="vi-VN" u="sng">
                <a:solidFill>
                  <a:schemeClr val="hlink"/>
                </a:solidFill>
                <a:latin typeface="Arial"/>
                <a:ea typeface="Arial"/>
                <a:cs typeface="Arial"/>
                <a:sym typeface="Arial"/>
                <a:hlinkClick r:id="rId8" action="ppaction://hlinksldjump"/>
              </a:rPr>
              <a:t>Bộ lọc danh sách</a:t>
            </a:r>
            <a:endParaRPr>
              <a:latin typeface="Arial"/>
              <a:ea typeface="Arial"/>
              <a:cs typeface="Arial"/>
              <a:sym typeface="Arial"/>
            </a:endParaRPr>
          </a:p>
          <a:p>
            <a:pPr marL="914400" lvl="1" indent="-355600" algn="l" rtl="0">
              <a:lnSpc>
                <a:spcPct val="115000"/>
              </a:lnSpc>
              <a:spcBef>
                <a:spcPts val="0"/>
              </a:spcBef>
              <a:spcAft>
                <a:spcPts val="0"/>
              </a:spcAft>
              <a:buClr>
                <a:schemeClr val="dk1"/>
              </a:buClr>
              <a:buSzPts val="2000"/>
              <a:buChar char="○"/>
            </a:pPr>
            <a:r>
              <a:rPr lang="vi-VN" u="sng">
                <a:solidFill>
                  <a:schemeClr val="hlink"/>
                </a:solidFill>
                <a:latin typeface="Arial"/>
                <a:ea typeface="Arial"/>
                <a:cs typeface="Arial"/>
                <a:sym typeface="Arial"/>
                <a:hlinkClick r:id="rId9" action="ppaction://hlinksldjump"/>
              </a:rPr>
              <a:t>Tóm tắt</a:t>
            </a:r>
            <a:endParaRPr>
              <a:latin typeface="Arial"/>
              <a:ea typeface="Arial"/>
              <a:cs typeface="Arial"/>
              <a:sym typeface="Arial"/>
            </a:endParaRPr>
          </a:p>
        </p:txBody>
      </p:sp>
      <p:sp>
        <p:nvSpPr>
          <p:cNvPr id="87" name="Google Shape;87;p18"/>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Tham số mặc định</a:t>
            </a:r>
            <a:endParaRPr dirty="0">
              <a:latin typeface="Arial"/>
              <a:ea typeface="Arial"/>
              <a:cs typeface="Arial"/>
              <a:sym typeface="Arial"/>
            </a:endParaRPr>
          </a:p>
        </p:txBody>
      </p:sp>
      <p:sp>
        <p:nvSpPr>
          <p:cNvPr id="236" name="Google Shape;236;p36"/>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20</a:t>
            </a:fld>
            <a:endParaRPr/>
          </a:p>
        </p:txBody>
      </p:sp>
      <p:sp>
        <p:nvSpPr>
          <p:cNvPr id="237" name="Google Shape;237;p36"/>
          <p:cNvSpPr txBox="1"/>
          <p:nvPr/>
        </p:nvSpPr>
        <p:spPr>
          <a:xfrm>
            <a:off x="311650" y="1134750"/>
            <a:ext cx="8332800" cy="39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i="0" u="none" strike="noStrike" cap="none" dirty="0">
                <a:solidFill>
                  <a:srgbClr val="000000"/>
                </a:solidFill>
              </a:rPr>
              <a:t>Các giá trị mặc định sẽ cung cấp giá trị dự phòng nếu không có giá trị tham số nào được chuyển. </a:t>
            </a:r>
            <a:endParaRPr dirty="0"/>
          </a:p>
        </p:txBody>
      </p:sp>
      <p:sp>
        <p:nvSpPr>
          <p:cNvPr id="238" name="Google Shape;238;p36"/>
          <p:cNvSpPr/>
          <p:nvPr/>
        </p:nvSpPr>
        <p:spPr>
          <a:xfrm>
            <a:off x="3366471" y="1921325"/>
            <a:ext cx="1060800" cy="3300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CAF50"/>
              </a:solidFill>
              <a:latin typeface="Arial"/>
              <a:ea typeface="Arial"/>
              <a:cs typeface="Arial"/>
              <a:sym typeface="Arial"/>
            </a:endParaRPr>
          </a:p>
        </p:txBody>
      </p:sp>
      <p:cxnSp>
        <p:nvCxnSpPr>
          <p:cNvPr id="239" name="Google Shape;239;p36"/>
          <p:cNvCxnSpPr/>
          <p:nvPr/>
        </p:nvCxnSpPr>
        <p:spPr>
          <a:xfrm>
            <a:off x="4093800" y="2357050"/>
            <a:ext cx="1071000" cy="482100"/>
          </a:xfrm>
          <a:prstGeom prst="straightConnector1">
            <a:avLst/>
          </a:prstGeom>
          <a:noFill/>
          <a:ln w="28575" cap="flat" cmpd="sng">
            <a:solidFill>
              <a:srgbClr val="4CAF50"/>
            </a:solidFill>
            <a:prstDash val="solid"/>
            <a:round/>
            <a:headEnd type="triangle" w="med" len="med"/>
            <a:tailEnd type="none" w="sm" len="sm"/>
          </a:ln>
        </p:spPr>
      </p:cxnSp>
      <p:sp>
        <p:nvSpPr>
          <p:cNvPr id="240" name="Google Shape;240;p36"/>
          <p:cNvSpPr txBox="1"/>
          <p:nvPr/>
        </p:nvSpPr>
        <p:spPr>
          <a:xfrm>
            <a:off x="5178575" y="2637200"/>
            <a:ext cx="3370200" cy="73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sz="1800" b="1" dirty="0">
                <a:solidFill>
                  <a:schemeClr val="dk1"/>
                </a:solidFill>
              </a:rPr>
              <a:t>Dùng "=" tiếp sau loại để xác định các giá trị mặc định</a:t>
            </a:r>
            <a:endParaRPr dirty="0">
              <a:solidFill>
                <a:schemeClr val="dk1"/>
              </a:solidFill>
            </a:endParaRPr>
          </a:p>
          <a:p>
            <a:pPr marL="0" marR="0" lvl="0" indent="0" algn="l" rtl="0">
              <a:lnSpc>
                <a:spcPct val="100000"/>
              </a:lnSpc>
              <a:spcBef>
                <a:spcPts val="0"/>
              </a:spcBef>
              <a:spcAft>
                <a:spcPts val="0"/>
              </a:spcAft>
              <a:buClr>
                <a:srgbClr val="000000"/>
              </a:buClr>
              <a:buSzPts val="1100"/>
              <a:buFont typeface="Arial"/>
              <a:buNone/>
            </a:pPr>
            <a:endParaRPr sz="1800" b="1" dirty="0"/>
          </a:p>
        </p:txBody>
      </p:sp>
      <p:sp>
        <p:nvSpPr>
          <p:cNvPr id="241" name="Google Shape;241;p36"/>
          <p:cNvSpPr txBox="1"/>
          <p:nvPr/>
        </p:nvSpPr>
        <p:spPr>
          <a:xfrm>
            <a:off x="311700" y="1838275"/>
            <a:ext cx="8520600" cy="109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sz="1800" dirty="0">
                <a:solidFill>
                  <a:srgbClr val="3F51B5"/>
                </a:solidFill>
                <a:latin typeface="Consolas"/>
                <a:ea typeface="Consolas"/>
                <a:cs typeface="Consolas"/>
                <a:sym typeface="Consolas"/>
              </a:rPr>
              <a:t>fun</a:t>
            </a:r>
            <a:r>
              <a:rPr lang="vi-VN" sz="1800" dirty="0">
                <a:latin typeface="Consolas"/>
                <a:ea typeface="Consolas"/>
                <a:cs typeface="Consolas"/>
                <a:sym typeface="Consolas"/>
              </a:rPr>
              <a:t> drive(</a:t>
            </a:r>
            <a:r>
              <a:rPr lang="vi-VN" sz="1800" b="1" dirty="0">
                <a:latin typeface="Consolas"/>
                <a:ea typeface="Consolas"/>
                <a:cs typeface="Consolas"/>
                <a:sym typeface="Consolas"/>
              </a:rPr>
              <a:t>speed: String = </a:t>
            </a:r>
            <a:r>
              <a:rPr lang="vi-VN" sz="1800" b="1" dirty="0">
                <a:solidFill>
                  <a:srgbClr val="388E3C"/>
                </a:solidFill>
                <a:latin typeface="Consolas"/>
                <a:ea typeface="Consolas"/>
                <a:cs typeface="Consolas"/>
                <a:sym typeface="Consolas"/>
              </a:rPr>
              <a:t>"fast"</a:t>
            </a:r>
            <a:r>
              <a:rPr lang="vi-V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lnSpc>
                <a:spcPct val="115000"/>
              </a:lnSpc>
              <a:spcBef>
                <a:spcPts val="0"/>
              </a:spcBef>
              <a:spcAft>
                <a:spcPts val="0"/>
              </a:spcAft>
              <a:buNone/>
            </a:pPr>
            <a:r>
              <a:rPr lang="vi-VN" sz="1800" dirty="0">
                <a:latin typeface="Consolas"/>
                <a:ea typeface="Consolas"/>
                <a:cs typeface="Consolas"/>
                <a:sym typeface="Consolas"/>
              </a:rPr>
              <a:t>   println(</a:t>
            </a:r>
            <a:r>
              <a:rPr lang="vi-VN" sz="1800" dirty="0">
                <a:solidFill>
                  <a:srgbClr val="388E3C"/>
                </a:solidFill>
                <a:latin typeface="Consolas"/>
                <a:ea typeface="Consolas"/>
                <a:cs typeface="Consolas"/>
                <a:sym typeface="Consolas"/>
              </a:rPr>
              <a:t>"driving</a:t>
            </a:r>
            <a:r>
              <a:rPr lang="vi-VN" sz="1800" dirty="0">
                <a:latin typeface="Consolas"/>
                <a:ea typeface="Consolas"/>
                <a:cs typeface="Consolas"/>
                <a:sym typeface="Consolas"/>
              </a:rPr>
              <a:t> </a:t>
            </a:r>
            <a:r>
              <a:rPr lang="vi-VN" sz="1800" dirty="0">
                <a:solidFill>
                  <a:srgbClr val="C53929"/>
                </a:solidFill>
                <a:latin typeface="Consolas"/>
                <a:ea typeface="Consolas"/>
                <a:cs typeface="Consolas"/>
                <a:sym typeface="Consolas"/>
              </a:rPr>
              <a:t>$speed</a:t>
            </a:r>
            <a:r>
              <a:rPr lang="vi-VN" sz="1800" dirty="0">
                <a:solidFill>
                  <a:srgbClr val="388E3C"/>
                </a:solidFill>
                <a:latin typeface="Consolas"/>
                <a:ea typeface="Consolas"/>
                <a:cs typeface="Consolas"/>
                <a:sym typeface="Consolas"/>
              </a:rPr>
              <a:t>"</a:t>
            </a:r>
            <a:r>
              <a:rPr lang="vi-V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15000"/>
              </a:lnSpc>
              <a:spcBef>
                <a:spcPts val="0"/>
              </a:spcBef>
              <a:spcAft>
                <a:spcPts val="0"/>
              </a:spcAft>
              <a:buNone/>
            </a:pPr>
            <a:r>
              <a:rPr lang="vi-VN" sz="1800" dirty="0">
                <a:latin typeface="Consolas"/>
                <a:ea typeface="Consolas"/>
                <a:cs typeface="Consolas"/>
                <a:sym typeface="Consolas"/>
              </a:rPr>
              <a:t>}</a:t>
            </a:r>
            <a:endParaRPr sz="2400" dirty="0">
              <a:latin typeface="Roboto"/>
              <a:ea typeface="Roboto"/>
              <a:cs typeface="Roboto"/>
              <a:sym typeface="Roboto"/>
            </a:endParaRPr>
          </a:p>
        </p:txBody>
      </p:sp>
      <p:sp>
        <p:nvSpPr>
          <p:cNvPr id="242" name="Google Shape;242;p36"/>
          <p:cNvSpPr txBox="1"/>
          <p:nvPr/>
        </p:nvSpPr>
        <p:spPr>
          <a:xfrm>
            <a:off x="311650" y="3156350"/>
            <a:ext cx="8332800" cy="1332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vi-VN" sz="1800" dirty="0">
                <a:solidFill>
                  <a:srgbClr val="000000"/>
                </a:solidFill>
                <a:latin typeface="Consolas"/>
                <a:ea typeface="Consolas"/>
                <a:cs typeface="Consolas"/>
                <a:sym typeface="Consolas"/>
              </a:rPr>
              <a:t>drive() </a:t>
            </a:r>
            <a:r>
              <a:rPr lang="vi-VN" sz="1800" dirty="0">
                <a:solidFill>
                  <a:srgbClr val="1155CC"/>
                </a:solidFill>
                <a:latin typeface="Consolas"/>
                <a:ea typeface="Consolas"/>
                <a:cs typeface="Consolas"/>
                <a:sym typeface="Consolas"/>
              </a:rPr>
              <a:t>⇒ driving fast</a:t>
            </a:r>
            <a:endParaRPr sz="1800" dirty="0">
              <a:solidFill>
                <a:srgbClr val="000000"/>
              </a:solidFill>
              <a:latin typeface="Consolas"/>
              <a:ea typeface="Consolas"/>
              <a:cs typeface="Consolas"/>
              <a:sym typeface="Consolas"/>
            </a:endParaRPr>
          </a:p>
          <a:p>
            <a:pPr marL="0" lvl="0" indent="0" algn="l" rtl="0">
              <a:lnSpc>
                <a:spcPct val="150000"/>
              </a:lnSpc>
              <a:spcBef>
                <a:spcPts val="0"/>
              </a:spcBef>
              <a:spcAft>
                <a:spcPts val="0"/>
              </a:spcAft>
              <a:buClr>
                <a:srgbClr val="000000"/>
              </a:buClr>
              <a:buSzPts val="1100"/>
              <a:buFont typeface="Arial"/>
              <a:buNone/>
            </a:pPr>
            <a:r>
              <a:rPr lang="vi-VN" sz="1800" dirty="0">
                <a:solidFill>
                  <a:srgbClr val="000000"/>
                </a:solidFill>
                <a:latin typeface="Consolas"/>
                <a:ea typeface="Consolas"/>
                <a:cs typeface="Consolas"/>
                <a:sym typeface="Consolas"/>
              </a:rPr>
              <a:t>drive(</a:t>
            </a:r>
            <a:r>
              <a:rPr lang="vi-VN" sz="1800" dirty="0">
                <a:solidFill>
                  <a:srgbClr val="388E3C"/>
                </a:solidFill>
                <a:latin typeface="Consolas"/>
                <a:ea typeface="Consolas"/>
                <a:cs typeface="Consolas"/>
                <a:sym typeface="Consolas"/>
              </a:rPr>
              <a:t>"slow"</a:t>
            </a:r>
            <a:r>
              <a:rPr lang="vi-VN" sz="1800" dirty="0">
                <a:solidFill>
                  <a:srgbClr val="000000"/>
                </a:solidFill>
                <a:latin typeface="Consolas"/>
                <a:ea typeface="Consolas"/>
                <a:cs typeface="Consolas"/>
                <a:sym typeface="Consolas"/>
              </a:rPr>
              <a:t>) </a:t>
            </a:r>
            <a:r>
              <a:rPr lang="vi-VN" sz="1800" dirty="0">
                <a:solidFill>
                  <a:srgbClr val="1155CC"/>
                </a:solidFill>
                <a:latin typeface="Consolas"/>
                <a:ea typeface="Consolas"/>
                <a:cs typeface="Consolas"/>
                <a:sym typeface="Consolas"/>
              </a:rPr>
              <a:t>⇒</a:t>
            </a:r>
            <a:r>
              <a:rPr lang="vi-VN" sz="1800" dirty="0">
                <a:solidFill>
                  <a:srgbClr val="000000"/>
                </a:solidFill>
                <a:latin typeface="Consolas"/>
                <a:ea typeface="Consolas"/>
                <a:cs typeface="Consolas"/>
                <a:sym typeface="Consolas"/>
              </a:rPr>
              <a:t> </a:t>
            </a:r>
            <a:r>
              <a:rPr lang="vi-VN" sz="1800" dirty="0">
                <a:solidFill>
                  <a:srgbClr val="1155CC"/>
                </a:solidFill>
                <a:latin typeface="Consolas"/>
                <a:ea typeface="Consolas"/>
                <a:cs typeface="Consolas"/>
                <a:sym typeface="Consolas"/>
              </a:rPr>
              <a:t>driving slow</a:t>
            </a:r>
            <a:endParaRPr sz="1800" dirty="0">
              <a:solidFill>
                <a:srgbClr val="000000"/>
              </a:solidFill>
              <a:latin typeface="Consolas"/>
              <a:ea typeface="Consolas"/>
              <a:cs typeface="Consolas"/>
              <a:sym typeface="Consolas"/>
            </a:endParaRPr>
          </a:p>
          <a:p>
            <a:pPr marL="0" lvl="0" indent="0" algn="l" rtl="0">
              <a:lnSpc>
                <a:spcPct val="150000"/>
              </a:lnSpc>
              <a:spcBef>
                <a:spcPts val="0"/>
              </a:spcBef>
              <a:spcAft>
                <a:spcPts val="0"/>
              </a:spcAft>
              <a:buClr>
                <a:srgbClr val="000000"/>
              </a:buClr>
              <a:buSzPts val="1100"/>
              <a:buFont typeface="Arial"/>
              <a:buNone/>
            </a:pPr>
            <a:r>
              <a:rPr lang="vi-VN" sz="1800" dirty="0">
                <a:solidFill>
                  <a:srgbClr val="000000"/>
                </a:solidFill>
                <a:latin typeface="Consolas"/>
                <a:ea typeface="Consolas"/>
                <a:cs typeface="Consolas"/>
                <a:sym typeface="Consolas"/>
              </a:rPr>
              <a:t>drive(speed = </a:t>
            </a:r>
            <a:r>
              <a:rPr lang="vi-VN" sz="1800" dirty="0">
                <a:solidFill>
                  <a:srgbClr val="388E3C"/>
                </a:solidFill>
                <a:latin typeface="Consolas"/>
                <a:ea typeface="Consolas"/>
                <a:cs typeface="Consolas"/>
                <a:sym typeface="Consolas"/>
              </a:rPr>
              <a:t>"turtle-like"</a:t>
            </a:r>
            <a:r>
              <a:rPr lang="vi-VN" sz="1800" dirty="0">
                <a:solidFill>
                  <a:srgbClr val="000000"/>
                </a:solidFill>
                <a:latin typeface="Consolas"/>
                <a:ea typeface="Consolas"/>
                <a:cs typeface="Consolas"/>
                <a:sym typeface="Consolas"/>
              </a:rPr>
              <a:t>) </a:t>
            </a:r>
            <a:r>
              <a:rPr lang="vi-VN" sz="1800" dirty="0">
                <a:solidFill>
                  <a:srgbClr val="1155CC"/>
                </a:solidFill>
                <a:latin typeface="Consolas"/>
                <a:ea typeface="Consolas"/>
                <a:cs typeface="Consolas"/>
                <a:sym typeface="Consolas"/>
              </a:rPr>
              <a:t>⇒ driving turtle-like</a:t>
            </a:r>
            <a:endParaRPr dirty="0">
              <a:solidFill>
                <a:srgbClr val="1155CC"/>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txBox="1"/>
          <p:nvPr/>
        </p:nvSpPr>
        <p:spPr>
          <a:xfrm>
            <a:off x="434275" y="2688100"/>
            <a:ext cx="8397900" cy="111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rgbClr val="000000"/>
              </a:buClr>
              <a:buSzPts val="1100"/>
              <a:buFont typeface="Arial"/>
              <a:buNone/>
            </a:pPr>
            <a:r>
              <a:rPr lang="vi-VN" sz="1800" dirty="0">
                <a:solidFill>
                  <a:srgbClr val="3F51B5"/>
                </a:solidFill>
                <a:latin typeface="Consolas"/>
                <a:ea typeface="Consolas"/>
                <a:cs typeface="Consolas"/>
                <a:sym typeface="Consolas"/>
              </a:rPr>
              <a:t>fun</a:t>
            </a:r>
            <a:r>
              <a:rPr lang="vi-VN" sz="1800" dirty="0">
                <a:latin typeface="Consolas"/>
                <a:ea typeface="Consolas"/>
                <a:cs typeface="Consolas"/>
                <a:sym typeface="Consolas"/>
              </a:rPr>
              <a:t> tempToday(</a:t>
            </a:r>
            <a:r>
              <a:rPr lang="vi-VN" sz="1800" b="1" dirty="0">
                <a:latin typeface="Consolas"/>
                <a:ea typeface="Consolas"/>
                <a:cs typeface="Consolas"/>
                <a:sym typeface="Consolas"/>
              </a:rPr>
              <a:t>day: String</a:t>
            </a:r>
            <a:r>
              <a:rPr lang="vi-VN" sz="1800" dirty="0">
                <a:latin typeface="Consolas"/>
                <a:ea typeface="Consolas"/>
                <a:cs typeface="Consolas"/>
                <a:sym typeface="Consolas"/>
              </a:rPr>
              <a:t>,</a:t>
            </a:r>
            <a:r>
              <a:rPr lang="vi-VN" sz="1800" b="1" dirty="0">
                <a:latin typeface="Consolas"/>
                <a:ea typeface="Consolas"/>
                <a:cs typeface="Consolas"/>
                <a:sym typeface="Consolas"/>
              </a:rPr>
              <a:t> temp: Int</a:t>
            </a:r>
            <a:r>
              <a:rPr lang="vi-V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lnSpc>
                <a:spcPct val="115000"/>
              </a:lnSpc>
              <a:spcBef>
                <a:spcPts val="1000"/>
              </a:spcBef>
              <a:spcAft>
                <a:spcPts val="0"/>
              </a:spcAft>
              <a:buClr>
                <a:srgbClr val="000000"/>
              </a:buClr>
              <a:buSzPts val="1100"/>
              <a:buFont typeface="Arial"/>
              <a:buNone/>
            </a:pPr>
            <a:r>
              <a:rPr lang="vi-VN" sz="1800" dirty="0">
                <a:latin typeface="Consolas"/>
                <a:ea typeface="Consolas"/>
                <a:cs typeface="Consolas"/>
                <a:sym typeface="Consolas"/>
              </a:rPr>
              <a:t>    println(</a:t>
            </a:r>
            <a:r>
              <a:rPr lang="vi-VN" sz="1800" dirty="0">
                <a:solidFill>
                  <a:srgbClr val="388E3C"/>
                </a:solidFill>
                <a:latin typeface="Consolas"/>
                <a:ea typeface="Consolas"/>
                <a:cs typeface="Consolas"/>
                <a:sym typeface="Consolas"/>
              </a:rPr>
              <a:t>"Today is </a:t>
            </a:r>
            <a:r>
              <a:rPr lang="vi-VN" sz="1800" dirty="0">
                <a:solidFill>
                  <a:srgbClr val="C53929"/>
                </a:solidFill>
                <a:latin typeface="Consolas"/>
                <a:ea typeface="Consolas"/>
                <a:cs typeface="Consolas"/>
                <a:sym typeface="Consolas"/>
              </a:rPr>
              <a:t>$day</a:t>
            </a:r>
            <a:r>
              <a:rPr lang="vi-VN" sz="1800" dirty="0">
                <a:solidFill>
                  <a:srgbClr val="388E3C"/>
                </a:solidFill>
                <a:latin typeface="Consolas"/>
                <a:ea typeface="Consolas"/>
                <a:cs typeface="Consolas"/>
                <a:sym typeface="Consolas"/>
              </a:rPr>
              <a:t> and it's </a:t>
            </a:r>
            <a:r>
              <a:rPr lang="vi-VN" sz="1800" dirty="0">
                <a:solidFill>
                  <a:srgbClr val="C53929"/>
                </a:solidFill>
                <a:latin typeface="Consolas"/>
                <a:ea typeface="Consolas"/>
                <a:cs typeface="Consolas"/>
                <a:sym typeface="Consolas"/>
              </a:rPr>
              <a:t>$temp</a:t>
            </a:r>
            <a:r>
              <a:rPr lang="vi-VN" sz="1800" dirty="0">
                <a:solidFill>
                  <a:srgbClr val="388E3C"/>
                </a:solidFill>
                <a:latin typeface="Consolas"/>
                <a:ea typeface="Consolas"/>
                <a:cs typeface="Consolas"/>
                <a:sym typeface="Consolas"/>
              </a:rPr>
              <a:t> degrees."</a:t>
            </a:r>
            <a:r>
              <a:rPr lang="vi-V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15000"/>
              </a:lnSpc>
              <a:spcBef>
                <a:spcPts val="1000"/>
              </a:spcBef>
              <a:spcAft>
                <a:spcPts val="0"/>
              </a:spcAft>
              <a:buClr>
                <a:srgbClr val="000000"/>
              </a:buClr>
              <a:buSzPts val="1100"/>
              <a:buFont typeface="Arial"/>
              <a:buNone/>
            </a:pPr>
            <a:r>
              <a:rPr lang="vi-V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15000"/>
              </a:lnSpc>
              <a:spcBef>
                <a:spcPts val="1000"/>
              </a:spcBef>
              <a:spcAft>
                <a:spcPts val="0"/>
              </a:spcAft>
              <a:buNone/>
            </a:pPr>
            <a:endParaRPr sz="1800" dirty="0">
              <a:latin typeface="Consolas"/>
              <a:ea typeface="Consolas"/>
              <a:cs typeface="Consolas"/>
              <a:sym typeface="Consolas"/>
            </a:endParaRPr>
          </a:p>
        </p:txBody>
      </p:sp>
      <p:sp>
        <p:nvSpPr>
          <p:cNvPr id="248" name="Google Shape;248;p37"/>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Tham số bắt buộc</a:t>
            </a:r>
            <a:endParaRPr dirty="0">
              <a:latin typeface="Arial"/>
              <a:ea typeface="Arial"/>
              <a:cs typeface="Arial"/>
              <a:sym typeface="Arial"/>
            </a:endParaRPr>
          </a:p>
        </p:txBody>
      </p:sp>
      <p:sp>
        <p:nvSpPr>
          <p:cNvPr id="249" name="Google Shape;249;p37"/>
          <p:cNvSpPr txBox="1">
            <a:spLocks noGrp="1"/>
          </p:cNvSpPr>
          <p:nvPr>
            <p:ph type="body" idx="1"/>
          </p:nvPr>
        </p:nvSpPr>
        <p:spPr>
          <a:xfrm>
            <a:off x="311700" y="1457275"/>
            <a:ext cx="8520600" cy="4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vi-VN" sz="1800" dirty="0">
                <a:latin typeface="Arial"/>
                <a:ea typeface="Arial"/>
                <a:cs typeface="Arial"/>
                <a:sym typeface="Arial"/>
              </a:rPr>
              <a:t>Nếu không chỉ định giá trị mặc định cho tham số, bạn sẽ phải cung cấp đối số tương ứng.</a:t>
            </a:r>
            <a:endParaRPr dirty="0">
              <a:latin typeface="Arial"/>
              <a:ea typeface="Arial"/>
              <a:cs typeface="Arial"/>
              <a:sym typeface="Arial"/>
            </a:endParaRPr>
          </a:p>
        </p:txBody>
      </p:sp>
      <p:sp>
        <p:nvSpPr>
          <p:cNvPr id="250" name="Google Shape;250;p37"/>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21</a:t>
            </a:fld>
            <a:endParaRPr/>
          </a:p>
        </p:txBody>
      </p:sp>
      <p:sp>
        <p:nvSpPr>
          <p:cNvPr id="251" name="Google Shape;251;p37"/>
          <p:cNvSpPr/>
          <p:nvPr/>
        </p:nvSpPr>
        <p:spPr>
          <a:xfrm>
            <a:off x="2242450" y="2925525"/>
            <a:ext cx="2803200" cy="285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52" name="Google Shape;252;p37"/>
          <p:cNvCxnSpPr/>
          <p:nvPr/>
        </p:nvCxnSpPr>
        <p:spPr>
          <a:xfrm rot="10800000" flipH="1">
            <a:off x="3858975" y="2408400"/>
            <a:ext cx="805800" cy="389100"/>
          </a:xfrm>
          <a:prstGeom prst="straightConnector1">
            <a:avLst/>
          </a:prstGeom>
          <a:noFill/>
          <a:ln w="28575" cap="flat" cmpd="sng">
            <a:solidFill>
              <a:srgbClr val="4CAF50"/>
            </a:solidFill>
            <a:prstDash val="solid"/>
            <a:round/>
            <a:headEnd type="triangle" w="med" len="med"/>
            <a:tailEnd type="none" w="sm" len="sm"/>
          </a:ln>
        </p:spPr>
      </p:cxnSp>
      <p:sp>
        <p:nvSpPr>
          <p:cNvPr id="253" name="Google Shape;253;p37"/>
          <p:cNvSpPr txBox="1"/>
          <p:nvPr/>
        </p:nvSpPr>
        <p:spPr>
          <a:xfrm>
            <a:off x="4746150" y="2148900"/>
            <a:ext cx="2422200" cy="47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b="1" i="0" u="none" strike="noStrike" cap="none" dirty="0">
                <a:solidFill>
                  <a:srgbClr val="000000"/>
                </a:solidFill>
              </a:rPr>
              <a:t>Tham số bắt buộc</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8"/>
          <p:cNvSpPr txBox="1"/>
          <p:nvPr/>
        </p:nvSpPr>
        <p:spPr>
          <a:xfrm>
            <a:off x="296250" y="1766447"/>
            <a:ext cx="8399100" cy="145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vi-VN" sz="1800" dirty="0">
                <a:solidFill>
                  <a:srgbClr val="3F51B5"/>
                </a:solidFill>
                <a:latin typeface="Consolas"/>
                <a:ea typeface="Consolas"/>
                <a:cs typeface="Consolas"/>
                <a:sym typeface="Consolas"/>
              </a:rPr>
              <a:t>fun</a:t>
            </a:r>
            <a:r>
              <a:rPr lang="vi-VN" sz="1800" dirty="0">
                <a:latin typeface="Consolas"/>
                <a:ea typeface="Consolas"/>
                <a:cs typeface="Consolas"/>
                <a:sym typeface="Consolas"/>
              </a:rPr>
              <a:t> reformat(str: String,</a:t>
            </a:r>
            <a:endParaRPr sz="1800" dirty="0">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vi-VN" sz="1800" dirty="0">
                <a:latin typeface="Consolas"/>
                <a:ea typeface="Consolas"/>
                <a:cs typeface="Consolas"/>
                <a:sym typeface="Consolas"/>
              </a:rPr>
              <a:t>			  </a:t>
            </a:r>
            <a:r>
              <a:rPr lang="vi-VN" sz="1800" dirty="0">
                <a:solidFill>
                  <a:srgbClr val="000000"/>
                </a:solidFill>
                <a:latin typeface="Consolas"/>
                <a:ea typeface="Consolas"/>
                <a:cs typeface="Consolas"/>
                <a:sym typeface="Consolas"/>
              </a:rPr>
              <a:t>divideByCamelHumps: Boolean,</a:t>
            </a:r>
            <a:endParaRPr sz="1800"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vi-VN" sz="1800" dirty="0">
                <a:solidFill>
                  <a:srgbClr val="000000"/>
                </a:solidFill>
                <a:latin typeface="Consolas"/>
                <a:ea typeface="Consolas"/>
                <a:cs typeface="Consolas"/>
                <a:sym typeface="Consolas"/>
              </a:rPr>
              <a:t>             wordSeparator: Char,</a:t>
            </a:r>
            <a:endParaRPr sz="1800"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vi-VN" sz="1800" dirty="0">
                <a:latin typeface="Consolas"/>
                <a:ea typeface="Consolas"/>
                <a:cs typeface="Consolas"/>
                <a:sym typeface="Consolas"/>
              </a:rPr>
              <a:t>             normalizeCase: Boolean = </a:t>
            </a:r>
            <a:r>
              <a:rPr lang="vi-VN" sz="1800" dirty="0">
                <a:solidFill>
                  <a:srgbClr val="3F51B5"/>
                </a:solidFill>
                <a:latin typeface="Consolas"/>
                <a:ea typeface="Consolas"/>
                <a:cs typeface="Consolas"/>
                <a:sym typeface="Consolas"/>
              </a:rPr>
              <a:t>true</a:t>
            </a:r>
            <a:r>
              <a:rPr lang="vi-VN" sz="1800" dirty="0">
                <a:solidFill>
                  <a:srgbClr val="000000"/>
                </a:solidFill>
                <a:latin typeface="Consolas"/>
                <a:ea typeface="Consolas"/>
                <a:cs typeface="Consolas"/>
                <a:sym typeface="Consolas"/>
              </a:rPr>
              <a:t>)</a:t>
            </a:r>
            <a:r>
              <a:rPr lang="vi-VN" sz="1800" dirty="0">
                <a:latin typeface="Consolas"/>
                <a:ea typeface="Consolas"/>
                <a:cs typeface="Consolas"/>
                <a:sym typeface="Consolas"/>
              </a:rPr>
              <a:t>{</a:t>
            </a:r>
            <a:endParaRPr sz="1800" dirty="0">
              <a:latin typeface="Consolas"/>
              <a:ea typeface="Consolas"/>
              <a:cs typeface="Consolas"/>
              <a:sym typeface="Consolas"/>
            </a:endParaRPr>
          </a:p>
        </p:txBody>
      </p:sp>
      <p:sp>
        <p:nvSpPr>
          <p:cNvPr id="259" name="Google Shape;259;p38"/>
          <p:cNvSpPr txBox="1"/>
          <p:nvPr/>
        </p:nvSpPr>
        <p:spPr>
          <a:xfrm>
            <a:off x="319450" y="3783200"/>
            <a:ext cx="7885800" cy="462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vi-VN" sz="1800" dirty="0">
                <a:solidFill>
                  <a:srgbClr val="37474F"/>
                </a:solidFill>
                <a:latin typeface="Consolas"/>
                <a:ea typeface="Consolas"/>
                <a:cs typeface="Consolas"/>
                <a:sym typeface="Consolas"/>
              </a:rPr>
              <a:t>reformat(</a:t>
            </a:r>
            <a:r>
              <a:rPr lang="vi-VN" sz="1800" dirty="0">
                <a:solidFill>
                  <a:srgbClr val="388E3C"/>
                </a:solidFill>
                <a:latin typeface="Consolas"/>
                <a:ea typeface="Consolas"/>
                <a:cs typeface="Consolas"/>
                <a:sym typeface="Consolas"/>
              </a:rPr>
              <a:t>"Today is a day like no other day"</a:t>
            </a:r>
            <a:r>
              <a:rPr lang="vi-VN" sz="1800" dirty="0">
                <a:solidFill>
                  <a:srgbClr val="37474F"/>
                </a:solidFill>
                <a:latin typeface="Consolas"/>
                <a:ea typeface="Consolas"/>
                <a:cs typeface="Consolas"/>
                <a:sym typeface="Consolas"/>
              </a:rPr>
              <a:t>, </a:t>
            </a:r>
            <a:r>
              <a:rPr lang="vi-VN" sz="1800" dirty="0">
                <a:solidFill>
                  <a:srgbClr val="3F51B5"/>
                </a:solidFill>
                <a:latin typeface="Consolas"/>
                <a:ea typeface="Consolas"/>
                <a:cs typeface="Consolas"/>
                <a:sym typeface="Consolas"/>
              </a:rPr>
              <a:t>false</a:t>
            </a:r>
            <a:r>
              <a:rPr lang="vi-VN" sz="1800" dirty="0">
                <a:solidFill>
                  <a:srgbClr val="37474F"/>
                </a:solidFill>
                <a:latin typeface="Consolas"/>
                <a:ea typeface="Consolas"/>
                <a:cs typeface="Consolas"/>
                <a:sym typeface="Consolas"/>
              </a:rPr>
              <a:t>, </a:t>
            </a:r>
            <a:r>
              <a:rPr lang="vi-VN" sz="1800" dirty="0">
                <a:solidFill>
                  <a:srgbClr val="388E3C"/>
                </a:solidFill>
                <a:latin typeface="Consolas"/>
                <a:ea typeface="Consolas"/>
                <a:cs typeface="Consolas"/>
                <a:sym typeface="Consolas"/>
              </a:rPr>
              <a:t>'_'</a:t>
            </a:r>
            <a:r>
              <a:rPr lang="vi-VN" sz="1800" dirty="0">
                <a:solidFill>
                  <a:srgbClr val="37474F"/>
                </a:solidFill>
                <a:latin typeface="Consolas"/>
                <a:ea typeface="Consolas"/>
                <a:cs typeface="Consolas"/>
                <a:sym typeface="Consolas"/>
              </a:rPr>
              <a:t>)</a:t>
            </a:r>
            <a:endParaRPr sz="1800" dirty="0">
              <a:solidFill>
                <a:srgbClr val="000000"/>
              </a:solidFill>
              <a:latin typeface="Consolas"/>
              <a:ea typeface="Consolas"/>
              <a:cs typeface="Consolas"/>
              <a:sym typeface="Consolas"/>
            </a:endParaRPr>
          </a:p>
        </p:txBody>
      </p:sp>
      <p:sp>
        <p:nvSpPr>
          <p:cNvPr id="260" name="Google Shape;260;p38"/>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sz="3500" dirty="0">
                <a:latin typeface="Arial"/>
                <a:ea typeface="Arial"/>
                <a:cs typeface="Arial"/>
                <a:sym typeface="Arial"/>
              </a:rPr>
              <a:t>Tham số mặc định và tham số bắt buộc</a:t>
            </a:r>
            <a:endParaRPr sz="3500" dirty="0">
              <a:latin typeface="Arial"/>
              <a:ea typeface="Arial"/>
              <a:cs typeface="Arial"/>
              <a:sym typeface="Arial"/>
            </a:endParaRPr>
          </a:p>
        </p:txBody>
      </p:sp>
      <p:sp>
        <p:nvSpPr>
          <p:cNvPr id="261" name="Google Shape;261;p38"/>
          <p:cNvSpPr txBox="1">
            <a:spLocks noGrp="1"/>
          </p:cNvSpPr>
          <p:nvPr>
            <p:ph type="body" idx="1"/>
          </p:nvPr>
        </p:nvSpPr>
        <p:spPr>
          <a:xfrm>
            <a:off x="311700" y="1270800"/>
            <a:ext cx="8520600" cy="46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vi-VN" sz="1800" dirty="0">
                <a:latin typeface="Arial"/>
                <a:ea typeface="Arial"/>
                <a:cs typeface="Arial"/>
                <a:sym typeface="Arial"/>
              </a:rPr>
              <a:t>Các hàm có thể dùng kết hợp tham số mặc định và tham số bắt buộc. </a:t>
            </a:r>
            <a:endParaRPr dirty="0">
              <a:latin typeface="Arial"/>
              <a:ea typeface="Arial"/>
              <a:cs typeface="Arial"/>
              <a:sym typeface="Arial"/>
            </a:endParaRPr>
          </a:p>
        </p:txBody>
      </p:sp>
      <p:sp>
        <p:nvSpPr>
          <p:cNvPr id="262" name="Google Shape;262;p38"/>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22</a:t>
            </a:fld>
            <a:endParaRPr/>
          </a:p>
        </p:txBody>
      </p:sp>
      <p:sp>
        <p:nvSpPr>
          <p:cNvPr id="263" name="Google Shape;263;p38"/>
          <p:cNvSpPr/>
          <p:nvPr/>
        </p:nvSpPr>
        <p:spPr>
          <a:xfrm>
            <a:off x="1969575" y="2822445"/>
            <a:ext cx="3722700" cy="2994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64" name="Google Shape;264;p38"/>
          <p:cNvCxnSpPr/>
          <p:nvPr/>
        </p:nvCxnSpPr>
        <p:spPr>
          <a:xfrm rot="10800000" flipH="1">
            <a:off x="5381150" y="2595058"/>
            <a:ext cx="1016700" cy="158700"/>
          </a:xfrm>
          <a:prstGeom prst="straightConnector1">
            <a:avLst/>
          </a:prstGeom>
          <a:noFill/>
          <a:ln w="28575" cap="flat" cmpd="sng">
            <a:solidFill>
              <a:srgbClr val="4CAF50"/>
            </a:solidFill>
            <a:prstDash val="solid"/>
            <a:round/>
            <a:headEnd type="triangle" w="med" len="med"/>
            <a:tailEnd type="none" w="sm" len="sm"/>
          </a:ln>
        </p:spPr>
      </p:cxnSp>
      <p:sp>
        <p:nvSpPr>
          <p:cNvPr id="265" name="Google Shape;265;p38"/>
          <p:cNvSpPr txBox="1"/>
          <p:nvPr/>
        </p:nvSpPr>
        <p:spPr>
          <a:xfrm>
            <a:off x="6397850" y="2359825"/>
            <a:ext cx="2434500" cy="46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b="1" i="0" u="none" strike="noStrike" cap="none" dirty="0">
                <a:solidFill>
                  <a:srgbClr val="000000"/>
                </a:solidFill>
              </a:rPr>
              <a:t>Có giá trị mặc định</a:t>
            </a:r>
            <a:endParaRPr dirty="0"/>
          </a:p>
        </p:txBody>
      </p:sp>
      <p:sp>
        <p:nvSpPr>
          <p:cNvPr id="266" name="Google Shape;266;p38"/>
          <p:cNvSpPr txBox="1">
            <a:spLocks noGrp="1"/>
          </p:cNvSpPr>
          <p:nvPr>
            <p:ph type="body" idx="1"/>
          </p:nvPr>
        </p:nvSpPr>
        <p:spPr>
          <a:xfrm>
            <a:off x="311700" y="3355750"/>
            <a:ext cx="8520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vi-VN" sz="1800" dirty="0">
                <a:latin typeface="Arial"/>
                <a:ea typeface="Arial"/>
                <a:cs typeface="Arial"/>
                <a:sym typeface="Arial"/>
              </a:rPr>
              <a:t>Chuyển</a:t>
            </a:r>
            <a:r>
              <a:rPr lang="vi-VN" sz="1800" dirty="0">
                <a:solidFill>
                  <a:schemeClr val="dk1"/>
                </a:solidFill>
                <a:latin typeface="Arial"/>
                <a:ea typeface="Arial"/>
                <a:cs typeface="Arial"/>
                <a:sym typeface="Arial"/>
              </a:rPr>
              <a:t> các đối số bắt buộc.</a:t>
            </a:r>
            <a:endParaRPr dirty="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Đối số được đặt tên</a:t>
            </a:r>
            <a:endParaRPr dirty="0">
              <a:latin typeface="Arial"/>
              <a:ea typeface="Arial"/>
              <a:cs typeface="Arial"/>
              <a:sym typeface="Arial"/>
            </a:endParaRPr>
          </a:p>
        </p:txBody>
      </p:sp>
      <p:sp>
        <p:nvSpPr>
          <p:cNvPr id="272" name="Google Shape;272;p39"/>
          <p:cNvSpPr txBox="1">
            <a:spLocks noGrp="1"/>
          </p:cNvSpPr>
          <p:nvPr>
            <p:ph type="body" idx="1"/>
          </p:nvPr>
        </p:nvSpPr>
        <p:spPr>
          <a:xfrm>
            <a:off x="311700" y="1469600"/>
            <a:ext cx="8520600" cy="45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vi-VN" sz="1800" dirty="0">
                <a:latin typeface="Arial"/>
                <a:ea typeface="Arial"/>
                <a:cs typeface="Arial"/>
                <a:sym typeface="Arial"/>
              </a:rPr>
              <a:t>Để</a:t>
            </a:r>
            <a:r>
              <a:rPr lang="vi-VN" sz="1800" dirty="0">
                <a:solidFill>
                  <a:schemeClr val="dk1"/>
                </a:solidFill>
                <a:latin typeface="Arial"/>
                <a:ea typeface="Arial"/>
                <a:cs typeface="Arial"/>
                <a:sym typeface="Arial"/>
              </a:rPr>
              <a:t> cải thiện khả năng đọc, hãy dùng các đối số được đặt tên cho đối số bắt buộc.</a:t>
            </a:r>
            <a:endParaRPr dirty="0">
              <a:latin typeface="Arial"/>
              <a:ea typeface="Arial"/>
              <a:cs typeface="Arial"/>
              <a:sym typeface="Arial"/>
            </a:endParaRPr>
          </a:p>
          <a:p>
            <a:pPr marL="0" lvl="0" indent="0" algn="l" rtl="0">
              <a:lnSpc>
                <a:spcPct val="115000"/>
              </a:lnSpc>
              <a:spcBef>
                <a:spcPts val="0"/>
              </a:spcBef>
              <a:spcAft>
                <a:spcPts val="0"/>
              </a:spcAft>
              <a:buSzPts val="2400"/>
              <a:buNone/>
            </a:pPr>
            <a:endParaRPr sz="1800" dirty="0">
              <a:latin typeface="Arial"/>
              <a:ea typeface="Arial"/>
              <a:cs typeface="Arial"/>
              <a:sym typeface="Arial"/>
            </a:endParaRPr>
          </a:p>
        </p:txBody>
      </p:sp>
      <p:sp>
        <p:nvSpPr>
          <p:cNvPr id="273" name="Google Shape;273;p39"/>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23</a:t>
            </a:fld>
            <a:endParaRPr/>
          </a:p>
        </p:txBody>
      </p:sp>
      <p:sp>
        <p:nvSpPr>
          <p:cNvPr id="274" name="Google Shape;274;p39"/>
          <p:cNvSpPr txBox="1"/>
          <p:nvPr/>
        </p:nvSpPr>
        <p:spPr>
          <a:xfrm>
            <a:off x="327300" y="3651050"/>
            <a:ext cx="8221500" cy="678300"/>
          </a:xfrm>
          <a:prstGeom prst="rect">
            <a:avLst/>
          </a:prstGeom>
          <a:solidFill>
            <a:srgbClr val="D6F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i="0" u="none" strike="noStrike" cap="none" dirty="0">
                <a:solidFill>
                  <a:srgbClr val="3C4043"/>
                </a:solidFill>
              </a:rPr>
              <a:t>Bạn nên đặt đối số mặc định tiếp sau đối số vị trí, bằng cách đó, phương thức gọi sẽ chỉ phải chỉ định các đối số bắt buộc.</a:t>
            </a:r>
            <a:endParaRPr dirty="0"/>
          </a:p>
        </p:txBody>
      </p:sp>
      <p:sp>
        <p:nvSpPr>
          <p:cNvPr id="275" name="Google Shape;275;p39"/>
          <p:cNvSpPr txBox="1"/>
          <p:nvPr/>
        </p:nvSpPr>
        <p:spPr>
          <a:xfrm>
            <a:off x="311700" y="21687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sz="1800" dirty="0">
                <a:latin typeface="Consolas"/>
                <a:ea typeface="Consolas"/>
                <a:cs typeface="Consolas"/>
                <a:sym typeface="Consolas"/>
              </a:rPr>
              <a:t>reformat(str, </a:t>
            </a:r>
            <a:r>
              <a:rPr lang="vi-VN" sz="1800" b="1" dirty="0">
                <a:latin typeface="Consolas"/>
                <a:ea typeface="Consolas"/>
                <a:cs typeface="Consolas"/>
                <a:sym typeface="Consolas"/>
              </a:rPr>
              <a:t>divideByCamelHumps = </a:t>
            </a:r>
            <a:r>
              <a:rPr lang="vi-VN" sz="1800" b="1" dirty="0">
                <a:solidFill>
                  <a:srgbClr val="3F51B5"/>
                </a:solidFill>
                <a:latin typeface="Consolas"/>
                <a:ea typeface="Consolas"/>
                <a:cs typeface="Consolas"/>
                <a:sym typeface="Consolas"/>
              </a:rPr>
              <a:t>false</a:t>
            </a:r>
            <a:r>
              <a:rPr lang="vi-VN" sz="1800" dirty="0">
                <a:latin typeface="Consolas"/>
                <a:ea typeface="Consolas"/>
                <a:cs typeface="Consolas"/>
                <a:sym typeface="Consolas"/>
              </a:rPr>
              <a:t>, </a:t>
            </a:r>
            <a:r>
              <a:rPr lang="vi-VN" sz="1800" b="1" dirty="0">
                <a:latin typeface="Consolas"/>
                <a:ea typeface="Consolas"/>
                <a:cs typeface="Consolas"/>
                <a:sym typeface="Consolas"/>
              </a:rPr>
              <a:t>wordSeparator = </a:t>
            </a:r>
            <a:r>
              <a:rPr lang="vi-VN" sz="1800" b="1" dirty="0">
                <a:solidFill>
                  <a:srgbClr val="388E3C"/>
                </a:solidFill>
                <a:latin typeface="Consolas"/>
                <a:ea typeface="Consolas"/>
                <a:cs typeface="Consolas"/>
                <a:sym typeface="Consolas"/>
              </a:rPr>
              <a:t>'_'</a:t>
            </a:r>
            <a:r>
              <a:rPr lang="vi-V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15000"/>
              </a:lnSpc>
              <a:spcBef>
                <a:spcPts val="0"/>
              </a:spcBef>
              <a:spcAft>
                <a:spcPts val="0"/>
              </a:spcAft>
              <a:buNone/>
            </a:pPr>
            <a:endParaRPr sz="1800" dirty="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0"/>
          <p:cNvSpPr txBox="1">
            <a:spLocks noGrp="1"/>
          </p:cNvSpPr>
          <p:nvPr>
            <p:ph type="title"/>
          </p:nvPr>
        </p:nvSpPr>
        <p:spPr>
          <a:xfrm>
            <a:off x="311700" y="0"/>
            <a:ext cx="8520600" cy="466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vi-VN" sz="4200" dirty="0">
                <a:latin typeface="Arial"/>
                <a:ea typeface="Arial"/>
                <a:cs typeface="Arial"/>
                <a:sym typeface="Arial"/>
              </a:rPr>
              <a:t>Hàm thu gọn</a:t>
            </a:r>
            <a:endParaRPr dirty="0">
              <a:latin typeface="Arial"/>
              <a:ea typeface="Arial"/>
              <a:cs typeface="Arial"/>
              <a:sym typeface="Arial"/>
            </a:endParaRPr>
          </a:p>
        </p:txBody>
      </p:sp>
      <p:sp>
        <p:nvSpPr>
          <p:cNvPr id="281" name="Google Shape;281;p40"/>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1"/>
          <p:cNvSpPr txBox="1"/>
          <p:nvPr/>
        </p:nvSpPr>
        <p:spPr>
          <a:xfrm>
            <a:off x="311691" y="2310888"/>
            <a:ext cx="8575200" cy="9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800" dirty="0">
                <a:solidFill>
                  <a:srgbClr val="3F51B5"/>
                </a:solidFill>
                <a:latin typeface="Consolas"/>
                <a:ea typeface="Consolas"/>
                <a:cs typeface="Consolas"/>
                <a:sym typeface="Consolas"/>
              </a:rPr>
              <a:t>fun</a:t>
            </a:r>
            <a:r>
              <a:rPr lang="vi-VN" sz="1800" dirty="0">
                <a:solidFill>
                  <a:srgbClr val="37474F"/>
                </a:solidFill>
                <a:latin typeface="Consolas"/>
                <a:ea typeface="Consolas"/>
                <a:cs typeface="Consolas"/>
                <a:sym typeface="Consolas"/>
              </a:rPr>
              <a:t> double(x: Int): Int {</a:t>
            </a:r>
            <a:endParaRPr sz="1800" dirty="0">
              <a:solidFill>
                <a:srgbClr val="37474F"/>
              </a:solidFill>
              <a:latin typeface="Consolas"/>
              <a:ea typeface="Consolas"/>
              <a:cs typeface="Consolas"/>
              <a:sym typeface="Consolas"/>
            </a:endParaRPr>
          </a:p>
          <a:p>
            <a:pPr marL="0" lvl="0" indent="0" algn="l" rtl="0">
              <a:spcBef>
                <a:spcPts val="0"/>
              </a:spcBef>
              <a:spcAft>
                <a:spcPts val="0"/>
              </a:spcAft>
              <a:buNone/>
            </a:pPr>
            <a:r>
              <a:rPr lang="vi-VN" sz="1800" dirty="0">
                <a:solidFill>
                  <a:srgbClr val="37474F"/>
                </a:solidFill>
                <a:latin typeface="Consolas"/>
                <a:ea typeface="Consolas"/>
                <a:cs typeface="Consolas"/>
                <a:sym typeface="Consolas"/>
              </a:rPr>
              <a:t>    x * </a:t>
            </a:r>
            <a:r>
              <a:rPr lang="vi-VN" sz="1800" dirty="0">
                <a:solidFill>
                  <a:srgbClr val="C53929"/>
                </a:solidFill>
                <a:latin typeface="Consolas"/>
                <a:ea typeface="Consolas"/>
                <a:cs typeface="Consolas"/>
                <a:sym typeface="Consolas"/>
              </a:rPr>
              <a:t>2</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vi-V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p:txBody>
      </p:sp>
      <p:sp>
        <p:nvSpPr>
          <p:cNvPr id="287" name="Google Shape;287;p41"/>
          <p:cNvSpPr txBox="1"/>
          <p:nvPr/>
        </p:nvSpPr>
        <p:spPr>
          <a:xfrm>
            <a:off x="311709" y="3529288"/>
            <a:ext cx="8455500" cy="4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VN" sz="1800" dirty="0">
                <a:solidFill>
                  <a:srgbClr val="3F51B5"/>
                </a:solidFill>
                <a:latin typeface="Consolas"/>
                <a:ea typeface="Consolas"/>
                <a:cs typeface="Consolas"/>
                <a:sym typeface="Consolas"/>
              </a:rPr>
              <a:t>fun</a:t>
            </a:r>
            <a:r>
              <a:rPr lang="vi-VN" sz="1800" dirty="0">
                <a:latin typeface="Consolas"/>
                <a:ea typeface="Consolas"/>
                <a:cs typeface="Consolas"/>
                <a:sym typeface="Consolas"/>
              </a:rPr>
              <a:t> double(x: Int):Int = x * </a:t>
            </a:r>
            <a:r>
              <a:rPr lang="vi-VN" sz="1800" dirty="0">
                <a:solidFill>
                  <a:srgbClr val="C53929"/>
                </a:solidFill>
                <a:latin typeface="Consolas"/>
                <a:ea typeface="Consolas"/>
                <a:cs typeface="Consolas"/>
                <a:sym typeface="Consolas"/>
              </a:rPr>
              <a:t>2</a:t>
            </a:r>
            <a:endParaRPr sz="1800" dirty="0">
              <a:solidFill>
                <a:srgbClr val="C53929"/>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endParaRPr sz="1800" dirty="0">
              <a:latin typeface="Consolas"/>
              <a:ea typeface="Consolas"/>
              <a:cs typeface="Consolas"/>
              <a:sym typeface="Consolas"/>
            </a:endParaRPr>
          </a:p>
          <a:p>
            <a:pPr marL="0" lvl="0" indent="0" algn="l" rtl="0">
              <a:spcBef>
                <a:spcPts val="0"/>
              </a:spcBef>
              <a:spcAft>
                <a:spcPts val="0"/>
              </a:spcAft>
              <a:buNone/>
            </a:pPr>
            <a:endParaRPr sz="1800" dirty="0">
              <a:latin typeface="Consolas"/>
              <a:ea typeface="Consolas"/>
              <a:cs typeface="Consolas"/>
              <a:sym typeface="Consolas"/>
            </a:endParaRPr>
          </a:p>
        </p:txBody>
      </p:sp>
      <p:sp>
        <p:nvSpPr>
          <p:cNvPr id="288" name="Google Shape;288;p41"/>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Hàm một biểu thức</a:t>
            </a:r>
            <a:endParaRPr dirty="0">
              <a:latin typeface="Arial"/>
              <a:ea typeface="Arial"/>
              <a:cs typeface="Arial"/>
              <a:sym typeface="Arial"/>
            </a:endParaRPr>
          </a:p>
        </p:txBody>
      </p:sp>
      <p:sp>
        <p:nvSpPr>
          <p:cNvPr id="289" name="Google Shape;289;p41"/>
          <p:cNvSpPr txBox="1">
            <a:spLocks noGrp="1"/>
          </p:cNvSpPr>
          <p:nvPr>
            <p:ph type="body" idx="1"/>
          </p:nvPr>
        </p:nvSpPr>
        <p:spPr>
          <a:xfrm>
            <a:off x="311700" y="1457275"/>
            <a:ext cx="8520600" cy="783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vi-VN" sz="1800" dirty="0">
                <a:solidFill>
                  <a:schemeClr val="dk1"/>
                </a:solidFill>
                <a:latin typeface="Arial"/>
                <a:ea typeface="Arial"/>
                <a:cs typeface="Arial"/>
                <a:sym typeface="Arial"/>
              </a:rPr>
              <a:t>Hàm thu gọn hoặc hàm một biểu thức giúp mã trở nên ngắn gọn và dễ đọc hơn. </a:t>
            </a:r>
            <a:endParaRPr dirty="0">
              <a:latin typeface="Arial"/>
              <a:ea typeface="Arial"/>
              <a:cs typeface="Arial"/>
              <a:sym typeface="Arial"/>
            </a:endParaRPr>
          </a:p>
          <a:p>
            <a:pPr marL="0" lvl="0" indent="0" algn="l" rtl="0">
              <a:lnSpc>
                <a:spcPct val="115000"/>
              </a:lnSpc>
              <a:spcBef>
                <a:spcPts val="1000"/>
              </a:spcBef>
              <a:spcAft>
                <a:spcPts val="0"/>
              </a:spcAft>
              <a:buSzPts val="2400"/>
              <a:buNone/>
            </a:pPr>
            <a:endParaRPr sz="1800" dirty="0">
              <a:latin typeface="Arial"/>
              <a:ea typeface="Arial"/>
              <a:cs typeface="Arial"/>
              <a:sym typeface="Arial"/>
            </a:endParaRPr>
          </a:p>
        </p:txBody>
      </p:sp>
      <p:sp>
        <p:nvSpPr>
          <p:cNvPr id="290" name="Google Shape;290;p41"/>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25</a:t>
            </a:fld>
            <a:endParaRPr/>
          </a:p>
        </p:txBody>
      </p:sp>
      <p:sp>
        <p:nvSpPr>
          <p:cNvPr id="291" name="Google Shape;291;p41"/>
          <p:cNvSpPr txBox="1"/>
          <p:nvPr/>
        </p:nvSpPr>
        <p:spPr>
          <a:xfrm>
            <a:off x="5987150" y="2332950"/>
            <a:ext cx="2699700" cy="39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b="1" i="0" u="none" strike="noStrike" cap="none" dirty="0">
                <a:solidFill>
                  <a:srgbClr val="000000"/>
                </a:solidFill>
              </a:rPr>
              <a:t>Phiên bản đầy đủ</a:t>
            </a:r>
            <a:endParaRPr dirty="0"/>
          </a:p>
        </p:txBody>
      </p:sp>
      <p:sp>
        <p:nvSpPr>
          <p:cNvPr id="292" name="Google Shape;292;p41"/>
          <p:cNvSpPr txBox="1"/>
          <p:nvPr/>
        </p:nvSpPr>
        <p:spPr>
          <a:xfrm>
            <a:off x="5987150" y="3515446"/>
            <a:ext cx="2699700" cy="39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b="1" i="0" u="none" strike="noStrike" cap="none" dirty="0">
                <a:solidFill>
                  <a:srgbClr val="000000"/>
                </a:solidFill>
              </a:rPr>
              <a:t>Phiên bản thu gọn</a:t>
            </a:r>
            <a:endParaRPr dirty="0"/>
          </a:p>
        </p:txBody>
      </p:sp>
      <p:cxnSp>
        <p:nvCxnSpPr>
          <p:cNvPr id="293" name="Google Shape;293;p41"/>
          <p:cNvCxnSpPr/>
          <p:nvPr/>
        </p:nvCxnSpPr>
        <p:spPr>
          <a:xfrm>
            <a:off x="5112325" y="3737275"/>
            <a:ext cx="631800" cy="900"/>
          </a:xfrm>
          <a:prstGeom prst="straightConnector1">
            <a:avLst/>
          </a:prstGeom>
          <a:noFill/>
          <a:ln w="28575" cap="flat" cmpd="sng">
            <a:solidFill>
              <a:srgbClr val="4CAF50"/>
            </a:solidFill>
            <a:prstDash val="solid"/>
            <a:round/>
            <a:headEnd type="triangle" w="med" len="med"/>
            <a:tailEnd type="none" w="sm" len="sm"/>
          </a:ln>
        </p:spPr>
      </p:cxnSp>
      <p:cxnSp>
        <p:nvCxnSpPr>
          <p:cNvPr id="294" name="Google Shape;294;p41"/>
          <p:cNvCxnSpPr/>
          <p:nvPr/>
        </p:nvCxnSpPr>
        <p:spPr>
          <a:xfrm>
            <a:off x="5112325" y="2573025"/>
            <a:ext cx="631800" cy="900"/>
          </a:xfrm>
          <a:prstGeom prst="straightConnector1">
            <a:avLst/>
          </a:prstGeom>
          <a:noFill/>
          <a:ln w="28575" cap="flat" cmpd="sng">
            <a:solidFill>
              <a:srgbClr val="4CAF50"/>
            </a:solidFill>
            <a:prstDash val="solid"/>
            <a:round/>
            <a:headEnd type="triangle" w="med" len="med"/>
            <a:tailEnd type="none" w="sm" len="sm"/>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2"/>
          <p:cNvSpPr txBox="1">
            <a:spLocks noGrp="1"/>
          </p:cNvSpPr>
          <p:nvPr>
            <p:ph type="title"/>
          </p:nvPr>
        </p:nvSpPr>
        <p:spPr>
          <a:xfrm>
            <a:off x="1195650" y="0"/>
            <a:ext cx="6752700" cy="466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vi-VN" sz="4200" dirty="0">
                <a:latin typeface="Arial"/>
                <a:ea typeface="Arial"/>
                <a:cs typeface="Arial"/>
                <a:sym typeface="Arial"/>
              </a:rPr>
              <a:t>Hàm lambda và các hàm bậc cao hơn</a:t>
            </a:r>
            <a:endParaRPr dirty="0">
              <a:latin typeface="Arial"/>
              <a:ea typeface="Arial"/>
              <a:cs typeface="Arial"/>
              <a:sym typeface="Arial"/>
            </a:endParaRPr>
          </a:p>
        </p:txBody>
      </p:sp>
      <p:sp>
        <p:nvSpPr>
          <p:cNvPr id="300" name="Google Shape;300;p42"/>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3"/>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Hàm Kotlin là lớp đầu tiên</a:t>
            </a:r>
            <a:endParaRPr dirty="0">
              <a:latin typeface="Arial"/>
              <a:ea typeface="Arial"/>
              <a:cs typeface="Arial"/>
              <a:sym typeface="Arial"/>
            </a:endParaRPr>
          </a:p>
        </p:txBody>
      </p:sp>
      <p:sp>
        <p:nvSpPr>
          <p:cNvPr id="306" name="Google Shape;306;p4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27</a:t>
            </a:fld>
            <a:endParaRPr/>
          </a:p>
        </p:txBody>
      </p:sp>
      <p:sp>
        <p:nvSpPr>
          <p:cNvPr id="307" name="Google Shape;307;p43"/>
          <p:cNvSpPr txBox="1"/>
          <p:nvPr/>
        </p:nvSpPr>
        <p:spPr>
          <a:xfrm>
            <a:off x="342900" y="1281575"/>
            <a:ext cx="8045100" cy="8094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15000"/>
              </a:lnSpc>
              <a:spcBef>
                <a:spcPts val="1000"/>
              </a:spcBef>
              <a:spcAft>
                <a:spcPts val="0"/>
              </a:spcAft>
              <a:buClr>
                <a:schemeClr val="dk1"/>
              </a:buClr>
              <a:buSzPts val="2200"/>
              <a:buFont typeface="Roboto"/>
              <a:buChar char="●"/>
            </a:pPr>
            <a:r>
              <a:rPr lang="vi-VN" sz="2200" i="0" u="none" strike="noStrike" cap="none" dirty="0">
                <a:solidFill>
                  <a:schemeClr val="dk1"/>
                </a:solidFill>
              </a:rPr>
              <a:t>Hàm Kotlin có thể được lưu trữ ở dạng biến và dạng cấu trúc dữ liệu</a:t>
            </a:r>
            <a:endParaRPr dirty="0"/>
          </a:p>
        </p:txBody>
      </p:sp>
      <p:sp>
        <p:nvSpPr>
          <p:cNvPr id="308" name="Google Shape;308;p43"/>
          <p:cNvSpPr txBox="1"/>
          <p:nvPr/>
        </p:nvSpPr>
        <p:spPr>
          <a:xfrm>
            <a:off x="342900" y="2270875"/>
            <a:ext cx="7913100" cy="8094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15000"/>
              </a:lnSpc>
              <a:spcBef>
                <a:spcPts val="1000"/>
              </a:spcBef>
              <a:spcAft>
                <a:spcPts val="0"/>
              </a:spcAft>
              <a:buClr>
                <a:schemeClr val="dk1"/>
              </a:buClr>
              <a:buSzPts val="2200"/>
              <a:buFont typeface="Roboto"/>
              <a:buChar char="●"/>
            </a:pPr>
            <a:r>
              <a:rPr lang="vi-VN" sz="2200" i="0" u="none" strike="noStrike" cap="none" dirty="0">
                <a:solidFill>
                  <a:schemeClr val="dk1"/>
                </a:solidFill>
              </a:rPr>
              <a:t>Các hàm này có thể được chuyển ở dạng đối số vào (và trả về từ) các hàm khác có bậc cao hơn </a:t>
            </a:r>
            <a:endParaRPr dirty="0"/>
          </a:p>
        </p:txBody>
      </p:sp>
      <p:sp>
        <p:nvSpPr>
          <p:cNvPr id="309" name="Google Shape;309;p43"/>
          <p:cNvSpPr txBox="1"/>
          <p:nvPr/>
        </p:nvSpPr>
        <p:spPr>
          <a:xfrm>
            <a:off x="342900" y="3324900"/>
            <a:ext cx="7913100" cy="8094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15000"/>
              </a:lnSpc>
              <a:spcBef>
                <a:spcPts val="1000"/>
              </a:spcBef>
              <a:spcAft>
                <a:spcPts val="0"/>
              </a:spcAft>
              <a:buClr>
                <a:schemeClr val="dk1"/>
              </a:buClr>
              <a:buSzPts val="2200"/>
              <a:buFont typeface="Roboto"/>
              <a:buChar char="●"/>
            </a:pPr>
            <a:r>
              <a:rPr lang="vi-VN" sz="2200" i="0" u="none" strike="noStrike" cap="none" dirty="0">
                <a:solidFill>
                  <a:schemeClr val="dk1"/>
                </a:solidFill>
              </a:rPr>
              <a:t>Bạn có thể dùng các hàm bậc cao hơn để tạo hàm mới "tích hợp sẵn"</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4"/>
          <p:cNvSpPr txBox="1"/>
          <p:nvPr/>
        </p:nvSpPr>
        <p:spPr>
          <a:xfrm>
            <a:off x="311700" y="2165675"/>
            <a:ext cx="8520600" cy="183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vi-VN" sz="1800" dirty="0">
                <a:solidFill>
                  <a:srgbClr val="3F51B5"/>
                </a:solidFill>
                <a:latin typeface="Consolas"/>
                <a:ea typeface="Consolas"/>
                <a:cs typeface="Consolas"/>
                <a:sym typeface="Consolas"/>
              </a:rPr>
              <a:t>var</a:t>
            </a:r>
            <a:r>
              <a:rPr lang="vi-VN" sz="1800" dirty="0">
                <a:latin typeface="Consolas"/>
                <a:ea typeface="Consolas"/>
                <a:cs typeface="Consolas"/>
                <a:sym typeface="Consolas"/>
              </a:rPr>
              <a:t> dirtLevel = </a:t>
            </a:r>
            <a:r>
              <a:rPr lang="vi-VN" sz="1800" dirty="0">
                <a:solidFill>
                  <a:srgbClr val="C53929"/>
                </a:solidFill>
                <a:latin typeface="Consolas"/>
                <a:ea typeface="Consolas"/>
                <a:cs typeface="Consolas"/>
                <a:sym typeface="Consolas"/>
              </a:rPr>
              <a:t>20</a:t>
            </a:r>
            <a:endParaRPr sz="1800" dirty="0">
              <a:solidFill>
                <a:srgbClr val="C53929"/>
              </a:solidFill>
              <a:latin typeface="Consolas"/>
              <a:ea typeface="Consolas"/>
              <a:cs typeface="Consolas"/>
              <a:sym typeface="Consolas"/>
            </a:endParaRPr>
          </a:p>
          <a:p>
            <a:pPr marL="0" lvl="0" indent="0" algn="l" rtl="0">
              <a:lnSpc>
                <a:spcPct val="115000"/>
              </a:lnSpc>
              <a:spcBef>
                <a:spcPts val="1000"/>
              </a:spcBef>
              <a:spcAft>
                <a:spcPts val="0"/>
              </a:spcAft>
              <a:buNone/>
            </a:pPr>
            <a:r>
              <a:rPr lang="vi-VN" sz="1800" dirty="0">
                <a:solidFill>
                  <a:srgbClr val="3F51B5"/>
                </a:solidFill>
                <a:latin typeface="Consolas"/>
                <a:ea typeface="Consolas"/>
                <a:cs typeface="Consolas"/>
                <a:sym typeface="Consolas"/>
              </a:rPr>
              <a:t>val</a:t>
            </a:r>
            <a:r>
              <a:rPr lang="vi-VN" sz="1800" dirty="0">
                <a:latin typeface="Consolas"/>
                <a:ea typeface="Consolas"/>
                <a:cs typeface="Consolas"/>
                <a:sym typeface="Consolas"/>
              </a:rPr>
              <a:t> waterFilter = </a:t>
            </a:r>
            <a:r>
              <a:rPr lang="vi-VN" sz="1800" b="1" dirty="0">
                <a:latin typeface="Consolas"/>
                <a:ea typeface="Consolas"/>
                <a:cs typeface="Consolas"/>
                <a:sym typeface="Consolas"/>
              </a:rPr>
              <a:t>{level: Int -&gt; level / </a:t>
            </a:r>
            <a:r>
              <a:rPr lang="vi-VN" sz="1800" b="1" dirty="0">
                <a:solidFill>
                  <a:srgbClr val="C53929"/>
                </a:solidFill>
                <a:latin typeface="Consolas"/>
                <a:ea typeface="Consolas"/>
                <a:cs typeface="Consolas"/>
                <a:sym typeface="Consolas"/>
              </a:rPr>
              <a:t>2</a:t>
            </a:r>
            <a:r>
              <a:rPr lang="vi-VN" sz="1800" b="1" dirty="0">
                <a:latin typeface="Consolas"/>
                <a:ea typeface="Consolas"/>
                <a:cs typeface="Consolas"/>
                <a:sym typeface="Consolas"/>
              </a:rPr>
              <a:t>}</a:t>
            </a:r>
            <a:endParaRPr sz="1800" b="1" dirty="0">
              <a:latin typeface="Consolas"/>
              <a:ea typeface="Consolas"/>
              <a:cs typeface="Consolas"/>
              <a:sym typeface="Consolas"/>
            </a:endParaRPr>
          </a:p>
          <a:p>
            <a:pPr marL="0" lvl="0" indent="0" algn="l" rtl="0">
              <a:lnSpc>
                <a:spcPct val="115000"/>
              </a:lnSpc>
              <a:spcBef>
                <a:spcPts val="1000"/>
              </a:spcBef>
              <a:spcAft>
                <a:spcPts val="0"/>
              </a:spcAft>
              <a:buNone/>
            </a:pPr>
            <a:r>
              <a:rPr lang="vi-VN" sz="1800" dirty="0">
                <a:latin typeface="Consolas"/>
                <a:ea typeface="Consolas"/>
                <a:cs typeface="Consolas"/>
                <a:sym typeface="Consolas"/>
              </a:rPr>
              <a:t>println(waterFilter(dirtLevel))</a:t>
            </a:r>
            <a:endParaRPr sz="1800" dirty="0">
              <a:latin typeface="Consolas"/>
              <a:ea typeface="Consolas"/>
              <a:cs typeface="Consolas"/>
              <a:sym typeface="Consolas"/>
            </a:endParaRPr>
          </a:p>
          <a:p>
            <a:pPr marL="0" lvl="0" indent="0" algn="l" rtl="0">
              <a:lnSpc>
                <a:spcPct val="115000"/>
              </a:lnSpc>
              <a:spcBef>
                <a:spcPts val="1000"/>
              </a:spcBef>
              <a:spcAft>
                <a:spcPts val="0"/>
              </a:spcAft>
              <a:buNone/>
            </a:pPr>
            <a:r>
              <a:rPr lang="vi-VN" sz="1800" dirty="0">
                <a:solidFill>
                  <a:srgbClr val="1155CC"/>
                </a:solidFill>
                <a:latin typeface="Consolas"/>
                <a:ea typeface="Consolas"/>
                <a:cs typeface="Consolas"/>
                <a:sym typeface="Consolas"/>
              </a:rPr>
              <a:t>⇒ 10</a:t>
            </a:r>
            <a:endParaRPr sz="2400" dirty="0">
              <a:latin typeface="Roboto"/>
              <a:ea typeface="Roboto"/>
              <a:cs typeface="Roboto"/>
              <a:sym typeface="Roboto"/>
            </a:endParaRPr>
          </a:p>
        </p:txBody>
      </p:sp>
      <p:sp>
        <p:nvSpPr>
          <p:cNvPr id="315" name="Google Shape;315;p44"/>
          <p:cNvSpPr/>
          <p:nvPr/>
        </p:nvSpPr>
        <p:spPr>
          <a:xfrm>
            <a:off x="2756800" y="2811850"/>
            <a:ext cx="1367700" cy="3525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4"/>
          <p:cNvSpPr/>
          <p:nvPr/>
        </p:nvSpPr>
        <p:spPr>
          <a:xfrm>
            <a:off x="4506525" y="2811850"/>
            <a:ext cx="1327500" cy="3525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44"/>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Hàm lambda</a:t>
            </a:r>
            <a:endParaRPr dirty="0">
              <a:latin typeface="Arial"/>
              <a:ea typeface="Arial"/>
              <a:cs typeface="Arial"/>
              <a:sym typeface="Arial"/>
            </a:endParaRPr>
          </a:p>
        </p:txBody>
      </p:sp>
      <p:sp>
        <p:nvSpPr>
          <p:cNvPr id="318" name="Google Shape;318;p44"/>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28</a:t>
            </a:fld>
            <a:endParaRPr/>
          </a:p>
        </p:txBody>
      </p:sp>
      <p:sp>
        <p:nvSpPr>
          <p:cNvPr id="319" name="Google Shape;319;p44"/>
          <p:cNvSpPr txBox="1"/>
          <p:nvPr/>
        </p:nvSpPr>
        <p:spPr>
          <a:xfrm>
            <a:off x="388950" y="1179450"/>
            <a:ext cx="8421600" cy="45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i="0" u="none" strike="noStrike" cap="none" dirty="0">
                <a:solidFill>
                  <a:srgbClr val="000000"/>
                </a:solidFill>
              </a:rPr>
              <a:t>Hàm lambda là một biểu thức giúp tạo hàm không có tên. </a:t>
            </a:r>
            <a:endParaRPr dirty="0"/>
          </a:p>
        </p:txBody>
      </p:sp>
      <p:cxnSp>
        <p:nvCxnSpPr>
          <p:cNvPr id="320" name="Google Shape;320;p44"/>
          <p:cNvCxnSpPr/>
          <p:nvPr/>
        </p:nvCxnSpPr>
        <p:spPr>
          <a:xfrm rot="10800000" flipH="1">
            <a:off x="4280665" y="2423571"/>
            <a:ext cx="304200" cy="461400"/>
          </a:xfrm>
          <a:prstGeom prst="straightConnector1">
            <a:avLst/>
          </a:prstGeom>
          <a:noFill/>
          <a:ln w="28575" cap="flat" cmpd="sng">
            <a:solidFill>
              <a:srgbClr val="4CAF50"/>
            </a:solidFill>
            <a:prstDash val="solid"/>
            <a:round/>
            <a:headEnd type="triangle" w="med" len="med"/>
            <a:tailEnd type="none" w="sm" len="sm"/>
          </a:ln>
        </p:spPr>
      </p:cxnSp>
      <p:sp>
        <p:nvSpPr>
          <p:cNvPr id="321" name="Google Shape;321;p44"/>
          <p:cNvSpPr txBox="1"/>
          <p:nvPr/>
        </p:nvSpPr>
        <p:spPr>
          <a:xfrm>
            <a:off x="4592865" y="2098352"/>
            <a:ext cx="2228518" cy="45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b="1" i="0" u="none" strike="noStrike" cap="none">
                <a:solidFill>
                  <a:srgbClr val="000000"/>
                </a:solidFill>
              </a:rPr>
              <a:t>Mũi tên hàm</a:t>
            </a:r>
            <a:endParaRPr/>
          </a:p>
        </p:txBody>
      </p:sp>
      <p:cxnSp>
        <p:nvCxnSpPr>
          <p:cNvPr id="322" name="Google Shape;322;p44"/>
          <p:cNvCxnSpPr/>
          <p:nvPr/>
        </p:nvCxnSpPr>
        <p:spPr>
          <a:xfrm>
            <a:off x="5315900" y="3240550"/>
            <a:ext cx="551700" cy="519300"/>
          </a:xfrm>
          <a:prstGeom prst="straightConnector1">
            <a:avLst/>
          </a:prstGeom>
          <a:noFill/>
          <a:ln w="28575" cap="flat" cmpd="sng">
            <a:solidFill>
              <a:srgbClr val="4CAF50"/>
            </a:solidFill>
            <a:prstDash val="solid"/>
            <a:round/>
            <a:headEnd type="triangle" w="med" len="med"/>
            <a:tailEnd type="none" w="sm" len="sm"/>
          </a:ln>
        </p:spPr>
      </p:cxnSp>
      <p:sp>
        <p:nvSpPr>
          <p:cNvPr id="323" name="Google Shape;323;p44"/>
          <p:cNvSpPr txBox="1"/>
          <p:nvPr/>
        </p:nvSpPr>
        <p:spPr>
          <a:xfrm>
            <a:off x="5832150" y="3659400"/>
            <a:ext cx="1931700" cy="35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b="1" i="0" u="none" strike="noStrike" cap="none">
                <a:solidFill>
                  <a:srgbClr val="000000"/>
                </a:solidFill>
              </a:rPr>
              <a:t>Mã cần thực thi</a:t>
            </a:r>
            <a:endParaRPr/>
          </a:p>
        </p:txBody>
      </p:sp>
      <p:cxnSp>
        <p:nvCxnSpPr>
          <p:cNvPr id="324" name="Google Shape;324;p44"/>
          <p:cNvCxnSpPr/>
          <p:nvPr/>
        </p:nvCxnSpPr>
        <p:spPr>
          <a:xfrm rot="10800000" flipH="1">
            <a:off x="3505200" y="2138200"/>
            <a:ext cx="459600" cy="621300"/>
          </a:xfrm>
          <a:prstGeom prst="straightConnector1">
            <a:avLst/>
          </a:prstGeom>
          <a:noFill/>
          <a:ln w="28575" cap="flat" cmpd="sng">
            <a:solidFill>
              <a:srgbClr val="4CAF50"/>
            </a:solidFill>
            <a:prstDash val="solid"/>
            <a:round/>
            <a:headEnd type="triangle" w="med" len="med"/>
            <a:tailEnd type="none" w="sm" len="sm"/>
          </a:ln>
        </p:spPr>
      </p:cxnSp>
      <p:sp>
        <p:nvSpPr>
          <p:cNvPr id="325" name="Google Shape;325;p44"/>
          <p:cNvSpPr txBox="1"/>
          <p:nvPr/>
        </p:nvSpPr>
        <p:spPr>
          <a:xfrm>
            <a:off x="3949191" y="1747590"/>
            <a:ext cx="2428200" cy="38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b="1" i="0" u="none" strike="noStrike" cap="none">
                <a:solidFill>
                  <a:srgbClr val="000000"/>
                </a:solidFill>
              </a:rPr>
              <a:t>Tham số và loại</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5"/>
          <p:cNvSpPr txBox="1"/>
          <p:nvPr/>
        </p:nvSpPr>
        <p:spPr>
          <a:xfrm>
            <a:off x="387900" y="2295475"/>
            <a:ext cx="8413200" cy="74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vi-VN" sz="1800" dirty="0">
                <a:solidFill>
                  <a:srgbClr val="3F51B5"/>
                </a:solidFill>
                <a:latin typeface="Consolas"/>
                <a:ea typeface="Consolas"/>
                <a:cs typeface="Consolas"/>
                <a:sym typeface="Consolas"/>
              </a:rPr>
              <a:t>val</a:t>
            </a:r>
            <a:r>
              <a:rPr lang="vi-VN" sz="1800" dirty="0">
                <a:latin typeface="Consolas"/>
                <a:ea typeface="Consolas"/>
                <a:cs typeface="Consolas"/>
                <a:sym typeface="Consolas"/>
              </a:rPr>
              <a:t> waterFilter: (Int) -&gt; Int = {level -&gt; level / </a:t>
            </a:r>
            <a:r>
              <a:rPr lang="vi-VN" sz="1800" dirty="0">
                <a:solidFill>
                  <a:srgbClr val="C53929"/>
                </a:solidFill>
                <a:latin typeface="Consolas"/>
                <a:ea typeface="Consolas"/>
                <a:cs typeface="Consolas"/>
                <a:sym typeface="Consolas"/>
              </a:rPr>
              <a:t>2</a:t>
            </a:r>
            <a:r>
              <a:rPr lang="vi-VN" sz="1800" dirty="0">
                <a:latin typeface="Consolas"/>
                <a:ea typeface="Consolas"/>
                <a:cs typeface="Consolas"/>
                <a:sym typeface="Consolas"/>
              </a:rPr>
              <a:t>}</a:t>
            </a:r>
            <a:endParaRPr sz="1800" dirty="0">
              <a:latin typeface="Consolas"/>
              <a:ea typeface="Consolas"/>
              <a:cs typeface="Consolas"/>
              <a:sym typeface="Consolas"/>
            </a:endParaRPr>
          </a:p>
        </p:txBody>
      </p:sp>
      <p:sp>
        <p:nvSpPr>
          <p:cNvPr id="331" name="Google Shape;331;p45"/>
          <p:cNvSpPr/>
          <p:nvPr/>
        </p:nvSpPr>
        <p:spPr>
          <a:xfrm>
            <a:off x="4496775" y="2457350"/>
            <a:ext cx="25242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45"/>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Cú pháp cho loại hàm</a:t>
            </a:r>
            <a:endParaRPr dirty="0">
              <a:latin typeface="Arial"/>
              <a:ea typeface="Arial"/>
              <a:cs typeface="Arial"/>
              <a:sym typeface="Arial"/>
            </a:endParaRPr>
          </a:p>
        </p:txBody>
      </p:sp>
      <p:sp>
        <p:nvSpPr>
          <p:cNvPr id="333" name="Google Shape;333;p45"/>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29</a:t>
            </a:fld>
            <a:endParaRPr/>
          </a:p>
        </p:txBody>
      </p:sp>
      <p:sp>
        <p:nvSpPr>
          <p:cNvPr id="334" name="Google Shape;334;p45"/>
          <p:cNvSpPr txBox="1"/>
          <p:nvPr/>
        </p:nvSpPr>
        <p:spPr>
          <a:xfrm>
            <a:off x="364000" y="1186950"/>
            <a:ext cx="8468100" cy="74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vi-VN" sz="1800" i="0" u="none" strike="noStrike" cap="none" dirty="0">
                <a:solidFill>
                  <a:srgbClr val="000000"/>
                </a:solidFill>
              </a:rPr>
              <a:t>Cú pháp cho loại hàm của Kotlin có liên quan chặt chẽ với cú pháp cho hàm lambda. Khai báo một biến lưu giữ hàm.</a:t>
            </a:r>
            <a:endParaRPr dirty="0"/>
          </a:p>
        </p:txBody>
      </p:sp>
      <p:sp>
        <p:nvSpPr>
          <p:cNvPr id="335" name="Google Shape;335;p45"/>
          <p:cNvSpPr/>
          <p:nvPr/>
        </p:nvSpPr>
        <p:spPr>
          <a:xfrm>
            <a:off x="2591083" y="2457350"/>
            <a:ext cx="15879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45"/>
          <p:cNvSpPr/>
          <p:nvPr/>
        </p:nvSpPr>
        <p:spPr>
          <a:xfrm>
            <a:off x="934174" y="2457350"/>
            <a:ext cx="14334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45"/>
          <p:cNvSpPr txBox="1"/>
          <p:nvPr/>
        </p:nvSpPr>
        <p:spPr>
          <a:xfrm>
            <a:off x="2139675" y="3430250"/>
            <a:ext cx="2524200" cy="451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1" i="0" u="none" strike="noStrike" cap="none" dirty="0">
                <a:solidFill>
                  <a:srgbClr val="000000"/>
                </a:solidFill>
              </a:rPr>
              <a:t>Loại dữ liệu của biến</a:t>
            </a:r>
            <a:endParaRPr dirty="0"/>
          </a:p>
          <a:p>
            <a:pPr marL="0" marR="0" lvl="0" indent="0" algn="ctr" rtl="0">
              <a:lnSpc>
                <a:spcPct val="100000"/>
              </a:lnSpc>
              <a:spcBef>
                <a:spcPts val="0"/>
              </a:spcBef>
              <a:spcAft>
                <a:spcPts val="0"/>
              </a:spcAft>
              <a:buClr>
                <a:srgbClr val="000000"/>
              </a:buClr>
              <a:buSzPts val="1800"/>
              <a:buFont typeface="Arial"/>
              <a:buNone/>
            </a:pPr>
            <a:r>
              <a:rPr lang="vi-VN" sz="1800" b="1" i="0" u="none" strike="noStrike" cap="none" dirty="0">
                <a:solidFill>
                  <a:srgbClr val="000000"/>
                </a:solidFill>
              </a:rPr>
              <a:t>(loại hàm)</a:t>
            </a:r>
            <a:endParaRPr dirty="0"/>
          </a:p>
        </p:txBody>
      </p:sp>
      <p:sp>
        <p:nvSpPr>
          <p:cNvPr id="338" name="Google Shape;338;p45"/>
          <p:cNvSpPr txBox="1"/>
          <p:nvPr/>
        </p:nvSpPr>
        <p:spPr>
          <a:xfrm>
            <a:off x="170627" y="3430258"/>
            <a:ext cx="2851800" cy="451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1" i="0" u="none" strike="noStrike" cap="none">
                <a:solidFill>
                  <a:srgbClr val="000000"/>
                </a:solidFill>
              </a:rPr>
              <a:t>Tên biến</a:t>
            </a:r>
            <a:endParaRPr/>
          </a:p>
        </p:txBody>
      </p:sp>
      <p:sp>
        <p:nvSpPr>
          <p:cNvPr id="339" name="Google Shape;339;p45"/>
          <p:cNvSpPr txBox="1"/>
          <p:nvPr/>
        </p:nvSpPr>
        <p:spPr>
          <a:xfrm>
            <a:off x="4789258" y="3430250"/>
            <a:ext cx="2212800" cy="451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vi-VN" sz="1800" b="1" i="0" u="none" strike="noStrike" cap="none">
                <a:solidFill>
                  <a:srgbClr val="000000"/>
                </a:solidFill>
              </a:rPr>
              <a:t>Hàm</a:t>
            </a:r>
            <a:endParaRPr/>
          </a:p>
        </p:txBody>
      </p:sp>
      <p:cxnSp>
        <p:nvCxnSpPr>
          <p:cNvPr id="340" name="Google Shape;340;p45"/>
          <p:cNvCxnSpPr>
            <a:endCxn id="338" idx="0"/>
          </p:cNvCxnSpPr>
          <p:nvPr/>
        </p:nvCxnSpPr>
        <p:spPr>
          <a:xfrm flipH="1">
            <a:off x="1596527" y="2952058"/>
            <a:ext cx="3300" cy="478200"/>
          </a:xfrm>
          <a:prstGeom prst="straightConnector1">
            <a:avLst/>
          </a:prstGeom>
          <a:noFill/>
          <a:ln w="28575" cap="flat" cmpd="sng">
            <a:solidFill>
              <a:srgbClr val="4CAF50"/>
            </a:solidFill>
            <a:prstDash val="solid"/>
            <a:round/>
            <a:headEnd type="triangle" w="med" len="med"/>
            <a:tailEnd type="none" w="sm" len="sm"/>
          </a:ln>
        </p:spPr>
      </p:cxnSp>
      <p:cxnSp>
        <p:nvCxnSpPr>
          <p:cNvPr id="341" name="Google Shape;341;p45"/>
          <p:cNvCxnSpPr/>
          <p:nvPr/>
        </p:nvCxnSpPr>
        <p:spPr>
          <a:xfrm flipH="1">
            <a:off x="3383376" y="2962982"/>
            <a:ext cx="3300" cy="478200"/>
          </a:xfrm>
          <a:prstGeom prst="straightConnector1">
            <a:avLst/>
          </a:prstGeom>
          <a:noFill/>
          <a:ln w="28575" cap="flat" cmpd="sng">
            <a:solidFill>
              <a:srgbClr val="4CAF50"/>
            </a:solidFill>
            <a:prstDash val="solid"/>
            <a:round/>
            <a:headEnd type="triangle" w="med" len="med"/>
            <a:tailEnd type="none" w="sm" len="sm"/>
          </a:ln>
        </p:spPr>
      </p:cxnSp>
      <p:cxnSp>
        <p:nvCxnSpPr>
          <p:cNvPr id="342" name="Google Shape;342;p45"/>
          <p:cNvCxnSpPr/>
          <p:nvPr/>
        </p:nvCxnSpPr>
        <p:spPr>
          <a:xfrm flipH="1">
            <a:off x="5888652" y="2962983"/>
            <a:ext cx="3300" cy="478200"/>
          </a:xfrm>
          <a:prstGeom prst="straightConnector1">
            <a:avLst/>
          </a:prstGeom>
          <a:noFill/>
          <a:ln w="28575" cap="flat" cmpd="sng">
            <a:solidFill>
              <a:srgbClr val="4CAF50"/>
            </a:solidFill>
            <a:prstDash val="solid"/>
            <a:round/>
            <a:headEnd type="triangle" w="med" len="med"/>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0"/>
            <a:ext cx="8520600" cy="466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vi-VN" sz="4200">
                <a:latin typeface="Arial"/>
                <a:ea typeface="Arial"/>
                <a:cs typeface="Arial"/>
                <a:sym typeface="Arial"/>
              </a:rPr>
              <a:t>Chương trình trong Kotlin</a:t>
            </a:r>
            <a:endParaRPr>
              <a:latin typeface="Arial"/>
              <a:ea typeface="Arial"/>
              <a:cs typeface="Arial"/>
              <a:sym typeface="Arial"/>
            </a:endParaRPr>
          </a:p>
        </p:txBody>
      </p:sp>
      <p:sp>
        <p:nvSpPr>
          <p:cNvPr id="93" name="Google Shape;93;p19"/>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6"/>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Hàm bậc cao hơn</a:t>
            </a:r>
            <a:endParaRPr dirty="0">
              <a:latin typeface="Arial"/>
              <a:ea typeface="Arial"/>
              <a:cs typeface="Arial"/>
              <a:sym typeface="Arial"/>
            </a:endParaRPr>
          </a:p>
        </p:txBody>
      </p:sp>
      <p:sp>
        <p:nvSpPr>
          <p:cNvPr id="348" name="Google Shape;348;p46"/>
          <p:cNvSpPr txBox="1">
            <a:spLocks noGrp="1"/>
          </p:cNvSpPr>
          <p:nvPr>
            <p:ph type="body" idx="1"/>
          </p:nvPr>
        </p:nvSpPr>
        <p:spPr>
          <a:xfrm>
            <a:off x="311700" y="1152475"/>
            <a:ext cx="8520600" cy="67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2400"/>
              <a:buNone/>
            </a:pPr>
            <a:r>
              <a:rPr lang="vi-VN" sz="1800" dirty="0">
                <a:latin typeface="Arial"/>
                <a:ea typeface="Arial"/>
                <a:cs typeface="Arial"/>
                <a:sym typeface="Arial"/>
              </a:rPr>
              <a:t>Hàm bậc cao hơn nhận các hàm ở dạng tham số hoặc trả về một hàm.</a:t>
            </a:r>
            <a:endParaRPr dirty="0">
              <a:latin typeface="Arial"/>
              <a:ea typeface="Arial"/>
              <a:cs typeface="Arial"/>
              <a:sym typeface="Arial"/>
            </a:endParaRPr>
          </a:p>
        </p:txBody>
      </p:sp>
      <p:sp>
        <p:nvSpPr>
          <p:cNvPr id="349" name="Google Shape;349;p46"/>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30</a:t>
            </a:fld>
            <a:endParaRPr/>
          </a:p>
        </p:txBody>
      </p:sp>
      <p:sp>
        <p:nvSpPr>
          <p:cNvPr id="350" name="Google Shape;350;p46"/>
          <p:cNvSpPr txBox="1"/>
          <p:nvPr/>
        </p:nvSpPr>
        <p:spPr>
          <a:xfrm>
            <a:off x="311700" y="3471350"/>
            <a:ext cx="8520600" cy="742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vi-VN" sz="1800" i="0" u="none" strike="noStrike" cap="none" dirty="0">
                <a:solidFill>
                  <a:srgbClr val="000000"/>
                </a:solidFill>
              </a:rPr>
              <a:t>Phần nội dung mã sẽ gọi hàm đã được chuyển làm đối số thứ hai và chuyển đối số đầu tiên cùng với đối số đó.</a:t>
            </a:r>
            <a:endParaRPr dirty="0"/>
          </a:p>
        </p:txBody>
      </p:sp>
      <p:sp>
        <p:nvSpPr>
          <p:cNvPr id="351" name="Google Shape;351;p46"/>
          <p:cNvSpPr txBox="1"/>
          <p:nvPr/>
        </p:nvSpPr>
        <p:spPr>
          <a:xfrm>
            <a:off x="342900" y="2034001"/>
            <a:ext cx="8329800" cy="1216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vi-VN" sz="1800" dirty="0">
                <a:solidFill>
                  <a:srgbClr val="3F51B5"/>
                </a:solidFill>
                <a:latin typeface="Consolas"/>
                <a:ea typeface="Consolas"/>
                <a:cs typeface="Consolas"/>
                <a:sym typeface="Consolas"/>
              </a:rPr>
              <a:t>fun</a:t>
            </a:r>
            <a:r>
              <a:rPr lang="vi-VN" sz="1800" dirty="0">
                <a:solidFill>
                  <a:srgbClr val="37474F"/>
                </a:solidFill>
                <a:latin typeface="Consolas"/>
                <a:ea typeface="Consolas"/>
                <a:cs typeface="Consolas"/>
                <a:sym typeface="Consolas"/>
              </a:rPr>
              <a:t> encodeMsg(msg: String, encode: (String) -&gt; String): String {​</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rgbClr val="000000"/>
              </a:buClr>
              <a:buSzPts val="1100"/>
              <a:buFont typeface="Arial"/>
              <a:buNone/>
            </a:pPr>
            <a:r>
              <a:rPr lang="vi-VN" sz="1800" dirty="0">
                <a:solidFill>
                  <a:srgbClr val="37474F"/>
                </a:solidFill>
                <a:latin typeface="Consolas"/>
                <a:ea typeface="Consolas"/>
                <a:cs typeface="Consolas"/>
                <a:sym typeface="Consolas"/>
              </a:rPr>
              <a:t>    </a:t>
            </a:r>
            <a:r>
              <a:rPr lang="vi-VN" sz="1800" dirty="0">
                <a:solidFill>
                  <a:srgbClr val="3F51B5"/>
                </a:solidFill>
                <a:latin typeface="Consolas"/>
                <a:ea typeface="Consolas"/>
                <a:cs typeface="Consolas"/>
                <a:sym typeface="Consolas"/>
              </a:rPr>
              <a:t>return</a:t>
            </a:r>
            <a:r>
              <a:rPr lang="vi-VN" sz="1800" dirty="0">
                <a:solidFill>
                  <a:srgbClr val="37474F"/>
                </a:solidFill>
                <a:latin typeface="Consolas"/>
                <a:ea typeface="Consolas"/>
                <a:cs typeface="Consolas"/>
                <a:sym typeface="Consolas"/>
              </a:rPr>
              <a:t> encode(msg)</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rgbClr val="000000"/>
              </a:buClr>
              <a:buSzPts val="1100"/>
              <a:buFont typeface="Arial"/>
              <a:buNone/>
            </a:pPr>
            <a:r>
              <a:rPr lang="vi-V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50000"/>
              </a:lnSpc>
              <a:spcBef>
                <a:spcPts val="0"/>
              </a:spcBef>
              <a:spcAft>
                <a:spcPts val="0"/>
              </a:spcAft>
              <a:buClr>
                <a:srgbClr val="000000"/>
              </a:buClr>
              <a:buSzPts val="1100"/>
              <a:buFont typeface="Arial"/>
              <a:buNone/>
            </a:pPr>
            <a:endParaRPr sz="1800" dirty="0">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7"/>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Hàm bậc cao hơn</a:t>
            </a:r>
            <a:endParaRPr dirty="0">
              <a:latin typeface="Arial"/>
              <a:ea typeface="Arial"/>
              <a:cs typeface="Arial"/>
              <a:sym typeface="Arial"/>
            </a:endParaRPr>
          </a:p>
        </p:txBody>
      </p:sp>
      <p:sp>
        <p:nvSpPr>
          <p:cNvPr id="357" name="Google Shape;357;p47"/>
          <p:cNvSpPr txBox="1">
            <a:spLocks noGrp="1"/>
          </p:cNvSpPr>
          <p:nvPr>
            <p:ph type="body" idx="1"/>
          </p:nvPr>
        </p:nvSpPr>
        <p:spPr>
          <a:xfrm>
            <a:off x="311700" y="1152475"/>
            <a:ext cx="8520600" cy="67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2400"/>
              <a:buNone/>
            </a:pPr>
            <a:r>
              <a:rPr lang="vi-VN" sz="1800" dirty="0">
                <a:latin typeface="Arial"/>
                <a:ea typeface="Arial"/>
                <a:cs typeface="Arial"/>
                <a:sym typeface="Arial"/>
              </a:rPr>
              <a:t>Để gọi hàm này, hãy chuyển hàm ở dạng chuỗi và dạng hàm.</a:t>
            </a:r>
            <a:endParaRPr dirty="0">
              <a:latin typeface="Arial"/>
              <a:ea typeface="Arial"/>
              <a:cs typeface="Arial"/>
              <a:sym typeface="Arial"/>
            </a:endParaRPr>
          </a:p>
        </p:txBody>
      </p:sp>
      <p:sp>
        <p:nvSpPr>
          <p:cNvPr id="358" name="Google Shape;358;p47"/>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31</a:t>
            </a:fld>
            <a:endParaRPr/>
          </a:p>
        </p:txBody>
      </p:sp>
      <p:sp>
        <p:nvSpPr>
          <p:cNvPr id="359" name="Google Shape;359;p47"/>
          <p:cNvSpPr txBox="1"/>
          <p:nvPr/>
        </p:nvSpPr>
        <p:spPr>
          <a:xfrm>
            <a:off x="311700" y="3416850"/>
            <a:ext cx="8520600" cy="742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i="0" u="none" strike="noStrike" cap="none" dirty="0">
                <a:solidFill>
                  <a:srgbClr val="000000"/>
                </a:solidFill>
              </a:rPr>
              <a:t>Khi dùng loại hàm, việc triển khai sẽ tách biệt với việc sử dụng.</a:t>
            </a:r>
            <a:endParaRPr dirty="0"/>
          </a:p>
        </p:txBody>
      </p:sp>
      <p:sp>
        <p:nvSpPr>
          <p:cNvPr id="360" name="Google Shape;360;p47"/>
          <p:cNvSpPr txBox="1"/>
          <p:nvPr/>
        </p:nvSpPr>
        <p:spPr>
          <a:xfrm>
            <a:off x="338200" y="2034550"/>
            <a:ext cx="8279100" cy="1451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vi-VN" sz="1800" dirty="0">
                <a:solidFill>
                  <a:srgbClr val="3F51B5"/>
                </a:solidFill>
                <a:latin typeface="Consolas"/>
                <a:ea typeface="Consolas"/>
                <a:cs typeface="Consolas"/>
                <a:sym typeface="Consolas"/>
              </a:rPr>
              <a:t>val</a:t>
            </a:r>
            <a:r>
              <a:rPr lang="vi-VN" sz="1800" dirty="0">
                <a:latin typeface="Consolas"/>
                <a:ea typeface="Consolas"/>
                <a:cs typeface="Consolas"/>
                <a:sym typeface="Consolas"/>
              </a:rPr>
              <a:t> enc1: (String) -&gt; String = { input -&gt; input.toUpperCase() }</a:t>
            </a:r>
            <a:endParaRPr sz="1800" dirty="0">
              <a:latin typeface="Consolas"/>
              <a:ea typeface="Consolas"/>
              <a:cs typeface="Consolas"/>
              <a:sym typeface="Consolas"/>
            </a:endParaRPr>
          </a:p>
          <a:p>
            <a:pPr marL="0" lvl="0" indent="0" algn="l" rtl="0">
              <a:lnSpc>
                <a:spcPct val="150000"/>
              </a:lnSpc>
              <a:spcBef>
                <a:spcPts val="0"/>
              </a:spcBef>
              <a:spcAft>
                <a:spcPts val="0"/>
              </a:spcAft>
              <a:buClr>
                <a:srgbClr val="000000"/>
              </a:buClr>
              <a:buSzPts val="1100"/>
              <a:buFont typeface="Arial"/>
              <a:buNone/>
            </a:pPr>
            <a:r>
              <a:rPr lang="vi-VN" sz="1800" dirty="0">
                <a:latin typeface="Consolas"/>
                <a:ea typeface="Consolas"/>
                <a:cs typeface="Consolas"/>
                <a:sym typeface="Consolas"/>
              </a:rPr>
              <a:t>println(</a:t>
            </a:r>
            <a:r>
              <a:rPr lang="vi-VN" sz="1800" b="1" dirty="0">
                <a:latin typeface="Consolas"/>
                <a:ea typeface="Consolas"/>
                <a:cs typeface="Consolas"/>
                <a:sym typeface="Consolas"/>
              </a:rPr>
              <a:t>encodeMsg(</a:t>
            </a:r>
            <a:r>
              <a:rPr lang="vi-VN" sz="1800" b="1" dirty="0">
                <a:solidFill>
                  <a:srgbClr val="388E3C"/>
                </a:solidFill>
                <a:latin typeface="Consolas"/>
                <a:ea typeface="Consolas"/>
                <a:cs typeface="Consolas"/>
                <a:sym typeface="Consolas"/>
              </a:rPr>
              <a:t>"abc"</a:t>
            </a:r>
            <a:r>
              <a:rPr lang="vi-VN" sz="1800" b="1" dirty="0">
                <a:latin typeface="Consolas"/>
                <a:ea typeface="Consolas"/>
                <a:cs typeface="Consolas"/>
                <a:sym typeface="Consolas"/>
              </a:rPr>
              <a:t>, enc1)</a:t>
            </a:r>
            <a:r>
              <a:rPr lang="vi-V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50000"/>
              </a:lnSpc>
              <a:spcBef>
                <a:spcPts val="0"/>
              </a:spcBef>
              <a:spcAft>
                <a:spcPts val="0"/>
              </a:spcAft>
              <a:buClr>
                <a:srgbClr val="000000"/>
              </a:buClr>
              <a:buSzPts val="1100"/>
              <a:buFont typeface="Arial"/>
              <a:buNone/>
            </a:pPr>
            <a:endParaRPr sz="1800" dirty="0">
              <a:latin typeface="Consolas"/>
              <a:ea typeface="Consolas"/>
              <a:cs typeface="Consolas"/>
              <a:sym typeface="Consolas"/>
            </a:endParaRPr>
          </a:p>
          <a:p>
            <a:pPr marL="0" lvl="0" indent="0" algn="l" rtl="0">
              <a:lnSpc>
                <a:spcPct val="150000"/>
              </a:lnSpc>
              <a:spcBef>
                <a:spcPts val="0"/>
              </a:spcBef>
              <a:spcAft>
                <a:spcPts val="0"/>
              </a:spcAft>
              <a:buClr>
                <a:srgbClr val="000000"/>
              </a:buClr>
              <a:buSzPts val="1100"/>
              <a:buFont typeface="Arial"/>
              <a:buNone/>
            </a:pPr>
            <a:endParaRPr sz="1800" dirty="0">
              <a:latin typeface="Consolas"/>
              <a:ea typeface="Consolas"/>
              <a:cs typeface="Consolas"/>
              <a:sym typeface="Consolas"/>
            </a:endParaRPr>
          </a:p>
          <a:p>
            <a:pPr marL="0" lvl="0" indent="0" algn="l" rtl="0">
              <a:lnSpc>
                <a:spcPct val="150000"/>
              </a:lnSpc>
              <a:spcBef>
                <a:spcPts val="0"/>
              </a:spcBef>
              <a:spcAft>
                <a:spcPts val="0"/>
              </a:spcAft>
              <a:buNone/>
            </a:pPr>
            <a:endParaRPr sz="1800" dirty="0">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8"/>
          <p:cNvSpPr txBox="1"/>
          <p:nvPr/>
        </p:nvSpPr>
        <p:spPr>
          <a:xfrm>
            <a:off x="314100" y="1882150"/>
            <a:ext cx="818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VN" sz="1800" dirty="0">
                <a:solidFill>
                  <a:srgbClr val="3F51B5"/>
                </a:solidFill>
                <a:latin typeface="Consolas"/>
                <a:ea typeface="Consolas"/>
                <a:cs typeface="Consolas"/>
                <a:sym typeface="Consolas"/>
              </a:rPr>
              <a:t>fun</a:t>
            </a:r>
            <a:r>
              <a:rPr lang="vi-VN" sz="1800" dirty="0">
                <a:latin typeface="Consolas"/>
                <a:ea typeface="Consolas"/>
                <a:cs typeface="Consolas"/>
                <a:sym typeface="Consolas"/>
              </a:rPr>
              <a:t> enc2(input:String): String = input.reversed()</a:t>
            </a:r>
            <a:endParaRPr sz="1800" dirty="0">
              <a:latin typeface="Consolas"/>
              <a:ea typeface="Consolas"/>
              <a:cs typeface="Consolas"/>
              <a:sym typeface="Consolas"/>
            </a:endParaRPr>
          </a:p>
        </p:txBody>
      </p:sp>
      <p:sp>
        <p:nvSpPr>
          <p:cNvPr id="366" name="Google Shape;366;p48"/>
          <p:cNvSpPr txBox="1"/>
          <p:nvPr/>
        </p:nvSpPr>
        <p:spPr>
          <a:xfrm>
            <a:off x="311700" y="2369825"/>
            <a:ext cx="6938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VN" sz="1800" dirty="0">
                <a:solidFill>
                  <a:srgbClr val="000000"/>
                </a:solidFill>
                <a:latin typeface="Consolas"/>
                <a:ea typeface="Consolas"/>
                <a:cs typeface="Consolas"/>
                <a:sym typeface="Consolas"/>
              </a:rPr>
              <a:t>encodeMessage(</a:t>
            </a:r>
            <a:r>
              <a:rPr lang="vi-VN" sz="1800" dirty="0">
                <a:solidFill>
                  <a:srgbClr val="388E3C"/>
                </a:solidFill>
                <a:latin typeface="Consolas"/>
                <a:ea typeface="Consolas"/>
                <a:cs typeface="Consolas"/>
                <a:sym typeface="Consolas"/>
              </a:rPr>
              <a:t>"abc"</a:t>
            </a:r>
            <a:r>
              <a:rPr lang="vi-VN" sz="1800" dirty="0">
                <a:solidFill>
                  <a:srgbClr val="000000"/>
                </a:solidFill>
                <a:latin typeface="Consolas"/>
                <a:ea typeface="Consolas"/>
                <a:cs typeface="Consolas"/>
                <a:sym typeface="Consolas"/>
              </a:rPr>
              <a:t>, </a:t>
            </a:r>
            <a:r>
              <a:rPr lang="vi-VN" sz="1800" b="1" dirty="0">
                <a:solidFill>
                  <a:srgbClr val="000000"/>
                </a:solidFill>
                <a:latin typeface="Consolas"/>
                <a:ea typeface="Consolas"/>
                <a:cs typeface="Consolas"/>
                <a:sym typeface="Consolas"/>
              </a:rPr>
              <a:t>::enc2</a:t>
            </a:r>
            <a:r>
              <a:rPr lang="vi-VN" sz="1800" dirty="0">
                <a:solidFill>
                  <a:srgbClr val="000000"/>
                </a:solidFill>
                <a:latin typeface="Consolas"/>
                <a:ea typeface="Consolas"/>
                <a:cs typeface="Consolas"/>
                <a:sym typeface="Consolas"/>
              </a:rPr>
              <a:t>)</a:t>
            </a:r>
            <a:endParaRPr sz="1800" dirty="0">
              <a:solidFill>
                <a:srgbClr val="000000"/>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endParaRPr sz="1800" dirty="0">
              <a:solidFill>
                <a:srgbClr val="1155CC"/>
              </a:solidFill>
              <a:latin typeface="Consolas"/>
              <a:ea typeface="Consolas"/>
              <a:cs typeface="Consolas"/>
              <a:sym typeface="Consolas"/>
            </a:endParaRPr>
          </a:p>
          <a:p>
            <a:pPr marL="0" lvl="0" indent="0" algn="l" rtl="0">
              <a:spcBef>
                <a:spcPts val="0"/>
              </a:spcBef>
              <a:spcAft>
                <a:spcPts val="0"/>
              </a:spcAft>
              <a:buNone/>
            </a:pPr>
            <a:endParaRPr dirty="0">
              <a:latin typeface="Roboto"/>
              <a:ea typeface="Roboto"/>
              <a:cs typeface="Roboto"/>
              <a:sym typeface="Roboto"/>
            </a:endParaRPr>
          </a:p>
        </p:txBody>
      </p:sp>
      <p:sp>
        <p:nvSpPr>
          <p:cNvPr id="367" name="Google Shape;367;p48"/>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Chuyển tham chiếu hàm</a:t>
            </a:r>
            <a:endParaRPr dirty="0">
              <a:latin typeface="Arial"/>
              <a:ea typeface="Arial"/>
              <a:cs typeface="Arial"/>
              <a:sym typeface="Arial"/>
            </a:endParaRPr>
          </a:p>
        </p:txBody>
      </p:sp>
      <p:sp>
        <p:nvSpPr>
          <p:cNvPr id="368" name="Google Shape;368;p48"/>
          <p:cNvSpPr txBox="1">
            <a:spLocks noGrp="1"/>
          </p:cNvSpPr>
          <p:nvPr>
            <p:ph type="body" idx="1"/>
          </p:nvPr>
        </p:nvSpPr>
        <p:spPr>
          <a:xfrm>
            <a:off x="311800" y="1000075"/>
            <a:ext cx="7970700" cy="67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2400"/>
              <a:buNone/>
            </a:pPr>
            <a:r>
              <a:rPr lang="vi-VN" sz="1800" dirty="0">
                <a:solidFill>
                  <a:schemeClr val="dk1"/>
                </a:solidFill>
                <a:latin typeface="Arial"/>
                <a:ea typeface="Arial"/>
                <a:cs typeface="Arial"/>
                <a:sym typeface="Arial"/>
              </a:rPr>
              <a:t>Dùng toán tử </a:t>
            </a:r>
            <a:r>
              <a:rPr lang="vi-VN" sz="1800" b="1" dirty="0">
                <a:solidFill>
                  <a:schemeClr val="dk1"/>
                </a:solidFill>
                <a:latin typeface="Courier New"/>
                <a:ea typeface="Courier New"/>
                <a:cs typeface="Courier New"/>
                <a:sym typeface="Courier New"/>
              </a:rPr>
              <a:t>::</a:t>
            </a:r>
            <a:r>
              <a:rPr lang="vi-VN" sz="1800" dirty="0">
                <a:solidFill>
                  <a:schemeClr val="dk1"/>
                </a:solidFill>
                <a:latin typeface="Arial"/>
                <a:ea typeface="Arial"/>
                <a:cs typeface="Arial"/>
                <a:sym typeface="Arial"/>
              </a:rPr>
              <a:t> đ</a:t>
            </a:r>
            <a:r>
              <a:rPr lang="vi-VN" sz="1800" dirty="0">
                <a:latin typeface="Arial"/>
                <a:ea typeface="Arial"/>
                <a:cs typeface="Arial"/>
                <a:sym typeface="Arial"/>
              </a:rPr>
              <a:t>ể chuyển một hàm được đặt tên </a:t>
            </a:r>
            <a:r>
              <a:rPr lang="vi-VN" sz="1800" dirty="0">
                <a:solidFill>
                  <a:schemeClr val="dk1"/>
                </a:solidFill>
                <a:latin typeface="Arial"/>
                <a:ea typeface="Arial"/>
                <a:cs typeface="Arial"/>
                <a:sym typeface="Arial"/>
              </a:rPr>
              <a:t>ở dạng đối số cho một hàm khác</a:t>
            </a:r>
            <a:r>
              <a:rPr lang="vi-VN" sz="1800" dirty="0">
                <a:latin typeface="Arial"/>
                <a:ea typeface="Arial"/>
                <a:cs typeface="Arial"/>
                <a:sym typeface="Arial"/>
              </a:rPr>
              <a:t>. </a:t>
            </a:r>
            <a:endParaRPr dirty="0">
              <a:latin typeface="Arial"/>
              <a:ea typeface="Arial"/>
              <a:cs typeface="Arial"/>
              <a:sym typeface="Arial"/>
            </a:endParaRPr>
          </a:p>
          <a:p>
            <a:pPr marL="0" lvl="0" indent="0" algn="l" rtl="0">
              <a:lnSpc>
                <a:spcPct val="115000"/>
              </a:lnSpc>
              <a:spcBef>
                <a:spcPts val="1000"/>
              </a:spcBef>
              <a:spcAft>
                <a:spcPts val="0"/>
              </a:spcAft>
              <a:buSzPts val="2400"/>
              <a:buNone/>
            </a:pPr>
            <a:endParaRPr sz="1800" dirty="0">
              <a:latin typeface="Arial"/>
              <a:ea typeface="Arial"/>
              <a:cs typeface="Arial"/>
              <a:sym typeface="Arial"/>
            </a:endParaRPr>
          </a:p>
        </p:txBody>
      </p:sp>
      <p:sp>
        <p:nvSpPr>
          <p:cNvPr id="369" name="Google Shape;369;p48"/>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32</a:t>
            </a:fld>
            <a:endParaRPr/>
          </a:p>
        </p:txBody>
      </p:sp>
      <p:sp>
        <p:nvSpPr>
          <p:cNvPr id="370" name="Google Shape;370;p48"/>
          <p:cNvSpPr txBox="1"/>
          <p:nvPr/>
        </p:nvSpPr>
        <p:spPr>
          <a:xfrm>
            <a:off x="314100" y="3269579"/>
            <a:ext cx="8520600" cy="67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i="0" u="none" strike="noStrike" cap="none" dirty="0">
                <a:solidFill>
                  <a:srgbClr val="000000"/>
                </a:solidFill>
              </a:rPr>
              <a:t>Toán tử </a:t>
            </a:r>
            <a:r>
              <a:rPr lang="vi-VN" sz="1800" b="1" i="0" u="none" strike="noStrike" cap="none" dirty="0">
                <a:solidFill>
                  <a:srgbClr val="000000"/>
                </a:solidFill>
                <a:latin typeface="Courier New"/>
                <a:ea typeface="Courier New"/>
                <a:cs typeface="Courier New"/>
                <a:sym typeface="Courier New"/>
              </a:rPr>
              <a:t>::</a:t>
            </a:r>
            <a:r>
              <a:rPr lang="vi-VN" sz="1800" i="0" u="none" strike="noStrike" cap="none" dirty="0">
                <a:solidFill>
                  <a:srgbClr val="000000"/>
                </a:solidFill>
              </a:rPr>
              <a:t> sẽ cho Kotlin biết rằng bạn đang chuyển tham chiếu hàm ở dạng đối số, chứ không phải đang cố gọi hàm.</a:t>
            </a:r>
            <a:endParaRPr dirty="0"/>
          </a:p>
        </p:txBody>
      </p:sp>
      <p:sp>
        <p:nvSpPr>
          <p:cNvPr id="371" name="Google Shape;371;p48"/>
          <p:cNvSpPr/>
          <p:nvPr/>
        </p:nvSpPr>
        <p:spPr>
          <a:xfrm>
            <a:off x="3040337" y="2411025"/>
            <a:ext cx="871500" cy="3201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72" name="Google Shape;372;p48"/>
          <p:cNvCxnSpPr/>
          <p:nvPr/>
        </p:nvCxnSpPr>
        <p:spPr>
          <a:xfrm>
            <a:off x="4037275" y="2581200"/>
            <a:ext cx="973800" cy="104100"/>
          </a:xfrm>
          <a:prstGeom prst="straightConnector1">
            <a:avLst/>
          </a:prstGeom>
          <a:noFill/>
          <a:ln w="28575" cap="flat" cmpd="sng">
            <a:solidFill>
              <a:srgbClr val="4CAF50"/>
            </a:solidFill>
            <a:prstDash val="solid"/>
            <a:round/>
            <a:headEnd type="triangle" w="med" len="med"/>
            <a:tailEnd type="none" w="sm" len="sm"/>
          </a:ln>
        </p:spPr>
      </p:cxnSp>
      <p:sp>
        <p:nvSpPr>
          <p:cNvPr id="373" name="Google Shape;373;p48"/>
          <p:cNvSpPr txBox="1"/>
          <p:nvPr/>
        </p:nvSpPr>
        <p:spPr>
          <a:xfrm>
            <a:off x="5160175" y="2352075"/>
            <a:ext cx="3597900" cy="77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b="1" i="0" u="none" strike="noStrike" cap="none" dirty="0">
                <a:solidFill>
                  <a:srgbClr val="000000"/>
                </a:solidFill>
              </a:rPr>
              <a:t>Chuyển một hàm được đặt tên, không phải hàm lambda</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9"/>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Cú pháp lệnh gọi tham số cuối cùng</a:t>
            </a:r>
            <a:endParaRPr dirty="0">
              <a:latin typeface="Arial"/>
              <a:ea typeface="Arial"/>
              <a:cs typeface="Arial"/>
              <a:sym typeface="Arial"/>
            </a:endParaRPr>
          </a:p>
        </p:txBody>
      </p:sp>
      <p:sp>
        <p:nvSpPr>
          <p:cNvPr id="379" name="Google Shape;379;p49"/>
          <p:cNvSpPr txBox="1">
            <a:spLocks noGrp="1"/>
          </p:cNvSpPr>
          <p:nvPr>
            <p:ph type="body" idx="1"/>
          </p:nvPr>
        </p:nvSpPr>
        <p:spPr>
          <a:xfrm>
            <a:off x="342900" y="1211625"/>
            <a:ext cx="8520600" cy="65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2400"/>
              <a:buNone/>
            </a:pPr>
            <a:r>
              <a:rPr lang="vi-VN" sz="1800" dirty="0">
                <a:latin typeface="Arial"/>
                <a:ea typeface="Arial"/>
                <a:cs typeface="Arial"/>
                <a:sym typeface="Arial"/>
              </a:rPr>
              <a:t>Kotlin muốn rằng bất kỳ tham số nào nhận một hàm đều là tham số cuối cùng. </a:t>
            </a:r>
            <a:endParaRPr dirty="0">
              <a:latin typeface="Arial"/>
              <a:ea typeface="Arial"/>
              <a:cs typeface="Arial"/>
              <a:sym typeface="Arial"/>
            </a:endParaRPr>
          </a:p>
          <a:p>
            <a:pPr marL="0" lvl="0" indent="0" algn="l" rtl="0">
              <a:lnSpc>
                <a:spcPct val="115000"/>
              </a:lnSpc>
              <a:spcBef>
                <a:spcPts val="1000"/>
              </a:spcBef>
              <a:spcAft>
                <a:spcPts val="0"/>
              </a:spcAft>
              <a:buSzPts val="2400"/>
              <a:buNone/>
            </a:pPr>
            <a:endParaRPr sz="1800" dirty="0">
              <a:latin typeface="Arial"/>
              <a:ea typeface="Arial"/>
              <a:cs typeface="Arial"/>
              <a:sym typeface="Arial"/>
            </a:endParaRPr>
          </a:p>
        </p:txBody>
      </p:sp>
      <p:sp>
        <p:nvSpPr>
          <p:cNvPr id="380" name="Google Shape;380;p49"/>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33</a:t>
            </a:fld>
            <a:endParaRPr/>
          </a:p>
        </p:txBody>
      </p:sp>
      <p:sp>
        <p:nvSpPr>
          <p:cNvPr id="381" name="Google Shape;381;p49"/>
          <p:cNvSpPr txBox="1"/>
          <p:nvPr/>
        </p:nvSpPr>
        <p:spPr>
          <a:xfrm>
            <a:off x="311700" y="2873100"/>
            <a:ext cx="8520600" cy="65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i="0" u="none" strike="noStrike" cap="none" dirty="0">
                <a:solidFill>
                  <a:srgbClr val="000000"/>
                </a:solidFill>
              </a:rPr>
              <a:t>Bạn có thể chuyển hàm lambda ở dạng tham số hàm mà không cần đưa hàm này vào trong dấu ngoặc đơn.</a:t>
            </a:r>
            <a:endParaRPr dirty="0"/>
          </a:p>
        </p:txBody>
      </p:sp>
      <p:sp>
        <p:nvSpPr>
          <p:cNvPr id="382" name="Google Shape;382;p49"/>
          <p:cNvSpPr txBox="1"/>
          <p:nvPr/>
        </p:nvSpPr>
        <p:spPr>
          <a:xfrm>
            <a:off x="314100" y="18821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VN" sz="1800" dirty="0">
                <a:latin typeface="Consolas"/>
                <a:ea typeface="Consolas"/>
                <a:cs typeface="Consolas"/>
                <a:sym typeface="Consolas"/>
              </a:rPr>
              <a:t>encodeMessage(</a:t>
            </a:r>
            <a:r>
              <a:rPr lang="vi-VN" sz="1800" dirty="0">
                <a:solidFill>
                  <a:srgbClr val="388E3C"/>
                </a:solidFill>
                <a:latin typeface="Consolas"/>
                <a:ea typeface="Consolas"/>
                <a:cs typeface="Consolas"/>
                <a:sym typeface="Consolas"/>
              </a:rPr>
              <a:t>"acronym"</a:t>
            </a:r>
            <a:r>
              <a:rPr lang="vi-VN" sz="1800" dirty="0">
                <a:latin typeface="Consolas"/>
                <a:ea typeface="Consolas"/>
                <a:cs typeface="Consolas"/>
                <a:sym typeface="Consolas"/>
              </a:rPr>
              <a:t>, { input -&gt; input.toUpperCase() })</a:t>
            </a:r>
            <a:endParaRPr sz="1800" dirty="0">
              <a:solidFill>
                <a:srgbClr val="1155CC"/>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endParaRPr sz="1800" dirty="0">
              <a:latin typeface="Consolas"/>
              <a:ea typeface="Consolas"/>
              <a:cs typeface="Consolas"/>
              <a:sym typeface="Consolas"/>
            </a:endParaRPr>
          </a:p>
        </p:txBody>
      </p:sp>
      <p:sp>
        <p:nvSpPr>
          <p:cNvPr id="383" name="Google Shape;383;p49"/>
          <p:cNvSpPr txBox="1"/>
          <p:nvPr/>
        </p:nvSpPr>
        <p:spPr>
          <a:xfrm>
            <a:off x="342900" y="3660950"/>
            <a:ext cx="7664400" cy="6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800">
                <a:latin typeface="Consolas"/>
                <a:ea typeface="Consolas"/>
                <a:cs typeface="Consolas"/>
                <a:sym typeface="Consolas"/>
              </a:rPr>
              <a:t>encodeMsg(</a:t>
            </a:r>
            <a:r>
              <a:rPr lang="vi-VN" sz="1800">
                <a:solidFill>
                  <a:srgbClr val="388E3C"/>
                </a:solidFill>
                <a:latin typeface="Consolas"/>
                <a:ea typeface="Consolas"/>
                <a:cs typeface="Consolas"/>
                <a:sym typeface="Consolas"/>
              </a:rPr>
              <a:t>"acronym"</a:t>
            </a:r>
            <a:r>
              <a:rPr lang="vi-VN" sz="1800">
                <a:latin typeface="Consolas"/>
                <a:ea typeface="Consolas"/>
                <a:cs typeface="Consolas"/>
                <a:sym typeface="Consolas"/>
              </a:rPr>
              <a:t>) { input -&gt; input.toUpperCase() }</a:t>
            </a:r>
            <a:endParaRPr sz="1800" dirty="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1"/>
                                        </p:tgtEl>
                                        <p:attrNameLst>
                                          <p:attrName>style.visibility</p:attrName>
                                        </p:attrNameLst>
                                      </p:cBhvr>
                                      <p:to>
                                        <p:strVal val="visible"/>
                                      </p:to>
                                    </p:set>
                                    <p:animEffect transition="in" filter="fade">
                                      <p:cBhvr>
                                        <p:cTn id="7" dur="1000"/>
                                        <p:tgtEl>
                                          <p:spTgt spid="381"/>
                                        </p:tgtEl>
                                      </p:cBhvr>
                                    </p:animEffect>
                                  </p:childTnLst>
                                </p:cTn>
                              </p:par>
                              <p:par>
                                <p:cTn id="8" presetID="10" presetClass="entr" presetSubtype="0" fill="hold" nodeType="withEffect">
                                  <p:stCondLst>
                                    <p:cond delay="0"/>
                                  </p:stCondLst>
                                  <p:childTnLst>
                                    <p:set>
                                      <p:cBhvr>
                                        <p:cTn id="9" dur="1" fill="hold">
                                          <p:stCondLst>
                                            <p:cond delay="0"/>
                                          </p:stCondLst>
                                        </p:cTn>
                                        <p:tgtEl>
                                          <p:spTgt spid="383"/>
                                        </p:tgtEl>
                                        <p:attrNameLst>
                                          <p:attrName>style.visibility</p:attrName>
                                        </p:attrNameLst>
                                      </p:cBhvr>
                                      <p:to>
                                        <p:strVal val="visible"/>
                                      </p:to>
                                    </p:set>
                                    <p:animEffect transition="in" filter="fade">
                                      <p:cBhvr>
                                        <p:cTn id="10" dur="1000"/>
                                        <p:tgtEl>
                                          <p:spTgt spid="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0"/>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Dùng các hàm bậc cao hơn</a:t>
            </a:r>
            <a:endParaRPr>
              <a:latin typeface="Arial"/>
              <a:ea typeface="Arial"/>
              <a:cs typeface="Arial"/>
              <a:sym typeface="Arial"/>
            </a:endParaRPr>
          </a:p>
        </p:txBody>
      </p:sp>
      <p:sp>
        <p:nvSpPr>
          <p:cNvPr id="389" name="Google Shape;389;p50"/>
          <p:cNvSpPr txBox="1">
            <a:spLocks noGrp="1"/>
          </p:cNvSpPr>
          <p:nvPr>
            <p:ph type="body" idx="1"/>
          </p:nvPr>
        </p:nvSpPr>
        <p:spPr>
          <a:xfrm>
            <a:off x="311700" y="1685875"/>
            <a:ext cx="8237100" cy="52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vi-VN" sz="1800">
                <a:latin typeface="Arial"/>
                <a:ea typeface="Arial"/>
                <a:cs typeface="Arial"/>
                <a:sym typeface="Arial"/>
              </a:rPr>
              <a:t>Nhiều hàm tích hợp sẵn của Kotlin được xác định </a:t>
            </a:r>
            <a:r>
              <a:rPr lang="vi-VN" sz="1800">
                <a:solidFill>
                  <a:schemeClr val="dk1"/>
                </a:solidFill>
                <a:latin typeface="Arial"/>
                <a:ea typeface="Arial"/>
                <a:cs typeface="Arial"/>
                <a:sym typeface="Arial"/>
              </a:rPr>
              <a:t>bằng cú pháp lệnh gọi tham số cuối cùng.</a:t>
            </a:r>
            <a:endParaRPr>
              <a:latin typeface="Arial"/>
              <a:ea typeface="Arial"/>
              <a:cs typeface="Arial"/>
              <a:sym typeface="Arial"/>
            </a:endParaRPr>
          </a:p>
        </p:txBody>
      </p:sp>
      <p:sp>
        <p:nvSpPr>
          <p:cNvPr id="390" name="Google Shape;390;p50"/>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34</a:t>
            </a:fld>
            <a:endParaRPr/>
          </a:p>
        </p:txBody>
      </p:sp>
      <p:sp>
        <p:nvSpPr>
          <p:cNvPr id="391" name="Google Shape;391;p50"/>
          <p:cNvSpPr txBox="1"/>
          <p:nvPr/>
        </p:nvSpPr>
        <p:spPr>
          <a:xfrm>
            <a:off x="311700" y="2529475"/>
            <a:ext cx="7917900" cy="46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800">
                <a:solidFill>
                  <a:srgbClr val="3F51B5"/>
                </a:solidFill>
                <a:latin typeface="Consolas"/>
                <a:ea typeface="Consolas"/>
                <a:cs typeface="Consolas"/>
                <a:sym typeface="Consolas"/>
              </a:rPr>
              <a:t>inline fun</a:t>
            </a:r>
            <a:r>
              <a:rPr lang="vi-VN" sz="1800">
                <a:latin typeface="Consolas"/>
                <a:ea typeface="Consolas"/>
                <a:cs typeface="Consolas"/>
                <a:sym typeface="Consolas"/>
              </a:rPr>
              <a:t> repeat(times: Int, action: (Int) -&gt; Unit)</a:t>
            </a:r>
            <a:endParaRPr sz="1800">
              <a:latin typeface="Consolas"/>
              <a:ea typeface="Consolas"/>
              <a:cs typeface="Consolas"/>
              <a:sym typeface="Consolas"/>
            </a:endParaRPr>
          </a:p>
        </p:txBody>
      </p:sp>
      <p:sp>
        <p:nvSpPr>
          <p:cNvPr id="392" name="Google Shape;392;p50"/>
          <p:cNvSpPr txBox="1"/>
          <p:nvPr/>
        </p:nvSpPr>
        <p:spPr>
          <a:xfrm>
            <a:off x="311700" y="2969475"/>
            <a:ext cx="7448100" cy="69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vi-VN" sz="1800">
                <a:latin typeface="Consolas"/>
                <a:ea typeface="Consolas"/>
                <a:cs typeface="Consolas"/>
                <a:sym typeface="Consolas"/>
              </a:rPr>
              <a:t>repeat(</a:t>
            </a:r>
            <a:r>
              <a:rPr lang="vi-VN" sz="1800">
                <a:solidFill>
                  <a:srgbClr val="C53929"/>
                </a:solidFill>
                <a:latin typeface="Consolas"/>
                <a:ea typeface="Consolas"/>
                <a:cs typeface="Consolas"/>
                <a:sym typeface="Consolas"/>
              </a:rPr>
              <a:t>3</a:t>
            </a:r>
            <a:r>
              <a:rPr lang="vi-V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vi-VN" sz="1800">
                <a:latin typeface="Consolas"/>
                <a:ea typeface="Consolas"/>
                <a:cs typeface="Consolas"/>
                <a:sym typeface="Consolas"/>
              </a:rPr>
              <a:t>    println(</a:t>
            </a:r>
            <a:r>
              <a:rPr lang="vi-VN" sz="1800">
                <a:solidFill>
                  <a:srgbClr val="388E3C"/>
                </a:solidFill>
                <a:latin typeface="Consolas"/>
                <a:ea typeface="Consolas"/>
                <a:cs typeface="Consolas"/>
                <a:sym typeface="Consolas"/>
              </a:rPr>
              <a:t>"Hello"</a:t>
            </a:r>
            <a:r>
              <a:rPr lang="vi-V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vi-V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sz="1800">
              <a:latin typeface="Consolas"/>
              <a:ea typeface="Consolas"/>
              <a:cs typeface="Consolas"/>
              <a:sym typeface="Consolas"/>
            </a:endParaRPr>
          </a:p>
          <a:p>
            <a:pPr marL="0" lvl="0" indent="0" algn="l" rtl="0">
              <a:lnSpc>
                <a:spcPct val="115000"/>
              </a:lnSpc>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1"/>
          <p:cNvSpPr txBox="1">
            <a:spLocks noGrp="1"/>
          </p:cNvSpPr>
          <p:nvPr>
            <p:ph type="title"/>
          </p:nvPr>
        </p:nvSpPr>
        <p:spPr>
          <a:xfrm>
            <a:off x="311700" y="0"/>
            <a:ext cx="8520600" cy="466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vi-VN" sz="4200">
                <a:latin typeface="Arial"/>
                <a:ea typeface="Arial"/>
                <a:cs typeface="Arial"/>
                <a:sym typeface="Arial"/>
              </a:rPr>
              <a:t>Bộ lọc danh sách</a:t>
            </a:r>
            <a:endParaRPr>
              <a:latin typeface="Arial"/>
              <a:ea typeface="Arial"/>
              <a:cs typeface="Arial"/>
              <a:sym typeface="Arial"/>
            </a:endParaRPr>
          </a:p>
        </p:txBody>
      </p:sp>
      <p:sp>
        <p:nvSpPr>
          <p:cNvPr id="398" name="Google Shape;398;p51"/>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2"/>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Bộ lọc danh sách</a:t>
            </a:r>
            <a:endParaRPr>
              <a:latin typeface="Arial"/>
              <a:ea typeface="Arial"/>
              <a:cs typeface="Arial"/>
              <a:sym typeface="Arial"/>
            </a:endParaRPr>
          </a:p>
        </p:txBody>
      </p:sp>
      <p:sp>
        <p:nvSpPr>
          <p:cNvPr id="404" name="Google Shape;404;p52"/>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36</a:t>
            </a:fld>
            <a:endParaRPr/>
          </a:p>
        </p:txBody>
      </p:sp>
      <p:sp>
        <p:nvSpPr>
          <p:cNvPr id="405" name="Google Shape;405;p52"/>
          <p:cNvSpPr txBox="1"/>
          <p:nvPr/>
        </p:nvSpPr>
        <p:spPr>
          <a:xfrm>
            <a:off x="278400" y="1144000"/>
            <a:ext cx="8710500" cy="49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vi-VN" sz="2200" i="0" u="none" strike="noStrike" cap="none">
                <a:solidFill>
                  <a:srgbClr val="000000"/>
                </a:solidFill>
              </a:rPr>
              <a:t>Lấy một phần danh sách dựa trên điều kiện nào đó </a:t>
            </a:r>
            <a:endParaRPr/>
          </a:p>
        </p:txBody>
      </p:sp>
      <p:graphicFrame>
        <p:nvGraphicFramePr>
          <p:cNvPr id="406" name="Google Shape;406;p52"/>
          <p:cNvGraphicFramePr/>
          <p:nvPr/>
        </p:nvGraphicFramePr>
        <p:xfrm>
          <a:off x="415114" y="1966000"/>
          <a:ext cx="3000000" cy="3000000"/>
        </p:xfrm>
        <a:graphic>
          <a:graphicData uri="http://schemas.openxmlformats.org/drawingml/2006/table">
            <a:tbl>
              <a:tblPr>
                <a:noFill/>
                <a:tableStyleId>{C8170846-BD19-453B-92BA-D79432E65EAF}</a:tableStyleId>
              </a:tblPr>
              <a:tblGrid>
                <a:gridCol w="1388375">
                  <a:extLst>
                    <a:ext uri="{9D8B030D-6E8A-4147-A177-3AD203B41FA5}">
                      <a16:colId xmlns:a16="http://schemas.microsoft.com/office/drawing/2014/main" val="20000"/>
                    </a:ext>
                  </a:extLst>
                </a:gridCol>
                <a:gridCol w="1388375">
                  <a:extLst>
                    <a:ext uri="{9D8B030D-6E8A-4147-A177-3AD203B41FA5}">
                      <a16:colId xmlns:a16="http://schemas.microsoft.com/office/drawing/2014/main" val="20001"/>
                    </a:ext>
                  </a:extLst>
                </a:gridCol>
                <a:gridCol w="1388375">
                  <a:extLst>
                    <a:ext uri="{9D8B030D-6E8A-4147-A177-3AD203B41FA5}">
                      <a16:colId xmlns:a16="http://schemas.microsoft.com/office/drawing/2014/main" val="20002"/>
                    </a:ext>
                  </a:extLst>
                </a:gridCol>
                <a:gridCol w="1388375">
                  <a:extLst>
                    <a:ext uri="{9D8B030D-6E8A-4147-A177-3AD203B41FA5}">
                      <a16:colId xmlns:a16="http://schemas.microsoft.com/office/drawing/2014/main" val="20003"/>
                    </a:ext>
                  </a:extLst>
                </a:gridCol>
                <a:gridCol w="1388375">
                  <a:extLst>
                    <a:ext uri="{9D8B030D-6E8A-4147-A177-3AD203B41FA5}">
                      <a16:colId xmlns:a16="http://schemas.microsoft.com/office/drawing/2014/main" val="20004"/>
                    </a:ext>
                  </a:extLst>
                </a:gridCol>
                <a:gridCol w="1388375">
                  <a:extLst>
                    <a:ext uri="{9D8B030D-6E8A-4147-A177-3AD203B41FA5}">
                      <a16:colId xmlns:a16="http://schemas.microsoft.com/office/drawing/2014/main" val="20005"/>
                    </a:ext>
                  </a:extLst>
                </a:gridCol>
              </a:tblGrid>
              <a:tr h="572700">
                <a:tc>
                  <a:txBody>
                    <a:bodyPr/>
                    <a:lstStyle/>
                    <a:p>
                      <a:pPr marL="0" marR="0" lvl="0" indent="0" algn="ctr" rtl="0">
                        <a:lnSpc>
                          <a:spcPct val="100000"/>
                        </a:lnSpc>
                        <a:spcBef>
                          <a:spcPts val="0"/>
                        </a:spcBef>
                        <a:spcAft>
                          <a:spcPts val="0"/>
                        </a:spcAft>
                        <a:buClr>
                          <a:srgbClr val="000000"/>
                        </a:buClr>
                        <a:buSzPts val="1600"/>
                        <a:buFont typeface="Arial"/>
                        <a:buNone/>
                      </a:pPr>
                      <a:r>
                        <a:rPr lang="vi-VN" sz="1600" u="none" strike="noStrike" cap="none"/>
                        <a:t>đỏ</a:t>
                      </a:r>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vi-VN" sz="1600" u="none" strike="noStrike" cap="none"/>
                        <a:t>đỏ cam</a:t>
                      </a:r>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vi-VN" sz="1600" u="none" strike="noStrike" cap="none"/>
                        <a:t>đỏ đậm</a:t>
                      </a:r>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vi-VN" sz="1600" u="none" strike="noStrike" cap="none"/>
                        <a:t>cam</a:t>
                      </a:r>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vi-VN" sz="1600" u="none" strike="noStrike" cap="none"/>
                        <a:t>cam sáng</a:t>
                      </a:r>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vi-VN" sz="1600" u="none" strike="noStrike" cap="none"/>
                        <a:t>vàng nghệ</a:t>
                      </a:r>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407" name="Google Shape;407;p52"/>
          <p:cNvGraphicFramePr/>
          <p:nvPr/>
        </p:nvGraphicFramePr>
        <p:xfrm>
          <a:off x="2493800" y="3780800"/>
          <a:ext cx="3000000" cy="3000000"/>
        </p:xfrm>
        <a:graphic>
          <a:graphicData uri="http://schemas.openxmlformats.org/drawingml/2006/table">
            <a:tbl>
              <a:tblPr>
                <a:noFill/>
                <a:tableStyleId>{C8170846-BD19-453B-92BA-D79432E65EAF}</a:tableStyleId>
              </a:tblPr>
              <a:tblGrid>
                <a:gridCol w="1383375">
                  <a:extLst>
                    <a:ext uri="{9D8B030D-6E8A-4147-A177-3AD203B41FA5}">
                      <a16:colId xmlns:a16="http://schemas.microsoft.com/office/drawing/2014/main" val="20000"/>
                    </a:ext>
                  </a:extLst>
                </a:gridCol>
                <a:gridCol w="1383375">
                  <a:extLst>
                    <a:ext uri="{9D8B030D-6E8A-4147-A177-3AD203B41FA5}">
                      <a16:colId xmlns:a16="http://schemas.microsoft.com/office/drawing/2014/main" val="20001"/>
                    </a:ext>
                  </a:extLst>
                </a:gridCol>
                <a:gridCol w="1383375">
                  <a:extLst>
                    <a:ext uri="{9D8B030D-6E8A-4147-A177-3AD203B41FA5}">
                      <a16:colId xmlns:a16="http://schemas.microsoft.com/office/drawing/2014/main" val="20002"/>
                    </a:ext>
                  </a:extLst>
                </a:gridCol>
              </a:tblGrid>
              <a:tr h="572700">
                <a:tc>
                  <a:txBody>
                    <a:bodyPr/>
                    <a:lstStyle/>
                    <a:p>
                      <a:pPr marL="0" marR="0" lvl="0" indent="0" algn="ctr" rtl="0">
                        <a:lnSpc>
                          <a:spcPct val="100000"/>
                        </a:lnSpc>
                        <a:spcBef>
                          <a:spcPts val="0"/>
                        </a:spcBef>
                        <a:spcAft>
                          <a:spcPts val="0"/>
                        </a:spcAft>
                        <a:buClr>
                          <a:srgbClr val="000000"/>
                        </a:buClr>
                        <a:buSzPts val="1600"/>
                        <a:buFont typeface="Arial"/>
                        <a:buNone/>
                      </a:pPr>
                      <a:r>
                        <a:rPr lang="vi-VN" sz="1600" u="none" strike="noStrike" cap="none"/>
                        <a:t>đỏ</a:t>
                      </a:r>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vi-VN" sz="1600" u="none" strike="noStrike" cap="none"/>
                        <a:t>đỏ cam</a:t>
                      </a:r>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vi-VN" sz="1600" u="none" strike="noStrike" cap="none"/>
                        <a:t>đỏ đậm</a:t>
                      </a:r>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408" name="Google Shape;408;p52"/>
          <p:cNvSpPr/>
          <p:nvPr/>
        </p:nvSpPr>
        <p:spPr>
          <a:xfrm>
            <a:off x="4322275" y="2816258"/>
            <a:ext cx="493200" cy="752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52"/>
          <p:cNvSpPr txBox="1"/>
          <p:nvPr/>
        </p:nvSpPr>
        <p:spPr>
          <a:xfrm>
            <a:off x="5094100" y="2713525"/>
            <a:ext cx="3830100" cy="49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i="0" u="none" strike="noStrike" cap="none">
                <a:solidFill>
                  <a:srgbClr val="000000"/>
                </a:solidFill>
              </a:rPr>
              <a:t>Áp dụng </a:t>
            </a:r>
            <a:r>
              <a:rPr lang="vi-VN" sz="1800" b="0" i="0" u="none" strike="noStrike" cap="none">
                <a:solidFill>
                  <a:srgbClr val="000000"/>
                </a:solidFill>
                <a:latin typeface="Courier New"/>
                <a:ea typeface="Courier New"/>
                <a:cs typeface="Courier New"/>
                <a:sym typeface="Courier New"/>
              </a:rPr>
              <a:t>filter()</a:t>
            </a:r>
            <a:r>
              <a:rPr lang="vi-VN" sz="1800" i="0" u="none" strike="noStrike" cap="none">
                <a:solidFill>
                  <a:srgbClr val="000000"/>
                </a:solidFill>
              </a:rPr>
              <a:t> cho danh sách</a:t>
            </a:r>
            <a:endParaRPr/>
          </a:p>
        </p:txBody>
      </p:sp>
      <p:sp>
        <p:nvSpPr>
          <p:cNvPr id="410" name="Google Shape;410;p52"/>
          <p:cNvSpPr txBox="1"/>
          <p:nvPr/>
        </p:nvSpPr>
        <p:spPr>
          <a:xfrm>
            <a:off x="5094100" y="3105975"/>
            <a:ext cx="3935700" cy="49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i="0" u="none" strike="noStrike" cap="none">
                <a:solidFill>
                  <a:srgbClr val="000000"/>
                </a:solidFill>
              </a:rPr>
              <a:t>Điều kiện: thành phần chứa chữ “đỏ”</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7"/>
                                        </p:tgtEl>
                                        <p:attrNameLst>
                                          <p:attrName>style.visibility</p:attrName>
                                        </p:attrNameLst>
                                      </p:cBhvr>
                                      <p:to>
                                        <p:strVal val="visible"/>
                                      </p:to>
                                    </p:set>
                                    <p:animEffect transition="in" filter="fade">
                                      <p:cBhvr>
                                        <p:cTn id="7" dur="1000"/>
                                        <p:tgtEl>
                                          <p:spTgt spid="407"/>
                                        </p:tgtEl>
                                      </p:cBhvr>
                                    </p:animEffect>
                                  </p:childTnLst>
                                </p:cTn>
                              </p:par>
                              <p:par>
                                <p:cTn id="8" presetID="10" presetClass="entr" presetSubtype="0" fill="hold" nodeType="withEffect">
                                  <p:stCondLst>
                                    <p:cond delay="0"/>
                                  </p:stCondLst>
                                  <p:childTnLst>
                                    <p:set>
                                      <p:cBhvr>
                                        <p:cTn id="9" dur="1" fill="hold">
                                          <p:stCondLst>
                                            <p:cond delay="0"/>
                                          </p:stCondLst>
                                        </p:cTn>
                                        <p:tgtEl>
                                          <p:spTgt spid="408"/>
                                        </p:tgtEl>
                                        <p:attrNameLst>
                                          <p:attrName>style.visibility</p:attrName>
                                        </p:attrNameLst>
                                      </p:cBhvr>
                                      <p:to>
                                        <p:strVal val="visible"/>
                                      </p:to>
                                    </p:set>
                                    <p:animEffect transition="in" filter="fade">
                                      <p:cBhvr>
                                        <p:cTn id="10" dur="1000"/>
                                        <p:tgtEl>
                                          <p:spTgt spid="408"/>
                                        </p:tgtEl>
                                      </p:cBhvr>
                                    </p:animEffect>
                                  </p:childTnLst>
                                </p:cTn>
                              </p:par>
                              <p:par>
                                <p:cTn id="11" presetID="10" presetClass="entr" presetSubtype="0" fill="hold" nodeType="withEffect">
                                  <p:stCondLst>
                                    <p:cond delay="0"/>
                                  </p:stCondLst>
                                  <p:childTnLst>
                                    <p:set>
                                      <p:cBhvr>
                                        <p:cTn id="12" dur="1" fill="hold">
                                          <p:stCondLst>
                                            <p:cond delay="0"/>
                                          </p:stCondLst>
                                        </p:cTn>
                                        <p:tgtEl>
                                          <p:spTgt spid="409"/>
                                        </p:tgtEl>
                                        <p:attrNameLst>
                                          <p:attrName>style.visibility</p:attrName>
                                        </p:attrNameLst>
                                      </p:cBhvr>
                                      <p:to>
                                        <p:strVal val="visible"/>
                                      </p:to>
                                    </p:set>
                                    <p:animEffect transition="in" filter="fade">
                                      <p:cBhvr>
                                        <p:cTn id="13" dur="1000"/>
                                        <p:tgtEl>
                                          <p:spTgt spid="409"/>
                                        </p:tgtEl>
                                      </p:cBhvr>
                                    </p:animEffect>
                                  </p:childTnLst>
                                </p:cTn>
                              </p:par>
                              <p:par>
                                <p:cTn id="14" presetID="10" presetClass="entr" presetSubtype="0" fill="hold" nodeType="withEffect">
                                  <p:stCondLst>
                                    <p:cond delay="0"/>
                                  </p:stCondLst>
                                  <p:childTnLst>
                                    <p:set>
                                      <p:cBhvr>
                                        <p:cTn id="15" dur="1" fill="hold">
                                          <p:stCondLst>
                                            <p:cond delay="0"/>
                                          </p:stCondLst>
                                        </p:cTn>
                                        <p:tgtEl>
                                          <p:spTgt spid="410"/>
                                        </p:tgtEl>
                                        <p:attrNameLst>
                                          <p:attrName>style.visibility</p:attrName>
                                        </p:attrNameLst>
                                      </p:cBhvr>
                                      <p:to>
                                        <p:strVal val="visible"/>
                                      </p:to>
                                    </p:set>
                                    <p:animEffect transition="in" filter="fade">
                                      <p:cBhvr>
                                        <p:cTn id="16" dur="1000"/>
                                        <p:tgtEl>
                                          <p:spTgt spid="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3"/>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Lặp lại theo danh sách</a:t>
            </a:r>
            <a:endParaRPr>
              <a:latin typeface="Arial"/>
              <a:ea typeface="Arial"/>
              <a:cs typeface="Arial"/>
              <a:sym typeface="Arial"/>
            </a:endParaRPr>
          </a:p>
        </p:txBody>
      </p:sp>
      <p:sp>
        <p:nvSpPr>
          <p:cNvPr id="416" name="Google Shape;416;p53"/>
          <p:cNvSpPr txBox="1">
            <a:spLocks noGrp="1"/>
          </p:cNvSpPr>
          <p:nvPr>
            <p:ph type="body" idx="1"/>
          </p:nvPr>
        </p:nvSpPr>
        <p:spPr>
          <a:xfrm>
            <a:off x="311700" y="1153213"/>
            <a:ext cx="8520600" cy="792300"/>
          </a:xfrm>
          <a:prstGeom prst="rect">
            <a:avLst/>
          </a:prstGeom>
          <a:noFill/>
          <a:ln>
            <a:noFill/>
          </a:ln>
        </p:spPr>
        <p:txBody>
          <a:bodyPr spcFirstLastPara="1" wrap="square" lIns="91425" tIns="91425" rIns="91425" bIns="91425" anchor="t" anchorCtr="0">
            <a:noAutofit/>
          </a:bodyPr>
          <a:lstStyle/>
          <a:p>
            <a:pPr marL="0" marR="114300" lvl="0" indent="0" algn="l" rtl="0">
              <a:lnSpc>
                <a:spcPct val="115000"/>
              </a:lnSpc>
              <a:spcBef>
                <a:spcPts val="0"/>
              </a:spcBef>
              <a:spcAft>
                <a:spcPts val="0"/>
              </a:spcAft>
              <a:buSzPts val="2400"/>
              <a:buNone/>
            </a:pPr>
            <a:r>
              <a:rPr lang="vi-VN" sz="1800">
                <a:solidFill>
                  <a:schemeClr val="dk1"/>
                </a:solidFill>
                <a:latin typeface="Arial"/>
                <a:ea typeface="Arial"/>
                <a:cs typeface="Arial"/>
                <a:sym typeface="Arial"/>
              </a:rPr>
              <a:t>Nếu hằng hàm chỉ có một tham số, bạn có thể loại bỏ phần khai báo và "</a:t>
            </a:r>
            <a:r>
              <a:rPr lang="vi-VN" sz="1800">
                <a:solidFill>
                  <a:schemeClr val="dk1"/>
                </a:solidFill>
                <a:latin typeface="Courier New"/>
                <a:ea typeface="Courier New"/>
                <a:cs typeface="Courier New"/>
                <a:sym typeface="Courier New"/>
              </a:rPr>
              <a:t>-&gt;</a:t>
            </a:r>
            <a:r>
              <a:rPr lang="vi-VN" sz="1800">
                <a:solidFill>
                  <a:schemeClr val="dk1"/>
                </a:solidFill>
                <a:latin typeface="Arial"/>
                <a:ea typeface="Arial"/>
                <a:cs typeface="Arial"/>
                <a:sym typeface="Arial"/>
              </a:rPr>
              <a:t>". Tham số sẽ được khai báo ngầm bằng tên </a:t>
            </a:r>
            <a:r>
              <a:rPr lang="vi-VN" sz="1800">
                <a:solidFill>
                  <a:schemeClr val="dk1"/>
                </a:solidFill>
                <a:latin typeface="Courier New"/>
                <a:ea typeface="Courier New"/>
                <a:cs typeface="Courier New"/>
                <a:sym typeface="Courier New"/>
              </a:rPr>
              <a:t>it</a:t>
            </a:r>
            <a:r>
              <a:rPr lang="vi-VN" sz="1800">
                <a:solidFill>
                  <a:schemeClr val="dk1"/>
                </a:solidFill>
                <a:latin typeface="Arial"/>
                <a:ea typeface="Arial"/>
                <a:cs typeface="Arial"/>
                <a:sym typeface="Arial"/>
              </a:rPr>
              <a:t>.</a:t>
            </a:r>
            <a:endParaRPr>
              <a:latin typeface="Arial"/>
              <a:ea typeface="Arial"/>
              <a:cs typeface="Arial"/>
              <a:sym typeface="Arial"/>
            </a:endParaRPr>
          </a:p>
        </p:txBody>
      </p:sp>
      <p:sp>
        <p:nvSpPr>
          <p:cNvPr id="417" name="Google Shape;417;p5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37</a:t>
            </a:fld>
            <a:endParaRPr/>
          </a:p>
        </p:txBody>
      </p:sp>
      <p:sp>
        <p:nvSpPr>
          <p:cNvPr id="418" name="Google Shape;418;p53"/>
          <p:cNvSpPr txBox="1"/>
          <p:nvPr/>
        </p:nvSpPr>
        <p:spPr>
          <a:xfrm>
            <a:off x="342900" y="3063150"/>
            <a:ext cx="8458200" cy="393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vi-VN" sz="1800" i="0" u="none" strike="noStrike" cap="none">
                <a:solidFill>
                  <a:srgbClr val="000000"/>
                </a:solidFill>
              </a:rPr>
              <a:t>Bộ lọc sẽ lặp qua một tập hợp, trong đó </a:t>
            </a:r>
            <a:r>
              <a:rPr lang="vi-VN" sz="1800" b="0" i="0" u="none" strike="noStrike" cap="none">
                <a:solidFill>
                  <a:srgbClr val="000000"/>
                </a:solidFill>
                <a:latin typeface="Courier New"/>
                <a:ea typeface="Courier New"/>
                <a:cs typeface="Courier New"/>
                <a:sym typeface="Courier New"/>
              </a:rPr>
              <a:t>it</a:t>
            </a:r>
            <a:r>
              <a:rPr lang="vi-VN" sz="1800" i="0" u="none" strike="noStrike" cap="none">
                <a:solidFill>
                  <a:srgbClr val="000000"/>
                </a:solidFill>
              </a:rPr>
              <a:t> là giá trị của thành phần trong quá trình lặp lại. Giá trị này tương đương với:</a:t>
            </a:r>
            <a:endParaRPr/>
          </a:p>
        </p:txBody>
      </p:sp>
      <p:sp>
        <p:nvSpPr>
          <p:cNvPr id="419" name="Google Shape;419;p53"/>
          <p:cNvSpPr txBox="1"/>
          <p:nvPr/>
        </p:nvSpPr>
        <p:spPr>
          <a:xfrm>
            <a:off x="4402500" y="3927425"/>
            <a:ext cx="1242600" cy="30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i="0" u="none" strike="noStrike" cap="none">
                <a:solidFill>
                  <a:srgbClr val="000000"/>
                </a:solidFill>
              </a:rPr>
              <a:t> HOẶC</a:t>
            </a:r>
            <a:endParaRPr/>
          </a:p>
        </p:txBody>
      </p:sp>
      <p:sp>
        <p:nvSpPr>
          <p:cNvPr id="420" name="Google Shape;420;p53"/>
          <p:cNvSpPr txBox="1"/>
          <p:nvPr/>
        </p:nvSpPr>
        <p:spPr>
          <a:xfrm>
            <a:off x="342892" y="2098938"/>
            <a:ext cx="44664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ints = listOf(</a:t>
            </a:r>
            <a:r>
              <a:rPr lang="vi-VN" sz="1800">
                <a:solidFill>
                  <a:srgbClr val="C53929"/>
                </a:solidFill>
                <a:latin typeface="Consolas"/>
                <a:ea typeface="Consolas"/>
                <a:cs typeface="Consolas"/>
                <a:sym typeface="Consolas"/>
              </a:rPr>
              <a:t>1</a:t>
            </a:r>
            <a:r>
              <a:rPr lang="vi-VN" sz="1800">
                <a:latin typeface="Consolas"/>
                <a:ea typeface="Consolas"/>
                <a:cs typeface="Consolas"/>
                <a:sym typeface="Consolas"/>
              </a:rPr>
              <a:t>, </a:t>
            </a:r>
            <a:r>
              <a:rPr lang="vi-VN" sz="1800">
                <a:solidFill>
                  <a:srgbClr val="C53929"/>
                </a:solidFill>
                <a:latin typeface="Consolas"/>
                <a:ea typeface="Consolas"/>
                <a:cs typeface="Consolas"/>
                <a:sym typeface="Consolas"/>
              </a:rPr>
              <a:t>2</a:t>
            </a:r>
            <a:r>
              <a:rPr lang="vi-VN" sz="1800">
                <a:latin typeface="Consolas"/>
                <a:ea typeface="Consolas"/>
                <a:cs typeface="Consolas"/>
                <a:sym typeface="Consolas"/>
              </a:rPr>
              <a:t>, </a:t>
            </a:r>
            <a:r>
              <a:rPr lang="vi-VN" sz="1800">
                <a:solidFill>
                  <a:srgbClr val="C53929"/>
                </a:solidFill>
                <a:latin typeface="Consolas"/>
                <a:ea typeface="Consolas"/>
                <a:cs typeface="Consolas"/>
                <a:sym typeface="Consolas"/>
              </a:rPr>
              <a:t>3</a:t>
            </a:r>
            <a:r>
              <a:rPr lang="vi-V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ints.filter { </a:t>
            </a:r>
            <a:r>
              <a:rPr lang="vi-VN" sz="1800" b="1">
                <a:solidFill>
                  <a:srgbClr val="000000"/>
                </a:solidFill>
                <a:latin typeface="Consolas"/>
                <a:ea typeface="Consolas"/>
                <a:cs typeface="Consolas"/>
                <a:sym typeface="Consolas"/>
              </a:rPr>
              <a:t>it </a:t>
            </a:r>
            <a:r>
              <a:rPr lang="vi-VN" sz="1800">
                <a:solidFill>
                  <a:srgbClr val="000000"/>
                </a:solidFill>
                <a:latin typeface="Consolas"/>
                <a:ea typeface="Consolas"/>
                <a:cs typeface="Consolas"/>
                <a:sym typeface="Consolas"/>
              </a:rPr>
              <a:t>&gt; </a:t>
            </a:r>
            <a:r>
              <a:rPr lang="vi-VN" sz="1800">
                <a:solidFill>
                  <a:srgbClr val="C53929"/>
                </a:solidFill>
                <a:latin typeface="Consolas"/>
                <a:ea typeface="Consolas"/>
                <a:cs typeface="Consolas"/>
                <a:sym typeface="Consolas"/>
              </a:rPr>
              <a:t>0</a:t>
            </a:r>
            <a:r>
              <a:rPr lang="vi-VN" sz="1800">
                <a:solidFill>
                  <a:srgbClr val="000000"/>
                </a:solidFill>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0"/>
              </a:spcBef>
              <a:spcAft>
                <a:spcPts val="0"/>
              </a:spcAft>
              <a:buNone/>
            </a:pPr>
            <a:endParaRPr sz="1800">
              <a:latin typeface="Consolas"/>
              <a:ea typeface="Consolas"/>
              <a:cs typeface="Consolas"/>
              <a:sym typeface="Consolas"/>
            </a:endParaRPr>
          </a:p>
        </p:txBody>
      </p:sp>
      <p:sp>
        <p:nvSpPr>
          <p:cNvPr id="421" name="Google Shape;421;p53"/>
          <p:cNvSpPr txBox="1"/>
          <p:nvPr/>
        </p:nvSpPr>
        <p:spPr>
          <a:xfrm>
            <a:off x="380125" y="3924150"/>
            <a:ext cx="4158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ints.filter { n: Int -&gt; n &gt; </a:t>
            </a:r>
            <a:r>
              <a:rPr lang="vi-VN" sz="1800">
                <a:solidFill>
                  <a:srgbClr val="C53929"/>
                </a:solidFill>
                <a:latin typeface="Consolas"/>
                <a:ea typeface="Consolas"/>
                <a:cs typeface="Consolas"/>
                <a:sym typeface="Consolas"/>
              </a:rPr>
              <a:t>0</a:t>
            </a:r>
            <a:r>
              <a:rPr lang="vi-VN" sz="1800">
                <a:solidFill>
                  <a:srgbClr val="000000"/>
                </a:solidFill>
                <a:latin typeface="Consolas"/>
                <a:ea typeface="Consolas"/>
                <a:cs typeface="Consolas"/>
                <a:sym typeface="Consolas"/>
              </a:rPr>
              <a:t> }</a:t>
            </a:r>
            <a:endParaRPr>
              <a:latin typeface="Roboto"/>
              <a:ea typeface="Roboto"/>
              <a:cs typeface="Roboto"/>
              <a:sym typeface="Roboto"/>
            </a:endParaRPr>
          </a:p>
        </p:txBody>
      </p:sp>
      <p:sp>
        <p:nvSpPr>
          <p:cNvPr id="422" name="Google Shape;422;p53"/>
          <p:cNvSpPr txBox="1"/>
          <p:nvPr/>
        </p:nvSpPr>
        <p:spPr>
          <a:xfrm>
            <a:off x="5294582" y="3927425"/>
            <a:ext cx="3576300" cy="52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800">
                <a:latin typeface="Consolas"/>
                <a:ea typeface="Consolas"/>
                <a:cs typeface="Consolas"/>
                <a:sym typeface="Consolas"/>
              </a:rPr>
              <a:t>ints.filter { n -&gt; n &gt; </a:t>
            </a:r>
            <a:r>
              <a:rPr lang="vi-VN" sz="1800">
                <a:solidFill>
                  <a:srgbClr val="C53929"/>
                </a:solidFill>
                <a:latin typeface="Consolas"/>
                <a:ea typeface="Consolas"/>
                <a:cs typeface="Consolas"/>
                <a:sym typeface="Consolas"/>
              </a:rPr>
              <a:t>0</a:t>
            </a:r>
            <a:r>
              <a:rPr lang="vi-VN" sz="1800">
                <a:latin typeface="Consolas"/>
                <a:ea typeface="Consolas"/>
                <a:cs typeface="Consolas"/>
                <a:sym typeface="Consolas"/>
              </a:rPr>
              <a:t> }</a:t>
            </a:r>
            <a:endParaRPr sz="1800">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4"/>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Bộ lọc danh sách</a:t>
            </a:r>
            <a:endParaRPr>
              <a:latin typeface="Arial"/>
              <a:ea typeface="Arial"/>
              <a:cs typeface="Arial"/>
              <a:sym typeface="Arial"/>
            </a:endParaRPr>
          </a:p>
        </p:txBody>
      </p:sp>
      <p:sp>
        <p:nvSpPr>
          <p:cNvPr id="428" name="Google Shape;428;p54"/>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38</a:t>
            </a:fld>
            <a:endParaRPr/>
          </a:p>
        </p:txBody>
      </p:sp>
      <p:sp>
        <p:nvSpPr>
          <p:cNvPr id="429" name="Google Shape;429;p54"/>
          <p:cNvSpPr txBox="1"/>
          <p:nvPr/>
        </p:nvSpPr>
        <p:spPr>
          <a:xfrm>
            <a:off x="361375" y="1420850"/>
            <a:ext cx="8419800" cy="655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vi-VN" sz="1800" i="0" u="none" strike="noStrike" cap="none">
                <a:solidFill>
                  <a:schemeClr val="dk1"/>
                </a:solidFill>
              </a:rPr>
              <a:t>Điều kiện lọc trong dấu ngoặc nhọn </a:t>
            </a:r>
            <a:r>
              <a:rPr lang="vi-VN" sz="1800" b="0" i="0" u="none" strike="noStrike" cap="none">
                <a:solidFill>
                  <a:schemeClr val="dk1"/>
                </a:solidFill>
                <a:latin typeface="Courier New"/>
                <a:ea typeface="Courier New"/>
                <a:cs typeface="Courier New"/>
                <a:sym typeface="Courier New"/>
              </a:rPr>
              <a:t>{}</a:t>
            </a:r>
            <a:r>
              <a:rPr lang="vi-VN" sz="1800" i="0" u="none" strike="noStrike" cap="none">
                <a:solidFill>
                  <a:schemeClr val="dk1"/>
                </a:solidFill>
              </a:rPr>
              <a:t> sẽ kiểm tra từng mục khi bộ lọc lặp qua. Nếu biểu thức trả về </a:t>
            </a:r>
            <a:r>
              <a:rPr lang="vi-VN" sz="1800" b="0" i="0" u="none" strike="noStrike" cap="none">
                <a:solidFill>
                  <a:schemeClr val="dk1"/>
                </a:solidFill>
                <a:latin typeface="Courier New"/>
                <a:ea typeface="Courier New"/>
                <a:cs typeface="Courier New"/>
                <a:sym typeface="Courier New"/>
              </a:rPr>
              <a:t>true</a:t>
            </a:r>
            <a:r>
              <a:rPr lang="vi-VN" sz="1800" i="0" u="none" strike="noStrike" cap="none">
                <a:solidFill>
                  <a:schemeClr val="dk1"/>
                </a:solidFill>
              </a:rPr>
              <a:t>, mục sẽ được thêm vào.</a:t>
            </a:r>
            <a:endParaRPr/>
          </a:p>
        </p:txBody>
      </p:sp>
      <p:sp>
        <p:nvSpPr>
          <p:cNvPr id="430" name="Google Shape;430;p54"/>
          <p:cNvSpPr txBox="1"/>
          <p:nvPr/>
        </p:nvSpPr>
        <p:spPr>
          <a:xfrm>
            <a:off x="387900" y="2143075"/>
            <a:ext cx="8520600" cy="1497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books = </a:t>
            </a:r>
            <a:r>
              <a:rPr lang="vi-VN" sz="1800">
                <a:solidFill>
                  <a:srgbClr val="000000"/>
                </a:solidFill>
                <a:latin typeface="Consolas"/>
                <a:ea typeface="Consolas"/>
                <a:cs typeface="Consolas"/>
                <a:sym typeface="Consolas"/>
              </a:rPr>
              <a:t>listOf(</a:t>
            </a:r>
            <a:r>
              <a:rPr lang="vi-VN" sz="1800">
                <a:solidFill>
                  <a:srgbClr val="388E3C"/>
                </a:solidFill>
                <a:latin typeface="Consolas"/>
                <a:ea typeface="Consolas"/>
                <a:cs typeface="Consolas"/>
                <a:sym typeface="Consolas"/>
              </a:rPr>
              <a:t>"nature"</a:t>
            </a:r>
            <a:r>
              <a:rPr lang="vi-VN" sz="1800">
                <a:solidFill>
                  <a:srgbClr val="000000"/>
                </a:solidFill>
                <a:latin typeface="Consolas"/>
                <a:ea typeface="Consolas"/>
                <a:cs typeface="Consolas"/>
                <a:sym typeface="Consolas"/>
              </a:rPr>
              <a:t>, </a:t>
            </a:r>
            <a:r>
              <a:rPr lang="vi-VN" sz="1800">
                <a:solidFill>
                  <a:srgbClr val="388E3C"/>
                </a:solidFill>
                <a:latin typeface="Consolas"/>
                <a:ea typeface="Consolas"/>
                <a:cs typeface="Consolas"/>
                <a:sym typeface="Consolas"/>
              </a:rPr>
              <a:t>"biology"</a:t>
            </a:r>
            <a:r>
              <a:rPr lang="vi-VN" sz="1800">
                <a:solidFill>
                  <a:srgbClr val="000000"/>
                </a:solidFill>
                <a:latin typeface="Consolas"/>
                <a:ea typeface="Consolas"/>
                <a:cs typeface="Consolas"/>
                <a:sym typeface="Consolas"/>
              </a:rPr>
              <a:t>,</a:t>
            </a:r>
            <a:r>
              <a:rPr lang="vi-VN" sz="1800">
                <a:solidFill>
                  <a:srgbClr val="388E3C"/>
                </a:solidFill>
                <a:latin typeface="Consolas"/>
                <a:ea typeface="Consolas"/>
                <a:cs typeface="Consolas"/>
                <a:sym typeface="Consolas"/>
              </a:rPr>
              <a:t> "birds"</a:t>
            </a:r>
            <a:r>
              <a:rPr lang="vi-V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marL="0" lvl="0" indent="0" algn="l" rtl="0">
              <a:lnSpc>
                <a:spcPct val="150000"/>
              </a:lnSpc>
              <a:spcBef>
                <a:spcPts val="0"/>
              </a:spcBef>
              <a:spcAft>
                <a:spcPts val="0"/>
              </a:spcAft>
              <a:buNone/>
            </a:pPr>
            <a:r>
              <a:rPr lang="vi-VN" sz="1800">
                <a:solidFill>
                  <a:srgbClr val="000000"/>
                </a:solidFill>
                <a:latin typeface="Consolas"/>
                <a:ea typeface="Consolas"/>
                <a:cs typeface="Consolas"/>
                <a:sym typeface="Consolas"/>
              </a:rPr>
              <a:t>println(books.filter </a:t>
            </a:r>
            <a:r>
              <a:rPr lang="vi-VN" sz="1800" b="1">
                <a:solidFill>
                  <a:srgbClr val="000000"/>
                </a:solidFill>
                <a:latin typeface="Consolas"/>
                <a:ea typeface="Consolas"/>
                <a:cs typeface="Consolas"/>
                <a:sym typeface="Consolas"/>
              </a:rPr>
              <a:t>{ it[</a:t>
            </a:r>
            <a:r>
              <a:rPr lang="vi-VN" sz="1800" b="1">
                <a:solidFill>
                  <a:srgbClr val="C53929"/>
                </a:solidFill>
                <a:latin typeface="Consolas"/>
                <a:ea typeface="Consolas"/>
                <a:cs typeface="Consolas"/>
                <a:sym typeface="Consolas"/>
              </a:rPr>
              <a:t>0</a:t>
            </a:r>
            <a:r>
              <a:rPr lang="vi-VN" sz="1800" b="1">
                <a:solidFill>
                  <a:srgbClr val="000000"/>
                </a:solidFill>
                <a:latin typeface="Consolas"/>
                <a:ea typeface="Consolas"/>
                <a:cs typeface="Consolas"/>
                <a:sym typeface="Consolas"/>
              </a:rPr>
              <a:t>] == </a:t>
            </a:r>
            <a:r>
              <a:rPr lang="vi-VN" sz="1800" b="1">
                <a:solidFill>
                  <a:srgbClr val="388E3C"/>
                </a:solidFill>
                <a:latin typeface="Consolas"/>
                <a:ea typeface="Consolas"/>
                <a:cs typeface="Consolas"/>
                <a:sym typeface="Consolas"/>
              </a:rPr>
              <a:t>'b'</a:t>
            </a:r>
            <a:r>
              <a:rPr lang="vi-VN" sz="1800" b="1">
                <a:solidFill>
                  <a:srgbClr val="000000"/>
                </a:solidFill>
                <a:latin typeface="Consolas"/>
                <a:ea typeface="Consolas"/>
                <a:cs typeface="Consolas"/>
                <a:sym typeface="Consolas"/>
              </a:rPr>
              <a:t> }</a:t>
            </a:r>
            <a:r>
              <a:rPr lang="vi-V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p:txBody>
      </p:sp>
      <p:sp>
        <p:nvSpPr>
          <p:cNvPr id="431" name="Google Shape;431;p54"/>
          <p:cNvSpPr txBox="1"/>
          <p:nvPr/>
        </p:nvSpPr>
        <p:spPr>
          <a:xfrm>
            <a:off x="437575" y="3175775"/>
            <a:ext cx="7343400" cy="46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800">
                <a:solidFill>
                  <a:srgbClr val="1155CC"/>
                </a:solidFill>
                <a:latin typeface="Consolas"/>
                <a:ea typeface="Consolas"/>
                <a:cs typeface="Consolas"/>
                <a:sym typeface="Consolas"/>
              </a:rPr>
              <a:t>⇒ [biology, birds]</a:t>
            </a:r>
            <a:endParaRPr sz="1800">
              <a:solidFill>
                <a:srgbClr val="1155CC"/>
              </a:solidFill>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5"/>
          <p:cNvSpPr txBox="1"/>
          <p:nvPr/>
        </p:nvSpPr>
        <p:spPr>
          <a:xfrm>
            <a:off x="347225" y="3346475"/>
            <a:ext cx="8408400" cy="8991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800"/>
              <a:buFont typeface="Arial"/>
              <a:buNone/>
            </a:pPr>
            <a:r>
              <a:rPr lang="vi-VN" sz="1800">
                <a:solidFill>
                  <a:srgbClr val="3C4043"/>
                </a:solidFill>
              </a:rPr>
              <a:t>Việc dùng phương thức đánh giá lazy cho các danh sách sẽ hữu ích nếu bạn không cần toàn bộ kết quả, hoặc nếu danh sách đặc biệt lớn và RAM không chứa được nhiều bản sao.</a:t>
            </a:r>
            <a:endParaRPr sz="1800">
              <a:solidFill>
                <a:srgbClr val="3C4043"/>
              </a:solidFill>
            </a:endParaRPr>
          </a:p>
        </p:txBody>
      </p:sp>
      <p:sp>
        <p:nvSpPr>
          <p:cNvPr id="437" name="Google Shape;437;p55"/>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Bộ lọc eager và bộ lọc lazy</a:t>
            </a:r>
            <a:endParaRPr>
              <a:latin typeface="Arial"/>
              <a:ea typeface="Arial"/>
              <a:cs typeface="Arial"/>
              <a:sym typeface="Arial"/>
            </a:endParaRPr>
          </a:p>
        </p:txBody>
      </p:sp>
      <p:sp>
        <p:nvSpPr>
          <p:cNvPr id="438" name="Google Shape;438;p55"/>
          <p:cNvSpPr txBox="1">
            <a:spLocks noGrp="1"/>
          </p:cNvSpPr>
          <p:nvPr>
            <p:ph type="body" idx="1"/>
          </p:nvPr>
        </p:nvSpPr>
        <p:spPr>
          <a:xfrm>
            <a:off x="347700" y="2492575"/>
            <a:ext cx="8408400" cy="495000"/>
          </a:xfrm>
          <a:prstGeom prst="rect">
            <a:avLst/>
          </a:prstGeom>
          <a:noFill/>
          <a:ln>
            <a:noFill/>
          </a:ln>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SzPts val="2200"/>
              <a:buChar char="●"/>
            </a:pPr>
            <a:r>
              <a:rPr lang="vi-VN" sz="2200" b="1">
                <a:latin typeface="Arial"/>
                <a:ea typeface="Arial"/>
                <a:cs typeface="Arial"/>
                <a:sym typeface="Arial"/>
              </a:rPr>
              <a:t>Lazy:</a:t>
            </a:r>
            <a:r>
              <a:rPr lang="vi-VN" sz="2200">
                <a:latin typeface="Arial"/>
                <a:ea typeface="Arial"/>
                <a:cs typeface="Arial"/>
                <a:sym typeface="Arial"/>
              </a:rPr>
              <a:t> chỉ diễn ra nếu cần vào thời gian chạy</a:t>
            </a:r>
            <a:endParaRPr>
              <a:latin typeface="Arial"/>
              <a:ea typeface="Arial"/>
              <a:cs typeface="Arial"/>
              <a:sym typeface="Arial"/>
            </a:endParaRPr>
          </a:p>
        </p:txBody>
      </p:sp>
      <p:sp>
        <p:nvSpPr>
          <p:cNvPr id="439" name="Google Shape;439;p55"/>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39</a:t>
            </a:fld>
            <a:endParaRPr/>
          </a:p>
        </p:txBody>
      </p:sp>
      <p:sp>
        <p:nvSpPr>
          <p:cNvPr id="440" name="Google Shape;440;p55"/>
          <p:cNvSpPr txBox="1"/>
          <p:nvPr/>
        </p:nvSpPr>
        <p:spPr>
          <a:xfrm>
            <a:off x="347225" y="1929550"/>
            <a:ext cx="8408400" cy="4950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00000"/>
              </a:lnSpc>
              <a:spcBef>
                <a:spcPts val="0"/>
              </a:spcBef>
              <a:spcAft>
                <a:spcPts val="0"/>
              </a:spcAft>
              <a:buClr>
                <a:srgbClr val="000000"/>
              </a:buClr>
              <a:buSzPts val="2200"/>
              <a:buFont typeface="Roboto"/>
              <a:buChar char="●"/>
            </a:pPr>
            <a:r>
              <a:rPr lang="vi-VN" sz="2200" b="1" i="0" u="none" strike="noStrike" cap="none">
                <a:solidFill>
                  <a:srgbClr val="000000"/>
                </a:solidFill>
              </a:rPr>
              <a:t>Eager:</a:t>
            </a:r>
            <a:r>
              <a:rPr lang="vi-VN" sz="2200" i="0" u="none" strike="noStrike" cap="none">
                <a:solidFill>
                  <a:srgbClr val="000000"/>
                </a:solidFill>
              </a:rPr>
              <a:t> diễn ra bất kể kết quả có được sử dụng hay không</a:t>
            </a:r>
            <a:endParaRPr/>
          </a:p>
        </p:txBody>
      </p:sp>
      <p:sp>
        <p:nvSpPr>
          <p:cNvPr id="441" name="Google Shape;441;p55"/>
          <p:cNvSpPr txBox="1"/>
          <p:nvPr/>
        </p:nvSpPr>
        <p:spPr>
          <a:xfrm>
            <a:off x="347225" y="1218225"/>
            <a:ext cx="6238200" cy="49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vi-VN" sz="2200" i="0" u="none" strike="noStrike" cap="none">
                <a:solidFill>
                  <a:srgbClr val="000000"/>
                </a:solidFill>
              </a:rPr>
              <a:t>Đánh giá các biểu thức trong danh sách: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Thiết lập</a:t>
            </a:r>
            <a:endParaRPr dirty="0">
              <a:latin typeface="Arial"/>
              <a:ea typeface="Arial"/>
              <a:cs typeface="Arial"/>
              <a:sym typeface="Arial"/>
            </a:endParaRPr>
          </a:p>
        </p:txBody>
      </p:sp>
      <p:sp>
        <p:nvSpPr>
          <p:cNvPr id="99" name="Google Shape;99;p20"/>
          <p:cNvSpPr txBox="1">
            <a:spLocks noGrp="1"/>
          </p:cNvSpPr>
          <p:nvPr>
            <p:ph type="body" idx="1"/>
          </p:nvPr>
        </p:nvSpPr>
        <p:spPr>
          <a:xfrm>
            <a:off x="342900" y="1564350"/>
            <a:ext cx="8643000" cy="2205300"/>
          </a:xfrm>
          <a:prstGeom prst="rect">
            <a:avLst/>
          </a:prstGeom>
          <a:noFill/>
          <a:ln>
            <a:noFill/>
          </a:ln>
        </p:spPr>
        <p:txBody>
          <a:bodyPr spcFirstLastPara="1" wrap="square" lIns="91425" tIns="91425" rIns="91425" bIns="91425" anchor="t" anchorCtr="0">
            <a:noAutofit/>
          </a:bodyPr>
          <a:lstStyle/>
          <a:p>
            <a:pPr marL="457200" lvl="0" indent="-368300" algn="l" rtl="0">
              <a:lnSpc>
                <a:spcPct val="150000"/>
              </a:lnSpc>
              <a:spcBef>
                <a:spcPts val="1000"/>
              </a:spcBef>
              <a:spcAft>
                <a:spcPts val="0"/>
              </a:spcAft>
              <a:buSzPts val="2200"/>
              <a:buChar char="●"/>
            </a:pPr>
            <a:r>
              <a:rPr lang="vi-VN" sz="2200" dirty="0">
                <a:latin typeface="Arial"/>
                <a:ea typeface="Arial"/>
                <a:cs typeface="Arial"/>
                <a:sym typeface="Arial"/>
              </a:rPr>
              <a:t>Tạo một tệp trong dự án</a:t>
            </a:r>
            <a:endParaRPr dirty="0">
              <a:latin typeface="Arial"/>
              <a:ea typeface="Arial"/>
              <a:cs typeface="Arial"/>
              <a:sym typeface="Arial"/>
            </a:endParaRPr>
          </a:p>
          <a:p>
            <a:pPr marL="457200" lvl="0" indent="-368300" algn="l" rtl="0">
              <a:lnSpc>
                <a:spcPct val="150000"/>
              </a:lnSpc>
              <a:spcBef>
                <a:spcPts val="0"/>
              </a:spcBef>
              <a:spcAft>
                <a:spcPts val="0"/>
              </a:spcAft>
              <a:buSzPts val="2200"/>
              <a:buChar char="●"/>
            </a:pPr>
            <a:r>
              <a:rPr lang="vi-VN" sz="2200" dirty="0">
                <a:latin typeface="Arial"/>
                <a:ea typeface="Arial"/>
                <a:cs typeface="Arial"/>
                <a:sym typeface="Arial"/>
              </a:rPr>
              <a:t>Tạo một hàm </a:t>
            </a:r>
            <a:r>
              <a:rPr lang="vi-VN" sz="2200" dirty="0">
                <a:latin typeface="Courier New"/>
                <a:ea typeface="Courier New"/>
                <a:cs typeface="Courier New"/>
                <a:sym typeface="Courier New"/>
              </a:rPr>
              <a:t>main()</a:t>
            </a:r>
            <a:endParaRPr dirty="0">
              <a:latin typeface="Arial"/>
              <a:ea typeface="Arial"/>
              <a:cs typeface="Arial"/>
              <a:sym typeface="Arial"/>
            </a:endParaRPr>
          </a:p>
          <a:p>
            <a:pPr marL="457200" lvl="0" indent="-368300" algn="l" rtl="0">
              <a:lnSpc>
                <a:spcPct val="150000"/>
              </a:lnSpc>
              <a:spcBef>
                <a:spcPts val="0"/>
              </a:spcBef>
              <a:spcAft>
                <a:spcPts val="0"/>
              </a:spcAft>
              <a:buSzPts val="2200"/>
              <a:buChar char="●"/>
            </a:pPr>
            <a:r>
              <a:rPr lang="vi-VN" sz="2200" dirty="0">
                <a:latin typeface="Arial"/>
                <a:ea typeface="Arial"/>
                <a:cs typeface="Arial"/>
                <a:sym typeface="Arial"/>
              </a:rPr>
              <a:t>Chuyển các đối số cho hàm </a:t>
            </a:r>
            <a:r>
              <a:rPr lang="vi-VN" sz="2200" dirty="0">
                <a:latin typeface="Courier New"/>
                <a:ea typeface="Courier New"/>
                <a:cs typeface="Courier New"/>
                <a:sym typeface="Courier New"/>
              </a:rPr>
              <a:t>main()</a:t>
            </a:r>
            <a:r>
              <a:rPr lang="vi-VN" sz="2200" dirty="0">
                <a:latin typeface="Arial"/>
                <a:ea typeface="Arial"/>
                <a:cs typeface="Arial"/>
                <a:sym typeface="Arial"/>
              </a:rPr>
              <a:t> (</a:t>
            </a:r>
            <a:r>
              <a:rPr lang="vi-VN" sz="2200" dirty="0">
                <a:solidFill>
                  <a:schemeClr val="dk1"/>
                </a:solidFill>
                <a:latin typeface="Arial"/>
                <a:ea typeface="Arial"/>
                <a:cs typeface="Arial"/>
                <a:sym typeface="Arial"/>
              </a:rPr>
              <a:t>Không bắt buộc)</a:t>
            </a:r>
            <a:endParaRPr dirty="0">
              <a:latin typeface="Arial"/>
              <a:ea typeface="Arial"/>
              <a:cs typeface="Arial"/>
              <a:sym typeface="Arial"/>
            </a:endParaRPr>
          </a:p>
          <a:p>
            <a:pPr marL="457200" lvl="0" indent="-368300" algn="l" rtl="0">
              <a:lnSpc>
                <a:spcPct val="150000"/>
              </a:lnSpc>
              <a:spcBef>
                <a:spcPts val="0"/>
              </a:spcBef>
              <a:spcAft>
                <a:spcPts val="0"/>
              </a:spcAft>
              <a:buSzPts val="2200"/>
              <a:buChar char="●"/>
            </a:pPr>
            <a:r>
              <a:rPr lang="vi-VN" sz="2200" dirty="0">
                <a:latin typeface="Arial"/>
                <a:ea typeface="Arial"/>
                <a:cs typeface="Arial"/>
                <a:sym typeface="Arial"/>
              </a:rPr>
              <a:t>Dùng các đối số </a:t>
            </a:r>
            <a:r>
              <a:rPr lang="vi-VN" sz="2200" dirty="0">
                <a:solidFill>
                  <a:schemeClr val="dk1"/>
                </a:solidFill>
                <a:latin typeface="Arial"/>
                <a:ea typeface="Arial"/>
                <a:cs typeface="Arial"/>
                <a:sym typeface="Arial"/>
              </a:rPr>
              <a:t>đã chuyển </a:t>
            </a:r>
            <a:r>
              <a:rPr lang="vi-VN" sz="2200" dirty="0">
                <a:latin typeface="Arial"/>
                <a:ea typeface="Arial"/>
                <a:cs typeface="Arial"/>
                <a:sym typeface="Arial"/>
              </a:rPr>
              <a:t>trong lệnh gọi hàm </a:t>
            </a:r>
            <a:r>
              <a:rPr lang="vi-VN" sz="2200" dirty="0">
                <a:solidFill>
                  <a:schemeClr val="dk1"/>
                </a:solidFill>
                <a:latin typeface="Arial"/>
                <a:ea typeface="Arial"/>
                <a:cs typeface="Arial"/>
                <a:sym typeface="Arial"/>
              </a:rPr>
              <a:t>(Không bắt buộc)</a:t>
            </a:r>
            <a:endParaRPr dirty="0">
              <a:latin typeface="Arial"/>
              <a:ea typeface="Arial"/>
              <a:cs typeface="Arial"/>
              <a:sym typeface="Arial"/>
            </a:endParaRPr>
          </a:p>
          <a:p>
            <a:pPr marL="457200" lvl="0" indent="-368300" algn="l" rtl="0">
              <a:lnSpc>
                <a:spcPct val="150000"/>
              </a:lnSpc>
              <a:spcBef>
                <a:spcPts val="0"/>
              </a:spcBef>
              <a:spcAft>
                <a:spcPts val="0"/>
              </a:spcAft>
              <a:buSzPts val="2200"/>
              <a:buChar char="●"/>
            </a:pPr>
            <a:r>
              <a:rPr lang="vi-VN" sz="2200" dirty="0">
                <a:latin typeface="Arial"/>
                <a:ea typeface="Arial"/>
                <a:cs typeface="Arial"/>
                <a:sym typeface="Arial"/>
              </a:rPr>
              <a:t>Chạy chương trình</a:t>
            </a:r>
            <a:endParaRPr dirty="0">
              <a:latin typeface="Arial"/>
              <a:ea typeface="Arial"/>
              <a:cs typeface="Arial"/>
              <a:sym typeface="Arial"/>
            </a:endParaRPr>
          </a:p>
        </p:txBody>
      </p:sp>
      <p:sp>
        <p:nvSpPr>
          <p:cNvPr id="100" name="Google Shape;100;p20"/>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4</a:t>
            </a:fld>
            <a:endParaRPr/>
          </a:p>
        </p:txBody>
      </p:sp>
      <p:sp>
        <p:nvSpPr>
          <p:cNvPr id="101" name="Google Shape;101;p20"/>
          <p:cNvSpPr txBox="1"/>
          <p:nvPr/>
        </p:nvSpPr>
        <p:spPr>
          <a:xfrm>
            <a:off x="342925" y="1131800"/>
            <a:ext cx="8489400" cy="50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vi-VN" sz="2200" i="0" u="none" strike="noStrike" cap="none" dirty="0">
                <a:solidFill>
                  <a:srgbClr val="000000"/>
                </a:solidFill>
              </a:rPr>
              <a:t>Trước khi có thể viết mã và chạy chương trình, bạn cần phải:</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6"/>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Bộ lọc eager</a:t>
            </a:r>
            <a:endParaRPr>
              <a:latin typeface="Arial"/>
              <a:ea typeface="Arial"/>
              <a:cs typeface="Arial"/>
              <a:sym typeface="Arial"/>
            </a:endParaRPr>
          </a:p>
        </p:txBody>
      </p:sp>
      <p:sp>
        <p:nvSpPr>
          <p:cNvPr id="447" name="Google Shape;447;p56"/>
          <p:cNvSpPr txBox="1">
            <a:spLocks noGrp="1"/>
          </p:cNvSpPr>
          <p:nvPr>
            <p:ph type="body" idx="1"/>
          </p:nvPr>
        </p:nvSpPr>
        <p:spPr>
          <a:xfrm>
            <a:off x="311700" y="13048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2400"/>
              <a:buNone/>
            </a:pPr>
            <a:r>
              <a:rPr lang="vi-VN" sz="1800">
                <a:latin typeface="Arial"/>
                <a:ea typeface="Arial"/>
                <a:cs typeface="Arial"/>
                <a:sym typeface="Arial"/>
              </a:rPr>
              <a:t>Các bộ lọc là eager theo mặc định. Một danh sách mới sẽ được tạo mỗi lần bạn dùng bộ lọc.</a:t>
            </a:r>
            <a:endParaRPr>
              <a:latin typeface="Arial"/>
              <a:ea typeface="Arial"/>
              <a:cs typeface="Arial"/>
              <a:sym typeface="Arial"/>
            </a:endParaRPr>
          </a:p>
        </p:txBody>
      </p:sp>
      <p:sp>
        <p:nvSpPr>
          <p:cNvPr id="448" name="Google Shape;448;p56"/>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40</a:t>
            </a:fld>
            <a:endParaRPr/>
          </a:p>
        </p:txBody>
      </p:sp>
      <p:sp>
        <p:nvSpPr>
          <p:cNvPr id="449" name="Google Shape;449;p56"/>
          <p:cNvSpPr txBox="1"/>
          <p:nvPr/>
        </p:nvSpPr>
        <p:spPr>
          <a:xfrm>
            <a:off x="317779" y="2156450"/>
            <a:ext cx="8462400" cy="718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instruments = listOf(</a:t>
            </a:r>
            <a:r>
              <a:rPr lang="vi-VN" sz="1800">
                <a:solidFill>
                  <a:srgbClr val="388E3C"/>
                </a:solidFill>
                <a:latin typeface="Consolas"/>
                <a:ea typeface="Consolas"/>
                <a:cs typeface="Consolas"/>
                <a:sym typeface="Consolas"/>
              </a:rPr>
              <a:t>"viola"</a:t>
            </a:r>
            <a:r>
              <a:rPr lang="vi-VN" sz="1800">
                <a:latin typeface="Consolas"/>
                <a:ea typeface="Consolas"/>
                <a:cs typeface="Consolas"/>
                <a:sym typeface="Consolas"/>
              </a:rPr>
              <a:t>, </a:t>
            </a:r>
            <a:r>
              <a:rPr lang="vi-VN" sz="1800">
                <a:solidFill>
                  <a:srgbClr val="388E3C"/>
                </a:solidFill>
                <a:latin typeface="Consolas"/>
                <a:ea typeface="Consolas"/>
                <a:cs typeface="Consolas"/>
                <a:sym typeface="Consolas"/>
              </a:rPr>
              <a:t>"cello"</a:t>
            </a:r>
            <a:r>
              <a:rPr lang="vi-VN" sz="1800">
                <a:latin typeface="Consolas"/>
                <a:ea typeface="Consolas"/>
                <a:cs typeface="Consolas"/>
                <a:sym typeface="Consolas"/>
              </a:rPr>
              <a:t>, </a:t>
            </a:r>
            <a:r>
              <a:rPr lang="vi-VN" sz="1800">
                <a:solidFill>
                  <a:srgbClr val="388E3C"/>
                </a:solidFill>
                <a:latin typeface="Consolas"/>
                <a:ea typeface="Consolas"/>
                <a:cs typeface="Consolas"/>
                <a:sym typeface="Consolas"/>
              </a:rPr>
              <a:t>"violin"</a:t>
            </a:r>
            <a:r>
              <a:rPr lang="vi-V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50000"/>
              </a:lnSpc>
              <a:spcBef>
                <a:spcPts val="0"/>
              </a:spcBef>
              <a:spcAft>
                <a:spcPts val="0"/>
              </a:spcAft>
              <a:buClr>
                <a:srgbClr val="000000"/>
              </a:buClr>
              <a:buSzPts val="1100"/>
              <a:buFont typeface="Arial"/>
              <a:buNone/>
            </a:pPr>
            <a:r>
              <a:rPr lang="vi-VN" sz="1800">
                <a:solidFill>
                  <a:srgbClr val="3F51B5"/>
                </a:solidFill>
                <a:latin typeface="Consolas"/>
                <a:ea typeface="Consolas"/>
                <a:cs typeface="Consolas"/>
                <a:sym typeface="Consolas"/>
              </a:rPr>
              <a:t>val</a:t>
            </a:r>
            <a:r>
              <a:rPr lang="vi-VN" sz="1800">
                <a:solidFill>
                  <a:srgbClr val="000000"/>
                </a:solidFill>
                <a:latin typeface="Consolas"/>
                <a:ea typeface="Consolas"/>
                <a:cs typeface="Consolas"/>
                <a:sym typeface="Consolas"/>
              </a:rPr>
              <a:t> eager = </a:t>
            </a:r>
            <a:r>
              <a:rPr lang="vi-VN" sz="1800" b="1">
                <a:solidFill>
                  <a:srgbClr val="000000"/>
                </a:solidFill>
                <a:latin typeface="Consolas"/>
                <a:ea typeface="Consolas"/>
                <a:cs typeface="Consolas"/>
                <a:sym typeface="Consolas"/>
              </a:rPr>
              <a:t>instruments.filter { it [</a:t>
            </a:r>
            <a:r>
              <a:rPr lang="vi-VN" sz="1800" b="1">
                <a:solidFill>
                  <a:srgbClr val="C53929"/>
                </a:solidFill>
                <a:latin typeface="Consolas"/>
                <a:ea typeface="Consolas"/>
                <a:cs typeface="Consolas"/>
                <a:sym typeface="Consolas"/>
              </a:rPr>
              <a:t>0</a:t>
            </a:r>
            <a:r>
              <a:rPr lang="vi-VN" sz="1800" b="1">
                <a:solidFill>
                  <a:srgbClr val="000000"/>
                </a:solidFill>
                <a:latin typeface="Consolas"/>
                <a:ea typeface="Consolas"/>
                <a:cs typeface="Consolas"/>
                <a:sym typeface="Consolas"/>
              </a:rPr>
              <a:t>] == </a:t>
            </a:r>
            <a:r>
              <a:rPr lang="vi-VN" sz="1800" b="1">
                <a:solidFill>
                  <a:srgbClr val="388E3C"/>
                </a:solidFill>
                <a:latin typeface="Consolas"/>
                <a:ea typeface="Consolas"/>
                <a:cs typeface="Consolas"/>
                <a:sym typeface="Consolas"/>
              </a:rPr>
              <a:t>'v'</a:t>
            </a:r>
            <a:r>
              <a:rPr lang="vi-VN" sz="1800" b="1">
                <a:solidFill>
                  <a:srgbClr val="000000"/>
                </a:solidFill>
                <a:latin typeface="Consolas"/>
                <a:ea typeface="Consolas"/>
                <a:cs typeface="Consolas"/>
                <a:sym typeface="Consolas"/>
              </a:rPr>
              <a:t> }</a:t>
            </a:r>
            <a:endParaRPr sz="1800" b="1">
              <a:solidFill>
                <a:srgbClr val="000000"/>
              </a:solidFill>
              <a:latin typeface="Consolas"/>
              <a:ea typeface="Consolas"/>
              <a:cs typeface="Consolas"/>
              <a:sym typeface="Consolas"/>
            </a:endParaRPr>
          </a:p>
          <a:p>
            <a:pPr marL="0" lvl="0" indent="0" algn="l" rtl="0">
              <a:lnSpc>
                <a:spcPct val="150000"/>
              </a:lnSpc>
              <a:spcBef>
                <a:spcPts val="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println(</a:t>
            </a:r>
            <a:r>
              <a:rPr lang="vi-VN" sz="1800">
                <a:solidFill>
                  <a:srgbClr val="388E3C"/>
                </a:solidFill>
                <a:latin typeface="Consolas"/>
                <a:ea typeface="Consolas"/>
                <a:cs typeface="Consolas"/>
                <a:sym typeface="Consolas"/>
              </a:rPr>
              <a:t>"eager: "</a:t>
            </a:r>
            <a:r>
              <a:rPr lang="vi-VN" sz="1800">
                <a:solidFill>
                  <a:srgbClr val="000000"/>
                </a:solidFill>
                <a:latin typeface="Consolas"/>
                <a:ea typeface="Consolas"/>
                <a:cs typeface="Consolas"/>
                <a:sym typeface="Consolas"/>
              </a:rPr>
              <a:t> + eager)</a:t>
            </a:r>
            <a:endParaRPr sz="1800">
              <a:latin typeface="Consolas"/>
              <a:ea typeface="Consolas"/>
              <a:cs typeface="Consolas"/>
              <a:sym typeface="Consolas"/>
            </a:endParaRPr>
          </a:p>
        </p:txBody>
      </p:sp>
      <p:sp>
        <p:nvSpPr>
          <p:cNvPr id="450" name="Google Shape;450;p56"/>
          <p:cNvSpPr txBox="1"/>
          <p:nvPr/>
        </p:nvSpPr>
        <p:spPr>
          <a:xfrm>
            <a:off x="335900" y="3489925"/>
            <a:ext cx="8257200" cy="48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eager: [viola, violin]</a:t>
            </a:r>
            <a:endParaRPr sz="1800">
              <a:solidFill>
                <a:srgbClr val="1155CC"/>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7"/>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Bộ lọc lazy</a:t>
            </a:r>
            <a:endParaRPr>
              <a:latin typeface="Arial"/>
              <a:ea typeface="Arial"/>
              <a:cs typeface="Arial"/>
              <a:sym typeface="Arial"/>
            </a:endParaRPr>
          </a:p>
        </p:txBody>
      </p:sp>
      <p:sp>
        <p:nvSpPr>
          <p:cNvPr id="456" name="Google Shape;456;p57"/>
          <p:cNvSpPr txBox="1">
            <a:spLocks noGrp="1"/>
          </p:cNvSpPr>
          <p:nvPr>
            <p:ph type="body" idx="1"/>
          </p:nvPr>
        </p:nvSpPr>
        <p:spPr>
          <a:xfrm>
            <a:off x="311700" y="1304875"/>
            <a:ext cx="8520600" cy="91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2400"/>
              <a:buNone/>
            </a:pPr>
            <a:r>
              <a:rPr lang="vi-VN" sz="1800">
                <a:latin typeface="Arial"/>
                <a:ea typeface="Arial"/>
                <a:cs typeface="Arial"/>
                <a:sym typeface="Arial"/>
              </a:rPr>
              <a:t>Trình tự là các cấu trúc dữ liệu dùng phương thức đánh giá lazy, và có thể được dùng với các bộ lọc để chuyển thành lazy. </a:t>
            </a:r>
            <a:endParaRPr>
              <a:latin typeface="Arial"/>
              <a:ea typeface="Arial"/>
              <a:cs typeface="Arial"/>
              <a:sym typeface="Arial"/>
            </a:endParaRPr>
          </a:p>
        </p:txBody>
      </p:sp>
      <p:sp>
        <p:nvSpPr>
          <p:cNvPr id="457" name="Google Shape;457;p57"/>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41</a:t>
            </a:fld>
            <a:endParaRPr/>
          </a:p>
        </p:txBody>
      </p:sp>
      <p:sp>
        <p:nvSpPr>
          <p:cNvPr id="458" name="Google Shape;458;p57"/>
          <p:cNvSpPr txBox="1"/>
          <p:nvPr/>
        </p:nvSpPr>
        <p:spPr>
          <a:xfrm>
            <a:off x="342900" y="3623438"/>
            <a:ext cx="8257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filtered: kotlin.sequences.FilteringSequence@386cc1c4</a:t>
            </a:r>
            <a:endParaRPr sz="1800">
              <a:solidFill>
                <a:srgbClr val="1155CC"/>
              </a:solidFill>
              <a:latin typeface="Consolas"/>
              <a:ea typeface="Consolas"/>
              <a:cs typeface="Consolas"/>
              <a:sym typeface="Consolas"/>
            </a:endParaRPr>
          </a:p>
        </p:txBody>
      </p:sp>
      <p:sp>
        <p:nvSpPr>
          <p:cNvPr id="459" name="Google Shape;459;p57"/>
          <p:cNvSpPr txBox="1"/>
          <p:nvPr/>
        </p:nvSpPr>
        <p:spPr>
          <a:xfrm>
            <a:off x="305325" y="2230150"/>
            <a:ext cx="8520600" cy="447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instruments = listOf(</a:t>
            </a:r>
            <a:r>
              <a:rPr lang="vi-VN" sz="1800">
                <a:solidFill>
                  <a:srgbClr val="388E3C"/>
                </a:solidFill>
                <a:latin typeface="Consolas"/>
                <a:ea typeface="Consolas"/>
                <a:cs typeface="Consolas"/>
                <a:sym typeface="Consolas"/>
              </a:rPr>
              <a:t>"viola"</a:t>
            </a:r>
            <a:r>
              <a:rPr lang="vi-VN" sz="1800">
                <a:latin typeface="Consolas"/>
                <a:ea typeface="Consolas"/>
                <a:cs typeface="Consolas"/>
                <a:sym typeface="Consolas"/>
              </a:rPr>
              <a:t>, </a:t>
            </a:r>
            <a:r>
              <a:rPr lang="vi-VN" sz="1800">
                <a:solidFill>
                  <a:srgbClr val="388E3C"/>
                </a:solidFill>
                <a:latin typeface="Consolas"/>
                <a:ea typeface="Consolas"/>
                <a:cs typeface="Consolas"/>
                <a:sym typeface="Consolas"/>
              </a:rPr>
              <a:t>"cello"</a:t>
            </a:r>
            <a:r>
              <a:rPr lang="vi-VN" sz="1800">
                <a:latin typeface="Consolas"/>
                <a:ea typeface="Consolas"/>
                <a:cs typeface="Consolas"/>
                <a:sym typeface="Consolas"/>
              </a:rPr>
              <a:t>, </a:t>
            </a:r>
            <a:r>
              <a:rPr lang="vi-VN" sz="1800">
                <a:solidFill>
                  <a:srgbClr val="388E3C"/>
                </a:solidFill>
                <a:latin typeface="Consolas"/>
                <a:ea typeface="Consolas"/>
                <a:cs typeface="Consolas"/>
                <a:sym typeface="Consolas"/>
              </a:rPr>
              <a:t>"violin"</a:t>
            </a:r>
            <a:r>
              <a:rPr lang="vi-V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50000"/>
              </a:lnSpc>
              <a:spcBef>
                <a:spcPts val="0"/>
              </a:spcBef>
              <a:spcAft>
                <a:spcPts val="0"/>
              </a:spcAft>
              <a:buClr>
                <a:srgbClr val="000000"/>
              </a:buClr>
              <a:buSzPts val="1100"/>
              <a:buFont typeface="Arial"/>
              <a:buNone/>
            </a:pPr>
            <a:r>
              <a:rPr lang="vi-VN" sz="1800">
                <a:solidFill>
                  <a:srgbClr val="3F51B5"/>
                </a:solidFill>
                <a:latin typeface="Consolas"/>
                <a:ea typeface="Consolas"/>
                <a:cs typeface="Consolas"/>
                <a:sym typeface="Consolas"/>
              </a:rPr>
              <a:t>val</a:t>
            </a:r>
            <a:r>
              <a:rPr lang="vi-VN" sz="1800">
                <a:solidFill>
                  <a:srgbClr val="000000"/>
                </a:solidFill>
                <a:latin typeface="Consolas"/>
                <a:ea typeface="Consolas"/>
                <a:cs typeface="Consolas"/>
                <a:sym typeface="Consolas"/>
              </a:rPr>
              <a:t> filtered = </a:t>
            </a:r>
            <a:r>
              <a:rPr lang="vi-VN" sz="1800" b="1">
                <a:solidFill>
                  <a:srgbClr val="000000"/>
                </a:solidFill>
                <a:latin typeface="Consolas"/>
                <a:ea typeface="Consolas"/>
                <a:cs typeface="Consolas"/>
                <a:sym typeface="Consolas"/>
              </a:rPr>
              <a:t>instruments.asSequence().filter { it[</a:t>
            </a:r>
            <a:r>
              <a:rPr lang="vi-VN" sz="1800" b="1">
                <a:solidFill>
                  <a:srgbClr val="C53929"/>
                </a:solidFill>
                <a:latin typeface="Consolas"/>
                <a:ea typeface="Consolas"/>
                <a:cs typeface="Consolas"/>
                <a:sym typeface="Consolas"/>
              </a:rPr>
              <a:t>0</a:t>
            </a:r>
            <a:r>
              <a:rPr lang="vi-VN" sz="1800" b="1">
                <a:solidFill>
                  <a:srgbClr val="000000"/>
                </a:solidFill>
                <a:latin typeface="Consolas"/>
                <a:ea typeface="Consolas"/>
                <a:cs typeface="Consolas"/>
                <a:sym typeface="Consolas"/>
              </a:rPr>
              <a:t>] == </a:t>
            </a:r>
            <a:r>
              <a:rPr lang="vi-VN" sz="1800" b="1">
                <a:solidFill>
                  <a:srgbClr val="388E3C"/>
                </a:solidFill>
                <a:latin typeface="Consolas"/>
                <a:ea typeface="Consolas"/>
                <a:cs typeface="Consolas"/>
                <a:sym typeface="Consolas"/>
              </a:rPr>
              <a:t>'v'</a:t>
            </a:r>
            <a:r>
              <a:rPr lang="vi-VN" sz="1800" b="1">
                <a:solidFill>
                  <a:srgbClr val="000000"/>
                </a:solidFill>
                <a:latin typeface="Consolas"/>
                <a:ea typeface="Consolas"/>
                <a:cs typeface="Consolas"/>
                <a:sym typeface="Consolas"/>
              </a:rPr>
              <a:t>}</a:t>
            </a:r>
            <a:endParaRPr sz="1800" b="1">
              <a:solidFill>
                <a:srgbClr val="000000"/>
              </a:solidFill>
              <a:latin typeface="Consolas"/>
              <a:ea typeface="Consolas"/>
              <a:cs typeface="Consolas"/>
              <a:sym typeface="Consolas"/>
            </a:endParaRPr>
          </a:p>
          <a:p>
            <a:pPr marL="0" lvl="0" indent="0" algn="l" rtl="0">
              <a:lnSpc>
                <a:spcPct val="150000"/>
              </a:lnSpc>
              <a:spcBef>
                <a:spcPts val="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println(</a:t>
            </a:r>
            <a:r>
              <a:rPr lang="vi-VN" sz="1800">
                <a:solidFill>
                  <a:srgbClr val="388E3C"/>
                </a:solidFill>
                <a:latin typeface="Consolas"/>
                <a:ea typeface="Consolas"/>
                <a:cs typeface="Consolas"/>
                <a:sym typeface="Consolas"/>
              </a:rPr>
              <a:t>"filtered: "</a:t>
            </a:r>
            <a:r>
              <a:rPr lang="vi-VN" sz="1800">
                <a:solidFill>
                  <a:srgbClr val="000000"/>
                </a:solidFill>
                <a:latin typeface="Consolas"/>
                <a:ea typeface="Consolas"/>
                <a:cs typeface="Consolas"/>
                <a:sym typeface="Consolas"/>
              </a:rPr>
              <a:t> + filtered)</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8"/>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Trình tự -&gt; danh sách</a:t>
            </a:r>
            <a:endParaRPr>
              <a:latin typeface="Arial"/>
              <a:ea typeface="Arial"/>
              <a:cs typeface="Arial"/>
              <a:sym typeface="Arial"/>
            </a:endParaRPr>
          </a:p>
        </p:txBody>
      </p:sp>
      <p:sp>
        <p:nvSpPr>
          <p:cNvPr id="465" name="Google Shape;465;p58"/>
          <p:cNvSpPr txBox="1">
            <a:spLocks noGrp="1"/>
          </p:cNvSpPr>
          <p:nvPr>
            <p:ph type="body" idx="1"/>
          </p:nvPr>
        </p:nvSpPr>
        <p:spPr>
          <a:xfrm>
            <a:off x="280525" y="1304875"/>
            <a:ext cx="83994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2400"/>
              <a:buNone/>
            </a:pPr>
            <a:r>
              <a:rPr lang="vi-VN" sz="1800">
                <a:latin typeface="Arial"/>
                <a:ea typeface="Arial"/>
                <a:cs typeface="Arial"/>
                <a:sym typeface="Arial"/>
              </a:rPr>
              <a:t>Trình tự có thể được chuyển lại thành danh sách bằng </a:t>
            </a:r>
            <a:r>
              <a:rPr lang="vi-VN" sz="1800">
                <a:latin typeface="Courier New"/>
                <a:ea typeface="Courier New"/>
                <a:cs typeface="Courier New"/>
                <a:sym typeface="Courier New"/>
              </a:rPr>
              <a:t>toList()</a:t>
            </a:r>
            <a:r>
              <a:rPr lang="vi-VN" sz="1800">
                <a:latin typeface="Arial"/>
                <a:ea typeface="Arial"/>
                <a:cs typeface="Arial"/>
                <a:sym typeface="Arial"/>
              </a:rPr>
              <a:t>.</a:t>
            </a:r>
            <a:endParaRPr>
              <a:latin typeface="Arial"/>
              <a:ea typeface="Arial"/>
              <a:cs typeface="Arial"/>
              <a:sym typeface="Arial"/>
            </a:endParaRPr>
          </a:p>
          <a:p>
            <a:pPr marL="0" lvl="0" indent="0" algn="l" rtl="0">
              <a:lnSpc>
                <a:spcPct val="115000"/>
              </a:lnSpc>
              <a:spcBef>
                <a:spcPts val="1000"/>
              </a:spcBef>
              <a:spcAft>
                <a:spcPts val="0"/>
              </a:spcAft>
              <a:buSzPts val="2400"/>
              <a:buNone/>
            </a:pPr>
            <a:endParaRPr sz="1800">
              <a:latin typeface="Arial"/>
              <a:ea typeface="Arial"/>
              <a:cs typeface="Arial"/>
              <a:sym typeface="Arial"/>
            </a:endParaRPr>
          </a:p>
          <a:p>
            <a:pPr marL="0" lvl="0" indent="0" algn="l" rtl="0">
              <a:lnSpc>
                <a:spcPct val="115000"/>
              </a:lnSpc>
              <a:spcBef>
                <a:spcPts val="1000"/>
              </a:spcBef>
              <a:spcAft>
                <a:spcPts val="0"/>
              </a:spcAft>
              <a:buSzPts val="2400"/>
              <a:buNone/>
            </a:pPr>
            <a:endParaRPr sz="1800">
              <a:latin typeface="Arial"/>
              <a:ea typeface="Arial"/>
              <a:cs typeface="Arial"/>
              <a:sym typeface="Arial"/>
            </a:endParaRPr>
          </a:p>
        </p:txBody>
      </p:sp>
      <p:sp>
        <p:nvSpPr>
          <p:cNvPr id="466" name="Google Shape;466;p58"/>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42</a:t>
            </a:fld>
            <a:endParaRPr/>
          </a:p>
        </p:txBody>
      </p:sp>
      <p:sp>
        <p:nvSpPr>
          <p:cNvPr id="467" name="Google Shape;467;p58"/>
          <p:cNvSpPr txBox="1"/>
          <p:nvPr/>
        </p:nvSpPr>
        <p:spPr>
          <a:xfrm>
            <a:off x="280525" y="2253850"/>
            <a:ext cx="7601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newList = </a:t>
            </a:r>
            <a:r>
              <a:rPr lang="vi-VN" sz="1800" b="1">
                <a:latin typeface="Consolas"/>
                <a:ea typeface="Consolas"/>
                <a:cs typeface="Consolas"/>
                <a:sym typeface="Consolas"/>
              </a:rPr>
              <a:t>filtered.toList()</a:t>
            </a:r>
            <a:endParaRPr sz="1800" b="1">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468" name="Google Shape;468;p58"/>
          <p:cNvSpPr txBox="1"/>
          <p:nvPr/>
        </p:nvSpPr>
        <p:spPr>
          <a:xfrm>
            <a:off x="235500" y="3119918"/>
            <a:ext cx="8257200" cy="51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VN" sz="1800">
                <a:solidFill>
                  <a:srgbClr val="1155CC"/>
                </a:solidFill>
                <a:latin typeface="Consolas"/>
                <a:ea typeface="Consolas"/>
                <a:cs typeface="Consolas"/>
                <a:sym typeface="Consolas"/>
              </a:rPr>
              <a:t>⇒ new list: [viola, violin]</a:t>
            </a:r>
            <a:endParaRPr sz="1800">
              <a:solidFill>
                <a:srgbClr val="1155CC"/>
              </a:solidFill>
              <a:latin typeface="Consolas"/>
              <a:ea typeface="Consolas"/>
              <a:cs typeface="Consolas"/>
              <a:sym typeface="Consolas"/>
            </a:endParaRPr>
          </a:p>
        </p:txBody>
      </p:sp>
      <p:sp>
        <p:nvSpPr>
          <p:cNvPr id="469" name="Google Shape;469;p58"/>
          <p:cNvSpPr txBox="1"/>
          <p:nvPr/>
        </p:nvSpPr>
        <p:spPr>
          <a:xfrm>
            <a:off x="280525" y="1840925"/>
            <a:ext cx="8444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VN" sz="1800">
                <a:solidFill>
                  <a:srgbClr val="3F51B5"/>
                </a:solidFill>
                <a:latin typeface="Consolas"/>
                <a:ea typeface="Consolas"/>
                <a:cs typeface="Consolas"/>
                <a:sym typeface="Consolas"/>
              </a:rPr>
              <a:t>val</a:t>
            </a:r>
            <a:r>
              <a:rPr lang="vi-VN" sz="1800">
                <a:solidFill>
                  <a:srgbClr val="000000"/>
                </a:solidFill>
                <a:latin typeface="Consolas"/>
                <a:ea typeface="Consolas"/>
                <a:cs typeface="Consolas"/>
                <a:sym typeface="Consolas"/>
              </a:rPr>
              <a:t> filtered = instruments.asSequence().filter { it[</a:t>
            </a:r>
            <a:r>
              <a:rPr lang="vi-VN" sz="1800">
                <a:solidFill>
                  <a:srgbClr val="C53929"/>
                </a:solidFill>
                <a:latin typeface="Consolas"/>
                <a:ea typeface="Consolas"/>
                <a:cs typeface="Consolas"/>
                <a:sym typeface="Consolas"/>
              </a:rPr>
              <a:t>0</a:t>
            </a:r>
            <a:r>
              <a:rPr lang="vi-VN" sz="1800">
                <a:solidFill>
                  <a:srgbClr val="000000"/>
                </a:solidFill>
                <a:latin typeface="Consolas"/>
                <a:ea typeface="Consolas"/>
                <a:cs typeface="Consolas"/>
                <a:sym typeface="Consolas"/>
              </a:rPr>
              <a:t>] == </a:t>
            </a:r>
            <a:r>
              <a:rPr lang="vi-VN" sz="1800">
                <a:solidFill>
                  <a:srgbClr val="388E3C"/>
                </a:solidFill>
                <a:latin typeface="Consolas"/>
                <a:ea typeface="Consolas"/>
                <a:cs typeface="Consolas"/>
                <a:sym typeface="Consolas"/>
              </a:rPr>
              <a:t>'v'</a:t>
            </a:r>
            <a:r>
              <a:rPr lang="vi-VN" sz="1800">
                <a:solidFill>
                  <a:srgbClr val="000000"/>
                </a:solidFill>
                <a:latin typeface="Consolas"/>
                <a:ea typeface="Consolas"/>
                <a:cs typeface="Consolas"/>
                <a:sym typeface="Consolas"/>
              </a:rPr>
              <a:t>}</a:t>
            </a:r>
            <a:endParaRPr>
              <a:latin typeface="Roboto"/>
              <a:ea typeface="Roboto"/>
              <a:cs typeface="Roboto"/>
              <a:sym typeface="Roboto"/>
            </a:endParaRPr>
          </a:p>
        </p:txBody>
      </p:sp>
      <p:sp>
        <p:nvSpPr>
          <p:cNvPr id="470" name="Google Shape;470;p58"/>
          <p:cNvSpPr txBox="1"/>
          <p:nvPr/>
        </p:nvSpPr>
        <p:spPr>
          <a:xfrm>
            <a:off x="280525" y="2648375"/>
            <a:ext cx="6192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VN" sz="1800">
                <a:solidFill>
                  <a:srgbClr val="000000"/>
                </a:solidFill>
                <a:latin typeface="Consolas"/>
                <a:ea typeface="Consolas"/>
                <a:cs typeface="Consolas"/>
                <a:sym typeface="Consolas"/>
              </a:rPr>
              <a:t>println(</a:t>
            </a:r>
            <a:r>
              <a:rPr lang="vi-VN" sz="1800">
                <a:solidFill>
                  <a:srgbClr val="388E3C"/>
                </a:solidFill>
                <a:latin typeface="Consolas"/>
                <a:ea typeface="Consolas"/>
                <a:cs typeface="Consolas"/>
                <a:sym typeface="Consolas"/>
              </a:rPr>
              <a:t>"new list: "</a:t>
            </a:r>
            <a:r>
              <a:rPr lang="vi-VN" sz="1800">
                <a:solidFill>
                  <a:srgbClr val="000000"/>
                </a:solidFill>
                <a:latin typeface="Consolas"/>
                <a:ea typeface="Consolas"/>
                <a:cs typeface="Consolas"/>
                <a:sym typeface="Consolas"/>
              </a:rPr>
              <a:t> + newList)</a:t>
            </a:r>
            <a:endParaRPr>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9"/>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Các phép biến đổi danh sách khác</a:t>
            </a:r>
            <a:endParaRPr>
              <a:latin typeface="Arial"/>
              <a:ea typeface="Arial"/>
              <a:cs typeface="Arial"/>
              <a:sym typeface="Arial"/>
            </a:endParaRPr>
          </a:p>
        </p:txBody>
      </p:sp>
      <p:sp>
        <p:nvSpPr>
          <p:cNvPr id="476" name="Google Shape;476;p59"/>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43</a:t>
            </a:fld>
            <a:endParaRPr/>
          </a:p>
        </p:txBody>
      </p:sp>
      <p:sp>
        <p:nvSpPr>
          <p:cNvPr id="477" name="Google Shape;477;p59"/>
          <p:cNvSpPr txBox="1"/>
          <p:nvPr/>
        </p:nvSpPr>
        <p:spPr>
          <a:xfrm>
            <a:off x="266700" y="1080400"/>
            <a:ext cx="8458200" cy="4899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Roboto"/>
              <a:buChar char="●"/>
            </a:pPr>
            <a:r>
              <a:rPr lang="vi-VN" sz="1800" b="0" i="0" u="none" strike="noStrike" cap="none">
                <a:solidFill>
                  <a:srgbClr val="000000"/>
                </a:solidFill>
                <a:latin typeface="Courier New"/>
                <a:ea typeface="Courier New"/>
                <a:cs typeface="Courier New"/>
                <a:sym typeface="Courier New"/>
              </a:rPr>
              <a:t>map()</a:t>
            </a:r>
            <a:r>
              <a:rPr lang="vi-VN" sz="1800" i="0" u="none" strike="noStrike" cap="none">
                <a:solidFill>
                  <a:srgbClr val="000000"/>
                </a:solidFill>
              </a:rPr>
              <a:t> thực hiện cùng một phép biến đổi trên mọi mục và trả về danh sách. </a:t>
            </a:r>
            <a:endParaRPr/>
          </a:p>
        </p:txBody>
      </p:sp>
      <p:sp>
        <p:nvSpPr>
          <p:cNvPr id="478" name="Google Shape;478;p59"/>
          <p:cNvSpPr txBox="1"/>
          <p:nvPr/>
        </p:nvSpPr>
        <p:spPr>
          <a:xfrm>
            <a:off x="266700" y="2739100"/>
            <a:ext cx="8458200" cy="4899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Roboto"/>
              <a:buChar char="●"/>
            </a:pPr>
            <a:r>
              <a:rPr lang="vi-VN" sz="1800" b="0" i="0" u="none" strike="noStrike" cap="none">
                <a:solidFill>
                  <a:srgbClr val="000000"/>
                </a:solidFill>
                <a:latin typeface="Courier New"/>
                <a:ea typeface="Courier New"/>
                <a:cs typeface="Courier New"/>
                <a:sym typeface="Courier New"/>
              </a:rPr>
              <a:t>flatten()</a:t>
            </a:r>
            <a:r>
              <a:rPr lang="vi-VN" sz="1800" i="0" u="none" strike="noStrike" cap="none">
                <a:solidFill>
                  <a:srgbClr val="000000"/>
                </a:solidFill>
              </a:rPr>
              <a:t> trả về một danh sách gồm tất cả các thành phần trong tập hợp lồng nhau.</a:t>
            </a:r>
            <a:endParaRPr/>
          </a:p>
        </p:txBody>
      </p:sp>
      <p:sp>
        <p:nvSpPr>
          <p:cNvPr id="479" name="Google Shape;479;p59"/>
          <p:cNvSpPr txBox="1"/>
          <p:nvPr/>
        </p:nvSpPr>
        <p:spPr>
          <a:xfrm>
            <a:off x="749553" y="1461400"/>
            <a:ext cx="4582500" cy="1125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sz="1700">
                <a:solidFill>
                  <a:srgbClr val="3F51B5"/>
                </a:solidFill>
                <a:latin typeface="Consolas"/>
                <a:ea typeface="Consolas"/>
                <a:cs typeface="Consolas"/>
                <a:sym typeface="Consolas"/>
              </a:rPr>
              <a:t>val</a:t>
            </a:r>
            <a:r>
              <a:rPr lang="vi-VN" sz="1700">
                <a:latin typeface="Consolas"/>
                <a:ea typeface="Consolas"/>
                <a:cs typeface="Consolas"/>
                <a:sym typeface="Consolas"/>
              </a:rPr>
              <a:t> numbers = setOf(</a:t>
            </a:r>
            <a:r>
              <a:rPr lang="vi-VN" sz="1700">
                <a:solidFill>
                  <a:srgbClr val="C53929"/>
                </a:solidFill>
                <a:latin typeface="Consolas"/>
                <a:ea typeface="Consolas"/>
                <a:cs typeface="Consolas"/>
                <a:sym typeface="Consolas"/>
              </a:rPr>
              <a:t>1</a:t>
            </a:r>
            <a:r>
              <a:rPr lang="vi-VN" sz="1700">
                <a:latin typeface="Consolas"/>
                <a:ea typeface="Consolas"/>
                <a:cs typeface="Consolas"/>
                <a:sym typeface="Consolas"/>
              </a:rPr>
              <a:t>, </a:t>
            </a:r>
            <a:r>
              <a:rPr lang="vi-VN" sz="1700">
                <a:solidFill>
                  <a:srgbClr val="C53929"/>
                </a:solidFill>
                <a:latin typeface="Consolas"/>
                <a:ea typeface="Consolas"/>
                <a:cs typeface="Consolas"/>
                <a:sym typeface="Consolas"/>
              </a:rPr>
              <a:t>2</a:t>
            </a:r>
            <a:r>
              <a:rPr lang="vi-VN" sz="1700">
                <a:latin typeface="Consolas"/>
                <a:ea typeface="Consolas"/>
                <a:cs typeface="Consolas"/>
                <a:sym typeface="Consolas"/>
              </a:rPr>
              <a:t>, </a:t>
            </a:r>
            <a:r>
              <a:rPr lang="vi-VN" sz="1700">
                <a:solidFill>
                  <a:srgbClr val="C53929"/>
                </a:solidFill>
                <a:latin typeface="Consolas"/>
                <a:ea typeface="Consolas"/>
                <a:cs typeface="Consolas"/>
                <a:sym typeface="Consolas"/>
              </a:rPr>
              <a:t>3</a:t>
            </a:r>
            <a:r>
              <a:rPr lang="vi-VN" sz="1700">
                <a:latin typeface="Consolas"/>
                <a:ea typeface="Consolas"/>
                <a:cs typeface="Consolas"/>
                <a:sym typeface="Consolas"/>
              </a:rPr>
              <a:t>)</a:t>
            </a:r>
            <a:endParaRPr sz="1700">
              <a:latin typeface="Consolas"/>
              <a:ea typeface="Consolas"/>
              <a:cs typeface="Consolas"/>
              <a:sym typeface="Consolas"/>
            </a:endParaRPr>
          </a:p>
          <a:p>
            <a:pPr marL="0" lvl="0" indent="0" algn="l" rtl="0">
              <a:lnSpc>
                <a:spcPct val="115000"/>
              </a:lnSpc>
              <a:spcBef>
                <a:spcPts val="0"/>
              </a:spcBef>
              <a:spcAft>
                <a:spcPts val="0"/>
              </a:spcAft>
              <a:buNone/>
            </a:pPr>
            <a:r>
              <a:rPr lang="vi-VN" sz="1700">
                <a:latin typeface="Consolas"/>
                <a:ea typeface="Consolas"/>
                <a:cs typeface="Consolas"/>
                <a:sym typeface="Consolas"/>
              </a:rPr>
              <a:t>println(numbers.</a:t>
            </a:r>
            <a:r>
              <a:rPr lang="vi-VN" sz="1700" b="1">
                <a:latin typeface="Consolas"/>
                <a:ea typeface="Consolas"/>
                <a:cs typeface="Consolas"/>
                <a:sym typeface="Consolas"/>
              </a:rPr>
              <a:t>map</a:t>
            </a:r>
            <a:r>
              <a:rPr lang="vi-VN" sz="1700">
                <a:latin typeface="Consolas"/>
                <a:ea typeface="Consolas"/>
                <a:cs typeface="Consolas"/>
                <a:sym typeface="Consolas"/>
              </a:rPr>
              <a:t> { it * </a:t>
            </a:r>
            <a:r>
              <a:rPr lang="vi-VN" sz="1700">
                <a:solidFill>
                  <a:srgbClr val="C53929"/>
                </a:solidFill>
                <a:latin typeface="Consolas"/>
                <a:ea typeface="Consolas"/>
                <a:cs typeface="Consolas"/>
                <a:sym typeface="Consolas"/>
              </a:rPr>
              <a:t>3</a:t>
            </a:r>
            <a:r>
              <a:rPr lang="vi-V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115000"/>
              </a:lnSpc>
              <a:spcBef>
                <a:spcPts val="0"/>
              </a:spcBef>
              <a:spcAft>
                <a:spcPts val="0"/>
              </a:spcAft>
              <a:buNone/>
            </a:pPr>
            <a:r>
              <a:rPr lang="vi-VN" sz="1700">
                <a:solidFill>
                  <a:srgbClr val="1155CC"/>
                </a:solidFill>
                <a:latin typeface="Consolas"/>
                <a:ea typeface="Consolas"/>
                <a:cs typeface="Consolas"/>
                <a:sym typeface="Consolas"/>
              </a:rPr>
              <a:t>=&gt; [3, 6, 9]</a:t>
            </a:r>
            <a:endParaRPr sz="1700">
              <a:solidFill>
                <a:srgbClr val="1155CC"/>
              </a:solidFill>
              <a:latin typeface="Consolas"/>
              <a:ea typeface="Consolas"/>
              <a:cs typeface="Consolas"/>
              <a:sym typeface="Consolas"/>
            </a:endParaRPr>
          </a:p>
        </p:txBody>
      </p:sp>
      <p:sp>
        <p:nvSpPr>
          <p:cNvPr id="480" name="Google Shape;480;p59"/>
          <p:cNvSpPr txBox="1"/>
          <p:nvPr/>
        </p:nvSpPr>
        <p:spPr>
          <a:xfrm>
            <a:off x="728878" y="3218667"/>
            <a:ext cx="8520600" cy="156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vi-VN" sz="1700">
                <a:solidFill>
                  <a:srgbClr val="3F51B5"/>
                </a:solidFill>
                <a:latin typeface="Consolas"/>
                <a:ea typeface="Consolas"/>
                <a:cs typeface="Consolas"/>
                <a:sym typeface="Consolas"/>
              </a:rPr>
              <a:t>val</a:t>
            </a:r>
            <a:r>
              <a:rPr lang="vi-VN" sz="1700">
                <a:latin typeface="Consolas"/>
                <a:ea typeface="Consolas"/>
                <a:cs typeface="Consolas"/>
                <a:sym typeface="Consolas"/>
              </a:rPr>
              <a:t> numberSets = listOf(setOf(</a:t>
            </a:r>
            <a:r>
              <a:rPr lang="vi-VN" sz="1700">
                <a:solidFill>
                  <a:srgbClr val="C53929"/>
                </a:solidFill>
                <a:latin typeface="Consolas"/>
                <a:ea typeface="Consolas"/>
                <a:cs typeface="Consolas"/>
                <a:sym typeface="Consolas"/>
              </a:rPr>
              <a:t>1</a:t>
            </a:r>
            <a:r>
              <a:rPr lang="vi-VN" sz="1700">
                <a:latin typeface="Consolas"/>
                <a:ea typeface="Consolas"/>
                <a:cs typeface="Consolas"/>
                <a:sym typeface="Consolas"/>
              </a:rPr>
              <a:t>, </a:t>
            </a:r>
            <a:r>
              <a:rPr lang="vi-VN" sz="1700">
                <a:solidFill>
                  <a:srgbClr val="C53929"/>
                </a:solidFill>
                <a:latin typeface="Consolas"/>
                <a:ea typeface="Consolas"/>
                <a:cs typeface="Consolas"/>
                <a:sym typeface="Consolas"/>
              </a:rPr>
              <a:t>2</a:t>
            </a:r>
            <a:r>
              <a:rPr lang="vi-VN" sz="1700">
                <a:latin typeface="Consolas"/>
                <a:ea typeface="Consolas"/>
                <a:cs typeface="Consolas"/>
                <a:sym typeface="Consolas"/>
              </a:rPr>
              <a:t>, </a:t>
            </a:r>
            <a:r>
              <a:rPr lang="vi-VN" sz="1700">
                <a:solidFill>
                  <a:srgbClr val="C53929"/>
                </a:solidFill>
                <a:latin typeface="Consolas"/>
                <a:ea typeface="Consolas"/>
                <a:cs typeface="Consolas"/>
                <a:sym typeface="Consolas"/>
              </a:rPr>
              <a:t>3</a:t>
            </a:r>
            <a:r>
              <a:rPr lang="vi-VN" sz="1700">
                <a:latin typeface="Consolas"/>
                <a:ea typeface="Consolas"/>
                <a:cs typeface="Consolas"/>
                <a:sym typeface="Consolas"/>
              </a:rPr>
              <a:t>), setOf(</a:t>
            </a:r>
            <a:r>
              <a:rPr lang="vi-VN" sz="1700">
                <a:solidFill>
                  <a:srgbClr val="C53929"/>
                </a:solidFill>
                <a:latin typeface="Consolas"/>
                <a:ea typeface="Consolas"/>
                <a:cs typeface="Consolas"/>
                <a:sym typeface="Consolas"/>
              </a:rPr>
              <a:t>4</a:t>
            </a:r>
            <a:r>
              <a:rPr lang="vi-VN" sz="1700">
                <a:latin typeface="Consolas"/>
                <a:ea typeface="Consolas"/>
                <a:cs typeface="Consolas"/>
                <a:sym typeface="Consolas"/>
              </a:rPr>
              <a:t>, </a:t>
            </a:r>
            <a:r>
              <a:rPr lang="vi-VN" sz="1700">
                <a:solidFill>
                  <a:srgbClr val="C53929"/>
                </a:solidFill>
                <a:latin typeface="Consolas"/>
                <a:ea typeface="Consolas"/>
                <a:cs typeface="Consolas"/>
                <a:sym typeface="Consolas"/>
              </a:rPr>
              <a:t>5</a:t>
            </a:r>
            <a:r>
              <a:rPr lang="vi-VN" sz="1700">
                <a:latin typeface="Consolas"/>
                <a:ea typeface="Consolas"/>
                <a:cs typeface="Consolas"/>
                <a:sym typeface="Consolas"/>
              </a:rPr>
              <a:t>), setOf(</a:t>
            </a:r>
            <a:r>
              <a:rPr lang="vi-VN" sz="1700">
                <a:solidFill>
                  <a:srgbClr val="C53929"/>
                </a:solidFill>
                <a:latin typeface="Consolas"/>
                <a:ea typeface="Consolas"/>
                <a:cs typeface="Consolas"/>
                <a:sym typeface="Consolas"/>
              </a:rPr>
              <a:t>1</a:t>
            </a:r>
            <a:r>
              <a:rPr lang="vi-VN" sz="1700">
                <a:latin typeface="Consolas"/>
                <a:ea typeface="Consolas"/>
                <a:cs typeface="Consolas"/>
                <a:sym typeface="Consolas"/>
              </a:rPr>
              <a:t>, </a:t>
            </a:r>
            <a:r>
              <a:rPr lang="vi-VN" sz="1700">
                <a:solidFill>
                  <a:srgbClr val="C53929"/>
                </a:solidFill>
                <a:latin typeface="Consolas"/>
                <a:ea typeface="Consolas"/>
                <a:cs typeface="Consolas"/>
                <a:sym typeface="Consolas"/>
              </a:rPr>
              <a:t>2</a:t>
            </a:r>
            <a:r>
              <a:rPr lang="vi-VN" sz="1700">
                <a:latin typeface="Consolas"/>
                <a:ea typeface="Consolas"/>
                <a:cs typeface="Consolas"/>
                <a:sym typeface="Consolas"/>
              </a:rPr>
              <a:t>))</a:t>
            </a:r>
            <a:br>
              <a:rPr lang="vi-VN" sz="1700">
                <a:latin typeface="Consolas"/>
                <a:ea typeface="Consolas"/>
                <a:cs typeface="Consolas"/>
                <a:sym typeface="Consolas"/>
              </a:rPr>
            </a:br>
            <a:r>
              <a:rPr lang="vi-VN" sz="1700">
                <a:latin typeface="Consolas"/>
                <a:ea typeface="Consolas"/>
                <a:cs typeface="Consolas"/>
                <a:sym typeface="Consolas"/>
              </a:rPr>
              <a:t>println(numberSets.</a:t>
            </a:r>
            <a:r>
              <a:rPr lang="vi-VN" sz="1700" b="1">
                <a:latin typeface="Consolas"/>
                <a:ea typeface="Consolas"/>
                <a:cs typeface="Consolas"/>
                <a:sym typeface="Consolas"/>
              </a:rPr>
              <a:t>flatten()</a:t>
            </a:r>
            <a:r>
              <a:rPr lang="vi-VN" sz="1700">
                <a:latin typeface="Consolas"/>
                <a:ea typeface="Consolas"/>
                <a:cs typeface="Consolas"/>
                <a:sym typeface="Consolas"/>
              </a:rPr>
              <a:t>)</a:t>
            </a:r>
            <a:endParaRPr sz="1700">
              <a:latin typeface="Consolas"/>
              <a:ea typeface="Consolas"/>
              <a:cs typeface="Consolas"/>
              <a:sym typeface="Consolas"/>
            </a:endParaRPr>
          </a:p>
          <a:p>
            <a:pPr marL="0" lvl="0" indent="0" algn="l" rtl="0">
              <a:lnSpc>
                <a:spcPct val="115000"/>
              </a:lnSpc>
              <a:spcBef>
                <a:spcPts val="0"/>
              </a:spcBef>
              <a:spcAft>
                <a:spcPts val="0"/>
              </a:spcAft>
              <a:buNone/>
            </a:pPr>
            <a:r>
              <a:rPr lang="vi-VN" sz="1700">
                <a:solidFill>
                  <a:srgbClr val="1155CC"/>
                </a:solidFill>
                <a:latin typeface="Consolas"/>
                <a:ea typeface="Consolas"/>
                <a:cs typeface="Consolas"/>
                <a:sym typeface="Consolas"/>
              </a:rPr>
              <a:t>=&gt; [1, 2, 3, 4, 5, 1, 2]</a:t>
            </a:r>
            <a:endParaRPr sz="1700">
              <a:latin typeface="Consolas"/>
              <a:ea typeface="Consolas"/>
              <a:cs typeface="Consolas"/>
              <a:sym typeface="Consolas"/>
            </a:endParaRPr>
          </a:p>
          <a:p>
            <a:pPr marL="0" lvl="0" indent="0" algn="l" rtl="0">
              <a:lnSpc>
                <a:spcPct val="115000"/>
              </a:lnSpc>
              <a:spcBef>
                <a:spcPts val="1000"/>
              </a:spcBef>
              <a:spcAft>
                <a:spcPts val="0"/>
              </a:spcAft>
              <a:buNone/>
            </a:pPr>
            <a:endParaRPr sz="17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8"/>
                                        </p:tgtEl>
                                        <p:attrNameLst>
                                          <p:attrName>style.visibility</p:attrName>
                                        </p:attrNameLst>
                                      </p:cBhvr>
                                      <p:to>
                                        <p:strVal val="visible"/>
                                      </p:to>
                                    </p:set>
                                    <p:animEffect transition="in" filter="fade">
                                      <p:cBhvr>
                                        <p:cTn id="7" dur="1000"/>
                                        <p:tgtEl>
                                          <p:spTgt spid="478"/>
                                        </p:tgtEl>
                                      </p:cBhvr>
                                    </p:animEffect>
                                  </p:childTnLst>
                                </p:cTn>
                              </p:par>
                              <p:par>
                                <p:cTn id="8" presetID="10" presetClass="entr" presetSubtype="0" fill="hold" nodeType="withEffect">
                                  <p:stCondLst>
                                    <p:cond delay="0"/>
                                  </p:stCondLst>
                                  <p:childTnLst>
                                    <p:set>
                                      <p:cBhvr>
                                        <p:cTn id="9" dur="1" fill="hold">
                                          <p:stCondLst>
                                            <p:cond delay="0"/>
                                          </p:stCondLst>
                                        </p:cTn>
                                        <p:tgtEl>
                                          <p:spTgt spid="480"/>
                                        </p:tgtEl>
                                        <p:attrNameLst>
                                          <p:attrName>style.visibility</p:attrName>
                                        </p:attrNameLst>
                                      </p:cBhvr>
                                      <p:to>
                                        <p:strVal val="visible"/>
                                      </p:to>
                                    </p:set>
                                    <p:animEffect transition="in" filter="fade">
                                      <p:cBhvr>
                                        <p:cTn id="10" dur="10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0"/>
          <p:cNvSpPr txBox="1">
            <a:spLocks noGrp="1"/>
          </p:cNvSpPr>
          <p:nvPr>
            <p:ph type="title"/>
          </p:nvPr>
        </p:nvSpPr>
        <p:spPr>
          <a:xfrm>
            <a:off x="311700" y="0"/>
            <a:ext cx="8520600" cy="466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vi-VN" sz="4200">
                <a:latin typeface="Arial"/>
                <a:ea typeface="Arial"/>
                <a:cs typeface="Arial"/>
                <a:sym typeface="Arial"/>
              </a:rPr>
              <a:t>Tóm tắt</a:t>
            </a:r>
            <a:endParaRPr>
              <a:latin typeface="Arial"/>
              <a:ea typeface="Arial"/>
              <a:cs typeface="Arial"/>
              <a:sym typeface="Arial"/>
            </a:endParaRPr>
          </a:p>
        </p:txBody>
      </p:sp>
      <p:sp>
        <p:nvSpPr>
          <p:cNvPr id="486" name="Google Shape;486;p60"/>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61"/>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Tóm tắt</a:t>
            </a:r>
            <a:endParaRPr>
              <a:latin typeface="Arial"/>
              <a:ea typeface="Arial"/>
              <a:cs typeface="Arial"/>
              <a:sym typeface="Arial"/>
            </a:endParaRPr>
          </a:p>
        </p:txBody>
      </p:sp>
      <p:sp>
        <p:nvSpPr>
          <p:cNvPr id="492" name="Google Shape;492;p61"/>
          <p:cNvSpPr txBox="1">
            <a:spLocks noGrp="1"/>
          </p:cNvSpPr>
          <p:nvPr>
            <p:ph type="body" idx="1"/>
          </p:nvPr>
        </p:nvSpPr>
        <p:spPr>
          <a:xfrm>
            <a:off x="311700" y="1475050"/>
            <a:ext cx="8554800" cy="30702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1C4587"/>
              </a:buClr>
              <a:buSzPts val="2000"/>
              <a:buChar char="●"/>
            </a:pPr>
            <a:r>
              <a:rPr lang="vi-VN" sz="2000">
                <a:solidFill>
                  <a:srgbClr val="1C4587"/>
                </a:solidFill>
                <a:uFill>
                  <a:noFill/>
                </a:uFill>
                <a:latin typeface="Arial"/>
                <a:ea typeface="Arial"/>
                <a:cs typeface="Arial"/>
                <a:sym typeface="Arial"/>
                <a:hlinkClick r:id="rId3" action="ppaction://hlinksldjump">
                  <a:extLst>
                    <a:ext uri="{A12FA001-AC4F-418D-AE19-62706E023703}">
                      <ahyp:hlinkClr xmlns:ahyp="http://schemas.microsoft.com/office/drawing/2018/hyperlinkcolor" val="tx"/>
                    </a:ext>
                  </a:extLst>
                </a:hlinkClick>
              </a:rPr>
              <a:t>Tạo tệp và hàm </a:t>
            </a:r>
            <a:r>
              <a:rPr lang="vi-VN" sz="2000">
                <a:solidFill>
                  <a:srgbClr val="1C4587"/>
                </a:solidFill>
                <a:uFill>
                  <a:noFill/>
                </a:uFill>
                <a:latin typeface="Courier New"/>
                <a:ea typeface="Courier New"/>
                <a:cs typeface="Courier New"/>
                <a:sym typeface="Courier New"/>
                <a:hlinkClick r:id="rId3" action="ppaction://hlinksldjump">
                  <a:extLst>
                    <a:ext uri="{A12FA001-AC4F-418D-AE19-62706E023703}">
                      <ahyp:hlinkClr xmlns:ahyp="http://schemas.microsoft.com/office/drawing/2018/hyperlinkcolor" val="tx"/>
                    </a:ext>
                  </a:extLst>
                </a:hlinkClick>
              </a:rPr>
              <a:t>main()</a:t>
            </a:r>
            <a:r>
              <a:rPr lang="vi-VN" sz="2000">
                <a:solidFill>
                  <a:srgbClr val="1C4587"/>
                </a:solidFill>
                <a:uFill>
                  <a:noFill/>
                </a:uFill>
                <a:latin typeface="Arial"/>
                <a:ea typeface="Arial"/>
                <a:cs typeface="Arial"/>
                <a:sym typeface="Arial"/>
                <a:hlinkClick r:id="rId3" action="ppaction://hlinksldjump">
                  <a:extLst>
                    <a:ext uri="{A12FA001-AC4F-418D-AE19-62706E023703}">
                      <ahyp:hlinkClr xmlns:ahyp="http://schemas.microsoft.com/office/drawing/2018/hyperlinkcolor" val="tx"/>
                    </a:ext>
                  </a:extLst>
                </a:hlinkClick>
              </a:rPr>
              <a:t> trong dự án, cũng như chạy chương trình</a:t>
            </a:r>
            <a:endParaRPr>
              <a:solidFill>
                <a:srgbClr val="1C4587"/>
              </a:solidFill>
              <a:latin typeface="Arial"/>
              <a:ea typeface="Arial"/>
              <a:cs typeface="Arial"/>
              <a:sym typeface="Arial"/>
            </a:endParaRPr>
          </a:p>
          <a:p>
            <a:pPr marL="457200" lvl="0" indent="-355600" algn="l" rtl="0">
              <a:lnSpc>
                <a:spcPct val="115000"/>
              </a:lnSpc>
              <a:spcBef>
                <a:spcPts val="400"/>
              </a:spcBef>
              <a:spcAft>
                <a:spcPts val="0"/>
              </a:spcAft>
              <a:buClr>
                <a:srgbClr val="1C4587"/>
              </a:buClr>
              <a:buSzPts val="2000"/>
              <a:buChar char="●"/>
            </a:pPr>
            <a:r>
              <a:rPr lang="vi-VN" sz="2000">
                <a:solidFill>
                  <a:srgbClr val="1C4587"/>
                </a:solidFill>
                <a:uFill>
                  <a:noFill/>
                </a:uFill>
                <a:latin typeface="Arial"/>
                <a:ea typeface="Arial"/>
                <a:cs typeface="Arial"/>
                <a:sym typeface="Arial"/>
                <a:hlinkClick r:id="rId4" action="ppaction://hlinksldjump">
                  <a:extLst>
                    <a:ext uri="{A12FA001-AC4F-418D-AE19-62706E023703}">
                      <ahyp:hlinkClr xmlns:ahyp="http://schemas.microsoft.com/office/drawing/2018/hyperlinkcolor" val="tx"/>
                    </a:ext>
                  </a:extLst>
                </a:hlinkClick>
              </a:rPr>
              <a:t>Chuyển các đối số cho hàm </a:t>
            </a:r>
            <a:r>
              <a:rPr lang="vi-VN" sz="2000">
                <a:solidFill>
                  <a:srgbClr val="1C4587"/>
                </a:solidFill>
                <a:uFill>
                  <a:noFill/>
                </a:uFill>
                <a:latin typeface="Courier New"/>
                <a:ea typeface="Courier New"/>
                <a:cs typeface="Courier New"/>
                <a:sym typeface="Courier New"/>
                <a:hlinkClick r:id="rId4" action="ppaction://hlinksldjump">
                  <a:extLst>
                    <a:ext uri="{A12FA001-AC4F-418D-AE19-62706E023703}">
                      <ahyp:hlinkClr xmlns:ahyp="http://schemas.microsoft.com/office/drawing/2018/hyperlinkcolor" val="tx"/>
                    </a:ext>
                  </a:extLst>
                </a:hlinkClick>
              </a:rPr>
              <a:t>main()</a:t>
            </a:r>
            <a:endParaRPr>
              <a:solidFill>
                <a:srgbClr val="1C4587"/>
              </a:solidFill>
              <a:latin typeface="Arial"/>
              <a:ea typeface="Arial"/>
              <a:cs typeface="Arial"/>
              <a:sym typeface="Arial"/>
            </a:endParaRPr>
          </a:p>
          <a:p>
            <a:pPr marL="457200" lvl="0" indent="-355600" algn="l" rtl="0">
              <a:lnSpc>
                <a:spcPct val="115000"/>
              </a:lnSpc>
              <a:spcBef>
                <a:spcPts val="400"/>
              </a:spcBef>
              <a:spcAft>
                <a:spcPts val="0"/>
              </a:spcAft>
              <a:buClr>
                <a:srgbClr val="1C4587"/>
              </a:buClr>
              <a:buSzPts val="2000"/>
              <a:buChar char="●"/>
            </a:pPr>
            <a:r>
              <a:rPr lang="vi-VN" sz="2000">
                <a:solidFill>
                  <a:srgbClr val="1C4587"/>
                </a:solidFill>
                <a:uFill>
                  <a:noFill/>
                </a:uFill>
                <a:latin typeface="Arial"/>
                <a:ea typeface="Arial"/>
                <a:cs typeface="Arial"/>
                <a:sym typeface="Arial"/>
                <a:hlinkClick r:id="rId5" action="ppaction://hlinksldjump">
                  <a:extLst>
                    <a:ext uri="{A12FA001-AC4F-418D-AE19-62706E023703}">
                      <ahyp:hlinkClr xmlns:ahyp="http://schemas.microsoft.com/office/drawing/2018/hyperlinkcolor" val="tx"/>
                    </a:ext>
                  </a:extLst>
                </a:hlinkClick>
              </a:rPr>
              <a:t>Dùng giá trị được trả về của biểu thức</a:t>
            </a:r>
            <a:endParaRPr>
              <a:solidFill>
                <a:srgbClr val="1C4587"/>
              </a:solidFill>
              <a:latin typeface="Arial"/>
              <a:ea typeface="Arial"/>
              <a:cs typeface="Arial"/>
              <a:sym typeface="Arial"/>
            </a:endParaRPr>
          </a:p>
          <a:p>
            <a:pPr marL="457200" lvl="0" indent="-355600" algn="l" rtl="0">
              <a:lnSpc>
                <a:spcPct val="115000"/>
              </a:lnSpc>
              <a:spcBef>
                <a:spcPts val="400"/>
              </a:spcBef>
              <a:spcAft>
                <a:spcPts val="0"/>
              </a:spcAft>
              <a:buClr>
                <a:srgbClr val="1C4587"/>
              </a:buClr>
              <a:buSzPts val="2000"/>
              <a:buChar char="●"/>
            </a:pPr>
            <a:r>
              <a:rPr lang="vi-VN" sz="2000">
                <a:solidFill>
                  <a:srgbClr val="1C4587"/>
                </a:solidFill>
                <a:uFill>
                  <a:noFill/>
                </a:uFill>
                <a:latin typeface="Arial"/>
                <a:ea typeface="Arial"/>
                <a:cs typeface="Arial"/>
                <a:sym typeface="Arial"/>
                <a:hlinkClick r:id="rId6" action="ppaction://hlinksldjump">
                  <a:extLst>
                    <a:ext uri="{A12FA001-AC4F-418D-AE19-62706E023703}">
                      <ahyp:hlinkClr xmlns:ahyp="http://schemas.microsoft.com/office/drawing/2018/hyperlinkcolor" val="tx"/>
                    </a:ext>
                  </a:extLst>
                </a:hlinkClick>
              </a:rPr>
              <a:t>Dùng các đối số mặc định để thay thế nhiều phiên bản của một hàm</a:t>
            </a:r>
            <a:endParaRPr>
              <a:solidFill>
                <a:srgbClr val="1C4587"/>
              </a:solidFill>
              <a:latin typeface="Arial"/>
              <a:ea typeface="Arial"/>
              <a:cs typeface="Arial"/>
              <a:sym typeface="Arial"/>
            </a:endParaRPr>
          </a:p>
          <a:p>
            <a:pPr marL="457200" lvl="0" indent="-355600" algn="l" rtl="0">
              <a:lnSpc>
                <a:spcPct val="115000"/>
              </a:lnSpc>
              <a:spcBef>
                <a:spcPts val="400"/>
              </a:spcBef>
              <a:spcAft>
                <a:spcPts val="0"/>
              </a:spcAft>
              <a:buClr>
                <a:srgbClr val="1C4587"/>
              </a:buClr>
              <a:buSzPts val="2000"/>
              <a:buChar char="●"/>
            </a:pPr>
            <a:r>
              <a:rPr lang="vi-VN" sz="2000">
                <a:solidFill>
                  <a:srgbClr val="1C4587"/>
                </a:solidFill>
                <a:uFill>
                  <a:noFill/>
                </a:uFill>
                <a:latin typeface="Arial"/>
                <a:ea typeface="Arial"/>
                <a:cs typeface="Arial"/>
                <a:sym typeface="Arial"/>
                <a:hlinkClick r:id="rId7" action="ppaction://hlinksldjump">
                  <a:extLst>
                    <a:ext uri="{A12FA001-AC4F-418D-AE19-62706E023703}">
                      <ahyp:hlinkClr xmlns:ahyp="http://schemas.microsoft.com/office/drawing/2018/hyperlinkcolor" val="tx"/>
                    </a:ext>
                  </a:extLst>
                </a:hlinkClick>
              </a:rPr>
              <a:t>Dùng các hàm thu gọn để giúp mã dễ đọc hơn</a:t>
            </a:r>
            <a:endParaRPr>
              <a:solidFill>
                <a:srgbClr val="1C4587"/>
              </a:solidFill>
              <a:latin typeface="Arial"/>
              <a:ea typeface="Arial"/>
              <a:cs typeface="Arial"/>
              <a:sym typeface="Arial"/>
            </a:endParaRPr>
          </a:p>
          <a:p>
            <a:pPr marL="457200" lvl="0" indent="-355600" algn="l" rtl="0">
              <a:lnSpc>
                <a:spcPct val="115000"/>
              </a:lnSpc>
              <a:spcBef>
                <a:spcPts val="400"/>
              </a:spcBef>
              <a:spcAft>
                <a:spcPts val="0"/>
              </a:spcAft>
              <a:buClr>
                <a:srgbClr val="1C4587"/>
              </a:buClr>
              <a:buSzPts val="2000"/>
              <a:buChar char="●"/>
            </a:pPr>
            <a:r>
              <a:rPr lang="vi-VN" sz="2000">
                <a:solidFill>
                  <a:srgbClr val="1C4587"/>
                </a:solidFill>
                <a:uFill>
                  <a:noFill/>
                </a:uFill>
                <a:latin typeface="Arial"/>
                <a:ea typeface="Arial"/>
                <a:cs typeface="Arial"/>
                <a:sym typeface="Arial"/>
                <a:hlinkClick r:id="rId8" action="ppaction://hlinksldjump">
                  <a:extLst>
                    <a:ext uri="{A12FA001-AC4F-418D-AE19-62706E023703}">
                      <ahyp:hlinkClr xmlns:ahyp="http://schemas.microsoft.com/office/drawing/2018/hyperlinkcolor" val="tx"/>
                    </a:ext>
                  </a:extLst>
                </a:hlinkClick>
              </a:rPr>
              <a:t>Dùng hàm lambda và các hàm bậc cao hơn</a:t>
            </a:r>
            <a:endParaRPr>
              <a:solidFill>
                <a:srgbClr val="1C4587"/>
              </a:solidFill>
              <a:latin typeface="Arial"/>
              <a:ea typeface="Arial"/>
              <a:cs typeface="Arial"/>
              <a:sym typeface="Arial"/>
            </a:endParaRPr>
          </a:p>
          <a:p>
            <a:pPr marL="457200" lvl="0" indent="-355600" algn="l" rtl="0">
              <a:lnSpc>
                <a:spcPct val="115000"/>
              </a:lnSpc>
              <a:spcBef>
                <a:spcPts val="400"/>
              </a:spcBef>
              <a:spcAft>
                <a:spcPts val="0"/>
              </a:spcAft>
              <a:buClr>
                <a:srgbClr val="1C4587"/>
              </a:buClr>
              <a:buSzPts val="2000"/>
              <a:buChar char="●"/>
            </a:pPr>
            <a:r>
              <a:rPr lang="vi-VN" sz="2000">
                <a:solidFill>
                  <a:srgbClr val="1C4587"/>
                </a:solidFill>
                <a:uFill>
                  <a:noFill/>
                </a:uFill>
                <a:latin typeface="Arial"/>
                <a:ea typeface="Arial"/>
                <a:cs typeface="Arial"/>
                <a:sym typeface="Arial"/>
                <a:hlinkClick r:id="rId9" action="ppaction://hlinksldjump">
                  <a:extLst>
                    <a:ext uri="{A12FA001-AC4F-418D-AE19-62706E023703}">
                      <ahyp:hlinkClr xmlns:ahyp="http://schemas.microsoft.com/office/drawing/2018/hyperlinkcolor" val="tx"/>
                    </a:ext>
                  </a:extLst>
                </a:hlinkClick>
              </a:rPr>
              <a:t>Dùng các bộ lọc danh sách eager và lazy</a:t>
            </a:r>
            <a:endParaRPr>
              <a:solidFill>
                <a:srgbClr val="1C4587"/>
              </a:solidFill>
              <a:latin typeface="Arial"/>
              <a:ea typeface="Arial"/>
              <a:cs typeface="Arial"/>
              <a:sym typeface="Arial"/>
            </a:endParaRPr>
          </a:p>
          <a:p>
            <a:pPr marL="0" lvl="0" indent="0" algn="l" rtl="0">
              <a:lnSpc>
                <a:spcPct val="115000"/>
              </a:lnSpc>
              <a:spcBef>
                <a:spcPts val="400"/>
              </a:spcBef>
              <a:spcAft>
                <a:spcPts val="0"/>
              </a:spcAft>
              <a:buClr>
                <a:schemeClr val="dk1"/>
              </a:buClr>
              <a:buSzPts val="1100"/>
              <a:buFont typeface="Arial"/>
              <a:buNone/>
            </a:pPr>
            <a:endParaRPr sz="2000">
              <a:solidFill>
                <a:srgbClr val="1C4587"/>
              </a:solidFill>
              <a:latin typeface="Arial"/>
              <a:ea typeface="Arial"/>
              <a:cs typeface="Arial"/>
              <a:sym typeface="Arial"/>
            </a:endParaRPr>
          </a:p>
          <a:p>
            <a:pPr marL="0" lvl="0" indent="0" algn="l" rtl="0">
              <a:lnSpc>
                <a:spcPct val="115000"/>
              </a:lnSpc>
              <a:spcBef>
                <a:spcPts val="600"/>
              </a:spcBef>
              <a:spcAft>
                <a:spcPts val="600"/>
              </a:spcAft>
              <a:buSzPts val="2400"/>
              <a:buNone/>
            </a:pPr>
            <a:endParaRPr sz="2000">
              <a:solidFill>
                <a:srgbClr val="1C4587"/>
              </a:solidFill>
              <a:latin typeface="Arial"/>
              <a:ea typeface="Arial"/>
              <a:cs typeface="Arial"/>
              <a:sym typeface="Arial"/>
            </a:endParaRPr>
          </a:p>
        </p:txBody>
      </p:sp>
      <p:sp>
        <p:nvSpPr>
          <p:cNvPr id="493" name="Google Shape;493;p61"/>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45</a:t>
            </a:fld>
            <a:endParaRPr/>
          </a:p>
        </p:txBody>
      </p:sp>
      <p:sp>
        <p:nvSpPr>
          <p:cNvPr id="494" name="Google Shape;494;p61"/>
          <p:cNvSpPr txBox="1"/>
          <p:nvPr/>
        </p:nvSpPr>
        <p:spPr>
          <a:xfrm>
            <a:off x="250900" y="1019300"/>
            <a:ext cx="5288400" cy="36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vi-VN" sz="2000" i="0" u="none" strike="noStrike" cap="none">
                <a:solidFill>
                  <a:srgbClr val="000000"/>
                </a:solidFill>
              </a:rPr>
              <a:t>Trong Bài học 2, bạn đã tìm hiểu cách:</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62"/>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Lộ trình</a:t>
            </a:r>
            <a:endParaRPr>
              <a:latin typeface="Arial"/>
              <a:ea typeface="Arial"/>
              <a:cs typeface="Arial"/>
              <a:sym typeface="Arial"/>
            </a:endParaRPr>
          </a:p>
        </p:txBody>
      </p:sp>
      <p:sp>
        <p:nvSpPr>
          <p:cNvPr id="500" name="Google Shape;500;p62"/>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46</a:t>
            </a:fld>
            <a:endParaRPr/>
          </a:p>
        </p:txBody>
      </p:sp>
      <p:sp>
        <p:nvSpPr>
          <p:cNvPr id="501" name="Google Shape;501;p62"/>
          <p:cNvSpPr txBox="1">
            <a:spLocks noGrp="1"/>
          </p:cNvSpPr>
          <p:nvPr>
            <p:ph type="body" idx="1"/>
          </p:nvPr>
        </p:nvSpPr>
        <p:spPr>
          <a:xfrm>
            <a:off x="311700" y="1490525"/>
            <a:ext cx="5394600" cy="89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vi-VN">
                <a:latin typeface="Arial"/>
                <a:ea typeface="Arial"/>
                <a:cs typeface="Arial"/>
                <a:sym typeface="Arial"/>
              </a:rPr>
              <a:t>Thực hành những gì bạn đã học được bằng cách hoàn thành lộ trình này:</a:t>
            </a:r>
            <a:endParaRPr sz="2300">
              <a:latin typeface="Arial"/>
              <a:ea typeface="Arial"/>
              <a:cs typeface="Arial"/>
              <a:sym typeface="Arial"/>
            </a:endParaRPr>
          </a:p>
          <a:p>
            <a:pPr marL="0" lvl="0" indent="0" algn="l" rtl="0">
              <a:lnSpc>
                <a:spcPct val="115000"/>
              </a:lnSpc>
              <a:spcBef>
                <a:spcPts val="1000"/>
              </a:spcBef>
              <a:spcAft>
                <a:spcPts val="0"/>
              </a:spcAft>
              <a:buSzPts val="2400"/>
              <a:buNone/>
            </a:pPr>
            <a:r>
              <a:rPr lang="vi-VN" u="sng">
                <a:solidFill>
                  <a:schemeClr val="hlink"/>
                </a:solidFill>
                <a:latin typeface="Arial"/>
                <a:ea typeface="Arial"/>
                <a:cs typeface="Arial"/>
                <a:sym typeface="Arial"/>
                <a:hlinkClick r:id="rId3"/>
              </a:rPr>
              <a:t>Bài học 2: Hàm</a:t>
            </a:r>
            <a:endParaRPr sz="2300">
              <a:latin typeface="Arial"/>
              <a:ea typeface="Arial"/>
              <a:cs typeface="Arial"/>
              <a:sym typeface="Arial"/>
            </a:endParaRPr>
          </a:p>
          <a:p>
            <a:pPr marL="0" lvl="0" indent="0" algn="l" rtl="0">
              <a:lnSpc>
                <a:spcPct val="115000"/>
              </a:lnSpc>
              <a:spcBef>
                <a:spcPts val="1000"/>
              </a:spcBef>
              <a:spcAft>
                <a:spcPts val="1000"/>
              </a:spcAft>
              <a:buSzPts val="2400"/>
              <a:buNone/>
            </a:pPr>
            <a:endParaRPr>
              <a:solidFill>
                <a:schemeClr val="dk1"/>
              </a:solidFill>
              <a:latin typeface="Arial"/>
              <a:ea typeface="Arial"/>
              <a:cs typeface="Arial"/>
              <a:sym typeface="Arial"/>
            </a:endParaRPr>
          </a:p>
        </p:txBody>
      </p:sp>
      <p:pic>
        <p:nvPicPr>
          <p:cNvPr id="502" name="Google Shape;502;p62"/>
          <p:cNvPicPr preferRelativeResize="0"/>
          <p:nvPr/>
        </p:nvPicPr>
        <p:blipFill rotWithShape="1">
          <a:blip r:embed="rId4">
            <a:alphaModFix/>
          </a:blip>
          <a:srcRect l="12796" t="12878" r="12273" b="13226"/>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2470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Tạo một tệp mới trong Kotlin</a:t>
            </a:r>
            <a:endParaRPr dirty="0">
              <a:latin typeface="Arial"/>
              <a:ea typeface="Arial"/>
              <a:cs typeface="Arial"/>
              <a:sym typeface="Arial"/>
            </a:endParaRPr>
          </a:p>
        </p:txBody>
      </p:sp>
      <p:sp>
        <p:nvSpPr>
          <p:cNvPr id="107" name="Google Shape;107;p21"/>
          <p:cNvSpPr txBox="1">
            <a:spLocks noGrp="1"/>
          </p:cNvSpPr>
          <p:nvPr>
            <p:ph type="body" idx="1"/>
          </p:nvPr>
        </p:nvSpPr>
        <p:spPr>
          <a:xfrm>
            <a:off x="311700" y="1076275"/>
            <a:ext cx="8520600" cy="319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vi-VN" sz="1600" dirty="0">
                <a:latin typeface="Arial"/>
                <a:ea typeface="Arial"/>
                <a:cs typeface="Arial"/>
                <a:sym typeface="Arial"/>
              </a:rPr>
              <a:t>Trong ngăn Dự án của </a:t>
            </a:r>
            <a:r>
              <a:rPr lang="vi-VN" sz="1600" dirty="0">
                <a:solidFill>
                  <a:schemeClr val="dk1"/>
                </a:solidFill>
                <a:latin typeface="Arial"/>
                <a:ea typeface="Arial"/>
                <a:cs typeface="Arial"/>
                <a:sym typeface="Arial"/>
              </a:rPr>
              <a:t>IntelliJ IDEA</a:t>
            </a:r>
            <a:r>
              <a:rPr lang="vi-VN" sz="1600" dirty="0">
                <a:latin typeface="Arial"/>
                <a:ea typeface="Arial"/>
                <a:cs typeface="Arial"/>
                <a:sym typeface="Arial"/>
              </a:rPr>
              <a:t>, </a:t>
            </a:r>
            <a:r>
              <a:rPr lang="vi-VN" sz="1600" dirty="0">
                <a:solidFill>
                  <a:schemeClr val="dk1"/>
                </a:solidFill>
                <a:latin typeface="Arial"/>
                <a:ea typeface="Arial"/>
                <a:cs typeface="Arial"/>
                <a:sym typeface="Arial"/>
              </a:rPr>
              <a:t>bên dưới mục </a:t>
            </a:r>
            <a:r>
              <a:rPr lang="vi-VN" sz="1600" b="1" dirty="0">
                <a:solidFill>
                  <a:schemeClr val="dk1"/>
                </a:solidFill>
                <a:latin typeface="Arial"/>
                <a:ea typeface="Arial"/>
                <a:cs typeface="Arial"/>
                <a:sym typeface="Arial"/>
              </a:rPr>
              <a:t>Hello World</a:t>
            </a:r>
            <a:r>
              <a:rPr lang="vi-VN" sz="1600" dirty="0">
                <a:solidFill>
                  <a:schemeClr val="dk1"/>
                </a:solidFill>
                <a:latin typeface="Arial"/>
                <a:ea typeface="Arial"/>
                <a:cs typeface="Arial"/>
                <a:sym typeface="Arial"/>
              </a:rPr>
              <a:t>, hãy</a:t>
            </a:r>
            <a:r>
              <a:rPr lang="vi-VN" sz="1600" b="1" dirty="0">
                <a:solidFill>
                  <a:schemeClr val="dk1"/>
                </a:solidFill>
                <a:latin typeface="Arial"/>
                <a:ea typeface="Arial"/>
                <a:cs typeface="Arial"/>
                <a:sym typeface="Arial"/>
              </a:rPr>
              <a:t> </a:t>
            </a:r>
            <a:r>
              <a:rPr lang="vi-VN" sz="1600" dirty="0">
                <a:latin typeface="Arial"/>
                <a:ea typeface="Arial"/>
                <a:cs typeface="Arial"/>
                <a:sym typeface="Arial"/>
              </a:rPr>
              <a:t>nhấp chuột phải vào thư mục </a:t>
            </a:r>
            <a:r>
              <a:rPr lang="vi-VN" sz="1600" dirty="0">
                <a:latin typeface="Courier New"/>
                <a:ea typeface="Courier New"/>
                <a:cs typeface="Courier New"/>
                <a:sym typeface="Courier New"/>
              </a:rPr>
              <a:t>src</a:t>
            </a:r>
            <a:r>
              <a:rPr lang="vi-VN" sz="1600" dirty="0">
                <a:latin typeface="Arial"/>
                <a:ea typeface="Arial"/>
                <a:cs typeface="Arial"/>
                <a:sym typeface="Arial"/>
              </a:rPr>
              <a:t>. </a:t>
            </a:r>
            <a:endParaRPr sz="1600" dirty="0">
              <a:latin typeface="Arial"/>
              <a:ea typeface="Arial"/>
              <a:cs typeface="Arial"/>
              <a:sym typeface="Arial"/>
            </a:endParaRPr>
          </a:p>
          <a:p>
            <a:pPr marL="457200" lvl="0" indent="-330200" algn="l" rtl="0">
              <a:lnSpc>
                <a:spcPct val="115000"/>
              </a:lnSpc>
              <a:spcBef>
                <a:spcPts val="1000"/>
              </a:spcBef>
              <a:spcAft>
                <a:spcPts val="0"/>
              </a:spcAft>
              <a:buSzPts val="1600"/>
              <a:buChar char="●"/>
            </a:pPr>
            <a:r>
              <a:rPr lang="vi-VN" sz="1600" dirty="0">
                <a:latin typeface="Arial"/>
                <a:ea typeface="Arial"/>
                <a:cs typeface="Arial"/>
                <a:sym typeface="Arial"/>
              </a:rPr>
              <a:t>Chọn </a:t>
            </a:r>
            <a:r>
              <a:rPr lang="vi-VN" sz="1600" b="1" dirty="0">
                <a:latin typeface="Arial"/>
                <a:ea typeface="Arial"/>
                <a:cs typeface="Arial"/>
                <a:sym typeface="Arial"/>
              </a:rPr>
              <a:t>New &gt; Kotlin File/Class</a:t>
            </a:r>
            <a:r>
              <a:rPr lang="vi-VN" sz="1600" dirty="0">
                <a:latin typeface="Arial"/>
                <a:ea typeface="Arial"/>
                <a:cs typeface="Arial"/>
                <a:sym typeface="Arial"/>
              </a:rPr>
              <a:t> (Mới &gt; Tệp/lớp trong Kotlin).</a:t>
            </a:r>
            <a:endParaRPr sz="1600" dirty="0">
              <a:latin typeface="Arial"/>
              <a:ea typeface="Arial"/>
              <a:cs typeface="Arial"/>
              <a:sym typeface="Arial"/>
            </a:endParaRPr>
          </a:p>
          <a:p>
            <a:pPr marL="457200" lvl="0" indent="-330200" algn="l" rtl="0">
              <a:lnSpc>
                <a:spcPct val="115000"/>
              </a:lnSpc>
              <a:spcBef>
                <a:spcPts val="0"/>
              </a:spcBef>
              <a:spcAft>
                <a:spcPts val="0"/>
              </a:spcAft>
              <a:buSzPts val="1600"/>
              <a:buChar char="●"/>
            </a:pPr>
            <a:r>
              <a:rPr lang="vi-VN" sz="1600" dirty="0">
                <a:latin typeface="Arial"/>
                <a:ea typeface="Arial"/>
                <a:cs typeface="Arial"/>
                <a:sym typeface="Arial"/>
              </a:rPr>
              <a:t>Chọn </a:t>
            </a:r>
            <a:r>
              <a:rPr lang="vi-VN" sz="1600" b="1" dirty="0">
                <a:latin typeface="Arial"/>
                <a:ea typeface="Arial"/>
                <a:cs typeface="Arial"/>
                <a:sym typeface="Arial"/>
              </a:rPr>
              <a:t>File</a:t>
            </a:r>
            <a:r>
              <a:rPr lang="vi-VN" sz="1600" dirty="0">
                <a:latin typeface="Arial"/>
                <a:ea typeface="Arial"/>
                <a:cs typeface="Arial"/>
                <a:sym typeface="Arial"/>
              </a:rPr>
              <a:t> (Tệp), đặt tên cho tệp là </a:t>
            </a:r>
            <a:r>
              <a:rPr lang="vi-VN" sz="1600" dirty="0">
                <a:latin typeface="Courier New"/>
                <a:ea typeface="Courier New"/>
                <a:cs typeface="Courier New"/>
                <a:sym typeface="Courier New"/>
              </a:rPr>
              <a:t>Hello</a:t>
            </a:r>
            <a:r>
              <a:rPr lang="vi-VN" sz="1600" dirty="0">
                <a:latin typeface="Arial"/>
                <a:ea typeface="Arial"/>
                <a:cs typeface="Arial"/>
                <a:sym typeface="Arial"/>
              </a:rPr>
              <a:t> rồi nhấn phím </a:t>
            </a:r>
            <a:r>
              <a:rPr lang="vi-VN" sz="1600" b="1" dirty="0">
                <a:latin typeface="Arial"/>
                <a:ea typeface="Arial"/>
                <a:cs typeface="Arial"/>
                <a:sym typeface="Arial"/>
              </a:rPr>
              <a:t>Enter</a:t>
            </a:r>
            <a:r>
              <a:rPr lang="vi-VN" sz="1600" dirty="0">
                <a:latin typeface="Arial"/>
                <a:ea typeface="Arial"/>
                <a:cs typeface="Arial"/>
                <a:sym typeface="Arial"/>
              </a:rPr>
              <a:t>.</a:t>
            </a:r>
            <a:endParaRPr sz="1600" dirty="0">
              <a:latin typeface="Arial"/>
              <a:ea typeface="Arial"/>
              <a:cs typeface="Arial"/>
              <a:sym typeface="Arial"/>
            </a:endParaRPr>
          </a:p>
          <a:p>
            <a:pPr marL="457200" lvl="0" indent="0" algn="l" rtl="0">
              <a:lnSpc>
                <a:spcPct val="115000"/>
              </a:lnSpc>
              <a:spcBef>
                <a:spcPts val="1000"/>
              </a:spcBef>
              <a:spcAft>
                <a:spcPts val="0"/>
              </a:spcAft>
              <a:buSzPts val="2400"/>
              <a:buNone/>
            </a:pPr>
            <a:endParaRPr sz="1600" dirty="0">
              <a:latin typeface="Arial"/>
              <a:ea typeface="Arial"/>
              <a:cs typeface="Arial"/>
              <a:sym typeface="Arial"/>
            </a:endParaRPr>
          </a:p>
          <a:p>
            <a:pPr marL="0" lvl="0" indent="0" algn="l" rtl="0">
              <a:lnSpc>
                <a:spcPct val="115000"/>
              </a:lnSpc>
              <a:spcBef>
                <a:spcPts val="1000"/>
              </a:spcBef>
              <a:spcAft>
                <a:spcPts val="0"/>
              </a:spcAft>
              <a:buSzPts val="2400"/>
              <a:buNone/>
            </a:pPr>
            <a:endParaRPr sz="1600" dirty="0">
              <a:latin typeface="Arial"/>
              <a:ea typeface="Arial"/>
              <a:cs typeface="Arial"/>
              <a:sym typeface="Arial"/>
            </a:endParaRPr>
          </a:p>
          <a:p>
            <a:pPr marL="0" lvl="0" indent="0" algn="l" rtl="0">
              <a:lnSpc>
                <a:spcPct val="115000"/>
              </a:lnSpc>
              <a:spcBef>
                <a:spcPts val="1000"/>
              </a:spcBef>
              <a:spcAft>
                <a:spcPts val="0"/>
              </a:spcAft>
              <a:buSzPts val="2400"/>
              <a:buNone/>
            </a:pPr>
            <a:endParaRPr sz="1600" dirty="0">
              <a:latin typeface="Arial"/>
              <a:ea typeface="Arial"/>
              <a:cs typeface="Arial"/>
              <a:sym typeface="Arial"/>
            </a:endParaRPr>
          </a:p>
          <a:p>
            <a:pPr marL="0" lvl="0" indent="0" algn="l" rtl="0">
              <a:lnSpc>
                <a:spcPct val="115000"/>
              </a:lnSpc>
              <a:spcBef>
                <a:spcPts val="1000"/>
              </a:spcBef>
              <a:spcAft>
                <a:spcPts val="0"/>
              </a:spcAft>
              <a:buSzPts val="2400"/>
              <a:buNone/>
            </a:pPr>
            <a:endParaRPr sz="1600" dirty="0">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endParaRPr sz="1600" dirty="0">
              <a:latin typeface="Arial"/>
              <a:ea typeface="Arial"/>
              <a:cs typeface="Arial"/>
              <a:sym typeface="Arial"/>
            </a:endParaRPr>
          </a:p>
          <a:p>
            <a:pPr marL="0" lvl="0" indent="0" algn="l" rtl="0">
              <a:lnSpc>
                <a:spcPct val="115000"/>
              </a:lnSpc>
              <a:spcBef>
                <a:spcPts val="1000"/>
              </a:spcBef>
              <a:spcAft>
                <a:spcPts val="0"/>
              </a:spcAft>
              <a:buSzPts val="2400"/>
              <a:buNone/>
            </a:pPr>
            <a:endParaRPr sz="1600" dirty="0">
              <a:latin typeface="Arial"/>
              <a:ea typeface="Arial"/>
              <a:cs typeface="Arial"/>
              <a:sym typeface="Arial"/>
            </a:endParaRPr>
          </a:p>
        </p:txBody>
      </p:sp>
      <p:sp>
        <p:nvSpPr>
          <p:cNvPr id="108" name="Google Shape;108;p21"/>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5</a:t>
            </a:fld>
            <a:endParaRPr/>
          </a:p>
        </p:txBody>
      </p:sp>
      <p:pic>
        <p:nvPicPr>
          <p:cNvPr id="109" name="Google Shape;109;p21"/>
          <p:cNvPicPr preferRelativeResize="0"/>
          <p:nvPr/>
        </p:nvPicPr>
        <p:blipFill rotWithShape="1">
          <a:blip r:embed="rId3">
            <a:alphaModFix/>
          </a:blip>
          <a:srcRect/>
          <a:stretch/>
        </p:blipFill>
        <p:spPr>
          <a:xfrm>
            <a:off x="888550" y="2439609"/>
            <a:ext cx="3717105" cy="21072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a:latin typeface="Arial"/>
                <a:ea typeface="Arial"/>
                <a:cs typeface="Arial"/>
                <a:sym typeface="Arial"/>
              </a:rPr>
              <a:t>Tạo một tệp trong Kotlin</a:t>
            </a:r>
            <a:endParaRPr>
              <a:latin typeface="Arial"/>
              <a:ea typeface="Arial"/>
              <a:cs typeface="Arial"/>
              <a:sym typeface="Arial"/>
            </a:endParaRPr>
          </a:p>
        </p:txBody>
      </p:sp>
      <p:sp>
        <p:nvSpPr>
          <p:cNvPr id="115" name="Google Shape;115;p22"/>
          <p:cNvSpPr txBox="1">
            <a:spLocks noGrp="1"/>
          </p:cNvSpPr>
          <p:nvPr>
            <p:ph type="body" idx="1"/>
          </p:nvPr>
        </p:nvSpPr>
        <p:spPr>
          <a:xfrm>
            <a:off x="311700" y="1152475"/>
            <a:ext cx="8520600" cy="319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vi-VN" sz="1800">
                <a:latin typeface="Arial"/>
                <a:ea typeface="Arial"/>
                <a:cs typeface="Arial"/>
                <a:sym typeface="Arial"/>
              </a:rPr>
              <a:t>Bây giờ, bạn sẽ thấy một tệp trong thư mục </a:t>
            </a:r>
            <a:r>
              <a:rPr lang="vi-VN" sz="1800">
                <a:latin typeface="Courier New"/>
                <a:ea typeface="Courier New"/>
                <a:cs typeface="Courier New"/>
                <a:sym typeface="Courier New"/>
              </a:rPr>
              <a:t>src</a:t>
            </a:r>
            <a:r>
              <a:rPr lang="vi-VN" sz="1800">
                <a:latin typeface="Arial"/>
                <a:ea typeface="Arial"/>
                <a:cs typeface="Arial"/>
                <a:sym typeface="Arial"/>
              </a:rPr>
              <a:t> có tên là </a:t>
            </a:r>
            <a:r>
              <a:rPr lang="vi-VN" sz="1800">
                <a:latin typeface="Courier New"/>
                <a:ea typeface="Courier New"/>
                <a:cs typeface="Courier New"/>
                <a:sym typeface="Courier New"/>
              </a:rPr>
              <a:t>Hello.kt</a:t>
            </a:r>
            <a:r>
              <a:rPr lang="vi-VN" sz="1800">
                <a:latin typeface="Arial"/>
                <a:ea typeface="Arial"/>
                <a:cs typeface="Arial"/>
                <a:sym typeface="Arial"/>
              </a:rPr>
              <a:t>.</a:t>
            </a:r>
            <a:endParaRPr>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endParaRPr sz="1800">
              <a:latin typeface="Arial"/>
              <a:ea typeface="Arial"/>
              <a:cs typeface="Arial"/>
              <a:sym typeface="Arial"/>
            </a:endParaRPr>
          </a:p>
          <a:p>
            <a:pPr marL="0" lvl="0" indent="0" algn="l" rtl="0">
              <a:lnSpc>
                <a:spcPct val="115000"/>
              </a:lnSpc>
              <a:spcBef>
                <a:spcPts val="1000"/>
              </a:spcBef>
              <a:spcAft>
                <a:spcPts val="0"/>
              </a:spcAft>
              <a:buSzPts val="2400"/>
              <a:buNone/>
            </a:pPr>
            <a:endParaRPr sz="1800">
              <a:latin typeface="Arial"/>
              <a:ea typeface="Arial"/>
              <a:cs typeface="Arial"/>
              <a:sym typeface="Arial"/>
            </a:endParaRPr>
          </a:p>
          <a:p>
            <a:pPr marL="457200" lvl="0" indent="0" algn="l" rtl="0">
              <a:lnSpc>
                <a:spcPct val="115000"/>
              </a:lnSpc>
              <a:spcBef>
                <a:spcPts val="1000"/>
              </a:spcBef>
              <a:spcAft>
                <a:spcPts val="0"/>
              </a:spcAft>
              <a:buSzPts val="2400"/>
              <a:buNone/>
            </a:pPr>
            <a:endParaRPr sz="1800">
              <a:latin typeface="Arial"/>
              <a:ea typeface="Arial"/>
              <a:cs typeface="Arial"/>
              <a:sym typeface="Arial"/>
            </a:endParaRPr>
          </a:p>
          <a:p>
            <a:pPr marL="0" lvl="0" indent="0" algn="l" rtl="0">
              <a:lnSpc>
                <a:spcPct val="115000"/>
              </a:lnSpc>
              <a:spcBef>
                <a:spcPts val="1000"/>
              </a:spcBef>
              <a:spcAft>
                <a:spcPts val="0"/>
              </a:spcAft>
              <a:buSzPts val="2400"/>
              <a:buNone/>
            </a:pPr>
            <a:endParaRPr sz="1800">
              <a:latin typeface="Arial"/>
              <a:ea typeface="Arial"/>
              <a:cs typeface="Arial"/>
              <a:sym typeface="Arial"/>
            </a:endParaRPr>
          </a:p>
          <a:p>
            <a:pPr marL="0" lvl="0" indent="0" algn="l" rtl="0">
              <a:lnSpc>
                <a:spcPct val="115000"/>
              </a:lnSpc>
              <a:spcBef>
                <a:spcPts val="1000"/>
              </a:spcBef>
              <a:spcAft>
                <a:spcPts val="0"/>
              </a:spcAft>
              <a:buSzPts val="2400"/>
              <a:buNone/>
            </a:pPr>
            <a:endParaRPr sz="1800">
              <a:latin typeface="Arial"/>
              <a:ea typeface="Arial"/>
              <a:cs typeface="Arial"/>
              <a:sym typeface="Arial"/>
            </a:endParaRPr>
          </a:p>
          <a:p>
            <a:pPr marL="0" lvl="0" indent="0" algn="l" rtl="0">
              <a:lnSpc>
                <a:spcPct val="115000"/>
              </a:lnSpc>
              <a:spcBef>
                <a:spcPts val="1000"/>
              </a:spcBef>
              <a:spcAft>
                <a:spcPts val="0"/>
              </a:spcAft>
              <a:buSzPts val="2400"/>
              <a:buNone/>
            </a:pPr>
            <a:endParaRPr sz="1800">
              <a:latin typeface="Arial"/>
              <a:ea typeface="Arial"/>
              <a:cs typeface="Arial"/>
              <a:sym typeface="Arial"/>
            </a:endParaRPr>
          </a:p>
          <a:p>
            <a:pPr marL="0" lvl="0" indent="0" algn="l" rtl="0">
              <a:lnSpc>
                <a:spcPct val="115000"/>
              </a:lnSpc>
              <a:spcBef>
                <a:spcPts val="1000"/>
              </a:spcBef>
              <a:spcAft>
                <a:spcPts val="0"/>
              </a:spcAft>
              <a:buSzPts val="2400"/>
              <a:buNone/>
            </a:pPr>
            <a:endParaRPr sz="1800">
              <a:latin typeface="Arial"/>
              <a:ea typeface="Arial"/>
              <a:cs typeface="Arial"/>
              <a:sym typeface="Arial"/>
            </a:endParaRPr>
          </a:p>
          <a:p>
            <a:pPr marL="0" lvl="0" indent="0" algn="l" rtl="0">
              <a:lnSpc>
                <a:spcPct val="115000"/>
              </a:lnSpc>
              <a:spcBef>
                <a:spcPts val="1000"/>
              </a:spcBef>
              <a:spcAft>
                <a:spcPts val="0"/>
              </a:spcAft>
              <a:buSzPts val="2400"/>
              <a:buNone/>
            </a:pPr>
            <a:endParaRPr>
              <a:latin typeface="Arial"/>
              <a:ea typeface="Arial"/>
              <a:cs typeface="Arial"/>
              <a:sym typeface="Arial"/>
            </a:endParaRPr>
          </a:p>
        </p:txBody>
      </p:sp>
      <p:sp>
        <p:nvSpPr>
          <p:cNvPr id="116" name="Google Shape;116;p22"/>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6</a:t>
            </a:fld>
            <a:endParaRPr/>
          </a:p>
        </p:txBody>
      </p:sp>
      <p:pic>
        <p:nvPicPr>
          <p:cNvPr id="117" name="Google Shape;117;p22"/>
          <p:cNvPicPr preferRelativeResize="0"/>
          <p:nvPr/>
        </p:nvPicPr>
        <p:blipFill rotWithShape="1">
          <a:blip r:embed="rId3">
            <a:alphaModFix/>
          </a:blip>
          <a:srcRect/>
          <a:stretch/>
        </p:blipFill>
        <p:spPr>
          <a:xfrm>
            <a:off x="404163" y="1774525"/>
            <a:ext cx="3057525" cy="24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Tạo một hàm main()</a:t>
            </a:r>
            <a:endParaRPr dirty="0">
              <a:latin typeface="Arial"/>
              <a:ea typeface="Arial"/>
              <a:cs typeface="Arial"/>
              <a:sym typeface="Arial"/>
            </a:endParaRPr>
          </a:p>
        </p:txBody>
      </p:sp>
      <p:sp>
        <p:nvSpPr>
          <p:cNvPr id="123" name="Google Shape;123;p23"/>
          <p:cNvSpPr txBox="1">
            <a:spLocks noGrp="1"/>
          </p:cNvSpPr>
          <p:nvPr>
            <p:ph type="body" idx="1"/>
          </p:nvPr>
        </p:nvSpPr>
        <p:spPr>
          <a:xfrm>
            <a:off x="311700" y="1685875"/>
            <a:ext cx="8520600" cy="199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2400"/>
              <a:buNone/>
            </a:pPr>
            <a:r>
              <a:rPr lang="vi-VN" sz="1800" dirty="0">
                <a:latin typeface="Arial"/>
                <a:ea typeface="Arial"/>
                <a:cs typeface="Arial"/>
                <a:sym typeface="Arial"/>
              </a:rPr>
              <a:t>Trong tệp </a:t>
            </a:r>
            <a:r>
              <a:rPr lang="vi-VN" sz="1800" dirty="0">
                <a:latin typeface="Courier New"/>
                <a:ea typeface="Courier New"/>
                <a:cs typeface="Courier New"/>
                <a:sym typeface="Courier New"/>
              </a:rPr>
              <a:t>Hello.kt</a:t>
            </a:r>
            <a:r>
              <a:rPr lang="vi-VN" sz="1800" dirty="0">
                <a:latin typeface="Arial"/>
                <a:ea typeface="Arial"/>
                <a:cs typeface="Arial"/>
                <a:sym typeface="Arial"/>
              </a:rPr>
              <a:t>:</a:t>
            </a:r>
            <a:endParaRPr lang="vi-VN" dirty="0">
              <a:solidFill>
                <a:schemeClr val="dk1"/>
              </a:solidFill>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vi-VN" sz="1800" dirty="0">
                <a:solidFill>
                  <a:srgbClr val="3F51B5"/>
                </a:solidFill>
                <a:latin typeface="Consolas"/>
                <a:ea typeface="Consolas"/>
                <a:cs typeface="Consolas"/>
                <a:sym typeface="Consolas"/>
              </a:rPr>
              <a:t>fun</a:t>
            </a:r>
            <a:r>
              <a:rPr lang="vi-VN" sz="1800" dirty="0">
                <a:solidFill>
                  <a:srgbClr val="37474F"/>
                </a:solidFill>
                <a:latin typeface="Consolas"/>
                <a:ea typeface="Consolas"/>
                <a:cs typeface="Consolas"/>
                <a:sym typeface="Consolas"/>
              </a:rPr>
              <a:t> main(args: Array&lt;String&gt;) {</a:t>
            </a:r>
          </a:p>
          <a:p>
            <a:pPr marL="0" lvl="0" indent="0" algn="l" rtl="0">
              <a:spcBef>
                <a:spcPts val="1000"/>
              </a:spcBef>
              <a:spcAft>
                <a:spcPts val="0"/>
              </a:spcAft>
              <a:buClr>
                <a:schemeClr val="dk1"/>
              </a:buClr>
              <a:buSzPts val="1100"/>
              <a:buFont typeface="Arial"/>
              <a:buNone/>
            </a:pPr>
            <a:r>
              <a:rPr lang="vi-VN" sz="1800" dirty="0">
                <a:solidFill>
                  <a:srgbClr val="37474F"/>
                </a:solidFill>
                <a:latin typeface="Consolas"/>
                <a:ea typeface="Consolas"/>
                <a:cs typeface="Consolas"/>
                <a:sym typeface="Consolas"/>
              </a:rPr>
              <a:t>    println(</a:t>
            </a:r>
            <a:r>
              <a:rPr lang="vi-VN" sz="1800" dirty="0">
                <a:solidFill>
                  <a:srgbClr val="388E3C"/>
                </a:solidFill>
                <a:latin typeface="Consolas"/>
                <a:ea typeface="Consolas"/>
                <a:cs typeface="Consolas"/>
                <a:sym typeface="Consolas"/>
              </a:rPr>
              <a:t>"Hello, world!"</a:t>
            </a:r>
            <a:r>
              <a:rPr lang="vi-VN" sz="1800" dirty="0">
                <a:solidFill>
                  <a:srgbClr val="37474F"/>
                </a:solidFill>
                <a:latin typeface="Consolas"/>
                <a:ea typeface="Consolas"/>
                <a:cs typeface="Consolas"/>
                <a:sym typeface="Consolas"/>
              </a:rPr>
              <a:t>)</a:t>
            </a:r>
          </a:p>
          <a:p>
            <a:pPr marL="0" lvl="0" indent="0" algn="l" rtl="0">
              <a:lnSpc>
                <a:spcPct val="150000"/>
              </a:lnSpc>
              <a:spcBef>
                <a:spcPts val="0"/>
              </a:spcBef>
              <a:spcAft>
                <a:spcPts val="0"/>
              </a:spcAft>
              <a:buClr>
                <a:schemeClr val="dk1"/>
              </a:buClr>
              <a:buSzPts val="1100"/>
              <a:buFont typeface="Arial"/>
              <a:buNone/>
            </a:pPr>
            <a:r>
              <a:rPr lang="vi-VN" sz="1800" dirty="0">
                <a:solidFill>
                  <a:srgbClr val="37474F"/>
                </a:solidFill>
                <a:latin typeface="Consolas"/>
                <a:ea typeface="Consolas"/>
                <a:cs typeface="Consolas"/>
                <a:sym typeface="Consolas"/>
              </a:rPr>
              <a:t>}</a:t>
            </a:r>
            <a:endParaRPr lang="vi-VN" sz="1800" dirty="0">
              <a:solidFill>
                <a:schemeClr val="dk1"/>
              </a:solidFill>
              <a:latin typeface="Arial"/>
              <a:ea typeface="Arial"/>
              <a:cs typeface="Arial"/>
              <a:sym typeface="Arial"/>
            </a:endParaRPr>
          </a:p>
          <a:p>
            <a:pPr marL="0" lvl="0" indent="0" algn="l" rtl="0">
              <a:spcBef>
                <a:spcPts val="1000"/>
              </a:spcBef>
              <a:spcAft>
                <a:spcPts val="0"/>
              </a:spcAft>
              <a:buClr>
                <a:schemeClr val="dk1"/>
              </a:buClr>
              <a:buSzPts val="2400"/>
              <a:buFont typeface="Arial"/>
              <a:buNone/>
            </a:pPr>
            <a:endParaRPr lang="vi-VN" sz="1800" dirty="0">
              <a:solidFill>
                <a:schemeClr val="dk1"/>
              </a:solidFill>
              <a:latin typeface="Arial"/>
              <a:ea typeface="Arial"/>
              <a:cs typeface="Arial"/>
              <a:sym typeface="Arial"/>
            </a:endParaRPr>
          </a:p>
          <a:p>
            <a:pPr marL="0" lvl="0" indent="0" algn="l" rtl="0">
              <a:lnSpc>
                <a:spcPct val="115000"/>
              </a:lnSpc>
              <a:spcBef>
                <a:spcPts val="1000"/>
              </a:spcBef>
              <a:spcAft>
                <a:spcPts val="0"/>
              </a:spcAft>
              <a:buSzPts val="2400"/>
              <a:buNone/>
            </a:pPr>
            <a:endParaRPr lang="vi-VN" sz="1800" dirty="0">
              <a:latin typeface="Arial"/>
              <a:ea typeface="Arial"/>
              <a:cs typeface="Arial"/>
              <a:sym typeface="Arial"/>
            </a:endParaRPr>
          </a:p>
          <a:p>
            <a:pPr marL="0" lvl="0" indent="0" algn="l" rtl="0">
              <a:lnSpc>
                <a:spcPct val="115000"/>
              </a:lnSpc>
              <a:spcBef>
                <a:spcPts val="1000"/>
              </a:spcBef>
              <a:spcAft>
                <a:spcPts val="0"/>
              </a:spcAft>
              <a:buSzPts val="2400"/>
              <a:buNone/>
            </a:pPr>
            <a:endParaRPr lang="vi-VN" sz="1800" dirty="0">
              <a:latin typeface="Arial"/>
              <a:ea typeface="Arial"/>
              <a:cs typeface="Arial"/>
              <a:sym typeface="Arial"/>
            </a:endParaRPr>
          </a:p>
          <a:p>
            <a:pPr marL="0" lvl="0" indent="0" algn="l" rtl="0">
              <a:lnSpc>
                <a:spcPct val="115000"/>
              </a:lnSpc>
              <a:spcBef>
                <a:spcPts val="1000"/>
              </a:spcBef>
              <a:spcAft>
                <a:spcPts val="0"/>
              </a:spcAft>
              <a:buSzPts val="2400"/>
              <a:buNone/>
            </a:pPr>
            <a:endParaRPr lang="vi-VN" sz="1800" dirty="0">
              <a:latin typeface="Arial"/>
              <a:ea typeface="Arial"/>
              <a:cs typeface="Arial"/>
              <a:sym typeface="Arial"/>
            </a:endParaRPr>
          </a:p>
          <a:p>
            <a:pPr marL="0" lvl="0" indent="0" algn="l" rtl="0">
              <a:lnSpc>
                <a:spcPct val="115000"/>
              </a:lnSpc>
              <a:spcBef>
                <a:spcPts val="1000"/>
              </a:spcBef>
              <a:spcAft>
                <a:spcPts val="0"/>
              </a:spcAft>
              <a:buSzPts val="2400"/>
              <a:buNone/>
            </a:pPr>
            <a:endParaRPr lang="vi-VN" sz="1800" dirty="0">
              <a:latin typeface="Arial"/>
              <a:ea typeface="Arial"/>
              <a:cs typeface="Arial"/>
              <a:sym typeface="Arial"/>
            </a:endParaRPr>
          </a:p>
          <a:p>
            <a:pPr marL="0" lvl="0" indent="0" algn="l" rtl="0">
              <a:lnSpc>
                <a:spcPct val="115000"/>
              </a:lnSpc>
              <a:spcBef>
                <a:spcPts val="1000"/>
              </a:spcBef>
              <a:spcAft>
                <a:spcPts val="1000"/>
              </a:spcAft>
              <a:buSzPts val="2400"/>
              <a:buNone/>
            </a:pPr>
            <a:endParaRPr lang="vi-VN" dirty="0">
              <a:latin typeface="Arial"/>
              <a:ea typeface="Arial"/>
              <a:cs typeface="Arial"/>
              <a:sym typeface="Arial"/>
            </a:endParaRPr>
          </a:p>
        </p:txBody>
      </p:sp>
      <p:sp>
        <p:nvSpPr>
          <p:cNvPr id="124" name="Google Shape;124;p2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7</a:t>
            </a:fld>
            <a:endParaRPr/>
          </a:p>
        </p:txBody>
      </p:sp>
      <p:sp>
        <p:nvSpPr>
          <p:cNvPr id="125" name="Google Shape;125;p23"/>
          <p:cNvSpPr txBox="1"/>
          <p:nvPr/>
        </p:nvSpPr>
        <p:spPr>
          <a:xfrm>
            <a:off x="311700" y="4028500"/>
            <a:ext cx="8520600" cy="419700"/>
          </a:xfrm>
          <a:prstGeom prst="rect">
            <a:avLst/>
          </a:prstGeom>
          <a:solidFill>
            <a:srgbClr val="D6F0F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i="0" u="none" strike="noStrike" cap="none" dirty="0">
                <a:solidFill>
                  <a:srgbClr val="3C4043"/>
                </a:solidFill>
              </a:rPr>
              <a:t>Các đối số trong hàm </a:t>
            </a:r>
            <a:r>
              <a:rPr lang="vi-VN" sz="1800" b="0" i="0" u="none" strike="noStrike" cap="none" dirty="0">
                <a:solidFill>
                  <a:srgbClr val="3C4043"/>
                </a:solidFill>
                <a:latin typeface="Courier New"/>
                <a:ea typeface="Courier New"/>
                <a:cs typeface="Courier New"/>
                <a:sym typeface="Courier New"/>
              </a:rPr>
              <a:t>main()</a:t>
            </a:r>
            <a:r>
              <a:rPr lang="vi-VN" sz="1800" i="0" u="none" strike="noStrike" cap="none" dirty="0">
                <a:solidFill>
                  <a:srgbClr val="3C4043"/>
                </a:solidFill>
              </a:rPr>
              <a:t> là không bắt buộc.</a:t>
            </a:r>
            <a:endParaRPr dirty="0"/>
          </a:p>
        </p:txBody>
      </p:sp>
      <p:sp>
        <p:nvSpPr>
          <p:cNvPr id="126" name="Google Shape;126;p23"/>
          <p:cNvSpPr txBox="1"/>
          <p:nvPr/>
        </p:nvSpPr>
        <p:spPr>
          <a:xfrm>
            <a:off x="300900" y="1255700"/>
            <a:ext cx="8520600" cy="50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vi-VN" sz="1800" b="0" i="0" u="none" strike="noStrike" cap="none" dirty="0">
                <a:solidFill>
                  <a:srgbClr val="000000"/>
                </a:solidFill>
                <a:latin typeface="Courier New"/>
                <a:ea typeface="Courier New"/>
                <a:cs typeface="Courier New"/>
                <a:sym typeface="Courier New"/>
              </a:rPr>
              <a:t>main()</a:t>
            </a:r>
            <a:r>
              <a:rPr lang="vi-VN" sz="1800" i="0" u="none" strike="noStrike" cap="none" dirty="0">
                <a:solidFill>
                  <a:srgbClr val="000000"/>
                </a:solidFill>
              </a:rPr>
              <a:t> là điểm bắt đầu để thực thi một chương trình trong Kotlin.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Chạy chương trình trong Kotlin</a:t>
            </a:r>
            <a:endParaRPr dirty="0">
              <a:latin typeface="Arial"/>
              <a:ea typeface="Arial"/>
              <a:cs typeface="Arial"/>
              <a:sym typeface="Arial"/>
            </a:endParaRPr>
          </a:p>
        </p:txBody>
      </p:sp>
      <p:sp>
        <p:nvSpPr>
          <p:cNvPr id="132" name="Google Shape;132;p24"/>
          <p:cNvSpPr txBox="1">
            <a:spLocks noGrp="1"/>
          </p:cNvSpPr>
          <p:nvPr>
            <p:ph type="body" idx="1"/>
          </p:nvPr>
        </p:nvSpPr>
        <p:spPr>
          <a:xfrm>
            <a:off x="311700" y="1076275"/>
            <a:ext cx="8682900" cy="319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vi-VN" sz="1800" dirty="0">
                <a:latin typeface="Arial"/>
                <a:ea typeface="Arial"/>
                <a:cs typeface="Arial"/>
                <a:sym typeface="Arial"/>
              </a:rPr>
              <a:t>Để chạy chương trình, hãy nhấp vào biểu tượng Chạy (  ) ở bên trái hàm </a:t>
            </a:r>
            <a:r>
              <a:rPr lang="vi-VN" sz="1800" dirty="0">
                <a:latin typeface="Courier New"/>
                <a:ea typeface="Courier New"/>
                <a:cs typeface="Courier New"/>
                <a:sym typeface="Courier New"/>
              </a:rPr>
              <a:t>main()</a:t>
            </a:r>
            <a:r>
              <a:rPr lang="vi-VN" sz="1800" dirty="0">
                <a:latin typeface="Arial"/>
                <a:ea typeface="Arial"/>
                <a:cs typeface="Arial"/>
                <a:sym typeface="Arial"/>
              </a:rPr>
              <a:t>.</a:t>
            </a:r>
            <a:endParaRPr dirty="0">
              <a:latin typeface="Arial"/>
              <a:ea typeface="Arial"/>
              <a:cs typeface="Arial"/>
              <a:sym typeface="Arial"/>
            </a:endParaRPr>
          </a:p>
          <a:p>
            <a:pPr marL="0" lvl="0" indent="0" algn="l" rtl="0">
              <a:lnSpc>
                <a:spcPct val="115000"/>
              </a:lnSpc>
              <a:spcBef>
                <a:spcPts val="0"/>
              </a:spcBef>
              <a:spcAft>
                <a:spcPts val="0"/>
              </a:spcAft>
              <a:buSzPts val="2400"/>
              <a:buNone/>
            </a:pPr>
            <a:endParaRPr sz="1800" dirty="0">
              <a:latin typeface="Arial"/>
              <a:ea typeface="Arial"/>
              <a:cs typeface="Arial"/>
              <a:sym typeface="Arial"/>
            </a:endParaRPr>
          </a:p>
          <a:p>
            <a:pPr marL="0" lvl="0" indent="0" algn="l" rtl="0">
              <a:lnSpc>
                <a:spcPct val="115000"/>
              </a:lnSpc>
              <a:spcBef>
                <a:spcPts val="0"/>
              </a:spcBef>
              <a:spcAft>
                <a:spcPts val="0"/>
              </a:spcAft>
              <a:buSzPts val="2400"/>
              <a:buNone/>
            </a:pPr>
            <a:endParaRPr sz="1800"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800"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800" dirty="0">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r>
              <a:rPr lang="vi-VN" sz="1800" dirty="0">
                <a:latin typeface="Arial"/>
                <a:ea typeface="Arial"/>
                <a:cs typeface="Arial"/>
                <a:sym typeface="Arial"/>
              </a:rPr>
              <a:t>IntelliJ IDEA sẽ chạy </a:t>
            </a:r>
            <a:r>
              <a:rPr lang="vi-VN" sz="1800" dirty="0">
                <a:solidFill>
                  <a:schemeClr val="dk1"/>
                </a:solidFill>
                <a:latin typeface="Arial"/>
                <a:ea typeface="Arial"/>
                <a:cs typeface="Arial"/>
                <a:sym typeface="Arial"/>
              </a:rPr>
              <a:t>chương trình</a:t>
            </a:r>
            <a:r>
              <a:rPr lang="vi-VN" sz="1800" dirty="0">
                <a:latin typeface="Arial"/>
                <a:ea typeface="Arial"/>
                <a:cs typeface="Arial"/>
                <a:sym typeface="Arial"/>
              </a:rPr>
              <a:t> và hiển thị các kết quả trong bảng điều khiển.</a:t>
            </a:r>
            <a:endParaRPr dirty="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800" dirty="0">
              <a:latin typeface="Arial"/>
              <a:ea typeface="Arial"/>
              <a:cs typeface="Arial"/>
              <a:sym typeface="Arial"/>
            </a:endParaRPr>
          </a:p>
        </p:txBody>
      </p:sp>
      <p:sp>
        <p:nvSpPr>
          <p:cNvPr id="133" name="Google Shape;133;p24"/>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8</a:t>
            </a:fld>
            <a:endParaRPr/>
          </a:p>
        </p:txBody>
      </p:sp>
      <p:sp>
        <p:nvSpPr>
          <p:cNvPr id="134" name="Google Shape;134;p24"/>
          <p:cNvSpPr/>
          <p:nvPr/>
        </p:nvSpPr>
        <p:spPr>
          <a:xfrm rot="5400000">
            <a:off x="6031420" y="1265625"/>
            <a:ext cx="159300" cy="119400"/>
          </a:xfrm>
          <a:prstGeom prst="triangle">
            <a:avLst>
              <a:gd name="adj" fmla="val 50000"/>
            </a:avLst>
          </a:prstGeom>
          <a:solidFill>
            <a:srgbClr val="4CA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5" name="Google Shape;135;p24"/>
          <p:cNvPicPr preferRelativeResize="0"/>
          <p:nvPr/>
        </p:nvPicPr>
        <p:blipFill rotWithShape="1">
          <a:blip r:embed="rId3">
            <a:alphaModFix/>
          </a:blip>
          <a:srcRect/>
          <a:stretch/>
        </p:blipFill>
        <p:spPr>
          <a:xfrm>
            <a:off x="423455" y="1577758"/>
            <a:ext cx="5014698" cy="1158631"/>
          </a:xfrm>
          <a:prstGeom prst="rect">
            <a:avLst/>
          </a:prstGeom>
          <a:noFill/>
          <a:ln>
            <a:noFill/>
          </a:ln>
        </p:spPr>
      </p:pic>
      <p:pic>
        <p:nvPicPr>
          <p:cNvPr id="136" name="Google Shape;136;p24"/>
          <p:cNvPicPr preferRelativeResize="0"/>
          <p:nvPr/>
        </p:nvPicPr>
        <p:blipFill rotWithShape="1">
          <a:blip r:embed="rId4">
            <a:alphaModFix/>
          </a:blip>
          <a:srcRect/>
          <a:stretch/>
        </p:blipFill>
        <p:spPr>
          <a:xfrm>
            <a:off x="423450" y="3277898"/>
            <a:ext cx="7019925" cy="125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1708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dirty="0">
                <a:latin typeface="Arial"/>
                <a:ea typeface="Arial"/>
                <a:cs typeface="Arial"/>
                <a:sym typeface="Arial"/>
              </a:rPr>
              <a:t>Chuyển các đối số cho hàm main()</a:t>
            </a:r>
            <a:endParaRPr dirty="0">
              <a:latin typeface="Arial"/>
              <a:ea typeface="Arial"/>
              <a:cs typeface="Arial"/>
              <a:sym typeface="Arial"/>
            </a:endParaRPr>
          </a:p>
        </p:txBody>
      </p:sp>
      <p:sp>
        <p:nvSpPr>
          <p:cNvPr id="142" name="Google Shape;142;p25"/>
          <p:cNvSpPr txBox="1">
            <a:spLocks noGrp="1"/>
          </p:cNvSpPr>
          <p:nvPr>
            <p:ph type="body" idx="1"/>
          </p:nvPr>
        </p:nvSpPr>
        <p:spPr>
          <a:xfrm>
            <a:off x="311700" y="1440750"/>
            <a:ext cx="85905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vi-VN" sz="1800" dirty="0">
                <a:latin typeface="Arial"/>
                <a:ea typeface="Arial"/>
                <a:cs typeface="Arial"/>
                <a:sym typeface="Arial"/>
              </a:rPr>
              <a:t>Chọn </a:t>
            </a:r>
            <a:r>
              <a:rPr lang="vi-VN" sz="1800" b="1" dirty="0">
                <a:latin typeface="Arial"/>
                <a:ea typeface="Arial"/>
                <a:cs typeface="Arial"/>
                <a:sym typeface="Arial"/>
              </a:rPr>
              <a:t>Run &gt; Edit Configurations</a:t>
            </a:r>
            <a:r>
              <a:rPr lang="vi-VN" sz="1800" dirty="0">
                <a:latin typeface="Arial"/>
                <a:ea typeface="Arial"/>
                <a:cs typeface="Arial"/>
                <a:sym typeface="Arial"/>
              </a:rPr>
              <a:t> (Chạy &gt; Chỉnh sửa cấu hình) để mở cửa sổ </a:t>
            </a:r>
            <a:r>
              <a:rPr lang="vi-VN" sz="1800" b="1" dirty="0">
                <a:latin typeface="Arial"/>
                <a:ea typeface="Arial"/>
                <a:cs typeface="Arial"/>
                <a:sym typeface="Arial"/>
              </a:rPr>
              <a:t>Run/Debug Configurations </a:t>
            </a:r>
            <a:r>
              <a:rPr lang="vi-VN" sz="1800" dirty="0">
                <a:latin typeface="Arial"/>
                <a:ea typeface="Arial"/>
                <a:cs typeface="Arial"/>
                <a:sym typeface="Arial"/>
              </a:rPr>
              <a:t>(Cấu hình chạy/gỡ lỗi).</a:t>
            </a:r>
            <a:endParaRPr dirty="0">
              <a:latin typeface="Arial"/>
              <a:ea typeface="Arial"/>
              <a:cs typeface="Arial"/>
              <a:sym typeface="Arial"/>
            </a:endParaRPr>
          </a:p>
          <a:p>
            <a:pPr marL="0" lvl="0" indent="0" algn="l" rtl="0">
              <a:lnSpc>
                <a:spcPct val="115000"/>
              </a:lnSpc>
              <a:spcBef>
                <a:spcPts val="1000"/>
              </a:spcBef>
              <a:spcAft>
                <a:spcPts val="0"/>
              </a:spcAft>
              <a:buSzPts val="2400"/>
              <a:buNone/>
            </a:pPr>
            <a:endParaRPr sz="1800" dirty="0">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endParaRPr sz="1800" dirty="0">
              <a:latin typeface="Arial"/>
              <a:ea typeface="Arial"/>
              <a:cs typeface="Arial"/>
              <a:sym typeface="Arial"/>
            </a:endParaRPr>
          </a:p>
          <a:p>
            <a:pPr marL="0" lvl="0" indent="0" algn="l" rtl="0">
              <a:lnSpc>
                <a:spcPct val="115000"/>
              </a:lnSpc>
              <a:spcBef>
                <a:spcPts val="1000"/>
              </a:spcBef>
              <a:spcAft>
                <a:spcPts val="0"/>
              </a:spcAft>
              <a:buSzPts val="2400"/>
              <a:buNone/>
            </a:pPr>
            <a:endParaRPr dirty="0">
              <a:latin typeface="Arial"/>
              <a:ea typeface="Arial"/>
              <a:cs typeface="Arial"/>
              <a:sym typeface="Arial"/>
            </a:endParaRPr>
          </a:p>
        </p:txBody>
      </p:sp>
      <p:sp>
        <p:nvSpPr>
          <p:cNvPr id="143" name="Google Shape;143;p25"/>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vi-VN"/>
              <a:t>9</a:t>
            </a:fld>
            <a:endParaRPr/>
          </a:p>
        </p:txBody>
      </p:sp>
      <p:pic>
        <p:nvPicPr>
          <p:cNvPr id="144" name="Google Shape;144;p25"/>
          <p:cNvPicPr preferRelativeResize="0"/>
          <p:nvPr/>
        </p:nvPicPr>
        <p:blipFill rotWithShape="1">
          <a:blip r:embed="rId3">
            <a:alphaModFix/>
          </a:blip>
          <a:srcRect/>
          <a:stretch/>
        </p:blipFill>
        <p:spPr>
          <a:xfrm>
            <a:off x="401500" y="2372350"/>
            <a:ext cx="3076575" cy="1466850"/>
          </a:xfrm>
          <a:prstGeom prst="rect">
            <a:avLst/>
          </a:prstGeom>
          <a:noFill/>
          <a:ln>
            <a:noFill/>
          </a:ln>
        </p:spPr>
      </p:pic>
    </p:spTree>
  </p:cSld>
  <p:clrMapOvr>
    <a:masterClrMapping/>
  </p:clrMapOvr>
</p:sld>
</file>

<file path=ppt/theme/theme1.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4586</Words>
  <Application>Microsoft Office PowerPoint</Application>
  <PresentationFormat>On-screen Show (16:9)</PresentationFormat>
  <Paragraphs>416</Paragraphs>
  <Slides>46</Slides>
  <Notes>46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46</vt:i4>
      </vt:variant>
    </vt:vector>
  </HeadingPairs>
  <TitlesOfParts>
    <vt:vector size="52" baseType="lpstr">
      <vt:lpstr>Roboto</vt:lpstr>
      <vt:lpstr>Consolas</vt:lpstr>
      <vt:lpstr>Courier New</vt:lpstr>
      <vt:lpstr>Arial</vt:lpstr>
      <vt:lpstr>GDT master</vt:lpstr>
      <vt:lpstr>Simple Light</vt:lpstr>
      <vt:lpstr>PowerPoint Presentation</vt:lpstr>
      <vt:lpstr>Giới thiệu về bài học này</vt:lpstr>
      <vt:lpstr>Chương trình trong Kotlin</vt:lpstr>
      <vt:lpstr>Thiết lập</vt:lpstr>
      <vt:lpstr>Tạo một tệp mới trong Kotlin</vt:lpstr>
      <vt:lpstr>Tạo một tệp trong Kotlin</vt:lpstr>
      <vt:lpstr>Tạo một hàm main()</vt:lpstr>
      <vt:lpstr>Chạy chương trình trong Kotlin</vt:lpstr>
      <vt:lpstr>Chuyển các đối số cho hàm main()</vt:lpstr>
      <vt:lpstr>Dùng các đối số trong hàm main()</vt:lpstr>
      <vt:lpstr>(Hầu hết) Mọi thứ đều có giá trị</vt:lpstr>
      <vt:lpstr>(Hầu hết) Mọi thứ đều ở dạng biểu thức</vt:lpstr>
      <vt:lpstr>Giá trị biểu thức</vt:lpstr>
      <vt:lpstr>Hàm trong Kotlin</vt:lpstr>
      <vt:lpstr>Giới thiệu về hàm</vt:lpstr>
      <vt:lpstr> Các thành phần của hàm</vt:lpstr>
      <vt:lpstr>Hàm trả về giá trị Unit</vt:lpstr>
      <vt:lpstr>Hàm trả về giá trị Unit</vt:lpstr>
      <vt:lpstr>Đối số của hàm</vt:lpstr>
      <vt:lpstr>Tham số mặc định</vt:lpstr>
      <vt:lpstr>Tham số bắt buộc</vt:lpstr>
      <vt:lpstr>Tham số mặc định và tham số bắt buộc</vt:lpstr>
      <vt:lpstr>Đối số được đặt tên</vt:lpstr>
      <vt:lpstr>Hàm thu gọn</vt:lpstr>
      <vt:lpstr>Hàm một biểu thức</vt:lpstr>
      <vt:lpstr>Hàm lambda và các hàm bậc cao hơn</vt:lpstr>
      <vt:lpstr>Hàm Kotlin là lớp đầu tiên</vt:lpstr>
      <vt:lpstr>Hàm lambda</vt:lpstr>
      <vt:lpstr>Cú pháp cho loại hàm</vt:lpstr>
      <vt:lpstr>Hàm bậc cao hơn</vt:lpstr>
      <vt:lpstr>Hàm bậc cao hơn</vt:lpstr>
      <vt:lpstr>Chuyển tham chiếu hàm</vt:lpstr>
      <vt:lpstr>Cú pháp lệnh gọi tham số cuối cùng</vt:lpstr>
      <vt:lpstr>Dùng các hàm bậc cao hơn</vt:lpstr>
      <vt:lpstr>Bộ lọc danh sách</vt:lpstr>
      <vt:lpstr>Bộ lọc danh sách</vt:lpstr>
      <vt:lpstr>Lặp lại theo danh sách</vt:lpstr>
      <vt:lpstr>Bộ lọc danh sách</vt:lpstr>
      <vt:lpstr>Bộ lọc eager và bộ lọc lazy</vt:lpstr>
      <vt:lpstr>Bộ lọc eager</vt:lpstr>
      <vt:lpstr>Bộ lọc lazy</vt:lpstr>
      <vt:lpstr>Trình tự -&gt; danh sách</vt:lpstr>
      <vt:lpstr>Các phép biến đổi danh sách khác</vt:lpstr>
      <vt:lpstr>Tóm tắt</vt:lpstr>
      <vt:lpstr>Tóm tắt</vt:lpstr>
      <vt:lpstr>Lộ trình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 Huyen Trang 20205234</cp:lastModifiedBy>
  <cp:revision>1</cp:revision>
  <dcterms:modified xsi:type="dcterms:W3CDTF">2023-09-28T02:09:31Z</dcterms:modified>
</cp:coreProperties>
</file>