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Roboto"/>
      <p:regular r:id="rId63"/>
      <p:bold r:id="rId64"/>
      <p:italic r:id="rId65"/>
      <p:boldItalic r:id="rId66"/>
    </p:embeddedFont>
    <p:embeddedFont>
      <p:font typeface="Roboto Condensed"/>
      <p:regular r:id="rId67"/>
      <p:bold r:id="rId68"/>
      <p:italic r:id="rId69"/>
      <p:boldItalic r:id="rId70"/>
    </p:embeddedFont>
    <p:embeddedFont>
      <p:font typeface="Roboto Mon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RobotoMono-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Mono-regular.fntdata"/><Relationship Id="rId70" Type="http://schemas.openxmlformats.org/officeDocument/2006/relationships/font" Target="fonts/RobotoCondensed-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6.xml"/><Relationship Id="rId66" Type="http://schemas.openxmlformats.org/officeDocument/2006/relationships/font" Target="fonts/Roboto-boldItalic.fntdata"/><Relationship Id="rId21" Type="http://schemas.openxmlformats.org/officeDocument/2006/relationships/slide" Target="slides/slide15.xml"/><Relationship Id="rId65" Type="http://schemas.openxmlformats.org/officeDocument/2006/relationships/font" Target="fonts/Roboto-italic.fntdata"/><Relationship Id="rId24" Type="http://schemas.openxmlformats.org/officeDocument/2006/relationships/slide" Target="slides/slide18.xml"/><Relationship Id="rId68" Type="http://schemas.openxmlformats.org/officeDocument/2006/relationships/font" Target="fonts/RobotoCondensed-bold.fntdata"/><Relationship Id="rId23" Type="http://schemas.openxmlformats.org/officeDocument/2006/relationships/slide" Target="slides/slide17.xml"/><Relationship Id="rId67" Type="http://schemas.openxmlformats.org/officeDocument/2006/relationships/font" Target="fonts/RobotoCondensed-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Condense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lasses.html#member-function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inheritanc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abstract-classes" TargetMode="External"/><Relationship Id="rId3" Type="http://schemas.openxmlformats.org/officeDocument/2006/relationships/hyperlink" Target="https://kotlinlang.org/docs/reference/classes.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ollections.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visibility-modifier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Chuyển đổi: 1 lượt nhấp chuột</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Với tất cả những ví dụ mà chúng ta thấy cho đến nay, hàm dựng đều nằm trong tiêu đề lớp. Đây được gọi là hàm dựng chính.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Cú pháp này giúp Kotlin ngắn gọn hơn khi xác định các lớp.</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Về mặt kỹ thuật, đoạn mã đầu tiên tương đương với đoạn mã thứ hai (chi tiết hơn). Đoạn mã thứ hai giống với cách bạn xác định lớp bằng một ngôn ngữ khác hơn, trong đó bản thân hàm dựng đã được xác định rõ ràng.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Tuy nhiên, trong Kotlin, bạn sẽ viết mã theo đoạn mã đầu tiên. </a:t>
            </a:r>
            <a:r>
              <a:rPr lang="vi-VN" sz="1050">
                <a:solidFill>
                  <a:srgbClr val="3C4043"/>
                </a:solidFill>
                <a:highlight>
                  <a:srgbClr val="FFFFFF"/>
                </a:highlight>
                <a:latin typeface="Roboto"/>
                <a:ea typeface="Roboto"/>
                <a:cs typeface="Roboto"/>
                <a:sym typeface="Roboto"/>
              </a:rPr>
              <a:t>Bạn có nhận thấy khối init không? Hãy cùng xem khối đó.</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Kotlin, bạn không thể đặt bất kỳ mã nào bên trong hàm dựng chính, do đó, hãy đặt mã khởi tạo vào khối </a:t>
            </a:r>
            <a:r>
              <a:rPr lang="vi-VN">
                <a:latin typeface="Courier New"/>
                <a:ea typeface="Courier New"/>
                <a:cs typeface="Courier New"/>
                <a:sym typeface="Courier New"/>
              </a:rPr>
              <a:t>init</a:t>
            </a:r>
            <a:r>
              <a:rPr lang="vi-VN"/>
              <a:t> – còn gọi là khối </a:t>
            </a:r>
            <a:r>
              <a:rPr lang="vi-VN">
                <a:latin typeface="Courier New"/>
                <a:ea typeface="Courier New"/>
                <a:cs typeface="Courier New"/>
                <a:sym typeface="Courier New"/>
              </a:rPr>
              <a:t>khởi tạo</a:t>
            </a:r>
            <a:r>
              <a:rPr lang="vi-VN"/>
              <a:t>. Bạn có thể có nhiều khối </a:t>
            </a:r>
            <a:r>
              <a:rPr lang="vi-VN">
                <a:latin typeface="Courier New"/>
                <a:ea typeface="Courier New"/>
                <a:cs typeface="Courier New"/>
                <a:sym typeface="Courier New"/>
              </a:rPr>
              <a:t>init</a:t>
            </a:r>
            <a:r>
              <a:rPr lang="vi-VN"/>
              <a:t> trong phần xác định lớp. Các khối chỉ được thực thi theo thứ tự xuất hiện trong mã. Về cơ bản, các khối </a:t>
            </a:r>
            <a:r>
              <a:rPr lang="vi-VN">
                <a:solidFill>
                  <a:schemeClr val="dk1"/>
                </a:solidFill>
                <a:latin typeface="Courier New"/>
                <a:ea typeface="Courier New"/>
                <a:cs typeface="Courier New"/>
                <a:sym typeface="Courier New"/>
              </a:rPr>
              <a:t>init</a:t>
            </a:r>
            <a:r>
              <a:rPr lang="vi-VN"/>
              <a:t> này sẽ trở thành phần nội dung của hàm dựng chính.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ví dụ này, chúng ta có lớp </a:t>
            </a:r>
            <a:r>
              <a:rPr lang="vi-VN">
                <a:latin typeface="Courier New"/>
                <a:ea typeface="Courier New"/>
                <a:cs typeface="Courier New"/>
                <a:sym typeface="Courier New"/>
              </a:rPr>
              <a:t>Square</a:t>
            </a:r>
            <a:r>
              <a:rPr lang="vi-VN"/>
              <a:t>, trong đó hàm dựng chính có 1 tham số đầu vào: độ dài cạnh là một Số nguyên. Chúng ta muốn thực hiện một số việc trong hàm dựng của lớp Square, vì vậy, chúng ta thiết lập một khối </a:t>
            </a:r>
            <a:r>
              <a:rPr lang="vi-VN">
                <a:latin typeface="Courier New"/>
                <a:ea typeface="Courier New"/>
                <a:cs typeface="Courier New"/>
                <a:sym typeface="Courier New"/>
              </a:rPr>
              <a:t>init</a:t>
            </a:r>
            <a:r>
              <a:rPr lang="vi-VN"/>
              <a:t>. Trong khối đó, chúng ta có câu lệnh println.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Bên ngoài phần xác định lớp, chúng ta có thể tạo một thực thể đối tượng mới cho lớp Square với cạnh là 10. Ngay sau khi khởi tạo, khối </a:t>
            </a:r>
            <a:r>
              <a:rPr lang="vi-VN">
                <a:latin typeface="Courier New"/>
                <a:ea typeface="Courier New"/>
                <a:cs typeface="Courier New"/>
                <a:sym typeface="Courier New"/>
              </a:rPr>
              <a:t>init</a:t>
            </a:r>
            <a:r>
              <a:rPr lang="vi-VN"/>
              <a:t> sẽ được thực thi và câu lệnh print sẽ được in ra phần kết quả.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Nếu chúng ta cần nhiều hàm dựng thì sao? Ngoài hàm dựng chính, một lớp có thể có một hoặc nhiều hàm dựng phụ. Hãy dùng từ khóa </a:t>
            </a:r>
            <a:r>
              <a:rPr lang="vi-VN">
                <a:latin typeface="Courier New"/>
                <a:ea typeface="Courier New"/>
                <a:cs typeface="Courier New"/>
                <a:sym typeface="Courier New"/>
              </a:rPr>
              <a:t>constructor</a:t>
            </a:r>
            <a:r>
              <a:rPr lang="vi-VN"/>
              <a:t> để khai báo các hàm dựng đó.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Một hàm dựng phụ phải gọi hàm dựng chính bằng cách dùng từ khóa </a:t>
            </a:r>
            <a:r>
              <a:rPr lang="vi-VN">
                <a:latin typeface="Courier New"/>
                <a:ea typeface="Courier New"/>
                <a:cs typeface="Courier New"/>
                <a:sym typeface="Courier New"/>
              </a:rPr>
              <a:t>this</a:t>
            </a:r>
            <a:r>
              <a:rPr lang="vi-VN"/>
              <a:t>. Hoặc </a:t>
            </a:r>
            <a:r>
              <a:rPr lang="vi-VN">
                <a:latin typeface="Courier New"/>
                <a:ea typeface="Courier New"/>
                <a:cs typeface="Courier New"/>
                <a:sym typeface="Courier New"/>
              </a:rPr>
              <a:t>hàm dựng</a:t>
            </a:r>
            <a:r>
              <a:rPr lang="vi-VN"/>
              <a:t> này phải gọi một hàm dựng phụ khác gọi hàm dựng chính.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rgbClr val="000000"/>
              </a:buClr>
              <a:buSzPts val="1100"/>
              <a:buFont typeface="Arial"/>
              <a:buNone/>
            </a:pPr>
            <a:r>
              <a:rPr b="1" lang="vi-VN">
                <a:highlight>
                  <a:srgbClr val="FCE5CD"/>
                </a:highlight>
              </a:rPr>
              <a:t>Cảnh báo:</a:t>
            </a:r>
            <a:r>
              <a:rPr lang="vi-VN">
                <a:highlight>
                  <a:srgbClr val="FCE5CD"/>
                </a:highlight>
              </a:rPr>
              <a:t> Việc dùng nhiều hàm dựng sẽ dẫn đến nhiều đường dẫn mã hơn và gây ra các vấn đề với hoạt động kiểm tra. Trước khi viết một hàm dựng phụ, hãy cân nhắc xem liệu hàm factory có hoạt động thay thế được không, để phần xác định lớp không gặp lỗi.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Lớp và tính kế thừa</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Trong lớp </a:t>
            </a:r>
            <a:r>
              <a:rPr lang="vi-VN">
                <a:latin typeface="Courier New"/>
                <a:ea typeface="Courier New"/>
                <a:cs typeface="Courier New"/>
                <a:sym typeface="Courier New"/>
              </a:rPr>
              <a:t>Circle</a:t>
            </a:r>
            <a:r>
              <a:rPr lang="vi-VN"/>
              <a:t>, chúng ta có một hàm dựng chính (lấy giá trị bán kính kép làm đầu vào) và 2 hàm dựng phụ.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Để xác định một hàm dựng phụ, hãy bắt đầu bằng từ khóa </a:t>
            </a:r>
            <a:r>
              <a:rPr lang="vi-VN">
                <a:latin typeface="Courier New"/>
                <a:ea typeface="Courier New"/>
                <a:cs typeface="Courier New"/>
                <a:sym typeface="Courier New"/>
              </a:rPr>
              <a:t>constructor</a:t>
            </a:r>
            <a:r>
              <a:rPr lang="vi-VN"/>
              <a:t> theo sau là các tham số, dấu hai chấm và lệnh gọi tới </a:t>
            </a:r>
            <a:r>
              <a:rPr lang="vi-VN">
                <a:latin typeface="Courier New"/>
                <a:ea typeface="Courier New"/>
                <a:cs typeface="Courier New"/>
                <a:sym typeface="Courier New"/>
              </a:rPr>
              <a:t>constructor</a:t>
            </a:r>
            <a:r>
              <a:rPr lang="vi-VN"/>
              <a:t> mặc định bằng từ khóa </a:t>
            </a:r>
            <a:r>
              <a:rPr lang="vi-VN">
                <a:latin typeface="Courier New"/>
                <a:ea typeface="Courier New"/>
                <a:cs typeface="Courier New"/>
                <a:sym typeface="Courier New"/>
              </a:rPr>
              <a:t>this</a:t>
            </a:r>
            <a:r>
              <a:rPr lang="vi-VN"/>
              <a:t> (lấy bán kính làm đầu vào). Đối với các lớp có nhiều hàm dựng như lớp này, khối </a:t>
            </a:r>
            <a:r>
              <a:rPr lang="vi-VN">
                <a:latin typeface="Courier New"/>
                <a:ea typeface="Courier New"/>
                <a:cs typeface="Courier New"/>
                <a:sym typeface="Courier New"/>
              </a:rPr>
              <a:t>init</a:t>
            </a:r>
            <a:r>
              <a:rPr lang="vi-VN"/>
              <a:t> sẽ chạy </a:t>
            </a:r>
            <a:r>
              <a:rPr b="1" lang="vi-VN"/>
              <a:t>trước</a:t>
            </a:r>
            <a:r>
              <a:rPr lang="vi-VN"/>
              <a:t> bất kỳ mã nào trong hàm dựng phụ. Do đó, câu lệnh println sẽ được thực thi trước bất kỳ mã nào trong các hàm dựng phụ.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Xác định các thuộc tính trong một lớp bằng </a:t>
            </a:r>
            <a:r>
              <a:rPr lang="vi-VN">
                <a:latin typeface="Courier New"/>
                <a:ea typeface="Courier New"/>
                <a:cs typeface="Courier New"/>
                <a:sym typeface="Courier New"/>
              </a:rPr>
              <a:t>val</a:t>
            </a:r>
            <a:r>
              <a:rPr lang="vi-VN"/>
              <a:t> hoặc </a:t>
            </a:r>
            <a:r>
              <a:rPr lang="vi-VN">
                <a:latin typeface="Courier New"/>
                <a:ea typeface="Courier New"/>
                <a:cs typeface="Courier New"/>
                <a:sym typeface="Courier New"/>
              </a:rPr>
              <a:t>var</a:t>
            </a:r>
            <a:r>
              <a:rPr lang="vi-VN"/>
              <a:t>, như bạn đã tìm hiểu trước đó. Truy cập vào các thuộc tính này bằng cách dùng tên đối tượng theo sau là "." và tên thuộc tính. Nếu thuộc tính được khai báo bằng </a:t>
            </a:r>
            <a:r>
              <a:rPr lang="vi-VN">
                <a:latin typeface="Courier New"/>
                <a:ea typeface="Courier New"/>
                <a:cs typeface="Courier New"/>
                <a:sym typeface="Courier New"/>
              </a:rPr>
              <a:t>var</a:t>
            </a:r>
            <a:r>
              <a:rPr lang="vi-VN"/>
              <a:t>, thì bạn cũng có thể đặt thuộc tính đó bằng ký hiệu dấu chấm. Bạn không thể sửa đổi thuộc tính của đối tượng nếu thuộc tính đó được khai báo bằng </a:t>
            </a:r>
            <a:r>
              <a:rPr lang="vi-VN">
                <a:latin typeface="Courier New"/>
                <a:ea typeface="Courier New"/>
                <a:cs typeface="Courier New"/>
                <a:sym typeface="Courier New"/>
              </a:rPr>
              <a:t>val</a:t>
            </a:r>
            <a:r>
              <a:rPr lang="vi-VN"/>
              <a:t>. Bạn sẽ gặp lỗi không thể chỉ định lại </a:t>
            </a:r>
            <a:r>
              <a:rPr lang="vi-VN">
                <a:latin typeface="Courier New"/>
                <a:ea typeface="Courier New"/>
                <a:cs typeface="Courier New"/>
                <a:sym typeface="Courier New"/>
              </a:rPr>
              <a:t>val</a:t>
            </a:r>
            <a:r>
              <a:rPr lang="vi-V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ví dụ này, chúng ta tạo một lớp Person với thuộc tính name. Trong hàm main, hãy tạo một thực thể đối tượng của lớp </a:t>
            </a:r>
            <a:r>
              <a:rPr lang="vi-VN">
                <a:latin typeface="Courier New"/>
                <a:ea typeface="Courier New"/>
                <a:cs typeface="Courier New"/>
                <a:sym typeface="Courier New"/>
              </a:rPr>
              <a:t>Person</a:t>
            </a:r>
            <a:r>
              <a:rPr lang="vi-VN"/>
              <a:t>. Sau đó, truy cập và đặt thuộc tính </a:t>
            </a:r>
            <a:r>
              <a:rPr lang="vi-VN">
                <a:latin typeface="Courier New"/>
                <a:ea typeface="Courier New"/>
                <a:cs typeface="Courier New"/>
                <a:sym typeface="Courier New"/>
              </a:rPr>
              <a:t>name</a:t>
            </a:r>
            <a:r>
              <a:rPr lang="vi-VN"/>
              <a:t> bằng ký hiệu dấu chấm. Vì thuộc tính </a:t>
            </a:r>
            <a:r>
              <a:rPr lang="vi-VN">
                <a:latin typeface="Consolas"/>
                <a:ea typeface="Consolas"/>
                <a:cs typeface="Consolas"/>
                <a:sym typeface="Consolas"/>
              </a:rPr>
              <a:t>name</a:t>
            </a:r>
            <a:r>
              <a:rPr lang="vi-VN"/>
              <a:t> là một </a:t>
            </a:r>
            <a:r>
              <a:rPr lang="vi-VN">
                <a:latin typeface="Courier New"/>
                <a:ea typeface="Courier New"/>
                <a:cs typeface="Courier New"/>
                <a:sym typeface="Courier New"/>
              </a:rPr>
              <a:t>var</a:t>
            </a:r>
            <a:r>
              <a:rPr lang="vi-VN"/>
              <a:t>, nên chúng ta có thể thay đổi thuộc tính </a:t>
            </a:r>
            <a:r>
              <a:rPr lang="vi-VN">
                <a:latin typeface="Courier New"/>
                <a:ea typeface="Courier New"/>
                <a:cs typeface="Courier New"/>
                <a:sym typeface="Courier New"/>
              </a:rPr>
              <a:t>name</a:t>
            </a:r>
            <a:r>
              <a:rPr lang="vi-VN"/>
              <a:t> bằng phương thức setter. Nếu thuộc tính đó được khai báo bằng </a:t>
            </a:r>
            <a:r>
              <a:rPr lang="vi-VN">
                <a:latin typeface="Courier New"/>
                <a:ea typeface="Courier New"/>
                <a:cs typeface="Courier New"/>
                <a:sym typeface="Courier New"/>
              </a:rPr>
              <a:t>val</a:t>
            </a:r>
            <a:r>
              <a:rPr lang="vi-VN"/>
              <a:t> trong hàm dựng của lớp Person, thì chúng ta sẽ không thể thay đổi thuộc tính đó.</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Nếu không muốn dùng hành vi </a:t>
            </a:r>
            <a:r>
              <a:rPr lang="vi-VN">
                <a:latin typeface="Courier New"/>
                <a:ea typeface="Courier New"/>
                <a:cs typeface="Courier New"/>
                <a:sym typeface="Courier New"/>
              </a:rPr>
              <a:t>get/set</a:t>
            </a:r>
            <a:r>
              <a:rPr lang="vi-VN"/>
              <a:t> mặc định cho một thuộc tính, thì bạn có thể tùy chỉnh phương thức getter hoặc setter riêng cho một thuộc tính. Xin nhắc lại, bạn chỉ có thể ghi đè </a:t>
            </a:r>
            <a:r>
              <a:rPr lang="vi-VN">
                <a:latin typeface="Courier New"/>
                <a:ea typeface="Courier New"/>
                <a:cs typeface="Courier New"/>
                <a:sym typeface="Courier New"/>
              </a:rPr>
              <a:t>set()</a:t>
            </a:r>
            <a:r>
              <a:rPr lang="vi-VN"/>
              <a:t> nếu thuộc tính được xác định là </a:t>
            </a:r>
            <a:r>
              <a:rPr lang="vi-VN">
                <a:latin typeface="Courier New"/>
                <a:ea typeface="Courier New"/>
                <a:cs typeface="Courier New"/>
                <a:sym typeface="Courier New"/>
              </a:rPr>
              <a:t>var</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Đây là giao diện của định dạng chung khi khai báo một thuộc tính có thể thay đổi trong một lớp. Hãy khai báo thuộc tính này bằng </a:t>
            </a:r>
            <a:r>
              <a:rPr lang="vi-VN">
                <a:latin typeface="Courier New"/>
                <a:ea typeface="Courier New"/>
                <a:cs typeface="Courier New"/>
                <a:sym typeface="Courier New"/>
              </a:rPr>
              <a:t>var</a:t>
            </a:r>
            <a:r>
              <a:rPr lang="vi-VN"/>
              <a:t> sau đó là tên thuộc tính. Dùng một dấu hai chấm theo sau là loại dữ liệu. Tiếp đến, đặt loại dữ liệu này bằng với giá trị ban đầu (đây có thể là một biểu thức). Sau đó, bạn có thể tùy ý ghi đè hàm </a:t>
            </a:r>
            <a:r>
              <a:rPr lang="vi-VN">
                <a:latin typeface="Courier New"/>
                <a:ea typeface="Courier New"/>
                <a:cs typeface="Courier New"/>
                <a:sym typeface="Courier New"/>
              </a:rPr>
              <a:t>get()</a:t>
            </a:r>
            <a:r>
              <a:rPr lang="vi-VN"/>
              <a:t> hoặc </a:t>
            </a:r>
            <a:r>
              <a:rPr lang="vi-VN">
                <a:latin typeface="Courier New"/>
                <a:ea typeface="Courier New"/>
                <a:cs typeface="Courier New"/>
                <a:sym typeface="Courier New"/>
              </a:rPr>
              <a:t>set()</a:t>
            </a:r>
            <a:r>
              <a:rPr lang="vi-VN"/>
              <a:t> cho thuộc tính.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Thuộc tính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Hãy xem một ví dụ trong lớp </a:t>
            </a:r>
            <a:r>
              <a:rPr lang="vi-VN">
                <a:latin typeface="Courier New"/>
                <a:ea typeface="Courier New"/>
                <a:cs typeface="Courier New"/>
                <a:sym typeface="Courier New"/>
              </a:rPr>
              <a:t>Person</a:t>
            </a:r>
            <a:r>
              <a:rPr lang="vi-VN"/>
              <a:t>. Xác định một biến có tên là </a:t>
            </a:r>
            <a:r>
              <a:rPr lang="vi-VN">
                <a:latin typeface="Courier New"/>
                <a:ea typeface="Courier New"/>
                <a:cs typeface="Courier New"/>
                <a:sym typeface="Courier New"/>
              </a:rPr>
              <a:t>fullName</a:t>
            </a:r>
            <a:r>
              <a:rPr lang="vi-VN"/>
              <a:t>, với hàm phương thức getter tùy chỉnh kết hợp tên và họ vào một Chuỗi. Bạn có thể truy cập vào </a:t>
            </a:r>
            <a:r>
              <a:rPr lang="vi-VN">
                <a:latin typeface="Courier New"/>
                <a:ea typeface="Courier New"/>
                <a:cs typeface="Courier New"/>
                <a:sym typeface="Courier New"/>
              </a:rPr>
              <a:t>fullName</a:t>
            </a:r>
            <a:r>
              <a:rPr lang="vi-VN"/>
              <a:t> như một thuộc tính (trong ví dụ này là sử dụng </a:t>
            </a:r>
            <a:r>
              <a:rPr lang="vi-VN">
                <a:latin typeface="Courier New"/>
                <a:ea typeface="Courier New"/>
                <a:cs typeface="Courier New"/>
                <a:sym typeface="Courier New"/>
              </a:rPr>
              <a:t>person.fullName</a:t>
            </a:r>
            <a:r>
              <a:rPr lang="vi-VN"/>
              <a:t>), và hàm </a:t>
            </a:r>
            <a:r>
              <a:rPr lang="vi-VN">
                <a:latin typeface="Courier New"/>
                <a:ea typeface="Courier New"/>
                <a:cs typeface="Courier New"/>
                <a:sym typeface="Courier New"/>
              </a:rPr>
              <a:t>get()</a:t>
            </a:r>
            <a:r>
              <a:rPr lang="vi-VN"/>
              <a:t> sẽ được thực thi một cách nhanh chóng.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Đối với cùng thuộc tính đó, bạn cũng có thể xác định một hàm </a:t>
            </a:r>
            <a:r>
              <a:rPr lang="vi-VN">
                <a:solidFill>
                  <a:schemeClr val="dk1"/>
                </a:solidFill>
                <a:latin typeface="Roboto"/>
                <a:ea typeface="Roboto"/>
                <a:cs typeface="Roboto"/>
                <a:sym typeface="Roboto"/>
              </a:rPr>
              <a:t>phương thức setter</a:t>
            </a:r>
            <a:r>
              <a:rPr lang="vi-VN">
                <a:solidFill>
                  <a:schemeClr val="dk1"/>
                </a:solidFill>
              </a:rPr>
              <a:t> tùy chỉnh đưa vào trong một chuỗi và tách thành các thành phần tên và họ. Bạn có thể đặt </a:t>
            </a:r>
            <a:r>
              <a:rPr lang="vi-VN">
                <a:solidFill>
                  <a:schemeClr val="dk1"/>
                </a:solidFill>
                <a:latin typeface="Courier New"/>
                <a:ea typeface="Courier New"/>
                <a:cs typeface="Courier New"/>
                <a:sym typeface="Courier New"/>
              </a:rPr>
              <a:t>fullName</a:t>
            </a:r>
            <a:r>
              <a:rPr lang="vi-VN">
                <a:solidFill>
                  <a:schemeClr val="dk1"/>
                </a:solidFill>
              </a:rPr>
              <a:t> như một thuộc tính, sử dụng </a:t>
            </a:r>
            <a:r>
              <a:rPr lang="vi-VN">
                <a:solidFill>
                  <a:schemeClr val="dk1"/>
                </a:solidFill>
                <a:latin typeface="Courier New"/>
                <a:ea typeface="Courier New"/>
                <a:cs typeface="Courier New"/>
                <a:sym typeface="Courier New"/>
              </a:rPr>
              <a:t>person.fullName = &lt;the new name&gt;</a:t>
            </a:r>
            <a:r>
              <a:rPr lang="vi-VN">
                <a:solidFill>
                  <a:schemeClr val="dk1"/>
                </a:solidFill>
              </a:rPr>
              <a:t>, trong ví dụ này là “Jane Smith”. Hàm </a:t>
            </a:r>
            <a:r>
              <a:rPr lang="vi-VN">
                <a:solidFill>
                  <a:schemeClr val="dk1"/>
                </a:solidFill>
                <a:latin typeface="Courier New"/>
                <a:ea typeface="Courier New"/>
                <a:cs typeface="Courier New"/>
                <a:sym typeface="Courier New"/>
              </a:rPr>
              <a:t>set()</a:t>
            </a:r>
            <a:r>
              <a:rPr lang="vi-VN">
                <a:solidFill>
                  <a:schemeClr val="dk1"/>
                </a:solidFill>
              </a:rPr>
              <a:t> cơ bản sẽ được gọi.</a:t>
            </a:r>
            <a:endParaRPr/>
          </a:p>
          <a:p>
            <a:pPr indent="0" lvl="0" marL="0" rtl="0" algn="l">
              <a:lnSpc>
                <a:spcPct val="115000"/>
              </a:lnSpc>
              <a:spcBef>
                <a:spcPts val="0"/>
              </a:spcBef>
              <a:spcAft>
                <a:spcPts val="0"/>
              </a:spcAft>
              <a:buSzPts val="1100"/>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bài học này, chúng ta sẽ nói về các khái niệm lập trình hướng đối tượng trong Kotlin, chẳng hạn như các lớp và tính kế thừa. Bạn có thể đã biết về lập trình hướng đối tượng trong các ngôn ngữ khác, vì vậy, một trong số những khái niệm này có thể quen thuộc với bạn. Ngoài ra, chúng ta còn đề cập đến các chương trình thành phần riêng biệt của ngôn ngữ Kotlin, chẳng hạn như hàm mở rộng và các lớp đặc biệt, nhằm giúp bạn viết mã dễ dàng hơn với vai trò nhà phát triển.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Ngoài các hàm dựng và thuộc tính, lớp cũng có thể chứa các hàm thành phần. Hãy khai báo hàm theo các quy tắc mà chúng ta đã thảo luận trên trang trình bày về "Hàm" trong Bài học 2.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Hàm thành phần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Lớp rất hữu ích và bạn có thể hưởng nhiều lợi ích hơn nữa bằng cách kế thừa các thuộc tính và hành vi của các lớp khác. Hãy nói về tính kế thừa trong Kotlin ở phần tiếp theo.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Việc kế thừa các thuộc tính và chức năng từ lớp mẹ sang lớp con được gọi là Tính kế thừa.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Kotlin có cấu trúc kế thừa của một lớp mẹ. Nếu bạn cần kế thừa tính năng của nhiều lớp trong lớp của mình, hãy cân nhắc dùng Giao diện.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Tính kế thừa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1 lượt nhấp chuột</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vi-VN"/>
              <a:t>Chúng ta đã xác định một </a:t>
            </a:r>
            <a:r>
              <a:rPr lang="vi-VN">
                <a:latin typeface="Courier New"/>
                <a:ea typeface="Courier New"/>
                <a:cs typeface="Courier New"/>
                <a:sym typeface="Courier New"/>
              </a:rPr>
              <a:t>giao diện</a:t>
            </a:r>
            <a:r>
              <a:rPr lang="vi-VN"/>
              <a:t> có tên là </a:t>
            </a:r>
            <a:r>
              <a:rPr lang="vi-VN">
                <a:latin typeface="Courier New"/>
                <a:ea typeface="Courier New"/>
                <a:cs typeface="Courier New"/>
                <a:sym typeface="Courier New"/>
              </a:rPr>
              <a:t>Shape</a:t>
            </a:r>
            <a:r>
              <a:rPr lang="vi-VN"/>
              <a:t> có một hàm </a:t>
            </a:r>
            <a:r>
              <a:rPr lang="vi-VN">
                <a:latin typeface="Courier New"/>
                <a:ea typeface="Courier New"/>
                <a:cs typeface="Courier New"/>
                <a:sym typeface="Courier New"/>
              </a:rPr>
              <a:t>computeArea()</a:t>
            </a:r>
            <a:r>
              <a:rPr lang="vi-VN"/>
              <a:t>. Các lớp triển khai giao diện đó phải ghi đè hàm như minh họa trong ví dụ với </a:t>
            </a:r>
            <a:r>
              <a:rPr lang="vi-VN">
                <a:latin typeface="Courier New"/>
                <a:ea typeface="Courier New"/>
                <a:cs typeface="Courier New"/>
                <a:sym typeface="Courier New"/>
              </a:rPr>
              <a:t>Circle</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Đây là cách bạn sẽ tạo một thực thể đối tượng mới cho lớp </a:t>
            </a:r>
            <a:r>
              <a:rPr lang="vi-VN">
                <a:latin typeface="Courier New"/>
                <a:ea typeface="Courier New"/>
                <a:cs typeface="Courier New"/>
                <a:sym typeface="Courier New"/>
              </a:rPr>
              <a:t>Circle</a:t>
            </a:r>
            <a:r>
              <a:rPr lang="vi-VN"/>
              <a:t>, gọi phương thức </a:t>
            </a:r>
            <a:r>
              <a:rPr lang="vi-VN">
                <a:solidFill>
                  <a:schemeClr val="dk1"/>
                </a:solidFill>
                <a:latin typeface="Courier New"/>
                <a:ea typeface="Courier New"/>
                <a:cs typeface="Courier New"/>
                <a:sym typeface="Courier New"/>
              </a:rPr>
              <a:t>computeArea()</a:t>
            </a:r>
            <a:r>
              <a:rPr lang="vi-VN"/>
              <a:t> và in kết quả ra phần kết quả.</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Kotlin, các lớp là cuối cùng theo mặc định, tức là không thể kế thừa </a:t>
            </a:r>
            <a:r>
              <a:rPr lang="vi-VN">
                <a:highlight>
                  <a:srgbClr val="FFFFFF"/>
                </a:highlight>
              </a:rPr>
              <a:t>các lớp đó. Để làm cho một lớp có thể kế thừa, bạn cần dùng từ khóa </a:t>
            </a:r>
            <a:r>
              <a:rPr lang="vi-VN">
                <a:latin typeface="Courier New"/>
                <a:ea typeface="Courier New"/>
                <a:cs typeface="Courier New"/>
                <a:sym typeface="Courier New"/>
              </a:rPr>
              <a:t>open</a:t>
            </a:r>
            <a:r>
              <a:rPr lang="vi-VN">
                <a:highlight>
                  <a:srgbClr val="FFFFFF"/>
                </a:highlight>
              </a:rPr>
              <a:t>, như giải thích trên trang trình bày tiếp theo.</a:t>
            </a:r>
            <a:endParaRPr/>
          </a:p>
          <a:p>
            <a:pPr indent="0" lvl="0" marL="0" rtl="0" algn="l">
              <a:lnSpc>
                <a:spcPct val="100000"/>
              </a:lnSpc>
              <a:spcBef>
                <a:spcPts val="0"/>
              </a:spcBef>
              <a:spcAft>
                <a:spcPts val="0"/>
              </a:spcAft>
              <a:buSzPts val="1100"/>
              <a:buNone/>
            </a:pPr>
            <a:r>
              <a:t/>
            </a:r>
            <a:endParaRPr>
              <a:highlight>
                <a:srgbClr val="FFFFFF"/>
              </a:highlight>
            </a:endParaRPr>
          </a:p>
          <a:p>
            <a:pPr indent="0" lvl="0" marL="0" rtl="0" algn="l">
              <a:lnSpc>
                <a:spcPct val="100000"/>
              </a:lnSpc>
              <a:spcBef>
                <a:spcPts val="0"/>
              </a:spcBef>
              <a:spcAft>
                <a:spcPts val="0"/>
              </a:spcAft>
              <a:buSzPts val="1100"/>
              <a:buNone/>
            </a:pPr>
            <a:r>
              <a:rPr b="1" lang="vi-VN">
                <a:highlight>
                  <a:srgbClr val="FFFFFF"/>
                </a:highlight>
              </a:rPr>
              <a:t>Tài nguyên:</a:t>
            </a:r>
            <a:endParaRPr/>
          </a:p>
          <a:p>
            <a:pPr indent="-298450" lvl="0" marL="457200" rtl="0" algn="l">
              <a:lnSpc>
                <a:spcPct val="100000"/>
              </a:lnSpc>
              <a:spcBef>
                <a:spcPts val="0"/>
              </a:spcBef>
              <a:spcAft>
                <a:spcPts val="0"/>
              </a:spcAft>
              <a:buSzPts val="1100"/>
              <a:buChar char="●"/>
            </a:pPr>
            <a:r>
              <a:rPr lang="vi-VN" u="sng">
                <a:solidFill>
                  <a:schemeClr val="hlink"/>
                </a:solidFill>
                <a:highlight>
                  <a:srgbClr val="FFFFFF"/>
                </a:highlight>
                <a:hlinkClick r:id="rId2"/>
              </a:rPr>
              <a:t>Tính kế thừa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Bằng cách dùng từ khóa open để khai báo lớp C, chúng ta có thể xác định thành công lớp D làm lớp con của 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Các lớp cao cấp cần phải có một trong các hàm dựng được sử dụng, thậm chí là hàm dựng không có đối số. Vì vậy, bạn có thể dễ dàng xác định đâu là lớp và đâu là giao diện dựa vào việc </a:t>
            </a:r>
            <a:r>
              <a:rPr lang="vi-VN">
                <a:solidFill>
                  <a:schemeClr val="dk1"/>
                </a:solidFill>
              </a:rPr>
              <a:t>dấu ngoặc đơn có bị thiếu hay không.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Lớp trừu tượng không cần phải được đánh dấu bằng từ khóa </a:t>
            </a:r>
            <a:r>
              <a:rPr lang="vi-VN">
                <a:latin typeface="Courier New"/>
                <a:ea typeface="Courier New"/>
                <a:cs typeface="Courier New"/>
                <a:sym typeface="Courier New"/>
              </a:rPr>
              <a:t>open</a:t>
            </a:r>
            <a:r>
              <a:rPr lang="vi-VN"/>
              <a:t> vì theo ngụ ý, lớp đó sẽ được phân lớp con.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Lớp trừu tượng có một số điểm chung với giao diện: đó là bạn không thể khởi tạo trực tiếp lớp trừu tượng, và bạn có thể phải ghi đè các hàm trong lớp con của mình. Lớp trừu tượng khác với giao diện ở chỗ lớp trừu tượng có thể cung cấp phương thức triển khai các hàm và thuộc tính. Đối với giao diện, theo mặc định, tất cả các thuộc tính đã khai báo đều là trừu tượng và phải được cung cấp bằng các lớp con. Trong ví dụ về Pizza, chúng ta đã kế thừa hàm </a:t>
            </a:r>
            <a:r>
              <a:rPr lang="vi-VN">
                <a:latin typeface="Courier New"/>
                <a:ea typeface="Courier New"/>
                <a:cs typeface="Courier New"/>
                <a:sym typeface="Courier New"/>
              </a:rPr>
              <a:t>consume()</a:t>
            </a:r>
            <a:r>
              <a:rPr lang="vi-VN"/>
              <a:t>, nhưng phải ghi đè các thuộc tính </a:t>
            </a:r>
            <a:r>
              <a:rPr lang="vi-VN">
                <a:latin typeface="Courier New"/>
                <a:ea typeface="Courier New"/>
                <a:cs typeface="Courier New"/>
                <a:sym typeface="Courier New"/>
              </a:rPr>
              <a:t>kcal</a:t>
            </a:r>
            <a:r>
              <a:rPr lang="vi-VN"/>
              <a:t> và </a:t>
            </a:r>
            <a:r>
              <a:rPr lang="vi-VN">
                <a:latin typeface="Courier New"/>
                <a:ea typeface="Courier New"/>
                <a:cs typeface="Courier New"/>
                <a:sym typeface="Courier New"/>
              </a:rPr>
              <a:t>name</a:t>
            </a:r>
            <a:r>
              <a:rPr lang="vi-VN"/>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Lớp trừu tượng</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Lớp và tính kế thừa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Lớp dữ liệu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Phiên bản lớp dữ liệu của </a:t>
            </a:r>
            <a:r>
              <a:rPr lang="vi-VN">
                <a:latin typeface="Courier New"/>
                <a:ea typeface="Courier New"/>
                <a:cs typeface="Courier New"/>
                <a:sym typeface="Courier New"/>
              </a:rPr>
              <a:t>Player</a:t>
            </a:r>
            <a:r>
              <a:rPr lang="vi-VN"/>
              <a:t> hiển thị các biến thành phần mà không cần triển khai rõ phương thức </a:t>
            </a:r>
            <a:r>
              <a:rPr lang="vi-VN">
                <a:latin typeface="Courier New"/>
                <a:ea typeface="Courier New"/>
                <a:cs typeface="Courier New"/>
                <a:sym typeface="Courier New"/>
              </a:rPr>
              <a:t>toString()</a:t>
            </a:r>
            <a:r>
              <a:rPr lang="vi-V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Lớp là sơ đồ thiết kế của các đối tượng. Mỗi lớp có thể chứa các thuộc tính và phương thức để hoạt động trên đối tượng. </a:t>
            </a:r>
            <a:r>
              <a:rPr lang="vi-VN">
                <a:solidFill>
                  <a:schemeClr val="dk1"/>
                </a:solidFill>
              </a:rPr>
              <a:t>Bạn có thể có lớp riêng cho từng loại đối tượng. Trong ví dụ này, chúng ta có một lớp (hoặc sơ đồ thiết kế) cho Ngôi nhà. Từ sơ đồ thiết kế, chúng ta có thể tạo các thực thể đối tượng thực tế cho Ngôi nhà. Mỗi thực thể đối tượng cho Ngôi nhà đều có tất cả các trường và phương thức được liệt kê trong phần xác định lớp.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Phần xác định lớp được viết ở dạng một tệp trong Kotlin.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Tập hợp</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Xin lưu ý rằng các giá trị thứ nhất, thứ hai và thứ ba có thể thuộc loại riêng, như minh họa trong ví dụ về </a:t>
            </a:r>
            <a:r>
              <a:rPr lang="vi-VN">
                <a:solidFill>
                  <a:schemeClr val="dk1"/>
                </a:solidFill>
                <a:latin typeface="Courier New"/>
                <a:ea typeface="Courier New"/>
                <a:cs typeface="Courier New"/>
                <a:sym typeface="Courier New"/>
              </a:rPr>
              <a:t>bookAuthorYear</a:t>
            </a:r>
            <a:r>
              <a:rPr lang="vi-V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các ngôn ngữ khác, bạn sẽ dùng một số thực thể cho </a:t>
            </a:r>
            <a:r>
              <a:rPr lang="vi-VN">
                <a:latin typeface="Courier New"/>
                <a:ea typeface="Courier New"/>
                <a:cs typeface="Courier New"/>
                <a:sym typeface="Courier New"/>
              </a:rPr>
              <a:t>getInstance</a:t>
            </a:r>
            <a:r>
              <a:rPr lang="vi-VN"/>
              <a:t> và đặt ở chế độ </a:t>
            </a:r>
            <a:r>
              <a:rPr lang="vi-VN">
                <a:latin typeface="Courier New"/>
                <a:ea typeface="Courier New"/>
                <a:cs typeface="Courier New"/>
                <a:sym typeface="Courier New"/>
              </a:rPr>
              <a:t>riêng tư</a:t>
            </a:r>
            <a:r>
              <a:rPr lang="vi-V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Các thành phần của đối tượng companion có thể giống với các thành phần tĩnh trong những ngôn ngữ khác, nhưng lại thuộc thực thể đối tượng thực. Ví dụ: bạn có thể dùng các đối tượng companion khi xác định hằng số trong một lớp, khi bạn muốn thực thể liên kết chặt chẽ với lớp, cũng như khi bạn chỉ cần một thực thể của lớp.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Đối tượng companion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Lưu ý</a:t>
            </a:r>
            <a:r>
              <a:rPr lang="vi-VN">
                <a:solidFill>
                  <a:schemeClr val="dk1"/>
                </a:solidFill>
              </a:rPr>
              <a:t>: Các đối tượng companion có thể triển khai một giao diện và là đối tượng thực.</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Đối tượng companion</a:t>
            </a:r>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Lớp cho Ngôi nhà chứa sơ đồ thiết kế về những thứ liên quan đến Ngôi nhà. Lớp này có các thuộc tính như màu sắc (Chuỗi), số lượng cửa sổ (Số nguyên) và liệu ngôi nhà có được rao bán hay không (Boolean).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Lớp cho Ngôi nhà cũng chứa các phương thức như cập nhật màu ngôi nhà hoặc rao bán ngôi nhà.</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Chúng ta dùng lớp để tạo các thực thể đối tượng của lớp. Ở bên phải là 3 thực thể đối tượng cho Ngôi nhà có các thuộc tính riêng. 2 thuộc tính là loại màu và một thuộc tính là rao bán.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Dòng xác định thời điểm nên chia thành một tệp mới phần nào dựa vào lựa chọn ưu tiên của cá nhân.</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vi-VN"/>
              <a:t>Trong mã nguồn chương trình, gói được dùng để nhóm các thành phần chương trình liên quan, chẳng hạn như lớp, biến và hàm. Trong Kotlin, các thành phần này được khai báo trong tệp với phần khai báo gói ở đầu tệp. Để dùng các thành phần thuộc một gói trong gói khác, hãy nhập gói đó. Tên gói thường chỉ chứa các chữ cái thường (không có dấu gạch dưới) và dấu chấm phân cách, đồng thời phải riêng biệt trên tổng thể. Ví dụ: 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Vào thời điểm viết, </a:t>
            </a:r>
            <a:r>
              <a:rPr lang="vi-VN">
                <a:latin typeface="Courier New"/>
                <a:ea typeface="Courier New"/>
                <a:cs typeface="Courier New"/>
                <a:sym typeface="Courier New"/>
              </a:rPr>
              <a:t>package</a:t>
            </a:r>
            <a:r>
              <a:rPr lang="vi-VN">
                <a:latin typeface="Consolas"/>
                <a:ea typeface="Consolas"/>
                <a:cs typeface="Consolas"/>
                <a:sym typeface="Consolas"/>
              </a:rPr>
              <a:t> </a:t>
            </a:r>
            <a:r>
              <a:rPr lang="vi-VN">
                <a:latin typeface="Courier New"/>
                <a:ea typeface="Courier New"/>
                <a:cs typeface="Courier New"/>
                <a:sym typeface="Courier New"/>
              </a:rPr>
              <a:t>private</a:t>
            </a:r>
            <a:r>
              <a:rPr lang="vi-VN"/>
              <a:t> chưa được triển khai trong Kotlin, vì vậy, gói không giới hạn chế độ hiển thị như trong các ngôn ngữ khác.</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Nếu lớp </a:t>
            </a:r>
            <a:r>
              <a:rPr lang="vi-VN">
                <a:latin typeface="Courier New"/>
                <a:ea typeface="Courier New"/>
                <a:cs typeface="Courier New"/>
                <a:sym typeface="Courier New"/>
              </a:rPr>
              <a:t>Moped</a:t>
            </a:r>
            <a:r>
              <a:rPr lang="vi-VN"/>
              <a:t> và các lớp con không quá dài, thì bạn có thể đặt các lớp đó vào cùng một lớp. Tương tự như với lớp </a:t>
            </a:r>
            <a:r>
              <a:rPr lang="vi-VN">
                <a:latin typeface="Courier New"/>
                <a:ea typeface="Courier New"/>
                <a:cs typeface="Courier New"/>
                <a:sym typeface="Courier New"/>
              </a:rPr>
              <a:t>Car</a:t>
            </a:r>
            <a:r>
              <a:rPr lang="vi-VN"/>
              <a:t> và các lớp con.</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100"/>
              <a:buNone/>
            </a:pPr>
            <a:r>
              <a:rPr lang="vi-VN">
                <a:solidFill>
                  <a:schemeClr val="dk1"/>
                </a:solidFill>
              </a:rPr>
              <a:t>Các lớp, đối tượng, giao diện, hàm dựng, hàm, thuộc tính và phương thức setter có thể có những từ khóa xác định mức độ hiển thị</a:t>
            </a:r>
            <a:endParaRPr/>
          </a:p>
          <a:p>
            <a:pPr indent="0" lvl="0" marL="0" rtl="0" algn="l">
              <a:lnSpc>
                <a:spcPct val="100000"/>
              </a:lnSpc>
              <a:spcBef>
                <a:spcPts val="0"/>
              </a:spcBef>
              <a:spcAft>
                <a:spcPts val="0"/>
              </a:spcAft>
              <a:buSzPts val="1100"/>
              <a:buNone/>
            </a:pPr>
            <a:r>
              <a:t/>
            </a:r>
            <a:endParaRPr>
              <a:solidFill>
                <a:schemeClr val="dk1"/>
              </a:solidFill>
              <a:highlight>
                <a:srgbClr val="FFFFFF"/>
              </a:highlight>
            </a:endParaRPr>
          </a:p>
          <a:p>
            <a:pPr indent="0" lvl="0" marL="0" rtl="0" algn="l">
              <a:lnSpc>
                <a:spcPct val="100000"/>
              </a:lnSpc>
              <a:spcBef>
                <a:spcPts val="0"/>
              </a:spcBef>
              <a:spcAft>
                <a:spcPts val="0"/>
              </a:spcAft>
              <a:buSzPts val="1100"/>
              <a:buNone/>
            </a:pPr>
            <a:r>
              <a:rPr lang="vi-VN">
                <a:solidFill>
                  <a:schemeClr val="dk1"/>
                </a:solidFill>
                <a:highlight>
                  <a:srgbClr val="FFFFFF"/>
                </a:highlight>
              </a:rPr>
              <a:t>Hãy dùng từ khóa xác định mức độ hiển thị để giới hạn API mà bạn hiển thị.</a:t>
            </a:r>
            <a:endParaRPr/>
          </a:p>
          <a:p>
            <a:pPr indent="0" lvl="0" marL="0" rtl="0" algn="l">
              <a:lnSpc>
                <a:spcPct val="100000"/>
              </a:lnSpc>
              <a:spcBef>
                <a:spcPts val="0"/>
              </a:spcBef>
              <a:spcAft>
                <a:spcPts val="0"/>
              </a:spcAft>
              <a:buSzPts val="1100"/>
              <a:buNone/>
            </a:pPr>
            <a:r>
              <a:t/>
            </a:r>
            <a:endParaRPr>
              <a:solidFill>
                <a:schemeClr val="dk1"/>
              </a:solidFill>
              <a:highlight>
                <a:srgbClr val="FFFFFF"/>
              </a:highlight>
            </a:endParaRPr>
          </a:p>
          <a:p>
            <a:pPr indent="0" lvl="0" marL="0" rtl="0" algn="l">
              <a:lnSpc>
                <a:spcPct val="100000"/>
              </a:lnSpc>
              <a:spcBef>
                <a:spcPts val="0"/>
              </a:spcBef>
              <a:spcAft>
                <a:spcPts val="0"/>
              </a:spcAft>
              <a:buSzPts val="1100"/>
              <a:buNone/>
            </a:pPr>
            <a:r>
              <a:rPr lang="vi-VN">
                <a:solidFill>
                  <a:schemeClr val="dk1"/>
                </a:solidFill>
                <a:highlight>
                  <a:srgbClr val="FFFFFF"/>
                </a:highlight>
              </a:rPr>
              <a:t>Trong các ngôn ngữ khác, bạn phải chỉ định rõ là “public”. Nhưng trong Kotlin, nếu bạn không chỉ định từ khóa xác định mức độ hiển thị, thì thông tin sẽ ở chế độ công khai theo mặc định.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highlight>
                  <a:schemeClr val="lt1"/>
                </a:highlight>
              </a:rPr>
              <a:t>Tài nguyên:</a:t>
            </a:r>
            <a:endParaRPr/>
          </a:p>
          <a:p>
            <a:pPr indent="-298450" lvl="0" marL="457200" rtl="0" algn="l">
              <a:lnSpc>
                <a:spcPct val="100000"/>
              </a:lnSpc>
              <a:spcBef>
                <a:spcPts val="0"/>
              </a:spcBef>
              <a:spcAft>
                <a:spcPts val="0"/>
              </a:spcAft>
              <a:buSzPts val="1100"/>
              <a:buChar char="●"/>
            </a:pPr>
            <a:r>
              <a:rPr lang="vi-VN" u="sng">
                <a:solidFill>
                  <a:schemeClr val="hlink"/>
                </a:solidFill>
                <a:highlight>
                  <a:schemeClr val="lt1"/>
                </a:highlight>
                <a:hlinkClick r:id="rId2"/>
              </a:rPr>
              <a:t>Từ khóa xác định mức độ hiển thị</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00000"/>
              </a:lnSpc>
              <a:spcBef>
                <a:spcPts val="0"/>
              </a:spcBef>
              <a:spcAft>
                <a:spcPts val="0"/>
              </a:spcAft>
              <a:buSzPts val="1100"/>
              <a:buNone/>
            </a:pPr>
            <a:r>
              <a:t/>
            </a: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Chuyển đổi: 1 lượt nhấp chuột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Hãy xem mã để biết cách xác định và dùng lớp. Để xác định lớp, hãy dùng từ khóa </a:t>
            </a:r>
            <a:r>
              <a:rPr lang="vi-VN">
                <a:solidFill>
                  <a:schemeClr val="dk1"/>
                </a:solidFill>
                <a:latin typeface="Courier New"/>
                <a:ea typeface="Courier New"/>
                <a:cs typeface="Courier New"/>
                <a:sym typeface="Courier New"/>
              </a:rPr>
              <a:t>class</a:t>
            </a:r>
            <a:r>
              <a:rPr lang="vi-VN">
                <a:solidFill>
                  <a:schemeClr val="dk1"/>
                </a:solidFill>
              </a:rPr>
              <a:t> theo sau là tên lớp, trong trường hợp này là </a:t>
            </a:r>
            <a:r>
              <a:rPr lang="vi-VN">
                <a:solidFill>
                  <a:schemeClr val="dk1"/>
                </a:solidFill>
                <a:latin typeface="Courier New"/>
                <a:ea typeface="Courier New"/>
                <a:cs typeface="Courier New"/>
                <a:sym typeface="Courier New"/>
              </a:rPr>
              <a:t>House</a:t>
            </a:r>
            <a:r>
              <a:rPr lang="vi-VN">
                <a:solidFill>
                  <a:schemeClr val="dk1"/>
                </a:solidFill>
              </a:rPr>
              <a:t>. Sau đó, dùng dấu ngoặc nhọn xung quanh phần nội dung lớp. Bên trong phần xác định lớp này, chúng ta thấy 3 thuộc tính và 1 hàm.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Dùng cú pháp ở bên phải để tạo một thực thể đối tượng mới của lớp </a:t>
            </a:r>
            <a:r>
              <a:rPr lang="vi-VN">
                <a:latin typeface="Courier New"/>
                <a:ea typeface="Courier New"/>
                <a:cs typeface="Courier New"/>
                <a:sym typeface="Courier New"/>
              </a:rPr>
              <a:t>House</a:t>
            </a:r>
            <a:r>
              <a:rPr lang="vi-VN"/>
              <a:t>. Dùng tên lớp theo sau là dấu ngoặc đơn. Trong các ngôn ngữ khác, bạn có thể dùng từ khóa “new” để tạo các thực thể đối tượng mới, nhưng trong Kotlin, không có từ khóa “new”. Đây là một lý do khác khiến ngôn ngữ Kotlin ngắn gọn hơn!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Lớp và tính kế thừa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Chuyển đổi: 1 lượt nhấp chuột</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Phần khai báo lớp bao gồm tên lớp, tiêu đề lớp (chỉ định các tham số loại của lớp, hàm dựng chính, v.v.) và phần nội dung lớp, được bao quanh bằng dấu ngoặc nhọn. Cả tiêu đề và nội dung đều không bắt buộc. Nếu lớp không có nội dung, bạn có thể loại bỏ dấu ngoặc nhọn, như minh họa trong ví dụ ở trên.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Lớp trong Kotlin có thể chứa một hàm dựng chính và một hoặc nhiều hàm dựng phụ. Hàm dựng chính thuộc tiêu đề lớp: hàm dựng này xuất hiện sau tên lớp (và các tham số loại không bắt buộc).</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những ví dụ về cách bạn có thể xác định các hàm dựng có hoặc không có tham số.</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Hàm dựng của lớp </a:t>
            </a:r>
            <a:r>
              <a:rPr lang="vi-VN">
                <a:latin typeface="Courier New"/>
                <a:ea typeface="Courier New"/>
                <a:cs typeface="Courier New"/>
                <a:sym typeface="Courier New"/>
              </a:rPr>
              <a:t>A</a:t>
            </a:r>
            <a:r>
              <a:rPr lang="vi-VN"/>
              <a:t> không có tham số.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Hàm dựng của lớp </a:t>
            </a:r>
            <a:r>
              <a:rPr lang="vi-VN">
                <a:latin typeface="Courier New"/>
                <a:ea typeface="Courier New"/>
                <a:cs typeface="Courier New"/>
                <a:sym typeface="Courier New"/>
              </a:rPr>
              <a:t>B</a:t>
            </a:r>
            <a:r>
              <a:rPr lang="vi-VN"/>
              <a:t> có 1 tham số đầu vào: x, đó là một Số nguyên. Vì tham số này không được đánh dấu là </a:t>
            </a:r>
            <a:r>
              <a:rPr lang="vi-VN">
                <a:solidFill>
                  <a:schemeClr val="dk1"/>
                </a:solidFill>
                <a:latin typeface="Courier New"/>
                <a:ea typeface="Courier New"/>
                <a:cs typeface="Courier New"/>
                <a:sym typeface="Courier New"/>
              </a:rPr>
              <a:t>var</a:t>
            </a:r>
            <a:r>
              <a:rPr lang="vi-VN">
                <a:solidFill>
                  <a:schemeClr val="dk1"/>
                </a:solidFill>
              </a:rPr>
              <a:t> hoặc </a:t>
            </a:r>
            <a:r>
              <a:rPr lang="vi-VN">
                <a:solidFill>
                  <a:schemeClr val="dk1"/>
                </a:solidFill>
                <a:latin typeface="Courier New"/>
                <a:ea typeface="Courier New"/>
                <a:cs typeface="Courier New"/>
                <a:sym typeface="Courier New"/>
              </a:rPr>
              <a:t>val</a:t>
            </a:r>
            <a:r>
              <a:rPr lang="vi-VN">
                <a:solidFill>
                  <a:schemeClr val="dk1"/>
                </a:solidFill>
              </a:rPr>
              <a:t>, nên biến x không tồn tại bên ngoài phạm vi của hàm dựng. Do đó, nếu chúng ta tạo một thực thể đối tượng có tên là bb và cố gắng gọi thuộc tính x trên thực thể đó, chúng ta sẽ gặp lỗi với trình biên dịch. Thuộc tính x không tồn tại trên đối tượng.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Trong trường hợp thứ ba, chúng ta có một hàm dựng của lớp </a:t>
            </a:r>
            <a:r>
              <a:rPr lang="vi-VN">
                <a:latin typeface="Courier New"/>
                <a:ea typeface="Courier New"/>
                <a:cs typeface="Courier New"/>
                <a:sym typeface="Courier New"/>
              </a:rPr>
              <a:t>C</a:t>
            </a:r>
            <a:r>
              <a:rPr lang="vi-VN"/>
              <a:t> có 1 tham số đầu vào: một </a:t>
            </a:r>
            <a:r>
              <a:rPr lang="vi-VN">
                <a:latin typeface="Courier New"/>
                <a:ea typeface="Courier New"/>
                <a:cs typeface="Courier New"/>
                <a:sym typeface="Courier New"/>
              </a:rPr>
              <a:t>val</a:t>
            </a:r>
            <a:r>
              <a:rPr lang="vi-VN"/>
              <a:t> có tên là y. Nếu tạo một thực thể đối tượng có tên là cc, bạn có thể truy cập vào thuộc tính y có giá trị là 42 trong trường hợp này.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Tóm lại, b</a:t>
            </a:r>
            <a:r>
              <a:rPr lang="vi-VN">
                <a:solidFill>
                  <a:schemeClr val="dk1"/>
                </a:solidFill>
              </a:rPr>
              <a:t>ạn có thể xác định các thuộc tính ngay trong hàm dựng, sử dụng </a:t>
            </a:r>
            <a:r>
              <a:rPr lang="vi-VN">
                <a:solidFill>
                  <a:schemeClr val="dk1"/>
                </a:solidFill>
                <a:latin typeface="Courier New"/>
                <a:ea typeface="Courier New"/>
                <a:cs typeface="Courier New"/>
                <a:sym typeface="Courier New"/>
              </a:rPr>
              <a:t>var</a:t>
            </a:r>
            <a:r>
              <a:rPr lang="vi-VN">
                <a:solidFill>
                  <a:schemeClr val="dk1"/>
                </a:solidFill>
              </a:rPr>
              <a:t> hoặc </a:t>
            </a:r>
            <a:r>
              <a:rPr lang="vi-VN">
                <a:solidFill>
                  <a:schemeClr val="dk1"/>
                </a:solidFill>
                <a:latin typeface="Courier New"/>
                <a:ea typeface="Courier New"/>
                <a:cs typeface="Courier New"/>
                <a:sym typeface="Courier New"/>
              </a:rPr>
              <a:t>val</a:t>
            </a:r>
            <a:r>
              <a:rPr lang="vi-VN">
                <a:solidFill>
                  <a:schemeClr val="dk1"/>
                </a:solidFill>
              </a:rPr>
              <a:t> (như bạn thấy trong ví dụ thứ ba).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1 lượt nhấp chuột</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vi-VN"/>
              <a:t>Tương tự như cách chúng ta tìm hiểu về các tham số mặc định trong hàm ở Bài học 2, chúng ta có thể dùng các tham số mặc định cho hàm dựng.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Tức là các tham số có thể có giá trị mặc định và không cần phải chỉ định khi khởi tạo đối tượng. Nếu không cung cấp giá trị mặc định, thì bạn sẽ phải chỉ định tham số trong hàm dựng. Bạn có thể kết hợp tham số mặc định và tham số bắt buộc trong một hàm dựng.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Đối với phần khai báo lớp </a:t>
            </a:r>
            <a:r>
              <a:rPr lang="vi-VN">
                <a:latin typeface="Courier New"/>
                <a:ea typeface="Courier New"/>
                <a:cs typeface="Courier New"/>
                <a:sym typeface="Courier New"/>
              </a:rPr>
              <a:t>Box</a:t>
            </a:r>
            <a:r>
              <a:rPr lang="vi-VN"/>
              <a:t> này, tham số </a:t>
            </a:r>
            <a:r>
              <a:rPr lang="vi-VN">
                <a:latin typeface="Courier New"/>
                <a:ea typeface="Courier New"/>
                <a:cs typeface="Courier New"/>
                <a:sym typeface="Courier New"/>
              </a:rPr>
              <a:t>width</a:t>
            </a:r>
            <a:r>
              <a:rPr lang="vi-VN"/>
              <a:t> và </a:t>
            </a:r>
            <a:r>
              <a:rPr lang="vi-VN">
                <a:latin typeface="Courier New"/>
                <a:ea typeface="Courier New"/>
                <a:cs typeface="Courier New"/>
                <a:sym typeface="Courier New"/>
              </a:rPr>
              <a:t>height</a:t>
            </a:r>
            <a:r>
              <a:rPr lang="vi-VN"/>
              <a:t> có giá trị mặc định. Không có giá trị mặc định nào được cung cấp cho tham số </a:t>
            </a:r>
            <a:r>
              <a:rPr lang="vi-VN">
                <a:latin typeface="Courier New"/>
                <a:ea typeface="Courier New"/>
                <a:cs typeface="Courier New"/>
                <a:sym typeface="Courier New"/>
              </a:rPr>
              <a:t>length</a:t>
            </a:r>
            <a:r>
              <a:rPr lang="vi-VN"/>
              <a:t>, do đó, bạn phải chỉ định tham số </a:t>
            </a:r>
            <a:r>
              <a:rPr lang="vi-VN">
                <a:latin typeface="Courier New"/>
                <a:ea typeface="Courier New"/>
                <a:cs typeface="Courier New"/>
                <a:sym typeface="Courier New"/>
              </a:rPr>
              <a:t>length</a:t>
            </a:r>
            <a:r>
              <a:rPr lang="vi-VN"/>
              <a:t> khi tạo đối tượng mới cho lớp </a:t>
            </a:r>
            <a:r>
              <a:rPr lang="vi-VN">
                <a:latin typeface="Courier New"/>
                <a:ea typeface="Courier New"/>
                <a:cs typeface="Courier New"/>
                <a:sym typeface="Courier New"/>
              </a:rPr>
              <a:t>Box</a:t>
            </a:r>
            <a:r>
              <a:rPr lang="vi-VN"/>
              <a:t>. Vì 3 tham số này được đánh dấu bằng </a:t>
            </a:r>
            <a:r>
              <a:rPr lang="vi-VN">
                <a:latin typeface="Courier New"/>
                <a:ea typeface="Courier New"/>
                <a:cs typeface="Courier New"/>
                <a:sym typeface="Courier New"/>
              </a:rPr>
              <a:t>val</a:t>
            </a:r>
            <a:r>
              <a:rPr lang="vi-VN"/>
              <a:t> nên chúng ta biết đây là các biến thành phần của lớp </a:t>
            </a:r>
            <a:r>
              <a:rPr lang="vi-VN">
                <a:solidFill>
                  <a:schemeClr val="dk1"/>
                </a:solidFill>
                <a:latin typeface="Courier New"/>
                <a:ea typeface="Courier New"/>
                <a:cs typeface="Courier New"/>
                <a:sym typeface="Courier New"/>
              </a:rPr>
              <a:t>Box</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solidFill>
                  <a:schemeClr val="dk1"/>
                </a:solidFill>
              </a:rPr>
              <a:t>Bên dưới phần khai báo lớp, chúng ta có 3 ví dụ về cách bạn sẽ tạo các đối tượng mới cho lớp </a:t>
            </a:r>
            <a:r>
              <a:rPr lang="vi-VN">
                <a:solidFill>
                  <a:schemeClr val="dk1"/>
                </a:solidFill>
                <a:latin typeface="Courier New"/>
                <a:ea typeface="Courier New"/>
                <a:cs typeface="Courier New"/>
                <a:sym typeface="Courier New"/>
              </a:rPr>
              <a:t>Box</a:t>
            </a:r>
            <a:r>
              <a:rPr lang="vi-VN">
                <a:solidFill>
                  <a:schemeClr val="dk1"/>
                </a:solidFill>
              </a:rPr>
              <a:t>. Ngay cả khi những ví dụ này chỉ định các đối số hàm dựng theo những cách khác nhau, 3 đối tượng của lớp </a:t>
            </a:r>
            <a:r>
              <a:rPr lang="vi-VN">
                <a:solidFill>
                  <a:schemeClr val="dk1"/>
                </a:solidFill>
                <a:latin typeface="Courier New"/>
                <a:ea typeface="Courier New"/>
                <a:cs typeface="Courier New"/>
                <a:sym typeface="Courier New"/>
              </a:rPr>
              <a:t>Box</a:t>
            </a:r>
            <a:r>
              <a:rPr lang="vi-VN">
                <a:solidFill>
                  <a:schemeClr val="dk1"/>
                </a:solidFill>
              </a:rPr>
              <a:t> đều tương đương nhau.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5" name="Google Shape;15;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6" name="Google Shape;16;p2"/>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17" name="Google Shape;17;p2"/>
          <p:cNvPicPr preferRelativeResize="0"/>
          <p:nvPr/>
        </p:nvPicPr>
        <p:blipFill rotWithShape="1">
          <a:blip r:embed="rId2">
            <a:alphaModFix/>
          </a:blip>
          <a:srcRect b="0" l="0" r="0" t="0"/>
          <a:stretch/>
        </p:blipFill>
        <p:spPr>
          <a:xfrm>
            <a:off x="0" y="0"/>
            <a:ext cx="9144000" cy="4670926"/>
          </a:xfrm>
          <a:prstGeom prst="rect">
            <a:avLst/>
          </a:prstGeom>
          <a:noFill/>
          <a:ln>
            <a:noFill/>
          </a:ln>
        </p:spPr>
      </p:pic>
      <p:sp>
        <p:nvSpPr>
          <p:cNvPr id="18" name="Google Shape;18;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7" name="Google Shape;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0" name="Google Shape;70;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1" name="Google Shape;7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9" name="Shape 19"/>
        <p:cNvGrpSpPr/>
        <p:nvPr/>
      </p:nvGrpSpPr>
      <p:grpSpPr>
        <a:xfrm>
          <a:off x="0" y="0"/>
          <a:ext cx="0" cy="0"/>
          <a:chOff x="0" y="0"/>
          <a:chExt cx="0" cy="0"/>
        </a:xfrm>
      </p:grpSpPr>
      <p:sp>
        <p:nvSpPr>
          <p:cNvPr id="20" name="Google Shape;20;p3"/>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3" name="Google Shape;23;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4" name="Google Shape;24;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25" name="Shape 25"/>
        <p:cNvGrpSpPr/>
        <p:nvPr/>
      </p:nvGrpSpPr>
      <p:grpSpPr>
        <a:xfrm>
          <a:off x="0" y="0"/>
          <a:ext cx="0" cy="0"/>
          <a:chOff x="0" y="0"/>
          <a:chExt cx="0" cy="0"/>
        </a:xfrm>
      </p:grpSpPr>
      <p:sp>
        <p:nvSpPr>
          <p:cNvPr id="26" name="Google Shape;26;p4"/>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Font typeface="Roboto"/>
              <a:buNone/>
              <a:defRPr sz="5200">
                <a:latin typeface="Roboto"/>
                <a:ea typeface="Roboto"/>
                <a:cs typeface="Roboto"/>
                <a:sym typeface="Roboto"/>
              </a:defRPr>
            </a:lvl2pPr>
            <a:lvl3pPr lvl="2" algn="ctr">
              <a:lnSpc>
                <a:spcPct val="100000"/>
              </a:lnSpc>
              <a:spcBef>
                <a:spcPts val="0"/>
              </a:spcBef>
              <a:spcAft>
                <a:spcPts val="0"/>
              </a:spcAft>
              <a:buSzPts val="5200"/>
              <a:buFont typeface="Roboto"/>
              <a:buNone/>
              <a:defRPr sz="5200">
                <a:latin typeface="Roboto"/>
                <a:ea typeface="Roboto"/>
                <a:cs typeface="Roboto"/>
                <a:sym typeface="Roboto"/>
              </a:defRPr>
            </a:lvl3pPr>
            <a:lvl4pPr lvl="3" algn="ctr">
              <a:lnSpc>
                <a:spcPct val="100000"/>
              </a:lnSpc>
              <a:spcBef>
                <a:spcPts val="0"/>
              </a:spcBef>
              <a:spcAft>
                <a:spcPts val="0"/>
              </a:spcAft>
              <a:buSzPts val="5200"/>
              <a:buFont typeface="Roboto"/>
              <a:buNone/>
              <a:defRPr sz="5200">
                <a:latin typeface="Roboto"/>
                <a:ea typeface="Roboto"/>
                <a:cs typeface="Roboto"/>
                <a:sym typeface="Roboto"/>
              </a:defRPr>
            </a:lvl4pPr>
            <a:lvl5pPr lvl="4" algn="ctr">
              <a:lnSpc>
                <a:spcPct val="100000"/>
              </a:lnSpc>
              <a:spcBef>
                <a:spcPts val="0"/>
              </a:spcBef>
              <a:spcAft>
                <a:spcPts val="0"/>
              </a:spcAft>
              <a:buSzPts val="5200"/>
              <a:buFont typeface="Roboto"/>
              <a:buNone/>
              <a:defRPr sz="5200">
                <a:latin typeface="Roboto"/>
                <a:ea typeface="Roboto"/>
                <a:cs typeface="Roboto"/>
                <a:sym typeface="Roboto"/>
              </a:defRPr>
            </a:lvl5pPr>
            <a:lvl6pPr lvl="5" algn="ctr">
              <a:lnSpc>
                <a:spcPct val="100000"/>
              </a:lnSpc>
              <a:spcBef>
                <a:spcPts val="0"/>
              </a:spcBef>
              <a:spcAft>
                <a:spcPts val="0"/>
              </a:spcAft>
              <a:buSzPts val="5200"/>
              <a:buFont typeface="Roboto"/>
              <a:buNone/>
              <a:defRPr sz="5200">
                <a:latin typeface="Roboto"/>
                <a:ea typeface="Roboto"/>
                <a:cs typeface="Roboto"/>
                <a:sym typeface="Roboto"/>
              </a:defRPr>
            </a:lvl6pPr>
            <a:lvl7pPr lvl="6" algn="ctr">
              <a:lnSpc>
                <a:spcPct val="100000"/>
              </a:lnSpc>
              <a:spcBef>
                <a:spcPts val="0"/>
              </a:spcBef>
              <a:spcAft>
                <a:spcPts val="0"/>
              </a:spcAft>
              <a:buSzPts val="5200"/>
              <a:buFont typeface="Roboto"/>
              <a:buNone/>
              <a:defRPr sz="5200">
                <a:latin typeface="Roboto"/>
                <a:ea typeface="Roboto"/>
                <a:cs typeface="Roboto"/>
                <a:sym typeface="Roboto"/>
              </a:defRPr>
            </a:lvl7pPr>
            <a:lvl8pPr lvl="7" algn="ctr">
              <a:lnSpc>
                <a:spcPct val="100000"/>
              </a:lnSpc>
              <a:spcBef>
                <a:spcPts val="0"/>
              </a:spcBef>
              <a:spcAft>
                <a:spcPts val="0"/>
              </a:spcAft>
              <a:buSzPts val="5200"/>
              <a:buFont typeface="Roboto"/>
              <a:buNone/>
              <a:defRPr sz="5200">
                <a:latin typeface="Roboto"/>
                <a:ea typeface="Roboto"/>
                <a:cs typeface="Roboto"/>
                <a:sym typeface="Roboto"/>
              </a:defRPr>
            </a:lvl8pPr>
            <a:lvl9pPr lvl="8" algn="ctr">
              <a:lnSpc>
                <a:spcPct val="100000"/>
              </a:lnSpc>
              <a:spcBef>
                <a:spcPts val="0"/>
              </a:spcBef>
              <a:spcAft>
                <a:spcPts val="0"/>
              </a:spcAft>
              <a:buSzPts val="5200"/>
              <a:buFont typeface="Roboto"/>
              <a:buNone/>
              <a:defRPr sz="5200">
                <a:latin typeface="Roboto"/>
                <a:ea typeface="Roboto"/>
                <a:cs typeface="Roboto"/>
                <a:sym typeface="Roboto"/>
              </a:defRPr>
            </a:lvl9pPr>
          </a:lstStyle>
          <a:p/>
        </p:txBody>
      </p:sp>
      <p:sp>
        <p:nvSpPr>
          <p:cNvPr id="27" name="Google Shape;27;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8" name="Google Shape;28;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5" name="Google Shape;35;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2.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32214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1" name="Google Shape;3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21.xml"/><Relationship Id="rId5" Type="http://schemas.openxmlformats.org/officeDocument/2006/relationships/slide" Target="/ppt/slides/slide33.xml"/><Relationship Id="rId6" Type="http://schemas.openxmlformats.org/officeDocument/2006/relationships/slide" Target="/ppt/slides/slide37.xml"/><Relationship Id="rId7" Type="http://schemas.openxmlformats.org/officeDocument/2006/relationships/slide" Target="/ppt/slides/slide49.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slide" Target="/ppt/slides/slide3.xml"/><Relationship Id="rId4" Type="http://schemas.openxmlformats.org/officeDocument/2006/relationships/slide" Target="/ppt/slides/slide21.xml"/><Relationship Id="rId5" Type="http://schemas.openxmlformats.org/officeDocument/2006/relationships/slide" Target="/ppt/slides/slide33.xml"/><Relationship Id="rId6" Type="http://schemas.openxmlformats.org/officeDocument/2006/relationships/slide" Target="/ppt/slides/slide37.xml"/><Relationship Id="rId7" Type="http://schemas.openxmlformats.org/officeDocument/2006/relationships/slide" Target="/ppt/slides/slide49.xml"/><Relationship Id="rId8" Type="http://schemas.openxmlformats.org/officeDocument/2006/relationships/slide" Target="/ppt/slid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s://developer.android.com/courses/pathways/android-development-with-kotlin-3"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79" name="Google Shape;79;p17"/>
          <p:cNvPicPr preferRelativeResize="0"/>
          <p:nvPr/>
        </p:nvPicPr>
        <p:blipFill rotWithShape="1">
          <a:blip r:embed="rId3">
            <a:alphaModFix/>
          </a:blip>
          <a:srcRect b="0" l="0" r="0" t="0"/>
          <a:stretch/>
        </p:blipFill>
        <p:spPr>
          <a:xfrm>
            <a:off x="0" y="0"/>
            <a:ext cx="9144000" cy="4676399"/>
          </a:xfrm>
          <a:prstGeom prst="rect">
            <a:avLst/>
          </a:prstGeom>
          <a:noFill/>
          <a:ln>
            <a:noFill/>
          </a:ln>
        </p:spPr>
      </p:pic>
      <p:sp>
        <p:nvSpPr>
          <p:cNvPr id="80" name="Google Shape;80;p17"/>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Bài học 3:</a:t>
            </a:r>
            <a:endParaRPr/>
          </a:p>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Lớp và đối tượng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Hàm dựng chính</a:t>
            </a:r>
            <a:endParaRPr>
              <a:latin typeface="Arial"/>
              <a:ea typeface="Arial"/>
              <a:cs typeface="Arial"/>
              <a:sym typeface="Arial"/>
            </a:endParaRPr>
          </a:p>
        </p:txBody>
      </p:sp>
      <p:sp>
        <p:nvSpPr>
          <p:cNvPr id="162" name="Google Shape;162;p26"/>
          <p:cNvSpPr txBox="1"/>
          <p:nvPr>
            <p:ph idx="1" type="body"/>
          </p:nvPr>
        </p:nvSpPr>
        <p:spPr>
          <a:xfrm>
            <a:off x="342900" y="966175"/>
            <a:ext cx="6744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Khai báo hàm dựng chính trong tiêu đề lớp.</a:t>
            </a:r>
            <a:endParaRPr>
              <a:latin typeface="Arial"/>
              <a:ea typeface="Arial"/>
              <a:cs typeface="Arial"/>
              <a:sym typeface="Arial"/>
            </a:endParaRPr>
          </a:p>
        </p:txBody>
      </p:sp>
      <p:sp>
        <p:nvSpPr>
          <p:cNvPr id="163" name="Google Shape;163;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64" name="Google Shape;164;p26"/>
          <p:cNvSpPr txBox="1"/>
          <p:nvPr/>
        </p:nvSpPr>
        <p:spPr>
          <a:xfrm>
            <a:off x="342628" y="2814023"/>
            <a:ext cx="5505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Về mặt kỹ thuật, hàm dựng này tương đương với:</a:t>
            </a:r>
            <a:endParaRPr/>
          </a:p>
        </p:txBody>
      </p:sp>
      <p:sp>
        <p:nvSpPr>
          <p:cNvPr id="165" name="Google Shape;165;p26"/>
          <p:cNvSpPr txBox="1"/>
          <p:nvPr/>
        </p:nvSpPr>
        <p:spPr>
          <a:xfrm>
            <a:off x="342900" y="1316221"/>
            <a:ext cx="8489400" cy="14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Circle</a:t>
            </a:r>
            <a:r>
              <a:rPr b="1" lang="vi-VN" sz="1800">
                <a:latin typeface="Consolas"/>
                <a:ea typeface="Consolas"/>
                <a:cs typeface="Consolas"/>
                <a:sym typeface="Consolas"/>
              </a:rPr>
              <a:t>(i: Int)</a:t>
            </a:r>
            <a:r>
              <a:rPr lang="vi-V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r>
              <a:rPr lang="vi-VN" sz="1800">
                <a:latin typeface="Consolas"/>
                <a:ea typeface="Consolas"/>
                <a:cs typeface="Consolas"/>
                <a:sym typeface="Consolas"/>
              </a:rPr>
              <a:t> init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6" name="Google Shape;166;p26"/>
          <p:cNvSpPr txBox="1"/>
          <p:nvPr/>
        </p:nvSpPr>
        <p:spPr>
          <a:xfrm>
            <a:off x="363750" y="3167231"/>
            <a:ext cx="8468400" cy="1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Circle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constructor(i: Int)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Khối khởi tạo</a:t>
            </a:r>
            <a:endParaRPr>
              <a:latin typeface="Arial"/>
              <a:ea typeface="Arial"/>
              <a:cs typeface="Arial"/>
              <a:sym typeface="Arial"/>
            </a:endParaRPr>
          </a:p>
        </p:txBody>
      </p:sp>
      <p:sp>
        <p:nvSpPr>
          <p:cNvPr id="172" name="Google Shape;172;p27"/>
          <p:cNvSpPr txBox="1"/>
          <p:nvPr>
            <p:ph idx="1" type="body"/>
          </p:nvPr>
        </p:nvSpPr>
        <p:spPr>
          <a:xfrm>
            <a:off x="327300" y="1468600"/>
            <a:ext cx="8489400" cy="1821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Mọi mã khởi tạo bắt buộc đều được chạy trong một khối </a:t>
            </a:r>
            <a:r>
              <a:rPr lang="vi-VN" sz="2200">
                <a:solidFill>
                  <a:schemeClr val="dk1"/>
                </a:solidFill>
                <a:latin typeface="Courier New"/>
                <a:ea typeface="Courier New"/>
                <a:cs typeface="Courier New"/>
                <a:sym typeface="Courier New"/>
              </a:rPr>
              <a:t>init</a:t>
            </a:r>
            <a:r>
              <a:rPr lang="vi-VN" sz="2200">
                <a:latin typeface="Arial"/>
                <a:ea typeface="Arial"/>
                <a:cs typeface="Arial"/>
                <a:sym typeface="Arial"/>
              </a:rPr>
              <a:t> đặc biệt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Cho phép nhiều khối </a:t>
            </a:r>
            <a:r>
              <a:rPr lang="vi-VN" sz="2200">
                <a:latin typeface="Courier New"/>
                <a:ea typeface="Courier New"/>
                <a:cs typeface="Courier New"/>
                <a:sym typeface="Courier New"/>
              </a:rPr>
              <a:t>init</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Courier New"/>
                <a:ea typeface="Courier New"/>
                <a:cs typeface="Courier New"/>
                <a:sym typeface="Courier New"/>
              </a:rPr>
              <a:t>Khối init</a:t>
            </a:r>
            <a:r>
              <a:rPr lang="vi-VN" sz="2200">
                <a:latin typeface="Arial"/>
                <a:ea typeface="Arial"/>
                <a:cs typeface="Arial"/>
                <a:sym typeface="Arial"/>
              </a:rPr>
              <a:t> sẽ trở thành phần nội dung của hàm dựng chính</a:t>
            </a:r>
            <a:endParaRPr>
              <a:latin typeface="Arial"/>
              <a:ea typeface="Arial"/>
              <a:cs typeface="Arial"/>
              <a:sym typeface="Arial"/>
            </a:endParaRPr>
          </a:p>
        </p:txBody>
      </p:sp>
      <p:sp>
        <p:nvSpPr>
          <p:cNvPr id="173" name="Google Shape;173;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nvSpPr>
        <p:spPr>
          <a:xfrm>
            <a:off x="342900" y="1076275"/>
            <a:ext cx="84894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t>Dùng từ khóa </a:t>
            </a:r>
            <a:r>
              <a:rPr lang="vi-VN" sz="1800">
                <a:latin typeface="Courier New"/>
                <a:ea typeface="Courier New"/>
                <a:cs typeface="Courier New"/>
                <a:sym typeface="Courier New"/>
              </a:rPr>
              <a:t>init</a:t>
            </a:r>
            <a:r>
              <a:rPr lang="vi-VN" sz="1800"/>
              <a:t>:</a:t>
            </a:r>
            <a:endParaRPr sz="1800">
              <a:solidFill>
                <a:srgbClr val="000000"/>
              </a:solidFill>
              <a:latin typeface="Roboto"/>
              <a:ea typeface="Roboto"/>
              <a:cs typeface="Roboto"/>
              <a:sym typeface="Roboto"/>
            </a:endParaRPr>
          </a:p>
          <a:p>
            <a:pPr indent="0" lvl="0" marL="0" rtl="0" algn="l">
              <a:lnSpc>
                <a:spcPct val="115000"/>
              </a:lnSpc>
              <a:spcBef>
                <a:spcPts val="1400"/>
              </a:spcBef>
              <a:spcAft>
                <a:spcPts val="0"/>
              </a:spcAft>
              <a:buNone/>
            </a:pPr>
            <a:r>
              <a:rPr lang="vi-VN" sz="1800">
                <a:solidFill>
                  <a:srgbClr val="3F51B5"/>
                </a:solidFill>
                <a:latin typeface="Consolas"/>
                <a:ea typeface="Consolas"/>
                <a:cs typeface="Consolas"/>
                <a:sym typeface="Consolas"/>
              </a:rPr>
              <a:t>class</a:t>
            </a:r>
            <a:r>
              <a:rPr lang="vi-VN" sz="1800">
                <a:solidFill>
                  <a:srgbClr val="000000"/>
                </a:solidFill>
                <a:latin typeface="Consolas"/>
                <a:ea typeface="Consolas"/>
                <a:cs typeface="Consolas"/>
                <a:sym typeface="Consolas"/>
              </a:rPr>
              <a:t> Square(</a:t>
            </a: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side: Int) {</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000000"/>
                </a:solidFill>
                <a:latin typeface="Consolas"/>
                <a:ea typeface="Consolas"/>
                <a:cs typeface="Consolas"/>
                <a:sym typeface="Consolas"/>
              </a:rPr>
              <a:t>    </a:t>
            </a:r>
            <a:r>
              <a:rPr b="1" lang="vi-VN" sz="2000">
                <a:solidFill>
                  <a:srgbClr val="3F51B5"/>
                </a:solidFill>
                <a:latin typeface="Consolas"/>
                <a:ea typeface="Consolas"/>
                <a:cs typeface="Consolas"/>
                <a:sym typeface="Consolas"/>
              </a:rPr>
              <a:t>init</a:t>
            </a:r>
            <a:r>
              <a:rPr lang="vi-VN"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000000"/>
                </a:solidFill>
                <a:latin typeface="Consolas"/>
                <a:ea typeface="Consolas"/>
                <a:cs typeface="Consolas"/>
                <a:sym typeface="Consolas"/>
              </a:rPr>
              <a:t>        println(side * </a:t>
            </a:r>
            <a:r>
              <a:rPr lang="vi-VN" sz="1800">
                <a:solidFill>
                  <a:srgbClr val="C53929"/>
                </a:solidFill>
                <a:latin typeface="Consolas"/>
                <a:ea typeface="Consolas"/>
                <a:cs typeface="Consolas"/>
                <a:sym typeface="Consolas"/>
              </a:rPr>
              <a:t>2</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s = Square(</a:t>
            </a:r>
            <a:r>
              <a:rPr lang="vi-VN" sz="1800">
                <a:solidFill>
                  <a:srgbClr val="C53929"/>
                </a:solidFill>
                <a:latin typeface="Consolas"/>
                <a:ea typeface="Consolas"/>
                <a:cs typeface="Consolas"/>
                <a:sym typeface="Consolas"/>
              </a:rPr>
              <a:t>10</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indent="0" lvl="0" marL="0" rtl="0" algn="l">
              <a:lnSpc>
                <a:spcPct val="115000"/>
              </a:lnSpc>
              <a:spcBef>
                <a:spcPts val="100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15000"/>
              </a:lnSpc>
              <a:spcBef>
                <a:spcPts val="100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p>
          <a:p>
            <a:pPr indent="0" lvl="0" marL="0" rtl="0" algn="l">
              <a:lnSpc>
                <a:spcPct val="115000"/>
              </a:lnSpc>
              <a:spcBef>
                <a:spcPts val="1000"/>
              </a:spcBef>
              <a:spcAft>
                <a:spcPts val="0"/>
              </a:spcAft>
              <a:buNone/>
            </a:pPr>
            <a:r>
              <a:t/>
            </a:r>
            <a:endParaRPr sz="1800"/>
          </a:p>
        </p:txBody>
      </p:sp>
      <p:sp>
        <p:nvSpPr>
          <p:cNvPr id="179" name="Google Shape;179;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khối khởi tạo</a:t>
            </a:r>
            <a:endParaRPr>
              <a:latin typeface="Arial"/>
              <a:ea typeface="Arial"/>
              <a:cs typeface="Arial"/>
              <a:sym typeface="Arial"/>
            </a:endParaRPr>
          </a:p>
        </p:txBody>
      </p:sp>
      <p:sp>
        <p:nvSpPr>
          <p:cNvPr id="180" name="Google Shape;180;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Nhiều hàm dựng</a:t>
            </a:r>
            <a:endParaRPr>
              <a:latin typeface="Arial"/>
              <a:ea typeface="Arial"/>
              <a:cs typeface="Arial"/>
              <a:sym typeface="Arial"/>
            </a:endParaRPr>
          </a:p>
        </p:txBody>
      </p:sp>
      <p:sp>
        <p:nvSpPr>
          <p:cNvPr id="186" name="Google Shape;186;p29"/>
          <p:cNvSpPr txBox="1"/>
          <p:nvPr>
            <p:ph idx="1" type="body"/>
          </p:nvPr>
        </p:nvSpPr>
        <p:spPr>
          <a:xfrm>
            <a:off x="342900" y="1304875"/>
            <a:ext cx="8489400" cy="3193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SzPts val="2000"/>
              <a:buChar char="●"/>
            </a:pPr>
            <a:r>
              <a:rPr lang="vi-VN" sz="2000">
                <a:latin typeface="Arial"/>
                <a:ea typeface="Arial"/>
                <a:cs typeface="Arial"/>
                <a:sym typeface="Arial"/>
              </a:rPr>
              <a:t>Dùng từ khóa </a:t>
            </a:r>
            <a:r>
              <a:rPr lang="vi-VN" sz="2000">
                <a:latin typeface="Courier New"/>
                <a:ea typeface="Courier New"/>
                <a:cs typeface="Courier New"/>
                <a:sym typeface="Courier New"/>
              </a:rPr>
              <a:t>constructor</a:t>
            </a:r>
            <a:r>
              <a:rPr lang="vi-VN" sz="2000">
                <a:latin typeface="Arial"/>
                <a:ea typeface="Arial"/>
                <a:cs typeface="Arial"/>
                <a:sym typeface="Arial"/>
              </a:rPr>
              <a:t> để xác định các hàm dựng phụ</a:t>
            </a:r>
            <a:endParaRPr>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a:latin typeface="Arial"/>
                <a:ea typeface="Arial"/>
                <a:cs typeface="Arial"/>
                <a:sym typeface="Arial"/>
              </a:rPr>
              <a:t>Hàm dựng phụ phải gọi:</a:t>
            </a:r>
            <a:endParaRPr>
              <a:latin typeface="Arial"/>
              <a:ea typeface="Arial"/>
              <a:cs typeface="Arial"/>
              <a:sym typeface="Arial"/>
            </a:endParaRPr>
          </a:p>
          <a:p>
            <a:pPr indent="-355600" lvl="1" marL="914400" rtl="0" algn="l">
              <a:lnSpc>
                <a:spcPct val="115000"/>
              </a:lnSpc>
              <a:spcBef>
                <a:spcPts val="1000"/>
              </a:spcBef>
              <a:spcAft>
                <a:spcPts val="0"/>
              </a:spcAft>
              <a:buSzPts val="2000"/>
              <a:buChar char="○"/>
            </a:pPr>
            <a:r>
              <a:rPr lang="vi-VN">
                <a:latin typeface="Arial"/>
                <a:ea typeface="Arial"/>
                <a:cs typeface="Arial"/>
                <a:sym typeface="Arial"/>
              </a:rPr>
              <a:t>Hàm dựng phụ dùng từ khóa </a:t>
            </a:r>
            <a:r>
              <a:rPr lang="vi-VN">
                <a:latin typeface="Courier New"/>
                <a:ea typeface="Courier New"/>
                <a:cs typeface="Courier New"/>
                <a:sym typeface="Courier New"/>
              </a:rPr>
              <a:t>this</a:t>
            </a:r>
            <a:r>
              <a:rPr lang="vi-VN">
                <a:latin typeface="Arial"/>
                <a:ea typeface="Arial"/>
                <a:cs typeface="Arial"/>
                <a:sym typeface="Arial"/>
              </a:rPr>
              <a:t> </a:t>
            </a:r>
            <a:endParaRPr>
              <a:latin typeface="Arial"/>
              <a:ea typeface="Arial"/>
              <a:cs typeface="Arial"/>
              <a:sym typeface="Arial"/>
            </a:endParaRPr>
          </a:p>
          <a:p>
            <a:pPr indent="0" lvl="0" marL="457200" rtl="0" algn="l">
              <a:lnSpc>
                <a:spcPct val="115000"/>
              </a:lnSpc>
              <a:spcBef>
                <a:spcPts val="1000"/>
              </a:spcBef>
              <a:spcAft>
                <a:spcPts val="0"/>
              </a:spcAft>
              <a:buSzPts val="2400"/>
              <a:buNone/>
            </a:pPr>
            <a:r>
              <a:t/>
            </a:r>
            <a:endParaRPr sz="2000">
              <a:latin typeface="Arial"/>
              <a:ea typeface="Arial"/>
              <a:cs typeface="Arial"/>
              <a:sym typeface="Arial"/>
            </a:endParaRPr>
          </a:p>
          <a:p>
            <a:pPr indent="-355600" lvl="1" marL="914400" rtl="0" algn="l">
              <a:lnSpc>
                <a:spcPct val="115000"/>
              </a:lnSpc>
              <a:spcBef>
                <a:spcPts val="1000"/>
              </a:spcBef>
              <a:spcAft>
                <a:spcPts val="0"/>
              </a:spcAft>
              <a:buSzPts val="2000"/>
              <a:buChar char="○"/>
            </a:pPr>
            <a:r>
              <a:rPr lang="vi-VN">
                <a:latin typeface="Arial"/>
                <a:ea typeface="Arial"/>
                <a:cs typeface="Arial"/>
                <a:sym typeface="Arial"/>
              </a:rPr>
              <a:t>Một hàm dựng phụ khác gọi hàm dựng chính</a:t>
            </a:r>
            <a:endParaRPr>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a:latin typeface="Arial"/>
                <a:ea typeface="Arial"/>
                <a:cs typeface="Arial"/>
                <a:sym typeface="Arial"/>
              </a:rPr>
              <a:t>Phần nội dung hàm dựng phụ là không bắt buộc</a:t>
            </a:r>
            <a:endParaRPr>
              <a:latin typeface="Arial"/>
              <a:ea typeface="Arial"/>
              <a:cs typeface="Arial"/>
              <a:sym typeface="Arial"/>
            </a:endParaRPr>
          </a:p>
        </p:txBody>
      </p:sp>
      <p:sp>
        <p:nvSpPr>
          <p:cNvPr id="187" name="Google Shape;187;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88" name="Google Shape;188;p29"/>
          <p:cNvSpPr txBox="1"/>
          <p:nvPr/>
        </p:nvSpPr>
        <p:spPr>
          <a:xfrm>
            <a:off x="1258312" y="2782150"/>
            <a:ext cx="1124400" cy="30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i="0" lang="vi-VN" sz="1800" u="none" cap="none" strike="noStrike">
                <a:solidFill>
                  <a:srgbClr val="000000"/>
                </a:solidFill>
              </a:rPr>
              <a:t>HOẶC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nhiều hàm dựng</a:t>
            </a:r>
            <a:endParaRPr>
              <a:latin typeface="Arial"/>
              <a:ea typeface="Arial"/>
              <a:cs typeface="Arial"/>
              <a:sym typeface="Arial"/>
            </a:endParaRPr>
          </a:p>
        </p:txBody>
      </p:sp>
      <p:sp>
        <p:nvSpPr>
          <p:cNvPr id="194" name="Google Shape;194;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95" name="Google Shape;195;p30"/>
          <p:cNvSpPr txBox="1"/>
          <p:nvPr/>
        </p:nvSpPr>
        <p:spPr>
          <a:xfrm>
            <a:off x="342900" y="1084100"/>
            <a:ext cx="8489400" cy="35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Circle(</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37474F"/>
                </a:solidFill>
                <a:latin typeface="Consolas"/>
                <a:ea typeface="Consolas"/>
                <a:cs typeface="Consolas"/>
                <a:sym typeface="Consolas"/>
              </a:rPr>
              <a:t>    </a:t>
            </a:r>
            <a:r>
              <a:rPr b="1" lang="vi-VN" sz="1800">
                <a:solidFill>
                  <a:srgbClr val="3F51B5"/>
                </a:solidFill>
                <a:latin typeface="Consolas"/>
                <a:ea typeface="Consolas"/>
                <a:cs typeface="Consolas"/>
                <a:sym typeface="Consolas"/>
              </a:rPr>
              <a:t>constructor</a:t>
            </a:r>
            <a:r>
              <a:rPr lang="vi-VN" sz="1800">
                <a:solidFill>
                  <a:srgbClr val="37474F"/>
                </a:solidFill>
                <a:latin typeface="Consolas"/>
                <a:ea typeface="Consolas"/>
                <a:cs typeface="Consolas"/>
                <a:sym typeface="Consolas"/>
              </a:rPr>
              <a:t>(name:String) : </a:t>
            </a:r>
            <a:r>
              <a:rPr lang="vi-VN" sz="1800">
                <a:solidFill>
                  <a:srgbClr val="3F51B5"/>
                </a:solidFill>
                <a:latin typeface="Consolas"/>
                <a:ea typeface="Consolas"/>
                <a:cs typeface="Consolas"/>
                <a:sym typeface="Consolas"/>
              </a:rPr>
              <a:t>this</a:t>
            </a:r>
            <a:r>
              <a:rPr lang="vi-VN" sz="1800">
                <a:solidFill>
                  <a:srgbClr val="37474F"/>
                </a:solidFill>
                <a:latin typeface="Consolas"/>
                <a:ea typeface="Consolas"/>
                <a:cs typeface="Consolas"/>
                <a:sym typeface="Consolas"/>
              </a:rPr>
              <a:t>(</a:t>
            </a:r>
            <a:r>
              <a:rPr lang="vi-VN" sz="1800">
                <a:solidFill>
                  <a:srgbClr val="C53929"/>
                </a:solidFill>
                <a:latin typeface="Consolas"/>
                <a:ea typeface="Consolas"/>
                <a:cs typeface="Consolas"/>
                <a:sym typeface="Consolas"/>
              </a:rPr>
              <a:t>1.0</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37474F"/>
                </a:solidFill>
                <a:latin typeface="Consolas"/>
                <a:ea typeface="Consolas"/>
                <a:cs typeface="Consolas"/>
                <a:sym typeface="Consolas"/>
              </a:rPr>
              <a:t>    </a:t>
            </a:r>
            <a:r>
              <a:rPr b="1" lang="vi-VN" sz="1800">
                <a:solidFill>
                  <a:srgbClr val="3F51B5"/>
                </a:solidFill>
                <a:latin typeface="Consolas"/>
                <a:ea typeface="Consolas"/>
                <a:cs typeface="Consolas"/>
                <a:sym typeface="Consolas"/>
              </a:rPr>
              <a:t>constructor</a:t>
            </a:r>
            <a:r>
              <a:rPr lang="vi-VN" sz="1800">
                <a:solidFill>
                  <a:srgbClr val="37474F"/>
                </a:solidFill>
                <a:latin typeface="Consolas"/>
                <a:ea typeface="Consolas"/>
                <a:cs typeface="Consolas"/>
                <a:sym typeface="Consolas"/>
              </a:rPr>
              <a:t>(diameter:Int) : </a:t>
            </a:r>
            <a:r>
              <a:rPr lang="vi-VN" sz="1800">
                <a:solidFill>
                  <a:srgbClr val="3F51B5"/>
                </a:solidFill>
                <a:latin typeface="Consolas"/>
                <a:ea typeface="Consolas"/>
                <a:cs typeface="Consolas"/>
                <a:sym typeface="Consolas"/>
              </a:rPr>
              <a:t>this</a:t>
            </a:r>
            <a:r>
              <a:rPr lang="vi-VN" sz="1800">
                <a:solidFill>
                  <a:srgbClr val="37474F"/>
                </a:solidFill>
                <a:latin typeface="Consolas"/>
                <a:ea typeface="Consolas"/>
                <a:cs typeface="Consolas"/>
                <a:sym typeface="Consolas"/>
              </a:rPr>
              <a:t>(diameter / </a:t>
            </a:r>
            <a:r>
              <a:rPr lang="vi-VN" sz="1800">
                <a:solidFill>
                  <a:srgbClr val="C53929"/>
                </a:solidFill>
                <a:latin typeface="Consolas"/>
                <a:ea typeface="Consolas"/>
                <a:cs typeface="Consolas"/>
                <a:sym typeface="Consolas"/>
              </a:rPr>
              <a:t>2.0</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37474F"/>
                </a:solidFill>
                <a:latin typeface="Consolas"/>
                <a:ea typeface="Consolas"/>
                <a:cs typeface="Consolas"/>
                <a:sym typeface="Consolas"/>
              </a:rPr>
              <a:t>        println(</a:t>
            </a:r>
            <a:r>
              <a:rPr lang="vi-VN" sz="1800">
                <a:solidFill>
                  <a:srgbClr val="388E3C"/>
                </a:solidFill>
                <a:latin typeface="Consolas"/>
                <a:ea typeface="Consolas"/>
                <a:cs typeface="Consolas"/>
                <a:sym typeface="Consolas"/>
              </a:rPr>
              <a:t>"in diameter constructor"</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init</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37474F"/>
                </a:solidFill>
                <a:latin typeface="Consolas"/>
                <a:ea typeface="Consolas"/>
                <a:cs typeface="Consolas"/>
                <a:sym typeface="Consolas"/>
              </a:rPr>
              <a:t>        println(</a:t>
            </a:r>
            <a:r>
              <a:rPr lang="vi-VN" sz="1800">
                <a:solidFill>
                  <a:srgbClr val="388E3C"/>
                </a:solidFill>
                <a:latin typeface="Consolas"/>
                <a:ea typeface="Consolas"/>
                <a:cs typeface="Consolas"/>
                <a:sym typeface="Consolas"/>
              </a:rPr>
              <a:t>"Area: </a:t>
            </a:r>
            <a:r>
              <a:rPr lang="vi-VN" sz="1800">
                <a:solidFill>
                  <a:srgbClr val="C53929"/>
                </a:solidFill>
                <a:latin typeface="Consolas"/>
                <a:ea typeface="Consolas"/>
                <a:cs typeface="Consolas"/>
                <a:sym typeface="Consolas"/>
              </a:rPr>
              <a:t>${</a:t>
            </a:r>
            <a:r>
              <a:rPr lang="vi-VN" sz="1800">
                <a:solidFill>
                  <a:srgbClr val="388E3C"/>
                </a:solidFill>
                <a:latin typeface="Consolas"/>
                <a:ea typeface="Consolas"/>
                <a:cs typeface="Consolas"/>
                <a:sym typeface="Consolas"/>
              </a:rPr>
              <a:t>Math</a:t>
            </a:r>
            <a:r>
              <a:rPr lang="vi-VN" sz="1800">
                <a:solidFill>
                  <a:srgbClr val="37474F"/>
                </a:solidFill>
                <a:latin typeface="Consolas"/>
                <a:ea typeface="Consolas"/>
                <a:cs typeface="Consolas"/>
                <a:sym typeface="Consolas"/>
              </a:rPr>
              <a:t>.</a:t>
            </a:r>
            <a:r>
              <a:rPr lang="vi-VN" sz="1800">
                <a:solidFill>
                  <a:srgbClr val="388E3C"/>
                </a:solidFill>
                <a:latin typeface="Consolas"/>
                <a:ea typeface="Consolas"/>
                <a:cs typeface="Consolas"/>
                <a:sym typeface="Consolas"/>
              </a:rPr>
              <a:t>PI </a:t>
            </a:r>
            <a:r>
              <a:rPr lang="vi-VN" sz="1800">
                <a:solidFill>
                  <a:srgbClr val="37474F"/>
                </a:solidFill>
                <a:latin typeface="Consolas"/>
                <a:ea typeface="Consolas"/>
                <a:cs typeface="Consolas"/>
                <a:sym typeface="Consolas"/>
              </a:rPr>
              <a:t>*</a:t>
            </a:r>
            <a:r>
              <a:rPr lang="vi-VN" sz="1800">
                <a:solidFill>
                  <a:srgbClr val="388E3C"/>
                </a:solidFill>
                <a:latin typeface="Consolas"/>
                <a:ea typeface="Consolas"/>
                <a:cs typeface="Consolas"/>
                <a:sym typeface="Consolas"/>
              </a:rPr>
              <a:t> radius </a:t>
            </a:r>
            <a:r>
              <a:rPr lang="vi-VN" sz="1800">
                <a:solidFill>
                  <a:srgbClr val="37474F"/>
                </a:solidFill>
                <a:latin typeface="Consolas"/>
                <a:ea typeface="Consolas"/>
                <a:cs typeface="Consolas"/>
                <a:sym typeface="Consolas"/>
              </a:rPr>
              <a:t>*</a:t>
            </a:r>
            <a:r>
              <a:rPr lang="vi-VN" sz="1800">
                <a:solidFill>
                  <a:srgbClr val="388E3C"/>
                </a:solidFill>
                <a:latin typeface="Consolas"/>
                <a:ea typeface="Consolas"/>
                <a:cs typeface="Consolas"/>
                <a:sym typeface="Consolas"/>
              </a:rPr>
              <a:t> radius</a:t>
            </a:r>
            <a:r>
              <a:rPr lang="vi-VN" sz="1800">
                <a:solidFill>
                  <a:srgbClr val="C53929"/>
                </a:solidFill>
                <a:latin typeface="Consolas"/>
                <a:ea typeface="Consolas"/>
                <a:cs typeface="Consolas"/>
                <a:sym typeface="Consolas"/>
              </a:rPr>
              <a:t>}</a:t>
            </a:r>
            <a:r>
              <a:rPr lang="vi-VN" sz="1800">
                <a:solidFill>
                  <a:srgbClr val="388E3C"/>
                </a:solidFill>
                <a:latin typeface="Consolas"/>
                <a:ea typeface="Consolas"/>
                <a:cs typeface="Consolas"/>
                <a:sym typeface="Consolas"/>
              </a:rPr>
              <a:t>"</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c = Circle(</a:t>
            </a:r>
            <a:r>
              <a:rPr lang="vi-VN" sz="1800">
                <a:solidFill>
                  <a:srgbClr val="C53929"/>
                </a:solidFill>
                <a:latin typeface="Consolas"/>
                <a:ea typeface="Consolas"/>
                <a:cs typeface="Consolas"/>
                <a:sym typeface="Consolas"/>
              </a:rPr>
              <a:t>3</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Thuộc tính</a:t>
            </a:r>
            <a:endParaRPr>
              <a:latin typeface="Arial"/>
              <a:ea typeface="Arial"/>
              <a:cs typeface="Arial"/>
              <a:sym typeface="Arial"/>
            </a:endParaRPr>
          </a:p>
        </p:txBody>
      </p:sp>
      <p:sp>
        <p:nvSpPr>
          <p:cNvPr id="201" name="Google Shape;201;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02" name="Google Shape;202;p31"/>
          <p:cNvSpPr txBox="1"/>
          <p:nvPr>
            <p:ph idx="1" type="body"/>
          </p:nvPr>
        </p:nvSpPr>
        <p:spPr>
          <a:xfrm>
            <a:off x="342900" y="1384050"/>
            <a:ext cx="8489400" cy="2345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Xác định các thuộc tính trong một lớp bằng </a:t>
            </a:r>
            <a:r>
              <a:rPr lang="vi-VN" sz="2200">
                <a:latin typeface="Courier New"/>
                <a:ea typeface="Courier New"/>
                <a:cs typeface="Courier New"/>
                <a:sym typeface="Courier New"/>
              </a:rPr>
              <a:t>val</a:t>
            </a:r>
            <a:r>
              <a:rPr lang="vi-VN" sz="2200">
                <a:latin typeface="Arial"/>
                <a:ea typeface="Arial"/>
                <a:cs typeface="Arial"/>
                <a:sym typeface="Arial"/>
              </a:rPr>
              <a:t> hoặc </a:t>
            </a:r>
            <a:r>
              <a:rPr lang="vi-VN" sz="2200">
                <a:latin typeface="Courier New"/>
                <a:ea typeface="Courier New"/>
                <a:cs typeface="Courier New"/>
                <a:sym typeface="Courier New"/>
              </a:rPr>
              <a:t>var</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Courier New"/>
              <a:buChar char="●"/>
            </a:pPr>
            <a:r>
              <a:rPr lang="vi-VN" sz="2200">
                <a:solidFill>
                  <a:schemeClr val="dk1"/>
                </a:solidFill>
                <a:latin typeface="Arial"/>
                <a:ea typeface="Arial"/>
                <a:cs typeface="Arial"/>
                <a:sym typeface="Arial"/>
              </a:rPr>
              <a:t>Truy cập vào các thuộc tính này bằng ký hiệu</a:t>
            </a:r>
            <a:br>
              <a:rPr lang="vi-VN" sz="2200">
                <a:solidFill>
                  <a:schemeClr val="dk1"/>
                </a:solidFill>
                <a:latin typeface="Arial"/>
                <a:ea typeface="Arial"/>
                <a:cs typeface="Arial"/>
                <a:sym typeface="Arial"/>
              </a:rPr>
            </a:br>
            <a:r>
              <a:rPr lang="vi-VN" sz="2200">
                <a:solidFill>
                  <a:schemeClr val="dk1"/>
                </a:solidFill>
                <a:latin typeface="Arial"/>
                <a:ea typeface="Arial"/>
                <a:cs typeface="Arial"/>
                <a:sym typeface="Arial"/>
              </a:rPr>
              <a:t>dấu chấm </a:t>
            </a:r>
            <a:r>
              <a:rPr b="1" lang="vi-VN" sz="2200">
                <a:solidFill>
                  <a:schemeClr val="dk1"/>
                </a:solidFill>
                <a:latin typeface="Arial"/>
                <a:ea typeface="Arial"/>
                <a:cs typeface="Arial"/>
                <a:sym typeface="Arial"/>
              </a:rPr>
              <a:t>.</a:t>
            </a:r>
            <a:r>
              <a:rPr lang="vi-VN" sz="2200">
                <a:solidFill>
                  <a:schemeClr val="dk1"/>
                </a:solidFill>
                <a:latin typeface="Arial"/>
                <a:ea typeface="Arial"/>
                <a:cs typeface="Arial"/>
                <a:sym typeface="Arial"/>
              </a:rPr>
              <a:t> với tên thuộc tính</a:t>
            </a:r>
            <a:endParaRPr>
              <a:latin typeface="Arial"/>
              <a:ea typeface="Arial"/>
              <a:cs typeface="Arial"/>
              <a:sym typeface="Arial"/>
            </a:endParaRPr>
          </a:p>
          <a:p>
            <a:pPr indent="-368300" lvl="0" marL="457200" rtl="0" algn="l">
              <a:lnSpc>
                <a:spcPct val="115000"/>
              </a:lnSpc>
              <a:spcBef>
                <a:spcPts val="1000"/>
              </a:spcBef>
              <a:spcAft>
                <a:spcPts val="0"/>
              </a:spcAft>
              <a:buClr>
                <a:schemeClr val="dk1"/>
              </a:buClr>
              <a:buSzPts val="2200"/>
              <a:buChar char="●"/>
            </a:pPr>
            <a:r>
              <a:rPr lang="vi-VN" sz="2200">
                <a:solidFill>
                  <a:schemeClr val="dk1"/>
                </a:solidFill>
                <a:latin typeface="Arial"/>
                <a:ea typeface="Arial"/>
                <a:cs typeface="Arial"/>
                <a:sym typeface="Arial"/>
              </a:rPr>
              <a:t>Đặt các thuộc tính này bằng ký hiệu</a:t>
            </a:r>
            <a:br>
              <a:rPr lang="vi-VN" sz="2200">
                <a:solidFill>
                  <a:schemeClr val="dk1"/>
                </a:solidFill>
                <a:latin typeface="Arial"/>
                <a:ea typeface="Arial"/>
                <a:cs typeface="Arial"/>
                <a:sym typeface="Arial"/>
              </a:rPr>
            </a:br>
            <a:r>
              <a:rPr lang="vi-VN" sz="2200">
                <a:solidFill>
                  <a:schemeClr val="dk1"/>
                </a:solidFill>
                <a:latin typeface="Arial"/>
                <a:ea typeface="Arial"/>
                <a:cs typeface="Arial"/>
                <a:sym typeface="Arial"/>
              </a:rPr>
              <a:t>dấu chấm </a:t>
            </a:r>
            <a:r>
              <a:rPr b="1" lang="vi-VN" sz="2200">
                <a:solidFill>
                  <a:schemeClr val="dk1"/>
                </a:solidFill>
                <a:latin typeface="Arial"/>
                <a:ea typeface="Arial"/>
                <a:cs typeface="Arial"/>
                <a:sym typeface="Arial"/>
              </a:rPr>
              <a:t>.</a:t>
            </a:r>
            <a:r>
              <a:rPr lang="vi-VN" sz="2200">
                <a:solidFill>
                  <a:schemeClr val="dk1"/>
                </a:solidFill>
                <a:latin typeface="Arial"/>
                <a:ea typeface="Arial"/>
                <a:cs typeface="Arial"/>
                <a:sym typeface="Arial"/>
              </a:rPr>
              <a:t> với tên thuộc tính (chỉ khi khai báo bằng </a:t>
            </a:r>
            <a:r>
              <a:rPr lang="vi-VN" sz="2200">
                <a:solidFill>
                  <a:schemeClr val="dk1"/>
                </a:solidFill>
                <a:latin typeface="Courier New"/>
                <a:ea typeface="Courier New"/>
                <a:cs typeface="Courier New"/>
                <a:sym typeface="Courier New"/>
              </a:rPr>
              <a:t>var</a:t>
            </a:r>
            <a:r>
              <a:rPr lang="vi-VN" sz="2200">
                <a:solidFill>
                  <a:schemeClr val="dk1"/>
                </a:solidFill>
                <a:latin typeface="Arial"/>
                <a:ea typeface="Arial"/>
                <a:cs typeface="Arial"/>
                <a:sym typeface="Arial"/>
              </a:rPr>
              <a:t>)</a:t>
            </a:r>
            <a:endParaRPr>
              <a:latin typeface="Arial"/>
              <a:ea typeface="Arial"/>
              <a:cs typeface="Arial"/>
              <a:sym typeface="Arial"/>
            </a:endParaRPr>
          </a:p>
          <a:p>
            <a:pPr indent="0" lvl="0" marL="0" rtl="0" algn="l">
              <a:lnSpc>
                <a:spcPct val="115000"/>
              </a:lnSpc>
              <a:spcBef>
                <a:spcPts val="1000"/>
              </a:spcBef>
              <a:spcAft>
                <a:spcPts val="0"/>
              </a:spcAft>
              <a:buSzPts val="2400"/>
              <a:buNone/>
            </a:pPr>
            <a:r>
              <a:t/>
            </a:r>
            <a:endParaRPr sz="2200">
              <a:solidFill>
                <a:schemeClr val="dk1"/>
              </a:solidFill>
              <a:latin typeface="Arial"/>
              <a:ea typeface="Arial"/>
              <a:cs typeface="Arial"/>
              <a:sym typeface="Arial"/>
            </a:endParaRPr>
          </a:p>
          <a:p>
            <a:pPr indent="0" lvl="0" marL="457200" rtl="0" algn="l">
              <a:lnSpc>
                <a:spcPct val="115000"/>
              </a:lnSpc>
              <a:spcBef>
                <a:spcPts val="1000"/>
              </a:spcBef>
              <a:spcAft>
                <a:spcPts val="1000"/>
              </a:spcAft>
              <a:buSzPts val="2400"/>
              <a:buNone/>
            </a:pPr>
            <a:r>
              <a:t/>
            </a:r>
            <a:endParaRPr sz="22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nvSpPr>
        <p:spPr>
          <a:xfrm>
            <a:off x="342900" y="1076275"/>
            <a:ext cx="84894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Person(</a:t>
            </a:r>
            <a:r>
              <a:rPr b="1" lang="vi-VN" sz="1800">
                <a:solidFill>
                  <a:srgbClr val="3F51B5"/>
                </a:solidFill>
                <a:latin typeface="Consolas"/>
                <a:ea typeface="Consolas"/>
                <a:cs typeface="Consolas"/>
                <a:sym typeface="Consolas"/>
              </a:rPr>
              <a:t>var</a:t>
            </a:r>
            <a:r>
              <a:rPr b="1" lang="vi-VN" sz="1800">
                <a:latin typeface="Consolas"/>
                <a:ea typeface="Consolas"/>
                <a:cs typeface="Consolas"/>
                <a:sym typeface="Consolas"/>
              </a:rPr>
              <a:t> name</a:t>
            </a:r>
            <a:r>
              <a:rPr lang="vi-VN" sz="1800">
                <a:latin typeface="Consolas"/>
                <a:ea typeface="Consolas"/>
                <a:cs typeface="Consolas"/>
                <a:sym typeface="Consolas"/>
              </a:rPr>
              <a:t>: String)</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main() {</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person = Person(</a:t>
            </a:r>
            <a:r>
              <a:rPr lang="vi-VN" sz="1800">
                <a:solidFill>
                  <a:srgbClr val="388E3C"/>
                </a:solidFill>
                <a:latin typeface="Consolas"/>
                <a:ea typeface="Consolas"/>
                <a:cs typeface="Consolas"/>
                <a:sym typeface="Consolas"/>
              </a:rPr>
              <a:t>"Alex"</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vi-VN" sz="1800">
                <a:latin typeface="Consolas"/>
                <a:ea typeface="Consolas"/>
                <a:cs typeface="Consolas"/>
                <a:sym typeface="Consolas"/>
              </a:rPr>
              <a:t>    println(</a:t>
            </a:r>
            <a:r>
              <a:rPr b="1" lang="vi-VN" sz="1800">
                <a:latin typeface="Consolas"/>
                <a:ea typeface="Consolas"/>
                <a:cs typeface="Consolas"/>
                <a:sym typeface="Consolas"/>
              </a:rPr>
              <a:t>person.name</a:t>
            </a:r>
            <a:r>
              <a:rPr lang="vi-VN" sz="1800">
                <a:latin typeface="Consolas"/>
                <a:ea typeface="Consolas"/>
                <a:cs typeface="Consolas"/>
                <a:sym typeface="Consolas"/>
              </a:rPr>
              <a:t>)    </a:t>
            </a:r>
            <a:r>
              <a:rPr lang="vi-VN" sz="1800">
                <a:latin typeface="Roboto"/>
                <a:ea typeface="Roboto"/>
                <a:cs typeface="Roboto"/>
                <a:sym typeface="Roboto"/>
              </a:rPr>
              <a:t>             </a:t>
            </a:r>
            <a:r>
              <a:rPr lang="vi-VN" sz="1800">
                <a:solidFill>
                  <a:srgbClr val="000000"/>
                </a:solidFill>
              </a:rPr>
              <a:t>Truy cập bằng .&lt;property name&gt;</a:t>
            </a:r>
            <a:endParaRPr sz="1800">
              <a:latin typeface="Roboto"/>
              <a:ea typeface="Roboto"/>
              <a:cs typeface="Roboto"/>
              <a:sym typeface="Roboto"/>
            </a:endParaRPr>
          </a:p>
          <a:p>
            <a:pPr indent="0" lvl="0" marL="0" rtl="0" algn="l">
              <a:lnSpc>
                <a:spcPct val="115000"/>
              </a:lnSpc>
              <a:spcBef>
                <a:spcPts val="100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person.name</a:t>
            </a:r>
            <a:r>
              <a:rPr lang="vi-VN" sz="1800">
                <a:latin typeface="Consolas"/>
                <a:ea typeface="Consolas"/>
                <a:cs typeface="Consolas"/>
                <a:sym typeface="Consolas"/>
              </a:rPr>
              <a:t> = </a:t>
            </a:r>
            <a:r>
              <a:rPr lang="vi-VN" sz="1800">
                <a:solidFill>
                  <a:srgbClr val="388E3C"/>
                </a:solidFill>
                <a:latin typeface="Consolas"/>
                <a:ea typeface="Consolas"/>
                <a:cs typeface="Consolas"/>
                <a:sym typeface="Consolas"/>
              </a:rPr>
              <a:t>"Joey"</a:t>
            </a:r>
            <a:r>
              <a:rPr lang="vi-VN" sz="1800">
                <a:latin typeface="Consolas"/>
                <a:ea typeface="Consolas"/>
                <a:cs typeface="Consolas"/>
                <a:sym typeface="Consolas"/>
              </a:rPr>
              <a:t>    </a:t>
            </a:r>
            <a:r>
              <a:rPr lang="vi-VN" sz="1800">
                <a:latin typeface="Roboto"/>
                <a:ea typeface="Roboto"/>
                <a:cs typeface="Roboto"/>
                <a:sym typeface="Roboto"/>
              </a:rPr>
              <a:t>             </a:t>
            </a:r>
            <a:r>
              <a:rPr lang="vi-VN" sz="1800">
                <a:solidFill>
                  <a:srgbClr val="000000"/>
                </a:solidFill>
              </a:rPr>
              <a:t>Đặt bằng .&lt;property name&gt;</a:t>
            </a:r>
            <a:endParaRPr sz="1800">
              <a:latin typeface="Roboto"/>
              <a:ea typeface="Roboto"/>
              <a:cs typeface="Roboto"/>
              <a:sym typeface="Roboto"/>
            </a:endParaRPr>
          </a:p>
          <a:p>
            <a:pPr indent="0" lvl="0" marL="0" rtl="0" algn="l">
              <a:lnSpc>
                <a:spcPct val="115000"/>
              </a:lnSpc>
              <a:spcBef>
                <a:spcPts val="1000"/>
              </a:spcBef>
              <a:spcAft>
                <a:spcPts val="0"/>
              </a:spcAft>
              <a:buNone/>
            </a:pPr>
            <a:r>
              <a:rPr lang="vi-VN" sz="1800">
                <a:latin typeface="Consolas"/>
                <a:ea typeface="Consolas"/>
                <a:cs typeface="Consolas"/>
                <a:sym typeface="Consolas"/>
              </a:rPr>
              <a:t>    println(person.name)	</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
        <p:nvSpPr>
          <p:cNvPr id="208" name="Google Shape;208;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Lớp Person với thuộc tính name</a:t>
            </a:r>
            <a:endParaRPr>
              <a:latin typeface="Arial"/>
              <a:ea typeface="Arial"/>
              <a:cs typeface="Arial"/>
              <a:sym typeface="Arial"/>
            </a:endParaRPr>
          </a:p>
        </p:txBody>
      </p:sp>
      <p:sp>
        <p:nvSpPr>
          <p:cNvPr id="209" name="Google Shape;209;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cxnSp>
        <p:nvCxnSpPr>
          <p:cNvPr id="210" name="Google Shape;210;p32"/>
          <p:cNvCxnSpPr/>
          <p:nvPr/>
        </p:nvCxnSpPr>
        <p:spPr>
          <a:xfrm>
            <a:off x="3534800" y="2767850"/>
            <a:ext cx="975000" cy="11100"/>
          </a:xfrm>
          <a:prstGeom prst="straightConnector1">
            <a:avLst/>
          </a:prstGeom>
          <a:noFill/>
          <a:ln cap="flat" cmpd="sng" w="28575">
            <a:solidFill>
              <a:srgbClr val="4CAF50"/>
            </a:solidFill>
            <a:prstDash val="solid"/>
            <a:round/>
            <a:headEnd len="med" w="med" type="triangle"/>
            <a:tailEnd len="sm" w="sm" type="none"/>
          </a:ln>
        </p:spPr>
      </p:cxnSp>
      <p:cxnSp>
        <p:nvCxnSpPr>
          <p:cNvPr id="211" name="Google Shape;211;p32"/>
          <p:cNvCxnSpPr/>
          <p:nvPr/>
        </p:nvCxnSpPr>
        <p:spPr>
          <a:xfrm>
            <a:off x="3527600" y="3225050"/>
            <a:ext cx="969900" cy="4800"/>
          </a:xfrm>
          <a:prstGeom prst="straightConnector1">
            <a:avLst/>
          </a:prstGeom>
          <a:noFill/>
          <a:ln cap="flat" cmpd="sng" w="28575">
            <a:solidFill>
              <a:srgbClr val="4CAF50"/>
            </a:solidFill>
            <a:prstDash val="solid"/>
            <a:round/>
            <a:headEnd len="med" w="med" type="triangl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latin typeface="Arial"/>
                <a:ea typeface="Arial"/>
                <a:cs typeface="Arial"/>
                <a:sym typeface="Arial"/>
              </a:rPr>
              <a:t>Phương thức getter và setter tùy chỉnh</a:t>
            </a:r>
            <a:endParaRPr sz="3500">
              <a:latin typeface="Arial"/>
              <a:ea typeface="Arial"/>
              <a:cs typeface="Arial"/>
              <a:sym typeface="Arial"/>
            </a:endParaRPr>
          </a:p>
        </p:txBody>
      </p:sp>
      <p:sp>
        <p:nvSpPr>
          <p:cNvPr id="217" name="Google Shape;217;p33"/>
          <p:cNvSpPr txBox="1"/>
          <p:nvPr>
            <p:ph idx="1" type="body"/>
          </p:nvPr>
        </p:nvSpPr>
        <p:spPr>
          <a:xfrm>
            <a:off x="347375" y="1543275"/>
            <a:ext cx="8360100" cy="88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vi-VN" sz="1800">
                <a:latin typeface="Arial"/>
                <a:ea typeface="Arial"/>
                <a:cs typeface="Arial"/>
                <a:sym typeface="Arial"/>
              </a:rPr>
              <a:t>Ghi đè </a:t>
            </a:r>
            <a:r>
              <a:rPr lang="vi-VN" sz="1800">
                <a:latin typeface="Courier New"/>
                <a:ea typeface="Courier New"/>
                <a:cs typeface="Courier New"/>
                <a:sym typeface="Courier New"/>
              </a:rPr>
              <a:t>get()</a:t>
            </a:r>
            <a:r>
              <a:rPr lang="vi-VN" sz="1800">
                <a:latin typeface="Arial"/>
                <a:ea typeface="Arial"/>
                <a:cs typeface="Arial"/>
                <a:sym typeface="Arial"/>
              </a:rPr>
              <a:t> cho một thuộc tính </a:t>
            </a:r>
            <a:endParaRPr>
              <a:latin typeface="Arial"/>
              <a:ea typeface="Arial"/>
              <a:cs typeface="Arial"/>
              <a:sym typeface="Arial"/>
            </a:endParaRPr>
          </a:p>
          <a:p>
            <a:pPr indent="-342900" lvl="0" marL="457200" rtl="0" algn="l">
              <a:lnSpc>
                <a:spcPct val="115000"/>
              </a:lnSpc>
              <a:spcBef>
                <a:spcPts val="500"/>
              </a:spcBef>
              <a:spcAft>
                <a:spcPts val="500"/>
              </a:spcAft>
              <a:buSzPts val="1800"/>
              <a:buChar char="●"/>
            </a:pPr>
            <a:r>
              <a:rPr lang="vi-VN" sz="1800">
                <a:solidFill>
                  <a:schemeClr val="dk1"/>
                </a:solidFill>
                <a:latin typeface="Arial"/>
                <a:ea typeface="Arial"/>
                <a:cs typeface="Arial"/>
                <a:sym typeface="Arial"/>
              </a:rPr>
              <a:t>Ghi đè </a:t>
            </a:r>
            <a:r>
              <a:rPr lang="vi-VN" sz="1800">
                <a:solidFill>
                  <a:schemeClr val="dk1"/>
                </a:solidFill>
                <a:latin typeface="Courier New"/>
                <a:ea typeface="Courier New"/>
                <a:cs typeface="Courier New"/>
                <a:sym typeface="Courier New"/>
              </a:rPr>
              <a:t>set()</a:t>
            </a:r>
            <a:r>
              <a:rPr lang="vi-VN" sz="1800">
                <a:solidFill>
                  <a:schemeClr val="dk1"/>
                </a:solidFill>
                <a:latin typeface="Arial"/>
                <a:ea typeface="Arial"/>
                <a:cs typeface="Arial"/>
                <a:sym typeface="Arial"/>
              </a:rPr>
              <a:t> cho một thuộc tính (nếu được xác định là một </a:t>
            </a:r>
            <a:r>
              <a:rPr lang="vi-VN" sz="1800">
                <a:solidFill>
                  <a:schemeClr val="dk1"/>
                </a:solidFill>
                <a:latin typeface="Courier New"/>
                <a:ea typeface="Courier New"/>
                <a:cs typeface="Courier New"/>
                <a:sym typeface="Courier New"/>
              </a:rPr>
              <a:t>var</a:t>
            </a:r>
            <a:r>
              <a:rPr lang="vi-VN" sz="1800">
                <a:solidFill>
                  <a:schemeClr val="dk1"/>
                </a:solidFill>
                <a:latin typeface="Arial"/>
                <a:ea typeface="Arial"/>
                <a:cs typeface="Arial"/>
                <a:sym typeface="Arial"/>
              </a:rPr>
              <a:t>)</a:t>
            </a:r>
            <a:endParaRPr>
              <a:latin typeface="Arial"/>
              <a:ea typeface="Arial"/>
              <a:cs typeface="Arial"/>
              <a:sym typeface="Arial"/>
            </a:endParaRPr>
          </a:p>
        </p:txBody>
      </p:sp>
      <p:sp>
        <p:nvSpPr>
          <p:cNvPr id="218" name="Google Shape;218;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19" name="Google Shape;219;p33"/>
          <p:cNvSpPr txBox="1"/>
          <p:nvPr/>
        </p:nvSpPr>
        <p:spPr>
          <a:xfrm>
            <a:off x="347375" y="1044400"/>
            <a:ext cx="8484900" cy="4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chemeClr val="dk1"/>
                </a:solidFill>
              </a:rPr>
              <a:t>Nếu bạn không muốn dùng hành vi </a:t>
            </a:r>
            <a:r>
              <a:rPr b="0" i="0" lang="vi-VN" sz="1800" u="none" cap="none" strike="noStrike">
                <a:solidFill>
                  <a:schemeClr val="dk1"/>
                </a:solidFill>
                <a:latin typeface="Courier New"/>
                <a:ea typeface="Courier New"/>
                <a:cs typeface="Courier New"/>
                <a:sym typeface="Courier New"/>
              </a:rPr>
              <a:t>get</a:t>
            </a:r>
            <a:r>
              <a:rPr i="0" lang="vi-VN" sz="1800" u="none" cap="none" strike="noStrike">
                <a:solidFill>
                  <a:schemeClr val="dk1"/>
                </a:solidFill>
              </a:rPr>
              <a:t>/</a:t>
            </a:r>
            <a:r>
              <a:rPr b="0" i="0" lang="vi-VN" sz="1800" u="none" cap="none" strike="noStrike">
                <a:solidFill>
                  <a:schemeClr val="dk1"/>
                </a:solidFill>
                <a:latin typeface="Courier New"/>
                <a:ea typeface="Courier New"/>
                <a:cs typeface="Courier New"/>
                <a:sym typeface="Courier New"/>
              </a:rPr>
              <a:t>set</a:t>
            </a:r>
            <a:r>
              <a:rPr i="0" lang="vi-VN" sz="1800" u="none" cap="none" strike="noStrike">
                <a:solidFill>
                  <a:schemeClr val="dk1"/>
                </a:solidFill>
              </a:rPr>
              <a:t> mặc định, hãy:</a:t>
            </a:r>
            <a:endParaRPr/>
          </a:p>
        </p:txBody>
      </p:sp>
      <p:sp>
        <p:nvSpPr>
          <p:cNvPr id="220" name="Google Shape;220;p33"/>
          <p:cNvSpPr txBox="1"/>
          <p:nvPr/>
        </p:nvSpPr>
        <p:spPr>
          <a:xfrm>
            <a:off x="347375" y="2630750"/>
            <a:ext cx="8484900" cy="18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vi-VN" sz="1800" u="none" cap="none" strike="noStrike">
                <a:solidFill>
                  <a:schemeClr val="dk1"/>
                </a:solidFill>
              </a:rPr>
              <a:t>Định dạng:</a:t>
            </a: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var</a:t>
            </a:r>
            <a:r>
              <a:rPr lang="vi-VN" sz="1800">
                <a:solidFill>
                  <a:schemeClr val="dk1"/>
                </a:solidFill>
                <a:latin typeface="Consolas"/>
                <a:ea typeface="Consolas"/>
                <a:cs typeface="Consolas"/>
                <a:sym typeface="Consolas"/>
              </a:rPr>
              <a:t> propertyName: DataType = initialValue</a:t>
            </a:r>
            <a:endParaRPr sz="1800">
              <a:solidFill>
                <a:schemeClr val="dk1"/>
              </a:solidFill>
              <a:latin typeface="Consolas"/>
              <a:ea typeface="Consolas"/>
              <a:cs typeface="Consolas"/>
              <a:sym typeface="Consolas"/>
            </a:endParaRPr>
          </a:p>
          <a:p>
            <a:pPr indent="0" lvl="0" marL="809999"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get</a:t>
            </a:r>
            <a:r>
              <a:rPr lang="vi-VN"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indent="0" lvl="0" marL="809999"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set</a:t>
            </a:r>
            <a:r>
              <a:rPr lang="vi-VN" sz="1800">
                <a:solidFill>
                  <a:schemeClr val="dk1"/>
                </a:solidFill>
                <a:latin typeface="Consolas"/>
                <a:ea typeface="Consolas"/>
                <a:cs typeface="Consolas"/>
                <a:sym typeface="Consolas"/>
              </a:rPr>
              <a:t>(value) { </a:t>
            </a:r>
            <a:endParaRPr sz="1800">
              <a:solidFill>
                <a:schemeClr val="dk1"/>
              </a:solidFill>
              <a:latin typeface="Consolas"/>
              <a:ea typeface="Consolas"/>
              <a:cs typeface="Consolas"/>
              <a:sym typeface="Consolas"/>
            </a:endParaRPr>
          </a:p>
          <a:p>
            <a:pPr indent="0" lvl="0" marL="809999"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809999"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indent="0" lvl="0" marL="809999" marR="0" rtl="0" algn="l">
              <a:lnSpc>
                <a:spcPct val="100000"/>
              </a:lnSpc>
              <a:spcBef>
                <a:spcPts val="0"/>
              </a:spcBef>
              <a:spcAft>
                <a:spcPts val="0"/>
              </a:spcAft>
              <a:buClr>
                <a:srgbClr val="000000"/>
              </a:buClr>
              <a:buSzPts val="1800"/>
              <a:buFont typeface="Arial"/>
              <a:buNone/>
            </a:pPr>
            <a:r>
              <a:t/>
            </a:r>
            <a:endParaRPr b="1"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Phương thức getter tùy chỉnh </a:t>
            </a:r>
            <a:endParaRPr>
              <a:latin typeface="Arial"/>
              <a:ea typeface="Arial"/>
              <a:cs typeface="Arial"/>
              <a:sym typeface="Arial"/>
            </a:endParaRPr>
          </a:p>
        </p:txBody>
      </p:sp>
      <p:sp>
        <p:nvSpPr>
          <p:cNvPr id="226" name="Google Shape;226;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27" name="Google Shape;227;p34"/>
          <p:cNvSpPr txBox="1"/>
          <p:nvPr/>
        </p:nvSpPr>
        <p:spPr>
          <a:xfrm>
            <a:off x="342900" y="1068375"/>
            <a:ext cx="8489400" cy="3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Person(</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firstName: String,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lastName:String)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fullName:String</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2000">
                <a:solidFill>
                  <a:srgbClr val="3F51B5"/>
                </a:solidFill>
                <a:latin typeface="Consolas"/>
                <a:ea typeface="Consolas"/>
                <a:cs typeface="Consolas"/>
                <a:sym typeface="Consolas"/>
              </a:rPr>
              <a:t>get</a:t>
            </a:r>
            <a:r>
              <a:rPr b="1" lang="vi-VN" sz="2000">
                <a:latin typeface="Consolas"/>
                <a:ea typeface="Consolas"/>
                <a:cs typeface="Consolas"/>
                <a:sym typeface="Consolas"/>
              </a:rPr>
              <a:t>()</a:t>
            </a:r>
            <a:r>
              <a:rPr lang="vi-VN" sz="1800">
                <a:latin typeface="Consolas"/>
                <a:ea typeface="Consolas"/>
                <a:cs typeface="Consolas"/>
                <a:sym typeface="Consolas"/>
              </a:rPr>
              <a:t> </a:t>
            </a:r>
            <a:r>
              <a:rPr b="1" lang="vi-V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0"/>
              </a:spcBef>
              <a:spcAft>
                <a:spcPts val="0"/>
              </a:spcAft>
              <a:buNone/>
            </a:pPr>
            <a:r>
              <a:rPr b="1" lang="vi-VN" sz="1800">
                <a:latin typeface="Consolas"/>
                <a:ea typeface="Consolas"/>
                <a:cs typeface="Consolas"/>
                <a:sym typeface="Consolas"/>
              </a:rPr>
              <a:t>            </a:t>
            </a:r>
            <a:r>
              <a:rPr b="1" lang="vi-VN" sz="1800">
                <a:solidFill>
                  <a:srgbClr val="3F51B5"/>
                </a:solidFill>
                <a:latin typeface="Consolas"/>
                <a:ea typeface="Consolas"/>
                <a:cs typeface="Consolas"/>
                <a:sym typeface="Consolas"/>
              </a:rPr>
              <a:t>return</a:t>
            </a:r>
            <a:r>
              <a:rPr b="1" lang="vi-VN" sz="1800">
                <a:latin typeface="Consolas"/>
                <a:ea typeface="Consolas"/>
                <a:cs typeface="Consolas"/>
                <a:sym typeface="Consolas"/>
              </a:rPr>
              <a:t> </a:t>
            </a:r>
            <a:r>
              <a:rPr b="1" lang="vi-VN" sz="1800">
                <a:solidFill>
                  <a:srgbClr val="388E3C"/>
                </a:solidFill>
                <a:latin typeface="Consolas"/>
                <a:ea typeface="Consolas"/>
                <a:cs typeface="Consolas"/>
                <a:sym typeface="Consolas"/>
              </a:rPr>
              <a:t>"$firstName $lastName"</a:t>
            </a:r>
            <a:endParaRPr b="1" sz="1800">
              <a:solidFill>
                <a:srgbClr val="388E3C"/>
              </a:solidFill>
              <a:latin typeface="Consolas"/>
              <a:ea typeface="Consolas"/>
              <a:cs typeface="Consolas"/>
              <a:sym typeface="Consolas"/>
            </a:endParaRPr>
          </a:p>
          <a:p>
            <a:pPr indent="0" lvl="0" marL="0" rtl="0" algn="l">
              <a:spcBef>
                <a:spcPts val="0"/>
              </a:spcBef>
              <a:spcAft>
                <a:spcPts val="0"/>
              </a:spcAft>
              <a:buNone/>
            </a:pPr>
            <a:r>
              <a:rPr b="1" lang="vi-VN" sz="1800">
                <a:latin typeface="Consolas"/>
                <a:ea typeface="Consolas"/>
                <a:cs typeface="Consolas"/>
                <a:sym typeface="Consolas"/>
              </a:rPr>
              <a:t>        }</a:t>
            </a:r>
            <a:endParaRPr b="1"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solidFill>
                <a:srgbClr val="1155CC"/>
              </a:solidFill>
              <a:latin typeface="Consolas"/>
              <a:ea typeface="Consolas"/>
              <a:cs typeface="Consolas"/>
              <a:sym typeface="Consolas"/>
            </a:endParaRPr>
          </a:p>
        </p:txBody>
      </p:sp>
      <p:sp>
        <p:nvSpPr>
          <p:cNvPr id="228" name="Google Shape;228;p34"/>
          <p:cNvSpPr txBox="1"/>
          <p:nvPr/>
        </p:nvSpPr>
        <p:spPr>
          <a:xfrm>
            <a:off x="311700" y="3071125"/>
            <a:ext cx="5434500" cy="13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person = Person(</a:t>
            </a:r>
            <a:r>
              <a:rPr lang="vi-VN" sz="1800">
                <a:solidFill>
                  <a:srgbClr val="388E3C"/>
                </a:solidFill>
                <a:latin typeface="Consolas"/>
                <a:ea typeface="Consolas"/>
                <a:cs typeface="Consolas"/>
                <a:sym typeface="Consolas"/>
              </a:rPr>
              <a:t>"John"</a:t>
            </a:r>
            <a:r>
              <a:rPr lang="vi-VN" sz="1800">
                <a:solidFill>
                  <a:srgbClr val="000000"/>
                </a:solidFill>
                <a:latin typeface="Consolas"/>
                <a:ea typeface="Consolas"/>
                <a:cs typeface="Consolas"/>
                <a:sym typeface="Consolas"/>
              </a:rPr>
              <a:t>, </a:t>
            </a:r>
            <a:r>
              <a:rPr lang="vi-VN" sz="1800">
                <a:solidFill>
                  <a:srgbClr val="388E3C"/>
                </a:solidFill>
                <a:latin typeface="Consolas"/>
                <a:ea typeface="Consolas"/>
                <a:cs typeface="Consolas"/>
                <a:sym typeface="Consolas"/>
              </a:rPr>
              <a:t>"Doe"</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000000"/>
                </a:solidFill>
                <a:latin typeface="Consolas"/>
                <a:ea typeface="Consolas"/>
                <a:cs typeface="Consolas"/>
                <a:sym typeface="Consolas"/>
              </a:rPr>
              <a:t>println(</a:t>
            </a:r>
            <a:r>
              <a:rPr b="1" lang="vi-VN" sz="1800">
                <a:solidFill>
                  <a:srgbClr val="000000"/>
                </a:solidFill>
                <a:latin typeface="Consolas"/>
                <a:ea typeface="Consolas"/>
                <a:cs typeface="Consolas"/>
                <a:sym typeface="Consolas"/>
              </a:rPr>
              <a:t>person.fullName</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1155CC"/>
                </a:solidFill>
                <a:latin typeface="Consolas"/>
                <a:ea typeface="Consolas"/>
                <a:cs typeface="Consolas"/>
                <a:sym typeface="Consolas"/>
              </a:rPr>
              <a:t>=&gt; John Doe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Phương thức setter tùy chỉnh </a:t>
            </a:r>
            <a:endParaRPr>
              <a:latin typeface="Arial"/>
              <a:ea typeface="Arial"/>
              <a:cs typeface="Arial"/>
              <a:sym typeface="Arial"/>
            </a:endParaRPr>
          </a:p>
        </p:txBody>
      </p:sp>
      <p:sp>
        <p:nvSpPr>
          <p:cNvPr id="234" name="Google Shape;234;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35" name="Google Shape;235;p35"/>
          <p:cNvSpPr txBox="1"/>
          <p:nvPr/>
        </p:nvSpPr>
        <p:spPr>
          <a:xfrm>
            <a:off x="342900" y="1150950"/>
            <a:ext cx="7511100" cy="2689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var</a:t>
            </a:r>
            <a:r>
              <a:rPr lang="vi-VN" sz="1800">
                <a:latin typeface="Consolas"/>
                <a:ea typeface="Consolas"/>
                <a:cs typeface="Consolas"/>
                <a:sym typeface="Consolas"/>
              </a:rPr>
              <a:t> fullName:String = ""</a:t>
            </a:r>
            <a:endParaRPr sz="1800">
              <a:latin typeface="Consolas"/>
              <a:ea typeface="Consolas"/>
              <a:cs typeface="Consolas"/>
              <a:sym typeface="Consolas"/>
            </a:endParaRPr>
          </a:p>
          <a:p>
            <a:pPr indent="0" lvl="0" marL="0" rtl="0" algn="l">
              <a:lnSpc>
                <a:spcPct val="110000"/>
              </a:lnSpc>
              <a:spcBef>
                <a:spcPts val="0"/>
              </a:spcBef>
              <a:spcAft>
                <a:spcPts val="0"/>
              </a:spcAft>
              <a:buClr>
                <a:srgbClr val="000000"/>
              </a:buClr>
              <a:buSzPts val="1100"/>
              <a:buFont typeface="Arial"/>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get</a:t>
            </a:r>
            <a:r>
              <a:rPr lang="vi-VN" sz="1800">
                <a:latin typeface="Consolas"/>
                <a:ea typeface="Consolas"/>
                <a:cs typeface="Consolas"/>
                <a:sym typeface="Consolas"/>
              </a:rPr>
              <a:t>() = "</a:t>
            </a:r>
            <a:r>
              <a:rPr lang="vi-VN" sz="1800">
                <a:solidFill>
                  <a:srgbClr val="C53929"/>
                </a:solidFill>
                <a:latin typeface="Consolas"/>
                <a:ea typeface="Consolas"/>
                <a:cs typeface="Consolas"/>
                <a:sym typeface="Consolas"/>
              </a:rPr>
              <a:t>$firstName $lastName</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0"/>
              </a:spcBef>
              <a:spcAft>
                <a:spcPts val="0"/>
              </a:spcAft>
              <a:buClr>
                <a:srgbClr val="000000"/>
              </a:buClr>
              <a:buSzPts val="1100"/>
              <a:buFont typeface="Arial"/>
              <a:buNone/>
            </a:pPr>
            <a:r>
              <a:rPr lang="vi-VN" sz="1800">
                <a:latin typeface="Consolas"/>
                <a:ea typeface="Consolas"/>
                <a:cs typeface="Consolas"/>
                <a:sym typeface="Consolas"/>
              </a:rPr>
              <a:t>    </a:t>
            </a:r>
            <a:r>
              <a:rPr b="1" lang="vi-VN" sz="1800">
                <a:solidFill>
                  <a:srgbClr val="3F51B5"/>
                </a:solidFill>
                <a:latin typeface="Consolas"/>
                <a:ea typeface="Consolas"/>
                <a:cs typeface="Consolas"/>
                <a:sym typeface="Consolas"/>
              </a:rPr>
              <a:t>set</a:t>
            </a:r>
            <a:r>
              <a:rPr b="1" lang="vi-VN" sz="1800">
                <a:latin typeface="Consolas"/>
                <a:ea typeface="Consolas"/>
                <a:cs typeface="Consolas"/>
                <a:sym typeface="Consolas"/>
              </a:rPr>
              <a:t>(value) {</a:t>
            </a:r>
            <a:endParaRPr b="1" sz="1800">
              <a:latin typeface="Consolas"/>
              <a:ea typeface="Consolas"/>
              <a:cs typeface="Consolas"/>
              <a:sym typeface="Consolas"/>
            </a:endParaRPr>
          </a:p>
          <a:p>
            <a:pPr indent="0" lvl="0" marL="0" rtl="0" algn="l">
              <a:lnSpc>
                <a:spcPct val="110000"/>
              </a:lnSpc>
              <a:spcBef>
                <a:spcPts val="0"/>
              </a:spcBef>
              <a:spcAft>
                <a:spcPts val="0"/>
              </a:spcAft>
              <a:buClr>
                <a:srgbClr val="000000"/>
              </a:buClr>
              <a:buSzPts val="1100"/>
              <a:buFont typeface="Arial"/>
              <a:buNone/>
            </a:pPr>
            <a:r>
              <a:rPr b="1" lang="vi-VN" sz="1800">
                <a:latin typeface="Consolas"/>
                <a:ea typeface="Consolas"/>
                <a:cs typeface="Consolas"/>
                <a:sym typeface="Consolas"/>
              </a:rPr>
              <a:t>        </a:t>
            </a:r>
            <a:r>
              <a:rPr b="1" lang="vi-VN" sz="1800">
                <a:solidFill>
                  <a:srgbClr val="3F51B5"/>
                </a:solidFill>
                <a:latin typeface="Consolas"/>
                <a:ea typeface="Consolas"/>
                <a:cs typeface="Consolas"/>
                <a:sym typeface="Consolas"/>
              </a:rPr>
              <a:t>val</a:t>
            </a:r>
            <a:r>
              <a:rPr b="1" lang="vi-VN" sz="1800">
                <a:latin typeface="Consolas"/>
                <a:ea typeface="Consolas"/>
                <a:cs typeface="Consolas"/>
                <a:sym typeface="Consolas"/>
              </a:rPr>
              <a:t> components = value.split(" ")</a:t>
            </a:r>
            <a:endParaRPr b="1" sz="1800">
              <a:latin typeface="Consolas"/>
              <a:ea typeface="Consolas"/>
              <a:cs typeface="Consolas"/>
              <a:sym typeface="Consolas"/>
            </a:endParaRPr>
          </a:p>
          <a:p>
            <a:pPr indent="0" lvl="0" marL="0" rtl="0" algn="l">
              <a:lnSpc>
                <a:spcPct val="110000"/>
              </a:lnSpc>
              <a:spcBef>
                <a:spcPts val="0"/>
              </a:spcBef>
              <a:spcAft>
                <a:spcPts val="0"/>
              </a:spcAft>
              <a:buClr>
                <a:srgbClr val="000000"/>
              </a:buClr>
              <a:buSzPts val="1100"/>
              <a:buFont typeface="Arial"/>
              <a:buNone/>
            </a:pPr>
            <a:r>
              <a:rPr b="1" lang="vi-VN" sz="1800">
                <a:latin typeface="Consolas"/>
                <a:ea typeface="Consolas"/>
                <a:cs typeface="Consolas"/>
                <a:sym typeface="Consolas"/>
              </a:rPr>
              <a:t>        firstName = components[</a:t>
            </a:r>
            <a:r>
              <a:rPr b="1" lang="vi-VN" sz="1800">
                <a:solidFill>
                  <a:srgbClr val="C53929"/>
                </a:solidFill>
                <a:latin typeface="Consolas"/>
                <a:ea typeface="Consolas"/>
                <a:cs typeface="Consolas"/>
                <a:sym typeface="Consolas"/>
              </a:rPr>
              <a:t>0</a:t>
            </a:r>
            <a:r>
              <a:rPr b="1" lang="vi-V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rgbClr val="000000"/>
              </a:buClr>
              <a:buSzPts val="1100"/>
              <a:buFont typeface="Arial"/>
              <a:buNone/>
            </a:pPr>
            <a:r>
              <a:rPr b="1" lang="vi-VN" sz="1800">
                <a:latin typeface="Consolas"/>
                <a:ea typeface="Consolas"/>
                <a:cs typeface="Consolas"/>
                <a:sym typeface="Consolas"/>
              </a:rPr>
              <a:t>        lastName = components[</a:t>
            </a:r>
            <a:r>
              <a:rPr b="1" lang="vi-VN" sz="1800">
                <a:solidFill>
                  <a:srgbClr val="C53929"/>
                </a:solidFill>
                <a:latin typeface="Consolas"/>
                <a:ea typeface="Consolas"/>
                <a:cs typeface="Consolas"/>
                <a:sym typeface="Consolas"/>
              </a:rPr>
              <a:t>1</a:t>
            </a:r>
            <a:r>
              <a:rPr b="1" lang="vi-V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rgbClr val="000000"/>
              </a:buClr>
              <a:buSzPts val="1100"/>
              <a:buFont typeface="Arial"/>
              <a:buNone/>
            </a:pPr>
            <a:r>
              <a:rPr b="1" lang="vi-VN" sz="1800">
                <a:latin typeface="Consolas"/>
                <a:ea typeface="Consolas"/>
                <a:cs typeface="Consolas"/>
                <a:sym typeface="Consolas"/>
              </a:rPr>
              <a:t>        field = value</a:t>
            </a:r>
            <a:endParaRPr b="1" sz="1800">
              <a:latin typeface="Consolas"/>
              <a:ea typeface="Consolas"/>
              <a:cs typeface="Consolas"/>
              <a:sym typeface="Consolas"/>
            </a:endParaRPr>
          </a:p>
          <a:p>
            <a:pPr indent="0" lvl="0" marL="0" rtl="0" algn="l">
              <a:lnSpc>
                <a:spcPct val="110000"/>
              </a:lnSpc>
              <a:spcBef>
                <a:spcPts val="0"/>
              </a:spcBef>
              <a:spcAft>
                <a:spcPts val="0"/>
              </a:spcAft>
              <a:buClr>
                <a:srgbClr val="000000"/>
              </a:buClr>
              <a:buSzPts val="1100"/>
              <a:buFont typeface="Arial"/>
              <a:buNone/>
            </a:pPr>
            <a:r>
              <a:rPr b="1" lang="vi-VN" sz="1800">
                <a:latin typeface="Consolas"/>
                <a:ea typeface="Consolas"/>
                <a:cs typeface="Consolas"/>
                <a:sym typeface="Consolas"/>
              </a:rPr>
              <a:t>    }</a:t>
            </a:r>
            <a:endParaRPr b="1" sz="1800">
              <a:latin typeface="Consolas"/>
              <a:ea typeface="Consolas"/>
              <a:cs typeface="Consolas"/>
              <a:sym typeface="Consolas"/>
            </a:endParaRPr>
          </a:p>
        </p:txBody>
      </p:sp>
      <p:sp>
        <p:nvSpPr>
          <p:cNvPr id="236" name="Google Shape;236;p35"/>
          <p:cNvSpPr txBox="1"/>
          <p:nvPr/>
        </p:nvSpPr>
        <p:spPr>
          <a:xfrm>
            <a:off x="342900" y="3840450"/>
            <a:ext cx="4703100" cy="4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VN" sz="1800">
                <a:solidFill>
                  <a:srgbClr val="000000"/>
                </a:solidFill>
                <a:latin typeface="Consolas"/>
                <a:ea typeface="Consolas"/>
                <a:cs typeface="Consolas"/>
                <a:sym typeface="Consolas"/>
              </a:rPr>
              <a:t>person.fullName =</a:t>
            </a:r>
            <a:r>
              <a:rPr lang="vi-VN" sz="1800">
                <a:solidFill>
                  <a:srgbClr val="000000"/>
                </a:solidFill>
                <a:latin typeface="Consolas"/>
                <a:ea typeface="Consolas"/>
                <a:cs typeface="Consolas"/>
                <a:sym typeface="Consolas"/>
              </a:rPr>
              <a:t> </a:t>
            </a:r>
            <a:r>
              <a:rPr lang="vi-VN"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86" name="Google Shape;86;p18"/>
          <p:cNvSpPr txBox="1"/>
          <p:nvPr>
            <p:ph idx="1" type="body"/>
          </p:nvPr>
        </p:nvSpPr>
        <p:spPr>
          <a:xfrm>
            <a:off x="342900" y="1076275"/>
            <a:ext cx="5926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000">
                <a:latin typeface="Arial"/>
                <a:ea typeface="Arial"/>
                <a:cs typeface="Arial"/>
                <a:sym typeface="Arial"/>
              </a:rPr>
              <a:t>Bài học 3: Lớp và đối tượng</a:t>
            </a:r>
            <a:endParaRPr>
              <a:latin typeface="Arial"/>
              <a:ea typeface="Arial"/>
              <a:cs typeface="Arial"/>
              <a:sym typeface="Arial"/>
            </a:endParaRPr>
          </a:p>
          <a:p>
            <a:pPr indent="-355600" lvl="1" marL="914400" rtl="0" algn="l">
              <a:lnSpc>
                <a:spcPct val="115000"/>
              </a:lnSpc>
              <a:spcBef>
                <a:spcPts val="1000"/>
              </a:spcBef>
              <a:spcAft>
                <a:spcPts val="0"/>
              </a:spcAft>
              <a:buSzPts val="2000"/>
              <a:buChar char="○"/>
            </a:pPr>
            <a:r>
              <a:rPr lang="vi-VN" u="sng">
                <a:solidFill>
                  <a:schemeClr val="hlink"/>
                </a:solidFill>
                <a:latin typeface="Arial"/>
                <a:ea typeface="Arial"/>
                <a:cs typeface="Arial"/>
                <a:sym typeface="Arial"/>
                <a:hlinkClick action="ppaction://hlinksldjump" r:id="rId3"/>
              </a:rPr>
              <a:t>Lớp</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4"/>
              </a:rPr>
              <a:t>Tính kế thừa</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5"/>
              </a:rPr>
              <a:t>Hàm mở rộng</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6"/>
              </a:rPr>
              <a:t>Lớp đặc biệt</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7"/>
              </a:rPr>
              <a:t>Sắp xếp mã</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u="sng">
                <a:solidFill>
                  <a:schemeClr val="hlink"/>
                </a:solidFill>
                <a:latin typeface="Arial"/>
                <a:ea typeface="Arial"/>
                <a:cs typeface="Arial"/>
                <a:sym typeface="Arial"/>
                <a:hlinkClick action="ppaction://hlinksldjump" r:id="rId8"/>
              </a:rPr>
              <a:t>Tóm tắt</a:t>
            </a:r>
            <a:endParaRPr>
              <a:latin typeface="Arial"/>
              <a:ea typeface="Arial"/>
              <a:cs typeface="Arial"/>
              <a:sym typeface="Arial"/>
            </a:endParaRPr>
          </a:p>
        </p:txBody>
      </p:sp>
      <p:sp>
        <p:nvSpPr>
          <p:cNvPr id="87" name="Google Shape;87;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Hàm thành phần</a:t>
            </a:r>
            <a:endParaRPr>
              <a:latin typeface="Arial"/>
              <a:ea typeface="Arial"/>
              <a:cs typeface="Arial"/>
              <a:sym typeface="Arial"/>
            </a:endParaRPr>
          </a:p>
        </p:txBody>
      </p:sp>
      <p:sp>
        <p:nvSpPr>
          <p:cNvPr id="242" name="Google Shape;242;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43" name="Google Shape;243;p36"/>
          <p:cNvSpPr txBox="1"/>
          <p:nvPr>
            <p:ph idx="1" type="body"/>
          </p:nvPr>
        </p:nvSpPr>
        <p:spPr>
          <a:xfrm>
            <a:off x="342900" y="1384050"/>
            <a:ext cx="8489400" cy="26076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vi-VN" sz="2200">
                <a:latin typeface="Arial"/>
                <a:ea typeface="Arial"/>
                <a:cs typeface="Arial"/>
                <a:sym typeface="Arial"/>
              </a:rPr>
              <a:t>Lớp cũng có thể chứa các hàm</a:t>
            </a:r>
            <a:endParaRPr>
              <a:latin typeface="Arial"/>
              <a:ea typeface="Arial"/>
              <a:cs typeface="Arial"/>
              <a:sym typeface="Arial"/>
            </a:endParaRPr>
          </a:p>
          <a:p>
            <a:pPr indent="-368300" lvl="0" marL="457200" rtl="0" algn="l">
              <a:lnSpc>
                <a:spcPct val="150000"/>
              </a:lnSpc>
              <a:spcBef>
                <a:spcPts val="0"/>
              </a:spcBef>
              <a:spcAft>
                <a:spcPts val="0"/>
              </a:spcAft>
              <a:buSzPts val="2200"/>
              <a:buChar char="●"/>
            </a:pPr>
            <a:r>
              <a:rPr lang="vi-VN" sz="2200">
                <a:latin typeface="Arial"/>
                <a:ea typeface="Arial"/>
                <a:cs typeface="Arial"/>
                <a:sym typeface="Arial"/>
              </a:rPr>
              <a:t>Khai báo các hàm như đã nêu trên trang trình bày về </a:t>
            </a:r>
            <a:r>
              <a:rPr i="1" lang="vi-VN" sz="2200">
                <a:latin typeface="Arial"/>
                <a:ea typeface="Arial"/>
                <a:cs typeface="Arial"/>
                <a:sym typeface="Arial"/>
              </a:rPr>
              <a:t>Hàm </a:t>
            </a:r>
            <a:r>
              <a:rPr lang="vi-VN" sz="2200">
                <a:latin typeface="Arial"/>
                <a:ea typeface="Arial"/>
                <a:cs typeface="Arial"/>
                <a:sym typeface="Arial"/>
              </a:rPr>
              <a:t>trong Bài học 2</a:t>
            </a:r>
            <a:endParaRPr>
              <a:latin typeface="Arial"/>
              <a:ea typeface="Arial"/>
              <a:cs typeface="Arial"/>
              <a:sym typeface="Arial"/>
            </a:endParaRPr>
          </a:p>
          <a:p>
            <a:pPr indent="-368300" lvl="1" marL="914400" rtl="0" algn="l">
              <a:lnSpc>
                <a:spcPct val="150000"/>
              </a:lnSpc>
              <a:spcBef>
                <a:spcPts val="0"/>
              </a:spcBef>
              <a:spcAft>
                <a:spcPts val="0"/>
              </a:spcAft>
              <a:buSzPts val="2200"/>
              <a:buChar char="○"/>
            </a:pPr>
            <a:r>
              <a:rPr lang="vi-VN" sz="2200">
                <a:latin typeface="Courier New"/>
                <a:ea typeface="Courier New"/>
                <a:cs typeface="Courier New"/>
                <a:sym typeface="Courier New"/>
              </a:rPr>
              <a:t>Từ khóa fun</a:t>
            </a:r>
            <a:endParaRPr>
              <a:latin typeface="Arial"/>
              <a:ea typeface="Arial"/>
              <a:cs typeface="Arial"/>
              <a:sym typeface="Arial"/>
            </a:endParaRPr>
          </a:p>
          <a:p>
            <a:pPr indent="-368300" lvl="1" marL="914400" rtl="0" algn="l">
              <a:lnSpc>
                <a:spcPct val="150000"/>
              </a:lnSpc>
              <a:spcBef>
                <a:spcPts val="0"/>
              </a:spcBef>
              <a:spcAft>
                <a:spcPts val="0"/>
              </a:spcAft>
              <a:buSzPts val="2200"/>
              <a:buChar char="○"/>
            </a:pPr>
            <a:r>
              <a:rPr lang="vi-VN" sz="2200">
                <a:latin typeface="Arial"/>
                <a:ea typeface="Arial"/>
                <a:cs typeface="Arial"/>
                <a:sym typeface="Arial"/>
              </a:rPr>
              <a:t>Có thể chứa tham số mặc định hoặc tham số bắt buộc</a:t>
            </a:r>
            <a:endParaRPr>
              <a:latin typeface="Arial"/>
              <a:ea typeface="Arial"/>
              <a:cs typeface="Arial"/>
              <a:sym typeface="Arial"/>
            </a:endParaRPr>
          </a:p>
          <a:p>
            <a:pPr indent="-368300" lvl="1" marL="914400" rtl="0" algn="l">
              <a:lnSpc>
                <a:spcPct val="150000"/>
              </a:lnSpc>
              <a:spcBef>
                <a:spcPts val="0"/>
              </a:spcBef>
              <a:spcAft>
                <a:spcPts val="0"/>
              </a:spcAft>
              <a:buSzPts val="2200"/>
              <a:buChar char="○"/>
            </a:pPr>
            <a:r>
              <a:rPr lang="vi-VN" sz="2200">
                <a:latin typeface="Arial"/>
                <a:ea typeface="Arial"/>
                <a:cs typeface="Arial"/>
                <a:sym typeface="Arial"/>
              </a:rPr>
              <a:t>Chỉ định loại dữ liệu trả về (nếu không phải là </a:t>
            </a:r>
            <a:r>
              <a:rPr lang="vi-VN" sz="2200">
                <a:latin typeface="Courier New"/>
                <a:ea typeface="Courier New"/>
                <a:cs typeface="Courier New"/>
                <a:sym typeface="Courier New"/>
              </a:rPr>
              <a:t>Unit</a:t>
            </a:r>
            <a:r>
              <a:rPr lang="vi-VN" sz="2200">
                <a:latin typeface="Arial"/>
                <a:ea typeface="Arial"/>
                <a:cs typeface="Arial"/>
                <a:sym typeface="Arial"/>
              </a:rPr>
              <a:t>)</a:t>
            </a:r>
            <a:endParaRPr>
              <a:latin typeface="Arial"/>
              <a:ea typeface="Arial"/>
              <a:cs typeface="Arial"/>
              <a:sym typeface="Arial"/>
            </a:endParaRPr>
          </a:p>
          <a:p>
            <a:pPr indent="0" lvl="0" marL="457200" rtl="0" algn="l">
              <a:lnSpc>
                <a:spcPct val="115000"/>
              </a:lnSpc>
              <a:spcBef>
                <a:spcPts val="1000"/>
              </a:spcBef>
              <a:spcAft>
                <a:spcPts val="1000"/>
              </a:spcAft>
              <a:buSzPts val="2400"/>
              <a:buNone/>
            </a:pPr>
            <a:r>
              <a:t/>
            </a:r>
            <a:endParaRPr sz="2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Tính kế thừa</a:t>
            </a:r>
            <a:endParaRPr>
              <a:latin typeface="Arial"/>
              <a:ea typeface="Arial"/>
              <a:cs typeface="Arial"/>
              <a:sym typeface="Arial"/>
            </a:endParaRPr>
          </a:p>
        </p:txBody>
      </p:sp>
      <p:sp>
        <p:nvSpPr>
          <p:cNvPr id="249" name="Google Shape;249;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Tính kế thừa</a:t>
            </a:r>
            <a:endParaRPr>
              <a:latin typeface="Arial"/>
              <a:ea typeface="Arial"/>
              <a:cs typeface="Arial"/>
              <a:sym typeface="Arial"/>
            </a:endParaRPr>
          </a:p>
        </p:txBody>
      </p:sp>
      <p:sp>
        <p:nvSpPr>
          <p:cNvPr id="255" name="Google Shape;255;p38"/>
          <p:cNvSpPr txBox="1"/>
          <p:nvPr>
            <p:ph idx="1" type="body"/>
          </p:nvPr>
        </p:nvSpPr>
        <p:spPr>
          <a:xfrm>
            <a:off x="363300" y="1381075"/>
            <a:ext cx="8587200" cy="21228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vi-VN" sz="2100">
                <a:latin typeface="Arial"/>
                <a:ea typeface="Arial"/>
                <a:cs typeface="Arial"/>
                <a:sym typeface="Arial"/>
              </a:rPr>
              <a:t>Kotlin có tính kế thừa của một lớp mẹ</a:t>
            </a:r>
            <a:endParaRPr sz="2300">
              <a:latin typeface="Arial"/>
              <a:ea typeface="Arial"/>
              <a:cs typeface="Arial"/>
              <a:sym typeface="Arial"/>
            </a:endParaRPr>
          </a:p>
          <a:p>
            <a:pPr indent="-361950" lvl="0" marL="457200" rtl="0" algn="l">
              <a:lnSpc>
                <a:spcPct val="115000"/>
              </a:lnSpc>
              <a:spcBef>
                <a:spcPts val="1000"/>
              </a:spcBef>
              <a:spcAft>
                <a:spcPts val="0"/>
              </a:spcAft>
              <a:buSzPts val="2100"/>
              <a:buChar char="●"/>
            </a:pPr>
            <a:r>
              <a:rPr lang="vi-VN" sz="2100">
                <a:latin typeface="Arial"/>
                <a:ea typeface="Arial"/>
                <a:cs typeface="Arial"/>
                <a:sym typeface="Arial"/>
              </a:rPr>
              <a:t>Mỗi lớp có đúng một lớp mẹ, gọi là lớp cao cấp</a:t>
            </a:r>
            <a:endParaRPr sz="2300">
              <a:latin typeface="Arial"/>
              <a:ea typeface="Arial"/>
              <a:cs typeface="Arial"/>
              <a:sym typeface="Arial"/>
            </a:endParaRPr>
          </a:p>
          <a:p>
            <a:pPr indent="-361950" lvl="0" marL="457200" rtl="0" algn="l">
              <a:lnSpc>
                <a:spcPct val="115000"/>
              </a:lnSpc>
              <a:spcBef>
                <a:spcPts val="1000"/>
              </a:spcBef>
              <a:spcAft>
                <a:spcPts val="1600"/>
              </a:spcAft>
              <a:buSzPts val="2100"/>
              <a:buChar char="●"/>
            </a:pPr>
            <a:r>
              <a:rPr lang="vi-VN" sz="2100">
                <a:latin typeface="Arial"/>
                <a:ea typeface="Arial"/>
                <a:cs typeface="Arial"/>
                <a:sym typeface="Arial"/>
              </a:rPr>
              <a:t>Mỗi lớp con kế thừa tất cả các thành phần của lớp cao cấp, bao gồm cả những thành phần mà bản thân lớp cao cấp đó đã kế thừa</a:t>
            </a:r>
            <a:endParaRPr sz="2300">
              <a:latin typeface="Arial"/>
              <a:ea typeface="Arial"/>
              <a:cs typeface="Arial"/>
              <a:sym typeface="Arial"/>
            </a:endParaRPr>
          </a:p>
        </p:txBody>
      </p:sp>
      <p:sp>
        <p:nvSpPr>
          <p:cNvPr id="256" name="Google Shape;256;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57" name="Google Shape;257;p38"/>
          <p:cNvSpPr txBox="1"/>
          <p:nvPr/>
        </p:nvSpPr>
        <p:spPr>
          <a:xfrm>
            <a:off x="363300" y="3732775"/>
            <a:ext cx="8469000" cy="6558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3C4043"/>
                </a:solidFill>
              </a:rPr>
              <a:t>Nếu không muốn chỉ kế thừa một lớp, bạn có thể xác định một giao diện vì bạn có thể triển khai bao nhiêu giao diện tùy thích.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Giao diện</a:t>
            </a:r>
            <a:endParaRPr>
              <a:latin typeface="Arial"/>
              <a:ea typeface="Arial"/>
              <a:cs typeface="Arial"/>
              <a:sym typeface="Arial"/>
            </a:endParaRPr>
          </a:p>
        </p:txBody>
      </p:sp>
      <p:sp>
        <p:nvSpPr>
          <p:cNvPr id="263" name="Google Shape;263;p39"/>
          <p:cNvSpPr txBox="1"/>
          <p:nvPr>
            <p:ph idx="1" type="body"/>
          </p:nvPr>
        </p:nvSpPr>
        <p:spPr>
          <a:xfrm>
            <a:off x="342900" y="1457275"/>
            <a:ext cx="8520600" cy="27165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vi-VN" sz="2100">
                <a:latin typeface="Arial"/>
                <a:ea typeface="Arial"/>
                <a:cs typeface="Arial"/>
                <a:sym typeface="Arial"/>
              </a:rPr>
              <a:t>Cung cấp một hợp đồng mà tất cả các lớp triển khai đều phải </a:t>
            </a:r>
            <a:br>
              <a:rPr lang="vi-VN" sz="2100">
                <a:latin typeface="Arial"/>
                <a:ea typeface="Arial"/>
                <a:cs typeface="Arial"/>
                <a:sym typeface="Arial"/>
              </a:rPr>
            </a:br>
            <a:r>
              <a:rPr lang="vi-VN" sz="2100">
                <a:latin typeface="Arial"/>
                <a:ea typeface="Arial"/>
                <a:cs typeface="Arial"/>
                <a:sym typeface="Arial"/>
              </a:rPr>
              <a:t>tuân thủ </a:t>
            </a:r>
            <a:endParaRPr sz="2300">
              <a:latin typeface="Arial"/>
              <a:ea typeface="Arial"/>
              <a:cs typeface="Arial"/>
              <a:sym typeface="Arial"/>
            </a:endParaRPr>
          </a:p>
          <a:p>
            <a:pPr indent="-361950" lvl="0" marL="457200" rtl="0" algn="l">
              <a:lnSpc>
                <a:spcPct val="115000"/>
              </a:lnSpc>
              <a:spcBef>
                <a:spcPts val="1400"/>
              </a:spcBef>
              <a:spcAft>
                <a:spcPts val="0"/>
              </a:spcAft>
              <a:buSzPts val="2100"/>
              <a:buChar char="●"/>
            </a:pPr>
            <a:r>
              <a:rPr lang="vi-VN" sz="2100">
                <a:latin typeface="Arial"/>
                <a:ea typeface="Arial"/>
                <a:cs typeface="Arial"/>
                <a:sym typeface="Arial"/>
              </a:rPr>
              <a:t>Có thể chứa chữ ký phương thức và tên thuộc tính </a:t>
            </a:r>
            <a:endParaRPr sz="2300">
              <a:latin typeface="Arial"/>
              <a:ea typeface="Arial"/>
              <a:cs typeface="Arial"/>
              <a:sym typeface="Arial"/>
            </a:endParaRPr>
          </a:p>
          <a:p>
            <a:pPr indent="-361950" lvl="0" marL="457200" rtl="0" algn="l">
              <a:lnSpc>
                <a:spcPct val="115000"/>
              </a:lnSpc>
              <a:spcBef>
                <a:spcPts val="1400"/>
              </a:spcBef>
              <a:spcAft>
                <a:spcPts val="0"/>
              </a:spcAft>
              <a:buSzPts val="2100"/>
              <a:buChar char="●"/>
            </a:pPr>
            <a:r>
              <a:rPr lang="vi-VN" sz="2100">
                <a:latin typeface="Arial"/>
                <a:ea typeface="Arial"/>
                <a:cs typeface="Arial"/>
                <a:sym typeface="Arial"/>
              </a:rPr>
              <a:t>Có thể lấy từ các giao diện khác </a:t>
            </a:r>
            <a:endParaRPr sz="2300">
              <a:latin typeface="Arial"/>
              <a:ea typeface="Arial"/>
              <a:cs typeface="Arial"/>
              <a:sym typeface="Arial"/>
            </a:endParaRPr>
          </a:p>
          <a:p>
            <a:pPr indent="0" lvl="0" marL="457200" rtl="0" algn="l">
              <a:lnSpc>
                <a:spcPct val="115000"/>
              </a:lnSpc>
              <a:spcBef>
                <a:spcPts val="2000"/>
              </a:spcBef>
              <a:spcAft>
                <a:spcPts val="0"/>
              </a:spcAft>
              <a:buSzPts val="2400"/>
              <a:buNone/>
            </a:pPr>
            <a:r>
              <a:rPr b="1" lang="vi-VN" sz="2100">
                <a:latin typeface="Arial"/>
                <a:ea typeface="Arial"/>
                <a:cs typeface="Arial"/>
                <a:sym typeface="Arial"/>
              </a:rPr>
              <a:t>Định dạng:</a:t>
            </a:r>
            <a:r>
              <a:rPr lang="vi-VN" sz="2100">
                <a:solidFill>
                  <a:schemeClr val="dk1"/>
                </a:solidFill>
              </a:rPr>
              <a:t> </a:t>
            </a:r>
            <a:r>
              <a:rPr lang="vi-VN" sz="2100">
                <a:solidFill>
                  <a:srgbClr val="3F51B5"/>
                </a:solidFill>
                <a:latin typeface="Consolas"/>
                <a:ea typeface="Consolas"/>
                <a:cs typeface="Consolas"/>
                <a:sym typeface="Consolas"/>
              </a:rPr>
              <a:t>interface</a:t>
            </a:r>
            <a:r>
              <a:rPr lang="vi-VN" sz="2100">
                <a:solidFill>
                  <a:schemeClr val="dk1"/>
                </a:solidFill>
                <a:latin typeface="Consolas"/>
                <a:ea typeface="Consolas"/>
                <a:cs typeface="Consolas"/>
                <a:sym typeface="Consolas"/>
              </a:rPr>
              <a:t> NameOfInterface { interfaceBody }</a:t>
            </a:r>
            <a:endParaRPr sz="2100">
              <a:solidFill>
                <a:schemeClr val="dk1"/>
              </a:solidFill>
              <a:latin typeface="Consolas"/>
              <a:ea typeface="Consolas"/>
              <a:cs typeface="Consolas"/>
              <a:sym typeface="Consolas"/>
            </a:endParaRPr>
          </a:p>
          <a:p>
            <a:pPr indent="0" lvl="0" marL="457200" rtl="0" algn="l">
              <a:lnSpc>
                <a:spcPct val="115000"/>
              </a:lnSpc>
              <a:spcBef>
                <a:spcPts val="2000"/>
              </a:spcBef>
              <a:spcAft>
                <a:spcPts val="0"/>
              </a:spcAft>
              <a:buSzPts val="2400"/>
              <a:buNone/>
            </a:pPr>
            <a:r>
              <a:t/>
            </a:r>
            <a:endParaRPr b="1" sz="2100">
              <a:latin typeface="Arial"/>
              <a:ea typeface="Arial"/>
              <a:cs typeface="Arial"/>
              <a:sym typeface="Arial"/>
            </a:endParaRPr>
          </a:p>
        </p:txBody>
      </p:sp>
      <p:sp>
        <p:nvSpPr>
          <p:cNvPr id="264" name="Google Shape;264;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giao diện</a:t>
            </a:r>
            <a:endParaRPr>
              <a:latin typeface="Arial"/>
              <a:ea typeface="Arial"/>
              <a:cs typeface="Arial"/>
              <a:sym typeface="Arial"/>
            </a:endParaRPr>
          </a:p>
        </p:txBody>
      </p:sp>
      <p:sp>
        <p:nvSpPr>
          <p:cNvPr id="270" name="Google Shape;270;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71" name="Google Shape;271;p40"/>
          <p:cNvSpPr txBox="1"/>
          <p:nvPr/>
        </p:nvSpPr>
        <p:spPr>
          <a:xfrm>
            <a:off x="311700" y="1100250"/>
            <a:ext cx="8520600" cy="36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VN" sz="2000">
                <a:solidFill>
                  <a:srgbClr val="3F51B5"/>
                </a:solidFill>
                <a:latin typeface="Consolas"/>
                <a:ea typeface="Consolas"/>
                <a:cs typeface="Consolas"/>
                <a:sym typeface="Consolas"/>
              </a:rPr>
              <a:t>interface</a:t>
            </a:r>
            <a:r>
              <a:rPr lang="vi-VN" sz="1800">
                <a:latin typeface="Consolas"/>
                <a:ea typeface="Consolas"/>
                <a:cs typeface="Consolas"/>
                <a:sym typeface="Consolas"/>
              </a:rPr>
              <a:t> Shape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computeArea() : Double</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400"/>
              </a:spcBef>
              <a:spcAft>
                <a:spcPts val="0"/>
              </a:spcAft>
              <a:buNone/>
            </a:pP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Circle(val radius:Double) </a:t>
            </a:r>
            <a:r>
              <a:rPr b="1" lang="vi-VN" sz="1800">
                <a:latin typeface="Consolas"/>
                <a:ea typeface="Consolas"/>
                <a:cs typeface="Consolas"/>
                <a:sym typeface="Consolas"/>
              </a:rPr>
              <a:t>: Shape </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override</a:t>
            </a: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computeArea() = Math.PI * radius * radius</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a:t>
            </a:r>
            <a:br>
              <a:rPr lang="vi-VN" sz="800">
                <a:latin typeface="Consolas"/>
                <a:ea typeface="Consolas"/>
                <a:cs typeface="Consolas"/>
                <a:sym typeface="Consolas"/>
              </a:rPr>
            </a:br>
            <a:endParaRPr sz="800">
              <a:latin typeface="Consolas"/>
              <a:ea typeface="Consolas"/>
              <a:cs typeface="Consolas"/>
              <a:sym typeface="Consolas"/>
            </a:endParaRPr>
          </a:p>
          <a:p>
            <a:pPr indent="0" lvl="0" marL="0" rtl="0" algn="l">
              <a:spcBef>
                <a:spcPts val="1400"/>
              </a:spcBef>
              <a:spcAft>
                <a:spcPts val="0"/>
              </a:spcAft>
              <a:buNone/>
            </a:pPr>
            <a:r>
              <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72" name="Google Shape;272;p40"/>
          <p:cNvSpPr txBox="1"/>
          <p:nvPr/>
        </p:nvSpPr>
        <p:spPr>
          <a:xfrm>
            <a:off x="292025" y="3333275"/>
            <a:ext cx="513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000000"/>
                </a:solidFill>
                <a:latin typeface="Consolas"/>
                <a:ea typeface="Consolas"/>
                <a:cs typeface="Consolas"/>
                <a:sym typeface="Consolas"/>
              </a:rPr>
              <a:t>val c = Circle(3.0)</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println(c.computeArea())</a:t>
            </a:r>
            <a:endParaRPr sz="1800">
              <a:solidFill>
                <a:srgbClr val="000000"/>
              </a:solidFill>
              <a:latin typeface="Consolas"/>
              <a:ea typeface="Consolas"/>
              <a:cs typeface="Consolas"/>
              <a:sym typeface="Consolas"/>
            </a:endParaRPr>
          </a:p>
          <a:p>
            <a:pPr indent="0" lvl="0" marL="0" rtl="0" algn="l">
              <a:spcBef>
                <a:spcPts val="595"/>
              </a:spcBef>
              <a:spcAft>
                <a:spcPts val="0"/>
              </a:spcAft>
              <a:buNone/>
            </a:pPr>
            <a:r>
              <a:rPr lang="vi-VN" sz="1800">
                <a:solidFill>
                  <a:srgbClr val="1155CC"/>
                </a:solidFill>
                <a:latin typeface="Consolas"/>
                <a:ea typeface="Consolas"/>
                <a:cs typeface="Consolas"/>
                <a:sym typeface="Consolas"/>
              </a:rPr>
              <a:t>=&gt; 28.274333882308138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Mở rộng các lớp</a:t>
            </a:r>
            <a:endParaRPr>
              <a:latin typeface="Arial"/>
              <a:ea typeface="Arial"/>
              <a:cs typeface="Arial"/>
              <a:sym typeface="Arial"/>
            </a:endParaRPr>
          </a:p>
        </p:txBody>
      </p:sp>
      <p:sp>
        <p:nvSpPr>
          <p:cNvPr id="278" name="Google Shape;278;p41"/>
          <p:cNvSpPr txBox="1"/>
          <p:nvPr>
            <p:ph idx="1" type="body"/>
          </p:nvPr>
        </p:nvSpPr>
        <p:spPr>
          <a:xfrm>
            <a:off x="311700" y="1397100"/>
            <a:ext cx="8237100" cy="278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200">
                <a:latin typeface="Arial"/>
                <a:ea typeface="Arial"/>
                <a:cs typeface="Arial"/>
                <a:sym typeface="Arial"/>
              </a:rPr>
              <a:t>Cách mở rộng một lớp: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Tạo một lớp mới dùng lớp hiện có làm lõi (lớp con)</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Thêm chức năng vào một lớp mà không cần tạo lớp mới (hàm mở rộng)</a:t>
            </a:r>
            <a:endParaRPr>
              <a:latin typeface="Arial"/>
              <a:ea typeface="Arial"/>
              <a:cs typeface="Arial"/>
              <a:sym typeface="Arial"/>
            </a:endParaRPr>
          </a:p>
        </p:txBody>
      </p:sp>
      <p:sp>
        <p:nvSpPr>
          <p:cNvPr id="279" name="Google Shape;279;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Tạo lớp mới</a:t>
            </a:r>
            <a:endParaRPr>
              <a:latin typeface="Arial"/>
              <a:ea typeface="Arial"/>
              <a:cs typeface="Arial"/>
              <a:sym typeface="Arial"/>
            </a:endParaRPr>
          </a:p>
        </p:txBody>
      </p:sp>
      <p:sp>
        <p:nvSpPr>
          <p:cNvPr id="285" name="Google Shape;285;p42"/>
          <p:cNvSpPr txBox="1"/>
          <p:nvPr>
            <p:ph idx="1" type="body"/>
          </p:nvPr>
        </p:nvSpPr>
        <p:spPr>
          <a:xfrm>
            <a:off x="311700" y="1685875"/>
            <a:ext cx="8520600" cy="1970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Theo mặc định, các lớp trong Kotlin không thể phân lớp con </a:t>
            </a:r>
            <a:endParaRPr>
              <a:latin typeface="Arial"/>
              <a:ea typeface="Arial"/>
              <a:cs typeface="Arial"/>
              <a:sym typeface="Arial"/>
            </a:endParaRPr>
          </a:p>
          <a:p>
            <a:pPr indent="-368300" lvl="0" marL="457200" rtl="0" algn="l">
              <a:lnSpc>
                <a:spcPct val="115000"/>
              </a:lnSpc>
              <a:spcBef>
                <a:spcPts val="1400"/>
              </a:spcBef>
              <a:spcAft>
                <a:spcPts val="0"/>
              </a:spcAft>
              <a:buSzPts val="2200"/>
              <a:buChar char="●"/>
            </a:pPr>
            <a:r>
              <a:rPr lang="vi-VN" sz="2200">
                <a:latin typeface="Arial"/>
                <a:ea typeface="Arial"/>
                <a:cs typeface="Arial"/>
                <a:sym typeface="Arial"/>
              </a:rPr>
              <a:t>Dùng từ khóa </a:t>
            </a:r>
            <a:r>
              <a:rPr lang="vi-VN" sz="2200">
                <a:latin typeface="Courier New"/>
                <a:ea typeface="Courier New"/>
                <a:cs typeface="Courier New"/>
                <a:sym typeface="Courier New"/>
              </a:rPr>
              <a:t>open</a:t>
            </a:r>
            <a:r>
              <a:rPr lang="vi-VN" sz="2200">
                <a:latin typeface="Arial"/>
                <a:ea typeface="Arial"/>
                <a:cs typeface="Arial"/>
                <a:sym typeface="Arial"/>
              </a:rPr>
              <a:t> để cho phép phân lớp con </a:t>
            </a:r>
            <a:endParaRPr>
              <a:latin typeface="Arial"/>
              <a:ea typeface="Arial"/>
              <a:cs typeface="Arial"/>
              <a:sym typeface="Arial"/>
            </a:endParaRPr>
          </a:p>
          <a:p>
            <a:pPr indent="-368300" lvl="0" marL="457200" rtl="0" algn="l">
              <a:lnSpc>
                <a:spcPct val="115000"/>
              </a:lnSpc>
              <a:spcBef>
                <a:spcPts val="1400"/>
              </a:spcBef>
              <a:spcAft>
                <a:spcPts val="1400"/>
              </a:spcAft>
              <a:buSzPts val="2200"/>
              <a:buChar char="●"/>
            </a:pPr>
            <a:r>
              <a:rPr lang="vi-VN" sz="2200">
                <a:latin typeface="Arial"/>
                <a:ea typeface="Arial"/>
                <a:cs typeface="Arial"/>
                <a:sym typeface="Arial"/>
              </a:rPr>
              <a:t>Các thuộc tính và hàm được xác định lại bằng từ khóa </a:t>
            </a:r>
            <a:r>
              <a:rPr lang="vi-VN" sz="2200">
                <a:latin typeface="Courier New"/>
                <a:ea typeface="Courier New"/>
                <a:cs typeface="Courier New"/>
                <a:sym typeface="Courier New"/>
              </a:rPr>
              <a:t>override</a:t>
            </a:r>
            <a:r>
              <a:rPr lang="vi-VN" sz="2200">
                <a:latin typeface="Arial"/>
                <a:ea typeface="Arial"/>
                <a:cs typeface="Arial"/>
                <a:sym typeface="Arial"/>
              </a:rPr>
              <a:t> </a:t>
            </a:r>
            <a:endParaRPr>
              <a:latin typeface="Arial"/>
              <a:ea typeface="Arial"/>
              <a:cs typeface="Arial"/>
              <a:sym typeface="Arial"/>
            </a:endParaRPr>
          </a:p>
        </p:txBody>
      </p:sp>
      <p:sp>
        <p:nvSpPr>
          <p:cNvPr id="286" name="Google Shape;286;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Các lớp là cuối cùng theo mặc định</a:t>
            </a:r>
            <a:endParaRPr>
              <a:latin typeface="Arial"/>
              <a:ea typeface="Arial"/>
              <a:cs typeface="Arial"/>
              <a:sym typeface="Arial"/>
            </a:endParaRPr>
          </a:p>
        </p:txBody>
      </p:sp>
      <p:sp>
        <p:nvSpPr>
          <p:cNvPr id="292" name="Google Shape;292;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93" name="Google Shape;293;p43"/>
          <p:cNvSpPr txBox="1"/>
          <p:nvPr/>
        </p:nvSpPr>
        <p:spPr>
          <a:xfrm>
            <a:off x="342900" y="1076275"/>
            <a:ext cx="8489400" cy="1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1800">
                <a:latin typeface="Roboto"/>
                <a:ea typeface="Roboto"/>
                <a:cs typeface="Roboto"/>
                <a:sym typeface="Roboto"/>
              </a:rPr>
              <a:t>Declare a class</a:t>
            </a:r>
            <a:endParaRPr sz="1800">
              <a:latin typeface="Roboto"/>
              <a:ea typeface="Roboto"/>
              <a:cs typeface="Roboto"/>
              <a:sym typeface="Roboto"/>
            </a:endParaRPr>
          </a:p>
          <a:p>
            <a:pPr indent="0" lvl="0" marL="0" rtl="0" algn="l">
              <a:lnSpc>
                <a:spcPct val="115000"/>
              </a:lnSpc>
              <a:spcBef>
                <a:spcPts val="1000"/>
              </a:spcBef>
              <a:spcAft>
                <a:spcPts val="0"/>
              </a:spcAft>
              <a:buNone/>
            </a:pPr>
            <a:r>
              <a:rPr lang="vi-VN" sz="1800">
                <a:latin typeface="Roboto"/>
                <a:ea typeface="Roboto"/>
                <a:cs typeface="Roboto"/>
                <a:sym typeface="Roboto"/>
              </a:rPr>
              <a:t>   </a:t>
            </a: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A</a:t>
            </a:r>
            <a:endParaRPr sz="1800">
              <a:latin typeface="Consolas"/>
              <a:ea typeface="Consolas"/>
              <a:cs typeface="Consolas"/>
              <a:sym typeface="Consolas"/>
            </a:endParaRPr>
          </a:p>
        </p:txBody>
      </p:sp>
      <p:sp>
        <p:nvSpPr>
          <p:cNvPr id="294" name="Google Shape;294;p43"/>
          <p:cNvSpPr txBox="1"/>
          <p:nvPr/>
        </p:nvSpPr>
        <p:spPr>
          <a:xfrm>
            <a:off x="342900" y="2066875"/>
            <a:ext cx="8413200" cy="1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1800">
                <a:latin typeface="Roboto"/>
                <a:ea typeface="Roboto"/>
                <a:cs typeface="Roboto"/>
                <a:sym typeface="Roboto"/>
              </a:rPr>
              <a:t>Try to subclass </a:t>
            </a:r>
            <a:r>
              <a:rPr lang="vi-VN" sz="1800">
                <a:latin typeface="Consolas"/>
                <a:ea typeface="Consolas"/>
                <a:cs typeface="Consolas"/>
                <a:sym typeface="Consolas"/>
              </a:rPr>
              <a:t>A</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vi-VN" sz="1800">
                <a:latin typeface="Roboto"/>
                <a:ea typeface="Roboto"/>
                <a:cs typeface="Roboto"/>
                <a:sym typeface="Roboto"/>
              </a:rPr>
              <a:t>   </a:t>
            </a: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B : A</a:t>
            </a:r>
            <a:endParaRPr sz="1800">
              <a:latin typeface="Consolas"/>
              <a:ea typeface="Consolas"/>
              <a:cs typeface="Consolas"/>
              <a:sym typeface="Consolas"/>
            </a:endParaRPr>
          </a:p>
        </p:txBody>
      </p:sp>
      <p:sp>
        <p:nvSpPr>
          <p:cNvPr id="295" name="Google Shape;295;p43"/>
          <p:cNvSpPr txBox="1"/>
          <p:nvPr/>
        </p:nvSpPr>
        <p:spPr>
          <a:xfrm>
            <a:off x="342900" y="3300950"/>
            <a:ext cx="6446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Dùng từ khóa </a:t>
            </a:r>
            <a:r>
              <a:rPr lang="vi-VN">
                <a:latin typeface="Consolas"/>
                <a:ea typeface="Consolas"/>
                <a:cs typeface="Consolas"/>
                <a:sym typeface="Consolas"/>
              </a:rPr>
              <a:t>open</a:t>
            </a:r>
            <a:endParaRPr>
              <a:latin typeface="Arial"/>
              <a:ea typeface="Arial"/>
              <a:cs typeface="Arial"/>
              <a:sym typeface="Arial"/>
            </a:endParaRPr>
          </a:p>
        </p:txBody>
      </p:sp>
      <p:sp>
        <p:nvSpPr>
          <p:cNvPr id="301" name="Google Shape;301;p44"/>
          <p:cNvSpPr txBox="1"/>
          <p:nvPr>
            <p:ph idx="1" type="body"/>
          </p:nvPr>
        </p:nvSpPr>
        <p:spPr>
          <a:xfrm>
            <a:off x="342900" y="1762075"/>
            <a:ext cx="8489400" cy="22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vi-VN" sz="1800">
                <a:solidFill>
                  <a:schemeClr val="dk1"/>
                </a:solidFill>
                <a:latin typeface="Arial"/>
                <a:ea typeface="Arial"/>
                <a:cs typeface="Arial"/>
                <a:sym typeface="Arial"/>
              </a:rPr>
              <a:t>Khai báo một lớp</a:t>
            </a:r>
            <a:endParaRPr sz="1800">
              <a:solidFill>
                <a:schemeClr val="dk1"/>
              </a:solidFill>
            </a:endParaRPr>
          </a:p>
          <a:p>
            <a:pPr indent="0" lvl="0" marL="0" rtl="0" algn="l">
              <a:spcBef>
                <a:spcPts val="1000"/>
              </a:spcBef>
              <a:spcAft>
                <a:spcPts val="0"/>
              </a:spcAft>
              <a:buClr>
                <a:schemeClr val="dk1"/>
              </a:buClr>
              <a:buSzPts val="1100"/>
              <a:buFont typeface="Arial"/>
              <a:buNone/>
            </a:pPr>
            <a:r>
              <a:rPr b="1" lang="vi-VN" sz="2100">
                <a:solidFill>
                  <a:schemeClr val="dk1"/>
                </a:solidFill>
                <a:latin typeface="Consolas"/>
                <a:ea typeface="Consolas"/>
                <a:cs typeface="Consolas"/>
                <a:sym typeface="Consolas"/>
              </a:rPr>
              <a:t> </a:t>
            </a:r>
            <a:r>
              <a:rPr b="1" lang="vi-VN" sz="2100">
                <a:solidFill>
                  <a:srgbClr val="3F51B5"/>
                </a:solidFill>
                <a:latin typeface="Consolas"/>
                <a:ea typeface="Consolas"/>
                <a:cs typeface="Consolas"/>
                <a:sym typeface="Consolas"/>
              </a:rPr>
              <a:t>open</a:t>
            </a:r>
            <a:r>
              <a:rPr lang="vi-VN" sz="1800">
                <a:solidFill>
                  <a:srgbClr val="3F51B5"/>
                </a:solidFill>
                <a:latin typeface="Consolas"/>
                <a:ea typeface="Consolas"/>
                <a:cs typeface="Consolas"/>
                <a:sym typeface="Consolas"/>
              </a:rPr>
              <a:t> class</a:t>
            </a:r>
            <a:r>
              <a:rPr lang="vi-VN"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Clr>
                <a:schemeClr val="dk1"/>
              </a:buClr>
              <a:buSzPts val="1100"/>
              <a:buFont typeface="Arial"/>
              <a:buNone/>
            </a:pPr>
            <a:r>
              <a:rPr lang="vi-VN" sz="1800">
                <a:solidFill>
                  <a:schemeClr val="dk1"/>
                </a:solidFill>
                <a:latin typeface="Arial"/>
                <a:ea typeface="Arial"/>
                <a:cs typeface="Arial"/>
                <a:sym typeface="Arial"/>
              </a:rPr>
              <a:t>Lớp con của C</a:t>
            </a:r>
            <a:endParaRPr sz="1800">
              <a:solidFill>
                <a:schemeClr val="dk1"/>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vi-VN" sz="1800">
                <a:solidFill>
                  <a:schemeClr val="dk1"/>
                </a:solidFill>
                <a:latin typeface="Courier New"/>
                <a:ea typeface="Courier New"/>
                <a:cs typeface="Courier New"/>
                <a:sym typeface="Courier New"/>
              </a:rPr>
              <a:t> </a:t>
            </a:r>
            <a:r>
              <a:rPr lang="vi-VN" sz="1800">
                <a:solidFill>
                  <a:srgbClr val="3F51B5"/>
                </a:solidFill>
                <a:latin typeface="Consolas"/>
                <a:ea typeface="Consolas"/>
                <a:cs typeface="Consolas"/>
                <a:sym typeface="Consolas"/>
              </a:rPr>
              <a:t>class</a:t>
            </a:r>
            <a:r>
              <a:rPr lang="vi-VN" sz="1800">
                <a:solidFill>
                  <a:schemeClr val="dk1"/>
                </a:solidFill>
                <a:latin typeface="Consolas"/>
                <a:ea typeface="Consolas"/>
                <a:cs typeface="Consolas"/>
                <a:sym typeface="Consolas"/>
              </a:rPr>
              <a:t> D : C()</a:t>
            </a:r>
            <a:endParaRPr sz="1800">
              <a:solidFill>
                <a:schemeClr val="dk1"/>
              </a:solidFill>
              <a:latin typeface="Arial"/>
              <a:ea typeface="Arial"/>
              <a:cs typeface="Arial"/>
              <a:sym typeface="Arial"/>
            </a:endParaRPr>
          </a:p>
        </p:txBody>
      </p:sp>
      <p:sp>
        <p:nvSpPr>
          <p:cNvPr id="302" name="Google Shape;302;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03" name="Google Shape;303;p44"/>
          <p:cNvSpPr txBox="1"/>
          <p:nvPr/>
        </p:nvSpPr>
        <p:spPr>
          <a:xfrm>
            <a:off x="342900" y="1122750"/>
            <a:ext cx="8300100" cy="46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Dùng từ khóa </a:t>
            </a:r>
            <a:r>
              <a:rPr b="0" i="0" lang="vi-VN" sz="1800" u="none" cap="none" strike="noStrike">
                <a:solidFill>
                  <a:srgbClr val="000000"/>
                </a:solidFill>
                <a:latin typeface="Courier New"/>
                <a:ea typeface="Courier New"/>
                <a:cs typeface="Courier New"/>
                <a:sym typeface="Courier New"/>
              </a:rPr>
              <a:t>open</a:t>
            </a:r>
            <a:r>
              <a:rPr i="0" lang="vi-VN" sz="1800" u="none" cap="none" strike="noStrike">
                <a:solidFill>
                  <a:srgbClr val="000000"/>
                </a:solidFill>
              </a:rPr>
              <a:t> để khai báo một lớp sao cho có thể phân lớp con được.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Ghi đè</a:t>
            </a:r>
            <a:endParaRPr>
              <a:latin typeface="Arial"/>
              <a:ea typeface="Arial"/>
              <a:cs typeface="Arial"/>
              <a:sym typeface="Arial"/>
            </a:endParaRPr>
          </a:p>
        </p:txBody>
      </p:sp>
      <p:sp>
        <p:nvSpPr>
          <p:cNvPr id="309" name="Google Shape;309;p45"/>
          <p:cNvSpPr txBox="1"/>
          <p:nvPr>
            <p:ph idx="1" type="body"/>
          </p:nvPr>
        </p:nvSpPr>
        <p:spPr>
          <a:xfrm>
            <a:off x="311700" y="1497573"/>
            <a:ext cx="8520600" cy="2601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vi-VN" sz="2000">
                <a:latin typeface="Arial"/>
                <a:ea typeface="Arial"/>
                <a:cs typeface="Arial"/>
                <a:sym typeface="Arial"/>
              </a:rPr>
              <a:t>Phải dùng từ khóa </a:t>
            </a:r>
            <a:r>
              <a:rPr lang="vi-VN" sz="2000">
                <a:latin typeface="Courier New"/>
                <a:ea typeface="Courier New"/>
                <a:cs typeface="Courier New"/>
                <a:sym typeface="Courier New"/>
              </a:rPr>
              <a:t>open</a:t>
            </a:r>
            <a:r>
              <a:rPr lang="vi-VN" sz="2000">
                <a:latin typeface="Arial"/>
                <a:ea typeface="Arial"/>
                <a:cs typeface="Arial"/>
                <a:sym typeface="Arial"/>
              </a:rPr>
              <a:t> cho các thuộc tính và phương thức có thể ghi đè (nếu không, bạn sẽ gặp lỗi về trình biên dịch)</a:t>
            </a:r>
            <a:endParaRPr>
              <a:latin typeface="Arial"/>
              <a:ea typeface="Arial"/>
              <a:cs typeface="Arial"/>
              <a:sym typeface="Arial"/>
            </a:endParaRPr>
          </a:p>
          <a:p>
            <a:pPr indent="-355600" lvl="0" marL="457200" rtl="0" algn="l">
              <a:lnSpc>
                <a:spcPct val="115000"/>
              </a:lnSpc>
              <a:spcBef>
                <a:spcPts val="1400"/>
              </a:spcBef>
              <a:spcAft>
                <a:spcPts val="0"/>
              </a:spcAft>
              <a:buSzPts val="2000"/>
              <a:buChar char="●"/>
            </a:pPr>
            <a:r>
              <a:rPr lang="vi-VN" sz="2000">
                <a:latin typeface="Arial"/>
                <a:ea typeface="Arial"/>
                <a:cs typeface="Arial"/>
                <a:sym typeface="Arial"/>
              </a:rPr>
              <a:t>Phải dùng từ khóa </a:t>
            </a:r>
            <a:r>
              <a:rPr lang="vi-VN" sz="2000">
                <a:latin typeface="Courier New"/>
                <a:ea typeface="Courier New"/>
                <a:cs typeface="Courier New"/>
                <a:sym typeface="Courier New"/>
              </a:rPr>
              <a:t>override</a:t>
            </a:r>
            <a:r>
              <a:rPr lang="vi-VN" sz="2000">
                <a:latin typeface="Arial"/>
                <a:ea typeface="Arial"/>
                <a:cs typeface="Arial"/>
                <a:sym typeface="Arial"/>
              </a:rPr>
              <a:t> khi ghi đè các thuộc tính và phương thức </a:t>
            </a:r>
            <a:endParaRPr>
              <a:latin typeface="Arial"/>
              <a:ea typeface="Arial"/>
              <a:cs typeface="Arial"/>
              <a:sym typeface="Arial"/>
            </a:endParaRPr>
          </a:p>
          <a:p>
            <a:pPr indent="-355600" lvl="0" marL="457200" rtl="0" algn="l">
              <a:lnSpc>
                <a:spcPct val="115000"/>
              </a:lnSpc>
              <a:spcBef>
                <a:spcPts val="1400"/>
              </a:spcBef>
              <a:spcAft>
                <a:spcPts val="1400"/>
              </a:spcAft>
              <a:buSzPts val="2000"/>
              <a:buChar char="●"/>
            </a:pPr>
            <a:r>
              <a:rPr lang="vi-VN" sz="2000">
                <a:latin typeface="Arial"/>
                <a:ea typeface="Arial"/>
                <a:cs typeface="Arial"/>
                <a:sym typeface="Arial"/>
              </a:rPr>
              <a:t>Nội dung đã đánh dấu là </a:t>
            </a:r>
            <a:r>
              <a:rPr lang="vi-VN" sz="2000">
                <a:latin typeface="Courier New"/>
                <a:ea typeface="Courier New"/>
                <a:cs typeface="Courier New"/>
                <a:sym typeface="Courier New"/>
              </a:rPr>
              <a:t>override</a:t>
            </a:r>
            <a:r>
              <a:rPr lang="vi-VN" sz="2000">
                <a:latin typeface="Arial"/>
                <a:ea typeface="Arial"/>
                <a:cs typeface="Arial"/>
                <a:sym typeface="Arial"/>
              </a:rPr>
              <a:t> có thể được ghi đè trong các lớp con (trừ khi được đánh dấu là </a:t>
            </a:r>
            <a:r>
              <a:rPr lang="vi-VN" sz="2000">
                <a:latin typeface="Courier New"/>
                <a:ea typeface="Courier New"/>
                <a:cs typeface="Courier New"/>
                <a:sym typeface="Courier New"/>
              </a:rPr>
              <a:t>final</a:t>
            </a:r>
            <a:r>
              <a:rPr lang="vi-VN" sz="2000">
                <a:latin typeface="Arial"/>
                <a:ea typeface="Arial"/>
                <a:cs typeface="Arial"/>
                <a:sym typeface="Arial"/>
              </a:rPr>
              <a:t>)</a:t>
            </a:r>
            <a:endParaRPr>
              <a:latin typeface="Arial"/>
              <a:ea typeface="Arial"/>
              <a:cs typeface="Arial"/>
              <a:sym typeface="Arial"/>
            </a:endParaRPr>
          </a:p>
        </p:txBody>
      </p:sp>
      <p:sp>
        <p:nvSpPr>
          <p:cNvPr id="310" name="Google Shape;310;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Lớp</a:t>
            </a:r>
            <a:endParaRPr>
              <a:latin typeface="Arial"/>
              <a:ea typeface="Arial"/>
              <a:cs typeface="Arial"/>
              <a:sym typeface="Arial"/>
            </a:endParaRPr>
          </a:p>
        </p:txBody>
      </p:sp>
      <p:sp>
        <p:nvSpPr>
          <p:cNvPr id="93" name="Google Shape;93;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Lớp trừu tượng</a:t>
            </a:r>
            <a:endParaRPr>
              <a:latin typeface="Arial"/>
              <a:ea typeface="Arial"/>
              <a:cs typeface="Arial"/>
              <a:sym typeface="Arial"/>
            </a:endParaRPr>
          </a:p>
        </p:txBody>
      </p:sp>
      <p:sp>
        <p:nvSpPr>
          <p:cNvPr id="316" name="Google Shape;316;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17" name="Google Shape;317;p46"/>
          <p:cNvSpPr txBox="1"/>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00000"/>
              </a:buClr>
              <a:buSzPts val="2200"/>
              <a:buFont typeface="Roboto"/>
              <a:buChar char="●"/>
            </a:pPr>
            <a:r>
              <a:rPr i="0" lang="vi-VN" sz="2200" u="none" cap="none" strike="noStrike">
                <a:solidFill>
                  <a:srgbClr val="000000"/>
                </a:solidFill>
              </a:rPr>
              <a:t>Lớp được đánh dấu là </a:t>
            </a:r>
            <a:r>
              <a:rPr b="0" i="0" lang="vi-VN" sz="2200" u="none" cap="none" strike="noStrike">
                <a:solidFill>
                  <a:srgbClr val="000000"/>
                </a:solidFill>
                <a:latin typeface="Courier New"/>
                <a:ea typeface="Courier New"/>
                <a:cs typeface="Courier New"/>
                <a:sym typeface="Courier New"/>
              </a:rPr>
              <a:t>abstract</a:t>
            </a:r>
            <a:endParaRPr/>
          </a:p>
          <a:p>
            <a:pPr indent="-368300" lvl="0" marL="457200" marR="0" rtl="0" algn="l">
              <a:lnSpc>
                <a:spcPct val="115000"/>
              </a:lnSpc>
              <a:spcBef>
                <a:spcPts val="1000"/>
              </a:spcBef>
              <a:spcAft>
                <a:spcPts val="0"/>
              </a:spcAft>
              <a:buClr>
                <a:srgbClr val="000000"/>
              </a:buClr>
              <a:buSzPts val="2200"/>
              <a:buFont typeface="Roboto"/>
              <a:buChar char="●"/>
            </a:pPr>
            <a:r>
              <a:rPr i="0" lang="vi-VN" sz="2200" u="none" cap="none" strike="noStrike">
                <a:solidFill>
                  <a:srgbClr val="000000"/>
                </a:solidFill>
              </a:rPr>
              <a:t>Không tạo được thực thể mà phải phân lớp con </a:t>
            </a:r>
            <a:endParaRPr/>
          </a:p>
          <a:p>
            <a:pPr indent="-368300" lvl="0" marL="457200" marR="0" rtl="0" algn="l">
              <a:lnSpc>
                <a:spcPct val="115000"/>
              </a:lnSpc>
              <a:spcBef>
                <a:spcPts val="1000"/>
              </a:spcBef>
              <a:spcAft>
                <a:spcPts val="0"/>
              </a:spcAft>
              <a:buClr>
                <a:srgbClr val="000000"/>
              </a:buClr>
              <a:buSzPts val="2200"/>
              <a:buFont typeface="Roboto"/>
              <a:buChar char="●"/>
            </a:pPr>
            <a:r>
              <a:rPr i="0" lang="vi-VN" sz="2200" u="none" cap="none" strike="noStrike">
                <a:solidFill>
                  <a:srgbClr val="000000"/>
                </a:solidFill>
              </a:rPr>
              <a:t>Tương tự như giao diện có thêm khả năng lưu trữ trạng thái </a:t>
            </a:r>
            <a:endParaRPr/>
          </a:p>
          <a:p>
            <a:pPr indent="-368300" lvl="0" marL="457200" marR="0" rtl="0" algn="l">
              <a:lnSpc>
                <a:spcPct val="115000"/>
              </a:lnSpc>
              <a:spcBef>
                <a:spcPts val="1000"/>
              </a:spcBef>
              <a:spcAft>
                <a:spcPts val="0"/>
              </a:spcAft>
              <a:buClr>
                <a:srgbClr val="000000"/>
              </a:buClr>
              <a:buSzPts val="2200"/>
              <a:buFont typeface="Roboto"/>
              <a:buChar char="●"/>
            </a:pPr>
            <a:r>
              <a:rPr i="0" lang="vi-VN" sz="2200" u="none" cap="none" strike="noStrike">
                <a:solidFill>
                  <a:srgbClr val="000000"/>
                </a:solidFill>
              </a:rPr>
              <a:t>Các thuộc tính và hàm được đánh dấu bằng </a:t>
            </a:r>
            <a:r>
              <a:rPr b="0" i="0" lang="vi-VN" sz="2200" u="none" cap="none" strike="noStrike">
                <a:solidFill>
                  <a:srgbClr val="000000"/>
                </a:solidFill>
                <a:latin typeface="Courier New"/>
                <a:ea typeface="Courier New"/>
                <a:cs typeface="Courier New"/>
                <a:sym typeface="Courier New"/>
              </a:rPr>
              <a:t>abstract</a:t>
            </a:r>
            <a:r>
              <a:rPr i="0" lang="vi-VN" sz="2200" u="none" cap="none" strike="noStrike">
                <a:solidFill>
                  <a:srgbClr val="000000"/>
                </a:solidFill>
              </a:rPr>
              <a:t> phải được ghi đè </a:t>
            </a:r>
            <a:endParaRPr/>
          </a:p>
          <a:p>
            <a:pPr indent="-368300" lvl="0" marL="457200" marR="0" rtl="0" algn="l">
              <a:lnSpc>
                <a:spcPct val="115000"/>
              </a:lnSpc>
              <a:spcBef>
                <a:spcPts val="1000"/>
              </a:spcBef>
              <a:spcAft>
                <a:spcPts val="1000"/>
              </a:spcAft>
              <a:buClr>
                <a:srgbClr val="000000"/>
              </a:buClr>
              <a:buSzPts val="2200"/>
              <a:buFont typeface="Roboto"/>
              <a:buChar char="●"/>
            </a:pPr>
            <a:r>
              <a:rPr i="0" lang="vi-VN" sz="2200" u="none" cap="none" strike="noStrike">
                <a:solidFill>
                  <a:srgbClr val="000000"/>
                </a:solidFill>
              </a:rPr>
              <a:t>Có thể bao gồm các thuộc tính và hàm không trừu tượng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lớp trừu tượng</a:t>
            </a:r>
            <a:endParaRPr>
              <a:latin typeface="Arial"/>
              <a:ea typeface="Arial"/>
              <a:cs typeface="Arial"/>
              <a:sym typeface="Arial"/>
            </a:endParaRPr>
          </a:p>
        </p:txBody>
      </p:sp>
      <p:sp>
        <p:nvSpPr>
          <p:cNvPr id="323" name="Google Shape;323;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24" name="Google Shape;324;p47"/>
          <p:cNvSpPr txBox="1"/>
          <p:nvPr/>
        </p:nvSpPr>
        <p:spPr>
          <a:xfrm>
            <a:off x="311700" y="1060525"/>
            <a:ext cx="8520600" cy="3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Roboto Mono"/>
                <a:ea typeface="Roboto Mono"/>
                <a:cs typeface="Roboto Mono"/>
                <a:sym typeface="Roboto Mono"/>
              </a:rPr>
              <a:t>abstract</a:t>
            </a: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class</a:t>
            </a:r>
            <a:r>
              <a:rPr lang="vi-V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abstract</a:t>
            </a: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val</a:t>
            </a:r>
            <a:r>
              <a:rPr lang="vi-V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abstract</a:t>
            </a: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val</a:t>
            </a:r>
            <a:r>
              <a:rPr lang="vi-V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fun</a:t>
            </a:r>
            <a:r>
              <a:rPr lang="vi-VN" sz="1800">
                <a:solidFill>
                  <a:srgbClr val="37474F"/>
                </a:solidFill>
                <a:latin typeface="Roboto Mono"/>
                <a:ea typeface="Roboto Mono"/>
                <a:cs typeface="Roboto Mono"/>
                <a:sym typeface="Roboto Mono"/>
              </a:rPr>
              <a:t> consume() = println(</a:t>
            </a:r>
            <a:r>
              <a:rPr lang="vi-VN" sz="1800">
                <a:solidFill>
                  <a:srgbClr val="388E3C"/>
                </a:solidFill>
                <a:latin typeface="Roboto Mono"/>
                <a:ea typeface="Roboto Mono"/>
                <a:cs typeface="Roboto Mono"/>
                <a:sym typeface="Roboto Mono"/>
              </a:rPr>
              <a:t>"I'm eating </a:t>
            </a:r>
            <a:r>
              <a:rPr lang="vi-VN" sz="1800">
                <a:solidFill>
                  <a:srgbClr val="C53929"/>
                </a:solidFill>
                <a:latin typeface="Roboto Mono"/>
                <a:ea typeface="Roboto Mono"/>
                <a:cs typeface="Roboto Mono"/>
                <a:sym typeface="Roboto Mono"/>
              </a:rPr>
              <a:t>${</a:t>
            </a:r>
            <a:r>
              <a:rPr lang="vi-VN" sz="1800">
                <a:solidFill>
                  <a:srgbClr val="388E3C"/>
                </a:solidFill>
                <a:latin typeface="Roboto Mono"/>
                <a:ea typeface="Roboto Mono"/>
                <a:cs typeface="Roboto Mono"/>
                <a:sym typeface="Roboto Mono"/>
              </a:rPr>
              <a:t>name</a:t>
            </a:r>
            <a:r>
              <a:rPr lang="vi-VN" sz="1800">
                <a:solidFill>
                  <a:srgbClr val="C53929"/>
                </a:solidFill>
                <a:latin typeface="Roboto Mono"/>
                <a:ea typeface="Roboto Mono"/>
                <a:cs typeface="Roboto Mono"/>
                <a:sym typeface="Roboto Mono"/>
              </a:rPr>
              <a:t>}</a:t>
            </a:r>
            <a:r>
              <a:rPr lang="vi-VN" sz="1800">
                <a:solidFill>
                  <a:srgbClr val="388E3C"/>
                </a:solidFill>
                <a:latin typeface="Roboto Mono"/>
                <a:ea typeface="Roboto Mono"/>
                <a:cs typeface="Roboto Mono"/>
                <a:sym typeface="Roboto Mono"/>
              </a:rPr>
              <a:t>"</a:t>
            </a:r>
            <a:r>
              <a:rPr lang="vi-V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F51B5"/>
                </a:solidFill>
                <a:latin typeface="Roboto Mono"/>
                <a:ea typeface="Roboto Mono"/>
                <a:cs typeface="Roboto Mono"/>
                <a:sym typeface="Roboto Mono"/>
              </a:rPr>
              <a:t>class</a:t>
            </a:r>
            <a:r>
              <a:rPr lang="vi-V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override</a:t>
            </a: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val</a:t>
            </a:r>
            <a:r>
              <a:rPr lang="vi-VN" sz="1800">
                <a:solidFill>
                  <a:srgbClr val="37474F"/>
                </a:solidFill>
                <a:latin typeface="Roboto Mono"/>
                <a:ea typeface="Roboto Mono"/>
                <a:cs typeface="Roboto Mono"/>
                <a:sym typeface="Roboto Mono"/>
              </a:rPr>
              <a:t> kcal = </a:t>
            </a:r>
            <a:r>
              <a:rPr lang="vi-V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override</a:t>
            </a: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val</a:t>
            </a:r>
            <a:r>
              <a:rPr lang="vi-VN" sz="1800">
                <a:solidFill>
                  <a:srgbClr val="37474F"/>
                </a:solidFill>
                <a:latin typeface="Roboto Mono"/>
                <a:ea typeface="Roboto Mono"/>
                <a:cs typeface="Roboto Mono"/>
                <a:sym typeface="Roboto Mono"/>
              </a:rPr>
              <a:t> name = </a:t>
            </a:r>
            <a:r>
              <a:rPr lang="vi-V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F51B5"/>
                </a:solidFill>
                <a:latin typeface="Roboto Mono"/>
                <a:ea typeface="Roboto Mono"/>
                <a:cs typeface="Roboto Mono"/>
                <a:sym typeface="Roboto Mono"/>
              </a:rPr>
              <a:t>fun</a:t>
            </a:r>
            <a:r>
              <a:rPr lang="vi-V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Pizza().consume()    </a:t>
            </a:r>
            <a:r>
              <a:rPr lang="vi-V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vi-V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Trường hợp sử dụng</a:t>
            </a:r>
            <a:endParaRPr>
              <a:latin typeface="Arial"/>
              <a:ea typeface="Arial"/>
              <a:cs typeface="Arial"/>
              <a:sym typeface="Arial"/>
            </a:endParaRPr>
          </a:p>
        </p:txBody>
      </p:sp>
      <p:sp>
        <p:nvSpPr>
          <p:cNvPr id="330" name="Google Shape;330;p48"/>
          <p:cNvSpPr txBox="1"/>
          <p:nvPr>
            <p:ph idx="1" type="body"/>
          </p:nvPr>
        </p:nvSpPr>
        <p:spPr>
          <a:xfrm>
            <a:off x="342900" y="1194625"/>
            <a:ext cx="8370300" cy="3392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vi-VN" sz="1800">
                <a:latin typeface="Arial"/>
                <a:ea typeface="Arial"/>
                <a:cs typeface="Arial"/>
                <a:sym typeface="Arial"/>
              </a:rPr>
              <a:t>Bạn cần xác định một loạt hành vi hoặc loại? Hãy cân nhắc dùng giao diện.</a:t>
            </a:r>
            <a:endParaRPr sz="1800">
              <a:latin typeface="Arial"/>
              <a:ea typeface="Arial"/>
              <a:cs typeface="Arial"/>
              <a:sym typeface="Arial"/>
            </a:endParaRPr>
          </a:p>
          <a:p>
            <a:pPr indent="-342900" lvl="0" marL="457200" rtl="0" algn="l">
              <a:lnSpc>
                <a:spcPct val="115000"/>
              </a:lnSpc>
              <a:spcBef>
                <a:spcPts val="1400"/>
              </a:spcBef>
              <a:spcAft>
                <a:spcPts val="0"/>
              </a:spcAft>
              <a:buSzPts val="1800"/>
              <a:buChar char="●"/>
            </a:pPr>
            <a:r>
              <a:rPr lang="vi-VN" sz="1800">
                <a:latin typeface="Arial"/>
                <a:ea typeface="Arial"/>
                <a:cs typeface="Arial"/>
                <a:sym typeface="Arial"/>
              </a:rPr>
              <a:t>Hành vi có dành riêng cho loại đó không? Hãy cân nhắc dùng lớp. </a:t>
            </a:r>
            <a:endParaRPr sz="1800">
              <a:latin typeface="Arial"/>
              <a:ea typeface="Arial"/>
              <a:cs typeface="Arial"/>
              <a:sym typeface="Arial"/>
            </a:endParaRPr>
          </a:p>
          <a:p>
            <a:pPr indent="-342900" lvl="0" marL="457200" rtl="0" algn="l">
              <a:lnSpc>
                <a:spcPct val="115000"/>
              </a:lnSpc>
              <a:spcBef>
                <a:spcPts val="1400"/>
              </a:spcBef>
              <a:spcAft>
                <a:spcPts val="0"/>
              </a:spcAft>
              <a:buSzPts val="1800"/>
              <a:buChar char="●"/>
            </a:pPr>
            <a:r>
              <a:rPr lang="vi-VN" sz="1800">
                <a:latin typeface="Arial"/>
                <a:ea typeface="Arial"/>
                <a:cs typeface="Arial"/>
                <a:sym typeface="Arial"/>
              </a:rPr>
              <a:t>Bạn cần kế thừa từ nhiều lớp? Hãy cân nhắc việc tái cấu trúc mã để xem liệu hành vi nào đó có thể được tách biệt thành một giao diện hay không.</a:t>
            </a:r>
            <a:endParaRPr sz="1800">
              <a:latin typeface="Arial"/>
              <a:ea typeface="Arial"/>
              <a:cs typeface="Arial"/>
              <a:sym typeface="Arial"/>
            </a:endParaRPr>
          </a:p>
          <a:p>
            <a:pPr indent="-342900" lvl="0" marL="457200" rtl="0" algn="l">
              <a:lnSpc>
                <a:spcPct val="115000"/>
              </a:lnSpc>
              <a:spcBef>
                <a:spcPts val="1400"/>
              </a:spcBef>
              <a:spcAft>
                <a:spcPts val="0"/>
              </a:spcAft>
              <a:buSzPts val="1800"/>
              <a:buChar char="●"/>
            </a:pPr>
            <a:r>
              <a:rPr lang="vi-VN" sz="1800">
                <a:latin typeface="Arial"/>
                <a:ea typeface="Arial"/>
                <a:cs typeface="Arial"/>
                <a:sym typeface="Arial"/>
              </a:rPr>
              <a:t>Bạn muốn để các lớp con xác định một số thuộc tính/phương thức là trừu tượng? Hãy cân nhắc dùng lớp trừu tượng.</a:t>
            </a:r>
            <a:endParaRPr sz="1800">
              <a:latin typeface="Arial"/>
              <a:ea typeface="Arial"/>
              <a:cs typeface="Arial"/>
              <a:sym typeface="Arial"/>
            </a:endParaRPr>
          </a:p>
          <a:p>
            <a:pPr indent="-342900" lvl="0" marL="457200" rtl="0" algn="l">
              <a:lnSpc>
                <a:spcPct val="115000"/>
              </a:lnSpc>
              <a:spcBef>
                <a:spcPts val="1400"/>
              </a:spcBef>
              <a:spcAft>
                <a:spcPts val="1400"/>
              </a:spcAft>
              <a:buSzPts val="1800"/>
              <a:buChar char="●"/>
            </a:pPr>
            <a:r>
              <a:rPr lang="vi-VN" sz="1800">
                <a:latin typeface="Arial"/>
                <a:ea typeface="Arial"/>
                <a:cs typeface="Arial"/>
                <a:sym typeface="Arial"/>
              </a:rPr>
              <a:t>Bạn chỉ có thể mở rộng một lớp, nhưng có thể triển khai một hoặc nhiều giao diện.</a:t>
            </a:r>
            <a:endParaRPr sz="1800">
              <a:latin typeface="Arial"/>
              <a:ea typeface="Arial"/>
              <a:cs typeface="Arial"/>
              <a:sym typeface="Arial"/>
            </a:endParaRPr>
          </a:p>
        </p:txBody>
      </p:sp>
      <p:sp>
        <p:nvSpPr>
          <p:cNvPr id="331" name="Google Shape;331;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Hàm mở rộng</a:t>
            </a:r>
            <a:endParaRPr>
              <a:latin typeface="Arial"/>
              <a:ea typeface="Arial"/>
              <a:cs typeface="Arial"/>
              <a:sym typeface="Arial"/>
            </a:endParaRPr>
          </a:p>
        </p:txBody>
      </p:sp>
      <p:sp>
        <p:nvSpPr>
          <p:cNvPr id="337" name="Google Shape;337;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Hàm mở rộng</a:t>
            </a:r>
            <a:endParaRPr>
              <a:latin typeface="Arial"/>
              <a:ea typeface="Arial"/>
              <a:cs typeface="Arial"/>
              <a:sym typeface="Arial"/>
            </a:endParaRPr>
          </a:p>
        </p:txBody>
      </p:sp>
      <p:sp>
        <p:nvSpPr>
          <p:cNvPr id="343" name="Google Shape;343;p50"/>
          <p:cNvSpPr txBox="1"/>
          <p:nvPr>
            <p:ph idx="1" type="body"/>
          </p:nvPr>
        </p:nvSpPr>
        <p:spPr>
          <a:xfrm>
            <a:off x="356100" y="1076275"/>
            <a:ext cx="8476200" cy="6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2200">
                <a:latin typeface="Arial"/>
                <a:ea typeface="Arial"/>
                <a:cs typeface="Arial"/>
                <a:sym typeface="Arial"/>
              </a:rPr>
              <a:t>Thêm các hàm vào một lớp hiện có mà bạn không sửa đổi trực tiếp được.</a:t>
            </a:r>
            <a:endParaRPr>
              <a:latin typeface="Arial"/>
              <a:ea typeface="Arial"/>
              <a:cs typeface="Arial"/>
              <a:sym typeface="Arial"/>
            </a:endParaRPr>
          </a:p>
        </p:txBody>
      </p:sp>
      <p:sp>
        <p:nvSpPr>
          <p:cNvPr id="344" name="Google Shape;344;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45" name="Google Shape;345;p50"/>
          <p:cNvSpPr txBox="1"/>
          <p:nvPr/>
        </p:nvSpPr>
        <p:spPr>
          <a:xfrm>
            <a:off x="356100" y="1414442"/>
            <a:ext cx="8476200" cy="2179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200"/>
              <a:buFont typeface="Arial"/>
              <a:buNone/>
            </a:pPr>
            <a:r>
              <a:t/>
            </a:r>
            <a:endParaRPr i="0" sz="2200" u="none" cap="none" strike="noStrike">
              <a:solidFill>
                <a:srgbClr val="000000"/>
              </a:solidFill>
            </a:endParaRPr>
          </a:p>
          <a:p>
            <a:pPr indent="-368300" lvl="0" marL="457200" marR="0" rtl="0" algn="l">
              <a:lnSpc>
                <a:spcPct val="115000"/>
              </a:lnSpc>
              <a:spcBef>
                <a:spcPts val="1400"/>
              </a:spcBef>
              <a:spcAft>
                <a:spcPts val="0"/>
              </a:spcAft>
              <a:buClr>
                <a:srgbClr val="000000"/>
              </a:buClr>
              <a:buSzPts val="2200"/>
              <a:buFont typeface="Roboto"/>
              <a:buChar char="●"/>
            </a:pPr>
            <a:r>
              <a:rPr i="0" lang="vi-VN" sz="2200" u="none" cap="none" strike="noStrike">
                <a:solidFill>
                  <a:srgbClr val="000000"/>
                </a:solidFill>
              </a:rPr>
              <a:t>Hiển thị như thể trình triển khai đã thêm hàm đó</a:t>
            </a:r>
            <a:endParaRPr/>
          </a:p>
          <a:p>
            <a:pPr indent="-368300" lvl="0" marL="457200" marR="0" rtl="0" algn="l">
              <a:lnSpc>
                <a:spcPct val="115000"/>
              </a:lnSpc>
              <a:spcBef>
                <a:spcPts val="1400"/>
              </a:spcBef>
              <a:spcAft>
                <a:spcPts val="0"/>
              </a:spcAft>
              <a:buClr>
                <a:srgbClr val="000000"/>
              </a:buClr>
              <a:buSzPts val="2200"/>
              <a:buFont typeface="Roboto"/>
              <a:buChar char="●"/>
            </a:pPr>
            <a:r>
              <a:rPr i="0" lang="vi-VN" sz="2200" u="none" cap="none" strike="noStrike">
                <a:solidFill>
                  <a:srgbClr val="000000"/>
                </a:solidFill>
              </a:rPr>
              <a:t>Không thực sự sửa đổi lớp hiện có</a:t>
            </a:r>
            <a:endParaRPr/>
          </a:p>
          <a:p>
            <a:pPr indent="-368300" lvl="0" marL="457200" marR="0" rtl="0" algn="l">
              <a:lnSpc>
                <a:spcPct val="115000"/>
              </a:lnSpc>
              <a:spcBef>
                <a:spcPts val="1400"/>
              </a:spcBef>
              <a:spcAft>
                <a:spcPts val="1400"/>
              </a:spcAft>
              <a:buClr>
                <a:srgbClr val="000000"/>
              </a:buClr>
              <a:buSzPts val="2200"/>
              <a:buFont typeface="Roboto"/>
              <a:buChar char="●"/>
            </a:pPr>
            <a:r>
              <a:rPr i="0" lang="vi-VN" sz="2200" u="none" cap="none" strike="noStrike">
                <a:solidFill>
                  <a:srgbClr val="000000"/>
                </a:solidFill>
              </a:rPr>
              <a:t>Không thể truy cập vào các biến thực thể riêng tư</a:t>
            </a:r>
            <a:endParaRPr/>
          </a:p>
        </p:txBody>
      </p:sp>
      <p:sp>
        <p:nvSpPr>
          <p:cNvPr id="346" name="Google Shape;346;p50"/>
          <p:cNvSpPr txBox="1"/>
          <p:nvPr>
            <p:ph idx="1" type="body"/>
          </p:nvPr>
        </p:nvSpPr>
        <p:spPr>
          <a:xfrm>
            <a:off x="372300" y="3860817"/>
            <a:ext cx="87252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lang="vi-VN" sz="2200">
                <a:latin typeface="Arial"/>
                <a:ea typeface="Arial"/>
                <a:cs typeface="Arial"/>
                <a:sym typeface="Arial"/>
              </a:rPr>
              <a:t>Định dạng: </a:t>
            </a:r>
            <a:r>
              <a:rPr lang="vi-VN" sz="2200">
                <a:solidFill>
                  <a:srgbClr val="3F51B5"/>
                </a:solidFill>
                <a:latin typeface="Consolas"/>
                <a:ea typeface="Consolas"/>
                <a:cs typeface="Consolas"/>
                <a:sym typeface="Consolas"/>
              </a:rPr>
              <a:t>fun</a:t>
            </a:r>
            <a:r>
              <a:rPr lang="vi-VN" sz="2200">
                <a:solidFill>
                  <a:schemeClr val="dk1"/>
                </a:solidFill>
                <a:latin typeface="Consolas"/>
                <a:ea typeface="Consolas"/>
                <a:cs typeface="Consolas"/>
                <a:sym typeface="Consolas"/>
              </a:rPr>
              <a:t> ClassName.functionName( params ) { body }</a:t>
            </a:r>
            <a:endParaRPr sz="2200">
              <a:solidFill>
                <a:schemeClr val="dk1"/>
              </a:solidFill>
              <a:latin typeface="Consolas"/>
              <a:ea typeface="Consolas"/>
              <a:cs typeface="Consolas"/>
              <a:sym typeface="Consolas"/>
            </a:endParaRPr>
          </a:p>
          <a:p>
            <a:pPr indent="0" lvl="0" marL="0" rtl="0" algn="l">
              <a:lnSpc>
                <a:spcPct val="115000"/>
              </a:lnSpc>
              <a:spcBef>
                <a:spcPts val="0"/>
              </a:spcBef>
              <a:spcAft>
                <a:spcPts val="0"/>
              </a:spcAft>
              <a:buSzPts val="2400"/>
              <a:buNone/>
            </a:pPr>
            <a:r>
              <a:t/>
            </a:r>
            <a:endParaRPr b="1" sz="22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Tại sao lại dùng hàm mở rộng?</a:t>
            </a:r>
            <a:endParaRPr>
              <a:latin typeface="Arial"/>
              <a:ea typeface="Arial"/>
              <a:cs typeface="Arial"/>
              <a:sym typeface="Arial"/>
            </a:endParaRPr>
          </a:p>
        </p:txBody>
      </p:sp>
      <p:sp>
        <p:nvSpPr>
          <p:cNvPr id="352" name="Google Shape;352;p51"/>
          <p:cNvSpPr txBox="1"/>
          <p:nvPr>
            <p:ph idx="1" type="body"/>
          </p:nvPr>
        </p:nvSpPr>
        <p:spPr>
          <a:xfrm>
            <a:off x="342900" y="1271250"/>
            <a:ext cx="8489400" cy="214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Thêm chức năng vào các lớp không phải </a:t>
            </a:r>
            <a:r>
              <a:rPr lang="vi-VN" sz="2200">
                <a:latin typeface="Consolas"/>
                <a:ea typeface="Consolas"/>
                <a:cs typeface="Consolas"/>
                <a:sym typeface="Consolas"/>
              </a:rPr>
              <a:t>open</a:t>
            </a:r>
            <a:endParaRPr>
              <a:latin typeface="Arial"/>
              <a:ea typeface="Arial"/>
              <a:cs typeface="Arial"/>
              <a:sym typeface="Arial"/>
            </a:endParaRPr>
          </a:p>
          <a:p>
            <a:pPr indent="-368300" lvl="0" marL="457200" rtl="0" algn="l">
              <a:lnSpc>
                <a:spcPct val="115000"/>
              </a:lnSpc>
              <a:spcBef>
                <a:spcPts val="1400"/>
              </a:spcBef>
              <a:spcAft>
                <a:spcPts val="0"/>
              </a:spcAft>
              <a:buSzPts val="2200"/>
              <a:buChar char="●"/>
            </a:pPr>
            <a:r>
              <a:rPr lang="vi-VN" sz="2200">
                <a:latin typeface="Arial"/>
                <a:ea typeface="Arial"/>
                <a:cs typeface="Arial"/>
                <a:sym typeface="Arial"/>
              </a:rPr>
              <a:t>Thêm chức năng vào các lớp mà bạn không sở hữu </a:t>
            </a:r>
            <a:endParaRPr>
              <a:latin typeface="Arial"/>
              <a:ea typeface="Arial"/>
              <a:cs typeface="Arial"/>
              <a:sym typeface="Arial"/>
            </a:endParaRPr>
          </a:p>
          <a:p>
            <a:pPr indent="-368300" lvl="0" marL="457200" rtl="0" algn="l">
              <a:lnSpc>
                <a:spcPct val="115000"/>
              </a:lnSpc>
              <a:spcBef>
                <a:spcPts val="1400"/>
              </a:spcBef>
              <a:spcAft>
                <a:spcPts val="1400"/>
              </a:spcAft>
              <a:buSzPts val="2200"/>
              <a:buChar char="●"/>
            </a:pPr>
            <a:r>
              <a:rPr lang="vi-VN" sz="2200">
                <a:latin typeface="Arial"/>
                <a:ea typeface="Arial"/>
                <a:cs typeface="Arial"/>
                <a:sym typeface="Arial"/>
              </a:rPr>
              <a:t>Tách biệt API lõi với các phương thức trợ giúp cho những lớp mà bạn sở hữu</a:t>
            </a:r>
            <a:endParaRPr>
              <a:latin typeface="Arial"/>
              <a:ea typeface="Arial"/>
              <a:cs typeface="Arial"/>
              <a:sym typeface="Arial"/>
            </a:endParaRPr>
          </a:p>
        </p:txBody>
      </p:sp>
      <p:sp>
        <p:nvSpPr>
          <p:cNvPr id="353" name="Google Shape;353;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54" name="Google Shape;354;p51"/>
          <p:cNvSpPr txBox="1"/>
          <p:nvPr/>
        </p:nvSpPr>
        <p:spPr>
          <a:xfrm>
            <a:off x="342900" y="3674525"/>
            <a:ext cx="8489400" cy="7068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3C4043"/>
                </a:solidFill>
              </a:rPr>
              <a:t>Xác định các hàm mở rộng ở nơi dễ dàng tìm thấy, chẳng hạn như trong cùng một tệp với lớp hoặc một hàm được đặt tên hợp lý.</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hàm mở rộng</a:t>
            </a:r>
            <a:endParaRPr>
              <a:latin typeface="Arial"/>
              <a:ea typeface="Arial"/>
              <a:cs typeface="Arial"/>
              <a:sym typeface="Arial"/>
            </a:endParaRPr>
          </a:p>
        </p:txBody>
      </p:sp>
      <p:sp>
        <p:nvSpPr>
          <p:cNvPr id="360" name="Google Shape;360;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61" name="Google Shape;361;p52"/>
          <p:cNvSpPr txBox="1"/>
          <p:nvPr/>
        </p:nvSpPr>
        <p:spPr>
          <a:xfrm>
            <a:off x="327700" y="1847900"/>
            <a:ext cx="6596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62" name="Google Shape;362;p52"/>
          <p:cNvSpPr txBox="1"/>
          <p:nvPr/>
        </p:nvSpPr>
        <p:spPr>
          <a:xfrm>
            <a:off x="343000" y="1290975"/>
            <a:ext cx="8489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Thêm </a:t>
            </a:r>
            <a:r>
              <a:rPr b="0" i="0" lang="vi-VN" sz="1800" u="none" cap="none" strike="noStrike">
                <a:solidFill>
                  <a:srgbClr val="000000"/>
                </a:solidFill>
                <a:latin typeface="Courier New"/>
                <a:ea typeface="Courier New"/>
                <a:cs typeface="Courier New"/>
                <a:sym typeface="Courier New"/>
              </a:rPr>
              <a:t>isOdd()</a:t>
            </a:r>
            <a:r>
              <a:rPr i="0" lang="vi-VN" sz="1800" u="none" cap="none" strike="noStrike">
                <a:solidFill>
                  <a:srgbClr val="000000"/>
                </a:solidFill>
              </a:rPr>
              <a:t> vào lớp </a:t>
            </a:r>
            <a:r>
              <a:rPr b="0" i="0" lang="vi-VN" sz="1800" u="none" cap="none" strike="noStrike">
                <a:solidFill>
                  <a:srgbClr val="000000"/>
                </a:solidFill>
                <a:latin typeface="Courier New"/>
                <a:ea typeface="Courier New"/>
                <a:cs typeface="Courier New"/>
                <a:sym typeface="Courier New"/>
              </a:rPr>
              <a:t>Int</a:t>
            </a:r>
            <a:r>
              <a:rPr i="0" lang="vi-VN" sz="1800" u="none" cap="none" strike="noStrike">
                <a:solidFill>
                  <a:srgbClr val="000000"/>
                </a:solidFill>
              </a:rPr>
              <a:t>:</a:t>
            </a:r>
            <a:endParaRPr/>
          </a:p>
        </p:txBody>
      </p:sp>
      <p:sp>
        <p:nvSpPr>
          <p:cNvPr id="363" name="Google Shape;363;p52"/>
          <p:cNvSpPr txBox="1"/>
          <p:nvPr/>
        </p:nvSpPr>
        <p:spPr>
          <a:xfrm>
            <a:off x="343000" y="2650125"/>
            <a:ext cx="80064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Gọi </a:t>
            </a:r>
            <a:r>
              <a:rPr b="0" i="0" lang="vi-VN" sz="1800" u="none" cap="none" strike="noStrike">
                <a:solidFill>
                  <a:srgbClr val="000000"/>
                </a:solidFill>
                <a:latin typeface="Courier New"/>
                <a:ea typeface="Courier New"/>
                <a:cs typeface="Courier New"/>
                <a:sym typeface="Courier New"/>
              </a:rPr>
              <a:t>isOdd()</a:t>
            </a:r>
            <a:r>
              <a:rPr i="0" lang="vi-VN" sz="1800" u="none" cap="none" strike="noStrike">
                <a:solidFill>
                  <a:srgbClr val="000000"/>
                </a:solidFill>
              </a:rPr>
              <a:t> trên lớp </a:t>
            </a:r>
            <a:r>
              <a:rPr b="0" i="0" lang="vi-VN" sz="1800" u="none" cap="none" strike="noStrike">
                <a:solidFill>
                  <a:srgbClr val="000000"/>
                </a:solidFill>
                <a:latin typeface="Courier New"/>
                <a:ea typeface="Courier New"/>
                <a:cs typeface="Courier New"/>
                <a:sym typeface="Courier New"/>
              </a:rPr>
              <a:t>Int:</a:t>
            </a:r>
            <a:endParaRPr/>
          </a:p>
        </p:txBody>
      </p:sp>
      <p:sp>
        <p:nvSpPr>
          <p:cNvPr id="364" name="Google Shape;364;p52"/>
          <p:cNvSpPr txBox="1"/>
          <p:nvPr/>
        </p:nvSpPr>
        <p:spPr>
          <a:xfrm>
            <a:off x="342900" y="3962250"/>
            <a:ext cx="7908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Các hàm mở rộng rất hữu hiệu trong Kotlin!</a:t>
            </a:r>
            <a:endParaRPr/>
          </a:p>
        </p:txBody>
      </p:sp>
      <p:sp>
        <p:nvSpPr>
          <p:cNvPr id="365" name="Google Shape;365;p52"/>
          <p:cNvSpPr txBox="1"/>
          <p:nvPr/>
        </p:nvSpPr>
        <p:spPr>
          <a:xfrm>
            <a:off x="343000" y="1775400"/>
            <a:ext cx="8129400" cy="45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Int.isOdd(): Boolean { </a:t>
            </a:r>
            <a:r>
              <a:rPr lang="vi-VN" sz="1800">
                <a:solidFill>
                  <a:srgbClr val="3F51B5"/>
                </a:solidFill>
                <a:latin typeface="Consolas"/>
                <a:ea typeface="Consolas"/>
                <a:cs typeface="Consolas"/>
                <a:sym typeface="Consolas"/>
              </a:rPr>
              <a:t>return</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this</a:t>
            </a:r>
            <a:r>
              <a:rPr lang="vi-VN" sz="1800">
                <a:solidFill>
                  <a:srgbClr val="37474F"/>
                </a:solidFill>
                <a:latin typeface="Consolas"/>
                <a:ea typeface="Consolas"/>
                <a:cs typeface="Consolas"/>
                <a:sym typeface="Consolas"/>
              </a:rPr>
              <a:t> % </a:t>
            </a:r>
            <a:r>
              <a:rPr lang="vi-VN" sz="1800">
                <a:solidFill>
                  <a:srgbClr val="C53929"/>
                </a:solidFill>
                <a:latin typeface="Consolas"/>
                <a:ea typeface="Consolas"/>
                <a:cs typeface="Consolas"/>
                <a:sym typeface="Consolas"/>
              </a:rPr>
              <a:t>2</a:t>
            </a:r>
            <a:r>
              <a:rPr lang="vi-VN" sz="1800">
                <a:solidFill>
                  <a:srgbClr val="37474F"/>
                </a:solidFill>
                <a:latin typeface="Consolas"/>
                <a:ea typeface="Consolas"/>
                <a:cs typeface="Consolas"/>
                <a:sym typeface="Consolas"/>
              </a:rPr>
              <a:t> == </a:t>
            </a:r>
            <a:r>
              <a:rPr lang="vi-VN" sz="1800">
                <a:solidFill>
                  <a:srgbClr val="C53929"/>
                </a:solidFill>
                <a:latin typeface="Consolas"/>
                <a:ea typeface="Consolas"/>
                <a:cs typeface="Consolas"/>
                <a:sym typeface="Consolas"/>
              </a:rPr>
              <a:t>1</a:t>
            </a:r>
            <a:r>
              <a:rPr lang="vi-V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66" name="Google Shape;366;p52"/>
          <p:cNvSpPr txBox="1"/>
          <p:nvPr/>
        </p:nvSpPr>
        <p:spPr>
          <a:xfrm>
            <a:off x="343000" y="3125250"/>
            <a:ext cx="52563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C53929"/>
                </a:solidFill>
                <a:latin typeface="Consolas"/>
                <a:ea typeface="Consolas"/>
                <a:cs typeface="Consolas"/>
                <a:sym typeface="Consolas"/>
              </a:rPr>
              <a:t>3</a:t>
            </a:r>
            <a:r>
              <a:rPr lang="vi-VN" sz="1800">
                <a:latin typeface="Consolas"/>
                <a:ea typeface="Consolas"/>
                <a:cs typeface="Consolas"/>
                <a:sym typeface="Consolas"/>
              </a:rPr>
              <a:t>.isOdd()</a:t>
            </a:r>
            <a:endParaRPr sz="18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Lớp đặc biệt</a:t>
            </a:r>
            <a:endParaRPr>
              <a:latin typeface="Arial"/>
              <a:ea typeface="Arial"/>
              <a:cs typeface="Arial"/>
              <a:sym typeface="Arial"/>
            </a:endParaRPr>
          </a:p>
        </p:txBody>
      </p:sp>
      <p:sp>
        <p:nvSpPr>
          <p:cNvPr id="372" name="Google Shape;372;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Lớp dữ liệu</a:t>
            </a:r>
            <a:endParaRPr>
              <a:latin typeface="Arial"/>
              <a:ea typeface="Arial"/>
              <a:cs typeface="Arial"/>
              <a:sym typeface="Arial"/>
            </a:endParaRPr>
          </a:p>
        </p:txBody>
      </p:sp>
      <p:sp>
        <p:nvSpPr>
          <p:cNvPr id="378" name="Google Shape;378;p54"/>
          <p:cNvSpPr txBox="1"/>
          <p:nvPr>
            <p:ph idx="1" type="body"/>
          </p:nvPr>
        </p:nvSpPr>
        <p:spPr>
          <a:xfrm>
            <a:off x="342900" y="1152475"/>
            <a:ext cx="8489400" cy="34545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vi-VN" sz="2100">
                <a:latin typeface="Arial"/>
                <a:ea typeface="Arial"/>
                <a:cs typeface="Arial"/>
                <a:sym typeface="Arial"/>
              </a:rPr>
              <a:t>Lớp đặc biệt tồn tại chỉ để lưu trữ một tập dữ liệu </a:t>
            </a:r>
            <a:endParaRPr sz="2300">
              <a:latin typeface="Arial"/>
              <a:ea typeface="Arial"/>
              <a:cs typeface="Arial"/>
              <a:sym typeface="Arial"/>
            </a:endParaRPr>
          </a:p>
          <a:p>
            <a:pPr indent="-361950" lvl="0" marL="457200" rtl="0" algn="l">
              <a:lnSpc>
                <a:spcPct val="115000"/>
              </a:lnSpc>
              <a:spcBef>
                <a:spcPts val="1400"/>
              </a:spcBef>
              <a:spcAft>
                <a:spcPts val="0"/>
              </a:spcAft>
              <a:buSzPts val="2100"/>
              <a:buChar char="●"/>
            </a:pPr>
            <a:r>
              <a:rPr lang="vi-VN" sz="2100">
                <a:latin typeface="Arial"/>
                <a:ea typeface="Arial"/>
                <a:cs typeface="Arial"/>
                <a:sym typeface="Arial"/>
              </a:rPr>
              <a:t>Đánh dấu lớp bằng từ khóa </a:t>
            </a:r>
            <a:r>
              <a:rPr lang="vi-VN" sz="2100">
                <a:latin typeface="Courier New"/>
                <a:ea typeface="Courier New"/>
                <a:cs typeface="Courier New"/>
                <a:sym typeface="Courier New"/>
              </a:rPr>
              <a:t>data</a:t>
            </a:r>
            <a:endParaRPr sz="2300">
              <a:latin typeface="Arial"/>
              <a:ea typeface="Arial"/>
              <a:cs typeface="Arial"/>
              <a:sym typeface="Arial"/>
            </a:endParaRPr>
          </a:p>
          <a:p>
            <a:pPr indent="-361950" lvl="0" marL="457200" rtl="0" algn="l">
              <a:lnSpc>
                <a:spcPct val="115000"/>
              </a:lnSpc>
              <a:spcBef>
                <a:spcPts val="1400"/>
              </a:spcBef>
              <a:spcAft>
                <a:spcPts val="0"/>
              </a:spcAft>
              <a:buSzPts val="2100"/>
              <a:buChar char="●"/>
            </a:pPr>
            <a:r>
              <a:rPr lang="vi-VN" sz="2100">
                <a:latin typeface="Arial"/>
                <a:ea typeface="Arial"/>
                <a:cs typeface="Arial"/>
                <a:sym typeface="Arial"/>
              </a:rPr>
              <a:t>Tạo phương thức getter cho mỗi thuộc tính (và cả phương thức setter cho var)</a:t>
            </a:r>
            <a:endParaRPr sz="2300">
              <a:latin typeface="Arial"/>
              <a:ea typeface="Arial"/>
              <a:cs typeface="Arial"/>
              <a:sym typeface="Arial"/>
            </a:endParaRPr>
          </a:p>
          <a:p>
            <a:pPr indent="-361950" lvl="0" marL="457200" rtl="0" algn="l">
              <a:lnSpc>
                <a:spcPct val="115000"/>
              </a:lnSpc>
              <a:spcBef>
                <a:spcPts val="1400"/>
              </a:spcBef>
              <a:spcAft>
                <a:spcPts val="0"/>
              </a:spcAft>
              <a:buSzPts val="2100"/>
              <a:buChar char="●"/>
            </a:pPr>
            <a:r>
              <a:rPr lang="vi-VN" sz="2100">
                <a:latin typeface="Arial"/>
                <a:ea typeface="Arial"/>
                <a:cs typeface="Arial"/>
                <a:sym typeface="Arial"/>
              </a:rPr>
              <a:t>Tạo phương thức </a:t>
            </a:r>
            <a:r>
              <a:rPr lang="vi-VN" sz="2100">
                <a:latin typeface="Courier New"/>
                <a:ea typeface="Courier New"/>
                <a:cs typeface="Courier New"/>
                <a:sym typeface="Courier New"/>
              </a:rPr>
              <a:t>toString()</a:t>
            </a:r>
            <a:r>
              <a:rPr lang="vi-VN" sz="2100">
                <a:latin typeface="Arial"/>
                <a:ea typeface="Arial"/>
                <a:cs typeface="Arial"/>
                <a:sym typeface="Arial"/>
              </a:rPr>
              <a:t>, </a:t>
            </a:r>
            <a:r>
              <a:rPr lang="vi-VN" sz="2100">
                <a:latin typeface="Courier New"/>
                <a:ea typeface="Courier New"/>
                <a:cs typeface="Courier New"/>
                <a:sym typeface="Courier New"/>
              </a:rPr>
              <a:t>equals()</a:t>
            </a:r>
            <a:r>
              <a:rPr lang="vi-VN" sz="2100">
                <a:latin typeface="Arial"/>
                <a:ea typeface="Arial"/>
                <a:cs typeface="Arial"/>
                <a:sym typeface="Arial"/>
              </a:rPr>
              <a:t>, </a:t>
            </a:r>
            <a:r>
              <a:rPr lang="vi-VN" sz="2100">
                <a:latin typeface="Courier New"/>
                <a:ea typeface="Courier New"/>
                <a:cs typeface="Courier New"/>
                <a:sym typeface="Courier New"/>
              </a:rPr>
              <a:t>hashCode()</a:t>
            </a:r>
            <a:r>
              <a:rPr lang="vi-VN" sz="2100">
                <a:latin typeface="Arial"/>
                <a:ea typeface="Arial"/>
                <a:cs typeface="Arial"/>
                <a:sym typeface="Arial"/>
              </a:rPr>
              <a:t>, </a:t>
            </a:r>
            <a:r>
              <a:rPr lang="vi-VN" sz="2100">
                <a:latin typeface="Courier New"/>
                <a:ea typeface="Courier New"/>
                <a:cs typeface="Courier New"/>
                <a:sym typeface="Courier New"/>
              </a:rPr>
              <a:t>copy()</a:t>
            </a:r>
            <a:r>
              <a:rPr lang="vi-VN" sz="2100">
                <a:latin typeface="Arial"/>
                <a:ea typeface="Arial"/>
                <a:cs typeface="Arial"/>
                <a:sym typeface="Arial"/>
              </a:rPr>
              <a:t> và toán tử phá hủy</a:t>
            </a:r>
            <a:endParaRPr sz="2300">
              <a:latin typeface="Arial"/>
              <a:ea typeface="Arial"/>
              <a:cs typeface="Arial"/>
              <a:sym typeface="Arial"/>
            </a:endParaRPr>
          </a:p>
          <a:p>
            <a:pPr indent="0" lvl="0" marL="457200" rtl="0" algn="l">
              <a:lnSpc>
                <a:spcPct val="115000"/>
              </a:lnSpc>
              <a:spcBef>
                <a:spcPts val="1400"/>
              </a:spcBef>
              <a:spcAft>
                <a:spcPts val="0"/>
              </a:spcAft>
              <a:buSzPts val="2400"/>
              <a:buNone/>
            </a:pPr>
            <a:r>
              <a:rPr b="1" lang="vi-VN" sz="2100">
                <a:latin typeface="Arial"/>
                <a:ea typeface="Arial"/>
                <a:cs typeface="Arial"/>
                <a:sym typeface="Arial"/>
              </a:rPr>
              <a:t>Định dạng:</a:t>
            </a:r>
            <a:r>
              <a:rPr lang="vi-VN" sz="2100">
                <a:solidFill>
                  <a:schemeClr val="dk1"/>
                </a:solidFill>
                <a:latin typeface="Consolas"/>
                <a:ea typeface="Consolas"/>
                <a:cs typeface="Consolas"/>
                <a:sym typeface="Consolas"/>
              </a:rPr>
              <a:t> </a:t>
            </a:r>
            <a:r>
              <a:rPr lang="vi-VN" sz="2100">
                <a:solidFill>
                  <a:srgbClr val="3F51B5"/>
                </a:solidFill>
                <a:latin typeface="Consolas"/>
                <a:ea typeface="Consolas"/>
                <a:cs typeface="Consolas"/>
                <a:sym typeface="Consolas"/>
              </a:rPr>
              <a:t>data class</a:t>
            </a:r>
            <a:r>
              <a:rPr lang="vi-VN" sz="2100">
                <a:solidFill>
                  <a:schemeClr val="dk1"/>
                </a:solidFill>
                <a:latin typeface="Consolas"/>
                <a:ea typeface="Consolas"/>
                <a:cs typeface="Consolas"/>
                <a:sym typeface="Consolas"/>
              </a:rPr>
              <a:t> &lt;NameOfClass&gt;( parameterList )</a:t>
            </a:r>
            <a:endParaRPr sz="2100">
              <a:solidFill>
                <a:schemeClr val="dk1"/>
              </a:solidFill>
              <a:latin typeface="Consolas"/>
              <a:ea typeface="Consolas"/>
              <a:cs typeface="Consolas"/>
              <a:sym typeface="Consolas"/>
            </a:endParaRPr>
          </a:p>
          <a:p>
            <a:pPr indent="0" lvl="0" marL="457200" rtl="0" algn="l">
              <a:lnSpc>
                <a:spcPct val="115000"/>
              </a:lnSpc>
              <a:spcBef>
                <a:spcPts val="1400"/>
              </a:spcBef>
              <a:spcAft>
                <a:spcPts val="1400"/>
              </a:spcAft>
              <a:buSzPts val="2400"/>
              <a:buNone/>
            </a:pPr>
            <a:r>
              <a:t/>
            </a:r>
            <a:endParaRPr b="1" sz="2100">
              <a:latin typeface="Arial"/>
              <a:ea typeface="Arial"/>
              <a:cs typeface="Arial"/>
              <a:sym typeface="Arial"/>
            </a:endParaRPr>
          </a:p>
        </p:txBody>
      </p:sp>
      <p:sp>
        <p:nvSpPr>
          <p:cNvPr id="379" name="Google Shape;379;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lớp dữ liệu</a:t>
            </a:r>
            <a:endParaRPr>
              <a:latin typeface="Arial"/>
              <a:ea typeface="Arial"/>
              <a:cs typeface="Arial"/>
              <a:sym typeface="Arial"/>
            </a:endParaRPr>
          </a:p>
        </p:txBody>
      </p:sp>
      <p:sp>
        <p:nvSpPr>
          <p:cNvPr id="385" name="Google Shape;385;p55"/>
          <p:cNvSpPr txBox="1"/>
          <p:nvPr>
            <p:ph idx="1" type="body"/>
          </p:nvPr>
        </p:nvSpPr>
        <p:spPr>
          <a:xfrm>
            <a:off x="355775" y="4061975"/>
            <a:ext cx="8489400" cy="50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Các lớp dữ liệu giúp mã ngắn gọn hơn nhiều!</a:t>
            </a:r>
            <a:endParaRPr>
              <a:latin typeface="Arial"/>
              <a:ea typeface="Arial"/>
              <a:cs typeface="Arial"/>
              <a:sym typeface="Arial"/>
            </a:endParaRPr>
          </a:p>
        </p:txBody>
      </p:sp>
      <p:sp>
        <p:nvSpPr>
          <p:cNvPr id="386" name="Google Shape;386;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87" name="Google Shape;387;p55"/>
          <p:cNvSpPr txBox="1"/>
          <p:nvPr/>
        </p:nvSpPr>
        <p:spPr>
          <a:xfrm>
            <a:off x="342900" y="1133600"/>
            <a:ext cx="7536300" cy="85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chemeClr val="dk1"/>
                </a:solidFill>
              </a:rPr>
              <a:t>Xác định lớp dữ liệu</a:t>
            </a:r>
            <a:r>
              <a:rPr lang="vi-VN" sz="1800"/>
              <a:t>:</a:t>
            </a:r>
            <a:endParaRPr sz="1800"/>
          </a:p>
          <a:p>
            <a:pPr indent="0" lvl="0" marL="0" rtl="0" algn="l">
              <a:lnSpc>
                <a:spcPct val="150000"/>
              </a:lnSpc>
              <a:spcBef>
                <a:spcPts val="1000"/>
              </a:spcBef>
              <a:spcAft>
                <a:spcPts val="0"/>
              </a:spcAft>
              <a:buClr>
                <a:srgbClr val="000000"/>
              </a:buClr>
              <a:buSzPts val="1100"/>
              <a:buFont typeface="Arial"/>
              <a:buNone/>
            </a:pPr>
            <a:r>
              <a:rPr b="1" lang="vi-VN" sz="1800">
                <a:solidFill>
                  <a:srgbClr val="3F51B5"/>
                </a:solidFill>
                <a:latin typeface="Consolas"/>
                <a:ea typeface="Consolas"/>
                <a:cs typeface="Consolas"/>
                <a:sym typeface="Consolas"/>
              </a:rPr>
              <a:t>data</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Player(</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name: String,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score: Int)</a:t>
            </a:r>
            <a:endParaRPr b="1" sz="20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800">
              <a:latin typeface="Roboto"/>
              <a:ea typeface="Roboto"/>
              <a:cs typeface="Roboto"/>
              <a:sym typeface="Roboto"/>
            </a:endParaRPr>
          </a:p>
        </p:txBody>
      </p:sp>
      <p:sp>
        <p:nvSpPr>
          <p:cNvPr id="388" name="Google Shape;388;p55"/>
          <p:cNvSpPr txBox="1"/>
          <p:nvPr/>
        </p:nvSpPr>
        <p:spPr>
          <a:xfrm>
            <a:off x="342900" y="2244950"/>
            <a:ext cx="7620900" cy="16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chemeClr val="dk1"/>
                </a:solidFill>
              </a:rPr>
              <a:t>Dùng lớp dữ liệu</a:t>
            </a:r>
            <a:r>
              <a:rPr lang="vi-VN" sz="1800"/>
              <a:t>:</a:t>
            </a:r>
            <a:endParaRPr sz="1800"/>
          </a:p>
          <a:p>
            <a:pPr indent="0" lvl="0" marL="0" rtl="0" algn="l">
              <a:lnSpc>
                <a:spcPct val="115000"/>
              </a:lnSpc>
              <a:spcBef>
                <a:spcPts val="100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firstPlayer = Player(</a:t>
            </a:r>
            <a:r>
              <a:rPr lang="vi-VN" sz="1800">
                <a:solidFill>
                  <a:srgbClr val="388E3C"/>
                </a:solidFill>
                <a:latin typeface="Consolas"/>
                <a:ea typeface="Consolas"/>
                <a:cs typeface="Consolas"/>
                <a:sym typeface="Consolas"/>
              </a:rPr>
              <a:t>"Lauren"</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10</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println(firstPlayer)</a:t>
            </a:r>
            <a:endParaRPr sz="1800">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Lớp</a:t>
            </a:r>
            <a:endParaRPr>
              <a:latin typeface="Arial"/>
              <a:ea typeface="Arial"/>
              <a:cs typeface="Arial"/>
              <a:sym typeface="Arial"/>
            </a:endParaRPr>
          </a:p>
        </p:txBody>
      </p:sp>
      <p:sp>
        <p:nvSpPr>
          <p:cNvPr id="99" name="Google Shape;99;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00" name="Google Shape;100;p20"/>
          <p:cNvPicPr preferRelativeResize="0"/>
          <p:nvPr/>
        </p:nvPicPr>
        <p:blipFill rotWithShape="1">
          <a:blip r:embed="rId3">
            <a:alphaModFix/>
          </a:blip>
          <a:srcRect b="11649" l="28318" r="32317" t="11657"/>
          <a:stretch/>
        </p:blipFill>
        <p:spPr>
          <a:xfrm>
            <a:off x="7447850" y="1184950"/>
            <a:ext cx="1329399" cy="3213849"/>
          </a:xfrm>
          <a:prstGeom prst="rect">
            <a:avLst/>
          </a:prstGeom>
          <a:noFill/>
          <a:ln>
            <a:noFill/>
          </a:ln>
        </p:spPr>
      </p:pic>
      <p:cxnSp>
        <p:nvCxnSpPr>
          <p:cNvPr id="101" name="Google Shape;101;p20"/>
          <p:cNvCxnSpPr/>
          <p:nvPr/>
        </p:nvCxnSpPr>
        <p:spPr>
          <a:xfrm flipH="1" rot="10800000">
            <a:off x="6408050" y="1567325"/>
            <a:ext cx="791400" cy="232500"/>
          </a:xfrm>
          <a:prstGeom prst="straightConnector1">
            <a:avLst/>
          </a:prstGeom>
          <a:noFill/>
          <a:ln cap="flat" cmpd="sng" w="28575">
            <a:solidFill>
              <a:srgbClr val="4CAF50"/>
            </a:solidFill>
            <a:prstDash val="solid"/>
            <a:round/>
            <a:headEnd len="sm" w="sm" type="none"/>
            <a:tailEnd len="med" w="med" type="triangle"/>
          </a:ln>
        </p:spPr>
      </p:cxnSp>
      <p:cxnSp>
        <p:nvCxnSpPr>
          <p:cNvPr id="102" name="Google Shape;102;p20"/>
          <p:cNvCxnSpPr/>
          <p:nvPr/>
        </p:nvCxnSpPr>
        <p:spPr>
          <a:xfrm>
            <a:off x="6443150" y="2311850"/>
            <a:ext cx="744600" cy="15600"/>
          </a:xfrm>
          <a:prstGeom prst="straightConnector1">
            <a:avLst/>
          </a:prstGeom>
          <a:noFill/>
          <a:ln cap="flat" cmpd="sng" w="28575">
            <a:solidFill>
              <a:srgbClr val="4CAF50"/>
            </a:solidFill>
            <a:prstDash val="solid"/>
            <a:round/>
            <a:headEnd len="sm" w="sm" type="none"/>
            <a:tailEnd len="med" w="med" type="triangle"/>
          </a:ln>
        </p:spPr>
      </p:cxnSp>
      <p:cxnSp>
        <p:nvCxnSpPr>
          <p:cNvPr id="103" name="Google Shape;103;p20"/>
          <p:cNvCxnSpPr/>
          <p:nvPr/>
        </p:nvCxnSpPr>
        <p:spPr>
          <a:xfrm>
            <a:off x="6435200" y="2750013"/>
            <a:ext cx="737100" cy="426600"/>
          </a:xfrm>
          <a:prstGeom prst="straightConnector1">
            <a:avLst/>
          </a:prstGeom>
          <a:noFill/>
          <a:ln cap="flat" cmpd="sng" w="28575">
            <a:solidFill>
              <a:srgbClr val="4CAF50"/>
            </a:solidFill>
            <a:prstDash val="solid"/>
            <a:round/>
            <a:headEnd len="sm" w="sm" type="none"/>
            <a:tailEnd len="med" w="med" type="triangle"/>
          </a:ln>
        </p:spPr>
      </p:cxnSp>
      <p:sp>
        <p:nvSpPr>
          <p:cNvPr id="104" name="Google Shape;104;p20"/>
          <p:cNvSpPr txBox="1"/>
          <p:nvPr/>
        </p:nvSpPr>
        <p:spPr>
          <a:xfrm>
            <a:off x="4882554" y="1805883"/>
            <a:ext cx="1556100" cy="36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Thực thể đối tượng</a:t>
            </a:r>
            <a:endParaRPr/>
          </a:p>
        </p:txBody>
      </p:sp>
      <p:cxnSp>
        <p:nvCxnSpPr>
          <p:cNvPr id="105" name="Google Shape;105;p20"/>
          <p:cNvCxnSpPr/>
          <p:nvPr/>
        </p:nvCxnSpPr>
        <p:spPr>
          <a:xfrm>
            <a:off x="6367875" y="4010850"/>
            <a:ext cx="753900" cy="0"/>
          </a:xfrm>
          <a:prstGeom prst="straightConnector1">
            <a:avLst/>
          </a:prstGeom>
          <a:noFill/>
          <a:ln cap="flat" cmpd="sng" w="28575">
            <a:solidFill>
              <a:srgbClr val="4CAF50"/>
            </a:solidFill>
            <a:prstDash val="solid"/>
            <a:round/>
            <a:headEnd len="sm" w="sm" type="none"/>
            <a:tailEnd len="med" w="med" type="triangle"/>
          </a:ln>
        </p:spPr>
      </p:cxnSp>
      <p:sp>
        <p:nvSpPr>
          <p:cNvPr id="106" name="Google Shape;106;p20"/>
          <p:cNvSpPr txBox="1"/>
          <p:nvPr/>
        </p:nvSpPr>
        <p:spPr>
          <a:xfrm>
            <a:off x="5489471" y="3760475"/>
            <a:ext cx="1556100" cy="36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Lớp</a:t>
            </a:r>
            <a:endParaRPr/>
          </a:p>
        </p:txBody>
      </p:sp>
      <p:sp>
        <p:nvSpPr>
          <p:cNvPr id="107" name="Google Shape;107;p20"/>
          <p:cNvSpPr txBox="1"/>
          <p:nvPr/>
        </p:nvSpPr>
        <p:spPr>
          <a:xfrm>
            <a:off x="342900" y="1932800"/>
            <a:ext cx="4492800" cy="1493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Char char="●"/>
            </a:pPr>
            <a:r>
              <a:rPr i="0" lang="vi-VN" sz="1800" u="none" cap="none" strike="noStrike">
                <a:solidFill>
                  <a:srgbClr val="000000"/>
                </a:solidFill>
              </a:rPr>
              <a:t>Lớp là sơ đồ thiết kế của các đối tượng</a:t>
            </a:r>
            <a:endParaRPr/>
          </a:p>
          <a:p>
            <a:pPr indent="-342900" lvl="0" marL="457200" marR="0" rtl="0" algn="l">
              <a:lnSpc>
                <a:spcPct val="115000"/>
              </a:lnSpc>
              <a:spcBef>
                <a:spcPts val="1000"/>
              </a:spcBef>
              <a:spcAft>
                <a:spcPts val="0"/>
              </a:spcAft>
              <a:buClr>
                <a:srgbClr val="000000"/>
              </a:buClr>
              <a:buSzPts val="1800"/>
              <a:buFont typeface="Roboto"/>
              <a:buChar char="●"/>
            </a:pPr>
            <a:r>
              <a:rPr i="0" lang="vi-VN" sz="1800" u="none" cap="none" strike="noStrike">
                <a:solidFill>
                  <a:srgbClr val="000000"/>
                </a:solidFill>
              </a:rPr>
              <a:t>Lớp xác định các phương thức hoạt động trên thực thể đối tượng của lớp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Pair và Triple</a:t>
            </a:r>
            <a:endParaRPr>
              <a:latin typeface="Arial"/>
              <a:ea typeface="Arial"/>
              <a:cs typeface="Arial"/>
              <a:sym typeface="Arial"/>
            </a:endParaRPr>
          </a:p>
        </p:txBody>
      </p:sp>
      <p:sp>
        <p:nvSpPr>
          <p:cNvPr id="394" name="Google Shape;394;p56"/>
          <p:cNvSpPr txBox="1"/>
          <p:nvPr>
            <p:ph idx="1" type="body"/>
          </p:nvPr>
        </p:nvSpPr>
        <p:spPr>
          <a:xfrm>
            <a:off x="342900" y="1457275"/>
            <a:ext cx="8440500" cy="273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Courier New"/>
                <a:ea typeface="Courier New"/>
                <a:cs typeface="Courier New"/>
                <a:sym typeface="Courier New"/>
              </a:rPr>
              <a:t>Pair</a:t>
            </a:r>
            <a:r>
              <a:rPr lang="vi-VN" sz="2200">
                <a:latin typeface="Arial"/>
                <a:ea typeface="Arial"/>
                <a:cs typeface="Arial"/>
                <a:sym typeface="Arial"/>
              </a:rPr>
              <a:t> và </a:t>
            </a:r>
            <a:r>
              <a:rPr lang="vi-VN" sz="2200">
                <a:latin typeface="Courier New"/>
                <a:ea typeface="Courier New"/>
                <a:cs typeface="Courier New"/>
                <a:sym typeface="Courier New"/>
              </a:rPr>
              <a:t>Triple</a:t>
            </a:r>
            <a:r>
              <a:rPr lang="vi-VN" sz="2200">
                <a:latin typeface="Arial"/>
                <a:ea typeface="Arial"/>
                <a:cs typeface="Arial"/>
                <a:sym typeface="Arial"/>
              </a:rPr>
              <a:t> là các lớp dữ liệu được xác định trước giúp lưu trữ 2 hoặc 3 đoạn dữ liệu tương ứng</a:t>
            </a:r>
            <a:endParaRPr>
              <a:latin typeface="Arial"/>
              <a:ea typeface="Arial"/>
              <a:cs typeface="Arial"/>
              <a:sym typeface="Arial"/>
            </a:endParaRPr>
          </a:p>
          <a:p>
            <a:pPr indent="-368300" lvl="0" marL="457200" rtl="0" algn="l">
              <a:lnSpc>
                <a:spcPct val="115000"/>
              </a:lnSpc>
              <a:spcBef>
                <a:spcPts val="1400"/>
              </a:spcBef>
              <a:spcAft>
                <a:spcPts val="0"/>
              </a:spcAft>
              <a:buSzPts val="2200"/>
              <a:buChar char="●"/>
            </a:pPr>
            <a:r>
              <a:rPr lang="vi-VN" sz="2200">
                <a:latin typeface="Arial"/>
                <a:ea typeface="Arial"/>
                <a:cs typeface="Arial"/>
                <a:sym typeface="Arial"/>
              </a:rPr>
              <a:t>Truy cập vào các biến bằng </a:t>
            </a:r>
            <a:r>
              <a:rPr lang="vi-VN" sz="2200">
                <a:latin typeface="Courier New"/>
                <a:ea typeface="Courier New"/>
                <a:cs typeface="Courier New"/>
                <a:sym typeface="Courier New"/>
              </a:rPr>
              <a:t>.first</a:t>
            </a:r>
            <a:r>
              <a:rPr lang="vi-VN" sz="2200">
                <a:latin typeface="Arial"/>
                <a:ea typeface="Arial"/>
                <a:cs typeface="Arial"/>
                <a:sym typeface="Arial"/>
              </a:rPr>
              <a:t>, </a:t>
            </a:r>
            <a:r>
              <a:rPr lang="vi-VN" sz="2200">
                <a:latin typeface="Courier New"/>
                <a:ea typeface="Courier New"/>
                <a:cs typeface="Courier New"/>
                <a:sym typeface="Courier New"/>
              </a:rPr>
              <a:t>.second</a:t>
            </a:r>
            <a:r>
              <a:rPr lang="vi-VN" sz="2200">
                <a:latin typeface="Arial"/>
                <a:ea typeface="Arial"/>
                <a:cs typeface="Arial"/>
                <a:sym typeface="Arial"/>
              </a:rPr>
              <a:t>, </a:t>
            </a:r>
            <a:r>
              <a:rPr lang="vi-VN" sz="2200">
                <a:latin typeface="Courier New"/>
                <a:ea typeface="Courier New"/>
                <a:cs typeface="Courier New"/>
                <a:sym typeface="Courier New"/>
              </a:rPr>
              <a:t>.third</a:t>
            </a:r>
            <a:r>
              <a:rPr lang="vi-VN" sz="2200">
                <a:latin typeface="Arial"/>
                <a:ea typeface="Arial"/>
                <a:cs typeface="Arial"/>
                <a:sym typeface="Arial"/>
              </a:rPr>
              <a:t> tương ứng </a:t>
            </a:r>
            <a:endParaRPr>
              <a:latin typeface="Arial"/>
              <a:ea typeface="Arial"/>
              <a:cs typeface="Arial"/>
              <a:sym typeface="Arial"/>
            </a:endParaRPr>
          </a:p>
          <a:p>
            <a:pPr indent="-368300" lvl="0" marL="457200" rtl="0" algn="l">
              <a:lnSpc>
                <a:spcPct val="115000"/>
              </a:lnSpc>
              <a:spcBef>
                <a:spcPts val="1400"/>
              </a:spcBef>
              <a:spcAft>
                <a:spcPts val="1400"/>
              </a:spcAft>
              <a:buSzPts val="2200"/>
              <a:buChar char="●"/>
            </a:pPr>
            <a:r>
              <a:rPr lang="vi-VN" sz="2200">
                <a:latin typeface="Arial"/>
                <a:ea typeface="Arial"/>
                <a:cs typeface="Arial"/>
                <a:sym typeface="Arial"/>
              </a:rPr>
              <a:t>Các lớp </a:t>
            </a:r>
            <a:r>
              <a:rPr lang="vi-VN" sz="2200">
                <a:latin typeface="Courier New"/>
                <a:ea typeface="Courier New"/>
                <a:cs typeface="Courier New"/>
                <a:sym typeface="Courier New"/>
              </a:rPr>
              <a:t>dữ liệu</a:t>
            </a:r>
            <a:r>
              <a:rPr lang="vi-VN" sz="2200">
                <a:latin typeface="Arial"/>
                <a:ea typeface="Arial"/>
                <a:cs typeface="Arial"/>
                <a:sym typeface="Arial"/>
              </a:rPr>
              <a:t> được đặt tên thường là lựa chọn tốt hơn (tên có ý nghĩa hơn cho trường hợp sử dụng của bạn)</a:t>
            </a:r>
            <a:endParaRPr>
              <a:latin typeface="Arial"/>
              <a:ea typeface="Arial"/>
              <a:cs typeface="Arial"/>
              <a:sym typeface="Arial"/>
            </a:endParaRPr>
          </a:p>
        </p:txBody>
      </p:sp>
      <p:sp>
        <p:nvSpPr>
          <p:cNvPr id="395" name="Google Shape;395;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Pair và Triple</a:t>
            </a:r>
            <a:endParaRPr>
              <a:latin typeface="Arial"/>
              <a:ea typeface="Arial"/>
              <a:cs typeface="Arial"/>
              <a:sym typeface="Arial"/>
            </a:endParaRPr>
          </a:p>
        </p:txBody>
      </p:sp>
      <p:sp>
        <p:nvSpPr>
          <p:cNvPr id="401" name="Google Shape;401;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02" name="Google Shape;402;p57"/>
          <p:cNvSpPr txBox="1"/>
          <p:nvPr/>
        </p:nvSpPr>
        <p:spPr>
          <a:xfrm>
            <a:off x="342900" y="1152475"/>
            <a:ext cx="8489400" cy="11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bookAuthor = </a:t>
            </a:r>
            <a:r>
              <a:rPr b="1" lang="vi-VN" sz="1800">
                <a:solidFill>
                  <a:srgbClr val="37474F"/>
                </a:solidFill>
                <a:latin typeface="Consolas"/>
                <a:ea typeface="Consolas"/>
                <a:cs typeface="Consolas"/>
                <a:sym typeface="Consolas"/>
              </a:rPr>
              <a:t>Pair</a:t>
            </a:r>
            <a:r>
              <a:rPr lang="vi-VN" sz="1800">
                <a:solidFill>
                  <a:srgbClr val="37474F"/>
                </a:solidFill>
                <a:latin typeface="Consolas"/>
                <a:ea typeface="Consolas"/>
                <a:cs typeface="Consolas"/>
                <a:sym typeface="Consolas"/>
              </a:rPr>
              <a:t>(</a:t>
            </a:r>
            <a:r>
              <a:rPr lang="vi-VN" sz="1800">
                <a:solidFill>
                  <a:srgbClr val="388E3C"/>
                </a:solidFill>
                <a:latin typeface="Consolas"/>
                <a:ea typeface="Consolas"/>
                <a:cs typeface="Consolas"/>
                <a:sym typeface="Consolas"/>
              </a:rPr>
              <a:t>"Harry Potter"</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"J.K. Rowling"</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vi-V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indent="0" lvl="0" marL="0" rtl="0" algn="l">
              <a:lnSpc>
                <a:spcPct val="115000"/>
              </a:lnSpc>
              <a:spcBef>
                <a:spcPts val="0"/>
              </a:spcBef>
              <a:spcAft>
                <a:spcPts val="400"/>
              </a:spcAft>
              <a:buNone/>
            </a:pPr>
            <a:r>
              <a:rPr lang="vi-V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3" name="Google Shape;403;p57"/>
          <p:cNvSpPr txBox="1"/>
          <p:nvPr/>
        </p:nvSpPr>
        <p:spPr>
          <a:xfrm>
            <a:off x="342900" y="2524075"/>
            <a:ext cx="8641800" cy="193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bookAuthorYear = </a:t>
            </a:r>
            <a:r>
              <a:rPr b="1" lang="vi-VN" sz="1800">
                <a:solidFill>
                  <a:srgbClr val="37474F"/>
                </a:solidFill>
                <a:latin typeface="Consolas"/>
                <a:ea typeface="Consolas"/>
                <a:cs typeface="Consolas"/>
                <a:sym typeface="Consolas"/>
              </a:rPr>
              <a:t>Triple</a:t>
            </a:r>
            <a:r>
              <a:rPr lang="vi-VN" sz="1800">
                <a:solidFill>
                  <a:srgbClr val="37474F"/>
                </a:solidFill>
                <a:latin typeface="Consolas"/>
                <a:ea typeface="Consolas"/>
                <a:cs typeface="Consolas"/>
                <a:sym typeface="Consolas"/>
              </a:rPr>
              <a:t>(</a:t>
            </a:r>
            <a:r>
              <a:rPr lang="vi-VN" sz="1800">
                <a:solidFill>
                  <a:srgbClr val="388E3C"/>
                </a:solidFill>
                <a:latin typeface="Consolas"/>
                <a:ea typeface="Consolas"/>
                <a:cs typeface="Consolas"/>
                <a:sym typeface="Consolas"/>
              </a:rPr>
              <a:t>"Harry Potter"</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"J.K. Rowling"</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1997</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400"/>
              </a:spcBef>
              <a:spcAft>
                <a:spcPts val="0"/>
              </a:spcAft>
              <a:buNone/>
            </a:pPr>
            <a:r>
              <a:rPr lang="vi-V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vi-V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rPr lang="vi-V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t/>
            </a:r>
            <a:endParaRPr sz="1800">
              <a:latin typeface="Consolas"/>
              <a:ea typeface="Consolas"/>
              <a:cs typeface="Consolas"/>
              <a:sym typeface="Consolas"/>
            </a:endParaRPr>
          </a:p>
          <a:p>
            <a:pPr indent="0" lvl="0" marL="0" rtl="0" algn="l">
              <a:lnSpc>
                <a:spcPct val="115000"/>
              </a:lnSpc>
              <a:spcBef>
                <a:spcPts val="600"/>
              </a:spcBef>
              <a:spcAft>
                <a:spcPts val="600"/>
              </a:spcAft>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Biến thể </a:t>
            </a:r>
            <a:r>
              <a:rPr lang="vi-VN">
                <a:latin typeface="Consolas"/>
                <a:ea typeface="Consolas"/>
                <a:cs typeface="Consolas"/>
                <a:sym typeface="Consolas"/>
              </a:rPr>
              <a:t>to</a:t>
            </a:r>
            <a:r>
              <a:rPr lang="vi-VN">
                <a:latin typeface="Arial"/>
                <a:ea typeface="Arial"/>
                <a:cs typeface="Arial"/>
                <a:sym typeface="Arial"/>
              </a:rPr>
              <a:t> của Pair</a:t>
            </a:r>
            <a:endParaRPr>
              <a:latin typeface="Arial"/>
              <a:ea typeface="Arial"/>
              <a:cs typeface="Arial"/>
              <a:sym typeface="Arial"/>
            </a:endParaRPr>
          </a:p>
        </p:txBody>
      </p:sp>
      <p:sp>
        <p:nvSpPr>
          <p:cNvPr id="409" name="Google Shape;409;p58"/>
          <p:cNvSpPr txBox="1"/>
          <p:nvPr>
            <p:ph idx="1" type="body"/>
          </p:nvPr>
        </p:nvSpPr>
        <p:spPr>
          <a:xfrm>
            <a:off x="342900" y="1032050"/>
            <a:ext cx="8489400" cy="4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Courier New"/>
                <a:ea typeface="Courier New"/>
                <a:cs typeface="Courier New"/>
                <a:sym typeface="Courier New"/>
              </a:rPr>
              <a:t>Biến thể to</a:t>
            </a:r>
            <a:r>
              <a:rPr lang="vi-VN" sz="1800">
                <a:latin typeface="Arial"/>
                <a:ea typeface="Arial"/>
                <a:cs typeface="Arial"/>
                <a:sym typeface="Arial"/>
              </a:rPr>
              <a:t> đặc biệt của Pair cho phép bạn loại bỏ dấu ngoặc đơn và dấu chấm (hàm infix).</a:t>
            </a:r>
            <a:endParaRPr>
              <a:latin typeface="Arial"/>
              <a:ea typeface="Arial"/>
              <a:cs typeface="Arial"/>
              <a:sym typeface="Arial"/>
            </a:endParaRPr>
          </a:p>
        </p:txBody>
      </p:sp>
      <p:sp>
        <p:nvSpPr>
          <p:cNvPr id="410" name="Google Shape;410;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11" name="Google Shape;411;p58"/>
          <p:cNvSpPr txBox="1"/>
          <p:nvPr/>
        </p:nvSpPr>
        <p:spPr>
          <a:xfrm>
            <a:off x="356200" y="1828050"/>
            <a:ext cx="84894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Biến thể này giúp mã dễ đọc hơn</a:t>
            </a:r>
            <a:endParaRPr/>
          </a:p>
        </p:txBody>
      </p:sp>
      <p:sp>
        <p:nvSpPr>
          <p:cNvPr id="412" name="Google Shape;412;p58"/>
          <p:cNvSpPr txBox="1"/>
          <p:nvPr/>
        </p:nvSpPr>
        <p:spPr>
          <a:xfrm>
            <a:off x="356200" y="3352050"/>
            <a:ext cx="84894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Biến thể này cũng được dùng trong các tập hợp như Map và HashMap</a:t>
            </a:r>
            <a:endParaRPr/>
          </a:p>
        </p:txBody>
      </p:sp>
      <p:sp>
        <p:nvSpPr>
          <p:cNvPr id="413" name="Google Shape;413;p58"/>
          <p:cNvSpPr txBox="1"/>
          <p:nvPr/>
        </p:nvSpPr>
        <p:spPr>
          <a:xfrm>
            <a:off x="342825" y="2160100"/>
            <a:ext cx="8489400" cy="10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bookAuth1 = </a:t>
            </a:r>
            <a:r>
              <a:rPr lang="vi-VN" sz="1800">
                <a:solidFill>
                  <a:srgbClr val="388E3C"/>
                </a:solidFill>
                <a:latin typeface="Consolas"/>
                <a:ea typeface="Consolas"/>
                <a:cs typeface="Consolas"/>
                <a:sym typeface="Consolas"/>
              </a:rPr>
              <a:t>"Harry Potter"</a:t>
            </a:r>
            <a:r>
              <a:rPr lang="vi-VN" sz="1800">
                <a:solidFill>
                  <a:srgbClr val="37474F"/>
                </a:solidFill>
                <a:latin typeface="Consolas"/>
                <a:ea typeface="Consolas"/>
                <a:cs typeface="Consolas"/>
                <a:sym typeface="Consolas"/>
              </a:rPr>
              <a:t>.to(</a:t>
            </a:r>
            <a:r>
              <a:rPr lang="vi-VN" sz="1800">
                <a:solidFill>
                  <a:srgbClr val="388E3C"/>
                </a:solidFill>
                <a:latin typeface="Consolas"/>
                <a:ea typeface="Consolas"/>
                <a:cs typeface="Consolas"/>
                <a:sym typeface="Consolas"/>
              </a:rPr>
              <a:t>"J. K. Rowling"</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bookAuth2 = </a:t>
            </a:r>
            <a:r>
              <a:rPr lang="vi-VN" sz="1800">
                <a:solidFill>
                  <a:srgbClr val="388E3C"/>
                </a:solidFill>
                <a:latin typeface="Consolas"/>
                <a:ea typeface="Consolas"/>
                <a:cs typeface="Consolas"/>
                <a:sym typeface="Consolas"/>
              </a:rPr>
              <a:t>"Harry Potter"</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to</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"J. K. Rowling"</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1155CC"/>
                </a:solidFill>
                <a:latin typeface="Consolas"/>
                <a:ea typeface="Consolas"/>
                <a:cs typeface="Consolas"/>
                <a:sym typeface="Consolas"/>
              </a:rPr>
              <a:t>=&gt; bookAuth1 and bookAuth2 are Pair (Harry Potter, J. K. Rowling)</a:t>
            </a:r>
            <a:endParaRPr sz="1800">
              <a:latin typeface="Consolas"/>
              <a:ea typeface="Consolas"/>
              <a:cs typeface="Consolas"/>
              <a:sym typeface="Consolas"/>
            </a:endParaRPr>
          </a:p>
        </p:txBody>
      </p:sp>
      <p:sp>
        <p:nvSpPr>
          <p:cNvPr id="414" name="Google Shape;414;p58"/>
          <p:cNvSpPr txBox="1"/>
          <p:nvPr/>
        </p:nvSpPr>
        <p:spPr>
          <a:xfrm>
            <a:off x="342825" y="3731900"/>
            <a:ext cx="7864800" cy="74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map = mapOf(</a:t>
            </a:r>
            <a:r>
              <a:rPr lang="vi-VN" sz="1800">
                <a:solidFill>
                  <a:srgbClr val="C53929"/>
                </a:solidFill>
                <a:latin typeface="Consolas"/>
                <a:ea typeface="Consolas"/>
                <a:cs typeface="Consolas"/>
                <a:sym typeface="Consolas"/>
              </a:rPr>
              <a:t>1</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to</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"x"</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2</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to</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"y"</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3</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to</a:t>
            </a:r>
            <a:r>
              <a:rPr lang="vi-VN" sz="1800">
                <a:solidFill>
                  <a:srgbClr val="37474F"/>
                </a:solidFill>
                <a:latin typeface="Consolas"/>
                <a:ea typeface="Consolas"/>
                <a:cs typeface="Consolas"/>
                <a:sym typeface="Consolas"/>
              </a:rPr>
              <a:t> </a:t>
            </a:r>
            <a:r>
              <a:rPr lang="vi-VN" sz="1800">
                <a:solidFill>
                  <a:srgbClr val="388E3C"/>
                </a:solidFill>
                <a:latin typeface="Consolas"/>
                <a:ea typeface="Consolas"/>
                <a:cs typeface="Consolas"/>
                <a:sym typeface="Consolas"/>
              </a:rPr>
              <a:t>"zz"</a:t>
            </a: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=&gt; map of Int to String {1=x, 2=y, 3=zz}</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Lớp enum</a:t>
            </a:r>
            <a:endParaRPr>
              <a:latin typeface="Arial"/>
              <a:ea typeface="Arial"/>
              <a:cs typeface="Arial"/>
              <a:sym typeface="Arial"/>
            </a:endParaRPr>
          </a:p>
        </p:txBody>
      </p:sp>
      <p:sp>
        <p:nvSpPr>
          <p:cNvPr id="420" name="Google Shape;420;p59"/>
          <p:cNvSpPr txBox="1"/>
          <p:nvPr>
            <p:ph idx="1" type="body"/>
          </p:nvPr>
        </p:nvSpPr>
        <p:spPr>
          <a:xfrm>
            <a:off x="370500" y="1152475"/>
            <a:ext cx="8461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Là loại dữ liệu do người dùng xác định cho một tập hợp các giá trị được đặt tên</a:t>
            </a:r>
            <a:endParaRPr sz="1800">
              <a:latin typeface="Arial"/>
              <a:ea typeface="Arial"/>
              <a:cs typeface="Arial"/>
              <a:sym typeface="Arial"/>
            </a:endParaRPr>
          </a:p>
        </p:txBody>
      </p:sp>
      <p:sp>
        <p:nvSpPr>
          <p:cNvPr id="421" name="Google Shape;421;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22" name="Google Shape;422;p59"/>
          <p:cNvSpPr txBox="1"/>
          <p:nvPr/>
        </p:nvSpPr>
        <p:spPr>
          <a:xfrm>
            <a:off x="370300" y="1676300"/>
            <a:ext cx="8461800" cy="1196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Char char="●"/>
            </a:pPr>
            <a:r>
              <a:rPr i="0" lang="vi-VN" sz="1800" u="none" cap="none" strike="noStrike">
                <a:solidFill>
                  <a:srgbClr val="000000"/>
                </a:solidFill>
              </a:rPr>
              <a:t>Dùng </a:t>
            </a:r>
            <a:r>
              <a:rPr b="0" i="0" lang="vi-VN" sz="1800" u="none" cap="none" strike="noStrike">
                <a:solidFill>
                  <a:srgbClr val="000000"/>
                </a:solidFill>
                <a:latin typeface="Courier New"/>
                <a:ea typeface="Courier New"/>
                <a:cs typeface="Courier New"/>
                <a:sym typeface="Courier New"/>
              </a:rPr>
              <a:t>this</a:t>
            </a:r>
            <a:r>
              <a:rPr i="0" lang="vi-VN" sz="1800" u="none" cap="none" strike="noStrike">
                <a:solidFill>
                  <a:srgbClr val="000000"/>
                </a:solidFill>
              </a:rPr>
              <a:t> để yêu cầu các thực thể là một trong nhiều giá trị không đổi </a:t>
            </a:r>
            <a:endParaRPr sz="1800"/>
          </a:p>
          <a:p>
            <a:pPr indent="-342900" lvl="0" marL="457200" marR="0" rtl="0" algn="l">
              <a:lnSpc>
                <a:spcPct val="115000"/>
              </a:lnSpc>
              <a:spcBef>
                <a:spcPts val="1000"/>
              </a:spcBef>
              <a:spcAft>
                <a:spcPts val="0"/>
              </a:spcAft>
              <a:buClr>
                <a:srgbClr val="000000"/>
              </a:buClr>
              <a:buSzPts val="1800"/>
              <a:buFont typeface="Roboto"/>
              <a:buChar char="●"/>
            </a:pPr>
            <a:r>
              <a:rPr i="0" lang="vi-VN" sz="1800" u="none" cap="none" strike="noStrike">
                <a:solidFill>
                  <a:srgbClr val="000000"/>
                </a:solidFill>
              </a:rPr>
              <a:t>Theo mặc định, bạn sẽ không nhìn thấy giá trị không đổi </a:t>
            </a:r>
            <a:endParaRPr sz="1800"/>
          </a:p>
          <a:p>
            <a:pPr indent="-342900" lvl="0" marL="457200" marR="0" rtl="0" algn="l">
              <a:lnSpc>
                <a:spcPct val="115000"/>
              </a:lnSpc>
              <a:spcBef>
                <a:spcPts val="1000"/>
              </a:spcBef>
              <a:spcAft>
                <a:spcPts val="1000"/>
              </a:spcAft>
              <a:buClr>
                <a:srgbClr val="000000"/>
              </a:buClr>
              <a:buSzPts val="1800"/>
              <a:buFont typeface="Roboto"/>
              <a:buChar char="●"/>
            </a:pPr>
            <a:r>
              <a:rPr i="0" lang="vi-VN" sz="1800" u="none" cap="none" strike="noStrike">
                <a:solidFill>
                  <a:srgbClr val="000000"/>
                </a:solidFill>
              </a:rPr>
              <a:t>Dùng </a:t>
            </a:r>
            <a:r>
              <a:rPr b="0" i="0" lang="vi-VN" sz="1800" u="none" cap="none" strike="noStrike">
                <a:solidFill>
                  <a:srgbClr val="000000"/>
                </a:solidFill>
                <a:latin typeface="Courier New"/>
                <a:ea typeface="Courier New"/>
                <a:cs typeface="Courier New"/>
                <a:sym typeface="Courier New"/>
              </a:rPr>
              <a:t>enum</a:t>
            </a:r>
            <a:r>
              <a:rPr i="0" lang="vi-VN" sz="1800" u="none" cap="none" strike="noStrike">
                <a:solidFill>
                  <a:srgbClr val="000000"/>
                </a:solidFill>
              </a:rPr>
              <a:t> phía trước từ khóa </a:t>
            </a:r>
            <a:r>
              <a:rPr b="0" i="0" lang="vi-VN" sz="1800" u="none" cap="none" strike="noStrike">
                <a:solidFill>
                  <a:srgbClr val="000000"/>
                </a:solidFill>
                <a:latin typeface="Courier New"/>
                <a:ea typeface="Courier New"/>
                <a:cs typeface="Courier New"/>
                <a:sym typeface="Courier New"/>
              </a:rPr>
              <a:t>class</a:t>
            </a:r>
            <a:endParaRPr sz="1800"/>
          </a:p>
        </p:txBody>
      </p:sp>
      <p:sp>
        <p:nvSpPr>
          <p:cNvPr id="423" name="Google Shape;423;p59"/>
          <p:cNvSpPr txBox="1"/>
          <p:nvPr/>
        </p:nvSpPr>
        <p:spPr>
          <a:xfrm>
            <a:off x="370600" y="3329675"/>
            <a:ext cx="8461800" cy="112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vi-VN" sz="1800" u="none" cap="none" strike="noStrike">
                <a:solidFill>
                  <a:srgbClr val="000000"/>
                </a:solidFill>
              </a:rPr>
              <a:t>Định dạng:</a:t>
            </a:r>
            <a:r>
              <a:rPr lang="vi-VN" sz="1900">
                <a:solidFill>
                  <a:schemeClr val="dk1"/>
                </a:solidFill>
                <a:latin typeface="Roboto"/>
                <a:ea typeface="Roboto"/>
                <a:cs typeface="Roboto"/>
                <a:sym typeface="Roboto"/>
              </a:rPr>
              <a:t> </a:t>
            </a:r>
            <a:r>
              <a:rPr lang="vi-VN" sz="1900">
                <a:solidFill>
                  <a:srgbClr val="3F51B5"/>
                </a:solidFill>
                <a:latin typeface="Consolas"/>
                <a:ea typeface="Consolas"/>
                <a:cs typeface="Consolas"/>
                <a:sym typeface="Consolas"/>
              </a:rPr>
              <a:t>enum</a:t>
            </a:r>
            <a:r>
              <a:rPr lang="vi-VN" sz="1900">
                <a:solidFill>
                  <a:schemeClr val="dk1"/>
                </a:solidFill>
                <a:latin typeface="Consolas"/>
                <a:ea typeface="Consolas"/>
                <a:cs typeface="Consolas"/>
                <a:sym typeface="Consolas"/>
              </a:rPr>
              <a:t> </a:t>
            </a:r>
            <a:r>
              <a:rPr lang="vi-VN" sz="1900">
                <a:solidFill>
                  <a:srgbClr val="3F51B5"/>
                </a:solidFill>
                <a:latin typeface="Consolas"/>
                <a:ea typeface="Consolas"/>
                <a:cs typeface="Consolas"/>
                <a:sym typeface="Consolas"/>
              </a:rPr>
              <a:t>class</a:t>
            </a:r>
            <a:r>
              <a:rPr lang="vi-VN" sz="1900">
                <a:solidFill>
                  <a:schemeClr val="dk1"/>
                </a:solidFill>
                <a:latin typeface="Consolas"/>
                <a:ea typeface="Consolas"/>
                <a:cs typeface="Consolas"/>
                <a:sym typeface="Consolas"/>
              </a:rPr>
              <a:t> EnumName { NAME1, NAME2, … NAMEn }</a:t>
            </a:r>
            <a:r>
              <a:rPr lang="vi-VN" sz="1900">
                <a:solidFill>
                  <a:schemeClr val="dk1"/>
                </a:solidFill>
                <a:latin typeface="Roboto"/>
                <a:ea typeface="Roboto"/>
                <a:cs typeface="Roboto"/>
                <a:sym typeface="Roboto"/>
              </a:rPr>
              <a:t> </a:t>
            </a:r>
            <a:endParaRPr sz="1900">
              <a:solidFill>
                <a:schemeClr val="dk1"/>
              </a:solidFill>
              <a:latin typeface="Roboto"/>
              <a:ea typeface="Roboto"/>
              <a:cs typeface="Roboto"/>
              <a:sym typeface="Roboto"/>
            </a:endParaRPr>
          </a:p>
          <a:p>
            <a:pPr indent="0" lvl="0" marL="0" rtl="0" algn="l">
              <a:lnSpc>
                <a:spcPct val="115000"/>
              </a:lnSpc>
              <a:spcBef>
                <a:spcPts val="0"/>
              </a:spcBef>
              <a:spcAft>
                <a:spcPts val="1000"/>
              </a:spcAft>
              <a:buClr>
                <a:schemeClr val="dk1"/>
              </a:buClr>
              <a:buSzPts val="1100"/>
              <a:buFont typeface="Arial"/>
              <a:buNone/>
            </a:pPr>
            <a:r>
              <a:rPr lang="vi-VN" sz="1900">
                <a:solidFill>
                  <a:schemeClr val="dk1"/>
                </a:solidFill>
                <a:latin typeface="Roboto"/>
                <a:ea typeface="Roboto"/>
                <a:cs typeface="Roboto"/>
                <a:sym typeface="Roboto"/>
              </a:rPr>
              <a:t>Referenced via </a:t>
            </a:r>
            <a:r>
              <a:rPr lang="vi-VN" sz="1900">
                <a:solidFill>
                  <a:schemeClr val="dk1"/>
                </a:solidFill>
                <a:latin typeface="Consolas"/>
                <a:ea typeface="Consolas"/>
                <a:cs typeface="Consolas"/>
                <a:sym typeface="Consolas"/>
              </a:rPr>
              <a:t>EnumName.&lt;ConstantName&gt;</a:t>
            </a:r>
            <a:r>
              <a:rPr lang="vi-VN" sz="1900">
                <a:solidFill>
                  <a:schemeClr val="dk1"/>
                </a:solidFill>
                <a:latin typeface="Roboto"/>
                <a:ea typeface="Roboto"/>
                <a:cs typeface="Roboto"/>
                <a:sym typeface="Roboto"/>
              </a:rPr>
              <a:t> </a:t>
            </a:r>
            <a:endParaRPr b="1"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lớp enum</a:t>
            </a:r>
            <a:endParaRPr>
              <a:latin typeface="Arial"/>
              <a:ea typeface="Arial"/>
              <a:cs typeface="Arial"/>
              <a:sym typeface="Arial"/>
            </a:endParaRPr>
          </a:p>
        </p:txBody>
      </p:sp>
      <p:sp>
        <p:nvSpPr>
          <p:cNvPr id="429" name="Google Shape;429;p60"/>
          <p:cNvSpPr txBox="1"/>
          <p:nvPr>
            <p:ph idx="1" type="body"/>
          </p:nvPr>
        </p:nvSpPr>
        <p:spPr>
          <a:xfrm>
            <a:off x="356100" y="1152475"/>
            <a:ext cx="8476200" cy="63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1800">
                <a:latin typeface="Arial"/>
                <a:ea typeface="Arial"/>
                <a:cs typeface="Arial"/>
                <a:sym typeface="Arial"/>
              </a:rPr>
              <a:t>Xác định lớp </a:t>
            </a:r>
            <a:r>
              <a:rPr lang="vi-VN" sz="1800">
                <a:latin typeface="Courier New"/>
                <a:ea typeface="Courier New"/>
                <a:cs typeface="Courier New"/>
                <a:sym typeface="Courier New"/>
              </a:rPr>
              <a:t>enum</a:t>
            </a:r>
            <a:r>
              <a:rPr lang="vi-VN" sz="1800">
                <a:latin typeface="Arial"/>
                <a:ea typeface="Arial"/>
                <a:cs typeface="Arial"/>
                <a:sym typeface="Arial"/>
              </a:rPr>
              <a:t> bằng màu đỏ, xanh lục và xanh dương.</a:t>
            </a:r>
            <a:endParaRPr>
              <a:latin typeface="Arial"/>
              <a:ea typeface="Arial"/>
              <a:cs typeface="Arial"/>
              <a:sym typeface="Arial"/>
            </a:endParaRPr>
          </a:p>
        </p:txBody>
      </p:sp>
      <p:sp>
        <p:nvSpPr>
          <p:cNvPr id="430" name="Google Shape;430;p6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31" name="Google Shape;431;p60"/>
          <p:cNvSpPr txBox="1"/>
          <p:nvPr/>
        </p:nvSpPr>
        <p:spPr>
          <a:xfrm>
            <a:off x="356200" y="1885050"/>
            <a:ext cx="8476200" cy="22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vi-VN" sz="1800">
                <a:solidFill>
                  <a:srgbClr val="3F51B5"/>
                </a:solidFill>
                <a:latin typeface="Consolas"/>
                <a:ea typeface="Consolas"/>
                <a:cs typeface="Consolas"/>
                <a:sym typeface="Consolas"/>
              </a:rPr>
              <a:t>enum</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Color(</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r: Int,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g: Int,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RED(</a:t>
            </a:r>
            <a:r>
              <a:rPr lang="vi-VN" sz="1800">
                <a:solidFill>
                  <a:srgbClr val="C53929"/>
                </a:solidFill>
                <a:latin typeface="Consolas"/>
                <a:ea typeface="Consolas"/>
                <a:cs typeface="Consolas"/>
                <a:sym typeface="Consolas"/>
              </a:rPr>
              <a:t>255</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0</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0</a:t>
            </a:r>
            <a:r>
              <a:rPr lang="vi-VN" sz="1800">
                <a:solidFill>
                  <a:srgbClr val="37474F"/>
                </a:solidFill>
                <a:latin typeface="Consolas"/>
                <a:ea typeface="Consolas"/>
                <a:cs typeface="Consolas"/>
                <a:sym typeface="Consolas"/>
              </a:rPr>
              <a:t>), GREEN(</a:t>
            </a:r>
            <a:r>
              <a:rPr lang="vi-VN" sz="1800">
                <a:solidFill>
                  <a:srgbClr val="C53929"/>
                </a:solidFill>
                <a:latin typeface="Consolas"/>
                <a:ea typeface="Consolas"/>
                <a:cs typeface="Consolas"/>
                <a:sym typeface="Consolas"/>
              </a:rPr>
              <a:t>0</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255</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0</a:t>
            </a:r>
            <a:r>
              <a:rPr lang="vi-VN" sz="1800">
                <a:solidFill>
                  <a:srgbClr val="37474F"/>
                </a:solidFill>
                <a:latin typeface="Consolas"/>
                <a:ea typeface="Consolas"/>
                <a:cs typeface="Consolas"/>
                <a:sym typeface="Consolas"/>
              </a:rPr>
              <a:t>), BLUE(</a:t>
            </a:r>
            <a:r>
              <a:rPr lang="vi-VN" sz="1800">
                <a:solidFill>
                  <a:srgbClr val="C53929"/>
                </a:solidFill>
                <a:latin typeface="Consolas"/>
                <a:ea typeface="Consolas"/>
                <a:cs typeface="Consolas"/>
                <a:sym typeface="Consolas"/>
              </a:rPr>
              <a:t>0</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0</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255</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println(</a:t>
            </a:r>
            <a:r>
              <a:rPr lang="vi-VN" sz="1800">
                <a:solidFill>
                  <a:srgbClr val="388E3C"/>
                </a:solidFill>
                <a:latin typeface="Consolas"/>
                <a:ea typeface="Consolas"/>
                <a:cs typeface="Consolas"/>
                <a:sym typeface="Consolas"/>
              </a:rPr>
              <a:t>""</a:t>
            </a:r>
            <a:r>
              <a:rPr lang="vi-VN" sz="1800">
                <a:solidFill>
                  <a:srgbClr val="37474F"/>
                </a:solidFill>
                <a:latin typeface="Consolas"/>
                <a:ea typeface="Consolas"/>
                <a:cs typeface="Consolas"/>
                <a:sym typeface="Consolas"/>
              </a:rPr>
              <a:t> + Color.RED.r + </a:t>
            </a:r>
            <a:r>
              <a:rPr lang="vi-VN" sz="1800">
                <a:solidFill>
                  <a:srgbClr val="388E3C"/>
                </a:solidFill>
                <a:latin typeface="Consolas"/>
                <a:ea typeface="Consolas"/>
                <a:cs typeface="Consolas"/>
                <a:sym typeface="Consolas"/>
              </a:rPr>
              <a:t>" "</a:t>
            </a:r>
            <a:r>
              <a:rPr lang="vi-VN" sz="1800">
                <a:solidFill>
                  <a:srgbClr val="37474F"/>
                </a:solidFill>
                <a:latin typeface="Consolas"/>
                <a:ea typeface="Consolas"/>
                <a:cs typeface="Consolas"/>
                <a:sym typeface="Consolas"/>
              </a:rPr>
              <a:t> + Color.RED.g + </a:t>
            </a:r>
            <a:r>
              <a:rPr lang="vi-VN" sz="1800">
                <a:solidFill>
                  <a:srgbClr val="388E3C"/>
                </a:solidFill>
                <a:latin typeface="Consolas"/>
                <a:ea typeface="Consolas"/>
                <a:cs typeface="Consolas"/>
                <a:sym typeface="Consolas"/>
              </a:rPr>
              <a:t>" "</a:t>
            </a:r>
            <a:r>
              <a:rPr lang="vi-VN" sz="1800">
                <a:solidFill>
                  <a:srgbClr val="37474F"/>
                </a:solidFill>
                <a:latin typeface="Consolas"/>
                <a:ea typeface="Consolas"/>
                <a:cs typeface="Consolas"/>
                <a:sym typeface="Consolas"/>
              </a:rPr>
              <a:t> + Color.RED.b)</a:t>
            </a:r>
            <a:endParaRPr b="1" sz="1800">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Đối tượng/singleton</a:t>
            </a:r>
            <a:endParaRPr>
              <a:latin typeface="Arial"/>
              <a:ea typeface="Arial"/>
              <a:cs typeface="Arial"/>
              <a:sym typeface="Arial"/>
            </a:endParaRPr>
          </a:p>
        </p:txBody>
      </p:sp>
      <p:sp>
        <p:nvSpPr>
          <p:cNvPr id="437" name="Google Shape;437;p61"/>
          <p:cNvSpPr txBox="1"/>
          <p:nvPr>
            <p:ph idx="1" type="body"/>
          </p:nvPr>
        </p:nvSpPr>
        <p:spPr>
          <a:xfrm>
            <a:off x="342900" y="1685875"/>
            <a:ext cx="8520600" cy="1730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Đôi khi, bạn </a:t>
            </a:r>
            <a:r>
              <a:rPr lang="vi-VN" sz="2200">
                <a:solidFill>
                  <a:schemeClr val="dk1"/>
                </a:solidFill>
                <a:latin typeface="Arial"/>
                <a:ea typeface="Arial"/>
                <a:cs typeface="Arial"/>
                <a:sym typeface="Arial"/>
              </a:rPr>
              <a:t>chỉ </a:t>
            </a:r>
            <a:r>
              <a:rPr lang="vi-VN" sz="2200">
                <a:latin typeface="Arial"/>
                <a:ea typeface="Arial"/>
                <a:cs typeface="Arial"/>
                <a:sym typeface="Arial"/>
              </a:rPr>
              <a:t>muốn một thực thể của lớp tồn tại </a:t>
            </a:r>
            <a:endParaRPr>
              <a:latin typeface="Arial"/>
              <a:ea typeface="Arial"/>
              <a:cs typeface="Arial"/>
              <a:sym typeface="Arial"/>
            </a:endParaRPr>
          </a:p>
          <a:p>
            <a:pPr indent="-368300" lvl="0" marL="457200" rtl="0" algn="l">
              <a:lnSpc>
                <a:spcPct val="115000"/>
              </a:lnSpc>
              <a:spcBef>
                <a:spcPts val="1400"/>
              </a:spcBef>
              <a:spcAft>
                <a:spcPts val="0"/>
              </a:spcAft>
              <a:buSzPts val="2200"/>
              <a:buChar char="●"/>
            </a:pPr>
            <a:r>
              <a:rPr lang="vi-VN" sz="2200">
                <a:latin typeface="Arial"/>
                <a:ea typeface="Arial"/>
                <a:cs typeface="Arial"/>
                <a:sym typeface="Arial"/>
              </a:rPr>
              <a:t>Dùng từ khóa </a:t>
            </a:r>
            <a:r>
              <a:rPr lang="vi-VN" sz="2200">
                <a:latin typeface="Courier New"/>
                <a:ea typeface="Courier New"/>
                <a:cs typeface="Courier New"/>
                <a:sym typeface="Courier New"/>
              </a:rPr>
              <a:t>object</a:t>
            </a:r>
            <a:r>
              <a:rPr lang="vi-VN" sz="2200">
                <a:latin typeface="Arial"/>
                <a:ea typeface="Arial"/>
                <a:cs typeface="Arial"/>
                <a:sym typeface="Arial"/>
              </a:rPr>
              <a:t> thay cho từ khóa </a:t>
            </a:r>
            <a:r>
              <a:rPr lang="vi-VN" sz="2200">
                <a:latin typeface="Courier New"/>
                <a:ea typeface="Courier New"/>
                <a:cs typeface="Courier New"/>
                <a:sym typeface="Courier New"/>
              </a:rPr>
              <a:t>class</a:t>
            </a:r>
            <a:endParaRPr>
              <a:latin typeface="Arial"/>
              <a:ea typeface="Arial"/>
              <a:cs typeface="Arial"/>
              <a:sym typeface="Arial"/>
            </a:endParaRPr>
          </a:p>
          <a:p>
            <a:pPr indent="-368300" lvl="0" marL="457200" rtl="0" algn="l">
              <a:lnSpc>
                <a:spcPct val="115000"/>
              </a:lnSpc>
              <a:spcBef>
                <a:spcPts val="1400"/>
              </a:spcBef>
              <a:spcAft>
                <a:spcPts val="1400"/>
              </a:spcAft>
              <a:buSzPts val="2200"/>
              <a:buChar char="●"/>
            </a:pPr>
            <a:r>
              <a:rPr lang="vi-VN" sz="2200">
                <a:latin typeface="Arial"/>
                <a:ea typeface="Arial"/>
                <a:cs typeface="Arial"/>
                <a:sym typeface="Arial"/>
              </a:rPr>
              <a:t>Được truy cập bằng </a:t>
            </a:r>
            <a:r>
              <a:rPr lang="vi-VN" sz="2200">
                <a:latin typeface="Courier New"/>
                <a:ea typeface="Courier New"/>
                <a:cs typeface="Courier New"/>
                <a:sym typeface="Courier New"/>
              </a:rPr>
              <a:t>NameOfObject.&lt;function or variable&gt;</a:t>
            </a:r>
            <a:r>
              <a:rPr lang="vi-VN" sz="2200">
                <a:latin typeface="Arial"/>
                <a:ea typeface="Arial"/>
                <a:cs typeface="Arial"/>
                <a:sym typeface="Arial"/>
              </a:rPr>
              <a:t> </a:t>
            </a:r>
            <a:endParaRPr>
              <a:latin typeface="Arial"/>
              <a:ea typeface="Arial"/>
              <a:cs typeface="Arial"/>
              <a:sym typeface="Arial"/>
            </a:endParaRPr>
          </a:p>
        </p:txBody>
      </p:sp>
      <p:sp>
        <p:nvSpPr>
          <p:cNvPr id="438" name="Google Shape;438;p6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đối tượng/singleton</a:t>
            </a:r>
            <a:endParaRPr>
              <a:latin typeface="Arial"/>
              <a:ea typeface="Arial"/>
              <a:cs typeface="Arial"/>
              <a:sym typeface="Arial"/>
            </a:endParaRPr>
          </a:p>
        </p:txBody>
      </p:sp>
      <p:sp>
        <p:nvSpPr>
          <p:cNvPr id="444" name="Google Shape;444;p6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45" name="Google Shape;445;p62"/>
          <p:cNvSpPr txBox="1"/>
          <p:nvPr/>
        </p:nvSpPr>
        <p:spPr>
          <a:xfrm>
            <a:off x="342900" y="1228675"/>
            <a:ext cx="84894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VN" sz="1800">
                <a:solidFill>
                  <a:srgbClr val="3F51B5"/>
                </a:solidFill>
                <a:latin typeface="Consolas"/>
                <a:ea typeface="Consolas"/>
                <a:cs typeface="Consolas"/>
                <a:sym typeface="Consolas"/>
              </a:rPr>
              <a:t>object</a:t>
            </a:r>
            <a:r>
              <a:rPr lang="vi-V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indent="0" lvl="0" marL="0" rtl="0" algn="l">
              <a:spcBef>
                <a:spcPts val="50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indent="0" lvl="0" marL="0" rtl="0" algn="l">
              <a:spcBef>
                <a:spcPts val="50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return</a:t>
            </a:r>
            <a:r>
              <a:rPr lang="vi-V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indent="0" lvl="0" marL="0" rtl="0" algn="l">
              <a:spcBef>
                <a:spcPts val="50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500"/>
              </a:spcBef>
              <a:spcAft>
                <a:spcPts val="0"/>
              </a:spcAft>
              <a:buNone/>
            </a:pP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50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500"/>
              </a:spcBef>
              <a:spcAft>
                <a:spcPts val="0"/>
              </a:spcAft>
              <a:buNone/>
            </a:pPr>
            <a:r>
              <a:rPr lang="vi-VN" sz="1800">
                <a:solidFill>
                  <a:srgbClr val="37474F"/>
                </a:solidFill>
                <a:latin typeface="Consolas"/>
                <a:ea typeface="Consolas"/>
                <a:cs typeface="Consolas"/>
                <a:sym typeface="Consolas"/>
              </a:rPr>
              <a:t>println(Calculator.add(</a:t>
            </a:r>
            <a:r>
              <a:rPr lang="vi-VN" sz="1800">
                <a:solidFill>
                  <a:srgbClr val="C53929"/>
                </a:solidFill>
                <a:latin typeface="Consolas"/>
                <a:ea typeface="Consolas"/>
                <a:cs typeface="Consolas"/>
                <a:sym typeface="Consolas"/>
              </a:rPr>
              <a:t>2</a:t>
            </a:r>
            <a:r>
              <a:rPr lang="vi-VN" sz="1800">
                <a:solidFill>
                  <a:srgbClr val="37474F"/>
                </a:solidFill>
                <a:latin typeface="Consolas"/>
                <a:ea typeface="Consolas"/>
                <a:cs typeface="Consolas"/>
                <a:sym typeface="Consolas"/>
              </a:rPr>
              <a:t>,</a:t>
            </a:r>
            <a:r>
              <a:rPr lang="vi-VN" sz="1800">
                <a:solidFill>
                  <a:srgbClr val="C53929"/>
                </a:solidFill>
                <a:latin typeface="Consolas"/>
                <a:ea typeface="Consolas"/>
                <a:cs typeface="Consolas"/>
                <a:sym typeface="Consolas"/>
              </a:rPr>
              <a:t>4</a:t>
            </a:r>
            <a:r>
              <a:rPr lang="vi-VN" sz="1800">
                <a:solidFill>
                  <a:srgbClr val="37474F"/>
                </a:solidFill>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0"/>
              </a:spcBef>
              <a:spcAft>
                <a:spcPts val="0"/>
              </a:spcAft>
              <a:buNone/>
            </a:pPr>
            <a:r>
              <a:rPr lang="vi-V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indent="0" lvl="0" marL="0" rtl="0" algn="l">
              <a:lnSpc>
                <a:spcPct val="115000"/>
              </a:lnSpc>
              <a:spcBef>
                <a:spcPts val="500"/>
              </a:spcBef>
              <a:spcAft>
                <a:spcPts val="1000"/>
              </a:spcAft>
              <a:buNone/>
            </a:pPr>
            <a:r>
              <a:t/>
            </a:r>
            <a:endParaRPr sz="1800">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Đối tượng companion</a:t>
            </a:r>
            <a:endParaRPr>
              <a:latin typeface="Arial"/>
              <a:ea typeface="Arial"/>
              <a:cs typeface="Arial"/>
              <a:sym typeface="Arial"/>
            </a:endParaRPr>
          </a:p>
        </p:txBody>
      </p:sp>
      <p:sp>
        <p:nvSpPr>
          <p:cNvPr id="451" name="Google Shape;451;p63"/>
          <p:cNvSpPr txBox="1"/>
          <p:nvPr>
            <p:ph idx="1" type="body"/>
          </p:nvPr>
        </p:nvSpPr>
        <p:spPr>
          <a:xfrm>
            <a:off x="342900" y="1457275"/>
            <a:ext cx="8489400" cy="2042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Cho phép mọi thực thể của một lớp dùng chung một thực thể của tập hợp các biến hoặc hàm </a:t>
            </a:r>
            <a:endParaRPr>
              <a:latin typeface="Arial"/>
              <a:ea typeface="Arial"/>
              <a:cs typeface="Arial"/>
              <a:sym typeface="Arial"/>
            </a:endParaRPr>
          </a:p>
          <a:p>
            <a:pPr indent="-368300" lvl="0" marL="457200" rtl="0" algn="l">
              <a:lnSpc>
                <a:spcPct val="115000"/>
              </a:lnSpc>
              <a:spcBef>
                <a:spcPts val="1400"/>
              </a:spcBef>
              <a:spcAft>
                <a:spcPts val="0"/>
              </a:spcAft>
              <a:buSzPts val="2200"/>
              <a:buChar char="●"/>
            </a:pPr>
            <a:r>
              <a:rPr lang="vi-VN" sz="2200">
                <a:latin typeface="Arial"/>
                <a:ea typeface="Arial"/>
                <a:cs typeface="Arial"/>
                <a:sym typeface="Arial"/>
              </a:rPr>
              <a:t>Dùng từ khóa </a:t>
            </a:r>
            <a:r>
              <a:rPr lang="vi-VN" sz="2200">
                <a:latin typeface="Courier New"/>
                <a:ea typeface="Courier New"/>
                <a:cs typeface="Courier New"/>
                <a:sym typeface="Courier New"/>
              </a:rPr>
              <a:t>companion</a:t>
            </a:r>
            <a:endParaRPr>
              <a:latin typeface="Arial"/>
              <a:ea typeface="Arial"/>
              <a:cs typeface="Arial"/>
              <a:sym typeface="Arial"/>
            </a:endParaRPr>
          </a:p>
          <a:p>
            <a:pPr indent="-368300" lvl="0" marL="457200" rtl="0" algn="l">
              <a:lnSpc>
                <a:spcPct val="115000"/>
              </a:lnSpc>
              <a:spcBef>
                <a:spcPts val="1400"/>
              </a:spcBef>
              <a:spcAft>
                <a:spcPts val="1400"/>
              </a:spcAft>
              <a:buSzPts val="2200"/>
              <a:buChar char="●"/>
            </a:pPr>
            <a:r>
              <a:rPr lang="vi-VN" sz="2200">
                <a:latin typeface="Arial"/>
                <a:ea typeface="Arial"/>
                <a:cs typeface="Arial"/>
                <a:sym typeface="Arial"/>
              </a:rPr>
              <a:t>Được tham chiếu qua </a:t>
            </a:r>
            <a:r>
              <a:rPr lang="vi-VN" sz="2200">
                <a:latin typeface="Courier New"/>
                <a:ea typeface="Courier New"/>
                <a:cs typeface="Courier New"/>
                <a:sym typeface="Courier New"/>
              </a:rPr>
              <a:t>ClassName.PropertyOrFunction</a:t>
            </a:r>
            <a:r>
              <a:rPr lang="vi-VN" sz="2200">
                <a:latin typeface="Arial"/>
                <a:ea typeface="Arial"/>
                <a:cs typeface="Arial"/>
                <a:sym typeface="Arial"/>
              </a:rPr>
              <a:t> </a:t>
            </a:r>
            <a:endParaRPr>
              <a:latin typeface="Arial"/>
              <a:ea typeface="Arial"/>
              <a:cs typeface="Arial"/>
              <a:sym typeface="Arial"/>
            </a:endParaRPr>
          </a:p>
        </p:txBody>
      </p:sp>
      <p:sp>
        <p:nvSpPr>
          <p:cNvPr id="452" name="Google Shape;452;p6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đối tượng companion</a:t>
            </a:r>
            <a:endParaRPr>
              <a:latin typeface="Arial"/>
              <a:ea typeface="Arial"/>
              <a:cs typeface="Arial"/>
              <a:sym typeface="Arial"/>
            </a:endParaRPr>
          </a:p>
        </p:txBody>
      </p:sp>
      <p:sp>
        <p:nvSpPr>
          <p:cNvPr id="458" name="Google Shape;458;p6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59" name="Google Shape;459;p64"/>
          <p:cNvSpPr txBox="1"/>
          <p:nvPr/>
        </p:nvSpPr>
        <p:spPr>
          <a:xfrm>
            <a:off x="342900" y="1000075"/>
            <a:ext cx="8489400" cy="3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b="1" lang="vi-VN" sz="1800">
                <a:solidFill>
                  <a:srgbClr val="3F51B5"/>
                </a:solidFill>
                <a:latin typeface="Consolas"/>
                <a:ea typeface="Consolas"/>
                <a:cs typeface="Consolas"/>
                <a:sym typeface="Consolas"/>
              </a:rPr>
              <a:t>companion</a:t>
            </a:r>
            <a:r>
              <a:rPr b="1" lang="vi-VN" sz="1800">
                <a:solidFill>
                  <a:srgbClr val="37474F"/>
                </a:solidFill>
                <a:latin typeface="Consolas"/>
                <a:ea typeface="Consolas"/>
                <a:cs typeface="Consolas"/>
                <a:sym typeface="Consolas"/>
              </a:rPr>
              <a:t> </a:t>
            </a:r>
            <a:r>
              <a:rPr b="1" lang="vi-VN" sz="1800">
                <a:solidFill>
                  <a:srgbClr val="3F51B5"/>
                </a:solidFill>
                <a:latin typeface="Consolas"/>
                <a:ea typeface="Consolas"/>
                <a:cs typeface="Consolas"/>
                <a:sym typeface="Consolas"/>
              </a:rPr>
              <a:t>object</a:t>
            </a:r>
            <a:r>
              <a:rPr lang="vi-VN"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gravity = </a:t>
            </a:r>
            <a:r>
              <a:rPr lang="vi-VN"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unit = </a:t>
            </a:r>
            <a:r>
              <a:rPr lang="vi-VN"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return</a:t>
            </a:r>
            <a:r>
              <a:rPr lang="vi-VN"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println(PhysicsSystem.WorldConstants.computeForce(</a:t>
            </a:r>
            <a:r>
              <a:rPr lang="vi-VN" sz="1800">
                <a:solidFill>
                  <a:srgbClr val="C53929"/>
                </a:solidFill>
                <a:latin typeface="Consolas"/>
                <a:ea typeface="Consolas"/>
                <a:cs typeface="Consolas"/>
                <a:sym typeface="Consolas"/>
              </a:rPr>
              <a:t>10.0</a:t>
            </a:r>
            <a:r>
              <a:rPr lang="vi-VN" sz="1800">
                <a:solidFill>
                  <a:srgbClr val="37474F"/>
                </a:solidFill>
                <a:latin typeface="Consolas"/>
                <a:ea typeface="Consolas"/>
                <a:cs typeface="Consolas"/>
                <a:sym typeface="Consolas"/>
              </a:rPr>
              <a:t>, </a:t>
            </a:r>
            <a:r>
              <a:rPr lang="vi-VN" sz="1800">
                <a:solidFill>
                  <a:srgbClr val="C53929"/>
                </a:solidFill>
                <a:latin typeface="Consolas"/>
                <a:ea typeface="Consolas"/>
                <a:cs typeface="Consolas"/>
                <a:sym typeface="Consolas"/>
              </a:rPr>
              <a:t>10.0</a:t>
            </a: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400"/>
              </a:spcBef>
              <a:spcAft>
                <a:spcPts val="0"/>
              </a:spcAft>
              <a:buNone/>
            </a:pPr>
            <a:r>
              <a:rPr lang="vi-V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indent="0" lvl="0" marL="0" rtl="0" algn="l">
              <a:lnSpc>
                <a:spcPct val="110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5"/>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Sắp xếp mã</a:t>
            </a:r>
            <a:endParaRPr>
              <a:latin typeface="Arial"/>
              <a:ea typeface="Arial"/>
              <a:cs typeface="Arial"/>
              <a:sym typeface="Arial"/>
            </a:endParaRPr>
          </a:p>
        </p:txBody>
      </p:sp>
      <p:sp>
        <p:nvSpPr>
          <p:cNvPr id="465" name="Google Shape;465;p6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Lớp và thực thể đối tượng</a:t>
            </a:r>
            <a:endParaRPr>
              <a:latin typeface="Arial"/>
              <a:ea typeface="Arial"/>
              <a:cs typeface="Arial"/>
              <a:sym typeface="Arial"/>
            </a:endParaRPr>
          </a:p>
        </p:txBody>
      </p:sp>
      <p:sp>
        <p:nvSpPr>
          <p:cNvPr id="113" name="Google Shape;113;p21"/>
          <p:cNvSpPr txBox="1"/>
          <p:nvPr>
            <p:ph idx="1" type="body"/>
          </p:nvPr>
        </p:nvSpPr>
        <p:spPr>
          <a:xfrm>
            <a:off x="311700" y="993750"/>
            <a:ext cx="3715200" cy="3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1800">
                <a:latin typeface="Arial"/>
                <a:ea typeface="Arial"/>
                <a:cs typeface="Arial"/>
                <a:sym typeface="Arial"/>
              </a:rPr>
              <a:t>Lớp cho ngôi nhà</a:t>
            </a:r>
            <a:endParaRPr>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vi-VN" sz="1800">
                <a:latin typeface="Arial"/>
                <a:ea typeface="Arial"/>
                <a:cs typeface="Arial"/>
                <a:sym typeface="Arial"/>
              </a:rPr>
              <a:t>Dữ liệu</a:t>
            </a:r>
            <a:endParaRPr>
              <a:latin typeface="Arial"/>
              <a:ea typeface="Arial"/>
              <a:cs typeface="Arial"/>
              <a:sym typeface="Arial"/>
            </a:endParaRPr>
          </a:p>
          <a:p>
            <a:pPr indent="-342900" lvl="0" marL="457200" rtl="0" algn="l">
              <a:lnSpc>
                <a:spcPct val="115000"/>
              </a:lnSpc>
              <a:spcBef>
                <a:spcPts val="600"/>
              </a:spcBef>
              <a:spcAft>
                <a:spcPts val="0"/>
              </a:spcAft>
              <a:buSzPts val="1800"/>
              <a:buChar char="●"/>
            </a:pPr>
            <a:r>
              <a:rPr lang="vi-VN" sz="1800">
                <a:latin typeface="Arial"/>
                <a:ea typeface="Arial"/>
                <a:cs typeface="Arial"/>
                <a:sym typeface="Arial"/>
              </a:rPr>
              <a:t>Màu sắc của ngôi nhà (Chuỗi)</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vi-VN" sz="1800">
                <a:latin typeface="Arial"/>
                <a:ea typeface="Arial"/>
                <a:cs typeface="Arial"/>
                <a:sym typeface="Arial"/>
              </a:rPr>
              <a:t>Số lượng cửa sổ (Số nguyên)</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vi-VN" sz="1800">
                <a:latin typeface="Arial"/>
                <a:ea typeface="Arial"/>
                <a:cs typeface="Arial"/>
                <a:sym typeface="Arial"/>
              </a:rPr>
              <a:t>Rao bán (Boolean)</a:t>
            </a:r>
            <a:endParaRPr>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vi-VN" sz="1800">
                <a:latin typeface="Arial"/>
                <a:ea typeface="Arial"/>
                <a:cs typeface="Arial"/>
                <a:sym typeface="Arial"/>
              </a:rPr>
              <a:t>Hành vi</a:t>
            </a:r>
            <a:endParaRPr>
              <a:latin typeface="Arial"/>
              <a:ea typeface="Arial"/>
              <a:cs typeface="Arial"/>
              <a:sym typeface="Arial"/>
            </a:endParaRPr>
          </a:p>
          <a:p>
            <a:pPr indent="-342900" lvl="0" marL="457200" rtl="0" algn="l">
              <a:lnSpc>
                <a:spcPct val="115000"/>
              </a:lnSpc>
              <a:spcBef>
                <a:spcPts val="600"/>
              </a:spcBef>
              <a:spcAft>
                <a:spcPts val="0"/>
              </a:spcAft>
              <a:buSzPts val="1800"/>
              <a:buFont typeface="Courier New"/>
              <a:buChar char="●"/>
            </a:pPr>
            <a:r>
              <a:rPr lang="vi-VN" sz="1800">
                <a:latin typeface="Courier New"/>
                <a:ea typeface="Courier New"/>
                <a:cs typeface="Courier New"/>
                <a:sym typeface="Courier New"/>
              </a:rPr>
              <a:t>updateColor()</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Courier New"/>
              <a:buChar char="●"/>
            </a:pPr>
            <a:r>
              <a:rPr lang="vi-VN" sz="1800">
                <a:latin typeface="Courier New"/>
                <a:ea typeface="Courier New"/>
                <a:cs typeface="Courier New"/>
                <a:sym typeface="Courier New"/>
              </a:rPr>
              <a:t>putOnSale()</a:t>
            </a:r>
            <a:endParaRPr>
              <a:latin typeface="Arial"/>
              <a:ea typeface="Arial"/>
              <a:cs typeface="Arial"/>
              <a:sym typeface="Arial"/>
            </a:endParaRPr>
          </a:p>
        </p:txBody>
      </p:sp>
      <p:sp>
        <p:nvSpPr>
          <p:cNvPr id="114" name="Google Shape;114;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15" name="Google Shape;115;p21"/>
          <p:cNvPicPr preferRelativeResize="0"/>
          <p:nvPr/>
        </p:nvPicPr>
        <p:blipFill rotWithShape="1">
          <a:blip r:embed="rId3">
            <a:alphaModFix/>
          </a:blip>
          <a:srcRect b="0" l="0" r="0" t="0"/>
          <a:stretch/>
        </p:blipFill>
        <p:spPr>
          <a:xfrm>
            <a:off x="4583025" y="1933175"/>
            <a:ext cx="1340168" cy="949285"/>
          </a:xfrm>
          <a:prstGeom prst="rect">
            <a:avLst/>
          </a:prstGeom>
          <a:noFill/>
          <a:ln>
            <a:noFill/>
          </a:ln>
        </p:spPr>
      </p:pic>
      <p:pic>
        <p:nvPicPr>
          <p:cNvPr id="116" name="Google Shape;116;p21"/>
          <p:cNvPicPr preferRelativeResize="0"/>
          <p:nvPr/>
        </p:nvPicPr>
        <p:blipFill rotWithShape="1">
          <a:blip r:embed="rId4">
            <a:alphaModFix/>
          </a:blip>
          <a:srcRect b="0" l="0" r="9869" t="0"/>
          <a:stretch/>
        </p:blipFill>
        <p:spPr>
          <a:xfrm>
            <a:off x="7273386" y="1933300"/>
            <a:ext cx="1340168" cy="949018"/>
          </a:xfrm>
          <a:prstGeom prst="rect">
            <a:avLst/>
          </a:prstGeom>
          <a:noFill/>
          <a:ln>
            <a:noFill/>
          </a:ln>
        </p:spPr>
      </p:pic>
      <p:pic>
        <p:nvPicPr>
          <p:cNvPr id="117" name="Google Shape;117;p21"/>
          <p:cNvPicPr preferRelativeResize="0"/>
          <p:nvPr/>
        </p:nvPicPr>
        <p:blipFill rotWithShape="1">
          <a:blip r:embed="rId5">
            <a:alphaModFix/>
          </a:blip>
          <a:srcRect b="0" l="0" r="0" t="0"/>
          <a:stretch/>
        </p:blipFill>
        <p:spPr>
          <a:xfrm>
            <a:off x="5840488" y="3262850"/>
            <a:ext cx="1313498" cy="962632"/>
          </a:xfrm>
          <a:prstGeom prst="rect">
            <a:avLst/>
          </a:prstGeom>
          <a:noFill/>
          <a:ln>
            <a:noFill/>
          </a:ln>
        </p:spPr>
      </p:pic>
      <p:sp>
        <p:nvSpPr>
          <p:cNvPr id="118" name="Google Shape;118;p21"/>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Thực thể đối tượng</a:t>
            </a:r>
            <a:endParaRPr/>
          </a:p>
        </p:txBody>
      </p:sp>
      <p:grpSp>
        <p:nvGrpSpPr>
          <p:cNvPr id="119" name="Google Shape;119;p21"/>
          <p:cNvGrpSpPr/>
          <p:nvPr/>
        </p:nvGrpSpPr>
        <p:grpSpPr>
          <a:xfrm>
            <a:off x="7055500" y="3810000"/>
            <a:ext cx="719700" cy="415475"/>
            <a:chOff x="7284100" y="3810000"/>
            <a:chExt cx="719700" cy="415475"/>
          </a:xfrm>
        </p:grpSpPr>
        <p:sp>
          <p:nvSpPr>
            <p:cNvPr id="120" name="Google Shape;120;p21"/>
            <p:cNvSpPr/>
            <p:nvPr/>
          </p:nvSpPr>
          <p:spPr>
            <a:xfrm>
              <a:off x="7601200" y="3988775"/>
              <a:ext cx="85500" cy="236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txBox="1"/>
            <p:nvPr/>
          </p:nvSpPr>
          <p:spPr>
            <a:xfrm>
              <a:off x="7284100" y="3810000"/>
              <a:ext cx="719700" cy="295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i="0" lang="vi-VN" sz="900" u="none" cap="none" strike="noStrike">
                  <a:solidFill>
                    <a:srgbClr val="000000"/>
                  </a:solidFill>
                </a:rPr>
                <a:t>RAO BÁN</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Một tệp, nhiều thực thể</a:t>
            </a:r>
            <a:endParaRPr>
              <a:latin typeface="Arial"/>
              <a:ea typeface="Arial"/>
              <a:cs typeface="Arial"/>
              <a:sym typeface="Arial"/>
            </a:endParaRPr>
          </a:p>
        </p:txBody>
      </p:sp>
      <p:sp>
        <p:nvSpPr>
          <p:cNvPr id="471" name="Google Shape;471;p66"/>
          <p:cNvSpPr txBox="1"/>
          <p:nvPr>
            <p:ph idx="1" type="body"/>
          </p:nvPr>
        </p:nvSpPr>
        <p:spPr>
          <a:xfrm>
            <a:off x="342900" y="1609675"/>
            <a:ext cx="8308800" cy="2115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Kotlin KHÔNG thực thi một thực thể (lớp/giao diện) cho mỗi quy ước tệp</a:t>
            </a:r>
            <a:endParaRPr>
              <a:latin typeface="Arial"/>
              <a:ea typeface="Arial"/>
              <a:cs typeface="Arial"/>
              <a:sym typeface="Arial"/>
            </a:endParaRPr>
          </a:p>
          <a:p>
            <a:pPr indent="-368300" lvl="0" marL="457200" rtl="0" algn="l">
              <a:lnSpc>
                <a:spcPct val="115000"/>
              </a:lnSpc>
              <a:spcBef>
                <a:spcPts val="1400"/>
              </a:spcBef>
              <a:spcAft>
                <a:spcPts val="0"/>
              </a:spcAft>
              <a:buSzPts val="2200"/>
              <a:buChar char="●"/>
            </a:pPr>
            <a:r>
              <a:rPr lang="vi-VN" sz="2200">
                <a:latin typeface="Arial"/>
                <a:ea typeface="Arial"/>
                <a:cs typeface="Arial"/>
                <a:sym typeface="Arial"/>
              </a:rPr>
              <a:t>Bạn có thể và nên nhóm các cấu trúc liên quan trong cùng một tệp</a:t>
            </a:r>
            <a:endParaRPr>
              <a:latin typeface="Arial"/>
              <a:ea typeface="Arial"/>
              <a:cs typeface="Arial"/>
              <a:sym typeface="Arial"/>
            </a:endParaRPr>
          </a:p>
          <a:p>
            <a:pPr indent="-368300" lvl="0" marL="457200" rtl="0" algn="l">
              <a:lnSpc>
                <a:spcPct val="115000"/>
              </a:lnSpc>
              <a:spcBef>
                <a:spcPts val="1400"/>
              </a:spcBef>
              <a:spcAft>
                <a:spcPts val="1400"/>
              </a:spcAft>
              <a:buSzPts val="2200"/>
              <a:buChar char="●"/>
            </a:pPr>
            <a:r>
              <a:rPr lang="vi-VN" sz="2200">
                <a:latin typeface="Arial"/>
                <a:ea typeface="Arial"/>
                <a:cs typeface="Arial"/>
                <a:sym typeface="Arial"/>
              </a:rPr>
              <a:t>Lưu ý đến độ dài và sự lộn xộn của tệp </a:t>
            </a:r>
            <a:endParaRPr>
              <a:latin typeface="Arial"/>
              <a:ea typeface="Arial"/>
              <a:cs typeface="Arial"/>
              <a:sym typeface="Arial"/>
            </a:endParaRPr>
          </a:p>
        </p:txBody>
      </p:sp>
      <p:sp>
        <p:nvSpPr>
          <p:cNvPr id="472" name="Google Shape;472;p6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Gói</a:t>
            </a:r>
            <a:endParaRPr>
              <a:latin typeface="Arial"/>
              <a:ea typeface="Arial"/>
              <a:cs typeface="Arial"/>
              <a:sym typeface="Arial"/>
            </a:endParaRPr>
          </a:p>
        </p:txBody>
      </p:sp>
      <p:sp>
        <p:nvSpPr>
          <p:cNvPr id="478" name="Google Shape;478;p67"/>
          <p:cNvSpPr txBox="1"/>
          <p:nvPr>
            <p:ph idx="1" type="body"/>
          </p:nvPr>
        </p:nvSpPr>
        <p:spPr>
          <a:xfrm>
            <a:off x="342900" y="1457275"/>
            <a:ext cx="8489400" cy="2613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Cung cấp phương thức để sắp xếp</a:t>
            </a:r>
            <a:endParaRPr>
              <a:latin typeface="Arial"/>
              <a:ea typeface="Arial"/>
              <a:cs typeface="Arial"/>
              <a:sym typeface="Arial"/>
            </a:endParaRPr>
          </a:p>
          <a:p>
            <a:pPr indent="-368300" lvl="0" marL="457200" rtl="0" algn="l">
              <a:lnSpc>
                <a:spcPct val="115000"/>
              </a:lnSpc>
              <a:spcBef>
                <a:spcPts val="1400"/>
              </a:spcBef>
              <a:spcAft>
                <a:spcPts val="0"/>
              </a:spcAft>
              <a:buSzPts val="2200"/>
              <a:buChar char="●"/>
            </a:pPr>
            <a:r>
              <a:rPr lang="vi-VN" sz="2200">
                <a:latin typeface="Arial"/>
                <a:ea typeface="Arial"/>
                <a:cs typeface="Arial"/>
                <a:sym typeface="Arial"/>
              </a:rPr>
              <a:t>Nhìn chung, mã nhận dạng là các từ viết thường được phân tách bằng dấu chấm</a:t>
            </a:r>
            <a:endParaRPr>
              <a:latin typeface="Arial"/>
              <a:ea typeface="Arial"/>
              <a:cs typeface="Arial"/>
              <a:sym typeface="Arial"/>
            </a:endParaRPr>
          </a:p>
          <a:p>
            <a:pPr indent="-368300" lvl="0" marL="457200" rtl="0" algn="l">
              <a:lnSpc>
                <a:spcPct val="115000"/>
              </a:lnSpc>
              <a:spcBef>
                <a:spcPts val="1400"/>
              </a:spcBef>
              <a:spcAft>
                <a:spcPts val="0"/>
              </a:spcAft>
              <a:buSzPts val="2200"/>
              <a:buChar char="●"/>
            </a:pPr>
            <a:r>
              <a:rPr lang="vi-VN" sz="2200">
                <a:latin typeface="Arial"/>
                <a:ea typeface="Arial"/>
                <a:cs typeface="Arial"/>
                <a:sym typeface="Arial"/>
              </a:rPr>
              <a:t>Được khai báo trong dòng mã đầu tiên không phải nhận xét trong một tệp theo sau là từ khóa </a:t>
            </a:r>
            <a:r>
              <a:rPr lang="vi-VN" sz="2200">
                <a:latin typeface="Courier New"/>
                <a:ea typeface="Courier New"/>
                <a:cs typeface="Courier New"/>
                <a:sym typeface="Courier New"/>
              </a:rPr>
              <a:t>package</a:t>
            </a:r>
            <a:endParaRPr sz="2200">
              <a:latin typeface="Courier New"/>
              <a:ea typeface="Courier New"/>
              <a:cs typeface="Courier New"/>
              <a:sym typeface="Courier New"/>
            </a:endParaRPr>
          </a:p>
          <a:p>
            <a:pPr indent="0" lvl="0" marL="457200" rtl="0" algn="l">
              <a:spcBef>
                <a:spcPts val="1000"/>
              </a:spcBef>
              <a:spcAft>
                <a:spcPts val="1400"/>
              </a:spcAft>
              <a:buNone/>
            </a:pPr>
            <a:r>
              <a:rPr lang="vi-VN" sz="2200">
                <a:solidFill>
                  <a:schemeClr val="dk1"/>
                </a:solidFill>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79" name="Google Shape;479;p6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hệ phân cấp lớp</a:t>
            </a:r>
            <a:endParaRPr>
              <a:latin typeface="Arial"/>
              <a:ea typeface="Arial"/>
              <a:cs typeface="Arial"/>
              <a:sym typeface="Arial"/>
            </a:endParaRPr>
          </a:p>
        </p:txBody>
      </p:sp>
      <p:sp>
        <p:nvSpPr>
          <p:cNvPr id="485" name="Google Shape;485;p6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cxnSp>
        <p:nvCxnSpPr>
          <p:cNvPr id="486" name="Google Shape;486;p68"/>
          <p:cNvCxnSpPr/>
          <p:nvPr/>
        </p:nvCxnSpPr>
        <p:spPr>
          <a:xfrm>
            <a:off x="4853625" y="2088413"/>
            <a:ext cx="1515600" cy="770700"/>
          </a:xfrm>
          <a:prstGeom prst="straightConnector1">
            <a:avLst/>
          </a:prstGeom>
          <a:noFill/>
          <a:ln cap="flat" cmpd="sng" w="28575">
            <a:solidFill>
              <a:srgbClr val="3C4043"/>
            </a:solidFill>
            <a:prstDash val="solid"/>
            <a:round/>
            <a:headEnd len="sm" w="sm" type="none"/>
            <a:tailEnd len="med" w="med" type="triangle"/>
          </a:ln>
        </p:spPr>
      </p:cxnSp>
      <p:grpSp>
        <p:nvGrpSpPr>
          <p:cNvPr id="487" name="Google Shape;487;p68"/>
          <p:cNvGrpSpPr/>
          <p:nvPr/>
        </p:nvGrpSpPr>
        <p:grpSpPr>
          <a:xfrm>
            <a:off x="875882" y="3004273"/>
            <a:ext cx="3652009" cy="1429349"/>
            <a:chOff x="1036775" y="2886650"/>
            <a:chExt cx="2814000" cy="1217400"/>
          </a:xfrm>
        </p:grpSpPr>
        <p:sp>
          <p:nvSpPr>
            <p:cNvPr id="488" name="Google Shape;488;p68"/>
            <p:cNvSpPr/>
            <p:nvPr/>
          </p:nvSpPr>
          <p:spPr>
            <a:xfrm>
              <a:off x="103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vi-VN" sz="1800" u="none" cap="none" strike="noStrike">
                  <a:solidFill>
                    <a:srgbClr val="083042"/>
                  </a:solidFill>
                  <a:latin typeface="Roboto Condensed"/>
                  <a:ea typeface="Roboto Condensed"/>
                  <a:cs typeface="Roboto Condensed"/>
                  <a:sym typeface="Roboto Condensed"/>
                </a:rPr>
                <a:t>Moped100cc (Xe đạp gắn máy 100cc)</a:t>
              </a:r>
              <a:endParaRPr/>
            </a:p>
          </p:txBody>
        </p:sp>
        <p:sp>
          <p:nvSpPr>
            <p:cNvPr id="489" name="Google Shape;489;p68"/>
            <p:cNvSpPr/>
            <p:nvPr/>
          </p:nvSpPr>
          <p:spPr>
            <a:xfrm>
              <a:off x="103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83042"/>
                  </a:solidFill>
                  <a:latin typeface="Roboto Condensed"/>
                  <a:ea typeface="Roboto Condensed"/>
                  <a:cs typeface="Roboto Condensed"/>
                  <a:sym typeface="Roboto Condensed"/>
                </a:rPr>
                <a:t>Moped (Xe đạp gắn máy)</a:t>
              </a:r>
              <a:endParaRPr/>
            </a:p>
          </p:txBody>
        </p:sp>
        <p:sp>
          <p:nvSpPr>
            <p:cNvPr id="490" name="Google Shape;490;p68"/>
            <p:cNvSpPr/>
            <p:nvPr/>
          </p:nvSpPr>
          <p:spPr>
            <a:xfrm>
              <a:off x="103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83042"/>
                  </a:solidFill>
                  <a:latin typeface="Roboto Condensed"/>
                  <a:ea typeface="Roboto Condensed"/>
                  <a:cs typeface="Roboto Condensed"/>
                  <a:sym typeface="Roboto Condensed"/>
                </a:rPr>
                <a:t>Moped50cc (Xe đạp gắn máy 50cc)</a:t>
              </a:r>
              <a:endParaRPr/>
            </a:p>
          </p:txBody>
        </p:sp>
        <p:sp>
          <p:nvSpPr>
            <p:cNvPr id="491" name="Google Shape;491;p68"/>
            <p:cNvSpPr/>
            <p:nvPr/>
          </p:nvSpPr>
          <p:spPr>
            <a:xfrm>
              <a:off x="1036775" y="2886650"/>
              <a:ext cx="2814000" cy="303000"/>
            </a:xfrm>
            <a:prstGeom prst="rect">
              <a:avLst/>
            </a:prstGeom>
            <a:solidFill>
              <a:srgbClr val="4282F2"/>
            </a:solid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FFFFFF"/>
                  </a:solidFill>
                  <a:latin typeface="Roboto Condensed"/>
                  <a:ea typeface="Roboto Condensed"/>
                  <a:cs typeface="Roboto Condensed"/>
                  <a:sym typeface="Roboto Condensed"/>
                </a:rPr>
                <a:t>org.example.vehicle.moped</a:t>
              </a:r>
              <a:endParaRPr/>
            </a:p>
          </p:txBody>
        </p:sp>
      </p:grpSp>
      <p:grpSp>
        <p:nvGrpSpPr>
          <p:cNvPr id="492" name="Google Shape;492;p68"/>
          <p:cNvGrpSpPr/>
          <p:nvPr/>
        </p:nvGrpSpPr>
        <p:grpSpPr>
          <a:xfrm>
            <a:off x="4941934" y="2997365"/>
            <a:ext cx="2884069" cy="1436247"/>
            <a:chOff x="4846775" y="2880775"/>
            <a:chExt cx="2814000" cy="1223275"/>
          </a:xfrm>
        </p:grpSpPr>
        <p:sp>
          <p:nvSpPr>
            <p:cNvPr id="493" name="Google Shape;493;p68"/>
            <p:cNvSpPr/>
            <p:nvPr/>
          </p:nvSpPr>
          <p:spPr>
            <a:xfrm>
              <a:off x="484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83042"/>
                  </a:solidFill>
                  <a:latin typeface="Roboto Condensed"/>
                  <a:ea typeface="Roboto Condensed"/>
                  <a:cs typeface="Roboto Condensed"/>
                  <a:sym typeface="Roboto Condensed"/>
                </a:rPr>
                <a:t>Hatchback</a:t>
              </a:r>
              <a:endParaRPr/>
            </a:p>
          </p:txBody>
        </p:sp>
        <p:sp>
          <p:nvSpPr>
            <p:cNvPr id="494" name="Google Shape;494;p68"/>
            <p:cNvSpPr/>
            <p:nvPr/>
          </p:nvSpPr>
          <p:spPr>
            <a:xfrm>
              <a:off x="484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83042"/>
                  </a:solidFill>
                  <a:latin typeface="Roboto Condensed"/>
                  <a:ea typeface="Roboto Condensed"/>
                  <a:cs typeface="Roboto Condensed"/>
                  <a:sym typeface="Roboto Condensed"/>
                </a:rPr>
                <a:t>Car (Ô tô)</a:t>
              </a:r>
              <a:endParaRPr/>
            </a:p>
          </p:txBody>
        </p:sp>
        <p:sp>
          <p:nvSpPr>
            <p:cNvPr id="495" name="Google Shape;495;p68"/>
            <p:cNvSpPr/>
            <p:nvPr/>
          </p:nvSpPr>
          <p:spPr>
            <a:xfrm>
              <a:off x="484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83042"/>
                  </a:solidFill>
                  <a:latin typeface="Roboto Condensed"/>
                  <a:ea typeface="Roboto Condensed"/>
                  <a:cs typeface="Roboto Condensed"/>
                  <a:sym typeface="Roboto Condensed"/>
                </a:rPr>
                <a:t>Sedan</a:t>
              </a:r>
              <a:endParaRPr/>
            </a:p>
          </p:txBody>
        </p:sp>
        <p:sp>
          <p:nvSpPr>
            <p:cNvPr id="496" name="Google Shape;496;p68"/>
            <p:cNvSpPr/>
            <p:nvPr/>
          </p:nvSpPr>
          <p:spPr>
            <a:xfrm>
              <a:off x="4846775" y="2880775"/>
              <a:ext cx="28140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FFFFFF"/>
                  </a:solidFill>
                  <a:latin typeface="Roboto Condensed"/>
                  <a:ea typeface="Roboto Condensed"/>
                  <a:cs typeface="Roboto Condensed"/>
                  <a:sym typeface="Roboto Condensed"/>
                </a:rPr>
                <a:t>org.example.vehicle.car</a:t>
              </a:r>
              <a:endParaRPr/>
            </a:p>
          </p:txBody>
        </p:sp>
      </p:grpSp>
      <p:grpSp>
        <p:nvGrpSpPr>
          <p:cNvPr id="497" name="Google Shape;497;p68"/>
          <p:cNvGrpSpPr/>
          <p:nvPr/>
        </p:nvGrpSpPr>
        <p:grpSpPr>
          <a:xfrm>
            <a:off x="3468037" y="1183237"/>
            <a:ext cx="2131997" cy="713618"/>
            <a:chOff x="3427825" y="1355850"/>
            <a:chExt cx="2080200" cy="607800"/>
          </a:xfrm>
        </p:grpSpPr>
        <p:sp>
          <p:nvSpPr>
            <p:cNvPr id="498" name="Google Shape;498;p68"/>
            <p:cNvSpPr/>
            <p:nvPr/>
          </p:nvSpPr>
          <p:spPr>
            <a:xfrm>
              <a:off x="3427825" y="1660650"/>
              <a:ext cx="20802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chemeClr val="dk1"/>
                  </a:solidFill>
                  <a:latin typeface="Roboto Condensed"/>
                  <a:ea typeface="Roboto Condensed"/>
                  <a:cs typeface="Roboto Condensed"/>
                  <a:sym typeface="Roboto Condensed"/>
                </a:rPr>
                <a:t>Vehicle (Xe cộ)</a:t>
              </a:r>
              <a:endParaRPr/>
            </a:p>
          </p:txBody>
        </p:sp>
        <p:sp>
          <p:nvSpPr>
            <p:cNvPr id="499" name="Google Shape;499;p68"/>
            <p:cNvSpPr/>
            <p:nvPr/>
          </p:nvSpPr>
          <p:spPr>
            <a:xfrm>
              <a:off x="3427825" y="1355850"/>
              <a:ext cx="20802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FFFFFF"/>
                  </a:solidFill>
                  <a:latin typeface="Roboto Condensed"/>
                  <a:ea typeface="Roboto Condensed"/>
                  <a:cs typeface="Roboto Condensed"/>
                  <a:sym typeface="Roboto Condensed"/>
                </a:rPr>
                <a:t>org.example.vehicle</a:t>
              </a:r>
              <a:endParaRPr/>
            </a:p>
          </p:txBody>
        </p:sp>
      </p:grpSp>
      <p:cxnSp>
        <p:nvCxnSpPr>
          <p:cNvPr id="500" name="Google Shape;500;p68"/>
          <p:cNvCxnSpPr/>
          <p:nvPr/>
        </p:nvCxnSpPr>
        <p:spPr>
          <a:xfrm flipH="1">
            <a:off x="2643825" y="2088413"/>
            <a:ext cx="1515600" cy="770700"/>
          </a:xfrm>
          <a:prstGeom prst="straightConnector1">
            <a:avLst/>
          </a:prstGeom>
          <a:noFill/>
          <a:ln cap="flat" cmpd="sng" w="28575">
            <a:solidFill>
              <a:srgbClr val="3C4043"/>
            </a:solidFill>
            <a:prstDash val="solid"/>
            <a:round/>
            <a:headEnd len="sm" w="sm"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Từ khóa xác định mức độ hiển thị</a:t>
            </a:r>
            <a:endParaRPr>
              <a:latin typeface="Arial"/>
              <a:ea typeface="Arial"/>
              <a:cs typeface="Arial"/>
              <a:sym typeface="Arial"/>
            </a:endParaRPr>
          </a:p>
        </p:txBody>
      </p:sp>
      <p:sp>
        <p:nvSpPr>
          <p:cNvPr id="506" name="Google Shape;506;p69"/>
          <p:cNvSpPr txBox="1"/>
          <p:nvPr>
            <p:ph idx="1" type="body"/>
          </p:nvPr>
        </p:nvSpPr>
        <p:spPr>
          <a:xfrm>
            <a:off x="327300" y="1206650"/>
            <a:ext cx="8394600" cy="365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vi-VN" sz="1900">
                <a:solidFill>
                  <a:schemeClr val="dk1"/>
                </a:solidFill>
                <a:highlight>
                  <a:schemeClr val="lt1"/>
                </a:highlight>
                <a:latin typeface="Arial"/>
                <a:ea typeface="Arial"/>
                <a:cs typeface="Arial"/>
                <a:sym typeface="Arial"/>
              </a:rPr>
              <a:t>Dùng từ khóa xác định mức độ hiển thị để giới hạn thông tin mà bạn hiển thị.</a:t>
            </a:r>
            <a:endParaRPr>
              <a:latin typeface="Arial"/>
              <a:ea typeface="Arial"/>
              <a:cs typeface="Arial"/>
              <a:sym typeface="Arial"/>
            </a:endParaRPr>
          </a:p>
          <a:p>
            <a:pPr indent="0" lvl="0" marL="0" rtl="0" algn="l">
              <a:lnSpc>
                <a:spcPct val="100000"/>
              </a:lnSpc>
              <a:spcBef>
                <a:spcPts val="0"/>
              </a:spcBef>
              <a:spcAft>
                <a:spcPts val="0"/>
              </a:spcAft>
              <a:buSzPts val="2400"/>
              <a:buNone/>
            </a:pPr>
            <a:r>
              <a:t/>
            </a:r>
            <a:endParaRPr sz="1000">
              <a:solidFill>
                <a:schemeClr val="dk1"/>
              </a:solidFill>
              <a:highlight>
                <a:schemeClr val="lt1"/>
              </a:highlight>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Courier New"/>
                <a:ea typeface="Courier New"/>
                <a:cs typeface="Courier New"/>
                <a:sym typeface="Courier New"/>
              </a:rPr>
              <a:t>public</a:t>
            </a:r>
            <a:r>
              <a:rPr lang="vi-VN" sz="1800">
                <a:latin typeface="Arial"/>
                <a:ea typeface="Arial"/>
                <a:cs typeface="Arial"/>
                <a:sym typeface="Arial"/>
              </a:rPr>
              <a:t> nghĩa là có thể nhìn thấy bên ngoài lớp. Mọi thứ đều ở chế độ công khai theo mặc định, bao gồm cả các biến và phương thức của lớp.</a:t>
            </a:r>
            <a:endParaRPr>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Courier New"/>
                <a:ea typeface="Courier New"/>
                <a:cs typeface="Courier New"/>
                <a:sym typeface="Courier New"/>
              </a:rPr>
              <a:t>private</a:t>
            </a:r>
            <a:r>
              <a:rPr lang="vi-VN" sz="1800">
                <a:latin typeface="Arial"/>
                <a:ea typeface="Arial"/>
                <a:cs typeface="Arial"/>
                <a:sym typeface="Arial"/>
              </a:rPr>
              <a:t> nghĩa là chỉ hiển thị trong lớp đó (hoặc tệp nguồn nếu bạn đang làm việc với các hàm).</a:t>
            </a:r>
            <a:endParaRPr sz="800">
              <a:latin typeface="Arial"/>
              <a:ea typeface="Arial"/>
              <a:cs typeface="Arial"/>
              <a:sym typeface="Arial"/>
            </a:endParaRPr>
          </a:p>
          <a:p>
            <a:pPr indent="0" lvl="0" marL="457200" rtl="0" algn="l">
              <a:lnSpc>
                <a:spcPct val="115000"/>
              </a:lnSpc>
              <a:spcBef>
                <a:spcPts val="0"/>
              </a:spcBef>
              <a:spcAft>
                <a:spcPts val="0"/>
              </a:spcAft>
              <a:buNone/>
            </a:pPr>
            <a:r>
              <a:t/>
            </a:r>
            <a:endParaRPr sz="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vi-VN" sz="1800">
                <a:latin typeface="Courier New"/>
                <a:ea typeface="Courier New"/>
                <a:cs typeface="Courier New"/>
                <a:sym typeface="Courier New"/>
              </a:rPr>
              <a:t>protected</a:t>
            </a:r>
            <a:r>
              <a:rPr lang="vi-VN" sz="1800">
                <a:latin typeface="Arial"/>
                <a:ea typeface="Arial"/>
                <a:cs typeface="Arial"/>
                <a:sym typeface="Arial"/>
              </a:rPr>
              <a:t> giống như </a:t>
            </a:r>
            <a:r>
              <a:rPr lang="vi-VN" sz="1800">
                <a:latin typeface="Courier New"/>
                <a:ea typeface="Courier New"/>
                <a:cs typeface="Courier New"/>
                <a:sym typeface="Courier New"/>
              </a:rPr>
              <a:t>private</a:t>
            </a:r>
            <a:r>
              <a:rPr lang="vi-VN" sz="1800">
                <a:latin typeface="Arial"/>
                <a:ea typeface="Arial"/>
                <a:cs typeface="Arial"/>
                <a:sym typeface="Arial"/>
              </a:rPr>
              <a:t>, nhưng cũng sẽ hiển thị với bất kỳ lớp </a:t>
            </a:r>
            <a:br>
              <a:rPr lang="vi-VN" sz="1800">
                <a:latin typeface="Arial"/>
                <a:ea typeface="Arial"/>
                <a:cs typeface="Arial"/>
                <a:sym typeface="Arial"/>
              </a:rPr>
            </a:br>
            <a:r>
              <a:rPr lang="vi-VN" sz="1800">
                <a:latin typeface="Arial"/>
                <a:ea typeface="Arial"/>
                <a:cs typeface="Arial"/>
                <a:sym typeface="Arial"/>
              </a:rPr>
              <a:t>con nào.</a:t>
            </a:r>
            <a:endParaRPr>
              <a:latin typeface="Arial"/>
              <a:ea typeface="Arial"/>
              <a:cs typeface="Arial"/>
              <a:sym typeface="Arial"/>
            </a:endParaRPr>
          </a:p>
          <a:p>
            <a:pPr indent="0" lvl="0" marL="0" rtl="0" algn="l">
              <a:lnSpc>
                <a:spcPct val="115000"/>
              </a:lnSpc>
              <a:spcBef>
                <a:spcPts val="0"/>
              </a:spcBef>
              <a:spcAft>
                <a:spcPts val="0"/>
              </a:spcAft>
              <a:buSzPts val="2400"/>
              <a:buNone/>
            </a:pPr>
            <a:r>
              <a:t/>
            </a:r>
            <a:endParaRPr sz="1800">
              <a:latin typeface="Arial"/>
              <a:ea typeface="Arial"/>
              <a:cs typeface="Arial"/>
              <a:sym typeface="Arial"/>
            </a:endParaRPr>
          </a:p>
        </p:txBody>
      </p:sp>
      <p:sp>
        <p:nvSpPr>
          <p:cNvPr id="507" name="Google Shape;507;p6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0"/>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vi-VN" sz="4200">
                <a:latin typeface="Arial"/>
                <a:ea typeface="Arial"/>
                <a:cs typeface="Arial"/>
                <a:sym typeface="Arial"/>
              </a:rPr>
              <a:t>Tóm tắt</a:t>
            </a:r>
            <a:endParaRPr>
              <a:latin typeface="Arial"/>
              <a:ea typeface="Arial"/>
              <a:cs typeface="Arial"/>
              <a:sym typeface="Arial"/>
            </a:endParaRPr>
          </a:p>
        </p:txBody>
      </p:sp>
      <p:sp>
        <p:nvSpPr>
          <p:cNvPr id="513" name="Google Shape;513;p7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519" name="Google Shape;519;p71"/>
          <p:cNvSpPr txBox="1"/>
          <p:nvPr>
            <p:ph idx="1" type="body"/>
          </p:nvPr>
        </p:nvSpPr>
        <p:spPr>
          <a:xfrm>
            <a:off x="311700" y="1520600"/>
            <a:ext cx="7750800" cy="2749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3">
                  <a:extLst>
                    <a:ext uri="{A12FA001-AC4F-418D-AE19-62706E023703}">
                      <ahyp:hlinkClr val="tx"/>
                    </a:ext>
                  </a:extLst>
                </a:hlinkClick>
              </a:rPr>
              <a:t>Lớp, hàm dựng, phương thức getter và setter</a:t>
            </a:r>
            <a:endParaRPr>
              <a:solidFill>
                <a:srgbClr val="1C4587"/>
              </a:solidFill>
              <a:latin typeface="Arial"/>
              <a:ea typeface="Arial"/>
              <a:cs typeface="Arial"/>
              <a:sym typeface="Arial"/>
            </a:endParaRPr>
          </a:p>
          <a:p>
            <a:pPr indent="-355600" lvl="0" marL="457200" rtl="0" algn="l">
              <a:lnSpc>
                <a:spcPct val="115000"/>
              </a:lnSpc>
              <a:spcBef>
                <a:spcPts val="6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4">
                  <a:extLst>
                    <a:ext uri="{A12FA001-AC4F-418D-AE19-62706E023703}">
                      <ahyp:hlinkClr val="tx"/>
                    </a:ext>
                  </a:extLst>
                </a:hlinkClick>
              </a:rPr>
              <a:t>Tính kế thừa, giao diện và cách mở rộng các lớp</a:t>
            </a:r>
            <a:endParaRPr>
              <a:solidFill>
                <a:srgbClr val="1C4587"/>
              </a:solidFill>
              <a:latin typeface="Arial"/>
              <a:ea typeface="Arial"/>
              <a:cs typeface="Arial"/>
              <a:sym typeface="Arial"/>
            </a:endParaRPr>
          </a:p>
          <a:p>
            <a:pPr indent="-355600" lvl="0" marL="457200" rtl="0" algn="l">
              <a:lnSpc>
                <a:spcPct val="115000"/>
              </a:lnSpc>
              <a:spcBef>
                <a:spcPts val="6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5">
                  <a:extLst>
                    <a:ext uri="{A12FA001-AC4F-418D-AE19-62706E023703}">
                      <ahyp:hlinkClr val="tx"/>
                    </a:ext>
                  </a:extLst>
                </a:hlinkClick>
              </a:rPr>
              <a:t>Hàm mở rộng</a:t>
            </a:r>
            <a:endParaRPr>
              <a:solidFill>
                <a:srgbClr val="1C4587"/>
              </a:solidFill>
              <a:latin typeface="Arial"/>
              <a:ea typeface="Arial"/>
              <a:cs typeface="Arial"/>
              <a:sym typeface="Arial"/>
            </a:endParaRPr>
          </a:p>
          <a:p>
            <a:pPr indent="-355600" lvl="0" marL="457200" rtl="0" algn="l">
              <a:lnSpc>
                <a:spcPct val="115000"/>
              </a:lnSpc>
              <a:spcBef>
                <a:spcPts val="6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6">
                  <a:extLst>
                    <a:ext uri="{A12FA001-AC4F-418D-AE19-62706E023703}">
                      <ahyp:hlinkClr val="tx"/>
                    </a:ext>
                  </a:extLst>
                </a:hlinkClick>
              </a:rPr>
              <a:t>Các lớp đặc biệt: lớp dữ liệu, lớp enum, đối tượng/singleton, đối tượng companion</a:t>
            </a:r>
            <a:endParaRPr>
              <a:solidFill>
                <a:srgbClr val="1C4587"/>
              </a:solidFill>
              <a:latin typeface="Arial"/>
              <a:ea typeface="Arial"/>
              <a:cs typeface="Arial"/>
              <a:sym typeface="Arial"/>
            </a:endParaRPr>
          </a:p>
          <a:p>
            <a:pPr indent="-355600" lvl="0" marL="457200" rtl="0" algn="l">
              <a:lnSpc>
                <a:spcPct val="115000"/>
              </a:lnSpc>
              <a:spcBef>
                <a:spcPts val="6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7">
                  <a:extLst>
                    <a:ext uri="{A12FA001-AC4F-418D-AE19-62706E023703}">
                      <ahyp:hlinkClr val="tx"/>
                    </a:ext>
                  </a:extLst>
                </a:hlinkClick>
              </a:rPr>
              <a:t>Gói</a:t>
            </a:r>
            <a:endParaRPr>
              <a:solidFill>
                <a:srgbClr val="1C4587"/>
              </a:solidFill>
              <a:latin typeface="Arial"/>
              <a:ea typeface="Arial"/>
              <a:cs typeface="Arial"/>
              <a:sym typeface="Arial"/>
            </a:endParaRPr>
          </a:p>
          <a:p>
            <a:pPr indent="-355600" lvl="0" marL="457200" rtl="0" algn="l">
              <a:lnSpc>
                <a:spcPct val="115000"/>
              </a:lnSpc>
              <a:spcBef>
                <a:spcPts val="600"/>
              </a:spcBef>
              <a:spcAft>
                <a:spcPts val="60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8">
                  <a:extLst>
                    <a:ext uri="{A12FA001-AC4F-418D-AE19-62706E023703}">
                      <ahyp:hlinkClr val="tx"/>
                    </a:ext>
                  </a:extLst>
                </a:hlinkClick>
              </a:rPr>
              <a:t>Từ khóa xác định mức độ hiển thị</a:t>
            </a:r>
            <a:endParaRPr>
              <a:solidFill>
                <a:srgbClr val="1C4587"/>
              </a:solidFill>
              <a:latin typeface="Arial"/>
              <a:ea typeface="Arial"/>
              <a:cs typeface="Arial"/>
              <a:sym typeface="Arial"/>
            </a:endParaRPr>
          </a:p>
        </p:txBody>
      </p:sp>
      <p:sp>
        <p:nvSpPr>
          <p:cNvPr id="520" name="Google Shape;520;p7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21" name="Google Shape;521;p71"/>
          <p:cNvSpPr txBox="1"/>
          <p:nvPr/>
        </p:nvSpPr>
        <p:spPr>
          <a:xfrm>
            <a:off x="250900" y="1019300"/>
            <a:ext cx="54027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i="0" lang="vi-VN" sz="2000" u="none" cap="none" strike="noStrike">
                <a:solidFill>
                  <a:srgbClr val="000000"/>
                </a:solidFill>
              </a:rPr>
              <a:t>Trong Bài học 3, bạn đã tìm hiểu về:</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527" name="Google Shape;527;p7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28" name="Google Shape;528;p72"/>
          <p:cNvSpPr txBox="1"/>
          <p:nvPr>
            <p:ph idx="1" type="body"/>
          </p:nvPr>
        </p:nvSpPr>
        <p:spPr>
          <a:xfrm>
            <a:off x="311701" y="1490525"/>
            <a:ext cx="5034000"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500">
                <a:latin typeface="Arial"/>
                <a:ea typeface="Arial"/>
                <a:cs typeface="Arial"/>
                <a:sym typeface="Arial"/>
              </a:rPr>
              <a:t>Thực hành những gì bạn đã học được bằng cách hoàn thành lộ trình này:</a:t>
            </a:r>
            <a:endParaRPr>
              <a:latin typeface="Arial"/>
              <a:ea typeface="Arial"/>
              <a:cs typeface="Arial"/>
              <a:sym typeface="Arial"/>
            </a:endParaRPr>
          </a:p>
          <a:p>
            <a:pPr indent="0" lvl="0" marL="0" rtl="0" algn="l">
              <a:lnSpc>
                <a:spcPct val="115000"/>
              </a:lnSpc>
              <a:spcBef>
                <a:spcPts val="1000"/>
              </a:spcBef>
              <a:spcAft>
                <a:spcPts val="1000"/>
              </a:spcAft>
              <a:buSzPts val="2400"/>
              <a:buNone/>
            </a:pPr>
            <a:r>
              <a:rPr lang="vi-VN" sz="2500" u="sng">
                <a:solidFill>
                  <a:schemeClr val="hlink"/>
                </a:solidFill>
                <a:latin typeface="Arial"/>
                <a:ea typeface="Arial"/>
                <a:cs typeface="Arial"/>
                <a:sym typeface="Arial"/>
                <a:hlinkClick r:id="rId3"/>
              </a:rPr>
              <a:t>Bài học 3: Lớp và đối tượng</a:t>
            </a:r>
            <a:endParaRPr>
              <a:latin typeface="Arial"/>
              <a:ea typeface="Arial"/>
              <a:cs typeface="Arial"/>
              <a:sym typeface="Arial"/>
            </a:endParaRPr>
          </a:p>
        </p:txBody>
      </p:sp>
      <p:pic>
        <p:nvPicPr>
          <p:cNvPr id="529" name="Google Shape;529;p72"/>
          <p:cNvPicPr preferRelativeResize="0"/>
          <p:nvPr/>
        </p:nvPicPr>
        <p:blipFill rotWithShape="1">
          <a:blip r:embed="rId4">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27" name="Google Shape;127;p22"/>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Tạo thực thể đối tượng mới</a:t>
            </a:r>
            <a:endParaRPr/>
          </a:p>
        </p:txBody>
      </p:sp>
      <p:sp>
        <p:nvSpPr>
          <p:cNvPr id="128" name="Google Shape;128;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Xác định và dùng lớp</a:t>
            </a:r>
            <a:endParaRPr>
              <a:latin typeface="Arial"/>
              <a:ea typeface="Arial"/>
              <a:cs typeface="Arial"/>
              <a:sym typeface="Arial"/>
            </a:endParaRPr>
          </a:p>
        </p:txBody>
      </p:sp>
      <p:sp>
        <p:nvSpPr>
          <p:cNvPr id="129" name="Google Shape;129;p22"/>
          <p:cNvSpPr txBox="1"/>
          <p:nvPr/>
        </p:nvSpPr>
        <p:spPr>
          <a:xfrm>
            <a:off x="342900" y="1107850"/>
            <a:ext cx="35355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Xác định lớp</a:t>
            </a:r>
            <a:endParaRPr/>
          </a:p>
        </p:txBody>
      </p:sp>
      <p:sp>
        <p:nvSpPr>
          <p:cNvPr id="130" name="Google Shape;130;p22"/>
          <p:cNvSpPr txBox="1"/>
          <p:nvPr/>
        </p:nvSpPr>
        <p:spPr>
          <a:xfrm>
            <a:off x="5621050" y="1653850"/>
            <a:ext cx="3211200" cy="265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myHouse = House()</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31" name="Google Shape;131;p22"/>
          <p:cNvSpPr txBox="1"/>
          <p:nvPr/>
        </p:nvSpPr>
        <p:spPr>
          <a:xfrm>
            <a:off x="342900" y="1653850"/>
            <a:ext cx="5238000" cy="265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House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color: String = </a:t>
            </a:r>
            <a:r>
              <a:rPr lang="vi-VN"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numberOfWindows: Int = </a:t>
            </a:r>
            <a:r>
              <a:rPr lang="vi-V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isForSale: Boolean = </a:t>
            </a:r>
            <a:r>
              <a:rPr lang="vi-V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updateColor</a:t>
            </a:r>
            <a:r>
              <a:rPr lang="vi-VN" sz="1800">
                <a:latin typeface="Consolas"/>
                <a:ea typeface="Consolas"/>
                <a:cs typeface="Consolas"/>
                <a:sym typeface="Consolas"/>
              </a:rPr>
              <a:t>(newColor: String)</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9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Hàm dựng</a:t>
            </a:r>
            <a:endParaRPr>
              <a:latin typeface="Arial"/>
              <a:ea typeface="Arial"/>
              <a:cs typeface="Arial"/>
              <a:sym typeface="Arial"/>
            </a:endParaRPr>
          </a:p>
        </p:txBody>
      </p:sp>
      <p:sp>
        <p:nvSpPr>
          <p:cNvPr id="137" name="Google Shape;137;p23"/>
          <p:cNvSpPr txBox="1"/>
          <p:nvPr>
            <p:ph idx="1" type="body"/>
          </p:nvPr>
        </p:nvSpPr>
        <p:spPr>
          <a:xfrm>
            <a:off x="342900" y="1076275"/>
            <a:ext cx="8489400" cy="8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sz="1750">
                <a:solidFill>
                  <a:schemeClr val="dk1"/>
                </a:solidFill>
                <a:latin typeface="Arial"/>
                <a:ea typeface="Arial"/>
                <a:cs typeface="Arial"/>
                <a:sym typeface="Arial"/>
              </a:rPr>
              <a:t>Khi một hàm dựng được xác định trong tiêu đề lớp, hàm dựng đó có thể chứa các loại sau:</a:t>
            </a:r>
            <a:endParaRPr sz="1750">
              <a:latin typeface="Arial"/>
              <a:ea typeface="Arial"/>
              <a:cs typeface="Arial"/>
              <a:sym typeface="Arial"/>
            </a:endParaRPr>
          </a:p>
          <a:p>
            <a:pPr indent="-339725" lvl="0" marL="457200" rtl="0" algn="l">
              <a:lnSpc>
                <a:spcPct val="115000"/>
              </a:lnSpc>
              <a:spcBef>
                <a:spcPts val="600"/>
              </a:spcBef>
              <a:spcAft>
                <a:spcPts val="0"/>
              </a:spcAft>
              <a:buClr>
                <a:schemeClr val="dk1"/>
              </a:buClr>
              <a:buSzPts val="1750"/>
              <a:buChar char="●"/>
            </a:pPr>
            <a:r>
              <a:rPr lang="vi-VN" sz="1750">
                <a:solidFill>
                  <a:schemeClr val="dk1"/>
                </a:solidFill>
                <a:latin typeface="Arial"/>
                <a:ea typeface="Arial"/>
                <a:cs typeface="Arial"/>
                <a:sym typeface="Arial"/>
              </a:rPr>
              <a:t>Không có tham số</a:t>
            </a:r>
            <a:endParaRPr sz="1750">
              <a:latin typeface="Arial"/>
              <a:ea typeface="Arial"/>
              <a:cs typeface="Arial"/>
              <a:sym typeface="Arial"/>
            </a:endParaRPr>
          </a:p>
          <a:p>
            <a:pPr indent="0" lvl="0" marL="0" rtl="0" algn="l">
              <a:lnSpc>
                <a:spcPct val="115000"/>
              </a:lnSpc>
              <a:spcBef>
                <a:spcPts val="1000"/>
              </a:spcBef>
              <a:spcAft>
                <a:spcPts val="0"/>
              </a:spcAft>
              <a:buSzPts val="2400"/>
              <a:buNone/>
            </a:pPr>
            <a:r>
              <a:t/>
            </a:r>
            <a:endParaRPr sz="1750">
              <a:latin typeface="Arial"/>
              <a:ea typeface="Arial"/>
              <a:cs typeface="Arial"/>
              <a:sym typeface="Arial"/>
            </a:endParaRPr>
          </a:p>
        </p:txBody>
      </p:sp>
      <p:sp>
        <p:nvSpPr>
          <p:cNvPr id="138" name="Google Shape;138;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39" name="Google Shape;139;p23"/>
          <p:cNvSpPr txBox="1"/>
          <p:nvPr/>
        </p:nvSpPr>
        <p:spPr>
          <a:xfrm>
            <a:off x="319550" y="2476152"/>
            <a:ext cx="8639700" cy="1860000"/>
          </a:xfrm>
          <a:prstGeom prst="rect">
            <a:avLst/>
          </a:prstGeom>
          <a:noFill/>
          <a:ln>
            <a:noFill/>
          </a:ln>
        </p:spPr>
        <p:txBody>
          <a:bodyPr anchorCtr="0" anchor="t" bIns="91425" lIns="91425" spcFirstLastPara="1" rIns="91425" wrap="square" tIns="91425">
            <a:noAutofit/>
          </a:bodyPr>
          <a:lstStyle/>
          <a:p>
            <a:pPr indent="-339725" lvl="0" marL="457200" marR="0" rtl="0" algn="l">
              <a:lnSpc>
                <a:spcPct val="115000"/>
              </a:lnSpc>
              <a:spcBef>
                <a:spcPts val="0"/>
              </a:spcBef>
              <a:spcAft>
                <a:spcPts val="0"/>
              </a:spcAft>
              <a:buClr>
                <a:schemeClr val="dk1"/>
              </a:buClr>
              <a:buSzPts val="1750"/>
              <a:buFont typeface="Roboto"/>
              <a:buChar char="●"/>
            </a:pPr>
            <a:r>
              <a:rPr i="0" lang="vi-VN" sz="1750" u="none" cap="none" strike="noStrike">
                <a:solidFill>
                  <a:schemeClr val="dk1"/>
                </a:solidFill>
              </a:rPr>
              <a:t>Tham số</a:t>
            </a:r>
            <a:endParaRPr sz="1750"/>
          </a:p>
          <a:p>
            <a:pPr indent="-339725" lvl="1" marL="914400" marR="0" rtl="0" algn="l">
              <a:lnSpc>
                <a:spcPct val="115000"/>
              </a:lnSpc>
              <a:spcBef>
                <a:spcPts val="0"/>
              </a:spcBef>
              <a:spcAft>
                <a:spcPts val="0"/>
              </a:spcAft>
              <a:buClr>
                <a:schemeClr val="dk1"/>
              </a:buClr>
              <a:buSzPts val="1750"/>
              <a:buFont typeface="Roboto"/>
              <a:buChar char="○"/>
            </a:pPr>
            <a:r>
              <a:rPr i="0" lang="vi-VN" sz="1750" u="none" cap="none" strike="noStrike">
                <a:solidFill>
                  <a:schemeClr val="dk1"/>
                </a:solidFill>
              </a:rPr>
              <a:t>Không được đánh dấu bằng </a:t>
            </a:r>
            <a:r>
              <a:rPr b="0" i="0" lang="vi-VN" sz="1750" u="none" cap="none" strike="noStrike">
                <a:solidFill>
                  <a:schemeClr val="dk1"/>
                </a:solidFill>
                <a:latin typeface="Courier New"/>
                <a:ea typeface="Courier New"/>
                <a:cs typeface="Courier New"/>
                <a:sym typeface="Courier New"/>
              </a:rPr>
              <a:t>var</a:t>
            </a:r>
            <a:r>
              <a:rPr i="0" lang="vi-VN" sz="1750" u="none" cap="none" strike="noStrike">
                <a:solidFill>
                  <a:schemeClr val="dk1"/>
                </a:solidFill>
              </a:rPr>
              <a:t> hoặc </a:t>
            </a:r>
            <a:r>
              <a:rPr b="0" i="0" lang="vi-VN" sz="1750" u="none" cap="none" strike="noStrike">
                <a:solidFill>
                  <a:schemeClr val="dk1"/>
                </a:solidFill>
                <a:latin typeface="Courier New"/>
                <a:ea typeface="Courier New"/>
                <a:cs typeface="Courier New"/>
                <a:sym typeface="Courier New"/>
              </a:rPr>
              <a:t>val</a:t>
            </a:r>
            <a:r>
              <a:rPr i="0" lang="vi-VN" sz="1750" u="none" cap="none" strike="noStrike">
                <a:solidFill>
                  <a:schemeClr val="dk1"/>
                </a:solidFill>
              </a:rPr>
              <a:t> → bản sao chỉ tồn tại trong phạm vi của hàm dựng</a:t>
            </a:r>
            <a:endParaRPr sz="1750"/>
          </a:p>
          <a:p>
            <a:pPr indent="0" lvl="0" marL="914400" rtl="0" algn="l">
              <a:lnSpc>
                <a:spcPct val="115000"/>
              </a:lnSpc>
              <a:spcBef>
                <a:spcPts val="0"/>
              </a:spcBef>
              <a:spcAft>
                <a:spcPts val="0"/>
              </a:spcAft>
              <a:buNone/>
            </a:pPr>
            <a:r>
              <a:rPr lang="vi-VN" sz="1750">
                <a:solidFill>
                  <a:schemeClr val="dk1"/>
                </a:solidFill>
                <a:latin typeface="Courier New"/>
                <a:ea typeface="Courier New"/>
                <a:cs typeface="Courier New"/>
                <a:sym typeface="Courier New"/>
              </a:rPr>
              <a:t>class B(x: Int)</a:t>
            </a:r>
            <a:r>
              <a:rPr lang="vi-VN" sz="1750">
                <a:solidFill>
                  <a:schemeClr val="dk1"/>
                </a:solidFill>
                <a:latin typeface="Roboto"/>
                <a:ea typeface="Roboto"/>
                <a:cs typeface="Roboto"/>
                <a:sym typeface="Roboto"/>
              </a:rPr>
              <a:t> </a:t>
            </a:r>
            <a:endParaRPr i="0" sz="1750" u="none" cap="none" strike="noStrike">
              <a:solidFill>
                <a:schemeClr val="dk1"/>
              </a:solidFill>
            </a:endParaRPr>
          </a:p>
          <a:p>
            <a:pPr indent="-339725" lvl="1" marL="914400" marR="0" rtl="0" algn="l">
              <a:lnSpc>
                <a:spcPct val="115000"/>
              </a:lnSpc>
              <a:spcBef>
                <a:spcPts val="600"/>
              </a:spcBef>
              <a:spcAft>
                <a:spcPts val="0"/>
              </a:spcAft>
              <a:buClr>
                <a:schemeClr val="dk1"/>
              </a:buClr>
              <a:buSzPts val="1750"/>
              <a:buFont typeface="Roboto"/>
              <a:buChar char="○"/>
            </a:pPr>
            <a:r>
              <a:rPr i="0" lang="vi-VN" sz="1750" u="none" cap="none" strike="noStrike">
                <a:solidFill>
                  <a:schemeClr val="dk1"/>
                </a:solidFill>
              </a:rPr>
              <a:t>Được đánh dấu </a:t>
            </a:r>
            <a:r>
              <a:rPr b="0" i="0" lang="vi-VN" sz="1750" u="none" cap="none" strike="noStrike">
                <a:solidFill>
                  <a:schemeClr val="dk1"/>
                </a:solidFill>
                <a:latin typeface="Courier New"/>
                <a:ea typeface="Courier New"/>
                <a:cs typeface="Courier New"/>
                <a:sym typeface="Courier New"/>
              </a:rPr>
              <a:t>var</a:t>
            </a:r>
            <a:r>
              <a:rPr i="0" lang="vi-VN" sz="1750" u="none" cap="none" strike="noStrike">
                <a:solidFill>
                  <a:schemeClr val="dk1"/>
                </a:solidFill>
              </a:rPr>
              <a:t> hoặc </a:t>
            </a:r>
            <a:r>
              <a:rPr b="0" i="0" lang="vi-VN" sz="1750" u="none" cap="none" strike="noStrike">
                <a:solidFill>
                  <a:schemeClr val="dk1"/>
                </a:solidFill>
                <a:latin typeface="Courier New"/>
                <a:ea typeface="Courier New"/>
                <a:cs typeface="Courier New"/>
                <a:sym typeface="Courier New"/>
              </a:rPr>
              <a:t>val</a:t>
            </a:r>
            <a:r>
              <a:rPr i="0" lang="vi-VN" sz="1750" u="none" cap="none" strike="noStrike">
                <a:solidFill>
                  <a:schemeClr val="dk1"/>
                </a:solidFill>
              </a:rPr>
              <a:t> → bản sao tồn tại trong mọi thực thể của lớp</a:t>
            </a:r>
            <a:endParaRPr i="0" sz="1750" u="none" cap="none" strike="noStrike">
              <a:solidFill>
                <a:schemeClr val="dk1"/>
              </a:solidFill>
            </a:endParaRPr>
          </a:p>
          <a:p>
            <a:pPr indent="0" lvl="0" marL="914400" rtl="0" algn="l">
              <a:lnSpc>
                <a:spcPct val="115000"/>
              </a:lnSpc>
              <a:spcBef>
                <a:spcPts val="0"/>
              </a:spcBef>
              <a:spcAft>
                <a:spcPts val="600"/>
              </a:spcAft>
              <a:buNone/>
            </a:pPr>
            <a:r>
              <a:rPr lang="vi-VN" sz="1750">
                <a:solidFill>
                  <a:schemeClr val="dk1"/>
                </a:solidFill>
                <a:latin typeface="Courier New"/>
                <a:ea typeface="Courier New"/>
                <a:cs typeface="Courier New"/>
                <a:sym typeface="Courier New"/>
              </a:rPr>
              <a:t>class C(val y: Int)</a:t>
            </a:r>
            <a:endParaRPr sz="1750">
              <a:solidFill>
                <a:schemeClr val="dk1"/>
              </a:solidFill>
            </a:endParaRPr>
          </a:p>
        </p:txBody>
      </p:sp>
      <p:sp>
        <p:nvSpPr>
          <p:cNvPr id="140" name="Google Shape;140;p23"/>
          <p:cNvSpPr txBox="1"/>
          <p:nvPr/>
        </p:nvSpPr>
        <p:spPr>
          <a:xfrm>
            <a:off x="779225" y="2085375"/>
            <a:ext cx="1313100" cy="3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vi-VN" sz="1750">
                <a:solidFill>
                  <a:srgbClr val="000000"/>
                </a:solidFill>
                <a:latin typeface="Courier New"/>
                <a:ea typeface="Courier New"/>
                <a:cs typeface="Courier New"/>
                <a:sym typeface="Courier New"/>
              </a:rPr>
              <a:t>class A</a:t>
            </a:r>
            <a:endParaRPr sz="175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hàm dựng</a:t>
            </a:r>
            <a:endParaRPr>
              <a:latin typeface="Arial"/>
              <a:ea typeface="Arial"/>
              <a:cs typeface="Arial"/>
              <a:sym typeface="Arial"/>
            </a:endParaRPr>
          </a:p>
        </p:txBody>
      </p:sp>
      <p:sp>
        <p:nvSpPr>
          <p:cNvPr id="146" name="Google Shape;146;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47" name="Google Shape;147;p24"/>
          <p:cNvSpPr txBox="1"/>
          <p:nvPr/>
        </p:nvSpPr>
        <p:spPr>
          <a:xfrm>
            <a:off x="342900" y="1076275"/>
            <a:ext cx="37773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1800">
                <a:latin typeface="Consolas"/>
                <a:ea typeface="Consolas"/>
                <a:cs typeface="Consolas"/>
                <a:sym typeface="Consolas"/>
              </a:rPr>
              <a:t>class A</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a:p>
            <a:pPr indent="0" lvl="0" marL="0" rtl="0" algn="l">
              <a:lnSpc>
                <a:spcPct val="115000"/>
              </a:lnSpc>
              <a:spcBef>
                <a:spcPts val="600"/>
              </a:spcBef>
              <a:spcAft>
                <a:spcPts val="0"/>
              </a:spcAft>
              <a:buNone/>
            </a:pPr>
            <a:r>
              <a:rPr lang="vi-VN" sz="1800">
                <a:latin typeface="Consolas"/>
                <a:ea typeface="Consolas"/>
                <a:cs typeface="Consolas"/>
                <a:sym typeface="Consolas"/>
              </a:rPr>
              <a:t>class B(x: Int)</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a:p>
            <a:pPr indent="0" lvl="0" marL="0" rtl="0" algn="l">
              <a:lnSpc>
                <a:spcPct val="115000"/>
              </a:lnSpc>
              <a:spcBef>
                <a:spcPts val="1800"/>
              </a:spcBef>
              <a:spcAft>
                <a:spcPts val="0"/>
              </a:spcAft>
              <a:buNone/>
            </a:pPr>
            <a:r>
              <a:rPr lang="vi-V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24"/>
          <p:cNvSpPr txBox="1"/>
          <p:nvPr/>
        </p:nvSpPr>
        <p:spPr>
          <a:xfrm>
            <a:off x="4419075" y="1076275"/>
            <a:ext cx="4502700" cy="35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aa = A()</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bb = B(</a:t>
            </a:r>
            <a:r>
              <a:rPr lang="vi-VN" sz="1800">
                <a:solidFill>
                  <a:srgbClr val="C53929"/>
                </a:solidFill>
                <a:latin typeface="Consolas"/>
                <a:ea typeface="Consolas"/>
                <a:cs typeface="Consolas"/>
                <a:sym typeface="Consolas"/>
              </a:rPr>
              <a:t>12</a:t>
            </a: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println(bb.x)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indent="0" lvl="0" marL="0" rtl="0" algn="l">
              <a:lnSpc>
                <a:spcPct val="115000"/>
              </a:lnSpc>
              <a:spcBef>
                <a:spcPts val="180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cc = C(</a:t>
            </a:r>
            <a:r>
              <a:rPr lang="vi-VN" sz="1800">
                <a:solidFill>
                  <a:srgbClr val="C53929"/>
                </a:solidFill>
                <a:latin typeface="Consolas"/>
                <a:ea typeface="Consolas"/>
                <a:cs typeface="Consolas"/>
                <a:sym typeface="Consolas"/>
              </a:rPr>
              <a:t>42</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println(cc.y)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Tham số mặc định</a:t>
            </a:r>
            <a:endParaRPr>
              <a:latin typeface="Arial"/>
              <a:ea typeface="Arial"/>
              <a:cs typeface="Arial"/>
              <a:sym typeface="Arial"/>
            </a:endParaRPr>
          </a:p>
        </p:txBody>
      </p:sp>
      <p:sp>
        <p:nvSpPr>
          <p:cNvPr id="154" name="Google Shape;154;p25"/>
          <p:cNvSpPr txBox="1"/>
          <p:nvPr>
            <p:ph idx="1" type="body"/>
          </p:nvPr>
        </p:nvSpPr>
        <p:spPr>
          <a:xfrm>
            <a:off x="342900" y="1152475"/>
            <a:ext cx="8489400" cy="12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Thực thể lớp có thể chứa các giá trị mặc định.</a:t>
            </a:r>
            <a:endParaRPr>
              <a:latin typeface="Arial"/>
              <a:ea typeface="Arial"/>
              <a:cs typeface="Arial"/>
              <a:sym typeface="Arial"/>
            </a:endParaRPr>
          </a:p>
          <a:p>
            <a:pPr indent="-342900" lvl="0" marL="457200" rtl="0" algn="l">
              <a:lnSpc>
                <a:spcPct val="115000"/>
              </a:lnSpc>
              <a:spcBef>
                <a:spcPts val="600"/>
              </a:spcBef>
              <a:spcAft>
                <a:spcPts val="0"/>
              </a:spcAft>
              <a:buSzPts val="1800"/>
              <a:buChar char="●"/>
            </a:pPr>
            <a:r>
              <a:rPr lang="vi-VN" sz="1800">
                <a:latin typeface="Arial"/>
                <a:ea typeface="Arial"/>
                <a:cs typeface="Arial"/>
                <a:sym typeface="Arial"/>
              </a:rPr>
              <a:t>Dùng các giá trị mặc định để giảm số lượng hàm dựng cần có</a:t>
            </a:r>
            <a:endParaRPr>
              <a:latin typeface="Arial"/>
              <a:ea typeface="Arial"/>
              <a:cs typeface="Arial"/>
              <a:sym typeface="Arial"/>
            </a:endParaRPr>
          </a:p>
          <a:p>
            <a:pPr indent="-342900" lvl="0" marL="457200" rtl="0" algn="l">
              <a:lnSpc>
                <a:spcPct val="115000"/>
              </a:lnSpc>
              <a:spcBef>
                <a:spcPts val="600"/>
              </a:spcBef>
              <a:spcAft>
                <a:spcPts val="0"/>
              </a:spcAft>
              <a:buSzPts val="1800"/>
              <a:buChar char="●"/>
            </a:pPr>
            <a:r>
              <a:rPr lang="vi-VN" sz="1800">
                <a:latin typeface="Arial"/>
                <a:ea typeface="Arial"/>
                <a:cs typeface="Arial"/>
                <a:sym typeface="Arial"/>
              </a:rPr>
              <a:t>Bạn có thể kết hợp tham số mặc định với tham số bắt buộc </a:t>
            </a:r>
            <a:endParaRPr>
              <a:latin typeface="Arial"/>
              <a:ea typeface="Arial"/>
              <a:cs typeface="Arial"/>
              <a:sym typeface="Arial"/>
            </a:endParaRPr>
          </a:p>
          <a:p>
            <a:pPr indent="-342900" lvl="0" marL="457200" rtl="0" algn="l">
              <a:lnSpc>
                <a:spcPct val="115000"/>
              </a:lnSpc>
              <a:spcBef>
                <a:spcPts val="600"/>
              </a:spcBef>
              <a:spcAft>
                <a:spcPts val="0"/>
              </a:spcAft>
              <a:buSzPts val="1800"/>
              <a:buChar char="●"/>
            </a:pPr>
            <a:r>
              <a:rPr lang="vi-VN" sz="1800">
                <a:latin typeface="Arial"/>
                <a:ea typeface="Arial"/>
                <a:cs typeface="Arial"/>
                <a:sym typeface="Arial"/>
              </a:rPr>
              <a:t>Ngắn gọn hơn (không cần có nhiều phiên bản hàm dựng)</a:t>
            </a:r>
            <a:endParaRPr>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600"/>
              </a:spcBef>
              <a:spcAft>
                <a:spcPts val="600"/>
              </a:spcAft>
              <a:buSzPts val="2400"/>
              <a:buNone/>
            </a:pPr>
            <a:r>
              <a:t/>
            </a:r>
            <a:endParaRPr sz="1800">
              <a:latin typeface="Arial"/>
              <a:ea typeface="Arial"/>
              <a:cs typeface="Arial"/>
              <a:sym typeface="Arial"/>
            </a:endParaRPr>
          </a:p>
        </p:txBody>
      </p:sp>
      <p:sp>
        <p:nvSpPr>
          <p:cNvPr id="155" name="Google Shape;155;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56" name="Google Shape;156;p25"/>
          <p:cNvSpPr txBox="1"/>
          <p:nvPr/>
        </p:nvSpPr>
        <p:spPr>
          <a:xfrm>
            <a:off x="342900" y="2702425"/>
            <a:ext cx="8683800" cy="17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class</a:t>
            </a:r>
            <a:r>
              <a:rPr lang="vi-VN" sz="1800">
                <a:solidFill>
                  <a:srgbClr val="000000"/>
                </a:solidFill>
                <a:latin typeface="Consolas"/>
                <a:ea typeface="Consolas"/>
                <a:cs typeface="Consolas"/>
                <a:sym typeface="Consolas"/>
              </a:rPr>
              <a:t> Box(</a:t>
            </a: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length: Int, </a:t>
            </a:r>
            <a:r>
              <a:rPr b="1" lang="vi-VN" sz="1800">
                <a:solidFill>
                  <a:srgbClr val="3F51B5"/>
                </a:solidFill>
                <a:latin typeface="Consolas"/>
                <a:ea typeface="Consolas"/>
                <a:cs typeface="Consolas"/>
                <a:sym typeface="Consolas"/>
              </a:rPr>
              <a:t>val</a:t>
            </a:r>
            <a:r>
              <a:rPr b="1" lang="vi-VN" sz="1800">
                <a:solidFill>
                  <a:srgbClr val="000000"/>
                </a:solidFill>
                <a:latin typeface="Consolas"/>
                <a:ea typeface="Consolas"/>
                <a:cs typeface="Consolas"/>
                <a:sym typeface="Consolas"/>
              </a:rPr>
              <a:t> width:Int = </a:t>
            </a:r>
            <a:r>
              <a:rPr b="1" lang="vi-VN" sz="1800">
                <a:solidFill>
                  <a:srgbClr val="C53929"/>
                </a:solidFill>
                <a:latin typeface="Consolas"/>
                <a:ea typeface="Consolas"/>
                <a:cs typeface="Consolas"/>
                <a:sym typeface="Consolas"/>
              </a:rPr>
              <a:t>20</a:t>
            </a:r>
            <a:r>
              <a:rPr lang="vi-VN" sz="1800">
                <a:solidFill>
                  <a:srgbClr val="000000"/>
                </a:solidFill>
                <a:latin typeface="Consolas"/>
                <a:ea typeface="Consolas"/>
                <a:cs typeface="Consolas"/>
                <a:sym typeface="Consolas"/>
              </a:rPr>
              <a:t>, </a:t>
            </a:r>
            <a:r>
              <a:rPr b="1" lang="vi-VN" sz="1800">
                <a:solidFill>
                  <a:srgbClr val="3F51B5"/>
                </a:solidFill>
                <a:latin typeface="Consolas"/>
                <a:ea typeface="Consolas"/>
                <a:cs typeface="Consolas"/>
                <a:sym typeface="Consolas"/>
              </a:rPr>
              <a:t>val</a:t>
            </a:r>
            <a:r>
              <a:rPr b="1" lang="vi-VN" sz="1800">
                <a:solidFill>
                  <a:srgbClr val="000000"/>
                </a:solidFill>
                <a:latin typeface="Consolas"/>
                <a:ea typeface="Consolas"/>
                <a:cs typeface="Consolas"/>
                <a:sym typeface="Consolas"/>
              </a:rPr>
              <a:t> height:Int = </a:t>
            </a:r>
            <a:r>
              <a:rPr b="1" lang="vi-VN" sz="1800">
                <a:solidFill>
                  <a:srgbClr val="C53929"/>
                </a:solidFill>
                <a:latin typeface="Consolas"/>
                <a:ea typeface="Consolas"/>
                <a:cs typeface="Consolas"/>
                <a:sym typeface="Consolas"/>
              </a:rPr>
              <a:t>40</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100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box1 = Box(</a:t>
            </a:r>
            <a:r>
              <a:rPr lang="vi-VN" sz="1800">
                <a:solidFill>
                  <a:srgbClr val="C53929"/>
                </a:solidFill>
                <a:latin typeface="Consolas"/>
                <a:ea typeface="Consolas"/>
                <a:cs typeface="Consolas"/>
                <a:sym typeface="Consolas"/>
              </a:rPr>
              <a:t>100</a:t>
            </a:r>
            <a:r>
              <a:rPr lang="vi-VN" sz="1800">
                <a:solidFill>
                  <a:srgbClr val="000000"/>
                </a:solidFill>
                <a:latin typeface="Consolas"/>
                <a:ea typeface="Consolas"/>
                <a:cs typeface="Consolas"/>
                <a:sym typeface="Consolas"/>
              </a:rPr>
              <a:t>, </a:t>
            </a:r>
            <a:r>
              <a:rPr lang="vi-VN" sz="1800">
                <a:solidFill>
                  <a:srgbClr val="C53929"/>
                </a:solidFill>
                <a:latin typeface="Consolas"/>
                <a:ea typeface="Consolas"/>
                <a:cs typeface="Consolas"/>
                <a:sym typeface="Consolas"/>
              </a:rPr>
              <a:t>20</a:t>
            </a:r>
            <a:r>
              <a:rPr lang="vi-VN" sz="1800">
                <a:solidFill>
                  <a:srgbClr val="000000"/>
                </a:solidFill>
                <a:latin typeface="Consolas"/>
                <a:ea typeface="Consolas"/>
                <a:cs typeface="Consolas"/>
                <a:sym typeface="Consolas"/>
              </a:rPr>
              <a:t>, </a:t>
            </a:r>
            <a:r>
              <a:rPr lang="vi-VN" sz="1800">
                <a:solidFill>
                  <a:srgbClr val="C53929"/>
                </a:solidFill>
                <a:latin typeface="Consolas"/>
                <a:ea typeface="Consolas"/>
                <a:cs typeface="Consolas"/>
                <a:sym typeface="Consolas"/>
              </a:rPr>
              <a:t>40</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box2 = Box(length = </a:t>
            </a:r>
            <a:r>
              <a:rPr lang="vi-VN" sz="1800">
                <a:solidFill>
                  <a:srgbClr val="C53929"/>
                </a:solidFill>
                <a:latin typeface="Consolas"/>
                <a:ea typeface="Consolas"/>
                <a:cs typeface="Consolas"/>
                <a:sym typeface="Consolas"/>
              </a:rPr>
              <a:t>100</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box3 = Box(length = </a:t>
            </a:r>
            <a:r>
              <a:rPr lang="vi-VN" sz="1800">
                <a:solidFill>
                  <a:srgbClr val="C53929"/>
                </a:solidFill>
                <a:latin typeface="Consolas"/>
                <a:ea typeface="Consolas"/>
                <a:cs typeface="Consolas"/>
                <a:sym typeface="Consolas"/>
              </a:rPr>
              <a:t>100</a:t>
            </a:r>
            <a:r>
              <a:rPr lang="vi-VN" sz="1800">
                <a:solidFill>
                  <a:srgbClr val="000000"/>
                </a:solidFill>
                <a:latin typeface="Consolas"/>
                <a:ea typeface="Consolas"/>
                <a:cs typeface="Consolas"/>
                <a:sym typeface="Consolas"/>
              </a:rPr>
              <a:t>, width = </a:t>
            </a:r>
            <a:r>
              <a:rPr lang="vi-VN" sz="1800">
                <a:solidFill>
                  <a:srgbClr val="C53929"/>
                </a:solidFill>
                <a:latin typeface="Consolas"/>
                <a:ea typeface="Consolas"/>
                <a:cs typeface="Consolas"/>
                <a:sym typeface="Consolas"/>
              </a:rPr>
              <a:t>20</a:t>
            </a:r>
            <a:r>
              <a:rPr lang="vi-VN" sz="1800">
                <a:solidFill>
                  <a:srgbClr val="000000"/>
                </a:solidFill>
                <a:latin typeface="Consolas"/>
                <a:ea typeface="Consolas"/>
                <a:cs typeface="Consolas"/>
                <a:sym typeface="Consolas"/>
              </a:rPr>
              <a:t>, height = </a:t>
            </a:r>
            <a:r>
              <a:rPr lang="vi-VN" sz="1800">
                <a:solidFill>
                  <a:srgbClr val="C53929"/>
                </a:solidFill>
                <a:latin typeface="Consolas"/>
                <a:ea typeface="Consolas"/>
                <a:cs typeface="Consolas"/>
                <a:sym typeface="Consolas"/>
              </a:rPr>
              <a:t>40</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