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7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5143500" type="screen16x9"/>
  <p:notesSz cx="6858000" cy="9144000"/>
  <p:embeddedFontLst>
    <p:embeddedFont>
      <p:font typeface="Consolas" panose="020B0609020204030204" pitchFamily="49" charset="0"/>
      <p:regular r:id="rId73"/>
      <p:bold r:id="rId74"/>
      <p:italic r:id="rId75"/>
      <p:boldItalic r:id="rId76"/>
    </p:embeddedFont>
    <p:embeddedFont>
      <p:font typeface="Roboto" panose="02000000000000000000" pitchFamily="2" charset="0"/>
      <p:regular r:id="rId77"/>
      <p:bold r:id="rId78"/>
      <p:italic r:id="rId79"/>
      <p:boldItalic r:id="rId80"/>
    </p:embeddedFont>
    <p:embeddedFont>
      <p:font typeface="Roboto Condensed" panose="02000000000000000000" pitchFamily="2"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52" autoAdjust="0"/>
  </p:normalViewPr>
  <p:slideViewPr>
    <p:cSldViewPr snapToGrid="0">
      <p:cViewPr varScale="1">
        <p:scale>
          <a:sx n="60" d="100"/>
          <a:sy n="60" d="100"/>
        </p:scale>
        <p:origin x="21"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4.fntdata"/><Relationship Id="rId84" Type="http://schemas.openxmlformats.org/officeDocument/2006/relationships/font" Target="fonts/font12.fntdata"/><Relationship Id="rId89" Type="http://schemas.microsoft.com/office/2016/11/relationships/changesInfo" Target="changesInfos/changesInfo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Huyen Trang 20205234" userId="a0d5a0d4-c301-4866-b3d9-75730d97900c" providerId="ADAL" clId="{911A1279-7A1C-422C-B966-B7DBB19D6497}"/>
    <pc:docChg chg="modSld">
      <pc:chgData name="Le Huyen Trang 20205234" userId="a0d5a0d4-c301-4866-b3d9-75730d97900c" providerId="ADAL" clId="{911A1279-7A1C-422C-B966-B7DBB19D6497}" dt="2023-10-12T02:51:45.060" v="0" actId="1076"/>
      <pc:docMkLst>
        <pc:docMk/>
      </pc:docMkLst>
      <pc:sldChg chg="modSp mod">
        <pc:chgData name="Le Huyen Trang 20205234" userId="a0d5a0d4-c301-4866-b3d9-75730d97900c" providerId="ADAL" clId="{911A1279-7A1C-422C-B966-B7DBB19D6497}" dt="2023-10-12T02:51:45.060" v="0" actId="1076"/>
        <pc:sldMkLst>
          <pc:docMk/>
          <pc:sldMk cId="0" sldId="274"/>
        </pc:sldMkLst>
        <pc:spChg chg="mod">
          <ac:chgData name="Le Huyen Trang 20205234" userId="a0d5a0d4-c301-4866-b3d9-75730d97900c" providerId="ADAL" clId="{911A1279-7A1C-422C-B966-B7DBB19D6497}" dt="2023-10-12T02:51:45.060" v="0" actId="1076"/>
          <ac:spMkLst>
            <pc:docMk/>
            <pc:sldMk cId="0" sldId="274"/>
            <ac:spMk id="2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studio/intr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studio/projects#ProjectFi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android/widget/TextView"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eveloper.android.com/reference/android/widget/Button" TargetMode="External"/><Relationship Id="rId4" Type="http://schemas.openxmlformats.org/officeDocument/2006/relationships/hyperlink" Target="https://developer.android.com/reference/android/widget/Image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studio/write/layout-edito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oncreat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android/app/Activity#setContentView(in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kotlinlang.org/docs/reference/java-interop.html#sam-convers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kotlinlang.org/docs/reference/properties.html#late-initialized-properties-and-variab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eveloper.android.com/guide/topics/ui/accessibility/apps"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developer.android.com/guide/topics/ui/accessibility/principles#label-elements" TargetMode="External"/><Relationship Id="rId4" Type="http://schemas.openxmlformats.org/officeDocument/2006/relationships/hyperlink" Target="https://support.google.com/accessibility/android/answer/7158390"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play.google.com/store/apps/details?id=com.google.android.apps.accessibility.auditor"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android.com/guide/topics/ui/accessibility/apps#describe-ui-element"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android.com/reference/android/view/View#attr_android:importantForAccessibility"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support.google.com/accessibility/android/answer/6283677?hl=en" TargetMode="External"/><Relationship Id="rId7" Type="http://schemas.openxmlformats.org/officeDocument/2006/relationships/hyperlink" Target="https://support.google.com/accessibility/android/answer/9728765?hl=en&amp;ref_topic=3529932"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support.google.com/accessibility/android/answer/6151827?hl=en&amp;ref_topic=3529932" TargetMode="External"/><Relationship Id="rId5" Type="http://schemas.openxmlformats.org/officeDocument/2006/relationships/hyperlink" Target="https://support.google.com/accessibility/android/answer/6006598" TargetMode="External"/><Relationship Id="rId4" Type="http://schemas.openxmlformats.org/officeDocument/2006/relationships/hyperlink" Target="https://support.google.com/accessibility/android/answer/6006966" TargetMode="Externa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android.com/guide/topics/ui/accessibility/testing#talkback"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support.google.com/accessibility/android/answer/6122836"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play.google.com/store/apps/details?id=com.google.android.marvin.talkback&amp;hl=en_U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topics/manifest/uses-sdk-element#ApiLevel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Trong chế độ xem này của Android Studio, bạn có thể thấy cửa sổ Dự án và Layout Editor. </a:t>
            </a:r>
            <a:r>
              <a:rPr lang="vi-VN" dirty="0">
                <a:solidFill>
                  <a:schemeClr val="dk1"/>
                </a:solidFill>
              </a:rPr>
              <a:t>Layout Editor</a:t>
            </a:r>
            <a:r>
              <a:rPr lang="vi-VN" dirty="0"/>
              <a:t> gồm có Bảng chế độ xem, Cây thành phần, Trình chỉnh sửa thiết kế và cửa sổ Thuộc tính.</a:t>
            </a:r>
            <a:endParaRPr dirty="0"/>
          </a:p>
          <a:p>
            <a:pPr marL="457200" lvl="0" indent="-298450" algn="l" rtl="0">
              <a:lnSpc>
                <a:spcPct val="100000"/>
              </a:lnSpc>
              <a:spcBef>
                <a:spcPts val="0"/>
              </a:spcBef>
              <a:spcAft>
                <a:spcPts val="0"/>
              </a:spcAft>
              <a:buSzPts val="1100"/>
              <a:buAutoNum type="arabicParenBoth"/>
            </a:pPr>
            <a:r>
              <a:rPr lang="vi-VN" b="1" dirty="0"/>
              <a:t>Cửa sổ Project (Dự án) </a:t>
            </a:r>
            <a:r>
              <a:rPr lang="vi-VN" dirty="0">
                <a:solidFill>
                  <a:schemeClr val="dk1"/>
                </a:solidFill>
              </a:rPr>
              <a:t>hiển thị các tệp và thư mục cho dự án của bạn.</a:t>
            </a:r>
            <a:endParaRPr dirty="0"/>
          </a:p>
          <a:p>
            <a:pPr marL="457200" lvl="0" indent="-298450" algn="l" rtl="0">
              <a:lnSpc>
                <a:spcPct val="100000"/>
              </a:lnSpc>
              <a:spcBef>
                <a:spcPts val="0"/>
              </a:spcBef>
              <a:spcAft>
                <a:spcPts val="0"/>
              </a:spcAft>
              <a:buSzPts val="1100"/>
              <a:buAutoNum type="arabicParenBoth"/>
            </a:pPr>
            <a:r>
              <a:rPr lang="vi-VN" b="1" dirty="0"/>
              <a:t>Palette (Bảng chế độ xem)</a:t>
            </a:r>
            <a:r>
              <a:rPr lang="vi-VN" dirty="0"/>
              <a:t> hiển thị các thành phần và bố cục mà bạn có thể kéo vào dự án của mình, chẳng hạn như TextView, ImageView và Button (Chế độ xem văn bản, Chế độ xem hình ảnh và Nút).</a:t>
            </a:r>
            <a:endParaRPr dirty="0"/>
          </a:p>
          <a:p>
            <a:pPr marL="457200" lvl="0" indent="-298450" algn="l" rtl="0">
              <a:lnSpc>
                <a:spcPct val="100000"/>
              </a:lnSpc>
              <a:spcBef>
                <a:spcPts val="0"/>
              </a:spcBef>
              <a:spcAft>
                <a:spcPts val="0"/>
              </a:spcAft>
              <a:buSzPts val="1100"/>
              <a:buAutoNum type="arabicParenBoth"/>
            </a:pPr>
            <a:r>
              <a:rPr lang="vi-VN" b="1" dirty="0"/>
              <a:t>Component Tree (Cây thành phần)</a:t>
            </a:r>
            <a:r>
              <a:rPr lang="vi-VN" dirty="0"/>
              <a:t> hiển thị hệ phân cấp chế độ xem cho bố cục của bạn. Hãy nhấp vào một thành phần hoặc bố cục để hiển thị thành phần/bố cục đó trong Design Editor (Trình chỉnh sửa thiết kế).</a:t>
            </a:r>
            <a:endParaRPr dirty="0"/>
          </a:p>
          <a:p>
            <a:pPr marL="457200" lvl="0" indent="-298450" algn="l" rtl="0">
              <a:lnSpc>
                <a:spcPct val="100000"/>
              </a:lnSpc>
              <a:spcBef>
                <a:spcPts val="0"/>
              </a:spcBef>
              <a:spcAft>
                <a:spcPts val="0"/>
              </a:spcAft>
              <a:buSzPts val="1100"/>
              <a:buAutoNum type="arabicParenBoth"/>
            </a:pPr>
            <a:r>
              <a:rPr lang="vi-VN" b="1" dirty="0"/>
              <a:t>Design Editor (Trình chỉnh sửa thiết kế)</a:t>
            </a:r>
            <a:r>
              <a:rPr lang="vi-VN" dirty="0"/>
              <a:t> hiển thị chế độ xem Design (Thiết kế) và chế độ xem Blueprint (Bản vẽ) để biểu diễn trực quan bố cục của bạn. </a:t>
            </a:r>
            <a:endParaRPr dirty="0"/>
          </a:p>
          <a:p>
            <a:pPr marL="457200" lvl="0" indent="-298450" algn="l" rtl="0">
              <a:lnSpc>
                <a:spcPct val="100000"/>
              </a:lnSpc>
              <a:spcBef>
                <a:spcPts val="0"/>
              </a:spcBef>
              <a:spcAft>
                <a:spcPts val="0"/>
              </a:spcAft>
              <a:buSzPts val="1100"/>
              <a:buAutoNum type="arabicParenBoth"/>
            </a:pPr>
            <a:r>
              <a:rPr lang="vi-VN" b="1" dirty="0"/>
              <a:t>Cửa sổ Attributes (Thuộc tính)</a:t>
            </a:r>
            <a:r>
              <a:rPr lang="vi-VN" dirty="0"/>
              <a:t> chứa danh sách các thuộc tính mà bạn có thể đặt cho thành phần của mình.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b="1" dirty="0"/>
              <a:t>Tài nguyên:</a:t>
            </a:r>
            <a:endParaRPr dirty="0"/>
          </a:p>
          <a:p>
            <a:pPr marL="457200" lvl="0" indent="-298450" algn="l" rtl="0">
              <a:lnSpc>
                <a:spcPct val="100000"/>
              </a:lnSpc>
              <a:spcBef>
                <a:spcPts val="0"/>
              </a:spcBef>
              <a:spcAft>
                <a:spcPts val="0"/>
              </a:spcAft>
              <a:buSzPts val="1100"/>
              <a:buChar char="●"/>
            </a:pPr>
            <a:r>
              <a:rPr lang="vi-VN" u="sng" dirty="0">
                <a:solidFill>
                  <a:schemeClr val="hlink"/>
                </a:solidFill>
                <a:hlinkClick r:id="rId3"/>
              </a:rPr>
              <a:t>Làm quen với Android Studio</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Ngoài việc chạy ứng dụng của mình trên một thiết bị thực tế, bạn có thể dùng trình mô phỏng để mô phỏng nhiều kiểu dáng </a:t>
            </a:r>
            <a:r>
              <a:rPr lang="vi-VN" dirty="0">
                <a:solidFill>
                  <a:schemeClr val="dk1"/>
                </a:solidFill>
              </a:rPr>
              <a:t>Android </a:t>
            </a:r>
            <a:r>
              <a:rPr lang="vi-VN" dirty="0"/>
              <a:t>thông qua Trình quản lý thiết bị ảo Android (AVD).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vi-VN" dirty="0"/>
              <a:t>Xin lưu ý rằng bạn sẽ phải tải từng hình ảnh hệ thống cần mô phỏng xuống, vì có nhiều lựa chọn khả thi.</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Trong một dự án ứng dụng cơ bản, các phần chính mà bạn cần biết là Hoạt động, tài nguyên của ứng dụng và tệp gradle. Chúng ta sẽ đề cập chi tiết hơn từng chủ đề trong bài học này, nhưng tóm gọn là: </a:t>
            </a:r>
            <a:endParaRPr dirty="0"/>
          </a:p>
          <a:p>
            <a:pPr marL="457200" lvl="0" indent="-298450" algn="l" rtl="0">
              <a:lnSpc>
                <a:spcPct val="100000"/>
              </a:lnSpc>
              <a:spcBef>
                <a:spcPts val="0"/>
              </a:spcBef>
              <a:spcAft>
                <a:spcPts val="0"/>
              </a:spcAft>
              <a:buSzPts val="1100"/>
              <a:buChar char="●"/>
            </a:pPr>
            <a:r>
              <a:rPr lang="vi-VN" b="1" dirty="0"/>
              <a:t>Hoạt động</a:t>
            </a:r>
            <a:r>
              <a:rPr lang="vi-VN" dirty="0"/>
              <a:t> xử lý hoạt động đầu vào của người dùng và tạo một cửa sổ trên màn hình để hiển thị giao diện người dùng của bạn. </a:t>
            </a:r>
            <a:endParaRPr dirty="0"/>
          </a:p>
          <a:p>
            <a:pPr marL="457200" lvl="0" indent="-298450" algn="l" rtl="0">
              <a:lnSpc>
                <a:spcPct val="100000"/>
              </a:lnSpc>
              <a:spcBef>
                <a:spcPts val="0"/>
              </a:spcBef>
              <a:spcAft>
                <a:spcPts val="0"/>
              </a:spcAft>
              <a:buSzPts val="1100"/>
              <a:buChar char="●"/>
            </a:pPr>
            <a:r>
              <a:rPr lang="vi-VN" b="1" dirty="0"/>
              <a:t>Tài nguyên</a:t>
            </a:r>
            <a:r>
              <a:rPr lang="vi-VN" dirty="0"/>
              <a:t> là các tệp bổ sung mà mã của bạn sử dụng, chẳng hạn như tệp bố cục, hình ảnh, tệp âm thanh, giao diện, màu sắc, v.v. </a:t>
            </a:r>
            <a:endParaRPr dirty="0"/>
          </a:p>
          <a:p>
            <a:pPr marL="457200" lvl="0" indent="-298450" algn="l" rtl="0">
              <a:lnSpc>
                <a:spcPct val="100000"/>
              </a:lnSpc>
              <a:spcBef>
                <a:spcPts val="0"/>
              </a:spcBef>
              <a:spcAft>
                <a:spcPts val="0"/>
              </a:spcAft>
              <a:buSzPts val="1100"/>
              <a:buChar char="●"/>
            </a:pPr>
            <a:r>
              <a:rPr lang="vi-VN" b="1" dirty="0"/>
              <a:t>Tệp Gradle</a:t>
            </a:r>
            <a:r>
              <a:rPr lang="vi-VN" dirty="0"/>
              <a:t> là các tập lệnh kiểm soát cách ứng dụng của bạn được xây dựng sao cho có thể cài đặt ứng dụng đó trên một thiết bị.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Khi bạn tạo ứng dụng đầu tiên dựa trên một mẫu dự án, Android Studio sẽ tạo cấu trúc dự án tương tự với mẫu này.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Clr>
                <a:schemeClr val="dk1"/>
              </a:buClr>
              <a:buSzPts val="1100"/>
              <a:buFont typeface="Arial"/>
              <a:buNone/>
            </a:pPr>
            <a:r>
              <a:rPr lang="vi-VN" dirty="0"/>
              <a:t>Sau đây là chức năng của từng tệp hoặc thư mục: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app</a:t>
            </a:r>
            <a:r>
              <a:rPr lang="vi-VN" dirty="0"/>
              <a:t> – lưu trữ mã nguồn, hoạt động kiểm tra và tài nguyên cho ứng dụng của bạn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libs</a:t>
            </a:r>
            <a:r>
              <a:rPr lang="vi-VN" dirty="0"/>
              <a:t> – lưu trữ các thư viện cục bộ mà ứng dụng của bạn dựa vào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androidTest</a:t>
            </a:r>
            <a:r>
              <a:rPr lang="vi-VN" dirty="0"/>
              <a:t> – mã kiểm tra dành riêng cho Android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main</a:t>
            </a:r>
            <a:r>
              <a:rPr lang="vi-VN" dirty="0"/>
              <a:t> – tệp ứng dụng Java và Kotlin </a:t>
            </a:r>
            <a:endParaRPr dirty="0"/>
          </a:p>
          <a:p>
            <a:pPr marL="457200" lvl="0" indent="-298450" algn="l" rtl="0">
              <a:lnSpc>
                <a:spcPct val="100000"/>
              </a:lnSpc>
              <a:spcBef>
                <a:spcPts val="0"/>
              </a:spcBef>
              <a:spcAft>
                <a:spcPts val="0"/>
              </a:spcAft>
              <a:buSzPts val="1100"/>
              <a:buChar char="●"/>
            </a:pPr>
            <a:r>
              <a:rPr lang="vi-VN" dirty="0"/>
              <a:t>test – hoạt động kiểm tra đơn vị cục bộ sẽ thực thi trên máy tính</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AndroidManifest.xml</a:t>
            </a:r>
            <a:r>
              <a:rPr lang="vi-VN" dirty="0"/>
              <a:t> – khai báo thông tin cần thiết cho ứng dụng của bạn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build.gradle</a:t>
            </a:r>
            <a:r>
              <a:rPr lang="vi-VN" dirty="0"/>
              <a:t> – kiểm soát cách ứng dụng của bạn tự xây dựng, kiểm tra và triển khai </a:t>
            </a:r>
            <a:endParaRPr dirty="0"/>
          </a:p>
          <a:p>
            <a:pPr marL="457200" lvl="0" indent="-298450" algn="l" rtl="0">
              <a:lnSpc>
                <a:spcPct val="100000"/>
              </a:lnSpc>
              <a:spcBef>
                <a:spcPts val="0"/>
              </a:spcBef>
              <a:spcAft>
                <a:spcPts val="0"/>
              </a:spcAft>
              <a:buSzPts val="1100"/>
              <a:buChar char="●"/>
            </a:pPr>
            <a:r>
              <a:rPr lang="vi-VN" dirty="0">
                <a:latin typeface="Consolas"/>
                <a:ea typeface="Consolas"/>
                <a:cs typeface="Consolas"/>
                <a:sym typeface="Consolas"/>
              </a:rPr>
              <a:t>gradlew</a:t>
            </a:r>
            <a:r>
              <a:rPr lang="vi-VN" dirty="0"/>
              <a:t> – một tệp thực thi để chạy gradle, ngay cả khi chưa được cài đặt</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Khi dùng cửa sổ Project (Dự án) của Android Studio, bạn có thể duyệt xem các tệp dự án cho ứng dụng của mình. Chế độ xem Android, hiển thị theo mặc định (hình ảnh ở bên trái), có cấu trúc sao cho dễ dàng truy cập vào các tệp mà bạn cần để phát triển ứng dụng. Tuy nhiên, </a:t>
            </a:r>
            <a:r>
              <a:rPr lang="vi-VN" dirty="0">
                <a:solidFill>
                  <a:schemeClr val="dk1"/>
                </a:solidFill>
              </a:rPr>
              <a:t>chế độ xem Android</a:t>
            </a:r>
            <a:r>
              <a:rPr lang="vi-VN" dirty="0"/>
              <a:t> không phản ánh cấu trúc tệp thực tế trong ứng dụng của bạn (điều bạn sẽ thấy khi dùng trình khám phá tệp trên máy tính). Để xem giao diện thực tế của các thư mục và tệp trên máy tính, hãy chuyển sang chế độ xem Project (Dự án) trong trình đơn thả xuống (hiển thị ở bên phải). Bạn có thể thoải mái sử dụng chế độ xem mà mình thích.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b="1" dirty="0"/>
              <a:t>Tài nguyên</a:t>
            </a:r>
            <a:r>
              <a:rPr lang="vi-VN" dirty="0"/>
              <a:t>:</a:t>
            </a:r>
            <a:endParaRPr dirty="0"/>
          </a:p>
          <a:p>
            <a:pPr marL="0" lvl="0" indent="0" algn="l" rtl="0">
              <a:lnSpc>
                <a:spcPct val="100000"/>
              </a:lnSpc>
              <a:spcBef>
                <a:spcPts val="0"/>
              </a:spcBef>
              <a:spcAft>
                <a:spcPts val="0"/>
              </a:spcAft>
              <a:buSzPts val="1100"/>
              <a:buNone/>
            </a:pPr>
            <a:r>
              <a:rPr lang="vi-VN" u="sng" dirty="0">
                <a:solidFill>
                  <a:schemeClr val="hlink"/>
                </a:solidFill>
                <a:hlinkClick r:id="rId3"/>
              </a:rPr>
              <a:t>Tệp dự án</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Android có sẵn một tập hợp lớn gồm các lớp tích hợp cho chế độ xem (đôi khi gọi là tiện ích). Ví dụ: Chế độ xem văn bản, Chế độ xem hình ảnh và Nút là các chế độ xem thường dùng. Mỗi Chế độ xem có các thuộc tính riêng tùy vào loại Chế độ xem đó. Ví dụ về các thuộc tính bao gồm chiều rộng, chiều cao, chế độ hiển thị, v.v. Đối với Chế độ xem văn bản, các ví dụ về thuộc tính bao gồm kích thước phông chữ, bộ phông chữ và văn bản sẽ hiển thị.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Chế độ xem văn bản</a:t>
            </a:r>
            <a:endParaRPr/>
          </a:p>
          <a:p>
            <a:pPr marL="457200" lvl="0" indent="-298450" algn="l" rtl="0">
              <a:lnSpc>
                <a:spcPct val="100000"/>
              </a:lnSpc>
              <a:spcBef>
                <a:spcPts val="0"/>
              </a:spcBef>
              <a:spcAft>
                <a:spcPts val="0"/>
              </a:spcAft>
              <a:buSzPts val="1100"/>
              <a:buChar char="●"/>
            </a:pPr>
            <a:r>
              <a:rPr lang="vi-VN" u="sng">
                <a:solidFill>
                  <a:schemeClr val="hlink"/>
                </a:solidFill>
                <a:hlinkClick r:id="rId4"/>
              </a:rPr>
              <a:t>Chế độ xem hình ảnh</a:t>
            </a:r>
            <a:endParaRPr/>
          </a:p>
          <a:p>
            <a:pPr marL="457200" lvl="0" indent="-298450" algn="l" rtl="0">
              <a:lnSpc>
                <a:spcPct val="100000"/>
              </a:lnSpc>
              <a:spcBef>
                <a:spcPts val="0"/>
              </a:spcBef>
              <a:spcAft>
                <a:spcPts val="0"/>
              </a:spcAft>
              <a:buSzPts val="1100"/>
              <a:buChar char="●"/>
            </a:pPr>
            <a:r>
              <a:rPr lang="vi-VN" u="sng">
                <a:solidFill>
                  <a:schemeClr val="hlink"/>
                </a:solidFill>
                <a:hlinkClick r:id="rId5"/>
              </a:rPr>
              <a:t>Nút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dirty="0"/>
              <a:t>Trong Android Studio, hãy xây dựng bố cục của bạn bằng Layout Editor. </a:t>
            </a:r>
            <a:endParaRPr dirty="0"/>
          </a:p>
          <a:p>
            <a:pPr marL="457200" lvl="0" indent="-298450" algn="l" rtl="0">
              <a:lnSpc>
                <a:spcPct val="100000"/>
              </a:lnSpc>
              <a:spcBef>
                <a:spcPts val="0"/>
              </a:spcBef>
              <a:spcAft>
                <a:spcPts val="0"/>
              </a:spcAft>
              <a:buSzPts val="1100"/>
              <a:buChar char="●"/>
            </a:pPr>
            <a:r>
              <a:rPr lang="vi-VN" dirty="0"/>
              <a:t>Kéo và thả các thành phần từ Palette (Bảng chế độ xem) (1) vào chế độ xem Design (Thiết kế) (2). </a:t>
            </a:r>
            <a:endParaRPr dirty="0"/>
          </a:p>
          <a:p>
            <a:pPr marL="457200" lvl="0" indent="-298450" algn="l" rtl="0">
              <a:lnSpc>
                <a:spcPct val="100000"/>
              </a:lnSpc>
              <a:spcBef>
                <a:spcPts val="0"/>
              </a:spcBef>
              <a:spcAft>
                <a:spcPts val="0"/>
              </a:spcAft>
              <a:buSzPts val="1100"/>
              <a:buChar char="●"/>
            </a:pPr>
            <a:r>
              <a:rPr lang="vi-VN" dirty="0"/>
              <a:t>Xem bản xem trước bố cục của bạn trong chế độ xem Design (Thiết kế) (2).</a:t>
            </a:r>
            <a:endParaRPr dirty="0"/>
          </a:p>
          <a:p>
            <a:pPr marL="457200" lvl="0" indent="-298450" algn="l" rtl="0">
              <a:lnSpc>
                <a:spcPct val="100000"/>
              </a:lnSpc>
              <a:spcBef>
                <a:spcPts val="0"/>
              </a:spcBef>
              <a:spcAft>
                <a:spcPts val="0"/>
              </a:spcAft>
              <a:buSzPts val="1100"/>
              <a:buChar char="●"/>
            </a:pPr>
            <a:r>
              <a:rPr lang="vi-VN" dirty="0"/>
              <a:t>Sửa đổi các thuộc tính của chế độ xem ở bên phải trong cửa sổ Attributes (Thuộc tính) (3).</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b="1" dirty="0"/>
              <a:t>Tài nguyên:</a:t>
            </a:r>
            <a:endParaRPr dirty="0"/>
          </a:p>
          <a:p>
            <a:pPr marL="457200" lvl="0" indent="-298450" algn="l" rtl="0">
              <a:lnSpc>
                <a:spcPct val="100000"/>
              </a:lnSpc>
              <a:spcBef>
                <a:spcPts val="0"/>
              </a:spcBef>
              <a:spcAft>
                <a:spcPts val="0"/>
              </a:spcAft>
              <a:buSzPts val="1100"/>
              <a:buFont typeface="Roboto"/>
              <a:buChar char="●"/>
            </a:pPr>
            <a:r>
              <a:rPr lang="vi-VN" u="sng" dirty="0">
                <a:solidFill>
                  <a:schemeClr val="hlink"/>
                </a:solidFill>
                <a:latin typeface="Roboto"/>
                <a:ea typeface="Roboto"/>
                <a:cs typeface="Roboto"/>
                <a:sym typeface="Roboto"/>
                <a:hlinkClick r:id="rId3"/>
              </a:rPr>
              <a:t>Xây dựng giao diện người dùng bằng Layout Editor</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Đây là tệp XML để hiển thị </a:t>
            </a:r>
            <a:r>
              <a:rPr lang="vi-VN" dirty="0">
                <a:latin typeface="Courier New"/>
                <a:ea typeface="Courier New"/>
                <a:cs typeface="Courier New"/>
                <a:sym typeface="Courier New"/>
              </a:rPr>
              <a:t>Chế độ xem văn bản</a:t>
            </a:r>
            <a:r>
              <a:rPr lang="vi-VN" dirty="0"/>
              <a:t> trong bố cục. Chúng ta thấy 3 thuộc tính trên </a:t>
            </a:r>
            <a:r>
              <a:rPr lang="vi-VN" dirty="0">
                <a:latin typeface="Courier New"/>
                <a:ea typeface="Courier New"/>
                <a:cs typeface="Courier New"/>
                <a:sym typeface="Courier New"/>
              </a:rPr>
              <a:t>Chế độ xem văn bản</a:t>
            </a:r>
            <a:r>
              <a:rPr lang="vi-VN" dirty="0"/>
              <a:t>: chiều rộng, chiều cao và văn bản. Các thuộc tính này được cung cấp bằng lớp </a:t>
            </a:r>
            <a:r>
              <a:rPr lang="vi-VN" dirty="0">
                <a:latin typeface="Courier New"/>
                <a:ea typeface="Courier New"/>
                <a:cs typeface="Courier New"/>
                <a:sym typeface="Courier New"/>
              </a:rPr>
              <a:t>Chế độ xem</a:t>
            </a:r>
            <a:r>
              <a:rPr lang="vi-VN" dirty="0"/>
              <a:t> cơ bản (chiều rộng và chiều cao) hoặc bằng lớp </a:t>
            </a:r>
            <a:r>
              <a:rPr lang="vi-VN" dirty="0">
                <a:latin typeface="Courier New"/>
                <a:ea typeface="Courier New"/>
                <a:cs typeface="Courier New"/>
                <a:sym typeface="Courier New"/>
              </a:rPr>
              <a:t>Chế độ xem văn bản</a:t>
            </a:r>
            <a:r>
              <a:rPr lang="vi-VN" dirty="0"/>
              <a:t> cụ thể.</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dirty="0"/>
              <a:t>Android có một số cách để chỉ định chiều rộng và chiều cao của </a:t>
            </a:r>
            <a:r>
              <a:rPr lang="vi-VN" dirty="0">
                <a:latin typeface="Courier New"/>
                <a:ea typeface="Courier New"/>
                <a:cs typeface="Courier New"/>
                <a:sym typeface="Courier New"/>
              </a:rPr>
              <a:t>Chế độ xem</a:t>
            </a:r>
            <a:r>
              <a:rPr lang="vi-VN" dirty="0"/>
              <a:t>. Những ví dụ này dành cho layout_width của Chế độ xem, nhưng cũng áp dụng cho thuộc tính </a:t>
            </a:r>
            <a:r>
              <a:rPr lang="vi-VN" dirty="0">
                <a:latin typeface="Courier New"/>
                <a:ea typeface="Courier New"/>
                <a:cs typeface="Courier New"/>
                <a:sym typeface="Courier New"/>
              </a:rPr>
              <a:t>layout_height </a:t>
            </a:r>
            <a:r>
              <a:rPr lang="vi-VN" dirty="0"/>
              <a:t>của Chế độ xem.</a:t>
            </a:r>
            <a:endParaRPr dirty="0"/>
          </a:p>
          <a:p>
            <a:pPr marL="457200" lvl="0" indent="-298450" algn="l" rtl="0">
              <a:lnSpc>
                <a:spcPct val="115000"/>
              </a:lnSpc>
              <a:spcBef>
                <a:spcPts val="0"/>
              </a:spcBef>
              <a:spcAft>
                <a:spcPts val="0"/>
              </a:spcAft>
              <a:buSzPts val="1100"/>
              <a:buChar char="●"/>
            </a:pPr>
            <a:r>
              <a:rPr lang="vi-VN" dirty="0"/>
              <a:t>Dùng </a:t>
            </a:r>
            <a:r>
              <a:rPr lang="vi-VN" dirty="0">
                <a:latin typeface="Courier New"/>
                <a:ea typeface="Courier New"/>
                <a:cs typeface="Courier New"/>
                <a:sym typeface="Courier New"/>
              </a:rPr>
              <a:t>wrap_content</a:t>
            </a:r>
            <a:r>
              <a:rPr lang="vi-VN" dirty="0"/>
              <a:t> để </a:t>
            </a:r>
            <a:r>
              <a:rPr lang="vi-VN" dirty="0">
                <a:solidFill>
                  <a:schemeClr val="dk1"/>
                </a:solidFill>
              </a:rPr>
              <a:t>chỉ </a:t>
            </a:r>
            <a:r>
              <a:rPr lang="vi-VN" dirty="0"/>
              <a:t>sử dụng lượng không gian cần thiết cho việc hiển thị nội dung trong </a:t>
            </a:r>
            <a:r>
              <a:rPr lang="vi-VN" dirty="0">
                <a:latin typeface="Courier New"/>
                <a:ea typeface="Courier New"/>
                <a:cs typeface="Courier New"/>
                <a:sym typeface="Courier New"/>
              </a:rPr>
              <a:t>Chế độ xem</a:t>
            </a:r>
            <a:r>
              <a:rPr lang="vi-VN" dirty="0"/>
              <a:t>. Ví dụ: nếu bạn muốn </a:t>
            </a:r>
            <a:r>
              <a:rPr lang="vi-VN" dirty="0">
                <a:latin typeface="Courier New"/>
                <a:ea typeface="Courier New"/>
                <a:cs typeface="Courier New"/>
                <a:sym typeface="Courier New"/>
              </a:rPr>
              <a:t>Chế độ xem</a:t>
            </a:r>
            <a:r>
              <a:rPr lang="vi-VN" dirty="0"/>
              <a:t> rộng bằng văn bản trong </a:t>
            </a:r>
            <a:r>
              <a:rPr lang="vi-VN" dirty="0">
                <a:latin typeface="Courier New"/>
                <a:ea typeface="Courier New"/>
                <a:cs typeface="Courier New"/>
                <a:sym typeface="Courier New"/>
              </a:rPr>
              <a:t>Chế độ xem văn bản</a:t>
            </a:r>
            <a:r>
              <a:rPr lang="vi-VN" dirty="0"/>
              <a:t>, hãy dùng </a:t>
            </a:r>
            <a:r>
              <a:rPr lang="vi-VN" dirty="0">
                <a:latin typeface="Courier New"/>
                <a:ea typeface="Courier New"/>
                <a:cs typeface="Courier New"/>
                <a:sym typeface="Courier New"/>
              </a:rPr>
              <a:t>wrap_content</a:t>
            </a:r>
            <a:r>
              <a:rPr lang="vi-VN" dirty="0"/>
              <a:t>.</a:t>
            </a:r>
            <a:endParaRPr dirty="0"/>
          </a:p>
          <a:p>
            <a:pPr marL="457200" lvl="0" indent="-298450" algn="l" rtl="0">
              <a:lnSpc>
                <a:spcPct val="115000"/>
              </a:lnSpc>
              <a:spcBef>
                <a:spcPts val="0"/>
              </a:spcBef>
              <a:spcAft>
                <a:spcPts val="0"/>
              </a:spcAft>
              <a:buSzPts val="1100"/>
              <a:buChar char="●"/>
            </a:pPr>
            <a:r>
              <a:rPr lang="vi-VN" dirty="0"/>
              <a:t>Dùng </a:t>
            </a:r>
            <a:r>
              <a:rPr lang="vi-VN" dirty="0">
                <a:latin typeface="Courier New"/>
                <a:ea typeface="Courier New"/>
                <a:cs typeface="Courier New"/>
                <a:sym typeface="Courier New"/>
              </a:rPr>
              <a:t>match_parent</a:t>
            </a:r>
            <a:r>
              <a:rPr lang="vi-VN" dirty="0"/>
              <a:t> để sử dụng kích thước của chế độ xem mẹ (chẳng hạn như khớp với chiều rộng của </a:t>
            </a:r>
            <a:r>
              <a:rPr lang="vi-VN" dirty="0">
                <a:latin typeface="Courier New"/>
                <a:ea typeface="Courier New"/>
                <a:cs typeface="Courier New"/>
                <a:sym typeface="Courier New"/>
              </a:rPr>
              <a:t>Chế độ xem</a:t>
            </a:r>
            <a:r>
              <a:rPr lang="vi-VN" dirty="0"/>
              <a:t> mẹ). Ví dụ: nếu bạn muốn </a:t>
            </a:r>
            <a:r>
              <a:rPr lang="vi-VN" dirty="0">
                <a:latin typeface="Courier New"/>
                <a:ea typeface="Courier New"/>
                <a:cs typeface="Courier New"/>
                <a:sym typeface="Courier New"/>
              </a:rPr>
              <a:t>Chế độ xem hình ảnh</a:t>
            </a:r>
            <a:r>
              <a:rPr lang="vi-VN" dirty="0"/>
              <a:t> có kích thước đầy đủ của chế độ xem mẹ, hãy đặt </a:t>
            </a:r>
            <a:r>
              <a:rPr lang="vi-VN" dirty="0">
                <a:latin typeface="Courier New"/>
                <a:ea typeface="Courier New"/>
                <a:cs typeface="Courier New"/>
                <a:sym typeface="Courier New"/>
              </a:rPr>
              <a:t>match_parent</a:t>
            </a:r>
            <a:r>
              <a:rPr lang="vi-VN" dirty="0"/>
              <a:t> cho chiều rộng và chiều cao của chế độ xem đó. </a:t>
            </a:r>
            <a:endParaRPr dirty="0"/>
          </a:p>
          <a:p>
            <a:pPr marL="457200" lvl="0" indent="-298450" algn="l" rtl="0">
              <a:lnSpc>
                <a:spcPct val="115000"/>
              </a:lnSpc>
              <a:spcBef>
                <a:spcPts val="0"/>
              </a:spcBef>
              <a:spcAft>
                <a:spcPts val="0"/>
              </a:spcAft>
              <a:buSzPts val="1100"/>
              <a:buChar char="●"/>
            </a:pPr>
            <a:r>
              <a:rPr lang="vi-VN" dirty="0"/>
              <a:t>Cuối cùng, nếu bạn muốn dùng một kích thước cố định cho </a:t>
            </a:r>
            <a:r>
              <a:rPr lang="vi-VN" dirty="0">
                <a:latin typeface="Courier New"/>
                <a:ea typeface="Courier New"/>
                <a:cs typeface="Courier New"/>
                <a:sym typeface="Courier New"/>
              </a:rPr>
              <a:t>Chế độ xem</a:t>
            </a:r>
            <a:r>
              <a:rPr lang="vi-VN" dirty="0"/>
              <a:t>, hãy đặt một </a:t>
            </a:r>
            <a:r>
              <a:rPr lang="vi-VN" dirty="0">
                <a:solidFill>
                  <a:schemeClr val="dk1"/>
                </a:solidFill>
              </a:rPr>
              <a:t>giá trị</a:t>
            </a:r>
            <a:r>
              <a:rPr lang="vi-VN" dirty="0"/>
              <a:t> dp (pixel không phụ thuộc vào mật độ) cụ thể. Chúng ta sẽ xem lại khái niệm về dps trong bài học tiếp theo khi tìm hiểu thêm về bố cục.</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dirty="0"/>
              <a:t>Để hiện nhiều chế độ xem trên màn hình, hãy dùng </a:t>
            </a:r>
            <a:r>
              <a:rPr lang="vi-VN" dirty="0">
                <a:latin typeface="Courier New"/>
                <a:ea typeface="Courier New"/>
                <a:cs typeface="Courier New"/>
                <a:sym typeface="Courier New"/>
              </a:rPr>
              <a:t>ViewGroup</a:t>
            </a:r>
            <a:r>
              <a:rPr lang="vi-VN" dirty="0"/>
              <a:t>. </a:t>
            </a:r>
            <a:r>
              <a:rPr lang="vi-VN" dirty="0">
                <a:latin typeface="Courier New"/>
                <a:ea typeface="Courier New"/>
                <a:cs typeface="Courier New"/>
                <a:sym typeface="Courier New"/>
              </a:rPr>
              <a:t>ViewGroup</a:t>
            </a:r>
            <a:r>
              <a:rPr lang="vi-VN" dirty="0"/>
              <a:t> là vùng chứa cho các chế độ xem, đồng thời kiểm soát cách sắp xếp và bố trí các chế độ xem trên màn hình. Trang trình bày này cho thấy các ví dụ về 3 loại ViewGroup. </a:t>
            </a:r>
            <a:endParaRPr dirty="0"/>
          </a:p>
          <a:p>
            <a:pPr marL="457200" lvl="0" indent="-298450" algn="l" rtl="0">
              <a:lnSpc>
                <a:spcPct val="100000"/>
              </a:lnSpc>
              <a:spcBef>
                <a:spcPts val="0"/>
              </a:spcBef>
              <a:spcAft>
                <a:spcPts val="0"/>
              </a:spcAft>
              <a:buSzPts val="1100"/>
              <a:buChar char="●"/>
            </a:pPr>
            <a:r>
              <a:rPr lang="vi-VN" dirty="0"/>
              <a:t>Dùng </a:t>
            </a:r>
            <a:r>
              <a:rPr lang="vi-VN" dirty="0">
                <a:latin typeface="Courier New"/>
                <a:ea typeface="Courier New"/>
                <a:cs typeface="Courier New"/>
                <a:sym typeface="Courier New"/>
              </a:rPr>
              <a:t>FrameLayout</a:t>
            </a:r>
            <a:r>
              <a:rPr lang="vi-VN" dirty="0"/>
              <a:t> nếu bạn chỉ có một </a:t>
            </a:r>
            <a:r>
              <a:rPr lang="vi-VN" dirty="0">
                <a:latin typeface="Courier New"/>
                <a:ea typeface="Courier New"/>
                <a:cs typeface="Courier New"/>
                <a:sym typeface="Courier New"/>
              </a:rPr>
              <a:t>Chế độ xem</a:t>
            </a:r>
            <a:r>
              <a:rPr lang="vi-VN" dirty="0"/>
              <a:t> con. </a:t>
            </a:r>
            <a:endParaRPr dirty="0"/>
          </a:p>
          <a:p>
            <a:pPr marL="457200" lvl="0" indent="-298450" algn="l" rtl="0">
              <a:lnSpc>
                <a:spcPct val="100000"/>
              </a:lnSpc>
              <a:spcBef>
                <a:spcPts val="0"/>
              </a:spcBef>
              <a:spcAft>
                <a:spcPts val="0"/>
              </a:spcAft>
              <a:buSzPts val="1100"/>
              <a:buChar char="●"/>
            </a:pPr>
            <a:r>
              <a:rPr lang="vi-VN" dirty="0"/>
              <a:t>Dùng </a:t>
            </a:r>
            <a:r>
              <a:rPr lang="vi-VN" dirty="0">
                <a:latin typeface="Courier New"/>
                <a:ea typeface="Courier New"/>
                <a:cs typeface="Courier New"/>
                <a:sym typeface="Courier New"/>
              </a:rPr>
              <a:t>LinearLayout</a:t>
            </a:r>
            <a:r>
              <a:rPr lang="vi-VN" dirty="0"/>
              <a:t> để hiển thị các chế độ xem trong một hàng hoặc một cột. </a:t>
            </a:r>
            <a:endParaRPr dirty="0"/>
          </a:p>
          <a:p>
            <a:pPr marL="457200" lvl="0" indent="-298450" algn="l" rtl="0">
              <a:lnSpc>
                <a:spcPct val="100000"/>
              </a:lnSpc>
              <a:spcBef>
                <a:spcPts val="0"/>
              </a:spcBef>
              <a:spcAft>
                <a:spcPts val="0"/>
              </a:spcAft>
              <a:buSzPts val="1100"/>
              <a:buChar char="●"/>
            </a:pPr>
            <a:r>
              <a:rPr lang="vi-VN" dirty="0"/>
              <a:t>Dùng </a:t>
            </a:r>
            <a:r>
              <a:rPr lang="vi-VN" dirty="0">
                <a:latin typeface="Courier New"/>
                <a:ea typeface="Courier New"/>
                <a:cs typeface="Courier New"/>
                <a:sym typeface="Courier New"/>
              </a:rPr>
              <a:t>ConstraintLayout</a:t>
            </a:r>
            <a:r>
              <a:rPr lang="vi-VN" dirty="0"/>
              <a:t> cho các bố cục phức tạp hơn.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Clr>
                <a:schemeClr val="dk1"/>
              </a:buClr>
              <a:buSzPts val="1100"/>
              <a:buFont typeface="Arial"/>
              <a:buNone/>
            </a:pPr>
            <a:r>
              <a:rPr lang="vi-VN" dirty="0"/>
              <a:t>Nhìn chung, hãy chọn </a:t>
            </a:r>
            <a:r>
              <a:rPr lang="vi-VN" dirty="0">
                <a:latin typeface="Courier New"/>
                <a:ea typeface="Courier New"/>
                <a:cs typeface="Courier New"/>
                <a:sym typeface="Courier New"/>
              </a:rPr>
              <a:t>ViewGroup</a:t>
            </a:r>
            <a:r>
              <a:rPr lang="vi-VN" dirty="0"/>
              <a:t> đáp ứng nhu cầu của bạn mà không quá phức tạp. Ví dụ: nếu bạn có thể hoàn thành công việc bằng </a:t>
            </a:r>
            <a:r>
              <a:rPr lang="vi-VN" dirty="0">
                <a:latin typeface="Courier New"/>
                <a:ea typeface="Courier New"/>
                <a:cs typeface="Courier New"/>
                <a:sym typeface="Courier New"/>
              </a:rPr>
              <a:t>LinearLayout</a:t>
            </a:r>
            <a:r>
              <a:rPr lang="vi-VN" dirty="0"/>
              <a:t>, thì không cần dùng </a:t>
            </a:r>
            <a:r>
              <a:rPr lang="vi-VN" dirty="0">
                <a:latin typeface="Courier New"/>
                <a:ea typeface="Courier New"/>
                <a:cs typeface="Courier New"/>
                <a:sym typeface="Courier New"/>
              </a:rPr>
              <a:t>ConstraintLayout</a:t>
            </a:r>
            <a:r>
              <a:rPr lang="vi-VN" dirty="0"/>
              <a:t>.</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vi-VN" dirty="0"/>
              <a:t>Hãy xem tệp XML cho một số </a:t>
            </a:r>
            <a:r>
              <a:rPr lang="vi-VN" dirty="0">
                <a:latin typeface="Courier New"/>
                <a:ea typeface="Courier New"/>
                <a:cs typeface="Courier New"/>
                <a:sym typeface="Courier New"/>
              </a:rPr>
              <a:t>ViewGroup</a:t>
            </a:r>
            <a:r>
              <a:rPr lang="vi-VN" dirty="0"/>
              <a:t> này.</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Trong ví dụ này, </a:t>
            </a:r>
            <a:r>
              <a:rPr lang="vi-VN">
                <a:latin typeface="Courier New"/>
                <a:ea typeface="Courier New"/>
                <a:cs typeface="Courier New"/>
                <a:sym typeface="Courier New"/>
              </a:rPr>
              <a:t>FrameLayout</a:t>
            </a:r>
            <a:r>
              <a:rPr lang="vi-VN"/>
              <a:t> lưu giữ một </a:t>
            </a:r>
            <a:r>
              <a:rPr lang="vi-VN">
                <a:latin typeface="Courier New"/>
                <a:ea typeface="Courier New"/>
                <a:cs typeface="Courier New"/>
                <a:sym typeface="Courier New"/>
              </a:rPr>
              <a:t>Chế độ xem văn bản</a:t>
            </a:r>
            <a:r>
              <a:rPr lang="vi-VN"/>
              <a:t>. </a:t>
            </a:r>
            <a:r>
              <a:rPr lang="vi-VN">
                <a:solidFill>
                  <a:schemeClr val="dk1"/>
                </a:solidFill>
              </a:rPr>
              <a:t>Xin lưu ý rằng thẻ đóng của </a:t>
            </a:r>
            <a:r>
              <a:rPr lang="vi-VN">
                <a:solidFill>
                  <a:schemeClr val="dk1"/>
                </a:solidFill>
                <a:latin typeface="Courier New"/>
                <a:ea typeface="Courier New"/>
                <a:cs typeface="Courier New"/>
                <a:sym typeface="Courier New"/>
              </a:rPr>
              <a:t>FrameLayout</a:t>
            </a:r>
            <a:r>
              <a:rPr lang="vi-VN">
                <a:solidFill>
                  <a:schemeClr val="dk1"/>
                </a:solidFill>
              </a:rPr>
              <a:t> xuất hiện sau </a:t>
            </a:r>
            <a:r>
              <a:rPr lang="vi-VN">
                <a:solidFill>
                  <a:schemeClr val="dk1"/>
                </a:solidFill>
                <a:latin typeface="Courier New"/>
                <a:ea typeface="Courier New"/>
                <a:cs typeface="Courier New"/>
                <a:sym typeface="Courier New"/>
              </a:rPr>
              <a:t>Chế độ xem văn bản</a:t>
            </a:r>
            <a:r>
              <a:rPr lang="vi-VN">
                <a:solidFill>
                  <a:schemeClr val="dk1"/>
                </a:solidFill>
              </a:rPr>
              <a:t> con.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Bạn có thể coi </a:t>
            </a:r>
            <a:r>
              <a:rPr lang="vi-VN">
                <a:latin typeface="Courier New"/>
                <a:ea typeface="Courier New"/>
                <a:cs typeface="Courier New"/>
                <a:sym typeface="Courier New"/>
              </a:rPr>
              <a:t>FrameLayout</a:t>
            </a:r>
            <a:r>
              <a:rPr lang="vi-VN"/>
              <a:t> như một khung ảnh. Khung này chỉ nhằm hiển thị một thứ, vì vậy, hãy dùng khung này để lưu giữ một </a:t>
            </a:r>
            <a:r>
              <a:rPr lang="vi-VN">
                <a:latin typeface="Courier New"/>
                <a:ea typeface="Courier New"/>
                <a:cs typeface="Courier New"/>
                <a:sym typeface="Courier New"/>
              </a:rPr>
              <a:t>Chế độ xem</a:t>
            </a:r>
            <a:r>
              <a:rPr lang="vi-VN"/>
              <a:t> con. Nếu bạn thêm nhiều chế độ xem con bên trong khung đó, các chế độ xem sẽ chồng chéo nhau, đây có thể là hành vi mong muốn trong một số trường hợp.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Đây là một ví dụ về tệp XML cho </a:t>
            </a:r>
            <a:r>
              <a:rPr lang="vi-VN">
                <a:latin typeface="Courier New"/>
                <a:ea typeface="Courier New"/>
                <a:cs typeface="Courier New"/>
                <a:sym typeface="Courier New"/>
              </a:rPr>
              <a:t>ViewGroup</a:t>
            </a:r>
            <a:r>
              <a:rPr lang="vi-VN"/>
              <a:t> </a:t>
            </a:r>
            <a:r>
              <a:rPr lang="vi-VN">
                <a:latin typeface="Courier New"/>
                <a:ea typeface="Courier New"/>
                <a:cs typeface="Courier New"/>
                <a:sym typeface="Courier New"/>
              </a:rPr>
              <a:t>LinearLayout</a:t>
            </a:r>
            <a:r>
              <a:rPr lang="vi-VN"/>
              <a:t>. </a:t>
            </a:r>
            <a:r>
              <a:rPr lang="vi-VN">
                <a:latin typeface="Courier New"/>
                <a:ea typeface="Courier New"/>
                <a:cs typeface="Courier New"/>
                <a:sym typeface="Courier New"/>
              </a:rPr>
              <a:t>LinearLayout</a:t>
            </a:r>
            <a:r>
              <a:rPr lang="vi-VN"/>
              <a:t> là chế độ xem mẹ cho 3 chế độ xem con (2 </a:t>
            </a:r>
            <a:r>
              <a:rPr lang="vi-VN">
                <a:latin typeface="Courier New"/>
                <a:ea typeface="Courier New"/>
                <a:cs typeface="Courier New"/>
                <a:sym typeface="Courier New"/>
              </a:rPr>
              <a:t>Chế độ xem văn bản</a:t>
            </a:r>
            <a:r>
              <a:rPr lang="vi-VN"/>
              <a:t> và một </a:t>
            </a:r>
            <a:r>
              <a:rPr lang="vi-VN">
                <a:latin typeface="Courier New"/>
                <a:ea typeface="Courier New"/>
                <a:cs typeface="Courier New"/>
                <a:sym typeface="Courier New"/>
              </a:rPr>
              <a:t>Nút</a:t>
            </a:r>
            <a:r>
              <a:rPr lang="vi-VN"/>
              <a: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r>
              <a:rPr lang="vi-VN">
                <a:latin typeface="Courier New"/>
                <a:ea typeface="Courier New"/>
                <a:cs typeface="Courier New"/>
                <a:sym typeface="Courier New"/>
              </a:rPr>
              <a:t>LinearLayout</a:t>
            </a:r>
            <a:r>
              <a:rPr lang="vi-VN"/>
              <a:t> bố trí các chế độ xem con trong một hàng hoặc một cột. Hướng bố cục được xác định bằng thuộc tính hướng trên </a:t>
            </a:r>
            <a:r>
              <a:rPr lang="vi-VN">
                <a:latin typeface="Courier New"/>
                <a:ea typeface="Courier New"/>
                <a:cs typeface="Courier New"/>
                <a:sym typeface="Courier New"/>
              </a:rPr>
              <a:t>LinearLayout</a:t>
            </a:r>
            <a:r>
              <a:rPr lang="vi-VN"/>
              <a:t>. Trong trường hợp này, </a:t>
            </a:r>
            <a:r>
              <a:rPr lang="vi-VN">
                <a:latin typeface="Courier New"/>
                <a:ea typeface="Courier New"/>
                <a:cs typeface="Courier New"/>
                <a:sym typeface="Courier New"/>
              </a:rPr>
              <a:t>LinearLayout</a:t>
            </a:r>
            <a:r>
              <a:rPr lang="vi-VN"/>
              <a:t> có hướng "dọc", vì vậy, bố cục sẽ giống như sơ đồ này. Hãy thay đổi hướng thành “ngang” để nhóm các chế độ xem thành một hàng ngang.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Chúng ta đã nói về cách các chế độ xem có thể có mối quan hệ mẹ – con nếu được đặt trong một </a:t>
            </a:r>
            <a:r>
              <a:rPr lang="vi-VN">
                <a:latin typeface="Courier New"/>
                <a:ea typeface="Courier New"/>
                <a:cs typeface="Courier New"/>
                <a:sym typeface="Courier New"/>
              </a:rPr>
              <a:t>ViewGroup</a:t>
            </a:r>
            <a:r>
              <a:rPr lang="vi-VN"/>
              <a:t>. </a:t>
            </a:r>
            <a:r>
              <a:rPr lang="vi-VN">
                <a:latin typeface="Courier New"/>
                <a:ea typeface="Courier New"/>
                <a:cs typeface="Courier New"/>
                <a:sym typeface="Courier New"/>
              </a:rPr>
              <a:t>ViewGroup</a:t>
            </a:r>
            <a:r>
              <a:rPr lang="vi-VN"/>
              <a:t> cũng có thể chứa các </a:t>
            </a:r>
            <a:r>
              <a:rPr lang="vi-VN">
                <a:latin typeface="Courier New"/>
                <a:ea typeface="Courier New"/>
                <a:cs typeface="Courier New"/>
                <a:sym typeface="Courier New"/>
              </a:rPr>
              <a:t>ViewGroup</a:t>
            </a:r>
            <a:r>
              <a:rPr lang="vi-VN"/>
              <a:t> khác. Điều này tạo ra một hệ phân cấp chế độ xem đại diện cho bố cục của nội dung hiển thị trên màn hình (ở bên phải).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Ngoài việc xác định bố cục của riêng mình, bạn cũng có thể thêm hình ảnh, tệp âm thanh, chuỗi, biểu tượng ứng dụng và các tài nguyên khác vào ứng dụng. Android cung cấp một hệ thống mạnh mẽ để truy cập vào các tài nguyên đó từ bất cứ đâu trong ứng dụng của bạn.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vi-VN"/>
              <a:t>Thư mục </a:t>
            </a:r>
            <a:r>
              <a:rPr lang="vi-VN">
                <a:latin typeface="Courier New"/>
                <a:ea typeface="Courier New"/>
                <a:cs typeface="Courier New"/>
                <a:sym typeface="Courier New"/>
              </a:rPr>
              <a:t>drawable</a:t>
            </a:r>
            <a:r>
              <a:rPr lang="vi-VN"/>
              <a:t> lưu trữ tất cả các tệp liên quan đến hình ảnh bản vẽ và các tài sản liên quan.</a:t>
            </a:r>
            <a:endParaRPr/>
          </a:p>
          <a:p>
            <a:pPr marL="457200" lvl="0" indent="-298450" algn="l" rtl="0">
              <a:lnSpc>
                <a:spcPct val="100000"/>
              </a:lnSpc>
              <a:spcBef>
                <a:spcPts val="0"/>
              </a:spcBef>
              <a:spcAft>
                <a:spcPts val="0"/>
              </a:spcAft>
              <a:buSzPts val="1100"/>
              <a:buChar char="●"/>
            </a:pPr>
            <a:r>
              <a:rPr lang="vi-VN"/>
              <a:t>Thư mục </a:t>
            </a:r>
            <a:r>
              <a:rPr lang="vi-VN">
                <a:latin typeface="Courier New"/>
                <a:ea typeface="Courier New"/>
                <a:cs typeface="Courier New"/>
                <a:sym typeface="Courier New"/>
              </a:rPr>
              <a:t>layout</a:t>
            </a:r>
            <a:r>
              <a:rPr lang="vi-VN"/>
              <a:t> chứa tất cả các tệp XML của bố cục cho ứng dụng của bạn. Bạn có thể có nhiều thư mục này nếu ứng dụng của bạn cần xử lý nhiều hướng hoặc mật độ.</a:t>
            </a:r>
            <a:endParaRPr/>
          </a:p>
          <a:p>
            <a:pPr marL="457200" lvl="0" indent="-298450" algn="l" rtl="0">
              <a:lnSpc>
                <a:spcPct val="100000"/>
              </a:lnSpc>
              <a:spcBef>
                <a:spcPts val="0"/>
              </a:spcBef>
              <a:spcAft>
                <a:spcPts val="0"/>
              </a:spcAft>
              <a:buSzPts val="1100"/>
              <a:buChar char="●"/>
            </a:pPr>
            <a:r>
              <a:rPr lang="vi-VN"/>
              <a:t>Thư mục </a:t>
            </a:r>
            <a:r>
              <a:rPr lang="vi-VN">
                <a:latin typeface="Courier New"/>
                <a:ea typeface="Courier New"/>
                <a:cs typeface="Courier New"/>
                <a:sym typeface="Courier New"/>
              </a:rPr>
              <a:t>mipmap</a:t>
            </a:r>
            <a:r>
              <a:rPr lang="vi-VN"/>
              <a:t> chứa các tệp cho biểu tượng ứng dụng của bạn (gọi là biểu tượng trình chạy) ở nhiều mật độ màn hình.</a:t>
            </a:r>
            <a:endParaRPr/>
          </a:p>
          <a:p>
            <a:pPr marL="457200" lvl="0" indent="-298450" algn="l" rtl="0">
              <a:lnSpc>
                <a:spcPct val="100000"/>
              </a:lnSpc>
              <a:spcBef>
                <a:spcPts val="0"/>
              </a:spcBef>
              <a:spcAft>
                <a:spcPts val="0"/>
              </a:spcAft>
              <a:buSzPts val="1100"/>
              <a:buChar char="●"/>
            </a:pPr>
            <a:r>
              <a:rPr lang="vi-VN"/>
              <a:t>Thư mục </a:t>
            </a:r>
            <a:r>
              <a:rPr lang="vi-VN">
                <a:latin typeface="Courier New"/>
                <a:ea typeface="Courier New"/>
                <a:cs typeface="Courier New"/>
                <a:sym typeface="Courier New"/>
              </a:rPr>
              <a:t>values</a:t>
            </a:r>
            <a:r>
              <a:rPr lang="vi-VN"/>
              <a:t> chứa các tệp liên quan đến những tập hợp đơn giản gồm các chuỗi, màu sắc, số nguyên và kiểu. Nếu đang bản địa hóa ứng dụng của mình, bạn có thể có nhiều thư mục values.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Nhiều thư mục con khác có thể xuất hiện trong thư mục tài nguyên, nhưng đây là những thư mục sẽ có trong hầu hết mọi dự án Android.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dirty="0"/>
              <a:t>Đây là Android Studio – môi trường phát triển tích hợp (IDE) chính thức để phát triển ứng dụng Android. Môi trường này được tích hợp trên IntelliJ IDEA và có nhiều tính năng giúp phát triển ứng dụng Android nhanh chóng và dễ dàng hơn.</a:t>
            </a:r>
            <a:endParaRPr dirty="0"/>
          </a:p>
          <a:p>
            <a:pPr marL="0" lvl="0" indent="0" algn="l" rtl="0">
              <a:lnSpc>
                <a:spcPct val="100000"/>
              </a:lnSpc>
              <a:spcBef>
                <a:spcPts val="0"/>
              </a:spcBef>
              <a:spcAft>
                <a:spcPts val="0"/>
              </a:spcAft>
              <a:buSzPts val="1100"/>
              <a:buNone/>
            </a:pPr>
            <a:r>
              <a:rPr lang="vi-VN" dirty="0"/>
              <a:t>H</a:t>
            </a:r>
            <a:r>
              <a:rPr lang="vi-VN" dirty="0">
                <a:solidFill>
                  <a:schemeClr val="dk1"/>
                </a:solidFill>
              </a:rPr>
              <a:t>ướng dẫn cài đặt </a:t>
            </a:r>
            <a:r>
              <a:rPr lang="vi-VN" dirty="0"/>
              <a:t>và </a:t>
            </a:r>
            <a:r>
              <a:rPr lang="vi-VN" dirty="0">
                <a:solidFill>
                  <a:schemeClr val="dk1"/>
                </a:solidFill>
              </a:rPr>
              <a:t>hướng dẫn từng bước chính thức </a:t>
            </a:r>
            <a:r>
              <a:rPr lang="vi-VN" dirty="0"/>
              <a:t>sẽ có trong phòng thí nghiệm. Bài giảng này sẽ tập trung nhiều hơn vào các khái niệm cấp cao.</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b="1" dirty="0"/>
              <a:t>Tài nguyên:</a:t>
            </a:r>
            <a:endParaRPr dirty="0"/>
          </a:p>
          <a:p>
            <a:pPr marL="457200" lvl="0" indent="-298450" algn="l" rtl="0">
              <a:lnSpc>
                <a:spcPct val="100000"/>
              </a:lnSpc>
              <a:spcBef>
                <a:spcPts val="0"/>
              </a:spcBef>
              <a:spcAft>
                <a:spcPts val="0"/>
              </a:spcAft>
              <a:buSzPts val="1100"/>
              <a:buChar char="●"/>
            </a:pPr>
            <a:r>
              <a:rPr lang="vi-VN" u="sng" dirty="0">
                <a:solidFill>
                  <a:schemeClr val="hlink"/>
                </a:solidFill>
                <a:hlinkClick r:id="rId3"/>
              </a:rPr>
              <a:t>Tải Android Studio và bộ công cụ SDK xuống</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Nếu chỉ định mã cho chế độ xem trong bố cục của mình, thì bạn có thể truy cập vào chế độ xem đó bằng cách dùng </a:t>
            </a:r>
            <a:r>
              <a:rPr lang="vi-VN">
                <a:latin typeface="Courier New"/>
                <a:ea typeface="Courier New"/>
                <a:cs typeface="Courier New"/>
                <a:sym typeface="Courier New"/>
              </a:rPr>
              <a:t>R.id.&lt;resource_name&gt;</a:t>
            </a:r>
            <a:r>
              <a:rPr lang="vi-VN"/>
              <a:t>. Ví dụ: Chế độ xem văn bản này có tên mã tài nguyên là “</a:t>
            </a:r>
            <a:r>
              <a:rPr lang="vi-VN">
                <a:latin typeface="Consolas"/>
                <a:ea typeface="Consolas"/>
                <a:cs typeface="Consolas"/>
                <a:sym typeface="Consolas"/>
              </a:rPr>
              <a:t>helloTextView</a:t>
            </a:r>
            <a:r>
              <a:rPr lang="vi-VN"/>
              <a:t>” nên bạn có thể tham chiếu đến chế độ xem đó trong ứng dụng của mình bằng cách dùng </a:t>
            </a:r>
            <a:r>
              <a:rPr lang="vi-VN">
                <a:latin typeface="Courier New"/>
                <a:ea typeface="Courier New"/>
                <a:cs typeface="Courier New"/>
                <a:sym typeface="Courier New"/>
              </a:rPr>
              <a:t>R.id.helloTextView</a:t>
            </a:r>
            <a:r>
              <a:rPr lang="vi-VN"/>
              <a:t>. Hãy nhớ dùng </a:t>
            </a:r>
            <a:r>
              <a:rPr lang="vi-VN" b="1"/>
              <a:t>tên tài nguyên riêng biệt</a:t>
            </a:r>
            <a:r>
              <a:rPr lang="vi-VN"/>
              <a:t> để biết rõ thành phần nào bạn muốn tham chiếu đến.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a:t>Ví dụ về hoạt động: </a:t>
            </a:r>
            <a:endParaRPr/>
          </a:p>
          <a:p>
            <a:pPr marL="457200" lvl="0" indent="-298450" algn="l" rtl="0">
              <a:lnSpc>
                <a:spcPct val="100000"/>
              </a:lnSpc>
              <a:spcBef>
                <a:spcPts val="0"/>
              </a:spcBef>
              <a:spcAft>
                <a:spcPts val="0"/>
              </a:spcAft>
              <a:buSzPts val="1100"/>
              <a:buChar char="●"/>
            </a:pPr>
            <a:r>
              <a:rPr lang="vi-VN"/>
              <a:t>Hiển thị danh sách email</a:t>
            </a:r>
            <a:endParaRPr/>
          </a:p>
          <a:p>
            <a:pPr marL="457200" lvl="0" indent="-298450" algn="l" rtl="0">
              <a:lnSpc>
                <a:spcPct val="100000"/>
              </a:lnSpc>
              <a:spcBef>
                <a:spcPts val="0"/>
              </a:spcBef>
              <a:spcAft>
                <a:spcPts val="0"/>
              </a:spcAft>
              <a:buSzPts val="1100"/>
              <a:buChar char="●"/>
            </a:pPr>
            <a:r>
              <a:rPr lang="vi-VN"/>
              <a:t>Hiển thị thông tin chi tiết về một mục cụ thể</a:t>
            </a:r>
            <a:endParaRPr/>
          </a:p>
          <a:p>
            <a:pPr marL="457200" lvl="0" indent="-298450" algn="l" rtl="0">
              <a:lnSpc>
                <a:spcPct val="100000"/>
              </a:lnSpc>
              <a:spcBef>
                <a:spcPts val="0"/>
              </a:spcBef>
              <a:spcAft>
                <a:spcPts val="0"/>
              </a:spcAft>
              <a:buSzPts val="1100"/>
              <a:buChar char="●"/>
            </a:pPr>
            <a:r>
              <a:rPr lang="vi-VN"/>
              <a:t>Chụp ảnh bằng máy ảnh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t>Hãy xem mã trong tệp </a:t>
            </a:r>
            <a:r>
              <a:rPr lang="vi-VN">
                <a:latin typeface="Courier New"/>
                <a:ea typeface="Courier New"/>
                <a:cs typeface="Courier New"/>
                <a:sym typeface="Courier New"/>
              </a:rPr>
              <a:t>MainActivity.kt</a:t>
            </a:r>
            <a:r>
              <a:rPr lang="vi-VN"/>
              <a:t>. Tệp này được tạo tự động vì chúng ta đã chọn mẫu Hoạt động trống trong trình hướng dẫn dự án mới. Bạn có thể thấy rằng mã này viết là “lớp” MainActivity.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a:t>Lớp này mở rộng từ lớp AppCompatActivity, trong đó chúng ta kế thừa hành vi từ khung Android về cách thức chạy của một Hoạt động. AppCompat (hay khả năng tương thích với ứng dụng) đảm bảo rằng các tính năng mới hơn có sẵn cho những phiên bản Android cũ.</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a:t>Trong lớp này, chúng ta có một hàm sẽ ghi đè hàm </a:t>
            </a:r>
            <a:r>
              <a:rPr lang="vi-VN">
                <a:latin typeface="Courier New"/>
                <a:ea typeface="Courier New"/>
                <a:cs typeface="Courier New"/>
                <a:sym typeface="Courier New"/>
              </a:rPr>
              <a:t>onCreate</a:t>
            </a:r>
            <a:r>
              <a:rPr lang="vi-VN"/>
              <a:t> đã được xác định trong lớp cao cấp.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Thay vì chạy một chương trình qua hàm </a:t>
            </a:r>
            <a:r>
              <a:rPr lang="vi-VN">
                <a:latin typeface="Courier New"/>
                <a:ea typeface="Courier New"/>
                <a:cs typeface="Courier New"/>
                <a:sym typeface="Courier New"/>
              </a:rPr>
              <a:t>main()</a:t>
            </a:r>
            <a:r>
              <a:rPr lang="vi-VN"/>
              <a:t>, như trình bày trong các bài học trước, Android sẽ khởi động ứng dụng của bạn thông qua một thực thể của Hoạt động.</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r>
              <a:rPr lang="vi-VN"/>
              <a:t>Sau khi người dùng nhấn vào biểu tượng ứng dụng của bạn trên thiết bị, Android sẽ mở ứng dụng đó bằng cách chạy Hoạt động chính của ứng dụng. Cụ thể là hệ thống sẽ gọi phương thức </a:t>
            </a:r>
            <a:r>
              <a:rPr lang="vi-VN">
                <a:latin typeface="Courier New"/>
                <a:ea typeface="Courier New"/>
                <a:cs typeface="Courier New"/>
                <a:sym typeface="Courier New"/>
              </a:rPr>
              <a:t>onCreate()</a:t>
            </a:r>
            <a:r>
              <a:rPr lang="vi-VN"/>
              <a:t> khi Hoạt động của bạn được tạo. Phương thức </a:t>
            </a:r>
            <a:r>
              <a:rPr lang="vi-VN">
                <a:latin typeface="Courier New"/>
                <a:ea typeface="Courier New"/>
                <a:cs typeface="Courier New"/>
                <a:sym typeface="Courier New"/>
              </a:rPr>
              <a:t>onCreate()</a:t>
            </a:r>
            <a:r>
              <a:rPr lang="vi-VN"/>
              <a:t> chỉ là một trong những phương thức gọi lại Hoạt động được gọi từ hệ thống ở các giai đoạn nhất định của vòng đời Hoạt động. Chúng ta sẽ nói thêm về vòng đời trong một bài học ở phần sau. Hiện tại, hãy nhớ rằng Hoạt động của bạn sẽ tiếp tục chạy cho đến khi người dùng hoặc hệ thống thực hiện thao tác để tắt hoạt động đó.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Giới thiệu về Hoạt động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Đây là giao diện của phương thức </a:t>
            </a:r>
            <a:r>
              <a:rPr lang="vi-VN">
                <a:latin typeface="Courier New"/>
                <a:ea typeface="Courier New"/>
                <a:cs typeface="Courier New"/>
                <a:sym typeface="Courier New"/>
              </a:rPr>
              <a:t>onCreate()</a:t>
            </a:r>
            <a:r>
              <a:rPr lang="vi-VN"/>
              <a:t> trong tệp </a:t>
            </a:r>
            <a:r>
              <a:rPr lang="vi-VN">
                <a:latin typeface="Courier New"/>
                <a:ea typeface="Courier New"/>
                <a:cs typeface="Courier New"/>
                <a:sym typeface="Courier New"/>
              </a:rPr>
              <a:t>MainActivity.kt</a:t>
            </a:r>
            <a:r>
              <a:rPr lang="vi-VN"/>
              <a:t> của ứng dụng mẫu. Trong phương thức gọi lại này, chúng ta gọi phương thức </a:t>
            </a:r>
            <a:r>
              <a:rPr lang="vi-VN">
                <a:latin typeface="Courier New"/>
                <a:ea typeface="Courier New"/>
                <a:cs typeface="Courier New"/>
                <a:sym typeface="Courier New"/>
              </a:rPr>
              <a:t>onCreate()</a:t>
            </a:r>
            <a:r>
              <a:rPr lang="vi-VN">
                <a:latin typeface="Roboto"/>
                <a:ea typeface="Roboto"/>
                <a:cs typeface="Roboto"/>
                <a:sym typeface="Roboto"/>
              </a:rPr>
              <a:t> </a:t>
            </a:r>
            <a:r>
              <a:rPr lang="vi-VN"/>
              <a:t>của lớp cao cấp để thiết lập Hoạt động. Khung Android sẽ giúp chúng ta xử lý việc này dễ dàng hơn rất nhiều. Sau đó, chúng ta gọi </a:t>
            </a:r>
            <a:r>
              <a:rPr lang="vi-VN">
                <a:latin typeface="Courier New"/>
                <a:ea typeface="Courier New"/>
                <a:cs typeface="Courier New"/>
                <a:sym typeface="Courier New"/>
              </a:rPr>
              <a:t>setContentView()</a:t>
            </a:r>
            <a:r>
              <a:rPr lang="vi-VN"/>
              <a:t> để bố cục đã xác định trong tệp </a:t>
            </a:r>
            <a:r>
              <a:rPr lang="vi-VN">
                <a:latin typeface="Courier New"/>
                <a:ea typeface="Courier New"/>
                <a:cs typeface="Courier New"/>
                <a:sym typeface="Courier New"/>
              </a:rPr>
              <a:t>activity_main.xml</a:t>
            </a:r>
            <a:r>
              <a:rPr lang="vi-VN"/>
              <a:t> hiển thị trong Hoạt động. Hãy xem điều gì xảy ra khi chúng ta gọi </a:t>
            </a:r>
            <a:r>
              <a:rPr lang="vi-VN">
                <a:latin typeface="Courier New"/>
                <a:ea typeface="Courier New"/>
                <a:cs typeface="Courier New"/>
                <a:sym typeface="Courier New"/>
              </a:rPr>
              <a:t>setContentView</a:t>
            </a:r>
            <a:r>
              <a:rPr lang="vi-VN"/>
              <a:t> bằng mã tài nguyên bố cục.</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onCreate()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Tệp XML của bố cục được </a:t>
            </a:r>
            <a:r>
              <a:rPr lang="vi-VN">
                <a:latin typeface="Courier New"/>
                <a:ea typeface="Courier New"/>
                <a:cs typeface="Courier New"/>
                <a:sym typeface="Courier New"/>
              </a:rPr>
              <a:t>LayoutInflater</a:t>
            </a:r>
            <a:r>
              <a:rPr lang="vi-VN"/>
              <a:t> phân tích cú pháp và một hệ phân cấp đối tượng của </a:t>
            </a:r>
            <a:r>
              <a:rPr lang="vi-VN">
                <a:latin typeface="Courier New"/>
                <a:ea typeface="Courier New"/>
                <a:cs typeface="Courier New"/>
                <a:sym typeface="Courier New"/>
              </a:rPr>
              <a:t>Chế độ xem</a:t>
            </a:r>
            <a:r>
              <a:rPr lang="vi-VN"/>
              <a:t> sẽ được tạo để hiển thị trong Hoạt động. Quá trình này được gọi là </a:t>
            </a:r>
            <a:r>
              <a:rPr lang="vi-VN" b="1"/>
              <a:t>tăng cường bố cục</a:t>
            </a:r>
            <a:r>
              <a:rPr lang="vi-VN"/>
              <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marR="360045" lvl="0" indent="-298450" algn="l" rtl="0">
              <a:lnSpc>
                <a:spcPct val="100000"/>
              </a:lnSpc>
              <a:spcBef>
                <a:spcPts val="0"/>
              </a:spcBef>
              <a:spcAft>
                <a:spcPts val="1415"/>
              </a:spcAft>
              <a:buSzPts val="1100"/>
              <a:buChar char="●"/>
            </a:pPr>
            <a:r>
              <a:rPr lang="vi-VN" u="sng">
                <a:solidFill>
                  <a:schemeClr val="hlink"/>
                </a:solidFill>
                <a:hlinkClick r:id="rId3"/>
              </a:rPr>
              <a:t>setContentView</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 Cho đến nay, chúng ta đã nói về những yếu tố liên quan đến việc hiển thị bố cục trong ứng dụng của bạn. Tuy nhiên, sau cùng thì điều bạn muốn là một ứng dụng có thể phản hồi hoạt động đầu vào của người dùng và đưa ra các loại hành vi cho phù hợp.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Bạn có thể xác định cách ứng dụng của mình sẽ phản hồi trong tệp Hoạt động của ứng dụng. Ví dụ: bạn có thể sửa đổi MainActivity để nội dung "Xin chào" sẽ xuất hiện khi người dùng nhấn vào nút.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Trong MainActivity, bạn cũng có thể sửa đổi các chế độ xem trong bố cục của mình một cách linh động. Ví dụ: bạn có thể lấy thông tin tham chiếu đến thực thể đối tượng của Chế độ xem văn bản trong Hệ phân cấp chế độ xem của mình bằng cách dùng phương thức </a:t>
            </a:r>
            <a:r>
              <a:rPr lang="vi-VN">
                <a:latin typeface="Courier New"/>
                <a:ea typeface="Courier New"/>
                <a:cs typeface="Courier New"/>
                <a:sym typeface="Courier New"/>
              </a:rPr>
              <a:t>findViewById()</a:t>
            </a:r>
            <a:r>
              <a:rPr lang="vi-VN"/>
              <a:t> và chuyển mã tài nguyên cho Chế độ xem văn bản đó. Sau đó, bạn có thể thay đổi các thuộc tính hoặc phương thức gọi trên Chế độ xem văn bản. Ví dụ: việc đặt </a:t>
            </a:r>
            <a:r>
              <a:rPr lang="vi-VN">
                <a:latin typeface="Courier New"/>
                <a:ea typeface="Courier New"/>
                <a:cs typeface="Courier New"/>
                <a:sym typeface="Courier New"/>
              </a:rPr>
              <a:t>resultTextView.text</a:t>
            </a:r>
            <a:r>
              <a:rPr lang="vi-VN"/>
              <a:t> bằng với chuỗi “</a:t>
            </a:r>
            <a:r>
              <a:rPr lang="vi-VN">
                <a:latin typeface="Courier New"/>
                <a:ea typeface="Courier New"/>
                <a:cs typeface="Courier New"/>
                <a:sym typeface="Courier New"/>
              </a:rPr>
              <a:t>Goodbye!</a:t>
            </a:r>
            <a:r>
              <a:rPr lang="vi-VN"/>
              <a:t>” sẽ thay đổi nội dung hiển thị trong Chế độ xem văn bản.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Bạn cũng có thể thiết lập trình xử lý cho một số sự kiện sẽ xảy ra dựa trên hoạt động đầu vào của người dùng. Lớp </a:t>
            </a:r>
            <a:r>
              <a:rPr lang="vi-VN">
                <a:latin typeface="Courier New"/>
                <a:ea typeface="Courier New"/>
                <a:cs typeface="Courier New"/>
                <a:sym typeface="Courier New"/>
              </a:rPr>
              <a:t>Chế độ xem</a:t>
            </a:r>
            <a:r>
              <a:rPr lang="vi-VN"/>
              <a:t> cơ sở có một tập hợp sự kiện mà bạn có thể đăng ký các lệnh gọi lại để phản hồi. </a:t>
            </a:r>
            <a:r>
              <a:rPr lang="vi-VN">
                <a:latin typeface="Courier New"/>
                <a:ea typeface="Courier New"/>
                <a:cs typeface="Courier New"/>
                <a:sym typeface="Courier New"/>
              </a:rPr>
              <a:t>View.OnClickListener</a:t>
            </a:r>
            <a:r>
              <a:rPr lang="vi-VN"/>
              <a:t> là trình xử lý mà bạn sẽ tương tác nhiều nhất.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marR="360045" lvl="0" indent="-298450" algn="l" rtl="0">
              <a:lnSpc>
                <a:spcPct val="100000"/>
              </a:lnSpc>
              <a:spcBef>
                <a:spcPts val="0"/>
              </a:spcBef>
              <a:spcAft>
                <a:spcPts val="0"/>
              </a:spcAft>
              <a:buSzPts val="1100"/>
              <a:buFont typeface="Roboto"/>
              <a:buChar char="●"/>
            </a:pPr>
            <a:r>
              <a:rPr lang="vi-VN" u="sng">
                <a:solidFill>
                  <a:schemeClr val="hlink"/>
                </a:solidFill>
                <a:latin typeface="Roboto"/>
                <a:ea typeface="Roboto"/>
                <a:cs typeface="Roboto"/>
                <a:sym typeface="Roboto"/>
                <a:hlinkClick r:id="rId3"/>
              </a:rPr>
              <a:t>View.OnClickListener</a:t>
            </a:r>
            <a:r>
              <a:rPr lang="vi-VN">
                <a:solidFill>
                  <a:schemeClr val="dk1"/>
                </a:solidFill>
                <a:latin typeface="Roboto"/>
                <a:ea typeface="Roboto"/>
                <a:cs typeface="Roboto"/>
                <a:sym typeface="Roboto"/>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60045" lvl="0" indent="0" algn="l" rtl="0">
              <a:lnSpc>
                <a:spcPct val="100000"/>
              </a:lnSpc>
              <a:spcBef>
                <a:spcPts val="0"/>
              </a:spcBef>
              <a:spcAft>
                <a:spcPts val="0"/>
              </a:spcAft>
              <a:buClr>
                <a:schemeClr val="dk1"/>
              </a:buClr>
              <a:buSzPts val="1100"/>
              <a:buFont typeface="Arial"/>
              <a:buNone/>
            </a:pPr>
            <a:r>
              <a:rPr lang="vi-VN">
                <a:solidFill>
                  <a:schemeClr val="dk1"/>
                </a:solidFill>
              </a:rPr>
              <a:t>Hãy xem mã để biết cách đặt </a:t>
            </a:r>
            <a:r>
              <a:rPr lang="vi-VN">
                <a:solidFill>
                  <a:schemeClr val="dk1"/>
                </a:solidFill>
                <a:latin typeface="Courier New"/>
                <a:ea typeface="Courier New"/>
                <a:cs typeface="Courier New"/>
                <a:sym typeface="Courier New"/>
              </a:rPr>
              <a:t>OnClickListener</a:t>
            </a:r>
            <a:r>
              <a:rPr lang="vi-VN">
                <a:solidFill>
                  <a:schemeClr val="dk1"/>
                </a:solidFill>
              </a:rPr>
              <a:t> trên một Chế độ xem.</a:t>
            </a:r>
            <a:endParaRPr/>
          </a:p>
          <a:p>
            <a:pPr marL="0" marR="360045" lvl="0" indent="0" algn="l" rtl="0">
              <a:lnSpc>
                <a:spcPct val="100000"/>
              </a:lnSpc>
              <a:spcBef>
                <a:spcPts val="1415"/>
              </a:spcBef>
              <a:spcAft>
                <a:spcPts val="0"/>
              </a:spcAft>
              <a:buClr>
                <a:schemeClr val="dk1"/>
              </a:buClr>
              <a:buSzPts val="1100"/>
              <a:buFont typeface="Arial"/>
              <a:buNone/>
            </a:pPr>
            <a:r>
              <a:rPr lang="vi-VN">
                <a:solidFill>
                  <a:schemeClr val="dk1"/>
                </a:solidFill>
              </a:rPr>
              <a:t>Trước tiên, chúng ta cần tạo </a:t>
            </a:r>
            <a:r>
              <a:rPr lang="vi-VN">
                <a:solidFill>
                  <a:schemeClr val="dk1"/>
                </a:solidFill>
                <a:latin typeface="Courier New"/>
                <a:ea typeface="Courier New"/>
                <a:cs typeface="Courier New"/>
                <a:sym typeface="Courier New"/>
              </a:rPr>
              <a:t>OnClickListener</a:t>
            </a:r>
            <a:r>
              <a:rPr lang="vi-VN">
                <a:solidFill>
                  <a:schemeClr val="dk1"/>
                </a:solidFill>
              </a:rPr>
              <a:t>. Trong trường hợp này, chúng ta có </a:t>
            </a:r>
            <a:r>
              <a:rPr lang="vi-VN">
                <a:solidFill>
                  <a:schemeClr val="dk1"/>
                </a:solidFill>
                <a:latin typeface="Courier New"/>
                <a:ea typeface="Courier New"/>
                <a:cs typeface="Courier New"/>
                <a:sym typeface="Courier New"/>
              </a:rPr>
              <a:t>MainActivity</a:t>
            </a:r>
            <a:r>
              <a:rPr lang="vi-VN">
                <a:solidFill>
                  <a:schemeClr val="dk1"/>
                </a:solidFill>
              </a:rPr>
              <a:t> giúp triển khai giao diện </a:t>
            </a:r>
            <a:r>
              <a:rPr lang="vi-VN">
                <a:solidFill>
                  <a:schemeClr val="dk1"/>
                </a:solidFill>
                <a:latin typeface="Courier New"/>
                <a:ea typeface="Courier New"/>
                <a:cs typeface="Courier New"/>
                <a:sym typeface="Courier New"/>
              </a:rPr>
              <a:t>OnClickListener</a:t>
            </a:r>
            <a:r>
              <a:rPr lang="vi-VN">
                <a:solidFill>
                  <a:schemeClr val="dk1"/>
                </a:solidFill>
              </a:rPr>
              <a:t> và ghi đè phương thức </a:t>
            </a:r>
            <a:r>
              <a:rPr lang="vi-VN">
                <a:solidFill>
                  <a:schemeClr val="dk1"/>
                </a:solidFill>
                <a:latin typeface="Courier New"/>
                <a:ea typeface="Courier New"/>
                <a:cs typeface="Courier New"/>
                <a:sym typeface="Courier New"/>
              </a:rPr>
              <a:t>onClick()</a:t>
            </a:r>
            <a:r>
              <a:rPr lang="vi-VN">
                <a:solidFill>
                  <a:schemeClr val="dk1"/>
                </a:solidFill>
              </a:rPr>
              <a:t>. </a:t>
            </a:r>
            <a:endParaRPr/>
          </a:p>
          <a:p>
            <a:pPr marL="0" marR="360045" lvl="0" indent="0" algn="l" rtl="0">
              <a:lnSpc>
                <a:spcPct val="100000"/>
              </a:lnSpc>
              <a:spcBef>
                <a:spcPts val="1415"/>
              </a:spcBef>
              <a:spcAft>
                <a:spcPts val="0"/>
              </a:spcAft>
              <a:buClr>
                <a:schemeClr val="dk1"/>
              </a:buClr>
              <a:buSzPts val="1100"/>
              <a:buFont typeface="Arial"/>
              <a:buNone/>
            </a:pPr>
            <a:r>
              <a:rPr lang="vi-VN">
                <a:solidFill>
                  <a:schemeClr val="dk1"/>
                </a:solidFill>
              </a:rPr>
              <a:t>Sau đó, chúng ta đặt trình xử lý lượt nhấp (</a:t>
            </a:r>
            <a:r>
              <a:rPr lang="vi-VN">
                <a:solidFill>
                  <a:schemeClr val="dk1"/>
                </a:solidFill>
                <a:latin typeface="Courier New"/>
                <a:ea typeface="Courier New"/>
                <a:cs typeface="Courier New"/>
                <a:sym typeface="Courier New"/>
              </a:rPr>
              <a:t>this</a:t>
            </a:r>
            <a:r>
              <a:rPr lang="vi-VN">
                <a:solidFill>
                  <a:schemeClr val="dk1"/>
                </a:solidFill>
              </a:rPr>
              <a:t>) trên </a:t>
            </a:r>
            <a:r>
              <a:rPr lang="vi-VN">
                <a:solidFill>
                  <a:schemeClr val="dk1"/>
                </a:solidFill>
                <a:latin typeface="Courier New"/>
                <a:ea typeface="Courier New"/>
                <a:cs typeface="Courier New"/>
                <a:sym typeface="Courier New"/>
              </a:rPr>
              <a:t>Nút</a:t>
            </a:r>
            <a:r>
              <a:rPr lang="vi-VN">
                <a:solidFill>
                  <a:schemeClr val="dk1"/>
                </a:solidFill>
              </a:rPr>
              <a:t> khi Hoạt động được tạo.</a:t>
            </a:r>
            <a:endParaRPr/>
          </a:p>
          <a:p>
            <a:pPr marL="0" marR="360045" lvl="0" indent="0" algn="l" rtl="0">
              <a:lnSpc>
                <a:spcPct val="100000"/>
              </a:lnSpc>
              <a:spcBef>
                <a:spcPts val="1415"/>
              </a:spcBef>
              <a:spcAft>
                <a:spcPts val="0"/>
              </a:spcAft>
              <a:buSzPts val="1100"/>
              <a:buNone/>
            </a:pPr>
            <a:r>
              <a:rPr lang="vi-VN">
                <a:solidFill>
                  <a:schemeClr val="dk1"/>
                </a:solidFill>
              </a:rPr>
              <a:t>Xin lưu ý rằng phương thức </a:t>
            </a:r>
            <a:r>
              <a:rPr lang="vi-VN">
                <a:solidFill>
                  <a:schemeClr val="dk1"/>
                </a:solidFill>
                <a:latin typeface="Courier New"/>
                <a:ea typeface="Courier New"/>
                <a:cs typeface="Courier New"/>
                <a:sym typeface="Courier New"/>
              </a:rPr>
              <a:t>onClick()</a:t>
            </a:r>
            <a:r>
              <a:rPr lang="vi-VN">
                <a:solidFill>
                  <a:schemeClr val="dk1"/>
                </a:solidFill>
              </a:rPr>
              <a:t> sẽ lấy Chế độ xem làm tham số cho phép bạn sử dụng cùng một hàm </a:t>
            </a:r>
            <a:r>
              <a:rPr lang="vi-VN">
                <a:solidFill>
                  <a:schemeClr val="dk1"/>
                </a:solidFill>
                <a:latin typeface="Courier New"/>
                <a:ea typeface="Courier New"/>
                <a:cs typeface="Courier New"/>
                <a:sym typeface="Courier New"/>
              </a:rPr>
              <a:t>onClick()</a:t>
            </a:r>
            <a:r>
              <a:rPr lang="vi-VN">
                <a:solidFill>
                  <a:schemeClr val="dk1"/>
                </a:solidFill>
              </a:rPr>
              <a:t> với nhiều chế độ xem. </a:t>
            </a:r>
            <a:endParaRPr/>
          </a:p>
          <a:p>
            <a:pPr marL="0" marR="360045" lvl="0" indent="0" algn="l" rtl="0">
              <a:lnSpc>
                <a:spcPct val="100000"/>
              </a:lnSpc>
              <a:spcBef>
                <a:spcPts val="1415"/>
              </a:spcBef>
              <a:spcAft>
                <a:spcPts val="0"/>
              </a:spcAft>
              <a:buClr>
                <a:schemeClr val="dk1"/>
              </a:buClr>
              <a:buSzPts val="1100"/>
              <a:buFont typeface="Arial"/>
              <a:buNone/>
            </a:pPr>
            <a:r>
              <a:rPr lang="vi-VN" b="1">
                <a:solidFill>
                  <a:schemeClr val="dk1"/>
                </a:solidFill>
              </a:rPr>
              <a:t>Tài nguyên:</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3"/>
              </a:rPr>
              <a:t>View.OnClickListener</a:t>
            </a:r>
            <a:r>
              <a:rPr lang="vi-V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1"/>
              <a:t>Chuyển đổi: 1 lượt nhấp chuột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Một cách khác để xác định </a:t>
            </a:r>
            <a:r>
              <a:rPr lang="vi-VN">
                <a:latin typeface="Courier New"/>
                <a:ea typeface="Courier New"/>
                <a:cs typeface="Courier New"/>
                <a:sym typeface="Courier New"/>
              </a:rPr>
              <a:t>OnClickListener</a:t>
            </a:r>
            <a:r>
              <a:rPr lang="vi-VN"/>
              <a:t> là tạo một lớp triển khai giao diện. Vì giao diện của </a:t>
            </a:r>
            <a:r>
              <a:rPr lang="vi-VN">
                <a:latin typeface="Courier New"/>
                <a:ea typeface="Courier New"/>
                <a:cs typeface="Courier New"/>
                <a:sym typeface="Courier New"/>
              </a:rPr>
              <a:t>View.OnClickListener</a:t>
            </a:r>
            <a:r>
              <a:rPr lang="vi-VN"/>
              <a:t> có một </a:t>
            </a:r>
            <a:r>
              <a:rPr lang="vi-VN" b="1"/>
              <a:t>Phương thức trừu tượng đơn (SAM)</a:t>
            </a:r>
            <a:r>
              <a:rPr lang="vi-VN"/>
              <a:t>, nên hằng hàm của Kotlin có thể tự động được chuyển đổi thành phương thức triển khai giao diện này. (Các loại tham số của phương thức giao diện phải khớp với các loại tham số của hàm Kotlin.)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marR="360045" lvl="0" indent="-304800" algn="l" rtl="0">
              <a:lnSpc>
                <a:spcPct val="100000"/>
              </a:lnSpc>
              <a:spcBef>
                <a:spcPts val="0"/>
              </a:spcBef>
              <a:spcAft>
                <a:spcPts val="0"/>
              </a:spcAft>
              <a:buSzPts val="1200"/>
              <a:buFont typeface="Times New Roman"/>
              <a:buChar char="●"/>
            </a:pPr>
            <a:r>
              <a:rPr lang="vi-VN" u="sng">
                <a:solidFill>
                  <a:schemeClr val="hlink"/>
                </a:solidFill>
                <a:hlinkClick r:id="rId3"/>
              </a:rPr>
              <a:t>Chuyển đổi phương thức trừu tượng đơn (SAM)</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60045" lvl="0" indent="0" algn="l" rtl="0">
              <a:lnSpc>
                <a:spcPct val="100000"/>
              </a:lnSpc>
              <a:spcBef>
                <a:spcPts val="0"/>
              </a:spcBef>
              <a:spcAft>
                <a:spcPts val="0"/>
              </a:spcAft>
              <a:buClr>
                <a:schemeClr val="dk1"/>
              </a:buClr>
              <a:buSzPts val="1100"/>
              <a:buFont typeface="Arial"/>
              <a:buNone/>
            </a:pPr>
            <a:r>
              <a:rPr lang="vi-VN">
                <a:solidFill>
                  <a:schemeClr val="dk1"/>
                </a:solidFill>
              </a:rPr>
              <a:t>Hãy nói về một khái niệm Kotlin nữa mà chúng ta có thể tận dụng.</a:t>
            </a:r>
            <a:endParaRPr/>
          </a:p>
          <a:p>
            <a:pPr marL="0" marR="360045" lvl="0" indent="0" algn="l" rtl="0">
              <a:lnSpc>
                <a:spcPct val="100000"/>
              </a:lnSpc>
              <a:spcBef>
                <a:spcPts val="1415"/>
              </a:spcBef>
              <a:spcAft>
                <a:spcPts val="0"/>
              </a:spcAft>
              <a:buClr>
                <a:schemeClr val="dk1"/>
              </a:buClr>
              <a:buSzPts val="1100"/>
              <a:buFont typeface="Arial"/>
              <a:buNone/>
            </a:pPr>
            <a:r>
              <a:rPr lang="vi-VN">
                <a:solidFill>
                  <a:schemeClr val="dk1"/>
                </a:solidFill>
              </a:rPr>
              <a:t>Trong bài học trước, chúng ta đã biết rằng Kotlin đặc biệt ưu tiên việc kiểm tra biến null an toàn. Khi tạo ứng dụng, bạn sẽ thấy mình cần tạo các thuộc tính hoặc trường có thể phụ thuộc vào những lệnh gọi hàm như onCreate. Một lựa chọn cho bạn là đặt loại thành có thể có giá trị null và đặt giá trị ban đầu thành null. Điều đó nghĩa là mỗi lần sử dụng, bạn sẽ phải kiểm tra biến null. Bạn có thể tránh phải làm điều này bằng cách dùng </a:t>
            </a:r>
            <a:r>
              <a:rPr lang="vi-VN">
                <a:solidFill>
                  <a:schemeClr val="dk1"/>
                </a:solidFill>
                <a:latin typeface="Courier New"/>
                <a:ea typeface="Courier New"/>
                <a:cs typeface="Courier New"/>
                <a:sym typeface="Courier New"/>
              </a:rPr>
              <a:t>lateinit</a:t>
            </a:r>
            <a:r>
              <a:rPr lang="vi-VN">
                <a:solidFill>
                  <a:schemeClr val="dk1"/>
                </a:solidFill>
              </a:rPr>
              <a:t>, trường này giúp trình biên dịch Kotlin biết rằng bạn chịu trách nhiệm khởi tạo. Nếu bạn cố dùng trường hoặc thuộc tính </a:t>
            </a:r>
            <a:r>
              <a:rPr lang="vi-VN">
                <a:solidFill>
                  <a:schemeClr val="dk1"/>
                </a:solidFill>
                <a:latin typeface="Courier New"/>
                <a:ea typeface="Courier New"/>
                <a:cs typeface="Courier New"/>
                <a:sym typeface="Courier New"/>
              </a:rPr>
              <a:t>lateinit</a:t>
            </a:r>
            <a:r>
              <a:rPr lang="vi-VN">
                <a:solidFill>
                  <a:schemeClr val="dk1"/>
                </a:solidFill>
              </a:rPr>
              <a:t> trước khi khởi tạo, hệ thống sẽ gửi một trường hợp ngoại lệ.</a:t>
            </a:r>
            <a:endParaRPr/>
          </a:p>
          <a:p>
            <a:pPr marL="0" marR="360045" lvl="0" indent="0" algn="l" rtl="0">
              <a:lnSpc>
                <a:spcPct val="100000"/>
              </a:lnSpc>
              <a:spcBef>
                <a:spcPts val="1415"/>
              </a:spcBef>
              <a:spcAft>
                <a:spcPts val="0"/>
              </a:spcAft>
              <a:buClr>
                <a:schemeClr val="dk1"/>
              </a:buClr>
              <a:buSzPts val="1100"/>
              <a:buFont typeface="Arial"/>
              <a:buNone/>
            </a:pPr>
            <a:r>
              <a:rPr lang="vi-VN" b="1">
                <a:solidFill>
                  <a:schemeClr val="dk1"/>
                </a:solidFill>
              </a:rPr>
              <a:t>Tài nguyên:</a:t>
            </a:r>
            <a:endParaRPr/>
          </a:p>
          <a:p>
            <a:pPr marL="457200" marR="360045" lvl="0" indent="-298450" algn="l" rtl="0">
              <a:lnSpc>
                <a:spcPct val="100000"/>
              </a:lnSpc>
              <a:spcBef>
                <a:spcPts val="0"/>
              </a:spcBef>
              <a:spcAft>
                <a:spcPts val="0"/>
              </a:spcAft>
              <a:buClr>
                <a:schemeClr val="dk1"/>
              </a:buClr>
              <a:buSzPts val="1100"/>
              <a:buChar char="●"/>
            </a:pPr>
            <a:r>
              <a:rPr lang="vi-VN" u="sng">
                <a:solidFill>
                  <a:schemeClr val="hlink"/>
                </a:solidFill>
                <a:hlinkClick r:id="rId3"/>
              </a:rPr>
              <a:t>lateinit</a:t>
            </a:r>
            <a:r>
              <a:rPr lang="vi-V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60045" lvl="0" indent="0" algn="l" rtl="0">
              <a:lnSpc>
                <a:spcPct val="100000"/>
              </a:lnSpc>
              <a:spcBef>
                <a:spcPts val="0"/>
              </a:spcBef>
              <a:spcAft>
                <a:spcPts val="1415"/>
              </a:spcAft>
              <a:buSzPts val="1100"/>
              <a:buNone/>
            </a:pPr>
            <a:r>
              <a:rPr lang="vi-VN"/>
              <a:t>Trong lớp </a:t>
            </a:r>
            <a:r>
              <a:rPr lang="vi-VN">
                <a:latin typeface="Courier New"/>
                <a:ea typeface="Courier New"/>
                <a:cs typeface="Courier New"/>
                <a:sym typeface="Courier New"/>
              </a:rPr>
              <a:t>MainActivity</a:t>
            </a:r>
            <a:r>
              <a:rPr lang="vi-VN"/>
              <a:t>, chúng ta không thể khởi tạo </a:t>
            </a:r>
            <a:r>
              <a:rPr lang="vi-VN">
                <a:latin typeface="Courier New"/>
                <a:ea typeface="Courier New"/>
                <a:cs typeface="Courier New"/>
                <a:sym typeface="Courier New"/>
              </a:rPr>
              <a:t>Chế độ xem văn bản</a:t>
            </a:r>
            <a:r>
              <a:rPr lang="vi-VN"/>
              <a:t> cho kết quả chừng nào chưa tăng cường bố cục. Vì vậy, hãy đợi cho đến khi phương thức </a:t>
            </a:r>
            <a:r>
              <a:rPr lang="vi-VN">
                <a:latin typeface="Courier New"/>
                <a:ea typeface="Courier New"/>
                <a:cs typeface="Courier New"/>
                <a:sym typeface="Courier New"/>
              </a:rPr>
              <a:t>onCreate()</a:t>
            </a:r>
            <a:r>
              <a:rPr lang="vi-VN"/>
              <a:t> lấy thông tin tham chiếu đến </a:t>
            </a:r>
            <a:r>
              <a:rPr lang="vi-VN">
                <a:latin typeface="Courier New"/>
                <a:ea typeface="Courier New"/>
                <a:cs typeface="Courier New"/>
                <a:sym typeface="Courier New"/>
              </a:rPr>
              <a:t>Chế độ xem văn bản</a:t>
            </a:r>
            <a:r>
              <a:rPr lang="vi-VN"/>
              <a:t> trong bố cục để khởi tạo </a:t>
            </a:r>
            <a:r>
              <a:rPr lang="vi-VN">
                <a:latin typeface="Courier New"/>
                <a:ea typeface="Courier New"/>
                <a:cs typeface="Courier New"/>
                <a:sym typeface="Courier New"/>
              </a:rPr>
              <a:t>Chế độ xem văn bản</a:t>
            </a:r>
            <a:r>
              <a:rPr lang="vi-VN"/>
              <a:t> cho kết quả. Sau đó, bạn có thể thoải mái sử dụng thuộc tính kết quả và chắc chắn rằng giá trị sẽ không phải là null. Nếu bạn sử dụng thuộc tính trước khi được khởi tạo, hệ thống sẽ gửi một trường hợp ngoại lệ.</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Hãy chuyển sang phần cuối cùng của bài học hôm nay. Nếu bạn còn nhớ, một ứng dụng cơ bản bao gồm các thành phần Hoạt động, tài nguyên và bố cục cũng như tệp Gradle. Hãy thảo luận về Gradle.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a:t>Việc xây dựng một ứng dụng rất phức tạp và bạn có thể phải chạy những tác vụ cụ thể theo trình tự. Android sử dụng </a:t>
            </a:r>
            <a:r>
              <a:rPr lang="vi-VN">
                <a:solidFill>
                  <a:schemeClr val="dk1"/>
                </a:solidFill>
              </a:rPr>
              <a:t>Gradle để</a:t>
            </a:r>
            <a:r>
              <a:rPr lang="vi-VN"/>
              <a:t> quản lý những tác vụ này và xây dựng ứng dụng của bạn.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Gradle sử dụng đồ thị không chu trình có hướng để xác định những tác vụ nào cần thiết cho các tác vụ dự định, thứ tự chạy các tác vụ rồi chạy các tác vụ đó.</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Tệp này có vẻ giống với một tệp văn bản đơn giản, nhưng còn hơn thế nữa. Đó là mã có phần kỳ diệu của Groovy. Hãy xem các phần của tệp bản dựng Gradle.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Tệp </a:t>
            </a:r>
            <a:r>
              <a:rPr lang="vi-VN">
                <a:latin typeface="Courier New"/>
                <a:ea typeface="Courier New"/>
                <a:cs typeface="Courier New"/>
                <a:sym typeface="Courier New"/>
              </a:rPr>
              <a:t>build.gradle</a:t>
            </a:r>
            <a:r>
              <a:rPr lang="vi-VN"/>
              <a:t> thường sẽ bao gồm một phần trình bổ trợ, trong đó tập lệnh của bản dựng khai báo những trình bổ trợ nào sẽ được áp dụng. Trình bổ trợ cung cấp thêm chức năng ở dạng tác vụ và phần phụ thuộc bổ sung, giúp bạn (với vai trò là nhà phát triển) tránh phải khai báo tất cả các phần phụ thuộc.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Khi bạn mở Android Studio, hộp thoại </a:t>
            </a:r>
            <a:r>
              <a:rPr lang="vi-VN" b="1" dirty="0"/>
              <a:t>Welcome to Android Studio</a:t>
            </a:r>
            <a:r>
              <a:rPr lang="vi-VN" dirty="0"/>
              <a:t> (Chào mừng bạn đến với Android Studio) sẽ hiện ra.</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Trong khối cấu hình Android, bạn đặt các thông tin cụ thể về những yếu tố khiến ứng dụng của bạn chạy trên Android, chẳng hạn như phiên bản SDK, trình chạy kiểm tra, mục tiêu của bản dựng, v.v.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Khi tạo một ứng dụng Android, bạn không nên tạo mọi thứ từ đầu. Khối phần phụ thuộc cho phép bạn tham chiếu đến các thư viện mà bạn muốn sử dụng, cục bộ hoặc từ xa, theo cách chuẩn hóa để đảm bảo có sẵn mọi phần phụ thuộc bổ sung cần thiết và các phần phụ thuộc này không xung đột với nhau. Đây là một lý do khác khiến việc sắp xếp mã theo gói trở nên quan trọng.</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Trên web, có những tập hợp thư viện được sắp xếp trong các kho lưu trữ. Hãy dùng khối kho lưu trữ để chỉ định nơi cần tìm các kho lưu trữ đó. Gradle sẽ bắt đầu từ kho lưu trữ đầu tiên trong danh sách và chuyển sang từng kho lưu trữ tiếp theo nếu không tìm thấy tài nguyên.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vi-VN"/>
              <a:t>Tác vụ </a:t>
            </a:r>
            <a:r>
              <a:rPr lang="vi-VN" b="1"/>
              <a:t>dọn sạch</a:t>
            </a:r>
            <a:r>
              <a:rPr lang="vi-VN"/>
              <a:t> sẽ xóa tất cả các tệp đã biên dịch khỏi thư mục bản dựng. </a:t>
            </a:r>
            <a:endParaRPr/>
          </a:p>
          <a:p>
            <a:pPr marL="457200" lvl="0" indent="-298450" algn="l" rtl="0">
              <a:lnSpc>
                <a:spcPct val="100000"/>
              </a:lnSpc>
              <a:spcBef>
                <a:spcPts val="0"/>
              </a:spcBef>
              <a:spcAft>
                <a:spcPts val="0"/>
              </a:spcAft>
              <a:buSzPts val="1100"/>
              <a:buChar char="●"/>
            </a:pPr>
            <a:r>
              <a:rPr lang="vi-VN" b="1"/>
              <a:t>Tác vụ</a:t>
            </a:r>
            <a:r>
              <a:rPr lang="vi-VN"/>
              <a:t> sẽ xuất ra danh sách các tác vụ cho dự án của bạn và mọi trình bổ trợ đã cài đặt. </a:t>
            </a:r>
            <a:endParaRPr/>
          </a:p>
          <a:p>
            <a:pPr marL="457200" lvl="0" indent="-298450" algn="l" rtl="0">
              <a:lnSpc>
                <a:spcPct val="100000"/>
              </a:lnSpc>
              <a:spcBef>
                <a:spcPts val="0"/>
              </a:spcBef>
              <a:spcAft>
                <a:spcPts val="0"/>
              </a:spcAft>
              <a:buSzPts val="1100"/>
              <a:buChar char="●"/>
            </a:pPr>
            <a:r>
              <a:rPr lang="vi-VN" b="1"/>
              <a:t>InstallDebug</a:t>
            </a:r>
            <a:r>
              <a:rPr lang="vi-VN"/>
              <a:t> biên dịch ứng dụng nếu cần, xây dựng APK gỡ lỗi và cài đặt ứng dụng đó cho thiết bị thực tế hoặc thiết bị mô phỏng được kết nối.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r>
              <a:rPr lang="vi-VN"/>
              <a:t>Thông thường, bạn sẽ không cần chạy Gradle từ dòng lệnh. Bạn có thể chạy mọi tác vụ cần thiết ngay trên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solidFill>
                  <a:schemeClr val="dk1"/>
                </a:solidFill>
              </a:rPr>
              <a:t>Trước khi kết thúc bài học này, hãy thảo luận về một chủ đề quan trọng khác cần lưu ý khi bạn xây dựng ứng dụng Android.</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vi-VN">
                <a:solidFill>
                  <a:schemeClr val="dk1"/>
                </a:solidFill>
              </a:rPr>
              <a:t>Các ứng dụng Android nên hướng đến tất cả mọi người, bao gồm cả những người có nhu cầu về hỗ trợ tiếp cận.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t>Lưu ý: Bạn có thể thấy tính năng hỗ trợ tiếp cận được viết tắt là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Đây là một số mẹo về cách làm cho ứng dụng dễ tiếp cận hơn.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Clr>
                <a:schemeClr val="dk1"/>
              </a:buClr>
              <a:buSzPts val="1100"/>
              <a:buChar char="●"/>
            </a:pPr>
            <a:r>
              <a:rPr lang="vi-VN" u="sng">
                <a:solidFill>
                  <a:schemeClr val="hlink"/>
                </a:solidFill>
                <a:hlinkClick r:id="rId3"/>
              </a:rPr>
              <a:t>Làm cho ứng dụng dễ tiếp cận hơn</a:t>
            </a:r>
            <a:endParaRPr/>
          </a:p>
          <a:p>
            <a:pPr marL="457200" lvl="0" indent="-298450" algn="l" rtl="0">
              <a:lnSpc>
                <a:spcPct val="100000"/>
              </a:lnSpc>
              <a:spcBef>
                <a:spcPts val="0"/>
              </a:spcBef>
              <a:spcAft>
                <a:spcPts val="0"/>
              </a:spcAft>
              <a:buClr>
                <a:schemeClr val="dk1"/>
              </a:buClr>
              <a:buSzPts val="1100"/>
              <a:buChar char="●"/>
            </a:pPr>
            <a:r>
              <a:rPr lang="vi-VN" u="sng">
                <a:solidFill>
                  <a:schemeClr val="hlink"/>
                </a:solidFill>
                <a:hlinkClick r:id="rId4"/>
              </a:rPr>
              <a:t>Độ tương phản màu</a:t>
            </a:r>
            <a:endParaRPr/>
          </a:p>
          <a:p>
            <a:pPr marL="457200" lvl="0" indent="-298450" algn="l" rtl="0">
              <a:lnSpc>
                <a:spcPct val="100000"/>
              </a:lnSpc>
              <a:spcBef>
                <a:spcPts val="0"/>
              </a:spcBef>
              <a:spcAft>
                <a:spcPts val="0"/>
              </a:spcAft>
              <a:buClr>
                <a:schemeClr val="dk1"/>
              </a:buClr>
              <a:buSzPts val="1100"/>
              <a:buChar char="●"/>
            </a:pPr>
            <a:r>
              <a:rPr lang="vi-VN" u="sng">
                <a:solidFill>
                  <a:schemeClr val="hlink"/>
                </a:solidFill>
                <a:hlinkClick r:id="rId5"/>
              </a:rPr>
              <a:t>Thành phần nhãn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Clr>
                <a:schemeClr val="dk1"/>
              </a:buClr>
              <a:buSzPts val="1100"/>
              <a:buFont typeface="Arial"/>
              <a:buNone/>
            </a:pPr>
            <a:r>
              <a:rPr lang="vi-VN"/>
              <a:t>Trình quét hỗ trợ tiếp cận là một công cụ hữu ích để xác định những cơ hội cải thiện ứng dụng của bạn về mặt hỗ trợ tiếp cận.</a:t>
            </a:r>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vi-VN">
                <a:solidFill>
                  <a:schemeClr val="dk1"/>
                </a:solidFill>
              </a:rPr>
              <a:t>Thông báo quyền: Vì là một dịch vụ hỗ trợ tiếp cận nên ứng dụng này có thể theo dõi các hành động của bạn, tải nội dung trong cửa sổ và theo dõi văn bản bạn nhập.</a:t>
            </a:r>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r>
              <a:rPr lang="vi-VN"/>
              <a:t>Nếu bạn đồng ý với các quyền này, hãy tải ứng dụng Trình quét hỗ trợ tiếp cận xuống từ Google Play rồi bật ứng dụng này trong trình đơn </a:t>
            </a:r>
            <a:r>
              <a:rPr lang="vi-VN" b="1"/>
              <a:t>Cài đặt &gt; Hỗ trợ tiếp cận</a:t>
            </a:r>
            <a:r>
              <a:rPr lang="vi-VN"/>
              <a:t>. Sau đó, mở ứng dụng mà bạn muốn quét trên thiết bị của mình rồi làm theo lời nhắc để quét màn hình ứng dụng. </a:t>
            </a:r>
            <a:endParaRPr/>
          </a:p>
          <a:p>
            <a:pPr marL="0" marR="360045" lvl="0" indent="0" algn="l" rtl="0">
              <a:lnSpc>
                <a:spcPct val="115000"/>
              </a:lnSpc>
              <a:spcBef>
                <a:spcPts val="0"/>
              </a:spcBef>
              <a:spcAft>
                <a:spcPts val="0"/>
              </a:spcAft>
              <a:buClr>
                <a:schemeClr val="dk1"/>
              </a:buClr>
              <a:buSzPts val="1100"/>
              <a:buFont typeface="Arial"/>
              <a:buNone/>
            </a:pPr>
            <a:endParaRPr b="1"/>
          </a:p>
          <a:p>
            <a:pPr marL="0" marR="360045" lvl="0" indent="0" algn="l" rtl="0">
              <a:lnSpc>
                <a:spcPct val="115000"/>
              </a:lnSpc>
              <a:spcBef>
                <a:spcPts val="0"/>
              </a:spcBef>
              <a:spcAft>
                <a:spcPts val="0"/>
              </a:spcAft>
              <a:buClr>
                <a:schemeClr val="dk1"/>
              </a:buClr>
              <a:buSzPts val="1100"/>
              <a:buFont typeface="Arial"/>
              <a:buNone/>
            </a:pPr>
            <a:r>
              <a:rPr lang="vi-VN" b="1"/>
              <a:t>Tài nguyên:</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3"/>
              </a:rPr>
              <a:t>Ứng dụng Trình quét hỗ trợ tiếp cận trên Google Play</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4"/>
              </a:rPr>
              <a:t>Hướng dẫn hỗ trợ về Trình quét hỗ trợ tiếp cận</a:t>
            </a:r>
            <a:endParaRPr/>
          </a:p>
          <a:p>
            <a:pPr marL="0" lvl="0" indent="0" algn="l" rtl="0">
              <a:lnSpc>
                <a:spcPct val="100000"/>
              </a:lnSpc>
              <a:spcBef>
                <a:spcPts val="1415"/>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Trong ví dụ này, trình quét phát hiện thấy các nút cần có nhãn phù hợp hơn, các hộp đánh dấu quá nhỏ nên không dễ chạm vào, văn bản có độ tương phản thấp nên khó đọc và một chế độ xem có thể nhấp trùng lặp. Nếu bạn thực hiện những điểm cải tiến đề xuất này, ứng dụng của bạn sẽ cải thiện được trải nghiệm người dùng.</a:t>
            </a:r>
            <a:endParaRPr/>
          </a:p>
          <a:p>
            <a:pPr marL="0" marR="360045" lvl="0" indent="0" algn="l" rtl="0">
              <a:lnSpc>
                <a:spcPct val="115000"/>
              </a:lnSpc>
              <a:spcBef>
                <a:spcPts val="600"/>
              </a:spcBef>
              <a:spcAft>
                <a:spcPts val="0"/>
              </a:spcAft>
              <a:buClr>
                <a:schemeClr val="dk1"/>
              </a:buClr>
              <a:buSzPts val="1100"/>
              <a:buFont typeface="Arial"/>
              <a:buNone/>
            </a:pPr>
            <a:r>
              <a:rPr lang="vi-VN">
                <a:solidFill>
                  <a:schemeClr val="dk1"/>
                </a:solidFill>
              </a:rPr>
              <a:t>Xin lưu ý rằng ứng dụng này có thể không phát hiện được hết mọi vấn đề, vì vậy, bạn vẫn nên xác minh bằng những phương thức khác để đảm bảo ứng dụng của bạn tuân thủ các nguyên tắc về hỗ trợ tiếp cận.</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Các phương pháp hay nhất khác được đề xuất:</a:t>
            </a:r>
            <a:endParaRPr/>
          </a:p>
          <a:p>
            <a:pPr marL="457200" lvl="0" indent="-298450" algn="l" rtl="0">
              <a:lnSpc>
                <a:spcPct val="100000"/>
              </a:lnSpc>
              <a:spcBef>
                <a:spcPts val="0"/>
              </a:spcBef>
              <a:spcAft>
                <a:spcPts val="0"/>
              </a:spcAft>
              <a:buSzPts val="1100"/>
              <a:buChar char="●"/>
            </a:pPr>
            <a:r>
              <a:rPr lang="vi-VN"/>
              <a:t>Không thêm loại thành phần trên giao diện người dùng (ví dụ: nút) vào phần mô tả vì trình đọc màn hình sẽ tự động thông báo loại thành phần cùng với phần mô tả.</a:t>
            </a:r>
            <a:endParaRPr/>
          </a:p>
          <a:p>
            <a:pPr marL="457200" lvl="0" indent="-298450" algn="l" rtl="0">
              <a:lnSpc>
                <a:spcPct val="100000"/>
              </a:lnSpc>
              <a:spcBef>
                <a:spcPts val="0"/>
              </a:spcBef>
              <a:spcAft>
                <a:spcPts val="0"/>
              </a:spcAft>
              <a:buSzPts val="1100"/>
              <a:buChar char="●"/>
            </a:pPr>
            <a:r>
              <a:rPr lang="vi-VN"/>
              <a:t>Mỗi phần mô tả phải riêng biệt.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Mô tả từng thành phần trên giao diện người dùng</a:t>
            </a:r>
            <a:endParaRPr/>
          </a:p>
          <a:p>
            <a:pPr marL="457200" lvl="0" indent="-298450" algn="l" rtl="0">
              <a:lnSpc>
                <a:spcPct val="100000"/>
              </a:lnSpc>
              <a:spcBef>
                <a:spcPts val="0"/>
              </a:spcBef>
              <a:spcAft>
                <a:spcPts val="0"/>
              </a:spcAft>
              <a:buSzPts val="1100"/>
              <a:buChar char="●"/>
            </a:pPr>
            <a:r>
              <a:rPr lang="vi-VN" u="sng">
                <a:solidFill>
                  <a:schemeClr val="hlink"/>
                </a:solidFill>
                <a:hlinkClick r:id="rId4"/>
              </a:rPr>
              <a:t>Nhãn nội dung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Ở đây có nhiều mẫu chứa các dự án dành cho người mới bắt đầu để giúp bạn xây dựng nhiều loại ứng dụng. Chúng ta sẽ chọn mẫu </a:t>
            </a:r>
            <a:r>
              <a:rPr lang="vi-VN" b="1" dirty="0"/>
              <a:t>Empty Activity</a:t>
            </a:r>
            <a:r>
              <a:rPr lang="vi-VN" dirty="0"/>
              <a:t> (Hoạt động trống) để lấy một ứng dụng đơn giản đang hoạt động.</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Nếu một thành phần đồ họa trên giao diện người dùng không cần có phần mô tả nội dung, thì bạn có thể đặt </a:t>
            </a:r>
            <a:r>
              <a:rPr lang="vi-VN">
                <a:latin typeface="Courier New"/>
                <a:ea typeface="Courier New"/>
                <a:cs typeface="Courier New"/>
                <a:sym typeface="Courier New"/>
              </a:rPr>
              <a:t>android:importantForAccessibility="no"</a:t>
            </a:r>
            <a:r>
              <a:rPr lang="vi-VN"/>
              <a:t>. Điều này nghĩa là chế độ xem này không quan trọng đối với tính năng hỗ trợ tiếp cận.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Nhờ vậy, trình đọc màn hình sẽ không phải thông báo các thông tin không cần thiết, qua đó giúp người dùng truy cập vào những thông tin quan trọng hơn một cách nhanh chóng và dễ dàng.</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Thuộc tính android:importantForAccessibility</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a:solidFill>
                  <a:schemeClr val="dk1"/>
                </a:solidFill>
              </a:rPr>
              <a:t>Để kiểm tra xem bạn đã thêm đúng cách phần mô tả vào các thành phần trên giao diện người dùng của ứng dụng hay chưa, hãy dùng trình đọc màn hình TalkBack.</a:t>
            </a:r>
            <a:endParaRPr/>
          </a:p>
          <a:p>
            <a:pPr marL="0" lvl="0" indent="0" algn="l" rtl="0">
              <a:lnSpc>
                <a:spcPct val="115000"/>
              </a:lnSpc>
              <a:spcBef>
                <a:spcPts val="1000"/>
              </a:spcBef>
              <a:spcAft>
                <a:spcPts val="0"/>
              </a:spcAft>
              <a:buClr>
                <a:schemeClr val="dk1"/>
              </a:buClr>
              <a:buSzPts val="1100"/>
              <a:buFont typeface="Arial"/>
              <a:buNone/>
            </a:pPr>
            <a:r>
              <a:rPr lang="vi-VN">
                <a:solidFill>
                  <a:schemeClr val="dk1"/>
                </a:solidFill>
              </a:rPr>
              <a:t>Bạn có thể bật TalkBack bằng cách chuyển đến ứng dụng </a:t>
            </a:r>
            <a:r>
              <a:rPr lang="vi-VN" b="1">
                <a:solidFill>
                  <a:schemeClr val="dk1"/>
                </a:solidFill>
              </a:rPr>
              <a:t>Cài đặt &gt; Hỗ trợ tiếp cận</a:t>
            </a:r>
            <a:r>
              <a:rPr lang="vi-VN">
                <a:solidFill>
                  <a:schemeClr val="dk1"/>
                </a:solidFill>
              </a:rPr>
              <a:t> trên thiết bị. Hoặc bạn có thể thử dùng phím tắt bằng cách nhấn cả hai phím âm lượng trong 3 giây. Nếu phím tắt này không hoạt động thì trước tiên, bạn có thể phải bật phím tắt trong trình đơn cài đặt (xem tài nguyên ở bên dưới).</a:t>
            </a:r>
            <a:endParaRPr/>
          </a:p>
          <a:p>
            <a:pPr marL="0" marR="360045" lvl="0" indent="0" algn="l" rtl="0">
              <a:lnSpc>
                <a:spcPct val="115000"/>
              </a:lnSpc>
              <a:spcBef>
                <a:spcPts val="1000"/>
              </a:spcBef>
              <a:spcAft>
                <a:spcPts val="0"/>
              </a:spcAft>
              <a:buSzPts val="1100"/>
              <a:buNone/>
            </a:pPr>
            <a:r>
              <a:rPr lang="vi-VN" b="1"/>
              <a:t>Tài nguyên:</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3"/>
              </a:rPr>
              <a:t>Trình đọc màn hình TalkBack</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4"/>
              </a:rPr>
              <a:t>Dùng phím âm lượng làm phím tắt</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5"/>
              </a:rPr>
              <a:t>Thao tác trên thiết bị bằng TalkBack</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6"/>
              </a:rPr>
              <a:t>Cử chỉ TalkBack</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7"/>
              </a:rPr>
              <a:t>Bàn phím chữ nổi TalkBack</a:t>
            </a:r>
            <a:endParaRPr/>
          </a:p>
          <a:p>
            <a:pPr marL="0" lvl="0" indent="0" algn="l" rtl="0">
              <a:lnSpc>
                <a:spcPct val="115000"/>
              </a:lnSpc>
              <a:spcBef>
                <a:spcPts val="1415"/>
              </a:spcBef>
              <a:spcAft>
                <a:spcPts val="0"/>
              </a:spcAft>
              <a:buSzPts val="1100"/>
              <a:buNone/>
            </a:pPr>
            <a:endParaRPr sz="1200">
              <a:solidFill>
                <a:schemeClr val="dk1"/>
              </a:solidFill>
              <a:latin typeface="Roboto"/>
              <a:ea typeface="Roboto"/>
              <a:cs typeface="Roboto"/>
              <a:sym typeface="Roboto"/>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Bạn</a:t>
            </a:r>
            <a:r>
              <a:rPr lang="vi-VN">
                <a:solidFill>
                  <a:schemeClr val="dk1"/>
                </a:solidFill>
              </a:rPr>
              <a:t> nên kiểm tra ứng dụng của mình khi TalkBack đang bật. Để biết thêm thông tin chi tiết, hãy xem tài nguyên ở bên dưới.</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vi-VN" b="1"/>
              <a:t>Tài nguyên:</a:t>
            </a:r>
            <a:endParaRPr/>
          </a:p>
          <a:p>
            <a:pPr marL="457200" marR="360045" lvl="0" indent="-298450" algn="l" rtl="0">
              <a:lnSpc>
                <a:spcPct val="100000"/>
              </a:lnSpc>
              <a:spcBef>
                <a:spcPts val="0"/>
              </a:spcBef>
              <a:spcAft>
                <a:spcPts val="0"/>
              </a:spcAft>
              <a:buClr>
                <a:schemeClr val="dk1"/>
              </a:buClr>
              <a:buSzPts val="1100"/>
              <a:buChar char="●"/>
            </a:pPr>
            <a:r>
              <a:rPr lang="vi-VN" u="sng">
                <a:solidFill>
                  <a:schemeClr val="hlink"/>
                </a:solidFill>
                <a:hlinkClick r:id="rId3"/>
              </a:rPr>
              <a:t>Kiểm tra tính năng hỗ trợ tiếp cận của ứng dụng bằng TalkBack </a:t>
            </a:r>
            <a:endParaRPr/>
          </a:p>
          <a:p>
            <a:pPr marL="0" lvl="0" indent="0" algn="l" rtl="0">
              <a:lnSpc>
                <a:spcPct val="100000"/>
              </a:lnSpc>
              <a:spcBef>
                <a:spcPts val="1415"/>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SzPts val="1100"/>
              <a:buNone/>
            </a:pPr>
            <a:r>
              <a:rPr lang="vi-VN"/>
              <a:t>Bạn cũng nên kiểm tra ứng dụng của mình khi tính năng Tiếp cận bằng công tắc đang bật. Hãy xem hướng dẫn kiểm tra ở bên dưới để biết thêm thông tin chi tiết.</a:t>
            </a:r>
            <a:endParaRPr/>
          </a:p>
          <a:p>
            <a:pPr marL="0" marR="360045" lvl="0" indent="0" algn="l" rtl="0">
              <a:lnSpc>
                <a:spcPct val="115000"/>
              </a:lnSpc>
              <a:spcBef>
                <a:spcPts val="0"/>
              </a:spcBef>
              <a:spcAft>
                <a:spcPts val="0"/>
              </a:spcAft>
              <a:buSzPts val="1100"/>
              <a:buNone/>
            </a:pPr>
            <a:endParaRPr/>
          </a:p>
          <a:p>
            <a:pPr marL="0" marR="360045" lvl="0" indent="0" algn="l" rtl="0">
              <a:lnSpc>
                <a:spcPct val="115000"/>
              </a:lnSpc>
              <a:spcBef>
                <a:spcPts val="0"/>
              </a:spcBef>
              <a:spcAft>
                <a:spcPts val="0"/>
              </a:spcAft>
              <a:buSzPts val="1100"/>
              <a:buNone/>
            </a:pPr>
            <a:r>
              <a:rPr lang="vi-VN" b="1"/>
              <a:t>Tài nguyên:</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3"/>
              </a:rPr>
              <a:t>Tiếp cận bằng công tắc dành cho Android</a:t>
            </a:r>
            <a:endParaRPr/>
          </a:p>
          <a:p>
            <a:pPr marL="457200" marR="360045" lvl="0" indent="-298450" algn="l" rtl="0">
              <a:lnSpc>
                <a:spcPct val="100000"/>
              </a:lnSpc>
              <a:spcBef>
                <a:spcPts val="0"/>
              </a:spcBef>
              <a:spcAft>
                <a:spcPts val="0"/>
              </a:spcAft>
              <a:buSzPts val="1100"/>
              <a:buChar char="●"/>
            </a:pPr>
            <a:r>
              <a:rPr lang="vi-VN" u="sng">
                <a:solidFill>
                  <a:schemeClr val="hlink"/>
                </a:solidFill>
                <a:hlinkClick r:id="rId4"/>
              </a:rPr>
              <a:t>Kiểm tra ứng dụng khi tính năng Tiếp cận bằng công tắc đang bật</a:t>
            </a:r>
            <a:endParaRPr/>
          </a:p>
          <a:p>
            <a:pPr marL="0" lvl="0" indent="0" algn="l" rtl="0">
              <a:lnSpc>
                <a:spcPct val="115000"/>
              </a:lnSpc>
              <a:spcBef>
                <a:spcPts val="1415"/>
              </a:spcBef>
              <a:spcAft>
                <a:spcPts val="0"/>
              </a:spcAft>
              <a:buSzPts val="1100"/>
              <a:buNone/>
            </a:pPr>
            <a:endParaRPr sz="1200">
              <a:solidFill>
                <a:schemeClr val="dk1"/>
              </a:solidFill>
              <a:latin typeface="Roboto"/>
              <a:ea typeface="Roboto"/>
              <a:cs typeface="Roboto"/>
              <a:sym typeface="Roboto"/>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solidFill>
                  <a:schemeClr val="dk1"/>
                </a:solidFill>
              </a:rPr>
              <a:t>Tính năng TalkBack và Tiếp cận bằng công tắc nằm trong Bộ hỗ trợ tiếp cận của Android, được tích hợp sẵn vào nhiều thiết bị Android. Ngoài ra, còn có trình đơn Hỗ trợ tiếp cận (trình đơn lớn trên màn hình để khóa điện thoại, điều chỉnh âm lượng và độ sáng, chụp ảnh màn hình, v.v.) và tính năng Chọn để nói (chọn các mục trên màn hình và nghe thiết bị đọc to). </a:t>
            </a:r>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vi-VN">
                <a:solidFill>
                  <a:schemeClr val="dk1"/>
                </a:solidFill>
              </a:rPr>
              <a:t>Bạn có thể truy cập vào các tính năng hỗ trợ tiếp cận này thông qua trình đơn </a:t>
            </a:r>
            <a:r>
              <a:rPr lang="vi-VN" b="1">
                <a:solidFill>
                  <a:schemeClr val="dk1"/>
                </a:solidFill>
              </a:rPr>
              <a:t>Cài đặt &gt; Hỗ trợ tiếp cận</a:t>
            </a:r>
            <a:r>
              <a:rPr lang="vi-VN">
                <a:solidFill>
                  <a:schemeClr val="dk1"/>
                </a:solidFill>
              </a:rPr>
              <a:t> trên thiết bị.</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Bộ hỗ trợ tiếp cận của Android</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vi-VN" b="1" dirty="0"/>
              <a:t>Name (Tên)</a:t>
            </a:r>
            <a:r>
              <a:rPr lang="vi-VN" dirty="0"/>
              <a:t> – Nhập tên cho ứng dụng của bạn.</a:t>
            </a:r>
            <a:endParaRPr dirty="0"/>
          </a:p>
          <a:p>
            <a:pPr marL="457200" lvl="0" indent="-298450" algn="l" rtl="0">
              <a:lnSpc>
                <a:spcPct val="100000"/>
              </a:lnSpc>
              <a:spcBef>
                <a:spcPts val="0"/>
              </a:spcBef>
              <a:spcAft>
                <a:spcPts val="0"/>
              </a:spcAft>
              <a:buSzPts val="1100"/>
              <a:buChar char="●"/>
            </a:pPr>
            <a:r>
              <a:rPr lang="vi-VN" b="1" dirty="0"/>
              <a:t>Package name</a:t>
            </a:r>
            <a:r>
              <a:rPr lang="vi-VN" dirty="0"/>
              <a:t> (Tên gói) – Tên riêng biệt dùng chung cho ứng dụng của bạn, tương tự như một địa chỉ web. Đây thường là miền web của công ty (mặc định là </a:t>
            </a:r>
            <a:r>
              <a:rPr lang="vi-VN" dirty="0">
                <a:solidFill>
                  <a:schemeClr val="dk1"/>
                </a:solidFill>
                <a:latin typeface="Courier New"/>
                <a:ea typeface="Courier New"/>
                <a:cs typeface="Courier New"/>
                <a:sym typeface="Courier New"/>
              </a:rPr>
              <a:t>android.example.com</a:t>
            </a:r>
            <a:r>
              <a:rPr lang="vi-VN" dirty="0">
                <a:solidFill>
                  <a:schemeClr val="dk1"/>
                </a:solidFill>
                <a:latin typeface="Roboto"/>
                <a:ea typeface="Roboto"/>
                <a:cs typeface="Roboto"/>
                <a:sym typeface="Roboto"/>
              </a:rPr>
              <a:t>) </a:t>
            </a:r>
            <a:r>
              <a:rPr lang="vi-VN" dirty="0"/>
              <a:t>cùng với tên của ứng dụng. Nếu không định phát hành ứng dụng của mình, thì bạn có thể dùng giá trị mặc định. Bạn có thể thay đổi giá trị này sau, nhưng phải thực hiện thêm thao tác. Đây cũng sẽ là gói Java và Kotlin mặc định cho mã nguồn của bạn.</a:t>
            </a:r>
            <a:endParaRPr dirty="0"/>
          </a:p>
          <a:p>
            <a:pPr marL="457200" lvl="0" indent="-298450" algn="l" rtl="0">
              <a:lnSpc>
                <a:spcPct val="100000"/>
              </a:lnSpc>
              <a:spcBef>
                <a:spcPts val="0"/>
              </a:spcBef>
              <a:spcAft>
                <a:spcPts val="0"/>
              </a:spcAft>
              <a:buSzPts val="1100"/>
              <a:buChar char="●"/>
            </a:pPr>
            <a:r>
              <a:rPr lang="vi-VN" b="1" dirty="0"/>
              <a:t>Save location (Vị trí lưu)</a:t>
            </a:r>
            <a:r>
              <a:rPr lang="vi-VN" dirty="0"/>
              <a:t> – Đây là nơi ứng dụng của bạn được lưu trữ trên máy tính. </a:t>
            </a:r>
            <a:endParaRPr dirty="0"/>
          </a:p>
          <a:p>
            <a:pPr marL="457200" lvl="0" indent="-298450" algn="l" rtl="0">
              <a:lnSpc>
                <a:spcPct val="100000"/>
              </a:lnSpc>
              <a:spcBef>
                <a:spcPts val="0"/>
              </a:spcBef>
              <a:spcAft>
                <a:spcPts val="0"/>
              </a:spcAft>
              <a:buSzPts val="1100"/>
              <a:buChar char="●"/>
            </a:pPr>
            <a:r>
              <a:rPr lang="vi-VN" b="1" dirty="0"/>
              <a:t>Language (Ngôn ngữ)</a:t>
            </a:r>
            <a:r>
              <a:rPr lang="vi-VN" dirty="0"/>
              <a:t> – Kotlin và ngôn ngữ lập trình Java đều được hỗ trợ. Đối với bài học này, hãy chọn Kotlin. Bạn có thể kết hợp Kotlin và Java trong các tệp nguồn khác thuộc cùng một dự án nếu cần.</a:t>
            </a:r>
            <a:endParaRPr dirty="0"/>
          </a:p>
          <a:p>
            <a:pPr marL="457200" lvl="0" indent="-298450" algn="l" rtl="0">
              <a:lnSpc>
                <a:spcPct val="100000"/>
              </a:lnSpc>
              <a:spcBef>
                <a:spcPts val="0"/>
              </a:spcBef>
              <a:spcAft>
                <a:spcPts val="0"/>
              </a:spcAft>
              <a:buSzPts val="1100"/>
              <a:buChar char="●"/>
            </a:pPr>
            <a:r>
              <a:rPr lang="vi-VN" b="1" dirty="0"/>
              <a:t>Minimum SDK (SDK tối thiểu) </a:t>
            </a:r>
            <a:r>
              <a:rPr lang="vi-VN" dirty="0"/>
              <a:t>– Đối với dự án này, hãy đảm bảo SDK tối thiểu là API 19: Android 4.4 (KitKat). (Nhấp vào </a:t>
            </a:r>
            <a:r>
              <a:rPr lang="vi-VN" b="1" dirty="0"/>
              <a:t>Help me</a:t>
            </a:r>
            <a:r>
              <a:rPr lang="vi-VN" dirty="0"/>
              <a:t> choose (Giúp tôi chọn) để xem thông tin về các cấp độ API.)</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highlight>
                  <a:srgbClr val="FFFFFF"/>
                </a:highlight>
              </a:rPr>
              <a:t>Mỗi thiết bị Android có thể chạy phiên bản Android riêng</a:t>
            </a:r>
            <a:r>
              <a:rPr lang="vi-VN"/>
              <a:t>. </a:t>
            </a:r>
            <a:r>
              <a:rPr lang="vi-VN">
                <a:solidFill>
                  <a:schemeClr val="dk1"/>
                </a:solidFill>
              </a:rPr>
              <a:t>Mỗi bản phát hành Android đều có:</a:t>
            </a:r>
            <a:endParaRPr/>
          </a:p>
          <a:p>
            <a:pPr marL="914400" lvl="1" indent="-298450" algn="l" rtl="0">
              <a:lnSpc>
                <a:spcPct val="100000"/>
              </a:lnSpc>
              <a:spcBef>
                <a:spcPts val="0"/>
              </a:spcBef>
              <a:spcAft>
                <a:spcPts val="0"/>
              </a:spcAft>
              <a:buClr>
                <a:schemeClr val="dk1"/>
              </a:buClr>
              <a:buSzPts val="1100"/>
              <a:buChar char="○"/>
            </a:pPr>
            <a:r>
              <a:rPr lang="vi-VN">
                <a:solidFill>
                  <a:schemeClr val="dk1"/>
                </a:solidFill>
              </a:rPr>
              <a:t>Phiên bản nền tảng</a:t>
            </a:r>
            <a:endParaRPr/>
          </a:p>
          <a:p>
            <a:pPr marL="914400" lvl="1" indent="-298450" algn="l" rtl="0">
              <a:lnSpc>
                <a:spcPct val="100000"/>
              </a:lnSpc>
              <a:spcBef>
                <a:spcPts val="0"/>
              </a:spcBef>
              <a:spcAft>
                <a:spcPts val="0"/>
              </a:spcAft>
              <a:buClr>
                <a:schemeClr val="dk1"/>
              </a:buClr>
              <a:buSzPts val="1100"/>
              <a:buChar char="○"/>
            </a:pPr>
            <a:r>
              <a:rPr lang="vi-VN">
                <a:solidFill>
                  <a:schemeClr val="dk1"/>
                </a:solidFill>
              </a:rPr>
              <a:t>Cấp độ API (đối với nhà phát triển)</a:t>
            </a:r>
            <a:endParaRPr/>
          </a:p>
          <a:p>
            <a:pPr marL="914400" lvl="1" indent="-298450" algn="l" rtl="0">
              <a:lnSpc>
                <a:spcPct val="100000"/>
              </a:lnSpc>
              <a:spcBef>
                <a:spcPts val="0"/>
              </a:spcBef>
              <a:spcAft>
                <a:spcPts val="0"/>
              </a:spcAft>
              <a:buClr>
                <a:schemeClr val="dk1"/>
              </a:buClr>
              <a:buSzPts val="1100"/>
              <a:buChar char="○"/>
            </a:pPr>
            <a:r>
              <a:rPr lang="vi-VN">
                <a:solidFill>
                  <a:schemeClr val="dk1"/>
                </a:solidFill>
              </a:rPr>
              <a:t>Mã phiên bản – chữ cái với những món đồ ngọt – đôi khi vẫn được dùng khi nói về Android</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vi-VN">
                <a:solidFill>
                  <a:schemeClr val="dk1"/>
                </a:solidFill>
              </a:rPr>
              <a:t>Khi các phiên bản mới của Android được phát hành, nhà phát triển cần nắm bắt các phương pháp hay và mới nhất để đảm bảo ứng dụng của họ mang lại trải nghiệm tốt nhất trên càng nhiều thiết bị càng tốt. Để tìm hiểu về các phiên bản mới nhất, các cấp độ API và những thiết bị được hỗ trợ, hãy xem phần </a:t>
            </a:r>
            <a:r>
              <a:rPr lang="vi-VN" u="sng">
                <a:solidFill>
                  <a:schemeClr val="hlink"/>
                </a:solidFill>
                <a:hlinkClick r:id="rId3"/>
              </a:rPr>
              <a:t>Cấp độ API là gì?</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dirty="0"/>
              <a:t>Khi tạo một dự án Android, bạn sẽ phải xác định 3 cấp độ API: </a:t>
            </a:r>
            <a:endParaRPr dirty="0"/>
          </a:p>
          <a:p>
            <a:pPr marL="457200" lvl="0" indent="-298450" algn="l" rtl="0">
              <a:lnSpc>
                <a:spcPct val="100000"/>
              </a:lnSpc>
              <a:spcBef>
                <a:spcPts val="0"/>
              </a:spcBef>
              <a:spcAft>
                <a:spcPts val="0"/>
              </a:spcAft>
              <a:buSzPts val="1100"/>
              <a:buChar char="●"/>
            </a:pPr>
            <a:r>
              <a:rPr lang="vi-VN" dirty="0"/>
              <a:t>SDK tối thiểu cần có để người dùng cài đặt ứng dụng của bạn </a:t>
            </a:r>
            <a:endParaRPr dirty="0"/>
          </a:p>
          <a:p>
            <a:pPr marL="457200" lvl="0" indent="-298450" algn="l" rtl="0">
              <a:lnSpc>
                <a:spcPct val="100000"/>
              </a:lnSpc>
              <a:spcBef>
                <a:spcPts val="0"/>
              </a:spcBef>
              <a:spcAft>
                <a:spcPts val="0"/>
              </a:spcAft>
              <a:buSzPts val="1100"/>
              <a:buChar char="●"/>
            </a:pPr>
            <a:r>
              <a:rPr lang="vi-VN" dirty="0"/>
              <a:t>Phiên bản dành cho người dùng mà bạn đang hướng đến</a:t>
            </a:r>
            <a:endParaRPr dirty="0"/>
          </a:p>
          <a:p>
            <a:pPr marL="457200" lvl="0" indent="-298450" algn="l" rtl="0">
              <a:lnSpc>
                <a:spcPct val="100000"/>
              </a:lnSpc>
              <a:spcBef>
                <a:spcPts val="0"/>
              </a:spcBef>
              <a:spcAft>
                <a:spcPts val="0"/>
              </a:spcAft>
              <a:buSzPts val="1100"/>
              <a:buChar char="●"/>
            </a:pPr>
            <a:r>
              <a:rPr lang="vi-VN" dirty="0"/>
              <a:t>Phiên bản sẽ dùng để biên dịch ứng dụng của bạn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dirty="0"/>
              <a:t>Xin lưu ý rằng phiên bản SDK tối thiểu phải thấp hơn hoặc bằng với phiên bản SDK mục tiêu, và phiên bản SDK mục tiêu phải thấp hơn hoặc bằng với phiên bản SDK biên dịch.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dirty="0"/>
              <a:t>Khi các bản phát hành Android mới ra mắt, bạn nên biên dịch và kiểm tra ứng dụng của mình dựa trên phiên bản mới nhất của nền tảng, đồng thời tăng các cấp độ </a:t>
            </a:r>
            <a:r>
              <a:rPr lang="vi-VN" dirty="0">
                <a:latin typeface="Courier New"/>
                <a:ea typeface="Courier New"/>
                <a:cs typeface="Courier New"/>
                <a:sym typeface="Courier New"/>
              </a:rPr>
              <a:t>compileSdk</a:t>
            </a:r>
            <a:r>
              <a:rPr lang="vi-VN" dirty="0"/>
              <a:t> và </a:t>
            </a:r>
            <a:r>
              <a:rPr lang="vi-VN" dirty="0">
                <a:latin typeface="Courier New"/>
                <a:ea typeface="Courier New"/>
                <a:cs typeface="Courier New"/>
                <a:sym typeface="Courier New"/>
              </a:rPr>
              <a:t>targetSdk</a:t>
            </a:r>
            <a:r>
              <a:rPr lang="vi-VN" dirty="0"/>
              <a: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vi-VN" b="1" dirty="0"/>
              <a:t>Tài nguyên:</a:t>
            </a:r>
            <a:endParaRPr dirty="0"/>
          </a:p>
          <a:p>
            <a:pPr marL="457200" marR="360045" lvl="0" indent="-298450" algn="l" rtl="0">
              <a:lnSpc>
                <a:spcPct val="100000"/>
              </a:lnSpc>
              <a:spcBef>
                <a:spcPts val="0"/>
              </a:spcBef>
              <a:spcAft>
                <a:spcPts val="0"/>
              </a:spcAft>
              <a:buSzPts val="1100"/>
              <a:buChar char="●"/>
            </a:pPr>
            <a:r>
              <a:rPr lang="vi-VN" u="sng" dirty="0">
                <a:solidFill>
                  <a:schemeClr val="hlink"/>
                </a:solidFill>
                <a:hlinkClick r:id="rId3"/>
              </a:rPr>
              <a:t>Cấp độ API là gì?</a:t>
            </a:r>
            <a:endParaRPr dirty="0"/>
          </a:p>
          <a:p>
            <a:pPr marL="457200" marR="360045" lvl="0" indent="-304800" algn="l" rtl="0">
              <a:lnSpc>
                <a:spcPct val="100000"/>
              </a:lnSpc>
              <a:spcBef>
                <a:spcPts val="0"/>
              </a:spcBef>
              <a:spcAft>
                <a:spcPts val="0"/>
              </a:spcAft>
              <a:buClr>
                <a:schemeClr val="dk1"/>
              </a:buClr>
              <a:buSzPts val="1200"/>
              <a:buFont typeface="Times New Roman"/>
              <a:buChar char="●"/>
            </a:pPr>
            <a:r>
              <a:rPr lang="vi-VN" u="sng" dirty="0">
                <a:solidFill>
                  <a:schemeClr val="hlink"/>
                </a:solidFill>
                <a:hlinkClick r:id="rId4"/>
              </a:rPr>
              <a:t>Chọn compileSdkVersion, minSdkVersion và targetSdkVersion của bạn</a:t>
            </a:r>
            <a:r>
              <a:rPr lang="vi-VN" sz="1200" dirty="0">
                <a:solidFill>
                  <a:schemeClr val="dk1"/>
                </a:solidFill>
                <a:latin typeface="Times New Roman"/>
                <a:ea typeface="Times New Roman"/>
                <a:cs typeface="Times New Roman"/>
                <a:sym typeface="Times New Roman"/>
              </a:rPr>
              <a:t> </a:t>
            </a:r>
            <a:endParaRPr dirty="0"/>
          </a:p>
          <a:p>
            <a:pPr marL="0" lvl="0" indent="0" algn="l" rtl="0">
              <a:lnSpc>
                <a:spcPct val="100000"/>
              </a:lnSpc>
              <a:spcBef>
                <a:spcPts val="1415"/>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4" name="Google Shape;14;p2"/>
          <p:cNvSpPr txBox="1">
            <a:spLocks noGrp="1"/>
          </p:cNvSpPr>
          <p:nvPr>
            <p:ph type="sldNum" idx="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5" name="Google Shape;15;p2"/>
          <p:cNvSpPr txBox="1">
            <a:spLocks noGrp="1"/>
          </p:cNvSpPr>
          <p:nvPr>
            <p:ph type="sldNum" idx="3"/>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6" name="Google Shape;16;p2"/>
          <p:cNvSpPr txBox="1">
            <a:spLocks noGrp="1"/>
          </p:cNvSpPr>
          <p:nvPr>
            <p:ph type="subTitle" idx="1"/>
          </p:nvPr>
        </p:nvSpPr>
        <p:spPr>
          <a:xfrm>
            <a:off x="265500" y="564125"/>
            <a:ext cx="4045200" cy="5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7" name="Google Shape;17;p2"/>
          <p:cNvPicPr preferRelativeResize="0"/>
          <p:nvPr/>
        </p:nvPicPr>
        <p:blipFill rotWithShape="1">
          <a:blip r:embed="rId2">
            <a:alphaModFix/>
          </a:blip>
          <a:srcRect/>
          <a:stretch/>
        </p:blipFill>
        <p:spPr>
          <a:xfrm>
            <a:off x="0" y="0"/>
            <a:ext cx="9144000" cy="4670926"/>
          </a:xfrm>
          <a:prstGeom prst="rect">
            <a:avLst/>
          </a:prstGeom>
          <a:noFill/>
          <a:ln>
            <a:noFill/>
          </a:ln>
        </p:spPr>
      </p:pic>
      <p:sp>
        <p:nvSpPr>
          <p:cNvPr id="18" name="Google Shape;18;p2"/>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rPr>
              <a:t>Phát triển Android bằng Kotlin v1.0</a:t>
            </a:r>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2" name="Google Shape;62;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7" name="Google Shape;6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1" name="Google Shape;7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076275"/>
            <a:ext cx="8520600" cy="31938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1000"/>
              </a:spcBef>
              <a:spcAft>
                <a:spcPts val="0"/>
              </a:spcAft>
              <a:buSzPts val="2400"/>
              <a:buAutoNum type="arabicPeriod"/>
              <a:defRPr/>
            </a:lvl1pPr>
            <a:lvl2pPr marL="914400" lvl="1" indent="-355600" algn="l">
              <a:lnSpc>
                <a:spcPct val="115000"/>
              </a:lnSpc>
              <a:spcBef>
                <a:spcPts val="1000"/>
              </a:spcBef>
              <a:spcAft>
                <a:spcPts val="0"/>
              </a:spcAft>
              <a:buSzPts val="2000"/>
              <a:buAutoNum type="alphaLcPeriod"/>
              <a:defRPr sz="2000"/>
            </a:lvl2pPr>
            <a:lvl3pPr marL="1371600" lvl="2" indent="-317500" algn="l">
              <a:lnSpc>
                <a:spcPct val="150000"/>
              </a:lnSpc>
              <a:spcBef>
                <a:spcPts val="0"/>
              </a:spcBef>
              <a:spcAft>
                <a:spcPts val="0"/>
              </a:spcAft>
              <a:buSzPts val="1400"/>
              <a:buAutoNum type="romanLcPeriod"/>
              <a:defRPr/>
            </a:lvl3pPr>
            <a:lvl4pPr marL="1828800" lvl="3" indent="-317500" algn="l">
              <a:lnSpc>
                <a:spcPct val="115000"/>
              </a:lnSpc>
              <a:spcBef>
                <a:spcPts val="0"/>
              </a:spcBef>
              <a:spcAft>
                <a:spcPts val="0"/>
              </a:spcAft>
              <a:buSzPts val="1400"/>
              <a:buAutoNum type="arabicPeriod"/>
              <a:defRPr/>
            </a:lvl4pPr>
            <a:lvl5pPr marL="2286000" lvl="4" indent="-317500" algn="l">
              <a:lnSpc>
                <a:spcPct val="115000"/>
              </a:lnSpc>
              <a:spcBef>
                <a:spcPts val="1600"/>
              </a:spcBef>
              <a:spcAft>
                <a:spcPts val="0"/>
              </a:spcAft>
              <a:buSzPts val="1400"/>
              <a:buAutoNum type="alphaLcPeriod"/>
              <a:defRPr/>
            </a:lvl5pPr>
            <a:lvl6pPr marL="2743200" lvl="5" indent="-317500" algn="l">
              <a:lnSpc>
                <a:spcPct val="115000"/>
              </a:lnSpc>
              <a:spcBef>
                <a:spcPts val="1600"/>
              </a:spcBef>
              <a:spcAft>
                <a:spcPts val="0"/>
              </a:spcAft>
              <a:buSzPts val="1400"/>
              <a:buAutoNum type="romanLcPeriod"/>
              <a:defRPr/>
            </a:lvl6pPr>
            <a:lvl7pPr marL="3200400" lvl="6" indent="-317500" algn="l">
              <a:lnSpc>
                <a:spcPct val="115000"/>
              </a:lnSpc>
              <a:spcBef>
                <a:spcPts val="1600"/>
              </a:spcBef>
              <a:spcAft>
                <a:spcPts val="0"/>
              </a:spcAft>
              <a:buSzPts val="1400"/>
              <a:buAutoNum type="arabicPeriod"/>
              <a:defRPr/>
            </a:lvl7pPr>
            <a:lvl8pPr marL="3657600" lvl="7" indent="-317500" algn="l">
              <a:lnSpc>
                <a:spcPct val="115000"/>
              </a:lnSpc>
              <a:spcBef>
                <a:spcPts val="1600"/>
              </a:spcBef>
              <a:spcAft>
                <a:spcPts val="0"/>
              </a:spcAft>
              <a:buSzPts val="1400"/>
              <a:buAutoNum type="alphaLcPeriod"/>
              <a:defRPr/>
            </a:lvl8pPr>
            <a:lvl9pPr marL="4114800" lvl="8" indent="-317500" algn="l">
              <a:lnSpc>
                <a:spcPct val="115000"/>
              </a:lnSpc>
              <a:spcBef>
                <a:spcPts val="1600"/>
              </a:spcBef>
              <a:spcAft>
                <a:spcPts val="1600"/>
              </a:spcAft>
              <a:buSzPts val="1400"/>
              <a:buAutoNum type="romanLcPeriod"/>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311700" y="0"/>
            <a:ext cx="8520600" cy="46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AFAFA"/>
              </a:buClr>
              <a:buSzPts val="5200"/>
              <a:buNone/>
              <a:defRPr sz="5200" b="1">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7" name="Google Shape;27;p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5" name="Google Shape;35;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CAF50"/>
              </a:buClr>
              <a:buSzPts val="3600"/>
              <a:buFont typeface="Roboto"/>
              <a:buNone/>
              <a:defRPr sz="3600" b="1" i="0" u="none" strike="noStrike" cap="none">
                <a:solidFill>
                  <a:srgbClr val="4CAF50"/>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50000"/>
              </a:lnSpc>
              <a:spcBef>
                <a:spcPts val="0"/>
              </a:spcBef>
              <a:spcAft>
                <a:spcPts val="0"/>
              </a:spcAft>
              <a:buClr>
                <a:srgbClr val="000000"/>
              </a:buClr>
              <a:buSzPts val="2400"/>
              <a:buFont typeface="Roboto"/>
              <a:buChar char="●"/>
              <a:defRPr sz="2400" b="0" i="0" u="none" strike="noStrike" cap="none">
                <a:solidFill>
                  <a:srgbClr val="000000"/>
                </a:solidFill>
                <a:latin typeface="Roboto"/>
                <a:ea typeface="Roboto"/>
                <a:cs typeface="Roboto"/>
                <a:sym typeface="Roboto"/>
              </a:defRPr>
            </a:lvl1pPr>
            <a:lvl2pPr marL="914400" marR="0" lvl="1" indent="-342900" algn="l" rtl="0">
              <a:lnSpc>
                <a:spcPct val="150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2pPr>
            <a:lvl3pPr marL="1371600" marR="0" lvl="2" indent="-317500" algn="l" rtl="0">
              <a:lnSpc>
                <a:spcPct val="150000"/>
              </a:lnSpc>
              <a:spcBef>
                <a:spcPts val="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p:nvPr/>
        </p:nvSpPr>
        <p:spPr>
          <a:xfrm>
            <a:off x="5610875" y="4703625"/>
            <a:ext cx="3132300" cy="43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vi-VN" sz="900" i="1" u="none" strike="noStrike" cap="none">
                <a:solidFill>
                  <a:srgbClr val="666666"/>
                </a:solidFill>
              </a:rPr>
              <a:t>Tài liệu này được cấp phép theo </a:t>
            </a:r>
            <a:r>
              <a:rPr lang="vi-VN" sz="900" i="1" u="sng" strike="noStrike" cap="none">
                <a:solidFill>
                  <a:srgbClr val="666666"/>
                </a:solidFill>
                <a:hlinkClick r:id="rId6">
                  <a:extLst>
                    <a:ext uri="{A12FA001-AC4F-418D-AE19-62706E023703}">
                      <ahyp:hlinkClr xmlns:ahyp="http://schemas.microsoft.com/office/drawing/2018/hyperlinkcolor" val="tx"/>
                    </a:ext>
                  </a:extLst>
                </a:hlinkClick>
              </a:rPr>
              <a:t>giấy phép Apache 2</a:t>
            </a:r>
            <a:r>
              <a:rPr lang="vi-VN" sz="900" i="1" u="none" strike="noStrike" cap="none">
                <a:solidFill>
                  <a:srgbClr val="666666"/>
                </a:solidFill>
              </a:rPr>
              <a:t>.</a:t>
            </a:r>
            <a:endParaRPr>
              <a:solidFill>
                <a:srgbClr val="666666"/>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1" name="Google Shape;3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4.xml"/><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17.xml"/><Relationship Id="rId10" Type="http://schemas.openxmlformats.org/officeDocument/2006/relationships/slide" Target="slide66.xml"/><Relationship Id="rId4" Type="http://schemas.openxmlformats.org/officeDocument/2006/relationships/slide" Target="slide13.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android.com/guide/topics/ui/accessibility"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hyperlink" Target="https://material.io/design/usability/accessibility.html" TargetMode="External"/><Relationship Id="rId5" Type="http://schemas.openxmlformats.org/officeDocument/2006/relationships/hyperlink" Target="https://developer.android.com/codelabs/starting-android-accessibility" TargetMode="External"/><Relationship Id="rId4" Type="http://schemas.openxmlformats.org/officeDocument/2006/relationships/hyperlink" Target="https://developer.android.com/guide/topics/ui/accessibility/principles"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54.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7.xml"/><Relationship Id="rId4" Type="http://schemas.openxmlformats.org/officeDocument/2006/relationships/slide" Target="slide29.xml"/></Relationships>
</file>

<file path=ppt/slides/_rels/slide68.xml.rels><?xml version="1.0" encoding="UTF-8" standalone="yes"?>
<Relationships xmlns="http://schemas.openxmlformats.org/package/2006/relationships"><Relationship Id="rId3" Type="http://schemas.openxmlformats.org/officeDocument/2006/relationships/hyperlink" Target="https://developer.android.com/guide/topics/ui/declaring-layout" TargetMode="External"/><Relationship Id="rId7" Type="http://schemas.openxmlformats.org/officeDocument/2006/relationships/hyperlink" Target="https://developer.android.com/reference/kotlin/android/view/ViewGroup"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developer.android.com/reference/kotlin/android/view/View" TargetMode="External"/><Relationship Id="rId5" Type="http://schemas.openxmlformats.org/officeDocument/2006/relationships/hyperlink" Target="https://developer.android.com/guide/topics/ui/ui-events.html" TargetMode="External"/><Relationship Id="rId4" Type="http://schemas.openxmlformats.org/officeDocument/2006/relationships/hyperlink" Target="https://developer.android.com/guide/topics/ui/layout/linear"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4"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a:stretch/>
        </p:blipFill>
        <p:spPr>
          <a:xfrm>
            <a:off x="0" y="0"/>
            <a:ext cx="9144000" cy="4676399"/>
          </a:xfrm>
          <a:prstGeom prst="rect">
            <a:avLst/>
          </a:prstGeom>
          <a:noFill/>
          <a:ln>
            <a:noFill/>
          </a:ln>
        </p:spPr>
      </p:pic>
      <p:sp>
        <p:nvSpPr>
          <p:cNvPr id="79" name="Google Shape;79;p1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a:t>
            </a:fld>
            <a:endParaRPr/>
          </a:p>
        </p:txBody>
      </p:sp>
      <p:sp>
        <p:nvSpPr>
          <p:cNvPr id="80" name="Google Shape;80;p17"/>
          <p:cNvSpPr txBox="1"/>
          <p:nvPr/>
        </p:nvSpPr>
        <p:spPr>
          <a:xfrm>
            <a:off x="780325" y="1681525"/>
            <a:ext cx="4363200" cy="283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vi-VN" sz="3600" b="0" i="0" u="none" strike="noStrike" cap="none">
                <a:solidFill>
                  <a:srgbClr val="FAFAFA"/>
                </a:solidFill>
                <a:latin typeface="Arial"/>
                <a:ea typeface="Arial"/>
                <a:cs typeface="Arial"/>
                <a:sym typeface="Arial"/>
              </a:rPr>
              <a:t>Bài học 4:</a:t>
            </a:r>
            <a:endParaRPr/>
          </a:p>
          <a:p>
            <a:pPr marL="0" marR="0" lvl="0" indent="0" algn="l" rtl="0">
              <a:lnSpc>
                <a:spcPct val="100000"/>
              </a:lnSpc>
              <a:spcBef>
                <a:spcPts val="0"/>
              </a:spcBef>
              <a:spcAft>
                <a:spcPts val="0"/>
              </a:spcAft>
              <a:buClr>
                <a:srgbClr val="000000"/>
              </a:buClr>
              <a:buSzPts val="3600"/>
              <a:buFont typeface="Arial"/>
              <a:buNone/>
            </a:pPr>
            <a:r>
              <a:rPr lang="vi-VN" sz="3600" b="0" i="0" u="none" strike="noStrike" cap="none">
                <a:solidFill>
                  <a:srgbClr val="FAFAFA"/>
                </a:solidFill>
                <a:latin typeface="Arial"/>
                <a:ea typeface="Arial"/>
                <a:cs typeface="Arial"/>
                <a:sym typeface="Arial"/>
              </a:rPr>
              <a:t>Xây dựng ứng dụng Android đầu tiên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Hướng dẫn về Android Studio</a:t>
            </a:r>
            <a:endParaRPr dirty="0">
              <a:latin typeface="Arial"/>
              <a:ea typeface="Arial"/>
              <a:cs typeface="Arial"/>
              <a:sym typeface="Arial"/>
            </a:endParaRPr>
          </a:p>
        </p:txBody>
      </p:sp>
      <p:sp>
        <p:nvSpPr>
          <p:cNvPr id="143" name="Google Shape;143;p2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10</a:t>
            </a:fld>
            <a:endParaRPr/>
          </a:p>
        </p:txBody>
      </p:sp>
      <p:pic>
        <p:nvPicPr>
          <p:cNvPr id="144" name="Google Shape;144;p26"/>
          <p:cNvPicPr preferRelativeResize="0"/>
          <p:nvPr/>
        </p:nvPicPr>
        <p:blipFill rotWithShape="1">
          <a:blip r:embed="rId3">
            <a:alphaModFix/>
          </a:blip>
          <a:src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Chạy ứng dụng của bạn</a:t>
            </a:r>
            <a:endParaRPr dirty="0">
              <a:latin typeface="Arial"/>
              <a:ea typeface="Arial"/>
              <a:cs typeface="Arial"/>
              <a:sym typeface="Arial"/>
            </a:endParaRPr>
          </a:p>
        </p:txBody>
      </p:sp>
      <p:sp>
        <p:nvSpPr>
          <p:cNvPr id="150" name="Google Shape;150;p2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11</a:t>
            </a:fld>
            <a:endParaRPr/>
          </a:p>
        </p:txBody>
      </p:sp>
      <p:pic>
        <p:nvPicPr>
          <p:cNvPr id="151" name="Google Shape;151;p27"/>
          <p:cNvPicPr preferRelativeResize="0"/>
          <p:nvPr/>
        </p:nvPicPr>
        <p:blipFill rotWithShape="1">
          <a:blip r:embed="rId3">
            <a:alphaModFix/>
          </a:blip>
          <a:srcRect/>
          <a:stretch/>
        </p:blipFill>
        <p:spPr>
          <a:xfrm>
            <a:off x="387893" y="1169109"/>
            <a:ext cx="1639615" cy="3387933"/>
          </a:xfrm>
          <a:prstGeom prst="rect">
            <a:avLst/>
          </a:prstGeom>
          <a:noFill/>
          <a:ln>
            <a:noFill/>
          </a:ln>
        </p:spPr>
      </p:pic>
      <p:sp>
        <p:nvSpPr>
          <p:cNvPr id="152" name="Google Shape;152;p27"/>
          <p:cNvSpPr txBox="1"/>
          <p:nvPr/>
        </p:nvSpPr>
        <p:spPr>
          <a:xfrm>
            <a:off x="3008975" y="1755725"/>
            <a:ext cx="4913400" cy="1285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000000"/>
              </a:buClr>
              <a:buSzPts val="2400"/>
              <a:buFont typeface="Roboto"/>
              <a:buChar char="●"/>
            </a:pPr>
            <a:r>
              <a:rPr lang="vi-VN" sz="2400" i="0" u="none" strike="noStrike" cap="none" dirty="0">
                <a:solidFill>
                  <a:srgbClr val="000000"/>
                </a:solidFill>
              </a:rPr>
              <a:t>Thiết bị Android (điện thoại, máy tính bảng)</a:t>
            </a:r>
            <a:endParaRPr dirty="0"/>
          </a:p>
          <a:p>
            <a:pPr marL="457200" marR="0" lvl="0" indent="-381000" algn="l" rtl="0">
              <a:lnSpc>
                <a:spcPct val="115000"/>
              </a:lnSpc>
              <a:spcBef>
                <a:spcPts val="1000"/>
              </a:spcBef>
              <a:spcAft>
                <a:spcPts val="1000"/>
              </a:spcAft>
              <a:buClr>
                <a:srgbClr val="000000"/>
              </a:buClr>
              <a:buSzPts val="2400"/>
              <a:buFont typeface="Roboto"/>
              <a:buChar char="●"/>
            </a:pPr>
            <a:r>
              <a:rPr lang="vi-VN" sz="2400" i="0" u="none" strike="noStrike" cap="none" dirty="0">
                <a:solidFill>
                  <a:srgbClr val="000000"/>
                </a:solidFill>
              </a:rPr>
              <a:t>Trình mô phỏng trên máy tính</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500" dirty="0">
                <a:latin typeface="Arial"/>
                <a:ea typeface="Arial"/>
                <a:cs typeface="Arial"/>
                <a:sym typeface="Arial"/>
              </a:rPr>
              <a:t>Trình quản lý thiết bị ảo Android (AVD)</a:t>
            </a:r>
            <a:endParaRPr sz="3500" dirty="0">
              <a:latin typeface="Arial"/>
              <a:ea typeface="Arial"/>
              <a:cs typeface="Arial"/>
              <a:sym typeface="Arial"/>
            </a:endParaRPr>
          </a:p>
        </p:txBody>
      </p:sp>
      <p:sp>
        <p:nvSpPr>
          <p:cNvPr id="158" name="Google Shape;158;p2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12</a:t>
            </a:fld>
            <a:endParaRPr/>
          </a:p>
        </p:txBody>
      </p:sp>
      <p:pic>
        <p:nvPicPr>
          <p:cNvPr id="159" name="Google Shape;159;p28"/>
          <p:cNvPicPr preferRelativeResize="0"/>
          <p:nvPr/>
        </p:nvPicPr>
        <p:blipFill rotWithShape="1">
          <a:blip r:embed="rId3">
            <a:alphaModFix/>
          </a:blip>
          <a:src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13</a:t>
            </a:fld>
            <a:endParaRPr/>
          </a:p>
        </p:txBody>
      </p:sp>
      <p:sp>
        <p:nvSpPr>
          <p:cNvPr id="165" name="Google Shape;165;p29"/>
          <p:cNvSpPr txBox="1"/>
          <p:nvPr/>
        </p:nvSpPr>
        <p:spPr>
          <a:xfrm>
            <a:off x="311700" y="1871376"/>
            <a:ext cx="8520600" cy="1832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dirty="0">
                <a:solidFill>
                  <a:srgbClr val="FAFAFA"/>
                </a:solidFill>
              </a:rPr>
              <a:t>Phân tích các thành phần của một dự án ứng dụng Android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11200" y="-37825"/>
            <a:ext cx="9155100" cy="1331100"/>
          </a:xfrm>
          <a:prstGeom prst="rect">
            <a:avLst/>
          </a:prstGeom>
          <a:solidFill>
            <a:srgbClr val="073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txBox="1">
            <a:spLocks noGrp="1"/>
          </p:cNvSpPr>
          <p:nvPr>
            <p:ph type="title"/>
          </p:nvPr>
        </p:nvSpPr>
        <p:spPr>
          <a:xfrm>
            <a:off x="311700" y="184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Phân tích các thành phần của một dự án ứng dụng cơ bản</a:t>
            </a:r>
            <a:endParaRPr dirty="0">
              <a:latin typeface="Arial"/>
              <a:ea typeface="Arial"/>
              <a:cs typeface="Arial"/>
              <a:sym typeface="Arial"/>
            </a:endParaRPr>
          </a:p>
        </p:txBody>
      </p:sp>
      <p:sp>
        <p:nvSpPr>
          <p:cNvPr id="172" name="Google Shape;172;p30"/>
          <p:cNvSpPr txBox="1">
            <a:spLocks noGrp="1"/>
          </p:cNvSpPr>
          <p:nvPr>
            <p:ph type="body" idx="1"/>
          </p:nvPr>
        </p:nvSpPr>
        <p:spPr>
          <a:xfrm>
            <a:off x="311700" y="1747800"/>
            <a:ext cx="7443000" cy="1666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dirty="0">
                <a:latin typeface="Arial"/>
                <a:ea typeface="Arial"/>
                <a:cs typeface="Arial"/>
                <a:sym typeface="Arial"/>
              </a:rPr>
              <a:t>Hoạt động</a:t>
            </a:r>
            <a:endParaRPr dirty="0">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Tài nguyên (tệp bố cục, hình ảnh, tệp âm thanh, giao diện và màu sắc)</a:t>
            </a:r>
            <a:endParaRPr dirty="0">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dirty="0">
                <a:latin typeface="Arial"/>
                <a:ea typeface="Arial"/>
                <a:cs typeface="Arial"/>
                <a:sym typeface="Arial"/>
              </a:rPr>
              <a:t>Tệp Gradle</a:t>
            </a:r>
            <a:endParaRPr dirty="0">
              <a:latin typeface="Arial"/>
              <a:ea typeface="Arial"/>
              <a:cs typeface="Arial"/>
              <a:sym typeface="Arial"/>
            </a:endParaRPr>
          </a:p>
        </p:txBody>
      </p:sp>
      <p:sp>
        <p:nvSpPr>
          <p:cNvPr id="173" name="Google Shape;173;p3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Cấu trúc của dự án ứng dụng Android</a:t>
            </a:r>
            <a:endParaRPr dirty="0">
              <a:latin typeface="Arial"/>
              <a:ea typeface="Arial"/>
              <a:cs typeface="Arial"/>
              <a:sym typeface="Arial"/>
            </a:endParaRPr>
          </a:p>
        </p:txBody>
      </p:sp>
      <p:sp>
        <p:nvSpPr>
          <p:cNvPr id="179" name="Google Shape;179;p3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15</a:t>
            </a:fld>
            <a:endParaRPr/>
          </a:p>
        </p:txBody>
      </p:sp>
      <p:sp>
        <p:nvSpPr>
          <p:cNvPr id="180" name="Google Shape;180;p31"/>
          <p:cNvSpPr txBox="1"/>
          <p:nvPr/>
        </p:nvSpPr>
        <p:spPr>
          <a:xfrm>
            <a:off x="590550" y="1152475"/>
            <a:ext cx="8241600" cy="3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latin typeface="Consolas"/>
                <a:ea typeface="Consolas"/>
                <a:cs typeface="Consolas"/>
                <a:sym typeface="Consolas"/>
              </a:rPr>
              <a:t>MyApplication</a:t>
            </a:r>
            <a:endParaRPr sz="1800" dirty="0">
              <a:latin typeface="Consolas"/>
              <a:ea typeface="Consolas"/>
              <a:cs typeface="Consolas"/>
              <a:sym typeface="Consolas"/>
            </a:endParaRPr>
          </a:p>
          <a:p>
            <a:pPr marL="0" lvl="0" indent="0" algn="l" rtl="0">
              <a:lnSpc>
                <a:spcPct val="85000"/>
              </a:lnSpc>
              <a:spcBef>
                <a:spcPts val="300"/>
              </a:spcBef>
              <a:spcAft>
                <a:spcPts val="0"/>
              </a:spcAft>
              <a:buNone/>
            </a:pPr>
            <a:r>
              <a:rPr lang="vi-VN" sz="1800" dirty="0">
                <a:latin typeface="Consolas"/>
                <a:ea typeface="Consolas"/>
                <a:cs typeface="Consolas"/>
                <a:sym typeface="Consolas"/>
              </a:rPr>
              <a:t>├── app</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 libs</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 src</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 androidTest</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 main</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   ├── java</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a:t>
            </a: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a:t>
            </a:r>
            <a:r>
              <a:rPr lang="vi-VN" sz="1800" dirty="0">
                <a:latin typeface="Consolas"/>
                <a:ea typeface="Consolas"/>
                <a:cs typeface="Consolas"/>
                <a:sym typeface="Consolas"/>
              </a:rPr>
              <a:t>── res</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a:t>
            </a: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 AndroidManifest.xml</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 test</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build.gradle</a:t>
            </a:r>
            <a:endParaRPr sz="1800" dirty="0">
              <a:latin typeface="Consolas"/>
              <a:ea typeface="Consolas"/>
              <a:cs typeface="Consolas"/>
              <a:sym typeface="Consolas"/>
            </a:endParaRPr>
          </a:p>
          <a:p>
            <a:pPr marL="0" lvl="0" indent="0" algn="l" rtl="0">
              <a:lnSpc>
                <a:spcPct val="85000"/>
              </a:lnSpc>
              <a:spcBef>
                <a:spcPts val="0"/>
              </a:spcBef>
              <a:spcAft>
                <a:spcPts val="0"/>
              </a:spcAft>
              <a:buNone/>
            </a:pPr>
            <a:r>
              <a:rPr lang="vi-VN" sz="1800" dirty="0">
                <a:latin typeface="Consolas"/>
                <a:ea typeface="Consolas"/>
                <a:cs typeface="Consolas"/>
                <a:sym typeface="Consolas"/>
              </a:rPr>
              <a:t>└── gradlew</a:t>
            </a:r>
            <a:endParaRPr sz="1800" dirty="0">
              <a:latin typeface="Consolas"/>
              <a:ea typeface="Consolas"/>
              <a:cs typeface="Consolas"/>
              <a:sym typeface="Consolas"/>
            </a:endParaRPr>
          </a:p>
          <a:p>
            <a:pPr marL="0" lvl="0" indent="0" algn="l" rtl="0">
              <a:lnSpc>
                <a:spcPct val="90000"/>
              </a:lnSpc>
              <a:spcBef>
                <a:spcPts val="0"/>
              </a:spcBef>
              <a:spcAft>
                <a:spcPts val="0"/>
              </a:spcAft>
              <a:buNone/>
            </a:pPr>
            <a:endParaRPr sz="1800" dirty="0">
              <a:latin typeface="Consolas"/>
              <a:ea typeface="Consolas"/>
              <a:cs typeface="Consolas"/>
              <a:sym typeface="Consolas"/>
            </a:endParaRPr>
          </a:p>
          <a:p>
            <a:pPr marL="0" lvl="0" indent="0" algn="l" rtl="0">
              <a:lnSpc>
                <a:spcPct val="90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Duyệt xem tệp trong Android Studio</a:t>
            </a:r>
            <a:endParaRPr dirty="0">
              <a:latin typeface="Arial"/>
              <a:ea typeface="Arial"/>
              <a:cs typeface="Arial"/>
              <a:sym typeface="Arial"/>
            </a:endParaRPr>
          </a:p>
        </p:txBody>
      </p:sp>
      <p:sp>
        <p:nvSpPr>
          <p:cNvPr id="186" name="Google Shape;186;p3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16</a:t>
            </a:fld>
            <a:endParaRPr/>
          </a:p>
        </p:txBody>
      </p:sp>
      <p:pic>
        <p:nvPicPr>
          <p:cNvPr id="187" name="Google Shape;187;p32"/>
          <p:cNvPicPr preferRelativeResize="0"/>
          <p:nvPr/>
        </p:nvPicPr>
        <p:blipFill rotWithShape="1">
          <a:blip r:embed="rId3">
            <a:alphaModFix/>
          </a:blip>
          <a:src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r="3548"/>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17</a:t>
            </a:fld>
            <a:endParaRPr/>
          </a:p>
        </p:txBody>
      </p:sp>
      <p:sp>
        <p:nvSpPr>
          <p:cNvPr id="194" name="Google Shape;194;p33"/>
          <p:cNvSpPr txBox="1"/>
          <p:nvPr/>
        </p:nvSpPr>
        <p:spPr>
          <a:xfrm>
            <a:off x="311700" y="1006800"/>
            <a:ext cx="8520600" cy="2088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dirty="0">
                <a:solidFill>
                  <a:srgbClr val="FAFAFA"/>
                </a:solidFill>
              </a:rPr>
              <a:t>Bố cục và tài nguyên trong Android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Chế độ xem</a:t>
            </a:r>
            <a:endParaRPr dirty="0">
              <a:latin typeface="Arial"/>
              <a:ea typeface="Arial"/>
              <a:cs typeface="Arial"/>
              <a:sym typeface="Arial"/>
            </a:endParaRPr>
          </a:p>
        </p:txBody>
      </p:sp>
      <p:sp>
        <p:nvSpPr>
          <p:cNvPr id="200" name="Google Shape;200;p34"/>
          <p:cNvSpPr txBox="1">
            <a:spLocks noGrp="1"/>
          </p:cNvSpPr>
          <p:nvPr>
            <p:ph type="body" idx="1"/>
          </p:nvPr>
        </p:nvSpPr>
        <p:spPr>
          <a:xfrm>
            <a:off x="311700" y="1255052"/>
            <a:ext cx="8520600" cy="2730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dirty="0">
                <a:latin typeface="Arial"/>
                <a:ea typeface="Arial"/>
                <a:cs typeface="Arial"/>
                <a:sym typeface="Arial"/>
              </a:rPr>
              <a:t>Chế độ xem là các khối tạo nên </a:t>
            </a:r>
            <a:r>
              <a:rPr lang="vi-VN" sz="2200" dirty="0">
                <a:solidFill>
                  <a:schemeClr val="dk1"/>
                </a:solidFill>
                <a:latin typeface="Arial"/>
                <a:ea typeface="Arial"/>
                <a:cs typeface="Arial"/>
                <a:sym typeface="Arial"/>
              </a:rPr>
              <a:t>giao diện người dùng </a:t>
            </a:r>
            <a:r>
              <a:rPr lang="vi-VN" sz="2200" dirty="0">
                <a:latin typeface="Arial"/>
                <a:ea typeface="Arial"/>
                <a:cs typeface="Arial"/>
                <a:sym typeface="Arial"/>
              </a:rPr>
              <a:t>trong Android</a:t>
            </a:r>
            <a:endParaRPr sz="2200" dirty="0">
              <a:latin typeface="Arial"/>
              <a:ea typeface="Arial"/>
              <a:cs typeface="Arial"/>
              <a:sym typeface="Arial"/>
            </a:endParaRPr>
          </a:p>
          <a:p>
            <a:pPr marL="914400" lvl="1" indent="-368300" algn="l" rtl="0">
              <a:lnSpc>
                <a:spcPct val="115000"/>
              </a:lnSpc>
              <a:spcBef>
                <a:spcPts val="0"/>
              </a:spcBef>
              <a:spcAft>
                <a:spcPts val="0"/>
              </a:spcAft>
              <a:buSzPts val="2200"/>
              <a:buChar char="○"/>
            </a:pPr>
            <a:r>
              <a:rPr lang="vi-VN" sz="2200" dirty="0">
                <a:latin typeface="Arial"/>
                <a:ea typeface="Arial"/>
                <a:cs typeface="Arial"/>
                <a:sym typeface="Arial"/>
              </a:rPr>
              <a:t>Được vạch ranh giới bằng một khu vực hình chữ nhật trên màn hình</a:t>
            </a:r>
            <a:endParaRPr sz="1800" dirty="0">
              <a:latin typeface="Arial"/>
              <a:ea typeface="Arial"/>
              <a:cs typeface="Arial"/>
              <a:sym typeface="Arial"/>
            </a:endParaRPr>
          </a:p>
          <a:p>
            <a:pPr marL="914400" lvl="1" indent="-368300" algn="l" rtl="0">
              <a:lnSpc>
                <a:spcPct val="115000"/>
              </a:lnSpc>
              <a:spcBef>
                <a:spcPts val="0"/>
              </a:spcBef>
              <a:spcAft>
                <a:spcPts val="0"/>
              </a:spcAft>
              <a:buSzPts val="2200"/>
              <a:buChar char="○"/>
            </a:pPr>
            <a:r>
              <a:rPr lang="vi-VN" sz="2200" dirty="0">
                <a:latin typeface="Arial"/>
                <a:ea typeface="Arial"/>
                <a:cs typeface="Arial"/>
                <a:sym typeface="Arial"/>
              </a:rPr>
              <a:t>Chịu trách nhiệm vẽ và xử lý sự kiện</a:t>
            </a:r>
            <a:endParaRPr sz="1800" dirty="0">
              <a:latin typeface="Arial"/>
              <a:ea typeface="Arial"/>
              <a:cs typeface="Arial"/>
              <a:sym typeface="Arial"/>
            </a:endParaRPr>
          </a:p>
          <a:p>
            <a:pPr marL="914400" lvl="1" indent="-368300" algn="l" rtl="0">
              <a:lnSpc>
                <a:spcPct val="115000"/>
              </a:lnSpc>
              <a:spcBef>
                <a:spcPts val="0"/>
              </a:spcBef>
              <a:spcAft>
                <a:spcPts val="0"/>
              </a:spcAft>
              <a:buSzPts val="2200"/>
              <a:buChar char="○"/>
            </a:pPr>
            <a:r>
              <a:rPr lang="vi-VN" sz="2200" dirty="0">
                <a:latin typeface="Arial"/>
                <a:ea typeface="Arial"/>
                <a:cs typeface="Arial"/>
                <a:sym typeface="Arial"/>
              </a:rPr>
              <a:t>Ví dụ: Chế độ xem văn bản, Chế độ xem hình ảnh, Nút</a:t>
            </a:r>
            <a:endParaRPr sz="1800" dirty="0">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dirty="0">
                <a:latin typeface="Arial"/>
                <a:ea typeface="Arial"/>
                <a:cs typeface="Arial"/>
                <a:sym typeface="Arial"/>
              </a:rPr>
              <a:t>Có thể được nhóm lại để tạo thành các giao diện người dùng phức tạp hơn</a:t>
            </a:r>
            <a:endParaRPr sz="2200" dirty="0">
              <a:latin typeface="Arial"/>
              <a:ea typeface="Arial"/>
              <a:cs typeface="Arial"/>
              <a:sym typeface="Arial"/>
            </a:endParaRPr>
          </a:p>
        </p:txBody>
      </p:sp>
      <p:sp>
        <p:nvSpPr>
          <p:cNvPr id="201" name="Google Shape;201;p3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14696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Layout Editor</a:t>
            </a:r>
            <a:endParaRPr dirty="0">
              <a:latin typeface="Arial"/>
              <a:ea typeface="Arial"/>
              <a:cs typeface="Arial"/>
              <a:sym typeface="Arial"/>
            </a:endParaRPr>
          </a:p>
        </p:txBody>
      </p:sp>
      <p:sp>
        <p:nvSpPr>
          <p:cNvPr id="207" name="Google Shape;207;p3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19</a:t>
            </a:fld>
            <a:endParaRPr/>
          </a:p>
        </p:txBody>
      </p:sp>
      <p:pic>
        <p:nvPicPr>
          <p:cNvPr id="208" name="Google Shape;208;p35"/>
          <p:cNvPicPr preferRelativeResize="0"/>
          <p:nvPr/>
        </p:nvPicPr>
        <p:blipFill rotWithShape="1">
          <a:blip r:embed="rId3">
            <a:alphaModFix/>
          </a:blip>
          <a:src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6" name="Google Shape;86;p18"/>
          <p:cNvSpPr txBox="1">
            <a:spLocks noGrp="1"/>
          </p:cNvSpPr>
          <p:nvPr>
            <p:ph type="body" idx="1"/>
          </p:nvPr>
        </p:nvSpPr>
        <p:spPr>
          <a:xfrm>
            <a:off x="311700" y="987775"/>
            <a:ext cx="8520600" cy="351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2000">
                <a:latin typeface="Arial"/>
                <a:ea typeface="Arial"/>
                <a:cs typeface="Arial"/>
                <a:sym typeface="Arial"/>
              </a:rPr>
              <a:t>Bài học 4: Xây dựng ứng dụng Android đầu tiên</a:t>
            </a:r>
            <a:endParaRPr>
              <a:latin typeface="Arial"/>
              <a:ea typeface="Arial"/>
              <a:cs typeface="Arial"/>
              <a:sym typeface="Arial"/>
            </a:endParaRPr>
          </a:p>
          <a:p>
            <a:pPr marL="914400" lvl="0" indent="-355600" algn="l" rtl="0">
              <a:lnSpc>
                <a:spcPct val="115000"/>
              </a:lnSpc>
              <a:spcBef>
                <a:spcPts val="1000"/>
              </a:spcBef>
              <a:spcAft>
                <a:spcPts val="0"/>
              </a:spcAft>
              <a:buSzPts val="2000"/>
              <a:buChar char="●"/>
            </a:pPr>
            <a:r>
              <a:rPr lang="vi-VN" sz="2000" u="sng">
                <a:solidFill>
                  <a:schemeClr val="hlink"/>
                </a:solidFill>
                <a:latin typeface="Arial"/>
                <a:ea typeface="Arial"/>
                <a:cs typeface="Arial"/>
                <a:sym typeface="Arial"/>
                <a:hlinkClick r:id="rId3" action="ppaction://hlinksldjump"/>
              </a:rPr>
              <a:t>Ứng dụng đầu tiên của bạn</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4" action="ppaction://hlinksldjump"/>
              </a:rPr>
              <a:t>Phân tích các thành phần của một ứng dụng Android</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5" action="ppaction://hlinksldjump"/>
              </a:rPr>
              <a:t>Bố cục và tài nguyên trong Android</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6" action="ppaction://hlinksldjump"/>
              </a:rPr>
              <a:t>Hoạt động</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7" action="ppaction://hlinksldjump"/>
              </a:rPr>
              <a:t>Tạo một ứng dụng giàu tính tương tác</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8" action="ppaction://hlinksldjump"/>
              </a:rPr>
              <a:t>Gradle: Xây dựng một ứng dụng Android</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9" action="ppaction://hlinksldjump"/>
              </a:rPr>
              <a:t>Hỗ trợ tiếp cận</a:t>
            </a:r>
            <a:endParaRPr>
              <a:latin typeface="Arial"/>
              <a:ea typeface="Arial"/>
              <a:cs typeface="Arial"/>
              <a:sym typeface="Arial"/>
            </a:endParaRPr>
          </a:p>
          <a:p>
            <a:pPr marL="9144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10" action="ppaction://hlinksldjump"/>
              </a:rPr>
              <a:t>Tóm tắt</a:t>
            </a:r>
            <a:endParaRPr>
              <a:latin typeface="Arial"/>
              <a:ea typeface="Arial"/>
              <a:cs typeface="Arial"/>
              <a:sym typeface="Arial"/>
            </a:endParaRPr>
          </a:p>
          <a:p>
            <a:pPr marL="0" lvl="0" indent="0" algn="l" rtl="0">
              <a:lnSpc>
                <a:spcPct val="115000"/>
              </a:lnSpc>
              <a:spcBef>
                <a:spcPts val="1000"/>
              </a:spcBef>
              <a:spcAft>
                <a:spcPts val="0"/>
              </a:spcAft>
              <a:buSzPts val="2400"/>
              <a:buNone/>
            </a:pPr>
            <a:endParaRPr sz="2000">
              <a:latin typeface="Arial"/>
              <a:ea typeface="Arial"/>
              <a:cs typeface="Arial"/>
              <a:sym typeface="Arial"/>
            </a:endParaRPr>
          </a:p>
        </p:txBody>
      </p:sp>
      <p:sp>
        <p:nvSpPr>
          <p:cNvPr id="87" name="Google Shape;87;p1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Bố cục XML</a:t>
            </a:r>
            <a:endParaRPr dirty="0">
              <a:latin typeface="Arial"/>
              <a:ea typeface="Arial"/>
              <a:cs typeface="Arial"/>
              <a:sym typeface="Arial"/>
            </a:endParaRPr>
          </a:p>
        </p:txBody>
      </p:sp>
      <p:sp>
        <p:nvSpPr>
          <p:cNvPr id="214" name="Google Shape;214;p36"/>
          <p:cNvSpPr txBox="1">
            <a:spLocks noGrp="1"/>
          </p:cNvSpPr>
          <p:nvPr>
            <p:ph type="body" id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vi-VN" sz="2200" dirty="0">
                <a:latin typeface="Arial"/>
                <a:ea typeface="Arial"/>
                <a:cs typeface="Arial"/>
                <a:sym typeface="Arial"/>
              </a:rPr>
              <a:t>Bạn cũng có thể chỉnh sửa bố cục của mình trong tệp XML.</a:t>
            </a:r>
            <a:endParaRPr dirty="0">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Android dùng tệp XML để chỉ định bố cục của giao diện người dùng (bao gồm cả </a:t>
            </a:r>
            <a:r>
              <a:rPr lang="vi-VN" sz="2200" dirty="0">
                <a:solidFill>
                  <a:schemeClr val="dk1"/>
                </a:solidFill>
                <a:latin typeface="Arial"/>
                <a:ea typeface="Arial"/>
                <a:cs typeface="Arial"/>
                <a:sym typeface="Arial"/>
              </a:rPr>
              <a:t>thuộc tính</a:t>
            </a:r>
            <a:r>
              <a:rPr lang="vi-VN" sz="2200" dirty="0">
                <a:latin typeface="Arial"/>
                <a:ea typeface="Arial"/>
                <a:cs typeface="Arial"/>
                <a:sym typeface="Arial"/>
              </a:rPr>
              <a:t> của Chế độ xem) </a:t>
            </a:r>
            <a:br>
              <a:rPr lang="vi-VN" sz="2200" dirty="0">
                <a:latin typeface="Arial"/>
                <a:ea typeface="Arial"/>
                <a:cs typeface="Arial"/>
                <a:sym typeface="Arial"/>
              </a:rPr>
            </a:br>
            <a:endParaRPr dirty="0">
              <a:latin typeface="Arial"/>
              <a:ea typeface="Arial"/>
              <a:cs typeface="Arial"/>
              <a:sym typeface="Arial"/>
            </a:endParaRPr>
          </a:p>
          <a:p>
            <a:pPr marL="457200" lvl="0" indent="-368300" algn="l" rtl="0">
              <a:lnSpc>
                <a:spcPct val="115000"/>
              </a:lnSpc>
              <a:spcBef>
                <a:spcPts val="0"/>
              </a:spcBef>
              <a:spcAft>
                <a:spcPts val="0"/>
              </a:spcAft>
              <a:buSzPts val="2200"/>
              <a:buChar char="●"/>
            </a:pPr>
            <a:r>
              <a:rPr lang="vi-VN" sz="2200" dirty="0">
                <a:latin typeface="Arial"/>
                <a:ea typeface="Arial"/>
                <a:cs typeface="Arial"/>
                <a:sym typeface="Arial"/>
              </a:rPr>
              <a:t>Mỗi Chế độ xem trong tệp XML tương ứng với một lớp trong Kotlin giúp kiểm soát cách hoạt động của Chế độ xem đó </a:t>
            </a:r>
            <a:endParaRPr dirty="0">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2200" dirty="0">
              <a:latin typeface="Arial"/>
              <a:ea typeface="Arial"/>
              <a:cs typeface="Arial"/>
              <a:sym typeface="Arial"/>
            </a:endParaRPr>
          </a:p>
          <a:p>
            <a:pPr marL="0" lvl="0" indent="0" algn="l" rtl="0">
              <a:lnSpc>
                <a:spcPct val="115000"/>
              </a:lnSpc>
              <a:spcBef>
                <a:spcPts val="1000"/>
              </a:spcBef>
              <a:spcAft>
                <a:spcPts val="0"/>
              </a:spcAft>
              <a:buSzPts val="2400"/>
              <a:buNone/>
            </a:pPr>
            <a:endParaRPr sz="2200" dirty="0">
              <a:latin typeface="Arial"/>
              <a:ea typeface="Arial"/>
              <a:cs typeface="Arial"/>
              <a:sym typeface="Arial"/>
            </a:endParaRPr>
          </a:p>
        </p:txBody>
      </p:sp>
      <p:sp>
        <p:nvSpPr>
          <p:cNvPr id="215" name="Google Shape;215;p3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Tệp XML cho Chế độ xem văn bản</a:t>
            </a:r>
            <a:endParaRPr dirty="0">
              <a:latin typeface="Arial"/>
              <a:ea typeface="Arial"/>
              <a:cs typeface="Arial"/>
              <a:sym typeface="Arial"/>
            </a:endParaRPr>
          </a:p>
        </p:txBody>
      </p:sp>
      <p:sp>
        <p:nvSpPr>
          <p:cNvPr id="221" name="Google Shape;221;p3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21</a:t>
            </a:fld>
            <a:endParaRPr/>
          </a:p>
        </p:txBody>
      </p:sp>
      <p:sp>
        <p:nvSpPr>
          <p:cNvPr id="222" name="Google Shape;222;p37"/>
          <p:cNvSpPr txBox="1"/>
          <p:nvPr/>
        </p:nvSpPr>
        <p:spPr>
          <a:xfrm>
            <a:off x="6546725" y="2080775"/>
            <a:ext cx="1858800" cy="689700"/>
          </a:xfrm>
          <a:prstGeom prst="rect">
            <a:avLst/>
          </a:prstGeom>
          <a:noFill/>
          <a:ln w="9525"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Xin chào!</a:t>
            </a:r>
            <a:endParaRPr/>
          </a:p>
        </p:txBody>
      </p:sp>
      <p:sp>
        <p:nvSpPr>
          <p:cNvPr id="223" name="Google Shape;223;p37"/>
          <p:cNvSpPr txBox="1"/>
          <p:nvPr/>
        </p:nvSpPr>
        <p:spPr>
          <a:xfrm>
            <a:off x="311700" y="1714125"/>
            <a:ext cx="5629500" cy="2124300"/>
          </a:xfrm>
          <a:prstGeom prst="rect">
            <a:avLst/>
          </a:prstGeom>
          <a:noFill/>
          <a:ln>
            <a:noFill/>
          </a:ln>
        </p:spPr>
        <p:txBody>
          <a:bodyPr spcFirstLastPara="1" wrap="square" lIns="91425" tIns="91425" rIns="91425" bIns="91425" anchor="t" anchorCtr="0">
            <a:noAutofit/>
          </a:bodyPr>
          <a:lstStyle/>
          <a:p>
            <a:pPr marL="0" lvl="0" indent="0" algn="l" rtl="0">
              <a:spcBef>
                <a:spcPts val="500"/>
              </a:spcBef>
              <a:spcAft>
                <a:spcPts val="0"/>
              </a:spcAft>
              <a:buNone/>
            </a:pPr>
            <a:r>
              <a:rPr lang="vi-VN" sz="1800" dirty="0">
                <a:solidFill>
                  <a:srgbClr val="37474F"/>
                </a:solidFill>
                <a:latin typeface="Consolas"/>
                <a:ea typeface="Consolas"/>
                <a:cs typeface="Consolas"/>
                <a:sym typeface="Consolas"/>
              </a:rPr>
              <a:t>&lt;TextView</a:t>
            </a:r>
            <a:endParaRPr sz="1800" dirty="0">
              <a:solidFill>
                <a:srgbClr val="37474F"/>
              </a:solidFill>
              <a:latin typeface="Consolas"/>
              <a:ea typeface="Consolas"/>
              <a:cs typeface="Consolas"/>
              <a:sym typeface="Consolas"/>
            </a:endParaRPr>
          </a:p>
          <a:p>
            <a:pPr marL="0" lvl="0" indent="0" algn="l" rtl="0">
              <a:spcBef>
                <a:spcPts val="500"/>
              </a:spcBef>
              <a:spcAft>
                <a:spcPts val="0"/>
              </a:spcAft>
              <a:buNone/>
            </a:pPr>
            <a:r>
              <a:rPr lang="vi-VN" sz="1800" dirty="0">
                <a:solidFill>
                  <a:srgbClr val="37474F"/>
                </a:solidFill>
                <a:latin typeface="Consolas"/>
                <a:ea typeface="Consolas"/>
                <a:cs typeface="Consolas"/>
                <a:sym typeface="Consolas"/>
              </a:rPr>
              <a:t>    android:layout_width=</a:t>
            </a:r>
            <a:r>
              <a:rPr lang="vi-VN" sz="1800" dirty="0">
                <a:solidFill>
                  <a:srgbClr val="388E3C"/>
                </a:solidFill>
                <a:latin typeface="Consolas"/>
                <a:ea typeface="Consolas"/>
                <a:cs typeface="Consolas"/>
                <a:sym typeface="Consolas"/>
              </a:rPr>
              <a:t>"wrap_content"</a:t>
            </a:r>
            <a:endParaRPr sz="1800" dirty="0">
              <a:solidFill>
                <a:srgbClr val="37474F"/>
              </a:solidFill>
              <a:latin typeface="Consolas"/>
              <a:ea typeface="Consolas"/>
              <a:cs typeface="Consolas"/>
              <a:sym typeface="Consolas"/>
            </a:endParaRPr>
          </a:p>
          <a:p>
            <a:pPr marL="0" lvl="0" indent="0" algn="l" rtl="0">
              <a:spcBef>
                <a:spcPts val="500"/>
              </a:spcBef>
              <a:spcAft>
                <a:spcPts val="0"/>
              </a:spcAft>
              <a:buNone/>
            </a:pPr>
            <a:r>
              <a:rPr lang="vi-VN" sz="1800" dirty="0">
                <a:solidFill>
                  <a:srgbClr val="37474F"/>
                </a:solidFill>
                <a:latin typeface="Consolas"/>
                <a:ea typeface="Consolas"/>
                <a:cs typeface="Consolas"/>
                <a:sym typeface="Consolas"/>
              </a:rPr>
              <a:t>    android:layout_height=</a:t>
            </a:r>
            <a:r>
              <a:rPr lang="vi-VN" sz="1800" dirty="0">
                <a:solidFill>
                  <a:srgbClr val="388E3C"/>
                </a:solidFill>
                <a:latin typeface="Consolas"/>
                <a:ea typeface="Consolas"/>
                <a:cs typeface="Consolas"/>
                <a:sym typeface="Consolas"/>
              </a:rPr>
              <a:t>"wrap_content"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dirty="0">
                <a:solidFill>
                  <a:srgbClr val="37474F"/>
                </a:solidFill>
                <a:latin typeface="Consolas"/>
                <a:ea typeface="Consolas"/>
                <a:cs typeface="Consolas"/>
                <a:sym typeface="Consolas"/>
              </a:rPr>
              <a:t>    android:text=</a:t>
            </a:r>
            <a:r>
              <a:rPr lang="vi-VN" sz="1800" dirty="0">
                <a:solidFill>
                  <a:srgbClr val="388E3C"/>
                </a:solidFill>
                <a:latin typeface="Consolas"/>
                <a:ea typeface="Consolas"/>
                <a:cs typeface="Consolas"/>
                <a:sym typeface="Consolas"/>
              </a:rPr>
              <a:t>"Hello World!"</a:t>
            </a:r>
            <a:r>
              <a:rPr lang="vi-VN" sz="1800" dirty="0">
                <a:solidFill>
                  <a:srgbClr val="37474F"/>
                </a:solidFill>
                <a:latin typeface="Consolas"/>
                <a:ea typeface="Consolas"/>
                <a:cs typeface="Consolas"/>
                <a:sym typeface="Consolas"/>
              </a:rPr>
              <a:t>/&gt;</a:t>
            </a:r>
            <a:endParaRPr sz="1800" dirty="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Kích thước của Chế độ xem</a:t>
            </a:r>
            <a:endParaRPr dirty="0">
              <a:latin typeface="Arial"/>
              <a:ea typeface="Arial"/>
              <a:cs typeface="Arial"/>
              <a:sym typeface="Arial"/>
            </a:endParaRPr>
          </a:p>
        </p:txBody>
      </p:sp>
      <p:sp>
        <p:nvSpPr>
          <p:cNvPr id="229" name="Google Shape;229;p3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22</a:t>
            </a:fld>
            <a:endParaRPr/>
          </a:p>
        </p:txBody>
      </p:sp>
      <p:sp>
        <p:nvSpPr>
          <p:cNvPr id="230" name="Google Shape;230;p38"/>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SzPts val="1800"/>
              <a:buFont typeface="Roboto"/>
              <a:buChar char="●"/>
            </a:pPr>
            <a:r>
              <a:rPr lang="vi-VN" sz="1800" dirty="0">
                <a:latin typeface="Roboto"/>
                <a:ea typeface="Roboto"/>
                <a:cs typeface="Roboto"/>
                <a:sym typeface="Roboto"/>
              </a:rPr>
              <a:t>wrap_content </a:t>
            </a:r>
            <a:endParaRPr sz="1800" dirty="0">
              <a:latin typeface="Roboto"/>
              <a:ea typeface="Roboto"/>
              <a:cs typeface="Roboto"/>
              <a:sym typeface="Roboto"/>
            </a:endParaRPr>
          </a:p>
          <a:p>
            <a:pPr marL="0" lvl="0" indent="0" algn="l" rtl="0">
              <a:lnSpc>
                <a:spcPct val="115000"/>
              </a:lnSpc>
              <a:spcBef>
                <a:spcPts val="1000"/>
              </a:spcBef>
              <a:spcAft>
                <a:spcPts val="0"/>
              </a:spcAft>
              <a:buNone/>
            </a:pPr>
            <a:r>
              <a:rPr lang="vi-VN" sz="1800" dirty="0">
                <a:latin typeface="Consolas"/>
                <a:ea typeface="Consolas"/>
                <a:cs typeface="Consolas"/>
                <a:sym typeface="Consolas"/>
              </a:rPr>
              <a:t>      </a:t>
            </a:r>
            <a:r>
              <a:rPr lang="vi-VN" sz="1800" dirty="0">
                <a:latin typeface="Courier New"/>
                <a:ea typeface="Courier New"/>
                <a:cs typeface="Courier New"/>
                <a:sym typeface="Courier New"/>
              </a:rPr>
              <a:t>android:layout_width=</a:t>
            </a:r>
            <a:r>
              <a:rPr lang="vi-VN" sz="1800" dirty="0">
                <a:solidFill>
                  <a:srgbClr val="388E3C"/>
                </a:solidFill>
                <a:latin typeface="Courier New"/>
                <a:ea typeface="Courier New"/>
                <a:cs typeface="Courier New"/>
                <a:sym typeface="Courier New"/>
              </a:rPr>
              <a:t>"wrap_content"</a:t>
            </a:r>
            <a:endParaRPr sz="1800" dirty="0">
              <a:solidFill>
                <a:srgbClr val="388E3C"/>
              </a:solidFill>
              <a:latin typeface="Courier New"/>
              <a:ea typeface="Courier New"/>
              <a:cs typeface="Courier New"/>
              <a:sym typeface="Courier New"/>
            </a:endParaRPr>
          </a:p>
          <a:p>
            <a:pPr marL="457200" lvl="0" indent="-342900" algn="l" rtl="0">
              <a:lnSpc>
                <a:spcPct val="115000"/>
              </a:lnSpc>
              <a:spcBef>
                <a:spcPts val="1000"/>
              </a:spcBef>
              <a:spcAft>
                <a:spcPts val="0"/>
              </a:spcAft>
              <a:buSzPts val="1800"/>
              <a:buFont typeface="Roboto"/>
              <a:buChar char="●"/>
            </a:pPr>
            <a:r>
              <a:rPr lang="vi-VN" sz="1800" dirty="0">
                <a:latin typeface="Roboto"/>
                <a:ea typeface="Roboto"/>
                <a:cs typeface="Roboto"/>
                <a:sym typeface="Roboto"/>
              </a:rPr>
              <a:t>match_parent </a:t>
            </a:r>
            <a:endParaRPr sz="1800" dirty="0">
              <a:latin typeface="Roboto"/>
              <a:ea typeface="Roboto"/>
              <a:cs typeface="Roboto"/>
              <a:sym typeface="Roboto"/>
            </a:endParaRPr>
          </a:p>
          <a:p>
            <a:pPr marL="457200" lvl="0" indent="0" algn="l" rtl="0">
              <a:lnSpc>
                <a:spcPct val="115000"/>
              </a:lnSpc>
              <a:spcBef>
                <a:spcPts val="1000"/>
              </a:spcBef>
              <a:spcAft>
                <a:spcPts val="0"/>
              </a:spcAft>
              <a:buNone/>
            </a:pPr>
            <a:r>
              <a:rPr lang="vi-VN" sz="1800" dirty="0">
                <a:latin typeface="Consolas"/>
                <a:ea typeface="Consolas"/>
                <a:cs typeface="Consolas"/>
                <a:sym typeface="Consolas"/>
              </a:rPr>
              <a:t>  </a:t>
            </a:r>
            <a:r>
              <a:rPr lang="vi-VN" sz="1800" dirty="0">
                <a:latin typeface="Courier New"/>
                <a:ea typeface="Courier New"/>
                <a:cs typeface="Courier New"/>
                <a:sym typeface="Courier New"/>
              </a:rPr>
              <a:t>android:layout_width=</a:t>
            </a:r>
            <a:r>
              <a:rPr lang="vi-VN" sz="1800" dirty="0">
                <a:solidFill>
                  <a:srgbClr val="388E3C"/>
                </a:solidFill>
                <a:latin typeface="Courier New"/>
                <a:ea typeface="Courier New"/>
                <a:cs typeface="Courier New"/>
                <a:sym typeface="Courier New"/>
              </a:rPr>
              <a:t>"match_parent"</a:t>
            </a:r>
            <a:endParaRPr sz="1800" dirty="0">
              <a:solidFill>
                <a:srgbClr val="388E3C"/>
              </a:solidFill>
              <a:latin typeface="Courier New"/>
              <a:ea typeface="Courier New"/>
              <a:cs typeface="Courier New"/>
              <a:sym typeface="Courier New"/>
            </a:endParaRPr>
          </a:p>
          <a:p>
            <a:pPr marL="457200" lvl="0" indent="-342900" algn="l" rtl="0">
              <a:lnSpc>
                <a:spcPct val="115000"/>
              </a:lnSpc>
              <a:spcBef>
                <a:spcPts val="1000"/>
              </a:spcBef>
              <a:spcAft>
                <a:spcPts val="0"/>
              </a:spcAft>
              <a:buSzPts val="1800"/>
              <a:buFont typeface="Roboto"/>
              <a:buChar char="●"/>
            </a:pPr>
            <a:r>
              <a:rPr lang="vi-VN" sz="1800" dirty="0">
                <a:latin typeface="Roboto"/>
                <a:ea typeface="Roboto"/>
                <a:cs typeface="Roboto"/>
                <a:sym typeface="Roboto"/>
              </a:rPr>
              <a:t>Fixed value (use dp units)</a:t>
            </a:r>
            <a:endParaRPr sz="1800" dirty="0">
              <a:latin typeface="Roboto"/>
              <a:ea typeface="Roboto"/>
              <a:cs typeface="Roboto"/>
              <a:sym typeface="Roboto"/>
            </a:endParaRPr>
          </a:p>
          <a:p>
            <a:pPr marL="457200" lvl="0" indent="0" algn="l" rtl="0">
              <a:lnSpc>
                <a:spcPct val="115000"/>
              </a:lnSpc>
              <a:spcBef>
                <a:spcPts val="1000"/>
              </a:spcBef>
              <a:spcAft>
                <a:spcPts val="0"/>
              </a:spcAft>
              <a:buNone/>
            </a:pPr>
            <a:r>
              <a:rPr lang="vi-VN" sz="1800" dirty="0">
                <a:latin typeface="Consolas"/>
                <a:ea typeface="Consolas"/>
                <a:cs typeface="Consolas"/>
                <a:sym typeface="Consolas"/>
              </a:rPr>
              <a:t>  </a:t>
            </a:r>
            <a:r>
              <a:rPr lang="vi-VN" sz="1800" dirty="0">
                <a:latin typeface="Courier New"/>
                <a:ea typeface="Courier New"/>
                <a:cs typeface="Courier New"/>
                <a:sym typeface="Courier New"/>
              </a:rPr>
              <a:t>android:layout_width=</a:t>
            </a:r>
            <a:r>
              <a:rPr lang="vi-VN" sz="1800" dirty="0">
                <a:solidFill>
                  <a:srgbClr val="388E3C"/>
                </a:solidFill>
                <a:latin typeface="Courier New"/>
                <a:ea typeface="Courier New"/>
                <a:cs typeface="Courier New"/>
                <a:sym typeface="Courier New"/>
              </a:rPr>
              <a:t>"48dp"</a:t>
            </a:r>
            <a:endParaRPr sz="1800" dirty="0">
              <a:solidFill>
                <a:srgbClr val="388E3C"/>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ViewGroup</a:t>
            </a:r>
            <a:endParaRPr dirty="0">
              <a:latin typeface="Arial"/>
              <a:ea typeface="Arial"/>
              <a:cs typeface="Arial"/>
              <a:sym typeface="Arial"/>
            </a:endParaRPr>
          </a:p>
        </p:txBody>
      </p:sp>
      <p:sp>
        <p:nvSpPr>
          <p:cNvPr id="236" name="Google Shape;236;p39"/>
          <p:cNvSpPr txBox="1">
            <a:spLocks noGrp="1"/>
          </p:cNvSpPr>
          <p:nvPr>
            <p:ph type="body" idx="1"/>
          </p:nvPr>
        </p:nvSpPr>
        <p:spPr>
          <a:xfrm>
            <a:off x="311700" y="1083188"/>
            <a:ext cx="8520600" cy="40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Courier New"/>
                <a:ea typeface="Courier New"/>
                <a:cs typeface="Courier New"/>
                <a:sym typeface="Courier New"/>
              </a:rPr>
              <a:t>ViewGroup</a:t>
            </a:r>
            <a:r>
              <a:rPr lang="vi-VN" sz="1800" dirty="0">
                <a:latin typeface="Arial"/>
                <a:ea typeface="Arial"/>
                <a:cs typeface="Arial"/>
                <a:sym typeface="Arial"/>
              </a:rPr>
              <a:t> là một vùng chứa xác định cách hiển thị của các chế độ xem.</a:t>
            </a:r>
            <a:endParaRPr dirty="0">
              <a:latin typeface="Arial"/>
              <a:ea typeface="Arial"/>
              <a:cs typeface="Arial"/>
              <a:sym typeface="Arial"/>
            </a:endParaRPr>
          </a:p>
        </p:txBody>
      </p:sp>
      <p:sp>
        <p:nvSpPr>
          <p:cNvPr id="237" name="Google Shape;237;p3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23</a:t>
            </a:fld>
            <a:endParaRPr/>
          </a:p>
        </p:txBody>
      </p:sp>
      <p:sp>
        <p:nvSpPr>
          <p:cNvPr id="238" name="Google Shape;238;p39"/>
          <p:cNvSpPr/>
          <p:nvPr/>
        </p:nvSpPr>
        <p:spPr>
          <a:xfrm>
            <a:off x="654875" y="2036475"/>
            <a:ext cx="2273700" cy="17091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9"/>
          <p:cNvSpPr txBox="1"/>
          <p:nvPr/>
        </p:nvSpPr>
        <p:spPr>
          <a:xfrm>
            <a:off x="654875" y="1602250"/>
            <a:ext cx="2273700" cy="320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i="0" u="none" strike="noStrike" cap="none">
                <a:solidFill>
                  <a:srgbClr val="000000"/>
                </a:solidFill>
              </a:rPr>
              <a:t>FrameLayout</a:t>
            </a:r>
            <a:endParaRPr/>
          </a:p>
        </p:txBody>
      </p:sp>
      <p:sp>
        <p:nvSpPr>
          <p:cNvPr id="240" name="Google Shape;240;p39"/>
          <p:cNvSpPr txBox="1"/>
          <p:nvPr/>
        </p:nvSpPr>
        <p:spPr>
          <a:xfrm>
            <a:off x="756900" y="2639190"/>
            <a:ext cx="20730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Chế độ xem văn bản</a:t>
            </a:r>
            <a:endParaRPr/>
          </a:p>
        </p:txBody>
      </p:sp>
      <p:sp>
        <p:nvSpPr>
          <p:cNvPr id="241" name="Google Shape;241;p39"/>
          <p:cNvSpPr/>
          <p:nvPr/>
        </p:nvSpPr>
        <p:spPr>
          <a:xfrm>
            <a:off x="3411225" y="2036475"/>
            <a:ext cx="2273700" cy="17091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9"/>
          <p:cNvSpPr txBox="1"/>
          <p:nvPr/>
        </p:nvSpPr>
        <p:spPr>
          <a:xfrm>
            <a:off x="3540600" y="21725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Chế độ xem văn bản</a:t>
            </a:r>
            <a:endParaRPr sz="1300"/>
          </a:p>
        </p:txBody>
      </p:sp>
      <p:sp>
        <p:nvSpPr>
          <p:cNvPr id="243" name="Google Shape;243;p39"/>
          <p:cNvSpPr txBox="1"/>
          <p:nvPr/>
        </p:nvSpPr>
        <p:spPr>
          <a:xfrm>
            <a:off x="3540600" y="2695298"/>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Chế độ xem văn bản</a:t>
            </a:r>
            <a:endParaRPr sz="1300"/>
          </a:p>
        </p:txBody>
      </p:sp>
      <p:sp>
        <p:nvSpPr>
          <p:cNvPr id="244" name="Google Shape;244;p39"/>
          <p:cNvSpPr txBox="1"/>
          <p:nvPr/>
        </p:nvSpPr>
        <p:spPr>
          <a:xfrm>
            <a:off x="3540600" y="3211113"/>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Nút</a:t>
            </a:r>
            <a:endParaRPr sz="1300"/>
          </a:p>
        </p:txBody>
      </p:sp>
      <p:sp>
        <p:nvSpPr>
          <p:cNvPr id="245" name="Google Shape;245;p39"/>
          <p:cNvSpPr txBox="1"/>
          <p:nvPr/>
        </p:nvSpPr>
        <p:spPr>
          <a:xfrm>
            <a:off x="3398075" y="1602250"/>
            <a:ext cx="2273700" cy="320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i="0" u="none" strike="noStrike" cap="none">
                <a:solidFill>
                  <a:srgbClr val="000000"/>
                </a:solidFill>
              </a:rPr>
              <a:t>LinearLayout</a:t>
            </a:r>
            <a:endParaRPr/>
          </a:p>
        </p:txBody>
      </p:sp>
      <p:sp>
        <p:nvSpPr>
          <p:cNvPr id="246" name="Google Shape;246;p39"/>
          <p:cNvSpPr/>
          <p:nvPr/>
        </p:nvSpPr>
        <p:spPr>
          <a:xfrm>
            <a:off x="6078225" y="2036475"/>
            <a:ext cx="2273700" cy="17091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9"/>
          <p:cNvSpPr txBox="1"/>
          <p:nvPr/>
        </p:nvSpPr>
        <p:spPr>
          <a:xfrm>
            <a:off x="6223775" y="2252248"/>
            <a:ext cx="938400" cy="812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500" b="0" i="0" u="none" strike="noStrike" cap="none">
                <a:solidFill>
                  <a:srgbClr val="000000"/>
                </a:solidFill>
                <a:latin typeface="Roboto Condensed"/>
                <a:ea typeface="Roboto Condensed"/>
                <a:cs typeface="Roboto Condensed"/>
                <a:sym typeface="Roboto Condensed"/>
              </a:rPr>
              <a:t>Chế độ xem văn bản</a:t>
            </a:r>
            <a:endParaRPr sz="1300"/>
          </a:p>
        </p:txBody>
      </p:sp>
      <p:sp>
        <p:nvSpPr>
          <p:cNvPr id="248" name="Google Shape;248;p39"/>
          <p:cNvSpPr txBox="1"/>
          <p:nvPr/>
        </p:nvSpPr>
        <p:spPr>
          <a:xfrm>
            <a:off x="6228825" y="3161290"/>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a:solidFill>
                  <a:srgbClr val="000000"/>
                </a:solidFill>
                <a:latin typeface="Arial"/>
                <a:ea typeface="Arial"/>
                <a:cs typeface="Arial"/>
                <a:sym typeface="Arial"/>
              </a:rPr>
              <a:t>Nút</a:t>
            </a:r>
            <a:endParaRPr/>
          </a:p>
        </p:txBody>
      </p:sp>
      <p:sp>
        <p:nvSpPr>
          <p:cNvPr id="249" name="Google Shape;249;p39"/>
          <p:cNvSpPr txBox="1"/>
          <p:nvPr/>
        </p:nvSpPr>
        <p:spPr>
          <a:xfrm>
            <a:off x="6065075" y="1602250"/>
            <a:ext cx="2273700" cy="320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i="0" u="none" strike="noStrike" cap="none">
                <a:solidFill>
                  <a:srgbClr val="000000"/>
                </a:solidFill>
              </a:rPr>
              <a:t>ConstraintLayout</a:t>
            </a:r>
            <a:endParaRPr/>
          </a:p>
        </p:txBody>
      </p:sp>
      <p:sp>
        <p:nvSpPr>
          <p:cNvPr id="250" name="Google Shape;250;p39"/>
          <p:cNvSpPr txBox="1"/>
          <p:nvPr/>
        </p:nvSpPr>
        <p:spPr>
          <a:xfrm>
            <a:off x="7257874" y="2252248"/>
            <a:ext cx="938400" cy="812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500" b="0" i="0" u="none" strike="noStrike" cap="none">
                <a:solidFill>
                  <a:srgbClr val="000000"/>
                </a:solidFill>
                <a:latin typeface="Roboto Condensed"/>
                <a:ea typeface="Roboto Condensed"/>
                <a:cs typeface="Roboto Condensed"/>
                <a:sym typeface="Roboto Condensed"/>
              </a:rPr>
              <a:t>Chế độ xem văn bản</a:t>
            </a:r>
            <a:endParaRPr sz="1300"/>
          </a:p>
        </p:txBody>
      </p:sp>
      <p:sp>
        <p:nvSpPr>
          <p:cNvPr id="251" name="Google Shape;251;p39"/>
          <p:cNvSpPr txBox="1"/>
          <p:nvPr/>
        </p:nvSpPr>
        <p:spPr>
          <a:xfrm>
            <a:off x="342900" y="3860125"/>
            <a:ext cx="8370300" cy="635400"/>
          </a:xfrm>
          <a:prstGeom prst="rect">
            <a:avLst/>
          </a:prstGeom>
          <a:solidFill>
            <a:srgbClr val="D6F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vi-VN" sz="1800" i="0" u="none" strike="noStrike" cap="none" dirty="0">
                <a:solidFill>
                  <a:srgbClr val="073042"/>
                </a:solidFill>
              </a:rPr>
              <a:t>ViewGroup là chế độ xem mẹ và các chế độ xem bên trong chế độ xem đó đều là chế độ xem con.</a:t>
            </a:r>
            <a:endParaRPr sz="1800" i="0" u="none" strike="noStrike" cap="none"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Ví dụ về FrameLayout</a:t>
            </a:r>
            <a:endParaRPr dirty="0">
              <a:latin typeface="Arial"/>
              <a:ea typeface="Arial"/>
              <a:cs typeface="Arial"/>
              <a:sym typeface="Arial"/>
            </a:endParaRPr>
          </a:p>
        </p:txBody>
      </p:sp>
      <p:sp>
        <p:nvSpPr>
          <p:cNvPr id="257" name="Google Shape;257;p40"/>
          <p:cNvSpPr txBox="1">
            <a:spLocks noGrp="1"/>
          </p:cNvSpPr>
          <p:nvPr>
            <p:ph type="body" idx="1"/>
          </p:nvPr>
        </p:nvSpPr>
        <p:spPr>
          <a:xfrm>
            <a:off x="311700" y="1139625"/>
            <a:ext cx="8520600" cy="52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Courier New"/>
                <a:ea typeface="Courier New"/>
                <a:cs typeface="Courier New"/>
                <a:sym typeface="Courier New"/>
              </a:rPr>
              <a:t>FrameLayout</a:t>
            </a:r>
            <a:r>
              <a:rPr lang="vi-VN" sz="1800">
                <a:latin typeface="Arial"/>
                <a:ea typeface="Arial"/>
                <a:cs typeface="Arial"/>
                <a:sym typeface="Arial"/>
              </a:rPr>
              <a:t> thường lưu giữ một </a:t>
            </a:r>
            <a:r>
              <a:rPr lang="vi-VN" sz="1800">
                <a:latin typeface="Courier New"/>
                <a:ea typeface="Courier New"/>
                <a:cs typeface="Courier New"/>
                <a:sym typeface="Courier New"/>
              </a:rPr>
              <a:t>Chế độ xem</a:t>
            </a:r>
            <a:r>
              <a:rPr lang="vi-VN" sz="1800">
                <a:latin typeface="Arial"/>
                <a:ea typeface="Arial"/>
                <a:cs typeface="Arial"/>
                <a:sym typeface="Arial"/>
              </a:rPr>
              <a:t> con.</a:t>
            </a:r>
            <a:endParaRPr>
              <a:latin typeface="Arial"/>
              <a:ea typeface="Arial"/>
              <a:cs typeface="Arial"/>
              <a:sym typeface="Arial"/>
            </a:endParaRPr>
          </a:p>
        </p:txBody>
      </p:sp>
      <p:sp>
        <p:nvSpPr>
          <p:cNvPr id="258" name="Google Shape;258;p4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24</a:t>
            </a:fld>
            <a:endParaRPr/>
          </a:p>
        </p:txBody>
      </p:sp>
      <p:sp>
        <p:nvSpPr>
          <p:cNvPr id="259" name="Google Shape;259;p40"/>
          <p:cNvSpPr/>
          <p:nvPr/>
        </p:nvSpPr>
        <p:spPr>
          <a:xfrm>
            <a:off x="6332575" y="2116550"/>
            <a:ext cx="19773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0"/>
          <p:cNvSpPr txBox="1"/>
          <p:nvPr/>
        </p:nvSpPr>
        <p:spPr>
          <a:xfrm>
            <a:off x="6698550" y="2699250"/>
            <a:ext cx="1214400" cy="6279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Chế độ xem văn bản</a:t>
            </a:r>
            <a:endParaRPr/>
          </a:p>
        </p:txBody>
      </p:sp>
      <p:sp>
        <p:nvSpPr>
          <p:cNvPr id="261" name="Google Shape;261;p40"/>
          <p:cNvSpPr txBox="1"/>
          <p:nvPr/>
        </p:nvSpPr>
        <p:spPr>
          <a:xfrm>
            <a:off x="311700" y="1730450"/>
            <a:ext cx="5606400" cy="23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b="1">
                <a:latin typeface="Consolas"/>
                <a:ea typeface="Consolas"/>
                <a:cs typeface="Consolas"/>
                <a:sym typeface="Consolas"/>
              </a:rPr>
              <a:t>&lt;FrameLayout</a:t>
            </a:r>
            <a:endParaRPr sz="1800" b="1">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b="1">
                <a:latin typeface="Consolas"/>
                <a:ea typeface="Consolas"/>
                <a:cs typeface="Consolas"/>
                <a:sym typeface="Consolas"/>
              </a:rPr>
              <a:t>   android:layout_width=</a:t>
            </a:r>
            <a:r>
              <a:rPr lang="vi-V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b="1">
                <a:latin typeface="Consolas"/>
                <a:ea typeface="Consolas"/>
                <a:cs typeface="Consolas"/>
                <a:sym typeface="Consolas"/>
              </a:rPr>
              <a:t>   android:layout_height=</a:t>
            </a:r>
            <a:r>
              <a:rPr lang="vi-VN" sz="1800" b="1">
                <a:solidFill>
                  <a:srgbClr val="388E3C"/>
                </a:solidFill>
                <a:latin typeface="Consolas"/>
                <a:ea typeface="Consolas"/>
                <a:cs typeface="Consolas"/>
                <a:sym typeface="Consolas"/>
              </a:rPr>
              <a:t>"match_parent"</a:t>
            </a:r>
            <a:r>
              <a:rPr lang="vi-VN" sz="1800" b="1">
                <a:latin typeface="Consolas"/>
                <a:ea typeface="Consolas"/>
                <a:cs typeface="Consolas"/>
                <a:sym typeface="Consolas"/>
              </a:rPr>
              <a:t>&gt;</a:t>
            </a:r>
            <a:endParaRPr sz="1800" b="1">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&lt;TextView</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android:text=</a:t>
            </a:r>
            <a:r>
              <a:rPr lang="vi-VN" sz="1800">
                <a:solidFill>
                  <a:srgbClr val="388E3C"/>
                </a:solidFill>
                <a:latin typeface="Consolas"/>
                <a:ea typeface="Consolas"/>
                <a:cs typeface="Consolas"/>
                <a:sym typeface="Consolas"/>
              </a:rPr>
              <a:t>"Hello World!"</a:t>
            </a:r>
            <a:r>
              <a:rPr lang="vi-VN" sz="1800">
                <a:latin typeface="Consolas"/>
                <a:ea typeface="Consolas"/>
                <a:cs typeface="Consolas"/>
                <a:sym typeface="Consolas"/>
              </a:rPr>
              <a:t>/&gt;</a:t>
            </a:r>
            <a:endParaRPr sz="1800">
              <a:latin typeface="Consolas"/>
              <a:ea typeface="Consolas"/>
              <a:cs typeface="Consolas"/>
              <a:sym typeface="Consolas"/>
            </a:endParaRPr>
          </a:p>
          <a:p>
            <a:pPr marL="0" lvl="0" indent="0" algn="l" rtl="0">
              <a:spcBef>
                <a:spcPts val="0"/>
              </a:spcBef>
              <a:spcAft>
                <a:spcPts val="0"/>
              </a:spcAft>
              <a:buNone/>
            </a:pPr>
            <a:r>
              <a:rPr lang="vi-VN" sz="1800" b="1">
                <a:latin typeface="Consolas"/>
                <a:ea typeface="Consolas"/>
                <a:cs typeface="Consolas"/>
                <a:sym typeface="Consolas"/>
              </a:rPr>
              <a:t>&lt;/FrameLayout&gt;</a:t>
            </a:r>
            <a:endParaRPr sz="1800" b="1">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Ví dụ về LinearLayout</a:t>
            </a:r>
            <a:endParaRPr>
              <a:latin typeface="Arial"/>
              <a:ea typeface="Arial"/>
              <a:cs typeface="Arial"/>
              <a:sym typeface="Arial"/>
            </a:endParaRPr>
          </a:p>
        </p:txBody>
      </p:sp>
      <p:sp>
        <p:nvSpPr>
          <p:cNvPr id="267" name="Google Shape;267;p4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25</a:t>
            </a:fld>
            <a:endParaRPr/>
          </a:p>
        </p:txBody>
      </p:sp>
      <p:sp>
        <p:nvSpPr>
          <p:cNvPr id="268" name="Google Shape;268;p41"/>
          <p:cNvSpPr/>
          <p:nvPr/>
        </p:nvSpPr>
        <p:spPr>
          <a:xfrm>
            <a:off x="6078225" y="23412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1"/>
          <p:cNvSpPr txBox="1"/>
          <p:nvPr/>
        </p:nvSpPr>
        <p:spPr>
          <a:xfrm>
            <a:off x="6207600" y="24773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Chế độ xem văn bản</a:t>
            </a:r>
            <a:endParaRPr/>
          </a:p>
        </p:txBody>
      </p:sp>
      <p:sp>
        <p:nvSpPr>
          <p:cNvPr id="270" name="Google Shape;270;p41"/>
          <p:cNvSpPr txBox="1"/>
          <p:nvPr/>
        </p:nvSpPr>
        <p:spPr>
          <a:xfrm>
            <a:off x="6207600" y="30264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Chế độ xem văn bản</a:t>
            </a:r>
            <a:endParaRPr/>
          </a:p>
        </p:txBody>
      </p:sp>
      <p:sp>
        <p:nvSpPr>
          <p:cNvPr id="271" name="Google Shape;271;p41"/>
          <p:cNvSpPr txBox="1"/>
          <p:nvPr/>
        </p:nvSpPr>
        <p:spPr>
          <a:xfrm>
            <a:off x="6207600" y="35598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Nút</a:t>
            </a:r>
            <a:endParaRPr/>
          </a:p>
        </p:txBody>
      </p:sp>
      <p:sp>
        <p:nvSpPr>
          <p:cNvPr id="272" name="Google Shape;272;p41"/>
          <p:cNvSpPr txBox="1"/>
          <p:nvPr/>
        </p:nvSpPr>
        <p:spPr>
          <a:xfrm>
            <a:off x="342900" y="1065175"/>
            <a:ext cx="8413800" cy="705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Roboto"/>
              <a:buChar char="●"/>
            </a:pPr>
            <a:r>
              <a:rPr lang="vi-VN" sz="1800" i="0" u="none" strike="noStrike" cap="none">
                <a:solidFill>
                  <a:srgbClr val="000000"/>
                </a:solidFill>
              </a:rPr>
              <a:t>Căn chỉnh các chế độ xem con trong một hàng hoặc cột</a:t>
            </a:r>
            <a:endParaRPr/>
          </a:p>
          <a:p>
            <a:pPr marL="457200" marR="0" lvl="0" indent="-342900" algn="l" rtl="0">
              <a:lnSpc>
                <a:spcPct val="115000"/>
              </a:lnSpc>
              <a:spcBef>
                <a:spcPts val="0"/>
              </a:spcBef>
              <a:spcAft>
                <a:spcPts val="0"/>
              </a:spcAft>
              <a:buClr>
                <a:srgbClr val="000000"/>
              </a:buClr>
              <a:buSzPts val="1800"/>
              <a:buFont typeface="Roboto"/>
              <a:buChar char="●"/>
            </a:pPr>
            <a:r>
              <a:rPr lang="vi-VN" sz="1800" i="0" u="none" strike="noStrike" cap="none">
                <a:solidFill>
                  <a:srgbClr val="000000"/>
                </a:solidFill>
              </a:rPr>
              <a:t>Đặt </a:t>
            </a:r>
            <a:r>
              <a:rPr lang="vi-VN" sz="1800" b="0" i="0" u="none" strike="noStrike" cap="none">
                <a:solidFill>
                  <a:srgbClr val="000000"/>
                </a:solidFill>
                <a:latin typeface="Courier New"/>
                <a:ea typeface="Courier New"/>
                <a:cs typeface="Courier New"/>
                <a:sym typeface="Courier New"/>
              </a:rPr>
              <a:t>android:orientation</a:t>
            </a:r>
            <a:r>
              <a:rPr lang="vi-VN" sz="1800" i="0" u="none" strike="noStrike" cap="none">
                <a:solidFill>
                  <a:srgbClr val="000000"/>
                </a:solidFill>
              </a:rPr>
              <a:t> thành </a:t>
            </a:r>
            <a:r>
              <a:rPr lang="vi-VN" sz="1800" b="0" i="0" u="none" strike="noStrike" cap="none">
                <a:solidFill>
                  <a:srgbClr val="000000"/>
                </a:solidFill>
                <a:latin typeface="Courier New"/>
                <a:ea typeface="Courier New"/>
                <a:cs typeface="Courier New"/>
                <a:sym typeface="Courier New"/>
              </a:rPr>
              <a:t>ngang</a:t>
            </a:r>
            <a:r>
              <a:rPr lang="vi-VN" sz="1800" i="0" u="none" strike="noStrike" cap="none">
                <a:solidFill>
                  <a:srgbClr val="000000"/>
                </a:solidFill>
              </a:rPr>
              <a:t> hoặc </a:t>
            </a:r>
            <a:r>
              <a:rPr lang="vi-VN" sz="1800" b="0" i="0" u="none" strike="noStrike" cap="none">
                <a:solidFill>
                  <a:srgbClr val="000000"/>
                </a:solidFill>
                <a:latin typeface="Courier New"/>
                <a:ea typeface="Courier New"/>
                <a:cs typeface="Courier New"/>
                <a:sym typeface="Courier New"/>
              </a:rPr>
              <a:t>dọc</a:t>
            </a:r>
            <a:endParaRPr/>
          </a:p>
        </p:txBody>
      </p:sp>
      <p:sp>
        <p:nvSpPr>
          <p:cNvPr id="273" name="Google Shape;273;p41"/>
          <p:cNvSpPr txBox="1"/>
          <p:nvPr/>
        </p:nvSpPr>
        <p:spPr>
          <a:xfrm>
            <a:off x="342900" y="2017275"/>
            <a:ext cx="5256900" cy="24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b="1">
                <a:latin typeface="Consolas"/>
                <a:ea typeface="Consolas"/>
                <a:cs typeface="Consolas"/>
                <a:sym typeface="Consolas"/>
              </a:rPr>
              <a:t>&lt;LinearLayout</a:t>
            </a:r>
            <a:endParaRPr sz="1800" b="1">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b="1">
                <a:latin typeface="Consolas"/>
                <a:ea typeface="Consolas"/>
                <a:cs typeface="Consolas"/>
                <a:sym typeface="Consolas"/>
              </a:rPr>
              <a:t>android:layout_width=</a:t>
            </a:r>
            <a:r>
              <a:rPr lang="vi-V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spcBef>
                <a:spcPts val="0"/>
              </a:spcBef>
              <a:spcAft>
                <a:spcPts val="0"/>
              </a:spcAft>
              <a:buNone/>
            </a:pPr>
            <a:r>
              <a:rPr lang="vi-VN" sz="1800" b="1">
                <a:latin typeface="Consolas"/>
                <a:ea typeface="Consolas"/>
                <a:cs typeface="Consolas"/>
                <a:sym typeface="Consolas"/>
              </a:rPr>
              <a:t>    android:layout_height=</a:t>
            </a:r>
            <a:r>
              <a:rPr lang="vi-V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spcBef>
                <a:spcPts val="0"/>
              </a:spcBef>
              <a:spcAft>
                <a:spcPts val="0"/>
              </a:spcAft>
              <a:buNone/>
            </a:pPr>
            <a:r>
              <a:rPr lang="vi-VN" sz="1800" b="1">
                <a:latin typeface="Consolas"/>
                <a:ea typeface="Consolas"/>
                <a:cs typeface="Consolas"/>
                <a:sym typeface="Consolas"/>
              </a:rPr>
              <a:t>    android:orientation=</a:t>
            </a:r>
            <a:r>
              <a:rPr lang="vi-VN" sz="1800" b="1">
                <a:solidFill>
                  <a:srgbClr val="388E3C"/>
                </a:solidFill>
                <a:latin typeface="Consolas"/>
                <a:ea typeface="Consolas"/>
                <a:cs typeface="Consolas"/>
                <a:sym typeface="Consolas"/>
              </a:rPr>
              <a:t>"vertical"</a:t>
            </a:r>
            <a:r>
              <a:rPr lang="vi-VN" sz="1800" b="1">
                <a:latin typeface="Consolas"/>
                <a:ea typeface="Consolas"/>
                <a:cs typeface="Consolas"/>
                <a:sym typeface="Consolas"/>
              </a:rPr>
              <a:t>&gt;</a:t>
            </a:r>
            <a:endParaRPr sz="1800" b="1">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&lt;Button ... /&gt;</a:t>
            </a:r>
            <a:endParaRPr sz="1800">
              <a:latin typeface="Consolas"/>
              <a:ea typeface="Consolas"/>
              <a:cs typeface="Consolas"/>
              <a:sym typeface="Consolas"/>
            </a:endParaRPr>
          </a:p>
          <a:p>
            <a:pPr marL="0" lvl="0" indent="0" algn="l" rtl="0">
              <a:spcBef>
                <a:spcPts val="0"/>
              </a:spcBef>
              <a:spcAft>
                <a:spcPts val="0"/>
              </a:spcAft>
              <a:buNone/>
            </a:pPr>
            <a:r>
              <a:rPr lang="vi-VN" sz="1800" b="1">
                <a:latin typeface="Consolas"/>
                <a:ea typeface="Consolas"/>
                <a:cs typeface="Consolas"/>
                <a:sym typeface="Consolas"/>
              </a:rPr>
              <a:t>&lt;/LinearLayout&gt;</a:t>
            </a:r>
            <a:endParaRPr sz="1800" b="1">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Hệ phân cấp chế độ xem</a:t>
            </a:r>
            <a:endParaRPr>
              <a:latin typeface="Arial"/>
              <a:ea typeface="Arial"/>
              <a:cs typeface="Arial"/>
              <a:sym typeface="Arial"/>
            </a:endParaRPr>
          </a:p>
        </p:txBody>
      </p:sp>
      <p:sp>
        <p:nvSpPr>
          <p:cNvPr id="279" name="Google Shape;279;p4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26</a:t>
            </a:fld>
            <a:endParaRPr/>
          </a:p>
        </p:txBody>
      </p:sp>
      <p:cxnSp>
        <p:nvCxnSpPr>
          <p:cNvPr id="280" name="Google Shape;280;p42"/>
          <p:cNvCxnSpPr>
            <a:stCxn id="281" idx="2"/>
            <a:endCxn id="282" idx="0"/>
          </p:cNvCxnSpPr>
          <p:nvPr/>
        </p:nvCxnSpPr>
        <p:spPr>
          <a:xfrm>
            <a:off x="3114699" y="1998850"/>
            <a:ext cx="2049900" cy="762300"/>
          </a:xfrm>
          <a:prstGeom prst="straightConnector1">
            <a:avLst/>
          </a:prstGeom>
          <a:noFill/>
          <a:ln w="28575" cap="flat" cmpd="sng">
            <a:solidFill>
              <a:srgbClr val="083042"/>
            </a:solidFill>
            <a:prstDash val="solid"/>
            <a:round/>
            <a:headEnd type="none" w="sm" len="sm"/>
            <a:tailEnd type="triangle" w="med" len="med"/>
          </a:ln>
        </p:spPr>
      </p:cxnSp>
      <p:cxnSp>
        <p:nvCxnSpPr>
          <p:cNvPr id="283" name="Google Shape;283;p42"/>
          <p:cNvCxnSpPr>
            <a:stCxn id="282" idx="2"/>
            <a:endCxn id="284" idx="0"/>
          </p:cNvCxnSpPr>
          <p:nvPr/>
        </p:nvCxnSpPr>
        <p:spPr>
          <a:xfrm flipH="1">
            <a:off x="4437724" y="3132700"/>
            <a:ext cx="726900" cy="561300"/>
          </a:xfrm>
          <a:prstGeom prst="straightConnector1">
            <a:avLst/>
          </a:prstGeom>
          <a:noFill/>
          <a:ln w="28575" cap="flat" cmpd="sng">
            <a:solidFill>
              <a:srgbClr val="083042"/>
            </a:solidFill>
            <a:prstDash val="solid"/>
            <a:round/>
            <a:headEnd type="none" w="sm" len="sm"/>
            <a:tailEnd type="triangle" w="med" len="med"/>
          </a:ln>
        </p:spPr>
      </p:cxnSp>
      <p:cxnSp>
        <p:nvCxnSpPr>
          <p:cNvPr id="285" name="Google Shape;285;p42"/>
          <p:cNvCxnSpPr>
            <a:stCxn id="282" idx="2"/>
            <a:endCxn id="286" idx="0"/>
          </p:cNvCxnSpPr>
          <p:nvPr/>
        </p:nvCxnSpPr>
        <p:spPr>
          <a:xfrm>
            <a:off x="5164624" y="3132700"/>
            <a:ext cx="677100" cy="561300"/>
          </a:xfrm>
          <a:prstGeom prst="straightConnector1">
            <a:avLst/>
          </a:prstGeom>
          <a:noFill/>
          <a:ln w="28575" cap="flat" cmpd="sng">
            <a:solidFill>
              <a:srgbClr val="083042"/>
            </a:solidFill>
            <a:prstDash val="solid"/>
            <a:round/>
            <a:headEnd type="none" w="sm" len="sm"/>
            <a:tailEnd type="triangle" w="med" len="med"/>
          </a:ln>
        </p:spPr>
      </p:cxnSp>
      <p:cxnSp>
        <p:nvCxnSpPr>
          <p:cNvPr id="287" name="Google Shape;287;p42"/>
          <p:cNvCxnSpPr>
            <a:stCxn id="281" idx="2"/>
            <a:endCxn id="288" idx="0"/>
          </p:cNvCxnSpPr>
          <p:nvPr/>
        </p:nvCxnSpPr>
        <p:spPr>
          <a:xfrm flipH="1">
            <a:off x="1322499" y="1998850"/>
            <a:ext cx="1792200" cy="762300"/>
          </a:xfrm>
          <a:prstGeom prst="straightConnector1">
            <a:avLst/>
          </a:prstGeom>
          <a:noFill/>
          <a:ln w="28575" cap="flat" cmpd="sng">
            <a:solidFill>
              <a:srgbClr val="083042"/>
            </a:solidFill>
            <a:prstDash val="solid"/>
            <a:round/>
            <a:headEnd type="none" w="sm" len="sm"/>
            <a:tailEnd type="triangle" w="med" len="med"/>
          </a:ln>
        </p:spPr>
      </p:cxnSp>
      <p:sp>
        <p:nvSpPr>
          <p:cNvPr id="289" name="Google Shape;289;p42"/>
          <p:cNvSpPr/>
          <p:nvPr/>
        </p:nvSpPr>
        <p:spPr>
          <a:xfrm>
            <a:off x="6631703" y="1272525"/>
            <a:ext cx="1909500" cy="29763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2"/>
          <p:cNvSpPr/>
          <p:nvPr/>
        </p:nvSpPr>
        <p:spPr>
          <a:xfrm>
            <a:off x="6866716" y="1468890"/>
            <a:ext cx="1430100" cy="993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Chế độ xem hình ảnh</a:t>
            </a:r>
            <a:endParaRPr/>
          </a:p>
        </p:txBody>
      </p:sp>
      <p:sp>
        <p:nvSpPr>
          <p:cNvPr id="291" name="Google Shape;291;p42"/>
          <p:cNvSpPr/>
          <p:nvPr/>
        </p:nvSpPr>
        <p:spPr>
          <a:xfrm>
            <a:off x="6866716" y="2633450"/>
            <a:ext cx="1430100" cy="548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vi-VN" sz="1600" b="0" i="0" u="none" strike="noStrike" cap="none">
                <a:solidFill>
                  <a:srgbClr val="000000"/>
                </a:solidFill>
                <a:latin typeface="Roboto Condensed"/>
                <a:ea typeface="Roboto Condensed"/>
                <a:cs typeface="Roboto Condensed"/>
                <a:sym typeface="Roboto Condensed"/>
              </a:rPr>
              <a:t>Chế độ xem văn bản</a:t>
            </a:r>
            <a:endParaRPr/>
          </a:p>
        </p:txBody>
      </p:sp>
      <p:sp>
        <p:nvSpPr>
          <p:cNvPr id="292" name="Google Shape;292;p42"/>
          <p:cNvSpPr/>
          <p:nvPr/>
        </p:nvSpPr>
        <p:spPr>
          <a:xfrm>
            <a:off x="6871530" y="3353563"/>
            <a:ext cx="1430100" cy="7122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2"/>
          <p:cNvSpPr/>
          <p:nvPr/>
        </p:nvSpPr>
        <p:spPr>
          <a:xfrm>
            <a:off x="7002306"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100" b="0" i="0" u="none" strike="noStrike" cap="none">
                <a:solidFill>
                  <a:srgbClr val="000000"/>
                </a:solidFill>
                <a:latin typeface="Roboto Condensed"/>
                <a:ea typeface="Roboto Condensed"/>
                <a:cs typeface="Roboto Condensed"/>
                <a:sym typeface="Roboto Condensed"/>
              </a:rPr>
              <a:t>Nút</a:t>
            </a:r>
            <a:endParaRPr/>
          </a:p>
        </p:txBody>
      </p:sp>
      <p:sp>
        <p:nvSpPr>
          <p:cNvPr id="294" name="Google Shape;294;p42"/>
          <p:cNvSpPr/>
          <p:nvPr/>
        </p:nvSpPr>
        <p:spPr>
          <a:xfrm>
            <a:off x="7620200"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100" b="0" i="0" u="none" strike="noStrike" cap="none">
                <a:solidFill>
                  <a:srgbClr val="000000"/>
                </a:solidFill>
                <a:latin typeface="Roboto Condensed"/>
                <a:ea typeface="Roboto Condensed"/>
                <a:cs typeface="Roboto Condensed"/>
                <a:sym typeface="Roboto Condensed"/>
              </a:rPr>
              <a:t>Nút</a:t>
            </a:r>
            <a:endParaRPr/>
          </a:p>
        </p:txBody>
      </p:sp>
      <p:cxnSp>
        <p:nvCxnSpPr>
          <p:cNvPr id="295" name="Google Shape;295;p42"/>
          <p:cNvCxnSpPr>
            <a:stCxn id="281" idx="2"/>
            <a:endCxn id="296" idx="0"/>
          </p:cNvCxnSpPr>
          <p:nvPr/>
        </p:nvCxnSpPr>
        <p:spPr>
          <a:xfrm>
            <a:off x="3114699" y="1998850"/>
            <a:ext cx="282900" cy="762300"/>
          </a:xfrm>
          <a:prstGeom prst="straightConnector1">
            <a:avLst/>
          </a:prstGeom>
          <a:noFill/>
          <a:ln w="28575" cap="flat" cmpd="sng">
            <a:solidFill>
              <a:srgbClr val="083042"/>
            </a:solidFill>
            <a:prstDash val="solid"/>
            <a:round/>
            <a:headEnd type="none" w="sm" len="sm"/>
            <a:tailEnd type="triangle" w="med" len="med"/>
          </a:ln>
        </p:spPr>
      </p:cxnSp>
      <p:sp>
        <p:nvSpPr>
          <p:cNvPr id="286" name="Google Shape;286;p42"/>
          <p:cNvSpPr/>
          <p:nvPr/>
        </p:nvSpPr>
        <p:spPr>
          <a:xfrm>
            <a:off x="5247454" y="3694075"/>
            <a:ext cx="1188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Nút</a:t>
            </a:r>
            <a:endParaRPr/>
          </a:p>
        </p:txBody>
      </p:sp>
      <p:sp>
        <p:nvSpPr>
          <p:cNvPr id="284" name="Google Shape;284;p42"/>
          <p:cNvSpPr/>
          <p:nvPr/>
        </p:nvSpPr>
        <p:spPr>
          <a:xfrm>
            <a:off x="3843425" y="3694075"/>
            <a:ext cx="1188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Nút</a:t>
            </a:r>
            <a:endParaRPr/>
          </a:p>
        </p:txBody>
      </p:sp>
      <p:sp>
        <p:nvSpPr>
          <p:cNvPr id="282" name="Google Shape;282;p42"/>
          <p:cNvSpPr/>
          <p:nvPr/>
        </p:nvSpPr>
        <p:spPr>
          <a:xfrm>
            <a:off x="4464124"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LinearLayout</a:t>
            </a:r>
            <a:endParaRPr sz="1300"/>
          </a:p>
        </p:txBody>
      </p:sp>
      <p:sp>
        <p:nvSpPr>
          <p:cNvPr id="288" name="Google Shape;288;p42"/>
          <p:cNvSpPr/>
          <p:nvPr/>
        </p:nvSpPr>
        <p:spPr>
          <a:xfrm>
            <a:off x="311700" y="2761000"/>
            <a:ext cx="20214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Chế độ xem hình ảnh</a:t>
            </a:r>
            <a:endParaRPr sz="1300"/>
          </a:p>
        </p:txBody>
      </p:sp>
      <p:sp>
        <p:nvSpPr>
          <p:cNvPr id="296" name="Google Shape;296;p42"/>
          <p:cNvSpPr/>
          <p:nvPr/>
        </p:nvSpPr>
        <p:spPr>
          <a:xfrm>
            <a:off x="2420786" y="2761000"/>
            <a:ext cx="19539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700" b="0" i="0" u="none" strike="noStrike" cap="none">
                <a:solidFill>
                  <a:srgbClr val="000000"/>
                </a:solidFill>
                <a:latin typeface="Roboto Condensed"/>
                <a:ea typeface="Roboto Condensed"/>
                <a:cs typeface="Roboto Condensed"/>
                <a:sym typeface="Roboto Condensed"/>
              </a:rPr>
              <a:t>Chế độ xem văn bản</a:t>
            </a:r>
            <a:endParaRPr sz="1300"/>
          </a:p>
        </p:txBody>
      </p:sp>
      <p:sp>
        <p:nvSpPr>
          <p:cNvPr id="281" name="Google Shape;281;p42"/>
          <p:cNvSpPr/>
          <p:nvPr/>
        </p:nvSpPr>
        <p:spPr>
          <a:xfrm>
            <a:off x="2414199" y="1627150"/>
            <a:ext cx="1401000" cy="371700"/>
          </a:xfrm>
          <a:prstGeom prst="roundRect">
            <a:avLst>
              <a:gd name="adj" fmla="val 16667"/>
            </a:avLst>
          </a:prstGeom>
          <a:solidFill>
            <a:srgbClr val="4282F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FFFFFF"/>
                </a:solidFill>
                <a:latin typeface="Roboto Condensed"/>
                <a:ea typeface="Roboto Condensed"/>
                <a:cs typeface="Roboto Condensed"/>
                <a:sym typeface="Roboto Condensed"/>
              </a:rPr>
              <a:t>LinearLayout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Tài nguyên ứng dụng</a:t>
            </a:r>
            <a:endParaRPr>
              <a:latin typeface="Arial"/>
              <a:ea typeface="Arial"/>
              <a:cs typeface="Arial"/>
              <a:sym typeface="Arial"/>
            </a:endParaRPr>
          </a:p>
        </p:txBody>
      </p:sp>
      <p:sp>
        <p:nvSpPr>
          <p:cNvPr id="302" name="Google Shape;302;p43"/>
          <p:cNvSpPr txBox="1">
            <a:spLocks noGrp="1"/>
          </p:cNvSpPr>
          <p:nvPr>
            <p:ph type="body" idx="1"/>
          </p:nvPr>
        </p:nvSpPr>
        <p:spPr>
          <a:xfrm>
            <a:off x="342900" y="1152475"/>
            <a:ext cx="8489400" cy="31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sz="2200">
                <a:latin typeface="Arial"/>
                <a:ea typeface="Arial"/>
                <a:cs typeface="Arial"/>
                <a:sym typeface="Arial"/>
              </a:rPr>
              <a:t>Nội dung tĩnh hoặc các tệp bổ sung mà mã của bạn sử dụng</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Tệp bố cục</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Hình ảnh</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Tệp âm thanh</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Chuỗi giao diện người dùng</a:t>
            </a:r>
            <a:endParaRPr>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a:latin typeface="Arial"/>
                <a:ea typeface="Arial"/>
                <a:cs typeface="Arial"/>
                <a:sym typeface="Arial"/>
              </a:rPr>
              <a:t>Biểu tượng ứng dụng</a:t>
            </a:r>
            <a:endParaRPr>
              <a:latin typeface="Arial"/>
              <a:ea typeface="Arial"/>
              <a:cs typeface="Arial"/>
              <a:sym typeface="Arial"/>
            </a:endParaRPr>
          </a:p>
        </p:txBody>
      </p:sp>
      <p:sp>
        <p:nvSpPr>
          <p:cNvPr id="303" name="Google Shape;303;p4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Thư mục tài nguyên phổ biến</a:t>
            </a:r>
            <a:endParaRPr>
              <a:latin typeface="Arial"/>
              <a:ea typeface="Arial"/>
              <a:cs typeface="Arial"/>
              <a:sym typeface="Arial"/>
            </a:endParaRPr>
          </a:p>
        </p:txBody>
      </p:sp>
      <p:sp>
        <p:nvSpPr>
          <p:cNvPr id="309" name="Google Shape;309;p44"/>
          <p:cNvSpPr txBox="1">
            <a:spLocks noGrp="1"/>
          </p:cNvSpPr>
          <p:nvPr>
            <p:ph type="body" idx="1"/>
          </p:nvPr>
        </p:nvSpPr>
        <p:spPr>
          <a:xfrm>
            <a:off x="311700" y="1228675"/>
            <a:ext cx="8520600" cy="6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Thêm các tài nguyên vào ứng dụng của bạn bằng cách đưa vào thư mục tài nguyên thích hợp trong thư mục </a:t>
            </a:r>
            <a:r>
              <a:rPr lang="vi-VN" sz="1800">
                <a:latin typeface="Courier New"/>
                <a:ea typeface="Courier New"/>
                <a:cs typeface="Courier New"/>
                <a:sym typeface="Courier New"/>
              </a:rPr>
              <a:t>res</a:t>
            </a:r>
            <a:r>
              <a:rPr lang="vi-VN" sz="1800">
                <a:latin typeface="Arial"/>
                <a:ea typeface="Arial"/>
                <a:cs typeface="Arial"/>
                <a:sym typeface="Arial"/>
              </a:rPr>
              <a:t> mẹ.</a:t>
            </a:r>
            <a:endParaRPr>
              <a:latin typeface="Arial"/>
              <a:ea typeface="Arial"/>
              <a:cs typeface="Arial"/>
              <a:sym typeface="Arial"/>
            </a:endParaRPr>
          </a:p>
        </p:txBody>
      </p:sp>
      <p:sp>
        <p:nvSpPr>
          <p:cNvPr id="310" name="Google Shape;310;p4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28</a:t>
            </a:fld>
            <a:endParaRPr/>
          </a:p>
        </p:txBody>
      </p:sp>
      <p:sp>
        <p:nvSpPr>
          <p:cNvPr id="311" name="Google Shape;311;p44"/>
          <p:cNvSpPr txBox="1"/>
          <p:nvPr/>
        </p:nvSpPr>
        <p:spPr>
          <a:xfrm>
            <a:off x="345525" y="2122550"/>
            <a:ext cx="8486700" cy="21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main</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java</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res</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 drawable</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 layout</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 mipmap</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latin typeface="Consolas"/>
                <a:ea typeface="Consolas"/>
                <a:cs typeface="Consolas"/>
                <a:sym typeface="Consolas"/>
              </a:rPr>
              <a:t>   └── values</a:t>
            </a:r>
            <a:endParaRPr sz="1800">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Mã tài nguyên</a:t>
            </a:r>
            <a:endParaRPr>
              <a:latin typeface="Arial"/>
              <a:ea typeface="Arial"/>
              <a:cs typeface="Arial"/>
              <a:sym typeface="Arial"/>
            </a:endParaRPr>
          </a:p>
        </p:txBody>
      </p:sp>
      <p:sp>
        <p:nvSpPr>
          <p:cNvPr id="317" name="Google Shape;317;p45"/>
          <p:cNvSpPr txBox="1">
            <a:spLocks noGrp="1"/>
          </p:cNvSpPr>
          <p:nvPr>
            <p:ph type="body" idx="1"/>
          </p:nvPr>
        </p:nvSpPr>
        <p:spPr>
          <a:xfrm>
            <a:off x="342900" y="1115750"/>
            <a:ext cx="8660700" cy="2872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vi-VN" sz="1800">
                <a:latin typeface="Arial"/>
                <a:ea typeface="Arial"/>
                <a:cs typeface="Arial"/>
                <a:sym typeface="Arial"/>
              </a:rPr>
              <a:t>Mỗi tài nguyên đều có một mã tài nguyên dùng để truy cập.</a:t>
            </a:r>
            <a:endParaRPr>
              <a:latin typeface="Arial"/>
              <a:ea typeface="Arial"/>
              <a:cs typeface="Arial"/>
              <a:sym typeface="Arial"/>
            </a:endParaRPr>
          </a:p>
          <a:p>
            <a:pPr marL="457200" lvl="0" indent="-342900" algn="l" rtl="0">
              <a:lnSpc>
                <a:spcPct val="115000"/>
              </a:lnSpc>
              <a:spcBef>
                <a:spcPts val="1000"/>
              </a:spcBef>
              <a:spcAft>
                <a:spcPts val="0"/>
              </a:spcAft>
              <a:buSzPts val="1800"/>
              <a:buChar char="●"/>
            </a:pPr>
            <a:r>
              <a:rPr lang="vi-VN" sz="1800">
                <a:latin typeface="Arial"/>
                <a:ea typeface="Arial"/>
                <a:cs typeface="Arial"/>
                <a:sym typeface="Arial"/>
              </a:rPr>
              <a:t>Khi đặt tên cho tài nguyên, bạn cần tuân theo quy ước là dùng toàn bộ chữ thường có dấu gạch dưới (ví dụ: </a:t>
            </a:r>
            <a:r>
              <a:rPr lang="vi-VN" sz="1800">
                <a:latin typeface="Courier New"/>
                <a:ea typeface="Courier New"/>
                <a:cs typeface="Courier New"/>
                <a:sym typeface="Courier New"/>
              </a:rPr>
              <a:t>activity_main.xml</a:t>
            </a:r>
            <a:r>
              <a:rPr lang="vi-VN" sz="1800">
                <a:latin typeface="Arial"/>
                <a:ea typeface="Arial"/>
                <a:cs typeface="Arial"/>
                <a:sym typeface="Arial"/>
              </a:rPr>
              <a:t>). </a:t>
            </a:r>
            <a:endParaRPr>
              <a:latin typeface="Arial"/>
              <a:ea typeface="Arial"/>
              <a:cs typeface="Arial"/>
              <a:sym typeface="Arial"/>
            </a:endParaRPr>
          </a:p>
          <a:p>
            <a:pPr marL="457200" lvl="0" indent="-342900" algn="l" rtl="0">
              <a:lnSpc>
                <a:spcPct val="115000"/>
              </a:lnSpc>
              <a:spcBef>
                <a:spcPts val="1000"/>
              </a:spcBef>
              <a:spcAft>
                <a:spcPts val="0"/>
              </a:spcAft>
              <a:buSzPts val="1800"/>
              <a:buChar char="●"/>
            </a:pPr>
            <a:r>
              <a:rPr lang="vi-VN" sz="1800">
                <a:latin typeface="Arial"/>
                <a:ea typeface="Arial"/>
                <a:cs typeface="Arial"/>
                <a:sym typeface="Arial"/>
              </a:rPr>
              <a:t>Android sẽ tự động tạo một tệp lớp có tên là </a:t>
            </a:r>
            <a:r>
              <a:rPr lang="vi-VN" sz="1800">
                <a:latin typeface="Courier New"/>
                <a:ea typeface="Courier New"/>
                <a:cs typeface="Courier New"/>
                <a:sym typeface="Courier New"/>
              </a:rPr>
              <a:t>R.java</a:t>
            </a:r>
            <a:r>
              <a:rPr lang="vi-VN" sz="1800">
                <a:latin typeface="Arial"/>
                <a:ea typeface="Arial"/>
                <a:cs typeface="Arial"/>
                <a:sym typeface="Arial"/>
              </a:rPr>
              <a:t> với thông tin tham chiếu đến mọi tài nguyên trong ứng dụng.</a:t>
            </a:r>
            <a:endParaRPr>
              <a:latin typeface="Arial"/>
              <a:ea typeface="Arial"/>
              <a:cs typeface="Arial"/>
              <a:sym typeface="Arial"/>
            </a:endParaRPr>
          </a:p>
          <a:p>
            <a:pPr marL="457200" lvl="0" indent="-342900" algn="l" rtl="0">
              <a:lnSpc>
                <a:spcPct val="115000"/>
              </a:lnSpc>
              <a:spcBef>
                <a:spcPts val="1000"/>
              </a:spcBef>
              <a:spcAft>
                <a:spcPts val="0"/>
              </a:spcAft>
              <a:buSzPts val="1800"/>
              <a:buChar char="●"/>
            </a:pPr>
            <a:r>
              <a:rPr lang="vi-VN" sz="1800">
                <a:latin typeface="Arial"/>
                <a:ea typeface="Arial"/>
                <a:cs typeface="Arial"/>
                <a:sym typeface="Arial"/>
              </a:rPr>
              <a:t>Từng mục được tham chiếu bằng: </a:t>
            </a:r>
            <a:endParaRPr>
              <a:solidFill>
                <a:schemeClr val="dk1"/>
              </a:solidFill>
              <a:latin typeface="Arial"/>
              <a:ea typeface="Arial"/>
              <a:cs typeface="Arial"/>
              <a:sym typeface="Arial"/>
            </a:endParaRPr>
          </a:p>
          <a:p>
            <a:pPr marL="457200" lvl="0" indent="0" algn="l" rtl="0">
              <a:spcBef>
                <a:spcPts val="0"/>
              </a:spcBef>
              <a:spcAft>
                <a:spcPts val="0"/>
              </a:spcAft>
              <a:buNone/>
            </a:pPr>
            <a:r>
              <a:rPr lang="vi-VN" sz="1800">
                <a:solidFill>
                  <a:schemeClr val="dk1"/>
                </a:solidFill>
                <a:latin typeface="Courier New"/>
                <a:ea typeface="Courier New"/>
                <a:cs typeface="Courier New"/>
                <a:sym typeface="Courier New"/>
              </a:rPr>
              <a:t>R.&lt;resource_type&gt;.&lt;resource_name&gt;</a:t>
            </a:r>
            <a:endParaRPr sz="1800">
              <a:latin typeface="Arial"/>
              <a:ea typeface="Arial"/>
              <a:cs typeface="Arial"/>
              <a:sym typeface="Arial"/>
            </a:endParaRPr>
          </a:p>
          <a:p>
            <a:pPr marL="114300" lvl="0" indent="0" algn="l" rtl="0">
              <a:lnSpc>
                <a:spcPct val="115000"/>
              </a:lnSpc>
              <a:spcBef>
                <a:spcPts val="1000"/>
              </a:spcBef>
              <a:spcAft>
                <a:spcPts val="0"/>
              </a:spcAft>
              <a:buSzPts val="1800"/>
              <a:buNone/>
            </a:pPr>
            <a:r>
              <a:rPr lang="vi-VN" sz="1800">
                <a:latin typeface="Arial"/>
                <a:ea typeface="Arial"/>
                <a:cs typeface="Arial"/>
                <a:sym typeface="Arial"/>
              </a:rPr>
              <a:t>Ví dụ: </a:t>
            </a:r>
            <a:endParaRPr>
              <a:latin typeface="Arial"/>
              <a:ea typeface="Arial"/>
              <a:cs typeface="Arial"/>
              <a:sym typeface="Arial"/>
            </a:endParaRPr>
          </a:p>
          <a:p>
            <a:pPr marL="0" lvl="0" indent="0" algn="l" rtl="0">
              <a:lnSpc>
                <a:spcPct val="115000"/>
              </a:lnSpc>
              <a:spcBef>
                <a:spcPts val="1000"/>
              </a:spcBef>
              <a:spcAft>
                <a:spcPts val="1000"/>
              </a:spcAft>
              <a:buSzPts val="2400"/>
              <a:buNone/>
            </a:pPr>
            <a:endParaRPr sz="1800">
              <a:latin typeface="Arial"/>
              <a:ea typeface="Arial"/>
              <a:cs typeface="Arial"/>
              <a:sym typeface="Arial"/>
            </a:endParaRPr>
          </a:p>
        </p:txBody>
      </p:sp>
      <p:sp>
        <p:nvSpPr>
          <p:cNvPr id="318" name="Google Shape;318;p4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29</a:t>
            </a:fld>
            <a:endParaRPr/>
          </a:p>
        </p:txBody>
      </p:sp>
      <p:sp>
        <p:nvSpPr>
          <p:cNvPr id="319" name="Google Shape;319;p45"/>
          <p:cNvSpPr txBox="1"/>
          <p:nvPr/>
        </p:nvSpPr>
        <p:spPr>
          <a:xfrm>
            <a:off x="1237289" y="3824920"/>
            <a:ext cx="7284900" cy="6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vi-V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marL="0" lvl="0" indent="0" algn="l" rtl="0">
              <a:spcBef>
                <a:spcPts val="0"/>
              </a:spcBef>
              <a:spcAft>
                <a:spcPts val="0"/>
              </a:spcAft>
              <a:buNone/>
            </a:pP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Android Studio</a:t>
            </a:r>
            <a:endParaRPr dirty="0">
              <a:latin typeface="Arial"/>
              <a:ea typeface="Arial"/>
              <a:cs typeface="Arial"/>
              <a:sym typeface="Arial"/>
            </a:endParaRPr>
          </a:p>
        </p:txBody>
      </p:sp>
      <p:sp>
        <p:nvSpPr>
          <p:cNvPr id="93" name="Google Shape;93;p19"/>
          <p:cNvSpPr txBox="1">
            <a:spLocks noGrp="1"/>
          </p:cNvSpPr>
          <p:nvPr>
            <p:ph type="body" idx="1"/>
          </p:nvPr>
        </p:nvSpPr>
        <p:spPr>
          <a:xfrm>
            <a:off x="266875" y="1012050"/>
            <a:ext cx="8520600" cy="45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IDE chính thức để xây dựng ứng dụng Android</a:t>
            </a:r>
            <a:endParaRPr dirty="0">
              <a:latin typeface="Arial"/>
              <a:ea typeface="Arial"/>
              <a:cs typeface="Arial"/>
              <a:sym typeface="Arial"/>
            </a:endParaRPr>
          </a:p>
        </p:txBody>
      </p:sp>
      <p:sp>
        <p:nvSpPr>
          <p:cNvPr id="94" name="Google Shape;94;p1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a:t>
            </a:fld>
            <a:endParaRPr/>
          </a:p>
        </p:txBody>
      </p:sp>
      <p:pic>
        <p:nvPicPr>
          <p:cNvPr id="95" name="Google Shape;95;p19"/>
          <p:cNvPicPr preferRelativeResize="0"/>
          <p:nvPr/>
        </p:nvPicPr>
        <p:blipFill rotWithShape="1">
          <a:blip r:embed="rId3">
            <a:alphaModFix/>
          </a:blip>
          <a:src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Mã tài nguyên cho các chế độ xem</a:t>
            </a:r>
            <a:endParaRPr>
              <a:latin typeface="Arial"/>
              <a:ea typeface="Arial"/>
              <a:cs typeface="Arial"/>
              <a:sym typeface="Arial"/>
            </a:endParaRPr>
          </a:p>
        </p:txBody>
      </p:sp>
      <p:sp>
        <p:nvSpPr>
          <p:cNvPr id="325" name="Google Shape;325;p46"/>
          <p:cNvSpPr txBox="1">
            <a:spLocks noGrp="1"/>
          </p:cNvSpPr>
          <p:nvPr>
            <p:ph type="body" idx="1"/>
          </p:nvPr>
        </p:nvSpPr>
        <p:spPr>
          <a:xfrm>
            <a:off x="311700" y="1076275"/>
            <a:ext cx="8520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Từng chế độ xem cũng có thể có mã tài nguyên.</a:t>
            </a:r>
            <a:endParaRPr>
              <a:latin typeface="Arial"/>
              <a:ea typeface="Arial"/>
              <a:cs typeface="Arial"/>
              <a:sym typeface="Arial"/>
            </a:endParaRPr>
          </a:p>
        </p:txBody>
      </p:sp>
      <p:sp>
        <p:nvSpPr>
          <p:cNvPr id="326" name="Google Shape;326;p4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30</a:t>
            </a:fld>
            <a:endParaRPr/>
          </a:p>
        </p:txBody>
      </p:sp>
      <p:sp>
        <p:nvSpPr>
          <p:cNvPr id="327" name="Google Shape;327;p46"/>
          <p:cNvSpPr txBox="1"/>
          <p:nvPr/>
        </p:nvSpPr>
        <p:spPr>
          <a:xfrm>
            <a:off x="345525" y="1562600"/>
            <a:ext cx="8440800" cy="44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Thêm thuộc tính </a:t>
            </a:r>
            <a:r>
              <a:rPr lang="vi-VN" sz="1800" b="0" i="0" u="none" strike="noStrike" cap="none">
                <a:solidFill>
                  <a:srgbClr val="000000"/>
                </a:solidFill>
                <a:latin typeface="Courier New"/>
                <a:ea typeface="Courier New"/>
                <a:cs typeface="Courier New"/>
                <a:sym typeface="Courier New"/>
              </a:rPr>
              <a:t>android:id</a:t>
            </a:r>
            <a:r>
              <a:rPr lang="vi-VN" sz="1800" i="0" u="none" strike="noStrike" cap="none">
                <a:solidFill>
                  <a:srgbClr val="000000"/>
                </a:solidFill>
              </a:rPr>
              <a:t> vào Chế độ xem trong tệp XML. Dùng cú pháp </a:t>
            </a:r>
            <a:r>
              <a:rPr lang="vi-VN" sz="1800" b="0" i="0" u="none" strike="noStrike" cap="none">
                <a:solidFill>
                  <a:srgbClr val="000000"/>
                </a:solidFill>
                <a:latin typeface="Courier New"/>
                <a:ea typeface="Courier New"/>
                <a:cs typeface="Courier New"/>
                <a:sym typeface="Courier New"/>
              </a:rPr>
              <a:t>@+id/name</a:t>
            </a:r>
            <a:r>
              <a:rPr lang="vi-VN" sz="1800" i="0" u="none" strike="noStrike" cap="none">
                <a:solidFill>
                  <a:srgbClr val="000000"/>
                </a:solidFill>
              </a:rPr>
              <a:t>.</a:t>
            </a:r>
            <a:endParaRPr/>
          </a:p>
        </p:txBody>
      </p:sp>
      <p:sp>
        <p:nvSpPr>
          <p:cNvPr id="328" name="Google Shape;328;p46"/>
          <p:cNvSpPr txBox="1"/>
          <p:nvPr/>
        </p:nvSpPr>
        <p:spPr>
          <a:xfrm>
            <a:off x="365275" y="3565175"/>
            <a:ext cx="7996500" cy="72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vi-VN" sz="1800" i="0" u="none" strike="noStrike" cap="none">
                <a:solidFill>
                  <a:srgbClr val="000000"/>
                </a:solidFill>
              </a:rPr>
              <a:t>Trong ứng dụng của mình, bạn hiện có thể tham chiếu đến Chế độ xem văn bản cụ thể này bằng:</a:t>
            </a:r>
            <a:endParaRPr sz="17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vi-VN" sz="1700">
                <a:solidFill>
                  <a:schemeClr val="dk1"/>
                </a:solidFill>
                <a:latin typeface="Courier New"/>
                <a:ea typeface="Courier New"/>
                <a:cs typeface="Courier New"/>
                <a:sym typeface="Courier New"/>
              </a:rPr>
              <a:t>R.id.helloTextView</a:t>
            </a:r>
            <a:endParaRPr sz="1800"/>
          </a:p>
        </p:txBody>
      </p:sp>
      <p:sp>
        <p:nvSpPr>
          <p:cNvPr id="329" name="Google Shape;329;p46"/>
          <p:cNvSpPr txBox="1"/>
          <p:nvPr/>
        </p:nvSpPr>
        <p:spPr>
          <a:xfrm>
            <a:off x="355400" y="2142910"/>
            <a:ext cx="7907700" cy="15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700">
                <a:latin typeface="Consolas"/>
                <a:ea typeface="Consolas"/>
                <a:cs typeface="Consolas"/>
                <a:sym typeface="Consolas"/>
              </a:rPr>
              <a:t>  </a:t>
            </a:r>
            <a:r>
              <a:rPr lang="vi-VN" sz="1700">
                <a:solidFill>
                  <a:srgbClr val="37474F"/>
                </a:solidFill>
                <a:latin typeface="Consolas"/>
                <a:ea typeface="Consolas"/>
                <a:cs typeface="Consolas"/>
                <a:sym typeface="Consolas"/>
              </a:rPr>
              <a:t>&lt;TextView</a:t>
            </a:r>
            <a:endParaRPr sz="17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t>
            </a:r>
            <a:r>
              <a:rPr lang="vi-VN" sz="1700" b="1">
                <a:solidFill>
                  <a:srgbClr val="37474F"/>
                </a:solidFill>
                <a:latin typeface="Consolas"/>
                <a:ea typeface="Consolas"/>
                <a:cs typeface="Consolas"/>
                <a:sym typeface="Consolas"/>
              </a:rPr>
              <a:t>android:id=</a:t>
            </a:r>
            <a:r>
              <a:rPr lang="vi-VN" sz="1700" b="1">
                <a:solidFill>
                  <a:srgbClr val="388E3C"/>
                </a:solidFill>
                <a:latin typeface="Consolas"/>
                <a:ea typeface="Consolas"/>
                <a:cs typeface="Consolas"/>
                <a:sym typeface="Consolas"/>
              </a:rPr>
              <a:t>"@+id/helloTextView"</a:t>
            </a:r>
            <a:endParaRPr sz="1700" b="1">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android:layout_width=</a:t>
            </a:r>
            <a:r>
              <a:rPr lang="vi-VN" sz="1700">
                <a:solidFill>
                  <a:srgbClr val="388E3C"/>
                </a:solidFill>
                <a:latin typeface="Consolas"/>
                <a:ea typeface="Consolas"/>
                <a:cs typeface="Consolas"/>
                <a:sym typeface="Consolas"/>
              </a:rPr>
              <a:t>"wrap_content"</a:t>
            </a:r>
            <a:endParaRPr sz="17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android:layout_height=</a:t>
            </a:r>
            <a:r>
              <a:rPr lang="vi-VN" sz="1700">
                <a:solidFill>
                  <a:srgbClr val="388E3C"/>
                </a:solidFill>
                <a:latin typeface="Consolas"/>
                <a:ea typeface="Consolas"/>
                <a:cs typeface="Consolas"/>
                <a:sym typeface="Consolas"/>
              </a:rPr>
              <a:t>"wrap_content"</a:t>
            </a:r>
            <a:endParaRPr sz="17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700">
                <a:solidFill>
                  <a:srgbClr val="37474F"/>
                </a:solidFill>
                <a:latin typeface="Consolas"/>
                <a:ea typeface="Consolas"/>
                <a:cs typeface="Consolas"/>
                <a:sym typeface="Consolas"/>
              </a:rPr>
              <a:t>       android:text=</a:t>
            </a:r>
            <a:r>
              <a:rPr lang="vi-VN" sz="1700">
                <a:solidFill>
                  <a:srgbClr val="388E3C"/>
                </a:solidFill>
                <a:latin typeface="Consolas"/>
                <a:ea typeface="Consolas"/>
                <a:cs typeface="Consolas"/>
                <a:sym typeface="Consolas"/>
              </a:rPr>
              <a:t>"Hello World!"</a:t>
            </a:r>
            <a:r>
              <a:rPr lang="vi-VN" sz="1700">
                <a:solidFill>
                  <a:srgbClr val="37474F"/>
                </a:solidFill>
                <a:latin typeface="Consolas"/>
                <a:ea typeface="Consolas"/>
                <a:cs typeface="Consolas"/>
                <a:sym typeface="Consolas"/>
              </a:rPr>
              <a:t>/&gt;</a:t>
            </a:r>
            <a:endParaRPr sz="17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7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31</a:t>
            </a:fld>
            <a:endParaRPr/>
          </a:p>
        </p:txBody>
      </p:sp>
      <p:sp>
        <p:nvSpPr>
          <p:cNvPr id="335" name="Google Shape;335;p47"/>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a:solidFill>
                  <a:srgbClr val="FAFAFA"/>
                </a:solidFill>
              </a:rPr>
              <a:t>Hoạt động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Hoạt động là gì?</a:t>
            </a:r>
            <a:endParaRPr>
              <a:latin typeface="Arial"/>
              <a:ea typeface="Arial"/>
              <a:cs typeface="Arial"/>
              <a:sym typeface="Arial"/>
            </a:endParaRPr>
          </a:p>
        </p:txBody>
      </p:sp>
      <p:sp>
        <p:nvSpPr>
          <p:cNvPr id="341" name="Google Shape;341;p48"/>
          <p:cNvSpPr txBox="1">
            <a:spLocks noGrp="1"/>
          </p:cNvSpPr>
          <p:nvPr>
            <p:ph type="body" idx="1"/>
          </p:nvPr>
        </p:nvSpPr>
        <p:spPr>
          <a:xfrm>
            <a:off x="2621725" y="1152475"/>
            <a:ext cx="6078000" cy="1757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vi-VN" sz="2000">
                <a:latin typeface="Arial"/>
                <a:ea typeface="Arial"/>
                <a:cs typeface="Arial"/>
                <a:sym typeface="Arial"/>
              </a:rPr>
              <a:t>Hoạt động là phương tiện để người dùng hoàn thành một mục tiêu chính. </a:t>
            </a:r>
            <a:endParaRPr>
              <a:latin typeface="Arial"/>
              <a:ea typeface="Arial"/>
              <a:cs typeface="Arial"/>
              <a:sym typeface="Arial"/>
            </a:endParaRPr>
          </a:p>
          <a:p>
            <a:pPr marL="457200" lvl="0" indent="-355600" algn="l" rtl="0">
              <a:lnSpc>
                <a:spcPct val="115000"/>
              </a:lnSpc>
              <a:spcBef>
                <a:spcPts val="1000"/>
              </a:spcBef>
              <a:spcAft>
                <a:spcPts val="1000"/>
              </a:spcAft>
              <a:buSzPts val="2000"/>
              <a:buChar char="●"/>
            </a:pPr>
            <a:r>
              <a:rPr lang="vi-VN" sz="2000">
                <a:latin typeface="Arial"/>
                <a:ea typeface="Arial"/>
                <a:cs typeface="Arial"/>
                <a:sym typeface="Arial"/>
              </a:rPr>
              <a:t>Một ứng dụng Android bao gồm một hoặc nhiều hoạt động.</a:t>
            </a:r>
            <a:endParaRPr>
              <a:latin typeface="Arial"/>
              <a:ea typeface="Arial"/>
              <a:cs typeface="Arial"/>
              <a:sym typeface="Arial"/>
            </a:endParaRPr>
          </a:p>
        </p:txBody>
      </p:sp>
      <p:sp>
        <p:nvSpPr>
          <p:cNvPr id="342" name="Google Shape;342;p4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32</a:t>
            </a:fld>
            <a:endParaRPr/>
          </a:p>
        </p:txBody>
      </p:sp>
      <p:pic>
        <p:nvPicPr>
          <p:cNvPr id="343" name="Google Shape;343;p48"/>
          <p:cNvPicPr preferRelativeResize="0"/>
          <p:nvPr/>
        </p:nvPicPr>
        <p:blipFill rotWithShape="1">
          <a:blip r:embed="rId3">
            <a:alphaModFix/>
          </a:blip>
          <a:src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MainActivity.kt</a:t>
            </a:r>
            <a:endParaRPr>
              <a:latin typeface="Arial"/>
              <a:ea typeface="Arial"/>
              <a:cs typeface="Arial"/>
              <a:sym typeface="Arial"/>
            </a:endParaRPr>
          </a:p>
        </p:txBody>
      </p:sp>
      <p:sp>
        <p:nvSpPr>
          <p:cNvPr id="349" name="Google Shape;349;p4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33</a:t>
            </a:fld>
            <a:endParaRPr/>
          </a:p>
        </p:txBody>
      </p:sp>
      <p:sp>
        <p:nvSpPr>
          <p:cNvPr id="350" name="Google Shape;350;p49"/>
          <p:cNvSpPr txBox="1"/>
          <p:nvPr/>
        </p:nvSpPr>
        <p:spPr>
          <a:xfrm>
            <a:off x="311700" y="1533475"/>
            <a:ext cx="8520600" cy="21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super</a:t>
            </a:r>
            <a:r>
              <a:rPr lang="vi-V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Cách thức chạy của một Hoạt động</a:t>
            </a:r>
            <a:endParaRPr>
              <a:latin typeface="Arial"/>
              <a:ea typeface="Arial"/>
              <a:cs typeface="Arial"/>
              <a:sym typeface="Arial"/>
            </a:endParaRPr>
          </a:p>
        </p:txBody>
      </p:sp>
      <p:sp>
        <p:nvSpPr>
          <p:cNvPr id="356" name="Google Shape;356;p5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34</a:t>
            </a:fld>
            <a:endParaRPr/>
          </a:p>
        </p:txBody>
      </p:sp>
      <p:sp>
        <p:nvSpPr>
          <p:cNvPr id="357" name="Google Shape;357;p50"/>
          <p:cNvSpPr/>
          <p:nvPr/>
        </p:nvSpPr>
        <p:spPr>
          <a:xfrm>
            <a:off x="3403975" y="1186700"/>
            <a:ext cx="22758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Hoạt động được chạy</a:t>
            </a:r>
            <a:endParaRPr/>
          </a:p>
        </p:txBody>
      </p:sp>
      <p:sp>
        <p:nvSpPr>
          <p:cNvPr id="358" name="Google Shape;358;p50"/>
          <p:cNvSpPr txBox="1"/>
          <p:nvPr/>
        </p:nvSpPr>
        <p:spPr>
          <a:xfrm>
            <a:off x="3472362" y="2894000"/>
            <a:ext cx="21039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Ứng dụng đang chạy</a:t>
            </a:r>
            <a:endParaRPr/>
          </a:p>
        </p:txBody>
      </p:sp>
      <p:sp>
        <p:nvSpPr>
          <p:cNvPr id="359" name="Google Shape;359;p50"/>
          <p:cNvSpPr/>
          <p:nvPr/>
        </p:nvSpPr>
        <p:spPr>
          <a:xfrm>
            <a:off x="3404025" y="3784825"/>
            <a:ext cx="22758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Hoạt động bị tắt</a:t>
            </a:r>
            <a:endParaRPr/>
          </a:p>
        </p:txBody>
      </p:sp>
      <p:cxnSp>
        <p:nvCxnSpPr>
          <p:cNvPr id="360" name="Google Shape;360;p50"/>
          <p:cNvCxnSpPr/>
          <p:nvPr/>
        </p:nvCxnSpPr>
        <p:spPr>
          <a:xfrm flipH="1">
            <a:off x="4534655" y="1715900"/>
            <a:ext cx="600" cy="451500"/>
          </a:xfrm>
          <a:prstGeom prst="straightConnector1">
            <a:avLst/>
          </a:prstGeom>
          <a:noFill/>
          <a:ln w="28575" cap="flat" cmpd="sng">
            <a:solidFill>
              <a:srgbClr val="000000"/>
            </a:solidFill>
            <a:prstDash val="solid"/>
            <a:round/>
            <a:headEnd type="none" w="sm" len="sm"/>
            <a:tailEnd type="triangle" w="med" len="med"/>
          </a:ln>
        </p:spPr>
      </p:cxnSp>
      <p:cxnSp>
        <p:nvCxnSpPr>
          <p:cNvPr id="361" name="Google Shape;361;p50"/>
          <p:cNvCxnSpPr/>
          <p:nvPr/>
        </p:nvCxnSpPr>
        <p:spPr>
          <a:xfrm>
            <a:off x="4526448" y="2571758"/>
            <a:ext cx="0" cy="451500"/>
          </a:xfrm>
          <a:prstGeom prst="straightConnector1">
            <a:avLst/>
          </a:prstGeom>
          <a:noFill/>
          <a:ln w="28575" cap="flat" cmpd="sng">
            <a:solidFill>
              <a:srgbClr val="000000"/>
            </a:solidFill>
            <a:prstDash val="solid"/>
            <a:round/>
            <a:headEnd type="none" w="sm" len="sm"/>
            <a:tailEnd type="triangle" w="med" len="med"/>
          </a:ln>
        </p:spPr>
      </p:cxnSp>
      <p:cxnSp>
        <p:nvCxnSpPr>
          <p:cNvPr id="362" name="Google Shape;362;p50"/>
          <p:cNvCxnSpPr>
            <a:stCxn id="358" idx="2"/>
          </p:cNvCxnSpPr>
          <p:nvPr/>
        </p:nvCxnSpPr>
        <p:spPr>
          <a:xfrm>
            <a:off x="4524312" y="3287600"/>
            <a:ext cx="0" cy="491400"/>
          </a:xfrm>
          <a:prstGeom prst="straightConnector1">
            <a:avLst/>
          </a:prstGeom>
          <a:noFill/>
          <a:ln w="28575" cap="flat" cmpd="sng">
            <a:solidFill>
              <a:srgbClr val="000000"/>
            </a:solidFill>
            <a:prstDash val="solid"/>
            <a:round/>
            <a:headEnd type="none" w="sm" len="sm"/>
            <a:tailEnd type="triangle" w="med" len="med"/>
          </a:ln>
        </p:spPr>
      </p:cxnSp>
      <p:sp>
        <p:nvSpPr>
          <p:cNvPr id="363" name="Google Shape;363;p50"/>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Consolas"/>
                <a:ea typeface="Consolas"/>
                <a:cs typeface="Consolas"/>
                <a:sym typeface="Consolas"/>
              </a:rPr>
              <a:t>onCreate()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Triển khai lệnh gọi lại onCreate()</a:t>
            </a:r>
            <a:endParaRPr>
              <a:latin typeface="Arial"/>
              <a:ea typeface="Arial"/>
              <a:cs typeface="Arial"/>
              <a:sym typeface="Arial"/>
            </a:endParaRPr>
          </a:p>
        </p:txBody>
      </p:sp>
      <p:sp>
        <p:nvSpPr>
          <p:cNvPr id="369" name="Google Shape;369;p51"/>
          <p:cNvSpPr txBox="1">
            <a:spLocks noGrp="1"/>
          </p:cNvSpPr>
          <p:nvPr>
            <p:ph type="body" idx="1"/>
          </p:nvPr>
        </p:nvSpPr>
        <p:spPr>
          <a:xfrm>
            <a:off x="311700" y="1533475"/>
            <a:ext cx="8520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Được gọi khi hệ thống tạo Hoạt động của bạn</a:t>
            </a:r>
            <a:endParaRPr>
              <a:latin typeface="Arial"/>
              <a:ea typeface="Arial"/>
              <a:cs typeface="Arial"/>
              <a:sym typeface="Arial"/>
            </a:endParaRPr>
          </a:p>
        </p:txBody>
      </p:sp>
      <p:sp>
        <p:nvSpPr>
          <p:cNvPr id="370" name="Google Shape;370;p5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35</a:t>
            </a:fld>
            <a:endParaRPr/>
          </a:p>
        </p:txBody>
      </p:sp>
      <p:sp>
        <p:nvSpPr>
          <p:cNvPr id="371" name="Google Shape;371;p51"/>
          <p:cNvSpPr txBox="1"/>
          <p:nvPr/>
        </p:nvSpPr>
        <p:spPr>
          <a:xfrm>
            <a:off x="333600" y="2031225"/>
            <a:ext cx="8476800" cy="2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super</a:t>
            </a:r>
            <a:r>
              <a:rPr lang="vi-V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Tăng cường bố cục</a:t>
            </a:r>
            <a:endParaRPr>
              <a:latin typeface="Arial"/>
              <a:ea typeface="Arial"/>
              <a:cs typeface="Arial"/>
              <a:sym typeface="Arial"/>
            </a:endParaRPr>
          </a:p>
        </p:txBody>
      </p:sp>
      <p:sp>
        <p:nvSpPr>
          <p:cNvPr id="377" name="Google Shape;377;p5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36</a:t>
            </a:fld>
            <a:endParaRPr/>
          </a:p>
        </p:txBody>
      </p:sp>
      <p:sp>
        <p:nvSpPr>
          <p:cNvPr id="378" name="Google Shape;378;p52"/>
          <p:cNvSpPr/>
          <p:nvPr/>
        </p:nvSpPr>
        <p:spPr>
          <a:xfrm>
            <a:off x="401450" y="2227768"/>
            <a:ext cx="2031000" cy="8922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Tệp bố cục</a:t>
            </a:r>
            <a:endParaRPr/>
          </a:p>
        </p:txBody>
      </p:sp>
      <p:sp>
        <p:nvSpPr>
          <p:cNvPr id="379" name="Google Shape;379;p52"/>
          <p:cNvSpPr/>
          <p:nvPr/>
        </p:nvSpPr>
        <p:spPr>
          <a:xfrm>
            <a:off x="5095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vi-VN" sz="1000" b="0" i="0" u="none" strike="noStrike" cap="none">
                <a:solidFill>
                  <a:srgbClr val="000000"/>
                </a:solidFill>
                <a:latin typeface="Arial"/>
                <a:ea typeface="Arial"/>
                <a:cs typeface="Arial"/>
                <a:sym typeface="Arial"/>
              </a:rPr>
              <a:t>bố cục 1</a:t>
            </a:r>
            <a:endParaRPr/>
          </a:p>
        </p:txBody>
      </p:sp>
      <p:sp>
        <p:nvSpPr>
          <p:cNvPr id="380" name="Google Shape;380;p52"/>
          <p:cNvSpPr/>
          <p:nvPr/>
        </p:nvSpPr>
        <p:spPr>
          <a:xfrm>
            <a:off x="5599225" y="1660175"/>
            <a:ext cx="3093600" cy="2150400"/>
          </a:xfrm>
          <a:prstGeom prst="rect">
            <a:avLst/>
          </a:prstGeom>
          <a:solidFill>
            <a:srgbClr val="D6F0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2"/>
          <p:cNvSpPr/>
          <p:nvPr/>
        </p:nvSpPr>
        <p:spPr>
          <a:xfrm>
            <a:off x="5819275" y="188007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a:solidFill>
                  <a:srgbClr val="000000"/>
                </a:solidFill>
                <a:latin typeface="Roboto Condensed"/>
                <a:ea typeface="Roboto Condensed"/>
                <a:cs typeface="Roboto Condensed"/>
                <a:sym typeface="Roboto Condensed"/>
              </a:rPr>
              <a:t>ViewGroup</a:t>
            </a:r>
            <a:endParaRPr/>
          </a:p>
        </p:txBody>
      </p:sp>
      <p:sp>
        <p:nvSpPr>
          <p:cNvPr id="382" name="Google Shape;382;p52"/>
          <p:cNvSpPr/>
          <p:nvPr/>
        </p:nvSpPr>
        <p:spPr>
          <a:xfrm>
            <a:off x="5844450" y="2527925"/>
            <a:ext cx="779700" cy="3978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Roboto Condensed"/>
                <a:ea typeface="Roboto Condensed"/>
                <a:cs typeface="Roboto Condensed"/>
                <a:sym typeface="Roboto Condensed"/>
              </a:rPr>
              <a:t>Chế độ xem 1</a:t>
            </a:r>
            <a:endParaRPr/>
          </a:p>
        </p:txBody>
      </p:sp>
      <p:sp>
        <p:nvSpPr>
          <p:cNvPr id="383" name="Google Shape;383;p52"/>
          <p:cNvSpPr/>
          <p:nvPr/>
        </p:nvSpPr>
        <p:spPr>
          <a:xfrm>
            <a:off x="7106800" y="2705225"/>
            <a:ext cx="1106700" cy="3144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a:solidFill>
                  <a:srgbClr val="000000"/>
                </a:solidFill>
                <a:latin typeface="Roboto Condensed"/>
                <a:ea typeface="Roboto Condensed"/>
                <a:cs typeface="Roboto Condensed"/>
                <a:sym typeface="Roboto Condensed"/>
              </a:rPr>
              <a:t>ViewGroup</a:t>
            </a:r>
            <a:endParaRPr/>
          </a:p>
        </p:txBody>
      </p:sp>
      <p:sp>
        <p:nvSpPr>
          <p:cNvPr id="384" name="Google Shape;384;p52"/>
          <p:cNvSpPr/>
          <p:nvPr/>
        </p:nvSpPr>
        <p:spPr>
          <a:xfrm>
            <a:off x="6801725" y="3230562"/>
            <a:ext cx="779700" cy="3978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Roboto Condensed"/>
                <a:ea typeface="Roboto Condensed"/>
                <a:cs typeface="Roboto Condensed"/>
                <a:sym typeface="Roboto Condensed"/>
              </a:rPr>
              <a:t>Chế độ xem 2</a:t>
            </a:r>
            <a:endParaRPr/>
          </a:p>
        </p:txBody>
      </p:sp>
      <p:sp>
        <p:nvSpPr>
          <p:cNvPr id="385" name="Google Shape;385;p52"/>
          <p:cNvSpPr/>
          <p:nvPr/>
        </p:nvSpPr>
        <p:spPr>
          <a:xfrm>
            <a:off x="7738600" y="3230562"/>
            <a:ext cx="779700" cy="3978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Roboto Condensed"/>
                <a:ea typeface="Roboto Condensed"/>
                <a:cs typeface="Roboto Condensed"/>
                <a:sym typeface="Roboto Condensed"/>
              </a:rPr>
              <a:t>Chế độ xem 3</a:t>
            </a:r>
            <a:endParaRPr/>
          </a:p>
        </p:txBody>
      </p:sp>
      <p:sp>
        <p:nvSpPr>
          <p:cNvPr id="386" name="Google Shape;386;p52"/>
          <p:cNvSpPr txBox="1"/>
          <p:nvPr/>
        </p:nvSpPr>
        <p:spPr>
          <a:xfrm>
            <a:off x="5599325" y="1195975"/>
            <a:ext cx="3093600" cy="39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Hoạt động</a:t>
            </a:r>
            <a:endParaRPr/>
          </a:p>
        </p:txBody>
      </p:sp>
      <p:cxnSp>
        <p:nvCxnSpPr>
          <p:cNvPr id="387" name="Google Shape;387;p52"/>
          <p:cNvCxnSpPr/>
          <p:nvPr/>
        </p:nvCxnSpPr>
        <p:spPr>
          <a:xfrm flipH="1">
            <a:off x="6232350" y="2191850"/>
            <a:ext cx="200700" cy="338700"/>
          </a:xfrm>
          <a:prstGeom prst="straightConnector1">
            <a:avLst/>
          </a:prstGeom>
          <a:noFill/>
          <a:ln w="19050" cap="flat" cmpd="sng">
            <a:solidFill>
              <a:schemeClr val="dk2"/>
            </a:solidFill>
            <a:prstDash val="solid"/>
            <a:round/>
            <a:headEnd type="none" w="sm" len="sm"/>
            <a:tailEnd type="triangle" w="med" len="med"/>
          </a:ln>
        </p:spPr>
      </p:cxnSp>
      <p:cxnSp>
        <p:nvCxnSpPr>
          <p:cNvPr id="388" name="Google Shape;388;p52"/>
          <p:cNvCxnSpPr/>
          <p:nvPr/>
        </p:nvCxnSpPr>
        <p:spPr>
          <a:xfrm>
            <a:off x="6548062" y="2200625"/>
            <a:ext cx="673500" cy="503100"/>
          </a:xfrm>
          <a:prstGeom prst="straightConnector1">
            <a:avLst/>
          </a:prstGeom>
          <a:noFill/>
          <a:ln w="19050" cap="flat" cmpd="sng">
            <a:solidFill>
              <a:schemeClr val="dk2"/>
            </a:solidFill>
            <a:prstDash val="solid"/>
            <a:round/>
            <a:headEnd type="none" w="sm" len="sm"/>
            <a:tailEnd type="triangle" w="med" len="med"/>
          </a:ln>
        </p:spPr>
      </p:cxnSp>
      <p:cxnSp>
        <p:nvCxnSpPr>
          <p:cNvPr id="389" name="Google Shape;389;p52"/>
          <p:cNvCxnSpPr>
            <a:endCxn id="384" idx="0"/>
          </p:cNvCxnSpPr>
          <p:nvPr/>
        </p:nvCxnSpPr>
        <p:spPr>
          <a:xfrm flipH="1">
            <a:off x="7191575" y="3023262"/>
            <a:ext cx="306600" cy="207300"/>
          </a:xfrm>
          <a:prstGeom prst="straightConnector1">
            <a:avLst/>
          </a:prstGeom>
          <a:noFill/>
          <a:ln w="19050" cap="flat" cmpd="sng">
            <a:solidFill>
              <a:schemeClr val="dk2"/>
            </a:solidFill>
            <a:prstDash val="solid"/>
            <a:round/>
            <a:headEnd type="none" w="sm" len="sm"/>
            <a:tailEnd type="triangle" w="med" len="med"/>
          </a:ln>
        </p:spPr>
      </p:cxnSp>
      <p:cxnSp>
        <p:nvCxnSpPr>
          <p:cNvPr id="390" name="Google Shape;390;p52"/>
          <p:cNvCxnSpPr>
            <a:endCxn id="385" idx="0"/>
          </p:cNvCxnSpPr>
          <p:nvPr/>
        </p:nvCxnSpPr>
        <p:spPr>
          <a:xfrm>
            <a:off x="7869250" y="3023262"/>
            <a:ext cx="259200" cy="207300"/>
          </a:xfrm>
          <a:prstGeom prst="straightConnector1">
            <a:avLst/>
          </a:prstGeom>
          <a:noFill/>
          <a:ln w="19050" cap="flat" cmpd="sng">
            <a:solidFill>
              <a:schemeClr val="dk2"/>
            </a:solidFill>
            <a:prstDash val="solid"/>
            <a:round/>
            <a:headEnd type="none" w="sm" len="sm"/>
            <a:tailEnd type="triangle" w="med" len="med"/>
          </a:ln>
        </p:spPr>
      </p:cxnSp>
      <p:sp>
        <p:nvSpPr>
          <p:cNvPr id="391" name="Google Shape;391;p52"/>
          <p:cNvSpPr/>
          <p:nvPr/>
        </p:nvSpPr>
        <p:spPr>
          <a:xfrm>
            <a:off x="3219063" y="2412876"/>
            <a:ext cx="1647300" cy="522000"/>
          </a:xfrm>
          <a:prstGeom prst="ellipse">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w="28575" cap="flat" cmpd="sng">
            <a:solidFill>
              <a:srgbClr val="000000"/>
            </a:solidFill>
            <a:prstDash val="solid"/>
            <a:round/>
            <a:headEnd type="none" w="sm" len="sm"/>
            <a:tailEnd type="triangle" w="med" len="med"/>
          </a:ln>
        </p:spPr>
      </p:cxnSp>
      <p:cxnSp>
        <p:nvCxnSpPr>
          <p:cNvPr id="393" name="Google Shape;393;p52"/>
          <p:cNvCxnSpPr>
            <a:stCxn id="391" idx="6"/>
            <a:endCxn id="380" idx="1"/>
          </p:cNvCxnSpPr>
          <p:nvPr/>
        </p:nvCxnSpPr>
        <p:spPr>
          <a:xfrm>
            <a:off x="4866363" y="2673876"/>
            <a:ext cx="732900" cy="61500"/>
          </a:xfrm>
          <a:prstGeom prst="straightConnector1">
            <a:avLst/>
          </a:prstGeom>
          <a:noFill/>
          <a:ln w="28575" cap="flat" cmpd="sng">
            <a:solidFill>
              <a:schemeClr val="dk2"/>
            </a:solidFill>
            <a:prstDash val="solid"/>
            <a:round/>
            <a:headEnd type="none" w="sm" len="sm"/>
            <a:tailEnd type="triangle" w="med" len="med"/>
          </a:ln>
        </p:spPr>
      </p:cxnSp>
      <p:sp>
        <p:nvSpPr>
          <p:cNvPr id="394" name="Google Shape;394;p52"/>
          <p:cNvSpPr txBox="1"/>
          <p:nvPr/>
        </p:nvSpPr>
        <p:spPr>
          <a:xfrm>
            <a:off x="3234850" y="2515775"/>
            <a:ext cx="1647300" cy="33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LayoutInflater</a:t>
            </a:r>
            <a:endParaRPr/>
          </a:p>
        </p:txBody>
      </p:sp>
      <p:sp>
        <p:nvSpPr>
          <p:cNvPr id="395" name="Google Shape;395;p52"/>
          <p:cNvSpPr/>
          <p:nvPr/>
        </p:nvSpPr>
        <p:spPr>
          <a:xfrm>
            <a:off x="1152762"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vi-VN" sz="1000" b="0" i="0" u="none" strike="noStrike" cap="none">
                <a:solidFill>
                  <a:srgbClr val="000000"/>
                </a:solidFill>
                <a:latin typeface="Arial"/>
                <a:ea typeface="Arial"/>
                <a:cs typeface="Arial"/>
                <a:sym typeface="Arial"/>
              </a:rPr>
              <a:t>bố cục 2</a:t>
            </a:r>
            <a:endParaRPr/>
          </a:p>
        </p:txBody>
      </p:sp>
      <p:sp>
        <p:nvSpPr>
          <p:cNvPr id="396" name="Google Shape;396;p52"/>
          <p:cNvSpPr/>
          <p:nvPr/>
        </p:nvSpPr>
        <p:spPr>
          <a:xfrm>
            <a:off x="1804900" y="2740318"/>
            <a:ext cx="500700" cy="264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vi-VN" sz="1000" b="0" i="0" u="none" strike="noStrike" cap="none">
                <a:solidFill>
                  <a:srgbClr val="000000"/>
                </a:solidFill>
                <a:latin typeface="Arial"/>
                <a:ea typeface="Arial"/>
                <a:cs typeface="Arial"/>
                <a:sym typeface="Arial"/>
              </a:rPr>
              <a:t>bố cục 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37</a:t>
            </a:fld>
            <a:endParaRPr/>
          </a:p>
        </p:txBody>
      </p:sp>
      <p:sp>
        <p:nvSpPr>
          <p:cNvPr id="402" name="Google Shape;402;p53"/>
          <p:cNvSpPr txBox="1"/>
          <p:nvPr/>
        </p:nvSpPr>
        <p:spPr>
          <a:xfrm>
            <a:off x="311700" y="1311600"/>
            <a:ext cx="8520600" cy="2088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a:solidFill>
                  <a:srgbClr val="FAFAFA"/>
                </a:solidFill>
              </a:rPr>
              <a:t>Tạo một ứng dụng giàu tính tương tác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311700" y="170825"/>
            <a:ext cx="8735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2900">
                <a:latin typeface="Arial"/>
                <a:ea typeface="Arial"/>
                <a:cs typeface="Arial"/>
                <a:sym typeface="Arial"/>
              </a:rPr>
              <a:t>Xác định hành vi của ứng dụng trong Hoạt động</a:t>
            </a:r>
            <a:endParaRPr sz="2900">
              <a:latin typeface="Arial"/>
              <a:ea typeface="Arial"/>
              <a:cs typeface="Arial"/>
              <a:sym typeface="Arial"/>
            </a:endParaRPr>
          </a:p>
        </p:txBody>
      </p:sp>
      <p:sp>
        <p:nvSpPr>
          <p:cNvPr id="408" name="Google Shape;408;p54"/>
          <p:cNvSpPr txBox="1">
            <a:spLocks noGrp="1"/>
          </p:cNvSpPr>
          <p:nvPr>
            <p:ph type="body" idx="1"/>
          </p:nvPr>
        </p:nvSpPr>
        <p:spPr>
          <a:xfrm>
            <a:off x="311700" y="993775"/>
            <a:ext cx="88323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350">
                <a:latin typeface="Arial"/>
                <a:ea typeface="Arial"/>
                <a:cs typeface="Arial"/>
                <a:sym typeface="Arial"/>
              </a:rPr>
              <a:t>Sửa đổi Hoạt động để ứng dụng phản hồi hoạt động đầu vào của người dùng, chẳng hạn như một lượt nhấn nút.</a:t>
            </a:r>
            <a:endParaRPr sz="1350">
              <a:latin typeface="Arial"/>
              <a:ea typeface="Arial"/>
              <a:cs typeface="Arial"/>
              <a:sym typeface="Arial"/>
            </a:endParaRPr>
          </a:p>
        </p:txBody>
      </p:sp>
      <p:sp>
        <p:nvSpPr>
          <p:cNvPr id="409" name="Google Shape;409;p5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38</a:t>
            </a:fld>
            <a:endParaRPr/>
          </a:p>
        </p:txBody>
      </p:sp>
      <p:pic>
        <p:nvPicPr>
          <p:cNvPr id="410" name="Google Shape;410;p54"/>
          <p:cNvPicPr preferRelativeResize="0"/>
          <p:nvPr/>
        </p:nvPicPr>
        <p:blipFill rotWithShape="1">
          <a:blip r:embed="rId3">
            <a:alphaModFix/>
          </a:blip>
          <a:srcRect/>
          <a:stretch/>
        </p:blipFill>
        <p:spPr>
          <a:xfrm>
            <a:off x="406825" y="1505800"/>
            <a:ext cx="1688993" cy="3016704"/>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400">
                <a:latin typeface="Arial"/>
                <a:ea typeface="Arial"/>
                <a:cs typeface="Arial"/>
                <a:sym typeface="Arial"/>
              </a:rPr>
              <a:t>Sửa đổi Chế độ xem một cách linh động</a:t>
            </a:r>
            <a:endParaRPr sz="3400">
              <a:latin typeface="Arial"/>
              <a:ea typeface="Arial"/>
              <a:cs typeface="Arial"/>
              <a:sym typeface="Arial"/>
            </a:endParaRPr>
          </a:p>
        </p:txBody>
      </p:sp>
      <p:sp>
        <p:nvSpPr>
          <p:cNvPr id="416" name="Google Shape;416;p55"/>
          <p:cNvSpPr txBox="1">
            <a:spLocks noGrp="1"/>
          </p:cNvSpPr>
          <p:nvPr>
            <p:ph type="body" idx="1"/>
          </p:nvPr>
        </p:nvSpPr>
        <p:spPr>
          <a:xfrm>
            <a:off x="311700" y="1424125"/>
            <a:ext cx="8520600" cy="280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Trong tệp </a:t>
            </a:r>
            <a:r>
              <a:rPr lang="vi-VN" sz="1800">
                <a:latin typeface="Courier New"/>
                <a:ea typeface="Courier New"/>
                <a:cs typeface="Courier New"/>
                <a:sym typeface="Courier New"/>
              </a:rPr>
              <a:t>MainActivity.kt</a:t>
            </a:r>
            <a:r>
              <a:rPr lang="vi-VN" sz="1800">
                <a:latin typeface="Arial"/>
                <a:ea typeface="Arial"/>
                <a:cs typeface="Arial"/>
                <a:sym typeface="Arial"/>
              </a:rPr>
              <a:t>:</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800">
              <a:latin typeface="Arial"/>
              <a:ea typeface="Arial"/>
              <a:cs typeface="Arial"/>
              <a:sym typeface="Arial"/>
            </a:endParaRPr>
          </a:p>
          <a:p>
            <a:pPr marL="0" lvl="0" indent="0" algn="l" rtl="0">
              <a:lnSpc>
                <a:spcPct val="115000"/>
              </a:lnSpc>
              <a:spcBef>
                <a:spcPts val="0"/>
              </a:spcBef>
              <a:spcAft>
                <a:spcPts val="0"/>
              </a:spcAft>
              <a:buSzPts val="2400"/>
              <a:buNone/>
            </a:pPr>
            <a:r>
              <a:rPr lang="vi-VN" sz="1800">
                <a:latin typeface="Arial"/>
                <a:ea typeface="Arial"/>
                <a:cs typeface="Arial"/>
                <a:sym typeface="Arial"/>
              </a:rPr>
              <a:t>Lấy thông tin tham chiếu đến Chế độ xem trong hệ phân cấp chế độ xem:</a:t>
            </a:r>
            <a:endParaRPr sz="1800">
              <a:solidFill>
                <a:schemeClr val="dk1"/>
              </a:solidFill>
              <a:latin typeface="Arial"/>
              <a:ea typeface="Arial"/>
              <a:cs typeface="Arial"/>
              <a:sym typeface="Arial"/>
            </a:endParaRPr>
          </a:p>
          <a:p>
            <a:pPr marL="0" lvl="0" indent="0" algn="l" rtl="0">
              <a:spcBef>
                <a:spcPts val="0"/>
              </a:spcBef>
              <a:spcAft>
                <a:spcPts val="0"/>
              </a:spcAft>
              <a:buClr>
                <a:schemeClr val="dk1"/>
              </a:buClr>
              <a:buSzPts val="2400"/>
              <a:buFont typeface="Arial"/>
              <a:buNone/>
            </a:pPr>
            <a:r>
              <a:rPr lang="vi-VN" sz="1800">
                <a:solidFill>
                  <a:schemeClr val="dk1"/>
                </a:solidFill>
                <a:latin typeface="Courier New"/>
                <a:ea typeface="Courier New"/>
                <a:cs typeface="Courier New"/>
                <a:sym typeface="Courier New"/>
              </a:rPr>
              <a:t>  </a:t>
            </a:r>
            <a:r>
              <a:rPr lang="vi-VN" sz="1800">
                <a:solidFill>
                  <a:srgbClr val="3F51B5"/>
                </a:solidFill>
                <a:latin typeface="Courier New"/>
                <a:ea typeface="Courier New"/>
                <a:cs typeface="Courier New"/>
                <a:sym typeface="Courier New"/>
              </a:rPr>
              <a:t>val</a:t>
            </a:r>
            <a:r>
              <a:rPr lang="vi-VN" sz="1800">
                <a:solidFill>
                  <a:schemeClr val="dk1"/>
                </a:solidFill>
                <a:latin typeface="Courier New"/>
                <a:ea typeface="Courier New"/>
                <a:cs typeface="Courier New"/>
                <a:sym typeface="Courier New"/>
              </a:rPr>
              <a:t> resultTextView: TextView = findViewById(R.id.textView)</a:t>
            </a:r>
            <a:endParaRPr sz="18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SzPts val="2400"/>
              <a:buNone/>
            </a:pP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vi-VN" sz="1800">
                <a:latin typeface="Arial"/>
                <a:ea typeface="Arial"/>
                <a:cs typeface="Arial"/>
                <a:sym typeface="Arial"/>
              </a:rPr>
              <a:t>Thay đổi các thuộc tính hoặc phương thức gọi trên thực thể Chế độ xem:</a:t>
            </a:r>
            <a:endParaRPr sz="18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vi-VN" sz="1800">
                <a:solidFill>
                  <a:schemeClr val="dk1"/>
                </a:solidFill>
                <a:latin typeface="Courier New"/>
                <a:ea typeface="Courier New"/>
                <a:cs typeface="Courier New"/>
                <a:sym typeface="Courier New"/>
              </a:rPr>
              <a:t>  resultTextView.text = </a:t>
            </a:r>
            <a:r>
              <a:rPr lang="vi-VN" sz="1800">
                <a:solidFill>
                  <a:srgbClr val="388E3C"/>
                </a:solidFill>
                <a:latin typeface="Courier New"/>
                <a:ea typeface="Courier New"/>
                <a:cs typeface="Courier New"/>
                <a:sym typeface="Courier New"/>
              </a:rPr>
              <a:t>"Goodbye!"</a:t>
            </a:r>
            <a:endParaRPr sz="1800">
              <a:latin typeface="Arial"/>
              <a:ea typeface="Arial"/>
              <a:cs typeface="Arial"/>
              <a:sym typeface="Arial"/>
            </a:endParaRPr>
          </a:p>
        </p:txBody>
      </p:sp>
      <p:sp>
        <p:nvSpPr>
          <p:cNvPr id="417" name="Google Shape;417;p5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a:t>
            </a:fld>
            <a:endParaRPr/>
          </a:p>
        </p:txBody>
      </p:sp>
      <p:sp>
        <p:nvSpPr>
          <p:cNvPr id="101" name="Google Shape;101;p20"/>
          <p:cNvSpPr txBox="1"/>
          <p:nvPr/>
        </p:nvSpPr>
        <p:spPr>
          <a:xfrm>
            <a:off x="988850" y="1540200"/>
            <a:ext cx="7166400" cy="1832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dirty="0">
                <a:solidFill>
                  <a:srgbClr val="FAFAFA"/>
                </a:solidFill>
              </a:rPr>
              <a:t>Ứng dụng đầu tiên của bạn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w="28575" cap="flat" cmpd="sng">
            <a:solidFill>
              <a:schemeClr val="dk2"/>
            </a:solidFill>
            <a:prstDash val="solid"/>
            <a:round/>
            <a:headEnd type="none" w="sm" len="sm"/>
            <a:tailEnd type="triangle" w="med" len="med"/>
          </a:ln>
        </p:spPr>
      </p:cxnSp>
      <p:cxnSp>
        <p:nvCxnSpPr>
          <p:cNvPr id="424" name="Google Shape;424;p56"/>
          <p:cNvCxnSpPr>
            <a:endCxn id="425" idx="0"/>
          </p:cNvCxnSpPr>
          <p:nvPr/>
        </p:nvCxnSpPr>
        <p:spPr>
          <a:xfrm>
            <a:off x="5079200" y="3433225"/>
            <a:ext cx="939900" cy="545700"/>
          </a:xfrm>
          <a:prstGeom prst="straightConnector1">
            <a:avLst/>
          </a:prstGeom>
          <a:noFill/>
          <a:ln w="28575" cap="flat" cmpd="sng">
            <a:solidFill>
              <a:schemeClr val="dk2"/>
            </a:solidFill>
            <a:prstDash val="solid"/>
            <a:round/>
            <a:headEnd type="none" w="sm" len="sm"/>
            <a:tailEnd type="triangle" w="med" len="med"/>
          </a:ln>
        </p:spPr>
      </p:cxnSp>
      <p:sp>
        <p:nvSpPr>
          <p:cNvPr id="426" name="Google Shape;426;p56"/>
          <p:cNvSpPr txBox="1">
            <a:spLocks noGrp="1"/>
          </p:cNvSpPr>
          <p:nvPr>
            <p:ph type="title"/>
          </p:nvPr>
        </p:nvSpPr>
        <p:spPr>
          <a:xfrm>
            <a:off x="311700" y="170825"/>
            <a:ext cx="865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200">
                <a:latin typeface="Arial"/>
                <a:ea typeface="Arial"/>
                <a:cs typeface="Arial"/>
                <a:sym typeface="Arial"/>
              </a:rPr>
              <a:t>Thiết lập trình xử lý cho các sự kiện cụ thể</a:t>
            </a:r>
            <a:endParaRPr sz="3200">
              <a:latin typeface="Arial"/>
              <a:ea typeface="Arial"/>
              <a:cs typeface="Arial"/>
              <a:sym typeface="Arial"/>
            </a:endParaRPr>
          </a:p>
        </p:txBody>
      </p:sp>
      <p:sp>
        <p:nvSpPr>
          <p:cNvPr id="427" name="Google Shape;427;p5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40</a:t>
            </a:fld>
            <a:endParaRPr/>
          </a:p>
        </p:txBody>
      </p:sp>
      <p:sp>
        <p:nvSpPr>
          <p:cNvPr id="428" name="Google Shape;428;p56"/>
          <p:cNvSpPr txBox="1"/>
          <p:nvPr/>
        </p:nvSpPr>
        <p:spPr>
          <a:xfrm>
            <a:off x="2672650" y="1207275"/>
            <a:ext cx="3798600" cy="4905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Người dùng tương tác với Chế độ xem</a:t>
            </a:r>
            <a:endParaRPr/>
          </a:p>
        </p:txBody>
      </p:sp>
      <p:sp>
        <p:nvSpPr>
          <p:cNvPr id="429" name="Google Shape;429;p56"/>
          <p:cNvSpPr txBox="1"/>
          <p:nvPr/>
        </p:nvSpPr>
        <p:spPr>
          <a:xfrm>
            <a:off x="3124900" y="2097750"/>
            <a:ext cx="28941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Một sự kiện được kích hoạt</a:t>
            </a:r>
            <a:endParaRPr/>
          </a:p>
        </p:txBody>
      </p:sp>
      <p:sp>
        <p:nvSpPr>
          <p:cNvPr id="430" name="Google Shape;430;p56"/>
          <p:cNvSpPr txBox="1"/>
          <p:nvPr/>
        </p:nvSpPr>
        <p:spPr>
          <a:xfrm>
            <a:off x="2382625" y="2911350"/>
            <a:ext cx="4378800" cy="509400"/>
          </a:xfrm>
          <a:prstGeom prst="rect">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0" i="0" u="none" strike="noStrike" cap="none">
                <a:solidFill>
                  <a:srgbClr val="000000"/>
                </a:solidFill>
                <a:latin typeface="Roboto Condensed"/>
                <a:ea typeface="Roboto Condensed"/>
                <a:cs typeface="Roboto Condensed"/>
                <a:sym typeface="Roboto Condensed"/>
              </a:rPr>
              <a:t>Nhà phát triển có đăng ký lệnh gọi lại không?</a:t>
            </a:r>
            <a:endParaRPr/>
          </a:p>
        </p:txBody>
      </p:sp>
      <p:sp>
        <p:nvSpPr>
          <p:cNvPr id="423" name="Google Shape;423;p56"/>
          <p:cNvSpPr txBox="1"/>
          <p:nvPr/>
        </p:nvSpPr>
        <p:spPr>
          <a:xfrm>
            <a:off x="2422425" y="3961375"/>
            <a:ext cx="19617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Bỏ qua sự kiện</a:t>
            </a:r>
            <a:endParaRPr/>
          </a:p>
        </p:txBody>
      </p:sp>
      <p:sp>
        <p:nvSpPr>
          <p:cNvPr id="425" name="Google Shape;425;p56"/>
          <p:cNvSpPr txBox="1"/>
          <p:nvPr/>
        </p:nvSpPr>
        <p:spPr>
          <a:xfrm>
            <a:off x="4883450" y="3978925"/>
            <a:ext cx="2271300" cy="3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Thực thi lệnh gọi lại</a:t>
            </a:r>
            <a:endParaRPr/>
          </a:p>
        </p:txBody>
      </p:sp>
      <p:cxnSp>
        <p:nvCxnSpPr>
          <p:cNvPr id="431" name="Google Shape;431;p56"/>
          <p:cNvCxnSpPr>
            <a:stCxn id="428" idx="2"/>
            <a:endCxn id="429" idx="0"/>
          </p:cNvCxnSpPr>
          <p:nvPr/>
        </p:nvCxnSpPr>
        <p:spPr>
          <a:xfrm>
            <a:off x="4571950" y="1697775"/>
            <a:ext cx="0" cy="399900"/>
          </a:xfrm>
          <a:prstGeom prst="straightConnector1">
            <a:avLst/>
          </a:prstGeom>
          <a:noFill/>
          <a:ln w="28575" cap="flat" cmpd="sng">
            <a:solidFill>
              <a:schemeClr val="dk2"/>
            </a:solidFill>
            <a:prstDash val="solid"/>
            <a:round/>
            <a:headEnd type="none" w="sm" len="sm"/>
            <a:tailEnd type="triangle" w="med" len="med"/>
          </a:ln>
        </p:spPr>
      </p:cxnSp>
      <p:cxnSp>
        <p:nvCxnSpPr>
          <p:cNvPr id="432" name="Google Shape;432;p56"/>
          <p:cNvCxnSpPr>
            <a:stCxn id="429" idx="2"/>
            <a:endCxn id="430" idx="0"/>
          </p:cNvCxnSpPr>
          <p:nvPr/>
        </p:nvCxnSpPr>
        <p:spPr>
          <a:xfrm>
            <a:off x="4571950" y="2607150"/>
            <a:ext cx="0" cy="304200"/>
          </a:xfrm>
          <a:prstGeom prst="straightConnector1">
            <a:avLst/>
          </a:prstGeom>
          <a:noFill/>
          <a:ln w="28575" cap="flat" cmpd="sng">
            <a:solidFill>
              <a:schemeClr val="dk2"/>
            </a:solidFill>
            <a:prstDash val="solid"/>
            <a:round/>
            <a:headEnd type="none" w="sm" len="sm"/>
            <a:tailEnd type="triangle" w="med" len="med"/>
          </a:ln>
        </p:spPr>
      </p:cxnSp>
      <p:sp>
        <p:nvSpPr>
          <p:cNvPr id="433" name="Google Shape;433;p56"/>
          <p:cNvSpPr txBox="1"/>
          <p:nvPr/>
        </p:nvSpPr>
        <p:spPr>
          <a:xfrm>
            <a:off x="2672650" y="3569925"/>
            <a:ext cx="811500" cy="30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vi-VN" sz="1600" i="0" u="none" strike="noStrike" cap="none">
                <a:solidFill>
                  <a:srgbClr val="000000"/>
                </a:solidFill>
              </a:rPr>
              <a:t>Không</a:t>
            </a:r>
            <a:endParaRPr/>
          </a:p>
        </p:txBody>
      </p:sp>
      <p:sp>
        <p:nvSpPr>
          <p:cNvPr id="434" name="Google Shape;434;p56"/>
          <p:cNvSpPr txBox="1"/>
          <p:nvPr/>
        </p:nvSpPr>
        <p:spPr>
          <a:xfrm>
            <a:off x="5789851" y="3569925"/>
            <a:ext cx="548700" cy="30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vi-VN" sz="1600" i="0" u="none" strike="noStrike" cap="none">
                <a:solidFill>
                  <a:srgbClr val="000000"/>
                </a:solidFill>
              </a:rPr>
              <a:t>Có</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View.OnClickListener </a:t>
            </a:r>
            <a:endParaRPr>
              <a:latin typeface="Arial"/>
              <a:ea typeface="Arial"/>
              <a:cs typeface="Arial"/>
              <a:sym typeface="Arial"/>
            </a:endParaRPr>
          </a:p>
        </p:txBody>
      </p:sp>
      <p:sp>
        <p:nvSpPr>
          <p:cNvPr id="440" name="Google Shape;440;p5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41</a:t>
            </a:fld>
            <a:endParaRPr/>
          </a:p>
        </p:txBody>
      </p:sp>
      <p:sp>
        <p:nvSpPr>
          <p:cNvPr id="441" name="Google Shape;441;p57"/>
          <p:cNvSpPr txBox="1"/>
          <p:nvPr/>
        </p:nvSpPr>
        <p:spPr>
          <a:xfrm>
            <a:off x="311700" y="1069975"/>
            <a:ext cx="8520600" cy="3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MainActivity : AppCompatActivity(), </a:t>
            </a:r>
            <a:r>
              <a:rPr lang="vi-VN" sz="1800" b="1">
                <a:latin typeface="Consolas"/>
                <a:ea typeface="Consolas"/>
                <a:cs typeface="Consolas"/>
                <a:sym typeface="Consolas"/>
              </a:rPr>
              <a:t>View.OnClickListener</a:t>
            </a:r>
            <a:r>
              <a:rPr lang="vi-V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override fun</a:t>
            </a:r>
            <a:r>
              <a:rPr lang="vi-VN" sz="1800">
                <a:latin typeface="Consolas"/>
                <a:ea typeface="Consolas"/>
                <a:cs typeface="Consolas"/>
                <a:sym typeface="Consolas"/>
              </a:rPr>
              <a:t> onCreate(savedInstanceState: Bundle?) {</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button: Button = findViewById(R.id.button)</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b="1">
                <a:latin typeface="Consolas"/>
                <a:ea typeface="Consolas"/>
                <a:cs typeface="Consolas"/>
                <a:sym typeface="Consolas"/>
              </a:rPr>
              <a:t>button.setOnClickListener(this)</a:t>
            </a:r>
            <a:endParaRPr sz="1800" b="1">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b="1">
                <a:solidFill>
                  <a:srgbClr val="3F51B5"/>
                </a:solidFill>
                <a:latin typeface="Consolas"/>
                <a:ea typeface="Consolas"/>
                <a:cs typeface="Consolas"/>
                <a:sym typeface="Consolas"/>
              </a:rPr>
              <a:t>override</a:t>
            </a:r>
            <a:r>
              <a:rPr lang="vi-VN" sz="1800" b="1">
                <a:latin typeface="Consolas"/>
                <a:ea typeface="Consolas"/>
                <a:cs typeface="Consolas"/>
                <a:sym typeface="Consolas"/>
              </a:rPr>
              <a:t> </a:t>
            </a:r>
            <a:r>
              <a:rPr lang="vi-VN" sz="1800" b="1">
                <a:solidFill>
                  <a:srgbClr val="3F51B5"/>
                </a:solidFill>
                <a:latin typeface="Consolas"/>
                <a:ea typeface="Consolas"/>
                <a:cs typeface="Consolas"/>
                <a:sym typeface="Consolas"/>
              </a:rPr>
              <a:t>fun</a:t>
            </a:r>
            <a:r>
              <a:rPr lang="vi-VN" sz="1800" b="1">
                <a:latin typeface="Consolas"/>
                <a:ea typeface="Consolas"/>
                <a:cs typeface="Consolas"/>
                <a:sym typeface="Consolas"/>
              </a:rPr>
              <a:t> onClick(v: View?) {</a:t>
            </a:r>
            <a:endParaRPr sz="1800" b="1">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TODO(</a:t>
            </a:r>
            <a:r>
              <a:rPr lang="vi-VN" sz="1800">
                <a:solidFill>
                  <a:srgbClr val="388E3C"/>
                </a:solidFill>
                <a:latin typeface="Consolas"/>
                <a:ea typeface="Consolas"/>
                <a:cs typeface="Consolas"/>
                <a:sym typeface="Consolas"/>
              </a:rPr>
              <a:t>"not implemented"</a:t>
            </a: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SAM (phương thức trừu tượng đơn)</a:t>
            </a:r>
            <a:endParaRPr>
              <a:latin typeface="Arial"/>
              <a:ea typeface="Arial"/>
              <a:cs typeface="Arial"/>
              <a:sym typeface="Arial"/>
            </a:endParaRPr>
          </a:p>
        </p:txBody>
      </p:sp>
      <p:sp>
        <p:nvSpPr>
          <p:cNvPr id="447" name="Google Shape;447;p58"/>
          <p:cNvSpPr txBox="1">
            <a:spLocks noGrp="1"/>
          </p:cNvSpPr>
          <p:nvPr>
            <p:ph type="body" idx="1"/>
          </p:nvPr>
        </p:nvSpPr>
        <p:spPr>
          <a:xfrm>
            <a:off x="311700" y="1063275"/>
            <a:ext cx="8520600" cy="137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sz="1800">
                <a:latin typeface="Arial"/>
                <a:ea typeface="Arial"/>
                <a:cs typeface="Arial"/>
                <a:sym typeface="Arial"/>
              </a:rPr>
              <a:t>Chuyển đổi một hàm thành phương thức triển khai giao diện</a:t>
            </a:r>
            <a:endParaRPr>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vi-VN" sz="1800" b="1">
                <a:latin typeface="Arial"/>
                <a:ea typeface="Arial"/>
                <a:cs typeface="Arial"/>
                <a:sym typeface="Arial"/>
              </a:rPr>
              <a:t>Định dạng:</a:t>
            </a:r>
            <a:r>
              <a:rPr lang="vi-VN" sz="1800">
                <a:solidFill>
                  <a:schemeClr val="dk1"/>
                </a:solidFill>
                <a:latin typeface="Courier New"/>
                <a:ea typeface="Courier New"/>
                <a:cs typeface="Courier New"/>
                <a:sym typeface="Courier New"/>
              </a:rPr>
              <a:t>InterfaceName { lambda body }</a:t>
            </a:r>
            <a:endParaRPr sz="1800">
              <a:solidFill>
                <a:schemeClr val="dk1"/>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runnable = Runnable { println(</a:t>
            </a:r>
            <a:r>
              <a:rPr lang="vi-VN" sz="1800">
                <a:solidFill>
                  <a:srgbClr val="388E3C"/>
                </a:solidFill>
                <a:latin typeface="Consolas"/>
                <a:ea typeface="Consolas"/>
                <a:cs typeface="Consolas"/>
                <a:sym typeface="Consolas"/>
              </a:rPr>
              <a:t>"Hi there"</a:t>
            </a:r>
            <a:r>
              <a:rPr lang="vi-V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b="1">
              <a:latin typeface="Arial"/>
              <a:ea typeface="Arial"/>
              <a:cs typeface="Arial"/>
              <a:sym typeface="Arial"/>
            </a:endParaRPr>
          </a:p>
        </p:txBody>
      </p:sp>
      <p:sp>
        <p:nvSpPr>
          <p:cNvPr id="448" name="Google Shape;448;p5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42</a:t>
            </a:fld>
            <a:endParaRPr/>
          </a:p>
        </p:txBody>
      </p:sp>
      <p:sp>
        <p:nvSpPr>
          <p:cNvPr id="449" name="Google Shape;449;p58"/>
          <p:cNvSpPr txBox="1"/>
          <p:nvPr/>
        </p:nvSpPr>
        <p:spPr>
          <a:xfrm>
            <a:off x="319350" y="2297140"/>
            <a:ext cx="8513100" cy="215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vi-VN" sz="1800">
                <a:solidFill>
                  <a:srgbClr val="000000"/>
                </a:solidFill>
                <a:latin typeface="Roboto"/>
                <a:ea typeface="Roboto"/>
                <a:cs typeface="Roboto"/>
                <a:sym typeface="Roboto"/>
              </a:rPr>
              <a:t>is equivalent to</a:t>
            </a:r>
            <a:endParaRPr sz="1800">
              <a:solidFill>
                <a:srgbClr val="000000"/>
              </a:solidFill>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vi-VN" sz="1800">
                <a:solidFill>
                  <a:srgbClr val="000000"/>
                </a:solidFill>
                <a:latin typeface="Courier New"/>
                <a:ea typeface="Courier New"/>
                <a:cs typeface="Courier New"/>
                <a:sym typeface="Courier New"/>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runnable = (</a:t>
            </a:r>
            <a:r>
              <a:rPr lang="vi-VN" sz="1800">
                <a:solidFill>
                  <a:srgbClr val="3F51B5"/>
                </a:solidFill>
                <a:latin typeface="Consolas"/>
                <a:ea typeface="Consolas"/>
                <a:cs typeface="Consolas"/>
                <a:sym typeface="Consolas"/>
              </a:rPr>
              <a:t>object</a:t>
            </a:r>
            <a:r>
              <a:rPr lang="vi-V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"Hi there"</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9"/>
          <p:cNvSpPr/>
          <p:nvPr/>
        </p:nvSpPr>
        <p:spPr>
          <a:xfrm>
            <a:off x="-11200" y="-37825"/>
            <a:ext cx="9155100" cy="1331100"/>
          </a:xfrm>
          <a:prstGeom prst="rect">
            <a:avLst/>
          </a:prstGeom>
          <a:solidFill>
            <a:srgbClr val="073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9"/>
          <p:cNvSpPr txBox="1">
            <a:spLocks noGrp="1"/>
          </p:cNvSpPr>
          <p:nvPr>
            <p:ph type="title"/>
          </p:nvPr>
        </p:nvSpPr>
        <p:spPr>
          <a:xfrm>
            <a:off x="311700" y="184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View.OnClickListener làm phương thức trừu tượng đơn (SAM)</a:t>
            </a:r>
            <a:endParaRPr>
              <a:latin typeface="Arial"/>
              <a:ea typeface="Arial"/>
              <a:cs typeface="Arial"/>
              <a:sym typeface="Arial"/>
            </a:endParaRPr>
          </a:p>
        </p:txBody>
      </p:sp>
      <p:sp>
        <p:nvSpPr>
          <p:cNvPr id="456" name="Google Shape;456;p59"/>
          <p:cNvSpPr txBox="1">
            <a:spLocks noGrp="1"/>
          </p:cNvSpPr>
          <p:nvPr>
            <p:ph type="body" idx="1"/>
          </p:nvPr>
        </p:nvSpPr>
        <p:spPr>
          <a:xfrm>
            <a:off x="311700" y="1457275"/>
            <a:ext cx="8520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Một cách ngắn gọn hơn để khai báo trình xử lý lượt nhấp</a:t>
            </a:r>
            <a:endParaRPr>
              <a:latin typeface="Arial"/>
              <a:ea typeface="Arial"/>
              <a:cs typeface="Arial"/>
              <a:sym typeface="Arial"/>
            </a:endParaRPr>
          </a:p>
        </p:txBody>
      </p:sp>
      <p:sp>
        <p:nvSpPr>
          <p:cNvPr id="457" name="Google Shape;457;p5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43</a:t>
            </a:fld>
            <a:endParaRPr/>
          </a:p>
        </p:txBody>
      </p:sp>
      <p:sp>
        <p:nvSpPr>
          <p:cNvPr id="458" name="Google Shape;458;p59"/>
          <p:cNvSpPr txBox="1"/>
          <p:nvPr/>
        </p:nvSpPr>
        <p:spPr>
          <a:xfrm>
            <a:off x="311700" y="1955025"/>
            <a:ext cx="8492700" cy="21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button.setOnClickListener(</a:t>
            </a:r>
            <a:r>
              <a:rPr lang="vi-VN" sz="1800" b="1">
                <a:solidFill>
                  <a:srgbClr val="37474F"/>
                </a:solidFill>
                <a:latin typeface="Consolas"/>
                <a:ea typeface="Consolas"/>
                <a:cs typeface="Consolas"/>
                <a:sym typeface="Consolas"/>
              </a:rPr>
              <a:t>{ view -&gt; </a:t>
            </a:r>
            <a:r>
              <a:rPr lang="vi-VN" sz="1800" b="1">
                <a:solidFill>
                  <a:srgbClr val="D81B60"/>
                </a:solidFill>
                <a:latin typeface="Consolas"/>
                <a:ea typeface="Consolas"/>
                <a:cs typeface="Consolas"/>
                <a:sym typeface="Consolas"/>
              </a:rPr>
              <a:t>/* do something*/</a:t>
            </a:r>
            <a:r>
              <a:rPr lang="vi-VN" sz="1800" b="1">
                <a:solidFill>
                  <a:srgbClr val="37474F"/>
                </a:solidFill>
                <a:latin typeface="Consolas"/>
                <a:ea typeface="Consolas"/>
                <a:cs typeface="Consolas"/>
                <a:sym typeface="Consolas"/>
              </a:rPr>
              <a:t> }</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Khởi tạo trễ</a:t>
            </a:r>
            <a:endParaRPr>
              <a:latin typeface="Arial"/>
              <a:ea typeface="Arial"/>
              <a:cs typeface="Arial"/>
              <a:sym typeface="Arial"/>
            </a:endParaRPr>
          </a:p>
        </p:txBody>
      </p:sp>
      <p:sp>
        <p:nvSpPr>
          <p:cNvPr id="464" name="Google Shape;464;p6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44</a:t>
            </a:fld>
            <a:endParaRPr/>
          </a:p>
        </p:txBody>
      </p:sp>
      <p:sp>
        <p:nvSpPr>
          <p:cNvPr id="465" name="Google Shape;465;p60"/>
          <p:cNvSpPr txBox="1"/>
          <p:nvPr/>
        </p:nvSpPr>
        <p:spPr>
          <a:xfrm>
            <a:off x="311700" y="1511425"/>
            <a:ext cx="8520600" cy="24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Student(</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b="1">
                <a:solidFill>
                  <a:srgbClr val="3F51B5"/>
                </a:solidFill>
                <a:latin typeface="Consolas"/>
                <a:ea typeface="Consolas"/>
                <a:cs typeface="Consolas"/>
                <a:sym typeface="Consolas"/>
              </a:rPr>
              <a:t>lateinit</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var</a:t>
            </a:r>
            <a:r>
              <a:rPr lang="vi-V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init</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Ví dụ về lateinit trong Hoạt động</a:t>
            </a:r>
            <a:endParaRPr>
              <a:latin typeface="Arial"/>
              <a:ea typeface="Arial"/>
              <a:cs typeface="Arial"/>
              <a:sym typeface="Arial"/>
            </a:endParaRPr>
          </a:p>
        </p:txBody>
      </p:sp>
      <p:sp>
        <p:nvSpPr>
          <p:cNvPr id="471" name="Google Shape;471;p6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45</a:t>
            </a:fld>
            <a:endParaRPr/>
          </a:p>
        </p:txBody>
      </p:sp>
      <p:sp>
        <p:nvSpPr>
          <p:cNvPr id="472" name="Google Shape;472;p61"/>
          <p:cNvSpPr txBox="1"/>
          <p:nvPr/>
        </p:nvSpPr>
        <p:spPr>
          <a:xfrm>
            <a:off x="311700" y="1457275"/>
            <a:ext cx="8520600" cy="3193800"/>
          </a:xfrm>
          <a:prstGeom prst="rect">
            <a:avLst/>
          </a:prstGeom>
          <a:noFill/>
          <a:ln>
            <a:noFill/>
          </a:ln>
        </p:spPr>
        <p:txBody>
          <a:bodyPr spcFirstLastPara="1" wrap="square" lIns="91425" tIns="91425" rIns="91425" bIns="91425" anchor="t" anchorCtr="0">
            <a:noAutofit/>
          </a:bodyPr>
          <a:lstStyle/>
          <a:p>
            <a:pPr marL="0" marR="360045" lvl="0" indent="0" algn="l" rtl="0">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b="1">
                <a:solidFill>
                  <a:srgbClr val="3F51B5"/>
                </a:solidFill>
                <a:latin typeface="Consolas"/>
                <a:ea typeface="Consolas"/>
                <a:cs typeface="Consolas"/>
                <a:sym typeface="Consolas"/>
              </a:rPr>
              <a:t>lateinit</a:t>
            </a:r>
            <a:r>
              <a:rPr lang="vi-VN" sz="1800" b="1">
                <a:solidFill>
                  <a:srgbClr val="37474F"/>
                </a:solidFill>
                <a:latin typeface="Consolas"/>
                <a:ea typeface="Consolas"/>
                <a:cs typeface="Consolas"/>
                <a:sym typeface="Consolas"/>
              </a:rPr>
              <a:t> </a:t>
            </a:r>
            <a:r>
              <a:rPr lang="vi-VN" sz="1800" b="1">
                <a:solidFill>
                  <a:srgbClr val="3F51B5"/>
                </a:solidFill>
                <a:latin typeface="Consolas"/>
                <a:ea typeface="Consolas"/>
                <a:cs typeface="Consolas"/>
                <a:sym typeface="Consolas"/>
              </a:rPr>
              <a:t>var</a:t>
            </a:r>
            <a:r>
              <a:rPr lang="vi-VN" sz="1800" b="1">
                <a:solidFill>
                  <a:srgbClr val="37474F"/>
                </a:solidFill>
                <a:latin typeface="Consolas"/>
                <a:ea typeface="Consolas"/>
                <a:cs typeface="Consolas"/>
                <a:sym typeface="Consolas"/>
              </a:rPr>
              <a:t> result: TextView</a:t>
            </a:r>
            <a:endParaRPr sz="1800" b="1">
              <a:solidFill>
                <a:srgbClr val="37474F"/>
              </a:solidFill>
              <a:latin typeface="Consolas"/>
              <a:ea typeface="Consolas"/>
              <a:cs typeface="Consolas"/>
              <a:sym typeface="Consolas"/>
            </a:endParaRPr>
          </a:p>
          <a:p>
            <a:pPr marL="0" marR="360045" lvl="0" indent="0" algn="l" rtl="0">
              <a:spcBef>
                <a:spcPts val="0"/>
              </a:spcBef>
              <a:spcAft>
                <a:spcPts val="0"/>
              </a:spcAft>
              <a:buNone/>
            </a:pP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r>
              <a:rPr lang="vi-VN" sz="1800">
                <a:solidFill>
                  <a:srgbClr val="37474F"/>
                </a:solidFill>
                <a:latin typeface="Consolas"/>
                <a:ea typeface="Consolas"/>
                <a:cs typeface="Consolas"/>
                <a:sym typeface="Consolas"/>
              </a:rPr>
              <a:t>       </a:t>
            </a:r>
            <a:r>
              <a:rPr lang="vi-VN" sz="1800" b="1">
                <a:solidFill>
                  <a:srgbClr val="37474F"/>
                </a:solidFill>
                <a:latin typeface="Consolas"/>
                <a:ea typeface="Consolas"/>
                <a:cs typeface="Consolas"/>
                <a:sym typeface="Consolas"/>
              </a:rPr>
              <a:t>result</a:t>
            </a:r>
            <a:r>
              <a:rPr lang="vi-V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marR="360045"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46</a:t>
            </a:fld>
            <a:endParaRPr/>
          </a:p>
        </p:txBody>
      </p:sp>
      <p:sp>
        <p:nvSpPr>
          <p:cNvPr id="478" name="Google Shape;478;p62"/>
          <p:cNvSpPr txBox="1"/>
          <p:nvPr/>
        </p:nvSpPr>
        <p:spPr>
          <a:xfrm>
            <a:off x="311700" y="1159200"/>
            <a:ext cx="8520600" cy="2088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a:solidFill>
                  <a:srgbClr val="FAFAFA"/>
                </a:solidFill>
              </a:rPr>
              <a:t>Gradle: Xây dựng một ứng dụng Android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Gradle là gì?</a:t>
            </a:r>
            <a:endParaRPr>
              <a:latin typeface="Arial"/>
              <a:ea typeface="Arial"/>
              <a:cs typeface="Arial"/>
              <a:sym typeface="Arial"/>
            </a:endParaRPr>
          </a:p>
        </p:txBody>
      </p:sp>
      <p:sp>
        <p:nvSpPr>
          <p:cNvPr id="484" name="Google Shape;484;p63"/>
          <p:cNvSpPr txBox="1">
            <a:spLocks noGrp="1"/>
          </p:cNvSpPr>
          <p:nvPr>
            <p:ph type="body" id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a:latin typeface="Arial"/>
                <a:ea typeface="Arial"/>
                <a:cs typeface="Arial"/>
                <a:sym typeface="Arial"/>
              </a:rPr>
              <a:t>Xây dựng hệ thống tự động hóa </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Quản lý chu kỳ xây dựng thông qua một loạt tác vụ (ví dụ: biên dịch các nguồn Kotlin, chạy các hoạt động kiểm tra, cài đặt ứng dụng cho thiết bị) </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Xác định thứ tự thích hợp để chạy các tác vụ</a:t>
            </a:r>
            <a:endParaRPr>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a:latin typeface="Arial"/>
                <a:ea typeface="Arial"/>
                <a:cs typeface="Arial"/>
                <a:sym typeface="Arial"/>
              </a:rPr>
              <a:t>Quản lý phần phụ thuộc giữa các dự án và thư viện của bên thứ ba</a:t>
            </a:r>
            <a:endParaRPr>
              <a:latin typeface="Arial"/>
              <a:ea typeface="Arial"/>
              <a:cs typeface="Arial"/>
              <a:sym typeface="Arial"/>
            </a:endParaRPr>
          </a:p>
        </p:txBody>
      </p:sp>
      <p:sp>
        <p:nvSpPr>
          <p:cNvPr id="485" name="Google Shape;485;p6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Tệp bản dựng Gradle</a:t>
            </a:r>
            <a:endParaRPr>
              <a:latin typeface="Arial"/>
              <a:ea typeface="Arial"/>
              <a:cs typeface="Arial"/>
              <a:sym typeface="Arial"/>
            </a:endParaRPr>
          </a:p>
        </p:txBody>
      </p:sp>
      <p:sp>
        <p:nvSpPr>
          <p:cNvPr id="491" name="Google Shape;491;p64"/>
          <p:cNvSpPr txBox="1">
            <a:spLocks noGrp="1"/>
          </p:cNvSpPr>
          <p:nvPr>
            <p:ph type="body" idx="1"/>
          </p:nvPr>
        </p:nvSpPr>
        <p:spPr>
          <a:xfrm>
            <a:off x="311700" y="1577975"/>
            <a:ext cx="8520600" cy="26922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a:latin typeface="Arial"/>
                <a:ea typeface="Arial"/>
                <a:cs typeface="Arial"/>
                <a:sym typeface="Arial"/>
              </a:rPr>
              <a:t>Khai báo trình bổ trợ </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Xác định các thuộc tính Android </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Xử lý các phần phụ thuộc </a:t>
            </a:r>
            <a:endParaRPr>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a:latin typeface="Arial"/>
                <a:ea typeface="Arial"/>
                <a:cs typeface="Arial"/>
                <a:sym typeface="Arial"/>
              </a:rPr>
              <a:t>Kết nối với kho lưu trữ</a:t>
            </a:r>
            <a:endParaRPr>
              <a:latin typeface="Arial"/>
              <a:ea typeface="Arial"/>
              <a:cs typeface="Arial"/>
              <a:sym typeface="Arial"/>
            </a:endParaRPr>
          </a:p>
        </p:txBody>
      </p:sp>
      <p:sp>
        <p:nvSpPr>
          <p:cNvPr id="492" name="Google Shape;492;p6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Trình bổ trợ</a:t>
            </a:r>
            <a:endParaRPr>
              <a:latin typeface="Arial"/>
              <a:ea typeface="Arial"/>
              <a:cs typeface="Arial"/>
              <a:sym typeface="Arial"/>
            </a:endParaRPr>
          </a:p>
        </p:txBody>
      </p:sp>
      <p:sp>
        <p:nvSpPr>
          <p:cNvPr id="498" name="Google Shape;498;p65"/>
          <p:cNvSpPr txBox="1">
            <a:spLocks noGrp="1"/>
          </p:cNvSpPr>
          <p:nvPr>
            <p:ph type="body" idx="1"/>
          </p:nvPr>
        </p:nvSpPr>
        <p:spPr>
          <a:xfrm>
            <a:off x="311700" y="1741550"/>
            <a:ext cx="8520600" cy="228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Cung cấp các thư viện và cơ sở hạ tầng cần thiết cho ứng dụng của bạn</a:t>
            </a:r>
            <a:endParaRPr sz="1800">
              <a:solidFill>
                <a:schemeClr val="dk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apply plugin: </a:t>
            </a:r>
            <a:r>
              <a:rPr lang="vi-V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apply plugin: </a:t>
            </a:r>
            <a:r>
              <a:rPr lang="vi-V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apply plugin: </a:t>
            </a:r>
            <a:r>
              <a:rPr lang="vi-V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2400"/>
              <a:buFont typeface="Arial"/>
              <a:buNone/>
            </a:pPr>
            <a:endParaRPr sz="1800">
              <a:solidFill>
                <a:schemeClr val="dk1"/>
              </a:solidFill>
              <a:latin typeface="Arial"/>
              <a:ea typeface="Arial"/>
              <a:cs typeface="Arial"/>
              <a:sym typeface="Arial"/>
            </a:endParaRPr>
          </a:p>
          <a:p>
            <a:pPr marL="0" lvl="0" indent="0" algn="l" rtl="0">
              <a:lnSpc>
                <a:spcPct val="115000"/>
              </a:lnSpc>
              <a:spcBef>
                <a:spcPts val="0"/>
              </a:spcBef>
              <a:spcAft>
                <a:spcPts val="1000"/>
              </a:spcAft>
              <a:buSzPts val="2400"/>
              <a:buNone/>
            </a:pPr>
            <a:endParaRPr sz="1800">
              <a:latin typeface="Arial"/>
              <a:ea typeface="Arial"/>
              <a:cs typeface="Arial"/>
              <a:sym typeface="Arial"/>
            </a:endParaRPr>
          </a:p>
        </p:txBody>
      </p:sp>
      <p:sp>
        <p:nvSpPr>
          <p:cNvPr id="499" name="Google Shape;499;p6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Mở Android Studio</a:t>
            </a:r>
            <a:endParaRPr dirty="0">
              <a:latin typeface="Arial"/>
              <a:ea typeface="Arial"/>
              <a:cs typeface="Arial"/>
              <a:sym typeface="Arial"/>
            </a:endParaRPr>
          </a:p>
        </p:txBody>
      </p:sp>
      <p:sp>
        <p:nvSpPr>
          <p:cNvPr id="107" name="Google Shape;107;p2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a:t>
            </a:fld>
            <a:endParaRPr/>
          </a:p>
        </p:txBody>
      </p:sp>
      <p:pic>
        <p:nvPicPr>
          <p:cNvPr id="108" name="Google Shape;108;p21"/>
          <p:cNvPicPr preferRelativeResize="0"/>
          <p:nvPr/>
        </p:nvPicPr>
        <p:blipFill rotWithShape="1">
          <a:blip r:embed="rId3">
            <a:alphaModFix/>
          </a:blip>
          <a:src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Cấu hình Android</a:t>
            </a:r>
            <a:endParaRPr>
              <a:latin typeface="Arial"/>
              <a:ea typeface="Arial"/>
              <a:cs typeface="Arial"/>
              <a:sym typeface="Arial"/>
            </a:endParaRPr>
          </a:p>
        </p:txBody>
      </p:sp>
      <p:sp>
        <p:nvSpPr>
          <p:cNvPr id="505" name="Google Shape;505;p6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50</a:t>
            </a:fld>
            <a:endParaRPr/>
          </a:p>
        </p:txBody>
      </p:sp>
      <p:sp>
        <p:nvSpPr>
          <p:cNvPr id="506" name="Google Shape;506;p66"/>
          <p:cNvSpPr txBox="1"/>
          <p:nvPr/>
        </p:nvSpPr>
        <p:spPr>
          <a:xfrm>
            <a:off x="311700" y="1304875"/>
            <a:ext cx="8520600" cy="3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compileSdkVersion </a:t>
            </a:r>
            <a:r>
              <a:rPr lang="vi-V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buildToolsVersion </a:t>
            </a:r>
            <a:r>
              <a:rPr lang="vi-V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applicationId </a:t>
            </a:r>
            <a:r>
              <a:rPr lang="vi-V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minSdkVersion </a:t>
            </a:r>
            <a:r>
              <a:rPr lang="vi-V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targetSdkVersion </a:t>
            </a:r>
            <a:r>
              <a:rPr lang="vi-V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Phần phụ thuộc</a:t>
            </a:r>
            <a:endParaRPr>
              <a:latin typeface="Arial"/>
              <a:ea typeface="Arial"/>
              <a:cs typeface="Arial"/>
              <a:sym typeface="Arial"/>
            </a:endParaRPr>
          </a:p>
        </p:txBody>
      </p:sp>
      <p:sp>
        <p:nvSpPr>
          <p:cNvPr id="512" name="Google Shape;512;p6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51</a:t>
            </a:fld>
            <a:endParaRPr/>
          </a:p>
        </p:txBody>
      </p:sp>
      <p:sp>
        <p:nvSpPr>
          <p:cNvPr id="513" name="Google Shape;513;p67"/>
          <p:cNvSpPr txBox="1"/>
          <p:nvPr/>
        </p:nvSpPr>
        <p:spPr>
          <a:xfrm>
            <a:off x="73729" y="1624400"/>
            <a:ext cx="9050700" cy="23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vi-VN" sz="1700">
                <a:solidFill>
                  <a:srgbClr val="37474F"/>
                </a:solidFill>
                <a:latin typeface="Consolas"/>
                <a:ea typeface="Consolas"/>
                <a:cs typeface="Consolas"/>
                <a:sym typeface="Consolas"/>
              </a:rPr>
              <a:t>   implementation</a:t>
            </a:r>
            <a:r>
              <a:rPr lang="vi-VN" sz="12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"org.jetbrains.kotlin:kotlin-stdlib-jdk7:</a:t>
            </a:r>
            <a:r>
              <a:rPr lang="vi-VN" sz="1700">
                <a:solidFill>
                  <a:srgbClr val="C53929"/>
                </a:solidFill>
                <a:latin typeface="Consolas"/>
                <a:ea typeface="Consolas"/>
                <a:cs typeface="Consolas"/>
                <a:sym typeface="Consolas"/>
              </a:rPr>
              <a:t>$kotlin_version</a:t>
            </a:r>
            <a:r>
              <a:rPr lang="vi-V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vi-VN" sz="1700">
                <a:solidFill>
                  <a:srgbClr val="37474F"/>
                </a:solidFill>
                <a:latin typeface="Consolas"/>
                <a:ea typeface="Consolas"/>
                <a:cs typeface="Consolas"/>
                <a:sym typeface="Consolas"/>
              </a:rPr>
              <a:t>   implementation</a:t>
            </a:r>
            <a:r>
              <a:rPr lang="vi-VN" sz="11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marL="0" lvl="0" indent="0" algn="l" rtl="0">
              <a:spcBef>
                <a:spcPts val="0"/>
              </a:spcBef>
              <a:spcAft>
                <a:spcPts val="0"/>
              </a:spcAft>
              <a:buNone/>
            </a:pPr>
            <a:r>
              <a:rPr lang="vi-VN" sz="1700">
                <a:solidFill>
                  <a:srgbClr val="37474F"/>
                </a:solidFill>
                <a:latin typeface="Consolas"/>
                <a:ea typeface="Consolas"/>
                <a:cs typeface="Consolas"/>
                <a:sym typeface="Consolas"/>
              </a:rPr>
              <a:t>   implementation</a:t>
            </a:r>
            <a:r>
              <a:rPr lang="vi-VN" sz="11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marL="0" lvl="0" indent="0" algn="l" rtl="0">
              <a:spcBef>
                <a:spcPts val="0"/>
              </a:spcBef>
              <a:spcAft>
                <a:spcPts val="0"/>
              </a:spcAft>
              <a:buNone/>
            </a:pPr>
            <a:r>
              <a:rPr lang="vi-VN" sz="1700">
                <a:solidFill>
                  <a:srgbClr val="388E3C"/>
                </a:solidFill>
                <a:latin typeface="Consolas"/>
                <a:ea typeface="Consolas"/>
                <a:cs typeface="Consolas"/>
                <a:sym typeface="Consolas"/>
              </a:rPr>
              <a:t>   </a:t>
            </a:r>
            <a:r>
              <a:rPr lang="vi-VN" sz="1700">
                <a:solidFill>
                  <a:srgbClr val="37474F"/>
                </a:solidFill>
                <a:latin typeface="Consolas"/>
                <a:ea typeface="Consolas"/>
                <a:cs typeface="Consolas"/>
                <a:sym typeface="Consolas"/>
              </a:rPr>
              <a:t>implementation</a:t>
            </a:r>
            <a:r>
              <a:rPr lang="vi-VN" sz="1100">
                <a:solidFill>
                  <a:srgbClr val="37474F"/>
                </a:solidFill>
                <a:latin typeface="Consolas"/>
                <a:ea typeface="Consolas"/>
                <a:cs typeface="Consolas"/>
                <a:sym typeface="Consolas"/>
              </a:rPr>
              <a:t> </a:t>
            </a:r>
            <a:r>
              <a:rPr lang="vi-V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marL="0" lvl="0" indent="0" algn="l" rtl="0">
              <a:spcBef>
                <a:spcPts val="0"/>
              </a:spcBef>
              <a:spcAft>
                <a:spcPts val="0"/>
              </a:spcAft>
              <a:buNone/>
            </a:pPr>
            <a:r>
              <a:rPr lang="vi-VN" sz="1700">
                <a:solidFill>
                  <a:srgbClr val="388E3C"/>
                </a:solidFill>
                <a:latin typeface="Consolas"/>
                <a:ea typeface="Consolas"/>
                <a:cs typeface="Consolas"/>
                <a:sym typeface="Consolas"/>
              </a:rPr>
              <a:t>   </a:t>
            </a:r>
            <a:r>
              <a:rPr lang="vi-V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marL="0" lvl="0" indent="0" algn="l" rtl="0">
              <a:lnSpc>
                <a:spcPct val="150000"/>
              </a:lnSpc>
              <a:spcBef>
                <a:spcPts val="0"/>
              </a:spcBef>
              <a:spcAft>
                <a:spcPts val="0"/>
              </a:spcAft>
              <a:buNone/>
            </a:pP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spcBef>
                <a:spcPts val="0"/>
              </a:spcBef>
              <a:spcAft>
                <a:spcPts val="0"/>
              </a:spcAft>
              <a:buNone/>
            </a:pPr>
            <a:endParaRPr sz="1700">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latin typeface="Arial"/>
                <a:ea typeface="Arial"/>
                <a:cs typeface="Arial"/>
                <a:sym typeface="Arial"/>
              </a:rPr>
              <a:t>Kho lưu trữ </a:t>
            </a:r>
            <a:endParaRPr>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a:latin typeface="Arial"/>
              <a:ea typeface="Arial"/>
              <a:cs typeface="Arial"/>
              <a:sym typeface="Arial"/>
            </a:endParaRPr>
          </a:p>
          <a:p>
            <a:pPr marL="0" lvl="0" indent="0" algn="l" rtl="0">
              <a:lnSpc>
                <a:spcPct val="100000"/>
              </a:lnSpc>
              <a:spcBef>
                <a:spcPts val="0"/>
              </a:spcBef>
              <a:spcAft>
                <a:spcPts val="0"/>
              </a:spcAft>
              <a:buSzPts val="3600"/>
              <a:buNone/>
            </a:pPr>
            <a:endParaRPr>
              <a:latin typeface="Arial"/>
              <a:ea typeface="Arial"/>
              <a:cs typeface="Arial"/>
              <a:sym typeface="Arial"/>
            </a:endParaRPr>
          </a:p>
        </p:txBody>
      </p:sp>
      <p:sp>
        <p:nvSpPr>
          <p:cNvPr id="519" name="Google Shape;519;p6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52</a:t>
            </a:fld>
            <a:endParaRPr/>
          </a:p>
        </p:txBody>
      </p:sp>
      <p:sp>
        <p:nvSpPr>
          <p:cNvPr id="520" name="Google Shape;520;p68"/>
          <p:cNvSpPr txBox="1"/>
          <p:nvPr/>
        </p:nvSpPr>
        <p:spPr>
          <a:xfrm>
            <a:off x="311700" y="1544850"/>
            <a:ext cx="8520600" cy="25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latin typeface="Consolas"/>
                <a:ea typeface="Consolas"/>
                <a:cs typeface="Consolas"/>
                <a:sym typeface="Consolas"/>
              </a:rPr>
              <a:t>repositories {</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google()</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    </a:t>
            </a:r>
            <a:r>
              <a:rPr lang="vi-VN" sz="1800">
                <a:solidFill>
                  <a:srgbClr val="080808"/>
                </a:solidFill>
                <a:highlight>
                  <a:srgbClr val="FFFFFF"/>
                </a:highlight>
                <a:latin typeface="Consolas"/>
                <a:ea typeface="Consolas"/>
                <a:cs typeface="Consolas"/>
                <a:sym typeface="Consolas"/>
              </a:rPr>
              <a:t>mavenCentral()</a:t>
            </a:r>
            <a:endParaRPr sz="1800">
              <a:latin typeface="Consolas"/>
              <a:ea typeface="Consolas"/>
              <a:cs typeface="Consolas"/>
              <a:sym typeface="Consolas"/>
            </a:endParaRPr>
          </a:p>
          <a:p>
            <a:pPr marL="0" lvl="0" indent="0" algn="l" rtl="0">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Tác vụ Gradle phổ biến</a:t>
            </a:r>
            <a:endParaRPr>
              <a:latin typeface="Arial"/>
              <a:ea typeface="Arial"/>
              <a:cs typeface="Arial"/>
              <a:sym typeface="Arial"/>
            </a:endParaRPr>
          </a:p>
        </p:txBody>
      </p:sp>
      <p:sp>
        <p:nvSpPr>
          <p:cNvPr id="526" name="Google Shape;526;p69"/>
          <p:cNvSpPr txBox="1">
            <a:spLocks noGrp="1"/>
          </p:cNvSpPr>
          <p:nvPr>
            <p:ph type="body" idx="1"/>
          </p:nvPr>
        </p:nvSpPr>
        <p:spPr>
          <a:xfrm>
            <a:off x="311700" y="1750500"/>
            <a:ext cx="8520600" cy="20076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a:latin typeface="Arial"/>
                <a:ea typeface="Arial"/>
                <a:cs typeface="Arial"/>
                <a:sym typeface="Arial"/>
              </a:rPr>
              <a:t>Dọn sạch </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Tác vụ </a:t>
            </a:r>
            <a:endParaRPr>
              <a:latin typeface="Arial"/>
              <a:ea typeface="Arial"/>
              <a:cs typeface="Arial"/>
              <a:sym typeface="Arial"/>
            </a:endParaRPr>
          </a:p>
          <a:p>
            <a:pPr marL="457200" lvl="0" indent="-368300" algn="l" rtl="0">
              <a:lnSpc>
                <a:spcPct val="115000"/>
              </a:lnSpc>
              <a:spcBef>
                <a:spcPts val="1000"/>
              </a:spcBef>
              <a:spcAft>
                <a:spcPts val="1000"/>
              </a:spcAft>
              <a:buSzPts val="2200"/>
              <a:buChar char="●"/>
            </a:pPr>
            <a:r>
              <a:rPr lang="vi-VN" sz="2200">
                <a:latin typeface="Arial"/>
                <a:ea typeface="Arial"/>
                <a:cs typeface="Arial"/>
                <a:sym typeface="Arial"/>
              </a:rPr>
              <a:t>InstallDebug</a:t>
            </a:r>
            <a:endParaRPr>
              <a:latin typeface="Arial"/>
              <a:ea typeface="Arial"/>
              <a:cs typeface="Arial"/>
              <a:sym typeface="Arial"/>
            </a:endParaRPr>
          </a:p>
        </p:txBody>
      </p:sp>
      <p:sp>
        <p:nvSpPr>
          <p:cNvPr id="527" name="Google Shape;527;p6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54</a:t>
            </a:fld>
            <a:endParaRPr/>
          </a:p>
        </p:txBody>
      </p:sp>
      <p:sp>
        <p:nvSpPr>
          <p:cNvPr id="533" name="Google Shape;533;p70"/>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a:solidFill>
                  <a:srgbClr val="FAFAFA"/>
                </a:solidFill>
              </a:rPr>
              <a:t>Hỗ trợ tiếp cận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Hỗ trợ tiếp cận</a:t>
            </a:r>
            <a:endParaRPr>
              <a:latin typeface="Arial"/>
              <a:ea typeface="Arial"/>
              <a:cs typeface="Arial"/>
              <a:sym typeface="Arial"/>
            </a:endParaRPr>
          </a:p>
        </p:txBody>
      </p:sp>
      <p:sp>
        <p:nvSpPr>
          <p:cNvPr id="539" name="Google Shape;539;p7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55</a:t>
            </a:fld>
            <a:endParaRPr/>
          </a:p>
        </p:txBody>
      </p:sp>
      <p:sp>
        <p:nvSpPr>
          <p:cNvPr id="540" name="Google Shape;540;p71"/>
          <p:cNvSpPr txBox="1"/>
          <p:nvPr/>
        </p:nvSpPr>
        <p:spPr>
          <a:xfrm>
            <a:off x="239647" y="1571574"/>
            <a:ext cx="7798500" cy="2209200"/>
          </a:xfrm>
          <a:prstGeom prst="rect">
            <a:avLst/>
          </a:prstGeom>
          <a:noFill/>
          <a:ln>
            <a:noFill/>
          </a:ln>
        </p:spPr>
        <p:txBody>
          <a:bodyPr spcFirstLastPara="1" wrap="square" lIns="91425" tIns="91425" rIns="91425" bIns="91425" anchor="ctr" anchorCtr="0">
            <a:noAutofit/>
          </a:bodyPr>
          <a:lstStyle/>
          <a:p>
            <a:pPr marL="457200" marR="0" lvl="0" indent="-368300" algn="l" rtl="0">
              <a:lnSpc>
                <a:spcPct val="115000"/>
              </a:lnSpc>
              <a:spcBef>
                <a:spcPts val="0"/>
              </a:spcBef>
              <a:spcAft>
                <a:spcPts val="0"/>
              </a:spcAft>
              <a:buClr>
                <a:srgbClr val="000000"/>
              </a:buClr>
              <a:buSzPts val="2200"/>
              <a:buFont typeface="Roboto"/>
              <a:buChar char="●"/>
            </a:pPr>
            <a:r>
              <a:rPr lang="vi-VN" sz="2200" i="0" u="none" strike="noStrike" cap="none">
                <a:solidFill>
                  <a:srgbClr val="000000"/>
                </a:solidFill>
              </a:rPr>
              <a:t>Đề cập đến việc cải thiện thiết kế và chức năng của ứng dụng để giúp nhiều người hơn, kể cả những người khuyết tật, dễ dàng sử dụng</a:t>
            </a:r>
            <a:endParaRPr/>
          </a:p>
          <a:p>
            <a:pPr marL="457200" marR="0" lvl="0" indent="-368300" algn="l" rtl="0">
              <a:lnSpc>
                <a:spcPct val="115000"/>
              </a:lnSpc>
              <a:spcBef>
                <a:spcPts val="1000"/>
              </a:spcBef>
              <a:spcAft>
                <a:spcPts val="1000"/>
              </a:spcAft>
              <a:buClr>
                <a:schemeClr val="dk1"/>
              </a:buClr>
              <a:buSzPts val="2200"/>
              <a:buFont typeface="Roboto"/>
              <a:buChar char="●"/>
            </a:pPr>
            <a:r>
              <a:rPr lang="vi-VN" sz="2200" i="0" u="none" strike="noStrike" cap="none">
                <a:solidFill>
                  <a:schemeClr val="dk1"/>
                </a:solidFill>
              </a:rPr>
              <a:t>Việc làm cho ứng dụng dễ tiếp cận hơn sẽ mang lại trải nghiệm chung tốt hơn cho người dùng và giúp tất cả người dùng đều được hưởng lợi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Làm cho ứng dụng dễ tiếp cận hơn</a:t>
            </a:r>
            <a:endParaRPr>
              <a:latin typeface="Arial"/>
              <a:ea typeface="Arial"/>
              <a:cs typeface="Arial"/>
              <a:sym typeface="Arial"/>
            </a:endParaRPr>
          </a:p>
        </p:txBody>
      </p:sp>
      <p:sp>
        <p:nvSpPr>
          <p:cNvPr id="546" name="Google Shape;546;p72"/>
          <p:cNvSpPr txBox="1">
            <a:spLocks noGrp="1"/>
          </p:cNvSpPr>
          <p:nvPr>
            <p:ph type="body" idx="1"/>
          </p:nvPr>
        </p:nvSpPr>
        <p:spPr>
          <a:xfrm>
            <a:off x="242075" y="1000075"/>
            <a:ext cx="8453400" cy="16914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1000"/>
              </a:spcBef>
              <a:spcAft>
                <a:spcPts val="0"/>
              </a:spcAft>
              <a:buSzPts val="2100"/>
              <a:buChar char="●"/>
            </a:pPr>
            <a:r>
              <a:rPr lang="vi-VN" sz="2100">
                <a:latin typeface="Arial"/>
                <a:ea typeface="Arial"/>
                <a:cs typeface="Arial"/>
                <a:sym typeface="Arial"/>
              </a:rPr>
              <a:t>Tăng khả năng nhìn thấy văn bản với tỷ lệ tương phản màu giữa nền trước và nền sau:</a:t>
            </a:r>
            <a:endParaRPr sz="2300">
              <a:latin typeface="Arial"/>
              <a:ea typeface="Arial"/>
              <a:cs typeface="Arial"/>
              <a:sym typeface="Arial"/>
            </a:endParaRPr>
          </a:p>
          <a:p>
            <a:pPr marL="914400" lvl="1" indent="-361950" algn="l" rtl="0">
              <a:lnSpc>
                <a:spcPct val="100000"/>
              </a:lnSpc>
              <a:spcBef>
                <a:spcPts val="0"/>
              </a:spcBef>
              <a:spcAft>
                <a:spcPts val="0"/>
              </a:spcAft>
              <a:buSzPts val="2100"/>
              <a:buChar char="○"/>
            </a:pPr>
            <a:r>
              <a:rPr lang="vi-VN" sz="2100">
                <a:latin typeface="Arial"/>
                <a:ea typeface="Arial"/>
                <a:cs typeface="Arial"/>
                <a:sym typeface="Arial"/>
              </a:rPr>
              <a:t>Tối thiểu là 4,5:1 cho văn bản nhỏ so với nền</a:t>
            </a:r>
            <a:endParaRPr sz="1900">
              <a:latin typeface="Arial"/>
              <a:ea typeface="Arial"/>
              <a:cs typeface="Arial"/>
              <a:sym typeface="Arial"/>
            </a:endParaRPr>
          </a:p>
          <a:p>
            <a:pPr marL="914400" lvl="1" indent="-361950" algn="l" rtl="0">
              <a:lnSpc>
                <a:spcPct val="120000"/>
              </a:lnSpc>
              <a:spcBef>
                <a:spcPts val="0"/>
              </a:spcBef>
              <a:spcAft>
                <a:spcPts val="0"/>
              </a:spcAft>
              <a:buSzPts val="2100"/>
              <a:buChar char="○"/>
            </a:pPr>
            <a:r>
              <a:rPr lang="vi-VN" sz="2100">
                <a:latin typeface="Arial"/>
                <a:ea typeface="Arial"/>
                <a:cs typeface="Arial"/>
                <a:sym typeface="Arial"/>
              </a:rPr>
              <a:t>Tối thiểu là 3:1 cho văn bản lớn so với nền</a:t>
            </a:r>
            <a:endParaRPr sz="1900">
              <a:latin typeface="Arial"/>
              <a:ea typeface="Arial"/>
              <a:cs typeface="Arial"/>
              <a:sym typeface="Arial"/>
            </a:endParaRPr>
          </a:p>
          <a:p>
            <a:pPr marL="457200" lvl="0" indent="-361950" algn="l" rtl="0">
              <a:lnSpc>
                <a:spcPct val="100000"/>
              </a:lnSpc>
              <a:spcBef>
                <a:spcPts val="1000"/>
              </a:spcBef>
              <a:spcAft>
                <a:spcPts val="0"/>
              </a:spcAft>
              <a:buSzPts val="2100"/>
              <a:buChar char="●"/>
            </a:pPr>
            <a:r>
              <a:rPr lang="vi-VN" sz="2100">
                <a:latin typeface="Arial"/>
                <a:ea typeface="Arial"/>
                <a:cs typeface="Arial"/>
                <a:sym typeface="Arial"/>
              </a:rPr>
              <a:t>Dùng các thành phần điều khiển lớn, đơn giản</a:t>
            </a:r>
            <a:endParaRPr sz="2300">
              <a:latin typeface="Arial"/>
              <a:ea typeface="Arial"/>
              <a:cs typeface="Arial"/>
              <a:sym typeface="Arial"/>
            </a:endParaRPr>
          </a:p>
          <a:p>
            <a:pPr marL="914400" lvl="1" indent="-361950" algn="l" rtl="0">
              <a:lnSpc>
                <a:spcPct val="120000"/>
              </a:lnSpc>
              <a:spcBef>
                <a:spcPts val="0"/>
              </a:spcBef>
              <a:spcAft>
                <a:spcPts val="0"/>
              </a:spcAft>
              <a:buSzPts val="2100"/>
              <a:buChar char="○"/>
            </a:pPr>
            <a:r>
              <a:rPr lang="vi-VN" sz="2100">
                <a:solidFill>
                  <a:schemeClr val="dk1"/>
                </a:solidFill>
                <a:latin typeface="Arial"/>
                <a:ea typeface="Arial"/>
                <a:cs typeface="Arial"/>
                <a:sym typeface="Arial"/>
              </a:rPr>
              <a:t>Kích thước đích chạm tối thiểu phải là 48dp x 48dp</a:t>
            </a:r>
            <a:endParaRPr sz="1900">
              <a:latin typeface="Arial"/>
              <a:ea typeface="Arial"/>
              <a:cs typeface="Arial"/>
              <a:sym typeface="Arial"/>
            </a:endParaRPr>
          </a:p>
          <a:p>
            <a:pPr marL="457200" lvl="0" indent="-361950" algn="l" rtl="0">
              <a:lnSpc>
                <a:spcPct val="100000"/>
              </a:lnSpc>
              <a:spcBef>
                <a:spcPts val="1000"/>
              </a:spcBef>
              <a:spcAft>
                <a:spcPts val="0"/>
              </a:spcAft>
              <a:buSzPts val="2100"/>
              <a:buChar char="●"/>
            </a:pPr>
            <a:r>
              <a:rPr lang="vi-VN" sz="2100">
                <a:latin typeface="Arial"/>
                <a:ea typeface="Arial"/>
                <a:cs typeface="Arial"/>
                <a:sym typeface="Arial"/>
              </a:rPr>
              <a:t>Mô tả từng thành phần trên giao diện người dùng</a:t>
            </a:r>
            <a:endParaRPr sz="2300">
              <a:latin typeface="Arial"/>
              <a:ea typeface="Arial"/>
              <a:cs typeface="Arial"/>
              <a:sym typeface="Arial"/>
            </a:endParaRPr>
          </a:p>
          <a:p>
            <a:pPr marL="914400" lvl="1" indent="-361950" algn="l" rtl="0">
              <a:lnSpc>
                <a:spcPct val="120000"/>
              </a:lnSpc>
              <a:spcBef>
                <a:spcPts val="0"/>
              </a:spcBef>
              <a:spcAft>
                <a:spcPts val="0"/>
              </a:spcAft>
              <a:buSzPts val="2100"/>
              <a:buChar char="○"/>
            </a:pPr>
            <a:r>
              <a:rPr lang="vi-VN" sz="2100">
                <a:latin typeface="Arial"/>
                <a:ea typeface="Arial"/>
                <a:cs typeface="Arial"/>
                <a:sym typeface="Arial"/>
              </a:rPr>
              <a:t>Đặt phần mô tả nội dung trên các hình ảnh và thành phần điều khiển </a:t>
            </a:r>
            <a:endParaRPr sz="1900">
              <a:latin typeface="Arial"/>
              <a:ea typeface="Arial"/>
              <a:cs typeface="Arial"/>
              <a:sym typeface="Arial"/>
            </a:endParaRPr>
          </a:p>
          <a:p>
            <a:pPr marL="457200" lvl="0" indent="0" algn="l" rtl="0">
              <a:lnSpc>
                <a:spcPct val="120000"/>
              </a:lnSpc>
              <a:spcBef>
                <a:spcPts val="1000"/>
              </a:spcBef>
              <a:spcAft>
                <a:spcPts val="0"/>
              </a:spcAft>
              <a:buSzPts val="2400"/>
              <a:buNone/>
            </a:pPr>
            <a:endParaRPr sz="21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Trình quét hỗ trợ tiếp cận</a:t>
            </a:r>
            <a:endParaRPr>
              <a:latin typeface="Arial"/>
              <a:ea typeface="Arial"/>
              <a:cs typeface="Arial"/>
              <a:sym typeface="Arial"/>
            </a:endParaRPr>
          </a:p>
        </p:txBody>
      </p:sp>
      <p:sp>
        <p:nvSpPr>
          <p:cNvPr id="552" name="Google Shape;552;p73"/>
          <p:cNvSpPr txBox="1">
            <a:spLocks noGrp="1"/>
          </p:cNvSpPr>
          <p:nvPr>
            <p:ph type="body" idx="1"/>
          </p:nvPr>
        </p:nvSpPr>
        <p:spPr>
          <a:xfrm>
            <a:off x="311700" y="1265800"/>
            <a:ext cx="6207300" cy="299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2400"/>
              <a:buNone/>
            </a:pPr>
            <a:r>
              <a:rPr lang="vi-VN" sz="2200">
                <a:latin typeface="Arial"/>
                <a:ea typeface="Arial"/>
                <a:cs typeface="Arial"/>
                <a:sym typeface="Arial"/>
              </a:rPr>
              <a:t>Công cụ quét màn hình của bạn và đề xuất những điểm cải tiến để làm cho ứng dụng dễ tiếp cận hơn, dựa trên:</a:t>
            </a:r>
            <a:endParaRPr>
              <a:latin typeface="Arial"/>
              <a:ea typeface="Arial"/>
              <a:cs typeface="Arial"/>
              <a:sym typeface="Arial"/>
            </a:endParaRPr>
          </a:p>
          <a:p>
            <a:pPr marL="457200" marR="0" lvl="0" indent="-368300" algn="l" rtl="0">
              <a:lnSpc>
                <a:spcPct val="115000"/>
              </a:lnSpc>
              <a:spcBef>
                <a:spcPts val="600"/>
              </a:spcBef>
              <a:spcAft>
                <a:spcPts val="0"/>
              </a:spcAft>
              <a:buSzPts val="2200"/>
              <a:buChar char="●"/>
            </a:pPr>
            <a:r>
              <a:rPr lang="vi-VN" sz="2200">
                <a:latin typeface="Arial"/>
                <a:ea typeface="Arial"/>
                <a:cs typeface="Arial"/>
                <a:sym typeface="Arial"/>
              </a:rPr>
              <a:t>Nhãn nội dung </a:t>
            </a:r>
            <a:endParaRPr>
              <a:latin typeface="Arial"/>
              <a:ea typeface="Arial"/>
              <a:cs typeface="Arial"/>
              <a:sym typeface="Arial"/>
            </a:endParaRPr>
          </a:p>
          <a:p>
            <a:pPr marL="457200" marR="0" lvl="0" indent="-368300" algn="l" rtl="0">
              <a:lnSpc>
                <a:spcPct val="115000"/>
              </a:lnSpc>
              <a:spcBef>
                <a:spcPts val="0"/>
              </a:spcBef>
              <a:spcAft>
                <a:spcPts val="0"/>
              </a:spcAft>
              <a:buSzPts val="2200"/>
              <a:buChar char="●"/>
            </a:pPr>
            <a:r>
              <a:rPr lang="vi-VN" sz="2200">
                <a:latin typeface="Arial"/>
                <a:ea typeface="Arial"/>
                <a:cs typeface="Arial"/>
                <a:sym typeface="Arial"/>
              </a:rPr>
              <a:t>Kích thước đích chạm </a:t>
            </a:r>
            <a:endParaRPr>
              <a:latin typeface="Arial"/>
              <a:ea typeface="Arial"/>
              <a:cs typeface="Arial"/>
              <a:sym typeface="Arial"/>
            </a:endParaRPr>
          </a:p>
          <a:p>
            <a:pPr marL="457200" marR="0" lvl="0" indent="-368300" algn="l" rtl="0">
              <a:lnSpc>
                <a:spcPct val="115000"/>
              </a:lnSpc>
              <a:spcBef>
                <a:spcPts val="0"/>
              </a:spcBef>
              <a:spcAft>
                <a:spcPts val="0"/>
              </a:spcAft>
              <a:buSzPts val="2200"/>
              <a:buChar char="●"/>
            </a:pPr>
            <a:r>
              <a:rPr lang="vi-VN" sz="2200">
                <a:latin typeface="Arial"/>
                <a:ea typeface="Arial"/>
                <a:cs typeface="Arial"/>
                <a:sym typeface="Arial"/>
              </a:rPr>
              <a:t>Chế độ xem có thể nhấp</a:t>
            </a:r>
            <a:endParaRPr>
              <a:latin typeface="Arial"/>
              <a:ea typeface="Arial"/>
              <a:cs typeface="Arial"/>
              <a:sym typeface="Arial"/>
            </a:endParaRPr>
          </a:p>
          <a:p>
            <a:pPr marL="457200" marR="0" lvl="0" indent="-368300" algn="l" rtl="0">
              <a:lnSpc>
                <a:spcPct val="115000"/>
              </a:lnSpc>
              <a:spcBef>
                <a:spcPts val="0"/>
              </a:spcBef>
              <a:spcAft>
                <a:spcPts val="0"/>
              </a:spcAft>
              <a:buSzPts val="2200"/>
              <a:buChar char="●"/>
            </a:pPr>
            <a:r>
              <a:rPr lang="vi-VN" sz="2200">
                <a:latin typeface="Arial"/>
                <a:ea typeface="Arial"/>
                <a:cs typeface="Arial"/>
                <a:sym typeface="Arial"/>
              </a:rPr>
              <a:t>Độ tương phản của văn bản và hình ảnh </a:t>
            </a:r>
            <a:endParaRPr>
              <a:latin typeface="Arial"/>
              <a:ea typeface="Arial"/>
              <a:cs typeface="Arial"/>
              <a:sym typeface="Arial"/>
            </a:endParaRPr>
          </a:p>
          <a:p>
            <a:pPr marL="0" lvl="0" indent="0" algn="l" rtl="0">
              <a:lnSpc>
                <a:spcPct val="115000"/>
              </a:lnSpc>
              <a:spcBef>
                <a:spcPts val="1000"/>
              </a:spcBef>
              <a:spcAft>
                <a:spcPts val="0"/>
              </a:spcAft>
              <a:buSzPts val="2400"/>
              <a:buNone/>
            </a:pPr>
            <a:endParaRPr sz="2200">
              <a:latin typeface="Arial"/>
              <a:ea typeface="Arial"/>
              <a:cs typeface="Arial"/>
              <a:sym typeface="Arial"/>
            </a:endParaRPr>
          </a:p>
          <a:p>
            <a:pPr marL="0" lvl="0" indent="0" algn="l" rtl="0">
              <a:lnSpc>
                <a:spcPct val="115000"/>
              </a:lnSpc>
              <a:spcBef>
                <a:spcPts val="1000"/>
              </a:spcBef>
              <a:spcAft>
                <a:spcPts val="1000"/>
              </a:spcAft>
              <a:buSzPts val="2400"/>
              <a:buNone/>
            </a:pPr>
            <a:endParaRPr sz="2200">
              <a:latin typeface="Arial"/>
              <a:ea typeface="Arial"/>
              <a:cs typeface="Arial"/>
              <a:sym typeface="Arial"/>
            </a:endParaRPr>
          </a:p>
        </p:txBody>
      </p:sp>
      <p:sp>
        <p:nvSpPr>
          <p:cNvPr id="553" name="Google Shape;553;p7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57</a:t>
            </a:fld>
            <a:endParaRPr/>
          </a:p>
        </p:txBody>
      </p:sp>
      <p:pic>
        <p:nvPicPr>
          <p:cNvPr id="554" name="Google Shape;554;p73"/>
          <p:cNvPicPr preferRelativeResize="0"/>
          <p:nvPr/>
        </p:nvPicPr>
        <p:blipFill rotWithShape="1">
          <a:blip r:embed="rId3">
            <a:alphaModFix/>
          </a:blip>
          <a:src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Ví dụ về Trình quét hỗ trợ tiếp cận</a:t>
            </a:r>
            <a:endParaRPr>
              <a:latin typeface="Arial"/>
              <a:ea typeface="Arial"/>
              <a:cs typeface="Arial"/>
              <a:sym typeface="Arial"/>
            </a:endParaRPr>
          </a:p>
        </p:txBody>
      </p:sp>
      <p:sp>
        <p:nvSpPr>
          <p:cNvPr id="560" name="Google Shape;560;p7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58</a:t>
            </a:fld>
            <a:endParaRPr/>
          </a:p>
        </p:txBody>
      </p:sp>
      <p:pic>
        <p:nvPicPr>
          <p:cNvPr id="561" name="Google Shape;561;p74"/>
          <p:cNvPicPr preferRelativeResize="0"/>
          <p:nvPr/>
        </p:nvPicPr>
        <p:blipFill rotWithShape="1">
          <a:blip r:embed="rId3">
            <a:alphaModFix/>
          </a:blip>
          <a:srcRect/>
          <a:stretch/>
        </p:blipFill>
        <p:spPr>
          <a:xfrm>
            <a:off x="2476950" y="1056325"/>
            <a:ext cx="1856338" cy="3422121"/>
          </a:xfrm>
          <a:prstGeom prst="rect">
            <a:avLst/>
          </a:prstGeom>
          <a:noFill/>
          <a:ln w="9525" cap="flat" cmpd="sng">
            <a:solidFill>
              <a:srgbClr val="CCCCCC"/>
            </a:solidFill>
            <a:prstDash val="solid"/>
            <a:round/>
            <a:headEnd type="none" w="sm" len="sm"/>
            <a:tailEnd type="none" w="sm" len="sm"/>
          </a:ln>
        </p:spPr>
      </p:pic>
      <p:pic>
        <p:nvPicPr>
          <p:cNvPr id="562" name="Google Shape;562;p74"/>
          <p:cNvPicPr preferRelativeResize="0"/>
          <p:nvPr/>
        </p:nvPicPr>
        <p:blipFill rotWithShape="1">
          <a:blip r:embed="rId4">
            <a:alphaModFix/>
          </a:blip>
          <a:srcRect/>
          <a:stretch/>
        </p:blipFill>
        <p:spPr>
          <a:xfrm>
            <a:off x="4636900" y="1106025"/>
            <a:ext cx="1836946" cy="3379252"/>
          </a:xfrm>
          <a:prstGeom prst="rect">
            <a:avLst/>
          </a:prstGeom>
          <a:noFill/>
          <a:ln w="9525" cap="flat" cmpd="sng">
            <a:solidFill>
              <a:srgbClr val="CCCCCC"/>
            </a:solidFill>
            <a:prstDash val="solid"/>
            <a:round/>
            <a:headEnd type="none" w="sm" len="sm"/>
            <a:tailEnd type="none" w="sm" len="sm"/>
          </a:ln>
        </p:spPr>
      </p:pic>
      <p:pic>
        <p:nvPicPr>
          <p:cNvPr id="563" name="Google Shape;563;p74"/>
          <p:cNvPicPr preferRelativeResize="0"/>
          <p:nvPr/>
        </p:nvPicPr>
        <p:blipFill rotWithShape="1">
          <a:blip r:embed="rId5">
            <a:alphaModFix/>
          </a:blip>
          <a:srcRect/>
          <a:stretch/>
        </p:blipFill>
        <p:spPr>
          <a:xfrm>
            <a:off x="411075" y="1106037"/>
            <a:ext cx="1689624" cy="3379231"/>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Thêm nhãn nội dung</a:t>
            </a:r>
            <a:endParaRPr>
              <a:latin typeface="Arial"/>
              <a:ea typeface="Arial"/>
              <a:cs typeface="Arial"/>
              <a:sym typeface="Arial"/>
            </a:endParaRPr>
          </a:p>
        </p:txBody>
      </p:sp>
      <p:sp>
        <p:nvSpPr>
          <p:cNvPr id="569" name="Google Shape;569;p75"/>
          <p:cNvSpPr txBox="1">
            <a:spLocks noGrp="1"/>
          </p:cNvSpPr>
          <p:nvPr>
            <p:ph type="body" idx="1"/>
          </p:nvPr>
        </p:nvSpPr>
        <p:spPr>
          <a:xfrm>
            <a:off x="235500" y="1207000"/>
            <a:ext cx="8520600" cy="2857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vi-VN" sz="2200">
                <a:latin typeface="Arial"/>
                <a:ea typeface="Arial"/>
                <a:cs typeface="Arial"/>
                <a:sym typeface="Arial"/>
              </a:rPr>
              <a:t>Đặt thuộc tính </a:t>
            </a:r>
            <a:r>
              <a:rPr lang="vi-VN" sz="2200">
                <a:latin typeface="Courier New"/>
                <a:ea typeface="Courier New"/>
                <a:cs typeface="Courier New"/>
                <a:sym typeface="Courier New"/>
              </a:rPr>
              <a:t>contentDescription</a:t>
            </a:r>
            <a:r>
              <a:rPr lang="vi-VN" sz="2200">
                <a:latin typeface="Arial"/>
                <a:ea typeface="Arial"/>
                <a:cs typeface="Arial"/>
                <a:sym typeface="Arial"/>
              </a:rPr>
              <a:t> → đọc to bằng trình đọc màn hình</a:t>
            </a:r>
            <a:endParaRPr>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0" algn="l" rtl="0">
              <a:spcBef>
                <a:spcPts val="0"/>
              </a:spcBef>
              <a:spcAft>
                <a:spcPts val="0"/>
              </a:spcAft>
              <a:buNone/>
            </a:pPr>
            <a:r>
              <a:rPr lang="vi-V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vi-V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vi-VN" sz="1800">
                <a:solidFill>
                  <a:schemeClr val="dk1"/>
                </a:solidFill>
                <a:latin typeface="Consolas"/>
                <a:ea typeface="Consolas"/>
                <a:cs typeface="Consolas"/>
                <a:sym typeface="Consolas"/>
              </a:rPr>
              <a:t>    android:contentDescription=</a:t>
            </a:r>
            <a:r>
              <a:rPr lang="vi-VN" sz="1800">
                <a:solidFill>
                  <a:srgbClr val="388E3C"/>
                </a:solidFill>
                <a:latin typeface="Consolas"/>
                <a:ea typeface="Consolas"/>
                <a:cs typeface="Consolas"/>
                <a:sym typeface="Consolas"/>
              </a:rPr>
              <a:t>"@string/stop_sign"</a:t>
            </a:r>
            <a:r>
              <a:rPr lang="vi-VN" sz="1800">
                <a:solidFill>
                  <a:schemeClr val="dk1"/>
                </a:solidFill>
                <a:latin typeface="Consolas"/>
                <a:ea typeface="Consolas"/>
                <a:cs typeface="Consolas"/>
                <a:sym typeface="Consolas"/>
              </a:rPr>
              <a:t> /&gt;</a:t>
            </a:r>
            <a:endParaRPr sz="2200">
              <a:solidFill>
                <a:schemeClr val="dk1"/>
              </a:solidFill>
              <a:latin typeface="Arial"/>
              <a:ea typeface="Arial"/>
              <a:cs typeface="Arial"/>
              <a:sym typeface="Arial"/>
            </a:endParaRPr>
          </a:p>
          <a:p>
            <a:pPr marL="0" lvl="0" indent="0" algn="l" rtl="0">
              <a:lnSpc>
                <a:spcPct val="115000"/>
              </a:lnSpc>
              <a:spcBef>
                <a:spcPts val="600"/>
              </a:spcBef>
              <a:spcAft>
                <a:spcPts val="0"/>
              </a:spcAft>
              <a:buSzPts val="2400"/>
              <a:buNone/>
            </a:pPr>
            <a:endParaRPr sz="800">
              <a:latin typeface="Arial"/>
              <a:ea typeface="Arial"/>
              <a:cs typeface="Arial"/>
              <a:sym typeface="Arial"/>
            </a:endParaRPr>
          </a:p>
          <a:p>
            <a:pPr marL="457200" lvl="0" indent="0" algn="l" rtl="0">
              <a:lnSpc>
                <a:spcPct val="115000"/>
              </a:lnSpc>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a:p>
            <a:pPr marL="457200" lvl="0" indent="-368300" algn="l" rtl="0">
              <a:lnSpc>
                <a:spcPct val="115000"/>
              </a:lnSpc>
              <a:spcBef>
                <a:spcPts val="0"/>
              </a:spcBef>
              <a:spcAft>
                <a:spcPts val="0"/>
              </a:spcAft>
              <a:buClr>
                <a:schemeClr val="dk1"/>
              </a:buClr>
              <a:buSzPts val="2200"/>
              <a:buChar char="●"/>
            </a:pPr>
            <a:r>
              <a:rPr lang="vi-VN" sz="2200">
                <a:solidFill>
                  <a:schemeClr val="dk1"/>
                </a:solidFill>
                <a:latin typeface="Arial"/>
                <a:ea typeface="Arial"/>
                <a:cs typeface="Arial"/>
                <a:sym typeface="Arial"/>
              </a:rPr>
              <a:t>Văn bản trong Chế độ xem văn bản đã được cung cấp cho các dịch vụ hỗ trợ tiếp cận, không cần có nhãn bổ sung</a:t>
            </a:r>
            <a:endParaRPr>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endParaRPr sz="1800">
              <a:solidFill>
                <a:schemeClr val="dk1"/>
              </a:solidFill>
              <a:latin typeface="Arial"/>
              <a:ea typeface="Arial"/>
              <a:cs typeface="Arial"/>
              <a:sym typeface="Arial"/>
            </a:endParaRPr>
          </a:p>
          <a:p>
            <a:pPr marL="0" lvl="0" indent="0" algn="l" rtl="0">
              <a:lnSpc>
                <a:spcPct val="115000"/>
              </a:lnSpc>
              <a:spcBef>
                <a:spcPts val="0"/>
              </a:spcBef>
              <a:spcAft>
                <a:spcPts val="600"/>
              </a:spcAft>
              <a:buClr>
                <a:schemeClr val="dk1"/>
              </a:buClr>
              <a:buSzPts val="1100"/>
              <a:buFont typeface="Arial"/>
              <a:buNone/>
            </a:pPr>
            <a:endParaRPr sz="1800">
              <a:solidFill>
                <a:srgbClr val="1C4587"/>
              </a:solidFill>
              <a:latin typeface="Arial"/>
              <a:ea typeface="Arial"/>
              <a:cs typeface="Arial"/>
              <a:sym typeface="Arial"/>
            </a:endParaRPr>
          </a:p>
        </p:txBody>
      </p:sp>
      <p:sp>
        <p:nvSpPr>
          <p:cNvPr id="570" name="Google Shape;570;p7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Tạo dự án mới</a:t>
            </a:r>
            <a:endParaRPr dirty="0">
              <a:latin typeface="Arial"/>
              <a:ea typeface="Arial"/>
              <a:cs typeface="Arial"/>
              <a:sym typeface="Arial"/>
            </a:endParaRPr>
          </a:p>
        </p:txBody>
      </p:sp>
      <p:sp>
        <p:nvSpPr>
          <p:cNvPr id="114" name="Google Shape;114;p2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a:t>
            </a:fld>
            <a:endParaRPr/>
          </a:p>
        </p:txBody>
      </p:sp>
      <p:pic>
        <p:nvPicPr>
          <p:cNvPr id="115" name="Google Shape;115;p22"/>
          <p:cNvPicPr preferRelativeResize="0"/>
          <p:nvPr/>
        </p:nvPicPr>
        <p:blipFill rotWithShape="1">
          <a:blip r:embed="rId3">
            <a:alphaModFix/>
          </a:blip>
          <a:src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Không cần có nhãn nội dung</a:t>
            </a:r>
            <a:endParaRPr>
              <a:latin typeface="Arial"/>
              <a:ea typeface="Arial"/>
              <a:cs typeface="Arial"/>
              <a:sym typeface="Arial"/>
            </a:endParaRPr>
          </a:p>
        </p:txBody>
      </p:sp>
      <p:sp>
        <p:nvSpPr>
          <p:cNvPr id="576" name="Google Shape;576;p7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60</a:t>
            </a:fld>
            <a:endParaRPr/>
          </a:p>
        </p:txBody>
      </p:sp>
      <p:sp>
        <p:nvSpPr>
          <p:cNvPr id="577" name="Google Shape;577;p76"/>
          <p:cNvSpPr txBox="1">
            <a:spLocks noGrp="1"/>
          </p:cNvSpPr>
          <p:nvPr>
            <p:ph type="body" idx="1"/>
          </p:nvPr>
        </p:nvSpPr>
        <p:spPr>
          <a:xfrm>
            <a:off x="235500" y="1583175"/>
            <a:ext cx="8179200" cy="28473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Char char="●"/>
            </a:pPr>
            <a:r>
              <a:rPr lang="vi-VN" sz="2200">
                <a:solidFill>
                  <a:schemeClr val="dk1"/>
                </a:solidFill>
                <a:latin typeface="Arial"/>
                <a:ea typeface="Arial"/>
                <a:cs typeface="Arial"/>
                <a:sym typeface="Arial"/>
              </a:rPr>
              <a:t>Đối với các thành phần đồ họa chỉ dùng cho mục đích trang trí, bạn có thể đặt</a:t>
            </a:r>
            <a:endParaRPr>
              <a:latin typeface="Arial"/>
              <a:ea typeface="Arial"/>
              <a:cs typeface="Arial"/>
              <a:sym typeface="Arial"/>
            </a:endParaRPr>
          </a:p>
          <a:p>
            <a:pPr marL="0" lvl="0" indent="457200" algn="l" rtl="0">
              <a:spcBef>
                <a:spcPts val="0"/>
              </a:spcBef>
              <a:spcAft>
                <a:spcPts val="0"/>
              </a:spcAft>
              <a:buNone/>
            </a:pPr>
            <a:r>
              <a:rPr lang="vi-VN" sz="2000">
                <a:solidFill>
                  <a:schemeClr val="dk1"/>
                </a:solidFill>
                <a:latin typeface="Courier New"/>
                <a:ea typeface="Courier New"/>
                <a:cs typeface="Courier New"/>
                <a:sym typeface="Courier New"/>
              </a:rPr>
              <a:t>android:importantForAccessibility=</a:t>
            </a:r>
            <a:r>
              <a:rPr lang="vi-VN" sz="2000">
                <a:solidFill>
                  <a:srgbClr val="388E3C"/>
                </a:solidFill>
                <a:latin typeface="Courier New"/>
                <a:ea typeface="Courier New"/>
                <a:cs typeface="Courier New"/>
                <a:sym typeface="Courier New"/>
              </a:rPr>
              <a:t>"no"</a:t>
            </a:r>
            <a:r>
              <a:rPr lang="vi-VN"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marL="0" lvl="0" indent="457200" algn="l" rtl="0">
              <a:spcBef>
                <a:spcPts val="600"/>
              </a:spcBef>
              <a:spcAft>
                <a:spcPts val="0"/>
              </a:spcAft>
              <a:buNone/>
            </a:pPr>
            <a:endParaRPr sz="2000">
              <a:solidFill>
                <a:schemeClr val="dk1"/>
              </a:solidFill>
              <a:latin typeface="Courier New"/>
              <a:ea typeface="Courier New"/>
              <a:cs typeface="Courier New"/>
              <a:sym typeface="Courier New"/>
            </a:endParaRPr>
          </a:p>
          <a:p>
            <a:pPr marL="457200" lvl="0" indent="-368300" algn="l" rtl="0">
              <a:lnSpc>
                <a:spcPct val="115000"/>
              </a:lnSpc>
              <a:spcBef>
                <a:spcPts val="600"/>
              </a:spcBef>
              <a:spcAft>
                <a:spcPts val="600"/>
              </a:spcAft>
              <a:buClr>
                <a:schemeClr val="dk1"/>
              </a:buClr>
              <a:buSzPts val="2200"/>
              <a:buChar char="●"/>
            </a:pPr>
            <a:r>
              <a:rPr lang="vi-VN" sz="2200">
                <a:solidFill>
                  <a:schemeClr val="dk1"/>
                </a:solidFill>
                <a:latin typeface="Arial"/>
                <a:ea typeface="Arial"/>
                <a:cs typeface="Arial"/>
                <a:sym typeface="Arial"/>
              </a:rPr>
              <a:t>Tốt hơn là bạn nên xóa các thông báo không cần thiết cho người dùng</a:t>
            </a:r>
            <a:endParaRPr>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TalkBack</a:t>
            </a:r>
            <a:endParaRPr>
              <a:latin typeface="Arial"/>
              <a:ea typeface="Arial"/>
              <a:cs typeface="Arial"/>
              <a:sym typeface="Arial"/>
            </a:endParaRPr>
          </a:p>
        </p:txBody>
      </p:sp>
      <p:sp>
        <p:nvSpPr>
          <p:cNvPr id="583" name="Google Shape;583;p77"/>
          <p:cNvSpPr txBox="1">
            <a:spLocks noGrp="1"/>
          </p:cNvSpPr>
          <p:nvPr>
            <p:ph type="body" idx="1"/>
          </p:nvPr>
        </p:nvSpPr>
        <p:spPr>
          <a:xfrm>
            <a:off x="242475" y="1516775"/>
            <a:ext cx="8520600" cy="29307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SzPts val="2200"/>
              <a:buChar char="●"/>
            </a:pPr>
            <a:r>
              <a:rPr lang="vi-VN" sz="2200">
                <a:latin typeface="Arial"/>
                <a:ea typeface="Arial"/>
                <a:cs typeface="Arial"/>
                <a:sym typeface="Arial"/>
              </a:rPr>
              <a:t>Trình đọc màn hình của Google đi kèm với các thiết bị Android</a:t>
            </a:r>
            <a:endParaRPr>
              <a:latin typeface="Arial"/>
              <a:ea typeface="Arial"/>
              <a:cs typeface="Arial"/>
              <a:sym typeface="Arial"/>
            </a:endParaRPr>
          </a:p>
          <a:p>
            <a:pPr marL="457200" marR="0" lvl="0" indent="-368300" algn="l" rtl="0">
              <a:lnSpc>
                <a:spcPct val="115000"/>
              </a:lnSpc>
              <a:spcBef>
                <a:spcPts val="1000"/>
              </a:spcBef>
              <a:spcAft>
                <a:spcPts val="0"/>
              </a:spcAft>
              <a:buSzPts val="2200"/>
              <a:buChar char="●"/>
            </a:pPr>
            <a:r>
              <a:rPr lang="vi-VN" sz="2200">
                <a:latin typeface="Arial"/>
                <a:ea typeface="Arial"/>
                <a:cs typeface="Arial"/>
                <a:sym typeface="Arial"/>
              </a:rPr>
              <a:t>Cung cấp phản hồi bằng giọng nói để bạn không phải nhìn vào màn hình khi sử dụng thiết bị</a:t>
            </a:r>
            <a:endParaRPr>
              <a:latin typeface="Arial"/>
              <a:ea typeface="Arial"/>
              <a:cs typeface="Arial"/>
              <a:sym typeface="Arial"/>
            </a:endParaRPr>
          </a:p>
          <a:p>
            <a:pPr marL="457200" lvl="0" indent="-368300" algn="l" rtl="0">
              <a:lnSpc>
                <a:spcPct val="115000"/>
              </a:lnSpc>
              <a:spcBef>
                <a:spcPts val="1000"/>
              </a:spcBef>
              <a:spcAft>
                <a:spcPts val="0"/>
              </a:spcAft>
              <a:buClr>
                <a:schemeClr val="dk1"/>
              </a:buClr>
              <a:buSzPts val="2200"/>
              <a:buChar char="●"/>
            </a:pPr>
            <a:r>
              <a:rPr lang="vi-VN" sz="2200">
                <a:solidFill>
                  <a:schemeClr val="dk1"/>
                </a:solidFill>
                <a:latin typeface="Arial"/>
                <a:ea typeface="Arial"/>
                <a:cs typeface="Arial"/>
                <a:sym typeface="Arial"/>
              </a:rPr>
              <a:t>Cho phép bạn thao tác trên thiết bị bằng cử chỉ</a:t>
            </a:r>
            <a:endParaRPr>
              <a:latin typeface="Arial"/>
              <a:ea typeface="Arial"/>
              <a:cs typeface="Arial"/>
              <a:sym typeface="Arial"/>
            </a:endParaRPr>
          </a:p>
          <a:p>
            <a:pPr marL="457200" lvl="0" indent="-368300" algn="l" rtl="0">
              <a:lnSpc>
                <a:spcPct val="115000"/>
              </a:lnSpc>
              <a:spcBef>
                <a:spcPts val="1000"/>
              </a:spcBef>
              <a:spcAft>
                <a:spcPts val="0"/>
              </a:spcAft>
              <a:buClr>
                <a:schemeClr val="dk1"/>
              </a:buClr>
              <a:buSzPts val="2200"/>
              <a:buChar char="●"/>
            </a:pPr>
            <a:r>
              <a:rPr lang="vi-VN" sz="2200">
                <a:solidFill>
                  <a:schemeClr val="dk1"/>
                </a:solidFill>
                <a:latin typeface="Arial"/>
                <a:ea typeface="Arial"/>
                <a:cs typeface="Arial"/>
                <a:sym typeface="Arial"/>
              </a:rPr>
              <a:t>Có bàn phím chữ nổi cho chữ nổi tiếng Anh hợp nhất</a:t>
            </a:r>
            <a:endParaRPr>
              <a:latin typeface="Arial"/>
              <a:ea typeface="Arial"/>
              <a:cs typeface="Arial"/>
              <a:sym typeface="Arial"/>
            </a:endParaRPr>
          </a:p>
          <a:p>
            <a:pPr marL="0" lvl="0" indent="0" algn="l" rtl="0">
              <a:lnSpc>
                <a:spcPct val="115000"/>
              </a:lnSpc>
              <a:spcBef>
                <a:spcPts val="1000"/>
              </a:spcBef>
              <a:spcAft>
                <a:spcPts val="1000"/>
              </a:spcAft>
              <a:buSzPts val="2400"/>
              <a:buNone/>
            </a:pPr>
            <a:endParaRPr sz="2200">
              <a:latin typeface="Arial"/>
              <a:ea typeface="Arial"/>
              <a:cs typeface="Arial"/>
              <a:sym typeface="Arial"/>
            </a:endParaRPr>
          </a:p>
        </p:txBody>
      </p:sp>
      <p:sp>
        <p:nvSpPr>
          <p:cNvPr id="584" name="Google Shape;584;p7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Ví dụ về TalkBack</a:t>
            </a:r>
            <a:endParaRPr>
              <a:latin typeface="Arial"/>
              <a:ea typeface="Arial"/>
              <a:cs typeface="Arial"/>
              <a:sym typeface="Arial"/>
            </a:endParaRPr>
          </a:p>
        </p:txBody>
      </p:sp>
      <p:sp>
        <p:nvSpPr>
          <p:cNvPr id="590" name="Google Shape;590;p7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62</a:t>
            </a:fld>
            <a:endParaRPr/>
          </a:p>
        </p:txBody>
      </p:sp>
      <p:pic>
        <p:nvPicPr>
          <p:cNvPr id="591" name="Google Shape;591;p78"/>
          <p:cNvPicPr preferRelativeResize="0"/>
          <p:nvPr/>
        </p:nvPicPr>
        <p:blipFill rotWithShape="1">
          <a:blip r:embed="rId3">
            <a:alphaModFix/>
          </a:blip>
          <a:srcRect b="21098"/>
          <a:stretch/>
        </p:blipFill>
        <p:spPr>
          <a:xfrm>
            <a:off x="311700" y="1178974"/>
            <a:ext cx="1992249" cy="3231149"/>
          </a:xfrm>
          <a:prstGeom prst="rect">
            <a:avLst/>
          </a:prstGeom>
          <a:noFill/>
          <a:ln>
            <a:noFill/>
          </a:ln>
        </p:spPr>
      </p:pic>
      <p:pic>
        <p:nvPicPr>
          <p:cNvPr id="592" name="Google Shape;592;p78"/>
          <p:cNvPicPr preferRelativeResize="0"/>
          <p:nvPr/>
        </p:nvPicPr>
        <p:blipFill rotWithShape="1">
          <a:blip r:embed="rId4">
            <a:alphaModFix/>
          </a:blip>
          <a:srcRect b="12457"/>
          <a:stretch/>
        </p:blipFill>
        <p:spPr>
          <a:xfrm>
            <a:off x="2729738" y="1192900"/>
            <a:ext cx="1795676" cy="3231149"/>
          </a:xfrm>
          <a:prstGeom prst="rect">
            <a:avLst/>
          </a:prstGeom>
          <a:noFill/>
          <a:ln>
            <a:noFill/>
          </a:ln>
        </p:spPr>
      </p:pic>
      <p:cxnSp>
        <p:nvCxnSpPr>
          <p:cNvPr id="593" name="Google Shape;593;p78"/>
          <p:cNvCxnSpPr>
            <a:stCxn id="594" idx="1"/>
          </p:cNvCxnSpPr>
          <p:nvPr/>
        </p:nvCxnSpPr>
        <p:spPr>
          <a:xfrm flipH="1">
            <a:off x="4331875" y="1996200"/>
            <a:ext cx="489600" cy="640800"/>
          </a:xfrm>
          <a:prstGeom prst="straightConnector1">
            <a:avLst/>
          </a:prstGeom>
          <a:noFill/>
          <a:ln w="19050" cap="flat" cmpd="sng">
            <a:solidFill>
              <a:srgbClr val="4CAF50"/>
            </a:solidFill>
            <a:prstDash val="solid"/>
            <a:round/>
            <a:headEnd type="none" w="sm" len="sm"/>
            <a:tailEnd type="triangle" w="med" len="med"/>
          </a:ln>
        </p:spPr>
      </p:cxnSp>
      <p:sp>
        <p:nvSpPr>
          <p:cNvPr id="594" name="Google Shape;594;p78"/>
          <p:cNvSpPr txBox="1"/>
          <p:nvPr/>
        </p:nvSpPr>
        <p:spPr>
          <a:xfrm>
            <a:off x="4821475" y="1165050"/>
            <a:ext cx="3205800" cy="166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vi-VN" sz="2400" i="0" u="none" strike="noStrike" cap="none">
                <a:solidFill>
                  <a:srgbClr val="000000"/>
                </a:solidFill>
              </a:rPr>
              <a:t>Đọc to văn bản khi người dùng di chuyển trên màn hình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Tiếp cận bằng công tắc</a:t>
            </a:r>
            <a:endParaRPr>
              <a:latin typeface="Arial"/>
              <a:ea typeface="Arial"/>
              <a:cs typeface="Arial"/>
              <a:sym typeface="Arial"/>
            </a:endParaRPr>
          </a:p>
        </p:txBody>
      </p:sp>
      <p:sp>
        <p:nvSpPr>
          <p:cNvPr id="600" name="Google Shape;600;p79"/>
          <p:cNvSpPr txBox="1">
            <a:spLocks noGrp="1"/>
          </p:cNvSpPr>
          <p:nvPr>
            <p:ph type="body" idx="1"/>
          </p:nvPr>
        </p:nvSpPr>
        <p:spPr>
          <a:xfrm>
            <a:off x="255075" y="1313950"/>
            <a:ext cx="8520600" cy="2930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Char char="●"/>
            </a:pPr>
            <a:r>
              <a:rPr lang="vi-VN" sz="2200">
                <a:latin typeface="Arial"/>
                <a:ea typeface="Arial"/>
                <a:cs typeface="Arial"/>
                <a:sym typeface="Arial"/>
              </a:rPr>
              <a:t>Cho phép điều khiển thiết bị bằng một hoặc nhiều công tắc thay vì màn hình cảm ứng</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Quét giao diện người dùng ứng dụng của bạn và làm nổi bật từng mục cho đến khi bạn lựa chọn</a:t>
            </a:r>
            <a:endParaRPr>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a:latin typeface="Arial"/>
                <a:ea typeface="Arial"/>
                <a:cs typeface="Arial"/>
                <a:sym typeface="Arial"/>
              </a:rPr>
              <a:t>Dùng với công tắc bên ngoài, bàn phím ngoài hoặc các nút trên thiết bị Android (ví dụ: nút âm lượng)</a:t>
            </a:r>
            <a:endParaRPr>
              <a:latin typeface="Arial"/>
              <a:ea typeface="Arial"/>
              <a:cs typeface="Arial"/>
              <a:sym typeface="Arial"/>
            </a:endParaRPr>
          </a:p>
          <a:p>
            <a:pPr marL="0" lvl="0" indent="0" algn="l" rtl="0">
              <a:lnSpc>
                <a:spcPct val="115000"/>
              </a:lnSpc>
              <a:spcBef>
                <a:spcPts val="1000"/>
              </a:spcBef>
              <a:spcAft>
                <a:spcPts val="1000"/>
              </a:spcAft>
              <a:buSzPts val="2400"/>
              <a:buNone/>
            </a:pPr>
            <a:endParaRPr sz="2200">
              <a:latin typeface="Arial"/>
              <a:ea typeface="Arial"/>
              <a:cs typeface="Arial"/>
              <a:sym typeface="Arial"/>
            </a:endParaRPr>
          </a:p>
        </p:txBody>
      </p:sp>
      <p:sp>
        <p:nvSpPr>
          <p:cNvPr id="601" name="Google Shape;601;p7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hỗ trợ tiếp cận của Android</a:t>
            </a:r>
            <a:endParaRPr>
              <a:latin typeface="Arial"/>
              <a:ea typeface="Arial"/>
              <a:cs typeface="Arial"/>
              <a:sym typeface="Arial"/>
            </a:endParaRPr>
          </a:p>
        </p:txBody>
      </p:sp>
      <p:sp>
        <p:nvSpPr>
          <p:cNvPr id="607" name="Google Shape;607;p8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64</a:t>
            </a:fld>
            <a:endParaRPr/>
          </a:p>
        </p:txBody>
      </p:sp>
      <p:sp>
        <p:nvSpPr>
          <p:cNvPr id="608" name="Google Shape;608;p80"/>
          <p:cNvSpPr txBox="1"/>
          <p:nvPr/>
        </p:nvSpPr>
        <p:spPr>
          <a:xfrm>
            <a:off x="7189975" y="1965075"/>
            <a:ext cx="38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9" name="Google Shape;609;p80"/>
          <p:cNvSpPr txBox="1"/>
          <p:nvPr/>
        </p:nvSpPr>
        <p:spPr>
          <a:xfrm>
            <a:off x="336050" y="1198775"/>
            <a:ext cx="6241800" cy="130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000"/>
              </a:spcAft>
              <a:buClr>
                <a:srgbClr val="000000"/>
              </a:buClr>
              <a:buSzPts val="2200"/>
              <a:buFont typeface="Arial"/>
              <a:buNone/>
            </a:pPr>
            <a:r>
              <a:rPr lang="vi-VN" sz="2100" i="0" u="none" strike="noStrike" cap="none">
                <a:solidFill>
                  <a:srgbClr val="000000"/>
                </a:solidFill>
              </a:rPr>
              <a:t>Tập hợp các ứng dụng hỗ trợ tiếp cận giúp bạn sử dụng thiết bị Android mà không cần nhìn vào thiết bị hoặc dùng một thiết bị công tắc. Bộ ứng dụng này bao gồm:</a:t>
            </a:r>
            <a:endParaRPr sz="1300"/>
          </a:p>
        </p:txBody>
      </p:sp>
      <p:sp>
        <p:nvSpPr>
          <p:cNvPr id="610" name="Google Shape;610;p80"/>
          <p:cNvSpPr txBox="1"/>
          <p:nvPr/>
        </p:nvSpPr>
        <p:spPr>
          <a:xfrm>
            <a:off x="336050" y="2585450"/>
            <a:ext cx="5247000" cy="1844100"/>
          </a:xfrm>
          <a:prstGeom prst="rect">
            <a:avLst/>
          </a:prstGeom>
          <a:noFill/>
          <a:ln>
            <a:noFill/>
          </a:ln>
        </p:spPr>
        <p:txBody>
          <a:bodyPr spcFirstLastPara="1" wrap="square" lIns="91425" tIns="91425" rIns="91425" bIns="91425" anchor="ctr" anchorCtr="0">
            <a:noAutofit/>
          </a:bodyPr>
          <a:lstStyle/>
          <a:p>
            <a:pPr marL="457200" marR="0" lvl="0" indent="-361950" algn="l" rtl="0">
              <a:lnSpc>
                <a:spcPct val="130000"/>
              </a:lnSpc>
              <a:spcBef>
                <a:spcPts val="0"/>
              </a:spcBef>
              <a:spcAft>
                <a:spcPts val="0"/>
              </a:spcAft>
              <a:buClr>
                <a:srgbClr val="000000"/>
              </a:buClr>
              <a:buSzPts val="2100"/>
              <a:buFont typeface="Roboto"/>
              <a:buChar char="●"/>
            </a:pPr>
            <a:r>
              <a:rPr lang="vi-VN" sz="2100" i="0" u="none" strike="noStrike" cap="none">
                <a:solidFill>
                  <a:srgbClr val="000000"/>
                </a:solidFill>
              </a:rPr>
              <a:t>Trình đọc màn hình TalkBack</a:t>
            </a:r>
            <a:endParaRPr sz="1300"/>
          </a:p>
          <a:p>
            <a:pPr marL="457200" marR="0" lvl="0" indent="-361950" algn="l" rtl="0">
              <a:lnSpc>
                <a:spcPct val="130000"/>
              </a:lnSpc>
              <a:spcBef>
                <a:spcPts val="0"/>
              </a:spcBef>
              <a:spcAft>
                <a:spcPts val="0"/>
              </a:spcAft>
              <a:buClr>
                <a:srgbClr val="000000"/>
              </a:buClr>
              <a:buSzPts val="2100"/>
              <a:buFont typeface="Roboto"/>
              <a:buChar char="●"/>
            </a:pPr>
            <a:r>
              <a:rPr lang="vi-VN" sz="2100" i="0" u="none" strike="noStrike" cap="none">
                <a:solidFill>
                  <a:srgbClr val="000000"/>
                </a:solidFill>
              </a:rPr>
              <a:t>Tiếp cận bằng công tắc</a:t>
            </a:r>
            <a:endParaRPr sz="1300"/>
          </a:p>
          <a:p>
            <a:pPr marL="457200" marR="0" lvl="0" indent="-361950" algn="l" rtl="0">
              <a:lnSpc>
                <a:spcPct val="130000"/>
              </a:lnSpc>
              <a:spcBef>
                <a:spcPts val="0"/>
              </a:spcBef>
              <a:spcAft>
                <a:spcPts val="0"/>
              </a:spcAft>
              <a:buClr>
                <a:schemeClr val="dk1"/>
              </a:buClr>
              <a:buSzPts val="2100"/>
              <a:buFont typeface="Roboto"/>
              <a:buChar char="●"/>
            </a:pPr>
            <a:r>
              <a:rPr lang="vi-VN" sz="2100" i="0" u="none" strike="noStrike" cap="none">
                <a:solidFill>
                  <a:schemeClr val="dk1"/>
                </a:solidFill>
              </a:rPr>
              <a:t>Trình đơn hỗ trợ tiếp cận</a:t>
            </a:r>
            <a:endParaRPr sz="1300"/>
          </a:p>
          <a:p>
            <a:pPr marL="457200" marR="0" lvl="0" indent="-361950" algn="l" rtl="0">
              <a:lnSpc>
                <a:spcPct val="130000"/>
              </a:lnSpc>
              <a:spcBef>
                <a:spcPts val="0"/>
              </a:spcBef>
              <a:spcAft>
                <a:spcPts val="0"/>
              </a:spcAft>
              <a:buClr>
                <a:schemeClr val="dk1"/>
              </a:buClr>
              <a:buSzPts val="2100"/>
              <a:buFont typeface="Roboto"/>
              <a:buChar char="●"/>
            </a:pPr>
            <a:r>
              <a:rPr lang="vi-VN" sz="2100" i="0" u="none" strike="noStrike" cap="none">
                <a:solidFill>
                  <a:schemeClr val="dk1"/>
                </a:solidFill>
              </a:rPr>
              <a:t>Chọn để nói</a:t>
            </a:r>
            <a:endParaRPr sz="1300"/>
          </a:p>
        </p:txBody>
      </p:sp>
      <p:pic>
        <p:nvPicPr>
          <p:cNvPr id="611" name="Google Shape;611;p80"/>
          <p:cNvPicPr preferRelativeResize="0"/>
          <p:nvPr/>
        </p:nvPicPr>
        <p:blipFill rotWithShape="1">
          <a:blip r:embed="rId3">
            <a:alphaModFix/>
          </a:blip>
          <a:srcRect/>
          <a:stretch/>
        </p:blipFill>
        <p:spPr>
          <a:xfrm>
            <a:off x="6885200" y="1122575"/>
            <a:ext cx="1868400" cy="3321590"/>
          </a:xfrm>
          <a:prstGeom prst="rect">
            <a:avLst/>
          </a:prstGeom>
          <a:noFill/>
          <a:ln>
            <a:noFill/>
          </a:ln>
        </p:spPr>
      </p:pic>
      <p:sp>
        <p:nvSpPr>
          <p:cNvPr id="612" name="Google Shape;612;p80"/>
          <p:cNvSpPr/>
          <p:nvPr/>
        </p:nvSpPr>
        <p:spPr>
          <a:xfrm>
            <a:off x="6885200" y="3254950"/>
            <a:ext cx="1774200" cy="3240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Tài nguyên về hỗ trợ tiếp cận</a:t>
            </a:r>
            <a:endParaRPr>
              <a:latin typeface="Arial"/>
              <a:ea typeface="Arial"/>
              <a:cs typeface="Arial"/>
              <a:sym typeface="Arial"/>
            </a:endParaRPr>
          </a:p>
        </p:txBody>
      </p:sp>
      <p:sp>
        <p:nvSpPr>
          <p:cNvPr id="618" name="Google Shape;618;p81"/>
          <p:cNvSpPr txBox="1">
            <a:spLocks noGrp="1"/>
          </p:cNvSpPr>
          <p:nvPr>
            <p:ph type="body" idx="1"/>
          </p:nvPr>
        </p:nvSpPr>
        <p:spPr>
          <a:xfrm>
            <a:off x="311700" y="1587825"/>
            <a:ext cx="8237100" cy="19185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vi-VN" u="sng">
                <a:solidFill>
                  <a:schemeClr val="hlink"/>
                </a:solidFill>
                <a:latin typeface="Arial"/>
                <a:ea typeface="Arial"/>
                <a:cs typeface="Arial"/>
                <a:sym typeface="Arial"/>
                <a:hlinkClick r:id="rId3"/>
              </a:rPr>
              <a:t>Xây dựng các ứng dụng dễ tiếp cận hơn</a:t>
            </a:r>
            <a:endParaRPr>
              <a:latin typeface="Arial"/>
              <a:ea typeface="Arial"/>
              <a:cs typeface="Arial"/>
              <a:sym typeface="Arial"/>
            </a:endParaRPr>
          </a:p>
          <a:p>
            <a:pPr marL="457200" lvl="0" indent="-368300" algn="l" rtl="0">
              <a:lnSpc>
                <a:spcPct val="115000"/>
              </a:lnSpc>
              <a:spcBef>
                <a:spcPts val="0"/>
              </a:spcBef>
              <a:spcAft>
                <a:spcPts val="0"/>
              </a:spcAft>
              <a:buSzPts val="2200"/>
              <a:buChar char="●"/>
            </a:pPr>
            <a:r>
              <a:rPr lang="vi-VN" sz="2200" u="sng">
                <a:solidFill>
                  <a:schemeClr val="hlink"/>
                </a:solidFill>
                <a:latin typeface="Arial"/>
                <a:ea typeface="Arial"/>
                <a:cs typeface="Arial"/>
                <a:sym typeface="Arial"/>
                <a:hlinkClick r:id="rId4"/>
              </a:rPr>
              <a:t>Các nguyên tắc để cải thiện tính năng hỗ trợ tiếp cận của ứng dụng</a:t>
            </a:r>
            <a:endParaRPr>
              <a:latin typeface="Arial"/>
              <a:ea typeface="Arial"/>
              <a:cs typeface="Arial"/>
              <a:sym typeface="Arial"/>
            </a:endParaRPr>
          </a:p>
          <a:p>
            <a:pPr marL="457200" lvl="0" indent="-368300" algn="l" rtl="0">
              <a:lnSpc>
                <a:spcPct val="115000"/>
              </a:lnSpc>
              <a:spcBef>
                <a:spcPts val="0"/>
              </a:spcBef>
              <a:spcAft>
                <a:spcPts val="0"/>
              </a:spcAft>
              <a:buSzPts val="2200"/>
              <a:buChar char="●"/>
            </a:pPr>
            <a:r>
              <a:rPr lang="vi-VN" sz="2200" u="sng">
                <a:solidFill>
                  <a:schemeClr val="hlink"/>
                </a:solidFill>
                <a:latin typeface="Arial"/>
                <a:ea typeface="Arial"/>
                <a:cs typeface="Arial"/>
                <a:sym typeface="Arial"/>
                <a:hlinkClick r:id="rId5"/>
              </a:rPr>
              <a:t>Lớp học lập trình cơ bản về Hỗ trợ tiếp cận trên Android</a:t>
            </a:r>
            <a:endParaRPr>
              <a:latin typeface="Arial"/>
              <a:ea typeface="Arial"/>
              <a:cs typeface="Arial"/>
              <a:sym typeface="Arial"/>
            </a:endParaRPr>
          </a:p>
          <a:p>
            <a:pPr marL="457200" lvl="0" indent="-368300" algn="l" rtl="0">
              <a:lnSpc>
                <a:spcPct val="115000"/>
              </a:lnSpc>
              <a:spcBef>
                <a:spcPts val="0"/>
              </a:spcBef>
              <a:spcAft>
                <a:spcPts val="0"/>
              </a:spcAft>
              <a:buSzPts val="2200"/>
              <a:buChar char="●"/>
            </a:pPr>
            <a:r>
              <a:rPr lang="vi-VN" sz="2200" u="sng">
                <a:solidFill>
                  <a:schemeClr val="hlink"/>
                </a:solidFill>
                <a:latin typeface="Arial"/>
                <a:ea typeface="Arial"/>
                <a:cs typeface="Arial"/>
                <a:sym typeface="Arial"/>
                <a:hlinkClick r:id="rId6"/>
              </a:rPr>
              <a:t>Các phương pháp hay nhất về Material Design liên quan đến hỗ trợ tiếp cận</a:t>
            </a:r>
            <a:endParaRPr>
              <a:latin typeface="Arial"/>
              <a:ea typeface="Arial"/>
              <a:cs typeface="Arial"/>
              <a:sym typeface="Arial"/>
            </a:endParaRPr>
          </a:p>
          <a:p>
            <a:pPr marL="0" lvl="0" indent="0" algn="l" rtl="0">
              <a:lnSpc>
                <a:spcPct val="115000"/>
              </a:lnSpc>
              <a:spcBef>
                <a:spcPts val="0"/>
              </a:spcBef>
              <a:spcAft>
                <a:spcPts val="0"/>
              </a:spcAft>
              <a:buSzPts val="2400"/>
              <a:buNone/>
            </a:pPr>
            <a:endParaRPr sz="2200">
              <a:latin typeface="Arial"/>
              <a:ea typeface="Arial"/>
              <a:cs typeface="Arial"/>
              <a:sym typeface="Arial"/>
            </a:endParaRPr>
          </a:p>
        </p:txBody>
      </p:sp>
      <p:sp>
        <p:nvSpPr>
          <p:cNvPr id="619" name="Google Shape;619;p8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66</a:t>
            </a:fld>
            <a:endParaRPr/>
          </a:p>
        </p:txBody>
      </p:sp>
      <p:sp>
        <p:nvSpPr>
          <p:cNvPr id="625" name="Google Shape;625;p82"/>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vi-VN" sz="5200" b="1" i="0" u="none" strike="noStrike" cap="none">
                <a:solidFill>
                  <a:srgbClr val="FAFAFA"/>
                </a:solidFill>
              </a:rPr>
              <a:t>Tóm tắt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631" name="Google Shape;631;p83"/>
          <p:cNvSpPr txBox="1">
            <a:spLocks noGrp="1"/>
          </p:cNvSpPr>
          <p:nvPr>
            <p:ph type="body" idx="1"/>
          </p:nvPr>
        </p:nvSpPr>
        <p:spPr>
          <a:xfrm>
            <a:off x="327300" y="1590150"/>
            <a:ext cx="8520600" cy="30258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1C4587"/>
              </a:buClr>
              <a:buSzPts val="1700"/>
              <a:buChar char="●"/>
            </a:pPr>
            <a:r>
              <a:rPr lang="vi-VN" sz="1700">
                <a:solidFill>
                  <a:srgbClr val="1C4587"/>
                </a:solidFill>
                <a:latin typeface="Arial"/>
                <a:ea typeface="Arial"/>
                <a:cs typeface="Arial"/>
                <a:sym typeface="Arial"/>
              </a:rPr>
              <a:t>D</a:t>
            </a:r>
            <a:r>
              <a:rPr lang="vi-VN" sz="1700">
                <a:solidFill>
                  <a:srgbClr val="1C4587"/>
                </a:solidFill>
                <a:uFill>
                  <a:noFill/>
                </a:uFill>
                <a:latin typeface="Arial"/>
                <a:ea typeface="Arial"/>
                <a:cs typeface="Arial"/>
                <a:sym typeface="Arial"/>
                <a:hlinkClick r:id="rId3" action="ppaction://hlinksldjump">
                  <a:extLst>
                    <a:ext uri="{A12FA001-AC4F-418D-AE19-62706E023703}">
                      <ahyp:hlinkClr xmlns:ahyp="http://schemas.microsoft.com/office/drawing/2018/hyperlinkcolor" val="tx"/>
                    </a:ext>
                  </a:extLst>
                </a:hlinkClick>
              </a:rPr>
              <a:t>ùng Chế độ xem và </a:t>
            </a:r>
            <a:r>
              <a:rPr lang="vi-VN" sz="17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ViewGroup</a:t>
            </a:r>
            <a:r>
              <a:rPr lang="vi-VN" sz="1700">
                <a:solidFill>
                  <a:srgbClr val="1C4587"/>
                </a:solidFill>
                <a:uFill>
                  <a:noFill/>
                </a:uFill>
                <a:latin typeface="Arial"/>
                <a:ea typeface="Arial"/>
                <a:cs typeface="Arial"/>
                <a:sym typeface="Arial"/>
                <a:hlinkClick r:id="rId3" action="ppaction://hlinksldjump">
                  <a:extLst>
                    <a:ext uri="{A12FA001-AC4F-418D-AE19-62706E023703}">
                      <ahyp:hlinkClr xmlns:ahyp="http://schemas.microsoft.com/office/drawing/2018/hyperlinkcolor" val="tx"/>
                    </a:ext>
                  </a:extLst>
                </a:hlinkClick>
              </a:rPr>
              <a:t> để xây dựng giao diện người dùng của ứng dụng</a:t>
            </a:r>
            <a:endParaRPr sz="2100">
              <a:solidFill>
                <a:srgbClr val="1C4587"/>
              </a:solidFill>
              <a:latin typeface="Arial"/>
              <a:ea typeface="Arial"/>
              <a:cs typeface="Arial"/>
              <a:sym typeface="Arial"/>
            </a:endParaRPr>
          </a:p>
          <a:p>
            <a:pPr marL="457200" lvl="0" indent="-336550" algn="l" rtl="0">
              <a:lnSpc>
                <a:spcPct val="115000"/>
              </a:lnSpc>
              <a:spcBef>
                <a:spcPts val="600"/>
              </a:spcBef>
              <a:spcAft>
                <a:spcPts val="0"/>
              </a:spcAft>
              <a:buClr>
                <a:srgbClr val="1C4587"/>
              </a:buClr>
              <a:buSzPts val="1700"/>
              <a:buChar char="●"/>
            </a:pPr>
            <a:r>
              <a:rPr lang="vi-VN" sz="1700">
                <a:solidFill>
                  <a:srgbClr val="1C4587"/>
                </a:solidFill>
                <a:latin typeface="Arial"/>
                <a:ea typeface="Arial"/>
                <a:cs typeface="Arial"/>
                <a:sym typeface="Arial"/>
              </a:rPr>
              <a:t>T</a:t>
            </a:r>
            <a:r>
              <a:rPr lang="vi-VN" sz="1700">
                <a:solidFill>
                  <a:srgbClr val="1C4587"/>
                </a:solidFill>
                <a:uFill>
                  <a:noFill/>
                </a:uFill>
                <a:latin typeface="Arial"/>
                <a:ea typeface="Arial"/>
                <a:cs typeface="Arial"/>
                <a:sym typeface="Arial"/>
                <a:hlinkClick r:id="rId4" action="ppaction://hlinksldjump">
                  <a:extLst>
                    <a:ext uri="{A12FA001-AC4F-418D-AE19-62706E023703}">
                      <ahyp:hlinkClr xmlns:ahyp="http://schemas.microsoft.com/office/drawing/2018/hyperlinkcolor" val="tx"/>
                    </a:ext>
                  </a:extLst>
                </a:hlinkClick>
              </a:rPr>
              <a:t>ruy cập vào các tài nguyên trong ứng dụng từ </a:t>
            </a:r>
            <a:r>
              <a:rPr lang="vi-VN" sz="17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R.&lt;resource_type&gt;.&lt;resource_name&gt;</a:t>
            </a:r>
            <a:endParaRPr sz="2100">
              <a:solidFill>
                <a:srgbClr val="1C4587"/>
              </a:solidFill>
              <a:latin typeface="Arial"/>
              <a:ea typeface="Arial"/>
              <a:cs typeface="Arial"/>
              <a:sym typeface="Arial"/>
            </a:endParaRPr>
          </a:p>
          <a:p>
            <a:pPr marL="457200" lvl="0" indent="-336550" algn="l" rtl="0">
              <a:lnSpc>
                <a:spcPct val="115000"/>
              </a:lnSpc>
              <a:spcBef>
                <a:spcPts val="600"/>
              </a:spcBef>
              <a:spcAft>
                <a:spcPts val="0"/>
              </a:spcAft>
              <a:buClr>
                <a:srgbClr val="1C4587"/>
              </a:buClr>
              <a:buSzPts val="1700"/>
              <a:buChar char="●"/>
            </a:pPr>
            <a:r>
              <a:rPr lang="vi-VN" sz="1700">
                <a:solidFill>
                  <a:srgbClr val="1C4587"/>
                </a:solidFill>
                <a:latin typeface="Arial"/>
                <a:ea typeface="Arial"/>
                <a:cs typeface="Arial"/>
                <a:sym typeface="Arial"/>
              </a:rPr>
              <a:t>X</a:t>
            </a:r>
            <a:r>
              <a:rPr lang="vi-VN" sz="1700">
                <a:solidFill>
                  <a:srgbClr val="1C4587"/>
                </a:solidFill>
                <a:uFill>
                  <a:noFill/>
                </a:uFill>
                <a:latin typeface="Arial"/>
                <a:ea typeface="Arial"/>
                <a:cs typeface="Arial"/>
                <a:sym typeface="Arial"/>
                <a:hlinkClick r:id="rId5" action="ppaction://hlinksldjump">
                  <a:extLst>
                    <a:ext uri="{A12FA001-AC4F-418D-AE19-62706E023703}">
                      <ahyp:hlinkClr xmlns:ahyp="http://schemas.microsoft.com/office/drawing/2018/hyperlinkcolor" val="tx"/>
                    </a:ext>
                  </a:extLst>
                </a:hlinkClick>
              </a:rPr>
              <a:t>ác định hành vi của ứng dụng trong Hoạt động (ví dụ: đăng ký </a:t>
            </a:r>
            <a:r>
              <a:rPr lang="vi-VN" sz="17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OnClickListener</a:t>
            </a:r>
            <a:r>
              <a:rPr lang="vi-VN" sz="1700">
                <a:solidFill>
                  <a:srgbClr val="1C4587"/>
                </a:solidFill>
                <a:uFill>
                  <a:noFill/>
                </a:uFill>
                <a:latin typeface="Arial"/>
                <a:ea typeface="Arial"/>
                <a:cs typeface="Arial"/>
                <a:sym typeface="Arial"/>
                <a:hlinkClick r:id="rId5" action="ppaction://hlinksldjump">
                  <a:extLst>
                    <a:ext uri="{A12FA001-AC4F-418D-AE19-62706E023703}">
                      <ahyp:hlinkClr xmlns:ahyp="http://schemas.microsoft.com/office/drawing/2018/hyperlinkcolor" val="tx"/>
                    </a:ext>
                  </a:extLst>
                </a:hlinkClick>
              </a:rPr>
              <a:t>)</a:t>
            </a:r>
            <a:endParaRPr sz="2100">
              <a:solidFill>
                <a:srgbClr val="1C4587"/>
              </a:solidFill>
              <a:latin typeface="Arial"/>
              <a:ea typeface="Arial"/>
              <a:cs typeface="Arial"/>
              <a:sym typeface="Arial"/>
            </a:endParaRPr>
          </a:p>
          <a:p>
            <a:pPr marL="457200" lvl="0" indent="-336550" algn="l" rtl="0">
              <a:lnSpc>
                <a:spcPct val="115000"/>
              </a:lnSpc>
              <a:spcBef>
                <a:spcPts val="600"/>
              </a:spcBef>
              <a:spcAft>
                <a:spcPts val="0"/>
              </a:spcAft>
              <a:buClr>
                <a:srgbClr val="1C4587"/>
              </a:buClr>
              <a:buSzPts val="1700"/>
              <a:buChar char="●"/>
            </a:pPr>
            <a:r>
              <a:rPr lang="vi-VN" sz="1700">
                <a:solidFill>
                  <a:srgbClr val="1C4587"/>
                </a:solidFill>
                <a:latin typeface="Arial"/>
                <a:ea typeface="Arial"/>
                <a:cs typeface="Arial"/>
                <a:sym typeface="Arial"/>
              </a:rPr>
              <a:t>Dùng </a:t>
            </a:r>
            <a:r>
              <a:rPr lang="vi-VN" sz="1700">
                <a:solidFill>
                  <a:srgbClr val="1C4587"/>
                </a:solidFill>
                <a:uFill>
                  <a:noFill/>
                </a:uFill>
                <a:latin typeface="Arial"/>
                <a:ea typeface="Arial"/>
                <a:cs typeface="Arial"/>
                <a:sym typeface="Arial"/>
                <a:hlinkClick r:id="rId6" action="ppaction://hlinksldjump">
                  <a:extLst>
                    <a:ext uri="{A12FA001-AC4F-418D-AE19-62706E023703}">
                      <ahyp:hlinkClr xmlns:ahyp="http://schemas.microsoft.com/office/drawing/2018/hyperlinkcolor" val="tx"/>
                    </a:ext>
                  </a:extLst>
                </a:hlinkClick>
              </a:rPr>
              <a:t>Gradle làm hệ thống xây dựng để xây dựng ứng dụng</a:t>
            </a:r>
            <a:endParaRPr sz="2100">
              <a:solidFill>
                <a:srgbClr val="1C4587"/>
              </a:solidFill>
              <a:latin typeface="Arial"/>
              <a:ea typeface="Arial"/>
              <a:cs typeface="Arial"/>
              <a:sym typeface="Arial"/>
            </a:endParaRPr>
          </a:p>
          <a:p>
            <a:pPr marL="457200" lvl="0" indent="-336550" algn="l" rtl="0">
              <a:lnSpc>
                <a:spcPct val="115000"/>
              </a:lnSpc>
              <a:spcBef>
                <a:spcPts val="600"/>
              </a:spcBef>
              <a:spcAft>
                <a:spcPts val="600"/>
              </a:spcAft>
              <a:buClr>
                <a:srgbClr val="1C4587"/>
              </a:buClr>
              <a:buSzPts val="1700"/>
              <a:buChar char="●"/>
            </a:pPr>
            <a:r>
              <a:rPr lang="vi-VN" sz="1700">
                <a:solidFill>
                  <a:srgbClr val="1C4587"/>
                </a:solidFill>
                <a:uFill>
                  <a:noFill/>
                </a:uFill>
                <a:latin typeface="Arial"/>
                <a:ea typeface="Arial"/>
                <a:cs typeface="Arial"/>
                <a:sym typeface="Arial"/>
                <a:hlinkClick r:id="rId7" action="ppaction://hlinksldjump">
                  <a:extLst>
                    <a:ext uri="{A12FA001-AC4F-418D-AE19-62706E023703}">
                      <ahyp:hlinkClr xmlns:ahyp="http://schemas.microsoft.com/office/drawing/2018/hyperlinkcolor" val="tx"/>
                    </a:ext>
                  </a:extLst>
                </a:hlinkClick>
              </a:rPr>
              <a:t>Thực hiện theo các phương pháp hay nhất để làm cho ứng dụng dễ tiếp cận hơn</a:t>
            </a:r>
            <a:endParaRPr sz="2100">
              <a:solidFill>
                <a:srgbClr val="1C4587"/>
              </a:solidFill>
              <a:latin typeface="Arial"/>
              <a:ea typeface="Arial"/>
              <a:cs typeface="Arial"/>
              <a:sym typeface="Arial"/>
            </a:endParaRPr>
          </a:p>
        </p:txBody>
      </p:sp>
      <p:sp>
        <p:nvSpPr>
          <p:cNvPr id="632" name="Google Shape;632;p8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67</a:t>
            </a:fld>
            <a:endParaRPr/>
          </a:p>
        </p:txBody>
      </p:sp>
      <p:sp>
        <p:nvSpPr>
          <p:cNvPr id="633" name="Google Shape;633;p83"/>
          <p:cNvSpPr txBox="1"/>
          <p:nvPr/>
        </p:nvSpPr>
        <p:spPr>
          <a:xfrm>
            <a:off x="250900" y="1095500"/>
            <a:ext cx="4663800" cy="36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VN" sz="1900" i="0" u="none" strike="noStrike" cap="none">
                <a:solidFill>
                  <a:srgbClr val="000000"/>
                </a:solidFill>
              </a:rPr>
              <a:t>Trong Bài học 4, bạn đã tìm hiểu cách:</a:t>
            </a:r>
            <a:endParaRPr sz="13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8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639" name="Google Shape;639;p84"/>
          <p:cNvSpPr txBox="1">
            <a:spLocks noGrp="1"/>
          </p:cNvSpPr>
          <p:nvPr>
            <p:ph type="body" idx="1"/>
          </p:nvPr>
        </p:nvSpPr>
        <p:spPr>
          <a:xfrm>
            <a:off x="342900" y="1151225"/>
            <a:ext cx="8489400" cy="3408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3"/>
              </a:rPr>
              <a:t>Bố cục</a:t>
            </a:r>
            <a:endParaRPr>
              <a:latin typeface="Arial"/>
              <a:ea typeface="Arial"/>
              <a:cs typeface="Arial"/>
              <a:sym typeface="Arial"/>
            </a:endParaRPr>
          </a:p>
          <a:p>
            <a:pPr marL="4572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4"/>
              </a:rPr>
              <a:t>LinearLayout</a:t>
            </a:r>
            <a:endParaRPr>
              <a:latin typeface="Arial"/>
              <a:ea typeface="Arial"/>
              <a:cs typeface="Arial"/>
              <a:sym typeface="Arial"/>
            </a:endParaRPr>
          </a:p>
          <a:p>
            <a:pPr marL="4572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5"/>
              </a:rPr>
              <a:t>Tổng quan về sự kiện đầu vào</a:t>
            </a:r>
            <a:endParaRPr>
              <a:latin typeface="Arial"/>
              <a:ea typeface="Arial"/>
              <a:cs typeface="Arial"/>
              <a:sym typeface="Arial"/>
            </a:endParaRPr>
          </a:p>
          <a:p>
            <a:pPr marL="4572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6"/>
              </a:rPr>
              <a:t>Chế độ xem</a:t>
            </a:r>
            <a:endParaRPr>
              <a:latin typeface="Arial"/>
              <a:ea typeface="Arial"/>
              <a:cs typeface="Arial"/>
              <a:sym typeface="Arial"/>
            </a:endParaRPr>
          </a:p>
          <a:p>
            <a:pPr marL="457200" lvl="0" indent="-355600" algn="l" rtl="0">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7"/>
              </a:rPr>
              <a:t>ViewGroup</a:t>
            </a:r>
            <a:endParaRPr>
              <a:latin typeface="Arial"/>
              <a:ea typeface="Arial"/>
              <a:cs typeface="Arial"/>
              <a:sym typeface="Arial"/>
            </a:endParaRPr>
          </a:p>
        </p:txBody>
      </p:sp>
      <p:sp>
        <p:nvSpPr>
          <p:cNvPr id="640" name="Google Shape;640;p8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646" name="Google Shape;646;p8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69</a:t>
            </a:fld>
            <a:endParaRPr/>
          </a:p>
        </p:txBody>
      </p:sp>
      <p:sp>
        <p:nvSpPr>
          <p:cNvPr id="647" name="Google Shape;647;p85"/>
          <p:cNvSpPr txBox="1">
            <a:spLocks noGrp="1"/>
          </p:cNvSpPr>
          <p:nvPr>
            <p:ph type="body" idx="1"/>
          </p:nvPr>
        </p:nvSpPr>
        <p:spPr>
          <a:xfrm>
            <a:off x="311701" y="1490525"/>
            <a:ext cx="5060400" cy="89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marL="0" lvl="0" indent="0" algn="l" rtl="0">
              <a:lnSpc>
                <a:spcPct val="115000"/>
              </a:lnSpc>
              <a:spcBef>
                <a:spcPts val="1000"/>
              </a:spcBef>
              <a:spcAft>
                <a:spcPts val="1000"/>
              </a:spcAft>
              <a:buSzPts val="2400"/>
              <a:buNone/>
            </a:pPr>
            <a:r>
              <a:rPr lang="vi-VN" sz="2500" u="sng">
                <a:solidFill>
                  <a:schemeClr val="hlink"/>
                </a:solidFill>
                <a:latin typeface="Arial"/>
                <a:ea typeface="Arial"/>
                <a:cs typeface="Arial"/>
                <a:sym typeface="Arial"/>
                <a:hlinkClick r:id="rId3"/>
              </a:rPr>
              <a:t>Bài học 4: Xây dựng ứng dụng Android đầu tiên</a:t>
            </a:r>
            <a:endParaRPr>
              <a:latin typeface="Arial"/>
              <a:ea typeface="Arial"/>
              <a:cs typeface="Arial"/>
              <a:sym typeface="Arial"/>
            </a:endParaRPr>
          </a:p>
        </p:txBody>
      </p:sp>
      <p:pic>
        <p:nvPicPr>
          <p:cNvPr id="648" name="Google Shape;648;p85"/>
          <p:cNvPicPr preferRelativeResize="0"/>
          <p:nvPr/>
        </p:nvPicPr>
        <p:blipFill rotWithShape="1">
          <a:blip r:embed="rId4">
            <a:alphaModFix/>
          </a:blip>
          <a:srcRect l="12796" t="12878" r="12273" b="13226"/>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Nhập thông tin chi tiết về dự án</a:t>
            </a:r>
            <a:endParaRPr dirty="0">
              <a:latin typeface="Arial"/>
              <a:ea typeface="Arial"/>
              <a:cs typeface="Arial"/>
              <a:sym typeface="Arial"/>
            </a:endParaRPr>
          </a:p>
        </p:txBody>
      </p:sp>
      <p:sp>
        <p:nvSpPr>
          <p:cNvPr id="121" name="Google Shape;121;p2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7</a:t>
            </a:fld>
            <a:endParaRPr/>
          </a:p>
        </p:txBody>
      </p:sp>
      <p:pic>
        <p:nvPicPr>
          <p:cNvPr id="122" name="Google Shape;122;p23"/>
          <p:cNvPicPr preferRelativeResize="0"/>
          <p:nvPr/>
        </p:nvPicPr>
        <p:blipFill rotWithShape="1">
          <a:blip r:embed="rId3">
            <a:alphaModFix/>
          </a:blip>
          <a:srcRect l="980" r="98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170825"/>
            <a:ext cx="8785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400">
                <a:latin typeface="Arial"/>
                <a:ea typeface="Arial"/>
                <a:cs typeface="Arial"/>
                <a:sym typeface="Arial"/>
              </a:rPr>
              <a:t>Các bản phát hành Android và cấp độ API</a:t>
            </a:r>
            <a:endParaRPr sz="3400">
              <a:latin typeface="Arial"/>
              <a:ea typeface="Arial"/>
              <a:cs typeface="Arial"/>
              <a:sym typeface="Arial"/>
            </a:endParaRPr>
          </a:p>
        </p:txBody>
      </p:sp>
      <p:sp>
        <p:nvSpPr>
          <p:cNvPr id="128" name="Google Shape;128;p2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8</a:t>
            </a:fld>
            <a:endParaRPr/>
          </a:p>
        </p:txBody>
      </p:sp>
      <p:pic>
        <p:nvPicPr>
          <p:cNvPr id="129" name="Google Shape;129;p24"/>
          <p:cNvPicPr preferRelativeResize="0"/>
          <p:nvPr/>
        </p:nvPicPr>
        <p:blipFill rotWithShape="1">
          <a:blip r:embed="rId3">
            <a:alphaModFix/>
          </a:blip>
          <a:srcRect r="41114"/>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100" dirty="0">
                <a:latin typeface="Arial"/>
                <a:ea typeface="Arial"/>
                <a:cs typeface="Arial"/>
                <a:sym typeface="Arial"/>
              </a:rPr>
              <a:t>Chọn các cấp độ API cho ứng dụng của bạn</a:t>
            </a:r>
            <a:endParaRPr sz="3100" dirty="0">
              <a:latin typeface="Arial"/>
              <a:ea typeface="Arial"/>
              <a:cs typeface="Arial"/>
              <a:sym typeface="Arial"/>
            </a:endParaRPr>
          </a:p>
        </p:txBody>
      </p:sp>
      <p:sp>
        <p:nvSpPr>
          <p:cNvPr id="135" name="Google Shape;135;p25"/>
          <p:cNvSpPr txBox="1">
            <a:spLocks noGrp="1"/>
          </p:cNvSpPr>
          <p:nvPr>
            <p:ph type="body" idx="1"/>
          </p:nvPr>
        </p:nvSpPr>
        <p:spPr>
          <a:xfrm>
            <a:off x="311700" y="1276200"/>
            <a:ext cx="8679900" cy="23541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SDK tối thiểu: Thiết bị cần có tối thiểu cấp độ API này để cài đặt</a:t>
            </a:r>
            <a:endParaRPr dirty="0">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SDK mục tiêu: Phiên bản API và phiên bản Android cao nhất được kiểm tra</a:t>
            </a:r>
            <a:endParaRPr dirty="0">
              <a:latin typeface="Arial"/>
              <a:ea typeface="Arial"/>
              <a:cs typeface="Arial"/>
              <a:sym typeface="Arial"/>
            </a:endParaRPr>
          </a:p>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SDK biên dịch: </a:t>
            </a:r>
            <a:r>
              <a:rPr lang="vi-VN" sz="2200" dirty="0">
                <a:solidFill>
                  <a:schemeClr val="dk1"/>
                </a:solidFill>
                <a:latin typeface="Arial"/>
                <a:ea typeface="Arial"/>
                <a:cs typeface="Arial"/>
                <a:sym typeface="Arial"/>
              </a:rPr>
              <a:t>SDK dùng để biên dịch phiên bản thư viện hệ điều hành Android</a:t>
            </a:r>
            <a:endParaRPr sz="2200" dirty="0">
              <a:solidFill>
                <a:schemeClr val="dk1"/>
              </a:solidFill>
              <a:latin typeface="Arial"/>
              <a:ea typeface="Arial"/>
              <a:cs typeface="Arial"/>
              <a:sym typeface="Arial"/>
            </a:endParaRPr>
          </a:p>
          <a:p>
            <a:pPr marL="457200" lvl="0" indent="0" algn="l" rtl="0">
              <a:spcBef>
                <a:spcPts val="0"/>
              </a:spcBef>
              <a:spcAft>
                <a:spcPts val="0"/>
              </a:spcAft>
              <a:buNone/>
            </a:pPr>
            <a:r>
              <a:rPr lang="vi-VN" sz="1800" dirty="0">
                <a:solidFill>
                  <a:schemeClr val="dk1"/>
                </a:solidFill>
                <a:latin typeface="Courier New"/>
                <a:ea typeface="Courier New"/>
                <a:cs typeface="Courier New"/>
                <a:sym typeface="Courier New"/>
              </a:rPr>
              <a:t>minSdkVersion &lt;= targetSdkVersion &lt;= compileSdkVersion</a:t>
            </a:r>
            <a:endParaRPr sz="2200" dirty="0">
              <a:solidFill>
                <a:schemeClr val="dk1"/>
              </a:solidFill>
              <a:latin typeface="Arial"/>
              <a:ea typeface="Arial"/>
              <a:cs typeface="Arial"/>
              <a:sym typeface="Arial"/>
            </a:endParaRPr>
          </a:p>
        </p:txBody>
      </p:sp>
      <p:sp>
        <p:nvSpPr>
          <p:cNvPr id="136" name="Google Shape;136;p2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9</a:t>
            </a:fld>
            <a:endParaRPr/>
          </a:p>
        </p:txBody>
      </p:sp>
      <p:sp>
        <p:nvSpPr>
          <p:cNvPr id="137" name="Google Shape;137;p25"/>
          <p:cNvSpPr txBox="1"/>
          <p:nvPr/>
        </p:nvSpPr>
        <p:spPr>
          <a:xfrm>
            <a:off x="342900" y="3988013"/>
            <a:ext cx="8489400" cy="453900"/>
          </a:xfrm>
          <a:prstGeom prst="rect">
            <a:avLst/>
          </a:prstGeom>
          <a:solidFill>
            <a:srgbClr val="D6F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73042"/>
                </a:solidFill>
              </a:rPr>
              <a:t>Cấp độ API xác định phiên bản API khung của SDK Android.</a:t>
            </a:r>
            <a:endParaRPr dirty="0"/>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8339</Words>
  <Application>Microsoft Office PowerPoint</Application>
  <PresentationFormat>On-screen Show (16:9)</PresentationFormat>
  <Paragraphs>672</Paragraphs>
  <Slides>69</Slides>
  <Notes>69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69</vt:i4>
      </vt:variant>
    </vt:vector>
  </HeadingPairs>
  <TitlesOfParts>
    <vt:vector size="77" baseType="lpstr">
      <vt:lpstr>Courier New</vt:lpstr>
      <vt:lpstr>Times New Roman</vt:lpstr>
      <vt:lpstr>Consolas</vt:lpstr>
      <vt:lpstr>Arial</vt:lpstr>
      <vt:lpstr>Roboto Condensed</vt:lpstr>
      <vt:lpstr>Roboto</vt:lpstr>
      <vt:lpstr>GDT master</vt:lpstr>
      <vt:lpstr>Simple Light</vt:lpstr>
      <vt:lpstr>PowerPoint Presentation</vt:lpstr>
      <vt:lpstr>Giới thiệu về bài học này</vt:lpstr>
      <vt:lpstr>Android Studio</vt:lpstr>
      <vt:lpstr>PowerPoint Presentation</vt:lpstr>
      <vt:lpstr>Mở Android Studio</vt:lpstr>
      <vt:lpstr>Tạo dự án mới</vt:lpstr>
      <vt:lpstr>Nhập thông tin chi tiết về dự án</vt:lpstr>
      <vt:lpstr>Các bản phát hành Android và cấp độ API</vt:lpstr>
      <vt:lpstr>Chọn các cấp độ API cho ứng dụng của bạn</vt:lpstr>
      <vt:lpstr>Hướng dẫn về Android Studio</vt:lpstr>
      <vt:lpstr>Chạy ứng dụng của bạn</vt:lpstr>
      <vt:lpstr>Trình quản lý thiết bị ảo Android (AVD)</vt:lpstr>
      <vt:lpstr>PowerPoint Presentation</vt:lpstr>
      <vt:lpstr>Phân tích các thành phần của một dự án ứng dụng cơ bản</vt:lpstr>
      <vt:lpstr>Cấu trúc của dự án ứng dụng Android</vt:lpstr>
      <vt:lpstr>Duyệt xem tệp trong Android Studio</vt:lpstr>
      <vt:lpstr>PowerPoint Presentation</vt:lpstr>
      <vt:lpstr>Chế độ xem</vt:lpstr>
      <vt:lpstr>Layout Editor</vt:lpstr>
      <vt:lpstr>Bố cục XML</vt:lpstr>
      <vt:lpstr>Tệp XML cho Chế độ xem văn bản</vt:lpstr>
      <vt:lpstr>Kích thước của Chế độ xem</vt:lpstr>
      <vt:lpstr>ViewGroup</vt:lpstr>
      <vt:lpstr>Ví dụ về FrameLayout</vt:lpstr>
      <vt:lpstr>Ví dụ về LinearLayout</vt:lpstr>
      <vt:lpstr>Hệ phân cấp chế độ xem</vt:lpstr>
      <vt:lpstr>Tài nguyên ứng dụng</vt:lpstr>
      <vt:lpstr>Thư mục tài nguyên phổ biến</vt:lpstr>
      <vt:lpstr>Mã tài nguyên</vt:lpstr>
      <vt:lpstr>Mã tài nguyên cho các chế độ xem</vt:lpstr>
      <vt:lpstr>PowerPoint Presentation</vt:lpstr>
      <vt:lpstr>Hoạt động là gì?</vt:lpstr>
      <vt:lpstr>MainActivity.kt</vt:lpstr>
      <vt:lpstr>Cách thức chạy của một Hoạt động</vt:lpstr>
      <vt:lpstr>Triển khai lệnh gọi lại onCreate()</vt:lpstr>
      <vt:lpstr>Tăng cường bố cục</vt:lpstr>
      <vt:lpstr>PowerPoint Presentation</vt:lpstr>
      <vt:lpstr>Xác định hành vi của ứng dụng trong Hoạt động</vt:lpstr>
      <vt:lpstr>Sửa đổi Chế độ xem một cách linh động</vt:lpstr>
      <vt:lpstr>Thiết lập trình xử lý cho các sự kiện cụ thể</vt:lpstr>
      <vt:lpstr>View.OnClickListener </vt:lpstr>
      <vt:lpstr>SAM (phương thức trừu tượng đơn)</vt:lpstr>
      <vt:lpstr>View.OnClickListener làm phương thức trừu tượng đơn (SAM)</vt:lpstr>
      <vt:lpstr>Khởi tạo trễ</vt:lpstr>
      <vt:lpstr>Ví dụ về lateinit trong Hoạt động</vt:lpstr>
      <vt:lpstr>PowerPoint Presentation</vt:lpstr>
      <vt:lpstr>Gradle là gì?</vt:lpstr>
      <vt:lpstr>Tệp bản dựng Gradle</vt:lpstr>
      <vt:lpstr>Trình bổ trợ</vt:lpstr>
      <vt:lpstr>Cấu hình Android</vt:lpstr>
      <vt:lpstr>Phần phụ thuộc</vt:lpstr>
      <vt:lpstr>Kho lưu trữ   </vt:lpstr>
      <vt:lpstr>Tác vụ Gradle phổ biến</vt:lpstr>
      <vt:lpstr>PowerPoint Presentation</vt:lpstr>
      <vt:lpstr>Hỗ trợ tiếp cận</vt:lpstr>
      <vt:lpstr>Làm cho ứng dụng dễ tiếp cận hơn</vt:lpstr>
      <vt:lpstr>Trình quét hỗ trợ tiếp cận</vt:lpstr>
      <vt:lpstr>Ví dụ về Trình quét hỗ trợ tiếp cận</vt:lpstr>
      <vt:lpstr>Thêm nhãn nội dung</vt:lpstr>
      <vt:lpstr>Không cần có nhãn nội dung</vt:lpstr>
      <vt:lpstr>TalkBack</vt:lpstr>
      <vt:lpstr>Ví dụ về TalkBack</vt:lpstr>
      <vt:lpstr>Tiếp cận bằng công tắc</vt:lpstr>
      <vt:lpstr>Bộ hỗ trợ tiếp cận của Android</vt:lpstr>
      <vt:lpstr>Tài nguyên về hỗ trợ tiếp cận</vt:lpstr>
      <vt:lpstr>PowerPoint Presentation</vt:lpstr>
      <vt:lpstr>Tóm tắt</vt:lpstr>
      <vt:lpstr>Tìm hiểu thêm</vt:lpstr>
      <vt:lpstr>Lộ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 Huyen Trang 20205234</cp:lastModifiedBy>
  <cp:revision>1</cp:revision>
  <dcterms:modified xsi:type="dcterms:W3CDTF">2023-10-12T02:58:28Z</dcterms:modified>
</cp:coreProperties>
</file>