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embeddedFontLst>
    <p:embeddedFont>
      <p:font typeface="Roboto"/>
      <p:regular r:id="rId62"/>
      <p:bold r:id="rId63"/>
      <p:italic r:id="rId64"/>
      <p:boldItalic r:id="rId65"/>
    </p:embeddedFont>
    <p:embeddedFont>
      <p:font typeface="Roboto Condensed"/>
      <p:regular r:id="rId66"/>
      <p:bold r:id="rId67"/>
      <p:italic r:id="rId68"/>
      <p:boldItalic r:id="rId69"/>
    </p:embeddedFont>
    <p:embeddedFont>
      <p:font typeface="Roboto Mon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FB869F-05EB-4780-B1F4-25FE4677D278}">
  <a:tblStyle styleId="{43FB869F-05EB-4780-B1F4-25FE4677D27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boldItalic.fntdata"/><Relationship Id="rId72" Type="http://schemas.openxmlformats.org/officeDocument/2006/relationships/font" Target="fonts/RobotoMono-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obotoMono-bold.fntdata"/><Relationship Id="rId70" Type="http://schemas.openxmlformats.org/officeDocument/2006/relationships/font" Target="fonts/RobotoMono-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regular.fntdata"/><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5.xml"/><Relationship Id="rId66" Type="http://schemas.openxmlformats.org/officeDocument/2006/relationships/font" Target="fonts/RobotoCondensed-regular.fntdata"/><Relationship Id="rId21" Type="http://schemas.openxmlformats.org/officeDocument/2006/relationships/slide" Target="slides/slide14.xml"/><Relationship Id="rId65" Type="http://schemas.openxmlformats.org/officeDocument/2006/relationships/font" Target="fonts/Roboto-boldItalic.fntdata"/><Relationship Id="rId24" Type="http://schemas.openxmlformats.org/officeDocument/2006/relationships/slide" Target="slides/slide17.xml"/><Relationship Id="rId68" Type="http://schemas.openxmlformats.org/officeDocument/2006/relationships/font" Target="fonts/RobotoCondensed-italic.fntdata"/><Relationship Id="rId23" Type="http://schemas.openxmlformats.org/officeDocument/2006/relationships/slide" Target="slides/slide16.xml"/><Relationship Id="rId67" Type="http://schemas.openxmlformats.org/officeDocument/2006/relationships/font" Target="fonts/RobotoCondensed-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Condensed-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MirroringUpdat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view-siz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constraint-bia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uidelin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roup"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recyclerview/widget/RecyclerView.Adapter" TargetMode="External"/><Relationship Id="rId3" Type="http://schemas.openxmlformats.org/officeDocument/2006/relationships/hyperlink" Target="https://developer.android.com/reference/androidx/recyclerview/widget/RecyclerView.ViewHold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layout/pixel-density.html#pixel-density-on-android"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material.io/resources/devices/" TargetMode="External"/><Relationship Id="rId4" Type="http://schemas.openxmlformats.org/officeDocument/2006/relationships/hyperlink" Target="https://material.io/resources/devic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1 lượt nhấp chuột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Việc đặt các chế độ xem trong </a:t>
            </a:r>
            <a:r>
              <a:rPr lang="vi-VN">
                <a:latin typeface="Courier New"/>
                <a:ea typeface="Courier New"/>
                <a:cs typeface="Courier New"/>
                <a:sym typeface="Courier New"/>
              </a:rPr>
              <a:t>ViewGroup</a:t>
            </a:r>
            <a:r>
              <a:rPr lang="vi-VN"/>
              <a:t>, chẳng hạn như </a:t>
            </a:r>
            <a:r>
              <a:rPr lang="vi-VN">
                <a:latin typeface="Courier New"/>
                <a:ea typeface="Courier New"/>
                <a:cs typeface="Courier New"/>
                <a:sym typeface="Courier New"/>
              </a:rPr>
              <a:t>LinearLayout</a:t>
            </a:r>
            <a:r>
              <a:rPr lang="vi-VN"/>
              <a:t>, có thể giúp bạn sắp xếp bố cục của mình. Tuy nhiên, nếu lồng quá nhiều bố cục vào nhau, giao diện người dùng của bạn có thể không phản hồi hoạt động đầu vào của người dùng. Nguyên nhân là vì mọi thành phần trên màn hình đều phải được đo lường chính xác thì mới có thể vẽ. Nếu việc vẽ một thành phần phụ thuộc vào các thành phần khác, thì hệ thống có thể phải đo lường nhiều lần một </a:t>
            </a:r>
            <a:r>
              <a:rPr lang="vi-VN">
                <a:latin typeface="Courier New"/>
                <a:ea typeface="Courier New"/>
                <a:cs typeface="Courier New"/>
                <a:sym typeface="Courier New"/>
              </a:rPr>
              <a:t>Chế độ xem</a:t>
            </a:r>
            <a:r>
              <a:rPr lang="vi-VN"/>
              <a:t> cụ thể. Để tránh gặp phải vấn đề này, bạn nên dùng </a:t>
            </a:r>
            <a:r>
              <a:rPr lang="vi-VN" sz="1050">
                <a:solidFill>
                  <a:srgbClr val="3C4043"/>
                </a:solidFill>
                <a:highlight>
                  <a:srgbClr val="FFFFFF"/>
                </a:highlight>
                <a:latin typeface="Courier New"/>
                <a:ea typeface="Courier New"/>
                <a:cs typeface="Courier New"/>
                <a:sym typeface="Courier New"/>
              </a:rPr>
              <a:t>ConstraintLayout</a:t>
            </a:r>
            <a:r>
              <a:rPr lang="vi-VN" sz="1050">
                <a:solidFill>
                  <a:srgbClr val="3C4043"/>
                </a:solidFill>
                <a:highlight>
                  <a:srgbClr val="FFFFFF"/>
                </a:highlight>
                <a:latin typeface="Roboto"/>
                <a:ea typeface="Roboto"/>
                <a:cs typeface="Roboto"/>
                <a:sym typeface="Roboto"/>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ConstraintLayout</a:t>
            </a:r>
            <a:r>
              <a:rPr lang="vi-VN"/>
              <a:t> giảm thiểu nhiều vấn đề mà chúng ta đã nói đến trước đó. Bố cục này sao chép toàn bộ chức năng của </a:t>
            </a:r>
            <a:r>
              <a:rPr lang="vi-VN">
                <a:latin typeface="Courier New"/>
                <a:ea typeface="Courier New"/>
                <a:cs typeface="Courier New"/>
                <a:sym typeface="Courier New"/>
              </a:rPr>
              <a:t>LinearLayout</a:t>
            </a:r>
            <a:r>
              <a:rPr lang="vi-VN"/>
              <a:t> và </a:t>
            </a:r>
            <a:r>
              <a:rPr lang="vi-VN">
                <a:latin typeface="Courier New"/>
                <a:ea typeface="Courier New"/>
                <a:cs typeface="Courier New"/>
                <a:sym typeface="Courier New"/>
              </a:rPr>
              <a:t>RelativeLayout</a:t>
            </a:r>
            <a:r>
              <a:rPr lang="vi-VN"/>
              <a:t>, đồng thời cho phép nhà phát triển làm phẳng bố cục trong khi giảm sự phân cấp và lồng nhau. Giảm sự lồng nhau nghĩa là có thể đo lường, bố trí và vẽ các chế độ xem với số lần chuyển ít hơn, từ đó tăng tốc độ hiển thị giao diện người dùng. Cách quan trọng nhất của </a:t>
            </a:r>
            <a:r>
              <a:rPr lang="vi-VN">
                <a:latin typeface="Courier New"/>
                <a:ea typeface="Courier New"/>
                <a:cs typeface="Courier New"/>
                <a:sym typeface="Courier New"/>
              </a:rPr>
              <a:t>ConstraintLayout</a:t>
            </a:r>
            <a:r>
              <a:rPr lang="vi-VN"/>
              <a:t> khi thực hiện việc này là thông qua các hạn chế.</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Xây dựng một giao diện người dùng phản hồi nhanh bằng ConstraintLayout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Phía sau hệ thống, trình giải quyết sẽ xem xét đến mọi hạn chế, quyết định cách chấm dứt mối quan hệ nếu có xung đột giữa các hạn chế, cũng như xác định vị trí và kích thước cuối cùng của các thành phần.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t>Ví dụ: trong sơ đồ, B bị buộc phải luôn ở bên phải A, còn C bị buộc phải ở bên dưới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sẽ thấy nhiều hạn chế trong biểu mẫu chung này. Vùng chứa mẹ tham chiếu đến vùng chứa bao quanh là ConstraintLayout. Nếu bạn đặt các thuộc tính mẫu này trong một Chế độ xem văn bản bên trong ConstraintLayout, thì chế độ xem đó sẽ xuất hiện ở Chế độ xem thiết kế giống như bản xem trước ở bên phải. Trong trường hợp này, nguồn là Chế độ xem văn bản hiện tại, trong khi đích là Vùng chứa mẹ. Hạn chế đầu tiên này có ý nghĩa là "Tôi muốn căn chỉnh mép trên cùng của Chế độ xem văn bản này với mép trên cùng của bố cục mẹ." Hạn chế thứ hai có nghĩa là "Tôi muốn căn chỉnh mép trái của Chế độ xem văn bản này với mép trái của bố cục mẹ." Xin lưu ý rằng cũng có lề trên cùng và lề trái là 16 dp trong Chế độ xem văn bản này.</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Bắt đầu từ hướng dọc, chúng ta có thể thêm một hạn chế cho mép trên cùng hoặc dưới cùng của một thành phần, hoặc cho đường cơ sở của văn bản nếu Chế độ xem có chứa văn bản.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Theo hướng ngang, chúng ta có thể hạn chế mép đầu và mép cuối của một </a:t>
            </a:r>
            <a:r>
              <a:rPr lang="vi-VN">
                <a:latin typeface="Courier New"/>
                <a:ea typeface="Courier New"/>
                <a:cs typeface="Courier New"/>
                <a:sym typeface="Courier New"/>
              </a:rPr>
              <a:t>Chế độ xem</a:t>
            </a:r>
            <a:r>
              <a:rPr lang="vi-VN"/>
              <a:t>. Mép trái và mép phải được thêm vào cho đầy đủ, nhưng cách tốt nhất là bạn nên đặt mặc định thành mép đầu và mép cuối. Điều này nhằm đảm bảo rằng bố cục vẫn sẽ hoạt động tốt nếu ứng dụng của bạn được chuyển sang các ngôn ngữ khác, chẳng hạn như những ngôn ngữ có chữ viết từ phải sang trái (RTL). Do vậy, nếu bạn muốn chỉ định một hạn chế cho mép trái, hãy hạn chế mép đầu. Nếu bạn muốn chỉ định một hạn chế cho mép phải, hãy hạn chế mép cuối.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Cập nhật các tài nguyên hiện có</a:t>
            </a:r>
            <a:endParaRPr/>
          </a:p>
          <a:p>
            <a:pPr indent="-360045" lvl="0" marL="360045" marR="360045" rtl="0" algn="l">
              <a:lnSpc>
                <a:spcPct val="100000"/>
              </a:lnSpc>
              <a:spcBef>
                <a:spcPts val="1415"/>
              </a:spcBef>
              <a:spcAft>
                <a:spcPts val="1415"/>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một số hạn chế mà bạn có thể thấy trong một ứng dụng. Trong ví dụ này, chúng ta có </a:t>
            </a:r>
            <a:r>
              <a:rPr lang="vi-VN">
                <a:latin typeface="Courier New"/>
                <a:ea typeface="Courier New"/>
                <a:cs typeface="Courier New"/>
                <a:sym typeface="Courier New"/>
              </a:rPr>
              <a:t>ConstraintLayout</a:t>
            </a:r>
            <a:r>
              <a:rPr lang="vi-VN"/>
              <a:t> chứa một </a:t>
            </a:r>
            <a:r>
              <a:rPr lang="vi-VN">
                <a:latin typeface="Courier New"/>
                <a:ea typeface="Courier New"/>
                <a:cs typeface="Courier New"/>
                <a:sym typeface="Courier New"/>
              </a:rPr>
              <a:t>Chế độ xem văn bản</a:t>
            </a:r>
            <a:r>
              <a:rPr lang="vi-VN"/>
              <a:t> con. Chế độ xem này có các hạn chế đối với mép trên cùng, mép dưới cùng, mép đầu và mép cuối.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có thể tạo một hạn chế bằng cách chỉnh sửa tệp XML của bố cục (như nêu trên các trang trình bày trước) hoặc bằng cách dùng Layout Editor của </a:t>
            </a:r>
            <a:r>
              <a:rPr lang="vi-VN">
                <a:solidFill>
                  <a:schemeClr val="dk1"/>
                </a:solidFill>
              </a:rPr>
              <a:t>Android Studio</a:t>
            </a:r>
            <a:r>
              <a:rPr lang="vi-VN"/>
              <a:t>. Trong Layout Editor, mọi </a:t>
            </a:r>
            <a:r>
              <a:rPr lang="vi-VN">
                <a:latin typeface="Courier New"/>
                <a:ea typeface="Courier New"/>
                <a:cs typeface="Courier New"/>
                <a:sym typeface="Courier New"/>
              </a:rPr>
              <a:t>Chế độ xem</a:t>
            </a:r>
            <a:r>
              <a:rPr lang="vi-VN"/>
              <a:t> trong </a:t>
            </a:r>
            <a:r>
              <a:rPr lang="vi-VN">
                <a:latin typeface="Courier New"/>
                <a:ea typeface="Courier New"/>
                <a:cs typeface="Courier New"/>
                <a:sym typeface="Courier New"/>
              </a:rPr>
              <a:t>ConstraintLayout</a:t>
            </a:r>
            <a:r>
              <a:rPr lang="vi-VN"/>
              <a:t> đều hiển thị với 4 ô điều khiển hình tròn để nhanh chóng hạn chế </a:t>
            </a:r>
            <a:r>
              <a:rPr lang="vi-VN">
                <a:latin typeface="Courier New"/>
                <a:ea typeface="Courier New"/>
                <a:cs typeface="Courier New"/>
                <a:sym typeface="Courier New"/>
              </a:rPr>
              <a:t>Chế độ xem này</a:t>
            </a:r>
            <a:r>
              <a:rPr lang="vi-VN"/>
              <a:t> với mép đầu, mép cuối, mép trên cùng và mép dưới cùng của các chế độ xem khác. Trong trường hợp này, chúng ta đã tạo một </a:t>
            </a:r>
            <a:r>
              <a:rPr lang="vi-VN">
                <a:latin typeface="Courier New"/>
                <a:ea typeface="Courier New"/>
                <a:cs typeface="Courier New"/>
                <a:sym typeface="Courier New"/>
              </a:rPr>
              <a:t>layout_constraint</a:t>
            </a:r>
            <a:r>
              <a:rPr lang="vi-VN"/>
              <a:t> Mép đầu với Mép đầu của bố cục mẹ và Mép cuối với Mép cuối của bố cục mẹ. Theo mặc định, 2 hạn chế này hoạt động như nhau trên đối tượng. Tức là các hạn chế này có độ chệch hạn chế như nhau (50% ở mỗi bên theo mặc định), vì vậy, kết quả cuối cùng là đối tượng được căn giữa. Bạn có thể điều chỉnh độ chệch bằng cách kéo thanh trượt độ chệch trong cửa sổ Thuộc tính để kéo </a:t>
            </a:r>
            <a:r>
              <a:rPr lang="vi-VN">
                <a:latin typeface="Courier New"/>
                <a:ea typeface="Courier New"/>
                <a:cs typeface="Courier New"/>
                <a:sym typeface="Courier New"/>
              </a:rPr>
              <a:t>Chế độ xem</a:t>
            </a:r>
            <a:r>
              <a:rPr lang="vi-VN"/>
              <a:t> sang hai bên.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Trong Layout Editor, bạn sẽ thấy Tiện ích hạn chế trong cửa sổ Attributes (Thuộc tính) ở bên phải của màn hình. Bạn sẽ thấy 3 loại ký hiệu (như hiển thị ở trên), cho biết loại hạn chế nào được đặt ở mép đầu, mép cuối, mép trên cùng và mép dưới cùng của </a:t>
            </a:r>
            <a:r>
              <a:rPr lang="vi-VN">
                <a:latin typeface="Courier New"/>
                <a:ea typeface="Courier New"/>
                <a:cs typeface="Courier New"/>
                <a:sym typeface="Courier New"/>
              </a:rPr>
              <a:t>Chế độ xem</a:t>
            </a:r>
            <a:r>
              <a:rPr lang="vi-VN"/>
              <a:t> hiện được chọn.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Hãy xem chi tiết một Tiện ích hạn chế được cách điệu và đơn giản hóa để hiểu rõ các hạn chế.</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Font typeface="Roboto"/>
              <a:buChar char="●"/>
            </a:pPr>
            <a:r>
              <a:rPr lang="vi-VN" u="sng">
                <a:solidFill>
                  <a:schemeClr val="hlink"/>
                </a:solidFill>
                <a:latin typeface="Roboto"/>
                <a:ea typeface="Roboto"/>
                <a:cs typeface="Roboto"/>
                <a:sym typeface="Roboto"/>
                <a:hlinkClick r:id="rId2"/>
              </a:rPr>
              <a:t>Điều chỉnh kích thước chế độ xem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Hình vuông ở bên phải biểu thị một chế độ xem có </a:t>
            </a:r>
            <a:r>
              <a:rPr lang="vi-VN">
                <a:latin typeface="Courier New"/>
                <a:ea typeface="Courier New"/>
                <a:cs typeface="Courier New"/>
                <a:sym typeface="Courier New"/>
              </a:rPr>
              <a:t>wrap_content</a:t>
            </a:r>
            <a:r>
              <a:rPr lang="vi-VN"/>
              <a:t> cho chiều cao và chiều rộng.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Ngoài ra, còn có một biểu tượng khác giống như dấu gạch đứng cho biết thứ nguyên có kích thước cố định tính bằng dp (48 dp) cho chiều cao của Chế độ xem. Chiều rộng của </a:t>
            </a:r>
            <a:r>
              <a:rPr lang="vi-VN">
                <a:latin typeface="Courier New"/>
                <a:ea typeface="Courier New"/>
                <a:cs typeface="Courier New"/>
                <a:sym typeface="Courier New"/>
              </a:rPr>
              <a:t>Chế độ xem</a:t>
            </a:r>
            <a:r>
              <a:rPr lang="vi-VN"/>
              <a:t> là </a:t>
            </a:r>
            <a:r>
              <a:rPr lang="vi-VN">
                <a:latin typeface="Courier New"/>
                <a:ea typeface="Courier New"/>
                <a:cs typeface="Courier New"/>
                <a:sym typeface="Courier New"/>
              </a:rPr>
              <a:t>wrap_content</a:t>
            </a:r>
            <a:r>
              <a:rPr lang="vi-VN"/>
              <a:t> giống như trên trang trình bày trước.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Chúng ta có thể tạo nhiều hạn chế cho một </a:t>
            </a:r>
            <a:r>
              <a:rPr lang="vi-VN">
                <a:latin typeface="Courier New"/>
                <a:ea typeface="Courier New"/>
                <a:cs typeface="Courier New"/>
                <a:sym typeface="Courier New"/>
              </a:rPr>
              <a:t>Chế độ xem</a:t>
            </a:r>
            <a:r>
              <a:rPr lang="vi-VN"/>
              <a:t> để xác định mức độ ảnh hưởng của các hạn chế đó đối với vị trí cuối cùng. Trong trường hợp này, chúng ta có các hạn chế đối với mép đầu và mép cuối trên </a:t>
            </a:r>
            <a:r>
              <a:rPr lang="vi-VN">
                <a:latin typeface="Courier New"/>
                <a:ea typeface="Courier New"/>
                <a:cs typeface="Courier New"/>
                <a:sym typeface="Courier New"/>
              </a:rPr>
              <a:t>Chế độ xem</a:t>
            </a:r>
            <a:r>
              <a:rPr lang="vi-VN"/>
              <a:t> theo hướng ngang. Ngoài ra, còn có độ chệch là 50 (để ý thanh trượt màu xám trong chú thích), nên các hạn chế được áp dụng như nhau. Kết quả cuối cùng là </a:t>
            </a:r>
            <a:r>
              <a:rPr lang="vi-VN">
                <a:latin typeface="Courier New"/>
                <a:ea typeface="Courier New"/>
                <a:cs typeface="Courier New"/>
                <a:sym typeface="Courier New"/>
              </a:rPr>
              <a:t>Chế độ xem</a:t>
            </a:r>
            <a:r>
              <a:rPr lang="vi-VN"/>
              <a:t> được căn giữa theo </a:t>
            </a:r>
            <a:r>
              <a:rPr lang="vi-VN">
                <a:solidFill>
                  <a:schemeClr val="dk1"/>
                </a:solidFill>
              </a:rPr>
              <a:t>hướng ngang</a:t>
            </a:r>
            <a:r>
              <a:rPr lang="vi-VN"/>
              <a:t> trong bố cục mẹ.</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15000"/>
              </a:lnSpc>
              <a:spcBef>
                <a:spcPts val="0"/>
              </a:spcBef>
              <a:spcAft>
                <a:spcPts val="0"/>
              </a:spcAft>
              <a:buClr>
                <a:srgbClr val="202124"/>
              </a:buClr>
              <a:buSzPts val="1100"/>
              <a:buChar char="●"/>
            </a:pPr>
            <a:r>
              <a:rPr lang="vi-VN" u="sng">
                <a:solidFill>
                  <a:schemeClr val="hlink"/>
                </a:solidFill>
                <a:highlight>
                  <a:srgbClr val="FFFFFF"/>
                </a:highlight>
                <a:hlinkClick r:id="rId2"/>
              </a:rPr>
              <a:t>Điều chỉnh độ chệch của hạn chế</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a:t>
            </a:r>
            <a:r>
              <a:rPr lang="vi-VN">
                <a:latin typeface="Courier New"/>
                <a:ea typeface="Courier New"/>
                <a:cs typeface="Courier New"/>
                <a:sym typeface="Courier New"/>
              </a:rPr>
              <a:t>LinearLayout</a:t>
            </a:r>
            <a:r>
              <a:rPr lang="vi-VN"/>
              <a:t>, chúng ta đã dùng </a:t>
            </a:r>
            <a:r>
              <a:rPr lang="vi-VN">
                <a:latin typeface="Courier New"/>
                <a:ea typeface="Courier New"/>
                <a:cs typeface="Courier New"/>
                <a:sym typeface="Courier New"/>
              </a:rPr>
              <a:t>match_parent</a:t>
            </a:r>
            <a:r>
              <a:rPr lang="vi-VN"/>
              <a:t> để cho biết rằng chúng ta muốn có một chế độ xem chiếm nhiều không gian nhất có thể. Trong </a:t>
            </a:r>
            <a:r>
              <a:rPr lang="vi-VN">
                <a:latin typeface="Courier New"/>
                <a:ea typeface="Courier New"/>
                <a:cs typeface="Courier New"/>
                <a:sym typeface="Courier New"/>
              </a:rPr>
              <a:t>ConstraintLayout</a:t>
            </a:r>
            <a:r>
              <a:rPr lang="vi-VN"/>
              <a:t>, chúng ta không thể dùng </a:t>
            </a:r>
            <a:r>
              <a:rPr lang="vi-VN">
                <a:latin typeface="Courier New"/>
                <a:ea typeface="Courier New"/>
                <a:cs typeface="Courier New"/>
                <a:sym typeface="Courier New"/>
              </a:rPr>
              <a:t>match_parent</a:t>
            </a:r>
            <a:r>
              <a:rPr lang="vi-VN"/>
              <a:t> trên chế độ xem con, vì vậy, chúng ta dùng </a:t>
            </a:r>
            <a:r>
              <a:rPr lang="vi-VN">
                <a:latin typeface="Courier New"/>
                <a:ea typeface="Courier New"/>
                <a:cs typeface="Courier New"/>
                <a:sym typeface="Courier New"/>
              </a:rPr>
              <a:t>match_constraint</a:t>
            </a:r>
            <a:r>
              <a:rPr lang="vi-VN"/>
              <a:t>. Tùy vào phiên bản Android Studio của mình, bạn có thể thấy giá trị này là </a:t>
            </a:r>
            <a:r>
              <a:rPr lang="vi-VN">
                <a:latin typeface="Courier New"/>
                <a:ea typeface="Courier New"/>
                <a:cs typeface="Courier New"/>
                <a:sym typeface="Courier New"/>
              </a:rPr>
              <a:t>0 dp (match_constraint</a:t>
            </a:r>
            <a:r>
              <a:rPr lang="vi-V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cũng có thể tạo chuỗi trong </a:t>
            </a:r>
            <a:r>
              <a:rPr lang="vi-VN">
                <a:latin typeface="Courier New"/>
                <a:ea typeface="Courier New"/>
                <a:cs typeface="Courier New"/>
                <a:sym typeface="Courier New"/>
              </a:rPr>
              <a:t>ConstraintLayout</a:t>
            </a:r>
            <a:r>
              <a:rPr lang="vi-VN"/>
              <a:t>. Chuỗi là một nhóm chế độ xem được liên kết với nhau bằng các hạn chế về vị trí theo 2 hướng.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15000"/>
              </a:lnSpc>
              <a:spcBef>
                <a:spcPts val="0"/>
              </a:spcBef>
              <a:spcAft>
                <a:spcPts val="0"/>
              </a:spcAft>
              <a:buClr>
                <a:srgbClr val="1155CC"/>
              </a:buClr>
              <a:buSzPts val="1100"/>
              <a:buChar char="●"/>
            </a:pPr>
            <a:r>
              <a:rPr lang="vi-VN" u="sng">
                <a:solidFill>
                  <a:schemeClr val="hlink"/>
                </a:solidFill>
                <a:highlight>
                  <a:schemeClr val="lt1"/>
                </a:highlight>
                <a:hlinkClick r:id="rId2"/>
              </a:rPr>
              <a:t>Chuỗi trong ConstraintLayout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Layout Editor, hãy làm theo 3 bước sau để tạo một chuỗi.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vi-VN"/>
              <a:t>Chuỗi có thể được tạo kiểu theo nhiều cách, như minh họa ở trên. Bạn có thể xem thêm thông tin chi tiết về từng kiểu trong tài nguyên qua đường liên kết dưới đây.</a:t>
            </a:r>
            <a:endParaRPr/>
          </a:p>
          <a:p>
            <a:pPr indent="0" lvl="0" marL="0" rtl="0" algn="l">
              <a:lnSpc>
                <a:spcPct val="100000"/>
              </a:lnSpc>
              <a:spcBef>
                <a:spcPts val="1500"/>
              </a:spcBef>
              <a:spcAft>
                <a:spcPts val="0"/>
              </a:spcAft>
              <a:buClr>
                <a:schemeClr val="dk1"/>
              </a:buClr>
              <a:buSzPts val="1100"/>
              <a:buFont typeface="Arial"/>
              <a:buNone/>
            </a:pPr>
            <a:r>
              <a:rPr b="1" lang="vi-VN">
                <a:solidFill>
                  <a:schemeClr val="dk1"/>
                </a:solidFill>
              </a:rPr>
              <a:t>Tài nguyên:</a:t>
            </a:r>
            <a:endParaRPr/>
          </a:p>
          <a:p>
            <a:pPr indent="-298450" lvl="0" marL="457200" rtl="0" algn="l">
              <a:lnSpc>
                <a:spcPct val="115000"/>
              </a:lnSpc>
              <a:spcBef>
                <a:spcPts val="0"/>
              </a:spcBef>
              <a:spcAft>
                <a:spcPts val="0"/>
              </a:spcAft>
              <a:buClr>
                <a:srgbClr val="1155CC"/>
              </a:buClr>
              <a:buSzPts val="1100"/>
              <a:buChar char="●"/>
            </a:pPr>
            <a:r>
              <a:rPr lang="vi-VN" u="sng">
                <a:solidFill>
                  <a:schemeClr val="hlink"/>
                </a:solidFill>
                <a:highlight>
                  <a:schemeClr val="lt1"/>
                </a:highlight>
                <a:hlinkClick r:id="rId2"/>
              </a:rPr>
              <a:t>Chuỗi trong ConstraintLayout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Sau đây là một số chủ đề bổ sung mà bạn có thể thấy hữu ích khi dùng ConstraintLayout.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có thể xác định vị trí của nhiều chế độ xem có liên quan đến một đường căn trong ConstraintLayout. Đường căn sẽ không hiển thị trên thiết bị mà chỉ được dùng cho bố cục.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Đường căn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cách các đường căn xuất hiện trong Android Studio. Bạn có thể điều chỉnh các đường căn bằng mã hoặc bằng cách nhấp và kéo. Các chế độ xem bị buộc phải theo đường căn sẽ tự điều chỉnh khi bạn điều chỉnh đường căn.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Đây là một ví dụ, trong đó </a:t>
            </a:r>
            <a:r>
              <a:rPr lang="vi-VN">
                <a:latin typeface="Courier New"/>
                <a:ea typeface="Courier New"/>
                <a:cs typeface="Courier New"/>
                <a:sym typeface="Courier New"/>
              </a:rPr>
              <a:t>Chế độ xem văn bản</a:t>
            </a:r>
            <a:r>
              <a:rPr lang="vi-VN"/>
              <a:t> này bị buộc phải theo đường căn dọc.</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có thể đặt các đường căn theo một số dp cụ thể từ mép "đầu" hoặc mép "cuối" của bố cục hoặc theo số phần trăm từ 0 đến 1 (ví dụ: 0,05).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Tài nguyên:</a:t>
            </a:r>
            <a:endParaRPr/>
          </a:p>
          <a:p>
            <a:pPr indent="-298450" lvl="0" marL="457200" rtl="0" algn="l">
              <a:lnSpc>
                <a:spcPct val="100000"/>
              </a:lnSpc>
              <a:spcBef>
                <a:spcPts val="0"/>
              </a:spcBef>
              <a:spcAft>
                <a:spcPts val="0"/>
              </a:spcAft>
              <a:buSzPts val="1100"/>
              <a:buChar char="●"/>
            </a:pPr>
            <a:r>
              <a:rPr lang="vi-VN" u="sng">
                <a:solidFill>
                  <a:schemeClr val="hlink"/>
                </a:solidFill>
                <a:hlinkClick r:id="rId2"/>
              </a:rPr>
              <a:t>Nhóm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Liên kết dữ liệu là một khái niệm quan trọng mà chúng ta sẽ xem lại nhiều lần trong suốt khóa học này. Tính năng này có thể giúp đơn giản hóa mã của bạn và làm cho mã mạnh mẽ hơn. Hãy xem một số trường hợp sử dụng.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sz="1200">
                <a:solidFill>
                  <a:srgbClr val="202124"/>
                </a:solidFill>
                <a:highlight>
                  <a:schemeClr val="lt1"/>
                </a:highlight>
                <a:latin typeface="Roboto"/>
                <a:ea typeface="Roboto"/>
                <a:cs typeface="Roboto"/>
                <a:sym typeface="Roboto"/>
              </a:rPr>
              <a:t>Trong mã Hoạt động, bạn có thể dùng </a:t>
            </a:r>
            <a:r>
              <a:rPr lang="vi-VN" sz="1200">
                <a:solidFill>
                  <a:srgbClr val="202124"/>
                </a:solidFill>
                <a:highlight>
                  <a:schemeClr val="lt1"/>
                </a:highlight>
                <a:latin typeface="Courier New"/>
                <a:ea typeface="Courier New"/>
                <a:cs typeface="Courier New"/>
                <a:sym typeface="Courier New"/>
              </a:rPr>
              <a:t>findViewById()</a:t>
            </a:r>
            <a:r>
              <a:rPr lang="vi-VN" sz="1200">
                <a:solidFill>
                  <a:srgbClr val="202124"/>
                </a:solidFill>
                <a:highlight>
                  <a:schemeClr val="lt1"/>
                </a:highlight>
                <a:latin typeface="Roboto"/>
                <a:ea typeface="Roboto"/>
                <a:cs typeface="Roboto"/>
                <a:sym typeface="Roboto"/>
              </a:rPr>
              <a:t> để tìm các thực thể của </a:t>
            </a:r>
            <a:r>
              <a:rPr lang="vi-VN" sz="1200">
                <a:solidFill>
                  <a:srgbClr val="202124"/>
                </a:solidFill>
                <a:highlight>
                  <a:schemeClr val="lt1"/>
                </a:highlight>
                <a:latin typeface="Courier New"/>
                <a:ea typeface="Courier New"/>
                <a:cs typeface="Courier New"/>
                <a:sym typeface="Courier New"/>
              </a:rPr>
              <a:t>Chế độ xem</a:t>
            </a:r>
            <a:r>
              <a:rPr lang="vi-VN" sz="1200">
                <a:solidFill>
                  <a:srgbClr val="202124"/>
                </a:solidFill>
                <a:highlight>
                  <a:schemeClr val="lt1"/>
                </a:highlight>
                <a:latin typeface="Roboto"/>
                <a:ea typeface="Roboto"/>
                <a:cs typeface="Roboto"/>
                <a:sym typeface="Roboto"/>
              </a:rPr>
              <a:t>.</a:t>
            </a:r>
            <a:r>
              <a:rPr lang="vi-VN" sz="1200">
                <a:solidFill>
                  <a:srgbClr val="202124"/>
                </a:solidFill>
                <a:highlight>
                  <a:srgbClr val="FFFFFF"/>
                </a:highlight>
                <a:latin typeface="Roboto"/>
                <a:ea typeface="Roboto"/>
                <a:cs typeface="Roboto"/>
                <a:sym typeface="Roboto"/>
              </a:rPr>
              <a:t> Tuy nhiên, mã nhận dạng là dùng chung cho tất cả các bố cục, vì vậy, bạn có thể gặp phải sự cố thời gian chạy nếu tham chiếu đến một mã nhận dạng không có trong bố cục hiện tại.</a:t>
            </a:r>
            <a:endParaRPr/>
          </a:p>
          <a:p>
            <a:pPr indent="0" lvl="0" marL="0" rtl="0" algn="l">
              <a:lnSpc>
                <a:spcPct val="100000"/>
              </a:lnSpc>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solidFill>
                  <a:srgbClr val="202124"/>
                </a:solidFill>
                <a:highlight>
                  <a:srgbClr val="FFFFFF"/>
                </a:highlight>
                <a:latin typeface="Roboto"/>
                <a:ea typeface="Roboto"/>
                <a:cs typeface="Roboto"/>
                <a:sym typeface="Roboto"/>
              </a:rPr>
              <a:t>Thay vào đó, hãy dùng liên kết dữ liệu để đơn giản hóa mã của bạn và phát hiện lỗi vào thời điểm biên dịch bằng cách kiểm tra loại an toàn với các chế độ xem mà bạn định truy cập. Trong ví dụ này, chúng ta khởi tạo một đối tượng liên kết dành riêng cho bố cục hoạt động chính và có thể truy cập ngay vào các chế độ xem, thay vì phải gọi từng </a:t>
            </a:r>
            <a:r>
              <a:rPr lang="vi-VN">
                <a:solidFill>
                  <a:srgbClr val="202124"/>
                </a:solidFill>
                <a:highlight>
                  <a:srgbClr val="FFFFFF"/>
                </a:highlight>
                <a:latin typeface="Courier New"/>
                <a:ea typeface="Courier New"/>
                <a:cs typeface="Courier New"/>
                <a:sym typeface="Courier New"/>
              </a:rPr>
              <a:t>findViewById</a:t>
            </a:r>
            <a:r>
              <a:rPr lang="vi-VN">
                <a:solidFill>
                  <a:srgbClr val="202124"/>
                </a:solidFill>
                <a:highlight>
                  <a:srgbClr val="FFFFFF"/>
                </a:highlight>
                <a:latin typeface="Roboto"/>
                <a:ea typeface="Roboto"/>
                <a:cs typeface="Roboto"/>
                <a:sym typeface="Roboto"/>
              </a:rPr>
              <a:t>.</a:t>
            </a:r>
            <a:endParaRPr/>
          </a:p>
          <a:p>
            <a:pPr indent="0" lvl="0" marL="0" rtl="0" algn="l">
              <a:lnSpc>
                <a:spcPct val="100000"/>
              </a:lnSpc>
              <a:spcBef>
                <a:spcPts val="0"/>
              </a:spcBef>
              <a:spcAft>
                <a:spcPts val="0"/>
              </a:spcAft>
              <a:buSzPts val="1100"/>
              <a:buNone/>
            </a:pPr>
            <a:r>
              <a:t/>
            </a:r>
            <a:endParaRPr>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vi-VN">
                <a:solidFill>
                  <a:srgbClr val="202124"/>
                </a:solidFill>
                <a:highlight>
                  <a:srgbClr val="FFFFFF"/>
                </a:highlight>
                <a:latin typeface="Roboto"/>
                <a:ea typeface="Roboto"/>
                <a:cs typeface="Roboto"/>
                <a:sym typeface="Roboto"/>
              </a:rPr>
              <a:t>Trên thực thể đối tượng liên kết, bạn có thể truy cập vào Chế độ xem văn bản cho tên, tuổi và vị trí (ví dụ: </a:t>
            </a:r>
            <a:r>
              <a:rPr lang="vi-VN">
                <a:solidFill>
                  <a:srgbClr val="202124"/>
                </a:solidFill>
                <a:highlight>
                  <a:srgbClr val="FFFFFF"/>
                </a:highlight>
                <a:latin typeface="Courier New"/>
                <a:ea typeface="Courier New"/>
                <a:cs typeface="Courier New"/>
                <a:sym typeface="Courier New"/>
              </a:rPr>
              <a:t>binding.name</a:t>
            </a:r>
            <a:r>
              <a:rPr lang="vi-VN">
                <a:solidFill>
                  <a:srgbClr val="202124"/>
                </a:solidFill>
                <a:highlight>
                  <a:srgbClr val="FFFFFF"/>
                </a:highlight>
                <a:latin typeface="Roboto"/>
                <a:ea typeface="Roboto"/>
                <a:cs typeface="Roboto"/>
                <a:sym typeface="Roboto"/>
              </a:rPr>
              <a:t>) và thay đổi văn bản trong chế độ xem đó (ví dụ: </a:t>
            </a:r>
            <a:r>
              <a:rPr lang="vi-VN">
                <a:solidFill>
                  <a:srgbClr val="202124"/>
                </a:solidFill>
                <a:highlight>
                  <a:srgbClr val="FFFFFF"/>
                </a:highlight>
                <a:latin typeface="Courier New"/>
                <a:ea typeface="Courier New"/>
                <a:cs typeface="Courier New"/>
                <a:sym typeface="Courier New"/>
              </a:rPr>
              <a:t>binding.name.text</a:t>
            </a:r>
            <a:r>
              <a:rPr lang="vi-VN">
                <a:solidFill>
                  <a:srgbClr val="202124"/>
                </a:solidFill>
                <a:highlight>
                  <a:srgbClr val="FFFFFF"/>
                </a:highlight>
                <a:latin typeface="Roboto"/>
                <a:ea typeface="Roboto"/>
                <a:cs typeface="Roboto"/>
                <a:sym typeface="Roboto"/>
              </a:rPr>
              <a:t>). Bạn có thể thực hiện việc này vì </a:t>
            </a:r>
            <a:r>
              <a:rPr lang="vi-VN">
                <a:solidFill>
                  <a:srgbClr val="202124"/>
                </a:solidFill>
                <a:highlight>
                  <a:srgbClr val="FFFFFF"/>
                </a:highlight>
                <a:latin typeface="Courier New"/>
                <a:ea typeface="Courier New"/>
                <a:cs typeface="Courier New"/>
                <a:sym typeface="Courier New"/>
              </a:rPr>
              <a:t>name</a:t>
            </a:r>
            <a:r>
              <a:rPr lang="vi-VN">
                <a:solidFill>
                  <a:srgbClr val="202124"/>
                </a:solidFill>
                <a:highlight>
                  <a:srgbClr val="FFFFFF"/>
                </a:highlight>
                <a:latin typeface="Roboto"/>
                <a:ea typeface="Roboto"/>
                <a:cs typeface="Roboto"/>
                <a:sym typeface="Roboto"/>
              </a:rPr>
              <a:t>, </a:t>
            </a:r>
            <a:r>
              <a:rPr lang="vi-VN">
                <a:solidFill>
                  <a:srgbClr val="202124"/>
                </a:solidFill>
                <a:highlight>
                  <a:srgbClr val="FFFFFF"/>
                </a:highlight>
                <a:latin typeface="Courier New"/>
                <a:ea typeface="Courier New"/>
                <a:cs typeface="Courier New"/>
                <a:sym typeface="Courier New"/>
              </a:rPr>
              <a:t>age</a:t>
            </a:r>
            <a:r>
              <a:rPr lang="vi-VN">
                <a:solidFill>
                  <a:srgbClr val="202124"/>
                </a:solidFill>
                <a:highlight>
                  <a:srgbClr val="FFFFFF"/>
                </a:highlight>
                <a:latin typeface="Roboto"/>
                <a:ea typeface="Roboto"/>
                <a:cs typeface="Roboto"/>
                <a:sym typeface="Roboto"/>
              </a:rPr>
              <a:t> và </a:t>
            </a:r>
            <a:r>
              <a:rPr lang="vi-VN">
                <a:solidFill>
                  <a:srgbClr val="202124"/>
                </a:solidFill>
                <a:highlight>
                  <a:srgbClr val="FFFFFF"/>
                </a:highlight>
                <a:latin typeface="Courier New"/>
                <a:ea typeface="Courier New"/>
                <a:cs typeface="Courier New"/>
                <a:sym typeface="Courier New"/>
              </a:rPr>
              <a:t>loc</a:t>
            </a:r>
            <a:r>
              <a:rPr lang="vi-VN">
                <a:solidFill>
                  <a:srgbClr val="202124"/>
                </a:solidFill>
                <a:highlight>
                  <a:srgbClr val="FFFFFF"/>
                </a:highlight>
                <a:latin typeface="Roboto"/>
                <a:ea typeface="Roboto"/>
                <a:cs typeface="Roboto"/>
                <a:sym typeface="Roboto"/>
              </a:rPr>
              <a:t> là những tên mã tài nguyên đã được khai báo trên các Chế độ xem văn bản trong bố cục XML.</a:t>
            </a:r>
            <a:endParaRPr/>
          </a:p>
          <a:p>
            <a:pPr indent="0" lvl="0" marL="0" rtl="0" algn="l">
              <a:lnSpc>
                <a:spcPct val="100000"/>
              </a:lnSpc>
              <a:spcBef>
                <a:spcPts val="0"/>
              </a:spcBef>
              <a:spcAft>
                <a:spcPts val="0"/>
              </a:spcAft>
              <a:buSzPts val="1100"/>
              <a:buNone/>
            </a:pPr>
            <a:r>
              <a:t/>
            </a:r>
            <a:endParaRPr>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vi-VN">
                <a:solidFill>
                  <a:srgbClr val="202124"/>
                </a:solidFill>
                <a:highlight>
                  <a:srgbClr val="FFFFFF"/>
                </a:highlight>
                <a:latin typeface="Roboto"/>
                <a:ea typeface="Roboto"/>
                <a:cs typeface="Roboto"/>
                <a:sym typeface="Roboto"/>
              </a:rPr>
              <a:t>Hãy xem cách sửa đổi ứng dụng để dùng liên kết dữ liệu.</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Để bắt đầu, chúng ta thêm mã hiển thị vào phần </a:t>
            </a:r>
            <a:r>
              <a:rPr lang="vi-VN">
                <a:latin typeface="Courier New"/>
                <a:ea typeface="Courier New"/>
                <a:cs typeface="Courier New"/>
                <a:sym typeface="Courier New"/>
              </a:rPr>
              <a:t>android trong</a:t>
            </a:r>
            <a:r>
              <a:rPr lang="vi-VN"/>
              <a:t> tệp </a:t>
            </a:r>
            <a:r>
              <a:rPr lang="vi-VN">
                <a:latin typeface="Courier New"/>
                <a:ea typeface="Courier New"/>
                <a:cs typeface="Courier New"/>
                <a:sym typeface="Courier New"/>
              </a:rPr>
              <a:t>build.gradle</a:t>
            </a:r>
            <a:r>
              <a:rPr lang="vi-VN"/>
              <a:t>. Việc này sẽ cho biết rằng Gradle nên tạo một số lớp khi chúng ta đánh dấu một bố cục trong tệp XML.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Tiếp theo, chúng ta sẽ thêm một thẻ </a:t>
            </a:r>
            <a:r>
              <a:rPr lang="vi-VN">
                <a:latin typeface="Courier New"/>
                <a:ea typeface="Courier New"/>
                <a:cs typeface="Courier New"/>
                <a:sym typeface="Courier New"/>
              </a:rPr>
              <a:t>layout</a:t>
            </a:r>
            <a:r>
              <a:rPr lang="vi-VN"/>
              <a:t>. Khi đặt một bố cục trong thẻ </a:t>
            </a:r>
            <a:r>
              <a:rPr lang="vi-VN">
                <a:latin typeface="Courier New"/>
                <a:ea typeface="Courier New"/>
                <a:cs typeface="Courier New"/>
                <a:sym typeface="Courier New"/>
              </a:rPr>
              <a:t>layout</a:t>
            </a:r>
            <a:r>
              <a:rPr lang="vi-VN"/>
              <a:t>, chúng ta sẽ cho hệ thống biết rằng chúng ta muốn tạo một lớp liên kết. Lớp liên kết sẽ chứa các thông tin tham chiếu đến bất kỳ chế độ xem nào có mã tài nguyên.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100"/>
              <a:buNone/>
            </a:pPr>
            <a:r>
              <a:rPr lang="vi-VN">
                <a:solidFill>
                  <a:schemeClr val="dk1"/>
                </a:solidFill>
                <a:latin typeface="Roboto"/>
                <a:ea typeface="Roboto"/>
                <a:cs typeface="Roboto"/>
                <a:sym typeface="Roboto"/>
              </a:rPr>
              <a:t>Thiết bị Android có nhiều kích thước và kiểu dáng, bao gồm điện thoại di động, máy tính bảng, đồng hồ và nhiều thiết bị khác. Nếu không có một hệ thống thích ứng để tham chiếu đến kích thước, bạn sẽ khó biết được điều gì sẽ xảy ra trên các kiểu thiết bị.</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Trong Hoạt động của chúng ta, thay vì gọi </a:t>
            </a:r>
            <a:r>
              <a:rPr lang="vi-VN">
                <a:latin typeface="Courier New"/>
                <a:ea typeface="Courier New"/>
                <a:cs typeface="Courier New"/>
                <a:sym typeface="Courier New"/>
              </a:rPr>
              <a:t>setContentView()</a:t>
            </a:r>
            <a:r>
              <a:rPr lang="vi-VN"/>
              <a:t> từ Hoạt động, chúng ta sẽ gọi </a:t>
            </a:r>
            <a:r>
              <a:rPr lang="vi-VN">
                <a:latin typeface="Courier New"/>
                <a:ea typeface="Courier New"/>
                <a:cs typeface="Courier New"/>
                <a:sym typeface="Courier New"/>
              </a:rPr>
              <a:t>DataBindingUtil.setContentView()</a:t>
            </a:r>
            <a:r>
              <a:rPr lang="vi-VN"/>
              <a:t> và chuyển Hoạt động (</a:t>
            </a:r>
            <a:r>
              <a:rPr lang="vi-VN">
                <a:latin typeface="Courier New"/>
                <a:ea typeface="Courier New"/>
                <a:cs typeface="Courier New"/>
                <a:sym typeface="Courier New"/>
              </a:rPr>
              <a:t>this</a:t>
            </a:r>
            <a:r>
              <a:rPr lang="vi-VN"/>
              <a:t>) cùng với mã tài nguyên của bố cục mong muốn. Biến liên kết thu được sẽ có quyền truy cập vào các chế độ xem được đặt tên trước đó. Bạn có thể thấy rằng chúng ta không phải gọi </a:t>
            </a:r>
            <a:r>
              <a:rPr lang="vi-VN">
                <a:latin typeface="Courier New"/>
                <a:ea typeface="Courier New"/>
                <a:cs typeface="Courier New"/>
                <a:sym typeface="Courier New"/>
              </a:rPr>
              <a:t>findViewById</a:t>
            </a:r>
            <a:r>
              <a:rPr lang="vi-VN"/>
              <a:t> trước khi truy cập vào các chế độ xem (chẳng hạn như </a:t>
            </a:r>
            <a:r>
              <a:rPr lang="vi-VN">
                <a:latin typeface="Courier New"/>
                <a:ea typeface="Courier New"/>
                <a:cs typeface="Courier New"/>
                <a:sym typeface="Courier New"/>
              </a:rPr>
              <a:t>Chế độ xem</a:t>
            </a:r>
            <a:r>
              <a:rPr lang="vi-VN"/>
              <a:t> văn bản cho tên người dùng).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vi-VN"/>
              <a:t>Chuyển đổi: 1 lượt nhấp chuột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vi-VN"/>
              <a:t>Thay vì sửa đổi các giá trị liên kết trong mã, chúng ta có thể đặt các giá trị này trong bố cục. Ở đầu tệp XML của bố cục này, chúng ta chèn thẻ </a:t>
            </a:r>
            <a:r>
              <a:rPr lang="vi-VN">
                <a:latin typeface="Courier New"/>
                <a:ea typeface="Courier New"/>
                <a:cs typeface="Courier New"/>
                <a:sym typeface="Courier New"/>
              </a:rPr>
              <a:t>data</a:t>
            </a:r>
            <a:r>
              <a:rPr lang="vi-VN"/>
              <a:t> để khai báo rằng bố cục sẽ có quyền truy cập vào một biến Chuỗi có tên là </a:t>
            </a:r>
            <a:r>
              <a:rPr lang="vi-VN">
                <a:latin typeface="Courier New"/>
                <a:ea typeface="Courier New"/>
                <a:cs typeface="Courier New"/>
                <a:sym typeface="Courier New"/>
              </a:rPr>
              <a:t>name</a:t>
            </a:r>
            <a:r>
              <a:rPr lang="vi-VN"/>
              <a:t>. Sau đó, chúng ta dùng biến </a:t>
            </a:r>
            <a:r>
              <a:rPr lang="vi-VN">
                <a:latin typeface="Courier New"/>
                <a:ea typeface="Courier New"/>
                <a:cs typeface="Courier New"/>
                <a:sym typeface="Courier New"/>
              </a:rPr>
              <a:t>name</a:t>
            </a:r>
            <a:r>
              <a:rPr lang="vi-VN"/>
              <a:t> đó làm văn bản để hiển thị trong Chế độ xem văn bản.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vi-VN"/>
              <a:t>Trong mã hoạt động, </a:t>
            </a:r>
            <a:r>
              <a:rPr lang="vi-VN">
                <a:latin typeface="Courier New"/>
                <a:ea typeface="Courier New"/>
                <a:cs typeface="Courier New"/>
                <a:sym typeface="Courier New"/>
              </a:rPr>
              <a:t>chúng ta đặt văn bản</a:t>
            </a:r>
            <a:r>
              <a:rPr lang="vi-VN"/>
              <a:t> của Chế độ xem văn bản bằng cách đặt giá trị </a:t>
            </a:r>
            <a:r>
              <a:rPr lang="vi-VN">
                <a:latin typeface="Courier New"/>
                <a:ea typeface="Courier New"/>
                <a:cs typeface="Courier New"/>
                <a:sym typeface="Courier New"/>
              </a:rPr>
              <a:t>name</a:t>
            </a:r>
            <a:r>
              <a:rPr lang="vi-VN"/>
              <a:t> trên đối tượng </a:t>
            </a:r>
            <a:r>
              <a:rPr lang="vi-VN">
                <a:latin typeface="Courier New"/>
                <a:ea typeface="Courier New"/>
                <a:cs typeface="Courier New"/>
                <a:sym typeface="Courier New"/>
              </a:rPr>
              <a:t>liên kết</a:t>
            </a:r>
            <a:r>
              <a:rPr lang="vi-V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Bố cục và biểu thức liên kết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t>Ngôn ngữ biểu thức cho phép bạn thực hiện nhiều việc trong một dòng mã, chẳng hạn như các phép biến đổi đơn giản, hiển thị nội dung dựa trên phép so sánh hoặc truy cập vào nội dung của các chế độ xem khác. Trong trường hợp này, chúng ta sẽ gọi </a:t>
            </a:r>
            <a:r>
              <a:rPr lang="vi-VN">
                <a:latin typeface="Courier New"/>
                <a:ea typeface="Courier New"/>
                <a:cs typeface="Courier New"/>
                <a:sym typeface="Courier New"/>
              </a:rPr>
              <a:t>toUpperCase()</a:t>
            </a:r>
            <a:r>
              <a:rPr lang="vi-VN"/>
              <a:t> trên biến Chuỗi có tên là </a:t>
            </a:r>
            <a:r>
              <a:rPr lang="vi-VN">
                <a:latin typeface="Courier New"/>
                <a:ea typeface="Courier New"/>
                <a:cs typeface="Courier New"/>
                <a:sym typeface="Courier New"/>
              </a:rPr>
              <a:t>name</a:t>
            </a:r>
            <a:r>
              <a:rPr lang="vi-VN"/>
              <a:t>. </a:t>
            </a:r>
            <a:endParaRPr/>
          </a:p>
          <a:p>
            <a:pPr indent="0" lvl="0" marL="0" rtl="0" algn="l">
              <a:lnSpc>
                <a:spcPct val="100000"/>
              </a:lnSpc>
              <a:spcBef>
                <a:spcPts val="0"/>
              </a:spcBef>
              <a:spcAft>
                <a:spcPts val="0"/>
              </a:spcAft>
              <a:buClr>
                <a:schemeClr val="dk1"/>
              </a:buClr>
              <a:buSzPts val="1100"/>
              <a:buFont typeface="Arial"/>
              <a:buNone/>
            </a:pPr>
            <a:r>
              <a:rPr lang="vi-VN"/>
              <a:t>Chúng ta sẽ khám phá các lựa chọn cho những phép biến đổi phức tạp hơn và liên kết với các sự kiện ở phần sau trong khóa học này. Hãy xem tài nguyên ở bên dưới để có thêm ví dụ về những biểu thức mà bạn có thể tạo.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vi-VN"/>
              <a:t>Tài nguyên:</a:t>
            </a:r>
            <a:endParaRPr/>
          </a:p>
          <a:p>
            <a:pPr indent="-311150" lvl="0" marL="457200" marR="360045" rtl="0" algn="l">
              <a:lnSpc>
                <a:spcPct val="100000"/>
              </a:lnSpc>
              <a:spcBef>
                <a:spcPts val="0"/>
              </a:spcBef>
              <a:spcAft>
                <a:spcPts val="0"/>
              </a:spcAft>
              <a:buSzPts val="1300"/>
              <a:buChar char="●"/>
            </a:pPr>
            <a:r>
              <a:rPr lang="vi-VN" u="sng">
                <a:solidFill>
                  <a:schemeClr val="hlink"/>
                </a:solidFill>
                <a:hlinkClick r:id="rId2"/>
              </a:rPr>
              <a:t>Bố cục và biểu thức liên kết</a:t>
            </a:r>
            <a:endParaRPr/>
          </a:p>
          <a:p>
            <a:pPr indent="0" lvl="0" marL="0" rtl="0" algn="l">
              <a:lnSpc>
                <a:spcPct val="100000"/>
              </a:lnSpc>
              <a:spcBef>
                <a:spcPts val="1415"/>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Một bộ chuyển đổi </a:t>
            </a:r>
            <a:r>
              <a:rPr lang="vi-VN">
                <a:latin typeface="Courier New"/>
                <a:ea typeface="Courier New"/>
                <a:cs typeface="Courier New"/>
                <a:sym typeface="Courier New"/>
              </a:rPr>
              <a:t>RecyclerView</a:t>
            </a:r>
            <a:r>
              <a:rPr lang="vi-VN"/>
              <a:t> cơ bản sẽ phải ghi đè 3 hàm sau: </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getItemCount</a:t>
            </a:r>
            <a:r>
              <a:rPr lang="vi-VN"/>
              <a:t> trả về tổng số mục có trong danh sách dữ liệu của bạn</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onCreateViewHolder</a:t>
            </a:r>
            <a:r>
              <a:rPr lang="vi-VN"/>
              <a:t> được gọi để tạo một bố cục mục danh sách mới</a:t>
            </a:r>
            <a:endParaRPr/>
          </a:p>
          <a:p>
            <a:pPr indent="-298450" lvl="0" marL="457200" rtl="0" algn="l">
              <a:lnSpc>
                <a:spcPct val="100000"/>
              </a:lnSpc>
              <a:spcBef>
                <a:spcPts val="0"/>
              </a:spcBef>
              <a:spcAft>
                <a:spcPts val="0"/>
              </a:spcAft>
              <a:buSzPts val="1100"/>
              <a:buChar char="●"/>
            </a:pPr>
            <a:r>
              <a:rPr lang="vi-VN">
                <a:latin typeface="Courier New"/>
                <a:ea typeface="Courier New"/>
                <a:cs typeface="Courier New"/>
                <a:sym typeface="Courier New"/>
              </a:rPr>
              <a:t>onBindViewHolder</a:t>
            </a:r>
            <a:r>
              <a:rPr lang="vi-VN"/>
              <a:t> được gọi khi tái sử dụng bố cục mục danh sách bằng cách cập nhật dữ liệu hiển thị trong bố cục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vi-VN">
                <a:latin typeface="Courier New"/>
                <a:ea typeface="Courier New"/>
                <a:cs typeface="Courier New"/>
                <a:sym typeface="Courier New"/>
              </a:rPr>
              <a:t>ViewHolder</a:t>
            </a:r>
            <a:r>
              <a:rPr lang="vi-VN"/>
              <a:t> biểu thị một bố cục mục danh sách và có thông tin tham chiếu đến mọi chế độ xem trong bố cục mục danh sách đó.</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b="1" lang="vi-VN"/>
              <a:t>Tài nguyên:</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2"/>
              </a:rPr>
              <a:t>RecyclerView.Adapter</a:t>
            </a:r>
            <a:endParaRPr/>
          </a:p>
          <a:p>
            <a:pPr indent="-298450" lvl="0" marL="457200" marR="360045" rtl="0" algn="l">
              <a:lnSpc>
                <a:spcPct val="100000"/>
              </a:lnSpc>
              <a:spcBef>
                <a:spcPts val="0"/>
              </a:spcBef>
              <a:spcAft>
                <a:spcPts val="0"/>
              </a:spcAft>
              <a:buSzPts val="1100"/>
              <a:buChar char="●"/>
            </a:pPr>
            <a:r>
              <a:rPr lang="vi-VN" u="sng">
                <a:solidFill>
                  <a:schemeClr val="hlink"/>
                </a:solidFill>
                <a:hlinkClick r:id="rId3"/>
              </a:rPr>
              <a:t>RecyclerView.ViewHolder</a:t>
            </a:r>
            <a:r>
              <a:rPr lang="vi-VN">
                <a:solidFill>
                  <a:schemeClr val="dk1"/>
                </a:solidFill>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solidFill>
                  <a:schemeClr val="dk1"/>
                </a:solidFill>
              </a:rPr>
              <a:t>Khi bạn có số lượng lớn các mục trong danh sách (lớn hơn khoảng không gian trên màn hình để hiển thị tất cả), đừng tạo Chế độ xem cho các mục chưa cuộn đến. </a:t>
            </a:r>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vi-VN">
                <a:solidFill>
                  <a:schemeClr val="dk1"/>
                </a:solidFill>
              </a:rPr>
              <a:t>Phương thức </a:t>
            </a:r>
            <a:r>
              <a:rPr lang="vi-VN">
                <a:solidFill>
                  <a:schemeClr val="dk1"/>
                </a:solidFill>
                <a:latin typeface="Courier New"/>
                <a:ea typeface="Courier New"/>
                <a:cs typeface="Courier New"/>
                <a:sym typeface="Courier New"/>
              </a:rPr>
              <a:t>onCreateViewHolder()</a:t>
            </a:r>
            <a:r>
              <a:rPr lang="vi-VN">
                <a:solidFill>
                  <a:schemeClr val="dk1"/>
                </a:solidFill>
              </a:rPr>
              <a:t> của bộ chuyển đổi được gọi để tạo các lớp lưu giữ chế độ xem cho nhiều mục có thể hiển thị trên màn hình cùng một lúc. Sau lần tạo ban đầu đó, khi bạn cuộn, hệ thống sẽ xóa các chế độ xem mục danh sách ngoài màn hình khỏi hệ phân cấp, đồng thời gọi </a:t>
            </a:r>
            <a:r>
              <a:rPr lang="vi-VN">
                <a:solidFill>
                  <a:schemeClr val="dk1"/>
                </a:solidFill>
                <a:latin typeface="Courier New"/>
                <a:ea typeface="Courier New"/>
                <a:cs typeface="Courier New"/>
                <a:sym typeface="Courier New"/>
              </a:rPr>
              <a:t>onBindViewHolder()</a:t>
            </a:r>
            <a:r>
              <a:rPr lang="vi-VN">
                <a:solidFill>
                  <a:schemeClr val="dk1"/>
                </a:solidFill>
              </a:rPr>
              <a:t> trên bộ chuyển đổi để “tái chế” các chế độ xem mục danh sách và dùng lại. Các giá trị trong chế độ xem mục danh sách được cập nhật để phản ánh dữ liệu trong mục danh sách mới (sắp xuất hiện trên màn hình), và chế độ xem mục danh sách được thêm lại vào hệ phân cấp chế độ xem. </a:t>
            </a:r>
            <a:endParaRPr/>
          </a:p>
          <a:p>
            <a:pPr indent="0" lvl="0" marL="0" rtl="0" algn="l">
              <a:lnSpc>
                <a:spcPct val="100000"/>
              </a:lnSpc>
              <a:spcBef>
                <a:spcPts val="0"/>
              </a:spcBef>
              <a:spcAft>
                <a:spcPts val="0"/>
              </a:spcAft>
              <a:buClr>
                <a:schemeClr val="dk1"/>
              </a:buClr>
              <a:buSzPts val="1100"/>
              <a:buFont typeface="Arial"/>
              <a:buNone/>
            </a:pPr>
            <a:br>
              <a:rPr lang="vi-VN">
                <a:solidFill>
                  <a:schemeClr val="dk1"/>
                </a:solidFill>
              </a:rPr>
            </a:br>
            <a:r>
              <a:rPr lang="vi-VN">
                <a:solidFill>
                  <a:schemeClr val="dk1"/>
                </a:solidFill>
              </a:rPr>
              <a:t>Hãy xem mã để biết cách thêm RecyclerView vào ứng dụng của bạn.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Trước tiên, hãy thêm thành phần </a:t>
            </a:r>
            <a:r>
              <a:rPr lang="vi-VN">
                <a:latin typeface="Courier New"/>
                <a:ea typeface="Courier New"/>
                <a:cs typeface="Courier New"/>
                <a:sym typeface="Courier New"/>
              </a:rPr>
              <a:t>RecyclerView</a:t>
            </a:r>
            <a:r>
              <a:rPr lang="vi-VN"/>
              <a:t> vào bố cục của bạn. Ví dụ: nếu ứng dụng của bạn chỉ có một Hoạt động, hãy thêm </a:t>
            </a:r>
            <a:r>
              <a:rPr lang="vi-VN">
                <a:latin typeface="Courier New"/>
                <a:ea typeface="Courier New"/>
                <a:cs typeface="Courier New"/>
                <a:sym typeface="Courier New"/>
              </a:rPr>
              <a:t>RecyclerView</a:t>
            </a:r>
            <a:r>
              <a:rPr lang="vi-VN"/>
              <a:t> vào tệp XML của bố cục cho Hoạt động đó. Hãy nhớ thêm thư viện </a:t>
            </a:r>
            <a:r>
              <a:rPr lang="vi-VN">
                <a:latin typeface="Courier New"/>
                <a:ea typeface="Courier New"/>
                <a:cs typeface="Courier New"/>
                <a:sym typeface="Courier New"/>
              </a:rPr>
              <a:t>RecyclerView</a:t>
            </a:r>
            <a:r>
              <a:rPr lang="vi-VN"/>
              <a:t> làm phần phụ thuộc trong tệp </a:t>
            </a:r>
            <a:r>
              <a:rPr lang="vi-VN">
                <a:latin typeface="Courier New"/>
                <a:ea typeface="Courier New"/>
                <a:cs typeface="Courier New"/>
                <a:sym typeface="Courier New"/>
              </a:rPr>
              <a:t>build.gradle</a:t>
            </a:r>
            <a:r>
              <a:rPr lang="vi-VN"/>
              <a:t> của bạn.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Tạo tệp bố cục mới đại diện cho một bố cục mục danh sách (trong trường hợp này là </a:t>
            </a:r>
            <a:r>
              <a:rPr lang="vi-VN">
                <a:latin typeface="Courier New"/>
                <a:ea typeface="Courier New"/>
                <a:cs typeface="Courier New"/>
                <a:sym typeface="Courier New"/>
              </a:rPr>
              <a:t>FrameLayout</a:t>
            </a:r>
            <a:r>
              <a:rPr lang="vi-VN"/>
              <a:t> chứa một </a:t>
            </a:r>
            <a:r>
              <a:rPr lang="vi-VN">
                <a:latin typeface="Courier New"/>
                <a:ea typeface="Courier New"/>
                <a:cs typeface="Courier New"/>
                <a:sym typeface="Courier New"/>
              </a:rPr>
              <a:t>Chế độ xem văn bản</a:t>
            </a:r>
            <a:r>
              <a:rPr lang="vi-VN"/>
              <a:t>). Bố cục mục danh sách này được dùng cho từng mục trong danh sách.</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vi-VN"/>
              <a:t>Chuyển đổi: 3 lượt nhấp chuột</a:t>
            </a:r>
            <a:endParaRPr/>
          </a:p>
          <a:p>
            <a:pPr indent="0" lvl="0" marL="0" rtl="0" algn="l">
              <a:lnSpc>
                <a:spcPct val="100000"/>
              </a:lnSpc>
              <a:spcBef>
                <a:spcPts val="1000"/>
              </a:spcBef>
              <a:spcAft>
                <a:spcPts val="0"/>
              </a:spcAft>
              <a:buSzPts val="1100"/>
              <a:buNone/>
            </a:pPr>
            <a:r>
              <a:rPr lang="vi-VN"/>
              <a:t>Tiếp theo, hãy tạo một bộ chuyển đổi danh sách để tạo </a:t>
            </a:r>
            <a:r>
              <a:rPr lang="vi-VN">
                <a:solidFill>
                  <a:schemeClr val="dk1"/>
                </a:solidFill>
              </a:rPr>
              <a:t>các mục danh sách cho</a:t>
            </a:r>
            <a:r>
              <a:rPr lang="vi-VN">
                <a:solidFill>
                  <a:schemeClr val="dk1"/>
                </a:solidFill>
                <a:latin typeface="Courier New"/>
                <a:ea typeface="Courier New"/>
                <a:cs typeface="Courier New"/>
                <a:sym typeface="Courier New"/>
              </a:rPr>
              <a:t> RecyclerView</a:t>
            </a:r>
            <a:r>
              <a:rPr lang="vi-VN"/>
              <a:t>. </a:t>
            </a:r>
            <a:endParaRPr/>
          </a:p>
          <a:p>
            <a:pPr indent="-298450" lvl="0" marL="457200" rtl="0" algn="l">
              <a:lnSpc>
                <a:spcPct val="115000"/>
              </a:lnSpc>
              <a:spcBef>
                <a:spcPts val="1000"/>
              </a:spcBef>
              <a:spcAft>
                <a:spcPts val="0"/>
              </a:spcAft>
              <a:buSzPts val="1100"/>
              <a:buAutoNum type="arabicPeriod"/>
            </a:pPr>
            <a:r>
              <a:rPr lang="vi-VN"/>
              <a:t>Tạo một </a:t>
            </a:r>
            <a:r>
              <a:rPr lang="vi-VN">
                <a:solidFill>
                  <a:schemeClr val="dk1"/>
                </a:solidFill>
              </a:rPr>
              <a:t>lớp Bộ chuyển đổi mới (</a:t>
            </a:r>
            <a:r>
              <a:rPr lang="vi-VN">
                <a:latin typeface="Courier New"/>
                <a:ea typeface="Courier New"/>
                <a:cs typeface="Courier New"/>
                <a:sym typeface="Courier New"/>
              </a:rPr>
              <a:t>MyAdapter</a:t>
            </a:r>
            <a:r>
              <a:rPr lang="vi-VN"/>
              <a:t>) mở rộng từ </a:t>
            </a:r>
            <a:r>
              <a:rPr lang="vi-VN">
                <a:latin typeface="Courier New"/>
                <a:ea typeface="Courier New"/>
                <a:cs typeface="Courier New"/>
                <a:sym typeface="Courier New"/>
              </a:rPr>
              <a:t>RecyclerView.Adapter</a:t>
            </a:r>
            <a:r>
              <a:rPr lang="vi-VN"/>
              <a:t>. </a:t>
            </a:r>
            <a:endParaRPr/>
          </a:p>
          <a:p>
            <a:pPr indent="-298450" lvl="0" marL="457200" rtl="0" algn="l">
              <a:lnSpc>
                <a:spcPct val="115000"/>
              </a:lnSpc>
              <a:spcBef>
                <a:spcPts val="0"/>
              </a:spcBef>
              <a:spcAft>
                <a:spcPts val="0"/>
              </a:spcAft>
              <a:buSzPts val="1100"/>
              <a:buAutoNum type="arabicPeriod"/>
            </a:pPr>
            <a:r>
              <a:rPr lang="vi-VN">
                <a:solidFill>
                  <a:schemeClr val="dk1"/>
                </a:solidFill>
              </a:rPr>
              <a:t>Xác định một lớp </a:t>
            </a:r>
            <a:r>
              <a:rPr lang="vi-VN">
                <a:solidFill>
                  <a:schemeClr val="dk1"/>
                </a:solidFill>
                <a:latin typeface="Courier New"/>
                <a:ea typeface="Courier New"/>
                <a:cs typeface="Courier New"/>
                <a:sym typeface="Courier New"/>
              </a:rPr>
              <a:t>ViewHolder</a:t>
            </a:r>
            <a:r>
              <a:rPr lang="vi-VN">
                <a:solidFill>
                  <a:schemeClr val="dk1"/>
                </a:solidFill>
              </a:rPr>
              <a:t> tùy chỉnh, lớp này sẽ lưu giữ các chế độ xem trong bố cục cho một mục danh sách.</a:t>
            </a:r>
            <a:endParaRPr/>
          </a:p>
          <a:p>
            <a:pPr indent="-298450" lvl="0" marL="457200" rtl="0" algn="l">
              <a:lnSpc>
                <a:spcPct val="115000"/>
              </a:lnSpc>
              <a:spcBef>
                <a:spcPts val="0"/>
              </a:spcBef>
              <a:spcAft>
                <a:spcPts val="0"/>
              </a:spcAft>
              <a:buSzPts val="1100"/>
              <a:buAutoNum type="arabicPeriod"/>
            </a:pPr>
            <a:r>
              <a:rPr lang="vi-VN"/>
              <a:t>Ghi đè 3 phương thức từ lớp </a:t>
            </a:r>
            <a:r>
              <a:rPr lang="vi-VN">
                <a:latin typeface="Courier New"/>
                <a:ea typeface="Courier New"/>
                <a:cs typeface="Courier New"/>
                <a:sym typeface="Courier New"/>
              </a:rPr>
              <a:t>RecyclerView.Adapter</a:t>
            </a:r>
            <a:r>
              <a:rPr lang="vi-VN"/>
              <a:t>: </a:t>
            </a:r>
            <a:endParaRPr/>
          </a:p>
          <a:p>
            <a:pPr indent="-298450" lvl="1" marL="914400" rtl="0" algn="l">
              <a:lnSpc>
                <a:spcPct val="100000"/>
              </a:lnSpc>
              <a:spcBef>
                <a:spcPts val="0"/>
              </a:spcBef>
              <a:spcAft>
                <a:spcPts val="0"/>
              </a:spcAft>
              <a:buSzPts val="1100"/>
              <a:buFont typeface="Courier New"/>
              <a:buChar char="○"/>
            </a:pPr>
            <a:r>
              <a:rPr lang="vi-VN">
                <a:latin typeface="Courier New"/>
                <a:ea typeface="Courier New"/>
                <a:cs typeface="Courier New"/>
                <a:sym typeface="Courier New"/>
              </a:rPr>
              <a:t>onCreateViewHolder</a:t>
            </a:r>
            <a:endParaRPr/>
          </a:p>
          <a:p>
            <a:pPr indent="-298450" lvl="1" marL="914400" rtl="0" algn="l">
              <a:lnSpc>
                <a:spcPct val="100000"/>
              </a:lnSpc>
              <a:spcBef>
                <a:spcPts val="0"/>
              </a:spcBef>
              <a:spcAft>
                <a:spcPts val="0"/>
              </a:spcAft>
              <a:buSzPts val="1100"/>
              <a:buFont typeface="Courier New"/>
              <a:buChar char="○"/>
            </a:pPr>
            <a:r>
              <a:rPr lang="vi-VN">
                <a:latin typeface="Courier New"/>
                <a:ea typeface="Courier New"/>
                <a:cs typeface="Courier New"/>
                <a:sym typeface="Courier New"/>
              </a:rPr>
              <a:t>onBindViewHolder</a:t>
            </a:r>
            <a:endParaRPr/>
          </a:p>
          <a:p>
            <a:pPr indent="-298450" lvl="1" marL="914400" rtl="0" algn="l">
              <a:lnSpc>
                <a:spcPct val="115000"/>
              </a:lnSpc>
              <a:spcBef>
                <a:spcPts val="0"/>
              </a:spcBef>
              <a:spcAft>
                <a:spcPts val="0"/>
              </a:spcAft>
              <a:buSzPts val="1100"/>
              <a:buFont typeface="Courier New"/>
              <a:buChar char="○"/>
            </a:pPr>
            <a:r>
              <a:rPr lang="vi-VN">
                <a:latin typeface="Courier New"/>
                <a:ea typeface="Courier New"/>
                <a:cs typeface="Courier New"/>
                <a:sym typeface="Courier New"/>
              </a:rPr>
              <a:t>getItemCount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100"/>
              <a:buNone/>
            </a:pPr>
            <a:r>
              <a:rPr lang="vi-VN">
                <a:solidFill>
                  <a:schemeClr val="dk1"/>
                </a:solidFill>
              </a:rPr>
              <a:t>Không giống như pixel vật lý (px), pixel không phụ thuộc vào mật độ xem xét đến mật độ màn hình (số pixel trên mỗi inch). Việc dùng dp và bố cục thích ứng như ConstraintLayout (chúng ta sẽ đề cập ngay sau đây) giúp đảm bảo rằng thiết kế và bố cục của bạn sẽ hoạt động tốt trên các kiểu thiết bị. </a:t>
            </a:r>
            <a:endParaRPr/>
          </a:p>
          <a:p>
            <a:pPr indent="0" lvl="0" marL="0" rtl="0" algn="l">
              <a:lnSpc>
                <a:spcPct val="115000"/>
              </a:lnSpc>
              <a:spcBef>
                <a:spcPts val="1000"/>
              </a:spcBef>
              <a:spcAft>
                <a:spcPts val="0"/>
              </a:spcAft>
              <a:buSzPts val="1100"/>
              <a:buNone/>
            </a:pPr>
            <a:r>
              <a:rPr lang="vi-VN">
                <a:solidFill>
                  <a:schemeClr val="dk1"/>
                </a:solidFill>
              </a:rPr>
              <a:t>dp sẽ được tính theo công thức nêu ở trên.</a:t>
            </a:r>
            <a:endParaRPr/>
          </a:p>
          <a:p>
            <a:pPr indent="0" lvl="0" marL="0" rtl="0" algn="l">
              <a:lnSpc>
                <a:spcPct val="115000"/>
              </a:lnSpc>
              <a:spcBef>
                <a:spcPts val="0"/>
              </a:spcBef>
              <a:spcAft>
                <a:spcPts val="0"/>
              </a:spcAft>
              <a:buSzPts val="1100"/>
              <a:buNone/>
            </a:pPr>
            <a:r>
              <a:t/>
            </a:r>
            <a:endParaRPr b="1">
              <a:solidFill>
                <a:schemeClr val="dk1"/>
              </a:solidFill>
            </a:endParaRPr>
          </a:p>
          <a:p>
            <a:pPr indent="0" lvl="0" marL="0" rtl="0" algn="l">
              <a:lnSpc>
                <a:spcPct val="115000"/>
              </a:lnSpc>
              <a:spcBef>
                <a:spcPts val="0"/>
              </a:spcBef>
              <a:spcAft>
                <a:spcPts val="0"/>
              </a:spcAft>
              <a:buSzPts val="1100"/>
              <a:buNone/>
            </a:pPr>
            <a:r>
              <a:rPr b="1" lang="vi-VN">
                <a:solidFill>
                  <a:schemeClr val="dk1"/>
                </a:solidFill>
              </a:rPr>
              <a:t>Tài nguyên:</a:t>
            </a:r>
            <a:endParaRPr/>
          </a:p>
          <a:p>
            <a:pPr indent="-298450" lvl="0" marL="457200" rtl="0" algn="l">
              <a:lnSpc>
                <a:spcPct val="115000"/>
              </a:lnSpc>
              <a:spcBef>
                <a:spcPts val="0"/>
              </a:spcBef>
              <a:spcAft>
                <a:spcPts val="0"/>
              </a:spcAft>
              <a:buSzPts val="1100"/>
              <a:buChar char="●"/>
            </a:pPr>
            <a:r>
              <a:rPr lang="vi-VN" u="sng">
                <a:solidFill>
                  <a:schemeClr val="hlink"/>
                </a:solidFill>
                <a:hlinkClick r:id="rId2"/>
              </a:rPr>
              <a:t>Mật độ pixel trên Android</a:t>
            </a:r>
            <a:endParaRPr/>
          </a:p>
          <a:p>
            <a:pPr indent="0" lvl="0" marL="0" rtl="0" algn="l">
              <a:lnSpc>
                <a:spcPct val="115000"/>
              </a:lnSpc>
              <a:spcBef>
                <a:spcPts val="1000"/>
              </a:spcBef>
              <a:spcAft>
                <a:spcPts val="0"/>
              </a:spcAft>
              <a:buSzPts val="1100"/>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Sau đó, hãy thực hiện những thay đổi dưới đây trong tệp </a:t>
            </a:r>
            <a:r>
              <a:rPr lang="vi-VN">
                <a:latin typeface="Courier New"/>
                <a:ea typeface="Courier New"/>
                <a:cs typeface="Courier New"/>
                <a:sym typeface="Courier New"/>
              </a:rPr>
              <a:t>MainActivity</a:t>
            </a:r>
            <a:r>
              <a:rPr lang="vi-VN"/>
              <a:t>.</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vi-VN"/>
              <a:t>Tìm thông tin tham chiếu đến </a:t>
            </a:r>
            <a:r>
              <a:rPr lang="vi-VN">
                <a:latin typeface="Courier New"/>
                <a:ea typeface="Courier New"/>
                <a:cs typeface="Courier New"/>
                <a:sym typeface="Courier New"/>
              </a:rPr>
              <a:t>RecyclerView</a:t>
            </a:r>
            <a:r>
              <a:rPr lang="vi-VN"/>
              <a:t> trong bố cục. </a:t>
            </a:r>
            <a:endParaRPr/>
          </a:p>
          <a:p>
            <a:pPr indent="-298450" lvl="0" marL="457200" rtl="0" algn="l">
              <a:lnSpc>
                <a:spcPct val="100000"/>
              </a:lnSpc>
              <a:spcBef>
                <a:spcPts val="0"/>
              </a:spcBef>
              <a:spcAft>
                <a:spcPts val="0"/>
              </a:spcAft>
              <a:buSzPts val="1100"/>
              <a:buAutoNum type="arabicPeriod"/>
            </a:pPr>
            <a:r>
              <a:rPr lang="vi-VN"/>
              <a:t>Đặt Trình quản lý bố cục trên bố cục đó. </a:t>
            </a:r>
            <a:r>
              <a:rPr lang="vi-VN">
                <a:latin typeface="Courier New"/>
                <a:ea typeface="Courier New"/>
                <a:cs typeface="Courier New"/>
                <a:sym typeface="Courier New"/>
              </a:rPr>
              <a:t>LinearLayoutManager</a:t>
            </a:r>
            <a:r>
              <a:rPr lang="vi-VN"/>
              <a:t> hoặc </a:t>
            </a:r>
            <a:r>
              <a:rPr lang="vi-VN">
                <a:latin typeface="Courier New"/>
                <a:ea typeface="Courier New"/>
                <a:cs typeface="Courier New"/>
                <a:sym typeface="Courier New"/>
              </a:rPr>
              <a:t>GridLayoutManager</a:t>
            </a:r>
            <a:r>
              <a:rPr lang="vi-VN"/>
              <a:t> là những trình quản lý tiêu chuẩn được cung cấp cho bạn, nhưng bạn có thể xác định trình quản lý của riêng mình. </a:t>
            </a:r>
            <a:endParaRPr/>
          </a:p>
          <a:p>
            <a:pPr indent="-298450" lvl="0" marL="457200" rtl="0" algn="l">
              <a:lnSpc>
                <a:spcPct val="100000"/>
              </a:lnSpc>
              <a:spcBef>
                <a:spcPts val="0"/>
              </a:spcBef>
              <a:spcAft>
                <a:spcPts val="0"/>
              </a:spcAft>
              <a:buSzPts val="1100"/>
              <a:buAutoNum type="arabicPeriod"/>
            </a:pPr>
            <a:r>
              <a:rPr lang="vi-VN"/>
              <a:t>Khởi tạo một thực thể của bộ chuyển đổi tùy chỉnh và đặt bộ chuyển đổi đó trên </a:t>
            </a:r>
            <a:r>
              <a:rPr lang="vi-VN">
                <a:latin typeface="Courier New"/>
                <a:ea typeface="Courier New"/>
                <a:cs typeface="Courier New"/>
                <a:sym typeface="Courier New"/>
              </a:rPr>
              <a:t>RecyclerView</a:t>
            </a:r>
            <a:r>
              <a:rPr lang="vi-VN"/>
              <a:t>. Như vậy, bộ chuyển đổi có thể điền sẵn các mục danh sách trong </a:t>
            </a:r>
            <a:r>
              <a:rPr lang="vi-VN">
                <a:latin typeface="Courier New"/>
                <a:ea typeface="Courier New"/>
                <a:cs typeface="Courier New"/>
                <a:sym typeface="Courier New"/>
              </a:rPr>
              <a:t>RecyclerView</a:t>
            </a:r>
            <a:r>
              <a:rPr lang="vi-VN"/>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Màn hình được sắp xếp theo nhiều nhóm mật độ, từ mật độ thấp (~120 dpi) cho đến mật độ siêu siêu siêu cao (~640 dpi). Hầu hết các thiết bị tiêu dùng hiện nay đều có mật độ từ hdpi đến </a:t>
            </a:r>
            <a:r>
              <a:rPr i="1" lang="vi-VN"/>
              <a:t>xxx</a:t>
            </a:r>
            <a:r>
              <a:rPr lang="vi-VN"/>
              <a:t>hdpi, với các điện thoại hàng đầu ở phân khúc cao cấp. Mặc dù việc dùng dp đảm bảo rằng bố cục sẽ hoạt động tốt trong hầu hết các trường hợp, nhưng bạn vẫn nên kiểm tra ứng dụng của mình trên các thiết bị ở nhiều nhóm mật độ. Bạn có thể kiểm tra nhiều thiết bị thông qua trình mô phỏng.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vi-VN"/>
              <a:t>Tài nguyên:</a:t>
            </a:r>
            <a:endParaRPr/>
          </a:p>
          <a:p>
            <a:pPr indent="-298450" lvl="0" marL="457200" marR="360045" rtl="0" algn="l">
              <a:lnSpc>
                <a:spcPct val="115000"/>
              </a:lnSpc>
              <a:spcBef>
                <a:spcPts val="0"/>
              </a:spcBef>
              <a:spcAft>
                <a:spcPts val="0"/>
              </a:spcAft>
              <a:buSzPts val="1100"/>
              <a:buFont typeface="Roboto"/>
              <a:buChar char="●"/>
            </a:pPr>
            <a:r>
              <a:rPr lang="vi-VN" u="sng">
                <a:solidFill>
                  <a:schemeClr val="hlink"/>
                </a:solidFill>
                <a:latin typeface="Roboto"/>
                <a:ea typeface="Roboto"/>
                <a:cs typeface="Roboto"/>
                <a:sym typeface="Roboto"/>
                <a:hlinkClick r:id="rId2"/>
              </a:rPr>
              <a:t>Hỗ trợ nhiều mật độ pixel</a:t>
            </a:r>
            <a:r>
              <a:rPr lang="vi-VN">
                <a:solidFill>
                  <a:schemeClr val="dk1"/>
                </a:solidFill>
                <a:latin typeface="Roboto"/>
                <a:ea typeface="Roboto"/>
                <a:cs typeface="Roboto"/>
                <a:sym typeface="Roboto"/>
              </a:rPr>
              <a:t> </a:t>
            </a:r>
            <a:endParaRPr/>
          </a:p>
          <a:p>
            <a:pPr indent="-298450" lvl="0" marL="457200" marR="360045" rtl="0" algn="l">
              <a:lnSpc>
                <a:spcPct val="115000"/>
              </a:lnSpc>
              <a:spcBef>
                <a:spcPts val="0"/>
              </a:spcBef>
              <a:spcAft>
                <a:spcPts val="0"/>
              </a:spcAft>
              <a:buSzPts val="1100"/>
              <a:buChar char="●"/>
            </a:pPr>
            <a:r>
              <a:rPr lang="vi-VN" sz="1200" u="sng">
                <a:solidFill>
                  <a:schemeClr val="hlink"/>
                </a:solidFill>
                <a:latin typeface="Roboto"/>
                <a:ea typeface="Roboto"/>
                <a:cs typeface="Roboto"/>
                <a:sym typeface="Roboto"/>
                <a:hlinkClick r:id="rId3"/>
              </a:rPr>
              <a:t>Chỉ số</a:t>
            </a:r>
            <a:r>
              <a:rPr lang="vi-VN" u="sng">
                <a:solidFill>
                  <a:schemeClr val="hlink"/>
                </a:solidFill>
                <a:latin typeface="Roboto"/>
                <a:ea typeface="Roboto"/>
                <a:cs typeface="Roboto"/>
                <a:sym typeface="Roboto"/>
                <a:hlinkClick r:id="rId4"/>
              </a:rPr>
              <a:t> về thiết bị</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Khi Android vẽ thông tin trên màn hình, 3 lần chuyển riêng biệt sẽ diễn ra liên tiếp và nhanh chóng: </a:t>
            </a:r>
            <a:endParaRPr/>
          </a:p>
          <a:p>
            <a:pPr indent="-298450" lvl="0" marL="457200" rtl="0" algn="l">
              <a:lnSpc>
                <a:spcPct val="100000"/>
              </a:lnSpc>
              <a:spcBef>
                <a:spcPts val="600"/>
              </a:spcBef>
              <a:spcAft>
                <a:spcPts val="0"/>
              </a:spcAft>
              <a:buSzPts val="1100"/>
              <a:buChar char="●"/>
            </a:pPr>
            <a:r>
              <a:rPr lang="vi-VN">
                <a:solidFill>
                  <a:schemeClr val="dk1"/>
                </a:solidFill>
              </a:rPr>
              <a:t>Chuyển bước </a:t>
            </a:r>
            <a:r>
              <a:rPr b="1" lang="vi-VN"/>
              <a:t>Đo lường</a:t>
            </a:r>
            <a:r>
              <a:rPr lang="vi-VN"/>
              <a:t> – tính toán </a:t>
            </a:r>
            <a:r>
              <a:rPr lang="vi-VN">
                <a:solidFill>
                  <a:schemeClr val="dk1"/>
                </a:solidFill>
              </a:rPr>
              <a:t>kích thước chính xác của từng </a:t>
            </a:r>
            <a:r>
              <a:rPr lang="vi-VN">
                <a:solidFill>
                  <a:schemeClr val="dk1"/>
                </a:solidFill>
                <a:latin typeface="Courier New"/>
                <a:ea typeface="Courier New"/>
                <a:cs typeface="Courier New"/>
                <a:sym typeface="Courier New"/>
              </a:rPr>
              <a:t>Chế độ xem</a:t>
            </a:r>
            <a:r>
              <a:rPr lang="vi-VN">
                <a:solidFill>
                  <a:schemeClr val="dk1"/>
                </a:solidFill>
              </a:rPr>
              <a:t>, kể cả các phép toán tốn kém như </a:t>
            </a:r>
            <a:r>
              <a:rPr lang="vi-VN">
                <a:solidFill>
                  <a:schemeClr val="dk1"/>
                </a:solidFill>
                <a:latin typeface="Courier New"/>
                <a:ea typeface="Courier New"/>
                <a:cs typeface="Courier New"/>
                <a:sym typeface="Courier New"/>
              </a:rPr>
              <a:t>wrap_contents</a:t>
            </a:r>
            <a:r>
              <a:rPr lang="vi-VN">
                <a:solidFill>
                  <a:schemeClr val="dk1"/>
                </a:solidFill>
              </a:rPr>
              <a:t> mà bạn đã sử dụng. </a:t>
            </a:r>
            <a:endParaRPr/>
          </a:p>
          <a:p>
            <a:pPr indent="-298450" lvl="0" marL="457200" rtl="0" algn="l">
              <a:lnSpc>
                <a:spcPct val="100000"/>
              </a:lnSpc>
              <a:spcBef>
                <a:spcPts val="0"/>
              </a:spcBef>
              <a:spcAft>
                <a:spcPts val="0"/>
              </a:spcAft>
              <a:buSzPts val="1100"/>
              <a:buChar char="●"/>
            </a:pPr>
            <a:r>
              <a:rPr lang="vi-VN"/>
              <a:t>Chuyển bước </a:t>
            </a:r>
            <a:r>
              <a:rPr b="1" lang="vi-VN"/>
              <a:t>Bố trí</a:t>
            </a:r>
            <a:r>
              <a:rPr lang="vi-VN"/>
              <a:t> – căn chỉnh các </a:t>
            </a:r>
            <a:r>
              <a:rPr lang="vi-VN">
                <a:solidFill>
                  <a:schemeClr val="dk1"/>
                </a:solidFill>
              </a:rPr>
              <a:t>chế độ xem</a:t>
            </a:r>
            <a:r>
              <a:rPr lang="vi-VN"/>
              <a:t> dựa trên những quy tắc của trình quản lý bố cục. </a:t>
            </a:r>
            <a:endParaRPr/>
          </a:p>
          <a:p>
            <a:pPr indent="-298450" lvl="0" marL="457200" rtl="0" algn="l">
              <a:lnSpc>
                <a:spcPct val="100000"/>
              </a:lnSpc>
              <a:spcBef>
                <a:spcPts val="0"/>
              </a:spcBef>
              <a:spcAft>
                <a:spcPts val="0"/>
              </a:spcAft>
              <a:buSzPts val="1100"/>
              <a:buChar char="●"/>
            </a:pPr>
            <a:r>
              <a:rPr b="1" lang="vi-VN">
                <a:solidFill>
                  <a:schemeClr val="dk1"/>
                </a:solidFill>
              </a:rPr>
              <a:t>Vẽ</a:t>
            </a:r>
            <a:r>
              <a:rPr lang="vi-VN">
                <a:solidFill>
                  <a:schemeClr val="dk1"/>
                </a:solidFill>
              </a:rPr>
              <a:t> – hiển thị kết quả dựa trên 2 bước trước đó.</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Bất kể tiện ích có hình dạng gì, khi vẽ tiện ích đó trên màn hình, hàm gọi vẽ đều được vạch ranh giới bằng các hình chữ nhật, đóng vai trò là đường viền vô hình cho </a:t>
            </a:r>
            <a:r>
              <a:rPr lang="vi-VN">
                <a:latin typeface="Courier New"/>
                <a:ea typeface="Courier New"/>
                <a:cs typeface="Courier New"/>
                <a:sym typeface="Courier New"/>
              </a:rPr>
              <a:t>Chế độ xem</a:t>
            </a:r>
            <a:r>
              <a:rPr lang="vi-V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vi-VN"/>
              <a:t>Bạn có thể thêm khoảng trắng giữa các chế độ xem bằng cách thêm khoảng đệm và/hoặc lề. Khoảng đệm điều chỉnh khoảng không gian bên trong đường viền vô hình đó, nhưng </a:t>
            </a:r>
            <a:r>
              <a:rPr lang="vi-VN">
                <a:latin typeface="Courier New"/>
                <a:ea typeface="Courier New"/>
                <a:cs typeface="Courier New"/>
                <a:sym typeface="Courier New"/>
              </a:rPr>
              <a:t>Chế độ xem</a:t>
            </a:r>
            <a:r>
              <a:rPr lang="vi-VN"/>
              <a:t> lại không thay đổi mối quan hệ của nó với các chế độ xem khác. Trong khi đó, lề xác định khoảng không gian bên ngoài giữa một </a:t>
            </a:r>
            <a:r>
              <a:rPr lang="vi-VN">
                <a:latin typeface="Courier New"/>
                <a:ea typeface="Courier New"/>
                <a:cs typeface="Courier New"/>
                <a:sym typeface="Courier New"/>
              </a:rPr>
              <a:t>Chế độ xem</a:t>
            </a:r>
            <a:r>
              <a:rPr lang="vi-VN"/>
              <a:t> và các chế độ xem khác xung quanh.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2" name="Shape 12"/>
        <p:cNvGrpSpPr/>
        <p:nvPr/>
      </p:nvGrpSpPr>
      <p:grpSpPr>
        <a:xfrm>
          <a:off x="0" y="0"/>
          <a:ext cx="0" cy="0"/>
          <a:chOff x="0" y="0"/>
          <a:chExt cx="0" cy="0"/>
        </a:xfrm>
      </p:grpSpPr>
      <p:sp>
        <p:nvSpPr>
          <p:cNvPr id="13" name="Google Shape;13;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4" name="Google Shape;14;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5" name="Google Shape;15;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6" name="Google Shape;16;p2"/>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solidFill>
                  <a:srgbClr val="FAFAFA"/>
                </a:solidFill>
              </a:defRPr>
            </a:lvl1pPr>
            <a:lvl2pPr lvl="1" algn="l">
              <a:lnSpc>
                <a:spcPct val="150000"/>
              </a:lnSpc>
              <a:spcBef>
                <a:spcPts val="0"/>
              </a:spcBef>
              <a:spcAft>
                <a:spcPts val="0"/>
              </a:spcAft>
              <a:buSzPts val="1800"/>
              <a:buNone/>
              <a:defRPr/>
            </a:lvl2pPr>
            <a:lvl3pPr lvl="2" algn="l">
              <a:lnSpc>
                <a:spcPct val="150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pic>
        <p:nvPicPr>
          <p:cNvPr id="17" name="Google Shape;17;p2"/>
          <p:cNvPicPr preferRelativeResize="0"/>
          <p:nvPr/>
        </p:nvPicPr>
        <p:blipFill rotWithShape="1">
          <a:blip r:embed="rId2">
            <a:alphaModFix/>
          </a:blip>
          <a:srcRect b="0" l="0" r="0" t="0"/>
          <a:stretch/>
        </p:blipFill>
        <p:spPr>
          <a:xfrm>
            <a:off x="0" y="0"/>
            <a:ext cx="9144000" cy="4670926"/>
          </a:xfrm>
          <a:prstGeom prst="rect">
            <a:avLst/>
          </a:prstGeom>
          <a:noFill/>
          <a:ln>
            <a:noFill/>
          </a:ln>
        </p:spPr>
      </p:pic>
      <p:sp>
        <p:nvSpPr>
          <p:cNvPr id="18" name="Google Shape;18;p2"/>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AFAFA"/>
              </a:solidFill>
              <a:latin typeface="Arial"/>
              <a:ea typeface="Arial"/>
              <a:cs typeface="Arial"/>
              <a:sym typeface="Arial"/>
            </a:endParaRPr>
          </a:p>
        </p:txBody>
      </p:sp>
      <p:sp>
        <p:nvSpPr>
          <p:cNvPr id="19" name="Google Shape;19;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 v1.0</a:t>
            </a:r>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0" name="Shape 20"/>
        <p:cNvGrpSpPr/>
        <p:nvPr/>
      </p:nvGrpSpPr>
      <p:grpSpPr>
        <a:xfrm>
          <a:off x="0" y="0"/>
          <a:ext cx="0" cy="0"/>
          <a:chOff x="0" y="0"/>
          <a:chExt cx="0" cy="0"/>
        </a:xfrm>
      </p:grpSpPr>
      <p:sp>
        <p:nvSpPr>
          <p:cNvPr id="21" name="Google Shape;21;p3"/>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AFAFA"/>
              </a:buClr>
              <a:buSzPts val="3600"/>
              <a:buNone/>
              <a:defRPr>
                <a:solidFill>
                  <a:srgbClr val="FAFAFA"/>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
          <p:cNvSpPr txBox="1"/>
          <p:nvPr>
            <p:ph idx="1" type="body"/>
          </p:nvPr>
        </p:nvSpPr>
        <p:spPr>
          <a:xfrm>
            <a:off x="311700" y="1076275"/>
            <a:ext cx="8520600" cy="31938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1000"/>
              </a:spcBef>
              <a:spcAft>
                <a:spcPts val="0"/>
              </a:spcAft>
              <a:buSzPts val="2400"/>
              <a:buAutoNum type="arabicPeriod"/>
              <a:defRPr/>
            </a:lvl1pPr>
            <a:lvl2pPr indent="-355600" lvl="1" marL="914400" algn="l">
              <a:lnSpc>
                <a:spcPct val="115000"/>
              </a:lnSpc>
              <a:spcBef>
                <a:spcPts val="1000"/>
              </a:spcBef>
              <a:spcAft>
                <a:spcPts val="0"/>
              </a:spcAft>
              <a:buSzPts val="2000"/>
              <a:buAutoNum type="alphaLcPeriod"/>
              <a:defRPr sz="2000"/>
            </a:lvl2pPr>
            <a:lvl3pPr indent="-317500" lvl="2" marL="1371600" algn="l">
              <a:lnSpc>
                <a:spcPct val="150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24" name="Google Shape;24;p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5" name="Google Shape;25;p3"/>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26" name="Shape 26"/>
        <p:cNvGrpSpPr/>
        <p:nvPr/>
      </p:nvGrpSpPr>
      <p:grpSpPr>
        <a:xfrm>
          <a:off x="0" y="0"/>
          <a:ext cx="0" cy="0"/>
          <a:chOff x="0" y="0"/>
          <a:chExt cx="0" cy="0"/>
        </a:xfrm>
      </p:grpSpPr>
      <p:sp>
        <p:nvSpPr>
          <p:cNvPr id="27" name="Google Shape;27;p4"/>
          <p:cNvSpPr txBox="1"/>
          <p:nvPr>
            <p:ph type="ctrTitle"/>
          </p:nvPr>
        </p:nvSpPr>
        <p:spPr>
          <a:xfrm>
            <a:off x="311700" y="0"/>
            <a:ext cx="8520600" cy="466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AFAFA"/>
              </a:buClr>
              <a:buSzPts val="5200"/>
              <a:buNone/>
              <a:defRPr sz="5200">
                <a:solidFill>
                  <a:srgbClr val="FAFAFA"/>
                </a:solidFill>
              </a:defRPr>
            </a:lvl1pPr>
            <a:lvl2pPr lvl="1" algn="ctr">
              <a:lnSpc>
                <a:spcPct val="100000"/>
              </a:lnSpc>
              <a:spcBef>
                <a:spcPts val="0"/>
              </a:spcBef>
              <a:spcAft>
                <a:spcPts val="0"/>
              </a:spcAft>
              <a:buSzPts val="5200"/>
              <a:buFont typeface="Roboto"/>
              <a:buNone/>
              <a:defRPr sz="5200">
                <a:latin typeface="Roboto"/>
                <a:ea typeface="Roboto"/>
                <a:cs typeface="Roboto"/>
                <a:sym typeface="Roboto"/>
              </a:defRPr>
            </a:lvl2pPr>
            <a:lvl3pPr lvl="2" algn="ctr">
              <a:lnSpc>
                <a:spcPct val="100000"/>
              </a:lnSpc>
              <a:spcBef>
                <a:spcPts val="0"/>
              </a:spcBef>
              <a:spcAft>
                <a:spcPts val="0"/>
              </a:spcAft>
              <a:buSzPts val="5200"/>
              <a:buFont typeface="Roboto"/>
              <a:buNone/>
              <a:defRPr sz="5200">
                <a:latin typeface="Roboto"/>
                <a:ea typeface="Roboto"/>
                <a:cs typeface="Roboto"/>
                <a:sym typeface="Roboto"/>
              </a:defRPr>
            </a:lvl3pPr>
            <a:lvl4pPr lvl="3" algn="ctr">
              <a:lnSpc>
                <a:spcPct val="100000"/>
              </a:lnSpc>
              <a:spcBef>
                <a:spcPts val="0"/>
              </a:spcBef>
              <a:spcAft>
                <a:spcPts val="0"/>
              </a:spcAft>
              <a:buSzPts val="5200"/>
              <a:buFont typeface="Roboto"/>
              <a:buNone/>
              <a:defRPr sz="5200">
                <a:latin typeface="Roboto"/>
                <a:ea typeface="Roboto"/>
                <a:cs typeface="Roboto"/>
                <a:sym typeface="Roboto"/>
              </a:defRPr>
            </a:lvl4pPr>
            <a:lvl5pPr lvl="4" algn="ctr">
              <a:lnSpc>
                <a:spcPct val="100000"/>
              </a:lnSpc>
              <a:spcBef>
                <a:spcPts val="0"/>
              </a:spcBef>
              <a:spcAft>
                <a:spcPts val="0"/>
              </a:spcAft>
              <a:buSzPts val="5200"/>
              <a:buFont typeface="Roboto"/>
              <a:buNone/>
              <a:defRPr sz="5200">
                <a:latin typeface="Roboto"/>
                <a:ea typeface="Roboto"/>
                <a:cs typeface="Roboto"/>
                <a:sym typeface="Roboto"/>
              </a:defRPr>
            </a:lvl5pPr>
            <a:lvl6pPr lvl="5" algn="ctr">
              <a:lnSpc>
                <a:spcPct val="100000"/>
              </a:lnSpc>
              <a:spcBef>
                <a:spcPts val="0"/>
              </a:spcBef>
              <a:spcAft>
                <a:spcPts val="0"/>
              </a:spcAft>
              <a:buSzPts val="5200"/>
              <a:buFont typeface="Roboto"/>
              <a:buNone/>
              <a:defRPr sz="5200">
                <a:latin typeface="Roboto"/>
                <a:ea typeface="Roboto"/>
                <a:cs typeface="Roboto"/>
                <a:sym typeface="Roboto"/>
              </a:defRPr>
            </a:lvl6pPr>
            <a:lvl7pPr lvl="6" algn="ctr">
              <a:lnSpc>
                <a:spcPct val="100000"/>
              </a:lnSpc>
              <a:spcBef>
                <a:spcPts val="0"/>
              </a:spcBef>
              <a:spcAft>
                <a:spcPts val="0"/>
              </a:spcAft>
              <a:buSzPts val="5200"/>
              <a:buFont typeface="Roboto"/>
              <a:buNone/>
              <a:defRPr sz="5200">
                <a:latin typeface="Roboto"/>
                <a:ea typeface="Roboto"/>
                <a:cs typeface="Roboto"/>
                <a:sym typeface="Roboto"/>
              </a:defRPr>
            </a:lvl7pPr>
            <a:lvl8pPr lvl="7" algn="ctr">
              <a:lnSpc>
                <a:spcPct val="100000"/>
              </a:lnSpc>
              <a:spcBef>
                <a:spcPts val="0"/>
              </a:spcBef>
              <a:spcAft>
                <a:spcPts val="0"/>
              </a:spcAft>
              <a:buSzPts val="5200"/>
              <a:buFont typeface="Roboto"/>
              <a:buNone/>
              <a:defRPr sz="5200">
                <a:latin typeface="Roboto"/>
                <a:ea typeface="Roboto"/>
                <a:cs typeface="Roboto"/>
                <a:sym typeface="Roboto"/>
              </a:defRPr>
            </a:lvl8pPr>
            <a:lvl9pPr lvl="8" algn="ctr">
              <a:lnSpc>
                <a:spcPct val="100000"/>
              </a:lnSpc>
              <a:spcBef>
                <a:spcPts val="0"/>
              </a:spcBef>
              <a:spcAft>
                <a:spcPts val="0"/>
              </a:spcAft>
              <a:buSzPts val="5200"/>
              <a:buFont typeface="Roboto"/>
              <a:buNone/>
              <a:defRPr sz="5200">
                <a:latin typeface="Roboto"/>
                <a:ea typeface="Roboto"/>
                <a:cs typeface="Roboto"/>
                <a:sym typeface="Roboto"/>
              </a:defRPr>
            </a:lvl9pPr>
          </a:lstStyle>
          <a:p/>
        </p:txBody>
      </p:sp>
      <p:sp>
        <p:nvSpPr>
          <p:cNvPr id="28" name="Google Shape;28;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29" name="Google Shape;29;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vi-VN" sz="1000" u="none" cap="none" strike="noStrike">
                <a:solidFill>
                  <a:srgbClr val="757575"/>
                </a:solidFill>
              </a:rPr>
              <a:t>Phát triển Android bằng Kotlin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6" name="Google Shape;36;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CAF50"/>
              </a:buClr>
              <a:buSzPts val="3600"/>
              <a:buFont typeface="Roboto"/>
              <a:buNone/>
              <a:defRPr b="1" i="0" sz="3600" u="none" cap="none" strike="noStrike">
                <a:solidFill>
                  <a:srgbClr val="4CAF50"/>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50000"/>
              </a:lnSpc>
              <a:spcBef>
                <a:spcPts val="0"/>
              </a:spcBef>
              <a:spcAft>
                <a:spcPts val="0"/>
              </a:spcAft>
              <a:buClr>
                <a:srgbClr val="000000"/>
              </a:buClr>
              <a:buSzPts val="2400"/>
              <a:buFont typeface="Roboto"/>
              <a:buChar char="●"/>
              <a:defRPr b="0" i="0" sz="2400" u="none" cap="none" strike="noStrike">
                <a:solidFill>
                  <a:srgbClr val="000000"/>
                </a:solidFill>
                <a:latin typeface="Roboto"/>
                <a:ea typeface="Roboto"/>
                <a:cs typeface="Roboto"/>
                <a:sym typeface="Roboto"/>
              </a:defRPr>
            </a:lvl1pPr>
            <a:lvl2pPr indent="-342900" lvl="1" marL="914400" marR="0" rtl="0" algn="l">
              <a:lnSpc>
                <a:spcPct val="150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2pPr>
            <a:lvl3pPr indent="-317500" lvl="2" marL="1371600" marR="0" rtl="0" algn="l">
              <a:lnSpc>
                <a:spcPct val="150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txBox="1"/>
          <p:nvPr/>
        </p:nvSpPr>
        <p:spPr>
          <a:xfrm>
            <a:off x="5610875" y="4703625"/>
            <a:ext cx="29379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i="1" lang="vi-VN" sz="900" u="none" cap="none" strike="noStrike">
                <a:solidFill>
                  <a:srgbClr val="666666"/>
                </a:solidFill>
              </a:rPr>
              <a:t>Tài liệu này được cấp phép theo </a:t>
            </a:r>
            <a:r>
              <a:rPr i="1" lang="vi-VN" sz="900" u="sng" cap="none" strike="noStrike">
                <a:solidFill>
                  <a:srgbClr val="666666"/>
                </a:solidFill>
                <a:hlinkClick r:id="rId2">
                  <a:extLst>
                    <a:ext uri="{A12FA001-AC4F-418D-AE19-62706E023703}">
                      <ahyp:hlinkClr val="tx"/>
                    </a:ext>
                  </a:extLst>
                </a:hlinkClick>
              </a:rPr>
              <a:t>giấy phép Apache 2</a:t>
            </a:r>
            <a:r>
              <a:rPr i="1" lang="vi-VN" sz="900" u="none" cap="none" strike="noStrike">
                <a:solidFill>
                  <a:srgbClr val="666666"/>
                </a:solidFill>
              </a:rPr>
              <a:t>.</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2" name="Google Shape;3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3" name="Google Shape;3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7.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slide" Target="/ppt/slides/slide5.xml"/><Relationship Id="rId4" Type="http://schemas.openxmlformats.org/officeDocument/2006/relationships/slide" Target="/ppt/slides/slide6.xml"/><Relationship Id="rId5" Type="http://schemas.openxmlformats.org/officeDocument/2006/relationships/slide" Target="/ppt/slides/slide7.xml"/><Relationship Id="rId6" Type="http://schemas.openxmlformats.org/officeDocument/2006/relationships/slide" Target="/ppt/slides/slide10.xml"/><Relationship Id="rId7" Type="http://schemas.openxmlformats.org/officeDocument/2006/relationships/slide" Target="/ppt/slides/slide35.xml"/><Relationship Id="rId8" Type="http://schemas.openxmlformats.org/officeDocument/2006/relationships/slide" Target="/ppt/slid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material.io/design/layout/pixel-density.html#pixel-density-on-android" TargetMode="External"/><Relationship Id="rId4" Type="http://schemas.openxmlformats.org/officeDocument/2006/relationships/hyperlink" Target="https://material.io/design/layout/spacing-methods.html#spacing" TargetMode="External"/><Relationship Id="rId9" Type="http://schemas.openxmlformats.org/officeDocument/2006/relationships/hyperlink" Target="https://developer.android.com/guide/topics/ui/layout/recyclerview" TargetMode="External"/><Relationship Id="rId5" Type="http://schemas.openxmlformats.org/officeDocument/2006/relationships/hyperlink" Target="https://material.io/resources/devices/" TargetMode="External"/><Relationship Id="rId6" Type="http://schemas.openxmlformats.org/officeDocument/2006/relationships/hyperlink" Target="https://material.io/design/typography/the-type-system.html#type-scale" TargetMode="External"/><Relationship Id="rId7" Type="http://schemas.openxmlformats.org/officeDocument/2006/relationships/hyperlink" Target="https://developer.android.com/training/constraint-layout" TargetMode="External"/><Relationship Id="rId8" Type="http://schemas.openxmlformats.org/officeDocument/2006/relationships/hyperlink" Target="https://developer.android.com/topic/libraries/data-bind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developer.android.com/courses/pathways/android-development-with-kotlin-5" TargetMode="Externa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3">
            <a:alphaModFix/>
          </a:blip>
          <a:srcRect b="0" l="0" r="0" t="0"/>
          <a:stretch/>
        </p:blipFill>
        <p:spPr>
          <a:xfrm>
            <a:off x="0" y="0"/>
            <a:ext cx="9144000" cy="4681549"/>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81" name="Google Shape;81;p17"/>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Bài học 5: </a:t>
            </a:r>
            <a:endParaRPr/>
          </a:p>
          <a:p>
            <a:pPr indent="0" lvl="0" marL="0" marR="0" rtl="0" algn="l">
              <a:lnSpc>
                <a:spcPct val="100000"/>
              </a:lnSpc>
              <a:spcBef>
                <a:spcPts val="0"/>
              </a:spcBef>
              <a:spcAft>
                <a:spcPts val="0"/>
              </a:spcAft>
              <a:buClr>
                <a:srgbClr val="000000"/>
              </a:buClr>
              <a:buSzPts val="3600"/>
              <a:buFont typeface="Arial"/>
              <a:buNone/>
            </a:pPr>
            <a:r>
              <a:rPr b="0" i="0" lang="vi-VN" sz="3600" u="none" cap="none" strike="noStrike">
                <a:solidFill>
                  <a:srgbClr val="FAFAFA"/>
                </a:solidFill>
                <a:latin typeface="Arial"/>
                <a:ea typeface="Arial"/>
                <a:cs typeface="Arial"/>
                <a:sym typeface="Arial"/>
              </a:rPr>
              <a:t>Bố cục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75" name="Google Shape;175;p26"/>
          <p:cNvSpPr txBox="1"/>
          <p:nvPr/>
        </p:nvSpPr>
        <p:spPr>
          <a:xfrm>
            <a:off x="311700" y="0"/>
            <a:ext cx="8520600" cy="466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ConstraintLayout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Bố cục được lồng sâu khá là tốn kém</a:t>
            </a:r>
            <a:endParaRPr>
              <a:latin typeface="Arial"/>
              <a:ea typeface="Arial"/>
              <a:cs typeface="Arial"/>
              <a:sym typeface="Arial"/>
            </a:endParaRPr>
          </a:p>
        </p:txBody>
      </p:sp>
      <p:sp>
        <p:nvSpPr>
          <p:cNvPr id="181" name="Google Shape;181;p27"/>
          <p:cNvSpPr txBox="1"/>
          <p:nvPr>
            <p:ph idx="1" type="body"/>
          </p:nvPr>
        </p:nvSpPr>
        <p:spPr>
          <a:xfrm>
            <a:off x="311700" y="1644800"/>
            <a:ext cx="8691600" cy="1739400"/>
          </a:xfrm>
          <a:prstGeom prst="rect">
            <a:avLst/>
          </a:prstGeom>
          <a:noFill/>
          <a:ln>
            <a:noFill/>
          </a:ln>
        </p:spPr>
        <p:txBody>
          <a:bodyPr anchorCtr="0" anchor="t" bIns="91425" lIns="91425" spcFirstLastPara="1" rIns="91425" wrap="square" tIns="91425">
            <a:noAutofit/>
          </a:bodyPr>
          <a:lstStyle/>
          <a:p>
            <a:pPr indent="-365125" lvl="0" marL="457200" rtl="0" algn="l">
              <a:lnSpc>
                <a:spcPct val="115000"/>
              </a:lnSpc>
              <a:spcBef>
                <a:spcPts val="0"/>
              </a:spcBef>
              <a:spcAft>
                <a:spcPts val="0"/>
              </a:spcAft>
              <a:buSzPts val="2150"/>
              <a:buChar char="●"/>
            </a:pPr>
            <a:r>
              <a:rPr lang="vi-VN" sz="2150">
                <a:latin typeface="Arial"/>
                <a:ea typeface="Arial"/>
                <a:cs typeface="Arial"/>
                <a:sym typeface="Arial"/>
              </a:rPr>
              <a:t>ViewGroup được lồng sâu đòi hỏi nhiều hoạt động tính toán hơn</a:t>
            </a:r>
            <a:endParaRPr sz="2150">
              <a:latin typeface="Arial"/>
              <a:ea typeface="Arial"/>
              <a:cs typeface="Arial"/>
              <a:sym typeface="Arial"/>
            </a:endParaRPr>
          </a:p>
          <a:p>
            <a:pPr indent="-365125" lvl="0" marL="457200" rtl="0" algn="l">
              <a:lnSpc>
                <a:spcPct val="115000"/>
              </a:lnSpc>
              <a:spcBef>
                <a:spcPts val="1000"/>
              </a:spcBef>
              <a:spcAft>
                <a:spcPts val="0"/>
              </a:spcAft>
              <a:buSzPts val="2150"/>
              <a:buChar char="●"/>
            </a:pPr>
            <a:r>
              <a:rPr lang="vi-VN" sz="2150">
                <a:latin typeface="Arial"/>
                <a:ea typeface="Arial"/>
                <a:cs typeface="Arial"/>
                <a:sym typeface="Arial"/>
              </a:rPr>
              <a:t>Chế độ xem có thể được đo lường nhiều lần</a:t>
            </a:r>
            <a:endParaRPr sz="2150">
              <a:latin typeface="Arial"/>
              <a:ea typeface="Arial"/>
              <a:cs typeface="Arial"/>
              <a:sym typeface="Arial"/>
            </a:endParaRPr>
          </a:p>
          <a:p>
            <a:pPr indent="-365125" lvl="0" marL="457200" rtl="0" algn="l">
              <a:lnSpc>
                <a:spcPct val="115000"/>
              </a:lnSpc>
              <a:spcBef>
                <a:spcPts val="1000"/>
              </a:spcBef>
              <a:spcAft>
                <a:spcPts val="1000"/>
              </a:spcAft>
              <a:buSzPts val="2150"/>
              <a:buChar char="●"/>
            </a:pPr>
            <a:r>
              <a:rPr lang="vi-VN" sz="2150">
                <a:latin typeface="Arial"/>
                <a:ea typeface="Arial"/>
                <a:cs typeface="Arial"/>
                <a:sym typeface="Arial"/>
              </a:rPr>
              <a:t>Có thể khiến giao diện người dùng bị chậm và phản hồi kém</a:t>
            </a:r>
            <a:endParaRPr sz="2150">
              <a:latin typeface="Arial"/>
              <a:ea typeface="Arial"/>
              <a:cs typeface="Arial"/>
              <a:sym typeface="Arial"/>
            </a:endParaRPr>
          </a:p>
        </p:txBody>
      </p:sp>
      <p:sp>
        <p:nvSpPr>
          <p:cNvPr id="182" name="Google Shape;182;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83" name="Google Shape;183;p27"/>
          <p:cNvSpPr txBox="1"/>
          <p:nvPr>
            <p:ph idx="1" type="body"/>
          </p:nvPr>
        </p:nvSpPr>
        <p:spPr>
          <a:xfrm>
            <a:off x="387900" y="3430763"/>
            <a:ext cx="8551800" cy="42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400"/>
              <a:buNone/>
            </a:pPr>
            <a:r>
              <a:rPr lang="vi-VN" sz="2150">
                <a:latin typeface="Arial"/>
                <a:ea typeface="Arial"/>
                <a:cs typeface="Arial"/>
                <a:sym typeface="Arial"/>
              </a:rPr>
              <a:t>Hãy dùng ConstraintLayout để tránh một trong số các vấn đề này!</a:t>
            </a:r>
            <a:endParaRPr sz="215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ConstraintLayout là gì?</a:t>
            </a:r>
            <a:endParaRPr>
              <a:latin typeface="Arial"/>
              <a:ea typeface="Arial"/>
              <a:cs typeface="Arial"/>
              <a:sym typeface="Arial"/>
            </a:endParaRPr>
          </a:p>
        </p:txBody>
      </p:sp>
      <p:sp>
        <p:nvSpPr>
          <p:cNvPr id="189" name="Google Shape;189;p28"/>
          <p:cNvSpPr txBox="1"/>
          <p:nvPr>
            <p:ph idx="1" type="body"/>
          </p:nvPr>
        </p:nvSpPr>
        <p:spPr>
          <a:xfrm>
            <a:off x="311700" y="1685875"/>
            <a:ext cx="8383800" cy="2479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Bố cục mặc định đề xuất cho Android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Giải quyết vấn đề tốn kém khi lồng quá nhiều bố cục, đồng thời cho phép thực hiện hành vi phức tạp </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Xác định vị trí và kích thước của các chế độ xem trong bố cục bằng cách dùng một tập hợp các hạn chế</a:t>
            </a:r>
            <a:endParaRPr>
              <a:latin typeface="Arial"/>
              <a:ea typeface="Arial"/>
              <a:cs typeface="Arial"/>
              <a:sym typeface="Arial"/>
            </a:endParaRPr>
          </a:p>
        </p:txBody>
      </p:sp>
      <p:sp>
        <p:nvSpPr>
          <p:cNvPr id="190" name="Google Shape;190;p2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Hạn chế là gì?</a:t>
            </a:r>
            <a:endParaRPr>
              <a:latin typeface="Arial"/>
              <a:ea typeface="Arial"/>
              <a:cs typeface="Arial"/>
              <a:sym typeface="Arial"/>
            </a:endParaRPr>
          </a:p>
        </p:txBody>
      </p:sp>
      <p:sp>
        <p:nvSpPr>
          <p:cNvPr id="196" name="Google Shape;196;p29"/>
          <p:cNvSpPr txBox="1"/>
          <p:nvPr>
            <p:ph idx="1" type="body"/>
          </p:nvPr>
        </p:nvSpPr>
        <p:spPr>
          <a:xfrm>
            <a:off x="311700" y="1719164"/>
            <a:ext cx="5579700" cy="17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a:latin typeface="Arial"/>
                <a:ea typeface="Arial"/>
                <a:cs typeface="Arial"/>
                <a:sym typeface="Arial"/>
              </a:rPr>
              <a:t>Là một hạn chế hoặc giới hạn đối với các thuộc tính của Chế độ xem mà bố cục cố tuân theo </a:t>
            </a:r>
            <a:endParaRPr>
              <a:latin typeface="Arial"/>
              <a:ea typeface="Arial"/>
              <a:cs typeface="Arial"/>
              <a:sym typeface="Arial"/>
            </a:endParaRPr>
          </a:p>
        </p:txBody>
      </p:sp>
      <p:sp>
        <p:nvSpPr>
          <p:cNvPr id="197" name="Google Shape;197;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98" name="Google Shape;198;p29"/>
          <p:cNvPicPr preferRelativeResize="0"/>
          <p:nvPr/>
        </p:nvPicPr>
        <p:blipFill rotWithShape="1">
          <a:blip r:embed="rId3">
            <a:alphaModFix/>
          </a:blip>
          <a:srcRect b="0" l="25866" r="18241" t="0"/>
          <a:stretch/>
        </p:blipFill>
        <p:spPr>
          <a:xfrm>
            <a:off x="5983775" y="1614850"/>
            <a:ext cx="244880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70825"/>
            <a:ext cx="8744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Các hạn chế tương đối khi xác định vị trí</a:t>
            </a:r>
            <a:endParaRPr sz="3400">
              <a:latin typeface="Arial"/>
              <a:ea typeface="Arial"/>
              <a:cs typeface="Arial"/>
              <a:sym typeface="Arial"/>
            </a:endParaRPr>
          </a:p>
        </p:txBody>
      </p:sp>
      <p:sp>
        <p:nvSpPr>
          <p:cNvPr id="204" name="Google Shape;204;p30"/>
          <p:cNvSpPr txBox="1"/>
          <p:nvPr>
            <p:ph idx="1" type="body"/>
          </p:nvPr>
        </p:nvSpPr>
        <p:spPr>
          <a:xfrm>
            <a:off x="311700" y="1200150"/>
            <a:ext cx="8744400" cy="9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700">
                <a:solidFill>
                  <a:schemeClr val="dk1"/>
                </a:solidFill>
                <a:latin typeface="Arial"/>
                <a:ea typeface="Arial"/>
                <a:cs typeface="Arial"/>
                <a:sym typeface="Arial"/>
              </a:rPr>
              <a:t>Có thể thiết lập một hạn chế tương quan với vùng chứa mẹ</a:t>
            </a:r>
            <a:endParaRPr sz="2300">
              <a:latin typeface="Arial"/>
              <a:ea typeface="Arial"/>
              <a:cs typeface="Arial"/>
              <a:sym typeface="Arial"/>
            </a:endParaRPr>
          </a:p>
          <a:p>
            <a:pPr indent="0" lvl="0" marL="0" rtl="0" algn="l">
              <a:lnSpc>
                <a:spcPct val="100000"/>
              </a:lnSpc>
              <a:spcBef>
                <a:spcPts val="1000"/>
              </a:spcBef>
              <a:spcAft>
                <a:spcPts val="600"/>
              </a:spcAft>
              <a:buSzPts val="2400"/>
              <a:buNone/>
            </a:pPr>
            <a:r>
              <a:rPr b="1" lang="vi-VN" sz="1700">
                <a:solidFill>
                  <a:schemeClr val="dk1"/>
                </a:solidFill>
                <a:latin typeface="Arial"/>
                <a:ea typeface="Arial"/>
                <a:cs typeface="Arial"/>
                <a:sym typeface="Arial"/>
              </a:rPr>
              <a:t>Định dạng: </a:t>
            </a:r>
            <a:r>
              <a:rPr lang="vi-VN" sz="1600">
                <a:solidFill>
                  <a:schemeClr val="dk1"/>
                </a:solidFill>
                <a:latin typeface="Courier New"/>
                <a:ea typeface="Courier New"/>
                <a:cs typeface="Courier New"/>
                <a:sym typeface="Courier New"/>
              </a:rPr>
              <a:t>layout_constraint&lt;</a:t>
            </a:r>
            <a:r>
              <a:rPr b="1" lang="vi-VN" sz="1600">
                <a:solidFill>
                  <a:schemeClr val="dk1"/>
                </a:solidFill>
                <a:latin typeface="Courier New"/>
                <a:ea typeface="Courier New"/>
                <a:cs typeface="Courier New"/>
                <a:sym typeface="Courier New"/>
              </a:rPr>
              <a:t>SourceConstraint</a:t>
            </a:r>
            <a:r>
              <a:rPr lang="vi-VN" sz="1600">
                <a:solidFill>
                  <a:schemeClr val="dk1"/>
                </a:solidFill>
                <a:latin typeface="Courier New"/>
                <a:ea typeface="Courier New"/>
                <a:cs typeface="Courier New"/>
                <a:sym typeface="Courier New"/>
              </a:rPr>
              <a:t>&gt;_to&lt;</a:t>
            </a:r>
            <a:r>
              <a:rPr b="1" lang="vi-VN" sz="1600">
                <a:solidFill>
                  <a:schemeClr val="dk1"/>
                </a:solidFill>
                <a:latin typeface="Courier New"/>
                <a:ea typeface="Courier New"/>
                <a:cs typeface="Courier New"/>
                <a:sym typeface="Courier New"/>
              </a:rPr>
              <a:t>TargetConstraint</a:t>
            </a:r>
            <a:r>
              <a:rPr lang="vi-VN" sz="1600">
                <a:solidFill>
                  <a:schemeClr val="dk1"/>
                </a:solidFill>
                <a:latin typeface="Courier New"/>
                <a:ea typeface="Courier New"/>
                <a:cs typeface="Courier New"/>
                <a:sym typeface="Courier New"/>
              </a:rPr>
              <a:t>&gt;Of</a:t>
            </a:r>
            <a:endParaRPr sz="2300">
              <a:latin typeface="Arial"/>
              <a:ea typeface="Arial"/>
              <a:cs typeface="Arial"/>
              <a:sym typeface="Arial"/>
            </a:endParaRPr>
          </a:p>
        </p:txBody>
      </p:sp>
      <p:sp>
        <p:nvSpPr>
          <p:cNvPr id="205" name="Google Shape;205;p3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06" name="Google Shape;206;p30"/>
          <p:cNvPicPr preferRelativeResize="0"/>
          <p:nvPr/>
        </p:nvPicPr>
        <p:blipFill rotWithShape="1">
          <a:blip r:embed="rId3">
            <a:alphaModFix/>
          </a:blip>
          <a:srcRect b="-4760" l="0" r="0" t="4760"/>
          <a:stretch/>
        </p:blipFill>
        <p:spPr>
          <a:xfrm>
            <a:off x="6107175" y="2574925"/>
            <a:ext cx="2674790" cy="1599452"/>
          </a:xfrm>
          <a:prstGeom prst="rect">
            <a:avLst/>
          </a:prstGeom>
          <a:noFill/>
          <a:ln>
            <a:noFill/>
          </a:ln>
        </p:spPr>
      </p:pic>
      <p:sp>
        <p:nvSpPr>
          <p:cNvPr id="207" name="Google Shape;207;p30"/>
          <p:cNvSpPr txBox="1"/>
          <p:nvPr/>
        </p:nvSpPr>
        <p:spPr>
          <a:xfrm>
            <a:off x="311700" y="2482850"/>
            <a:ext cx="57957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latin typeface="Consolas"/>
                <a:ea typeface="Consolas"/>
                <a:cs typeface="Consolas"/>
                <a:sym typeface="Consolas"/>
              </a:rPr>
              <a:t>Example attributes on a </a:t>
            </a:r>
            <a:r>
              <a:rPr lang="vi-VN" sz="1800">
                <a:latin typeface="Consolas"/>
                <a:ea typeface="Consolas"/>
                <a:cs typeface="Consolas"/>
                <a:sym typeface="Consolas"/>
              </a:rPr>
              <a:t>TextView</a:t>
            </a:r>
            <a:r>
              <a:rPr lang="vi-V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600"/>
              </a:spcBef>
              <a:spcAft>
                <a:spcPts val="0"/>
              </a:spcAft>
              <a:buNone/>
            </a:pPr>
            <a:r>
              <a:rPr lang="vi-VN" sz="1800">
                <a:solidFill>
                  <a:srgbClr val="37474F"/>
                </a:solidFill>
                <a:latin typeface="Consolas"/>
                <a:ea typeface="Consolas"/>
                <a:cs typeface="Consolas"/>
                <a:sym typeface="Consolas"/>
              </a:rPr>
              <a:t>app:layout_constraintTop_toTopOf=</a:t>
            </a:r>
            <a:r>
              <a:rPr lang="vi-VN" sz="1800">
                <a:solidFill>
                  <a:srgbClr val="388E3C"/>
                </a:solidFill>
                <a:latin typeface="Consolas"/>
                <a:ea typeface="Consolas"/>
                <a:cs typeface="Consolas"/>
                <a:sym typeface="Consolas"/>
              </a:rPr>
              <a:t>"parent"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app:layout_constraintLeft_toLeftOf=</a:t>
            </a:r>
            <a:r>
              <a:rPr lang="vi-VN" sz="1800">
                <a:solidFill>
                  <a:srgbClr val="388E3C"/>
                </a:solidFill>
                <a:latin typeface="Consolas"/>
                <a:ea typeface="Consolas"/>
                <a:cs typeface="Consolas"/>
                <a:sym typeface="Consolas"/>
              </a:rPr>
              <a:t>"parent"</a:t>
            </a:r>
            <a:endParaRPr sz="17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Các hạn chế tương đối khi xác định vị trí</a:t>
            </a:r>
            <a:endParaRPr sz="3300">
              <a:latin typeface="Arial"/>
              <a:ea typeface="Arial"/>
              <a:cs typeface="Arial"/>
              <a:sym typeface="Arial"/>
            </a:endParaRPr>
          </a:p>
        </p:txBody>
      </p:sp>
      <p:sp>
        <p:nvSpPr>
          <p:cNvPr id="213" name="Google Shape;213;p3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14" name="Google Shape;214;p31"/>
          <p:cNvSpPr/>
          <p:nvPr/>
        </p:nvSpPr>
        <p:spPr>
          <a:xfrm>
            <a:off x="3139464" y="2103386"/>
            <a:ext cx="2911800" cy="14355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1"/>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i="0" lang="vi-VN" sz="2200" u="none" cap="none" strike="noStrike">
                <a:solidFill>
                  <a:srgbClr val="000000"/>
                </a:solidFill>
              </a:rPr>
              <a:t>Xin chào!</a:t>
            </a:r>
            <a:endParaRPr/>
          </a:p>
        </p:txBody>
      </p:sp>
      <p:cxnSp>
        <p:nvCxnSpPr>
          <p:cNvPr id="216" name="Google Shape;216;p31"/>
          <p:cNvCxnSpPr/>
          <p:nvPr/>
        </p:nvCxnSpPr>
        <p:spPr>
          <a:xfrm flipH="1" rot="10800000">
            <a:off x="3140724" y="3191610"/>
            <a:ext cx="2919600" cy="8100"/>
          </a:xfrm>
          <a:prstGeom prst="straightConnector1">
            <a:avLst/>
          </a:prstGeom>
          <a:noFill/>
          <a:ln cap="flat" cmpd="sng" w="76200">
            <a:solidFill>
              <a:srgbClr val="1155CC"/>
            </a:solidFill>
            <a:prstDash val="solid"/>
            <a:round/>
            <a:headEnd len="sm" w="sm" type="none"/>
            <a:tailEnd len="sm" w="sm" type="none"/>
          </a:ln>
        </p:spPr>
      </p:cxnSp>
      <p:cxnSp>
        <p:nvCxnSpPr>
          <p:cNvPr id="217" name="Google Shape;217;p31"/>
          <p:cNvCxnSpPr/>
          <p:nvPr/>
        </p:nvCxnSpPr>
        <p:spPr>
          <a:xfrm flipH="1" rot="10800000">
            <a:off x="3135549" y="3534814"/>
            <a:ext cx="2919600" cy="8100"/>
          </a:xfrm>
          <a:prstGeom prst="straightConnector1">
            <a:avLst/>
          </a:prstGeom>
          <a:noFill/>
          <a:ln cap="flat" cmpd="sng" w="76200">
            <a:solidFill>
              <a:srgbClr val="1155CC"/>
            </a:solidFill>
            <a:prstDash val="solid"/>
            <a:round/>
            <a:headEnd len="sm" w="sm" type="none"/>
            <a:tailEnd len="sm" w="sm" type="none"/>
          </a:ln>
        </p:spPr>
      </p:cxnSp>
      <p:cxnSp>
        <p:nvCxnSpPr>
          <p:cNvPr id="218" name="Google Shape;218;p31"/>
          <p:cNvCxnSpPr/>
          <p:nvPr/>
        </p:nvCxnSpPr>
        <p:spPr>
          <a:xfrm flipH="1" rot="10800000">
            <a:off x="3140720" y="2135118"/>
            <a:ext cx="2919600" cy="8100"/>
          </a:xfrm>
          <a:prstGeom prst="straightConnector1">
            <a:avLst/>
          </a:prstGeom>
          <a:noFill/>
          <a:ln cap="flat" cmpd="sng" w="76200">
            <a:solidFill>
              <a:srgbClr val="1155CC"/>
            </a:solidFill>
            <a:prstDash val="solid"/>
            <a:round/>
            <a:headEnd len="sm" w="sm" type="none"/>
            <a:tailEnd len="sm" w="sm" type="none"/>
          </a:ln>
        </p:spPr>
      </p:cxnSp>
      <p:sp>
        <p:nvSpPr>
          <p:cNvPr id="219" name="Google Shape;219;p31"/>
          <p:cNvSpPr txBox="1"/>
          <p:nvPr/>
        </p:nvSpPr>
        <p:spPr>
          <a:xfrm>
            <a:off x="1802413" y="2028950"/>
            <a:ext cx="1270200" cy="25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Trên cùng</a:t>
            </a:r>
            <a:endParaRPr/>
          </a:p>
        </p:txBody>
      </p:sp>
      <p:sp>
        <p:nvSpPr>
          <p:cNvPr id="220" name="Google Shape;220;p31"/>
          <p:cNvSpPr txBox="1"/>
          <p:nvPr/>
        </p:nvSpPr>
        <p:spPr>
          <a:xfrm>
            <a:off x="1758450" y="3326075"/>
            <a:ext cx="1385100" cy="25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Dưới cùng</a:t>
            </a:r>
            <a:endParaRPr/>
          </a:p>
        </p:txBody>
      </p:sp>
      <p:sp>
        <p:nvSpPr>
          <p:cNvPr id="221" name="Google Shape;221;p31"/>
          <p:cNvSpPr txBox="1"/>
          <p:nvPr/>
        </p:nvSpPr>
        <p:spPr>
          <a:xfrm>
            <a:off x="6162897" y="3058950"/>
            <a:ext cx="1800000" cy="259500"/>
          </a:xfrm>
          <a:prstGeom prst="rect">
            <a:avLst/>
          </a:prstGeom>
          <a:noFill/>
          <a:ln>
            <a:noFill/>
          </a:ln>
        </p:spPr>
        <p:txBody>
          <a:bodyPr anchorCtr="0" anchor="ctr" bIns="91425" lIns="857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Đường cơ sở</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p:nvPr/>
        </p:nvSpPr>
        <p:spPr>
          <a:xfrm>
            <a:off x="3119394" y="2079375"/>
            <a:ext cx="2905200" cy="151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Các hạn chế tương đối khi xác định vị trí</a:t>
            </a:r>
            <a:endParaRPr sz="3300">
              <a:latin typeface="Arial"/>
              <a:ea typeface="Arial"/>
              <a:cs typeface="Arial"/>
              <a:sym typeface="Arial"/>
            </a:endParaRPr>
          </a:p>
        </p:txBody>
      </p:sp>
      <p:sp>
        <p:nvSpPr>
          <p:cNvPr id="228" name="Google Shape;228;p3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229" name="Google Shape;229;p32"/>
          <p:cNvSpPr txBox="1"/>
          <p:nvPr/>
        </p:nvSpPr>
        <p:spPr>
          <a:xfrm>
            <a:off x="2351400" y="3341675"/>
            <a:ext cx="837600" cy="27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Đầu</a:t>
            </a:r>
            <a:endParaRPr/>
          </a:p>
        </p:txBody>
      </p:sp>
      <p:sp>
        <p:nvSpPr>
          <p:cNvPr id="230" name="Google Shape;230;p32"/>
          <p:cNvSpPr txBox="1"/>
          <p:nvPr/>
        </p:nvSpPr>
        <p:spPr>
          <a:xfrm>
            <a:off x="2435025" y="2811375"/>
            <a:ext cx="622500" cy="27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Trái</a:t>
            </a:r>
            <a:endParaRPr/>
          </a:p>
        </p:txBody>
      </p:sp>
      <p:sp>
        <p:nvSpPr>
          <p:cNvPr id="231" name="Google Shape;231;p32"/>
          <p:cNvSpPr txBox="1"/>
          <p:nvPr/>
        </p:nvSpPr>
        <p:spPr>
          <a:xfrm>
            <a:off x="6169894" y="2716717"/>
            <a:ext cx="1307400" cy="46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Phải</a:t>
            </a:r>
            <a:endParaRPr/>
          </a:p>
        </p:txBody>
      </p:sp>
      <p:sp>
        <p:nvSpPr>
          <p:cNvPr id="232" name="Google Shape;232;p32"/>
          <p:cNvSpPr txBox="1"/>
          <p:nvPr/>
        </p:nvSpPr>
        <p:spPr>
          <a:xfrm>
            <a:off x="6169894" y="3246979"/>
            <a:ext cx="1307400" cy="46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Cuối</a:t>
            </a:r>
            <a:endParaRPr/>
          </a:p>
        </p:txBody>
      </p:sp>
      <p:sp>
        <p:nvSpPr>
          <p:cNvPr id="233" name="Google Shape;233;p32"/>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i="0" lang="vi-VN" sz="2200" u="none" cap="none" strike="noStrike">
                <a:solidFill>
                  <a:srgbClr val="000000"/>
                </a:solidFill>
              </a:rPr>
              <a:t>Xin chào!</a:t>
            </a:r>
            <a:endParaRPr/>
          </a:p>
        </p:txBody>
      </p:sp>
      <p:cxnSp>
        <p:nvCxnSpPr>
          <p:cNvPr id="234" name="Google Shape;234;p32"/>
          <p:cNvCxnSpPr/>
          <p:nvPr/>
        </p:nvCxnSpPr>
        <p:spPr>
          <a:xfrm flipH="1" rot="10800000">
            <a:off x="3135545" y="2080868"/>
            <a:ext cx="9300" cy="1521300"/>
          </a:xfrm>
          <a:prstGeom prst="straightConnector1">
            <a:avLst/>
          </a:prstGeom>
          <a:noFill/>
          <a:ln cap="flat" cmpd="sng" w="76200">
            <a:solidFill>
              <a:srgbClr val="1155CC"/>
            </a:solidFill>
            <a:prstDash val="solid"/>
            <a:round/>
            <a:headEnd len="sm" w="sm" type="none"/>
            <a:tailEnd len="sm" w="sm" type="none"/>
          </a:ln>
        </p:spPr>
      </p:cxnSp>
      <p:cxnSp>
        <p:nvCxnSpPr>
          <p:cNvPr id="235" name="Google Shape;235;p32"/>
          <p:cNvCxnSpPr/>
          <p:nvPr/>
        </p:nvCxnSpPr>
        <p:spPr>
          <a:xfrm flipH="1" rot="10800000">
            <a:off x="6024595" y="2076068"/>
            <a:ext cx="9300" cy="1521300"/>
          </a:xfrm>
          <a:prstGeom prst="straightConnector1">
            <a:avLst/>
          </a:prstGeom>
          <a:noFill/>
          <a:ln cap="flat" cmpd="sng" w="76200">
            <a:solidFill>
              <a:srgbClr val="1155CC"/>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đơn giản về ConstraintLayout</a:t>
            </a:r>
            <a:endParaRPr>
              <a:latin typeface="Arial"/>
              <a:ea typeface="Arial"/>
              <a:cs typeface="Arial"/>
              <a:sym typeface="Arial"/>
            </a:endParaRPr>
          </a:p>
        </p:txBody>
      </p:sp>
      <p:sp>
        <p:nvSpPr>
          <p:cNvPr id="241" name="Google Shape;241;p3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42" name="Google Shape;242;p33"/>
          <p:cNvPicPr preferRelativeResize="0"/>
          <p:nvPr/>
        </p:nvPicPr>
        <p:blipFill rotWithShape="1">
          <a:blip r:embed="rId3">
            <a:alphaModFix/>
          </a:blip>
          <a:srcRect b="0" l="0" r="0" t="0"/>
          <a:stretch/>
        </p:blipFill>
        <p:spPr>
          <a:xfrm>
            <a:off x="7048413" y="1294970"/>
            <a:ext cx="1741195" cy="2992679"/>
          </a:xfrm>
          <a:prstGeom prst="rect">
            <a:avLst/>
          </a:prstGeom>
          <a:noFill/>
          <a:ln>
            <a:noFill/>
          </a:ln>
        </p:spPr>
      </p:pic>
      <p:sp>
        <p:nvSpPr>
          <p:cNvPr id="243" name="Google Shape;243;p33"/>
          <p:cNvSpPr txBox="1"/>
          <p:nvPr/>
        </p:nvSpPr>
        <p:spPr>
          <a:xfrm>
            <a:off x="191275" y="1165525"/>
            <a:ext cx="7077600" cy="3591900"/>
          </a:xfrm>
          <a:prstGeom prst="rect">
            <a:avLst/>
          </a:prstGeom>
          <a:noFill/>
          <a:ln>
            <a:noFill/>
          </a:ln>
        </p:spPr>
        <p:txBody>
          <a:bodyPr anchorCtr="0" anchor="t" bIns="91425" lIns="91425" spcFirstLastPara="1" rIns="91425" wrap="square" tIns="91425">
            <a:noAutofit/>
          </a:bodyPr>
          <a:lstStyle/>
          <a:p>
            <a:pPr indent="0" lvl="0" marL="0" marR="360045" rtl="0" algn="l">
              <a:spcBef>
                <a:spcPts val="0"/>
              </a:spcBef>
              <a:spcAft>
                <a:spcPts val="0"/>
              </a:spcAft>
              <a:buNone/>
            </a:pPr>
            <a:r>
              <a:rPr lang="vi-VN" sz="1800">
                <a:solidFill>
                  <a:srgbClr val="37474F"/>
                </a:solidFill>
                <a:latin typeface="Consolas"/>
                <a:ea typeface="Consolas"/>
                <a:cs typeface="Consolas"/>
                <a:sym typeface="Consolas"/>
              </a:rPr>
              <a:t>&lt;androidx.constraintlayout.widget.ConstraintLayout</a:t>
            </a:r>
            <a:endParaRPr sz="1800">
              <a:solidFill>
                <a:srgbClr val="37474F"/>
              </a:solidFill>
              <a:latin typeface="Consolas"/>
              <a:ea typeface="Consolas"/>
              <a:cs typeface="Consolas"/>
              <a:sym typeface="Consolas"/>
            </a:endParaRPr>
          </a:p>
          <a:p>
            <a:pPr indent="0" lvl="0" marL="0" marR="360045" rtl="0" algn="l">
              <a:spcBef>
                <a:spcPts val="0"/>
              </a:spcBef>
              <a:spcAft>
                <a:spcPts val="0"/>
              </a:spcAft>
              <a:buNone/>
            </a:pPr>
            <a:r>
              <a:rPr lang="vi-VN" sz="1800">
                <a:solidFill>
                  <a:srgbClr val="37474F"/>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"match_parent"</a:t>
            </a:r>
            <a:r>
              <a:rPr lang="vi-VN" sz="1800">
                <a:solidFill>
                  <a:srgbClr val="37474F"/>
                </a:solidFill>
                <a:latin typeface="Consolas"/>
                <a:ea typeface="Consolas"/>
                <a:cs typeface="Consolas"/>
                <a:sym typeface="Consolas"/>
              </a:rPr>
              <a:t>&gt;</a:t>
            </a:r>
            <a:endParaRPr sz="1700">
              <a:latin typeface="Consolas"/>
              <a:ea typeface="Consolas"/>
              <a:cs typeface="Consolas"/>
              <a:sym typeface="Consolas"/>
            </a:endParaRPr>
          </a:p>
          <a:p>
            <a:pPr indent="0" lvl="0" marL="0" marR="360045" rtl="0" algn="l">
              <a:spcBef>
                <a:spcPts val="0"/>
              </a:spcBef>
              <a:spcAft>
                <a:spcPts val="0"/>
              </a:spcAft>
              <a:buNone/>
            </a:pPr>
            <a:r>
              <a:t/>
            </a:r>
            <a:endParaRPr sz="1700">
              <a:latin typeface="Consolas"/>
              <a:ea typeface="Consolas"/>
              <a:cs typeface="Consolas"/>
              <a:sym typeface="Consolas"/>
            </a:endParaRPr>
          </a:p>
          <a:p>
            <a:pPr indent="0" lvl="0" marL="0" marR="360045" rtl="0" algn="l">
              <a:spcBef>
                <a:spcPts val="0"/>
              </a:spcBef>
              <a:spcAft>
                <a:spcPts val="0"/>
              </a:spcAft>
              <a:buNone/>
            </a:pPr>
            <a:r>
              <a:rPr lang="vi-VN" sz="1700">
                <a:latin typeface="Consolas"/>
                <a:ea typeface="Consolas"/>
                <a:cs typeface="Consolas"/>
                <a:sym typeface="Consolas"/>
              </a:rPr>
              <a:t>    &lt;TextView</a:t>
            </a:r>
            <a:endParaRPr sz="1700">
              <a:latin typeface="Consolas"/>
              <a:ea typeface="Consolas"/>
              <a:cs typeface="Consolas"/>
              <a:sym typeface="Consolas"/>
            </a:endParaRPr>
          </a:p>
          <a:p>
            <a:pPr indent="0" lvl="0" marL="0" marR="360045" rtl="0" algn="l">
              <a:spcBef>
                <a:spcPts val="0"/>
              </a:spcBef>
              <a:spcAft>
                <a:spcPts val="0"/>
              </a:spcAft>
              <a:buNone/>
            </a:pPr>
            <a:r>
              <a:rPr lang="vi-VN" sz="1700">
                <a:latin typeface="Consolas"/>
                <a:ea typeface="Consolas"/>
                <a:cs typeface="Consolas"/>
                <a:sym typeface="Consolas"/>
              </a:rPr>
              <a:t>        ...</a:t>
            </a:r>
            <a:endParaRPr sz="1700">
              <a:latin typeface="Consolas"/>
              <a:ea typeface="Consolas"/>
              <a:cs typeface="Consolas"/>
              <a:sym typeface="Consolas"/>
            </a:endParaRPr>
          </a:p>
          <a:p>
            <a:pPr indent="0" lvl="0" marL="0" marR="360045" rtl="0" algn="l">
              <a:spcBef>
                <a:spcPts val="0"/>
              </a:spcBef>
              <a:spcAft>
                <a:spcPts val="0"/>
              </a:spcAft>
              <a:buNone/>
            </a:pPr>
            <a:r>
              <a:rPr lang="vi-VN" sz="1700">
                <a:latin typeface="Consolas"/>
                <a:ea typeface="Consolas"/>
                <a:cs typeface="Consolas"/>
                <a:sym typeface="Consolas"/>
              </a:rPr>
              <a:t>        </a:t>
            </a:r>
            <a:r>
              <a:rPr b="1" lang="vi-VN" sz="1700">
                <a:latin typeface="Consolas"/>
                <a:ea typeface="Consolas"/>
                <a:cs typeface="Consolas"/>
                <a:sym typeface="Consolas"/>
              </a:rPr>
              <a:t>app:layout_constraintBottom_toBottomOf=</a:t>
            </a:r>
            <a:r>
              <a:rPr b="1" lang="vi-V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spcBef>
                <a:spcPts val="0"/>
              </a:spcBef>
              <a:spcAft>
                <a:spcPts val="0"/>
              </a:spcAft>
              <a:buNone/>
            </a:pPr>
            <a:r>
              <a:rPr b="1" lang="vi-VN" sz="1700">
                <a:latin typeface="Consolas"/>
                <a:ea typeface="Consolas"/>
                <a:cs typeface="Consolas"/>
                <a:sym typeface="Consolas"/>
              </a:rPr>
              <a:t>        app:layout_constraintEnd_toEndOf=</a:t>
            </a:r>
            <a:r>
              <a:rPr b="1" lang="vi-V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spcBef>
                <a:spcPts val="0"/>
              </a:spcBef>
              <a:spcAft>
                <a:spcPts val="0"/>
              </a:spcAft>
              <a:buNone/>
            </a:pPr>
            <a:r>
              <a:rPr b="1" lang="vi-VN" sz="1700">
                <a:latin typeface="Consolas"/>
                <a:ea typeface="Consolas"/>
                <a:cs typeface="Consolas"/>
                <a:sym typeface="Consolas"/>
              </a:rPr>
              <a:t>        app:layout_constraintStart_toStartOf=</a:t>
            </a:r>
            <a:r>
              <a:rPr b="1" lang="vi-V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spcBef>
                <a:spcPts val="0"/>
              </a:spcBef>
              <a:spcAft>
                <a:spcPts val="0"/>
              </a:spcAft>
              <a:buNone/>
            </a:pPr>
            <a:r>
              <a:rPr b="1" lang="vi-VN" sz="1700">
                <a:latin typeface="Consolas"/>
                <a:ea typeface="Consolas"/>
                <a:cs typeface="Consolas"/>
                <a:sym typeface="Consolas"/>
              </a:rPr>
              <a:t>        app:layout_constraintTop_toTopOf=</a:t>
            </a:r>
            <a:r>
              <a:rPr b="1" lang="vi-VN" sz="1700">
                <a:solidFill>
                  <a:srgbClr val="388E3C"/>
                </a:solidFill>
                <a:latin typeface="Consolas"/>
                <a:ea typeface="Consolas"/>
                <a:cs typeface="Consolas"/>
                <a:sym typeface="Consolas"/>
              </a:rPr>
              <a:t>"parent"</a:t>
            </a:r>
            <a:r>
              <a:rPr lang="vi-VN" sz="1700">
                <a:latin typeface="Consolas"/>
                <a:ea typeface="Consolas"/>
                <a:cs typeface="Consolas"/>
                <a:sym typeface="Consolas"/>
              </a:rPr>
              <a:t> /&gt;</a:t>
            </a:r>
            <a:endParaRPr sz="1700">
              <a:latin typeface="Consolas"/>
              <a:ea typeface="Consolas"/>
              <a:cs typeface="Consolas"/>
              <a:sym typeface="Consolas"/>
            </a:endParaRPr>
          </a:p>
          <a:p>
            <a:pPr indent="0" lvl="0" marL="0" marR="360045" rtl="0" algn="l">
              <a:spcBef>
                <a:spcPts val="0"/>
              </a:spcBef>
              <a:spcAft>
                <a:spcPts val="0"/>
              </a:spcAft>
              <a:buNone/>
            </a:pPr>
            <a:r>
              <a:t/>
            </a:r>
            <a:endParaRPr sz="1700">
              <a:latin typeface="Consolas"/>
              <a:ea typeface="Consolas"/>
              <a:cs typeface="Consolas"/>
              <a:sym typeface="Consolas"/>
            </a:endParaRPr>
          </a:p>
          <a:p>
            <a:pPr indent="0" lvl="0" marL="0" marR="360045" rtl="0" algn="l">
              <a:spcBef>
                <a:spcPts val="0"/>
              </a:spcBef>
              <a:spcAft>
                <a:spcPts val="0"/>
              </a:spcAft>
              <a:buNone/>
            </a:pPr>
            <a:r>
              <a:rPr lang="vi-VN" sz="1700">
                <a:latin typeface="Consolas"/>
                <a:ea typeface="Consolas"/>
                <a:cs typeface="Consolas"/>
                <a:sym typeface="Consolas"/>
              </a:rPr>
              <a:t>&lt;/androidx.constraintlayout.widget.ConstraintLayout&gt;</a:t>
            </a:r>
            <a:endParaRPr sz="17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Layout Editor trong Android Studio</a:t>
            </a:r>
            <a:endParaRPr>
              <a:latin typeface="Arial"/>
              <a:ea typeface="Arial"/>
              <a:cs typeface="Arial"/>
              <a:sym typeface="Arial"/>
            </a:endParaRPr>
          </a:p>
        </p:txBody>
      </p:sp>
      <p:sp>
        <p:nvSpPr>
          <p:cNvPr id="249" name="Google Shape;249;p34"/>
          <p:cNvSpPr txBox="1"/>
          <p:nvPr>
            <p:ph idx="1" type="body"/>
          </p:nvPr>
        </p:nvSpPr>
        <p:spPr>
          <a:xfrm>
            <a:off x="254900" y="1041373"/>
            <a:ext cx="8520600" cy="4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Bạn có thể nhấp và kéo để thêm các hạn chế cho một Chế độ xem.</a:t>
            </a:r>
            <a:endParaRPr>
              <a:latin typeface="Arial"/>
              <a:ea typeface="Arial"/>
              <a:cs typeface="Arial"/>
              <a:sym typeface="Arial"/>
            </a:endParaRPr>
          </a:p>
        </p:txBody>
      </p:sp>
      <p:sp>
        <p:nvSpPr>
          <p:cNvPr id="250" name="Google Shape;250;p3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51" name="Google Shape;251;p34"/>
          <p:cNvPicPr preferRelativeResize="0"/>
          <p:nvPr/>
        </p:nvPicPr>
        <p:blipFill rotWithShape="1">
          <a:blip r:embed="rId3">
            <a:alphaModFix/>
          </a:blip>
          <a:srcRect b="0" l="0" r="0" t="0"/>
          <a:stretch/>
        </p:blipFill>
        <p:spPr>
          <a:xfrm>
            <a:off x="2127374" y="1692163"/>
            <a:ext cx="4889251" cy="27112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Tiện ích hạn chế trong Layout Editor</a:t>
            </a:r>
            <a:endParaRPr>
              <a:latin typeface="Arial"/>
              <a:ea typeface="Arial"/>
              <a:cs typeface="Arial"/>
              <a:sym typeface="Arial"/>
            </a:endParaRPr>
          </a:p>
        </p:txBody>
      </p:sp>
      <p:sp>
        <p:nvSpPr>
          <p:cNvPr id="257" name="Google Shape;257;p3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58" name="Google Shape;258;p35"/>
          <p:cNvPicPr preferRelativeResize="0"/>
          <p:nvPr/>
        </p:nvPicPr>
        <p:blipFill rotWithShape="1">
          <a:blip r:embed="rId3">
            <a:alphaModFix/>
          </a:blip>
          <a:srcRect b="0" l="0" r="0" t="0"/>
          <a:stretch/>
        </p:blipFill>
        <p:spPr>
          <a:xfrm>
            <a:off x="5410200" y="1264220"/>
            <a:ext cx="2148554" cy="3079902"/>
          </a:xfrm>
          <a:prstGeom prst="rect">
            <a:avLst/>
          </a:prstGeom>
          <a:noFill/>
          <a:ln cap="flat" cmpd="sng" w="9525">
            <a:solidFill>
              <a:srgbClr val="B7B7B7"/>
            </a:solidFill>
            <a:prstDash val="solid"/>
            <a:round/>
            <a:headEnd len="sm" w="sm" type="none"/>
            <a:tailEnd len="sm" w="sm" type="none"/>
          </a:ln>
        </p:spPr>
      </p:pic>
      <p:pic>
        <p:nvPicPr>
          <p:cNvPr id="259" name="Google Shape;259;p35"/>
          <p:cNvPicPr preferRelativeResize="0"/>
          <p:nvPr/>
        </p:nvPicPr>
        <p:blipFill rotWithShape="1">
          <a:blip r:embed="rId4">
            <a:alphaModFix/>
          </a:blip>
          <a:srcRect b="0" l="0" r="0" t="0"/>
          <a:stretch/>
        </p:blipFill>
        <p:spPr>
          <a:xfrm>
            <a:off x="833425" y="1651570"/>
            <a:ext cx="581025" cy="304800"/>
          </a:xfrm>
          <a:prstGeom prst="rect">
            <a:avLst/>
          </a:prstGeom>
          <a:noFill/>
          <a:ln>
            <a:noFill/>
          </a:ln>
        </p:spPr>
      </p:pic>
      <p:pic>
        <p:nvPicPr>
          <p:cNvPr id="260" name="Google Shape;260;p35"/>
          <p:cNvPicPr preferRelativeResize="0"/>
          <p:nvPr/>
        </p:nvPicPr>
        <p:blipFill rotWithShape="1">
          <a:blip r:embed="rId5">
            <a:alphaModFix/>
          </a:blip>
          <a:srcRect b="0" l="0" r="0" t="0"/>
          <a:stretch/>
        </p:blipFill>
        <p:spPr>
          <a:xfrm>
            <a:off x="833425" y="2567558"/>
            <a:ext cx="581025" cy="304800"/>
          </a:xfrm>
          <a:prstGeom prst="rect">
            <a:avLst/>
          </a:prstGeom>
          <a:noFill/>
          <a:ln>
            <a:noFill/>
          </a:ln>
        </p:spPr>
      </p:pic>
      <p:pic>
        <p:nvPicPr>
          <p:cNvPr id="261" name="Google Shape;261;p35"/>
          <p:cNvPicPr preferRelativeResize="0"/>
          <p:nvPr/>
        </p:nvPicPr>
        <p:blipFill rotWithShape="1">
          <a:blip r:embed="rId6">
            <a:alphaModFix/>
          </a:blip>
          <a:srcRect b="0" l="0" r="0" t="0"/>
          <a:stretch/>
        </p:blipFill>
        <p:spPr>
          <a:xfrm>
            <a:off x="833425" y="3483545"/>
            <a:ext cx="581025" cy="304800"/>
          </a:xfrm>
          <a:prstGeom prst="rect">
            <a:avLst/>
          </a:prstGeom>
          <a:noFill/>
          <a:ln>
            <a:noFill/>
          </a:ln>
        </p:spPr>
      </p:pic>
      <p:sp>
        <p:nvSpPr>
          <p:cNvPr id="262" name="Google Shape;262;p35"/>
          <p:cNvSpPr txBox="1"/>
          <p:nvPr/>
        </p:nvSpPr>
        <p:spPr>
          <a:xfrm>
            <a:off x="1693882" y="1658475"/>
            <a:ext cx="2378100" cy="291000"/>
          </a:xfrm>
          <a:prstGeom prst="rect">
            <a:avLst/>
          </a:prstGeom>
          <a:noFill/>
          <a:ln>
            <a:noFill/>
          </a:ln>
        </p:spPr>
        <p:txBody>
          <a:bodyPr anchorCtr="0" anchor="ctr"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i="0" lang="vi-VN" sz="2200" u="none" cap="none" strike="noStrike">
                <a:solidFill>
                  <a:schemeClr val="dk1"/>
                </a:solidFill>
              </a:rPr>
              <a:t>Cố định</a:t>
            </a:r>
            <a:endParaRPr/>
          </a:p>
        </p:txBody>
      </p:sp>
      <p:sp>
        <p:nvSpPr>
          <p:cNvPr id="263" name="Google Shape;263;p35"/>
          <p:cNvSpPr txBox="1"/>
          <p:nvPr/>
        </p:nvSpPr>
        <p:spPr>
          <a:xfrm>
            <a:off x="1693900" y="2574450"/>
            <a:ext cx="3443100" cy="291000"/>
          </a:xfrm>
          <a:prstGeom prst="rect">
            <a:avLst/>
          </a:prstGeom>
          <a:noFill/>
          <a:ln>
            <a:noFill/>
          </a:ln>
        </p:spPr>
        <p:txBody>
          <a:bodyPr anchorCtr="0" anchor="ctr" bIns="91425" lIns="91425" spcFirstLastPara="1" rIns="91425" wrap="square" tIns="91425">
            <a:noAutofit/>
          </a:bodyPr>
          <a:lstStyle/>
          <a:p>
            <a:pPr indent="0" lvl="0" marL="0" marR="360045" rtl="0" algn="l">
              <a:lnSpc>
                <a:spcPct val="100000"/>
              </a:lnSpc>
              <a:spcBef>
                <a:spcPts val="0"/>
              </a:spcBef>
              <a:spcAft>
                <a:spcPts val="0"/>
              </a:spcAft>
              <a:buClr>
                <a:srgbClr val="000000"/>
              </a:buClr>
              <a:buSzPts val="2200"/>
              <a:buFont typeface="Arial"/>
              <a:buNone/>
            </a:pPr>
            <a:r>
              <a:rPr i="0" lang="vi-VN" sz="2200" u="none" cap="none" strike="noStrike">
                <a:solidFill>
                  <a:schemeClr val="dk1"/>
                </a:solidFill>
              </a:rPr>
              <a:t>Co giãn theo nội dung</a:t>
            </a:r>
            <a:endParaRPr/>
          </a:p>
        </p:txBody>
      </p:sp>
      <p:sp>
        <p:nvSpPr>
          <p:cNvPr id="264" name="Google Shape;264;p35"/>
          <p:cNvSpPr txBox="1"/>
          <p:nvPr/>
        </p:nvSpPr>
        <p:spPr>
          <a:xfrm>
            <a:off x="1693901" y="3528550"/>
            <a:ext cx="3894300" cy="291000"/>
          </a:xfrm>
          <a:prstGeom prst="rect">
            <a:avLst/>
          </a:prstGeom>
          <a:noFill/>
          <a:ln>
            <a:noFill/>
          </a:ln>
        </p:spPr>
        <p:txBody>
          <a:bodyPr anchorCtr="0" anchor="ctr" bIns="91425" lIns="91425" spcFirstLastPara="1" rIns="91425" wrap="square" tIns="91425">
            <a:noAutofit/>
          </a:bodyPr>
          <a:lstStyle/>
          <a:p>
            <a:pPr indent="0" lvl="0" marL="0" marR="360045" rtl="0" algn="l">
              <a:lnSpc>
                <a:spcPct val="100000"/>
              </a:lnSpc>
              <a:spcBef>
                <a:spcPts val="0"/>
              </a:spcBef>
              <a:spcAft>
                <a:spcPts val="0"/>
              </a:spcAft>
              <a:buClr>
                <a:srgbClr val="000000"/>
              </a:buClr>
              <a:buSzPts val="2200"/>
              <a:buFont typeface="Arial"/>
              <a:buNone/>
            </a:pPr>
            <a:r>
              <a:rPr i="0" lang="vi-VN" sz="2200" u="none" cap="none" strike="noStrike">
                <a:solidFill>
                  <a:schemeClr val="dk1"/>
                </a:solidFill>
              </a:rPr>
              <a:t>Khớp với các hạn chế</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Giới thiệu về bài học này</a:t>
            </a:r>
            <a:endParaRPr>
              <a:latin typeface="Arial"/>
              <a:ea typeface="Arial"/>
              <a:cs typeface="Arial"/>
              <a:sym typeface="Arial"/>
            </a:endParaRPr>
          </a:p>
        </p:txBody>
      </p:sp>
      <p:sp>
        <p:nvSpPr>
          <p:cNvPr id="87" name="Google Shape;87;p18"/>
          <p:cNvSpPr txBox="1"/>
          <p:nvPr>
            <p:ph idx="1" type="body"/>
          </p:nvPr>
        </p:nvSpPr>
        <p:spPr>
          <a:xfrm>
            <a:off x="342900" y="1076275"/>
            <a:ext cx="5926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000">
                <a:latin typeface="Arial"/>
                <a:ea typeface="Arial"/>
                <a:cs typeface="Arial"/>
                <a:sym typeface="Arial"/>
              </a:rPr>
              <a:t>Bài học 5: Bố cục</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u="sng">
                <a:solidFill>
                  <a:schemeClr val="hlink"/>
                </a:solidFill>
                <a:latin typeface="Arial"/>
                <a:ea typeface="Arial"/>
                <a:cs typeface="Arial"/>
                <a:sym typeface="Arial"/>
                <a:hlinkClick action="ppaction://hlinksldjump" r:id="rId3"/>
              </a:rPr>
              <a:t>Bố cục trong Android</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4"/>
              </a:rPr>
              <a:t>ConstraintLayout</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5"/>
              </a:rPr>
              <a:t>Chủ đề bổ sung về ConstraintLayout</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6"/>
              </a:rPr>
              <a:t>Liên kết dữ liệu</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7"/>
              </a:rPr>
              <a:t>Hiển thị danh sách bằng RecyclerView</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action="ppaction://hlinksldjump" r:id="rId8"/>
              </a:rPr>
              <a:t>Tóm tắt</a:t>
            </a:r>
            <a:endParaRPr>
              <a:latin typeface="Arial"/>
              <a:ea typeface="Arial"/>
              <a:cs typeface="Arial"/>
              <a:sym typeface="Arial"/>
            </a:endParaRPr>
          </a:p>
        </p:txBody>
      </p:sp>
      <p:sp>
        <p:nvSpPr>
          <p:cNvPr id="88" name="Google Shape;88;p1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700">
                <a:latin typeface="Arial"/>
                <a:ea typeface="Arial"/>
                <a:cs typeface="Arial"/>
                <a:sym typeface="Arial"/>
              </a:rPr>
              <a:t>Co giãn theo nội dung cho chiều rộng và chiều cao </a:t>
            </a:r>
            <a:endParaRPr sz="2700">
              <a:latin typeface="Arial"/>
              <a:ea typeface="Arial"/>
              <a:cs typeface="Arial"/>
              <a:sym typeface="Arial"/>
            </a:endParaRPr>
          </a:p>
        </p:txBody>
      </p:sp>
      <p:sp>
        <p:nvSpPr>
          <p:cNvPr id="270" name="Google Shape;270;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71" name="Google Shape;271;p36"/>
          <p:cNvPicPr preferRelativeResize="0"/>
          <p:nvPr/>
        </p:nvPicPr>
        <p:blipFill rotWithShape="1">
          <a:blip r:embed="rId3">
            <a:alphaModFix/>
          </a:blip>
          <a:srcRect b="0" l="0" r="0" t="0"/>
          <a:stretch/>
        </p:blipFill>
        <p:spPr>
          <a:xfrm>
            <a:off x="1693450" y="1157275"/>
            <a:ext cx="5757101" cy="3222528"/>
          </a:xfrm>
          <a:prstGeom prst="rect">
            <a:avLst/>
          </a:prstGeom>
          <a:noFill/>
          <a:ln>
            <a:noFill/>
          </a:ln>
        </p:spPr>
      </p:pic>
      <p:pic>
        <p:nvPicPr>
          <p:cNvPr id="272" name="Google Shape;272;p36"/>
          <p:cNvPicPr preferRelativeResize="0"/>
          <p:nvPr/>
        </p:nvPicPr>
        <p:blipFill rotWithShape="1">
          <a:blip r:embed="rId4">
            <a:alphaModFix/>
          </a:blip>
          <a:srcRect b="0" l="43633" r="0" t="67370"/>
          <a:stretch/>
        </p:blipFill>
        <p:spPr>
          <a:xfrm>
            <a:off x="4439475" y="3399052"/>
            <a:ext cx="3245125" cy="105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311700" y="170825"/>
            <a:ext cx="866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2450">
                <a:latin typeface="Arial"/>
                <a:ea typeface="Arial"/>
                <a:cs typeface="Arial"/>
                <a:sym typeface="Arial"/>
              </a:rPr>
              <a:t>Co giãn theo nội dung cho chiều rộng, chiều cao cố định</a:t>
            </a:r>
            <a:endParaRPr sz="2450">
              <a:latin typeface="Arial"/>
              <a:ea typeface="Arial"/>
              <a:cs typeface="Arial"/>
              <a:sym typeface="Arial"/>
            </a:endParaRPr>
          </a:p>
        </p:txBody>
      </p:sp>
      <p:sp>
        <p:nvSpPr>
          <p:cNvPr id="278" name="Google Shape;278;p3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79" name="Google Shape;279;p37"/>
          <p:cNvPicPr preferRelativeResize="0"/>
          <p:nvPr/>
        </p:nvPicPr>
        <p:blipFill rotWithShape="1">
          <a:blip r:embed="rId3">
            <a:alphaModFix/>
          </a:blip>
          <a:srcRect b="0" l="0" r="0" t="0"/>
          <a:stretch/>
        </p:blipFill>
        <p:spPr>
          <a:xfrm>
            <a:off x="1691640" y="1149908"/>
            <a:ext cx="5760721" cy="3234866"/>
          </a:xfrm>
          <a:prstGeom prst="rect">
            <a:avLst/>
          </a:prstGeom>
          <a:noFill/>
          <a:ln>
            <a:noFill/>
          </a:ln>
        </p:spPr>
      </p:pic>
      <p:pic>
        <p:nvPicPr>
          <p:cNvPr id="280" name="Google Shape;280;p37"/>
          <p:cNvPicPr preferRelativeResize="0"/>
          <p:nvPr/>
        </p:nvPicPr>
        <p:blipFill rotWithShape="1">
          <a:blip r:embed="rId4">
            <a:alphaModFix/>
          </a:blip>
          <a:srcRect b="0" l="43460" r="0" t="67026"/>
          <a:stretch/>
        </p:blipFill>
        <p:spPr>
          <a:xfrm>
            <a:off x="4434035" y="3384092"/>
            <a:ext cx="3257125" cy="106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Căn giữa chế độ xem theo hướng ngang</a:t>
            </a:r>
            <a:endParaRPr>
              <a:latin typeface="Arial"/>
              <a:ea typeface="Arial"/>
              <a:cs typeface="Arial"/>
              <a:sym typeface="Arial"/>
            </a:endParaRPr>
          </a:p>
        </p:txBody>
      </p:sp>
      <p:sp>
        <p:nvSpPr>
          <p:cNvPr id="286" name="Google Shape;286;p3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87" name="Google Shape;287;p38"/>
          <p:cNvPicPr preferRelativeResize="0"/>
          <p:nvPr/>
        </p:nvPicPr>
        <p:blipFill rotWithShape="1">
          <a:blip r:embed="rId3">
            <a:alphaModFix/>
          </a:blip>
          <a:srcRect b="0" l="0" r="53014" t="0"/>
          <a:stretch/>
        </p:blipFill>
        <p:spPr>
          <a:xfrm>
            <a:off x="1658093" y="1135200"/>
            <a:ext cx="2706774" cy="3233425"/>
          </a:xfrm>
          <a:prstGeom prst="rect">
            <a:avLst/>
          </a:prstGeom>
          <a:noFill/>
          <a:ln>
            <a:noFill/>
          </a:ln>
        </p:spPr>
      </p:pic>
      <p:pic>
        <p:nvPicPr>
          <p:cNvPr id="288" name="Google Shape;288;p38"/>
          <p:cNvPicPr preferRelativeResize="0"/>
          <p:nvPr/>
        </p:nvPicPr>
        <p:blipFill rotWithShape="1">
          <a:blip r:embed="rId4">
            <a:alphaModFix/>
          </a:blip>
          <a:srcRect b="0" l="0" r="0" t="0"/>
          <a:stretch/>
        </p:blipFill>
        <p:spPr>
          <a:xfrm>
            <a:off x="4426125" y="1164625"/>
            <a:ext cx="3302150" cy="3174575"/>
          </a:xfrm>
          <a:prstGeom prst="rect">
            <a:avLst/>
          </a:prstGeom>
          <a:noFill/>
          <a:ln cap="flat" cmpd="sng" w="9525">
            <a:solidFill>
              <a:srgbClr val="B7B7B7"/>
            </a:solidFill>
            <a:prstDash val="solid"/>
            <a:round/>
            <a:headEnd len="sm" w="sm" type="none"/>
            <a:tailEnd len="sm" w="sm" type="none"/>
          </a:ln>
        </p:spPr>
      </p:pic>
      <p:sp>
        <p:nvSpPr>
          <p:cNvPr id="289" name="Google Shape;289;p38"/>
          <p:cNvSpPr/>
          <p:nvPr/>
        </p:nvSpPr>
        <p:spPr>
          <a:xfrm>
            <a:off x="5963224" y="3137000"/>
            <a:ext cx="250200" cy="2448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Dùng match_constraint</a:t>
            </a:r>
            <a:endParaRPr>
              <a:latin typeface="Arial"/>
              <a:ea typeface="Arial"/>
              <a:cs typeface="Arial"/>
              <a:sym typeface="Arial"/>
            </a:endParaRPr>
          </a:p>
        </p:txBody>
      </p:sp>
      <p:sp>
        <p:nvSpPr>
          <p:cNvPr id="295" name="Google Shape;295;p3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296" name="Google Shape;296;p39"/>
          <p:cNvPicPr preferRelativeResize="0"/>
          <p:nvPr/>
        </p:nvPicPr>
        <p:blipFill rotWithShape="1">
          <a:blip r:embed="rId3">
            <a:alphaModFix/>
          </a:blip>
          <a:srcRect b="0" l="0" r="2315" t="0"/>
          <a:stretch/>
        </p:blipFill>
        <p:spPr>
          <a:xfrm>
            <a:off x="1848825" y="1657475"/>
            <a:ext cx="4884701" cy="2799496"/>
          </a:xfrm>
          <a:prstGeom prst="rect">
            <a:avLst/>
          </a:prstGeom>
          <a:noFill/>
          <a:ln>
            <a:noFill/>
          </a:ln>
        </p:spPr>
      </p:pic>
      <p:sp>
        <p:nvSpPr>
          <p:cNvPr id="297" name="Google Shape;297;p39"/>
          <p:cNvSpPr txBox="1"/>
          <p:nvPr/>
        </p:nvSpPr>
        <p:spPr>
          <a:xfrm>
            <a:off x="311700" y="1098750"/>
            <a:ext cx="8665200" cy="50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i="0" lang="vi-VN" sz="1700" u="none" cap="none" strike="noStrike">
                <a:solidFill>
                  <a:srgbClr val="000000"/>
                </a:solidFill>
              </a:rPr>
              <a:t>Không thể dùng </a:t>
            </a:r>
            <a:r>
              <a:rPr b="0" i="0" lang="vi-VN" sz="1700" u="none" cap="none" strike="noStrike">
                <a:solidFill>
                  <a:srgbClr val="000000"/>
                </a:solidFill>
                <a:latin typeface="Courier New"/>
                <a:ea typeface="Courier New"/>
                <a:cs typeface="Courier New"/>
                <a:sym typeface="Courier New"/>
              </a:rPr>
              <a:t>match_parent</a:t>
            </a:r>
            <a:r>
              <a:rPr i="0" lang="vi-VN" sz="1700" u="none" cap="none" strike="noStrike">
                <a:solidFill>
                  <a:srgbClr val="000000"/>
                </a:solidFill>
              </a:rPr>
              <a:t> trên chế độ xem con, hãy dùng </a:t>
            </a:r>
            <a:r>
              <a:rPr b="0" i="0" lang="vi-VN" sz="1700" u="none" cap="none" strike="noStrike">
                <a:solidFill>
                  <a:srgbClr val="000000"/>
                </a:solidFill>
                <a:latin typeface="Courier New"/>
                <a:ea typeface="Courier New"/>
                <a:cs typeface="Courier New"/>
                <a:sym typeface="Courier New"/>
              </a:rPr>
              <a:t>match_constraint</a:t>
            </a:r>
            <a:endParaRPr sz="1300"/>
          </a:p>
          <a:p>
            <a:pPr indent="0" lvl="0" marL="0" marR="0" rtl="0" algn="l">
              <a:lnSpc>
                <a:spcPct val="115000"/>
              </a:lnSpc>
              <a:spcBef>
                <a:spcPts val="1000"/>
              </a:spcBef>
              <a:spcAft>
                <a:spcPts val="1000"/>
              </a:spcAft>
              <a:buClr>
                <a:srgbClr val="000000"/>
              </a:buClr>
              <a:buSzPts val="1800"/>
              <a:buFont typeface="Arial"/>
              <a:buNone/>
            </a:pPr>
            <a:r>
              <a:t/>
            </a:r>
            <a:endParaRPr i="0" sz="1700" u="none" cap="none" strike="noStrike">
              <a:solidFill>
                <a:srgbClr val="000000"/>
              </a:solidFill>
            </a:endParaRPr>
          </a:p>
        </p:txBody>
      </p:sp>
      <p:pic>
        <p:nvPicPr>
          <p:cNvPr id="298" name="Google Shape;298;p39"/>
          <p:cNvPicPr preferRelativeResize="0"/>
          <p:nvPr/>
        </p:nvPicPr>
        <p:blipFill rotWithShape="1">
          <a:blip r:embed="rId4">
            <a:alphaModFix/>
          </a:blip>
          <a:srcRect b="0" l="45289" r="2315" t="66244"/>
          <a:stretch/>
        </p:blipFill>
        <p:spPr>
          <a:xfrm>
            <a:off x="4195175" y="3592948"/>
            <a:ext cx="2620000" cy="9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Chuỗi</a:t>
            </a:r>
            <a:endParaRPr>
              <a:latin typeface="Arial"/>
              <a:ea typeface="Arial"/>
              <a:cs typeface="Arial"/>
              <a:sym typeface="Arial"/>
            </a:endParaRPr>
          </a:p>
        </p:txBody>
      </p:sp>
      <p:sp>
        <p:nvSpPr>
          <p:cNvPr id="304" name="Google Shape;304;p40"/>
          <p:cNvSpPr txBox="1"/>
          <p:nvPr>
            <p:ph idx="1" type="body"/>
          </p:nvPr>
        </p:nvSpPr>
        <p:spPr>
          <a:xfrm>
            <a:off x="311700" y="1914475"/>
            <a:ext cx="8520600" cy="2352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Cho phép bạn xác định vị trí tương quan của các chế độ xem với nhau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Có thể được liên kết theo hướng ngang hoặc hướng dọc </a:t>
            </a:r>
            <a:endParaRPr>
              <a:latin typeface="Arial"/>
              <a:ea typeface="Arial"/>
              <a:cs typeface="Arial"/>
              <a:sym typeface="Arial"/>
            </a:endParaRPr>
          </a:p>
          <a:p>
            <a:pPr indent="-381000" lvl="0" marL="457200" rtl="0" algn="l">
              <a:lnSpc>
                <a:spcPct val="115000"/>
              </a:lnSpc>
              <a:spcBef>
                <a:spcPts val="1000"/>
              </a:spcBef>
              <a:spcAft>
                <a:spcPts val="0"/>
              </a:spcAft>
              <a:buSzPts val="2400"/>
              <a:buChar char="●"/>
            </a:pPr>
            <a:r>
              <a:rPr lang="vi-VN" sz="2200">
                <a:latin typeface="Arial"/>
                <a:ea typeface="Arial"/>
                <a:cs typeface="Arial"/>
                <a:sym typeface="Arial"/>
              </a:rPr>
              <a:t>Cung cấp nhiều chức năng LinearLayout</a:t>
            </a:r>
            <a:endParaRPr>
              <a:latin typeface="Arial"/>
              <a:ea typeface="Arial"/>
              <a:cs typeface="Arial"/>
              <a:sym typeface="Arial"/>
            </a:endParaRPr>
          </a:p>
          <a:p>
            <a:pPr indent="0" lvl="0" marL="0" rtl="0" algn="l">
              <a:lnSpc>
                <a:spcPct val="115000"/>
              </a:lnSpc>
              <a:spcBef>
                <a:spcPts val="1000"/>
              </a:spcBef>
              <a:spcAft>
                <a:spcPts val="0"/>
              </a:spcAft>
              <a:buSzPts val="2400"/>
              <a:buNone/>
            </a:pPr>
            <a:r>
              <a:t/>
            </a:r>
            <a:endParaRPr>
              <a:latin typeface="Arial"/>
              <a:ea typeface="Arial"/>
              <a:cs typeface="Arial"/>
              <a:sym typeface="Arial"/>
            </a:endParaRPr>
          </a:p>
        </p:txBody>
      </p:sp>
      <p:sp>
        <p:nvSpPr>
          <p:cNvPr id="305" name="Google Shape;305;p4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một chuỗi trong Layout Editor</a:t>
            </a:r>
            <a:endParaRPr>
              <a:latin typeface="Arial"/>
              <a:ea typeface="Arial"/>
              <a:cs typeface="Arial"/>
              <a:sym typeface="Arial"/>
            </a:endParaRPr>
          </a:p>
        </p:txBody>
      </p:sp>
      <p:sp>
        <p:nvSpPr>
          <p:cNvPr id="311" name="Google Shape;311;p41"/>
          <p:cNvSpPr txBox="1"/>
          <p:nvPr>
            <p:ph idx="1" type="body"/>
          </p:nvPr>
        </p:nvSpPr>
        <p:spPr>
          <a:xfrm>
            <a:off x="422275" y="1705225"/>
            <a:ext cx="4510200" cy="203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vi-VN" sz="1800">
                <a:latin typeface="Arial"/>
                <a:ea typeface="Arial"/>
                <a:cs typeface="Arial"/>
                <a:sym typeface="Arial"/>
              </a:rPr>
              <a:t>Chọn các đối tượng mà bạn muốn có trong chuỗi.</a:t>
            </a:r>
            <a:endParaRPr>
              <a:latin typeface="Arial"/>
              <a:ea typeface="Arial"/>
              <a:cs typeface="Arial"/>
              <a:sym typeface="Arial"/>
            </a:endParaRPr>
          </a:p>
          <a:p>
            <a:pPr indent="-342900" lvl="0" marL="457200" rtl="0" algn="l">
              <a:lnSpc>
                <a:spcPct val="115000"/>
              </a:lnSpc>
              <a:spcBef>
                <a:spcPts val="600"/>
              </a:spcBef>
              <a:spcAft>
                <a:spcPts val="0"/>
              </a:spcAft>
              <a:buSzPts val="1800"/>
              <a:buAutoNum type="arabicPeriod"/>
            </a:pPr>
            <a:r>
              <a:rPr lang="vi-VN" sz="1800">
                <a:latin typeface="Arial"/>
                <a:ea typeface="Arial"/>
                <a:cs typeface="Arial"/>
                <a:sym typeface="Arial"/>
              </a:rPr>
              <a:t>Nhấp chuột phải rồi chọn </a:t>
            </a:r>
            <a:r>
              <a:rPr b="1" lang="vi-VN" sz="1800">
                <a:latin typeface="Arial"/>
                <a:ea typeface="Arial"/>
                <a:cs typeface="Arial"/>
                <a:sym typeface="Arial"/>
              </a:rPr>
              <a:t>Chuỗi.</a:t>
            </a:r>
            <a:endParaRPr>
              <a:latin typeface="Arial"/>
              <a:ea typeface="Arial"/>
              <a:cs typeface="Arial"/>
              <a:sym typeface="Arial"/>
            </a:endParaRPr>
          </a:p>
          <a:p>
            <a:pPr indent="-342900" lvl="0" marL="457200" rtl="0" algn="l">
              <a:lnSpc>
                <a:spcPct val="115000"/>
              </a:lnSpc>
              <a:spcBef>
                <a:spcPts val="600"/>
              </a:spcBef>
              <a:spcAft>
                <a:spcPts val="0"/>
              </a:spcAft>
              <a:buSzPts val="1800"/>
              <a:buAutoNum type="arabicPeriod"/>
            </a:pPr>
            <a:r>
              <a:rPr lang="vi-VN" sz="1800">
                <a:latin typeface="Arial"/>
                <a:ea typeface="Arial"/>
                <a:cs typeface="Arial"/>
                <a:sym typeface="Arial"/>
              </a:rPr>
              <a:t>Tạo một chuỗi ngang hoặc chuỗi dọc.</a:t>
            </a:r>
            <a:endParaRPr>
              <a:latin typeface="Arial"/>
              <a:ea typeface="Arial"/>
              <a:cs typeface="Arial"/>
              <a:sym typeface="Arial"/>
            </a:endParaRPr>
          </a:p>
          <a:p>
            <a:pPr indent="0" lvl="0" marL="0" rtl="0" algn="l">
              <a:lnSpc>
                <a:spcPct val="115000"/>
              </a:lnSpc>
              <a:spcBef>
                <a:spcPts val="600"/>
              </a:spcBef>
              <a:spcAft>
                <a:spcPts val="600"/>
              </a:spcAft>
              <a:buSzPts val="2400"/>
              <a:buNone/>
            </a:pPr>
            <a:r>
              <a:t/>
            </a:r>
            <a:endParaRPr sz="1800">
              <a:latin typeface="Arial"/>
              <a:ea typeface="Arial"/>
              <a:cs typeface="Arial"/>
              <a:sym typeface="Arial"/>
            </a:endParaRPr>
          </a:p>
        </p:txBody>
      </p:sp>
      <p:sp>
        <p:nvSpPr>
          <p:cNvPr id="312" name="Google Shape;312;p4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13" name="Google Shape;313;p41"/>
          <p:cNvPicPr preferRelativeResize="0"/>
          <p:nvPr/>
        </p:nvPicPr>
        <p:blipFill rotWithShape="1">
          <a:blip r:embed="rId3">
            <a:alphaModFix/>
          </a:blip>
          <a:srcRect b="0" l="0" r="0" t="0"/>
          <a:stretch/>
        </p:blipFill>
        <p:spPr>
          <a:xfrm>
            <a:off x="5816950" y="1210370"/>
            <a:ext cx="1276214" cy="3014037"/>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Kiểu chuỗi</a:t>
            </a:r>
            <a:endParaRPr>
              <a:latin typeface="Arial"/>
              <a:ea typeface="Arial"/>
              <a:cs typeface="Arial"/>
              <a:sym typeface="Arial"/>
            </a:endParaRPr>
          </a:p>
        </p:txBody>
      </p:sp>
      <p:sp>
        <p:nvSpPr>
          <p:cNvPr id="319" name="Google Shape;319;p42"/>
          <p:cNvSpPr txBox="1"/>
          <p:nvPr>
            <p:ph idx="1" type="body"/>
          </p:nvPr>
        </p:nvSpPr>
        <p:spPr>
          <a:xfrm>
            <a:off x="311700" y="1039322"/>
            <a:ext cx="8520600" cy="50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Điều chỉnh không gian giữa các chế độ xem với những kiểu chuỗi sau.</a:t>
            </a:r>
            <a:endParaRPr>
              <a:latin typeface="Arial"/>
              <a:ea typeface="Arial"/>
              <a:cs typeface="Arial"/>
              <a:sym typeface="Arial"/>
            </a:endParaRPr>
          </a:p>
        </p:txBody>
      </p:sp>
      <p:sp>
        <p:nvSpPr>
          <p:cNvPr id="320" name="Google Shape;320;p4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21" name="Google Shape;321;p42"/>
          <p:cNvPicPr preferRelativeResize="0"/>
          <p:nvPr/>
        </p:nvPicPr>
        <p:blipFill rotWithShape="1">
          <a:blip r:embed="rId3">
            <a:alphaModFix/>
          </a:blip>
          <a:srcRect b="0" l="5713" r="0" t="0"/>
          <a:stretch/>
        </p:blipFill>
        <p:spPr>
          <a:xfrm>
            <a:off x="409575" y="1524025"/>
            <a:ext cx="3616475" cy="2976175"/>
          </a:xfrm>
          <a:prstGeom prst="rect">
            <a:avLst/>
          </a:prstGeom>
          <a:noFill/>
          <a:ln>
            <a:noFill/>
          </a:ln>
        </p:spPr>
      </p:pic>
      <p:sp>
        <p:nvSpPr>
          <p:cNvPr id="322" name="Google Shape;322;p42"/>
          <p:cNvSpPr txBox="1"/>
          <p:nvPr/>
        </p:nvSpPr>
        <p:spPr>
          <a:xfrm>
            <a:off x="4248150" y="1808890"/>
            <a:ext cx="19146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Chuỗi trải rộng</a:t>
            </a:r>
            <a:endParaRPr/>
          </a:p>
        </p:txBody>
      </p:sp>
      <p:sp>
        <p:nvSpPr>
          <p:cNvPr id="323" name="Google Shape;323;p42"/>
          <p:cNvSpPr txBox="1"/>
          <p:nvPr/>
        </p:nvSpPr>
        <p:spPr>
          <a:xfrm>
            <a:off x="4257675" y="2452900"/>
            <a:ext cx="34533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Chuỗi trải rộng bên trong</a:t>
            </a:r>
            <a:endParaRPr/>
          </a:p>
        </p:txBody>
      </p:sp>
      <p:sp>
        <p:nvSpPr>
          <p:cNvPr id="324" name="Google Shape;324;p42"/>
          <p:cNvSpPr txBox="1"/>
          <p:nvPr/>
        </p:nvSpPr>
        <p:spPr>
          <a:xfrm>
            <a:off x="4257675" y="3083611"/>
            <a:ext cx="25242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Chuỗi trọng số</a:t>
            </a:r>
            <a:endParaRPr/>
          </a:p>
        </p:txBody>
      </p:sp>
      <p:sp>
        <p:nvSpPr>
          <p:cNvPr id="325" name="Google Shape;325;p42"/>
          <p:cNvSpPr txBox="1"/>
          <p:nvPr/>
        </p:nvSpPr>
        <p:spPr>
          <a:xfrm>
            <a:off x="4257675" y="3755339"/>
            <a:ext cx="2524200" cy="4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Chuỗi đóng gói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31" name="Google Shape;331;p43"/>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Chủ đề bổ sung về ConstraintLayout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Đường căn</a:t>
            </a:r>
            <a:endParaRPr>
              <a:latin typeface="Arial"/>
              <a:ea typeface="Arial"/>
              <a:cs typeface="Arial"/>
              <a:sym typeface="Arial"/>
            </a:endParaRPr>
          </a:p>
        </p:txBody>
      </p:sp>
      <p:sp>
        <p:nvSpPr>
          <p:cNvPr id="337" name="Google Shape;337;p44"/>
          <p:cNvSpPr txBox="1"/>
          <p:nvPr>
            <p:ph idx="1" type="body"/>
          </p:nvPr>
        </p:nvSpPr>
        <p:spPr>
          <a:xfrm>
            <a:off x="311700" y="1444650"/>
            <a:ext cx="8190600" cy="2363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Cho phép bạn xác định vị trí của nhiều chế độ xem có liên quan đến một đường căn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Có thể theo hướng dọc hoặc hướng ngang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Cho phép cộng tác hiệu quả hơn với các nhóm thiết kế/trải nghiệm người dùng </a:t>
            </a:r>
            <a:endParaRPr>
              <a:latin typeface="Arial"/>
              <a:ea typeface="Arial"/>
              <a:cs typeface="Arial"/>
              <a:sym typeface="Arial"/>
            </a:endParaRPr>
          </a:p>
          <a:p>
            <a:pPr indent="-368300" lvl="0" marL="457200" rtl="0" algn="l">
              <a:lnSpc>
                <a:spcPct val="115000"/>
              </a:lnSpc>
              <a:spcBef>
                <a:spcPts val="1000"/>
              </a:spcBef>
              <a:spcAft>
                <a:spcPts val="1000"/>
              </a:spcAft>
              <a:buSzPts val="2200"/>
              <a:buChar char="●"/>
            </a:pPr>
            <a:r>
              <a:rPr lang="vi-VN" sz="2200">
                <a:latin typeface="Arial"/>
                <a:ea typeface="Arial"/>
                <a:cs typeface="Arial"/>
                <a:sym typeface="Arial"/>
              </a:rPr>
              <a:t>Không được vẽ trên thiết bị</a:t>
            </a:r>
            <a:endParaRPr>
              <a:latin typeface="Arial"/>
              <a:ea typeface="Arial"/>
              <a:cs typeface="Arial"/>
              <a:sym typeface="Arial"/>
            </a:endParaRPr>
          </a:p>
        </p:txBody>
      </p:sp>
      <p:sp>
        <p:nvSpPr>
          <p:cNvPr id="338" name="Google Shape;338;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Đường căn trong Android Studio</a:t>
            </a:r>
            <a:endParaRPr>
              <a:latin typeface="Arial"/>
              <a:ea typeface="Arial"/>
              <a:cs typeface="Arial"/>
              <a:sym typeface="Arial"/>
            </a:endParaRPr>
          </a:p>
        </p:txBody>
      </p:sp>
      <p:sp>
        <p:nvSpPr>
          <p:cNvPr id="344" name="Google Shape;344;p4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45" name="Google Shape;345;p45"/>
          <p:cNvPicPr preferRelativeResize="0"/>
          <p:nvPr/>
        </p:nvPicPr>
        <p:blipFill rotWithShape="1">
          <a:blip r:embed="rId3">
            <a:alphaModFix/>
          </a:blip>
          <a:srcRect b="0" l="0" r="0" t="0"/>
          <a:stretch/>
        </p:blipFill>
        <p:spPr>
          <a:xfrm>
            <a:off x="2181901" y="1069411"/>
            <a:ext cx="4780197" cy="3458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94" name="Google Shape;94;p19"/>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Bố cục trong Android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Ví dụ về đường căn</a:t>
            </a:r>
            <a:endParaRPr>
              <a:latin typeface="Arial"/>
              <a:ea typeface="Arial"/>
              <a:cs typeface="Arial"/>
              <a:sym typeface="Arial"/>
            </a:endParaRPr>
          </a:p>
        </p:txBody>
      </p:sp>
      <p:sp>
        <p:nvSpPr>
          <p:cNvPr id="351" name="Google Shape;351;p4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2" name="Google Shape;352;p46"/>
          <p:cNvSpPr txBox="1"/>
          <p:nvPr/>
        </p:nvSpPr>
        <p:spPr>
          <a:xfrm>
            <a:off x="311700" y="1000125"/>
            <a:ext cx="8520600" cy="3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7474F"/>
                </a:solidFill>
                <a:latin typeface="Consolas"/>
                <a:ea typeface="Consolas"/>
                <a:cs typeface="Consolas"/>
                <a:sym typeface="Consolas"/>
              </a:rPr>
              <a:t>&lt;ConstraintLayout&gt;</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b="1" lang="vi-VN" sz="1800">
                <a:solidFill>
                  <a:srgbClr val="37474F"/>
                </a:solidFill>
                <a:latin typeface="Consolas"/>
                <a:ea typeface="Consolas"/>
                <a:cs typeface="Consolas"/>
                <a:sym typeface="Consolas"/>
              </a:rPr>
              <a:t>&lt;androidx.constraintlayout.widget.Guideline</a:t>
            </a:r>
            <a:endParaRPr b="1"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"@+id/start_guideline"</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android:orientation=</a:t>
            </a:r>
            <a:r>
              <a:rPr lang="vi-V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app:layout_constraintGuide_begin=</a:t>
            </a:r>
            <a:r>
              <a:rPr lang="vi-VN" sz="1800">
                <a:solidFill>
                  <a:srgbClr val="388E3C"/>
                </a:solidFill>
                <a:latin typeface="Consolas"/>
                <a:ea typeface="Consolas"/>
                <a:cs typeface="Consolas"/>
                <a:sym typeface="Consolas"/>
              </a:rPr>
              <a:t>"16dp"</a:t>
            </a:r>
            <a:r>
              <a:rPr lang="vi-V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&lt;TextView ...</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t>
            </a:r>
            <a:r>
              <a:rPr b="1" lang="vi-VN" sz="1800">
                <a:solidFill>
                  <a:srgbClr val="37474F"/>
                </a:solidFill>
                <a:latin typeface="Consolas"/>
                <a:ea typeface="Consolas"/>
                <a:cs typeface="Consolas"/>
                <a:sym typeface="Consolas"/>
              </a:rPr>
              <a:t>app:layout_constraintStart_toEndOf=</a:t>
            </a:r>
            <a:r>
              <a:rPr b="1" lang="vi-VN" sz="1800">
                <a:solidFill>
                  <a:srgbClr val="388E3C"/>
                </a:solidFill>
                <a:latin typeface="Consolas"/>
                <a:ea typeface="Consolas"/>
                <a:cs typeface="Consolas"/>
                <a:sym typeface="Consolas"/>
              </a:rPr>
              <a:t>"@id/start_guideline"</a:t>
            </a:r>
            <a:r>
              <a:rPr b="1" lang="vi-VN" sz="1800">
                <a:solidFill>
                  <a:srgbClr val="37474F"/>
                </a:solidFill>
                <a:latin typeface="Consolas"/>
                <a:ea typeface="Consolas"/>
                <a:cs typeface="Consolas"/>
                <a:sym typeface="Consolas"/>
              </a:rPr>
              <a:t> </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spcBef>
                <a:spcPts val="595"/>
              </a:spcBef>
              <a:spcAft>
                <a:spcPts val="595"/>
              </a:spcAft>
              <a:buNone/>
            </a:pPr>
            <a:r>
              <a:rPr lang="vi-VN" sz="1800">
                <a:solidFill>
                  <a:srgbClr val="37474F"/>
                </a:solidFill>
                <a:latin typeface="Consolas"/>
                <a:ea typeface="Consolas"/>
                <a:cs typeface="Consolas"/>
                <a:sym typeface="Consolas"/>
              </a:rPr>
              <a:t>&lt;/ConstraintLayout&gt;</a:t>
            </a:r>
            <a:endParaRPr sz="1700">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đường căn</a:t>
            </a:r>
            <a:endParaRPr>
              <a:latin typeface="Arial"/>
              <a:ea typeface="Arial"/>
              <a:cs typeface="Arial"/>
              <a:sym typeface="Arial"/>
            </a:endParaRPr>
          </a:p>
        </p:txBody>
      </p:sp>
      <p:sp>
        <p:nvSpPr>
          <p:cNvPr id="358" name="Google Shape;358;p4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59" name="Google Shape;359;p47"/>
          <p:cNvSpPr txBox="1"/>
          <p:nvPr/>
        </p:nvSpPr>
        <p:spPr>
          <a:xfrm>
            <a:off x="311700" y="1333499"/>
            <a:ext cx="8520600" cy="293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onsolas"/>
              <a:buChar char="●"/>
            </a:pPr>
            <a:r>
              <a:rPr lang="vi-VN" sz="2000">
                <a:latin typeface="Consolas"/>
                <a:ea typeface="Consolas"/>
                <a:cs typeface="Consolas"/>
                <a:sym typeface="Consolas"/>
              </a:rPr>
              <a:t>layout_constraintGuide_begin </a:t>
            </a:r>
            <a:endParaRPr sz="2000">
              <a:latin typeface="Consolas"/>
              <a:ea typeface="Consolas"/>
              <a:cs typeface="Consolas"/>
              <a:sym typeface="Consolas"/>
            </a:endParaRPr>
          </a:p>
          <a:p>
            <a:pPr indent="-355600" lvl="0" marL="457200" rtl="0" algn="l">
              <a:lnSpc>
                <a:spcPct val="115000"/>
              </a:lnSpc>
              <a:spcBef>
                <a:spcPts val="1000"/>
              </a:spcBef>
              <a:spcAft>
                <a:spcPts val="0"/>
              </a:spcAft>
              <a:buSzPts val="2000"/>
              <a:buFont typeface="Consolas"/>
              <a:buChar char="●"/>
            </a:pPr>
            <a:r>
              <a:rPr lang="vi-VN" sz="2000">
                <a:latin typeface="Consolas"/>
                <a:ea typeface="Consolas"/>
                <a:cs typeface="Consolas"/>
                <a:sym typeface="Consolas"/>
              </a:rPr>
              <a:t>layout_constraintGuide_end </a:t>
            </a:r>
            <a:endParaRPr sz="2000">
              <a:latin typeface="Consolas"/>
              <a:ea typeface="Consolas"/>
              <a:cs typeface="Consolas"/>
              <a:sym typeface="Consolas"/>
            </a:endParaRPr>
          </a:p>
          <a:p>
            <a:pPr indent="-355600" lvl="0" marL="457200" rtl="0" algn="l">
              <a:lnSpc>
                <a:spcPct val="115000"/>
              </a:lnSpc>
              <a:spcBef>
                <a:spcPts val="1000"/>
              </a:spcBef>
              <a:spcAft>
                <a:spcPts val="1000"/>
              </a:spcAft>
              <a:buSzPts val="2000"/>
              <a:buFont typeface="Consolas"/>
              <a:buChar char="●"/>
            </a:pPr>
            <a:r>
              <a:rPr lang="vi-VN" sz="2000">
                <a:latin typeface="Consolas"/>
                <a:ea typeface="Consolas"/>
                <a:cs typeface="Consolas"/>
                <a:sym typeface="Consolas"/>
              </a:rPr>
              <a:t>layout_constraintGuide_percent</a:t>
            </a:r>
            <a:endParaRPr sz="20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Nhóm</a:t>
            </a:r>
            <a:endParaRPr>
              <a:latin typeface="Arial"/>
              <a:ea typeface="Arial"/>
              <a:cs typeface="Arial"/>
              <a:sym typeface="Arial"/>
            </a:endParaRPr>
          </a:p>
        </p:txBody>
      </p:sp>
      <p:sp>
        <p:nvSpPr>
          <p:cNvPr id="365" name="Google Shape;365;p48"/>
          <p:cNvSpPr txBox="1"/>
          <p:nvPr>
            <p:ph idx="1" type="body"/>
          </p:nvPr>
        </p:nvSpPr>
        <p:spPr>
          <a:xfrm>
            <a:off x="387900" y="1838275"/>
            <a:ext cx="5293500" cy="991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a:latin typeface="Arial"/>
                <a:ea typeface="Arial"/>
                <a:cs typeface="Arial"/>
                <a:sym typeface="Arial"/>
              </a:rPr>
              <a:t>Kiểm soát chế độ hiển thị của một tập hợp tiện ích</a:t>
            </a:r>
            <a:endParaRPr>
              <a:latin typeface="Arial"/>
              <a:ea typeface="Arial"/>
              <a:cs typeface="Arial"/>
              <a:sym typeface="Arial"/>
            </a:endParaRPr>
          </a:p>
          <a:p>
            <a:pPr indent="-355600" lvl="0" marL="457200" rtl="0" algn="l">
              <a:lnSpc>
                <a:spcPct val="115000"/>
              </a:lnSpc>
              <a:spcBef>
                <a:spcPts val="1000"/>
              </a:spcBef>
              <a:spcAft>
                <a:spcPts val="1000"/>
              </a:spcAft>
              <a:buSzPts val="2000"/>
              <a:buChar char="●"/>
            </a:pPr>
            <a:r>
              <a:rPr lang="vi-VN" sz="2000">
                <a:latin typeface="Arial"/>
                <a:ea typeface="Arial"/>
                <a:cs typeface="Arial"/>
                <a:sym typeface="Arial"/>
              </a:rPr>
              <a:t>Chế độ hiển thị của nhóm có thể được bật/tắt bằng mã</a:t>
            </a:r>
            <a:endParaRPr>
              <a:latin typeface="Arial"/>
              <a:ea typeface="Arial"/>
              <a:cs typeface="Arial"/>
              <a:sym typeface="Arial"/>
            </a:endParaRPr>
          </a:p>
        </p:txBody>
      </p:sp>
      <p:sp>
        <p:nvSpPr>
          <p:cNvPr id="366" name="Google Shape;366;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367" name="Google Shape;367;p48"/>
          <p:cNvPicPr preferRelativeResize="0"/>
          <p:nvPr/>
        </p:nvPicPr>
        <p:blipFill rotWithShape="1">
          <a:blip r:embed="rId3">
            <a:alphaModFix/>
          </a:blip>
          <a:srcRect b="0" l="0" r="0" t="0"/>
          <a:stretch/>
        </p:blipFill>
        <p:spPr>
          <a:xfrm>
            <a:off x="6257941" y="1076275"/>
            <a:ext cx="1908368" cy="34187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vi-VN">
                <a:latin typeface="Arial"/>
                <a:ea typeface="Arial"/>
                <a:cs typeface="Arial"/>
                <a:sym typeface="Arial"/>
              </a:rPr>
              <a:t>Ví dụ về nhóm</a:t>
            </a:r>
            <a:endParaRPr>
              <a:latin typeface="Arial"/>
              <a:ea typeface="Arial"/>
              <a:cs typeface="Arial"/>
              <a:sym typeface="Arial"/>
            </a:endParaRPr>
          </a:p>
        </p:txBody>
      </p:sp>
      <p:sp>
        <p:nvSpPr>
          <p:cNvPr id="373" name="Google Shape;373;p4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74" name="Google Shape;374;p49"/>
          <p:cNvSpPr txBox="1"/>
          <p:nvPr/>
        </p:nvSpPr>
        <p:spPr>
          <a:xfrm>
            <a:off x="255825" y="1825650"/>
            <a:ext cx="8644200" cy="22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7474F"/>
                </a:solidFill>
                <a:latin typeface="Consolas"/>
                <a:ea typeface="Consolas"/>
                <a:cs typeface="Consolas"/>
                <a:sym typeface="Consolas"/>
              </a:rPr>
              <a:t>&lt;androidx.constraintlayout.widget.Group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vi-VN" sz="1800">
                <a:solidFill>
                  <a:srgbClr val="37474F"/>
                </a:solidFill>
                <a:latin typeface="Consolas"/>
                <a:ea typeface="Consolas"/>
                <a:cs typeface="Consolas"/>
                <a:sym typeface="Consolas"/>
              </a:rPr>
              <a:t>    app:constraint_referenced_ids=</a:t>
            </a:r>
            <a:r>
              <a:rPr lang="vi-VN" sz="1800">
                <a:solidFill>
                  <a:srgbClr val="388E3C"/>
                </a:solidFill>
                <a:latin typeface="Consolas"/>
                <a:ea typeface="Consolas"/>
                <a:cs typeface="Consolas"/>
                <a:sym typeface="Consolas"/>
              </a:rPr>
              <a:t>"locationLabel,locationDetails"</a:t>
            </a:r>
            <a:r>
              <a:rPr lang="vi-VN" sz="1800">
                <a:solidFill>
                  <a:srgbClr val="37474F"/>
                </a:solidFill>
                <a:latin typeface="Consolas"/>
                <a:ea typeface="Consolas"/>
                <a:cs typeface="Consolas"/>
                <a:sym typeface="Consolas"/>
              </a:rPr>
              <a:t>/&gt;</a:t>
            </a:r>
            <a:endParaRPr sz="1800">
              <a:solidFill>
                <a:srgbClr val="000000"/>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Mã ứng dụng của nhóm</a:t>
            </a:r>
            <a:endParaRPr>
              <a:latin typeface="Arial"/>
              <a:ea typeface="Arial"/>
              <a:cs typeface="Arial"/>
              <a:sym typeface="Arial"/>
            </a:endParaRPr>
          </a:p>
        </p:txBody>
      </p:sp>
      <p:sp>
        <p:nvSpPr>
          <p:cNvPr id="380" name="Google Shape;380;p5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1" name="Google Shape;381;p50"/>
          <p:cNvSpPr txBox="1"/>
          <p:nvPr/>
        </p:nvSpPr>
        <p:spPr>
          <a:xfrm>
            <a:off x="311700" y="1152475"/>
            <a:ext cx="8520600" cy="28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solidFill>
                  <a:srgbClr val="3F51B5"/>
                </a:solidFill>
                <a:latin typeface="Consolas"/>
                <a:ea typeface="Consolas"/>
                <a:cs typeface="Consolas"/>
                <a:sym typeface="Consolas"/>
              </a:rPr>
              <a:t>override</a:t>
            </a: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fun</a:t>
            </a:r>
            <a:r>
              <a:rPr lang="vi-VN" sz="1800">
                <a:solidFill>
                  <a:srgbClr val="37474F"/>
                </a:solidFill>
                <a:latin typeface="Consolas"/>
                <a:ea typeface="Consolas"/>
                <a:cs typeface="Consolas"/>
                <a:sym typeface="Consolas"/>
              </a:rPr>
              <a:t> onClick(v: View?)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if</a:t>
            </a:r>
            <a:r>
              <a:rPr lang="vi-VN" sz="1800">
                <a:solidFill>
                  <a:srgbClr val="37474F"/>
                </a:solidFill>
                <a:latin typeface="Consolas"/>
                <a:ea typeface="Consolas"/>
                <a:cs typeface="Consolas"/>
                <a:sym typeface="Consolas"/>
              </a:rPr>
              <a:t> (group.visibility == View.GONE)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group.visibility = View.VISIBLE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button.setText(R.string.hide_details)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 </a:t>
            </a:r>
            <a:r>
              <a:rPr lang="vi-VN" sz="1800">
                <a:solidFill>
                  <a:srgbClr val="3F51B5"/>
                </a:solidFill>
                <a:latin typeface="Consolas"/>
                <a:ea typeface="Consolas"/>
                <a:cs typeface="Consolas"/>
                <a:sym typeface="Consolas"/>
              </a:rPr>
              <a:t>else</a:t>
            </a: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group.visibility = View.GONE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button.setText(R.string.show_details)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vi-V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vi-VN" sz="1800">
                <a:solidFill>
                  <a:srgbClr val="37474F"/>
                </a:solidFill>
                <a:latin typeface="Consolas"/>
                <a:ea typeface="Consolas"/>
                <a:cs typeface="Consolas"/>
                <a:sym typeface="Consolas"/>
              </a:rPr>
              <a:t>}</a:t>
            </a:r>
            <a:endParaRPr sz="1800">
              <a:solidFill>
                <a:srgbClr val="000000"/>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87" name="Google Shape;387;p51"/>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Liên kết dữ liệu</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311700" y="170825"/>
            <a:ext cx="8744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000">
                <a:latin typeface="Arial"/>
                <a:ea typeface="Arial"/>
                <a:cs typeface="Arial"/>
                <a:sym typeface="Arial"/>
              </a:rPr>
              <a:t>Phương pháp tiếp cận hiện tại: findViewById()</a:t>
            </a:r>
            <a:endParaRPr sz="3000">
              <a:latin typeface="Arial"/>
              <a:ea typeface="Arial"/>
              <a:cs typeface="Arial"/>
              <a:sym typeface="Arial"/>
            </a:endParaRPr>
          </a:p>
        </p:txBody>
      </p:sp>
      <p:sp>
        <p:nvSpPr>
          <p:cNvPr id="393" name="Google Shape;393;p52"/>
          <p:cNvSpPr txBox="1"/>
          <p:nvPr>
            <p:ph idx="1" type="body"/>
          </p:nvPr>
        </p:nvSpPr>
        <p:spPr>
          <a:xfrm>
            <a:off x="300000" y="1048675"/>
            <a:ext cx="8532300" cy="4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Truyền tải hệ phân cấp </a:t>
            </a:r>
            <a:r>
              <a:rPr lang="vi-VN" sz="1800">
                <a:latin typeface="Courier New"/>
                <a:ea typeface="Courier New"/>
                <a:cs typeface="Courier New"/>
                <a:sym typeface="Courier New"/>
              </a:rPr>
              <a:t>Chế độ xem</a:t>
            </a:r>
            <a:r>
              <a:rPr lang="vi-VN" sz="1800">
                <a:latin typeface="Arial"/>
                <a:ea typeface="Arial"/>
                <a:cs typeface="Arial"/>
                <a:sym typeface="Arial"/>
              </a:rPr>
              <a:t> mỗi lần</a:t>
            </a:r>
            <a:endParaRPr>
              <a:latin typeface="Arial"/>
              <a:ea typeface="Arial"/>
              <a:cs typeface="Arial"/>
              <a:sym typeface="Arial"/>
            </a:endParaRPr>
          </a:p>
        </p:txBody>
      </p:sp>
      <p:sp>
        <p:nvSpPr>
          <p:cNvPr id="394" name="Google Shape;394;p5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395" name="Google Shape;395;p52"/>
          <p:cNvSpPr/>
          <p:nvPr/>
        </p:nvSpPr>
        <p:spPr>
          <a:xfrm>
            <a:off x="266974" y="1981300"/>
            <a:ext cx="3196200" cy="23133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vi-VN" sz="1600">
                <a:latin typeface="Consolas"/>
                <a:ea typeface="Consolas"/>
                <a:cs typeface="Consolas"/>
                <a:sym typeface="Consolas"/>
              </a:rPr>
              <a:t>val</a:t>
            </a:r>
            <a:r>
              <a:rPr lang="vi-VN">
                <a:latin typeface="Consolas"/>
                <a:ea typeface="Consolas"/>
                <a:cs typeface="Consolas"/>
                <a:sym typeface="Consolas"/>
              </a:rPr>
              <a:t> </a:t>
            </a:r>
            <a:r>
              <a:rPr lang="vi-VN" sz="1600">
                <a:latin typeface="Consolas"/>
                <a:ea typeface="Consolas"/>
                <a:cs typeface="Consolas"/>
                <a:sym typeface="Consolas"/>
              </a:rPr>
              <a:t>name</a:t>
            </a:r>
            <a:r>
              <a:rPr lang="vi-VN">
                <a:latin typeface="Consolas"/>
                <a:ea typeface="Consolas"/>
                <a:cs typeface="Consolas"/>
                <a:sym typeface="Consolas"/>
              </a:rPr>
              <a:t> = </a:t>
            </a:r>
            <a:r>
              <a:rPr lang="vi-VN" sz="1600">
                <a:latin typeface="Consolas"/>
                <a:ea typeface="Consolas"/>
                <a:cs typeface="Consolas"/>
                <a:sym typeface="Consolas"/>
              </a:rPr>
              <a:t>findViewById</a:t>
            </a:r>
            <a:r>
              <a:rPr lang="vi-V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Consolas"/>
                <a:ea typeface="Consolas"/>
                <a:cs typeface="Consolas"/>
                <a:sym typeface="Consolas"/>
              </a:rPr>
              <a:t>val</a:t>
            </a:r>
            <a:r>
              <a:rPr lang="vi-VN">
                <a:latin typeface="Consolas"/>
                <a:ea typeface="Consolas"/>
                <a:cs typeface="Consolas"/>
                <a:sym typeface="Consolas"/>
              </a:rPr>
              <a:t> </a:t>
            </a:r>
            <a:r>
              <a:rPr lang="vi-VN" sz="1600">
                <a:latin typeface="Consolas"/>
                <a:ea typeface="Consolas"/>
                <a:cs typeface="Consolas"/>
                <a:sym typeface="Consolas"/>
              </a:rPr>
              <a:t>age</a:t>
            </a:r>
            <a:r>
              <a:rPr lang="vi-VN">
                <a:latin typeface="Consolas"/>
                <a:ea typeface="Consolas"/>
                <a:cs typeface="Consolas"/>
                <a:sym typeface="Consolas"/>
              </a:rPr>
              <a:t> = </a:t>
            </a:r>
            <a:r>
              <a:rPr lang="vi-VN" sz="1600">
                <a:latin typeface="Consolas"/>
                <a:ea typeface="Consolas"/>
                <a:cs typeface="Consolas"/>
                <a:sym typeface="Consolas"/>
              </a:rPr>
              <a:t>findViewById</a:t>
            </a:r>
            <a:r>
              <a:rPr lang="vi-V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Consolas"/>
                <a:ea typeface="Consolas"/>
                <a:cs typeface="Consolas"/>
                <a:sym typeface="Consolas"/>
              </a:rPr>
              <a:t>val</a:t>
            </a:r>
            <a:r>
              <a:rPr lang="vi-VN">
                <a:latin typeface="Consolas"/>
                <a:ea typeface="Consolas"/>
                <a:cs typeface="Consolas"/>
                <a:sym typeface="Consolas"/>
              </a:rPr>
              <a:t> </a:t>
            </a:r>
            <a:r>
              <a:rPr lang="vi-VN" sz="1600">
                <a:latin typeface="Consolas"/>
                <a:ea typeface="Consolas"/>
                <a:cs typeface="Consolas"/>
                <a:sym typeface="Consolas"/>
              </a:rPr>
              <a:t>loc</a:t>
            </a:r>
            <a:r>
              <a:rPr lang="vi-VN">
                <a:latin typeface="Consolas"/>
                <a:ea typeface="Consolas"/>
                <a:cs typeface="Consolas"/>
                <a:sym typeface="Consolas"/>
              </a:rPr>
              <a:t> = </a:t>
            </a:r>
            <a:r>
              <a:rPr lang="vi-VN" sz="1600">
                <a:latin typeface="Consolas"/>
                <a:ea typeface="Consolas"/>
                <a:cs typeface="Consolas"/>
                <a:sym typeface="Consolas"/>
              </a:rPr>
              <a:t>findViewById</a:t>
            </a:r>
            <a:r>
              <a:rPr lang="vi-V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Consolas"/>
                <a:ea typeface="Consolas"/>
                <a:cs typeface="Consolas"/>
                <a:sym typeface="Consolas"/>
              </a:rPr>
              <a:t>name.text</a:t>
            </a:r>
            <a:r>
              <a:rPr lang="vi-VN">
                <a:latin typeface="Consolas"/>
                <a:ea typeface="Consolas"/>
                <a:cs typeface="Consolas"/>
                <a:sym typeface="Consolas"/>
              </a:rPr>
              <a:t> = </a:t>
            </a:r>
            <a:r>
              <a:rPr lang="vi-V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Consolas"/>
                <a:ea typeface="Consolas"/>
                <a:cs typeface="Consolas"/>
                <a:sym typeface="Consolas"/>
              </a:rPr>
              <a:t>age.text</a:t>
            </a:r>
            <a:r>
              <a:rPr lang="vi-VN">
                <a:latin typeface="Consolas"/>
                <a:ea typeface="Consolas"/>
                <a:cs typeface="Consolas"/>
                <a:sym typeface="Consolas"/>
              </a:rPr>
              <a:t> = </a:t>
            </a:r>
            <a:r>
              <a:rPr lang="vi-V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Consolas"/>
                <a:ea typeface="Consolas"/>
                <a:cs typeface="Consolas"/>
                <a:sym typeface="Consolas"/>
              </a:rPr>
              <a:t>loc.text</a:t>
            </a:r>
            <a:r>
              <a:rPr lang="vi-VN">
                <a:latin typeface="Consolas"/>
                <a:ea typeface="Consolas"/>
                <a:cs typeface="Consolas"/>
                <a:sym typeface="Consolas"/>
              </a:rPr>
              <a:t> = </a:t>
            </a:r>
            <a:r>
              <a:rPr lang="vi-VN" sz="1600">
                <a:solidFill>
                  <a:srgbClr val="000000"/>
                </a:solidFill>
                <a:latin typeface="Consolas"/>
                <a:ea typeface="Consolas"/>
                <a:cs typeface="Consolas"/>
                <a:sym typeface="Consolas"/>
              </a:rPr>
              <a:t>…</a:t>
            </a:r>
            <a:endParaRPr/>
          </a:p>
          <a:p>
            <a:pPr indent="0" lvl="0" marL="0" rtl="0" algn="l">
              <a:lnSpc>
                <a:spcPct val="115000"/>
              </a:lnSpc>
              <a:spcBef>
                <a:spcPts val="0"/>
              </a:spcBef>
              <a:spcAft>
                <a:spcPts val="0"/>
              </a:spcAft>
              <a:buNone/>
            </a:pPr>
            <a:r>
              <a:t/>
            </a:r>
            <a:endParaRPr/>
          </a:p>
        </p:txBody>
      </p:sp>
      <p:sp>
        <p:nvSpPr>
          <p:cNvPr id="396" name="Google Shape;396;p52"/>
          <p:cNvSpPr/>
          <p:nvPr/>
        </p:nvSpPr>
        <p:spPr>
          <a:xfrm>
            <a:off x="5419348" y="1957475"/>
            <a:ext cx="3420600" cy="2361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br>
              <a:rPr lang="vi-VN" sz="1600">
                <a:latin typeface="Consolas"/>
                <a:ea typeface="Consolas"/>
                <a:cs typeface="Consolas"/>
                <a:sym typeface="Consolas"/>
              </a:rPr>
            </a:br>
            <a:r>
              <a:rPr lang="vi-VN" sz="1600">
                <a:latin typeface="Consolas"/>
                <a:ea typeface="Consolas"/>
                <a:cs typeface="Consolas"/>
                <a:sym typeface="Consolas"/>
              </a:rPr>
              <a:t>&lt;ConstraintLayout … &gt;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Roboto"/>
                <a:ea typeface="Roboto"/>
                <a:cs typeface="Roboto"/>
                <a:sym typeface="Roboto"/>
              </a:rPr>
              <a:t>    </a:t>
            </a:r>
            <a:r>
              <a:rPr lang="vi-VN" sz="1600">
                <a:latin typeface="Consolas"/>
                <a:ea typeface="Consolas"/>
                <a:cs typeface="Consolas"/>
                <a:sym typeface="Consolas"/>
              </a:rPr>
              <a:t>&lt;TextView</a:t>
            </a:r>
            <a:r>
              <a:rPr lang="vi-VN" sz="1600">
                <a:latin typeface="Roboto"/>
                <a:ea typeface="Roboto"/>
                <a:cs typeface="Roboto"/>
                <a:sym typeface="Roboto"/>
              </a:rPr>
              <a:t> </a:t>
            </a:r>
            <a:endParaRPr sz="1600">
              <a:latin typeface="Roboto"/>
              <a:ea typeface="Roboto"/>
              <a:cs typeface="Roboto"/>
              <a:sym typeface="Roboto"/>
            </a:endParaRPr>
          </a:p>
          <a:p>
            <a:pPr indent="0" lvl="0" marL="0" rtl="0" algn="l">
              <a:lnSpc>
                <a:spcPct val="115000"/>
              </a:lnSpc>
              <a:spcBef>
                <a:spcPts val="0"/>
              </a:spcBef>
              <a:spcAft>
                <a:spcPts val="0"/>
              </a:spcAft>
              <a:buNone/>
            </a:pPr>
            <a:r>
              <a:rPr lang="vi-VN" sz="1600">
                <a:latin typeface="Roboto"/>
                <a:ea typeface="Roboto"/>
                <a:cs typeface="Roboto"/>
                <a:sym typeface="Roboto"/>
              </a:rPr>
              <a:t>           </a:t>
            </a:r>
            <a:r>
              <a:rPr lang="vi-VN" sz="1600">
                <a:latin typeface="Consolas"/>
                <a:ea typeface="Consolas"/>
                <a:cs typeface="Consolas"/>
                <a:sym typeface="Consolas"/>
              </a:rPr>
              <a:t>android:id="@+id/name"/&gt;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Roboto"/>
                <a:ea typeface="Roboto"/>
                <a:cs typeface="Roboto"/>
                <a:sym typeface="Roboto"/>
              </a:rPr>
              <a:t>    </a:t>
            </a:r>
            <a:r>
              <a:rPr lang="vi-VN" sz="1600">
                <a:latin typeface="Consolas"/>
                <a:ea typeface="Consolas"/>
                <a:cs typeface="Consolas"/>
                <a:sym typeface="Consolas"/>
              </a:rPr>
              <a:t>&lt;TextView</a:t>
            </a:r>
            <a:r>
              <a:rPr lang="vi-VN" sz="1600">
                <a:latin typeface="Roboto"/>
                <a:ea typeface="Roboto"/>
                <a:cs typeface="Roboto"/>
                <a:sym typeface="Roboto"/>
              </a:rPr>
              <a:t> </a:t>
            </a:r>
            <a:br>
              <a:rPr lang="vi-VN" sz="1600">
                <a:latin typeface="Roboto"/>
                <a:ea typeface="Roboto"/>
                <a:cs typeface="Roboto"/>
                <a:sym typeface="Roboto"/>
              </a:rPr>
            </a:br>
            <a:r>
              <a:rPr lang="vi-VN" sz="1600">
                <a:latin typeface="Roboto"/>
                <a:ea typeface="Roboto"/>
                <a:cs typeface="Roboto"/>
                <a:sym typeface="Roboto"/>
              </a:rPr>
              <a:t>            </a:t>
            </a:r>
            <a:r>
              <a:rPr lang="vi-VN" sz="1600">
                <a:latin typeface="Consolas"/>
                <a:ea typeface="Consolas"/>
                <a:cs typeface="Consolas"/>
                <a:sym typeface="Consolas"/>
              </a:rPr>
              <a:t>android:id="@+id/age"/&gt;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Roboto"/>
                <a:ea typeface="Roboto"/>
                <a:cs typeface="Roboto"/>
                <a:sym typeface="Roboto"/>
              </a:rPr>
              <a:t>    </a:t>
            </a:r>
            <a:r>
              <a:rPr lang="vi-VN" sz="1600">
                <a:latin typeface="Consolas"/>
                <a:ea typeface="Consolas"/>
                <a:cs typeface="Consolas"/>
                <a:sym typeface="Consolas"/>
              </a:rPr>
              <a:t>&lt;TextView</a:t>
            </a:r>
            <a:r>
              <a:rPr lang="vi-VN" sz="1600">
                <a:latin typeface="Roboto"/>
                <a:ea typeface="Roboto"/>
                <a:cs typeface="Roboto"/>
                <a:sym typeface="Roboto"/>
              </a:rPr>
              <a:t> </a:t>
            </a:r>
            <a:br>
              <a:rPr lang="vi-VN" sz="1600">
                <a:latin typeface="Roboto"/>
                <a:ea typeface="Roboto"/>
                <a:cs typeface="Roboto"/>
                <a:sym typeface="Roboto"/>
              </a:rPr>
            </a:br>
            <a:r>
              <a:rPr lang="vi-VN" sz="1600">
                <a:latin typeface="Roboto"/>
                <a:ea typeface="Roboto"/>
                <a:cs typeface="Roboto"/>
                <a:sym typeface="Roboto"/>
              </a:rPr>
              <a:t>           </a:t>
            </a:r>
            <a:r>
              <a:rPr lang="vi-VN" sz="1600">
                <a:latin typeface="Consolas"/>
                <a:ea typeface="Consolas"/>
                <a:cs typeface="Consolas"/>
                <a:sym typeface="Consolas"/>
              </a:rPr>
              <a:t>android:id="@+id/loc"/&gt;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vi-VN" sz="1600">
                <a:latin typeface="Consolas"/>
                <a:ea typeface="Consolas"/>
                <a:cs typeface="Consolas"/>
                <a:sym typeface="Consolas"/>
              </a:rPr>
              <a:t>&lt;/ConstraintLayout&gt;</a:t>
            </a:r>
            <a:endParaRPr sz="1600">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grpSp>
        <p:nvGrpSpPr>
          <p:cNvPr id="397" name="Google Shape;397;p52"/>
          <p:cNvGrpSpPr/>
          <p:nvPr/>
        </p:nvGrpSpPr>
        <p:grpSpPr>
          <a:xfrm>
            <a:off x="3467524" y="2065327"/>
            <a:ext cx="1933628" cy="303065"/>
            <a:chOff x="3467524" y="2065327"/>
            <a:chExt cx="1933628" cy="303065"/>
          </a:xfrm>
        </p:grpSpPr>
        <p:cxnSp>
          <p:nvCxnSpPr>
            <p:cNvPr id="398" name="Google Shape;398;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399" name="Google Shape;399;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VN">
                  <a:latin typeface="Consolas"/>
                  <a:ea typeface="Consolas"/>
                  <a:cs typeface="Consolas"/>
                  <a:sym typeface="Consolas"/>
                </a:rPr>
                <a:t>findViewById</a:t>
              </a:r>
              <a:endParaRPr>
                <a:latin typeface="Consolas"/>
                <a:ea typeface="Consolas"/>
                <a:cs typeface="Consolas"/>
                <a:sym typeface="Consolas"/>
              </a:endParaRPr>
            </a:p>
          </p:txBody>
        </p:sp>
      </p:grpSp>
      <p:cxnSp>
        <p:nvCxnSpPr>
          <p:cNvPr id="400" name="Google Shape;400;p52"/>
          <p:cNvCxnSpPr/>
          <p:nvPr/>
        </p:nvCxnSpPr>
        <p:spPr>
          <a:xfrm rot="10800000">
            <a:off x="3486756" y="2562211"/>
            <a:ext cx="1926000" cy="8700"/>
          </a:xfrm>
          <a:prstGeom prst="straightConnector1">
            <a:avLst/>
          </a:prstGeom>
          <a:noFill/>
          <a:ln cap="flat" cmpd="sng" w="28575">
            <a:solidFill>
              <a:srgbClr val="000000"/>
            </a:solidFill>
            <a:prstDash val="solid"/>
            <a:round/>
            <a:headEnd len="med" w="med" type="none"/>
            <a:tailEnd len="med" w="med" type="triangle"/>
          </a:ln>
        </p:spPr>
      </p:cxnSp>
      <p:cxnSp>
        <p:nvCxnSpPr>
          <p:cNvPr id="401" name="Google Shape;401;p52"/>
          <p:cNvCxnSpPr/>
          <p:nvPr/>
        </p:nvCxnSpPr>
        <p:spPr>
          <a:xfrm rot="10800000">
            <a:off x="3479943" y="3868233"/>
            <a:ext cx="1934700" cy="9900"/>
          </a:xfrm>
          <a:prstGeom prst="straightConnector1">
            <a:avLst/>
          </a:prstGeom>
          <a:noFill/>
          <a:ln cap="flat" cmpd="sng" w="28575">
            <a:solidFill>
              <a:srgbClr val="000000"/>
            </a:solidFill>
            <a:prstDash val="solid"/>
            <a:round/>
            <a:headEnd len="med" w="med" type="none"/>
            <a:tailEnd len="med" w="med" type="triangle"/>
          </a:ln>
        </p:spPr>
      </p:cxnSp>
      <p:cxnSp>
        <p:nvCxnSpPr>
          <p:cNvPr id="402" name="Google Shape;402;p52"/>
          <p:cNvCxnSpPr/>
          <p:nvPr/>
        </p:nvCxnSpPr>
        <p:spPr>
          <a:xfrm rot="10800000">
            <a:off x="3463174" y="3151415"/>
            <a:ext cx="1951800" cy="0"/>
          </a:xfrm>
          <a:prstGeom prst="straightConnector1">
            <a:avLst/>
          </a:prstGeom>
          <a:noFill/>
          <a:ln cap="flat" cmpd="sng" w="28575">
            <a:solidFill>
              <a:srgbClr val="000000"/>
            </a:solidFill>
            <a:prstDash val="solid"/>
            <a:round/>
            <a:headEnd len="med" w="med" type="none"/>
            <a:tailEnd len="med" w="med" type="triangle"/>
          </a:ln>
        </p:spPr>
      </p:cxnSp>
      <p:sp>
        <p:nvSpPr>
          <p:cNvPr id="403" name="Google Shape;403;p52"/>
          <p:cNvSpPr txBox="1"/>
          <p:nvPr/>
        </p:nvSpPr>
        <p:spPr>
          <a:xfrm>
            <a:off x="266975" y="1648725"/>
            <a:ext cx="2042100" cy="2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600">
                <a:solidFill>
                  <a:srgbClr val="000000"/>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04" name="Google Shape;404;p52"/>
          <p:cNvSpPr txBox="1"/>
          <p:nvPr/>
        </p:nvSpPr>
        <p:spPr>
          <a:xfrm>
            <a:off x="5410650" y="1555454"/>
            <a:ext cx="2963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600">
                <a:solidFill>
                  <a:srgbClr val="000000"/>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grpSp>
        <p:nvGrpSpPr>
          <p:cNvPr id="405" name="Google Shape;405;p52"/>
          <p:cNvGrpSpPr/>
          <p:nvPr/>
        </p:nvGrpSpPr>
        <p:grpSpPr>
          <a:xfrm>
            <a:off x="3467524" y="2642831"/>
            <a:ext cx="1933628" cy="303065"/>
            <a:chOff x="3467524" y="2065327"/>
            <a:chExt cx="1933628" cy="303065"/>
          </a:xfrm>
        </p:grpSpPr>
        <p:cxnSp>
          <p:nvCxnSpPr>
            <p:cNvPr id="406" name="Google Shape;406;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7" name="Google Shape;407;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VN">
                  <a:latin typeface="Consolas"/>
                  <a:ea typeface="Consolas"/>
                  <a:cs typeface="Consolas"/>
                  <a:sym typeface="Consolas"/>
                </a:rPr>
                <a:t>findViewById</a:t>
              </a:r>
              <a:endParaRPr>
                <a:latin typeface="Consolas"/>
                <a:ea typeface="Consolas"/>
                <a:cs typeface="Consolas"/>
                <a:sym typeface="Consolas"/>
              </a:endParaRPr>
            </a:p>
          </p:txBody>
        </p:sp>
      </p:grpSp>
      <p:grpSp>
        <p:nvGrpSpPr>
          <p:cNvPr id="408" name="Google Shape;408;p52"/>
          <p:cNvGrpSpPr/>
          <p:nvPr/>
        </p:nvGrpSpPr>
        <p:grpSpPr>
          <a:xfrm>
            <a:off x="3467524" y="3372734"/>
            <a:ext cx="1933628" cy="303065"/>
            <a:chOff x="3467524" y="2065327"/>
            <a:chExt cx="1933628" cy="303065"/>
          </a:xfrm>
        </p:grpSpPr>
        <p:cxnSp>
          <p:nvCxnSpPr>
            <p:cNvPr id="409" name="Google Shape;409;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10" name="Google Shape;410;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VN">
                  <a:latin typeface="Consolas"/>
                  <a:ea typeface="Consolas"/>
                  <a:cs typeface="Consolas"/>
                  <a:sym typeface="Consolas"/>
                </a:rPr>
                <a:t>findViewById</a:t>
              </a:r>
              <a:endParaRPr>
                <a:latin typeface="Consolas"/>
                <a:ea typeface="Consolas"/>
                <a:cs typeface="Consolas"/>
                <a:sym typeface="Consola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Dùng liên kết dữ liệu</a:t>
            </a:r>
            <a:endParaRPr>
              <a:latin typeface="Arial"/>
              <a:ea typeface="Arial"/>
              <a:cs typeface="Arial"/>
              <a:sym typeface="Arial"/>
            </a:endParaRPr>
          </a:p>
        </p:txBody>
      </p:sp>
      <p:sp>
        <p:nvSpPr>
          <p:cNvPr id="416" name="Google Shape;416;p53"/>
          <p:cNvSpPr txBox="1"/>
          <p:nvPr>
            <p:ph idx="1" type="body"/>
          </p:nvPr>
        </p:nvSpPr>
        <p:spPr>
          <a:xfrm>
            <a:off x="305850" y="1041925"/>
            <a:ext cx="85323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VN" sz="1800">
                <a:latin typeface="Arial"/>
                <a:ea typeface="Arial"/>
                <a:cs typeface="Arial"/>
                <a:sym typeface="Arial"/>
              </a:rPr>
              <a:t>Liên kết các thành phần giao diện người dùng trong bố cục của bạn với các nguồn dữ liệu trong ứng dụng.</a:t>
            </a:r>
            <a:endParaRPr>
              <a:latin typeface="Arial"/>
              <a:ea typeface="Arial"/>
              <a:cs typeface="Arial"/>
              <a:sym typeface="Arial"/>
            </a:endParaRPr>
          </a:p>
        </p:txBody>
      </p:sp>
      <p:sp>
        <p:nvSpPr>
          <p:cNvPr id="417" name="Google Shape;417;p5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18" name="Google Shape;418;p53"/>
          <p:cNvSpPr txBox="1"/>
          <p:nvPr/>
        </p:nvSpPr>
        <p:spPr>
          <a:xfrm>
            <a:off x="5054825" y="1836425"/>
            <a:ext cx="23778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600">
                <a:solidFill>
                  <a:srgbClr val="000000"/>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sp>
        <p:nvSpPr>
          <p:cNvPr id="419" name="Google Shape;419;p53"/>
          <p:cNvSpPr txBox="1"/>
          <p:nvPr/>
        </p:nvSpPr>
        <p:spPr>
          <a:xfrm>
            <a:off x="291550" y="1875550"/>
            <a:ext cx="23004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VN" sz="1600">
                <a:solidFill>
                  <a:srgbClr val="000000"/>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20" name="Google Shape;420;p53"/>
          <p:cNvSpPr/>
          <p:nvPr/>
        </p:nvSpPr>
        <p:spPr>
          <a:xfrm>
            <a:off x="271075" y="2158925"/>
            <a:ext cx="3251400" cy="2316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None/>
            </a:pPr>
            <a:r>
              <a:t/>
            </a:r>
            <a:endParaRPr sz="1600">
              <a:latin typeface="Roboto"/>
              <a:ea typeface="Roboto"/>
              <a:cs typeface="Roboto"/>
              <a:sym typeface="Roboto"/>
            </a:endParaRPr>
          </a:p>
          <a:p>
            <a:pPr indent="0" lvl="0" marL="0" rtl="0" algn="l">
              <a:lnSpc>
                <a:spcPct val="100000"/>
              </a:lnSpc>
              <a:spcBef>
                <a:spcPts val="1600"/>
              </a:spcBef>
              <a:spcAft>
                <a:spcPts val="0"/>
              </a:spcAft>
              <a:buClr>
                <a:srgbClr val="000000"/>
              </a:buClr>
              <a:buSzPts val="1100"/>
              <a:buFont typeface="Arial"/>
              <a:buNone/>
            </a:pPr>
            <a:r>
              <a:rPr lang="vi-VN" sz="1600">
                <a:latin typeface="Roboto"/>
                <a:ea typeface="Roboto"/>
                <a:cs typeface="Roboto"/>
                <a:sym typeface="Roboto"/>
              </a:rPr>
              <a:t>Val binding:ActivityMainBinding</a:t>
            </a:r>
            <a:endParaRPr sz="1600">
              <a:latin typeface="Roboto"/>
              <a:ea typeface="Roboto"/>
              <a:cs typeface="Roboto"/>
              <a:sym typeface="Roboto"/>
            </a:endParaRPr>
          </a:p>
          <a:p>
            <a:pPr indent="0" lvl="0" marL="0" rtl="0" algn="l">
              <a:lnSpc>
                <a:spcPct val="100000"/>
              </a:lnSpc>
              <a:spcBef>
                <a:spcPts val="0"/>
              </a:spcBef>
              <a:spcAft>
                <a:spcPts val="0"/>
              </a:spcAft>
              <a:buClr>
                <a:srgbClr val="000000"/>
              </a:buClr>
              <a:buSzPts val="1100"/>
              <a:buFont typeface="Arial"/>
              <a:buNone/>
            </a:pPr>
            <a:r>
              <a:t/>
            </a:r>
            <a:endParaRPr sz="1600">
              <a:latin typeface="Roboto"/>
              <a:ea typeface="Roboto"/>
              <a:cs typeface="Roboto"/>
              <a:sym typeface="Roboto"/>
            </a:endParaRPr>
          </a:p>
          <a:p>
            <a:pPr indent="0" lvl="0" marL="0" rtl="0" algn="l">
              <a:lnSpc>
                <a:spcPct val="100000"/>
              </a:lnSpc>
              <a:spcBef>
                <a:spcPts val="0"/>
              </a:spcBef>
              <a:spcAft>
                <a:spcPts val="0"/>
              </a:spcAft>
              <a:buClr>
                <a:srgbClr val="000000"/>
              </a:buClr>
              <a:buSzPts val="1100"/>
              <a:buFont typeface="Arial"/>
              <a:buNone/>
            </a:pPr>
            <a:r>
              <a:rPr lang="vi-VN" sz="1600">
                <a:latin typeface="Roboto"/>
                <a:ea typeface="Roboto"/>
                <a:cs typeface="Roboto"/>
                <a:sym typeface="Roboto"/>
              </a:rPr>
              <a:t>binding.name.text = …</a:t>
            </a:r>
            <a:endParaRPr sz="1600">
              <a:latin typeface="Roboto"/>
              <a:ea typeface="Roboto"/>
              <a:cs typeface="Roboto"/>
              <a:sym typeface="Roboto"/>
            </a:endParaRPr>
          </a:p>
          <a:p>
            <a:pPr indent="0" lvl="0" marL="0" rtl="0" algn="l">
              <a:lnSpc>
                <a:spcPct val="100000"/>
              </a:lnSpc>
              <a:spcBef>
                <a:spcPts val="0"/>
              </a:spcBef>
              <a:spcAft>
                <a:spcPts val="0"/>
              </a:spcAft>
              <a:buClr>
                <a:srgbClr val="000000"/>
              </a:buClr>
              <a:buSzPts val="1100"/>
              <a:buFont typeface="Arial"/>
              <a:buNone/>
            </a:pPr>
            <a:r>
              <a:rPr lang="vi-VN" sz="1600">
                <a:latin typeface="Roboto"/>
                <a:ea typeface="Roboto"/>
                <a:cs typeface="Roboto"/>
                <a:sym typeface="Roboto"/>
              </a:rPr>
              <a:t>binding.age.text = …</a:t>
            </a:r>
            <a:endParaRPr sz="1600">
              <a:latin typeface="Roboto"/>
              <a:ea typeface="Roboto"/>
              <a:cs typeface="Roboto"/>
              <a:sym typeface="Roboto"/>
            </a:endParaRPr>
          </a:p>
          <a:p>
            <a:pPr indent="0" lvl="0" marL="0" rtl="0" algn="l">
              <a:lnSpc>
                <a:spcPct val="100000"/>
              </a:lnSpc>
              <a:spcBef>
                <a:spcPts val="0"/>
              </a:spcBef>
              <a:spcAft>
                <a:spcPts val="0"/>
              </a:spcAft>
              <a:buNone/>
            </a:pPr>
            <a:r>
              <a:rPr lang="vi-VN" sz="1600">
                <a:latin typeface="Roboto"/>
                <a:ea typeface="Roboto"/>
                <a:cs typeface="Roboto"/>
                <a:sym typeface="Roboto"/>
              </a:rPr>
              <a:t>binding.loc.text =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p:txBody>
      </p:sp>
      <p:sp>
        <p:nvSpPr>
          <p:cNvPr id="421" name="Google Shape;421;p53"/>
          <p:cNvSpPr/>
          <p:nvPr/>
        </p:nvSpPr>
        <p:spPr>
          <a:xfrm>
            <a:off x="5072525" y="2148275"/>
            <a:ext cx="3836100" cy="2337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3000"/>
              </a:spcBef>
              <a:spcAft>
                <a:spcPts val="0"/>
              </a:spcAft>
              <a:buNone/>
            </a:pPr>
            <a:r>
              <a:rPr lang="vi-V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rPr lang="vi-VN" sz="1500">
                <a:latin typeface="Consolas"/>
                <a:ea typeface="Consolas"/>
                <a:cs typeface="Consolas"/>
                <a:sym typeface="Consolas"/>
              </a:rPr>
              <a:t>   &lt;ConstraintLayout … &gt;</a:t>
            </a:r>
            <a:endParaRPr sz="1500">
              <a:latin typeface="Consolas"/>
              <a:ea typeface="Consolas"/>
              <a:cs typeface="Consolas"/>
              <a:sym typeface="Consolas"/>
            </a:endParaRPr>
          </a:p>
          <a:p>
            <a:pPr indent="0" lvl="0" marL="0" rtl="0" algn="l">
              <a:spcBef>
                <a:spcPts val="0"/>
              </a:spcBef>
              <a:spcAft>
                <a:spcPts val="0"/>
              </a:spcAft>
              <a:buNone/>
            </a:pPr>
            <a:r>
              <a:rPr lang="vi-VN" sz="1500">
                <a:latin typeface="Consolas"/>
                <a:ea typeface="Consolas"/>
                <a:cs typeface="Consolas"/>
                <a:sym typeface="Consolas"/>
              </a:rPr>
              <a:t>       &lt;TextView</a:t>
            </a:r>
            <a:r>
              <a:rPr lang="vi-VN" sz="1500">
                <a:latin typeface="Roboto"/>
                <a:ea typeface="Roboto"/>
                <a:cs typeface="Roboto"/>
                <a:sym typeface="Roboto"/>
              </a:rPr>
              <a:t> </a:t>
            </a:r>
            <a:endParaRPr sz="1500">
              <a:latin typeface="Roboto"/>
              <a:ea typeface="Roboto"/>
              <a:cs typeface="Roboto"/>
              <a:sym typeface="Roboto"/>
            </a:endParaRPr>
          </a:p>
          <a:p>
            <a:pPr indent="0" lvl="0" marL="0" rtl="0" algn="l">
              <a:spcBef>
                <a:spcPts val="0"/>
              </a:spcBef>
              <a:spcAft>
                <a:spcPts val="0"/>
              </a:spcAft>
              <a:buNone/>
            </a:pPr>
            <a:r>
              <a:rPr lang="vi-VN" sz="1500">
                <a:latin typeface="Roboto"/>
                <a:ea typeface="Roboto"/>
                <a:cs typeface="Roboto"/>
                <a:sym typeface="Roboto"/>
              </a:rPr>
              <a:t>                      </a:t>
            </a:r>
            <a:r>
              <a:rPr lang="vi-VN" sz="1500">
                <a:latin typeface="Consolas"/>
                <a:ea typeface="Consolas"/>
                <a:cs typeface="Consolas"/>
                <a:sym typeface="Consolas"/>
              </a:rPr>
              <a:t>android:id=</a:t>
            </a:r>
            <a:r>
              <a:rPr lang="vi-VN" sz="1500">
                <a:solidFill>
                  <a:srgbClr val="388E3C"/>
                </a:solidFill>
                <a:latin typeface="Consolas"/>
                <a:ea typeface="Consolas"/>
                <a:cs typeface="Consolas"/>
                <a:sym typeface="Consolas"/>
              </a:rPr>
              <a:t>"@+id/name"</a:t>
            </a:r>
            <a:r>
              <a:rPr lang="vi-V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vi-VN" sz="1500">
                <a:latin typeface="Roboto"/>
                <a:ea typeface="Roboto"/>
                <a:cs typeface="Roboto"/>
                <a:sym typeface="Roboto"/>
              </a:rPr>
              <a:t>                </a:t>
            </a:r>
            <a:r>
              <a:rPr lang="vi-VN" sz="1500">
                <a:latin typeface="Consolas"/>
                <a:ea typeface="Consolas"/>
                <a:cs typeface="Consolas"/>
                <a:sym typeface="Consolas"/>
              </a:rPr>
              <a:t>&lt;TextView</a:t>
            </a:r>
            <a:r>
              <a:rPr lang="vi-VN" sz="1500">
                <a:latin typeface="Roboto"/>
                <a:ea typeface="Roboto"/>
                <a:cs typeface="Roboto"/>
                <a:sym typeface="Roboto"/>
              </a:rPr>
              <a:t> </a:t>
            </a:r>
            <a:br>
              <a:rPr lang="vi-VN" sz="1500">
                <a:latin typeface="Roboto"/>
                <a:ea typeface="Roboto"/>
                <a:cs typeface="Roboto"/>
                <a:sym typeface="Roboto"/>
              </a:rPr>
            </a:br>
            <a:r>
              <a:rPr lang="vi-VN" sz="1500">
                <a:latin typeface="Roboto"/>
                <a:ea typeface="Roboto"/>
                <a:cs typeface="Roboto"/>
                <a:sym typeface="Roboto"/>
              </a:rPr>
              <a:t>                       </a:t>
            </a:r>
            <a:r>
              <a:rPr lang="vi-VN" sz="1500">
                <a:latin typeface="Consolas"/>
                <a:ea typeface="Consolas"/>
                <a:cs typeface="Consolas"/>
                <a:sym typeface="Consolas"/>
              </a:rPr>
              <a:t>android:id=</a:t>
            </a:r>
            <a:r>
              <a:rPr lang="vi-VN" sz="1500">
                <a:solidFill>
                  <a:srgbClr val="388E3C"/>
                </a:solidFill>
                <a:latin typeface="Consolas"/>
                <a:ea typeface="Consolas"/>
                <a:cs typeface="Consolas"/>
                <a:sym typeface="Consolas"/>
              </a:rPr>
              <a:t>"@+id/age"</a:t>
            </a:r>
            <a:r>
              <a:rPr lang="vi-V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vi-VN" sz="1500">
                <a:latin typeface="Roboto"/>
                <a:ea typeface="Roboto"/>
                <a:cs typeface="Roboto"/>
                <a:sym typeface="Roboto"/>
              </a:rPr>
              <a:t>                 </a:t>
            </a:r>
            <a:r>
              <a:rPr lang="vi-VN" sz="1500">
                <a:latin typeface="Consolas"/>
                <a:ea typeface="Consolas"/>
                <a:cs typeface="Consolas"/>
                <a:sym typeface="Consolas"/>
              </a:rPr>
              <a:t>&lt;TextView</a:t>
            </a:r>
            <a:r>
              <a:rPr lang="vi-VN" sz="1500">
                <a:latin typeface="Roboto"/>
                <a:ea typeface="Roboto"/>
                <a:cs typeface="Roboto"/>
                <a:sym typeface="Roboto"/>
              </a:rPr>
              <a:t> </a:t>
            </a:r>
            <a:br>
              <a:rPr lang="vi-VN" sz="1500">
                <a:latin typeface="Roboto"/>
                <a:ea typeface="Roboto"/>
                <a:cs typeface="Roboto"/>
                <a:sym typeface="Roboto"/>
              </a:rPr>
            </a:br>
            <a:r>
              <a:rPr lang="vi-VN" sz="1500">
                <a:latin typeface="Roboto"/>
                <a:ea typeface="Roboto"/>
                <a:cs typeface="Roboto"/>
                <a:sym typeface="Roboto"/>
              </a:rPr>
              <a:t>                       </a:t>
            </a:r>
            <a:r>
              <a:rPr lang="vi-VN" sz="1500">
                <a:latin typeface="Consolas"/>
                <a:ea typeface="Consolas"/>
                <a:cs typeface="Consolas"/>
                <a:sym typeface="Consolas"/>
              </a:rPr>
              <a:t>android:id=</a:t>
            </a:r>
            <a:r>
              <a:rPr lang="vi-VN" sz="1500">
                <a:solidFill>
                  <a:srgbClr val="388E3C"/>
                </a:solidFill>
                <a:latin typeface="Consolas"/>
                <a:ea typeface="Consolas"/>
                <a:cs typeface="Consolas"/>
                <a:sym typeface="Consolas"/>
              </a:rPr>
              <a:t>"@+id/loc"</a:t>
            </a:r>
            <a:r>
              <a:rPr lang="vi-V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vi-VN" sz="1500">
                <a:solidFill>
                  <a:srgbClr val="000000"/>
                </a:solidFill>
                <a:latin typeface="Consolas"/>
                <a:ea typeface="Consolas"/>
                <a:cs typeface="Consolas"/>
                <a:sym typeface="Consolas"/>
              </a:rPr>
              <a:t>   </a:t>
            </a:r>
            <a:r>
              <a:rPr lang="vi-VN" sz="1500">
                <a:latin typeface="Consolas"/>
                <a:ea typeface="Consolas"/>
                <a:cs typeface="Consolas"/>
                <a:sym typeface="Consolas"/>
              </a:rPr>
              <a:t>&lt;/ConstraintLayout&gt;</a:t>
            </a:r>
            <a:endParaRPr sz="1500">
              <a:latin typeface="Consolas"/>
              <a:ea typeface="Consolas"/>
              <a:cs typeface="Consolas"/>
              <a:sym typeface="Consolas"/>
            </a:endParaRPr>
          </a:p>
          <a:p>
            <a:pPr indent="0" lvl="0" marL="0" rtl="0" algn="l">
              <a:spcBef>
                <a:spcPts val="0"/>
              </a:spcBef>
              <a:spcAft>
                <a:spcPts val="0"/>
              </a:spcAft>
              <a:buNone/>
            </a:pPr>
            <a:r>
              <a:rPr lang="vi-V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22" name="Google Shape;422;p53"/>
          <p:cNvCxnSpPr/>
          <p:nvPr/>
        </p:nvCxnSpPr>
        <p:spPr>
          <a:xfrm>
            <a:off x="3538675" y="2595800"/>
            <a:ext cx="1524600" cy="1500"/>
          </a:xfrm>
          <a:prstGeom prst="straightConnector1">
            <a:avLst/>
          </a:prstGeom>
          <a:noFill/>
          <a:ln cap="flat" cmpd="sng" w="28575">
            <a:solidFill>
              <a:srgbClr val="000000"/>
            </a:solidFill>
            <a:prstDash val="solid"/>
            <a:round/>
            <a:headEnd len="med" w="med" type="none"/>
            <a:tailEnd len="med" w="med" type="triangle"/>
          </a:ln>
        </p:spPr>
      </p:cxnSp>
      <p:sp>
        <p:nvSpPr>
          <p:cNvPr id="423" name="Google Shape;423;p53"/>
          <p:cNvSpPr txBox="1"/>
          <p:nvPr/>
        </p:nvSpPr>
        <p:spPr>
          <a:xfrm>
            <a:off x="3541525" y="2183858"/>
            <a:ext cx="1524600" cy="2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VN" sz="1600">
                <a:latin typeface="Roboto Condensed"/>
                <a:ea typeface="Roboto Condensed"/>
                <a:cs typeface="Roboto Condensed"/>
                <a:sym typeface="Roboto Condensed"/>
              </a:rPr>
              <a:t>initialize binding</a:t>
            </a:r>
            <a:endParaRPr sz="1600">
              <a:latin typeface="Roboto Condensed"/>
              <a:ea typeface="Roboto Condensed"/>
              <a:cs typeface="Roboto Condensed"/>
              <a:sym typeface="Roboto Condensed"/>
            </a:endParaRPr>
          </a:p>
        </p:txBody>
      </p:sp>
      <p:cxnSp>
        <p:nvCxnSpPr>
          <p:cNvPr id="424" name="Google Shape;424;p53"/>
          <p:cNvCxnSpPr/>
          <p:nvPr/>
        </p:nvCxnSpPr>
        <p:spPr>
          <a:xfrm rot="10800000">
            <a:off x="3562660" y="2832503"/>
            <a:ext cx="1493100" cy="3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Sửa đổi tệp build.gradle</a:t>
            </a:r>
            <a:endParaRPr>
              <a:latin typeface="Arial"/>
              <a:ea typeface="Arial"/>
              <a:cs typeface="Arial"/>
              <a:sym typeface="Arial"/>
            </a:endParaRPr>
          </a:p>
        </p:txBody>
      </p:sp>
      <p:sp>
        <p:nvSpPr>
          <p:cNvPr id="430" name="Google Shape;430;p5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31" name="Google Shape;431;p54"/>
          <p:cNvSpPr txBox="1"/>
          <p:nvPr/>
        </p:nvSpPr>
        <p:spPr>
          <a:xfrm>
            <a:off x="311700" y="1774350"/>
            <a:ext cx="8520600" cy="20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android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buildFeatures</a:t>
            </a:r>
            <a:r>
              <a:rPr lang="vi-V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dataBinding </a:t>
            </a:r>
            <a:r>
              <a:rPr lang="vi-V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rtl="0" algn="l">
              <a:spcBef>
                <a:spcPts val="0"/>
              </a:spcBef>
              <a:spcAft>
                <a:spcPts val="595"/>
              </a:spcAft>
              <a:buNone/>
            </a:pPr>
            <a:r>
              <a:rPr lang="vi-VN" sz="1800">
                <a:solidFill>
                  <a:srgbClr val="000000"/>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Thêm thẻ layout</a:t>
            </a:r>
            <a:endParaRPr>
              <a:latin typeface="Arial"/>
              <a:ea typeface="Arial"/>
              <a:cs typeface="Arial"/>
              <a:sym typeface="Arial"/>
            </a:endParaRPr>
          </a:p>
        </p:txBody>
      </p:sp>
      <p:sp>
        <p:nvSpPr>
          <p:cNvPr id="437" name="Google Shape;437;p5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38" name="Google Shape;438;p55"/>
          <p:cNvSpPr txBox="1"/>
          <p:nvPr/>
        </p:nvSpPr>
        <p:spPr>
          <a:xfrm>
            <a:off x="311700" y="1553886"/>
            <a:ext cx="8520600" cy="237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VN" sz="1800">
                <a:solidFill>
                  <a:srgbClr val="000000"/>
                </a:solidFill>
                <a:latin typeface="Consolas"/>
                <a:ea typeface="Consolas"/>
                <a:cs typeface="Consolas"/>
                <a:sym typeface="Consolas"/>
              </a:rPr>
              <a:t>&lt;layout&gt;</a:t>
            </a:r>
            <a:endParaRPr sz="18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000000"/>
                </a:solidFill>
                <a:latin typeface="Consolas"/>
                <a:ea typeface="Consolas"/>
                <a:cs typeface="Consolas"/>
                <a:sym typeface="Consolas"/>
              </a:rPr>
              <a:t>    &lt;androidx.constraintlayout.widget.ConstraintLayout&gt;</a:t>
            </a:r>
            <a:endParaRPr sz="18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000000"/>
                </a:solidFill>
                <a:latin typeface="Consolas"/>
                <a:ea typeface="Consolas"/>
                <a:cs typeface="Consolas"/>
                <a:sym typeface="Consolas"/>
              </a:rPr>
              <a:t>        &lt;TextView ... android:id=</a:t>
            </a:r>
            <a:r>
              <a:rPr lang="vi-VN" sz="1800">
                <a:solidFill>
                  <a:srgbClr val="388E3C"/>
                </a:solidFill>
                <a:latin typeface="Consolas"/>
                <a:ea typeface="Consolas"/>
                <a:cs typeface="Consolas"/>
                <a:sym typeface="Consolas"/>
              </a:rPr>
              <a:t>"@+id/username"</a:t>
            </a:r>
            <a:r>
              <a:rPr lang="vi-VN" sz="1800">
                <a:solidFill>
                  <a:srgbClr val="000000"/>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000000"/>
                </a:solidFill>
                <a:latin typeface="Consolas"/>
                <a:ea typeface="Consolas"/>
                <a:cs typeface="Consolas"/>
                <a:sym typeface="Consolas"/>
              </a:rPr>
              <a:t>        &lt;EditText ... android:id=</a:t>
            </a:r>
            <a:r>
              <a:rPr lang="vi-VN" sz="1800">
                <a:solidFill>
                  <a:srgbClr val="388E3C"/>
                </a:solidFill>
                <a:latin typeface="Consolas"/>
                <a:ea typeface="Consolas"/>
                <a:cs typeface="Consolas"/>
                <a:sym typeface="Consolas"/>
              </a:rPr>
              <a:t>"@+id/password"</a:t>
            </a:r>
            <a:r>
              <a:rPr lang="vi-VN" sz="1800">
                <a:solidFill>
                  <a:srgbClr val="000000"/>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000000"/>
                </a:solidFill>
                <a:latin typeface="Consolas"/>
                <a:ea typeface="Consolas"/>
                <a:cs typeface="Consolas"/>
                <a:sym typeface="Consolas"/>
              </a:rPr>
              <a:t>    &lt;/androidx.constraintlayout.widget.ConstraintLayout&gt;</a:t>
            </a:r>
            <a:endParaRPr sz="1800">
              <a:solidFill>
                <a:srgbClr val="000000"/>
              </a:solidFill>
              <a:latin typeface="Consolas"/>
              <a:ea typeface="Consolas"/>
              <a:cs typeface="Consolas"/>
              <a:sym typeface="Consolas"/>
            </a:endParaRPr>
          </a:p>
          <a:p>
            <a:pPr indent="0" lvl="0" marL="0" rtl="0" algn="l">
              <a:lnSpc>
                <a:spcPct val="150000"/>
              </a:lnSpc>
              <a:spcBef>
                <a:spcPts val="0"/>
              </a:spcBef>
              <a:spcAft>
                <a:spcPts val="595"/>
              </a:spcAft>
              <a:buNone/>
            </a:pPr>
            <a:r>
              <a:rPr b="1" lang="vi-VN" sz="1800">
                <a:solidFill>
                  <a:srgbClr val="000000"/>
                </a:solidFill>
                <a:latin typeface="Consolas"/>
                <a:ea typeface="Consolas"/>
                <a:cs typeface="Consolas"/>
                <a:sym typeface="Consolas"/>
              </a:rPr>
              <a:t>&lt;/layout&gt;</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Thiết bị Android</a:t>
            </a:r>
            <a:endParaRPr>
              <a:latin typeface="Arial"/>
              <a:ea typeface="Arial"/>
              <a:cs typeface="Arial"/>
              <a:sym typeface="Arial"/>
            </a:endParaRPr>
          </a:p>
        </p:txBody>
      </p:sp>
      <p:sp>
        <p:nvSpPr>
          <p:cNvPr id="100" name="Google Shape;100;p2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01" name="Google Shape;101;p20"/>
          <p:cNvPicPr preferRelativeResize="0"/>
          <p:nvPr/>
        </p:nvPicPr>
        <p:blipFill rotWithShape="1">
          <a:blip r:embed="rId3">
            <a:alphaModFix/>
          </a:blip>
          <a:srcRect b="0" l="0" r="0" t="0"/>
          <a:stretch/>
        </p:blipFill>
        <p:spPr>
          <a:xfrm>
            <a:off x="4324450" y="1170445"/>
            <a:ext cx="4194233" cy="3028163"/>
          </a:xfrm>
          <a:prstGeom prst="rect">
            <a:avLst/>
          </a:prstGeom>
          <a:noFill/>
          <a:ln>
            <a:noFill/>
          </a:ln>
        </p:spPr>
      </p:pic>
      <p:sp>
        <p:nvSpPr>
          <p:cNvPr id="102" name="Google Shape;102;p20"/>
          <p:cNvSpPr txBox="1"/>
          <p:nvPr/>
        </p:nvSpPr>
        <p:spPr>
          <a:xfrm>
            <a:off x="214025" y="1170450"/>
            <a:ext cx="3790200" cy="345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i="0" lang="vi-VN" sz="1800" u="none" cap="none" strike="noStrike">
                <a:solidFill>
                  <a:srgbClr val="000000"/>
                </a:solidFill>
              </a:rPr>
              <a:t>Thiết bị Android có nhiều kiểu dáng. </a:t>
            </a:r>
            <a:endParaRPr/>
          </a:p>
          <a:p>
            <a:pPr indent="-342900" lvl="0" marL="457200" marR="0" rtl="0" algn="l">
              <a:lnSpc>
                <a:spcPct val="115000"/>
              </a:lnSpc>
              <a:spcBef>
                <a:spcPts val="1000"/>
              </a:spcBef>
              <a:spcAft>
                <a:spcPts val="0"/>
              </a:spcAft>
              <a:buClr>
                <a:srgbClr val="000000"/>
              </a:buClr>
              <a:buSzPts val="1800"/>
              <a:buFont typeface="Roboto"/>
              <a:buChar char="●"/>
            </a:pPr>
            <a:r>
              <a:rPr i="0" lang="vi-VN" sz="1800" u="none" cap="none" strike="noStrike">
                <a:solidFill>
                  <a:srgbClr val="000000"/>
                </a:solidFill>
              </a:rPr>
              <a:t>Số pixel trên mỗi inch ngày càng tăng trên các màn hình thiết bị. </a:t>
            </a:r>
            <a:endParaRPr/>
          </a:p>
          <a:p>
            <a:pPr indent="-342900" lvl="0" marL="457200" marR="0" rtl="0" algn="l">
              <a:lnSpc>
                <a:spcPct val="115000"/>
              </a:lnSpc>
              <a:spcBef>
                <a:spcPts val="1000"/>
              </a:spcBef>
              <a:spcAft>
                <a:spcPts val="1000"/>
              </a:spcAft>
              <a:buClr>
                <a:srgbClr val="000000"/>
              </a:buClr>
              <a:buSzPts val="1800"/>
              <a:buFont typeface="Roboto"/>
              <a:buChar char="●"/>
            </a:pPr>
            <a:r>
              <a:rPr i="0" lang="vi-VN" sz="1800" u="none" cap="none" strike="noStrike">
                <a:solidFill>
                  <a:srgbClr val="000000"/>
                </a:solidFill>
              </a:rPr>
              <a:t>Các nhà phát triển cần có khả năng chỉ định kích thước bố cục nhất quán trên các thiết bị.</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311700" y="170825"/>
            <a:ext cx="8718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Tăng cường bố cục bằng liên kết dữ liệu</a:t>
            </a:r>
            <a:endParaRPr sz="3400">
              <a:latin typeface="Arial"/>
              <a:ea typeface="Arial"/>
              <a:cs typeface="Arial"/>
              <a:sym typeface="Arial"/>
            </a:endParaRPr>
          </a:p>
        </p:txBody>
      </p:sp>
      <p:sp>
        <p:nvSpPr>
          <p:cNvPr id="444" name="Google Shape;444;p56"/>
          <p:cNvSpPr txBox="1"/>
          <p:nvPr>
            <p:ph idx="1" type="body"/>
          </p:nvPr>
        </p:nvSpPr>
        <p:spPr>
          <a:xfrm>
            <a:off x="342900" y="1381075"/>
            <a:ext cx="84894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Thay thế phương thức này</a:t>
            </a:r>
            <a:endParaRPr>
              <a:latin typeface="Arial"/>
              <a:ea typeface="Arial"/>
              <a:cs typeface="Arial"/>
              <a:sym typeface="Arial"/>
            </a:endParaRPr>
          </a:p>
        </p:txBody>
      </p:sp>
      <p:sp>
        <p:nvSpPr>
          <p:cNvPr id="445" name="Google Shape;445;p5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46" name="Google Shape;446;p56"/>
          <p:cNvSpPr txBox="1"/>
          <p:nvPr/>
        </p:nvSpPr>
        <p:spPr>
          <a:xfrm>
            <a:off x="331125" y="1795450"/>
            <a:ext cx="8520600" cy="4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447" name="Google Shape;447;p56"/>
          <p:cNvSpPr txBox="1"/>
          <p:nvPr>
            <p:ph idx="1" type="body"/>
          </p:nvPr>
        </p:nvSpPr>
        <p:spPr>
          <a:xfrm>
            <a:off x="311700" y="2447875"/>
            <a:ext cx="85206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bằng phương thức này</a:t>
            </a:r>
            <a:endParaRPr>
              <a:latin typeface="Arial"/>
              <a:ea typeface="Arial"/>
              <a:cs typeface="Arial"/>
              <a:sym typeface="Arial"/>
            </a:endParaRPr>
          </a:p>
        </p:txBody>
      </p:sp>
      <p:sp>
        <p:nvSpPr>
          <p:cNvPr id="448" name="Google Shape;448;p56"/>
          <p:cNvSpPr txBox="1"/>
          <p:nvPr/>
        </p:nvSpPr>
        <p:spPr>
          <a:xfrm>
            <a:off x="331125" y="1795450"/>
            <a:ext cx="8520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600">
                <a:solidFill>
                  <a:srgbClr val="000000"/>
                </a:solidFill>
                <a:latin typeface="Consolas"/>
                <a:ea typeface="Consolas"/>
                <a:cs typeface="Consolas"/>
                <a:sym typeface="Consolas"/>
              </a:rPr>
              <a:t>setContentView(R.layout.activity_main)</a:t>
            </a:r>
            <a:endParaRPr sz="1600">
              <a:latin typeface="Consolas"/>
              <a:ea typeface="Consolas"/>
              <a:cs typeface="Consolas"/>
              <a:sym typeface="Consolas"/>
            </a:endParaRPr>
          </a:p>
        </p:txBody>
      </p:sp>
      <p:sp>
        <p:nvSpPr>
          <p:cNvPr id="449" name="Google Shape;449;p56"/>
          <p:cNvSpPr txBox="1"/>
          <p:nvPr/>
        </p:nvSpPr>
        <p:spPr>
          <a:xfrm>
            <a:off x="323775" y="2862250"/>
            <a:ext cx="85206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Consolas"/>
                <a:ea typeface="Consolas"/>
                <a:cs typeface="Consolas"/>
                <a:sym typeface="Consolas"/>
              </a:rPr>
              <a:t>val</a:t>
            </a:r>
            <a:r>
              <a:rPr lang="vi-VN" sz="1800">
                <a:solidFill>
                  <a:srgbClr val="37474F"/>
                </a:solidFill>
                <a:latin typeface="Consolas"/>
                <a:ea typeface="Consolas"/>
                <a:cs typeface="Consolas"/>
                <a:sym typeface="Consolas"/>
              </a:rPr>
              <a:t> binding: ActivityMainBinding = DataBindingUtil.setContentView(</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vi-VN" sz="1800">
                <a:solidFill>
                  <a:srgbClr val="37474F"/>
                </a:solidFill>
                <a:latin typeface="Consolas"/>
                <a:ea typeface="Consolas"/>
                <a:cs typeface="Consolas"/>
                <a:sym typeface="Consolas"/>
              </a:rPr>
              <a:t>    </a:t>
            </a:r>
            <a:r>
              <a:rPr lang="vi-VN" sz="1800">
                <a:solidFill>
                  <a:srgbClr val="3F51B5"/>
                </a:solidFill>
                <a:latin typeface="Consolas"/>
                <a:ea typeface="Consolas"/>
                <a:cs typeface="Consolas"/>
                <a:sym typeface="Consolas"/>
              </a:rPr>
              <a:t>this</a:t>
            </a:r>
            <a:r>
              <a:rPr lang="vi-VN" sz="1800">
                <a:solidFill>
                  <a:srgbClr val="37474F"/>
                </a:solidFill>
                <a:latin typeface="Consolas"/>
                <a:ea typeface="Consolas"/>
                <a:cs typeface="Consolas"/>
                <a:sym typeface="Consolas"/>
              </a:rPr>
              <a:t>, R.layout.activity_main)</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vi-VN" sz="1800">
                <a:solidFill>
                  <a:srgbClr val="37474F"/>
                </a:solidFill>
                <a:latin typeface="Consolas"/>
                <a:ea typeface="Consolas"/>
                <a:cs typeface="Consolas"/>
                <a:sym typeface="Consolas"/>
              </a:rPr>
              <a:t>binding.username = </a:t>
            </a:r>
            <a:r>
              <a:rPr lang="vi-VN" sz="1800">
                <a:solidFill>
                  <a:srgbClr val="388E3C"/>
                </a:solidFill>
                <a:latin typeface="Consolas"/>
                <a:ea typeface="Consolas"/>
                <a:cs typeface="Consolas"/>
                <a:sym typeface="Consolas"/>
              </a:rPr>
              <a:t>"Melissa"</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600">
              <a:solidFill>
                <a:srgbClr val="000000"/>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Biến bố cục liên kết dữ liệu</a:t>
            </a:r>
            <a:endParaRPr>
              <a:latin typeface="Arial"/>
              <a:ea typeface="Arial"/>
              <a:cs typeface="Arial"/>
              <a:sym typeface="Arial"/>
            </a:endParaRPr>
          </a:p>
        </p:txBody>
      </p:sp>
      <p:sp>
        <p:nvSpPr>
          <p:cNvPr id="455" name="Google Shape;455;p5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56" name="Google Shape;456;p57"/>
          <p:cNvSpPr txBox="1"/>
          <p:nvPr/>
        </p:nvSpPr>
        <p:spPr>
          <a:xfrm>
            <a:off x="311700" y="1000742"/>
            <a:ext cx="8520600" cy="27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700">
                <a:solidFill>
                  <a:srgbClr val="000000"/>
                </a:solidFill>
                <a:latin typeface="Consolas"/>
                <a:ea typeface="Consolas"/>
                <a:cs typeface="Consolas"/>
                <a:sym typeface="Consolas"/>
              </a:rPr>
              <a:t>&lt;layout&gt; </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t>
            </a:r>
            <a:r>
              <a:rPr b="1" lang="vi-V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spcBef>
                <a:spcPts val="0"/>
              </a:spcBef>
              <a:spcAft>
                <a:spcPts val="0"/>
              </a:spcAft>
              <a:buNone/>
            </a:pPr>
            <a:r>
              <a:rPr b="1" lang="vi-VN" sz="1800">
                <a:solidFill>
                  <a:srgbClr val="000000"/>
                </a:solidFill>
                <a:latin typeface="Consolas"/>
                <a:ea typeface="Consolas"/>
                <a:cs typeface="Consolas"/>
                <a:sym typeface="Consolas"/>
              </a:rPr>
              <a:t>       &lt;variable name=</a:t>
            </a:r>
            <a:r>
              <a:rPr b="1" lang="vi-VN" sz="1800">
                <a:solidFill>
                  <a:srgbClr val="388E3C"/>
                </a:solidFill>
                <a:latin typeface="Consolas"/>
                <a:ea typeface="Consolas"/>
                <a:cs typeface="Consolas"/>
                <a:sym typeface="Consolas"/>
              </a:rPr>
              <a:t>"name"</a:t>
            </a:r>
            <a:r>
              <a:rPr b="1" lang="vi-VN" sz="1800">
                <a:solidFill>
                  <a:srgbClr val="000000"/>
                </a:solidFill>
                <a:latin typeface="Consolas"/>
                <a:ea typeface="Consolas"/>
                <a:cs typeface="Consolas"/>
                <a:sym typeface="Consolas"/>
              </a:rPr>
              <a:t> type=</a:t>
            </a:r>
            <a:r>
              <a:rPr b="1" lang="vi-VN" sz="1800">
                <a:solidFill>
                  <a:srgbClr val="388E3C"/>
                </a:solidFill>
                <a:latin typeface="Consolas"/>
                <a:ea typeface="Consolas"/>
                <a:cs typeface="Consolas"/>
                <a:sym typeface="Consolas"/>
              </a:rPr>
              <a:t>"String"</a:t>
            </a:r>
            <a:r>
              <a:rPr b="1" lang="vi-VN" sz="1800">
                <a:solidFill>
                  <a:srgbClr val="000000"/>
                </a:solidFill>
                <a:latin typeface="Consolas"/>
                <a:ea typeface="Consolas"/>
                <a:cs typeface="Consolas"/>
                <a:sym typeface="Consolas"/>
              </a:rPr>
              <a:t>/&gt;</a:t>
            </a:r>
            <a:endParaRPr b="1" sz="1800">
              <a:solidFill>
                <a:srgbClr val="000000"/>
              </a:solidFill>
              <a:latin typeface="Consolas"/>
              <a:ea typeface="Consolas"/>
              <a:cs typeface="Consolas"/>
              <a:sym typeface="Consolas"/>
            </a:endParaRPr>
          </a:p>
          <a:p>
            <a:pPr indent="0" lvl="0" marL="0" rtl="0" algn="l">
              <a:spcBef>
                <a:spcPts val="0"/>
              </a:spcBef>
              <a:spcAft>
                <a:spcPts val="0"/>
              </a:spcAft>
              <a:buNone/>
            </a:pPr>
            <a:r>
              <a:rPr b="1" lang="vi-VN" sz="1800">
                <a:solidFill>
                  <a:srgbClr val="000000"/>
                </a:solidFill>
                <a:latin typeface="Consolas"/>
                <a:ea typeface="Consolas"/>
                <a:cs typeface="Consolas"/>
                <a:sym typeface="Consolas"/>
              </a:rPr>
              <a:t>   </a:t>
            </a:r>
            <a:r>
              <a:rPr b="1" lang="vi-V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&lt;androidx.constraintlayout.widget.ConstraintLayout&gt;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&lt;TextView</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android:id=</a:t>
            </a:r>
            <a:r>
              <a:rPr lang="vi-VN" sz="1700">
                <a:solidFill>
                  <a:srgbClr val="388E3C"/>
                </a:solidFill>
                <a:latin typeface="Consolas"/>
                <a:ea typeface="Consolas"/>
                <a:cs typeface="Consolas"/>
                <a:sym typeface="Consolas"/>
              </a:rPr>
              <a:t>"@+id/textView"</a:t>
            </a:r>
            <a:endParaRPr sz="1700">
              <a:solidFill>
                <a:srgbClr val="388E3C"/>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android:text=</a:t>
            </a:r>
            <a:r>
              <a:rPr b="1" lang="vi-VN" sz="1800">
                <a:solidFill>
                  <a:srgbClr val="388E3C"/>
                </a:solidFill>
                <a:latin typeface="Consolas"/>
                <a:ea typeface="Consolas"/>
                <a:cs typeface="Consolas"/>
                <a:sym typeface="Consolas"/>
              </a:rPr>
              <a:t>"@{name}"</a:t>
            </a:r>
            <a:r>
              <a:rPr lang="vi-VN" sz="1700">
                <a:solidFill>
                  <a:srgbClr val="000000"/>
                </a:solidFill>
                <a:latin typeface="Consolas"/>
                <a:ea typeface="Consolas"/>
                <a:cs typeface="Consolas"/>
                <a:sym typeface="Consolas"/>
              </a:rPr>
              <a:t> /&gt;</a:t>
            </a:r>
            <a:endParaRPr sz="1700">
              <a:solidFill>
                <a:srgbClr val="000000"/>
              </a:solidFill>
              <a:latin typeface="Consolas"/>
              <a:ea typeface="Consolas"/>
              <a:cs typeface="Consolas"/>
              <a:sym typeface="Consolas"/>
            </a:endParaRPr>
          </a:p>
          <a:p>
            <a:pPr indent="0" lvl="0" marL="0" rtl="0" algn="l">
              <a:spcBef>
                <a:spcPts val="0"/>
              </a:spcBef>
              <a:spcAft>
                <a:spcPts val="0"/>
              </a:spcAft>
              <a:buNone/>
            </a:pPr>
            <a:r>
              <a:rPr lang="vi-VN" sz="1700">
                <a:solidFill>
                  <a:srgbClr val="000000"/>
                </a:solidFill>
                <a:latin typeface="Consolas"/>
                <a:ea typeface="Consolas"/>
                <a:cs typeface="Consolas"/>
                <a:sym typeface="Consolas"/>
              </a:rPr>
              <a:t>   &lt;/androidx.constraintlayout.widget.ConstraintLayout&gt;</a:t>
            </a:r>
            <a:endParaRPr sz="1700">
              <a:solidFill>
                <a:srgbClr val="000000"/>
              </a:solidFill>
              <a:latin typeface="Consolas"/>
              <a:ea typeface="Consolas"/>
              <a:cs typeface="Consolas"/>
              <a:sym typeface="Consolas"/>
            </a:endParaRPr>
          </a:p>
          <a:p>
            <a:pPr indent="0" lvl="0" marL="0" rtl="0" algn="l">
              <a:spcBef>
                <a:spcPts val="0"/>
              </a:spcBef>
              <a:spcAft>
                <a:spcPts val="595"/>
              </a:spcAft>
              <a:buNone/>
            </a:pPr>
            <a:r>
              <a:rPr lang="vi-VN" sz="1700">
                <a:solidFill>
                  <a:srgbClr val="000000"/>
                </a:solidFill>
                <a:latin typeface="Consolas"/>
                <a:ea typeface="Consolas"/>
                <a:cs typeface="Consolas"/>
                <a:sym typeface="Consolas"/>
              </a:rPr>
              <a:t>&lt;/layout&gt;</a:t>
            </a:r>
            <a:endParaRPr sz="1700">
              <a:latin typeface="Consolas"/>
              <a:ea typeface="Consolas"/>
              <a:cs typeface="Consolas"/>
              <a:sym typeface="Consolas"/>
            </a:endParaRPr>
          </a:p>
        </p:txBody>
      </p:sp>
      <p:sp>
        <p:nvSpPr>
          <p:cNvPr id="457" name="Google Shape;457;p57"/>
          <p:cNvSpPr txBox="1"/>
          <p:nvPr/>
        </p:nvSpPr>
        <p:spPr>
          <a:xfrm>
            <a:off x="311700" y="3789717"/>
            <a:ext cx="84777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Roboto"/>
                <a:ea typeface="Roboto"/>
                <a:cs typeface="Roboto"/>
                <a:sym typeface="Roboto"/>
              </a:rPr>
              <a:t>In </a:t>
            </a:r>
            <a:r>
              <a:rPr lang="vi-VN" sz="1800">
                <a:solidFill>
                  <a:srgbClr val="000000"/>
                </a:solidFill>
                <a:latin typeface="Courier New"/>
                <a:ea typeface="Courier New"/>
                <a:cs typeface="Courier New"/>
                <a:sym typeface="Courier New"/>
              </a:rPr>
              <a:t>MainActivity.kt</a:t>
            </a:r>
            <a:r>
              <a:rPr lang="vi-V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0" rtl="0" algn="l">
              <a:spcBef>
                <a:spcPts val="595"/>
              </a:spcBef>
              <a:spcAft>
                <a:spcPts val="595"/>
              </a:spcAft>
              <a:buNone/>
            </a:pPr>
            <a:r>
              <a:rPr lang="vi-VN" sz="1700">
                <a:solidFill>
                  <a:srgbClr val="000000"/>
                </a:solidFill>
                <a:latin typeface="Consolas"/>
                <a:ea typeface="Consolas"/>
                <a:cs typeface="Consolas"/>
                <a:sym typeface="Consolas"/>
              </a:rPr>
              <a:t>binding.name = </a:t>
            </a:r>
            <a:r>
              <a:rPr lang="vi-VN" sz="1700">
                <a:solidFill>
                  <a:srgbClr val="388E3C"/>
                </a:solidFill>
                <a:latin typeface="Consolas"/>
                <a:ea typeface="Consolas"/>
                <a:cs typeface="Consolas"/>
                <a:sym typeface="Consolas"/>
              </a:rPr>
              <a:t>"John"</a:t>
            </a:r>
            <a:endParaRPr sz="1700">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Biểu thức bố cục liên kết dữ liệu</a:t>
            </a:r>
            <a:endParaRPr>
              <a:latin typeface="Arial"/>
              <a:ea typeface="Arial"/>
              <a:cs typeface="Arial"/>
              <a:sym typeface="Arial"/>
            </a:endParaRPr>
          </a:p>
        </p:txBody>
      </p:sp>
      <p:sp>
        <p:nvSpPr>
          <p:cNvPr id="463" name="Google Shape;463;p5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64" name="Google Shape;464;p58"/>
          <p:cNvSpPr txBox="1"/>
          <p:nvPr/>
        </p:nvSpPr>
        <p:spPr>
          <a:xfrm>
            <a:off x="311700" y="1152475"/>
            <a:ext cx="8520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000000"/>
                </a:solidFill>
                <a:latin typeface="Consolas"/>
                <a:ea typeface="Consolas"/>
                <a:cs typeface="Consolas"/>
                <a:sym typeface="Consolas"/>
              </a:rPr>
              <a:t>&lt;layout&gt;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&lt;variable name=</a:t>
            </a:r>
            <a:r>
              <a:rPr lang="vi-VN" sz="1800">
                <a:solidFill>
                  <a:srgbClr val="388E3C"/>
                </a:solidFill>
                <a:latin typeface="Consolas"/>
                <a:ea typeface="Consolas"/>
                <a:cs typeface="Consolas"/>
                <a:sym typeface="Consolas"/>
              </a:rPr>
              <a:t>"name"</a:t>
            </a:r>
            <a:r>
              <a:rPr lang="vi-VN" sz="1800">
                <a:solidFill>
                  <a:srgbClr val="000000"/>
                </a:solidFill>
                <a:latin typeface="Consolas"/>
                <a:ea typeface="Consolas"/>
                <a:cs typeface="Consolas"/>
                <a:sym typeface="Consolas"/>
              </a:rPr>
              <a:t> type=</a:t>
            </a:r>
            <a:r>
              <a:rPr lang="vi-VN" sz="1800">
                <a:solidFill>
                  <a:srgbClr val="388E3C"/>
                </a:solidFill>
                <a:latin typeface="Consolas"/>
                <a:ea typeface="Consolas"/>
                <a:cs typeface="Consolas"/>
                <a:sym typeface="Consolas"/>
              </a:rPr>
              <a:t>"String"</a:t>
            </a:r>
            <a:r>
              <a:rPr lang="vi-VN" sz="1800">
                <a:solidFill>
                  <a:srgbClr val="000000"/>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t>
            </a:r>
            <a:r>
              <a:rPr lang="vi-V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&lt;androidx.constraintlayout.widget.ConstraintLayout&gt;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&lt;TextView</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"@+id/textView"</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android:text=</a:t>
            </a:r>
            <a:r>
              <a:rPr lang="vi-VN" sz="1800">
                <a:solidFill>
                  <a:srgbClr val="388E3C"/>
                </a:solidFill>
                <a:latin typeface="Consolas"/>
                <a:ea typeface="Consolas"/>
                <a:cs typeface="Consolas"/>
                <a:sym typeface="Consolas"/>
              </a:rPr>
              <a:t>"</a:t>
            </a:r>
            <a:r>
              <a:rPr b="1" lang="vi-VN" sz="1800">
                <a:solidFill>
                  <a:srgbClr val="388E3C"/>
                </a:solidFill>
                <a:latin typeface="Consolas"/>
                <a:ea typeface="Consolas"/>
                <a:cs typeface="Consolas"/>
                <a:sym typeface="Consolas"/>
              </a:rPr>
              <a:t>@{name.toUpperCase()}</a:t>
            </a:r>
            <a:r>
              <a:rPr lang="vi-VN" sz="1800">
                <a:solidFill>
                  <a:srgbClr val="388E3C"/>
                </a:solidFill>
                <a:latin typeface="Consolas"/>
                <a:ea typeface="Consolas"/>
                <a:cs typeface="Consolas"/>
                <a:sym typeface="Consolas"/>
              </a:rPr>
              <a:t>"</a:t>
            </a:r>
            <a:r>
              <a:rPr lang="vi-VN" sz="1800">
                <a:solidFill>
                  <a:srgbClr val="000000"/>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rtl="0" algn="l">
              <a:spcBef>
                <a:spcPts val="0"/>
              </a:spcBef>
              <a:spcAft>
                <a:spcPts val="0"/>
              </a:spcAft>
              <a:buNone/>
            </a:pPr>
            <a:r>
              <a:rPr lang="vi-VN" sz="1800">
                <a:solidFill>
                  <a:srgbClr val="000000"/>
                </a:solidFill>
                <a:latin typeface="Consolas"/>
                <a:ea typeface="Consolas"/>
                <a:cs typeface="Consolas"/>
                <a:sym typeface="Consolas"/>
              </a:rPr>
              <a:t>   &lt;/androidx.constraintlayout.widget.ConstraintLayout&gt;</a:t>
            </a:r>
            <a:endParaRPr sz="1800">
              <a:solidFill>
                <a:srgbClr val="000000"/>
              </a:solidFill>
              <a:latin typeface="Consolas"/>
              <a:ea typeface="Consolas"/>
              <a:cs typeface="Consolas"/>
              <a:sym typeface="Consolas"/>
            </a:endParaRPr>
          </a:p>
          <a:p>
            <a:pPr indent="0" lvl="0" marL="0" rtl="0" algn="l">
              <a:spcBef>
                <a:spcPts val="0"/>
              </a:spcBef>
              <a:spcAft>
                <a:spcPts val="595"/>
              </a:spcAft>
              <a:buNone/>
            </a:pPr>
            <a:r>
              <a:rPr lang="vi-VN" sz="1800">
                <a:solidFill>
                  <a:srgbClr val="000000"/>
                </a:solidFill>
                <a:latin typeface="Consolas"/>
                <a:ea typeface="Consolas"/>
                <a:cs typeface="Consolas"/>
                <a:sym typeface="Consolas"/>
              </a:rPr>
              <a:t>&lt;/layout&gt;</a:t>
            </a:r>
            <a:endParaRPr sz="18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70" name="Google Shape;470;p5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Hiển thị danh sách bằng RecyclerView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RecyclerView</a:t>
            </a:r>
            <a:endParaRPr>
              <a:latin typeface="Arial"/>
              <a:ea typeface="Arial"/>
              <a:cs typeface="Arial"/>
              <a:sym typeface="Arial"/>
            </a:endParaRPr>
          </a:p>
        </p:txBody>
      </p:sp>
      <p:sp>
        <p:nvSpPr>
          <p:cNvPr id="476" name="Google Shape;476;p60"/>
          <p:cNvSpPr txBox="1"/>
          <p:nvPr>
            <p:ph idx="1" type="body"/>
          </p:nvPr>
        </p:nvSpPr>
        <p:spPr>
          <a:xfrm>
            <a:off x="311700" y="1416350"/>
            <a:ext cx="8190600" cy="2741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vi-VN" sz="2200">
                <a:latin typeface="Arial"/>
                <a:ea typeface="Arial"/>
                <a:cs typeface="Arial"/>
                <a:sym typeface="Arial"/>
              </a:rPr>
              <a:t>Tiện ích để hiển thị danh sách dữ liệu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"Tái chế" (tái sử dụng) các chế độ xem mục để giúp cuộn hiệu quả hơn </a:t>
            </a:r>
            <a:endParaRPr>
              <a:latin typeface="Arial"/>
              <a:ea typeface="Arial"/>
              <a:cs typeface="Arial"/>
              <a:sym typeface="Arial"/>
            </a:endParaRPr>
          </a:p>
          <a:p>
            <a:pPr indent="-368300" lvl="0" marL="457200" rtl="0" algn="l">
              <a:lnSpc>
                <a:spcPct val="115000"/>
              </a:lnSpc>
              <a:spcBef>
                <a:spcPts val="1000"/>
              </a:spcBef>
              <a:spcAft>
                <a:spcPts val="0"/>
              </a:spcAft>
              <a:buSzPts val="2200"/>
              <a:buChar char="●"/>
            </a:pPr>
            <a:r>
              <a:rPr lang="vi-VN" sz="2200">
                <a:latin typeface="Arial"/>
                <a:ea typeface="Arial"/>
                <a:cs typeface="Arial"/>
                <a:sym typeface="Arial"/>
              </a:rPr>
              <a:t>Có thể chỉ định bố cục mục danh sách cho từng mục trong tập dữ liệu </a:t>
            </a:r>
            <a:endParaRPr>
              <a:latin typeface="Arial"/>
              <a:ea typeface="Arial"/>
              <a:cs typeface="Arial"/>
              <a:sym typeface="Arial"/>
            </a:endParaRPr>
          </a:p>
          <a:p>
            <a:pPr indent="-381000" lvl="0" marL="457200" rtl="0" algn="l">
              <a:lnSpc>
                <a:spcPct val="115000"/>
              </a:lnSpc>
              <a:spcBef>
                <a:spcPts val="1000"/>
              </a:spcBef>
              <a:spcAft>
                <a:spcPts val="1000"/>
              </a:spcAft>
              <a:buSzPts val="2400"/>
              <a:buChar char="●"/>
            </a:pPr>
            <a:r>
              <a:rPr lang="vi-VN" sz="2200">
                <a:latin typeface="Arial"/>
                <a:ea typeface="Arial"/>
                <a:cs typeface="Arial"/>
                <a:sym typeface="Arial"/>
              </a:rPr>
              <a:t>Hỗ trợ </a:t>
            </a:r>
            <a:r>
              <a:rPr lang="vi-VN">
                <a:latin typeface="Arial"/>
                <a:ea typeface="Arial"/>
                <a:cs typeface="Arial"/>
                <a:sym typeface="Arial"/>
              </a:rPr>
              <a:t>hoạt ảnh và quá trình chuyển đổi </a:t>
            </a:r>
            <a:endParaRPr>
              <a:latin typeface="Arial"/>
              <a:ea typeface="Arial"/>
              <a:cs typeface="Arial"/>
              <a:sym typeface="Arial"/>
            </a:endParaRPr>
          </a:p>
        </p:txBody>
      </p:sp>
      <p:sp>
        <p:nvSpPr>
          <p:cNvPr id="477" name="Google Shape;477;p6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RecyclerView.Adapter</a:t>
            </a:r>
            <a:endParaRPr>
              <a:latin typeface="Arial"/>
              <a:ea typeface="Arial"/>
              <a:cs typeface="Arial"/>
              <a:sym typeface="Arial"/>
            </a:endParaRPr>
          </a:p>
        </p:txBody>
      </p:sp>
      <p:sp>
        <p:nvSpPr>
          <p:cNvPr id="483" name="Google Shape;483;p61"/>
          <p:cNvSpPr txBox="1"/>
          <p:nvPr>
            <p:ph idx="1" type="body"/>
          </p:nvPr>
        </p:nvSpPr>
        <p:spPr>
          <a:xfrm>
            <a:off x="311700" y="1597075"/>
            <a:ext cx="8520600" cy="2617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a:latin typeface="Arial"/>
                <a:ea typeface="Arial"/>
                <a:cs typeface="Arial"/>
                <a:sym typeface="Arial"/>
              </a:rPr>
              <a:t>Cung cấp dữ liệu và bố cục mà RecyclerView hiển thị</a:t>
            </a:r>
            <a:endParaRPr>
              <a:latin typeface="Arial"/>
              <a:ea typeface="Arial"/>
              <a:cs typeface="Arial"/>
              <a:sym typeface="Arial"/>
            </a:endParaRPr>
          </a:p>
          <a:p>
            <a:pPr indent="-355600" lvl="0" marL="457200" rtl="0" algn="l">
              <a:lnSpc>
                <a:spcPct val="115000"/>
              </a:lnSpc>
              <a:spcBef>
                <a:spcPts val="1000"/>
              </a:spcBef>
              <a:spcAft>
                <a:spcPts val="0"/>
              </a:spcAft>
              <a:buSzPts val="2000"/>
              <a:buChar char="●"/>
            </a:pPr>
            <a:r>
              <a:rPr lang="vi-VN" sz="2000">
                <a:latin typeface="Arial"/>
                <a:ea typeface="Arial"/>
                <a:cs typeface="Arial"/>
                <a:sym typeface="Arial"/>
              </a:rPr>
              <a:t>Một Bộ chuyển đổi tùy chỉnh mở rộng từ </a:t>
            </a:r>
            <a:r>
              <a:rPr lang="vi-VN" sz="2000">
                <a:latin typeface="Courier New"/>
                <a:ea typeface="Courier New"/>
                <a:cs typeface="Courier New"/>
                <a:sym typeface="Courier New"/>
              </a:rPr>
              <a:t>RecyclerView.Adapter</a:t>
            </a:r>
            <a:r>
              <a:rPr lang="vi-VN" sz="2000">
                <a:latin typeface="Arial"/>
                <a:ea typeface="Arial"/>
                <a:cs typeface="Arial"/>
                <a:sym typeface="Arial"/>
              </a:rPr>
              <a:t> và ghi đè 3 hàm sau:</a:t>
            </a:r>
            <a:endParaRPr sz="2000">
              <a:solidFill>
                <a:schemeClr val="dk1"/>
              </a:solidFill>
            </a:endParaRPr>
          </a:p>
          <a:p>
            <a:pPr indent="-355600" lvl="0" marL="914400" rtl="0" algn="l">
              <a:spcBef>
                <a:spcPts val="0"/>
              </a:spcBef>
              <a:spcAft>
                <a:spcPts val="0"/>
              </a:spcAft>
              <a:buClr>
                <a:schemeClr val="dk1"/>
              </a:buClr>
              <a:buSzPts val="2000"/>
              <a:buChar char="●"/>
            </a:pPr>
            <a:r>
              <a:rPr lang="vi-VN" sz="2000">
                <a:solidFill>
                  <a:schemeClr val="dk1"/>
                </a:solidFill>
                <a:latin typeface="Courier New"/>
                <a:ea typeface="Courier New"/>
                <a:cs typeface="Courier New"/>
                <a:sym typeface="Courier New"/>
              </a:rPr>
              <a:t>getItemCount </a:t>
            </a:r>
            <a:endParaRPr sz="2000">
              <a:solidFill>
                <a:schemeClr val="dk1"/>
              </a:solidFill>
              <a:latin typeface="Courier New"/>
              <a:ea typeface="Courier New"/>
              <a:cs typeface="Courier New"/>
              <a:sym typeface="Courier New"/>
            </a:endParaRPr>
          </a:p>
          <a:p>
            <a:pPr indent="-355600" lvl="0" marL="914400" rtl="0" algn="l">
              <a:spcBef>
                <a:spcPts val="0"/>
              </a:spcBef>
              <a:spcAft>
                <a:spcPts val="0"/>
              </a:spcAft>
              <a:buClr>
                <a:schemeClr val="dk1"/>
              </a:buClr>
              <a:buSzPts val="2000"/>
              <a:buChar char="●"/>
            </a:pPr>
            <a:r>
              <a:rPr lang="vi-VN" sz="2000">
                <a:solidFill>
                  <a:schemeClr val="dk1"/>
                </a:solidFill>
                <a:latin typeface="Courier New"/>
                <a:ea typeface="Courier New"/>
                <a:cs typeface="Courier New"/>
                <a:sym typeface="Courier New"/>
              </a:rPr>
              <a:t>onCreateViewHolder </a:t>
            </a:r>
            <a:endParaRPr sz="2000">
              <a:solidFill>
                <a:schemeClr val="dk1"/>
              </a:solidFill>
              <a:latin typeface="Courier New"/>
              <a:ea typeface="Courier New"/>
              <a:cs typeface="Courier New"/>
              <a:sym typeface="Courier New"/>
            </a:endParaRPr>
          </a:p>
          <a:p>
            <a:pPr indent="-355600" lvl="0" marL="914400" rtl="0" algn="l">
              <a:spcBef>
                <a:spcPts val="0"/>
              </a:spcBef>
              <a:spcAft>
                <a:spcPts val="0"/>
              </a:spcAft>
              <a:buClr>
                <a:schemeClr val="dk1"/>
              </a:buClr>
              <a:buSzPts val="2000"/>
              <a:buFont typeface="Courier New"/>
              <a:buChar char="●"/>
            </a:pPr>
            <a:r>
              <a:rPr lang="vi-VN" sz="2000">
                <a:solidFill>
                  <a:schemeClr val="dk1"/>
                </a:solidFill>
                <a:latin typeface="Courier New"/>
                <a:ea typeface="Courier New"/>
                <a:cs typeface="Courier New"/>
                <a:sym typeface="Courier New"/>
              </a:rPr>
              <a:t>onBindViewHolder</a:t>
            </a:r>
            <a:endParaRPr sz="20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None/>
            </a:pPr>
            <a:r>
              <a:t/>
            </a:r>
            <a:endParaRPr sz="2000">
              <a:latin typeface="Arial"/>
              <a:ea typeface="Arial"/>
              <a:cs typeface="Arial"/>
              <a:sym typeface="Arial"/>
            </a:endParaRPr>
          </a:p>
          <a:p>
            <a:pPr indent="-228600" lvl="0" marL="914400" rtl="0" algn="l">
              <a:lnSpc>
                <a:spcPct val="115000"/>
              </a:lnSpc>
              <a:spcBef>
                <a:spcPts val="0"/>
              </a:spcBef>
              <a:spcAft>
                <a:spcPts val="0"/>
              </a:spcAft>
              <a:buClr>
                <a:schemeClr val="dk1"/>
              </a:buClr>
              <a:buSzPts val="2000"/>
              <a:buNone/>
            </a:pPr>
            <a:r>
              <a:t/>
            </a:r>
            <a:endParaRPr sz="2000">
              <a:latin typeface="Courier New"/>
              <a:ea typeface="Courier New"/>
              <a:cs typeface="Courier New"/>
              <a:sym typeface="Courier New"/>
            </a:endParaRPr>
          </a:p>
        </p:txBody>
      </p:sp>
      <p:sp>
        <p:nvSpPr>
          <p:cNvPr id="484" name="Google Shape;484;p6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300">
                <a:latin typeface="Arial"/>
                <a:ea typeface="Arial"/>
                <a:cs typeface="Arial"/>
                <a:sym typeface="Arial"/>
              </a:rPr>
              <a:t>Xem tính năng tái chế trong RecyclerView</a:t>
            </a:r>
            <a:endParaRPr sz="3300">
              <a:latin typeface="Arial"/>
              <a:ea typeface="Arial"/>
              <a:cs typeface="Arial"/>
              <a:sym typeface="Arial"/>
            </a:endParaRPr>
          </a:p>
        </p:txBody>
      </p:sp>
      <p:sp>
        <p:nvSpPr>
          <p:cNvPr id="490" name="Google Shape;490;p6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491" name="Google Shape;491;p62"/>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vi-VN" sz="1700" u="none" cap="none" strike="noStrike">
                <a:solidFill>
                  <a:srgbClr val="000000"/>
                </a:solidFill>
                <a:latin typeface="Arial"/>
                <a:ea typeface="Arial"/>
                <a:cs typeface="Arial"/>
                <a:sym typeface="Arial"/>
              </a:rPr>
              <a:t>Nếu mục được cuộn ngoài màn hình, mục đó sẽ không bị hủy bỏ. Mục được đưa vào một nhóm để tái chế.</a:t>
            </a:r>
            <a:endParaRPr sz="1300"/>
          </a:p>
        </p:txBody>
      </p:sp>
      <p:sp>
        <p:nvSpPr>
          <p:cNvPr id="492" name="Google Shape;492;p62"/>
          <p:cNvSpPr txBox="1"/>
          <p:nvPr/>
        </p:nvSpPr>
        <p:spPr>
          <a:xfrm>
            <a:off x="6280910" y="3040750"/>
            <a:ext cx="2625600" cy="8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700" u="none" cap="none" strike="noStrike">
                <a:solidFill>
                  <a:srgbClr val="000000"/>
                </a:solidFill>
              </a:rPr>
              <a:t>onBindViewHolder liên kết chế độ xem với các giá trị mới, sau đó, chế độ xem được chèn lại vào danh sách.</a:t>
            </a:r>
            <a:endParaRPr sz="1300"/>
          </a:p>
        </p:txBody>
      </p:sp>
      <p:grpSp>
        <p:nvGrpSpPr>
          <p:cNvPr id="493" name="Google Shape;493;p62"/>
          <p:cNvGrpSpPr/>
          <p:nvPr/>
        </p:nvGrpSpPr>
        <p:grpSpPr>
          <a:xfrm>
            <a:off x="354423" y="1253410"/>
            <a:ext cx="5887177" cy="3100677"/>
            <a:chOff x="354423" y="1253410"/>
            <a:chExt cx="5887177" cy="3100677"/>
          </a:xfrm>
        </p:grpSpPr>
        <p:sp>
          <p:nvSpPr>
            <p:cNvPr id="494" name="Google Shape;494;p62"/>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2"/>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2"/>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Mountain View, California</a:t>
              </a:r>
              <a:endParaRPr/>
            </a:p>
          </p:txBody>
        </p:sp>
        <p:sp>
          <p:nvSpPr>
            <p:cNvPr id="497" name="Google Shape;497;p62"/>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2"/>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99" name="Google Shape;499;p62"/>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2"/>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2"/>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2"/>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2"/>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Miami, Florida</a:t>
              </a:r>
              <a:endParaRPr/>
            </a:p>
          </p:txBody>
        </p:sp>
        <p:sp>
          <p:nvSpPr>
            <p:cNvPr id="504" name="Google Shape;504;p62"/>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Seattle, Washington</a:t>
              </a:r>
              <a:endParaRPr/>
            </a:p>
          </p:txBody>
        </p:sp>
        <p:sp>
          <p:nvSpPr>
            <p:cNvPr id="505" name="Google Shape;505;p62"/>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Reno, Nevada</a:t>
              </a:r>
              <a:endParaRPr/>
            </a:p>
          </p:txBody>
        </p:sp>
        <p:sp>
          <p:nvSpPr>
            <p:cNvPr id="506" name="Google Shape;506;p62"/>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Nashville, Tennessee</a:t>
              </a:r>
              <a:endParaRPr/>
            </a:p>
          </p:txBody>
        </p:sp>
        <p:sp>
          <p:nvSpPr>
            <p:cNvPr id="507" name="Google Shape;507;p62"/>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vi-VN" sz="1700" u="none" cap="none" strike="noStrike">
                  <a:solidFill>
                    <a:srgbClr val="000000"/>
                  </a:solidFill>
                  <a:latin typeface="Roboto Condensed"/>
                  <a:ea typeface="Roboto Condensed"/>
                  <a:cs typeface="Roboto Condensed"/>
                  <a:sym typeface="Roboto Condensed"/>
                </a:rPr>
                <a:t>Little Rock, Arkansas</a:t>
              </a:r>
              <a:endParaRPr/>
            </a:p>
          </p:txBody>
        </p:sp>
        <p:sp>
          <p:nvSpPr>
            <p:cNvPr id="508" name="Google Shape;508;p62"/>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Boston, Massachusetts</a:t>
              </a:r>
              <a:endParaRPr/>
            </a:p>
          </p:txBody>
        </p:sp>
        <p:sp>
          <p:nvSpPr>
            <p:cNvPr id="509" name="Google Shape;509;p62"/>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2"/>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vi-VN" sz="1600" u="none" cap="none" strike="noStrike">
                  <a:solidFill>
                    <a:srgbClr val="000000"/>
                  </a:solidFill>
                  <a:latin typeface="Roboto Condensed"/>
                  <a:ea typeface="Roboto Condensed"/>
                  <a:cs typeface="Roboto Condensed"/>
                  <a:sym typeface="Roboto Condensed"/>
                </a:rPr>
                <a:t>Chicago, Illinois</a:t>
              </a:r>
              <a:endParaRPr/>
            </a:p>
          </p:txBody>
        </p:sp>
        <p:cxnSp>
          <p:nvCxnSpPr>
            <p:cNvPr id="511" name="Google Shape;511;p62"/>
            <p:cNvCxnSpPr/>
            <p:nvPr/>
          </p:nvCxnSpPr>
          <p:spPr>
            <a:xfrm rot="10800000">
              <a:off x="2503266" y="3949788"/>
              <a:ext cx="647400" cy="252900"/>
            </a:xfrm>
            <a:prstGeom prst="straightConnector1">
              <a:avLst/>
            </a:prstGeom>
            <a:noFill/>
            <a:ln cap="flat" cmpd="sng" w="28575">
              <a:solidFill>
                <a:srgbClr val="083042"/>
              </a:solidFill>
              <a:prstDash val="solid"/>
              <a:round/>
              <a:headEnd len="sm" w="sm" type="none"/>
              <a:tailEnd len="med" w="med" type="triangle"/>
            </a:ln>
          </p:spPr>
        </p:cxnSp>
        <p:sp>
          <p:nvSpPr>
            <p:cNvPr id="512" name="Google Shape;512;p62"/>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Thêm RecyclerView vào bố cục của bạn</a:t>
            </a:r>
            <a:endParaRPr sz="3400">
              <a:latin typeface="Arial"/>
              <a:ea typeface="Arial"/>
              <a:cs typeface="Arial"/>
              <a:sym typeface="Arial"/>
            </a:endParaRPr>
          </a:p>
        </p:txBody>
      </p:sp>
      <p:sp>
        <p:nvSpPr>
          <p:cNvPr id="518" name="Google Shape;518;p6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19" name="Google Shape;519;p63"/>
          <p:cNvSpPr txBox="1"/>
          <p:nvPr/>
        </p:nvSpPr>
        <p:spPr>
          <a:xfrm>
            <a:off x="311700" y="1762075"/>
            <a:ext cx="8520600" cy="21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7474F"/>
                </a:solidFill>
                <a:latin typeface="Consolas"/>
                <a:ea typeface="Consolas"/>
                <a:cs typeface="Consolas"/>
                <a:sym typeface="Consolas"/>
              </a:rPr>
              <a:t>&lt;androidx.recyclerview.widget.RecyclerView</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"@+id/rv"</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android:scrollbars=</a:t>
            </a:r>
            <a:r>
              <a:rPr lang="vi-V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spcBef>
                <a:spcPts val="595"/>
              </a:spcBef>
              <a:spcAft>
                <a:spcPts val="0"/>
              </a:spcAft>
              <a:buNone/>
            </a:pPr>
            <a:r>
              <a:rPr lang="vi-VN" sz="1800">
                <a:solidFill>
                  <a:srgbClr val="37474F"/>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spcBef>
                <a:spcPts val="595"/>
              </a:spcBef>
              <a:spcAft>
                <a:spcPts val="595"/>
              </a:spcAft>
              <a:buNone/>
            </a:pPr>
            <a:r>
              <a:rPr lang="vi-VN" sz="1800">
                <a:solidFill>
                  <a:srgbClr val="37474F"/>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"match_parent"</a:t>
            </a:r>
            <a:r>
              <a:rPr lang="vi-VN" sz="1800">
                <a:solidFill>
                  <a:srgbClr val="37474F"/>
                </a:solidFill>
                <a:latin typeface="Consolas"/>
                <a:ea typeface="Consolas"/>
                <a:cs typeface="Consolas"/>
                <a:sym typeface="Consolas"/>
              </a:rPr>
              <a:t>/&gt;</a:t>
            </a:r>
            <a:endParaRPr sz="1800">
              <a:solidFill>
                <a:srgbClr val="000000"/>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bố cục mục danh sách</a:t>
            </a:r>
            <a:endParaRPr>
              <a:latin typeface="Arial"/>
              <a:ea typeface="Arial"/>
              <a:cs typeface="Arial"/>
              <a:sym typeface="Arial"/>
            </a:endParaRPr>
          </a:p>
        </p:txBody>
      </p:sp>
      <p:sp>
        <p:nvSpPr>
          <p:cNvPr id="525" name="Google Shape;525;p6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26" name="Google Shape;526;p64"/>
          <p:cNvSpPr txBox="1"/>
          <p:nvPr/>
        </p:nvSpPr>
        <p:spPr>
          <a:xfrm>
            <a:off x="311700" y="1141588"/>
            <a:ext cx="8520600" cy="4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VN" sz="1800">
                <a:latin typeface="Courier New"/>
                <a:ea typeface="Courier New"/>
                <a:cs typeface="Courier New"/>
                <a:sym typeface="Courier New"/>
              </a:rPr>
              <a:t>res/layout/item_view.xml</a:t>
            </a:r>
            <a:endParaRPr sz="1800">
              <a:latin typeface="Courier New"/>
              <a:ea typeface="Courier New"/>
              <a:cs typeface="Courier New"/>
              <a:sym typeface="Courier New"/>
            </a:endParaRPr>
          </a:p>
        </p:txBody>
      </p:sp>
      <p:sp>
        <p:nvSpPr>
          <p:cNvPr id="527" name="Google Shape;527;p64"/>
          <p:cNvSpPr txBox="1"/>
          <p:nvPr/>
        </p:nvSpPr>
        <p:spPr>
          <a:xfrm>
            <a:off x="341875" y="1618050"/>
            <a:ext cx="8448300" cy="29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&lt;FrameLayout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"wrap_content"</a:t>
            </a:r>
            <a:r>
              <a:rPr lang="vi-V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android:id=</a:t>
            </a:r>
            <a:r>
              <a:rPr lang="vi-VN" sz="1800">
                <a:solidFill>
                  <a:srgbClr val="388E3C"/>
                </a:solidFill>
                <a:latin typeface="Consolas"/>
                <a:ea typeface="Consolas"/>
                <a:cs typeface="Consolas"/>
                <a:sym typeface="Consolas"/>
              </a:rPr>
              <a:t>"@+id/number"</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android:layout_width=</a:t>
            </a:r>
            <a:r>
              <a:rPr lang="vi-V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       android:layout_height=</a:t>
            </a:r>
            <a:r>
              <a:rPr lang="vi-VN" sz="1800">
                <a:solidFill>
                  <a:srgbClr val="388E3C"/>
                </a:solidFill>
                <a:latin typeface="Consolas"/>
                <a:ea typeface="Consolas"/>
                <a:cs typeface="Consolas"/>
                <a:sym typeface="Consolas"/>
              </a:rPr>
              <a:t>"wrap_content"</a:t>
            </a:r>
            <a:r>
              <a:rPr lang="vi-V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rgbClr val="000000"/>
              </a:buClr>
              <a:buSzPts val="1100"/>
              <a:buFont typeface="Arial"/>
              <a:buNone/>
            </a:pPr>
            <a:r>
              <a:rPr lang="vi-VN" sz="1800">
                <a:solidFill>
                  <a:srgbClr val="37474F"/>
                </a:solidFill>
                <a:latin typeface="Consolas"/>
                <a:ea typeface="Consolas"/>
                <a:cs typeface="Consolas"/>
                <a:sym typeface="Consolas"/>
              </a:rPr>
              <a:t>&lt;/FrameLayout&gt;</a:t>
            </a:r>
            <a:endParaRPr sz="1800">
              <a:solidFill>
                <a:srgbClr val="000000"/>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Tạo bộ chuyển đổi danh sách</a:t>
            </a:r>
            <a:endParaRPr>
              <a:latin typeface="Arial"/>
              <a:ea typeface="Arial"/>
              <a:cs typeface="Arial"/>
              <a:sym typeface="Arial"/>
            </a:endParaRPr>
          </a:p>
        </p:txBody>
      </p:sp>
      <p:sp>
        <p:nvSpPr>
          <p:cNvPr id="533" name="Google Shape;533;p6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34" name="Google Shape;534;p65"/>
          <p:cNvSpPr txBox="1"/>
          <p:nvPr/>
        </p:nvSpPr>
        <p:spPr>
          <a:xfrm>
            <a:off x="128750" y="1056175"/>
            <a:ext cx="88119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450">
                <a:solidFill>
                  <a:srgbClr val="3F51B5"/>
                </a:solidFill>
                <a:latin typeface="Consolas"/>
                <a:ea typeface="Consolas"/>
                <a:cs typeface="Consolas"/>
                <a:sym typeface="Consolas"/>
              </a:rPr>
              <a:t>class</a:t>
            </a:r>
            <a:r>
              <a:rPr lang="vi-VN" sz="1000">
                <a:solidFill>
                  <a:srgbClr val="000000"/>
                </a:solidFill>
                <a:latin typeface="Consolas"/>
                <a:ea typeface="Consolas"/>
                <a:cs typeface="Consolas"/>
                <a:sym typeface="Consolas"/>
              </a:rPr>
              <a:t> </a:t>
            </a:r>
            <a:r>
              <a:rPr lang="vi-VN" sz="1450">
                <a:solidFill>
                  <a:srgbClr val="000000"/>
                </a:solidFill>
                <a:latin typeface="Consolas"/>
                <a:ea typeface="Consolas"/>
                <a:cs typeface="Consolas"/>
                <a:sym typeface="Consolas"/>
              </a:rPr>
              <a:t>MyAdapter(</a:t>
            </a:r>
            <a:r>
              <a:rPr lang="vi-VN" sz="1450">
                <a:solidFill>
                  <a:srgbClr val="3F51B5"/>
                </a:solidFill>
                <a:latin typeface="Consolas"/>
                <a:ea typeface="Consolas"/>
                <a:cs typeface="Consolas"/>
                <a:sym typeface="Consolas"/>
              </a:rPr>
              <a:t>val</a:t>
            </a:r>
            <a:r>
              <a:rPr lang="vi-VN" sz="1000">
                <a:solidFill>
                  <a:srgbClr val="3F51B5"/>
                </a:solidFill>
                <a:latin typeface="Consolas"/>
                <a:ea typeface="Consolas"/>
                <a:cs typeface="Consolas"/>
                <a:sym typeface="Consolas"/>
              </a:rPr>
              <a:t> </a:t>
            </a:r>
            <a:r>
              <a:rPr lang="vi-VN" sz="1450">
                <a:solidFill>
                  <a:srgbClr val="3F51B5"/>
                </a:solidFill>
                <a:latin typeface="Consolas"/>
                <a:ea typeface="Consolas"/>
                <a:cs typeface="Consolas"/>
                <a:sym typeface="Consolas"/>
              </a:rPr>
              <a:t>data</a:t>
            </a:r>
            <a:r>
              <a:rPr lang="vi-VN" sz="1450">
                <a:solidFill>
                  <a:srgbClr val="000000"/>
                </a:solidFill>
                <a:latin typeface="Consolas"/>
                <a:ea typeface="Consolas"/>
                <a:cs typeface="Consolas"/>
                <a:sym typeface="Consolas"/>
              </a:rPr>
              <a:t>:</a:t>
            </a:r>
            <a:r>
              <a:rPr lang="vi-VN" sz="1000">
                <a:solidFill>
                  <a:srgbClr val="000000"/>
                </a:solidFill>
                <a:latin typeface="Consolas"/>
                <a:ea typeface="Consolas"/>
                <a:cs typeface="Consolas"/>
                <a:sym typeface="Consolas"/>
              </a:rPr>
              <a:t> </a:t>
            </a:r>
            <a:r>
              <a:rPr lang="vi-VN" sz="1450">
                <a:solidFill>
                  <a:srgbClr val="000000"/>
                </a:solidFill>
                <a:latin typeface="Consolas"/>
                <a:ea typeface="Consolas"/>
                <a:cs typeface="Consolas"/>
                <a:sym typeface="Consolas"/>
              </a:rPr>
              <a:t>List&lt;Int&gt;)</a:t>
            </a:r>
            <a:r>
              <a:rPr lang="vi-VN" sz="1000">
                <a:solidFill>
                  <a:srgbClr val="000000"/>
                </a:solidFill>
                <a:latin typeface="Consolas"/>
                <a:ea typeface="Consolas"/>
                <a:cs typeface="Consolas"/>
                <a:sym typeface="Consolas"/>
              </a:rPr>
              <a:t> </a:t>
            </a:r>
            <a:r>
              <a:rPr lang="vi-VN" sz="1450">
                <a:solidFill>
                  <a:srgbClr val="000000"/>
                </a:solidFill>
                <a:latin typeface="Consolas"/>
                <a:ea typeface="Consolas"/>
                <a:cs typeface="Consolas"/>
                <a:sym typeface="Consolas"/>
              </a:rPr>
              <a:t>:</a:t>
            </a:r>
            <a:r>
              <a:rPr lang="vi-VN" sz="1000">
                <a:solidFill>
                  <a:srgbClr val="000000"/>
                </a:solidFill>
                <a:latin typeface="Consolas"/>
                <a:ea typeface="Consolas"/>
                <a:cs typeface="Consolas"/>
                <a:sym typeface="Consolas"/>
              </a:rPr>
              <a:t> </a:t>
            </a:r>
            <a:r>
              <a:rPr b="1" lang="vi-VN" sz="1450">
                <a:solidFill>
                  <a:srgbClr val="000000"/>
                </a:solidFill>
                <a:latin typeface="Consolas"/>
                <a:ea typeface="Consolas"/>
                <a:cs typeface="Consolas"/>
                <a:sym typeface="Consolas"/>
              </a:rPr>
              <a:t>RecyclerView.Adapter</a:t>
            </a:r>
            <a:r>
              <a:rPr lang="vi-VN" sz="1450">
                <a:solidFill>
                  <a:srgbClr val="000000"/>
                </a:solidFill>
                <a:latin typeface="Consolas"/>
                <a:ea typeface="Consolas"/>
                <a:cs typeface="Consolas"/>
                <a:sym typeface="Consolas"/>
              </a:rPr>
              <a:t>&lt;MyAdapter.MyViewHolder&gt;()</a:t>
            </a:r>
            <a:r>
              <a:rPr lang="vi-VN" sz="1000">
                <a:solidFill>
                  <a:srgbClr val="000000"/>
                </a:solidFill>
                <a:latin typeface="Consolas"/>
                <a:ea typeface="Consolas"/>
                <a:cs typeface="Consolas"/>
                <a:sym typeface="Consolas"/>
              </a:rPr>
              <a:t> </a:t>
            </a:r>
            <a:r>
              <a:rPr lang="vi-VN" sz="1450">
                <a:solidFill>
                  <a:srgbClr val="000000"/>
                </a:solidFill>
                <a:latin typeface="Consolas"/>
                <a:ea typeface="Consolas"/>
                <a:cs typeface="Consolas"/>
                <a:sym typeface="Consolas"/>
              </a:rPr>
              <a:t>{</a:t>
            </a:r>
            <a:endParaRPr sz="1450">
              <a:latin typeface="Consolas"/>
              <a:ea typeface="Consolas"/>
              <a:cs typeface="Consolas"/>
              <a:sym typeface="Consolas"/>
            </a:endParaRPr>
          </a:p>
        </p:txBody>
      </p:sp>
      <p:sp>
        <p:nvSpPr>
          <p:cNvPr id="535" name="Google Shape;535;p65"/>
          <p:cNvSpPr txBox="1"/>
          <p:nvPr/>
        </p:nvSpPr>
        <p:spPr>
          <a:xfrm>
            <a:off x="165922" y="1424400"/>
            <a:ext cx="94119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450">
                <a:solidFill>
                  <a:srgbClr val="000000"/>
                </a:solidFill>
                <a:latin typeface="Consolas"/>
                <a:ea typeface="Consolas"/>
                <a:cs typeface="Consolas"/>
                <a:sym typeface="Consolas"/>
              </a:rPr>
              <a:t>   </a:t>
            </a:r>
            <a:r>
              <a:rPr lang="vi-VN" sz="1450">
                <a:solidFill>
                  <a:srgbClr val="3F51B5"/>
                </a:solidFill>
                <a:latin typeface="Consolas"/>
                <a:ea typeface="Consolas"/>
                <a:cs typeface="Consolas"/>
                <a:sym typeface="Consolas"/>
              </a:rPr>
              <a:t>class</a:t>
            </a:r>
            <a:r>
              <a:rPr lang="vi-VN" sz="1450">
                <a:solidFill>
                  <a:srgbClr val="000000"/>
                </a:solidFill>
                <a:latin typeface="Consolas"/>
                <a:ea typeface="Consolas"/>
                <a:cs typeface="Consolas"/>
                <a:sym typeface="Consolas"/>
              </a:rPr>
              <a:t> MyViewHolder(</a:t>
            </a:r>
            <a:r>
              <a:rPr lang="vi-VN" sz="1450">
                <a:solidFill>
                  <a:srgbClr val="3F51B5"/>
                </a:solidFill>
                <a:latin typeface="Consolas"/>
                <a:ea typeface="Consolas"/>
                <a:cs typeface="Consolas"/>
                <a:sym typeface="Consolas"/>
              </a:rPr>
              <a:t>val</a:t>
            </a:r>
            <a:r>
              <a:rPr lang="vi-VN" sz="1450">
                <a:solidFill>
                  <a:srgbClr val="000000"/>
                </a:solidFill>
                <a:latin typeface="Consolas"/>
                <a:ea typeface="Consolas"/>
                <a:cs typeface="Consolas"/>
                <a:sym typeface="Consolas"/>
              </a:rPr>
              <a:t> row: View)</a:t>
            </a:r>
            <a:r>
              <a:rPr lang="vi-VN" sz="1000">
                <a:solidFill>
                  <a:srgbClr val="000000"/>
                </a:solidFill>
                <a:latin typeface="Consolas"/>
                <a:ea typeface="Consolas"/>
                <a:cs typeface="Consolas"/>
                <a:sym typeface="Consolas"/>
              </a:rPr>
              <a:t> </a:t>
            </a:r>
            <a:r>
              <a:rPr lang="vi-VN" sz="1450">
                <a:solidFill>
                  <a:srgbClr val="000000"/>
                </a:solidFill>
                <a:latin typeface="Consolas"/>
                <a:ea typeface="Consolas"/>
                <a:cs typeface="Consolas"/>
                <a:sym typeface="Consolas"/>
              </a:rPr>
              <a:t>:</a:t>
            </a:r>
            <a:r>
              <a:rPr lang="vi-VN" sz="1000">
                <a:solidFill>
                  <a:srgbClr val="000000"/>
                </a:solidFill>
                <a:latin typeface="Consolas"/>
                <a:ea typeface="Consolas"/>
                <a:cs typeface="Consolas"/>
                <a:sym typeface="Consolas"/>
              </a:rPr>
              <a:t> </a:t>
            </a:r>
            <a:r>
              <a:rPr b="1" lang="vi-VN" sz="1450">
                <a:solidFill>
                  <a:srgbClr val="000000"/>
                </a:solidFill>
                <a:latin typeface="Consolas"/>
                <a:ea typeface="Consolas"/>
                <a:cs typeface="Consolas"/>
                <a:sym typeface="Consolas"/>
              </a:rPr>
              <a:t>RecyclerView.ViewHolder</a:t>
            </a:r>
            <a:r>
              <a:rPr lang="vi-VN" sz="1450">
                <a:solidFill>
                  <a:srgbClr val="000000"/>
                </a:solidFill>
                <a:latin typeface="Consolas"/>
                <a:ea typeface="Consolas"/>
                <a:cs typeface="Consolas"/>
                <a:sym typeface="Consolas"/>
              </a:rPr>
              <a:t>(row) {</a:t>
            </a:r>
            <a:endParaRPr sz="1450">
              <a:solidFill>
                <a:srgbClr val="000000"/>
              </a:solidFill>
              <a:latin typeface="Consolas"/>
              <a:ea typeface="Consolas"/>
              <a:cs typeface="Consolas"/>
              <a:sym typeface="Consolas"/>
            </a:endParaRPr>
          </a:p>
          <a:p>
            <a:pPr indent="0" lvl="0" marL="0" rtl="0" algn="l">
              <a:spcBef>
                <a:spcPts val="0"/>
              </a:spcBef>
              <a:spcAft>
                <a:spcPts val="0"/>
              </a:spcAft>
              <a:buNone/>
            </a:pPr>
            <a:r>
              <a:rPr lang="vi-VN" sz="1450">
                <a:solidFill>
                  <a:srgbClr val="000000"/>
                </a:solidFill>
                <a:latin typeface="Consolas"/>
                <a:ea typeface="Consolas"/>
                <a:cs typeface="Consolas"/>
                <a:sym typeface="Consolas"/>
              </a:rPr>
              <a:t>       </a:t>
            </a:r>
            <a:r>
              <a:rPr lang="vi-VN" sz="1450">
                <a:solidFill>
                  <a:srgbClr val="3F51B5"/>
                </a:solidFill>
                <a:latin typeface="Consolas"/>
                <a:ea typeface="Consolas"/>
                <a:cs typeface="Consolas"/>
                <a:sym typeface="Consolas"/>
              </a:rPr>
              <a:t>val</a:t>
            </a:r>
            <a:r>
              <a:rPr lang="vi-VN" sz="1450">
                <a:solidFill>
                  <a:srgbClr val="000000"/>
                </a:solidFill>
                <a:latin typeface="Consolas"/>
                <a:ea typeface="Consolas"/>
                <a:cs typeface="Consolas"/>
                <a:sym typeface="Consolas"/>
              </a:rPr>
              <a:t> textView = row.findViewById&lt;TextView&gt;(R.id.number)</a:t>
            </a:r>
            <a:endParaRPr sz="1450">
              <a:solidFill>
                <a:srgbClr val="000000"/>
              </a:solidFill>
              <a:latin typeface="Consolas"/>
              <a:ea typeface="Consolas"/>
              <a:cs typeface="Consolas"/>
              <a:sym typeface="Consolas"/>
            </a:endParaRPr>
          </a:p>
          <a:p>
            <a:pPr indent="0" lvl="0" marL="0" rtl="0" algn="l">
              <a:spcBef>
                <a:spcPts val="0"/>
              </a:spcBef>
              <a:spcAft>
                <a:spcPts val="600"/>
              </a:spcAft>
              <a:buNone/>
            </a:pPr>
            <a:r>
              <a:rPr lang="vi-VN" sz="1450">
                <a:solidFill>
                  <a:srgbClr val="000000"/>
                </a:solidFill>
                <a:latin typeface="Consolas"/>
                <a:ea typeface="Consolas"/>
                <a:cs typeface="Consolas"/>
                <a:sym typeface="Consolas"/>
              </a:rPr>
              <a:t>   }</a:t>
            </a:r>
            <a:endParaRPr sz="1450">
              <a:latin typeface="Consolas"/>
              <a:ea typeface="Consolas"/>
              <a:cs typeface="Consolas"/>
              <a:sym typeface="Consolas"/>
            </a:endParaRPr>
          </a:p>
        </p:txBody>
      </p:sp>
      <p:sp>
        <p:nvSpPr>
          <p:cNvPr id="536" name="Google Shape;536;p65"/>
          <p:cNvSpPr txBox="1"/>
          <p:nvPr/>
        </p:nvSpPr>
        <p:spPr>
          <a:xfrm>
            <a:off x="165922" y="2260875"/>
            <a:ext cx="9411900" cy="23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150">
                <a:solidFill>
                  <a:srgbClr val="000000"/>
                </a:solidFill>
                <a:latin typeface="Consolas"/>
                <a:ea typeface="Consolas"/>
                <a:cs typeface="Consolas"/>
                <a:sym typeface="Consolas"/>
              </a:rPr>
              <a:t>   </a:t>
            </a:r>
            <a:r>
              <a:rPr lang="vi-VN" sz="1500">
                <a:solidFill>
                  <a:srgbClr val="3F51B5"/>
                </a:solidFill>
                <a:latin typeface="Consolas"/>
                <a:ea typeface="Consolas"/>
                <a:cs typeface="Consolas"/>
                <a:sym typeface="Consolas"/>
              </a:rPr>
              <a:t>override</a:t>
            </a: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fun</a:t>
            </a:r>
            <a:r>
              <a:rPr lang="vi-VN" sz="1500">
                <a:solidFill>
                  <a:srgbClr val="37474F"/>
                </a:solidFill>
                <a:latin typeface="Consolas"/>
                <a:ea typeface="Consolas"/>
                <a:cs typeface="Consolas"/>
                <a:sym typeface="Consolas"/>
              </a:rPr>
              <a:t> </a:t>
            </a:r>
            <a:r>
              <a:rPr b="1" lang="vi-VN" sz="1500">
                <a:solidFill>
                  <a:srgbClr val="37474F"/>
                </a:solidFill>
                <a:latin typeface="Consolas"/>
                <a:ea typeface="Consolas"/>
                <a:cs typeface="Consolas"/>
                <a:sym typeface="Consolas"/>
              </a:rPr>
              <a:t>onCreateViewHolder</a:t>
            </a:r>
            <a:r>
              <a:rPr lang="vi-VN" sz="1500">
                <a:solidFill>
                  <a:srgbClr val="37474F"/>
                </a:solidFill>
                <a:latin typeface="Consolas"/>
                <a:ea typeface="Consolas"/>
                <a:cs typeface="Consolas"/>
                <a:sym typeface="Consolas"/>
              </a:rPr>
              <a:t>(parent: ViewGroup, viewType: Int): MyViewHolder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val</a:t>
            </a:r>
            <a:r>
              <a:rPr lang="vi-VN" sz="1500">
                <a:solidFill>
                  <a:srgbClr val="37474F"/>
                </a:solidFill>
                <a:latin typeface="Consolas"/>
                <a:ea typeface="Consolas"/>
                <a:cs typeface="Consolas"/>
                <a:sym typeface="Consolas"/>
              </a:rPr>
              <a:t> layout = LayoutInflater.from(parent.context).inflate(R.layout.item_view,</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parent, </a:t>
            </a:r>
            <a:r>
              <a:rPr lang="vi-VN" sz="1500">
                <a:solidFill>
                  <a:srgbClr val="3F51B5"/>
                </a:solidFill>
                <a:latin typeface="Consolas"/>
                <a:ea typeface="Consolas"/>
                <a:cs typeface="Consolas"/>
                <a:sym typeface="Consolas"/>
              </a:rPr>
              <a:t>false</a:t>
            </a:r>
            <a:r>
              <a:rPr lang="vi-V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return</a:t>
            </a:r>
            <a:r>
              <a:rPr lang="vi-VN" sz="1500">
                <a:solidFill>
                  <a:srgbClr val="37474F"/>
                </a:solidFill>
                <a:latin typeface="Consolas"/>
                <a:ea typeface="Consolas"/>
                <a:cs typeface="Consolas"/>
                <a:sym typeface="Consolas"/>
              </a:rPr>
              <a:t> </a:t>
            </a:r>
            <a:r>
              <a:rPr b="1" lang="vi-VN" sz="1500">
                <a:solidFill>
                  <a:srgbClr val="37474F"/>
                </a:solidFill>
                <a:latin typeface="Consolas"/>
                <a:ea typeface="Consolas"/>
                <a:cs typeface="Consolas"/>
                <a:sym typeface="Consolas"/>
              </a:rPr>
              <a:t>MyViewHolder</a:t>
            </a:r>
            <a:r>
              <a:rPr lang="vi-VN" sz="1500">
                <a:solidFill>
                  <a:srgbClr val="37474F"/>
                </a:solidFill>
                <a:latin typeface="Consolas"/>
                <a:ea typeface="Consolas"/>
                <a:cs typeface="Consolas"/>
                <a:sym typeface="Consolas"/>
              </a:rPr>
              <a:t>(layout)</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override</a:t>
            </a: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fun</a:t>
            </a:r>
            <a:r>
              <a:rPr lang="vi-VN" sz="1500">
                <a:solidFill>
                  <a:srgbClr val="37474F"/>
                </a:solidFill>
                <a:latin typeface="Consolas"/>
                <a:ea typeface="Consolas"/>
                <a:cs typeface="Consolas"/>
                <a:sym typeface="Consolas"/>
              </a:rPr>
              <a:t> </a:t>
            </a:r>
            <a:r>
              <a:rPr b="1" lang="vi-VN" sz="1500">
                <a:solidFill>
                  <a:srgbClr val="37474F"/>
                </a:solidFill>
                <a:latin typeface="Consolas"/>
                <a:ea typeface="Consolas"/>
                <a:cs typeface="Consolas"/>
                <a:sym typeface="Consolas"/>
              </a:rPr>
              <a:t>onBindViewHolder</a:t>
            </a:r>
            <a:r>
              <a:rPr lang="vi-VN" sz="1500">
                <a:solidFill>
                  <a:srgbClr val="37474F"/>
                </a:solidFill>
                <a:latin typeface="Consolas"/>
                <a:ea typeface="Consolas"/>
                <a:cs typeface="Consolas"/>
                <a:sym typeface="Consolas"/>
              </a:rPr>
              <a:t>(holder: MyViewHolder, position: Int)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holder.textView.text = </a:t>
            </a:r>
            <a:r>
              <a:rPr lang="vi-VN" sz="1500">
                <a:solidFill>
                  <a:srgbClr val="3F51B5"/>
                </a:solidFill>
                <a:latin typeface="Consolas"/>
                <a:ea typeface="Consolas"/>
                <a:cs typeface="Consolas"/>
                <a:sym typeface="Consolas"/>
              </a:rPr>
              <a:t>data</a:t>
            </a:r>
            <a:r>
              <a:rPr lang="vi-VN" sz="1500">
                <a:solidFill>
                  <a:srgbClr val="37474F"/>
                </a:solidFill>
                <a:latin typeface="Consolas"/>
                <a:ea typeface="Consolas"/>
                <a:cs typeface="Consolas"/>
                <a:sym typeface="Consolas"/>
              </a:rPr>
              <a:t>.get(position).toString()</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override</a:t>
            </a:r>
            <a:r>
              <a:rPr lang="vi-VN" sz="1500">
                <a:solidFill>
                  <a:srgbClr val="37474F"/>
                </a:solidFill>
                <a:latin typeface="Consolas"/>
                <a:ea typeface="Consolas"/>
                <a:cs typeface="Consolas"/>
                <a:sym typeface="Consolas"/>
              </a:rPr>
              <a:t> </a:t>
            </a:r>
            <a:r>
              <a:rPr lang="vi-VN" sz="1500">
                <a:solidFill>
                  <a:srgbClr val="3F51B5"/>
                </a:solidFill>
                <a:latin typeface="Consolas"/>
                <a:ea typeface="Consolas"/>
                <a:cs typeface="Consolas"/>
                <a:sym typeface="Consolas"/>
              </a:rPr>
              <a:t>fun</a:t>
            </a:r>
            <a:r>
              <a:rPr lang="vi-VN" sz="1500">
                <a:solidFill>
                  <a:srgbClr val="37474F"/>
                </a:solidFill>
                <a:latin typeface="Consolas"/>
                <a:ea typeface="Consolas"/>
                <a:cs typeface="Consolas"/>
                <a:sym typeface="Consolas"/>
              </a:rPr>
              <a:t> </a:t>
            </a:r>
            <a:r>
              <a:rPr b="1" lang="vi-VN" sz="1500">
                <a:solidFill>
                  <a:srgbClr val="37474F"/>
                </a:solidFill>
                <a:latin typeface="Consolas"/>
                <a:ea typeface="Consolas"/>
                <a:cs typeface="Consolas"/>
                <a:sym typeface="Consolas"/>
              </a:rPr>
              <a:t>getItemCount</a:t>
            </a:r>
            <a:r>
              <a:rPr lang="vi-VN" sz="1500">
                <a:solidFill>
                  <a:srgbClr val="37474F"/>
                </a:solidFill>
                <a:latin typeface="Consolas"/>
                <a:ea typeface="Consolas"/>
                <a:cs typeface="Consolas"/>
                <a:sym typeface="Consolas"/>
              </a:rPr>
              <a:t>(): Int = </a:t>
            </a:r>
            <a:r>
              <a:rPr lang="vi-VN" sz="1500">
                <a:solidFill>
                  <a:srgbClr val="3F51B5"/>
                </a:solidFill>
                <a:latin typeface="Consolas"/>
                <a:ea typeface="Consolas"/>
                <a:cs typeface="Consolas"/>
                <a:sym typeface="Consolas"/>
              </a:rPr>
              <a:t>data</a:t>
            </a:r>
            <a:r>
              <a:rPr lang="vi-VN" sz="1500">
                <a:solidFill>
                  <a:srgbClr val="37474F"/>
                </a:solidFill>
                <a:latin typeface="Consolas"/>
                <a:ea typeface="Consolas"/>
                <a:cs typeface="Consolas"/>
                <a:sym typeface="Consolas"/>
              </a:rPr>
              <a:t>.size</a:t>
            </a:r>
            <a:endParaRPr sz="15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150">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500">
                <a:latin typeface="Arial"/>
                <a:ea typeface="Arial"/>
                <a:cs typeface="Arial"/>
                <a:sym typeface="Arial"/>
              </a:rPr>
              <a:t>Pixel không phụ thuộc vào mật độ (dp)</a:t>
            </a:r>
            <a:endParaRPr sz="3500">
              <a:latin typeface="Arial"/>
              <a:ea typeface="Arial"/>
              <a:cs typeface="Arial"/>
              <a:sym typeface="Arial"/>
            </a:endParaRPr>
          </a:p>
        </p:txBody>
      </p:sp>
      <p:sp>
        <p:nvSpPr>
          <p:cNvPr id="108" name="Google Shape;108;p21"/>
          <p:cNvSpPr txBox="1"/>
          <p:nvPr>
            <p:ph idx="1" type="body"/>
          </p:nvPr>
        </p:nvSpPr>
        <p:spPr>
          <a:xfrm>
            <a:off x="342900" y="1766587"/>
            <a:ext cx="4260900" cy="250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vi-VN" sz="1800">
                <a:latin typeface="Arial"/>
                <a:ea typeface="Arial"/>
                <a:cs typeface="Arial"/>
                <a:sym typeface="Arial"/>
              </a:rPr>
              <a:t>Pixel không phụ thuộc vào mật độ </a:t>
            </a:r>
            <a:r>
              <a:rPr lang="vi-VN" sz="1800">
                <a:solidFill>
                  <a:schemeClr val="dk1"/>
                </a:solidFill>
                <a:latin typeface="Arial"/>
                <a:ea typeface="Arial"/>
                <a:cs typeface="Arial"/>
                <a:sym typeface="Arial"/>
              </a:rPr>
              <a:t>(dp) </a:t>
            </a:r>
            <a:r>
              <a:rPr lang="vi-VN" sz="1800">
                <a:latin typeface="Arial"/>
                <a:ea typeface="Arial"/>
                <a:cs typeface="Arial"/>
                <a:sym typeface="Arial"/>
              </a:rPr>
              <a:t>xem xét đến mật độ màn hình. </a:t>
            </a:r>
            <a:endParaRPr>
              <a:latin typeface="Arial"/>
              <a:ea typeface="Arial"/>
              <a:cs typeface="Arial"/>
              <a:sym typeface="Arial"/>
            </a:endParaRPr>
          </a:p>
          <a:p>
            <a:pPr indent="-342900" lvl="0" marL="457200" rtl="0" algn="l">
              <a:lnSpc>
                <a:spcPct val="115000"/>
              </a:lnSpc>
              <a:spcBef>
                <a:spcPts val="1000"/>
              </a:spcBef>
              <a:spcAft>
                <a:spcPts val="0"/>
              </a:spcAft>
              <a:buSzPts val="1800"/>
              <a:buChar char="●"/>
            </a:pPr>
            <a:r>
              <a:rPr lang="vi-VN" sz="1800">
                <a:latin typeface="Arial"/>
                <a:ea typeface="Arial"/>
                <a:cs typeface="Arial"/>
                <a:sym typeface="Arial"/>
              </a:rPr>
              <a:t>Các chế độ xem của Android được tính bằng số pixel không phụ thuộc vào mật độ.</a:t>
            </a:r>
            <a:endParaRPr>
              <a:latin typeface="Arial"/>
              <a:ea typeface="Arial"/>
              <a:cs typeface="Arial"/>
              <a:sym typeface="Arial"/>
            </a:endParaRPr>
          </a:p>
          <a:p>
            <a:pPr indent="-342900" lvl="0" marL="457200" rtl="0" algn="l">
              <a:lnSpc>
                <a:spcPct val="115000"/>
              </a:lnSpc>
              <a:spcBef>
                <a:spcPts val="1000"/>
              </a:spcBef>
              <a:spcAft>
                <a:spcPts val="1000"/>
              </a:spcAft>
              <a:buSzPts val="1800"/>
              <a:buChar char="●"/>
            </a:pPr>
            <a:r>
              <a:rPr lang="vi-VN" sz="1800">
                <a:latin typeface="Arial"/>
                <a:ea typeface="Arial"/>
                <a:cs typeface="Arial"/>
                <a:sym typeface="Arial"/>
              </a:rPr>
              <a:t>dp = </a:t>
            </a:r>
            <a:r>
              <a:rPr lang="vi-VN" sz="1800" u="sng">
                <a:latin typeface="Arial"/>
                <a:ea typeface="Arial"/>
                <a:cs typeface="Arial"/>
                <a:sym typeface="Arial"/>
              </a:rPr>
              <a:t>(chiều rộng tính bằng pixel * 160)</a:t>
            </a:r>
            <a:r>
              <a:rPr lang="vi-VN" sz="1800">
                <a:latin typeface="Arial"/>
                <a:ea typeface="Arial"/>
                <a:cs typeface="Arial"/>
                <a:sym typeface="Arial"/>
              </a:rPr>
              <a:t>/mật độ màn hình</a:t>
            </a:r>
            <a:endParaRPr>
              <a:latin typeface="Arial"/>
              <a:ea typeface="Arial"/>
              <a:cs typeface="Arial"/>
              <a:sym typeface="Arial"/>
            </a:endParaRPr>
          </a:p>
        </p:txBody>
      </p:sp>
      <p:sp>
        <p:nvSpPr>
          <p:cNvPr id="109" name="Google Shape;109;p2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10" name="Google Shape;110;p21"/>
          <p:cNvSpPr txBox="1"/>
          <p:nvPr/>
        </p:nvSpPr>
        <p:spPr>
          <a:xfrm>
            <a:off x="342900" y="1123950"/>
            <a:ext cx="8489400" cy="48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Dùng dp khi chỉ định các kích thước trong bố cục của bạn, chẳng hạn như chiều rộng hoặc chiều cao của chế độ xem.</a:t>
            </a:r>
            <a:endParaRPr/>
          </a:p>
        </p:txBody>
      </p:sp>
      <p:sp>
        <p:nvSpPr>
          <p:cNvPr id="111" name="Google Shape;111;p21"/>
          <p:cNvSpPr/>
          <p:nvPr/>
        </p:nvSpPr>
        <p:spPr>
          <a:xfrm>
            <a:off x="5044250" y="1945500"/>
            <a:ext cx="3582600" cy="21669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1"/>
          <p:cNvCxnSpPr/>
          <p:nvPr/>
        </p:nvCxnSpPr>
        <p:spPr>
          <a:xfrm>
            <a:off x="7675575" y="3338525"/>
            <a:ext cx="0" cy="174600"/>
          </a:xfrm>
          <a:prstGeom prst="straightConnector1">
            <a:avLst/>
          </a:prstGeom>
          <a:noFill/>
          <a:ln cap="flat" cmpd="sng" w="9525">
            <a:solidFill>
              <a:srgbClr val="595959"/>
            </a:solidFill>
            <a:prstDash val="solid"/>
            <a:round/>
            <a:headEnd len="sm" w="sm" type="none"/>
            <a:tailEnd len="sm" w="sm" type="none"/>
          </a:ln>
        </p:spPr>
      </p:cxnSp>
      <p:cxnSp>
        <p:nvCxnSpPr>
          <p:cNvPr id="113" name="Google Shape;113;p21"/>
          <p:cNvCxnSpPr/>
          <p:nvPr/>
        </p:nvCxnSpPr>
        <p:spPr>
          <a:xfrm flipH="1" rot="10800000">
            <a:off x="5377650" y="3509250"/>
            <a:ext cx="2298000" cy="3900"/>
          </a:xfrm>
          <a:prstGeom prst="straightConnector1">
            <a:avLst/>
          </a:prstGeom>
          <a:noFill/>
          <a:ln cap="flat" cmpd="sng" w="9525">
            <a:solidFill>
              <a:srgbClr val="595959"/>
            </a:solidFill>
            <a:prstDash val="solid"/>
            <a:round/>
            <a:headEnd len="sm" w="sm" type="none"/>
            <a:tailEnd len="sm" w="sm" type="none"/>
          </a:ln>
        </p:spPr>
      </p:cxnSp>
      <p:cxnSp>
        <p:nvCxnSpPr>
          <p:cNvPr id="114" name="Google Shape;114;p21"/>
          <p:cNvCxnSpPr/>
          <p:nvPr/>
        </p:nvCxnSpPr>
        <p:spPr>
          <a:xfrm>
            <a:off x="5373688" y="3342500"/>
            <a:ext cx="0" cy="174600"/>
          </a:xfrm>
          <a:prstGeom prst="straightConnector1">
            <a:avLst/>
          </a:prstGeom>
          <a:noFill/>
          <a:ln cap="flat" cmpd="sng" w="9525">
            <a:solidFill>
              <a:srgbClr val="595959"/>
            </a:solidFill>
            <a:prstDash val="solid"/>
            <a:round/>
            <a:headEnd len="sm" w="sm" type="none"/>
            <a:tailEnd len="sm" w="sm" type="none"/>
          </a:ln>
        </p:spPr>
      </p:cxnSp>
      <p:cxnSp>
        <p:nvCxnSpPr>
          <p:cNvPr id="115" name="Google Shape;115;p21"/>
          <p:cNvCxnSpPr/>
          <p:nvPr/>
        </p:nvCxnSpPr>
        <p:spPr>
          <a:xfrm rot="10800000">
            <a:off x="6525906" y="3513150"/>
            <a:ext cx="1500" cy="81900"/>
          </a:xfrm>
          <a:prstGeom prst="straightConnector1">
            <a:avLst/>
          </a:prstGeom>
          <a:noFill/>
          <a:ln cap="flat" cmpd="sng" w="9525">
            <a:solidFill>
              <a:srgbClr val="595959"/>
            </a:solidFill>
            <a:prstDash val="solid"/>
            <a:round/>
            <a:headEnd len="sm" w="sm" type="none"/>
            <a:tailEnd len="sm" w="sm" type="none"/>
          </a:ln>
        </p:spPr>
      </p:cxnSp>
      <p:sp>
        <p:nvSpPr>
          <p:cNvPr id="116" name="Google Shape;116;p21"/>
          <p:cNvSpPr txBox="1"/>
          <p:nvPr/>
        </p:nvSpPr>
        <p:spPr>
          <a:xfrm>
            <a:off x="7985900" y="2671750"/>
            <a:ext cx="571200" cy="15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i="0" lang="vi-VN" sz="1200" u="none" cap="none" strike="noStrike">
                <a:solidFill>
                  <a:srgbClr val="000000"/>
                </a:solidFill>
              </a:rPr>
              <a:t>80 dp</a:t>
            </a:r>
            <a:endParaRPr/>
          </a:p>
        </p:txBody>
      </p:sp>
      <p:sp>
        <p:nvSpPr>
          <p:cNvPr id="117" name="Google Shape;117;p21"/>
          <p:cNvSpPr txBox="1"/>
          <p:nvPr/>
        </p:nvSpPr>
        <p:spPr>
          <a:xfrm>
            <a:off x="6134250" y="3641725"/>
            <a:ext cx="784800" cy="154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vi-VN" sz="1200" u="none" cap="none" strike="noStrike">
                <a:solidFill>
                  <a:srgbClr val="000000"/>
                </a:solidFill>
              </a:rPr>
              <a:t>160 dp</a:t>
            </a:r>
            <a:endParaRPr/>
          </a:p>
        </p:txBody>
      </p:sp>
      <p:sp>
        <p:nvSpPr>
          <p:cNvPr id="118" name="Google Shape;118;p21"/>
          <p:cNvSpPr/>
          <p:nvPr/>
        </p:nvSpPr>
        <p:spPr>
          <a:xfrm>
            <a:off x="5377650" y="2170275"/>
            <a:ext cx="2298000" cy="11499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txBox="1"/>
          <p:nvPr/>
        </p:nvSpPr>
        <p:spPr>
          <a:xfrm>
            <a:off x="5550800" y="2452225"/>
            <a:ext cx="2124900" cy="6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vi-VN" sz="3600" u="none" cap="none" strike="noStrike">
                <a:solidFill>
                  <a:srgbClr val="999999"/>
                </a:solidFill>
              </a:rPr>
              <a:t>Xin chào</a:t>
            </a:r>
            <a:endParaRPr/>
          </a:p>
        </p:txBody>
      </p:sp>
      <p:cxnSp>
        <p:nvCxnSpPr>
          <p:cNvPr id="120" name="Google Shape;120;p21"/>
          <p:cNvCxnSpPr/>
          <p:nvPr/>
        </p:nvCxnSpPr>
        <p:spPr>
          <a:xfrm>
            <a:off x="7905750" y="2191132"/>
            <a:ext cx="8100" cy="1124700"/>
          </a:xfrm>
          <a:prstGeom prst="straightConnector1">
            <a:avLst/>
          </a:prstGeom>
          <a:noFill/>
          <a:ln cap="flat" cmpd="sng" w="9525">
            <a:solidFill>
              <a:srgbClr val="595959"/>
            </a:solidFill>
            <a:prstDash val="solid"/>
            <a:round/>
            <a:headEnd len="med" w="med" type="none"/>
            <a:tailEnd len="med" w="med" type="none"/>
          </a:ln>
        </p:spPr>
      </p:cxnSp>
      <p:cxnSp>
        <p:nvCxnSpPr>
          <p:cNvPr id="121" name="Google Shape;121;p21"/>
          <p:cNvCxnSpPr/>
          <p:nvPr/>
        </p:nvCxnSpPr>
        <p:spPr>
          <a:xfrm rot="10800000">
            <a:off x="7731088" y="2191213"/>
            <a:ext cx="170700" cy="3900"/>
          </a:xfrm>
          <a:prstGeom prst="straightConnector1">
            <a:avLst/>
          </a:prstGeom>
          <a:noFill/>
          <a:ln cap="flat" cmpd="sng" w="9525">
            <a:solidFill>
              <a:srgbClr val="595959"/>
            </a:solidFill>
            <a:prstDash val="solid"/>
            <a:round/>
            <a:headEnd len="med" w="med" type="none"/>
            <a:tailEnd len="med" w="med" type="none"/>
          </a:ln>
        </p:spPr>
      </p:cxnSp>
      <p:cxnSp>
        <p:nvCxnSpPr>
          <p:cNvPr id="122" name="Google Shape;122;p21"/>
          <p:cNvCxnSpPr/>
          <p:nvPr/>
        </p:nvCxnSpPr>
        <p:spPr>
          <a:xfrm rot="-4721404">
            <a:off x="7944588" y="2695773"/>
            <a:ext cx="1530" cy="82209"/>
          </a:xfrm>
          <a:prstGeom prst="straightConnector1">
            <a:avLst/>
          </a:prstGeom>
          <a:noFill/>
          <a:ln cap="flat" cmpd="sng" w="9525">
            <a:solidFill>
              <a:srgbClr val="595959"/>
            </a:solidFill>
            <a:prstDash val="solid"/>
            <a:round/>
            <a:headEnd len="med" w="med" type="none"/>
            <a:tailEnd len="med" w="med" type="none"/>
          </a:ln>
        </p:spPr>
      </p:cxnSp>
      <p:cxnSp>
        <p:nvCxnSpPr>
          <p:cNvPr id="123" name="Google Shape;123;p21"/>
          <p:cNvCxnSpPr/>
          <p:nvPr/>
        </p:nvCxnSpPr>
        <p:spPr>
          <a:xfrm>
            <a:off x="7826550" y="3227219"/>
            <a:ext cx="0" cy="174600"/>
          </a:xfrm>
          <a:prstGeom prst="straightConnector1">
            <a:avLst/>
          </a:prstGeom>
          <a:noFill/>
          <a:ln cap="flat" cmpd="sng" w="9525">
            <a:solidFill>
              <a:srgbClr val="595959"/>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Đặt bộ chuyển đổi trên RecyclerView</a:t>
            </a:r>
            <a:endParaRPr>
              <a:latin typeface="Arial"/>
              <a:ea typeface="Arial"/>
              <a:cs typeface="Arial"/>
              <a:sym typeface="Arial"/>
            </a:endParaRPr>
          </a:p>
        </p:txBody>
      </p:sp>
      <p:sp>
        <p:nvSpPr>
          <p:cNvPr id="542" name="Google Shape;542;p66"/>
          <p:cNvSpPr txBox="1"/>
          <p:nvPr>
            <p:ph idx="1" type="body"/>
          </p:nvPr>
        </p:nvSpPr>
        <p:spPr>
          <a:xfrm>
            <a:off x="327300" y="1240000"/>
            <a:ext cx="8520600" cy="47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2400"/>
              <a:buNone/>
            </a:pPr>
            <a:r>
              <a:rPr lang="vi-VN" sz="1800">
                <a:latin typeface="Arial"/>
                <a:ea typeface="Arial"/>
                <a:cs typeface="Arial"/>
                <a:sym typeface="Arial"/>
              </a:rPr>
              <a:t>Trong tệp</a:t>
            </a:r>
            <a:r>
              <a:rPr b="1" lang="vi-VN" sz="1800">
                <a:latin typeface="Arial"/>
                <a:ea typeface="Arial"/>
                <a:cs typeface="Arial"/>
                <a:sym typeface="Arial"/>
              </a:rPr>
              <a:t> </a:t>
            </a:r>
            <a:r>
              <a:rPr lang="vi-VN" sz="1800">
                <a:latin typeface="Courier New"/>
                <a:ea typeface="Courier New"/>
                <a:cs typeface="Courier New"/>
                <a:sym typeface="Courier New"/>
              </a:rPr>
              <a:t>MainActivity.kt</a:t>
            </a:r>
            <a:r>
              <a:rPr lang="vi-VN" sz="1800">
                <a:latin typeface="Arial"/>
                <a:ea typeface="Arial"/>
                <a:cs typeface="Arial"/>
                <a:sym typeface="Arial"/>
              </a:rPr>
              <a:t>:</a:t>
            </a:r>
            <a:endParaRPr>
              <a:latin typeface="Arial"/>
              <a:ea typeface="Arial"/>
              <a:cs typeface="Arial"/>
              <a:sym typeface="Arial"/>
            </a:endParaRPr>
          </a:p>
        </p:txBody>
      </p:sp>
      <p:sp>
        <p:nvSpPr>
          <p:cNvPr id="543" name="Google Shape;543;p6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44" name="Google Shape;544;p66"/>
          <p:cNvSpPr txBox="1"/>
          <p:nvPr/>
        </p:nvSpPr>
        <p:spPr>
          <a:xfrm>
            <a:off x="342900" y="1655800"/>
            <a:ext cx="8489400" cy="2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VN" sz="1800">
                <a:solidFill>
                  <a:srgbClr val="3F51B5"/>
                </a:solidFill>
                <a:latin typeface="Roboto Mono"/>
                <a:ea typeface="Roboto Mono"/>
                <a:cs typeface="Roboto Mono"/>
                <a:sym typeface="Roboto Mono"/>
              </a:rPr>
              <a:t>override</a:t>
            </a: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fun</a:t>
            </a:r>
            <a:r>
              <a:rPr lang="vi-VN" sz="1800">
                <a:solidFill>
                  <a:srgbClr val="37474F"/>
                </a:solidFill>
                <a:latin typeface="Roboto Mono"/>
                <a:ea typeface="Roboto Mono"/>
                <a:cs typeface="Roboto Mono"/>
                <a:sym typeface="Roboto Mono"/>
              </a:rPr>
              <a:t> onCreate(savedInstanceState: Bundle?)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super</a:t>
            </a:r>
            <a:r>
              <a:rPr lang="vi-VN" sz="1800">
                <a:solidFill>
                  <a:srgbClr val="37474F"/>
                </a:solidFill>
                <a:latin typeface="Roboto Mono"/>
                <a:ea typeface="Roboto Mono"/>
                <a:cs typeface="Roboto Mono"/>
                <a:sym typeface="Roboto Mono"/>
              </a:rPr>
              <a:t>.onCreate(savedInstanceState)</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setContentView(R.layout.activity_main)</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lang="vi-VN" sz="1800">
                <a:solidFill>
                  <a:srgbClr val="3F51B5"/>
                </a:solidFill>
                <a:latin typeface="Roboto Mono"/>
                <a:ea typeface="Roboto Mono"/>
                <a:cs typeface="Roboto Mono"/>
                <a:sym typeface="Roboto Mono"/>
              </a:rPr>
              <a:t>val</a:t>
            </a:r>
            <a:r>
              <a:rPr lang="vi-VN" sz="1800">
                <a:solidFill>
                  <a:srgbClr val="37474F"/>
                </a:solidFill>
                <a:latin typeface="Roboto Mono"/>
                <a:ea typeface="Roboto Mono"/>
                <a:cs typeface="Roboto Mono"/>
                <a:sym typeface="Roboto Mono"/>
              </a:rPr>
              <a:t> rv: RecyclerView = findViewById(R.id.rv)</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rv.layoutManager = LinearLayoutManager(</a:t>
            </a:r>
            <a:r>
              <a:rPr lang="vi-VN" sz="1800">
                <a:solidFill>
                  <a:srgbClr val="3F51B5"/>
                </a:solidFill>
                <a:latin typeface="Roboto Mono"/>
                <a:ea typeface="Roboto Mono"/>
                <a:cs typeface="Roboto Mono"/>
                <a:sym typeface="Roboto Mono"/>
              </a:rPr>
              <a:t>this</a:t>
            </a: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vi-VN" sz="1800">
                <a:solidFill>
                  <a:srgbClr val="37474F"/>
                </a:solidFill>
                <a:latin typeface="Roboto Mono"/>
                <a:ea typeface="Roboto Mono"/>
                <a:cs typeface="Roboto Mono"/>
                <a:sym typeface="Roboto Mono"/>
              </a:rPr>
              <a:t>    </a:t>
            </a:r>
            <a:r>
              <a:rPr b="1" lang="vi-VN" sz="1800">
                <a:solidFill>
                  <a:srgbClr val="37474F"/>
                </a:solidFill>
                <a:latin typeface="Roboto Mono"/>
                <a:ea typeface="Roboto Mono"/>
                <a:cs typeface="Roboto Mono"/>
                <a:sym typeface="Roboto Mono"/>
              </a:rPr>
              <a:t>rv.adapter</a:t>
            </a:r>
            <a:r>
              <a:rPr lang="vi-VN" sz="1800">
                <a:solidFill>
                  <a:srgbClr val="37474F"/>
                </a:solidFill>
                <a:latin typeface="Roboto Mono"/>
                <a:ea typeface="Roboto Mono"/>
                <a:cs typeface="Roboto Mono"/>
                <a:sym typeface="Roboto Mono"/>
              </a:rPr>
              <a:t> = MyAdapter(IntRange(</a:t>
            </a:r>
            <a:r>
              <a:rPr lang="vi-VN" sz="1800">
                <a:solidFill>
                  <a:srgbClr val="C53929"/>
                </a:solidFill>
                <a:latin typeface="Roboto Mono"/>
                <a:ea typeface="Roboto Mono"/>
                <a:cs typeface="Roboto Mono"/>
                <a:sym typeface="Roboto Mono"/>
              </a:rPr>
              <a:t>0</a:t>
            </a:r>
            <a:r>
              <a:rPr lang="vi-VN" sz="1800">
                <a:solidFill>
                  <a:srgbClr val="37474F"/>
                </a:solidFill>
                <a:latin typeface="Roboto Mono"/>
                <a:ea typeface="Roboto Mono"/>
                <a:cs typeface="Roboto Mono"/>
                <a:sym typeface="Roboto Mono"/>
              </a:rPr>
              <a:t>, </a:t>
            </a:r>
            <a:r>
              <a:rPr lang="vi-VN" sz="1800">
                <a:solidFill>
                  <a:srgbClr val="C53929"/>
                </a:solidFill>
                <a:latin typeface="Roboto Mono"/>
                <a:ea typeface="Roboto Mono"/>
                <a:cs typeface="Roboto Mono"/>
                <a:sym typeface="Roboto Mono"/>
              </a:rPr>
              <a:t>100</a:t>
            </a:r>
            <a:r>
              <a:rPr lang="vi-VN" sz="1800">
                <a:solidFill>
                  <a:srgbClr val="37474F"/>
                </a:solidFill>
                <a:latin typeface="Roboto Mono"/>
                <a:ea typeface="Roboto Mono"/>
                <a:cs typeface="Roboto Mono"/>
                <a:sym typeface="Roboto Mono"/>
              </a:rPr>
              <a:t>).toList())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rgbClr val="000000"/>
              </a:buClr>
              <a:buSzPts val="1100"/>
              <a:buFont typeface="Arial"/>
              <a:buNone/>
            </a:pPr>
            <a:r>
              <a:rPr lang="vi-V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50" name="Google Shape;550;p67"/>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vi-VN" sz="5200" u="none" cap="none" strike="noStrike">
                <a:solidFill>
                  <a:srgbClr val="FAFAFA"/>
                </a:solidFill>
              </a:rPr>
              <a:t>Tóm tắt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8"/>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Tóm tắt</a:t>
            </a:r>
            <a:endParaRPr>
              <a:latin typeface="Arial"/>
              <a:ea typeface="Arial"/>
              <a:cs typeface="Arial"/>
              <a:sym typeface="Arial"/>
            </a:endParaRPr>
          </a:p>
        </p:txBody>
      </p:sp>
      <p:sp>
        <p:nvSpPr>
          <p:cNvPr id="556" name="Google Shape;556;p68"/>
          <p:cNvSpPr txBox="1"/>
          <p:nvPr>
            <p:ph idx="1" type="body"/>
          </p:nvPr>
        </p:nvSpPr>
        <p:spPr>
          <a:xfrm>
            <a:off x="311700" y="1168075"/>
            <a:ext cx="8520600" cy="31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1800">
                <a:latin typeface="Arial"/>
                <a:ea typeface="Arial"/>
                <a:cs typeface="Arial"/>
                <a:sym typeface="Arial"/>
              </a:rPr>
              <a:t>Trong Bài học 5, bạn đã tìm hiểu cách:</a:t>
            </a:r>
            <a:endParaRPr sz="2200">
              <a:latin typeface="Arial"/>
              <a:ea typeface="Arial"/>
              <a:cs typeface="Arial"/>
              <a:sym typeface="Arial"/>
            </a:endParaRPr>
          </a:p>
          <a:p>
            <a:pPr indent="-342900" lvl="0" marL="457200" rtl="0" algn="l">
              <a:lnSpc>
                <a:spcPct val="115000"/>
              </a:lnSpc>
              <a:spcBef>
                <a:spcPts val="60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3">
                  <a:extLst>
                    <a:ext uri="{A12FA001-AC4F-418D-AE19-62706E023703}">
                      <ahyp:hlinkClr val="tx"/>
                    </a:ext>
                  </a:extLst>
                </a:hlinkClick>
              </a:rPr>
              <a:t>Chỉ định độ dài tính bằng dp cho bố cục của bạn</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4">
                  <a:extLst>
                    <a:ext uri="{A12FA001-AC4F-418D-AE19-62706E023703}">
                      <ahyp:hlinkClr val="tx"/>
                    </a:ext>
                  </a:extLst>
                </a:hlinkClick>
              </a:rPr>
              <a:t>Làm việc với mật độ màn hình cho nhiều kiểu thiết bị Android</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5">
                  <a:extLst>
                    <a:ext uri="{A12FA001-AC4F-418D-AE19-62706E023703}">
                      <ahyp:hlinkClr val="tx"/>
                    </a:ext>
                  </a:extLst>
                </a:hlinkClick>
              </a:rPr>
              <a:t>Hiển thị Chế độ xem ra màn hình ứng dụng của bạn</a:t>
            </a:r>
            <a:r>
              <a:rPr lang="vi-VN" sz="1800">
                <a:solidFill>
                  <a:srgbClr val="1C4587"/>
                </a:solidFill>
                <a:latin typeface="Arial"/>
                <a:ea typeface="Arial"/>
                <a:cs typeface="Arial"/>
                <a:sym typeface="Arial"/>
              </a:rPr>
              <a:t> </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6">
                  <a:extLst>
                    <a:ext uri="{A12FA001-AC4F-418D-AE19-62706E023703}">
                      <ahyp:hlinkClr val="tx"/>
                    </a:ext>
                  </a:extLst>
                </a:hlinkClick>
              </a:rPr>
              <a:t>Bố trí các chế độ xem trong ConstraintLayout bằng cách dùng các hạn chế</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7">
                  <a:extLst>
                    <a:ext uri="{A12FA001-AC4F-418D-AE19-62706E023703}">
                      <ahyp:hlinkClr val="tx"/>
                    </a:ext>
                  </a:extLst>
                </a:hlinkClick>
              </a:rPr>
              <a:t>Đơn giản hóa việc nhận thông tin tham chiếu đến Chế độ xem từ bố cục bằng liên kết dữ liệu</a:t>
            </a:r>
            <a:endParaRPr sz="2200">
              <a:solidFill>
                <a:srgbClr val="1C4587"/>
              </a:solidFill>
              <a:latin typeface="Arial"/>
              <a:ea typeface="Arial"/>
              <a:cs typeface="Arial"/>
              <a:sym typeface="Arial"/>
            </a:endParaRPr>
          </a:p>
          <a:p>
            <a:pPr indent="-342900" lvl="0" marL="457200" rtl="0" algn="l">
              <a:lnSpc>
                <a:spcPct val="115000"/>
              </a:lnSpc>
              <a:spcBef>
                <a:spcPts val="600"/>
              </a:spcBef>
              <a:spcAft>
                <a:spcPts val="600"/>
              </a:spcAft>
              <a:buClr>
                <a:srgbClr val="1C4587"/>
              </a:buClr>
              <a:buSzPts val="1800"/>
              <a:buChar char="●"/>
            </a:pPr>
            <a:r>
              <a:rPr lang="vi-VN" sz="1800">
                <a:solidFill>
                  <a:srgbClr val="1C4587"/>
                </a:solidFill>
                <a:uFill>
                  <a:noFill/>
                </a:uFill>
                <a:latin typeface="Arial"/>
                <a:ea typeface="Arial"/>
                <a:cs typeface="Arial"/>
                <a:sym typeface="Arial"/>
                <a:hlinkClick action="ppaction://hlinksldjump" r:id="rId8">
                  <a:extLst>
                    <a:ext uri="{A12FA001-AC4F-418D-AE19-62706E023703}">
                      <ahyp:hlinkClr val="tx"/>
                    </a:ext>
                  </a:extLst>
                </a:hlinkClick>
              </a:rPr>
              <a:t>Hiển thị danh sách các mục văn bản bằng RecyclerView và bộ chuyển đổi tùy chỉnh</a:t>
            </a:r>
            <a:endParaRPr sz="2200">
              <a:solidFill>
                <a:srgbClr val="1C4587"/>
              </a:solidFill>
              <a:latin typeface="Arial"/>
              <a:ea typeface="Arial"/>
              <a:cs typeface="Arial"/>
              <a:sym typeface="Arial"/>
            </a:endParaRPr>
          </a:p>
        </p:txBody>
      </p:sp>
      <p:sp>
        <p:nvSpPr>
          <p:cNvPr id="557" name="Google Shape;557;p6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Tìm hiểu thêm</a:t>
            </a:r>
            <a:endParaRPr>
              <a:latin typeface="Arial"/>
              <a:ea typeface="Arial"/>
              <a:cs typeface="Arial"/>
              <a:sym typeface="Arial"/>
            </a:endParaRPr>
          </a:p>
        </p:txBody>
      </p:sp>
      <p:sp>
        <p:nvSpPr>
          <p:cNvPr id="563" name="Google Shape;563;p69"/>
          <p:cNvSpPr txBox="1"/>
          <p:nvPr>
            <p:ph idx="1" type="body"/>
          </p:nvPr>
        </p:nvSpPr>
        <p:spPr>
          <a:xfrm>
            <a:off x="311700" y="1306600"/>
            <a:ext cx="8520600" cy="311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3"/>
              </a:rPr>
              <a:t>Mật độ pixel trên Android</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4"/>
              </a:rPr>
              <a:t>Giãn cách</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5"/>
              </a:rPr>
              <a:t>Chỉ số về thiết bị</a:t>
            </a:r>
            <a:r>
              <a:rPr lang="vi-VN" sz="2000">
                <a:solidFill>
                  <a:schemeClr val="dk1"/>
                </a:solidFill>
                <a:latin typeface="Arial"/>
                <a:ea typeface="Arial"/>
                <a:cs typeface="Arial"/>
                <a:sym typeface="Arial"/>
              </a:rPr>
              <a:t> </a:t>
            </a:r>
            <a:endParaRPr>
              <a:latin typeface="Arial"/>
              <a:ea typeface="Arial"/>
              <a:cs typeface="Arial"/>
              <a:sym typeface="Arial"/>
            </a:endParaRPr>
          </a:p>
          <a:p>
            <a:pPr indent="-355600" lvl="0" marL="457200" rtl="0" algn="l">
              <a:lnSpc>
                <a:spcPct val="115000"/>
              </a:lnSpc>
              <a:spcBef>
                <a:spcPts val="0"/>
              </a:spcBef>
              <a:spcAft>
                <a:spcPts val="0"/>
              </a:spcAft>
              <a:buSzPts val="2000"/>
              <a:buChar char="●"/>
            </a:pPr>
            <a:r>
              <a:rPr lang="vi-VN" sz="2000" u="sng">
                <a:solidFill>
                  <a:schemeClr val="hlink"/>
                </a:solidFill>
                <a:latin typeface="Arial"/>
                <a:ea typeface="Arial"/>
                <a:cs typeface="Arial"/>
                <a:sym typeface="Arial"/>
                <a:hlinkClick r:id="rId6"/>
              </a:rPr>
              <a:t>Thang loại</a:t>
            </a:r>
            <a:endParaRPr>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Char char="●"/>
            </a:pPr>
            <a:r>
              <a:rPr lang="vi-VN" sz="2000" u="sng">
                <a:solidFill>
                  <a:schemeClr val="hlink"/>
                </a:solidFill>
                <a:latin typeface="Arial"/>
                <a:ea typeface="Arial"/>
                <a:cs typeface="Arial"/>
                <a:sym typeface="Arial"/>
                <a:hlinkClick r:id="rId7"/>
              </a:rPr>
              <a:t>Xây dựng một giao diện người dùng phản hồi nhanh bằng ConstraintLayout</a:t>
            </a:r>
            <a:endParaRPr>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Char char="●"/>
            </a:pPr>
            <a:r>
              <a:rPr lang="vi-VN" sz="2000" u="sng">
                <a:solidFill>
                  <a:schemeClr val="hlink"/>
                </a:solidFill>
                <a:latin typeface="Arial"/>
                <a:ea typeface="Arial"/>
                <a:cs typeface="Arial"/>
                <a:sym typeface="Arial"/>
                <a:hlinkClick r:id="rId8"/>
              </a:rPr>
              <a:t>Thư viện liên kết dữ liệu</a:t>
            </a:r>
            <a:endParaRPr>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Char char="●"/>
            </a:pPr>
            <a:r>
              <a:rPr lang="vi-VN" sz="2000" u="sng">
                <a:solidFill>
                  <a:schemeClr val="hlink"/>
                </a:solidFill>
                <a:latin typeface="Arial"/>
                <a:ea typeface="Arial"/>
                <a:cs typeface="Arial"/>
                <a:sym typeface="Arial"/>
                <a:hlinkClick r:id="rId9"/>
              </a:rPr>
              <a:t>Tạo danh sách linh động bằng RecyclerView</a:t>
            </a:r>
            <a:endParaRPr>
              <a:latin typeface="Arial"/>
              <a:ea typeface="Arial"/>
              <a:cs typeface="Arial"/>
              <a:sym typeface="Arial"/>
            </a:endParaRPr>
          </a:p>
        </p:txBody>
      </p:sp>
      <p:sp>
        <p:nvSpPr>
          <p:cNvPr id="564" name="Google Shape;564;p6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Lộ trình</a:t>
            </a:r>
            <a:endParaRPr>
              <a:latin typeface="Arial"/>
              <a:ea typeface="Arial"/>
              <a:cs typeface="Arial"/>
              <a:sym typeface="Arial"/>
            </a:endParaRPr>
          </a:p>
        </p:txBody>
      </p:sp>
      <p:sp>
        <p:nvSpPr>
          <p:cNvPr id="570" name="Google Shape;570;p7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571" name="Google Shape;571;p70"/>
          <p:cNvSpPr txBox="1"/>
          <p:nvPr>
            <p:ph idx="1" type="body"/>
          </p:nvPr>
        </p:nvSpPr>
        <p:spPr>
          <a:xfrm>
            <a:off x="311711" y="1490519"/>
            <a:ext cx="5217219" cy="8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vi-VN" sz="2500">
                <a:latin typeface="Arial"/>
                <a:ea typeface="Arial"/>
                <a:cs typeface="Arial"/>
                <a:sym typeface="Arial"/>
              </a:rPr>
              <a:t>Thực hành những gì bạn đã học được bằng cách hoàn thành lộ trình này:</a:t>
            </a:r>
            <a:endParaRPr>
              <a:latin typeface="Arial"/>
              <a:ea typeface="Arial"/>
              <a:cs typeface="Arial"/>
              <a:sym typeface="Arial"/>
            </a:endParaRPr>
          </a:p>
          <a:p>
            <a:pPr indent="0" lvl="0" marL="0" rtl="0" algn="l">
              <a:lnSpc>
                <a:spcPct val="115000"/>
              </a:lnSpc>
              <a:spcBef>
                <a:spcPts val="1000"/>
              </a:spcBef>
              <a:spcAft>
                <a:spcPts val="0"/>
              </a:spcAft>
              <a:buSzPts val="2400"/>
              <a:buNone/>
            </a:pPr>
            <a:r>
              <a:rPr lang="vi-VN" sz="2500" u="sng">
                <a:solidFill>
                  <a:schemeClr val="hlink"/>
                </a:solidFill>
                <a:latin typeface="Arial"/>
                <a:ea typeface="Arial"/>
                <a:cs typeface="Arial"/>
                <a:sym typeface="Arial"/>
                <a:hlinkClick r:id="rId3"/>
              </a:rPr>
              <a:t>Bài học 5: Bố cục</a:t>
            </a:r>
            <a:endParaRPr>
              <a:latin typeface="Arial"/>
              <a:ea typeface="Arial"/>
              <a:cs typeface="Arial"/>
              <a:sym typeface="Arial"/>
            </a:endParaRPr>
          </a:p>
          <a:p>
            <a:pPr indent="0" lvl="0" marL="0" rtl="0" algn="l">
              <a:lnSpc>
                <a:spcPct val="115000"/>
              </a:lnSpc>
              <a:spcBef>
                <a:spcPts val="1000"/>
              </a:spcBef>
              <a:spcAft>
                <a:spcPts val="1000"/>
              </a:spcAft>
              <a:buSzPts val="2400"/>
              <a:buNone/>
            </a:pPr>
            <a:r>
              <a:t/>
            </a:r>
            <a:endParaRPr sz="2500">
              <a:solidFill>
                <a:schemeClr val="dk1"/>
              </a:solidFill>
              <a:latin typeface="Arial"/>
              <a:ea typeface="Arial"/>
              <a:cs typeface="Arial"/>
              <a:sym typeface="Arial"/>
            </a:endParaRPr>
          </a:p>
        </p:txBody>
      </p:sp>
      <p:pic>
        <p:nvPicPr>
          <p:cNvPr id="572" name="Google Shape;572;p70"/>
          <p:cNvPicPr preferRelativeResize="0"/>
          <p:nvPr/>
        </p:nvPicPr>
        <p:blipFill rotWithShape="1">
          <a:blip r:embed="rId4">
            <a:alphaModFix/>
          </a:blip>
          <a:srcRect b="13226"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Nhóm mật độ màn hình</a:t>
            </a:r>
            <a:endParaRPr>
              <a:latin typeface="Arial"/>
              <a:ea typeface="Arial"/>
              <a:cs typeface="Arial"/>
              <a:sym typeface="Arial"/>
            </a:endParaRPr>
          </a:p>
        </p:txBody>
      </p:sp>
      <p:sp>
        <p:nvSpPr>
          <p:cNvPr id="129" name="Google Shape;129;p2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graphicFrame>
        <p:nvGraphicFramePr>
          <p:cNvPr id="130" name="Google Shape;130;p22"/>
          <p:cNvGraphicFramePr/>
          <p:nvPr/>
        </p:nvGraphicFramePr>
        <p:xfrm>
          <a:off x="408750" y="1162050"/>
          <a:ext cx="3000000" cy="3000000"/>
        </p:xfrm>
        <a:graphic>
          <a:graphicData uri="http://schemas.openxmlformats.org/drawingml/2006/table">
            <a:tbl>
              <a:tblPr>
                <a:noFill/>
                <a:tableStyleId>{43FB869F-05EB-4780-B1F4-25FE4677D278}</a:tableStyleId>
              </a:tblPr>
              <a:tblGrid>
                <a:gridCol w="3412550"/>
                <a:gridCol w="2956450"/>
                <a:gridCol w="1837650"/>
              </a:tblGrid>
              <a:tr h="461450">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Bộ định tính mật độ</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Nội dung mô tả</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vi-VN" sz="1800" u="none" cap="none" strike="noStrike"/>
                        <a:t>DPI ước tính</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6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ldpi (hầu như không dùng đến)</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Mật độ thấp</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~120 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mdpi (mật độ cơ sở)</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Mật độ trung bình</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~160 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hdpi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Mật độ cao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~240 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xhdpi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Mật độ siêu cao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~320 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xxhdpi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Mật độ siêu siêu cao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~480 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xxxhdpi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Mật độ siêu siêu siêu cao</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vi-VN" sz="1800" u="none" cap="none" strike="noStrike"/>
                        <a:t>~640 dpi</a:t>
                      </a:r>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sz="3400">
                <a:latin typeface="Arial"/>
                <a:ea typeface="Arial"/>
                <a:cs typeface="Arial"/>
                <a:sym typeface="Arial"/>
              </a:rPr>
              <a:t>Chu kỳ hiển thị Chế độ xem của Android</a:t>
            </a:r>
            <a:endParaRPr sz="3400">
              <a:latin typeface="Arial"/>
              <a:ea typeface="Arial"/>
              <a:cs typeface="Arial"/>
              <a:sym typeface="Arial"/>
            </a:endParaRPr>
          </a:p>
        </p:txBody>
      </p:sp>
      <p:sp>
        <p:nvSpPr>
          <p:cNvPr id="136" name="Google Shape;136;p2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cxnSp>
        <p:nvCxnSpPr>
          <p:cNvPr id="137" name="Google Shape;137;p23"/>
          <p:cNvCxnSpPr/>
          <p:nvPr/>
        </p:nvCxnSpPr>
        <p:spPr>
          <a:xfrm flipH="1">
            <a:off x="4247384" y="1903562"/>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38" name="Google Shape;138;p23"/>
          <p:cNvSpPr/>
          <p:nvPr/>
        </p:nvSpPr>
        <p:spPr>
          <a:xfrm>
            <a:off x="3439750" y="1133518"/>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3"/>
          <p:cNvSpPr txBox="1"/>
          <p:nvPr/>
        </p:nvSpPr>
        <p:spPr>
          <a:xfrm>
            <a:off x="3405250" y="1133518"/>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b="0" i="0" lang="vi-VN" sz="1800" u="none" cap="none" strike="noStrike">
                <a:solidFill>
                  <a:srgbClr val="083042"/>
                </a:solidFill>
                <a:latin typeface="Roboto Condensed"/>
                <a:ea typeface="Roboto Condensed"/>
                <a:cs typeface="Roboto Condensed"/>
                <a:sym typeface="Roboto Condensed"/>
              </a:rPr>
              <a:t>Đo lường</a:t>
            </a:r>
            <a:endParaRPr/>
          </a:p>
        </p:txBody>
      </p:sp>
      <p:sp>
        <p:nvSpPr>
          <p:cNvPr id="140" name="Google Shape;140;p23"/>
          <p:cNvSpPr/>
          <p:nvPr/>
        </p:nvSpPr>
        <p:spPr>
          <a:xfrm>
            <a:off x="3439750" y="2464235"/>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3"/>
          <p:cNvSpPr txBox="1"/>
          <p:nvPr/>
        </p:nvSpPr>
        <p:spPr>
          <a:xfrm>
            <a:off x="3405250" y="2464235"/>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b="0" i="0" lang="vi-VN" sz="1800" u="none" cap="none" strike="noStrike">
                <a:solidFill>
                  <a:srgbClr val="083042"/>
                </a:solidFill>
                <a:latin typeface="Roboto Condensed"/>
                <a:ea typeface="Roboto Condensed"/>
                <a:cs typeface="Roboto Condensed"/>
                <a:sym typeface="Roboto Condensed"/>
              </a:rPr>
              <a:t>Bố trí</a:t>
            </a:r>
            <a:endParaRPr/>
          </a:p>
        </p:txBody>
      </p:sp>
      <p:cxnSp>
        <p:nvCxnSpPr>
          <p:cNvPr id="142" name="Google Shape;142;p23"/>
          <p:cNvCxnSpPr/>
          <p:nvPr/>
        </p:nvCxnSpPr>
        <p:spPr>
          <a:xfrm flipH="1">
            <a:off x="4247384" y="3257241"/>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43" name="Google Shape;143;p23"/>
          <p:cNvSpPr/>
          <p:nvPr/>
        </p:nvSpPr>
        <p:spPr>
          <a:xfrm>
            <a:off x="3439750" y="3831322"/>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3"/>
          <p:cNvSpPr txBox="1"/>
          <p:nvPr/>
        </p:nvSpPr>
        <p:spPr>
          <a:xfrm>
            <a:off x="3405250" y="3831322"/>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b="0" i="0" lang="vi-VN" sz="1800" u="none" cap="none" strike="noStrike">
                <a:solidFill>
                  <a:srgbClr val="083042"/>
                </a:solidFill>
                <a:latin typeface="Roboto Condensed"/>
                <a:ea typeface="Roboto Condensed"/>
                <a:cs typeface="Roboto Condensed"/>
                <a:sym typeface="Roboto Condensed"/>
              </a:rPr>
              <a:t>Vẽ</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Vùng vẽ</a:t>
            </a:r>
            <a:endParaRPr>
              <a:latin typeface="Arial"/>
              <a:ea typeface="Arial"/>
              <a:cs typeface="Arial"/>
              <a:sym typeface="Arial"/>
            </a:endParaRPr>
          </a:p>
        </p:txBody>
      </p:sp>
      <p:sp>
        <p:nvSpPr>
          <p:cNvPr id="150" name="Google Shape;150;p2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pic>
        <p:nvPicPr>
          <p:cNvPr id="151" name="Google Shape;151;p24"/>
          <p:cNvPicPr preferRelativeResize="0"/>
          <p:nvPr/>
        </p:nvPicPr>
        <p:blipFill rotWithShape="1">
          <a:blip r:embed="rId3">
            <a:alphaModFix/>
          </a:blip>
          <a:srcRect b="45021" l="0" r="43518" t="0"/>
          <a:stretch/>
        </p:blipFill>
        <p:spPr>
          <a:xfrm>
            <a:off x="4151325" y="1275100"/>
            <a:ext cx="3798876" cy="2772025"/>
          </a:xfrm>
          <a:prstGeom prst="rect">
            <a:avLst/>
          </a:prstGeom>
          <a:noFill/>
          <a:ln>
            <a:noFill/>
          </a:ln>
        </p:spPr>
      </p:pic>
      <p:sp>
        <p:nvSpPr>
          <p:cNvPr id="152" name="Google Shape;152;p24"/>
          <p:cNvSpPr txBox="1"/>
          <p:nvPr/>
        </p:nvSpPr>
        <p:spPr>
          <a:xfrm>
            <a:off x="311700" y="1992325"/>
            <a:ext cx="3336300" cy="393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200"/>
              <a:buFont typeface="Arial"/>
              <a:buNone/>
            </a:pPr>
            <a:r>
              <a:rPr i="0" lang="vi-VN" sz="2200" u="none" cap="none" strike="noStrike">
                <a:solidFill>
                  <a:srgbClr val="000000"/>
                </a:solidFill>
              </a:rPr>
              <a:t>Những gì chúng ta thấy:</a:t>
            </a:r>
            <a:endParaRPr/>
          </a:p>
        </p:txBody>
      </p:sp>
      <p:sp>
        <p:nvSpPr>
          <p:cNvPr id="153" name="Google Shape;153;p24"/>
          <p:cNvSpPr txBox="1"/>
          <p:nvPr/>
        </p:nvSpPr>
        <p:spPr>
          <a:xfrm>
            <a:off x="1179875" y="3238500"/>
            <a:ext cx="2468100" cy="523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200"/>
              <a:buFont typeface="Arial"/>
              <a:buNone/>
            </a:pPr>
            <a:r>
              <a:rPr i="0" lang="vi-VN" sz="2200" u="none" cap="none" strike="noStrike">
                <a:solidFill>
                  <a:srgbClr val="000000"/>
                </a:solidFill>
              </a:rPr>
              <a:t>Cách hệ thống vẽ:</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17082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vi-VN">
                <a:latin typeface="Arial"/>
                <a:ea typeface="Arial"/>
                <a:cs typeface="Arial"/>
                <a:sym typeface="Arial"/>
              </a:rPr>
              <a:t>Lề và khoảng đệm của chế độ xem</a:t>
            </a:r>
            <a:endParaRPr>
              <a:latin typeface="Arial"/>
              <a:ea typeface="Arial"/>
              <a:cs typeface="Arial"/>
              <a:sym typeface="Arial"/>
            </a:endParaRPr>
          </a:p>
        </p:txBody>
      </p:sp>
      <p:sp>
        <p:nvSpPr>
          <p:cNvPr id="159" name="Google Shape;159;p2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vi-VN"/>
              <a:t>‹#›</a:t>
            </a:fld>
            <a:endParaRPr/>
          </a:p>
        </p:txBody>
      </p:sp>
      <p:sp>
        <p:nvSpPr>
          <p:cNvPr id="160" name="Google Shape;160;p25"/>
          <p:cNvSpPr txBox="1"/>
          <p:nvPr/>
        </p:nvSpPr>
        <p:spPr>
          <a:xfrm>
            <a:off x="958025" y="1279525"/>
            <a:ext cx="2847300" cy="62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i="0" lang="vi-VN" sz="2200" u="none" cap="none" strike="noStrike">
                <a:solidFill>
                  <a:srgbClr val="000000"/>
                </a:solidFill>
              </a:rPr>
              <a:t>Chế độ xem có lề</a:t>
            </a:r>
            <a:endParaRPr/>
          </a:p>
        </p:txBody>
      </p:sp>
      <p:sp>
        <p:nvSpPr>
          <p:cNvPr id="161" name="Google Shape;161;p25"/>
          <p:cNvSpPr txBox="1"/>
          <p:nvPr/>
        </p:nvSpPr>
        <p:spPr>
          <a:xfrm>
            <a:off x="4230992" y="1279525"/>
            <a:ext cx="4348200" cy="627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i="0" lang="vi-VN" sz="2200" u="none" cap="none" strike="noStrike">
                <a:solidFill>
                  <a:srgbClr val="000000"/>
                </a:solidFill>
              </a:rPr>
              <a:t>Chế độ xem có lề và khoảng đệm</a:t>
            </a:r>
            <a:endParaRPr/>
          </a:p>
        </p:txBody>
      </p:sp>
      <p:sp>
        <p:nvSpPr>
          <p:cNvPr id="162" name="Google Shape;162;p25"/>
          <p:cNvSpPr/>
          <p:nvPr/>
        </p:nvSpPr>
        <p:spPr>
          <a:xfrm>
            <a:off x="1137541"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5"/>
          <p:cNvSpPr/>
          <p:nvPr/>
        </p:nvSpPr>
        <p:spPr>
          <a:xfrm>
            <a:off x="1425363" y="2391638"/>
            <a:ext cx="1701000" cy="17010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p:nvPr/>
        </p:nvSpPr>
        <p:spPr>
          <a:xfrm>
            <a:off x="5278063"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txBox="1"/>
          <p:nvPr/>
        </p:nvSpPr>
        <p:spPr>
          <a:xfrm>
            <a:off x="1415400" y="2967100"/>
            <a:ext cx="17763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Chế độ xem</a:t>
            </a:r>
            <a:endParaRPr/>
          </a:p>
        </p:txBody>
      </p:sp>
      <p:sp>
        <p:nvSpPr>
          <p:cNvPr id="166" name="Google Shape;166;p25"/>
          <p:cNvSpPr txBox="1"/>
          <p:nvPr/>
        </p:nvSpPr>
        <p:spPr>
          <a:xfrm>
            <a:off x="6079475" y="2890900"/>
            <a:ext cx="7302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0" lang="vi-VN" sz="1800" u="none" cap="none" strike="noStrike">
                <a:solidFill>
                  <a:srgbClr val="000000"/>
                </a:solidFill>
              </a:rPr>
              <a:t>Chế độ xem</a:t>
            </a:r>
            <a:endParaRPr/>
          </a:p>
        </p:txBody>
      </p:sp>
      <p:sp>
        <p:nvSpPr>
          <p:cNvPr id="167" name="Google Shape;167;p25"/>
          <p:cNvSpPr/>
          <p:nvPr/>
        </p:nvSpPr>
        <p:spPr>
          <a:xfrm>
            <a:off x="5593513" y="2391638"/>
            <a:ext cx="1701000" cy="1701000"/>
          </a:xfrm>
          <a:prstGeom prst="rect">
            <a:avLst/>
          </a:prstGeom>
          <a:solidFill>
            <a:srgbClr val="B7B7B7"/>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5705975" y="2493825"/>
            <a:ext cx="1477200" cy="1491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txBox="1"/>
          <p:nvPr/>
        </p:nvSpPr>
        <p:spPr>
          <a:xfrm>
            <a:off x="5634400" y="2967100"/>
            <a:ext cx="1619100" cy="39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vi-VN" sz="1800" u="none" cap="none" strike="noStrike">
                <a:solidFill>
                  <a:srgbClr val="000000"/>
                </a:solidFill>
                <a:latin typeface="Roboto Condensed"/>
                <a:ea typeface="Roboto Condensed"/>
                <a:cs typeface="Roboto Condensed"/>
                <a:sym typeface="Roboto Condensed"/>
              </a:rPr>
              <a:t>Chế độ xem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