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Roboto"/>
      <p:regular r:id="rId60"/>
      <p:bold r:id="rId61"/>
      <p:italic r:id="rId62"/>
      <p:boldItalic r:id="rId63"/>
    </p:embeddedFont>
    <p:embeddedFont>
      <p:font typeface="Roboto Condensed"/>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1ED01C-2871-4A83-B875-BC1A73CCAE74}">
  <a:tblStyle styleId="{971ED01C-2871-4A83-B875-BC1A73CCAE7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41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RobotoCondensed-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RobotoCondensed-italic.fntdata"/><Relationship Id="rId21" Type="http://schemas.openxmlformats.org/officeDocument/2006/relationships/slide" Target="slides/slide14.xml"/><Relationship Id="rId65" Type="http://schemas.openxmlformats.org/officeDocument/2006/relationships/font" Target="fonts/RobotoCondensed-bold.fntdata"/><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font" Target="fonts/RobotoCondensed-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action-views" TargetMode="External"/><Relationship Id="rId3"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hl=e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 Id="rId3"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RS1IACnZLy4" TargetMode="External"/><Relationship Id="rId3"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navigation" TargetMode="External"/><Relationship Id="rId3"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getting-started#add-navhos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 Id="rId3"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afe-arg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define_destination_argument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upported_argument_typ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java/io/Serializable" TargetMode="External"/><Relationship Id="rId3" Type="http://schemas.openxmlformats.org/officeDocument/2006/relationships/hyperlink" Target="https://developer.android.com/reference/android/os/Parcelable" TargetMode="External"/><Relationship Id="rId4" Type="http://schemas.openxmlformats.org/officeDocument/2006/relationships/hyperlink" Target="https://developer.android.com/guide/navigation/navigation-pass-data#supported_argument_typ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tcoa"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navigation/ui/NavigationUI#onNavDestinationSelected(android.view.MenuItem,%20androidx.navigation.NavControlle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 Id="rId3" Type="http://schemas.openxmlformats.org/officeDocument/2006/relationships/hyperlink" Target="https://material.io/develop/android/components/navigation-view/"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 TargetMode="External"/><Relationship Id="rId3"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ExampleExplici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Intent" TargetMode="External"/><Relationship Id="rId3"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common.html#Emai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thảo luận sơ qua về một số thành phần phổ biến trên giao diện người dùng mà bạn sẽ sử dụng để di chuyển trong các ứng dụng của mình.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Ở đầu màn hình là Thanh ứng dụng. Thanh này hiển thị tên Hoạt động hoặc tên ứng dụng của bạn. Thông qua thanh này, người dùng có thể truy cập vào các thao tác quan trọng theo cách dự đoán được, chẳng hạn như trình đơn mục bổ sung (biểu thị bằng 3 chấm dọc) giúp hiển thị thêm tùy chọn trên trình đơn. Thanh này cũng hỗ trợ việc di chuyển (ngăn điều hướng) hoặc chuyển đổi chế độ xem (bằng các thẻ hoặc danh sách thả xuống).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Thanh ứng dụng</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Ngăn điều hướng là một thành phần thường thấy trong các ứng dụng. Bạn có thể mở ngăn này bằng cách nhấn vào biểu tượng bánh hamburger (3 đường ngang) hoặc bằng cử chỉ vuốt từ mép trái màn hình. Ngăn điều hướng cho phép bạn chuyển nhanh đến các vị trí trong ứng dụng của mình. Cả trình đơn tùy chọn và ngăn điều hướng đều dùng các trình đơn phía sau hệ thống.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Sử dụng chế độ xem thao tác và trình cung cấp thao tác</a:t>
            </a:r>
            <a:r>
              <a:rPr lang="vi-VN" sz="1200">
                <a:solidFill>
                  <a:schemeClr val="dk1"/>
                </a:solidFill>
                <a:latin typeface="Times New Roman"/>
                <a:ea typeface="Times New Roman"/>
                <a:cs typeface="Times New Roman"/>
                <a:sym typeface="Times New Roman"/>
              </a:rPr>
              <a:t> </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Cách sử dụng ngăn điều hướng</a:t>
            </a:r>
            <a:r>
              <a:rPr lang="vi-VN">
                <a:solidFill>
                  <a:schemeClr val="dk1"/>
                </a:solidFill>
              </a:rPr>
              <a:t> </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Khung này cung cấp nhiều loại trình đơn: trình đơn tùy chọn, trình đơn theo bối cảnh và trình đơn bật lên. Các tài nguyên trình đơn có trong thư mục</a:t>
            </a:r>
            <a:r>
              <a:rPr b="1" lang="vi-VN"/>
              <a:t> </a:t>
            </a:r>
            <a:r>
              <a:rPr lang="vi-VN">
                <a:latin typeface="Courier New"/>
                <a:ea typeface="Courier New"/>
                <a:cs typeface="Courier New"/>
                <a:sym typeface="Courier New"/>
              </a:rPr>
              <a:t>res/menu</a:t>
            </a:r>
            <a:r>
              <a:rPr lang="vi-VN"/>
              <a:t> và được xác định bằng thẻ </a:t>
            </a:r>
            <a:r>
              <a:rPr lang="vi-VN">
                <a:latin typeface="Courier New"/>
                <a:ea typeface="Courier New"/>
                <a:cs typeface="Courier New"/>
                <a:sym typeface="Courier New"/>
              </a:rPr>
              <a:t>menu</a:t>
            </a:r>
            <a:r>
              <a:rPr lang="vi-VN"/>
              <a:t>. Trong tệp XML trình đơn của mình, bạn có thể đặt các tài nguyên chuỗi mà mục trình đơn này dùng làm tiêu đề, mã nhận dạng và một số tùy chọn khác như sắp xếp thứ tự hoặc biểu tượng.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Trình đơn</a:t>
            </a:r>
            <a:r>
              <a:rPr lang="vi-VN" sz="1200">
                <a:solidFill>
                  <a:schemeClr val="dk1"/>
                </a:solidFill>
                <a:latin typeface="Times New Roman"/>
                <a:ea typeface="Times New Roman"/>
                <a:cs typeface="Times New Roman"/>
                <a:sym typeface="Times New Roman"/>
              </a:rPr>
              <a:t> </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tệp XML cho một ngăn điều hướng. Tệp này trình bày cách sử dụng các biểu tượng và nhóm. Tuy chúng ta sẽ sử dụng ngăn điều hướng ở phần sau của bài học này, nhưng việc trình bày sơ qua về cách biểu diễn cơ bản của ngăn điều hướng ở dạng trình đơn lúc này cũng rất hữu ích.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vi-VN"/>
              <a:t>Hãy xem ví dụ về trình đơn tùy chọn trong một Hoạt động. Bạn có thể thêm một mục trong trình đơn bằng cách tạo một thẻ mục mới và cấp cho mục đó một mã nhận dạng và tiêu đề. Bây giờ, chúng ta có một mục mới trong trình đơn mà không thực hiện thao tác nào khi chúng ta nhấp vào.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tăng cường trình đơn, chúng ta cần phải ghi đè </a:t>
            </a:r>
            <a:r>
              <a:rPr lang="vi-VN">
                <a:latin typeface="Courier New"/>
                <a:ea typeface="Courier New"/>
                <a:cs typeface="Courier New"/>
                <a:sym typeface="Courier New"/>
              </a:rPr>
              <a:t>onCreateOptionsMenu()</a:t>
            </a:r>
            <a:r>
              <a:rPr lang="vi-VN"/>
              <a:t> trong Hoạt động. Sau khi bạn thêm mã này, các tùy chọn trình đơn sẽ hiện trên thanh ứng dụng. Một số mẫu dự án mặc định đi kèm với </a:t>
            </a:r>
            <a:r>
              <a:rPr lang="vi-VN">
                <a:latin typeface="Courier New"/>
                <a:ea typeface="Courier New"/>
                <a:cs typeface="Courier New"/>
                <a:sym typeface="Courier New"/>
              </a:rPr>
              <a:t>onCreateOptionsMenu()</a:t>
            </a:r>
            <a:r>
              <a:rPr lang="vi-VN"/>
              <a:t> đã được triển khai.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Tạo trình đơn tùy chọn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phản hồi thao tác chọn một mục trong trình đơn của người dùng, hãy ghi đè </a:t>
            </a:r>
            <a:r>
              <a:rPr lang="vi-VN">
                <a:latin typeface="Courier New"/>
                <a:ea typeface="Courier New"/>
                <a:cs typeface="Courier New"/>
                <a:sym typeface="Courier New"/>
              </a:rPr>
              <a:t>onOptionsItemSelected()</a:t>
            </a:r>
            <a:r>
              <a:rPr lang="vi-VN"/>
              <a:t> trong Hoạt động như minh họa trong ví dụ. Bây giờ, trình đơn của chúng ta sẽ chạy Ý định tìm pizza trên web theo điều kiện, hoặc hiện một thông báo ngắn tùy vào mục trình đơn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Tạo trình đơn tùy chọn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3"/>
              </a:rPr>
              <a:t>Thêm và xử lý các thao tác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chuyển đến nhiều màn hình trong ứng dụng của mình, chúng ta có thể sử dụng nhiều hoạt động. Hoặc chúng ta có thể dùng các mảnh.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Mảnh được đưa vào nền tảng Android lần đầu tiên trong Android 3.0 (bản phát hành Honeycomb), khi Google hỗ trợ thêm máy tính bảng. Một Hoạt động hiển thị danh sách các mục sẽ không còn hợp lý nếu các mục trong danh sách chiếm toàn bộ chiều rộng của màn hình trên máy tính bảng. Do đó, đã nảy sinh nhu cầu sử dụng mảnh. Nhờ sử dụng mảnh, trên máy tính bảng, một hoạt động có thể hiển thị mảnh danh sách ở bên trái và mảnh thông tin chi tiết ở bên phải. Trên điện thoại, một hoạt động có thể hiển thị một mảnh mỗi lúc do không gian màn hình nhỏ hơn.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Thật ra việc chia nhỏ cấu trúc giao diện người dùng thành các mảnh cũng rất hữu ích trong những bối cảnh khác ngoài việc xây dựng cho máy tính bảng. </a:t>
            </a:r>
            <a:r>
              <a:rPr lang="vi-VN">
                <a:solidFill>
                  <a:schemeClr val="dk1"/>
                </a:solidFill>
              </a:rPr>
              <a:t>Mảnh là khái niệm chính cần hiểu rõ khi xây dựng các ứng dụng trong Android.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Theo cách chính thức hơn, mảnh biểu thị một hành vi hoặc một phần giao diện người dùng trong một Hoạt động. Bạn có thể coi mảnh như một "hoạt động vi mô". Bạn có thể hiển thị nhiều mảnh trong một hoạt động (như trong trường hợp máy tính bảng) hoặc tái sử dụng một mảnh trong nhiều hoạt động. Bạn có thể coi mảnh là phần mô-đun của một hoạt động có vòng đời riêng, nhận các sự kiện đầu vào riêng, và bạn có thể thêm hoặc xóa mảnh trong khi hoạt động đang chạy.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Mảnh: Quá khứ, hiện tại và tương lai (Hội nghị Nhà phát triển Android 2019)</a:t>
            </a:r>
            <a:r>
              <a:rPr lang="vi-VN">
                <a:solidFill>
                  <a:schemeClr val="dk1"/>
                </a:solidFill>
              </a:rPr>
              <a:t> </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3"/>
              </a:rPr>
              <a:t>Mảnh</a:t>
            </a:r>
            <a:r>
              <a:rPr lang="vi-VN" sz="1200">
                <a:solidFill>
                  <a:schemeClr val="dk1"/>
                </a:solidFill>
                <a:latin typeface="Times New Roman"/>
                <a:ea typeface="Times New Roman"/>
                <a:cs typeface="Times New Roman"/>
                <a:sym typeface="Times New Roman"/>
              </a:rPr>
              <a:t>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Khi bạn dùng lớp </a:t>
            </a:r>
            <a:r>
              <a:rPr lang="vi-VN">
                <a:solidFill>
                  <a:schemeClr val="dk1"/>
                </a:solidFill>
                <a:latin typeface="Courier New"/>
                <a:ea typeface="Courier New"/>
                <a:cs typeface="Courier New"/>
                <a:sym typeface="Courier New"/>
              </a:rPr>
              <a:t>Fragment</a:t>
            </a:r>
            <a:r>
              <a:rPr lang="vi-VN">
                <a:solidFill>
                  <a:schemeClr val="dk1"/>
                </a:solidFill>
              </a:rPr>
              <a:t>, hãy nhớ dùng phiên bản được cung cấp trong gói </a:t>
            </a:r>
            <a:r>
              <a:rPr lang="vi-VN">
                <a:solidFill>
                  <a:schemeClr val="dk1"/>
                </a:solidFill>
                <a:latin typeface="Courier New"/>
                <a:ea typeface="Courier New"/>
                <a:cs typeface="Courier New"/>
                <a:sym typeface="Courier New"/>
              </a:rPr>
              <a:t>androidx</a:t>
            </a:r>
            <a:r>
              <a:rPr lang="vi-VN">
                <a:solidFill>
                  <a:schemeClr val="dk1"/>
                </a:solidFill>
              </a:rPr>
              <a:t>, chứ không dùng lớp </a:t>
            </a:r>
            <a:r>
              <a:rPr lang="vi-VN">
                <a:solidFill>
                  <a:schemeClr val="dk1"/>
                </a:solidFill>
                <a:latin typeface="Courier New"/>
                <a:ea typeface="Courier New"/>
                <a:cs typeface="Courier New"/>
                <a:sym typeface="Courier New"/>
              </a:rPr>
              <a:t>Fragment</a:t>
            </a:r>
            <a:r>
              <a:rPr lang="vi-VN">
                <a:solidFill>
                  <a:schemeClr val="dk1"/>
                </a:solidFill>
              </a:rPr>
              <a:t> được cung cấp trong nền tảng (bắt nguồn từ cấp độ API 11 và không còn dùng trong cấp độ API 28 nữa).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Font typeface="Roboto"/>
              <a:buChar char="●"/>
            </a:pPr>
            <a:r>
              <a:rPr lang="vi-VN" u="sng">
                <a:solidFill>
                  <a:schemeClr val="hlink"/>
                </a:solidFill>
                <a:latin typeface="Roboto"/>
                <a:ea typeface="Roboto"/>
                <a:cs typeface="Roboto"/>
                <a:sym typeface="Roboto"/>
                <a:hlinkClick r:id="rId2"/>
              </a:rPr>
              <a:t>Mảnh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thêm nhiều mảnh vào ứng dụng, bạn sẽ muốn xem xét cách chuyển đổi giữa các mảnh đó.</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Thành phần điều hướng là một tập hợp các thư viện, công cụ và tiện ích tích hợp IDE để tạo các đường dẫn điều hướng thông qua một ứng dụng. Thành phần này hoạt động hiệu quả nhất với mô hình "một hoạt động, nhiều mảnh" hơn là có nhiều hoạt động. Thành phần này bao gồm 3 phần hoạt động cùng nhau tương tự như cách bạn có thể trải nghiệm khi xem TV hoặc nghe đài. </a:t>
            </a:r>
            <a:endParaRPr/>
          </a:p>
          <a:p>
            <a:pPr indent="-298450" lvl="0" marL="457200" rtl="0" algn="l">
              <a:lnSpc>
                <a:spcPct val="115000"/>
              </a:lnSpc>
              <a:spcBef>
                <a:spcPts val="0"/>
              </a:spcBef>
              <a:spcAft>
                <a:spcPts val="0"/>
              </a:spcAft>
              <a:buSzPts val="1100"/>
              <a:buChar char="●"/>
            </a:pPr>
            <a:r>
              <a:rPr b="1" lang="vi-VN"/>
              <a:t>Sơ đồ điều hướng</a:t>
            </a:r>
            <a:r>
              <a:rPr lang="vi-VN"/>
              <a:t> biểu thị một tập hợp các mảnh hoặc hoạt động đích mà ứng dụng của bạn có thể hiển thị. Tương tự như TV của chúng ta, đây sẽ là danh sách các chương trình có sẵn để xem.</a:t>
            </a:r>
            <a:endParaRPr/>
          </a:p>
          <a:p>
            <a:pPr indent="-298450" lvl="0" marL="457200" rtl="0" algn="l">
              <a:lnSpc>
                <a:spcPct val="115000"/>
              </a:lnSpc>
              <a:spcBef>
                <a:spcPts val="0"/>
              </a:spcBef>
              <a:spcAft>
                <a:spcPts val="0"/>
              </a:spcAft>
              <a:buSzPts val="1100"/>
              <a:buChar char="●"/>
            </a:pPr>
            <a:r>
              <a:rPr b="1" lang="vi-VN"/>
              <a:t>Máy chủ điều hướng</a:t>
            </a:r>
            <a:r>
              <a:rPr lang="vi-VN"/>
              <a:t> là vùng chứa hiển thị các đích được liệt kê trong sơ đồ điều hướng của bạn, như TV hoặc màn hình. </a:t>
            </a:r>
            <a:endParaRPr/>
          </a:p>
          <a:p>
            <a:pPr indent="-298450" lvl="0" marL="457200" rtl="0" algn="l">
              <a:lnSpc>
                <a:spcPct val="115000"/>
              </a:lnSpc>
              <a:spcBef>
                <a:spcPts val="0"/>
              </a:spcBef>
              <a:spcAft>
                <a:spcPts val="0"/>
              </a:spcAft>
              <a:buSzPts val="1100"/>
              <a:buChar char="●"/>
            </a:pPr>
            <a:r>
              <a:rPr b="1" lang="vi-VN"/>
              <a:t>Bộ điều khiển điều hướng</a:t>
            </a:r>
            <a:r>
              <a:rPr lang="vi-VN"/>
              <a:t> chính là phương thức giúp chuyển đổi giữa các đích. Tương tự như TV của chúng ta, bộ điều khiển này sẽ tương đương với điều khiển từ xa của TV giúp chuyển sang </a:t>
            </a:r>
            <a:r>
              <a:rPr lang="vi-VN">
                <a:solidFill>
                  <a:schemeClr val="dk1"/>
                </a:solidFill>
              </a:rPr>
              <a:t>các chương trình hoặc kênh khác</a:t>
            </a:r>
            <a:r>
              <a:rPr lang="vi-VN"/>
              <a:t>.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100"/>
              <a:buNone/>
            </a:pPr>
            <a:r>
              <a:rPr lang="vi-VN">
                <a:solidFill>
                  <a:schemeClr val="dk1"/>
                </a:solidFill>
              </a:rPr>
              <a:t>Mảnh có thể liên kết với các mảnh khác, tạo ra một sơ đồ đích đầy đủ. Trong khi đó, Hoạt động chỉ có thể là một đích cuối cùng của sơ đồ, tức là Hoạt động luôn là một điểm cuối trên sơ đồ. (Mỗi hoạt động có thể có sơ đồ điều hướng riêng, nhưng điều này không hữu ích bằng việc có tất cả các đích trong một sơ đồ duy nhất.)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bắt đầu làm việc với Thành phần điều hướng, chúng ta cần thêm một số phần phụ thuộc vào tệp </a:t>
            </a:r>
            <a:r>
              <a:rPr lang="vi-VN">
                <a:latin typeface="Courier New"/>
                <a:ea typeface="Courier New"/>
                <a:cs typeface="Courier New"/>
                <a:sym typeface="Courier New"/>
              </a:rPr>
              <a:t>build.gradle</a:t>
            </a:r>
            <a:r>
              <a:rPr lang="vi-VN"/>
              <a:t>. Đối với </a:t>
            </a:r>
            <a:r>
              <a:rPr lang="vi-VN">
                <a:latin typeface="Courier New"/>
                <a:ea typeface="Courier New"/>
                <a:cs typeface="Courier New"/>
                <a:sym typeface="Courier New"/>
              </a:rPr>
              <a:t>nav_version</a:t>
            </a:r>
            <a:r>
              <a:rPr lang="vi-VN"/>
              <a:t>, hãy xem trang ghi chú phát hành Thư viện điều hướng để biết bản phát hành chính thức hiện tại.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Di chuyển</a:t>
            </a:r>
            <a:r>
              <a:rPr lang="vi-VN" sz="1200">
                <a:solidFill>
                  <a:schemeClr val="dk1"/>
                </a:solidFill>
              </a:rPr>
              <a:t> </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Thiết lập môi trường của bạn</a:t>
            </a:r>
            <a:r>
              <a:rPr lang="vi-VN" sz="1000">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Hãy bắt đầu với máy chủ điều hướng của chúng ta, đó là một vùng chứa trống, trong đó các đích được hoán đổi khi người dùng di chuyển qua ứng dụng của bạn. Máy chủ điều hướng phải triển khai giao diện </a:t>
            </a:r>
            <a:r>
              <a:rPr lang="vi-VN">
                <a:latin typeface="Courier New"/>
                <a:ea typeface="Courier New"/>
                <a:cs typeface="Courier New"/>
                <a:sym typeface="Courier New"/>
              </a:rPr>
              <a:t>NavHost</a:t>
            </a:r>
            <a:r>
              <a:rPr lang="vi-VN"/>
              <a:t>. Phương thức triển khai NavHost mặc định, </a:t>
            </a:r>
            <a:r>
              <a:rPr lang="vi-VN">
                <a:latin typeface="Courier New"/>
                <a:ea typeface="Courier New"/>
                <a:cs typeface="Courier New"/>
                <a:sym typeface="Courier New"/>
              </a:rPr>
              <a:t>NavHostFragment</a:t>
            </a:r>
            <a:r>
              <a:rPr lang="vi-VN"/>
              <a:t>, sẽ xử lý việc hoán đổi các đích của mảnh cho bạn nên hãy dùng phương thức đó.</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100"/>
              <a:buNone/>
            </a:pPr>
            <a:r>
              <a:rPr lang="vi-VN"/>
              <a:t>Dùng thẻ XML mảnh để khai báo </a:t>
            </a:r>
            <a:r>
              <a:rPr lang="vi-VN">
                <a:latin typeface="Courier New"/>
                <a:ea typeface="Courier New"/>
                <a:cs typeface="Courier New"/>
                <a:sym typeface="Courier New"/>
              </a:rPr>
              <a:t>NavHostFragment</a:t>
            </a:r>
            <a:r>
              <a:rPr lang="vi-VN"/>
              <a:t> trong bố cục XML hoạt động. </a:t>
            </a:r>
            <a:r>
              <a:rPr lang="vi-VN">
                <a:latin typeface="Courier New"/>
                <a:ea typeface="Courier New"/>
                <a:cs typeface="Courier New"/>
                <a:sym typeface="Courier New"/>
              </a:rPr>
              <a:t>NavHostFragment</a:t>
            </a:r>
            <a:r>
              <a:rPr lang="vi-VN"/>
              <a:t> này phải được khai báo trong Hoạt động sẽ chứa tất cả các Mảnh mà chúng ta sẽ chuyển đổi. Xin lưu ý rằng chúng ta sẽ xem lại một số thuộc tính quan trọng vào lúc khác. </a:t>
            </a:r>
            <a:endParaRPr/>
          </a:p>
          <a:p>
            <a:pPr indent="-298450" lvl="0" marL="457200" rtl="0" algn="l">
              <a:lnSpc>
                <a:spcPct val="115000"/>
              </a:lnSpc>
              <a:spcBef>
                <a:spcPts val="0"/>
              </a:spcBef>
              <a:spcAft>
                <a:spcPts val="0"/>
              </a:spcAft>
              <a:buSzPts val="1100"/>
              <a:buChar char="●"/>
            </a:pPr>
            <a:r>
              <a:rPr b="1" lang="vi-VN">
                <a:latin typeface="Courier New"/>
                <a:ea typeface="Courier New"/>
                <a:cs typeface="Courier New"/>
                <a:sym typeface="Courier New"/>
              </a:rPr>
              <a:t>Thuộc tính android:name</a:t>
            </a:r>
            <a:r>
              <a:rPr lang="vi-VN">
                <a:latin typeface="Courier New"/>
                <a:ea typeface="Courier New"/>
                <a:cs typeface="Courier New"/>
                <a:sym typeface="Courier New"/>
              </a:rPr>
              <a:t> </a:t>
            </a:r>
            <a:r>
              <a:rPr lang="vi-VN"/>
              <a:t>có một giá trị là tên lớp đủ điều kiện cho mảnh của chúng ta</a:t>
            </a:r>
            <a:endParaRPr/>
          </a:p>
          <a:p>
            <a:pPr indent="-298450" lvl="0" marL="457200" rtl="0" algn="l">
              <a:lnSpc>
                <a:spcPct val="115000"/>
              </a:lnSpc>
              <a:spcBef>
                <a:spcPts val="0"/>
              </a:spcBef>
              <a:spcAft>
                <a:spcPts val="0"/>
              </a:spcAft>
              <a:buSzPts val="1100"/>
              <a:buChar char="●"/>
            </a:pPr>
            <a:r>
              <a:rPr b="1" lang="vi-VN">
                <a:latin typeface="Courier New"/>
                <a:ea typeface="Courier New"/>
                <a:cs typeface="Courier New"/>
                <a:sym typeface="Courier New"/>
              </a:rPr>
              <a:t>app:defaultNavHost</a:t>
            </a:r>
            <a:r>
              <a:rPr lang="vi-VN"/>
              <a:t> được đặt thành </a:t>
            </a:r>
            <a:r>
              <a:rPr lang="vi-VN">
                <a:latin typeface="Courier New"/>
                <a:ea typeface="Courier New"/>
                <a:cs typeface="Courier New"/>
                <a:sym typeface="Courier New"/>
              </a:rPr>
              <a:t>true</a:t>
            </a:r>
            <a:r>
              <a:rPr lang="vi-VN"/>
              <a:t> để đảm bảo rằng máy chủ điều hướng này sẽ chặn các thao tác nhấn vào nút Quay lại của hệ thống</a:t>
            </a:r>
            <a:endParaRPr/>
          </a:p>
          <a:p>
            <a:pPr indent="-298450" lvl="0" marL="457200" rtl="0" algn="l">
              <a:lnSpc>
                <a:spcPct val="115000"/>
              </a:lnSpc>
              <a:spcBef>
                <a:spcPts val="0"/>
              </a:spcBef>
              <a:spcAft>
                <a:spcPts val="0"/>
              </a:spcAft>
              <a:buSzPts val="1100"/>
              <a:buChar char="●"/>
            </a:pPr>
            <a:r>
              <a:rPr b="1" lang="vi-VN">
                <a:latin typeface="Courier New"/>
                <a:ea typeface="Courier New"/>
                <a:cs typeface="Courier New"/>
                <a:sym typeface="Courier New"/>
              </a:rPr>
              <a:t>app:navGraph</a:t>
            </a:r>
            <a:r>
              <a:rPr lang="vi-VN"/>
              <a:t> trỏ đến sơ đồ điều hướng liệt kê tất cả các đích của mảnh</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b="1" lang="vi-VN"/>
              <a:t>Tài nguyên:</a:t>
            </a:r>
            <a:endParaRPr/>
          </a:p>
          <a:p>
            <a:pPr indent="-298450" lvl="0" marL="457200" rtl="0" algn="l">
              <a:lnSpc>
                <a:spcPct val="115000"/>
              </a:lnSpc>
              <a:spcBef>
                <a:spcPts val="0"/>
              </a:spcBef>
              <a:spcAft>
                <a:spcPts val="0"/>
              </a:spcAft>
              <a:buClr>
                <a:schemeClr val="dk1"/>
              </a:buClr>
              <a:buSzPts val="1100"/>
              <a:buChar char="●"/>
            </a:pPr>
            <a:r>
              <a:rPr lang="vi-VN" u="sng">
                <a:solidFill>
                  <a:schemeClr val="hlink"/>
                </a:solidFill>
                <a:hlinkClick r:id="rId2"/>
              </a:rPr>
              <a:t>Thêm NavHost vào một hoạt động</a:t>
            </a:r>
            <a:r>
              <a:rPr lang="vi-VN">
                <a:solidFill>
                  <a:schemeClr val="dk1"/>
                </a:solidFill>
              </a:rPr>
              <a:t> </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sẽ tạo một sơ đồ điều hướng, đó là một tệp tài nguyên chứa tất cả các đích của bạn và những thao tác để chuyển đổi giữa các đích đó. Sơ đồ này biểu diễn tất cả các đường dẫn điều hướng có thể có trong Hoạt động của bạn. Ví dụ này minh họa trực quan sơ đồ điều hướng cho một ứng dụng mẫu với các đích và những thao tác để kết nối các đích đó (được biểu thị bằng mũi tên).</a:t>
            </a:r>
            <a:endParaRPr/>
          </a:p>
          <a:p>
            <a:pPr indent="0" lvl="0" marL="0" rtl="0" algn="l">
              <a:lnSpc>
                <a:spcPct val="115000"/>
              </a:lnSpc>
              <a:spcBef>
                <a:spcPts val="900"/>
              </a:spcBef>
              <a:spcAft>
                <a:spcPts val="90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Android Studio, chế độ xem Design (Thiết kế) của tệp tài nguyên sơ đồ điều hướng sẽ minh họa trực quan các kết nối giữa nhiều đích cho Hoạt động của bạn. Đây được gọi là Trình chỉnh sửa điều hướng trong Android Studio. Bạn có thể liên kết các đích (nút mũi tên) và đặt điểm bắt đầu (nút màn hình chính) trong giao diện này.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Chúng ta sẽ nói về các đích của mảnh ở trang tiếp theo. Để tạo một mảnh, hãy mở rộng lớp </a:t>
            </a:r>
            <a:r>
              <a:rPr lang="vi-VN">
                <a:latin typeface="Courier New"/>
                <a:ea typeface="Courier New"/>
                <a:cs typeface="Courier New"/>
                <a:sym typeface="Courier New"/>
              </a:rPr>
              <a:t>Fragment</a:t>
            </a:r>
            <a:r>
              <a:rPr lang="vi-VN"/>
              <a:t>. Trong một Hoạt động, chúng ta sẽ ghi đè phương thức </a:t>
            </a:r>
            <a:r>
              <a:rPr lang="vi-VN">
                <a:latin typeface="Courier New"/>
                <a:ea typeface="Courier New"/>
                <a:cs typeface="Courier New"/>
                <a:sym typeface="Courier New"/>
              </a:rPr>
              <a:t>onCreate()</a:t>
            </a:r>
            <a:r>
              <a:rPr lang="vi-VN"/>
              <a:t>, nhưng trong phương thức </a:t>
            </a:r>
            <a:r>
              <a:rPr lang="vi-VN">
                <a:latin typeface="Courier New"/>
                <a:ea typeface="Courier New"/>
                <a:cs typeface="Courier New"/>
                <a:sym typeface="Courier New"/>
              </a:rPr>
              <a:t>onCreate()</a:t>
            </a:r>
            <a:r>
              <a:rPr lang="vi-VN"/>
              <a:t> của mảnh, hệ thống không đảm bảo rằng mọi hệ phân cấp chế độ xem của hoạt động lưu trữ đều được khởi tạo. Thay vào đó, hệ thống sẽ tăng cường bố cục trong phương thức </a:t>
            </a:r>
            <a:r>
              <a:rPr lang="vi-VN">
                <a:latin typeface="Courier New"/>
                <a:ea typeface="Courier New"/>
                <a:cs typeface="Courier New"/>
                <a:sym typeface="Courier New"/>
              </a:rPr>
              <a:t>onCreateView()</a:t>
            </a:r>
            <a:r>
              <a:rPr lang="vi-VN"/>
              <a:t> của mảnh. Bạn chỉ nên tăng cường các chế độ xem trong </a:t>
            </a:r>
            <a:r>
              <a:rPr lang="vi-VN">
                <a:latin typeface="Courier New"/>
                <a:ea typeface="Courier New"/>
                <a:cs typeface="Courier New"/>
                <a:sym typeface="Courier New"/>
              </a:rPr>
              <a:t>onCreateView()</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Mảnh</a:t>
            </a:r>
            <a:r>
              <a:rPr lang="vi-VN">
                <a:solidFill>
                  <a:schemeClr val="dk1"/>
                </a:solidFill>
              </a:rPr>
              <a:t> </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Hướng dẫn về mảnh</a:t>
            </a:r>
            <a:r>
              <a:rPr lang="vi-V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400"/>
              </a:spcAft>
              <a:buClr>
                <a:schemeClr val="dk1"/>
              </a:buClr>
              <a:buSzPts val="1100"/>
              <a:buFont typeface="Arial"/>
              <a:buNone/>
            </a:pPr>
            <a:r>
              <a:rPr lang="vi-VN">
                <a:solidFill>
                  <a:schemeClr val="dk1"/>
                </a:solidFill>
              </a:rPr>
              <a:t>Các thao tác có thể được xác định ngay trong tệp XML hoặc dùng Trình chỉnh sửa điều hướng. Từ giao diện người dùng sơ đồ điều hướng của Trình chỉnh sửa điều hướng, hãy chỉ định các đường dẫn đích bằng cách kéo từ mảnh nguồn đến mảnh đích. Việc này sẽ tự động cung cấp mã nhận dạng cho thao tác ở dạng </a:t>
            </a:r>
            <a:r>
              <a:rPr lang="vi-VN">
                <a:solidFill>
                  <a:schemeClr val="dk1"/>
                </a:solidFill>
                <a:latin typeface="Courier New"/>
                <a:ea typeface="Courier New"/>
                <a:cs typeface="Courier New"/>
                <a:sym typeface="Courier New"/>
              </a:rPr>
              <a:t>action_&lt;sourceFragment&gt;_to_&lt;destinationFragment&gt;</a:t>
            </a:r>
            <a:r>
              <a:rPr lang="vi-VN">
                <a:solidFill>
                  <a:schemeClr val="dk1"/>
                </a:solidFill>
                <a:latin typeface="Roboto"/>
                <a:ea typeface="Roboto"/>
                <a:cs typeface="Roboto"/>
                <a:sym typeface="Roboto"/>
              </a:rPr>
              <a:t>. </a:t>
            </a:r>
            <a:r>
              <a:rPr lang="vi-VN">
                <a:solidFill>
                  <a:schemeClr val="dk1"/>
                </a:solidFill>
              </a:rPr>
              <a:t>Sau đó, bạn có thể đổi tên mã thao tác bằng một tên ngắn hơn.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400"/>
              </a:spcAft>
              <a:buSzPts val="1100"/>
              <a:buNone/>
            </a:pPr>
            <a:r>
              <a:rPr lang="vi-VN">
                <a:solidFill>
                  <a:schemeClr val="dk1"/>
                </a:solidFill>
              </a:rPr>
              <a:t>Đoạn mã này cho thấy cách bạn có thể chỉ định ngay các đích của mảnh trong tệp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khi đặt tên cho mọi đường dẫn của bạn, để thực sự chuyển đến các đường dẫn đó, bạn cần phải dùng </a:t>
            </a:r>
            <a:r>
              <a:rPr lang="vi-VN">
                <a:latin typeface="Courier New"/>
                <a:ea typeface="Courier New"/>
                <a:cs typeface="Courier New"/>
                <a:sym typeface="Courier New"/>
              </a:rPr>
              <a:t>NavController</a:t>
            </a:r>
            <a:r>
              <a:rPr lang="vi-VN"/>
              <a:t> khi nút hoặc đường liên kết trong giao diện người dùng của bạn được chọn.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Chuyển đến một đích</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Hoạt động của bạn, </a:t>
            </a:r>
            <a:r>
              <a:rPr lang="vi-VN">
                <a:latin typeface="Courier New"/>
                <a:ea typeface="Courier New"/>
                <a:cs typeface="Courier New"/>
                <a:sym typeface="Courier New"/>
              </a:rPr>
              <a:t>NavController</a:t>
            </a:r>
            <a:r>
              <a:rPr lang="vi-VN"/>
              <a:t> sẽ gắn liền với máy chủ điều hướng. </a:t>
            </a:r>
            <a:r>
              <a:rPr lang="vi-VN">
                <a:latin typeface="Courier New"/>
                <a:ea typeface="Courier New"/>
                <a:cs typeface="Courier New"/>
                <a:sym typeface="Courier New"/>
              </a:rPr>
              <a:t>navigate</a:t>
            </a:r>
            <a:r>
              <a:rPr lang="vi-VN"/>
              <a:t> sẽ chuyển đến một mảnh đích không có đối số.</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nhiều trường hợp, mảnh đích của bạn sẽ cần có một số dữ liệu để tự xây dựng. Thành phần điều hướng có một trình bổ trợ Gradle tên là Safe Args. Trình bổ trợ này tạo ra các lớp xây dựng và lớp đối tượng đơn giản để di chuyển theo loại an toàn, đồng thời cấp quyền truy cập vào mọi đối số liên quan. Safe Args đặc biệt được khuyên dùng khi di chuyển và chuyển dữ liệu giữa các đích để đảm bảo loại an toàn.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Để bắt đầu dùng Safe Args, bạn sẽ phải chỉnh sửa 2 trong số các tệp Gradle của mình. Trước tiên, hãy chỉnh sửa tệp </a:t>
            </a:r>
            <a:r>
              <a:rPr lang="vi-VN">
                <a:latin typeface="Courier New"/>
                <a:ea typeface="Courier New"/>
                <a:cs typeface="Courier New"/>
                <a:sym typeface="Courier New"/>
              </a:rPr>
              <a:t>build.grade</a:t>
            </a:r>
            <a:r>
              <a:rPr lang="vi-VN"/>
              <a:t> cấp cao nhất để thêm phần phụ thuộc classpath cho trình bổ trợ Safe Args. Tiếp theo, hãy thêm một dòng trong tệp </a:t>
            </a:r>
            <a:r>
              <a:rPr lang="vi-VN">
                <a:latin typeface="Courier New"/>
                <a:ea typeface="Courier New"/>
                <a:cs typeface="Courier New"/>
                <a:sym typeface="Courier New"/>
              </a:rPr>
              <a:t>build.gradle</a:t>
            </a:r>
            <a:r>
              <a:rPr lang="vi-VN"/>
              <a:t> của ứng dụng hoặc mô-đun để áp dụng trình bổ trợ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Dùng Safe Args để chuyển dữ liệu với loại an toàn</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khi thiết lập các phần phụ thuộc và trình bổ trợ Gradle cho Safe Args, đây là các bước bạn phải hoàn thành để gửi dữ liệu giữa các mảnh. Ví dụ cụ thể là một số trang trình bày tiếp theo sẽ đề cập đến một ứng dụng nhận 2 số trên một mảnh, sau đó gửi đến mảnh tiếp theo để nhân với nhau.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Chuyển dữ liệu giữa các đích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highlight>
                  <a:srgbClr val="FFFFFF"/>
                </a:highlight>
              </a:rPr>
              <a:t>Xác định các đối số trên mảnh đích sẽ nhận các đối số đó. </a:t>
            </a:r>
            <a:r>
              <a:rPr lang="vi-VN"/>
              <a:t>Android Studio mang lại một cách hữu ích để tạo các đối số cho một mảnh trong Trình chỉnh sửa điều hướng. Công cụ này giúp chúng ta tạo mã XML trong sơ đồ điều hướng của mình. Trong ví dụ này, chúng ta đã đặt 2 đối số (thuộc loại </a:t>
            </a:r>
            <a:r>
              <a:rPr lang="vi-VN">
                <a:latin typeface="Courier New"/>
                <a:ea typeface="Courier New"/>
                <a:cs typeface="Courier New"/>
                <a:sym typeface="Courier New"/>
              </a:rPr>
              <a:t>Float</a:t>
            </a:r>
            <a:r>
              <a:rPr lang="vi-VN"/>
              <a:t>) mà </a:t>
            </a:r>
            <a:r>
              <a:rPr lang="vi-VN">
                <a:latin typeface="Courier New"/>
                <a:ea typeface="Courier New"/>
                <a:cs typeface="Courier New"/>
                <a:sym typeface="Courier New"/>
              </a:rPr>
              <a:t>MultiplyFragment</a:t>
            </a:r>
            <a:r>
              <a:rPr lang="vi-VN"/>
              <a:t> sẽ nhận được.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Xác định các đối số đích</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Bạn không chỉ bị giới hạn ở loại </a:t>
            </a:r>
            <a:r>
              <a:rPr lang="vi-VN">
                <a:solidFill>
                  <a:schemeClr val="dk1"/>
                </a:solidFill>
                <a:latin typeface="Roboto"/>
                <a:ea typeface="Roboto"/>
                <a:cs typeface="Roboto"/>
                <a:sym typeface="Roboto"/>
              </a:rPr>
              <a:t>số thực có độ chính xác đơn</a:t>
            </a:r>
            <a:r>
              <a:rPr lang="vi-VN">
                <a:solidFill>
                  <a:schemeClr val="dk1"/>
                </a:solidFill>
              </a:rPr>
              <a:t>, như trong mã mẫu. Bạn có thể chuyển hầu hết các loại dưới dạng đối số trong một mảnh. Các loại gốc như số, boolean và chuỗi yêu cầu dùng tên viết thường làm loại đối số. Bạn cũng có thể chuyển một mảng gồm các loại đó. Các lớp enum yêu cầu dùng tên đủ điều kiện, còn các tài nguyên từ thư mục </a:t>
            </a:r>
            <a:r>
              <a:rPr lang="vi-VN">
                <a:solidFill>
                  <a:schemeClr val="dk1"/>
                </a:solidFill>
                <a:latin typeface="Courier New"/>
                <a:ea typeface="Courier New"/>
                <a:cs typeface="Courier New"/>
                <a:sym typeface="Courier New"/>
              </a:rPr>
              <a:t>res/</a:t>
            </a:r>
            <a:r>
              <a:rPr lang="vi-VN">
                <a:solidFill>
                  <a:schemeClr val="dk1"/>
                </a:solidFill>
              </a:rPr>
              <a:t> yêu cầu dùng “thông tin tham chiếu” làm loại đối số. </a:t>
            </a:r>
            <a:endParaRPr/>
          </a:p>
          <a:p>
            <a:pPr indent="0" lvl="0" marL="0" rtl="0" algn="l">
              <a:lnSpc>
                <a:spcPct val="100000"/>
              </a:lnSpc>
              <a:spcBef>
                <a:spcPts val="600"/>
              </a:spcBef>
              <a:spcAft>
                <a:spcPts val="0"/>
              </a:spcAft>
              <a:buSzPts val="1100"/>
              <a:buNone/>
            </a:pPr>
            <a:r>
              <a:rPr b="1" lang="vi-VN">
                <a:solidFill>
                  <a:schemeClr val="dk1"/>
                </a:solidFill>
              </a:rPr>
              <a:t>Tài nguyên:</a:t>
            </a:r>
            <a:endParaRPr/>
          </a:p>
          <a:p>
            <a:pPr indent="-298450" lvl="0" marL="457200" rtl="0" algn="l">
              <a:lnSpc>
                <a:spcPct val="100000"/>
              </a:lnSpc>
              <a:spcBef>
                <a:spcPts val="600"/>
              </a:spcBef>
              <a:spcAft>
                <a:spcPts val="0"/>
              </a:spcAft>
              <a:buClr>
                <a:schemeClr val="dk1"/>
              </a:buClr>
              <a:buSzPts val="1100"/>
              <a:buChar char="●"/>
            </a:pPr>
            <a:r>
              <a:rPr lang="vi-VN" u="sng">
                <a:solidFill>
                  <a:schemeClr val="hlink"/>
                </a:solidFill>
                <a:hlinkClick r:id="rId2"/>
              </a:rPr>
              <a:t>Các loại đối số được hỗ trợ</a:t>
            </a:r>
            <a:r>
              <a:rPr lang="vi-VN">
                <a:solidFill>
                  <a:schemeClr val="dk1"/>
                </a:solidFill>
              </a:rPr>
              <a: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khóa học này, chúng ta không nói nhiều về loại </a:t>
            </a:r>
            <a:r>
              <a:rPr lang="vi-VN">
                <a:latin typeface="Courier New"/>
                <a:ea typeface="Courier New"/>
                <a:cs typeface="Courier New"/>
                <a:sym typeface="Courier New"/>
              </a:rPr>
              <a:t>Theo tuần tự</a:t>
            </a:r>
            <a:r>
              <a:rPr lang="vi-VN"/>
              <a:t> hoặc </a:t>
            </a:r>
            <a:r>
              <a:rPr lang="vi-VN">
                <a:latin typeface="Courier New"/>
                <a:ea typeface="Courier New"/>
                <a:cs typeface="Courier New"/>
                <a:sym typeface="Courier New"/>
              </a:rPr>
              <a:t>Theo gói</a:t>
            </a:r>
            <a:r>
              <a:rPr lang="vi-VN"/>
              <a:t>, nhưng sẽ thêm vào cho đầy đủ. Chuyển đổi tuần tự là quá trình nhận trạng thái của một đối tượng và chuyển đổi trạng thái đó thành một luồng dữ liệu để truyền tải. </a:t>
            </a:r>
            <a:r>
              <a:rPr lang="vi-VN">
                <a:latin typeface="Courier New"/>
                <a:ea typeface="Courier New"/>
                <a:cs typeface="Courier New"/>
                <a:sym typeface="Courier New"/>
              </a:rPr>
              <a:t>Theo tuần tự</a:t>
            </a:r>
            <a:r>
              <a:rPr lang="vi-VN"/>
              <a:t> là giao diện bạn sẽ triển khai cho một lớp JVM thuần túy. </a:t>
            </a:r>
            <a:r>
              <a:rPr lang="vi-VN">
                <a:latin typeface="Courier New"/>
                <a:ea typeface="Courier New"/>
                <a:cs typeface="Courier New"/>
                <a:sym typeface="Courier New"/>
              </a:rPr>
              <a:t>Theo gói</a:t>
            </a:r>
            <a:r>
              <a:rPr lang="vi-VN"/>
              <a:t> cũng sẽ tiến hành chuyển đổi tuần tự, nhưng theo cách tối ưu hóa hơn cho Android. Dù là với hệ thống ý định mà chúng ta đã tìm hiểu trước đó hay Thành phần điều hướng, thì bạn sẽ phải dùng loại này hoặc loại kia để chuyển các lớp tùy chỉnh làm đối số.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Theo tuần tự</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Theo gói</a:t>
            </a:r>
            <a:r>
              <a:rPr lang="vi-VN">
                <a:solidFill>
                  <a:schemeClr val="dk1"/>
                </a:solidFill>
              </a:rPr>
              <a:t> </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Các loại đối số được hỗ trợ</a:t>
            </a:r>
            <a:r>
              <a:rPr lang="vi-V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Cho đến nay, chúng ta đã xem xét các ứng dụng Android có một màn hình được triển khai dưới dạng một Hoạt động. Khi thêm nhiều chức năng khác vào ứng dụng của mình, bạn nên tách các tính năng thành nhiều màn hình trong ứng dụng đó. Một cách để có nhiều màn hình trong ứng dụng của bạn là triển khai màn hình dưới dạng Hoạt động riêng lẻ, trong đó mỗi hoạt động có một mục đích cụ thể (như minh họa trong các ví dụ đề cập ở trên). Nhờ vậy, mã của bạn sẽ dễ bảo trì và tái sử dụng hơn.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Giới thiệu về Hoạt động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xem một ví dụ hoàn chỉnh hơn. Trong sơ đồ điều hướng của mình, chúng ta đã tạo một thao tác từ </a:t>
            </a:r>
            <a:r>
              <a:rPr lang="vi-VN">
                <a:latin typeface="Courier New"/>
                <a:ea typeface="Courier New"/>
                <a:cs typeface="Courier New"/>
                <a:sym typeface="Courier New"/>
              </a:rPr>
              <a:t>InputFragment</a:t>
            </a:r>
            <a:r>
              <a:rPr lang="vi-VN"/>
              <a:t> đến </a:t>
            </a:r>
            <a:r>
              <a:rPr lang="vi-VN">
                <a:latin typeface="Courier New"/>
                <a:ea typeface="Courier New"/>
                <a:cs typeface="Courier New"/>
                <a:sym typeface="Courier New"/>
              </a:rPr>
              <a:t>MultiplyFragment</a:t>
            </a:r>
            <a:r>
              <a:rPr lang="vi-V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Trong </a:t>
            </a:r>
            <a:r>
              <a:rPr lang="vi-VN">
                <a:latin typeface="Courier New"/>
                <a:ea typeface="Courier New"/>
                <a:cs typeface="Courier New"/>
                <a:sym typeface="Courier New"/>
              </a:rPr>
              <a:t>onClickListener</a:t>
            </a:r>
            <a:r>
              <a:rPr lang="vi-VN"/>
              <a:t> của mảnh nguồn, chúng ta gọi hàm thao tác trên lớp Directions (có tên là </a:t>
            </a:r>
            <a:r>
              <a:rPr lang="vi-VN">
                <a:latin typeface="Courier New"/>
                <a:ea typeface="Courier New"/>
                <a:cs typeface="Courier New"/>
                <a:sym typeface="Courier New"/>
              </a:rPr>
              <a:t>InputFragmentDirections</a:t>
            </a:r>
            <a:r>
              <a:rPr lang="vi-VN"/>
              <a:t>), cả hai đều đã được tạo cho chúng ta. Vì mảnh đích (</a:t>
            </a:r>
            <a:r>
              <a:rPr lang="vi-VN">
                <a:latin typeface="Courier New"/>
                <a:ea typeface="Courier New"/>
                <a:cs typeface="Courier New"/>
                <a:sym typeface="Courier New"/>
              </a:rPr>
              <a:t>MultiplyFragment)</a:t>
            </a:r>
            <a:r>
              <a:rPr lang="vi-VN"/>
              <a:t> yêu cầu 2 đối số nên lớp </a:t>
            </a:r>
            <a:r>
              <a:rPr lang="vi-VN">
                <a:latin typeface="Courier New"/>
                <a:ea typeface="Courier New"/>
                <a:cs typeface="Courier New"/>
                <a:sym typeface="Courier New"/>
              </a:rPr>
              <a:t>action</a:t>
            </a:r>
            <a:r>
              <a:rPr lang="vi-VN"/>
              <a:t> cho quá trình chuyển đổi đó cũng có 2 đối số. Sau khi tập hợp các đối số đó, chúng ta có thể gọi </a:t>
            </a:r>
            <a:r>
              <a:rPr lang="vi-VN">
                <a:latin typeface="Courier New"/>
                <a:ea typeface="Courier New"/>
                <a:cs typeface="Courier New"/>
                <a:sym typeface="Courier New"/>
              </a:rPr>
              <a:t>navigate()</a:t>
            </a:r>
            <a:r>
              <a:rPr lang="vi-VN"/>
              <a:t> trên </a:t>
            </a:r>
            <a:r>
              <a:rPr lang="vi-VN">
                <a:latin typeface="Courier New"/>
                <a:ea typeface="Courier New"/>
                <a:cs typeface="Courier New"/>
                <a:sym typeface="Courier New"/>
              </a:rPr>
              <a:t>NavController</a:t>
            </a:r>
            <a:r>
              <a:rPr lang="vi-V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Trong ví dụ này, chúng ta sẽ dùng liên kết dữ liệu cho các mảnh của mình. Ngoài ra, cũng cần lưu ý rằng mặc dù bạn có thể đặt </a:t>
            </a:r>
            <a:r>
              <a:rPr lang="vi-VN">
                <a:latin typeface="Courier New"/>
                <a:ea typeface="Courier New"/>
                <a:cs typeface="Courier New"/>
                <a:sym typeface="Courier New"/>
              </a:rPr>
              <a:t>setOnClickListener</a:t>
            </a:r>
            <a:r>
              <a:rPr lang="vi-VN"/>
              <a:t> vào bên trong </a:t>
            </a:r>
            <a:r>
              <a:rPr lang="vi-VN">
                <a:latin typeface="Courier New"/>
                <a:ea typeface="Courier New"/>
                <a:cs typeface="Courier New"/>
                <a:sym typeface="Courier New"/>
              </a:rPr>
              <a:t>onCreateView</a:t>
            </a:r>
            <a:r>
              <a:rPr lang="vi-VN"/>
              <a:t>, nhưng việc đặt vào bên trong </a:t>
            </a:r>
            <a:r>
              <a:rPr lang="vi-VN">
                <a:latin typeface="Courier New"/>
                <a:ea typeface="Courier New"/>
                <a:cs typeface="Courier New"/>
                <a:sym typeface="Courier New"/>
              </a:rPr>
              <a:t>onViewCreated</a:t>
            </a:r>
            <a:r>
              <a:rPr lang="vi-VN"/>
              <a:t> sẽ xóa các hoạt động kiểm tra biến null an toàn (</a:t>
            </a:r>
            <a:r>
              <a:rPr lang="vi-VN">
                <a:latin typeface="Courier New"/>
                <a:ea typeface="Courier New"/>
                <a:cs typeface="Courier New"/>
                <a:sym typeface="Courier New"/>
              </a:rPr>
              <a:t>?.</a:t>
            </a:r>
            <a:r>
              <a:rPr lang="vi-VN"/>
              <a:t>) mà bạn sẽ phải thực hiện.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Cuối cùng, chúng ta có thể truy xuất các đối số của mình. </a:t>
            </a:r>
            <a:r>
              <a:rPr lang="vi-VN">
                <a:latin typeface="Courier New"/>
                <a:ea typeface="Courier New"/>
                <a:cs typeface="Courier New"/>
                <a:sym typeface="Courier New"/>
              </a:rPr>
              <a:t>MultiplyFragmentArgs</a:t>
            </a:r>
            <a:r>
              <a:rPr lang="vi-VN"/>
              <a:t> là một lớp khác được tạo dựa trên sơ đồ điều hướng của chúng ta. </a:t>
            </a:r>
            <a:r>
              <a:rPr lang="vi-VN">
                <a:latin typeface="Courier New"/>
                <a:ea typeface="Courier New"/>
                <a:cs typeface="Courier New"/>
                <a:sym typeface="Courier New"/>
              </a:rPr>
              <a:t>navArgs</a:t>
            </a:r>
            <a:r>
              <a:rPr lang="vi-VN"/>
              <a:t> bắt nguồn từ </a:t>
            </a:r>
            <a:r>
              <a:rPr lang="vi-VN">
                <a:latin typeface="Courier New"/>
                <a:ea typeface="Courier New"/>
                <a:cs typeface="Courier New"/>
                <a:sym typeface="Courier New"/>
              </a:rPr>
              <a:t>androidx.navigation.fragment.navArgs</a:t>
            </a:r>
            <a:r>
              <a:rPr lang="vi-VN"/>
              <a:t>. Sau khi chế độ xem của mảnh được tạo, chúng ta có thể truy cập và sử dụng các đối số. Trong trường hợp này, chúng ta cập nhật tích của 2 số cho một </a:t>
            </a:r>
            <a:r>
              <a:rPr lang="vi-VN">
                <a:latin typeface="Courier New"/>
                <a:ea typeface="Courier New"/>
                <a:cs typeface="Courier New"/>
                <a:sym typeface="Courier New"/>
              </a:rPr>
              <a:t>Chế độ xem văn bản</a:t>
            </a:r>
            <a:r>
              <a:rPr lang="vi-VN"/>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NavigationUI</a:t>
            </a:r>
            <a:r>
              <a:rPr lang="vi-VN"/>
              <a:t> là một lớp có chức năng kết nối các thành phần như ngăn điều hướng, thanh điều hướng dưới cùng và các trình đơn với Bộ điều khiển điều hướng của bạn.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Ở phần trước của bài học này, chúng ta đã tìm hiểu cách chuyển đổi giữa các Hoạt động thông qua ý định. Bây giờ, chúng ta đã thiết lập Thành phần điều hướng, hãy thay thế chức năng đó để sử dụng lớp </a:t>
            </a:r>
            <a:r>
              <a:rPr lang="vi-VN">
                <a:latin typeface="Courier New"/>
                <a:ea typeface="Courier New"/>
                <a:cs typeface="Courier New"/>
                <a:sym typeface="Courier New"/>
              </a:rPr>
              <a:t>NavigationUI</a:t>
            </a:r>
            <a:r>
              <a:rPr lang="vi-VN"/>
              <a:t>. Nếu mã mục trình đơn giống với mã thao tác hoặc mã đích, thì </a:t>
            </a:r>
            <a:r>
              <a:rPr lang="vi-VN">
                <a:latin typeface="Courier New"/>
                <a:ea typeface="Courier New"/>
                <a:cs typeface="Courier New"/>
                <a:sym typeface="Courier New"/>
              </a:rPr>
              <a:t>NavigationUI</a:t>
            </a:r>
            <a:r>
              <a:rPr lang="vi-VN"/>
              <a:t> sẽ định tuyến đến vị trí thích hợp. Nhờ vậy, chúng ta không cần phải xử lý từng mục trình đơn một cách riêng biệt nữa.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onNavDestinationSelected</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Để sử dụng ngăn điều hướng, bạn sẽ phải thực hiện một vài thao tác thiết lập, ngoài tệp XML trình đơn cho ngăn điều hướng mà chúng ta đã thấy trước đó. Trong tệp XML của bố cục cho hoạt động của bạn, hãy khai báo một </a:t>
            </a:r>
            <a:r>
              <a:rPr lang="vi-VN">
                <a:latin typeface="Courier New"/>
                <a:ea typeface="Courier New"/>
                <a:cs typeface="Courier New"/>
                <a:sym typeface="Courier New"/>
              </a:rPr>
              <a:t>DrawerLayout</a:t>
            </a:r>
            <a:r>
              <a:rPr lang="vi-VN"/>
              <a:t> làm chế độ xem gốc. Trong </a:t>
            </a:r>
            <a:r>
              <a:rPr lang="vi-VN">
                <a:latin typeface="Courier New"/>
                <a:ea typeface="Courier New"/>
                <a:cs typeface="Courier New"/>
                <a:sym typeface="Courier New"/>
              </a:rPr>
              <a:t>DrawerLayout</a:t>
            </a:r>
            <a:r>
              <a:rPr lang="vi-VN"/>
              <a:t>, hãy thêm bố cục cho nội dung giao diện người dùng chính (trong trường hợp này là </a:t>
            </a:r>
            <a:r>
              <a:rPr lang="vi-VN">
                <a:latin typeface="Courier New"/>
                <a:ea typeface="Courier New"/>
                <a:cs typeface="Courier New"/>
                <a:sym typeface="Courier New"/>
              </a:rPr>
              <a:t>NavHostFragment</a:t>
            </a:r>
            <a:r>
              <a:rPr lang="vi-VN"/>
              <a:t>) và một chế độ xem khác cho nội dung của ngăn điều hướng (đó là </a:t>
            </a:r>
            <a:r>
              <a:rPr lang="vi-VN">
                <a:latin typeface="Courier New"/>
                <a:ea typeface="Courier New"/>
                <a:cs typeface="Courier New"/>
                <a:sym typeface="Courier New"/>
              </a:rPr>
              <a:t>NavigationView</a:t>
            </a:r>
            <a:r>
              <a:rPr lang="vi-VN"/>
              <a:t>). Bạn có thể thấy rằng thuộc tính </a:t>
            </a:r>
            <a:r>
              <a:rPr lang="vi-VN">
                <a:latin typeface="Courier New"/>
                <a:ea typeface="Courier New"/>
                <a:cs typeface="Courier New"/>
                <a:sym typeface="Courier New"/>
              </a:rPr>
              <a:t>app:menu</a:t>
            </a:r>
            <a:r>
              <a:rPr lang="vi-VN"/>
              <a:t> của </a:t>
            </a:r>
            <a:r>
              <a:rPr lang="vi-VN">
                <a:latin typeface="Courier New"/>
                <a:ea typeface="Courier New"/>
                <a:cs typeface="Courier New"/>
                <a:sym typeface="Courier New"/>
              </a:rPr>
              <a:t>NavigationView</a:t>
            </a:r>
            <a:r>
              <a:rPr lang="vi-VN"/>
              <a:t> trỏ đến tài nguyên XML của trình đơn </a:t>
            </a:r>
            <a:r>
              <a:rPr lang="vi-VN">
                <a:latin typeface="Courier New"/>
                <a:ea typeface="Courier New"/>
                <a:cs typeface="Courier New"/>
                <a:sym typeface="Courier New"/>
              </a:rPr>
              <a:t>activity_main_drawer</a:t>
            </a:r>
            <a:r>
              <a:rPr lang="vi-VN"/>
              <a:t>. Đây là nơi xác định các mục trình đơn cho ngăn điều hướng của chúng 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Font typeface="Roboto"/>
              <a:buChar char="●"/>
            </a:pPr>
            <a:r>
              <a:rPr lang="vi-VN" u="sng">
                <a:solidFill>
                  <a:schemeClr val="hlink"/>
                </a:solidFill>
                <a:latin typeface="Roboto"/>
                <a:ea typeface="Roboto"/>
                <a:cs typeface="Roboto"/>
                <a:sym typeface="Roboto"/>
                <a:hlinkClick r:id="rId2"/>
              </a:rPr>
              <a:t>Thêm ngăn điều hướng</a:t>
            </a:r>
            <a:r>
              <a:rPr lang="vi-VN">
                <a:solidFill>
                  <a:schemeClr val="dk1"/>
                </a:solidFill>
                <a:latin typeface="Roboto"/>
                <a:ea typeface="Roboto"/>
                <a:cs typeface="Roboto"/>
                <a:sym typeface="Roboto"/>
              </a:rPr>
              <a:t> </a:t>
            </a:r>
            <a:endParaRPr/>
          </a:p>
          <a:p>
            <a:pPr indent="-298450" lvl="0" marL="457200" rtl="0" algn="l">
              <a:lnSpc>
                <a:spcPct val="100000"/>
              </a:lnSpc>
              <a:spcBef>
                <a:spcPts val="0"/>
              </a:spcBef>
              <a:spcAft>
                <a:spcPts val="0"/>
              </a:spcAft>
              <a:buClr>
                <a:schemeClr val="dk1"/>
              </a:buClr>
              <a:buSzPts val="1100"/>
              <a:buFont typeface="Roboto"/>
              <a:buChar char="●"/>
            </a:pPr>
            <a:r>
              <a:rPr lang="vi-VN" u="sng">
                <a:solidFill>
                  <a:schemeClr val="hlink"/>
                </a:solidFill>
                <a:latin typeface="Roboto"/>
                <a:ea typeface="Roboto"/>
                <a:cs typeface="Roboto"/>
                <a:sym typeface="Roboto"/>
                <a:hlinkClick r:id="rId3"/>
              </a:rPr>
              <a:t>Chế độ xem điều hướng</a:t>
            </a:r>
            <a:r>
              <a:rPr lang="vi-VN">
                <a:solidFill>
                  <a:schemeClr val="dk1"/>
                </a:solidFill>
                <a:latin typeface="Roboto"/>
                <a:ea typeface="Roboto"/>
                <a:cs typeface="Roboto"/>
                <a:sym typeface="Roboto"/>
              </a:rPr>
              <a:t> </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br>
              <a:rPr lang="vi-VN">
                <a:solidFill>
                  <a:schemeClr val="dk1"/>
                </a:solidFill>
              </a:rPr>
            </a:br>
            <a:endParaRPr/>
          </a:p>
          <a:p>
            <a:pPr indent="0" lvl="0" marL="0" rtl="0" algn="l">
              <a:lnSpc>
                <a:spcPct val="100000"/>
              </a:lnSpc>
              <a:spcBef>
                <a:spcPts val="0"/>
              </a:spcBef>
              <a:spcAft>
                <a:spcPts val="0"/>
              </a:spcAft>
              <a:buSzPts val="1100"/>
              <a:buNone/>
            </a:pPr>
            <a:r>
              <a:rPr lang="vi-VN">
                <a:solidFill>
                  <a:schemeClr val="dk1"/>
                </a:solidFill>
              </a:rPr>
              <a:t>Trong mã Hoạt động của bạn, hãy kết nối </a:t>
            </a:r>
            <a:r>
              <a:rPr lang="vi-VN">
                <a:solidFill>
                  <a:schemeClr val="dk1"/>
                </a:solidFill>
                <a:latin typeface="Courier New"/>
                <a:ea typeface="Courier New"/>
                <a:cs typeface="Courier New"/>
                <a:sym typeface="Courier New"/>
              </a:rPr>
              <a:t>DrawerLayout</a:t>
            </a:r>
            <a:r>
              <a:rPr lang="vi-VN">
                <a:solidFill>
                  <a:schemeClr val="dk1"/>
                </a:solidFill>
              </a:rPr>
              <a:t> với sơ đồ điều hướng. Sau đó, thiết lập </a:t>
            </a:r>
            <a:r>
              <a:rPr lang="vi-VN">
                <a:solidFill>
                  <a:schemeClr val="dk1"/>
                </a:solidFill>
                <a:latin typeface="Courier New"/>
                <a:ea typeface="Courier New"/>
                <a:cs typeface="Courier New"/>
                <a:sym typeface="Courier New"/>
              </a:rPr>
              <a:t>NavigationView</a:t>
            </a:r>
            <a:r>
              <a:rPr lang="vi-VN">
                <a:solidFill>
                  <a:schemeClr val="dk1"/>
                </a:solidFill>
              </a:rPr>
              <a:t> bằng </a:t>
            </a:r>
            <a:r>
              <a:rPr lang="vi-VN">
                <a:solidFill>
                  <a:schemeClr val="dk1"/>
                </a:solidFill>
                <a:latin typeface="Courier New"/>
                <a:ea typeface="Courier New"/>
                <a:cs typeface="Courier New"/>
                <a:sym typeface="Courier New"/>
              </a:rPr>
              <a:t>NavController</a:t>
            </a:r>
            <a:r>
              <a:rPr lang="vi-VN">
                <a:solidFill>
                  <a:schemeClr val="dk1"/>
                </a:solidFill>
              </a:rPr>
              <a:t>. Thao tác này sẽ gọi </a:t>
            </a:r>
            <a:r>
              <a:rPr lang="vi-VN">
                <a:solidFill>
                  <a:schemeClr val="dk1"/>
                </a:solidFill>
                <a:latin typeface="Courier New"/>
                <a:ea typeface="Courier New"/>
                <a:cs typeface="Courier New"/>
                <a:sym typeface="Courier New"/>
              </a:rPr>
              <a:t>MenuItem.onNavDestinationSelected</a:t>
            </a:r>
            <a:r>
              <a:rPr lang="vi-VN">
                <a:solidFill>
                  <a:schemeClr val="dk1"/>
                </a:solidFill>
              </a:rPr>
              <a:t> khi một mục trình đơn được chọn. Mục đã chọn trong </a:t>
            </a:r>
            <a:r>
              <a:rPr lang="vi-VN">
                <a:solidFill>
                  <a:schemeClr val="dk1"/>
                </a:solidFill>
                <a:latin typeface="Courier New"/>
                <a:ea typeface="Courier New"/>
                <a:cs typeface="Courier New"/>
                <a:sym typeface="Courier New"/>
              </a:rPr>
              <a:t>NavigationView</a:t>
            </a:r>
            <a:r>
              <a:rPr lang="vi-VN">
                <a:solidFill>
                  <a:schemeClr val="dk1"/>
                </a:solidFill>
              </a:rPr>
              <a:t> sẽ tự động được cập nhật khi đích thay đổi.</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Thêm ngăn điều hướng</a:t>
            </a:r>
            <a:r>
              <a:rPr lang="vi-VN">
                <a:solidFill>
                  <a:schemeClr val="dk1"/>
                </a:solidFill>
              </a:rPr>
              <a: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3 lượt nhấp chuột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Hãy nói về một khái niệm khác mà bạn sẽ gặp phải khi xử lý hoạt động di chuyển trong ứng dụng, đó là: ngăn xếp lùi. Trong ứng dụng của bạn, Android theo dõi các hoạt động mà bạn đã mở dưới dạng tập hợp hoạt động trong một ngăn xếp, được gọi là ngăn xếp lùi. </a:t>
            </a:r>
            <a:endParaRPr/>
          </a:p>
          <a:p>
            <a:pPr indent="0" lvl="0" marL="0" rtl="0" algn="l">
              <a:lnSpc>
                <a:spcPct val="100000"/>
              </a:lnSpc>
              <a:spcBef>
                <a:spcPts val="0"/>
              </a:spcBef>
              <a:spcAft>
                <a:spcPts val="0"/>
              </a:spcAft>
              <a:buClr>
                <a:srgbClr val="000000"/>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vi-VN"/>
              <a:t>Khi ứng dụng của bạn chạy lần đầu, hoạt động đầu tiên sẽ được thêm vào ngăn xếp lùi. Khi bạn chuyển qua một ứng dụng, Android có phương pháp "nhập sau, xuất trước" để theo dõi các hoạt động mà bạn đã truy cập. Android sẽ thêm Hoạt động gần đây nhất mà bạn vừa bắt đầu vào đầu ngăn xếp.</a:t>
            </a:r>
            <a:endParaRPr/>
          </a:p>
          <a:p>
            <a:pPr indent="0" lvl="0" marL="0" rtl="0" algn="l">
              <a:lnSpc>
                <a:spcPct val="100000"/>
              </a:lnSpc>
              <a:spcBef>
                <a:spcPts val="0"/>
              </a:spcBef>
              <a:spcAft>
                <a:spcPts val="0"/>
              </a:spcAft>
              <a:buSzPts val="1100"/>
              <a:buNone/>
            </a:pPr>
            <a:r>
              <a:rPr lang="vi-VN">
                <a:solidFill>
                  <a:schemeClr val="dk1"/>
                </a:solidFill>
              </a:rPr>
              <a:t> </a:t>
            </a:r>
            <a:endParaRPr/>
          </a:p>
          <a:p>
            <a:pPr indent="0" lvl="0" marL="0" rtl="0" algn="l">
              <a:lnSpc>
                <a:spcPct val="100000"/>
              </a:lnSpc>
              <a:spcBef>
                <a:spcPts val="0"/>
              </a:spcBef>
              <a:spcAft>
                <a:spcPts val="0"/>
              </a:spcAft>
              <a:buSzPts val="1100"/>
              <a:buNone/>
            </a:pPr>
            <a:r>
              <a:rPr b="1" lang="vi-VN">
                <a:solidFill>
                  <a:schemeClr val="dk1"/>
                </a:solidFill>
              </a:rPr>
              <a:t>Trạng thái 1: </a:t>
            </a:r>
            <a:r>
              <a:rPr lang="vi-VN">
                <a:solidFill>
                  <a:schemeClr val="dk1"/>
                </a:solidFill>
              </a:rPr>
              <a:t>Hoạt động mới (Hoạt động 2) được bắt đầu và được thêm vào đầu ngăn xếp. Hoạt động 2 hiện được đặt tiêu điểm và người dùng có thể tương tác với hoạt động đó.</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Trạng thái 2: </a:t>
            </a:r>
            <a:r>
              <a:rPr lang="vi-VN">
                <a:solidFill>
                  <a:schemeClr val="dk1"/>
                </a:solidFill>
              </a:rPr>
              <a:t>Khi bạn bắt đầu một hoạt động khác (Hoạt động 3), hoạt động đó sẽ được thêm vào đầu ngăn xếp. Hoạt động 2 sẽ bị dừng và Hoạt động 3 hiện được đặt tiêu điểm.</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Trạng thái 3: </a:t>
            </a:r>
            <a:r>
              <a:rPr lang="vi-VN">
                <a:solidFill>
                  <a:schemeClr val="dk1"/>
                </a:solidFill>
              </a:rPr>
              <a:t>Khi bạn nhấn vào nút </a:t>
            </a:r>
            <a:r>
              <a:rPr b="1" lang="vi-VN">
                <a:solidFill>
                  <a:schemeClr val="dk1"/>
                </a:solidFill>
              </a:rPr>
              <a:t>Quay lại</a:t>
            </a:r>
            <a:r>
              <a:rPr lang="vi-VN">
                <a:solidFill>
                  <a:schemeClr val="dk1"/>
                </a:solidFill>
              </a:rPr>
              <a:t>, Android sẽ đẩy Hoạt động 3 ra khỏi ngăn xếp và kết thúc hoạt động đó. Hoạt động 2 hiện nằm ở đầu ngăn xếp và sẽ được tiếp tục.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Tìm hiểu về tác vụ và ngăn xếp lùi</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3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t>Điểm thuận tiện là khi sử dụng các mảnh với Thành phần điều hướng, </a:t>
            </a:r>
            <a:r>
              <a:rPr lang="vi-VN">
                <a:solidFill>
                  <a:schemeClr val="dk1"/>
                </a:solidFill>
              </a:rPr>
              <a:t>hệ thống cũng sẽ duy trì một ngăn xếp lùi gồm các mảnh khi chúng ta chuyển qua nhiều mảnh trong ứng dụng của mình. Trong ví dụ này:</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Trạng thái 1:</a:t>
            </a:r>
            <a:r>
              <a:rPr lang="vi-VN">
                <a:solidFill>
                  <a:schemeClr val="dk1"/>
                </a:solidFill>
              </a:rPr>
              <a:t> Chúng ta bắt đầu với Hoạt động 2 hiển thị Mảnh 1. (Hoạt động 1 hiện bị dừng và chạy ở chế độ nền.)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Trạng thái 2:</a:t>
            </a:r>
            <a:r>
              <a:rPr lang="vi-VN">
                <a:solidFill>
                  <a:schemeClr val="dk1"/>
                </a:solidFill>
              </a:rPr>
              <a:t> Sau đó, trong Hoạt động 2, chúng ta chuyển đến một Mảnh khác (Mảnh 2), mảnh này sẽ được thêm vào đầu ngăn xếp lùi trong Hoạt động lưu trữ tương ứng.</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Trạng thái 3:</a:t>
            </a:r>
            <a:r>
              <a:rPr lang="vi-VN">
                <a:solidFill>
                  <a:schemeClr val="dk1"/>
                </a:solidFill>
              </a:rPr>
              <a:t> Khi bạn nhấn vào nút </a:t>
            </a:r>
            <a:r>
              <a:rPr b="1" lang="vi-VN">
                <a:solidFill>
                  <a:schemeClr val="dk1"/>
                </a:solidFill>
              </a:rPr>
              <a:t>Quay lại</a:t>
            </a:r>
            <a:r>
              <a:rPr lang="vi-VN">
                <a:solidFill>
                  <a:schemeClr val="dk1"/>
                </a:solidFill>
              </a:rPr>
              <a:t>, Mảnh 2 sẽ bị đẩy ra khỏi ngăn xếp lùi và Mảnh 1 sẽ lại trở thành Mảnh đang hoạt động.</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Xin lưu ý rằng mặc dù các Mảnh có vòng đời riêng trong Hoạt động lưu trữ, nhưng vòng đời của mảnh lại gắn liền với vòng đời của Hoạt động.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Chúng ta sẽ nói chi tiết hơn về vòng đời của Hoạt động và Mảnh cũng như ngăn xếp lùi trong bài học tiếp theo.</a:t>
            </a:r>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latin typeface="Roboto"/>
                <a:ea typeface="Roboto"/>
                <a:cs typeface="Roboto"/>
                <a:sym typeface="Roboto"/>
              </a:rPr>
              <a:t>Android dùng một cấu trúc có tên là </a:t>
            </a:r>
            <a:r>
              <a:rPr lang="vi-VN">
                <a:solidFill>
                  <a:schemeClr val="dk1"/>
                </a:solidFill>
                <a:latin typeface="Courier New"/>
                <a:ea typeface="Courier New"/>
                <a:cs typeface="Courier New"/>
                <a:sym typeface="Courier New"/>
              </a:rPr>
              <a:t>Ý định</a:t>
            </a:r>
            <a:r>
              <a:rPr lang="vi-VN">
                <a:solidFill>
                  <a:schemeClr val="dk1"/>
                </a:solidFill>
                <a:latin typeface="Roboto"/>
                <a:ea typeface="Roboto"/>
                <a:cs typeface="Roboto"/>
                <a:sym typeface="Roboto"/>
              </a:rPr>
              <a:t> để yêu cầu thao tác từ một thành phần khác. Ví dụ: một Ý định có thể chỉ định yêu cầu chuyển đổi sang một Hoạt động khác. </a:t>
            </a:r>
            <a:endParaRPr/>
          </a:p>
          <a:p>
            <a:pPr indent="0" lvl="0" marL="0" rtl="0" algn="l">
              <a:lnSpc>
                <a:spcPct val="100000"/>
              </a:lnSpc>
              <a:spcBef>
                <a:spcPts val="600"/>
              </a:spcBef>
              <a:spcAft>
                <a:spcPts val="0"/>
              </a:spcAft>
              <a:buClr>
                <a:schemeClr val="dk1"/>
              </a:buClr>
              <a:buSzPts val="1100"/>
              <a:buFont typeface="Arial"/>
              <a:buNone/>
            </a:pPr>
            <a:r>
              <a:rPr lang="vi-VN">
                <a:solidFill>
                  <a:schemeClr val="dk1"/>
                </a:solidFill>
                <a:latin typeface="Roboto"/>
                <a:ea typeface="Roboto"/>
                <a:cs typeface="Roboto"/>
                <a:sym typeface="Roboto"/>
              </a:rPr>
              <a:t>Mặc dù cuộc thảo luận của chúng ta về Ý định sẽ tập trung vào việc chuyển đổi giữa các Hoạt động, nhưng Ý định còn có nhiều chức năng khác nữa. Ví dụ: một Ý định có thể chứa dữ liệu mà Hoạt động đích sẽ sử dụng, chẳng hạn như thông tin chi tiết về một mục sẽ hiển thị. Dữ liệu cũng có thể được chuyển lại cho Hoạt động nguồn.</a:t>
            </a:r>
            <a:endParaRPr/>
          </a:p>
          <a:p>
            <a:pPr indent="0" lvl="0" marL="0" rtl="0" algn="l">
              <a:lnSpc>
                <a:spcPct val="100000"/>
              </a:lnSpc>
              <a:spcBef>
                <a:spcPts val="60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Ý định và bộ lọc ý định</a:t>
            </a:r>
            <a:r>
              <a:rPr lang="vi-VN">
                <a:solidFill>
                  <a:schemeClr val="dk1"/>
                </a:solidFill>
              </a:rPr>
              <a:t> </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Cấu trúc ý định</a:t>
            </a:r>
            <a:r>
              <a:rPr lang="vi-VN">
                <a:solidFill>
                  <a:schemeClr val="dk1"/>
                </a:solidFill>
              </a:rPr>
              <a:t> </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Có 2 loại Ý định chính: Ý định tường minh và Ý định ngầm ẩn. Ý định tường minh là ý định nghiêm ngặt nhất, cho biết một thành phần cụ thể sẽ xử lý yêu cầu. Ý định tường minh thường được dùng khi di chuyển giữa các thành phần trong ứng dụng của bạn và bạn biết tên lớp là gì. Bạn cũng có thể dùng loại ý định này để chuyển đến một ứng dụng đã biết của bên thứ ba nếu hoàn toàn chắc chắn về loại Ý định mà ứng dụng đó có thể xử lý.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Chúng ta có 2 ví dụ về Ý định tường minh ở trên: một ý định là hoạt động đích có trong ứng dụng của chính chúng ta, còn ý định thứ hai là chuyển đến một ứng dụng bên ngoài. Bạn có thể thấy rằng trong ví dụ thứ hai, đầu tiên, chúng ta kiểm tra để đảm bảo chúng ta có thể phân giải Ý định này; tức là có ứng dụng nào trên thiết bị có thể xử lý Ý định này không? Nếu có, chúng ta có thể yên tâm gọi </a:t>
            </a:r>
            <a:r>
              <a:rPr lang="vi-VN">
                <a:latin typeface="Courier New"/>
                <a:ea typeface="Courier New"/>
                <a:cs typeface="Courier New"/>
                <a:sym typeface="Courier New"/>
              </a:rPr>
              <a:t>startActivity()</a:t>
            </a:r>
            <a:r>
              <a:rPr lang="vi-VN"/>
              <a:t> bằng Ý định đó.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Thông tin bổ sung về ý định giúp chúng ta biết cách chuyển dữ liệu vào hoạt động sẽ xử lý yêu cầu của chúng ta.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Ví dụ về ý định tường minh</a:t>
            </a:r>
            <a:r>
              <a:rPr lang="vi-VN">
                <a:solidFill>
                  <a:schemeClr val="dk1"/>
                </a:solidFill>
              </a:rPr>
              <a:t>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khi đó, ý định ngầm ẩn không chỉ định mục tiêu dự định mà chỉ cung cấp đủ thông tin để hệ thống phân giải thành phần nào sẽ xử lý ý định. Đối với các thành phần mà ứng dụng của bạn không sở hữu, đây là loại ý định được khuyên dùng. Nếu nhiều ứng dụng có thể xử lý ý định, hệ thống sẽ chạy ứng dụng mặc định hoặc cho phép người dùng chọn một ứng dụng.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Khác với ý định tường minh, ý định ngầm ẩn không phụ thuộc vào một thành phần cụ thể có sẵn.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Ý định</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Ý định phổ biến</a:t>
            </a:r>
            <a:r>
              <a:rPr lang="vi-VN">
                <a:solidFill>
                  <a:schemeClr val="dk1"/>
                </a:solidFill>
              </a:rPr>
              <a:t> </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Đây là một ví dụ về việc tạo ý định ngầm ẩn để gửi email trên thiết bị. Chúng ta không quan tâm đến ứng dụng email nào sẽ xử lý yêu cầu, miễn là ứng dụng đó có thể gửi email cho chúng ta là được.</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Ý định gửi email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7" name="Google Shape;17;p2"/>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AFAFA"/>
              </a:solidFill>
              <a:latin typeface="Arial"/>
              <a:ea typeface="Arial"/>
              <a:cs typeface="Arial"/>
              <a:sym typeface="Arial"/>
            </a:endParaRPr>
          </a:p>
        </p:txBody>
      </p:sp>
      <p:sp>
        <p:nvSpPr>
          <p:cNvPr id="18" name="Google Shape;18;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9"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3" name="Google Shape;23;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5" name="Shape 25"/>
        <p:cNvGrpSpPr/>
        <p:nvPr/>
      </p:nvGrpSpPr>
      <p:grpSpPr>
        <a:xfrm>
          <a:off x="0" y="0"/>
          <a:ext cx="0" cy="0"/>
          <a:chOff x="0" y="0"/>
          <a:chExt cx="0" cy="0"/>
        </a:xfrm>
      </p:grpSpPr>
      <p:sp>
        <p:nvSpPr>
          <p:cNvPr id="26" name="Google Shape;26;p4"/>
          <p:cNvSpPr txBox="1"/>
          <p:nvPr>
            <p:ph type="ctrTitle"/>
          </p:nvPr>
        </p:nvSpPr>
        <p:spPr>
          <a:xfrm>
            <a:off x="239075"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1119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 name="Google Shape;3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49.xml"/><Relationship Id="rId5" Type="http://schemas.openxmlformats.org/officeDocument/2006/relationships/slide" Target="/ppt/slides/slide18.xml"/><Relationship Id="rId6" Type="http://schemas.openxmlformats.org/officeDocument/2006/relationships/slide" Target="/ppt/slides/slide22.xml"/><Relationship Id="rId7" Type="http://schemas.openxmlformats.org/officeDocument/2006/relationships/slide" Target="/ppt/slides/slide33.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slide" Target="/ppt/slides/slide4.xml"/><Relationship Id="rId4" Type="http://schemas.openxmlformats.org/officeDocument/2006/relationships/slide" Target="/ppt/slides/slide19.xml"/><Relationship Id="rId5" Type="http://schemas.openxmlformats.org/officeDocument/2006/relationships/slide" Target="/ppt/slides/slide22.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developer.android.com/guide/navigation/navigation-principles" TargetMode="External"/><Relationship Id="rId4" Type="http://schemas.openxmlformats.org/officeDocument/2006/relationships/hyperlink" Target="https://developer.android.com/guide/navigation/navigation-getting-started" TargetMode="External"/><Relationship Id="rId5" Type="http://schemas.openxmlformats.org/officeDocument/2006/relationships/hyperlink" Target="https://developer.android.com/guide/navigation/navigation-pass-data" TargetMode="External"/><Relationship Id="rId6" Type="http://schemas.openxmlformats.org/officeDocument/2006/relationships/hyperlink" Target="https://developer.android.com/guide/navigation/navigation-ui"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developer.android.com/courses/pathways/android-development-with-kotlin-6"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79" name="Google Shape;79;p17"/>
          <p:cNvPicPr preferRelativeResize="0"/>
          <p:nvPr/>
        </p:nvPicPr>
        <p:blipFill rotWithShape="1">
          <a:blip r:embed="rId3">
            <a:alphaModFix/>
          </a:blip>
          <a:srcRect b="0" l="0" r="0" t="0"/>
          <a:stretch/>
        </p:blipFill>
        <p:spPr>
          <a:xfrm>
            <a:off x="0" y="0"/>
            <a:ext cx="9144000" cy="4676399"/>
          </a:xfrm>
          <a:prstGeom prst="rect">
            <a:avLst/>
          </a:prstGeom>
          <a:noFill/>
          <a:ln>
            <a:noFill/>
          </a:ln>
        </p:spPr>
      </p:pic>
      <p:sp>
        <p:nvSpPr>
          <p:cNvPr id="80" name="Google Shape;80;p17"/>
          <p:cNvSpPr txBox="1"/>
          <p:nvPr/>
        </p:nvSpPr>
        <p:spPr>
          <a:xfrm>
            <a:off x="769325" y="2097700"/>
            <a:ext cx="3855300" cy="203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6: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Di chuyển trong ứng dụng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42" name="Google Shape;142;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Thanh ứng dụng, ngăn điều hướng và các trình đơn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Thanh ứng dụng</a:t>
            </a:r>
            <a:endParaRPr/>
          </a:p>
        </p:txBody>
      </p:sp>
      <p:sp>
        <p:nvSpPr>
          <p:cNvPr id="148" name="Google Shape;148;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49" name="Google Shape;149;p27"/>
          <p:cNvPicPr preferRelativeResize="0"/>
          <p:nvPr/>
        </p:nvPicPr>
        <p:blipFill rotWithShape="1">
          <a:blip r:embed="rId3">
            <a:alphaModFix/>
          </a:blip>
          <a:srcRect b="0" l="0" r="0" t="0"/>
          <a:stretch/>
        </p:blipFill>
        <p:spPr>
          <a:xfrm>
            <a:off x="2384523" y="1110095"/>
            <a:ext cx="1916016" cy="3407255"/>
          </a:xfrm>
          <a:prstGeom prst="rect">
            <a:avLst/>
          </a:prstGeom>
          <a:noFill/>
          <a:ln cap="flat" cmpd="sng" w="9525">
            <a:solidFill>
              <a:srgbClr val="D9D9D9"/>
            </a:solidFill>
            <a:prstDash val="solid"/>
            <a:round/>
            <a:headEnd len="sm" w="sm" type="none"/>
            <a:tailEnd len="sm" w="sm" type="none"/>
          </a:ln>
        </p:spPr>
      </p:pic>
      <p:sp>
        <p:nvSpPr>
          <p:cNvPr id="150" name="Google Shape;150;p27"/>
          <p:cNvSpPr/>
          <p:nvPr/>
        </p:nvSpPr>
        <p:spPr>
          <a:xfrm>
            <a:off x="5398687" y="270400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7"/>
          <p:cNvSpPr/>
          <p:nvPr/>
        </p:nvSpPr>
        <p:spPr>
          <a:xfrm>
            <a:off x="2798924" y="265185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27"/>
          <p:cNvPicPr preferRelativeResize="0"/>
          <p:nvPr/>
        </p:nvPicPr>
        <p:blipFill rotWithShape="1">
          <a:blip r:embed="rId4">
            <a:alphaModFix/>
          </a:blip>
          <a:srcRect b="0" l="0" r="0" t="0"/>
          <a:stretch/>
        </p:blipFill>
        <p:spPr>
          <a:xfrm>
            <a:off x="4839237" y="1110095"/>
            <a:ext cx="1920240" cy="3408427"/>
          </a:xfrm>
          <a:prstGeom prst="rect">
            <a:avLst/>
          </a:prstGeom>
          <a:noFill/>
          <a:ln cap="flat" cmpd="sng" w="9525">
            <a:solidFill>
              <a:srgbClr val="D9D9D9"/>
            </a:solidFill>
            <a:prstDash val="solid"/>
            <a:round/>
            <a:headEnd len="sm" w="sm" type="none"/>
            <a:tailEnd len="sm" w="sm" type="none"/>
          </a:ln>
        </p:spPr>
      </p:pic>
      <p:sp>
        <p:nvSpPr>
          <p:cNvPr id="153" name="Google Shape;153;p27"/>
          <p:cNvSpPr/>
          <p:nvPr/>
        </p:nvSpPr>
        <p:spPr>
          <a:xfrm>
            <a:off x="5213099" y="2739625"/>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Ngăn điều hướng</a:t>
            </a:r>
            <a:endParaRPr/>
          </a:p>
        </p:txBody>
      </p:sp>
      <p:sp>
        <p:nvSpPr>
          <p:cNvPr id="159" name="Google Shape;159;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60" name="Google Shape;160;p28"/>
          <p:cNvPicPr preferRelativeResize="0"/>
          <p:nvPr/>
        </p:nvPicPr>
        <p:blipFill rotWithShape="1">
          <a:blip r:embed="rId3">
            <a:alphaModFix/>
          </a:blip>
          <a:srcRect b="0" l="0" r="0" t="0"/>
          <a:stretch/>
        </p:blipFill>
        <p:spPr>
          <a:xfrm>
            <a:off x="2313432" y="1128719"/>
            <a:ext cx="1920240" cy="3406579"/>
          </a:xfrm>
          <a:prstGeom prst="rect">
            <a:avLst/>
          </a:prstGeom>
          <a:noFill/>
          <a:ln cap="flat" cmpd="sng" w="9525">
            <a:solidFill>
              <a:srgbClr val="D9D9D9"/>
            </a:solidFill>
            <a:prstDash val="solid"/>
            <a:round/>
            <a:headEnd len="sm" w="sm" type="none"/>
            <a:tailEnd len="sm" w="sm" type="none"/>
          </a:ln>
        </p:spPr>
      </p:pic>
      <p:pic>
        <p:nvPicPr>
          <p:cNvPr id="161" name="Google Shape;161;p28"/>
          <p:cNvPicPr preferRelativeResize="0"/>
          <p:nvPr/>
        </p:nvPicPr>
        <p:blipFill rotWithShape="1">
          <a:blip r:embed="rId4">
            <a:alphaModFix/>
          </a:blip>
          <a:srcRect b="0" l="0" r="0" t="0"/>
          <a:stretch/>
        </p:blipFill>
        <p:spPr>
          <a:xfrm>
            <a:off x="4910328" y="1125127"/>
            <a:ext cx="1920240" cy="3413760"/>
          </a:xfrm>
          <a:prstGeom prst="rect">
            <a:avLst/>
          </a:prstGeom>
          <a:noFill/>
          <a:ln cap="flat" cmpd="sng" w="9525">
            <a:solidFill>
              <a:srgbClr val="D9D9D9"/>
            </a:solidFill>
            <a:prstDash val="solid"/>
            <a:round/>
            <a:headEnd len="sm" w="sm" type="none"/>
            <a:tailEnd len="sm" w="sm" type="none"/>
          </a:ln>
        </p:spPr>
      </p:pic>
      <p:sp>
        <p:nvSpPr>
          <p:cNvPr id="162" name="Google Shape;162;p28"/>
          <p:cNvSpPr/>
          <p:nvPr/>
        </p:nvSpPr>
        <p:spPr>
          <a:xfrm>
            <a:off x="2717875" y="2811400"/>
            <a:ext cx="1163100" cy="274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Trình đơn</a:t>
            </a:r>
            <a:endParaRPr/>
          </a:p>
        </p:txBody>
      </p:sp>
      <p:sp>
        <p:nvSpPr>
          <p:cNvPr id="168" name="Google Shape;168;p29"/>
          <p:cNvSpPr txBox="1"/>
          <p:nvPr>
            <p:ph idx="1" type="body"/>
          </p:nvPr>
        </p:nvSpPr>
        <p:spPr>
          <a:xfrm>
            <a:off x="311700" y="1304875"/>
            <a:ext cx="8392800" cy="31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t>Xác định các mục trong trình đơn trên tài nguyên trình đơn XML (có trong thư mục </a:t>
            </a:r>
            <a:r>
              <a:rPr lang="vi-VN" sz="1800">
                <a:latin typeface="Courier New"/>
                <a:ea typeface="Courier New"/>
                <a:cs typeface="Courier New"/>
                <a:sym typeface="Courier New"/>
              </a:rPr>
              <a:t>res/menu</a:t>
            </a:r>
            <a:r>
              <a:rPr lang="vi-VN" sz="1800"/>
              <a:t>) </a:t>
            </a:r>
            <a:endParaRPr sz="1800"/>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&lt;menu xmlns:android=</a:t>
            </a:r>
            <a:r>
              <a:rPr lang="vi-V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xmlns:app=</a:t>
            </a:r>
            <a:r>
              <a:rPr lang="vi-VN" sz="1800">
                <a:solidFill>
                  <a:srgbClr val="388E3C"/>
                </a:solidFill>
                <a:latin typeface="Consolas"/>
                <a:ea typeface="Consolas"/>
                <a:cs typeface="Consolas"/>
                <a:sym typeface="Consolas"/>
              </a:rPr>
              <a:t>"http://schemas.android.com/apk/res-auto"</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android:orderInCategory=</a:t>
            </a:r>
            <a:r>
              <a:rPr lang="vi-V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android:title=</a:t>
            </a:r>
            <a:r>
              <a:rPr lang="vi-V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app:showAsAction=</a:t>
            </a:r>
            <a:r>
              <a:rPr lang="vi-VN" sz="1800">
                <a:solidFill>
                  <a:srgbClr val="388E3C"/>
                </a:solidFill>
                <a:latin typeface="Consolas"/>
                <a:ea typeface="Consolas"/>
                <a:cs typeface="Consolas"/>
                <a:sym typeface="Consolas"/>
              </a:rPr>
              <a:t>"never"</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1100"/>
              <a:buNone/>
            </a:pPr>
            <a:r>
              <a:rPr lang="vi-VN" sz="1800">
                <a:solidFill>
                  <a:srgbClr val="37474F"/>
                </a:solidFill>
                <a:latin typeface="Consolas"/>
                <a:ea typeface="Consolas"/>
                <a:cs typeface="Consolas"/>
                <a:sym typeface="Consolas"/>
              </a:rPr>
              <a:t>&lt;/menu&gt;</a:t>
            </a:r>
            <a:endParaRPr sz="1800"/>
          </a:p>
        </p:txBody>
      </p:sp>
      <p:sp>
        <p:nvSpPr>
          <p:cNvPr id="169" name="Google Shape;169;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Các tùy chọn trình đơn khác</a:t>
            </a:r>
            <a:endParaRPr/>
          </a:p>
        </p:txBody>
      </p:sp>
      <p:sp>
        <p:nvSpPr>
          <p:cNvPr id="175" name="Google Shape;175;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76" name="Google Shape;176;p30"/>
          <p:cNvSpPr txBox="1"/>
          <p:nvPr/>
        </p:nvSpPr>
        <p:spPr>
          <a:xfrm>
            <a:off x="342900" y="885602"/>
            <a:ext cx="8489400" cy="3746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&lt;menu&gt;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&lt;group android:checkableBehavior=</a:t>
            </a:r>
            <a:r>
              <a:rPr lang="vi-VN" sz="1600">
                <a:solidFill>
                  <a:srgbClr val="388E3C"/>
                </a:solidFill>
                <a:latin typeface="Consolas"/>
                <a:ea typeface="Consolas"/>
                <a:cs typeface="Consolas"/>
                <a:sym typeface="Consolas"/>
              </a:rPr>
              <a:t>"single"</a:t>
            </a:r>
            <a:r>
              <a:rPr lang="vi-VN" sz="1600">
                <a:solidFill>
                  <a:srgbClr val="37474F"/>
                </a:solidFill>
                <a:latin typeface="Consolas"/>
                <a:ea typeface="Consolas"/>
                <a:cs typeface="Consolas"/>
                <a:sym typeface="Consolas"/>
              </a:rPr>
              <a:t>&gt;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android:id=</a:t>
            </a:r>
            <a:r>
              <a:rPr lang="vi-VN" sz="1600">
                <a:solidFill>
                  <a:srgbClr val="388E3C"/>
                </a:solidFill>
                <a:latin typeface="Consolas"/>
                <a:ea typeface="Consolas"/>
                <a:cs typeface="Consolas"/>
                <a:sym typeface="Consolas"/>
              </a:rPr>
              <a:t>"@+id/nav_home"</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android:icon=</a:t>
            </a:r>
            <a:r>
              <a:rPr lang="vi-VN" sz="1600">
                <a:solidFill>
                  <a:srgbClr val="388E3C"/>
                </a:solidFill>
                <a:latin typeface="Consolas"/>
                <a:ea typeface="Consolas"/>
                <a:cs typeface="Consolas"/>
                <a:sym typeface="Consolas"/>
              </a:rPr>
              <a:t>"@drawable/ic_menu_camera"</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android:title=</a:t>
            </a:r>
            <a:r>
              <a:rPr lang="vi-VN" sz="1600">
                <a:solidFill>
                  <a:srgbClr val="388E3C"/>
                </a:solidFill>
                <a:latin typeface="Consolas"/>
                <a:ea typeface="Consolas"/>
                <a:cs typeface="Consolas"/>
                <a:sym typeface="Consolas"/>
              </a:rPr>
              <a:t>"@string/menu_home"</a:t>
            </a:r>
            <a:r>
              <a:rPr lang="vi-V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android:id=</a:t>
            </a:r>
            <a:r>
              <a:rPr lang="vi-VN" sz="1600">
                <a:solidFill>
                  <a:srgbClr val="388E3C"/>
                </a:solidFill>
                <a:latin typeface="Consolas"/>
                <a:ea typeface="Consolas"/>
                <a:cs typeface="Consolas"/>
                <a:sym typeface="Consolas"/>
              </a:rPr>
              <a:t>"@+id/nav_gallery"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android:icon=</a:t>
            </a:r>
            <a:r>
              <a:rPr lang="vi-VN" sz="1600">
                <a:solidFill>
                  <a:srgbClr val="388E3C"/>
                </a:solidFill>
                <a:latin typeface="Consolas"/>
                <a:ea typeface="Consolas"/>
                <a:cs typeface="Consolas"/>
                <a:sym typeface="Consolas"/>
              </a:rPr>
              <a:t>"@drawable/ic_menu_gallery"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android:title=</a:t>
            </a:r>
            <a:r>
              <a:rPr lang="vi-VN" sz="1600">
                <a:solidFill>
                  <a:srgbClr val="388E3C"/>
                </a:solidFill>
                <a:latin typeface="Consolas"/>
                <a:ea typeface="Consolas"/>
                <a:cs typeface="Consolas"/>
                <a:sym typeface="Consolas"/>
              </a:rPr>
              <a:t>"@string/menu_gallery"</a:t>
            </a:r>
            <a:r>
              <a:rPr lang="vi-V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android:id=</a:t>
            </a:r>
            <a:r>
              <a:rPr lang="vi-VN" sz="1600">
                <a:solidFill>
                  <a:srgbClr val="388E3C"/>
                </a:solidFill>
                <a:latin typeface="Consolas"/>
                <a:ea typeface="Consolas"/>
                <a:cs typeface="Consolas"/>
                <a:sym typeface="Consolas"/>
              </a:rPr>
              <a:t>"@+id/nav_slideshow"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android:icon=</a:t>
            </a:r>
            <a:r>
              <a:rPr lang="vi-VN" sz="1600">
                <a:solidFill>
                  <a:srgbClr val="388E3C"/>
                </a:solidFill>
                <a:latin typeface="Consolas"/>
                <a:ea typeface="Consolas"/>
                <a:cs typeface="Consolas"/>
                <a:sym typeface="Consolas"/>
              </a:rPr>
              <a:t>"@drawable/ic_menu_slideshow"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android:title=</a:t>
            </a:r>
            <a:r>
              <a:rPr lang="vi-VN" sz="1600">
                <a:solidFill>
                  <a:srgbClr val="388E3C"/>
                </a:solidFill>
                <a:latin typeface="Consolas"/>
                <a:ea typeface="Consolas"/>
                <a:cs typeface="Consolas"/>
                <a:sym typeface="Consolas"/>
              </a:rPr>
              <a:t>"@string/menu_slideshow"</a:t>
            </a:r>
            <a:r>
              <a:rPr lang="vi-V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600">
                <a:solidFill>
                  <a:srgbClr val="37474F"/>
                </a:solidFill>
                <a:latin typeface="Consolas"/>
                <a:ea typeface="Consolas"/>
                <a:cs typeface="Consolas"/>
                <a:sym typeface="Consolas"/>
              </a:rPr>
              <a:t>   &lt;/group&gt;</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600">
                <a:solidFill>
                  <a:srgbClr val="37474F"/>
                </a:solidFill>
                <a:latin typeface="Consolas"/>
                <a:ea typeface="Consolas"/>
                <a:cs typeface="Consolas"/>
                <a:sym typeface="Consolas"/>
              </a:rPr>
              <a:t>&lt;/menu&gt;</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Ví dụ về trình đơn tùy chọn</a:t>
            </a:r>
            <a:endParaRPr/>
          </a:p>
        </p:txBody>
      </p:sp>
      <p:sp>
        <p:nvSpPr>
          <p:cNvPr id="182" name="Google Shape;182;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83" name="Google Shape;183;p31"/>
          <p:cNvPicPr preferRelativeResize="0"/>
          <p:nvPr/>
        </p:nvPicPr>
        <p:blipFill rotWithShape="1">
          <a:blip r:embed="rId3">
            <a:alphaModFix/>
          </a:blip>
          <a:srcRect b="79875" l="0" r="0" t="0"/>
          <a:stretch/>
        </p:blipFill>
        <p:spPr>
          <a:xfrm>
            <a:off x="6298275" y="2740575"/>
            <a:ext cx="2408413" cy="869202"/>
          </a:xfrm>
          <a:prstGeom prst="rect">
            <a:avLst/>
          </a:prstGeom>
          <a:noFill/>
          <a:ln>
            <a:noFill/>
          </a:ln>
        </p:spPr>
      </p:pic>
      <p:sp>
        <p:nvSpPr>
          <p:cNvPr id="184" name="Google Shape;184;p31"/>
          <p:cNvSpPr txBox="1"/>
          <p:nvPr/>
        </p:nvSpPr>
        <p:spPr>
          <a:xfrm>
            <a:off x="159300" y="1146450"/>
            <a:ext cx="8520600" cy="3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7474F"/>
                </a:solidFill>
                <a:latin typeface="Consolas"/>
                <a:ea typeface="Consolas"/>
                <a:cs typeface="Consolas"/>
                <a:sym typeface="Consolas"/>
              </a:rPr>
              <a:t>&lt;menu xmlns:android=</a:t>
            </a:r>
            <a:r>
              <a:rPr lang="vi-V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xmlns:app=</a:t>
            </a:r>
            <a:r>
              <a:rPr lang="vi-VN" sz="1800">
                <a:solidFill>
                  <a:srgbClr val="388E3C"/>
                </a:solidFill>
                <a:latin typeface="Consolas"/>
                <a:ea typeface="Consolas"/>
                <a:cs typeface="Consolas"/>
                <a:sym typeface="Consolas"/>
              </a:rPr>
              <a:t>"http://schemas.android.com/apk/res-auto"</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&lt;item android:id=</a:t>
            </a:r>
            <a:r>
              <a:rPr lang="vi-VN" sz="1800">
                <a:solidFill>
                  <a:srgbClr val="388E3C"/>
                </a:solidFill>
                <a:latin typeface="Consolas"/>
                <a:ea typeface="Consolas"/>
                <a:cs typeface="Consolas"/>
                <a:sym typeface="Consolas"/>
              </a:rPr>
              <a:t>"@+id/action_intent"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android:title=</a:t>
            </a:r>
            <a:r>
              <a:rPr lang="vi-VN" sz="1800">
                <a:solidFill>
                  <a:srgbClr val="388E3C"/>
                </a:solidFill>
                <a:latin typeface="Consolas"/>
                <a:ea typeface="Consolas"/>
                <a:cs typeface="Consolas"/>
                <a:sym typeface="Consolas"/>
              </a:rPr>
              <a:t>"@string/action_intent"</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android:orderInCategory=</a:t>
            </a:r>
            <a:r>
              <a:rPr lang="vi-V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android:title=</a:t>
            </a:r>
            <a:r>
              <a:rPr lang="vi-V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app:showAsAction=</a:t>
            </a:r>
            <a:r>
              <a:rPr lang="vi-VN" sz="1800">
                <a:solidFill>
                  <a:srgbClr val="388E3C"/>
                </a:solidFill>
                <a:latin typeface="Consolas"/>
                <a:ea typeface="Consolas"/>
                <a:cs typeface="Consolas"/>
                <a:sym typeface="Consolas"/>
              </a:rPr>
              <a:t>"never"</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&lt;/menu&gt;</a:t>
            </a:r>
            <a:endParaRPr sz="1800">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Tăng cường trình đơn tùy chọn</a:t>
            </a:r>
            <a:endParaRPr/>
          </a:p>
        </p:txBody>
      </p:sp>
      <p:sp>
        <p:nvSpPr>
          <p:cNvPr id="190" name="Google Shape;190;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91" name="Google Shape;191;p32"/>
          <p:cNvSpPr txBox="1"/>
          <p:nvPr/>
        </p:nvSpPr>
        <p:spPr>
          <a:xfrm>
            <a:off x="311700" y="1897050"/>
            <a:ext cx="8520600" cy="1654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a:t>
            </a:r>
            <a:r>
              <a:rPr b="1" lang="vi-VN" sz="1800">
                <a:solidFill>
                  <a:srgbClr val="37474F"/>
                </a:solidFill>
                <a:latin typeface="Consolas"/>
                <a:ea typeface="Consolas"/>
                <a:cs typeface="Consolas"/>
                <a:sym typeface="Consolas"/>
              </a:rPr>
              <a:t>onCreateOptionsMenu</a:t>
            </a:r>
            <a:r>
              <a:rPr lang="vi-VN" sz="1800">
                <a:solidFill>
                  <a:srgbClr val="37474F"/>
                </a:solidFill>
                <a:latin typeface="Consolas"/>
                <a:ea typeface="Consolas"/>
                <a:cs typeface="Consolas"/>
                <a:sym typeface="Consolas"/>
              </a:rPr>
              <a:t>(menu: Menu): Boolean {</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vi-VN" sz="1800">
                <a:solidFill>
                  <a:srgbClr val="37474F"/>
                </a:solidFill>
                <a:latin typeface="Consolas"/>
                <a:ea typeface="Consolas"/>
                <a:cs typeface="Consolas"/>
                <a:sym typeface="Consolas"/>
              </a:rPr>
              <a:t>    menuInflater.inflate(R.menu.main, menu)</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true</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solidFill>
                <a:srgbClr val="000000"/>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Xử lý các tùy chọn trình đơn được chọn</a:t>
            </a:r>
            <a:endParaRPr/>
          </a:p>
        </p:txBody>
      </p:sp>
      <p:sp>
        <p:nvSpPr>
          <p:cNvPr id="197" name="Google Shape;197;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98" name="Google Shape;198;p33"/>
          <p:cNvSpPr txBox="1"/>
          <p:nvPr/>
        </p:nvSpPr>
        <p:spPr>
          <a:xfrm>
            <a:off x="201978" y="1251400"/>
            <a:ext cx="8954100" cy="291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100"/>
              <a:buFont typeface="Arial"/>
              <a:buNone/>
            </a:pPr>
            <a:r>
              <a:rPr lang="vi-VN" sz="1700">
                <a:solidFill>
                  <a:srgbClr val="3F51B5"/>
                </a:solidFill>
                <a:latin typeface="Consolas"/>
                <a:ea typeface="Consolas"/>
                <a:cs typeface="Consolas"/>
                <a:sym typeface="Consolas"/>
              </a:rPr>
              <a:t>override</a:t>
            </a: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solidFill>
                  <a:srgbClr val="37474F"/>
                </a:solidFill>
                <a:latin typeface="Consolas"/>
                <a:ea typeface="Consolas"/>
                <a:cs typeface="Consolas"/>
                <a:sym typeface="Consolas"/>
              </a:rPr>
              <a:t> onOptionsItemSelected(item: MenuItem): Boolean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when</a:t>
            </a:r>
            <a:r>
              <a:rPr lang="vi-VN" sz="1700">
                <a:solidFill>
                  <a:srgbClr val="37474F"/>
                </a:solidFill>
                <a:latin typeface="Consolas"/>
                <a:ea typeface="Consolas"/>
                <a:cs typeface="Consolas"/>
                <a:sym typeface="Consolas"/>
              </a:rPr>
              <a:t> (item.itemId)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R.id.action_intent -&gt;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intent = Intent(Intent.ACTION_WEB_SEARCH)</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intent.putExtra(SearchManager.QUERY, </a:t>
            </a:r>
            <a:r>
              <a:rPr lang="vi-VN" sz="1700">
                <a:solidFill>
                  <a:srgbClr val="388E3C"/>
                </a:solidFill>
                <a:latin typeface="Consolas"/>
                <a:ea typeface="Consolas"/>
                <a:cs typeface="Consolas"/>
                <a:sym typeface="Consolas"/>
              </a:rPr>
              <a:t>"pizza"</a:t>
            </a:r>
            <a:r>
              <a:rPr lang="vi-V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if</a:t>
            </a:r>
            <a:r>
              <a:rPr lang="vi-VN" sz="1700">
                <a:solidFill>
                  <a:srgbClr val="37474F"/>
                </a:solidFill>
                <a:latin typeface="Consolas"/>
                <a:ea typeface="Consolas"/>
                <a:cs typeface="Consolas"/>
                <a:sym typeface="Consolas"/>
              </a:rPr>
              <a:t> (intent.resolveActivity(packageManager) != </a:t>
            </a:r>
            <a:r>
              <a:rPr lang="vi-VN" sz="1700">
                <a:solidFill>
                  <a:srgbClr val="3F51B5"/>
                </a:solidFill>
                <a:latin typeface="Consolas"/>
                <a:ea typeface="Consolas"/>
                <a:cs typeface="Consolas"/>
                <a:sym typeface="Consolas"/>
              </a:rPr>
              <a:t>null</a:t>
            </a: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endParaRPr sz="19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else</a:t>
            </a:r>
            <a:r>
              <a:rPr lang="vi-VN" sz="12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-&gt;</a:t>
            </a:r>
            <a:r>
              <a:rPr lang="vi-VN" sz="12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Toast.makeText(</a:t>
            </a:r>
            <a:r>
              <a:rPr lang="vi-VN" sz="1700">
                <a:solidFill>
                  <a:srgbClr val="3F51B5"/>
                </a:solidFill>
                <a:latin typeface="Consolas"/>
                <a:ea typeface="Consolas"/>
                <a:cs typeface="Consolas"/>
                <a:sym typeface="Consolas"/>
              </a:rPr>
              <a:t>this</a:t>
            </a:r>
            <a:r>
              <a:rPr lang="vi-VN" sz="1700">
                <a:solidFill>
                  <a:srgbClr val="37474F"/>
                </a:solidFill>
                <a:latin typeface="Consolas"/>
                <a:ea typeface="Consolas"/>
                <a:cs typeface="Consolas"/>
                <a:sym typeface="Consolas"/>
              </a:rPr>
              <a:t>,</a:t>
            </a:r>
            <a:r>
              <a:rPr lang="vi-VN" sz="12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item.title,</a:t>
            </a:r>
            <a:r>
              <a:rPr lang="vi-VN" sz="12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Toast.LENGTH_LONG).show()</a:t>
            </a:r>
            <a:endParaRPr sz="17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vi-VN" sz="1700">
                <a:solidFill>
                  <a:srgbClr val="000000"/>
                </a:solidFill>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04" name="Google Shape;204;p3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Mảnh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Mảnh cho bố cục trên máy tính bảng</a:t>
            </a:r>
            <a:endParaRPr/>
          </a:p>
        </p:txBody>
      </p:sp>
      <p:sp>
        <p:nvSpPr>
          <p:cNvPr id="210" name="Google Shape;210;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11" name="Google Shape;211;p35"/>
          <p:cNvPicPr preferRelativeResize="0"/>
          <p:nvPr/>
        </p:nvPicPr>
        <p:blipFill rotWithShape="1">
          <a:blip r:embed="rId3">
            <a:alphaModFix/>
          </a:blip>
          <a:srcRect b="0" l="0" r="0" t="0"/>
          <a:stretch/>
        </p:blipFill>
        <p:spPr>
          <a:xfrm>
            <a:off x="1828800" y="1210595"/>
            <a:ext cx="5334000"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Giới thiệu về bài học này</a:t>
            </a:r>
            <a:endParaRPr/>
          </a:p>
        </p:txBody>
      </p:sp>
      <p:sp>
        <p:nvSpPr>
          <p:cNvPr id="86" name="Google Shape;86;p18"/>
          <p:cNvSpPr txBox="1"/>
          <p:nvPr>
            <p:ph idx="1" type="body"/>
          </p:nvPr>
        </p:nvSpPr>
        <p:spPr>
          <a:xfrm>
            <a:off x="342900" y="1076275"/>
            <a:ext cx="6981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t>Bài học 6: Di chuyển trong ứng dụng</a:t>
            </a:r>
            <a:endParaRPr/>
          </a:p>
          <a:p>
            <a:pPr indent="-355600" lvl="0" marL="457200" rtl="0" algn="l">
              <a:lnSpc>
                <a:spcPct val="115000"/>
              </a:lnSpc>
              <a:spcBef>
                <a:spcPts val="1000"/>
              </a:spcBef>
              <a:spcAft>
                <a:spcPts val="0"/>
              </a:spcAft>
              <a:buSzPts val="2000"/>
              <a:buChar char="●"/>
            </a:pPr>
            <a:r>
              <a:rPr lang="vi-VN" sz="2000" u="sng">
                <a:solidFill>
                  <a:schemeClr val="hlink"/>
                </a:solidFill>
                <a:hlinkClick action="ppaction://hlinksldjump" r:id="rId3"/>
              </a:rPr>
              <a:t>Nhiều hoạt động và ý định</a:t>
            </a:r>
            <a:endParaRPr/>
          </a:p>
          <a:p>
            <a:pPr indent="-355600" lvl="0" marL="457200" rtl="0" algn="l">
              <a:lnSpc>
                <a:spcPct val="115000"/>
              </a:lnSpc>
              <a:spcBef>
                <a:spcPts val="0"/>
              </a:spcBef>
              <a:spcAft>
                <a:spcPts val="0"/>
              </a:spcAft>
              <a:buSzPts val="2000"/>
              <a:buChar char="●"/>
            </a:pPr>
            <a:r>
              <a:rPr lang="vi-VN" sz="2000" u="sng">
                <a:solidFill>
                  <a:schemeClr val="hlink"/>
                </a:solidFill>
                <a:hlinkClick action="ppaction://hlinksldjump" r:id="rId4"/>
              </a:rPr>
              <a:t>Thanh ứng dụng, ngăn điều hướng và các trình đơn</a:t>
            </a:r>
            <a:endParaRPr/>
          </a:p>
          <a:p>
            <a:pPr indent="-355600" lvl="0" marL="457200" rtl="0" algn="l">
              <a:lnSpc>
                <a:spcPct val="115000"/>
              </a:lnSpc>
              <a:spcBef>
                <a:spcPts val="0"/>
              </a:spcBef>
              <a:spcAft>
                <a:spcPts val="0"/>
              </a:spcAft>
              <a:buSzPts val="2000"/>
              <a:buChar char="●"/>
            </a:pPr>
            <a:r>
              <a:rPr lang="vi-VN" sz="2000" u="sng">
                <a:solidFill>
                  <a:schemeClr val="hlink"/>
                </a:solidFill>
                <a:hlinkClick action="ppaction://hlinksldjump" r:id="rId5"/>
              </a:rPr>
              <a:t>Mảnh</a:t>
            </a:r>
            <a:endParaRPr/>
          </a:p>
          <a:p>
            <a:pPr indent="-355600" lvl="0" marL="457200" rtl="0" algn="l">
              <a:lnSpc>
                <a:spcPct val="115000"/>
              </a:lnSpc>
              <a:spcBef>
                <a:spcPts val="0"/>
              </a:spcBef>
              <a:spcAft>
                <a:spcPts val="0"/>
              </a:spcAft>
              <a:buSzPts val="2000"/>
              <a:buChar char="●"/>
            </a:pPr>
            <a:r>
              <a:rPr lang="vi-VN" sz="2000" u="sng">
                <a:solidFill>
                  <a:schemeClr val="hlink"/>
                </a:solidFill>
                <a:hlinkClick action="ppaction://hlinksldjump" r:id="rId6"/>
              </a:rPr>
              <a:t>Di chuyển trong một ứng dụng</a:t>
            </a:r>
            <a:endParaRPr/>
          </a:p>
          <a:p>
            <a:pPr indent="-355600" lvl="0" marL="457200" rtl="0" algn="l">
              <a:lnSpc>
                <a:spcPct val="115000"/>
              </a:lnSpc>
              <a:spcBef>
                <a:spcPts val="0"/>
              </a:spcBef>
              <a:spcAft>
                <a:spcPts val="0"/>
              </a:spcAft>
              <a:buSzPts val="2000"/>
              <a:buChar char="●"/>
            </a:pPr>
            <a:r>
              <a:rPr lang="vi-VN" sz="2000" u="sng">
                <a:solidFill>
                  <a:schemeClr val="hlink"/>
                </a:solidFill>
                <a:hlinkClick action="ppaction://hlinksldjump" r:id="rId7"/>
              </a:rPr>
              <a:t>Hành vi di chuyển tùy chỉnh khác</a:t>
            </a:r>
            <a:endParaRPr/>
          </a:p>
          <a:p>
            <a:pPr indent="-355600" lvl="0" marL="457200" rtl="0" algn="l">
              <a:lnSpc>
                <a:spcPct val="115000"/>
              </a:lnSpc>
              <a:spcBef>
                <a:spcPts val="0"/>
              </a:spcBef>
              <a:spcAft>
                <a:spcPts val="0"/>
              </a:spcAft>
              <a:buSzPts val="2000"/>
              <a:buChar char="●"/>
            </a:pPr>
            <a:r>
              <a:rPr lang="vi-VN" sz="2000" u="sng">
                <a:solidFill>
                  <a:schemeClr val="hlink"/>
                </a:solidFill>
                <a:hlinkClick action="ppaction://hlinksldjump" r:id="rId8"/>
              </a:rPr>
              <a:t>Giao diện người dùng điều hướng</a:t>
            </a:r>
            <a:endParaRPr/>
          </a:p>
          <a:p>
            <a:pPr indent="-355600" lvl="0" marL="457200" rtl="0" algn="l">
              <a:lnSpc>
                <a:spcPct val="115000"/>
              </a:lnSpc>
              <a:spcBef>
                <a:spcPts val="0"/>
              </a:spcBef>
              <a:spcAft>
                <a:spcPts val="0"/>
              </a:spcAft>
              <a:buSzPts val="2000"/>
              <a:buChar char="●"/>
            </a:pPr>
            <a:r>
              <a:rPr lang="vi-VN" sz="2000" u="sng">
                <a:solidFill>
                  <a:schemeClr val="hlink"/>
                </a:solidFill>
                <a:hlinkClick action="ppaction://hlinksldjump" r:id="rId9"/>
              </a:rPr>
              <a:t>Tóm tắt</a:t>
            </a:r>
            <a:endParaRPr/>
          </a:p>
        </p:txBody>
      </p:sp>
      <p:sp>
        <p:nvSpPr>
          <p:cNvPr id="87" name="Google Shape;87;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Mảnh</a:t>
            </a:r>
            <a:endParaRPr/>
          </a:p>
        </p:txBody>
      </p:sp>
      <p:sp>
        <p:nvSpPr>
          <p:cNvPr id="217" name="Google Shape;217;p36"/>
          <p:cNvSpPr txBox="1"/>
          <p:nvPr>
            <p:ph idx="1" type="body"/>
          </p:nvPr>
        </p:nvSpPr>
        <p:spPr>
          <a:xfrm>
            <a:off x="311700" y="1533475"/>
            <a:ext cx="8520600" cy="2659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t>Biểu thị một hành vi hoặc một phần giao diện người dùng trong một hoạt động ("hoạt động vi mô")</a:t>
            </a:r>
            <a:endParaRPr/>
          </a:p>
          <a:p>
            <a:pPr indent="-368300" lvl="0" marL="457200" rtl="0" algn="l">
              <a:lnSpc>
                <a:spcPct val="115000"/>
              </a:lnSpc>
              <a:spcBef>
                <a:spcPts val="1000"/>
              </a:spcBef>
              <a:spcAft>
                <a:spcPts val="0"/>
              </a:spcAft>
              <a:buSzPts val="2200"/>
              <a:buChar char="●"/>
            </a:pPr>
            <a:r>
              <a:rPr lang="vi-VN" sz="2200"/>
              <a:t>Phải được lưu trữ trong một hoạt động</a:t>
            </a:r>
            <a:endParaRPr/>
          </a:p>
          <a:p>
            <a:pPr indent="-368300" lvl="0" marL="457200" rtl="0" algn="l">
              <a:lnSpc>
                <a:spcPct val="115000"/>
              </a:lnSpc>
              <a:spcBef>
                <a:spcPts val="1000"/>
              </a:spcBef>
              <a:spcAft>
                <a:spcPts val="0"/>
              </a:spcAft>
              <a:buSzPts val="2200"/>
              <a:buChar char="●"/>
            </a:pPr>
            <a:r>
              <a:rPr lang="vi-VN" sz="2200"/>
              <a:t>Vòng đời gắn liền với vòng đời của hoạt động lưu trữ</a:t>
            </a:r>
            <a:endParaRPr/>
          </a:p>
          <a:p>
            <a:pPr indent="-368300" lvl="0" marL="457200" rtl="0" algn="l">
              <a:lnSpc>
                <a:spcPct val="115000"/>
              </a:lnSpc>
              <a:spcBef>
                <a:spcPts val="1000"/>
              </a:spcBef>
              <a:spcAft>
                <a:spcPts val="1000"/>
              </a:spcAft>
              <a:buSzPts val="2200"/>
              <a:buChar char="●"/>
            </a:pPr>
            <a:r>
              <a:rPr lang="vi-VN" sz="2200"/>
              <a:t>Có thể được thêm vào hoặc bị xóa đi trong thời gian chạy</a:t>
            </a:r>
            <a:endParaRPr/>
          </a:p>
        </p:txBody>
      </p:sp>
      <p:sp>
        <p:nvSpPr>
          <p:cNvPr id="218" name="Google Shape;218;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Lưu ý về mảnh</a:t>
            </a:r>
            <a:endParaRPr/>
          </a:p>
        </p:txBody>
      </p:sp>
      <p:sp>
        <p:nvSpPr>
          <p:cNvPr id="224" name="Google Shape;224;p37"/>
          <p:cNvSpPr txBox="1"/>
          <p:nvPr>
            <p:ph idx="1" type="body"/>
          </p:nvPr>
        </p:nvSpPr>
        <p:spPr>
          <a:xfrm>
            <a:off x="342000" y="1607400"/>
            <a:ext cx="8612400" cy="19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t>Dùng phiên bản AndroidX của lớp </a:t>
            </a:r>
            <a:r>
              <a:rPr lang="vi-VN" sz="2000">
                <a:latin typeface="Courier New"/>
                <a:ea typeface="Courier New"/>
                <a:cs typeface="Courier New"/>
                <a:sym typeface="Courier New"/>
              </a:rPr>
              <a:t>Fragment</a:t>
            </a:r>
            <a:r>
              <a:rPr lang="vi-VN" sz="2000"/>
              <a:t>. (</a:t>
            </a:r>
            <a:r>
              <a:rPr lang="vi-VN" sz="2000">
                <a:latin typeface="Courier New"/>
                <a:ea typeface="Courier New"/>
                <a:cs typeface="Courier New"/>
                <a:sym typeface="Courier New"/>
              </a:rPr>
              <a:t>androidx.fragment.app.Fragment</a:t>
            </a:r>
            <a:r>
              <a:rPr lang="vi-VN" sz="2000"/>
              <a:t>).</a:t>
            </a:r>
            <a:endParaRPr/>
          </a:p>
          <a:p>
            <a:pPr indent="0" lvl="0" marL="0" rtl="0" algn="l">
              <a:lnSpc>
                <a:spcPct val="115000"/>
              </a:lnSpc>
              <a:spcBef>
                <a:spcPts val="1000"/>
              </a:spcBef>
              <a:spcAft>
                <a:spcPts val="0"/>
              </a:spcAft>
              <a:buSzPts val="2400"/>
              <a:buNone/>
            </a:pPr>
            <a:r>
              <a:t/>
            </a:r>
            <a:endParaRPr sz="2000"/>
          </a:p>
          <a:p>
            <a:pPr indent="0" lvl="0" marL="0" rtl="0" algn="l">
              <a:lnSpc>
                <a:spcPct val="115000"/>
              </a:lnSpc>
              <a:spcBef>
                <a:spcPts val="1000"/>
              </a:spcBef>
              <a:spcAft>
                <a:spcPts val="0"/>
              </a:spcAft>
              <a:buSzPts val="2400"/>
              <a:buNone/>
            </a:pPr>
            <a:r>
              <a:rPr lang="vi-VN" sz="2000"/>
              <a:t>Không dùng phiên bản nền tảng của lớp </a:t>
            </a:r>
            <a:r>
              <a:rPr lang="vi-VN" sz="2000">
                <a:latin typeface="Courier New"/>
                <a:ea typeface="Courier New"/>
                <a:cs typeface="Courier New"/>
                <a:sym typeface="Courier New"/>
              </a:rPr>
              <a:t>Fragment</a:t>
            </a:r>
            <a:r>
              <a:rPr lang="vi-VN" sz="2000"/>
              <a:t> (</a:t>
            </a:r>
            <a:r>
              <a:rPr lang="vi-VN" sz="2000">
                <a:latin typeface="Courier New"/>
                <a:ea typeface="Courier New"/>
                <a:cs typeface="Courier New"/>
                <a:sym typeface="Courier New"/>
              </a:rPr>
              <a:t>android.app.Fragment</a:t>
            </a:r>
            <a:r>
              <a:rPr lang="vi-VN" sz="2000"/>
              <a:t>) vì phiên bản này không còn dùng nữa.</a:t>
            </a:r>
            <a:endParaRPr/>
          </a:p>
        </p:txBody>
      </p:sp>
      <p:sp>
        <p:nvSpPr>
          <p:cNvPr id="225" name="Google Shape;225;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ctrTitle"/>
          </p:nvPr>
        </p:nvSpPr>
        <p:spPr>
          <a:xfrm>
            <a:off x="1006550" y="0"/>
            <a:ext cx="6985800" cy="465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a:t>Di chuyển trong một ứng dụng</a:t>
            </a:r>
            <a:endParaRPr/>
          </a:p>
        </p:txBody>
      </p:sp>
      <p:sp>
        <p:nvSpPr>
          <p:cNvPr id="231" name="Google Shape;231;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Thành phần điều hướng</a:t>
            </a:r>
            <a:endParaRPr/>
          </a:p>
        </p:txBody>
      </p:sp>
      <p:sp>
        <p:nvSpPr>
          <p:cNvPr id="237" name="Google Shape;237;p39"/>
          <p:cNvSpPr txBox="1"/>
          <p:nvPr>
            <p:ph idx="1" type="body"/>
          </p:nvPr>
        </p:nvSpPr>
        <p:spPr>
          <a:xfrm>
            <a:off x="311700" y="1172225"/>
            <a:ext cx="8520600" cy="325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a:t>Tập hợp các thư viện và công cụ, bao gồm cả một trình chỉnh sửa tích hợp, để tạo các đường dẫn điều hướng thông qua một ứng dụng </a:t>
            </a:r>
            <a:endParaRPr/>
          </a:p>
          <a:p>
            <a:pPr indent="-355600" lvl="0" marL="457200" rtl="0" algn="l">
              <a:lnSpc>
                <a:spcPct val="115000"/>
              </a:lnSpc>
              <a:spcBef>
                <a:spcPts val="1000"/>
              </a:spcBef>
              <a:spcAft>
                <a:spcPts val="0"/>
              </a:spcAft>
              <a:buSzPts val="2000"/>
              <a:buChar char="●"/>
            </a:pPr>
            <a:r>
              <a:rPr lang="vi-VN" sz="2000"/>
              <a:t>Giả định một </a:t>
            </a:r>
            <a:r>
              <a:rPr lang="vi-VN" sz="2000">
                <a:latin typeface="Courier New"/>
                <a:ea typeface="Courier New"/>
                <a:cs typeface="Courier New"/>
                <a:sym typeface="Courier New"/>
              </a:rPr>
              <a:t>Hoạt động</a:t>
            </a:r>
            <a:r>
              <a:rPr lang="vi-VN" sz="2000"/>
              <a:t> trên mỗi sơ đồ với nhiều đích của </a:t>
            </a:r>
            <a:r>
              <a:rPr lang="vi-VN" sz="2000">
                <a:latin typeface="Courier New"/>
                <a:ea typeface="Courier New"/>
                <a:cs typeface="Courier New"/>
                <a:sym typeface="Courier New"/>
              </a:rPr>
              <a:t>Mảnh</a:t>
            </a:r>
            <a:r>
              <a:rPr lang="vi-VN" sz="2000"/>
              <a:t> </a:t>
            </a:r>
            <a:endParaRPr/>
          </a:p>
          <a:p>
            <a:pPr indent="-355600" lvl="0" marL="457200" rtl="0" algn="l">
              <a:lnSpc>
                <a:spcPct val="115000"/>
              </a:lnSpc>
              <a:spcBef>
                <a:spcPts val="1000"/>
              </a:spcBef>
              <a:spcAft>
                <a:spcPts val="0"/>
              </a:spcAft>
              <a:buSzPts val="2000"/>
              <a:buChar char="●"/>
            </a:pPr>
            <a:r>
              <a:rPr lang="vi-VN" sz="2000"/>
              <a:t>Bao gồm 3 phần chính: </a:t>
            </a:r>
            <a:endParaRPr/>
          </a:p>
          <a:p>
            <a:pPr indent="-355600" lvl="1" marL="914400" rtl="0" algn="l">
              <a:lnSpc>
                <a:spcPct val="115000"/>
              </a:lnSpc>
              <a:spcBef>
                <a:spcPts val="600"/>
              </a:spcBef>
              <a:spcAft>
                <a:spcPts val="0"/>
              </a:spcAft>
              <a:buSzPts val="2000"/>
              <a:buChar char="○"/>
            </a:pPr>
            <a:r>
              <a:rPr lang="vi-VN"/>
              <a:t>Sơ đồ điều hướng </a:t>
            </a:r>
            <a:endParaRPr/>
          </a:p>
          <a:p>
            <a:pPr indent="-355600" lvl="1" marL="914400" rtl="0" algn="l">
              <a:lnSpc>
                <a:spcPct val="115000"/>
              </a:lnSpc>
              <a:spcBef>
                <a:spcPts val="0"/>
              </a:spcBef>
              <a:spcAft>
                <a:spcPts val="0"/>
              </a:spcAft>
              <a:buSzPts val="2000"/>
              <a:buChar char="○"/>
            </a:pPr>
            <a:r>
              <a:rPr lang="vi-VN"/>
              <a:t>Máy chủ điều hướng (</a:t>
            </a:r>
            <a:r>
              <a:rPr lang="vi-VN">
                <a:latin typeface="Courier New"/>
                <a:ea typeface="Courier New"/>
                <a:cs typeface="Courier New"/>
                <a:sym typeface="Courier New"/>
              </a:rPr>
              <a:t>NavHost</a:t>
            </a:r>
            <a:r>
              <a:rPr lang="vi-VN"/>
              <a:t>)</a:t>
            </a:r>
            <a:endParaRPr/>
          </a:p>
          <a:p>
            <a:pPr indent="-355600" lvl="1" marL="914400" rtl="0" algn="l">
              <a:lnSpc>
                <a:spcPct val="115000"/>
              </a:lnSpc>
              <a:spcBef>
                <a:spcPts val="0"/>
              </a:spcBef>
              <a:spcAft>
                <a:spcPts val="600"/>
              </a:spcAft>
              <a:buSzPts val="2000"/>
              <a:buChar char="○"/>
            </a:pPr>
            <a:r>
              <a:rPr lang="vi-VN"/>
              <a:t>Bộ điều khiển điều hướng (</a:t>
            </a:r>
            <a:r>
              <a:rPr lang="vi-VN">
                <a:latin typeface="Courier New"/>
                <a:ea typeface="Courier New"/>
                <a:cs typeface="Courier New"/>
                <a:sym typeface="Courier New"/>
              </a:rPr>
              <a:t>NavController</a:t>
            </a:r>
            <a:r>
              <a:rPr lang="vi-VN"/>
              <a:t>) </a:t>
            </a:r>
            <a:endParaRPr/>
          </a:p>
        </p:txBody>
      </p:sp>
      <p:sp>
        <p:nvSpPr>
          <p:cNvPr id="238" name="Google Shape;238;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Thêm phần phụ thuộc</a:t>
            </a:r>
            <a:endParaRPr/>
          </a:p>
        </p:txBody>
      </p:sp>
      <p:sp>
        <p:nvSpPr>
          <p:cNvPr id="244" name="Google Shape;244;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5" name="Google Shape;245;p40"/>
          <p:cNvSpPr txBox="1"/>
          <p:nvPr/>
        </p:nvSpPr>
        <p:spPr>
          <a:xfrm>
            <a:off x="232200" y="1856250"/>
            <a:ext cx="64323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a:ea typeface="Roboto"/>
                <a:cs typeface="Roboto"/>
                <a:sym typeface="Roboto"/>
              </a:rPr>
              <a:t>Trong tệp </a:t>
            </a:r>
            <a:r>
              <a:rPr b="0" i="0" lang="vi-VN" sz="1800" u="none" cap="none" strike="noStrike">
                <a:solidFill>
                  <a:srgbClr val="000000"/>
                </a:solidFill>
                <a:latin typeface="Courier New"/>
                <a:ea typeface="Courier New"/>
                <a:cs typeface="Courier New"/>
                <a:sym typeface="Courier New"/>
              </a:rPr>
              <a:t>build.gradle</a:t>
            </a:r>
            <a:r>
              <a:rPr b="0" i="0" lang="vi-VN" sz="1800" u="none" cap="none" strike="noStrike">
                <a:solidFill>
                  <a:srgbClr val="000000"/>
                </a:solidFill>
                <a:latin typeface="Roboto"/>
                <a:ea typeface="Roboto"/>
                <a:cs typeface="Roboto"/>
                <a:sym typeface="Roboto"/>
              </a:rPr>
              <a:t>, bên dưới </a:t>
            </a:r>
            <a:r>
              <a:rPr b="0" i="0" lang="vi-VN" sz="1800" u="none" cap="none" strike="noStrike">
                <a:solidFill>
                  <a:srgbClr val="000000"/>
                </a:solidFill>
                <a:latin typeface="Courier New"/>
                <a:ea typeface="Courier New"/>
                <a:cs typeface="Courier New"/>
                <a:sym typeface="Courier New"/>
              </a:rPr>
              <a:t>phần phụ thuộc</a:t>
            </a:r>
            <a:r>
              <a:rPr b="0" i="0" lang="vi-VN" sz="1800" u="none" cap="none" strike="noStrike">
                <a:solidFill>
                  <a:srgbClr val="000000"/>
                </a:solidFill>
                <a:latin typeface="Roboto"/>
                <a:ea typeface="Roboto"/>
                <a:cs typeface="Roboto"/>
                <a:sym typeface="Roboto"/>
              </a:rPr>
              <a:t>:</a:t>
            </a:r>
            <a:endParaRPr/>
          </a:p>
        </p:txBody>
      </p:sp>
      <p:sp>
        <p:nvSpPr>
          <p:cNvPr id="246" name="Google Shape;246;p40"/>
          <p:cNvSpPr txBox="1"/>
          <p:nvPr/>
        </p:nvSpPr>
        <p:spPr>
          <a:xfrm>
            <a:off x="215350" y="2295475"/>
            <a:ext cx="8928600" cy="13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700">
                <a:solidFill>
                  <a:srgbClr val="37474F"/>
                </a:solidFill>
                <a:latin typeface="Consolas"/>
                <a:ea typeface="Consolas"/>
                <a:cs typeface="Consolas"/>
                <a:sym typeface="Consolas"/>
              </a:rPr>
              <a:t>implementation</a:t>
            </a:r>
            <a:r>
              <a:rPr lang="vi-VN" sz="1100">
                <a:solidFill>
                  <a:srgbClr val="37474F"/>
                </a:solidFill>
                <a:latin typeface="Consolas"/>
                <a:ea typeface="Consolas"/>
                <a:cs typeface="Consolas"/>
                <a:sym typeface="Consolas"/>
              </a:rPr>
              <a:t> </a:t>
            </a:r>
            <a:r>
              <a:rPr lang="vi-VN" sz="1700">
                <a:solidFill>
                  <a:srgbClr val="388E3C"/>
                </a:solidFill>
                <a:latin typeface="Consolas"/>
                <a:ea typeface="Consolas"/>
                <a:cs typeface="Consolas"/>
                <a:sym typeface="Consolas"/>
              </a:rPr>
              <a:t>"androidx.navigation:navigation-fragment-ktx:</a:t>
            </a:r>
            <a:r>
              <a:rPr lang="vi-VN" sz="1700">
                <a:solidFill>
                  <a:srgbClr val="C53929"/>
                </a:solidFill>
                <a:latin typeface="Consolas"/>
                <a:ea typeface="Consolas"/>
                <a:cs typeface="Consolas"/>
                <a:sym typeface="Consolas"/>
              </a:rPr>
              <a:t>$nav_version</a:t>
            </a:r>
            <a:r>
              <a:rPr lang="vi-V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None/>
            </a:pPr>
            <a:r>
              <a:rPr lang="vi-VN" sz="1700">
                <a:solidFill>
                  <a:srgbClr val="37474F"/>
                </a:solidFill>
                <a:latin typeface="Consolas"/>
                <a:ea typeface="Consolas"/>
                <a:cs typeface="Consolas"/>
                <a:sym typeface="Consolas"/>
              </a:rPr>
              <a:t>implementation</a:t>
            </a:r>
            <a:r>
              <a:rPr lang="vi-VN" sz="1100">
                <a:solidFill>
                  <a:srgbClr val="37474F"/>
                </a:solidFill>
                <a:latin typeface="Consolas"/>
                <a:ea typeface="Consolas"/>
                <a:cs typeface="Consolas"/>
                <a:sym typeface="Consolas"/>
              </a:rPr>
              <a:t> </a:t>
            </a:r>
            <a:r>
              <a:rPr lang="vi-VN" sz="1700">
                <a:solidFill>
                  <a:srgbClr val="388E3C"/>
                </a:solidFill>
                <a:latin typeface="Consolas"/>
                <a:ea typeface="Consolas"/>
                <a:cs typeface="Consolas"/>
                <a:sym typeface="Consolas"/>
              </a:rPr>
              <a:t>"androidx.navigation:navigation-ui-ktx:</a:t>
            </a:r>
            <a:r>
              <a:rPr lang="vi-VN" sz="1700">
                <a:solidFill>
                  <a:srgbClr val="C53929"/>
                </a:solidFill>
                <a:latin typeface="Consolas"/>
                <a:ea typeface="Consolas"/>
                <a:cs typeface="Consolas"/>
                <a:sym typeface="Consolas"/>
              </a:rPr>
              <a:t>$nav_version</a:t>
            </a:r>
            <a:r>
              <a:rPr lang="vi-VN" sz="1700">
                <a:solidFill>
                  <a:srgbClr val="388E3C"/>
                </a:solidFill>
                <a:latin typeface="Consolas"/>
                <a:ea typeface="Consolas"/>
                <a:cs typeface="Consolas"/>
                <a:sym typeface="Consolas"/>
              </a:rPr>
              <a:t>"</a:t>
            </a:r>
            <a:endParaRPr sz="1700">
              <a:solidFill>
                <a:srgbClr val="00000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Máy chủ điều hướng (NavHost)</a:t>
            </a:r>
            <a:endParaRPr/>
          </a:p>
        </p:txBody>
      </p:sp>
      <p:sp>
        <p:nvSpPr>
          <p:cNvPr id="252" name="Google Shape;252;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53" name="Google Shape;253;p41"/>
          <p:cNvSpPr txBox="1"/>
          <p:nvPr/>
        </p:nvSpPr>
        <p:spPr>
          <a:xfrm>
            <a:off x="311700" y="1533475"/>
            <a:ext cx="8520600" cy="24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&lt;fragment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a:t>
            </a:r>
            <a:r>
              <a:rPr b="1" lang="vi-VN" sz="1800">
                <a:solidFill>
                  <a:srgbClr val="388E3C"/>
                </a:solidFill>
                <a:latin typeface="Consolas"/>
                <a:ea typeface="Consolas"/>
                <a:cs typeface="Consolas"/>
                <a:sym typeface="Consolas"/>
              </a:rPr>
              <a:t>@+id/nav_host</a:t>
            </a:r>
            <a:r>
              <a:rPr lang="vi-V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android:name=</a:t>
            </a:r>
            <a:r>
              <a:rPr lang="vi-VN" sz="1800">
                <a:solidFill>
                  <a:srgbClr val="388E3C"/>
                </a:solidFill>
                <a:latin typeface="Consolas"/>
                <a:ea typeface="Consolas"/>
                <a:cs typeface="Consolas"/>
                <a:sym typeface="Consolas"/>
              </a:rPr>
              <a:t>"</a:t>
            </a:r>
            <a:r>
              <a:rPr b="1" lang="vi-VN" sz="1800">
                <a:solidFill>
                  <a:srgbClr val="388E3C"/>
                </a:solidFill>
                <a:latin typeface="Consolas"/>
                <a:ea typeface="Consolas"/>
                <a:cs typeface="Consolas"/>
                <a:sym typeface="Consolas"/>
              </a:rPr>
              <a:t>androidx.navigation.fragment.NavHostFragment</a:t>
            </a:r>
            <a:r>
              <a:rPr lang="vi-V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b="1" lang="vi-VN" sz="1800">
                <a:solidFill>
                  <a:srgbClr val="000000"/>
                </a:solidFill>
                <a:latin typeface="Consolas"/>
                <a:ea typeface="Consolas"/>
                <a:cs typeface="Consolas"/>
                <a:sym typeface="Consolas"/>
              </a:rPr>
              <a:t>app:defaultNavHost=</a:t>
            </a:r>
            <a:r>
              <a:rPr b="1" lang="vi-VN" sz="1800">
                <a:solidFill>
                  <a:srgbClr val="388E3C"/>
                </a:solidFill>
                <a:latin typeface="Consolas"/>
                <a:ea typeface="Consolas"/>
                <a:cs typeface="Consolas"/>
                <a:sym typeface="Consolas"/>
              </a:rPr>
              <a:t>"true"</a:t>
            </a:r>
            <a:endParaRPr b="1" sz="1800">
              <a:solidFill>
                <a:srgbClr val="388E3C"/>
              </a:solidFill>
              <a:latin typeface="Consolas"/>
              <a:ea typeface="Consolas"/>
              <a:cs typeface="Consolas"/>
              <a:sym typeface="Consolas"/>
            </a:endParaRPr>
          </a:p>
          <a:p>
            <a:pPr indent="0" lvl="0" marL="0" rtl="0" algn="l">
              <a:spcBef>
                <a:spcPts val="0"/>
              </a:spcBef>
              <a:spcAft>
                <a:spcPts val="595"/>
              </a:spcAft>
              <a:buNone/>
            </a:pPr>
            <a:r>
              <a:rPr lang="vi-VN" sz="1800">
                <a:solidFill>
                  <a:srgbClr val="000000"/>
                </a:solidFill>
                <a:latin typeface="Consolas"/>
                <a:ea typeface="Consolas"/>
                <a:cs typeface="Consolas"/>
                <a:sym typeface="Consolas"/>
              </a:rPr>
              <a:t>    </a:t>
            </a:r>
            <a:r>
              <a:rPr b="1" lang="vi-VN" sz="1800">
                <a:solidFill>
                  <a:srgbClr val="000000"/>
                </a:solidFill>
                <a:latin typeface="Consolas"/>
                <a:ea typeface="Consolas"/>
                <a:cs typeface="Consolas"/>
                <a:sym typeface="Consolas"/>
              </a:rPr>
              <a:t>app:navGraph=</a:t>
            </a:r>
            <a:r>
              <a:rPr b="1" lang="vi-VN" sz="1800">
                <a:solidFill>
                  <a:srgbClr val="388E3C"/>
                </a:solidFill>
                <a:latin typeface="Consolas"/>
                <a:ea typeface="Consolas"/>
                <a:cs typeface="Consolas"/>
                <a:sym typeface="Consolas"/>
              </a:rPr>
              <a:t>"@navigation/nav_graph_name"</a:t>
            </a:r>
            <a:r>
              <a:rPr lang="vi-VN" sz="1800">
                <a:solidFill>
                  <a:srgbClr val="000000"/>
                </a:solidFill>
                <a:latin typeface="Consolas"/>
                <a:ea typeface="Consolas"/>
                <a:cs typeface="Consolas"/>
                <a:sym typeface="Consolas"/>
              </a:rPr>
              <a:t>/&gt;</a:t>
            </a:r>
            <a:endParaRPr sz="18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Sơ đồ điều hướng</a:t>
            </a:r>
            <a:endParaRPr/>
          </a:p>
        </p:txBody>
      </p:sp>
      <p:sp>
        <p:nvSpPr>
          <p:cNvPr id="259" name="Google Shape;259;p42"/>
          <p:cNvSpPr txBox="1"/>
          <p:nvPr>
            <p:ph idx="1" type="body"/>
          </p:nvPr>
        </p:nvSpPr>
        <p:spPr>
          <a:xfrm>
            <a:off x="248600" y="1139800"/>
            <a:ext cx="5743200" cy="324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700">
                <a:solidFill>
                  <a:srgbClr val="202124"/>
                </a:solidFill>
                <a:highlight>
                  <a:srgbClr val="FFFFFF"/>
                </a:highlight>
              </a:rPr>
              <a:t>Loại tài nguyên mới </a:t>
            </a:r>
            <a:r>
              <a:rPr lang="vi-VN" sz="1700">
                <a:solidFill>
                  <a:schemeClr val="dk1"/>
                </a:solidFill>
              </a:rPr>
              <a:t>có trong thư mục </a:t>
            </a:r>
            <a:r>
              <a:rPr lang="vi-VN" sz="1700">
                <a:solidFill>
                  <a:schemeClr val="dk1"/>
                </a:solidFill>
                <a:latin typeface="Courier New"/>
                <a:ea typeface="Courier New"/>
                <a:cs typeface="Courier New"/>
                <a:sym typeface="Courier New"/>
              </a:rPr>
              <a:t>res/navigation</a:t>
            </a:r>
            <a:endParaRPr sz="2300"/>
          </a:p>
          <a:p>
            <a:pPr indent="-336550" lvl="0" marL="457200" rtl="0" algn="l">
              <a:lnSpc>
                <a:spcPct val="115000"/>
              </a:lnSpc>
              <a:spcBef>
                <a:spcPts val="1000"/>
              </a:spcBef>
              <a:spcAft>
                <a:spcPts val="0"/>
              </a:spcAft>
              <a:buClr>
                <a:schemeClr val="dk1"/>
              </a:buClr>
              <a:buSzPts val="1700"/>
              <a:buChar char="●"/>
            </a:pPr>
            <a:r>
              <a:rPr lang="vi-VN" sz="1700">
                <a:solidFill>
                  <a:schemeClr val="dk1"/>
                </a:solidFill>
              </a:rPr>
              <a:t>Tệp XML chứa tất cả các đích và thao tác di chuyển của bạn </a:t>
            </a:r>
            <a:endParaRPr sz="2300"/>
          </a:p>
          <a:p>
            <a:pPr indent="-336550" lvl="0" marL="457200" rtl="0" algn="l">
              <a:lnSpc>
                <a:spcPct val="115000"/>
              </a:lnSpc>
              <a:spcBef>
                <a:spcPts val="1000"/>
              </a:spcBef>
              <a:spcAft>
                <a:spcPts val="0"/>
              </a:spcAft>
              <a:buClr>
                <a:schemeClr val="dk1"/>
              </a:buClr>
              <a:buSzPts val="1700"/>
              <a:buChar char="●"/>
            </a:pPr>
            <a:r>
              <a:rPr lang="vi-VN" sz="1700">
                <a:solidFill>
                  <a:schemeClr val="dk1"/>
                </a:solidFill>
              </a:rPr>
              <a:t>Liệt kê tất cả các đích (Mảnh/Hoạt động) có thể được chuyển đến </a:t>
            </a:r>
            <a:endParaRPr sz="2300"/>
          </a:p>
          <a:p>
            <a:pPr indent="-336550" lvl="0" marL="457200" rtl="0" algn="l">
              <a:lnSpc>
                <a:spcPct val="115000"/>
              </a:lnSpc>
              <a:spcBef>
                <a:spcPts val="1000"/>
              </a:spcBef>
              <a:spcAft>
                <a:spcPts val="0"/>
              </a:spcAft>
              <a:buClr>
                <a:schemeClr val="dk1"/>
              </a:buClr>
              <a:buSzPts val="1700"/>
              <a:buChar char="●"/>
            </a:pPr>
            <a:r>
              <a:rPr lang="vi-VN" sz="1700">
                <a:solidFill>
                  <a:schemeClr val="dk1"/>
                </a:solidFill>
              </a:rPr>
              <a:t>Liệt kê các thao tác liên quan để chuyển giữa các thao tác đó </a:t>
            </a:r>
            <a:endParaRPr sz="2300"/>
          </a:p>
          <a:p>
            <a:pPr indent="-336550" lvl="0" marL="457200" rtl="0" algn="l">
              <a:lnSpc>
                <a:spcPct val="115000"/>
              </a:lnSpc>
              <a:spcBef>
                <a:spcPts val="1000"/>
              </a:spcBef>
              <a:spcAft>
                <a:spcPts val="1000"/>
              </a:spcAft>
              <a:buClr>
                <a:schemeClr val="dk1"/>
              </a:buClr>
              <a:buSzPts val="1700"/>
              <a:buChar char="●"/>
            </a:pPr>
            <a:r>
              <a:rPr lang="vi-VN" sz="1700">
                <a:solidFill>
                  <a:schemeClr val="dk1"/>
                </a:solidFill>
              </a:rPr>
              <a:t>Tùy ý liệt kê các hoạt ảnh để chuyển sang hoặc thoát</a:t>
            </a:r>
            <a:endParaRPr sz="2300"/>
          </a:p>
        </p:txBody>
      </p:sp>
      <p:sp>
        <p:nvSpPr>
          <p:cNvPr id="260" name="Google Shape;260;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61" name="Google Shape;261;p42"/>
          <p:cNvPicPr preferRelativeResize="0"/>
          <p:nvPr/>
        </p:nvPicPr>
        <p:blipFill rotWithShape="1">
          <a:blip r:embed="rId3">
            <a:alphaModFix/>
          </a:blip>
          <a:srcRect b="0" l="0" r="0" t="0"/>
          <a:stretch/>
        </p:blipFill>
        <p:spPr>
          <a:xfrm>
            <a:off x="5991777" y="1353120"/>
            <a:ext cx="2913899" cy="28879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950"/>
              <a:t>Trình chỉnh sửa điều hướng trong Android Studio</a:t>
            </a:r>
            <a:endParaRPr sz="2950"/>
          </a:p>
        </p:txBody>
      </p:sp>
      <p:sp>
        <p:nvSpPr>
          <p:cNvPr id="267" name="Google Shape;267;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68" name="Google Shape;268;p43"/>
          <p:cNvPicPr preferRelativeResize="0"/>
          <p:nvPr/>
        </p:nvPicPr>
        <p:blipFill rotWithShape="1">
          <a:blip r:embed="rId3">
            <a:alphaModFix/>
          </a:blip>
          <a:srcRect b="0" l="0" r="0" t="0"/>
          <a:stretch/>
        </p:blipFill>
        <p:spPr>
          <a:xfrm>
            <a:off x="2318388" y="1079595"/>
            <a:ext cx="4507230" cy="3357796"/>
          </a:xfrm>
          <a:prstGeom prst="rect">
            <a:avLst/>
          </a:prstGeom>
          <a:noFill/>
          <a:ln>
            <a:noFill/>
          </a:ln>
        </p:spPr>
      </p:pic>
      <p:sp>
        <p:nvSpPr>
          <p:cNvPr id="269" name="Google Shape;269;p43"/>
          <p:cNvSpPr/>
          <p:nvPr/>
        </p:nvSpPr>
        <p:spPr>
          <a:xfrm>
            <a:off x="374995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3"/>
          <p:cNvSpPr/>
          <p:nvPr/>
        </p:nvSpPr>
        <p:spPr>
          <a:xfrm>
            <a:off x="399420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Tạo một Mảnh</a:t>
            </a:r>
            <a:endParaRPr/>
          </a:p>
        </p:txBody>
      </p:sp>
      <p:sp>
        <p:nvSpPr>
          <p:cNvPr id="276" name="Google Shape;276;p44"/>
          <p:cNvSpPr txBox="1"/>
          <p:nvPr>
            <p:ph idx="1" type="body"/>
          </p:nvPr>
        </p:nvSpPr>
        <p:spPr>
          <a:xfrm>
            <a:off x="311700" y="1152475"/>
            <a:ext cx="8520600" cy="1044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t>Mở rộng lớp </a:t>
            </a:r>
            <a:r>
              <a:rPr lang="vi-VN" sz="1800">
                <a:latin typeface="Courier New"/>
                <a:ea typeface="Courier New"/>
                <a:cs typeface="Courier New"/>
                <a:sym typeface="Courier New"/>
              </a:rPr>
              <a:t>Fragment</a:t>
            </a:r>
            <a:endParaRPr/>
          </a:p>
          <a:p>
            <a:pPr indent="-342900" lvl="0" marL="457200" rtl="0" algn="l">
              <a:lnSpc>
                <a:spcPct val="115000"/>
              </a:lnSpc>
              <a:spcBef>
                <a:spcPts val="400"/>
              </a:spcBef>
              <a:spcAft>
                <a:spcPts val="0"/>
              </a:spcAft>
              <a:buSzPts val="1800"/>
              <a:buChar char="●"/>
            </a:pPr>
            <a:r>
              <a:rPr lang="vi-VN" sz="1800"/>
              <a:t>Ghi đè </a:t>
            </a:r>
            <a:r>
              <a:rPr lang="vi-VN" sz="1800">
                <a:latin typeface="Courier New"/>
                <a:ea typeface="Courier New"/>
                <a:cs typeface="Courier New"/>
                <a:sym typeface="Courier New"/>
              </a:rPr>
              <a:t>onCreateView()</a:t>
            </a:r>
            <a:endParaRPr/>
          </a:p>
          <a:p>
            <a:pPr indent="-342900" lvl="0" marL="457200" rtl="0" algn="l">
              <a:lnSpc>
                <a:spcPct val="115000"/>
              </a:lnSpc>
              <a:spcBef>
                <a:spcPts val="400"/>
              </a:spcBef>
              <a:spcAft>
                <a:spcPts val="400"/>
              </a:spcAft>
              <a:buSzPts val="1800"/>
              <a:buChar char="●"/>
            </a:pPr>
            <a:r>
              <a:rPr lang="vi-VN" sz="1800"/>
              <a:t>Tăng cường bố cục cho Mảnh mà bạn đã xác định trong tệp XML</a:t>
            </a:r>
            <a:endParaRPr/>
          </a:p>
        </p:txBody>
      </p:sp>
      <p:sp>
        <p:nvSpPr>
          <p:cNvPr id="277" name="Google Shape;277;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8" name="Google Shape;278;p44"/>
          <p:cNvSpPr txBox="1"/>
          <p:nvPr/>
        </p:nvSpPr>
        <p:spPr>
          <a:xfrm>
            <a:off x="229750" y="2544050"/>
            <a:ext cx="8791500" cy="20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VN" sz="1600">
                <a:solidFill>
                  <a:srgbClr val="3F51B5"/>
                </a:solidFill>
                <a:latin typeface="Consolas"/>
                <a:ea typeface="Consolas"/>
                <a:cs typeface="Consolas"/>
                <a:sym typeface="Consolas"/>
              </a:rPr>
              <a:t>class</a:t>
            </a:r>
            <a:r>
              <a:rPr lang="vi-VN" sz="1600">
                <a:solidFill>
                  <a:srgbClr val="37474F"/>
                </a:solidFill>
                <a:latin typeface="Consolas"/>
                <a:ea typeface="Consolas"/>
                <a:cs typeface="Consolas"/>
                <a:sym typeface="Consolas"/>
              </a:rPr>
              <a:t> DetailFragment : Fragment()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vi-VN" sz="1600">
                <a:solidFill>
                  <a:srgbClr val="37474F"/>
                </a:solidFill>
                <a:latin typeface="Consolas"/>
                <a:ea typeface="Consolas"/>
                <a:cs typeface="Consolas"/>
                <a:sym typeface="Consolas"/>
              </a:rPr>
              <a:t>   </a:t>
            </a:r>
            <a:r>
              <a:rPr lang="vi-VN" sz="1600">
                <a:solidFill>
                  <a:srgbClr val="3F51B5"/>
                </a:solidFill>
                <a:latin typeface="Consolas"/>
                <a:ea typeface="Consolas"/>
                <a:cs typeface="Consolas"/>
                <a:sym typeface="Consolas"/>
              </a:rPr>
              <a:t>override</a:t>
            </a:r>
            <a:r>
              <a:rPr lang="vi-VN" sz="1600">
                <a:solidFill>
                  <a:srgbClr val="37474F"/>
                </a:solidFill>
                <a:latin typeface="Consolas"/>
                <a:ea typeface="Consolas"/>
                <a:cs typeface="Consolas"/>
                <a:sym typeface="Consolas"/>
              </a:rPr>
              <a:t> </a:t>
            </a:r>
            <a:r>
              <a:rPr lang="vi-VN" sz="1600">
                <a:solidFill>
                  <a:srgbClr val="3F51B5"/>
                </a:solidFill>
                <a:latin typeface="Consolas"/>
                <a:ea typeface="Consolas"/>
                <a:cs typeface="Consolas"/>
                <a:sym typeface="Consolas"/>
              </a:rPr>
              <a:t>fun</a:t>
            </a:r>
            <a:r>
              <a:rPr lang="vi-VN" sz="1600">
                <a:solidFill>
                  <a:srgbClr val="37474F"/>
                </a:solidFill>
                <a:latin typeface="Consolas"/>
                <a:ea typeface="Consolas"/>
                <a:cs typeface="Consolas"/>
                <a:sym typeface="Consolas"/>
              </a:rPr>
              <a:t> onCreateView(inflater: LayoutInflater, container: ViewGroup?,</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vi-VN" sz="1600">
                <a:solidFill>
                  <a:srgbClr val="37474F"/>
                </a:solidFill>
                <a:latin typeface="Consolas"/>
                <a:ea typeface="Consolas"/>
                <a:cs typeface="Consolas"/>
                <a:sym typeface="Consolas"/>
              </a:rPr>
              <a:t>           savedInstanceState: Bundle?): View?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vi-VN" sz="1600">
                <a:solidFill>
                  <a:srgbClr val="37474F"/>
                </a:solidFill>
                <a:latin typeface="Consolas"/>
                <a:ea typeface="Consolas"/>
                <a:cs typeface="Consolas"/>
                <a:sym typeface="Consolas"/>
              </a:rPr>
              <a:t>       </a:t>
            </a:r>
            <a:r>
              <a:rPr lang="vi-VN" sz="1600">
                <a:solidFill>
                  <a:srgbClr val="3F51B5"/>
                </a:solidFill>
                <a:latin typeface="Consolas"/>
                <a:ea typeface="Consolas"/>
                <a:cs typeface="Consolas"/>
                <a:sym typeface="Consolas"/>
              </a:rPr>
              <a:t>return</a:t>
            </a:r>
            <a:r>
              <a:rPr lang="vi-VN" sz="1600">
                <a:solidFill>
                  <a:srgbClr val="37474F"/>
                </a:solidFill>
                <a:latin typeface="Consolas"/>
                <a:ea typeface="Consolas"/>
                <a:cs typeface="Consolas"/>
                <a:sym typeface="Consolas"/>
              </a:rPr>
              <a:t> inflater.inflate(R.layout.detail_fragment, container, </a:t>
            </a:r>
            <a:r>
              <a:rPr lang="vi-VN" sz="1600">
                <a:solidFill>
                  <a:srgbClr val="3F51B5"/>
                </a:solidFill>
                <a:latin typeface="Consolas"/>
                <a:ea typeface="Consolas"/>
                <a:cs typeface="Consolas"/>
                <a:sym typeface="Consolas"/>
              </a:rPr>
              <a:t>false</a:t>
            </a:r>
            <a:r>
              <a:rPr lang="vi-VN" sz="1600">
                <a:solidFill>
                  <a:srgbClr val="37474F"/>
                </a:solidFill>
                <a:latin typeface="Consolas"/>
                <a:ea typeface="Consolas"/>
                <a:cs typeface="Consolas"/>
                <a:sym typeface="Consolas"/>
              </a:rPr>
              <a:t>)</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vi-V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600">
                <a:solidFill>
                  <a:srgbClr val="37474F"/>
                </a:solidFill>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Chỉ định các đích của Mảnh</a:t>
            </a:r>
            <a:endParaRPr/>
          </a:p>
        </p:txBody>
      </p:sp>
      <p:sp>
        <p:nvSpPr>
          <p:cNvPr id="284" name="Google Shape;284;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85" name="Google Shape;285;p45"/>
          <p:cNvSpPr txBox="1"/>
          <p:nvPr/>
        </p:nvSpPr>
        <p:spPr>
          <a:xfrm>
            <a:off x="272250" y="1377500"/>
            <a:ext cx="8559900" cy="32571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Noto Sans Symbols"/>
              <a:buChar char="●"/>
            </a:pPr>
            <a:r>
              <a:rPr b="0" i="0" lang="vi-VN" sz="2100" u="none" cap="none" strike="noStrike">
                <a:solidFill>
                  <a:schemeClr val="dk1"/>
                </a:solidFill>
                <a:latin typeface="Roboto"/>
                <a:ea typeface="Roboto"/>
                <a:cs typeface="Roboto"/>
                <a:sym typeface="Roboto"/>
              </a:rPr>
              <a:t>Các đích của mảnh được biểu thị bằng thẻ </a:t>
            </a:r>
            <a:r>
              <a:rPr b="0" i="0" lang="vi-VN" sz="2100" u="none" cap="none" strike="noStrike">
                <a:solidFill>
                  <a:schemeClr val="dk1"/>
                </a:solidFill>
                <a:latin typeface="Courier New"/>
                <a:ea typeface="Courier New"/>
                <a:cs typeface="Courier New"/>
                <a:sym typeface="Courier New"/>
              </a:rPr>
              <a:t>action</a:t>
            </a:r>
            <a:r>
              <a:rPr b="0" i="0" lang="vi-VN" sz="2100" u="none" cap="none" strike="noStrike">
                <a:solidFill>
                  <a:schemeClr val="dk1"/>
                </a:solidFill>
                <a:latin typeface="Roboto"/>
                <a:ea typeface="Roboto"/>
                <a:cs typeface="Roboto"/>
                <a:sym typeface="Roboto"/>
              </a:rPr>
              <a:t> trong sơ đồ điều hướng. </a:t>
            </a:r>
            <a:endParaRPr/>
          </a:p>
          <a:p>
            <a:pPr indent="-361950" lvl="0" marL="457200" marR="0" rtl="0" algn="l">
              <a:lnSpc>
                <a:spcPct val="115000"/>
              </a:lnSpc>
              <a:spcBef>
                <a:spcPts val="1000"/>
              </a:spcBef>
              <a:spcAft>
                <a:spcPts val="0"/>
              </a:spcAft>
              <a:buClr>
                <a:schemeClr val="dk1"/>
              </a:buClr>
              <a:buSzPts val="2100"/>
              <a:buFont typeface="Roboto"/>
              <a:buChar char="●"/>
            </a:pPr>
            <a:r>
              <a:rPr b="0" i="0" lang="vi-VN" sz="2100" u="none" cap="none" strike="noStrike">
                <a:solidFill>
                  <a:schemeClr val="dk1"/>
                </a:solidFill>
                <a:latin typeface="Roboto"/>
                <a:ea typeface="Roboto"/>
                <a:cs typeface="Roboto"/>
                <a:sym typeface="Roboto"/>
              </a:rPr>
              <a:t>Các thao tác có thể được xác định ngay trong tệp XML hoặc trong Trình chỉnh sửa điều hướng bằng cách kéo từ nguồn tới đích. </a:t>
            </a:r>
            <a:endParaRPr/>
          </a:p>
          <a:p>
            <a:pPr indent="-361950" lvl="0" marL="457200" marR="0" rtl="0" algn="l">
              <a:lnSpc>
                <a:spcPct val="115000"/>
              </a:lnSpc>
              <a:spcBef>
                <a:spcPts val="1000"/>
              </a:spcBef>
              <a:spcAft>
                <a:spcPts val="1000"/>
              </a:spcAft>
              <a:buClr>
                <a:schemeClr val="dk1"/>
              </a:buClr>
              <a:buSzPts val="2100"/>
              <a:buFont typeface="Noto Sans Symbols"/>
              <a:buChar char="●"/>
            </a:pPr>
            <a:r>
              <a:rPr b="0" i="0" lang="vi-VN" sz="2100" u="none" cap="none" strike="noStrike">
                <a:solidFill>
                  <a:schemeClr val="dk1"/>
                </a:solidFill>
                <a:latin typeface="Roboto"/>
                <a:ea typeface="Roboto"/>
                <a:cs typeface="Roboto"/>
                <a:sym typeface="Roboto"/>
              </a:rPr>
              <a:t>Mã thao tác được tạo tự động có dạng </a:t>
            </a:r>
            <a:r>
              <a:rPr b="0" i="0" lang="vi-VN" sz="2100" u="none" cap="none" strike="noStrike">
                <a:solidFill>
                  <a:schemeClr val="dk1"/>
                </a:solidFill>
                <a:latin typeface="Courier New"/>
                <a:ea typeface="Courier New"/>
                <a:cs typeface="Courier New"/>
                <a:sym typeface="Courier New"/>
              </a:rPr>
              <a:t>action_&lt;sourceFragment&gt;_to_&lt;destinationFragment&gt;</a:t>
            </a:r>
            <a:r>
              <a:rPr b="0" i="0" lang="vi-VN" sz="2100" u="none" cap="none" strike="noStrike">
                <a:solidFill>
                  <a:schemeClr val="dk1"/>
                </a:solidFill>
                <a:latin typeface="Roboto"/>
                <a:ea typeface="Roboto"/>
                <a:cs typeface="Roboto"/>
                <a:sym typeface="Roboto"/>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3" name="Google Shape;93;p19"/>
          <p:cNvSpPr txBox="1"/>
          <p:nvPr/>
        </p:nvSpPr>
        <p:spPr>
          <a:xfrm>
            <a:off x="1914325" y="0"/>
            <a:ext cx="53154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Nhiều hoạt động và ý định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Ví dụ về đích của mảnh</a:t>
            </a:r>
            <a:endParaRPr/>
          </a:p>
        </p:txBody>
      </p:sp>
      <p:sp>
        <p:nvSpPr>
          <p:cNvPr id="291" name="Google Shape;291;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2" name="Google Shape;292;p46"/>
          <p:cNvSpPr txBox="1"/>
          <p:nvPr/>
        </p:nvSpPr>
        <p:spPr>
          <a:xfrm>
            <a:off x="332625" y="1173175"/>
            <a:ext cx="8520600" cy="302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android:name=</a:t>
            </a:r>
            <a:r>
              <a:rPr lang="vi-VN" sz="1800">
                <a:solidFill>
                  <a:srgbClr val="388E3C"/>
                </a:solidFill>
                <a:latin typeface="Consolas"/>
                <a:ea typeface="Consolas"/>
                <a:cs typeface="Consolas"/>
                <a:sym typeface="Consolas"/>
              </a:rPr>
              <a:t>"com.example.android.navigation.WelcomeFragment"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android:label=</a:t>
            </a:r>
            <a:r>
              <a:rPr lang="vi-VN" sz="1800">
                <a:solidFill>
                  <a:srgbClr val="388E3C"/>
                </a:solidFill>
                <a:latin typeface="Consolas"/>
                <a:ea typeface="Consolas"/>
                <a:cs typeface="Consolas"/>
                <a:sym typeface="Consolas"/>
              </a:rPr>
              <a:t>"fragment_welcome"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tools:layout=</a:t>
            </a:r>
            <a:r>
              <a:rPr lang="vi-VN" sz="1800">
                <a:solidFill>
                  <a:srgbClr val="388E3C"/>
                </a:solidFill>
                <a:latin typeface="Consolas"/>
                <a:ea typeface="Consolas"/>
                <a:cs typeface="Consolas"/>
                <a:sym typeface="Consolas"/>
              </a:rPr>
              <a:t>"@layout/fragment_welcome"</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b="1" lang="vi-VN" sz="1800">
                <a:solidFill>
                  <a:srgbClr val="37474F"/>
                </a:solidFill>
                <a:latin typeface="Consolas"/>
                <a:ea typeface="Consolas"/>
                <a:cs typeface="Consolas"/>
                <a:sym typeface="Consolas"/>
              </a:rPr>
              <a:t>&lt;action</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b="1" lang="vi-VN" sz="1800">
                <a:solidFill>
                  <a:srgbClr val="37474F"/>
                </a:solidFill>
                <a:latin typeface="Consolas"/>
                <a:ea typeface="Consolas"/>
                <a:cs typeface="Consolas"/>
                <a:sym typeface="Consolas"/>
              </a:rPr>
              <a:t>        android:id=</a:t>
            </a:r>
            <a:r>
              <a:rPr b="1" lang="vi-VN" sz="1800">
                <a:solidFill>
                  <a:srgbClr val="388E3C"/>
                </a:solidFill>
                <a:latin typeface="Consolas"/>
                <a:ea typeface="Consolas"/>
                <a:cs typeface="Consolas"/>
                <a:sym typeface="Consolas"/>
              </a:rPr>
              <a:t>"@+id/action_welcomeFragment_to_detailFragment"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b="1" lang="vi-VN" sz="1800">
                <a:solidFill>
                  <a:srgbClr val="37474F"/>
                </a:solidFill>
                <a:latin typeface="Consolas"/>
                <a:ea typeface="Consolas"/>
                <a:cs typeface="Consolas"/>
                <a:sym typeface="Consolas"/>
              </a:rPr>
              <a:t>        app:destination=</a:t>
            </a:r>
            <a:r>
              <a:rPr b="1" lang="vi-VN" sz="1800">
                <a:solidFill>
                  <a:srgbClr val="388E3C"/>
                </a:solidFill>
                <a:latin typeface="Consolas"/>
                <a:ea typeface="Consolas"/>
                <a:cs typeface="Consolas"/>
                <a:sym typeface="Consolas"/>
              </a:rPr>
              <a:t>"@id/detailFragment"</a:t>
            </a:r>
            <a:r>
              <a:rPr b="1" lang="vi-VN" sz="1800">
                <a:solidFill>
                  <a:srgbClr val="37474F"/>
                </a:solidFill>
                <a:latin typeface="Consolas"/>
                <a:ea typeface="Consolas"/>
                <a:cs typeface="Consolas"/>
                <a:sym typeface="Consolas"/>
              </a:rPr>
              <a:t> /&gt;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&lt;/fragment&gt;</a:t>
            </a:r>
            <a:endParaRPr sz="1800">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t>Bộ điều khiển điều hướng (NavController)</a:t>
            </a:r>
            <a:endParaRPr sz="3500"/>
          </a:p>
        </p:txBody>
      </p:sp>
      <p:sp>
        <p:nvSpPr>
          <p:cNvPr id="298" name="Google Shape;298;p47"/>
          <p:cNvSpPr txBox="1"/>
          <p:nvPr>
            <p:ph idx="1" type="body"/>
          </p:nvPr>
        </p:nvSpPr>
        <p:spPr>
          <a:xfrm>
            <a:off x="342900" y="1560350"/>
            <a:ext cx="8472000" cy="24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200">
                <a:latin typeface="Courier New"/>
                <a:ea typeface="Courier New"/>
                <a:cs typeface="Courier New"/>
                <a:sym typeface="Courier New"/>
              </a:rPr>
              <a:t>NavController</a:t>
            </a:r>
            <a:r>
              <a:rPr lang="vi-VN" sz="2200"/>
              <a:t> quản lý việc di chuyển trên giao diện người dùng trong một máy chủ điều hướng.</a:t>
            </a:r>
            <a:endParaRPr/>
          </a:p>
          <a:p>
            <a:pPr indent="-368300" lvl="0" marL="457200" rtl="0" algn="l">
              <a:lnSpc>
                <a:spcPct val="115000"/>
              </a:lnSpc>
              <a:spcBef>
                <a:spcPts val="1000"/>
              </a:spcBef>
              <a:spcAft>
                <a:spcPts val="0"/>
              </a:spcAft>
              <a:buSzPts val="2200"/>
              <a:buChar char="●"/>
            </a:pPr>
            <a:r>
              <a:rPr lang="vi-VN" sz="2200"/>
              <a:t>Việc chỉ định đường dẫn đích sẽ chỉ đặt tên cho thao tác, chứ không thực thi thao tác đó.</a:t>
            </a:r>
            <a:endParaRPr/>
          </a:p>
          <a:p>
            <a:pPr indent="-368300" lvl="0" marL="457200" rtl="0" algn="l">
              <a:lnSpc>
                <a:spcPct val="115000"/>
              </a:lnSpc>
              <a:spcBef>
                <a:spcPts val="1000"/>
              </a:spcBef>
              <a:spcAft>
                <a:spcPts val="1000"/>
              </a:spcAft>
              <a:buSzPts val="2200"/>
              <a:buChar char="●"/>
            </a:pPr>
            <a:r>
              <a:rPr lang="vi-VN" sz="2200"/>
              <a:t>Để truy cập vào một đường dẫn, hãy dùng </a:t>
            </a:r>
            <a:r>
              <a:rPr lang="vi-VN" sz="2200">
                <a:latin typeface="Courier New"/>
                <a:ea typeface="Courier New"/>
                <a:cs typeface="Courier New"/>
                <a:sym typeface="Courier New"/>
              </a:rPr>
              <a:t>NavController</a:t>
            </a:r>
            <a:r>
              <a:rPr lang="vi-VN" sz="2200"/>
              <a:t>.</a:t>
            </a:r>
            <a:endParaRPr/>
          </a:p>
        </p:txBody>
      </p:sp>
      <p:sp>
        <p:nvSpPr>
          <p:cNvPr id="299" name="Google Shape;299;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Ví dụ về NavController</a:t>
            </a:r>
            <a:endParaRPr/>
          </a:p>
        </p:txBody>
      </p:sp>
      <p:sp>
        <p:nvSpPr>
          <p:cNvPr id="305" name="Google Shape;305;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6" name="Google Shape;306;p48"/>
          <p:cNvSpPr txBox="1"/>
          <p:nvPr/>
        </p:nvSpPr>
        <p:spPr>
          <a:xfrm>
            <a:off x="176254" y="1397750"/>
            <a:ext cx="8948100" cy="23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600">
                <a:solidFill>
                  <a:srgbClr val="3F51B5"/>
                </a:solidFill>
                <a:latin typeface="Consolas"/>
                <a:ea typeface="Consolas"/>
                <a:cs typeface="Consolas"/>
                <a:sym typeface="Consolas"/>
              </a:rPr>
              <a:t>class</a:t>
            </a:r>
            <a:r>
              <a:rPr lang="vi-VN" sz="1600">
                <a:solidFill>
                  <a:srgbClr val="000000"/>
                </a:solidFill>
                <a:latin typeface="Consolas"/>
                <a:ea typeface="Consolas"/>
                <a:cs typeface="Consolas"/>
                <a:sym typeface="Consolas"/>
              </a:rPr>
              <a:t> MainActivity : AppCompatActivity()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lang="vi-VN" sz="1600">
                <a:solidFill>
                  <a:srgbClr val="3F51B5"/>
                </a:solidFill>
                <a:latin typeface="Consolas"/>
                <a:ea typeface="Consolas"/>
                <a:cs typeface="Consolas"/>
                <a:sym typeface="Consolas"/>
              </a:rPr>
              <a:t>override fun</a:t>
            </a:r>
            <a:r>
              <a:rPr lang="vi-VN" sz="1600">
                <a:solidFill>
                  <a:srgbClr val="000000"/>
                </a:solidFill>
                <a:latin typeface="Consolas"/>
                <a:ea typeface="Consolas"/>
                <a:cs typeface="Consolas"/>
                <a:sym typeface="Consolas"/>
              </a:rPr>
              <a:t> onCreate(savedInstanceState: Bundle?)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lang="vi-VN"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b="1" lang="vi-VN" sz="1600">
                <a:solidFill>
                  <a:srgbClr val="3F51B5"/>
                </a:solidFill>
                <a:latin typeface="Consolas"/>
                <a:ea typeface="Consolas"/>
                <a:cs typeface="Consolas"/>
                <a:sym typeface="Consolas"/>
              </a:rPr>
              <a:t>val</a:t>
            </a:r>
            <a:r>
              <a:rPr b="1" lang="vi-VN" sz="1600">
                <a:solidFill>
                  <a:srgbClr val="000000"/>
                </a:solidFill>
                <a:latin typeface="Consolas"/>
                <a:ea typeface="Consolas"/>
                <a:cs typeface="Consolas"/>
                <a:sym typeface="Consolas"/>
              </a:rPr>
              <a:t> navController = findNavController(R.id.myNavHostFragment)</a:t>
            </a:r>
            <a:endParaRPr b="1" sz="1600">
              <a:solidFill>
                <a:srgbClr val="000000"/>
              </a:solidFill>
              <a:latin typeface="Consolas"/>
              <a:ea typeface="Consolas"/>
              <a:cs typeface="Consolas"/>
              <a:sym typeface="Consolas"/>
            </a:endParaRPr>
          </a:p>
          <a:p>
            <a:pPr indent="0" lvl="0" marL="0" rtl="0" algn="l">
              <a:spcBef>
                <a:spcPts val="0"/>
              </a:spcBef>
              <a:spcAft>
                <a:spcPts val="0"/>
              </a:spcAft>
              <a:buNone/>
            </a:pPr>
            <a:r>
              <a:rPr lang="vi-VN"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indent="0" lvl="0" marL="0" rtl="0" algn="l">
              <a:spcBef>
                <a:spcPts val="1000"/>
              </a:spcBef>
              <a:spcAft>
                <a:spcPts val="0"/>
              </a:spcAft>
              <a:buNone/>
            </a:pPr>
            <a:r>
              <a:rPr lang="vi-VN" sz="1600">
                <a:solidFill>
                  <a:srgbClr val="000000"/>
                </a:solidFill>
                <a:latin typeface="Consolas"/>
                <a:ea typeface="Consolas"/>
                <a:cs typeface="Consolas"/>
                <a:sym typeface="Consolas"/>
              </a:rPr>
              <a:t>   </a:t>
            </a:r>
            <a:r>
              <a:rPr lang="vi-VN" sz="1600">
                <a:solidFill>
                  <a:srgbClr val="3F51B5"/>
                </a:solidFill>
                <a:latin typeface="Consolas"/>
                <a:ea typeface="Consolas"/>
                <a:cs typeface="Consolas"/>
                <a:sym typeface="Consolas"/>
              </a:rPr>
              <a:t>fun</a:t>
            </a:r>
            <a:r>
              <a:rPr lang="vi-VN" sz="1600">
                <a:solidFill>
                  <a:srgbClr val="000000"/>
                </a:solidFill>
                <a:latin typeface="Consolas"/>
                <a:ea typeface="Consolas"/>
                <a:cs typeface="Consolas"/>
                <a:sym typeface="Consolas"/>
              </a:rPr>
              <a:t> navigateToDetail()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b="1" lang="vi-VN" sz="1600">
                <a:solidFill>
                  <a:srgbClr val="000000"/>
                </a:solidFill>
                <a:latin typeface="Consolas"/>
                <a:ea typeface="Consolas"/>
                <a:cs typeface="Consolas"/>
                <a:sym typeface="Consolas"/>
              </a:rPr>
              <a:t>navController.navigate(R.id.action_welcomeFragment_to_detailFragment)</a:t>
            </a:r>
            <a:endParaRPr b="1"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indent="0" lvl="0" marL="0" rtl="0" algn="l">
              <a:spcBef>
                <a:spcPts val="0"/>
              </a:spcBef>
              <a:spcAft>
                <a:spcPts val="595"/>
              </a:spcAft>
              <a:buClr>
                <a:srgbClr val="000000"/>
              </a:buClr>
              <a:buSzPts val="1100"/>
              <a:buFont typeface="Arial"/>
              <a:buNone/>
            </a:pPr>
            <a:r>
              <a:rPr lang="vi-VN" sz="1600">
                <a:solidFill>
                  <a:srgbClr val="000000"/>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ctrTitle"/>
          </p:nvPr>
        </p:nvSpPr>
        <p:spPr>
          <a:xfrm>
            <a:off x="997750" y="0"/>
            <a:ext cx="7003200" cy="465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a:t>Hành vi di chuyển tùy chỉnh khác</a:t>
            </a:r>
            <a:endParaRPr/>
          </a:p>
        </p:txBody>
      </p:sp>
      <p:sp>
        <p:nvSpPr>
          <p:cNvPr id="312" name="Google Shape;312;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Chuyển dữ liệu giữa các đích</a:t>
            </a:r>
            <a:endParaRPr/>
          </a:p>
        </p:txBody>
      </p:sp>
      <p:sp>
        <p:nvSpPr>
          <p:cNvPr id="318" name="Google Shape;318;p50"/>
          <p:cNvSpPr txBox="1"/>
          <p:nvPr>
            <p:ph idx="1" type="body"/>
          </p:nvPr>
        </p:nvSpPr>
        <p:spPr>
          <a:xfrm>
            <a:off x="311700" y="1143775"/>
            <a:ext cx="8520600" cy="32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t>Sử dụng Safe Args:</a:t>
            </a:r>
            <a:endParaRPr/>
          </a:p>
          <a:p>
            <a:pPr indent="-342900" lvl="0" marL="457200" rtl="0" algn="l">
              <a:lnSpc>
                <a:spcPct val="115000"/>
              </a:lnSpc>
              <a:spcBef>
                <a:spcPts val="1000"/>
              </a:spcBef>
              <a:spcAft>
                <a:spcPts val="0"/>
              </a:spcAft>
              <a:buSzPts val="1800"/>
              <a:buChar char="●"/>
            </a:pPr>
            <a:r>
              <a:rPr lang="vi-VN" sz="1800"/>
              <a:t>Đảm bảo các đối số có loại hợp lệ </a:t>
            </a:r>
            <a:endParaRPr/>
          </a:p>
          <a:p>
            <a:pPr indent="-342900" lvl="0" marL="457200" rtl="0" algn="l">
              <a:lnSpc>
                <a:spcPct val="115000"/>
              </a:lnSpc>
              <a:spcBef>
                <a:spcPts val="600"/>
              </a:spcBef>
              <a:spcAft>
                <a:spcPts val="0"/>
              </a:spcAft>
              <a:buSzPts val="1800"/>
              <a:buChar char="●"/>
            </a:pPr>
            <a:r>
              <a:rPr lang="vi-VN" sz="1800"/>
              <a:t>Cho phép bạn cung cấp các giá trị mặc định </a:t>
            </a:r>
            <a:endParaRPr/>
          </a:p>
          <a:p>
            <a:pPr indent="-342900" lvl="0" marL="457200" rtl="0" algn="l">
              <a:lnSpc>
                <a:spcPct val="115000"/>
              </a:lnSpc>
              <a:spcBef>
                <a:spcPts val="600"/>
              </a:spcBef>
              <a:spcAft>
                <a:spcPts val="0"/>
              </a:spcAft>
              <a:buSzPts val="1800"/>
              <a:buChar char="●"/>
            </a:pPr>
            <a:r>
              <a:rPr lang="vi-VN" sz="1800"/>
              <a:t>Tạo một lớp </a:t>
            </a:r>
            <a:r>
              <a:rPr lang="vi-VN" sz="1800">
                <a:latin typeface="Courier New"/>
                <a:ea typeface="Courier New"/>
                <a:cs typeface="Courier New"/>
                <a:sym typeface="Courier New"/>
              </a:rPr>
              <a:t>&lt;SourceDestination&gt;Directions</a:t>
            </a:r>
            <a:r>
              <a:rPr lang="vi-VN" sz="1800"/>
              <a:t> với các phương thức cho mọi thao tác trong đích đó </a:t>
            </a:r>
            <a:endParaRPr/>
          </a:p>
          <a:p>
            <a:pPr indent="-342900" lvl="0" marL="457200" rtl="0" algn="l">
              <a:lnSpc>
                <a:spcPct val="115000"/>
              </a:lnSpc>
              <a:spcBef>
                <a:spcPts val="600"/>
              </a:spcBef>
              <a:spcAft>
                <a:spcPts val="0"/>
              </a:spcAft>
              <a:buSzPts val="1800"/>
              <a:buChar char="●"/>
            </a:pPr>
            <a:r>
              <a:rPr lang="vi-VN" sz="1800"/>
              <a:t>Tạo một lớp </a:t>
            </a:r>
            <a:r>
              <a:rPr lang="vi-VN" sz="1800">
                <a:solidFill>
                  <a:schemeClr val="dk1"/>
                </a:solidFill>
              </a:rPr>
              <a:t>để đặt đối số </a:t>
            </a:r>
            <a:r>
              <a:rPr lang="vi-VN" sz="1800"/>
              <a:t>cho mọi thao tác được đặt tên </a:t>
            </a:r>
            <a:endParaRPr/>
          </a:p>
          <a:p>
            <a:pPr indent="-342900" lvl="0" marL="457200" rtl="0" algn="l">
              <a:lnSpc>
                <a:spcPct val="115000"/>
              </a:lnSpc>
              <a:spcBef>
                <a:spcPts val="600"/>
              </a:spcBef>
              <a:spcAft>
                <a:spcPts val="600"/>
              </a:spcAft>
              <a:buSzPts val="1800"/>
              <a:buChar char="●"/>
            </a:pPr>
            <a:r>
              <a:rPr lang="vi-VN" sz="1800"/>
              <a:t>Tạo một lớp </a:t>
            </a:r>
            <a:r>
              <a:rPr lang="vi-VN" sz="1800">
                <a:latin typeface="Courier New"/>
                <a:ea typeface="Courier New"/>
                <a:cs typeface="Courier New"/>
                <a:sym typeface="Courier New"/>
              </a:rPr>
              <a:t>&lt;TargetDestination&gt;Args</a:t>
            </a:r>
            <a:r>
              <a:rPr lang="vi-VN" sz="1800"/>
              <a:t> cung cấp quyền truy cập vào các đối số của đích </a:t>
            </a:r>
            <a:endParaRPr/>
          </a:p>
        </p:txBody>
      </p:sp>
      <p:sp>
        <p:nvSpPr>
          <p:cNvPr id="319" name="Google Shape;319;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Thiết lập Safe Args</a:t>
            </a:r>
            <a:endParaRPr/>
          </a:p>
        </p:txBody>
      </p:sp>
      <p:sp>
        <p:nvSpPr>
          <p:cNvPr id="325" name="Google Shape;325;p51"/>
          <p:cNvSpPr txBox="1"/>
          <p:nvPr>
            <p:ph idx="1" type="body"/>
          </p:nvPr>
        </p:nvSpPr>
        <p:spPr>
          <a:xfrm>
            <a:off x="311700" y="989750"/>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t>Trong tệp </a:t>
            </a:r>
            <a:r>
              <a:rPr lang="vi-VN" sz="1800">
                <a:latin typeface="Courier New"/>
                <a:ea typeface="Courier New"/>
                <a:cs typeface="Courier New"/>
                <a:sym typeface="Courier New"/>
              </a:rPr>
              <a:t>build.gradle</a:t>
            </a:r>
            <a:r>
              <a:rPr lang="vi-VN" sz="1800"/>
              <a:t> của dự án:</a:t>
            </a:r>
            <a:endParaRPr/>
          </a:p>
        </p:txBody>
      </p:sp>
      <p:sp>
        <p:nvSpPr>
          <p:cNvPr id="326" name="Google Shape;326;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27" name="Google Shape;327;p51"/>
          <p:cNvSpPr txBox="1"/>
          <p:nvPr/>
        </p:nvSpPr>
        <p:spPr>
          <a:xfrm>
            <a:off x="342900" y="3435550"/>
            <a:ext cx="7845000" cy="121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vi-VN" sz="1800" u="none" cap="none" strike="noStrike">
                <a:solidFill>
                  <a:schemeClr val="dk1"/>
                </a:solidFill>
                <a:latin typeface="Roboto"/>
                <a:ea typeface="Roboto"/>
                <a:cs typeface="Roboto"/>
                <a:sym typeface="Roboto"/>
              </a:rPr>
              <a:t>Trong tệp </a:t>
            </a:r>
            <a:r>
              <a:rPr b="0" i="0" lang="vi-VN" sz="1800" u="none" cap="none" strike="noStrike">
                <a:solidFill>
                  <a:schemeClr val="dk1"/>
                </a:solidFill>
                <a:latin typeface="Courier New"/>
                <a:ea typeface="Courier New"/>
                <a:cs typeface="Courier New"/>
                <a:sym typeface="Courier New"/>
              </a:rPr>
              <a:t>build.gradle</a:t>
            </a:r>
            <a:r>
              <a:rPr b="0" i="0" lang="vi-VN" sz="1800" u="none" cap="none" strike="noStrike">
                <a:solidFill>
                  <a:schemeClr val="dk1"/>
                </a:solidFill>
                <a:latin typeface="Roboto"/>
                <a:ea typeface="Roboto"/>
                <a:cs typeface="Roboto"/>
                <a:sym typeface="Roboto"/>
              </a:rPr>
              <a:t> của ứng dụng hoặc mô-đun:</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vi-VN">
                <a:solidFill>
                  <a:schemeClr val="dk1"/>
                </a:solidFill>
                <a:latin typeface="Consolas"/>
                <a:ea typeface="Consolas"/>
                <a:cs typeface="Consolas"/>
                <a:sym typeface="Consolas"/>
              </a:rPr>
              <a:t>apply plugin: </a:t>
            </a:r>
            <a:r>
              <a:rPr lang="vi-VN">
                <a:solidFill>
                  <a:srgbClr val="388E3C"/>
                </a:solidFill>
                <a:latin typeface="Consolas"/>
                <a:ea typeface="Consolas"/>
                <a:cs typeface="Consolas"/>
                <a:sym typeface="Consolas"/>
              </a:rPr>
              <a:t>"androidx.navigation.safeargs.kotlin"</a:t>
            </a:r>
            <a:endParaRPr>
              <a:solidFill>
                <a:srgbClr val="388E3C"/>
              </a:solidFill>
              <a:latin typeface="Consolas"/>
              <a:ea typeface="Consolas"/>
              <a:cs typeface="Consolas"/>
              <a:sym typeface="Consolas"/>
            </a:endParaRPr>
          </a:p>
          <a:p>
            <a:pPr indent="0" lvl="0" marL="0" marR="0" rtl="0" algn="l">
              <a:lnSpc>
                <a:spcPct val="100000"/>
              </a:lnSpc>
              <a:spcBef>
                <a:spcPts val="595"/>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Courier New"/>
              <a:ea typeface="Courier New"/>
              <a:cs typeface="Courier New"/>
              <a:sym typeface="Courier New"/>
            </a:endParaRPr>
          </a:p>
        </p:txBody>
      </p:sp>
      <p:sp>
        <p:nvSpPr>
          <p:cNvPr id="328" name="Google Shape;328;p51"/>
          <p:cNvSpPr txBox="1"/>
          <p:nvPr/>
        </p:nvSpPr>
        <p:spPr>
          <a:xfrm>
            <a:off x="332625" y="1440900"/>
            <a:ext cx="8705100" cy="17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buildscript {</a:t>
            </a:r>
            <a:endParaRPr>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   repositories {</a:t>
            </a:r>
            <a:endParaRPr>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       google()</a:t>
            </a:r>
            <a:endParaRPr>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   dependencies {</a:t>
            </a:r>
            <a:endParaRPr>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       classpath </a:t>
            </a:r>
            <a:r>
              <a:rPr lang="vi-VN">
                <a:solidFill>
                  <a:srgbClr val="388E3C"/>
                </a:solidFill>
                <a:latin typeface="Consolas"/>
                <a:ea typeface="Consolas"/>
                <a:cs typeface="Consolas"/>
                <a:sym typeface="Consolas"/>
              </a:rPr>
              <a:t>"androidx.navigation:navigation-safe-args-gradle-plugin:</a:t>
            </a:r>
            <a:r>
              <a:rPr lang="vi-VN">
                <a:solidFill>
                  <a:srgbClr val="C53929"/>
                </a:solidFill>
                <a:latin typeface="Consolas"/>
                <a:ea typeface="Consolas"/>
                <a:cs typeface="Consolas"/>
                <a:sym typeface="Consolas"/>
              </a:rPr>
              <a:t>$nav_version</a:t>
            </a:r>
            <a:r>
              <a:rPr lang="vi-VN">
                <a:solidFill>
                  <a:srgbClr val="388E3C"/>
                </a:solidFill>
                <a:latin typeface="Consolas"/>
                <a:ea typeface="Consolas"/>
                <a:cs typeface="Consolas"/>
                <a:sym typeface="Consolas"/>
              </a:rPr>
              <a:t>"</a:t>
            </a:r>
            <a:endParaRPr>
              <a:solidFill>
                <a:srgbClr val="388E3C"/>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indent="0" lvl="0" marL="0" rtl="0" algn="l">
              <a:spcBef>
                <a:spcPts val="0"/>
              </a:spcBef>
              <a:spcAft>
                <a:spcPts val="595"/>
              </a:spcAft>
              <a:buNone/>
            </a:pPr>
            <a:r>
              <a:rPr lang="vi-VN">
                <a:solidFill>
                  <a:srgbClr val="000000"/>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Gửi dữ liệu tới một Mảnh</a:t>
            </a:r>
            <a:endParaRPr/>
          </a:p>
        </p:txBody>
      </p:sp>
      <p:sp>
        <p:nvSpPr>
          <p:cNvPr id="334" name="Google Shape;334;p52"/>
          <p:cNvSpPr txBox="1"/>
          <p:nvPr>
            <p:ph idx="1" type="body"/>
          </p:nvPr>
        </p:nvSpPr>
        <p:spPr>
          <a:xfrm>
            <a:off x="311700" y="1386975"/>
            <a:ext cx="8520600" cy="2843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vi-VN" sz="2000"/>
              <a:t>Tạo các đối số mà mảnh đích sẽ nhận được.</a:t>
            </a:r>
            <a:endParaRPr/>
          </a:p>
          <a:p>
            <a:pPr indent="-355600" lvl="0" marL="457200" rtl="0" algn="l">
              <a:lnSpc>
                <a:spcPct val="115000"/>
              </a:lnSpc>
              <a:spcBef>
                <a:spcPts val="1000"/>
              </a:spcBef>
              <a:spcAft>
                <a:spcPts val="0"/>
              </a:spcAft>
              <a:buSzPts val="2000"/>
              <a:buAutoNum type="arabicPeriod"/>
            </a:pPr>
            <a:r>
              <a:rPr lang="vi-VN" sz="2000"/>
              <a:t>Tạo thao tác để liên kết từ nguồn đến đích.</a:t>
            </a:r>
            <a:endParaRPr/>
          </a:p>
          <a:p>
            <a:pPr indent="-355600" lvl="0" marL="457200" rtl="0" algn="l">
              <a:lnSpc>
                <a:spcPct val="115000"/>
              </a:lnSpc>
              <a:spcBef>
                <a:spcPts val="1000"/>
              </a:spcBef>
              <a:spcAft>
                <a:spcPts val="0"/>
              </a:spcAft>
              <a:buSzPts val="2000"/>
              <a:buAutoNum type="arabicPeriod"/>
            </a:pPr>
            <a:r>
              <a:rPr lang="vi-VN" sz="2000"/>
              <a:t>Đặt các đối số trong phương thức thao tác trên </a:t>
            </a:r>
            <a:r>
              <a:rPr lang="vi-VN" sz="2000">
                <a:latin typeface="Courier New"/>
                <a:ea typeface="Courier New"/>
                <a:cs typeface="Courier New"/>
                <a:sym typeface="Courier New"/>
              </a:rPr>
              <a:t>&lt;Source&gt;FragmentDirections</a:t>
            </a:r>
            <a:r>
              <a:rPr lang="vi-VN" sz="2000"/>
              <a:t>. </a:t>
            </a:r>
            <a:endParaRPr/>
          </a:p>
          <a:p>
            <a:pPr indent="-355600" lvl="0" marL="457200" rtl="0" algn="l">
              <a:lnSpc>
                <a:spcPct val="115000"/>
              </a:lnSpc>
              <a:spcBef>
                <a:spcPts val="1000"/>
              </a:spcBef>
              <a:spcAft>
                <a:spcPts val="0"/>
              </a:spcAft>
              <a:buSzPts val="2000"/>
              <a:buAutoNum type="arabicPeriod"/>
            </a:pPr>
            <a:r>
              <a:rPr lang="vi-VN" sz="2000"/>
              <a:t>Di chuyển theo thao tác đó bằng Bộ điều khiển điều hướng.</a:t>
            </a:r>
            <a:endParaRPr/>
          </a:p>
          <a:p>
            <a:pPr indent="-355600" lvl="0" marL="457200" rtl="0" algn="l">
              <a:lnSpc>
                <a:spcPct val="115000"/>
              </a:lnSpc>
              <a:spcBef>
                <a:spcPts val="1000"/>
              </a:spcBef>
              <a:spcAft>
                <a:spcPts val="1000"/>
              </a:spcAft>
              <a:buSzPts val="2000"/>
              <a:buAutoNum type="arabicPeriod"/>
            </a:pPr>
            <a:r>
              <a:rPr lang="vi-VN" sz="2000"/>
              <a:t>Truy xuất các đối số trong mảnh đích.</a:t>
            </a:r>
            <a:endParaRPr/>
          </a:p>
        </p:txBody>
      </p:sp>
      <p:sp>
        <p:nvSpPr>
          <p:cNvPr id="335" name="Google Shape;335;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Đối số đích</a:t>
            </a:r>
            <a:endParaRPr/>
          </a:p>
        </p:txBody>
      </p:sp>
      <p:sp>
        <p:nvSpPr>
          <p:cNvPr id="341" name="Google Shape;341;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42" name="Google Shape;342;p53"/>
          <p:cNvPicPr preferRelativeResize="0"/>
          <p:nvPr/>
        </p:nvPicPr>
        <p:blipFill rotWithShape="1">
          <a:blip r:embed="rId3">
            <a:alphaModFix/>
          </a:blip>
          <a:srcRect b="0" l="0" r="0" t="0"/>
          <a:stretch/>
        </p:blipFill>
        <p:spPr>
          <a:xfrm>
            <a:off x="5489475" y="2058238"/>
            <a:ext cx="3342825" cy="2349012"/>
          </a:xfrm>
          <a:prstGeom prst="rect">
            <a:avLst/>
          </a:prstGeom>
          <a:noFill/>
          <a:ln>
            <a:noFill/>
          </a:ln>
        </p:spPr>
      </p:pic>
      <p:sp>
        <p:nvSpPr>
          <p:cNvPr id="343" name="Google Shape;343;p53"/>
          <p:cNvSpPr txBox="1"/>
          <p:nvPr/>
        </p:nvSpPr>
        <p:spPr>
          <a:xfrm>
            <a:off x="275825" y="933417"/>
            <a:ext cx="8465100" cy="3588600"/>
          </a:xfrm>
          <a:prstGeom prst="rect">
            <a:avLst/>
          </a:prstGeom>
          <a:noFill/>
          <a:ln>
            <a:noFill/>
          </a:ln>
        </p:spPr>
        <p:txBody>
          <a:bodyPr anchorCtr="0" anchor="t" bIns="91425" lIns="91425" spcFirstLastPara="1" rIns="91425" wrap="square" tIns="91425">
            <a:noAutofit/>
          </a:bodyPr>
          <a:lstStyle/>
          <a:p>
            <a:pPr indent="0" lvl="0" marL="0" rtl="0" algn="l">
              <a:lnSpc>
                <a:spcPct val="98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&lt;fragment</a:t>
            </a:r>
            <a:endParaRPr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android:name=</a:t>
            </a:r>
            <a:r>
              <a:rPr lang="vi-VN" sz="1800">
                <a:solidFill>
                  <a:srgbClr val="388E3C"/>
                </a:solidFill>
                <a:latin typeface="Consolas"/>
                <a:ea typeface="Consolas"/>
                <a:cs typeface="Consolas"/>
                <a:sym typeface="Consolas"/>
              </a:rPr>
              <a:t>"com.example.arithmetic.MultiplyFragment"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android:label=</a:t>
            </a:r>
            <a:r>
              <a:rPr lang="vi-VN" sz="1800">
                <a:solidFill>
                  <a:srgbClr val="388E3C"/>
                </a:solidFill>
                <a:latin typeface="Consolas"/>
                <a:ea typeface="Consolas"/>
                <a:cs typeface="Consolas"/>
                <a:sym typeface="Consolas"/>
              </a:rPr>
              <a:t>"MultiplyFragment"</a:t>
            </a:r>
            <a:r>
              <a:rPr lang="vi-VN" sz="1800">
                <a:solidFill>
                  <a:srgbClr val="000000"/>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 </a:t>
            </a:r>
            <a:r>
              <a:rPr b="1" lang="vi-VN" sz="1800">
                <a:solidFill>
                  <a:srgbClr val="000000"/>
                </a:solidFill>
                <a:latin typeface="Consolas"/>
                <a:ea typeface="Consolas"/>
                <a:cs typeface="Consolas"/>
                <a:sym typeface="Consolas"/>
              </a:rPr>
              <a:t>&lt;argument</a:t>
            </a:r>
            <a:endParaRPr b="1"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android:name=</a:t>
            </a:r>
            <a:r>
              <a:rPr b="1" lang="vi-VN" sz="1800">
                <a:solidFill>
                  <a:srgbClr val="388E3C"/>
                </a:solidFill>
                <a:latin typeface="Consolas"/>
                <a:ea typeface="Consolas"/>
                <a:cs typeface="Consolas"/>
                <a:sym typeface="Consolas"/>
              </a:rPr>
              <a:t>"number1"</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app:argType=</a:t>
            </a:r>
            <a:r>
              <a:rPr b="1" lang="vi-V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android:defaultValue=</a:t>
            </a:r>
            <a:r>
              <a:rPr b="1" lang="vi-VN" sz="1800">
                <a:solidFill>
                  <a:srgbClr val="388E3C"/>
                </a:solidFill>
                <a:latin typeface="Consolas"/>
                <a:ea typeface="Consolas"/>
                <a:cs typeface="Consolas"/>
                <a:sym typeface="Consolas"/>
              </a:rPr>
              <a:t>"1.0"</a:t>
            </a:r>
            <a:r>
              <a:rPr b="1" lang="vi-VN" sz="1800">
                <a:solidFill>
                  <a:srgbClr val="000000"/>
                </a:solidFill>
                <a:latin typeface="Consolas"/>
                <a:ea typeface="Consolas"/>
                <a:cs typeface="Consolas"/>
                <a:sym typeface="Consolas"/>
              </a:rPr>
              <a:t> /&gt;</a:t>
            </a:r>
            <a:endParaRPr b="1"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&lt;argument</a:t>
            </a:r>
            <a:endParaRPr b="1"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android:name=</a:t>
            </a:r>
            <a:r>
              <a:rPr b="1" lang="vi-VN" sz="1800">
                <a:solidFill>
                  <a:srgbClr val="388E3C"/>
                </a:solidFill>
                <a:latin typeface="Consolas"/>
                <a:ea typeface="Consolas"/>
                <a:cs typeface="Consolas"/>
                <a:sym typeface="Consolas"/>
              </a:rPr>
              <a:t>"number2"</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app:argType=</a:t>
            </a:r>
            <a:r>
              <a:rPr b="1" lang="vi-V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b="1" lang="vi-VN" sz="1800">
                <a:solidFill>
                  <a:srgbClr val="000000"/>
                </a:solidFill>
                <a:latin typeface="Consolas"/>
                <a:ea typeface="Consolas"/>
                <a:cs typeface="Consolas"/>
                <a:sym typeface="Consolas"/>
              </a:rPr>
              <a:t>        android:defaultValue=</a:t>
            </a:r>
            <a:r>
              <a:rPr b="1" lang="vi-VN" sz="1800">
                <a:solidFill>
                  <a:srgbClr val="388E3C"/>
                </a:solidFill>
                <a:latin typeface="Consolas"/>
                <a:ea typeface="Consolas"/>
                <a:cs typeface="Consolas"/>
                <a:sym typeface="Consolas"/>
              </a:rPr>
              <a:t>"1.0"</a:t>
            </a:r>
            <a:r>
              <a:rPr b="1" lang="vi-VN" sz="1800">
                <a:solidFill>
                  <a:srgbClr val="000000"/>
                </a:solidFill>
                <a:latin typeface="Consolas"/>
                <a:ea typeface="Consolas"/>
                <a:cs typeface="Consolas"/>
                <a:sym typeface="Consolas"/>
              </a:rPr>
              <a:t> /&gt;</a:t>
            </a:r>
            <a:endParaRPr b="1"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&lt;/fragment&gt;</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Các loại đối số được hỗ trợ</a:t>
            </a:r>
            <a:endParaRPr/>
          </a:p>
        </p:txBody>
      </p:sp>
      <p:sp>
        <p:nvSpPr>
          <p:cNvPr id="349" name="Google Shape;349;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50" name="Google Shape;350;p54"/>
          <p:cNvGraphicFramePr/>
          <p:nvPr/>
        </p:nvGraphicFramePr>
        <p:xfrm>
          <a:off x="236400" y="1131375"/>
          <a:ext cx="3000000" cy="3000000"/>
        </p:xfrm>
        <a:graphic>
          <a:graphicData uri="http://schemas.openxmlformats.org/drawingml/2006/table">
            <a:tbl>
              <a:tblPr>
                <a:noFill/>
                <a:tableStyleId>{971ED01C-2871-4A83-B875-BC1A73CCAE74}</a:tableStyleId>
              </a:tblPr>
              <a:tblGrid>
                <a:gridCol w="2049600"/>
                <a:gridCol w="3152225"/>
                <a:gridCol w="2203300"/>
                <a:gridCol w="11907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latin typeface="Roboto"/>
                          <a:ea typeface="Roboto"/>
                          <a:cs typeface="Roboto"/>
                          <a:sym typeface="Roboto"/>
                        </a:rPr>
                        <a:t>Loại</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latin typeface="Roboto"/>
                          <a:ea typeface="Roboto"/>
                          <a:cs typeface="Roboto"/>
                          <a:sym typeface="Roboto"/>
                        </a:rPr>
                        <a:t>Cú pháp loại</a:t>
                      </a:r>
                      <a:endParaRPr/>
                    </a:p>
                    <a:p>
                      <a:pPr indent="0" lvl="0" marL="0" marR="0" rtl="0" algn="l">
                        <a:lnSpc>
                          <a:spcPct val="100000"/>
                        </a:lnSpc>
                        <a:spcBef>
                          <a:spcPts val="0"/>
                        </a:spcBef>
                        <a:spcAft>
                          <a:spcPts val="0"/>
                        </a:spcAft>
                        <a:buClr>
                          <a:schemeClr val="dk1"/>
                        </a:buClr>
                        <a:buSzPts val="1100"/>
                        <a:buFont typeface="Arial"/>
                        <a:buNone/>
                      </a:pPr>
                      <a:r>
                        <a:rPr lang="vi-VN" sz="1400" u="none" cap="none" strike="noStrike">
                          <a:solidFill>
                            <a:schemeClr val="dk1"/>
                          </a:solidFill>
                          <a:latin typeface="Courier New"/>
                          <a:ea typeface="Courier New"/>
                          <a:cs typeface="Courier New"/>
                          <a:sym typeface="Courier New"/>
                        </a:rPr>
                        <a:t>app:argType=&lt;type&gt;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latin typeface="Roboto"/>
                          <a:ea typeface="Roboto"/>
                          <a:cs typeface="Roboto"/>
                          <a:sym typeface="Roboto"/>
                        </a:rPr>
                        <a:t>Hỗ trợ các </a:t>
                      </a:r>
                      <a:endParaRPr/>
                    </a:p>
                    <a:p>
                      <a:pPr indent="0" lvl="0" marL="0" marR="0" rtl="0" algn="l">
                        <a:lnSpc>
                          <a:spcPct val="100000"/>
                        </a:lnSpc>
                        <a:spcBef>
                          <a:spcPts val="0"/>
                        </a:spcBef>
                        <a:spcAft>
                          <a:spcPts val="0"/>
                        </a:spcAft>
                        <a:buClr>
                          <a:srgbClr val="000000"/>
                        </a:buClr>
                        <a:buSzPts val="1400"/>
                        <a:buFont typeface="Arial"/>
                        <a:buNone/>
                      </a:pPr>
                      <a:r>
                        <a:rPr b="1" lang="vi-VN" sz="1400" u="none" cap="none" strike="noStrike">
                          <a:latin typeface="Roboto"/>
                          <a:ea typeface="Roboto"/>
                          <a:cs typeface="Roboto"/>
                          <a:sym typeface="Roboto"/>
                        </a:rPr>
                        <a:t>giá trị mặc định</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latin typeface="Roboto"/>
                          <a:ea typeface="Roboto"/>
                          <a:cs typeface="Roboto"/>
                          <a:sym typeface="Roboto"/>
                        </a:rPr>
                        <a:t>Hỗ trợ các </a:t>
                      </a:r>
                      <a:endParaRPr/>
                    </a:p>
                    <a:p>
                      <a:pPr indent="0" lvl="0" marL="0" marR="0" rtl="0" algn="l">
                        <a:lnSpc>
                          <a:spcPct val="100000"/>
                        </a:lnSpc>
                        <a:spcBef>
                          <a:spcPts val="0"/>
                        </a:spcBef>
                        <a:spcAft>
                          <a:spcPts val="0"/>
                        </a:spcAft>
                        <a:buClr>
                          <a:srgbClr val="000000"/>
                        </a:buClr>
                        <a:buSzPts val="1400"/>
                        <a:buFont typeface="Arial"/>
                        <a:buNone/>
                      </a:pPr>
                      <a:r>
                        <a:rPr b="1" lang="vi-VN" sz="1400" u="none" cap="none" strike="noStrike">
                          <a:latin typeface="Roboto"/>
                          <a:ea typeface="Roboto"/>
                          <a:cs typeface="Roboto"/>
                          <a:sym typeface="Roboto"/>
                        </a:rPr>
                        <a:t>giá trị null</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66050">
                <a:tc>
                  <a:txBody>
                    <a:bodyPr/>
                    <a:lstStyle/>
                    <a:p>
                      <a:pPr indent="0" lvl="0" marL="0" rtl="0" algn="l">
                        <a:spcBef>
                          <a:spcPts val="0"/>
                        </a:spcBef>
                        <a:spcAft>
                          <a:spcPts val="0"/>
                        </a:spcAft>
                        <a:buNone/>
                      </a:pPr>
                      <a:r>
                        <a:rPr lang="vi-VN">
                          <a:latin typeface="Roboto"/>
                          <a:ea typeface="Roboto"/>
                          <a:cs typeface="Roboto"/>
                          <a:sym typeface="Roboto"/>
                        </a:rPr>
                        <a:t>Integer</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a:solidFill>
                            <a:srgbClr val="388E3C"/>
                          </a:solidFill>
                          <a:latin typeface="Roboto"/>
                          <a:ea typeface="Roboto"/>
                          <a:cs typeface="Roboto"/>
                          <a:sym typeface="Roboto"/>
                        </a:rPr>
                        <a:t>"</a:t>
                      </a:r>
                      <a:r>
                        <a:rPr lang="vi-VN">
                          <a:solidFill>
                            <a:srgbClr val="388E3C"/>
                          </a:solidFill>
                          <a:latin typeface="Courier New"/>
                          <a:ea typeface="Courier New"/>
                          <a:cs typeface="Courier New"/>
                          <a:sym typeface="Courier New"/>
                        </a:rPr>
                        <a:t>integer</a:t>
                      </a:r>
                      <a:r>
                        <a:rPr lang="vi-VN">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Không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rtl="0" algn="l">
                        <a:spcBef>
                          <a:spcPts val="0"/>
                        </a:spcBef>
                        <a:spcAft>
                          <a:spcPts val="0"/>
                        </a:spcAft>
                        <a:buNone/>
                      </a:pPr>
                      <a:r>
                        <a:rPr lang="vi-VN">
                          <a:latin typeface="Roboto"/>
                          <a:ea typeface="Roboto"/>
                          <a:cs typeface="Roboto"/>
                          <a:sym typeface="Roboto"/>
                        </a:rPr>
                        <a:t>Float</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a:solidFill>
                            <a:srgbClr val="388E3C"/>
                          </a:solidFill>
                          <a:latin typeface="Roboto"/>
                          <a:ea typeface="Roboto"/>
                          <a:cs typeface="Roboto"/>
                          <a:sym typeface="Roboto"/>
                        </a:rPr>
                        <a:t>"</a:t>
                      </a:r>
                      <a:r>
                        <a:rPr lang="vi-VN">
                          <a:solidFill>
                            <a:srgbClr val="388E3C"/>
                          </a:solidFill>
                          <a:latin typeface="Courier New"/>
                          <a:ea typeface="Courier New"/>
                          <a:cs typeface="Courier New"/>
                          <a:sym typeface="Courier New"/>
                        </a:rPr>
                        <a:t>float</a:t>
                      </a:r>
                      <a:r>
                        <a:rPr lang="vi-VN">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Không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9675">
                <a:tc>
                  <a:txBody>
                    <a:bodyPr/>
                    <a:lstStyle/>
                    <a:p>
                      <a:pPr indent="0" lvl="0" marL="0" rtl="0" algn="l">
                        <a:spcBef>
                          <a:spcPts val="0"/>
                        </a:spcBef>
                        <a:spcAft>
                          <a:spcPts val="0"/>
                        </a:spcAft>
                        <a:buNone/>
                      </a:pPr>
                      <a:r>
                        <a:rPr lang="vi-VN">
                          <a:latin typeface="Roboto"/>
                          <a:ea typeface="Roboto"/>
                          <a:cs typeface="Roboto"/>
                          <a:sym typeface="Roboto"/>
                        </a:rPr>
                        <a:t>Long</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a:solidFill>
                            <a:srgbClr val="388E3C"/>
                          </a:solidFill>
                          <a:latin typeface="Roboto"/>
                          <a:ea typeface="Roboto"/>
                          <a:cs typeface="Roboto"/>
                          <a:sym typeface="Roboto"/>
                        </a:rPr>
                        <a:t>"</a:t>
                      </a:r>
                      <a:r>
                        <a:rPr lang="vi-VN">
                          <a:solidFill>
                            <a:srgbClr val="388E3C"/>
                          </a:solidFill>
                          <a:latin typeface="Courier New"/>
                          <a:ea typeface="Courier New"/>
                          <a:cs typeface="Courier New"/>
                          <a:sym typeface="Courier New"/>
                        </a:rPr>
                        <a:t>long</a:t>
                      </a:r>
                      <a:r>
                        <a:rPr lang="vi-VN">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Không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825">
                <a:tc>
                  <a:txBody>
                    <a:bodyPr/>
                    <a:lstStyle/>
                    <a:p>
                      <a:pPr indent="0" lvl="0" marL="0" rtl="0" algn="l">
                        <a:spcBef>
                          <a:spcPts val="0"/>
                        </a:spcBef>
                        <a:spcAft>
                          <a:spcPts val="0"/>
                        </a:spcAft>
                        <a:buNone/>
                      </a:pPr>
                      <a:r>
                        <a:rPr lang="vi-VN">
                          <a:latin typeface="Roboto"/>
                          <a:ea typeface="Roboto"/>
                          <a:cs typeface="Roboto"/>
                          <a:sym typeface="Roboto"/>
                        </a:rPr>
                        <a:t>Boolean</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a:solidFill>
                            <a:srgbClr val="388E3C"/>
                          </a:solidFill>
                          <a:latin typeface="Roboto"/>
                          <a:ea typeface="Roboto"/>
                          <a:cs typeface="Roboto"/>
                          <a:sym typeface="Roboto"/>
                        </a:rPr>
                        <a:t>"</a:t>
                      </a:r>
                      <a:r>
                        <a:rPr lang="vi-VN">
                          <a:solidFill>
                            <a:srgbClr val="388E3C"/>
                          </a:solidFill>
                          <a:latin typeface="Courier New"/>
                          <a:ea typeface="Courier New"/>
                          <a:cs typeface="Courier New"/>
                          <a:sym typeface="Courier New"/>
                        </a:rPr>
                        <a:t>boolean</a:t>
                      </a:r>
                      <a:r>
                        <a:rPr lang="vi-VN">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 (</a:t>
                      </a:r>
                      <a:r>
                        <a:rPr lang="vi-VN" sz="1400" u="none" cap="none" strike="noStrike">
                          <a:solidFill>
                            <a:srgbClr val="388E3C"/>
                          </a:solidFill>
                          <a:latin typeface="Roboto"/>
                          <a:ea typeface="Roboto"/>
                          <a:cs typeface="Roboto"/>
                          <a:sym typeface="Roboto"/>
                        </a:rPr>
                        <a:t>"</a:t>
                      </a:r>
                      <a:r>
                        <a:rPr lang="vi-VN" sz="1400" u="none" cap="none" strike="noStrike">
                          <a:solidFill>
                            <a:srgbClr val="388E3C"/>
                          </a:solidFill>
                          <a:latin typeface="Courier New"/>
                          <a:ea typeface="Courier New"/>
                          <a:cs typeface="Courier New"/>
                          <a:sym typeface="Courier New"/>
                        </a:rPr>
                        <a:t>true</a:t>
                      </a:r>
                      <a:r>
                        <a:rPr lang="vi-VN" sz="1400" u="none" cap="none" strike="noStrike">
                          <a:solidFill>
                            <a:srgbClr val="388E3C"/>
                          </a:solidFill>
                          <a:latin typeface="Roboto"/>
                          <a:ea typeface="Roboto"/>
                          <a:cs typeface="Roboto"/>
                          <a:sym typeface="Roboto"/>
                        </a:rPr>
                        <a:t>"</a:t>
                      </a:r>
                      <a:r>
                        <a:rPr lang="vi-VN" sz="1400" u="none" cap="none" strike="noStrike">
                          <a:latin typeface="Roboto"/>
                          <a:ea typeface="Roboto"/>
                          <a:cs typeface="Roboto"/>
                          <a:sym typeface="Roboto"/>
                        </a:rPr>
                        <a:t> hoặc </a:t>
                      </a:r>
                      <a:r>
                        <a:rPr lang="vi-VN" sz="1400" u="none" cap="none" strike="noStrike">
                          <a:solidFill>
                            <a:srgbClr val="388E3C"/>
                          </a:solidFill>
                          <a:latin typeface="Roboto"/>
                          <a:ea typeface="Roboto"/>
                          <a:cs typeface="Roboto"/>
                          <a:sym typeface="Roboto"/>
                        </a:rPr>
                        <a:t>"</a:t>
                      </a:r>
                      <a:r>
                        <a:rPr lang="vi-VN" sz="1400" u="none" cap="none" strike="noStrike">
                          <a:solidFill>
                            <a:srgbClr val="388E3C"/>
                          </a:solidFill>
                          <a:latin typeface="Courier New"/>
                          <a:ea typeface="Courier New"/>
                          <a:cs typeface="Courier New"/>
                          <a:sym typeface="Courier New"/>
                        </a:rPr>
                        <a:t>false</a:t>
                      </a:r>
                      <a:r>
                        <a:rPr lang="vi-VN" sz="1400" u="none" cap="none" strike="noStrike">
                          <a:solidFill>
                            <a:srgbClr val="388E3C"/>
                          </a:solidFill>
                          <a:latin typeface="Roboto"/>
                          <a:ea typeface="Roboto"/>
                          <a:cs typeface="Roboto"/>
                          <a:sym typeface="Roboto"/>
                        </a:rPr>
                        <a:t>"</a:t>
                      </a:r>
                      <a:r>
                        <a:rPr lang="vi-VN" sz="1400" u="none" cap="none" strike="noStrike">
                          <a:latin typeface="Roboto"/>
                          <a:ea typeface="Roboto"/>
                          <a:cs typeface="Roboto"/>
                          <a:sym typeface="Roboto"/>
                        </a:rPr>
                        <a: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Không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075">
                <a:tc>
                  <a:txBody>
                    <a:bodyPr/>
                    <a:lstStyle/>
                    <a:p>
                      <a:pPr indent="0" lvl="0" marL="0" rtl="0" algn="l">
                        <a:spcBef>
                          <a:spcPts val="0"/>
                        </a:spcBef>
                        <a:spcAft>
                          <a:spcPts val="0"/>
                        </a:spcAft>
                        <a:buNone/>
                      </a:pPr>
                      <a:r>
                        <a:rPr lang="vi-VN">
                          <a:latin typeface="Roboto"/>
                          <a:ea typeface="Roboto"/>
                          <a:cs typeface="Roboto"/>
                          <a:sym typeface="Roboto"/>
                        </a:rPr>
                        <a:t>String</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a:solidFill>
                            <a:srgbClr val="388E3C"/>
                          </a:solidFill>
                          <a:latin typeface="Roboto"/>
                          <a:ea typeface="Roboto"/>
                          <a:cs typeface="Roboto"/>
                          <a:sym typeface="Roboto"/>
                        </a:rPr>
                        <a:t>"</a:t>
                      </a:r>
                      <a:r>
                        <a:rPr lang="vi-VN">
                          <a:solidFill>
                            <a:srgbClr val="388E3C"/>
                          </a:solidFill>
                          <a:latin typeface="Courier New"/>
                          <a:ea typeface="Courier New"/>
                          <a:cs typeface="Courier New"/>
                          <a:sym typeface="Courier New"/>
                        </a:rPr>
                        <a:t>string</a:t>
                      </a:r>
                      <a:r>
                        <a:rPr lang="vi-VN">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7100">
                <a:tc>
                  <a:txBody>
                    <a:bodyPr/>
                    <a:lstStyle/>
                    <a:p>
                      <a:pPr indent="0" lvl="0" marL="0" rtl="0" algn="l">
                        <a:spcBef>
                          <a:spcPts val="0"/>
                        </a:spcBef>
                        <a:spcAft>
                          <a:spcPts val="0"/>
                        </a:spcAft>
                        <a:buNone/>
                      </a:pPr>
                      <a:r>
                        <a:rPr lang="vi-VN">
                          <a:latin typeface="Roboto"/>
                          <a:ea typeface="Roboto"/>
                          <a:cs typeface="Roboto"/>
                          <a:sym typeface="Roboto"/>
                        </a:rPr>
                        <a:t>Array</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loại ở trên + </a:t>
                      </a:r>
                      <a:r>
                        <a:rPr lang="vi-VN" sz="1400" u="none" cap="none" strike="noStrike">
                          <a:solidFill>
                            <a:srgbClr val="388E3C"/>
                          </a:solidFill>
                          <a:latin typeface="Roboto"/>
                          <a:ea typeface="Roboto"/>
                          <a:cs typeface="Roboto"/>
                          <a:sym typeface="Roboto"/>
                        </a:rPr>
                        <a:t>"</a:t>
                      </a:r>
                      <a:r>
                        <a:rPr lang="vi-VN" sz="1400" u="none" cap="none" strike="noStrike">
                          <a:solidFill>
                            <a:srgbClr val="388E3C"/>
                          </a:solidFill>
                          <a:latin typeface="Courier New"/>
                          <a:ea typeface="Courier New"/>
                          <a:cs typeface="Courier New"/>
                          <a:sym typeface="Courier New"/>
                        </a:rPr>
                        <a:t>[]</a:t>
                      </a:r>
                      <a:r>
                        <a:rPr lang="vi-VN" sz="1400" u="none" cap="none" strike="noStrike">
                          <a:solidFill>
                            <a:srgbClr val="388E3C"/>
                          </a:solidFill>
                          <a:latin typeface="Roboto"/>
                          <a:ea typeface="Roboto"/>
                          <a:cs typeface="Roboto"/>
                          <a:sym typeface="Roboto"/>
                        </a:rPr>
                        <a:t>"</a:t>
                      </a:r>
                      <a:endParaRPr/>
                    </a:p>
                    <a:p>
                      <a:pPr indent="0" lvl="0" marL="0" marR="0" rtl="0" algn="l">
                        <a:lnSpc>
                          <a:spcPct val="100000"/>
                        </a:lnSpc>
                        <a:spcBef>
                          <a:spcPts val="0"/>
                        </a:spcBef>
                        <a:spcAft>
                          <a:spcPts val="0"/>
                        </a:spcAft>
                        <a:buClr>
                          <a:schemeClr val="dk1"/>
                        </a:buClr>
                        <a:buSzPts val="1100"/>
                        <a:buFont typeface="Arial"/>
                        <a:buNone/>
                      </a:pPr>
                      <a:r>
                        <a:rPr lang="vi-VN" sz="1400" u="none" cap="none" strike="noStrike">
                          <a:solidFill>
                            <a:schemeClr val="dk1"/>
                          </a:solidFill>
                          <a:latin typeface="Roboto"/>
                          <a:ea typeface="Roboto"/>
                          <a:cs typeface="Roboto"/>
                          <a:sym typeface="Roboto"/>
                        </a:rPr>
                        <a:t>(ví dụ: </a:t>
                      </a:r>
                      <a:r>
                        <a:rPr lang="vi-VN" sz="1400" u="none" cap="none" strike="noStrike">
                          <a:solidFill>
                            <a:srgbClr val="388E3C"/>
                          </a:solidFill>
                          <a:latin typeface="Roboto"/>
                          <a:ea typeface="Roboto"/>
                          <a:cs typeface="Roboto"/>
                          <a:sym typeface="Roboto"/>
                        </a:rPr>
                        <a:t>"</a:t>
                      </a:r>
                      <a:r>
                        <a:rPr lang="vi-VN" sz="1400" u="none" cap="none" strike="noStrike">
                          <a:solidFill>
                            <a:srgbClr val="388E3C"/>
                          </a:solidFill>
                          <a:latin typeface="Courier New"/>
                          <a:ea typeface="Courier New"/>
                          <a:cs typeface="Courier New"/>
                          <a:sym typeface="Courier New"/>
                        </a:rPr>
                        <a:t>string[]</a:t>
                      </a:r>
                      <a:r>
                        <a:rPr lang="vi-VN" sz="1400" u="none" cap="none" strike="noStrike">
                          <a:solidFill>
                            <a:srgbClr val="388E3C"/>
                          </a:solidFill>
                          <a:latin typeface="Roboto"/>
                          <a:ea typeface="Roboto"/>
                          <a:cs typeface="Roboto"/>
                          <a:sym typeface="Roboto"/>
                        </a:rPr>
                        <a:t>"</a:t>
                      </a:r>
                      <a:r>
                        <a:rPr lang="vi-VN" sz="1400" u="none" cap="none" strike="noStrike">
                          <a:solidFill>
                            <a:schemeClr val="dk1"/>
                          </a:solidFill>
                          <a:latin typeface="Roboto"/>
                          <a:ea typeface="Roboto"/>
                          <a:cs typeface="Roboto"/>
                          <a:sym typeface="Roboto"/>
                        </a:rPr>
                        <a:t> </a:t>
                      </a:r>
                      <a:r>
                        <a:rPr lang="vi-VN" sz="1400" u="none" cap="none" strike="noStrike">
                          <a:solidFill>
                            <a:srgbClr val="388E3C"/>
                          </a:solidFill>
                          <a:latin typeface="Roboto"/>
                          <a:ea typeface="Roboto"/>
                          <a:cs typeface="Roboto"/>
                          <a:sym typeface="Roboto"/>
                        </a:rPr>
                        <a:t>"</a:t>
                      </a:r>
                      <a:r>
                        <a:rPr lang="vi-VN" sz="1400" u="none" cap="none" strike="noStrike">
                          <a:solidFill>
                            <a:srgbClr val="388E3C"/>
                          </a:solidFill>
                          <a:latin typeface="Courier New"/>
                          <a:ea typeface="Courier New"/>
                          <a:cs typeface="Courier New"/>
                          <a:sym typeface="Courier New"/>
                        </a:rPr>
                        <a:t>long[]</a:t>
                      </a:r>
                      <a:r>
                        <a:rPr lang="vi-VN" sz="1400" u="none" cap="none" strike="noStrike">
                          <a:solidFill>
                            <a:srgbClr val="388E3C"/>
                          </a:solidFill>
                          <a:latin typeface="Roboto"/>
                          <a:ea typeface="Roboto"/>
                          <a:cs typeface="Roboto"/>
                          <a:sym typeface="Roboto"/>
                        </a:rPr>
                        <a:t>"</a:t>
                      </a:r>
                      <a:r>
                        <a:rPr lang="vi-VN" sz="1400" u="none" cap="none" strike="noStrike">
                          <a:solidFill>
                            <a:schemeClr val="dk1"/>
                          </a:solidFill>
                          <a:latin typeface="Roboto"/>
                          <a:ea typeface="Roboto"/>
                          <a:cs typeface="Roboto"/>
                          <a:sym typeface="Roboto"/>
                        </a:rPr>
                        <a: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 (chỉ </a:t>
                      </a:r>
                      <a:r>
                        <a:rPr lang="vi-VN" sz="1400" u="none" cap="none" strike="noStrike">
                          <a:solidFill>
                            <a:srgbClr val="388E3C"/>
                          </a:solidFill>
                          <a:latin typeface="Roboto"/>
                          <a:ea typeface="Roboto"/>
                          <a:cs typeface="Roboto"/>
                          <a:sym typeface="Roboto"/>
                        </a:rPr>
                        <a:t>"</a:t>
                      </a:r>
                      <a:r>
                        <a:rPr lang="vi-VN" sz="1400" u="none" cap="none" strike="noStrike">
                          <a:solidFill>
                            <a:srgbClr val="388E3C"/>
                          </a:solidFill>
                          <a:latin typeface="Courier New"/>
                          <a:ea typeface="Courier New"/>
                          <a:cs typeface="Courier New"/>
                          <a:sym typeface="Courier New"/>
                        </a:rPr>
                        <a:t>@null</a:t>
                      </a:r>
                      <a:r>
                        <a:rPr lang="vi-VN" sz="1400" u="none" cap="none" strike="noStrike">
                          <a:solidFill>
                            <a:srgbClr val="388E3C"/>
                          </a:solidFill>
                          <a:latin typeface="Roboto"/>
                          <a:ea typeface="Roboto"/>
                          <a:cs typeface="Roboto"/>
                          <a:sym typeface="Roboto"/>
                        </a:rPr>
                        <a:t>"</a:t>
                      </a:r>
                      <a:r>
                        <a:rPr lang="vi-VN" sz="1400" u="none" cap="none" strike="noStrike">
                          <a:latin typeface="Roboto"/>
                          <a:ea typeface="Roboto"/>
                          <a:cs typeface="Roboto"/>
                          <a:sym typeface="Roboto"/>
                        </a:rPr>
                        <a: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950">
                <a:tc>
                  <a:txBody>
                    <a:bodyPr/>
                    <a:lstStyle/>
                    <a:p>
                      <a:pPr indent="0" lvl="0" marL="0" rtl="0" algn="l">
                        <a:spcBef>
                          <a:spcPts val="0"/>
                        </a:spcBef>
                        <a:spcAft>
                          <a:spcPts val="0"/>
                        </a:spcAft>
                        <a:buNone/>
                      </a:pPr>
                      <a:r>
                        <a:rPr lang="vi-VN">
                          <a:latin typeface="Roboto"/>
                          <a:ea typeface="Roboto"/>
                          <a:cs typeface="Roboto"/>
                          <a:sym typeface="Roboto"/>
                        </a:rPr>
                        <a:t>Enum</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Tên đủ điều kiện </a:t>
                      </a:r>
                      <a:r>
                        <a:rPr lang="vi-VN" sz="1400" u="none" cap="none" strike="noStrike">
                          <a:solidFill>
                            <a:schemeClr val="dk1"/>
                          </a:solidFill>
                          <a:latin typeface="Roboto"/>
                          <a:ea typeface="Roboto"/>
                          <a:cs typeface="Roboto"/>
                          <a:sym typeface="Roboto"/>
                        </a:rPr>
                        <a:t>thuộc loại enum</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Không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2400">
                <a:tc>
                  <a:txBody>
                    <a:bodyPr/>
                    <a:lstStyle/>
                    <a:p>
                      <a:pPr indent="0" lvl="0" marL="0" rtl="0" algn="l">
                        <a:spcBef>
                          <a:spcPts val="0"/>
                        </a:spcBef>
                        <a:spcAft>
                          <a:spcPts val="0"/>
                        </a:spcAft>
                        <a:buNone/>
                      </a:pPr>
                      <a:r>
                        <a:rPr lang="vi-VN">
                          <a:latin typeface="Roboto"/>
                          <a:ea typeface="Roboto"/>
                          <a:cs typeface="Roboto"/>
                          <a:sym typeface="Roboto"/>
                        </a:rPr>
                        <a:t>Resource </a:t>
                      </a:r>
                      <a:r>
                        <a:rPr lang="vi-VN">
                          <a:solidFill>
                            <a:srgbClr val="000000"/>
                          </a:solidFill>
                          <a:latin typeface="Roboto"/>
                          <a:ea typeface="Roboto"/>
                          <a:cs typeface="Roboto"/>
                          <a:sym typeface="Roboto"/>
                        </a:rPr>
                        <a:t>reference</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vi-VN">
                          <a:solidFill>
                            <a:srgbClr val="388E3C"/>
                          </a:solidFill>
                          <a:latin typeface="Roboto"/>
                          <a:ea typeface="Roboto"/>
                          <a:cs typeface="Roboto"/>
                          <a:sym typeface="Roboto"/>
                        </a:rPr>
                        <a:t>"</a:t>
                      </a:r>
                      <a:r>
                        <a:rPr lang="vi-VN">
                          <a:solidFill>
                            <a:srgbClr val="388E3C"/>
                          </a:solidFill>
                          <a:latin typeface="Courier New"/>
                          <a:ea typeface="Courier New"/>
                          <a:cs typeface="Courier New"/>
                          <a:sym typeface="Courier New"/>
                        </a:rPr>
                        <a:t>reference</a:t>
                      </a:r>
                      <a:r>
                        <a:rPr lang="vi-VN">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Roboto"/>
                          <a:ea typeface="Roboto"/>
                          <a:cs typeface="Roboto"/>
                          <a:sym typeface="Roboto"/>
                        </a:rPr>
                        <a:t>Không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200"/>
              <a:t>Các loại đối số được hỗ trợ: Lớp tùy chỉnh</a:t>
            </a:r>
            <a:endParaRPr/>
          </a:p>
        </p:txBody>
      </p:sp>
      <p:sp>
        <p:nvSpPr>
          <p:cNvPr id="356" name="Google Shape;356;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57" name="Google Shape;357;p55"/>
          <p:cNvGraphicFramePr/>
          <p:nvPr/>
        </p:nvGraphicFramePr>
        <p:xfrm>
          <a:off x="327300" y="1741700"/>
          <a:ext cx="3000000" cy="3000000"/>
        </p:xfrm>
        <a:graphic>
          <a:graphicData uri="http://schemas.openxmlformats.org/drawingml/2006/table">
            <a:tbl>
              <a:tblPr>
                <a:noFill/>
                <a:tableStyleId>{971ED01C-2871-4A83-B875-BC1A73CCAE74}</a:tableStyleId>
              </a:tblPr>
              <a:tblGrid>
                <a:gridCol w="2122350"/>
                <a:gridCol w="2122350"/>
                <a:gridCol w="2122350"/>
                <a:gridCol w="2122350"/>
              </a:tblGrid>
              <a:tr h="396200">
                <a:tc>
                  <a:txBody>
                    <a:bodyPr/>
                    <a:lstStyle/>
                    <a:p>
                      <a:pPr indent="0" lvl="0" marL="0" marR="0" rtl="0" algn="l">
                        <a:lnSpc>
                          <a:spcPct val="100000"/>
                        </a:lnSpc>
                        <a:spcBef>
                          <a:spcPts val="0"/>
                        </a:spcBef>
                        <a:spcAft>
                          <a:spcPts val="0"/>
                        </a:spcAft>
                        <a:buClr>
                          <a:srgbClr val="000000"/>
                        </a:buClr>
                        <a:buSzPts val="1200"/>
                        <a:buFont typeface="Arial"/>
                        <a:buNone/>
                      </a:pPr>
                      <a:r>
                        <a:rPr b="1" lang="vi-VN" sz="1200" u="none" cap="none" strike="noStrike">
                          <a:latin typeface="Roboto"/>
                          <a:ea typeface="Roboto"/>
                          <a:cs typeface="Roboto"/>
                          <a:sym typeface="Roboto"/>
                        </a:rPr>
                        <a:t>Loại</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vi-VN" sz="1200" u="none" cap="none" strike="noStrike">
                          <a:latin typeface="Roboto"/>
                          <a:ea typeface="Roboto"/>
                          <a:cs typeface="Roboto"/>
                          <a:sym typeface="Roboto"/>
                        </a:rPr>
                        <a:t>Cú pháp loại</a:t>
                      </a:r>
                      <a:endParaRPr/>
                    </a:p>
                    <a:p>
                      <a:pPr indent="0" lvl="0" marL="0" marR="0" rtl="0" algn="l">
                        <a:lnSpc>
                          <a:spcPct val="100000"/>
                        </a:lnSpc>
                        <a:spcBef>
                          <a:spcPts val="0"/>
                        </a:spcBef>
                        <a:spcAft>
                          <a:spcPts val="0"/>
                        </a:spcAft>
                        <a:buClr>
                          <a:srgbClr val="000000"/>
                        </a:buClr>
                        <a:buSzPts val="1200"/>
                        <a:buFont typeface="Arial"/>
                        <a:buNone/>
                      </a:pPr>
                      <a:r>
                        <a:rPr lang="vi-VN" sz="1200" u="none" cap="none" strike="noStrike">
                          <a:solidFill>
                            <a:schemeClr val="dk1"/>
                          </a:solidFill>
                          <a:latin typeface="Courier New"/>
                          <a:ea typeface="Courier New"/>
                          <a:cs typeface="Courier New"/>
                          <a:sym typeface="Courier New"/>
                        </a:rPr>
                        <a:t>app:argType=&lt;type&gt;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vi-VN" sz="1200" u="none" cap="none" strike="noStrike">
                          <a:latin typeface="Roboto"/>
                          <a:ea typeface="Roboto"/>
                          <a:cs typeface="Roboto"/>
                          <a:sym typeface="Roboto"/>
                        </a:rPr>
                        <a:t>Hỗ trợ các giá trị mặc định</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vi-VN" sz="1200" u="none" cap="none" strike="noStrike">
                          <a:latin typeface="Roboto"/>
                          <a:ea typeface="Roboto"/>
                          <a:cs typeface="Roboto"/>
                          <a:sym typeface="Roboto"/>
                        </a:rPr>
                        <a:t>Hỗ trợ các giá trị null</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30325">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Theo tuần tự</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Tên lớp đủ điều kiện</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Có (chỉ "</a:t>
                      </a:r>
                      <a:r>
                        <a:rPr lang="vi-VN" sz="1200" u="none" cap="none" strike="noStrike">
                          <a:solidFill>
                            <a:srgbClr val="388E3C"/>
                          </a:solidFill>
                          <a:latin typeface="Courier New"/>
                          <a:ea typeface="Courier New"/>
                          <a:cs typeface="Courier New"/>
                          <a:sym typeface="Courier New"/>
                        </a:rPr>
                        <a:t>@null"</a:t>
                      </a:r>
                      <a:r>
                        <a:rPr lang="vi-VN" sz="1200" u="none" cap="none" strike="noStrike">
                          <a:latin typeface="Roboto"/>
                          <a:ea typeface="Roboto"/>
                          <a:cs typeface="Roboto"/>
                          <a:sym typeface="Roboto"/>
                        </a:rPr>
                        <a: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Theo gói</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Tên lớp đủ điều kiện</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Có (chỉ </a:t>
                      </a:r>
                      <a:r>
                        <a:rPr lang="vi-VN" sz="1200" u="none" cap="none" strike="noStrike">
                          <a:solidFill>
                            <a:srgbClr val="388E3C"/>
                          </a:solidFill>
                          <a:latin typeface="Courier New"/>
                          <a:ea typeface="Courier New"/>
                          <a:cs typeface="Courier New"/>
                          <a:sym typeface="Courier New"/>
                        </a:rPr>
                        <a:t>"@null"</a:t>
                      </a:r>
                      <a:r>
                        <a:rPr lang="vi-VN" sz="1200" u="none" cap="none" strike="noStrike">
                          <a:latin typeface="Roboto"/>
                          <a:ea typeface="Roboto"/>
                          <a:cs typeface="Roboto"/>
                          <a:sym typeface="Roboto"/>
                        </a:rPr>
                        <a: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Roboto"/>
                          <a:ea typeface="Roboto"/>
                          <a:cs typeface="Roboto"/>
                          <a:sym typeface="Roboto"/>
                        </a:rPr>
                        <a:t>Có</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Nhiều màn hình trong một ứng dụng</a:t>
            </a:r>
            <a:endParaRPr/>
          </a:p>
        </p:txBody>
      </p:sp>
      <p:sp>
        <p:nvSpPr>
          <p:cNvPr id="99" name="Google Shape;99;p20"/>
          <p:cNvSpPr txBox="1"/>
          <p:nvPr>
            <p:ph idx="1" type="body"/>
          </p:nvPr>
        </p:nvSpPr>
        <p:spPr>
          <a:xfrm>
            <a:off x="311700" y="1237300"/>
            <a:ext cx="8520600" cy="32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solidFill>
                  <a:schemeClr val="dk1"/>
                </a:solidFill>
              </a:rPr>
              <a:t>Đôi khi, chức năng của ứng dụng có thể được tách thành nhiều màn hình</a:t>
            </a:r>
            <a:r>
              <a:rPr lang="vi-VN" sz="1800"/>
              <a:t>.</a:t>
            </a:r>
            <a:endParaRPr/>
          </a:p>
          <a:p>
            <a:pPr indent="0" lvl="0" marL="0" rtl="0" algn="l">
              <a:lnSpc>
                <a:spcPct val="115000"/>
              </a:lnSpc>
              <a:spcBef>
                <a:spcPts val="1000"/>
              </a:spcBef>
              <a:spcAft>
                <a:spcPts val="0"/>
              </a:spcAft>
              <a:buSzPts val="2400"/>
              <a:buNone/>
            </a:pPr>
            <a:br>
              <a:rPr lang="vi-VN" sz="1800"/>
            </a:br>
            <a:r>
              <a:rPr lang="vi-VN" sz="1800"/>
              <a:t>Ví dụ:</a:t>
            </a:r>
            <a:endParaRPr/>
          </a:p>
          <a:p>
            <a:pPr indent="-342900" lvl="0" marL="457200" rtl="0" algn="l">
              <a:lnSpc>
                <a:spcPct val="115000"/>
              </a:lnSpc>
              <a:spcBef>
                <a:spcPts val="1000"/>
              </a:spcBef>
              <a:spcAft>
                <a:spcPts val="0"/>
              </a:spcAft>
              <a:buSzPts val="1800"/>
              <a:buChar char="●"/>
            </a:pPr>
            <a:r>
              <a:rPr lang="vi-VN" sz="1800"/>
              <a:t>Xem thông tin chi tiết về một mục (ví dụ: sản phẩm trong ứng dụng mua sắm)</a:t>
            </a:r>
            <a:endParaRPr/>
          </a:p>
          <a:p>
            <a:pPr indent="-342900" lvl="0" marL="457200" rtl="0" algn="l">
              <a:lnSpc>
                <a:spcPct val="115000"/>
              </a:lnSpc>
              <a:spcBef>
                <a:spcPts val="1000"/>
              </a:spcBef>
              <a:spcAft>
                <a:spcPts val="0"/>
              </a:spcAft>
              <a:buSzPts val="1800"/>
              <a:buChar char="●"/>
            </a:pPr>
            <a:r>
              <a:rPr lang="vi-VN" sz="1800"/>
              <a:t>Tạo một mục mới (ví dụ: email mới)</a:t>
            </a:r>
            <a:endParaRPr/>
          </a:p>
          <a:p>
            <a:pPr indent="-342900" lvl="0" marL="457200" rtl="0" algn="l">
              <a:lnSpc>
                <a:spcPct val="115000"/>
              </a:lnSpc>
              <a:spcBef>
                <a:spcPts val="1000"/>
              </a:spcBef>
              <a:spcAft>
                <a:spcPts val="0"/>
              </a:spcAft>
              <a:buSzPts val="1800"/>
              <a:buChar char="●"/>
            </a:pPr>
            <a:r>
              <a:rPr lang="vi-VN" sz="1800"/>
              <a:t>Hiển thị các chế độ cài đặt của một ứng dụng</a:t>
            </a:r>
            <a:endParaRPr/>
          </a:p>
          <a:p>
            <a:pPr indent="-342900" lvl="0" marL="457200" rtl="0" algn="l">
              <a:lnSpc>
                <a:spcPct val="115000"/>
              </a:lnSpc>
              <a:spcBef>
                <a:spcPts val="1000"/>
              </a:spcBef>
              <a:spcAft>
                <a:spcPts val="1000"/>
              </a:spcAft>
              <a:buSzPts val="1800"/>
              <a:buChar char="●"/>
            </a:pPr>
            <a:r>
              <a:rPr lang="vi-VN" sz="1800"/>
              <a:t>Truy cập vào các dịch vụ trong những ứng dụng khác (ví dụ: thư viện ảnh hoặc duyệt xem tài liệu) </a:t>
            </a:r>
            <a:endParaRPr/>
          </a:p>
        </p:txBody>
      </p:sp>
      <p:sp>
        <p:nvSpPr>
          <p:cNvPr id="100" name="Google Shape;100;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t>Tạo thao tác từ nguồn đến đích</a:t>
            </a:r>
            <a:endParaRPr/>
          </a:p>
        </p:txBody>
      </p:sp>
      <p:sp>
        <p:nvSpPr>
          <p:cNvPr id="363" name="Google Shape;363;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64" name="Google Shape;364;p56"/>
          <p:cNvSpPr txBox="1"/>
          <p:nvPr/>
        </p:nvSpPr>
        <p:spPr>
          <a:xfrm>
            <a:off x="269425" y="1287225"/>
            <a:ext cx="35727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a:ea typeface="Roboto"/>
                <a:cs typeface="Roboto"/>
                <a:sym typeface="Roboto"/>
              </a:rPr>
              <a:t>Trong tệp </a:t>
            </a:r>
            <a:r>
              <a:rPr b="0" i="0" lang="vi-VN" sz="1800" u="none" cap="none" strike="noStrike">
                <a:solidFill>
                  <a:srgbClr val="000000"/>
                </a:solidFill>
                <a:latin typeface="Courier New"/>
                <a:ea typeface="Courier New"/>
                <a:cs typeface="Courier New"/>
                <a:sym typeface="Courier New"/>
              </a:rPr>
              <a:t>nav_graph.xml</a:t>
            </a:r>
            <a:r>
              <a:rPr b="0" i="0" lang="vi-VN" sz="1800" u="none" cap="none" strike="noStrike">
                <a:solidFill>
                  <a:srgbClr val="000000"/>
                </a:solidFill>
                <a:latin typeface="Roboto"/>
                <a:ea typeface="Roboto"/>
                <a:cs typeface="Roboto"/>
                <a:sym typeface="Roboto"/>
              </a:rPr>
              <a:t>:</a:t>
            </a:r>
            <a:endParaRPr/>
          </a:p>
        </p:txBody>
      </p:sp>
      <p:pic>
        <p:nvPicPr>
          <p:cNvPr id="365" name="Google Shape;365;p56"/>
          <p:cNvPicPr preferRelativeResize="0"/>
          <p:nvPr/>
        </p:nvPicPr>
        <p:blipFill rotWithShape="1">
          <a:blip r:embed="rId3">
            <a:alphaModFix/>
          </a:blip>
          <a:srcRect b="19464" l="15730" r="36939" t="0"/>
          <a:stretch/>
        </p:blipFill>
        <p:spPr>
          <a:xfrm>
            <a:off x="7046175" y="2756463"/>
            <a:ext cx="1731075" cy="1717225"/>
          </a:xfrm>
          <a:prstGeom prst="rect">
            <a:avLst/>
          </a:prstGeom>
          <a:noFill/>
          <a:ln>
            <a:noFill/>
          </a:ln>
        </p:spPr>
      </p:pic>
      <p:sp>
        <p:nvSpPr>
          <p:cNvPr id="366" name="Google Shape;366;p56"/>
          <p:cNvSpPr txBox="1"/>
          <p:nvPr/>
        </p:nvSpPr>
        <p:spPr>
          <a:xfrm>
            <a:off x="269425" y="1671050"/>
            <a:ext cx="8520600" cy="18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000000"/>
                </a:solidFill>
                <a:latin typeface="Consolas"/>
                <a:ea typeface="Consolas"/>
                <a:cs typeface="Consolas"/>
                <a:sym typeface="Consolas"/>
              </a:rPr>
              <a:t>&lt;fragment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android:id=</a:t>
            </a:r>
            <a:r>
              <a:rPr lang="vi-VN" sz="1700">
                <a:solidFill>
                  <a:srgbClr val="388E3C"/>
                </a:solidFill>
                <a:latin typeface="Consolas"/>
                <a:ea typeface="Consolas"/>
                <a:cs typeface="Consolas"/>
                <a:sym typeface="Consolas"/>
              </a:rPr>
              <a:t>"@+id/fragment_input"</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android:name=</a:t>
            </a:r>
            <a:r>
              <a:rPr lang="vi-VN" sz="1700">
                <a:solidFill>
                  <a:srgbClr val="388E3C"/>
                </a:solidFill>
                <a:latin typeface="Consolas"/>
                <a:ea typeface="Consolas"/>
                <a:cs typeface="Consolas"/>
                <a:sym typeface="Consolas"/>
              </a:rPr>
              <a:t>"com.example.arithmetic.InputFragment"</a:t>
            </a:r>
            <a:r>
              <a:rPr lang="vi-VN" sz="1700">
                <a:solidFill>
                  <a:srgbClr val="000000"/>
                </a:solidFill>
                <a:latin typeface="Consolas"/>
                <a:ea typeface="Consolas"/>
                <a:cs typeface="Consolas"/>
                <a:sym typeface="Consolas"/>
              </a:rPr>
              <a:t>&gt;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t>
            </a:r>
            <a:r>
              <a:rPr b="1" lang="vi-VN" sz="1700">
                <a:solidFill>
                  <a:srgbClr val="000000"/>
                </a:solidFill>
                <a:latin typeface="Consolas"/>
                <a:ea typeface="Consolas"/>
                <a:cs typeface="Consolas"/>
                <a:sym typeface="Consolas"/>
              </a:rPr>
              <a:t>   </a:t>
            </a:r>
            <a:r>
              <a:rPr b="1" lang="vi-VN" sz="1700">
                <a:solidFill>
                  <a:srgbClr val="000000"/>
                </a:solidFill>
                <a:latin typeface="Consolas"/>
                <a:ea typeface="Consolas"/>
                <a:cs typeface="Consolas"/>
                <a:sym typeface="Consolas"/>
              </a:rPr>
              <a:t>&lt;action</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android:id=</a:t>
            </a:r>
            <a:r>
              <a:rPr b="1" lang="vi-VN" sz="1700">
                <a:solidFill>
                  <a:srgbClr val="388E3C"/>
                </a:solidFill>
                <a:latin typeface="Consolas"/>
                <a:ea typeface="Consolas"/>
                <a:cs typeface="Consolas"/>
                <a:sym typeface="Consolas"/>
              </a:rPr>
              <a:t>"@+id/action_to_multiplyFragment"</a:t>
            </a:r>
            <a:endParaRPr b="1" sz="1700">
              <a:solidFill>
                <a:srgbClr val="388E3C"/>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app:destination=</a:t>
            </a:r>
            <a:r>
              <a:rPr b="1" lang="vi-VN" sz="1700">
                <a:solidFill>
                  <a:srgbClr val="388E3C"/>
                </a:solidFill>
                <a:latin typeface="Consolas"/>
                <a:ea typeface="Consolas"/>
                <a:cs typeface="Consolas"/>
                <a:sym typeface="Consolas"/>
              </a:rPr>
              <a:t>"@id/multiplyFragment"</a:t>
            </a:r>
            <a:r>
              <a:rPr b="1" lang="vi-VN" sz="1700">
                <a:solidFill>
                  <a:srgbClr val="000000"/>
                </a:solidFill>
                <a:latin typeface="Consolas"/>
                <a:ea typeface="Consolas"/>
                <a:cs typeface="Consolas"/>
                <a:sym typeface="Consolas"/>
              </a:rPr>
              <a:t> /&gt;</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700">
              <a:solidFill>
                <a:srgbClr val="000000"/>
              </a:solidFill>
              <a:latin typeface="Consolas"/>
              <a:ea typeface="Consolas"/>
              <a:cs typeface="Consolas"/>
              <a:sym typeface="Consolas"/>
            </a:endParaRPr>
          </a:p>
          <a:p>
            <a:pPr indent="0" lvl="0" marL="0" rtl="0" algn="l">
              <a:spcBef>
                <a:spcPts val="595"/>
              </a:spcBef>
              <a:spcAft>
                <a:spcPts val="595"/>
              </a:spcAft>
              <a:buNone/>
            </a:pPr>
            <a:r>
              <a:rPr lang="vi-VN" sz="1700">
                <a:solidFill>
                  <a:srgbClr val="000000"/>
                </a:solidFill>
                <a:latin typeface="Consolas"/>
                <a:ea typeface="Consolas"/>
                <a:cs typeface="Consolas"/>
                <a:sym typeface="Consolas"/>
              </a:rPr>
              <a:t>&lt;/fragment&gt;</a:t>
            </a:r>
            <a:endParaRPr sz="170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Di chuyển bằng các thao tác</a:t>
            </a:r>
            <a:endParaRPr/>
          </a:p>
        </p:txBody>
      </p:sp>
      <p:sp>
        <p:nvSpPr>
          <p:cNvPr id="372" name="Google Shape;372;p57"/>
          <p:cNvSpPr txBox="1"/>
          <p:nvPr>
            <p:ph idx="1" type="body"/>
          </p:nvPr>
        </p:nvSpPr>
        <p:spPr>
          <a:xfrm>
            <a:off x="311700" y="1231100"/>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t>Trong tệp </a:t>
            </a:r>
            <a:r>
              <a:rPr lang="vi-VN" sz="1800">
                <a:latin typeface="Courier New"/>
                <a:ea typeface="Courier New"/>
                <a:cs typeface="Courier New"/>
                <a:sym typeface="Courier New"/>
              </a:rPr>
              <a:t>InputFragment.kt</a:t>
            </a:r>
            <a:r>
              <a:rPr lang="vi-VN" sz="1800"/>
              <a:t>:</a:t>
            </a:r>
            <a:endParaRPr/>
          </a:p>
        </p:txBody>
      </p:sp>
      <p:sp>
        <p:nvSpPr>
          <p:cNvPr id="373" name="Google Shape;373;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4" name="Google Shape;374;p57"/>
          <p:cNvSpPr txBox="1"/>
          <p:nvPr/>
        </p:nvSpPr>
        <p:spPr>
          <a:xfrm>
            <a:off x="311700" y="1624700"/>
            <a:ext cx="8636400" cy="28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600">
                <a:solidFill>
                  <a:srgbClr val="3F51B5"/>
                </a:solidFill>
                <a:latin typeface="Consolas"/>
                <a:ea typeface="Consolas"/>
                <a:cs typeface="Consolas"/>
                <a:sym typeface="Consolas"/>
              </a:rPr>
              <a:t>override fun</a:t>
            </a:r>
            <a:r>
              <a:rPr lang="vi-VN" sz="1600">
                <a:solidFill>
                  <a:srgbClr val="000000"/>
                </a:solidFill>
                <a:latin typeface="Consolas"/>
                <a:ea typeface="Consolas"/>
                <a:cs typeface="Consolas"/>
                <a:sym typeface="Consolas"/>
              </a:rPr>
              <a:t> onViewCreated(view: View, savedInstanceState: Bundle?)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lang="vi-VN" sz="1600">
                <a:solidFill>
                  <a:srgbClr val="3F51B5"/>
                </a:solidFill>
                <a:latin typeface="Consolas"/>
                <a:ea typeface="Consolas"/>
                <a:cs typeface="Consolas"/>
                <a:sym typeface="Consolas"/>
              </a:rPr>
              <a:t>super</a:t>
            </a:r>
            <a:r>
              <a:rPr lang="vi-VN" sz="1600">
                <a:solidFill>
                  <a:srgbClr val="000000"/>
                </a:solidFill>
                <a:latin typeface="Consolas"/>
                <a:ea typeface="Consolas"/>
                <a:cs typeface="Consolas"/>
                <a:sym typeface="Consolas"/>
              </a:rPr>
              <a:t>.onViewCreated(view, savedInstanceState)</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binding.button.setOnClickListener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lang="vi-VN" sz="1600">
                <a:solidFill>
                  <a:srgbClr val="3F51B5"/>
                </a:solidFill>
                <a:latin typeface="Consolas"/>
                <a:ea typeface="Consolas"/>
                <a:cs typeface="Consolas"/>
                <a:sym typeface="Consolas"/>
              </a:rPr>
              <a:t>val</a:t>
            </a:r>
            <a:r>
              <a:rPr lang="vi-VN" sz="1600">
                <a:solidFill>
                  <a:srgbClr val="000000"/>
                </a:solidFill>
                <a:latin typeface="Consolas"/>
                <a:ea typeface="Consolas"/>
                <a:cs typeface="Consolas"/>
                <a:sym typeface="Consolas"/>
              </a:rPr>
              <a:t> n1 = binding.number1.text.toString().toFloatOrNull() ?: </a:t>
            </a:r>
            <a:r>
              <a:rPr lang="vi-V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lang="vi-VN" sz="1600">
                <a:solidFill>
                  <a:srgbClr val="3F51B5"/>
                </a:solidFill>
                <a:latin typeface="Consolas"/>
                <a:ea typeface="Consolas"/>
                <a:cs typeface="Consolas"/>
                <a:sym typeface="Consolas"/>
              </a:rPr>
              <a:t>val</a:t>
            </a:r>
            <a:r>
              <a:rPr lang="vi-VN" sz="1600">
                <a:solidFill>
                  <a:srgbClr val="000000"/>
                </a:solidFill>
                <a:latin typeface="Consolas"/>
                <a:ea typeface="Consolas"/>
                <a:cs typeface="Consolas"/>
                <a:sym typeface="Consolas"/>
              </a:rPr>
              <a:t> n2 = binding.number2.text.toString().toFloatOrNull() ?: </a:t>
            </a:r>
            <a:r>
              <a:rPr lang="vi-V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r>
              <a:rPr b="1" lang="vi-VN" sz="1600">
                <a:solidFill>
                  <a:srgbClr val="3F51B5"/>
                </a:solidFill>
                <a:latin typeface="Consolas"/>
                <a:ea typeface="Consolas"/>
                <a:cs typeface="Consolas"/>
                <a:sym typeface="Consolas"/>
              </a:rPr>
              <a:t>val</a:t>
            </a:r>
            <a:r>
              <a:rPr b="1" lang="vi-VN" sz="1600">
                <a:solidFill>
                  <a:srgbClr val="000000"/>
                </a:solidFill>
                <a:latin typeface="Consolas"/>
                <a:ea typeface="Consolas"/>
                <a:cs typeface="Consolas"/>
                <a:sym typeface="Consolas"/>
              </a:rPr>
              <a:t> action</a:t>
            </a:r>
            <a:r>
              <a:rPr b="1" lang="vi-VN">
                <a:solidFill>
                  <a:srgbClr val="000000"/>
                </a:solidFill>
                <a:latin typeface="Consolas"/>
                <a:ea typeface="Consolas"/>
                <a:cs typeface="Consolas"/>
                <a:sym typeface="Consolas"/>
              </a:rPr>
              <a:t> = </a:t>
            </a:r>
            <a:r>
              <a:rPr b="1" lang="vi-VN" sz="1600">
                <a:solidFill>
                  <a:srgbClr val="000000"/>
                </a:solidFill>
                <a:latin typeface="Consolas"/>
                <a:ea typeface="Consolas"/>
                <a:cs typeface="Consolas"/>
                <a:sym typeface="Consolas"/>
              </a:rPr>
              <a:t>InputFragmentDirections.actionToMultiplyFragment(n1, n2)</a:t>
            </a:r>
            <a:endParaRPr b="1"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b="1" lang="vi-VN" sz="1600">
                <a:solidFill>
                  <a:srgbClr val="000000"/>
                </a:solidFill>
                <a:latin typeface="Consolas"/>
                <a:ea typeface="Consolas"/>
                <a:cs typeface="Consolas"/>
                <a:sym typeface="Consolas"/>
              </a:rPr>
              <a:t>       view.findNavController().navigate(action)</a:t>
            </a:r>
            <a:endParaRPr b="1" sz="16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indent="0" lvl="0" marL="0" rtl="0" algn="l">
              <a:spcBef>
                <a:spcPts val="0"/>
              </a:spcBef>
              <a:spcAft>
                <a:spcPts val="595"/>
              </a:spcAft>
              <a:buNone/>
            </a:pPr>
            <a:r>
              <a:rPr lang="vi-VN" sz="1600">
                <a:solidFill>
                  <a:srgbClr val="000000"/>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Truy xuất các đối số của Mảnh</a:t>
            </a:r>
            <a:endParaRPr/>
          </a:p>
        </p:txBody>
      </p:sp>
      <p:sp>
        <p:nvSpPr>
          <p:cNvPr id="380" name="Google Shape;380;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1" name="Google Shape;381;p58"/>
          <p:cNvSpPr txBox="1"/>
          <p:nvPr/>
        </p:nvSpPr>
        <p:spPr>
          <a:xfrm>
            <a:off x="261250" y="1055419"/>
            <a:ext cx="8835900" cy="3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solidFill>
                  <a:srgbClr val="37474F"/>
                </a:solidFill>
                <a:latin typeface="Consolas"/>
                <a:ea typeface="Consolas"/>
                <a:cs typeface="Consolas"/>
                <a:sym typeface="Consolas"/>
              </a:rPr>
              <a:t> MultiplyFragment : Fragment() {</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args: MultiplyFragmentArgs </a:t>
            </a:r>
            <a:r>
              <a:rPr lang="vi-VN" sz="1700">
                <a:solidFill>
                  <a:srgbClr val="3F51B5"/>
                </a:solidFill>
                <a:latin typeface="Consolas"/>
                <a:ea typeface="Consolas"/>
                <a:cs typeface="Consolas"/>
                <a:sym typeface="Consolas"/>
              </a:rPr>
              <a:t>by</a:t>
            </a:r>
            <a:r>
              <a:rPr lang="vi-VN" sz="1700">
                <a:solidFill>
                  <a:srgbClr val="37474F"/>
                </a:solidFill>
                <a:latin typeface="Consolas"/>
                <a:ea typeface="Consolas"/>
                <a:cs typeface="Consolas"/>
                <a:sym typeface="Consolas"/>
              </a:rPr>
              <a:t> navArgs()</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lateinit</a:t>
            </a: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var</a:t>
            </a:r>
            <a:r>
              <a:rPr lang="vi-VN" sz="1700">
                <a:solidFill>
                  <a:srgbClr val="37474F"/>
                </a:solidFill>
                <a:latin typeface="Consolas"/>
                <a:ea typeface="Consolas"/>
                <a:cs typeface="Consolas"/>
                <a:sym typeface="Consolas"/>
              </a:rPr>
              <a:t> binding: FragmentMultiplyBinding</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override</a:t>
            </a: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solidFill>
                  <a:srgbClr val="37474F"/>
                </a:solidFill>
                <a:latin typeface="Consolas"/>
                <a:ea typeface="Consolas"/>
                <a:cs typeface="Consolas"/>
                <a:sym typeface="Consolas"/>
              </a:rPr>
              <a:t> onViewCreated(view: View, savedInstanceState: Bundle?) {</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super</a:t>
            </a:r>
            <a:r>
              <a:rPr lang="vi-VN" sz="1700">
                <a:solidFill>
                  <a:srgbClr val="37474F"/>
                </a:solidFill>
                <a:latin typeface="Consolas"/>
                <a:ea typeface="Consolas"/>
                <a:cs typeface="Consolas"/>
                <a:sym typeface="Consolas"/>
              </a:rPr>
              <a:t>.onViewCreated(view, savedInstanceState)</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r>
              <a:rPr b="1" lang="vi-VN" sz="1700">
                <a:solidFill>
                  <a:srgbClr val="3F51B5"/>
                </a:solidFill>
                <a:latin typeface="Consolas"/>
                <a:ea typeface="Consolas"/>
                <a:cs typeface="Consolas"/>
                <a:sym typeface="Consolas"/>
              </a:rPr>
              <a:t>val</a:t>
            </a:r>
            <a:r>
              <a:rPr b="1" lang="vi-VN" sz="1700">
                <a:solidFill>
                  <a:srgbClr val="37474F"/>
                </a:solidFill>
                <a:latin typeface="Consolas"/>
                <a:ea typeface="Consolas"/>
                <a:cs typeface="Consolas"/>
                <a:sym typeface="Consolas"/>
              </a:rPr>
              <a:t> number1 = args.number1</a:t>
            </a:r>
            <a:endParaRPr b="1" sz="1700">
              <a:solidFill>
                <a:srgbClr val="37474F"/>
              </a:solidFill>
              <a:latin typeface="Consolas"/>
              <a:ea typeface="Consolas"/>
              <a:cs typeface="Consolas"/>
              <a:sym typeface="Consolas"/>
            </a:endParaRPr>
          </a:p>
          <a:p>
            <a:pPr indent="0" lvl="0" marL="0" rtl="0" algn="l">
              <a:spcBef>
                <a:spcPts val="400"/>
              </a:spcBef>
              <a:spcAft>
                <a:spcPts val="0"/>
              </a:spcAft>
              <a:buNone/>
            </a:pPr>
            <a:r>
              <a:rPr b="1" lang="vi-VN" sz="1700">
                <a:solidFill>
                  <a:srgbClr val="37474F"/>
                </a:solidFill>
                <a:latin typeface="Consolas"/>
                <a:ea typeface="Consolas"/>
                <a:cs typeface="Consolas"/>
                <a:sym typeface="Consolas"/>
              </a:rPr>
              <a:t>       </a:t>
            </a:r>
            <a:r>
              <a:rPr b="1" lang="vi-VN" sz="1700">
                <a:solidFill>
                  <a:srgbClr val="3F51B5"/>
                </a:solidFill>
                <a:latin typeface="Consolas"/>
                <a:ea typeface="Consolas"/>
                <a:cs typeface="Consolas"/>
                <a:sym typeface="Consolas"/>
              </a:rPr>
              <a:t>val</a:t>
            </a:r>
            <a:r>
              <a:rPr b="1" lang="vi-VN" sz="1700">
                <a:solidFill>
                  <a:srgbClr val="37474F"/>
                </a:solidFill>
                <a:latin typeface="Consolas"/>
                <a:ea typeface="Consolas"/>
                <a:cs typeface="Consolas"/>
                <a:sym typeface="Consolas"/>
              </a:rPr>
              <a:t> number2 = args.number2</a:t>
            </a:r>
            <a:endParaRPr b="1"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result = number1 * number2</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binding.output.text = </a:t>
            </a:r>
            <a:r>
              <a:rPr lang="vi-VN" sz="1700">
                <a:solidFill>
                  <a:srgbClr val="388E3C"/>
                </a:solidFill>
                <a:latin typeface="Consolas"/>
                <a:ea typeface="Consolas"/>
                <a:cs typeface="Consolas"/>
                <a:sym typeface="Consolas"/>
              </a:rPr>
              <a:t>"</a:t>
            </a:r>
            <a:r>
              <a:rPr lang="vi-VN" sz="1700">
                <a:solidFill>
                  <a:srgbClr val="C53929"/>
                </a:solidFill>
                <a:latin typeface="Consolas"/>
                <a:ea typeface="Consolas"/>
                <a:cs typeface="Consolas"/>
                <a:sym typeface="Consolas"/>
              </a:rPr>
              <a:t>${</a:t>
            </a:r>
            <a:r>
              <a:rPr lang="vi-VN" sz="1700">
                <a:solidFill>
                  <a:srgbClr val="388E3C"/>
                </a:solidFill>
                <a:latin typeface="Consolas"/>
                <a:ea typeface="Consolas"/>
                <a:cs typeface="Consolas"/>
                <a:sym typeface="Consolas"/>
              </a:rPr>
              <a:t>number1</a:t>
            </a:r>
            <a:r>
              <a:rPr lang="vi-VN" sz="1700">
                <a:solidFill>
                  <a:srgbClr val="C53929"/>
                </a:solidFill>
                <a:latin typeface="Consolas"/>
                <a:ea typeface="Consolas"/>
                <a:cs typeface="Consolas"/>
                <a:sym typeface="Consolas"/>
              </a:rPr>
              <a:t>}</a:t>
            </a:r>
            <a:r>
              <a:rPr lang="vi-VN" sz="1700">
                <a:solidFill>
                  <a:srgbClr val="388E3C"/>
                </a:solidFill>
                <a:latin typeface="Consolas"/>
                <a:ea typeface="Consolas"/>
                <a:cs typeface="Consolas"/>
                <a:sym typeface="Consolas"/>
              </a:rPr>
              <a:t> * </a:t>
            </a:r>
            <a:r>
              <a:rPr lang="vi-VN" sz="1700">
                <a:solidFill>
                  <a:srgbClr val="C53929"/>
                </a:solidFill>
                <a:latin typeface="Consolas"/>
                <a:ea typeface="Consolas"/>
                <a:cs typeface="Consolas"/>
                <a:sym typeface="Consolas"/>
              </a:rPr>
              <a:t>${</a:t>
            </a:r>
            <a:r>
              <a:rPr lang="vi-VN" sz="1700">
                <a:solidFill>
                  <a:srgbClr val="388E3C"/>
                </a:solidFill>
                <a:latin typeface="Consolas"/>
                <a:ea typeface="Consolas"/>
                <a:cs typeface="Consolas"/>
                <a:sym typeface="Consolas"/>
              </a:rPr>
              <a:t>number2</a:t>
            </a:r>
            <a:r>
              <a:rPr lang="vi-VN" sz="1700">
                <a:solidFill>
                  <a:srgbClr val="C53929"/>
                </a:solidFill>
                <a:latin typeface="Consolas"/>
                <a:ea typeface="Consolas"/>
                <a:cs typeface="Consolas"/>
                <a:sym typeface="Consolas"/>
              </a:rPr>
              <a:t>}</a:t>
            </a:r>
            <a:r>
              <a:rPr lang="vi-VN" sz="1700">
                <a:solidFill>
                  <a:srgbClr val="388E3C"/>
                </a:solidFill>
                <a:latin typeface="Consolas"/>
                <a:ea typeface="Consolas"/>
                <a:cs typeface="Consolas"/>
                <a:sym typeface="Consolas"/>
              </a:rPr>
              <a:t> = </a:t>
            </a:r>
            <a:r>
              <a:rPr lang="vi-VN" sz="1700">
                <a:solidFill>
                  <a:srgbClr val="C53929"/>
                </a:solidFill>
                <a:latin typeface="Consolas"/>
                <a:ea typeface="Consolas"/>
                <a:cs typeface="Consolas"/>
                <a:sym typeface="Consolas"/>
              </a:rPr>
              <a:t>${</a:t>
            </a:r>
            <a:r>
              <a:rPr lang="vi-VN" sz="1700">
                <a:solidFill>
                  <a:srgbClr val="388E3C"/>
                </a:solidFill>
                <a:latin typeface="Consolas"/>
                <a:ea typeface="Consolas"/>
                <a:cs typeface="Consolas"/>
                <a:sym typeface="Consolas"/>
              </a:rPr>
              <a:t>result</a:t>
            </a:r>
            <a:r>
              <a:rPr lang="vi-VN" sz="1700">
                <a:solidFill>
                  <a:srgbClr val="C53929"/>
                </a:solidFill>
                <a:latin typeface="Consolas"/>
                <a:ea typeface="Consolas"/>
                <a:cs typeface="Consolas"/>
                <a:sym typeface="Consolas"/>
              </a:rPr>
              <a:t>}</a:t>
            </a:r>
            <a:r>
              <a:rPr lang="vi-V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400"/>
              </a:spcBef>
              <a:spcAft>
                <a:spcPts val="0"/>
              </a:spcAft>
              <a:buNone/>
            </a:pP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vi-VN" sz="1700">
                <a:solidFill>
                  <a:srgbClr val="37474F"/>
                </a:solidFill>
                <a:latin typeface="Consolas"/>
                <a:ea typeface="Consolas"/>
                <a:cs typeface="Consolas"/>
                <a:sym typeface="Consolas"/>
              </a:rPr>
              <a:t>}</a:t>
            </a:r>
            <a:endParaRPr sz="1700">
              <a:solidFill>
                <a:srgbClr val="00000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9"/>
          <p:cNvSpPr txBox="1"/>
          <p:nvPr>
            <p:ph type="ctrTitle"/>
          </p:nvPr>
        </p:nvSpPr>
        <p:spPr>
          <a:xfrm>
            <a:off x="707600" y="0"/>
            <a:ext cx="7583700" cy="465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a:t>Giao diện người dùng điều hướng</a:t>
            </a:r>
            <a:endParaRPr/>
          </a:p>
        </p:txBody>
      </p:sp>
      <p:sp>
        <p:nvSpPr>
          <p:cNvPr id="387" name="Google Shape;387;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Các trình đơn được xem lại</a:t>
            </a:r>
            <a:endParaRPr/>
          </a:p>
        </p:txBody>
      </p:sp>
      <p:sp>
        <p:nvSpPr>
          <p:cNvPr id="393" name="Google Shape;393;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4" name="Google Shape;394;p60"/>
          <p:cNvSpPr txBox="1"/>
          <p:nvPr/>
        </p:nvSpPr>
        <p:spPr>
          <a:xfrm>
            <a:off x="253100" y="1782525"/>
            <a:ext cx="8654100" cy="16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onOptionsItemSelected(item: MenuItem): Boolean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navController = findNavController(R.id.nav_host_fragment)</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solidFill>
                  <a:srgbClr val="37474F"/>
                </a:solidFill>
                <a:latin typeface="Consolas"/>
                <a:ea typeface="Consolas"/>
                <a:cs typeface="Consolas"/>
                <a:sym typeface="Consolas"/>
              </a:rPr>
              <a:t> item.onNavDestinationSelected(navController)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super</a:t>
            </a:r>
            <a:r>
              <a:rPr lang="vi-VN" sz="1800">
                <a:solidFill>
                  <a:srgbClr val="37474F"/>
                </a:solidFill>
                <a:latin typeface="Consolas"/>
                <a:ea typeface="Consolas"/>
                <a:cs typeface="Consolas"/>
                <a:sym typeface="Consolas"/>
              </a:rPr>
              <a:t>.onOptionsItemSelected(item)</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vi-VN" sz="1800">
                <a:solidFill>
                  <a:srgbClr val="37474F"/>
                </a:solidFill>
                <a:latin typeface="Consolas"/>
                <a:ea typeface="Consolas"/>
                <a:cs typeface="Consolas"/>
                <a:sym typeface="Consolas"/>
              </a:rPr>
              <a:t>}</a:t>
            </a:r>
            <a:endParaRPr sz="1700">
              <a:solidFill>
                <a:srgbClr val="000000"/>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311700" y="170825"/>
            <a:ext cx="878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DrawerLayout cho ngăn điều hướng</a:t>
            </a:r>
            <a:endParaRPr/>
          </a:p>
        </p:txBody>
      </p:sp>
      <p:sp>
        <p:nvSpPr>
          <p:cNvPr id="400" name="Google Shape;400;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1" name="Google Shape;401;p61"/>
          <p:cNvSpPr txBox="1"/>
          <p:nvPr/>
        </p:nvSpPr>
        <p:spPr>
          <a:xfrm>
            <a:off x="311700" y="1064075"/>
            <a:ext cx="8520600" cy="3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VN" sz="1700">
                <a:solidFill>
                  <a:srgbClr val="000000"/>
                </a:solidFill>
                <a:latin typeface="Consolas"/>
                <a:ea typeface="Consolas"/>
                <a:cs typeface="Consolas"/>
                <a:sym typeface="Consolas"/>
              </a:rPr>
              <a:t>&lt;androidx.drawerlayout.widget.DrawerLayout    </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android:id=</a:t>
            </a:r>
            <a:r>
              <a:rPr b="1" lang="vi-VN" sz="1700">
                <a:solidFill>
                  <a:srgbClr val="388E3C"/>
                </a:solidFill>
                <a:latin typeface="Consolas"/>
                <a:ea typeface="Consolas"/>
                <a:cs typeface="Consolas"/>
                <a:sym typeface="Consolas"/>
              </a:rPr>
              <a:t>"@+id/drawer_layout"</a:t>
            </a:r>
            <a:r>
              <a:rPr b="1" lang="vi-VN" sz="1700">
                <a:solidFill>
                  <a:srgbClr val="000000"/>
                </a:solidFill>
                <a:latin typeface="Consolas"/>
                <a:ea typeface="Consolas"/>
                <a:cs typeface="Consolas"/>
                <a:sym typeface="Consolas"/>
              </a:rPr>
              <a:t> ...&gt;</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&lt;fragment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android:name=</a:t>
            </a:r>
            <a:r>
              <a:rPr lang="vi-VN" sz="1700">
                <a:solidFill>
                  <a:srgbClr val="388E3C"/>
                </a:solidFill>
                <a:latin typeface="Consolas"/>
                <a:ea typeface="Consolas"/>
                <a:cs typeface="Consolas"/>
                <a:sym typeface="Consolas"/>
              </a:rPr>
              <a:t>"androidx.navigation.fragment.NavHostFragment"</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android:id=</a:t>
            </a:r>
            <a:r>
              <a:rPr lang="vi-VN" sz="1700">
                <a:solidFill>
                  <a:srgbClr val="388E3C"/>
                </a:solidFill>
                <a:latin typeface="Consolas"/>
                <a:ea typeface="Consolas"/>
                <a:cs typeface="Consolas"/>
                <a:sym typeface="Consolas"/>
              </a:rPr>
              <a:t>"@+id/nav_host_fragment"</a:t>
            </a:r>
            <a:r>
              <a:rPr lang="vi-VN" sz="1700">
                <a:solidFill>
                  <a:srgbClr val="000000"/>
                </a:solidFill>
                <a:latin typeface="Consolas"/>
                <a:ea typeface="Consolas"/>
                <a:cs typeface="Consolas"/>
                <a:sym typeface="Consolas"/>
              </a:rPr>
              <a:t> ... /&gt;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700">
              <a:solidFill>
                <a:srgbClr val="000000"/>
              </a:solidFill>
              <a:latin typeface="Consolas"/>
              <a:ea typeface="Consolas"/>
              <a:cs typeface="Consolas"/>
              <a:sym typeface="Consolas"/>
            </a:endParaRPr>
          </a:p>
          <a:p>
            <a:pPr indent="0" lvl="0" marL="0" rtl="0" algn="l">
              <a:spcBef>
                <a:spcPts val="400"/>
              </a:spcBef>
              <a:spcAft>
                <a:spcPts val="0"/>
              </a:spcAft>
              <a:buNone/>
            </a:pPr>
            <a:r>
              <a:rPr lang="vi-VN" sz="1700">
                <a:solidFill>
                  <a:srgbClr val="000000"/>
                </a:solidFill>
                <a:latin typeface="Consolas"/>
                <a:ea typeface="Consolas"/>
                <a:cs typeface="Consolas"/>
                <a:sym typeface="Consolas"/>
              </a:rPr>
              <a:t>    &lt;com.google.android.material.navigation.NavigationView</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android:id=</a:t>
            </a:r>
            <a:r>
              <a:rPr lang="vi-VN" sz="1700">
                <a:solidFill>
                  <a:srgbClr val="388E3C"/>
                </a:solidFill>
                <a:latin typeface="Consolas"/>
                <a:ea typeface="Consolas"/>
                <a:cs typeface="Consolas"/>
                <a:sym typeface="Consolas"/>
              </a:rPr>
              <a:t>"@+id/nav_view"</a:t>
            </a:r>
            <a:endParaRPr sz="1700">
              <a:solidFill>
                <a:srgbClr val="388E3C"/>
              </a:solidFill>
              <a:highlight>
                <a:srgbClr val="FFFFFF"/>
              </a:highlight>
              <a:latin typeface="Consolas"/>
              <a:ea typeface="Consolas"/>
              <a:cs typeface="Consolas"/>
              <a:sym typeface="Consolas"/>
            </a:endParaRPr>
          </a:p>
          <a:p>
            <a:pPr indent="0" lvl="0" marL="0" rtl="0" algn="l">
              <a:spcBef>
                <a:spcPts val="0"/>
              </a:spcBef>
              <a:spcAft>
                <a:spcPts val="0"/>
              </a:spcAft>
              <a:buNone/>
            </a:pPr>
            <a:r>
              <a:rPr lang="vi-VN" sz="1700">
                <a:solidFill>
                  <a:srgbClr val="000000"/>
                </a:solidFill>
                <a:highlight>
                  <a:srgbClr val="FFFFFF"/>
                </a:highlight>
                <a:latin typeface="Consolas"/>
                <a:ea typeface="Consolas"/>
                <a:cs typeface="Consolas"/>
                <a:sym typeface="Consolas"/>
              </a:rPr>
              <a:t>        app:menu=</a:t>
            </a:r>
            <a:r>
              <a:rPr lang="vi-VN" sz="1700">
                <a:solidFill>
                  <a:srgbClr val="388E3C"/>
                </a:solidFill>
                <a:highlight>
                  <a:srgbClr val="FFFFFF"/>
                </a:highlight>
                <a:latin typeface="Consolas"/>
                <a:ea typeface="Consolas"/>
                <a:cs typeface="Consolas"/>
                <a:sym typeface="Consolas"/>
              </a:rPr>
              <a:t>"@menu/activity_main_drawer"</a:t>
            </a:r>
            <a:r>
              <a:rPr lang="vi-VN" sz="1700">
                <a:solidFill>
                  <a:srgbClr val="000000"/>
                </a:solidFill>
                <a:highlight>
                  <a:srgbClr val="FFFFFF"/>
                </a:highlight>
                <a:latin typeface="Consolas"/>
                <a:ea typeface="Consolas"/>
                <a:cs typeface="Consolas"/>
                <a:sym typeface="Consolas"/>
              </a:rPr>
              <a:t> </a:t>
            </a:r>
            <a:r>
              <a:rPr lang="vi-VN" sz="1700">
                <a:solidFill>
                  <a:srgbClr val="000000"/>
                </a:solidFill>
                <a:latin typeface="Consolas"/>
                <a:ea typeface="Consolas"/>
                <a:cs typeface="Consolas"/>
                <a:sym typeface="Consolas"/>
              </a:rPr>
              <a:t>... /&gt;</a:t>
            </a:r>
            <a:endParaRPr sz="1700">
              <a:solidFill>
                <a:srgbClr val="000000"/>
              </a:solidFill>
              <a:latin typeface="Consolas"/>
              <a:ea typeface="Consolas"/>
              <a:cs typeface="Consolas"/>
              <a:sym typeface="Consolas"/>
            </a:endParaRPr>
          </a:p>
          <a:p>
            <a:pPr indent="0" lvl="0" marL="0" rtl="0" algn="l">
              <a:spcBef>
                <a:spcPts val="400"/>
              </a:spcBef>
              <a:spcAft>
                <a:spcPts val="0"/>
              </a:spcAft>
              <a:buNone/>
            </a:pPr>
            <a:r>
              <a:t/>
            </a:r>
            <a:endParaRPr sz="1700">
              <a:solidFill>
                <a:srgbClr val="000000"/>
              </a:solidFill>
              <a:latin typeface="Consolas"/>
              <a:ea typeface="Consolas"/>
              <a:cs typeface="Consolas"/>
              <a:sym typeface="Consolas"/>
            </a:endParaRPr>
          </a:p>
          <a:p>
            <a:pPr indent="0" lvl="0" marL="0" rtl="0" algn="l">
              <a:spcBef>
                <a:spcPts val="400"/>
              </a:spcBef>
              <a:spcAft>
                <a:spcPts val="0"/>
              </a:spcAft>
              <a:buNone/>
            </a:pPr>
            <a:r>
              <a:rPr b="1" lang="vi-VN" sz="1700">
                <a:solidFill>
                  <a:srgbClr val="000000"/>
                </a:solidFill>
                <a:latin typeface="Consolas"/>
                <a:ea typeface="Consolas"/>
                <a:cs typeface="Consolas"/>
                <a:sym typeface="Consolas"/>
              </a:rPr>
              <a:t>&lt;/androidx.drawerlayout.widget.DrawerLayout&gt;</a:t>
            </a:r>
            <a:endParaRPr b="1" sz="17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Hoàn tất việc thiết lập ngăn điều hướng</a:t>
            </a:r>
            <a:endParaRPr/>
          </a:p>
        </p:txBody>
      </p:sp>
      <p:sp>
        <p:nvSpPr>
          <p:cNvPr id="407" name="Google Shape;407;p62"/>
          <p:cNvSpPr txBox="1"/>
          <p:nvPr>
            <p:ph idx="1" type="body"/>
          </p:nvPr>
        </p:nvSpPr>
        <p:spPr>
          <a:xfrm>
            <a:off x="261250" y="1181100"/>
            <a:ext cx="8836200" cy="12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sz="1700"/>
              <a:t>Kết nối </a:t>
            </a:r>
            <a:r>
              <a:rPr lang="vi-VN" sz="1700">
                <a:latin typeface="Courier New"/>
                <a:ea typeface="Courier New"/>
                <a:cs typeface="Courier New"/>
                <a:sym typeface="Courier New"/>
              </a:rPr>
              <a:t>DrawerLayout</a:t>
            </a:r>
            <a:r>
              <a:rPr lang="vi-VN" sz="1700"/>
              <a:t> với sơ đồ điều hướng:</a:t>
            </a:r>
            <a:endParaRPr sz="1700">
              <a:solidFill>
                <a:schemeClr val="dk1"/>
              </a:solidFill>
            </a:endParaRPr>
          </a:p>
          <a:p>
            <a:pPr indent="0" lvl="0" marL="0" rtl="0" algn="l">
              <a:spcBef>
                <a:spcPts val="1000"/>
              </a:spcBef>
              <a:spcAft>
                <a:spcPts val="0"/>
              </a:spcAft>
              <a:buClr>
                <a:schemeClr val="dk1"/>
              </a:buClr>
              <a:buSzPts val="1100"/>
              <a:buFont typeface="Arial"/>
              <a:buNone/>
            </a:pP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appBarConfiguration = AppBarConfig(navController.graph, drawer)</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700"/>
          </a:p>
        </p:txBody>
      </p:sp>
      <p:sp>
        <p:nvSpPr>
          <p:cNvPr id="408" name="Google Shape;408;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9" name="Google Shape;409;p62"/>
          <p:cNvSpPr txBox="1"/>
          <p:nvPr/>
        </p:nvSpPr>
        <p:spPr>
          <a:xfrm>
            <a:off x="261250" y="2710550"/>
            <a:ext cx="8433600" cy="12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vi-VN" sz="1800" u="none" cap="none" strike="noStrike">
                <a:solidFill>
                  <a:schemeClr val="dk1"/>
                </a:solidFill>
                <a:latin typeface="Roboto"/>
                <a:ea typeface="Roboto"/>
                <a:cs typeface="Roboto"/>
                <a:sym typeface="Roboto"/>
              </a:rPr>
              <a:t>Thiết lập </a:t>
            </a:r>
            <a:r>
              <a:rPr b="0" i="0" lang="vi-VN" sz="1800" u="none" cap="none" strike="noStrike">
                <a:solidFill>
                  <a:schemeClr val="dk1"/>
                </a:solidFill>
                <a:latin typeface="Courier New"/>
                <a:ea typeface="Courier New"/>
                <a:cs typeface="Courier New"/>
                <a:sym typeface="Courier New"/>
              </a:rPr>
              <a:t>NavigationView</a:t>
            </a:r>
            <a:r>
              <a:rPr b="0" i="0" lang="vi-VN" sz="1800" u="none" cap="none" strike="noStrike">
                <a:solidFill>
                  <a:schemeClr val="dk1"/>
                </a:solidFill>
                <a:latin typeface="Roboto"/>
                <a:ea typeface="Roboto"/>
                <a:cs typeface="Roboto"/>
                <a:sym typeface="Roboto"/>
              </a:rPr>
              <a:t> để dùng với </a:t>
            </a:r>
            <a:r>
              <a:rPr b="0" i="0" lang="vi-VN" sz="1800" u="none" cap="none" strike="noStrike">
                <a:solidFill>
                  <a:schemeClr val="dk1"/>
                </a:solidFill>
                <a:latin typeface="Courier New"/>
                <a:ea typeface="Courier New"/>
                <a:cs typeface="Courier New"/>
                <a:sym typeface="Courier New"/>
              </a:rPr>
              <a:t>NavController</a:t>
            </a:r>
            <a:r>
              <a:rPr b="0" i="0" lang="vi-VN" sz="1800" u="none" cap="none" strike="noStrike">
                <a:solidFill>
                  <a:schemeClr val="dk1"/>
                </a:solidFill>
                <a:latin typeface="Roboto"/>
                <a:ea typeface="Roboto"/>
                <a:cs typeface="Roboto"/>
                <a:sym typeface="Roboto"/>
              </a:rPr>
              <a:t>:</a:t>
            </a:r>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navView = findViewById&lt;NavigationView&gt;(R.id.nav_view)</a:t>
            </a:r>
            <a:endParaRPr sz="1800">
              <a:solidFill>
                <a:schemeClr val="dk1"/>
              </a:solidFill>
              <a:latin typeface="Consolas"/>
              <a:ea typeface="Consolas"/>
              <a:cs typeface="Consolas"/>
              <a:sym typeface="Consolas"/>
            </a:endParaRPr>
          </a:p>
          <a:p>
            <a:pPr indent="0" lvl="0" marL="0" rtl="0" algn="l">
              <a:spcBef>
                <a:spcPts val="595"/>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navView.setupWithNavController(navController)</a:t>
            </a:r>
            <a:endParaRPr sz="1800">
              <a:solidFill>
                <a:schemeClr val="dk1"/>
              </a:solidFill>
              <a:latin typeface="Consolas"/>
              <a:ea typeface="Consolas"/>
              <a:cs typeface="Consolas"/>
              <a:sym typeface="Consolas"/>
            </a:endParaRPr>
          </a:p>
          <a:p>
            <a:pPr indent="0" lvl="0" marL="0" marR="0" rtl="0" algn="l">
              <a:lnSpc>
                <a:spcPct val="100000"/>
              </a:lnSpc>
              <a:spcBef>
                <a:spcPts val="595"/>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Tìm hiểu về ngăn xếp lùi</a:t>
            </a:r>
            <a:endParaRPr/>
          </a:p>
        </p:txBody>
      </p:sp>
      <p:sp>
        <p:nvSpPr>
          <p:cNvPr id="415" name="Google Shape;415;p63"/>
          <p:cNvSpPr/>
          <p:nvPr/>
        </p:nvSpPr>
        <p:spPr>
          <a:xfrm>
            <a:off x="504575" y="1678075"/>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txBox="1"/>
          <p:nvPr/>
        </p:nvSpPr>
        <p:spPr>
          <a:xfrm>
            <a:off x="504625" y="41451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vi-VN" sz="2000" u="none" cap="none" strike="noStrike">
                <a:solidFill>
                  <a:srgbClr val="000000"/>
                </a:solidFill>
                <a:latin typeface="Roboto"/>
                <a:ea typeface="Roboto"/>
                <a:cs typeface="Roboto"/>
                <a:sym typeface="Roboto"/>
              </a:rPr>
              <a:t>Ngăn xếp lùi</a:t>
            </a:r>
            <a:endParaRPr/>
          </a:p>
        </p:txBody>
      </p:sp>
      <p:sp>
        <p:nvSpPr>
          <p:cNvPr id="417" name="Google Shape;417;p63"/>
          <p:cNvSpPr/>
          <p:nvPr/>
        </p:nvSpPr>
        <p:spPr>
          <a:xfrm>
            <a:off x="63992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1</a:t>
            </a:r>
            <a:endParaRPr/>
          </a:p>
        </p:txBody>
      </p:sp>
      <p:sp>
        <p:nvSpPr>
          <p:cNvPr id="418" name="Google Shape;418;p63"/>
          <p:cNvSpPr/>
          <p:nvPr/>
        </p:nvSpPr>
        <p:spPr>
          <a:xfrm>
            <a:off x="639925" y="2557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2</a:t>
            </a:r>
            <a:endParaRPr/>
          </a:p>
        </p:txBody>
      </p:sp>
      <p:sp>
        <p:nvSpPr>
          <p:cNvPr id="419" name="Google Shape;419;p63"/>
          <p:cNvSpPr/>
          <p:nvPr/>
        </p:nvSpPr>
        <p:spPr>
          <a:xfrm>
            <a:off x="3514450"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3"/>
          <p:cNvSpPr txBox="1"/>
          <p:nvPr/>
        </p:nvSpPr>
        <p:spPr>
          <a:xfrm>
            <a:off x="3514500" y="41451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vi-VN" sz="2000" u="none" cap="none" strike="noStrike">
                <a:solidFill>
                  <a:srgbClr val="000000"/>
                </a:solidFill>
                <a:latin typeface="Roboto"/>
                <a:ea typeface="Roboto"/>
                <a:cs typeface="Roboto"/>
                <a:sym typeface="Roboto"/>
              </a:rPr>
              <a:t>Ngăn xếp lùi</a:t>
            </a:r>
            <a:endParaRPr/>
          </a:p>
        </p:txBody>
      </p:sp>
      <p:sp>
        <p:nvSpPr>
          <p:cNvPr id="421" name="Google Shape;421;p63"/>
          <p:cNvSpPr/>
          <p:nvPr/>
        </p:nvSpPr>
        <p:spPr>
          <a:xfrm>
            <a:off x="3649800"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1</a:t>
            </a:r>
            <a:endParaRPr/>
          </a:p>
        </p:txBody>
      </p:sp>
      <p:sp>
        <p:nvSpPr>
          <p:cNvPr id="422" name="Google Shape;422;p63"/>
          <p:cNvSpPr/>
          <p:nvPr/>
        </p:nvSpPr>
        <p:spPr>
          <a:xfrm>
            <a:off x="6524375"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3"/>
          <p:cNvSpPr txBox="1"/>
          <p:nvPr/>
        </p:nvSpPr>
        <p:spPr>
          <a:xfrm>
            <a:off x="6524425" y="41451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vi-VN" sz="2000" u="none" cap="none" strike="noStrike">
                <a:solidFill>
                  <a:srgbClr val="000000"/>
                </a:solidFill>
                <a:latin typeface="Roboto"/>
                <a:ea typeface="Roboto"/>
                <a:cs typeface="Roboto"/>
                <a:sym typeface="Roboto"/>
              </a:rPr>
              <a:t>Ngăn xếp lùi</a:t>
            </a:r>
            <a:endParaRPr/>
          </a:p>
        </p:txBody>
      </p:sp>
      <p:sp>
        <p:nvSpPr>
          <p:cNvPr id="424" name="Google Shape;424;p63"/>
          <p:cNvSpPr/>
          <p:nvPr/>
        </p:nvSpPr>
        <p:spPr>
          <a:xfrm>
            <a:off x="6651475" y="2590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2</a:t>
            </a:r>
            <a:endParaRPr/>
          </a:p>
        </p:txBody>
      </p:sp>
      <p:sp>
        <p:nvSpPr>
          <p:cNvPr id="425" name="Google Shape;425;p63"/>
          <p:cNvSpPr/>
          <p:nvPr/>
        </p:nvSpPr>
        <p:spPr>
          <a:xfrm>
            <a:off x="665147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1</a:t>
            </a:r>
            <a:endParaRPr/>
          </a:p>
        </p:txBody>
      </p:sp>
      <p:sp>
        <p:nvSpPr>
          <p:cNvPr id="426" name="Google Shape;426;p63"/>
          <p:cNvSpPr/>
          <p:nvPr/>
        </p:nvSpPr>
        <p:spPr>
          <a:xfrm>
            <a:off x="3649800" y="2590200"/>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2</a:t>
            </a:r>
            <a:endParaRPr/>
          </a:p>
        </p:txBody>
      </p:sp>
      <p:sp>
        <p:nvSpPr>
          <p:cNvPr id="427" name="Google Shape;427;p63"/>
          <p:cNvSpPr/>
          <p:nvPr/>
        </p:nvSpPr>
        <p:spPr>
          <a:xfrm>
            <a:off x="3649800" y="1828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3</a:t>
            </a:r>
            <a:endParaRPr/>
          </a:p>
        </p:txBody>
      </p:sp>
      <p:sp>
        <p:nvSpPr>
          <p:cNvPr id="428" name="Google Shape;428;p63"/>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a:ea typeface="Roboto"/>
                <a:cs typeface="Roboto"/>
                <a:sym typeface="Roboto"/>
              </a:rPr>
              <a:t>Trạng thái 1</a:t>
            </a:r>
            <a:endParaRPr/>
          </a:p>
        </p:txBody>
      </p:sp>
      <p:sp>
        <p:nvSpPr>
          <p:cNvPr id="429" name="Google Shape;429;p63"/>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a:ea typeface="Roboto"/>
                <a:cs typeface="Roboto"/>
                <a:sym typeface="Roboto"/>
              </a:rPr>
              <a:t>Trạng thái 3</a:t>
            </a:r>
            <a:endParaRPr/>
          </a:p>
        </p:txBody>
      </p:sp>
      <p:sp>
        <p:nvSpPr>
          <p:cNvPr id="430" name="Google Shape;430;p63"/>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a:ea typeface="Roboto"/>
                <a:cs typeface="Roboto"/>
                <a:sym typeface="Roboto"/>
              </a:rPr>
              <a:t>Trạng thái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Các mảnh và ngăn xếp lùi</a:t>
            </a:r>
            <a:endParaRPr/>
          </a:p>
        </p:txBody>
      </p:sp>
      <p:grpSp>
        <p:nvGrpSpPr>
          <p:cNvPr id="436" name="Google Shape;436;p64"/>
          <p:cNvGrpSpPr/>
          <p:nvPr/>
        </p:nvGrpSpPr>
        <p:grpSpPr>
          <a:xfrm>
            <a:off x="616329" y="2030866"/>
            <a:ext cx="2076867" cy="2393137"/>
            <a:chOff x="3476375" y="1446600"/>
            <a:chExt cx="2191250" cy="2689825"/>
          </a:xfrm>
        </p:grpSpPr>
        <p:sp>
          <p:nvSpPr>
            <p:cNvPr id="437" name="Google Shape;437;p6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vi-VN" sz="2000" u="none" cap="none" strike="noStrike">
                  <a:solidFill>
                    <a:srgbClr val="000000"/>
                  </a:solidFill>
                  <a:latin typeface="Roboto"/>
                  <a:ea typeface="Roboto"/>
                  <a:cs typeface="Roboto"/>
                  <a:sym typeface="Roboto"/>
                </a:rPr>
                <a:t>Ngăn xếp lùi</a:t>
              </a:r>
              <a:endParaRPr/>
            </a:p>
          </p:txBody>
        </p:sp>
        <p:sp>
          <p:nvSpPr>
            <p:cNvPr id="439" name="Google Shape;439;p6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1</a:t>
              </a:r>
              <a:endParaRPr/>
            </a:p>
          </p:txBody>
        </p:sp>
        <p:sp>
          <p:nvSpPr>
            <p:cNvPr id="440" name="Google Shape;440;p6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2</a:t>
              </a:r>
              <a:endParaRPr/>
            </a:p>
          </p:txBody>
        </p:sp>
        <p:sp>
          <p:nvSpPr>
            <p:cNvPr id="441" name="Google Shape;441;p6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Roboto Condensed"/>
                  <a:ea typeface="Roboto Condensed"/>
                  <a:cs typeface="Roboto Condensed"/>
                  <a:sym typeface="Roboto Condensed"/>
                </a:rPr>
                <a:t>Mảnh 1</a:t>
              </a:r>
              <a:endParaRPr/>
            </a:p>
          </p:txBody>
        </p:sp>
      </p:grpSp>
      <p:grpSp>
        <p:nvGrpSpPr>
          <p:cNvPr id="442" name="Google Shape;442;p64"/>
          <p:cNvGrpSpPr/>
          <p:nvPr/>
        </p:nvGrpSpPr>
        <p:grpSpPr>
          <a:xfrm>
            <a:off x="3530431" y="1552522"/>
            <a:ext cx="2085207" cy="2890546"/>
            <a:chOff x="5574800" y="1116125"/>
            <a:chExt cx="2200050" cy="3248900"/>
          </a:xfrm>
        </p:grpSpPr>
        <p:sp>
          <p:nvSpPr>
            <p:cNvPr id="443" name="Google Shape;443;p64"/>
            <p:cNvSpPr/>
            <p:nvPr/>
          </p:nvSpPr>
          <p:spPr>
            <a:xfrm>
              <a:off x="5583650" y="1116125"/>
              <a:ext cx="2191200" cy="287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4"/>
            <p:cNvSpPr txBox="1"/>
            <p:nvPr/>
          </p:nvSpPr>
          <p:spPr>
            <a:xfrm>
              <a:off x="5574800" y="40689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vi-VN" sz="2000" u="none" cap="none" strike="noStrike">
                  <a:solidFill>
                    <a:srgbClr val="000000"/>
                  </a:solidFill>
                  <a:latin typeface="Roboto"/>
                  <a:ea typeface="Roboto"/>
                  <a:cs typeface="Roboto"/>
                  <a:sym typeface="Roboto"/>
                </a:rPr>
                <a:t>Ngăn xếp lùi</a:t>
              </a:r>
              <a:endParaRPr/>
            </a:p>
          </p:txBody>
        </p:sp>
        <p:sp>
          <p:nvSpPr>
            <p:cNvPr id="445" name="Google Shape;445;p64"/>
            <p:cNvSpPr/>
            <p:nvPr/>
          </p:nvSpPr>
          <p:spPr>
            <a:xfrm>
              <a:off x="5710100" y="3199923"/>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1</a:t>
              </a:r>
              <a:endParaRPr/>
            </a:p>
          </p:txBody>
        </p:sp>
        <p:sp>
          <p:nvSpPr>
            <p:cNvPr id="446" name="Google Shape;446;p64"/>
            <p:cNvSpPr/>
            <p:nvPr/>
          </p:nvSpPr>
          <p:spPr>
            <a:xfrm>
              <a:off x="5710100" y="1286738"/>
              <a:ext cx="1928700" cy="1652700"/>
            </a:xfrm>
            <a:prstGeom prst="rect">
              <a:avLst/>
            </a:prstGeom>
            <a:solidFill>
              <a:srgbClr val="B6D7A8"/>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2</a:t>
              </a:r>
              <a:endParaRPr/>
            </a:p>
          </p:txBody>
        </p:sp>
        <p:sp>
          <p:nvSpPr>
            <p:cNvPr id="447" name="Google Shape;447;p64"/>
            <p:cNvSpPr/>
            <p:nvPr/>
          </p:nvSpPr>
          <p:spPr>
            <a:xfrm>
              <a:off x="5820650" y="1954500"/>
              <a:ext cx="1717200" cy="490500"/>
            </a:xfrm>
            <a:prstGeom prst="rect">
              <a:avLst/>
            </a:prstGeom>
            <a:solidFill>
              <a:srgbClr val="FCE5CD">
                <a:alpha val="74117"/>
              </a:srgbClr>
            </a:solidFill>
            <a:ln>
              <a:noFill/>
            </a:ln>
            <a:effectLst>
              <a:outerShdw blurRad="57150" rotWithShape="0" algn="bl" dir="5400000" dist="19050">
                <a:srgbClr val="FFFFFF">
                  <a:alpha val="11764"/>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Roboto Condensed"/>
                  <a:ea typeface="Roboto Condensed"/>
                  <a:cs typeface="Roboto Condensed"/>
                  <a:sym typeface="Roboto Condensed"/>
                </a:rPr>
                <a:t>Mảnh 1</a:t>
              </a:r>
              <a:endParaRPr/>
            </a:p>
          </p:txBody>
        </p:sp>
        <p:sp>
          <p:nvSpPr>
            <p:cNvPr id="448" name="Google Shape;448;p64"/>
            <p:cNvSpPr/>
            <p:nvPr/>
          </p:nvSpPr>
          <p:spPr>
            <a:xfrm>
              <a:off x="5820650" y="1344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Roboto Condensed"/>
                  <a:ea typeface="Roboto Condensed"/>
                  <a:cs typeface="Roboto Condensed"/>
                  <a:sym typeface="Roboto Condensed"/>
                </a:rPr>
                <a:t>Mảnh 2</a:t>
              </a:r>
              <a:endParaRPr/>
            </a:p>
          </p:txBody>
        </p:sp>
      </p:grpSp>
      <p:grpSp>
        <p:nvGrpSpPr>
          <p:cNvPr id="449" name="Google Shape;449;p64"/>
          <p:cNvGrpSpPr/>
          <p:nvPr/>
        </p:nvGrpSpPr>
        <p:grpSpPr>
          <a:xfrm>
            <a:off x="6590849" y="2030037"/>
            <a:ext cx="2076867" cy="2393137"/>
            <a:chOff x="3476375" y="1446600"/>
            <a:chExt cx="2191250" cy="2689825"/>
          </a:xfrm>
        </p:grpSpPr>
        <p:sp>
          <p:nvSpPr>
            <p:cNvPr id="450" name="Google Shape;450;p6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vi-VN" sz="2000" u="none" cap="none" strike="noStrike">
                  <a:solidFill>
                    <a:srgbClr val="000000"/>
                  </a:solidFill>
                  <a:latin typeface="Roboto"/>
                  <a:ea typeface="Roboto"/>
                  <a:cs typeface="Roboto"/>
                  <a:sym typeface="Roboto"/>
                </a:rPr>
                <a:t>Ngăn xếp lùi</a:t>
              </a:r>
              <a:endParaRPr/>
            </a:p>
          </p:txBody>
        </p:sp>
        <p:sp>
          <p:nvSpPr>
            <p:cNvPr id="452" name="Google Shape;452;p6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1</a:t>
              </a:r>
              <a:endParaRPr/>
            </a:p>
          </p:txBody>
        </p:sp>
        <p:sp>
          <p:nvSpPr>
            <p:cNvPr id="453" name="Google Shape;453;p6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2</a:t>
              </a:r>
              <a:endParaRPr/>
            </a:p>
          </p:txBody>
        </p:sp>
        <p:sp>
          <p:nvSpPr>
            <p:cNvPr id="454" name="Google Shape;454;p6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Roboto Condensed"/>
                  <a:ea typeface="Roboto Condensed"/>
                  <a:cs typeface="Roboto Condensed"/>
                  <a:sym typeface="Roboto Condensed"/>
                </a:rPr>
                <a:t>Mảnh 1</a:t>
              </a:r>
              <a:endParaRPr/>
            </a:p>
          </p:txBody>
        </p:sp>
      </p:grpSp>
      <p:sp>
        <p:nvSpPr>
          <p:cNvPr id="455" name="Google Shape;455;p64"/>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a:ea typeface="Roboto"/>
                <a:cs typeface="Roboto"/>
                <a:sym typeface="Roboto"/>
              </a:rPr>
              <a:t>Trạng thái 1</a:t>
            </a:r>
            <a:endParaRPr/>
          </a:p>
        </p:txBody>
      </p:sp>
      <p:sp>
        <p:nvSpPr>
          <p:cNvPr id="456" name="Google Shape;456;p64"/>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a:ea typeface="Roboto"/>
                <a:cs typeface="Roboto"/>
                <a:sym typeface="Roboto"/>
              </a:rPr>
              <a:t>Trạng thái 3</a:t>
            </a:r>
            <a:endParaRPr/>
          </a:p>
        </p:txBody>
      </p:sp>
      <p:sp>
        <p:nvSpPr>
          <p:cNvPr id="457" name="Google Shape;457;p64"/>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a:ea typeface="Roboto"/>
                <a:cs typeface="Roboto"/>
                <a:sym typeface="Roboto"/>
              </a:rPr>
              <a:t>Trạng thái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63" name="Google Shape;463;p65"/>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Tóm tắt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Ý định</a:t>
            </a:r>
            <a:endParaRPr/>
          </a:p>
        </p:txBody>
      </p:sp>
      <p:sp>
        <p:nvSpPr>
          <p:cNvPr id="106" name="Google Shape;106;p21"/>
          <p:cNvSpPr txBox="1"/>
          <p:nvPr>
            <p:ph idx="1" type="body"/>
          </p:nvPr>
        </p:nvSpPr>
        <p:spPr>
          <a:xfrm>
            <a:off x="216250" y="1157665"/>
            <a:ext cx="8743500" cy="32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t>Yêu cầu một thao tác từ thành phần ứng dụng khác, chẳng hạn như một Hoạt động khác</a:t>
            </a:r>
            <a:endParaRPr/>
          </a:p>
          <a:p>
            <a:pPr indent="-355600" lvl="0" marL="457200" rtl="0" algn="l">
              <a:lnSpc>
                <a:spcPct val="115000"/>
              </a:lnSpc>
              <a:spcBef>
                <a:spcPts val="1600"/>
              </a:spcBef>
              <a:spcAft>
                <a:spcPts val="0"/>
              </a:spcAft>
              <a:buSzPts val="2000"/>
              <a:buChar char="●"/>
            </a:pPr>
            <a:r>
              <a:rPr lang="vi-VN" sz="2000">
                <a:latin typeface="Courier New"/>
                <a:ea typeface="Courier New"/>
                <a:cs typeface="Courier New"/>
                <a:sym typeface="Courier New"/>
              </a:rPr>
              <a:t>Ý định</a:t>
            </a:r>
            <a:r>
              <a:rPr lang="vi-VN" sz="2000"/>
              <a:t> thường có 2 đoạn thông tin chính:</a:t>
            </a:r>
            <a:endParaRPr/>
          </a:p>
          <a:p>
            <a:pPr indent="-355600" lvl="1" marL="914400" rtl="0" algn="l">
              <a:lnSpc>
                <a:spcPct val="115000"/>
              </a:lnSpc>
              <a:spcBef>
                <a:spcPts val="400"/>
              </a:spcBef>
              <a:spcAft>
                <a:spcPts val="0"/>
              </a:spcAft>
              <a:buSzPts val="2000"/>
              <a:buChar char="○"/>
            </a:pPr>
            <a:r>
              <a:rPr lang="vi-VN"/>
              <a:t>Thao tác cần thực hiện (ví dụ: </a:t>
            </a:r>
            <a:r>
              <a:rPr lang="vi-VN">
                <a:latin typeface="Courier New"/>
                <a:ea typeface="Courier New"/>
                <a:cs typeface="Courier New"/>
                <a:sym typeface="Courier New"/>
              </a:rPr>
              <a:t>ACTION_VIEW</a:t>
            </a:r>
            <a:r>
              <a:rPr lang="vi-VN"/>
              <a:t>, </a:t>
            </a:r>
            <a:r>
              <a:rPr lang="vi-VN">
                <a:latin typeface="Courier New"/>
                <a:ea typeface="Courier New"/>
                <a:cs typeface="Courier New"/>
                <a:sym typeface="Courier New"/>
              </a:rPr>
              <a:t>ACTION_EDIT</a:t>
            </a:r>
            <a:r>
              <a:rPr lang="vi-VN"/>
              <a:t>, </a:t>
            </a:r>
            <a:r>
              <a:rPr lang="vi-VN">
                <a:latin typeface="Courier New"/>
                <a:ea typeface="Courier New"/>
                <a:cs typeface="Courier New"/>
                <a:sym typeface="Courier New"/>
              </a:rPr>
              <a:t>ACTION_MAIN</a:t>
            </a:r>
            <a:r>
              <a:rPr lang="vi-VN"/>
              <a:t>)</a:t>
            </a:r>
            <a:endParaRPr/>
          </a:p>
          <a:p>
            <a:pPr indent="-355600" lvl="1" marL="914400" rtl="0" algn="l">
              <a:lnSpc>
                <a:spcPct val="115000"/>
              </a:lnSpc>
              <a:spcBef>
                <a:spcPts val="400"/>
              </a:spcBef>
              <a:spcAft>
                <a:spcPts val="0"/>
              </a:spcAft>
              <a:buSzPts val="2000"/>
              <a:buChar char="○"/>
            </a:pPr>
            <a:r>
              <a:rPr lang="vi-VN"/>
              <a:t>Dữ liệu được thao tác (ví dụ: hồ sơ của một người trong cơ sở dữ liệu danh bạ)</a:t>
            </a:r>
            <a:endParaRPr/>
          </a:p>
          <a:p>
            <a:pPr indent="-355600" lvl="0" marL="457200" rtl="0" algn="l">
              <a:lnSpc>
                <a:spcPct val="115000"/>
              </a:lnSpc>
              <a:spcBef>
                <a:spcPts val="1000"/>
              </a:spcBef>
              <a:spcAft>
                <a:spcPts val="0"/>
              </a:spcAft>
              <a:buSzPts val="2000"/>
              <a:buChar char="●"/>
            </a:pPr>
            <a:r>
              <a:rPr lang="vi-VN" sz="2000"/>
              <a:t>Thường dùng để chỉ định yêu cầu chuyển đổi sang một Hoạt động khác </a:t>
            </a:r>
            <a:endParaRPr/>
          </a:p>
          <a:p>
            <a:pPr indent="0" lvl="0" marL="0" rtl="0" algn="l">
              <a:lnSpc>
                <a:spcPct val="115000"/>
              </a:lnSpc>
              <a:spcBef>
                <a:spcPts val="1000"/>
              </a:spcBef>
              <a:spcAft>
                <a:spcPts val="0"/>
              </a:spcAft>
              <a:buSzPts val="2400"/>
              <a:buNone/>
            </a:pPr>
            <a:r>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1000"/>
              </a:spcBef>
              <a:spcAft>
                <a:spcPts val="0"/>
              </a:spcAft>
              <a:buClr>
                <a:schemeClr val="dk1"/>
              </a:buClr>
              <a:buSzPts val="1100"/>
              <a:buFont typeface="Arial"/>
              <a:buNone/>
            </a:pPr>
            <a:r>
              <a:t/>
            </a:r>
            <a:endParaRPr sz="2000"/>
          </a:p>
          <a:p>
            <a:pPr indent="0" lvl="0" marL="0" rtl="0" algn="l">
              <a:lnSpc>
                <a:spcPct val="115000"/>
              </a:lnSpc>
              <a:spcBef>
                <a:spcPts val="1000"/>
              </a:spcBef>
              <a:spcAft>
                <a:spcPts val="0"/>
              </a:spcAft>
              <a:buSzPts val="2400"/>
              <a:buNone/>
            </a:pPr>
            <a:r>
              <a:t/>
            </a:r>
            <a:endParaRPr sz="2000"/>
          </a:p>
        </p:txBody>
      </p:sp>
      <p:sp>
        <p:nvSpPr>
          <p:cNvPr id="107" name="Google Shape;107;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Tóm tắt</a:t>
            </a:r>
            <a:endParaRPr/>
          </a:p>
        </p:txBody>
      </p:sp>
      <p:sp>
        <p:nvSpPr>
          <p:cNvPr id="469" name="Google Shape;469;p66"/>
          <p:cNvSpPr txBox="1"/>
          <p:nvPr>
            <p:ph idx="1" type="body"/>
          </p:nvPr>
        </p:nvSpPr>
        <p:spPr>
          <a:xfrm>
            <a:off x="311700" y="1043500"/>
            <a:ext cx="8656500" cy="31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t>Trong Bài học 6, bạn đã tìm hiểu cách:</a:t>
            </a:r>
            <a:endParaRPr sz="2300"/>
          </a:p>
          <a:p>
            <a:pPr indent="-336550" lvl="0" marL="457200" rtl="0" algn="l">
              <a:lnSpc>
                <a:spcPct val="115000"/>
              </a:lnSpc>
              <a:spcBef>
                <a:spcPts val="600"/>
              </a:spcBef>
              <a:spcAft>
                <a:spcPts val="0"/>
              </a:spcAft>
              <a:buClr>
                <a:srgbClr val="1C4587"/>
              </a:buClr>
              <a:buSzPts val="1700"/>
              <a:buChar char="●"/>
            </a:pPr>
            <a:r>
              <a:rPr lang="vi-VN" sz="1700">
                <a:solidFill>
                  <a:srgbClr val="1C4587"/>
                </a:solidFill>
                <a:uFill>
                  <a:noFill/>
                </a:uFill>
                <a:hlinkClick action="ppaction://hlinksldjump" r:id="rId3">
                  <a:extLst>
                    <a:ext uri="{A12FA001-AC4F-418D-AE19-62706E023703}">
                      <ahyp:hlinkClr val="tx"/>
                    </a:ext>
                  </a:extLst>
                </a:hlinkClick>
              </a:rPr>
              <a:t>Sử dụng ý định tường minh và ý định ngầm ẩn để chuyển đổi giữa các Hoạt động</a:t>
            </a:r>
            <a:endParaRPr sz="2200">
              <a:solidFill>
                <a:srgbClr val="1C4587"/>
              </a:solidFill>
            </a:endParaRPr>
          </a:p>
          <a:p>
            <a:pPr indent="-336550" lvl="0" marL="457200" rtl="0" algn="l">
              <a:lnSpc>
                <a:spcPct val="115000"/>
              </a:lnSpc>
              <a:spcBef>
                <a:spcPts val="0"/>
              </a:spcBef>
              <a:spcAft>
                <a:spcPts val="0"/>
              </a:spcAft>
              <a:buClr>
                <a:srgbClr val="1C4587"/>
              </a:buClr>
              <a:buSzPts val="1700"/>
              <a:buChar char="●"/>
            </a:pPr>
            <a:r>
              <a:rPr lang="vi-VN" sz="1700">
                <a:solidFill>
                  <a:srgbClr val="1C4587"/>
                </a:solidFill>
              </a:rPr>
              <a:t>Định c</a:t>
            </a:r>
            <a:r>
              <a:rPr lang="vi-VN" sz="1700">
                <a:solidFill>
                  <a:srgbClr val="1C4587"/>
                </a:solidFill>
                <a:uFill>
                  <a:noFill/>
                </a:uFill>
                <a:hlinkClick action="ppaction://hlinksldjump" r:id="rId4">
                  <a:extLst>
                    <a:ext uri="{A12FA001-AC4F-418D-AE19-62706E023703}">
                      <ahyp:hlinkClr val="tx"/>
                    </a:ext>
                  </a:extLst>
                </a:hlinkClick>
              </a:rPr>
              <a:t>ấu trúc các ứng dụng bằng cách dùng mảnh thay vì đặt toàn bộ mã giao diện người dùng trong Hoạt động</a:t>
            </a:r>
            <a:endParaRPr sz="2200">
              <a:solidFill>
                <a:srgbClr val="1C4587"/>
              </a:solidFill>
            </a:endParaRPr>
          </a:p>
          <a:p>
            <a:pPr indent="-336550" lvl="0" marL="457200" rtl="0" algn="l">
              <a:lnSpc>
                <a:spcPct val="115000"/>
              </a:lnSpc>
              <a:spcBef>
                <a:spcPts val="0"/>
              </a:spcBef>
              <a:spcAft>
                <a:spcPts val="0"/>
              </a:spcAft>
              <a:buClr>
                <a:srgbClr val="1C4587"/>
              </a:buClr>
              <a:buSzPts val="1700"/>
              <a:buChar char="●"/>
            </a:pPr>
            <a:r>
              <a:rPr lang="vi-VN" sz="1700">
                <a:solidFill>
                  <a:srgbClr val="1C4587"/>
                </a:solidFill>
                <a:uFill>
                  <a:noFill/>
                </a:uFill>
                <a:hlinkClick action="ppaction://hlinksldjump" r:id="rId5">
                  <a:extLst>
                    <a:ext uri="{A12FA001-AC4F-418D-AE19-62706E023703}">
                      <ahyp:hlinkClr val="tx"/>
                    </a:ext>
                  </a:extLst>
                </a:hlinkClick>
              </a:rPr>
              <a:t>Xử lý hoạt động di chuyển bằng NavGraph, NavHost và NavController</a:t>
            </a:r>
            <a:endParaRPr sz="2200">
              <a:solidFill>
                <a:srgbClr val="1C4587"/>
              </a:solidFill>
            </a:endParaRPr>
          </a:p>
          <a:p>
            <a:pPr indent="-336550" lvl="0" marL="457200" rtl="0" algn="l">
              <a:lnSpc>
                <a:spcPct val="115000"/>
              </a:lnSpc>
              <a:spcBef>
                <a:spcPts val="0"/>
              </a:spcBef>
              <a:spcAft>
                <a:spcPts val="0"/>
              </a:spcAft>
              <a:buClr>
                <a:srgbClr val="1C4587"/>
              </a:buClr>
              <a:buSzPts val="1700"/>
              <a:buChar char="●"/>
            </a:pPr>
            <a:r>
              <a:rPr lang="vi-VN" sz="1700">
                <a:solidFill>
                  <a:srgbClr val="1C4587"/>
                </a:solidFill>
              </a:rPr>
              <a:t>D</a:t>
            </a:r>
            <a:r>
              <a:rPr lang="vi-VN" sz="1700">
                <a:solidFill>
                  <a:srgbClr val="1C4587"/>
                </a:solidFill>
                <a:uFill>
                  <a:noFill/>
                </a:uFill>
                <a:hlinkClick action="ppaction://hlinksldjump" r:id="rId6">
                  <a:extLst>
                    <a:ext uri="{A12FA001-AC4F-418D-AE19-62706E023703}">
                      <ahyp:hlinkClr val="tx"/>
                    </a:ext>
                  </a:extLst>
                </a:hlinkClick>
              </a:rPr>
              <a:t>ùng Safe Args để chuyển dữ liệu giữa các đích của mảnh</a:t>
            </a:r>
            <a:r>
              <a:rPr lang="vi-VN" sz="1700">
                <a:solidFill>
                  <a:srgbClr val="1C4587"/>
                </a:solidFill>
              </a:rPr>
              <a:t> </a:t>
            </a:r>
            <a:endParaRPr sz="2200">
              <a:solidFill>
                <a:srgbClr val="1C4587"/>
              </a:solidFill>
            </a:endParaRPr>
          </a:p>
          <a:p>
            <a:pPr indent="-336550" lvl="0" marL="457200" rtl="0" algn="l">
              <a:lnSpc>
                <a:spcPct val="115000"/>
              </a:lnSpc>
              <a:spcBef>
                <a:spcPts val="0"/>
              </a:spcBef>
              <a:spcAft>
                <a:spcPts val="0"/>
              </a:spcAft>
              <a:buClr>
                <a:srgbClr val="1C4587"/>
              </a:buClr>
              <a:buSzPts val="1700"/>
              <a:buChar char="●"/>
            </a:pPr>
            <a:r>
              <a:rPr lang="vi-VN" sz="1700">
                <a:solidFill>
                  <a:srgbClr val="1C4587"/>
                </a:solidFill>
                <a:uFill>
                  <a:noFill/>
                </a:uFill>
                <a:hlinkClick action="ppaction://hlinksldjump" r:id="rId7">
                  <a:extLst>
                    <a:ext uri="{A12FA001-AC4F-418D-AE19-62706E023703}">
                      <ahyp:hlinkClr val="tx"/>
                    </a:ext>
                  </a:extLst>
                </a:hlinkClick>
              </a:rPr>
              <a:t>Dùng NavigationUI để kết nối thanh ứng dụng trên cùng, ngăn điều hướng và thanh điều hướng dưới cùng</a:t>
            </a:r>
            <a:endParaRPr sz="2200">
              <a:solidFill>
                <a:srgbClr val="1C4587"/>
              </a:solidFill>
            </a:endParaRPr>
          </a:p>
          <a:p>
            <a:pPr indent="-336550" lvl="0" marL="457200" rtl="0" algn="l">
              <a:lnSpc>
                <a:spcPct val="115000"/>
              </a:lnSpc>
              <a:spcBef>
                <a:spcPts val="0"/>
              </a:spcBef>
              <a:spcAft>
                <a:spcPts val="0"/>
              </a:spcAft>
              <a:buClr>
                <a:srgbClr val="1C4587"/>
              </a:buClr>
              <a:buSzPts val="1700"/>
              <a:buChar char="●"/>
            </a:pPr>
            <a:r>
              <a:rPr lang="vi-VN" sz="1700">
                <a:solidFill>
                  <a:srgbClr val="1C4587"/>
                </a:solidFill>
                <a:uFill>
                  <a:noFill/>
                </a:uFill>
                <a:hlinkClick action="ppaction://hlinksldjump" r:id="rId8">
                  <a:extLst>
                    <a:ext uri="{A12FA001-AC4F-418D-AE19-62706E023703}">
                      <ahyp:hlinkClr val="tx"/>
                    </a:ext>
                  </a:extLst>
                </a:hlinkClick>
              </a:rPr>
              <a:t>Android lưu giữ một ngăn xếp lùi gồm tất cả các đích mà bạn đã truy cập, trong đó mỗi đích mới sẽ được đẩy lên đầu ngăn xếp.</a:t>
            </a:r>
            <a:endParaRPr sz="2200">
              <a:solidFill>
                <a:srgbClr val="1C4587"/>
              </a:solidFill>
            </a:endParaRPr>
          </a:p>
        </p:txBody>
      </p:sp>
      <p:sp>
        <p:nvSpPr>
          <p:cNvPr id="470" name="Google Shape;470;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Tìm hiểu thêm</a:t>
            </a:r>
            <a:endParaRPr/>
          </a:p>
        </p:txBody>
      </p:sp>
      <p:sp>
        <p:nvSpPr>
          <p:cNvPr id="476" name="Google Shape;476;p67"/>
          <p:cNvSpPr txBox="1"/>
          <p:nvPr>
            <p:ph idx="1" type="body"/>
          </p:nvPr>
        </p:nvSpPr>
        <p:spPr>
          <a:xfrm>
            <a:off x="311700" y="1154200"/>
            <a:ext cx="8520600" cy="311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r:id="rId3"/>
              </a:rPr>
              <a:t>Nguyên tắc di chuyển</a:t>
            </a:r>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r:id="rId4"/>
              </a:rPr>
              <a:t>Thành phần điều hướng</a:t>
            </a:r>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r:id="rId5"/>
              </a:rPr>
              <a:t>Chuyển dữ liệu giữa các đích</a:t>
            </a:r>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r:id="rId6"/>
              </a:rPr>
              <a:t>NavigationUI</a:t>
            </a:r>
            <a:endParaRPr/>
          </a:p>
        </p:txBody>
      </p:sp>
      <p:sp>
        <p:nvSpPr>
          <p:cNvPr id="477" name="Google Shape;477;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Lộ trình</a:t>
            </a:r>
            <a:endParaRPr/>
          </a:p>
        </p:txBody>
      </p:sp>
      <p:sp>
        <p:nvSpPr>
          <p:cNvPr id="483" name="Google Shape;483;p6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84" name="Google Shape;484;p68"/>
          <p:cNvSpPr txBox="1"/>
          <p:nvPr>
            <p:ph idx="1" type="body"/>
          </p:nvPr>
        </p:nvSpPr>
        <p:spPr>
          <a:xfrm>
            <a:off x="311700" y="1490525"/>
            <a:ext cx="54600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t>Thực hành những gì bạn đã học được bằng cách hoàn thành lộ trình này:</a:t>
            </a:r>
            <a:endParaRPr/>
          </a:p>
          <a:p>
            <a:pPr indent="0" lvl="0" marL="0" rtl="0" algn="l">
              <a:lnSpc>
                <a:spcPct val="115000"/>
              </a:lnSpc>
              <a:spcBef>
                <a:spcPts val="1000"/>
              </a:spcBef>
              <a:spcAft>
                <a:spcPts val="0"/>
              </a:spcAft>
              <a:buSzPts val="2400"/>
              <a:buNone/>
            </a:pPr>
            <a:r>
              <a:rPr lang="vi-VN" sz="2500" u="sng">
                <a:solidFill>
                  <a:schemeClr val="hlink"/>
                </a:solidFill>
                <a:hlinkClick r:id="rId3"/>
              </a:rPr>
              <a:t>Bài học 6: Di chuyển trong ứng dụng</a:t>
            </a:r>
            <a:endParaRPr/>
          </a:p>
          <a:p>
            <a:pPr indent="0" lvl="0" marL="0" rtl="0" algn="l">
              <a:lnSpc>
                <a:spcPct val="115000"/>
              </a:lnSpc>
              <a:spcBef>
                <a:spcPts val="1000"/>
              </a:spcBef>
              <a:spcAft>
                <a:spcPts val="1000"/>
              </a:spcAft>
              <a:buSzPts val="2400"/>
              <a:buNone/>
            </a:pPr>
            <a:r>
              <a:t/>
            </a:r>
            <a:endParaRPr sz="2500">
              <a:solidFill>
                <a:schemeClr val="dk1"/>
              </a:solidFill>
            </a:endParaRPr>
          </a:p>
        </p:txBody>
      </p:sp>
      <p:pic>
        <p:nvPicPr>
          <p:cNvPr id="485" name="Google Shape;485;p68"/>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Ý định tường minh</a:t>
            </a:r>
            <a:endParaRPr/>
          </a:p>
        </p:txBody>
      </p:sp>
      <p:sp>
        <p:nvSpPr>
          <p:cNvPr id="113" name="Google Shape;113;p22"/>
          <p:cNvSpPr txBox="1"/>
          <p:nvPr>
            <p:ph idx="1" type="body"/>
          </p:nvPr>
        </p:nvSpPr>
        <p:spPr>
          <a:xfrm>
            <a:off x="311700" y="1731175"/>
            <a:ext cx="8340000" cy="2188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t>Thực hiện yêu cầu </a:t>
            </a:r>
            <a:r>
              <a:rPr b="1" lang="vi-VN" sz="2200"/>
              <a:t>bằng</a:t>
            </a:r>
            <a:r>
              <a:rPr lang="vi-VN" sz="2200"/>
              <a:t> </a:t>
            </a:r>
            <a:r>
              <a:rPr b="1" lang="vi-VN" sz="2200"/>
              <a:t>một thành phần cụ thể</a:t>
            </a:r>
            <a:endParaRPr/>
          </a:p>
          <a:p>
            <a:pPr indent="-368300" lvl="0" marL="457200" rtl="0" algn="l">
              <a:lnSpc>
                <a:spcPct val="115000"/>
              </a:lnSpc>
              <a:spcBef>
                <a:spcPts val="1000"/>
              </a:spcBef>
              <a:spcAft>
                <a:spcPts val="0"/>
              </a:spcAft>
              <a:buSzPts val="2200"/>
              <a:buChar char="●"/>
            </a:pPr>
            <a:r>
              <a:rPr lang="vi-VN" sz="2200"/>
              <a:t>Chuyển nội bộ đến một Hoạt động trong ứng dụng của bạn</a:t>
            </a:r>
            <a:endParaRPr/>
          </a:p>
          <a:p>
            <a:pPr indent="-368300" lvl="0" marL="457200" rtl="0" algn="l">
              <a:lnSpc>
                <a:spcPct val="115000"/>
              </a:lnSpc>
              <a:spcBef>
                <a:spcPts val="1000"/>
              </a:spcBef>
              <a:spcAft>
                <a:spcPts val="0"/>
              </a:spcAft>
              <a:buSzPts val="2200"/>
              <a:buChar char="●"/>
            </a:pPr>
            <a:r>
              <a:rPr lang="vi-VN" sz="2200"/>
              <a:t>Chuyển đến một ứng dụng cụ thể của bên thứ ba hoặc một ứng dụng khác mà bạn đã viết</a:t>
            </a:r>
            <a:endParaRPr/>
          </a:p>
        </p:txBody>
      </p:sp>
      <p:sp>
        <p:nvSpPr>
          <p:cNvPr id="114" name="Google Shape;114;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Ví dụ về ý định tường minh</a:t>
            </a:r>
            <a:endParaRPr/>
          </a:p>
        </p:txBody>
      </p:sp>
      <p:sp>
        <p:nvSpPr>
          <p:cNvPr id="120" name="Google Shape;120;p23"/>
          <p:cNvSpPr txBox="1"/>
          <p:nvPr>
            <p:ph idx="1" type="body"/>
          </p:nvPr>
        </p:nvSpPr>
        <p:spPr>
          <a:xfrm>
            <a:off x="311700" y="946870"/>
            <a:ext cx="8520600" cy="18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t>Chuyển đổi giữa các hoạt động trong ứng dụng của bạn:</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sz="1700">
                <a:solidFill>
                  <a:srgbClr val="3F51B5"/>
                </a:solidFill>
                <a:latin typeface="Consolas"/>
                <a:ea typeface="Consolas"/>
                <a:cs typeface="Consolas"/>
                <a:sym typeface="Consolas"/>
              </a:rPr>
              <a:t>fun</a:t>
            </a:r>
            <a:r>
              <a:rPr lang="vi-VN" sz="1700">
                <a:solidFill>
                  <a:srgbClr val="37474F"/>
                </a:solidFill>
                <a:latin typeface="Consolas"/>
                <a:ea typeface="Consolas"/>
                <a:cs typeface="Consolas"/>
                <a:sym typeface="Consolas"/>
              </a:rPr>
              <a:t> viewNoteDetail()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intent = Intent(</a:t>
            </a:r>
            <a:r>
              <a:rPr lang="vi-VN" sz="1700">
                <a:solidFill>
                  <a:srgbClr val="3F51B5"/>
                </a:solidFill>
                <a:latin typeface="Consolas"/>
                <a:ea typeface="Consolas"/>
                <a:cs typeface="Consolas"/>
                <a:sym typeface="Consolas"/>
              </a:rPr>
              <a:t>this</a:t>
            </a:r>
            <a:r>
              <a:rPr lang="vi-VN" sz="1700">
                <a:solidFill>
                  <a:srgbClr val="37474F"/>
                </a:solidFill>
                <a:latin typeface="Consolas"/>
                <a:ea typeface="Consolas"/>
                <a:cs typeface="Consolas"/>
                <a:sym typeface="Consolas"/>
              </a:rPr>
              <a:t>, NoteDetailActivity::</a:t>
            </a:r>
            <a:r>
              <a:rPr lang="vi-VN" sz="1700">
                <a:solidFill>
                  <a:srgbClr val="3F51B5"/>
                </a:solidFill>
                <a:latin typeface="Consolas"/>
                <a:ea typeface="Consolas"/>
                <a:cs typeface="Consolas"/>
                <a:sym typeface="Consolas"/>
              </a:rPr>
              <a:t>class</a:t>
            </a:r>
            <a:r>
              <a:rPr lang="vi-VN" sz="1700">
                <a:solidFill>
                  <a:srgbClr val="37474F"/>
                </a:solidFill>
                <a:latin typeface="Consolas"/>
                <a:ea typeface="Consolas"/>
                <a:cs typeface="Consolas"/>
                <a:sym typeface="Consolas"/>
              </a:rPr>
              <a:t>.java)</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intent.putExtra(NOTE_ID, note.id)</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1100"/>
              <a:buNone/>
            </a:pPr>
            <a:r>
              <a:rPr lang="vi-VN" sz="1700">
                <a:solidFill>
                  <a:srgbClr val="37474F"/>
                </a:solidFill>
                <a:latin typeface="Consolas"/>
                <a:ea typeface="Consolas"/>
                <a:cs typeface="Consolas"/>
                <a:sym typeface="Consolas"/>
              </a:rPr>
              <a:t>}</a:t>
            </a:r>
            <a:endParaRPr sz="1800"/>
          </a:p>
        </p:txBody>
      </p:sp>
      <p:sp>
        <p:nvSpPr>
          <p:cNvPr id="121" name="Google Shape;121;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2" name="Google Shape;122;p23"/>
          <p:cNvSpPr txBox="1"/>
          <p:nvPr/>
        </p:nvSpPr>
        <p:spPr>
          <a:xfrm>
            <a:off x="309775" y="2659535"/>
            <a:ext cx="8522400" cy="18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a:ea typeface="Roboto"/>
                <a:cs typeface="Roboto"/>
                <a:sym typeface="Roboto"/>
              </a:rPr>
              <a:t>Chuyển đến một ứng dụng bên ngoài cụ thể:</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vi-VN" sz="1700">
                <a:solidFill>
                  <a:srgbClr val="3F51B5"/>
                </a:solidFill>
                <a:latin typeface="Consolas"/>
                <a:ea typeface="Consolas"/>
                <a:cs typeface="Consolas"/>
                <a:sym typeface="Consolas"/>
              </a:rPr>
              <a:t>fun</a:t>
            </a:r>
            <a:r>
              <a:rPr lang="vi-VN" sz="1700">
                <a:solidFill>
                  <a:srgbClr val="37474F"/>
                </a:solidFill>
                <a:latin typeface="Consolas"/>
                <a:ea typeface="Consolas"/>
                <a:cs typeface="Consolas"/>
                <a:sym typeface="Consolas"/>
              </a:rPr>
              <a:t> openExternalApp() {</a:t>
            </a:r>
            <a:endParaRPr sz="17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intent = Intent(</a:t>
            </a:r>
            <a:r>
              <a:rPr lang="vi-VN" sz="1700">
                <a:solidFill>
                  <a:srgbClr val="388E3C"/>
                </a:solidFill>
                <a:latin typeface="Consolas"/>
                <a:ea typeface="Consolas"/>
                <a:cs typeface="Consolas"/>
                <a:sym typeface="Consolas"/>
              </a:rPr>
              <a:t>"com.example.workapp.FILE_OPEN"</a:t>
            </a:r>
            <a:r>
              <a:rPr lang="vi-V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if</a:t>
            </a:r>
            <a:r>
              <a:rPr lang="vi-VN" sz="1700">
                <a:solidFill>
                  <a:srgbClr val="37474F"/>
                </a:solidFill>
                <a:latin typeface="Consolas"/>
                <a:ea typeface="Consolas"/>
                <a:cs typeface="Consolas"/>
                <a:sym typeface="Consolas"/>
              </a:rPr>
              <a:t> (intent.resolveActivity(packageManager) != </a:t>
            </a:r>
            <a:r>
              <a:rPr lang="vi-VN" sz="1700">
                <a:solidFill>
                  <a:srgbClr val="3F51B5"/>
                </a:solidFill>
                <a:latin typeface="Consolas"/>
                <a:ea typeface="Consolas"/>
                <a:cs typeface="Consolas"/>
                <a:sym typeface="Consolas"/>
              </a:rPr>
              <a:t>null</a:t>
            </a: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vi-VN" sz="1700">
                <a:solidFill>
                  <a:srgbClr val="37474F"/>
                </a:solidFill>
                <a:latin typeface="Consolas"/>
                <a:ea typeface="Consolas"/>
                <a:cs typeface="Consolas"/>
                <a:sym typeface="Consolas"/>
              </a:rPr>
              <a:t>}</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Ý định ngầm ẩn</a:t>
            </a:r>
            <a:endParaRPr/>
          </a:p>
        </p:txBody>
      </p:sp>
      <p:sp>
        <p:nvSpPr>
          <p:cNvPr id="128" name="Google Shape;128;p24"/>
          <p:cNvSpPr txBox="1"/>
          <p:nvPr>
            <p:ph idx="1" type="body"/>
          </p:nvPr>
        </p:nvSpPr>
        <p:spPr>
          <a:xfrm>
            <a:off x="311700" y="1609675"/>
            <a:ext cx="8520600" cy="2448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t>Cung cấp thao tác chung mà ứng dụng có thể thực hiện</a:t>
            </a:r>
            <a:endParaRPr/>
          </a:p>
          <a:p>
            <a:pPr indent="-368300" lvl="0" marL="457200" rtl="0" algn="l">
              <a:lnSpc>
                <a:spcPct val="115000"/>
              </a:lnSpc>
              <a:spcBef>
                <a:spcPts val="1000"/>
              </a:spcBef>
              <a:spcAft>
                <a:spcPts val="0"/>
              </a:spcAft>
              <a:buSzPts val="2200"/>
              <a:buChar char="●"/>
            </a:pPr>
            <a:r>
              <a:rPr lang="vi-VN" sz="2200"/>
              <a:t>Được phân giải bằng cách liên kết loại dữ liệu và thao tác với các thành phần đã biết</a:t>
            </a:r>
            <a:endParaRPr/>
          </a:p>
          <a:p>
            <a:pPr indent="-368300" lvl="0" marL="457200" rtl="0" algn="l">
              <a:lnSpc>
                <a:spcPct val="115000"/>
              </a:lnSpc>
              <a:spcBef>
                <a:spcPts val="1000"/>
              </a:spcBef>
              <a:spcAft>
                <a:spcPts val="1000"/>
              </a:spcAft>
              <a:buSzPts val="2200"/>
              <a:buChar char="●"/>
            </a:pPr>
            <a:r>
              <a:rPr lang="vi-VN" sz="2200"/>
              <a:t>Cho phép bất kỳ ứng dụng nào đáp ứng tiêu chí xử lý yêu cầu </a:t>
            </a:r>
            <a:endParaRPr/>
          </a:p>
        </p:txBody>
      </p:sp>
      <p:sp>
        <p:nvSpPr>
          <p:cNvPr id="129" name="Google Shape;129;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Ví dụ về ý định ngầm ẩn</a:t>
            </a:r>
            <a:endParaRPr/>
          </a:p>
        </p:txBody>
      </p:sp>
      <p:sp>
        <p:nvSpPr>
          <p:cNvPr id="135" name="Google Shape;135;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36" name="Google Shape;136;p25"/>
          <p:cNvSpPr txBox="1"/>
          <p:nvPr/>
        </p:nvSpPr>
        <p:spPr>
          <a:xfrm>
            <a:off x="311700" y="1385025"/>
            <a:ext cx="8520600" cy="28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sendEmail()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intent = Intent(Intent.ACTION_SEND)</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intent.type = </a:t>
            </a:r>
            <a:r>
              <a:rPr lang="vi-VN" sz="1800">
                <a:solidFill>
                  <a:srgbClr val="388E3C"/>
                </a:solidFill>
                <a:latin typeface="Consolas"/>
                <a:ea typeface="Consolas"/>
                <a:cs typeface="Consolas"/>
                <a:sym typeface="Consolas"/>
              </a:rPr>
              <a:t>"text/plain"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intent.putExtra(Intent.EXTRA_EMAIL, emailAddresses)</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intent.putExtra(Intent.EXTRA_TEXT, </a:t>
            </a:r>
            <a:r>
              <a:rPr lang="vi-VN" sz="1800">
                <a:solidFill>
                  <a:srgbClr val="388E3C"/>
                </a:solidFill>
                <a:latin typeface="Consolas"/>
                <a:ea typeface="Consolas"/>
                <a:cs typeface="Consolas"/>
                <a:sym typeface="Consolas"/>
              </a:rPr>
              <a:t>"How are </a:t>
            </a:r>
            <a:r>
              <a:rPr lang="vi-VN" sz="1800">
                <a:solidFill>
                  <a:srgbClr val="388E3C"/>
                </a:solidFill>
                <a:latin typeface="Consolas"/>
                <a:ea typeface="Consolas"/>
                <a:cs typeface="Consolas"/>
                <a:sym typeface="Consolas"/>
              </a:rPr>
              <a:t>you</a:t>
            </a:r>
            <a:r>
              <a:rPr lang="vi-VN" sz="1800">
                <a:solidFill>
                  <a:srgbClr val="388E3C"/>
                </a:solidFill>
                <a:latin typeface="Consolas"/>
                <a:ea typeface="Consolas"/>
                <a:cs typeface="Consolas"/>
                <a:sym typeface="Consolas"/>
              </a:rPr>
              <a:t>?"</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    if</a:t>
            </a:r>
            <a:r>
              <a:rPr lang="vi-VN" sz="1800">
                <a:solidFill>
                  <a:srgbClr val="37474F"/>
                </a:solidFill>
                <a:latin typeface="Consolas"/>
                <a:ea typeface="Consolas"/>
                <a:cs typeface="Consolas"/>
                <a:sym typeface="Consolas"/>
              </a:rPr>
              <a:t> (intent.resolveActivity(packageManager) != </a:t>
            </a:r>
            <a:r>
              <a:rPr lang="vi-VN" sz="1800">
                <a:solidFill>
                  <a:srgbClr val="3F51B5"/>
                </a:solidFill>
                <a:latin typeface="Consolas"/>
                <a:ea typeface="Consolas"/>
                <a:cs typeface="Consolas"/>
                <a:sym typeface="Consolas"/>
              </a:rPr>
              <a:t>null</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startActivity(intent)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