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Lst>
  <p:sldSz cy="5143500" cx="9144000"/>
  <p:notesSz cx="6858000" cy="9144000"/>
  <p:embeddedFontLst>
    <p:embeddedFont>
      <p:font typeface="Roboto"/>
      <p:regular r:id="rId54"/>
      <p:bold r:id="rId55"/>
      <p:italic r:id="rId56"/>
      <p:boldItalic r:id="rId57"/>
    </p:embeddedFont>
    <p:embeddedFont>
      <p:font typeface="Roboto Condensed"/>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4F52CC-0D7E-43DC-8877-99BB2E850C0F}">
  <a:tblStyle styleId="{DC4F52CC-0D7E-43DC-8877-99BB2E850C0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1" Type="http://schemas.openxmlformats.org/officeDocument/2006/relationships/font" Target="fonts/RobotoCondensed-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RobotoCondensed-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font" Target="fonts/Roboto-bold.fntdata"/><Relationship Id="rId10" Type="http://schemas.openxmlformats.org/officeDocument/2006/relationships/slide" Target="slides/slide3.xml"/><Relationship Id="rId54" Type="http://schemas.openxmlformats.org/officeDocument/2006/relationships/font" Target="fonts/Roboto-regular.fntdata"/><Relationship Id="rId13" Type="http://schemas.openxmlformats.org/officeDocument/2006/relationships/slide" Target="slides/slide6.xml"/><Relationship Id="rId57" Type="http://schemas.openxmlformats.org/officeDocument/2006/relationships/font" Target="fonts/Roboto-boldItalic.fntdata"/><Relationship Id="rId12" Type="http://schemas.openxmlformats.org/officeDocument/2006/relationships/slide" Target="slides/slide5.xml"/><Relationship Id="rId56" Type="http://schemas.openxmlformats.org/officeDocument/2006/relationships/font" Target="fonts/Roboto-italic.fntdata"/><Relationship Id="rId15" Type="http://schemas.openxmlformats.org/officeDocument/2006/relationships/slide" Target="slides/slide8.xml"/><Relationship Id="rId59" Type="http://schemas.openxmlformats.org/officeDocument/2006/relationships/font" Target="fonts/RobotoCondensed-bold.fntdata"/><Relationship Id="rId14" Type="http://schemas.openxmlformats.org/officeDocument/2006/relationships/slide" Target="slides/slide7.xml"/><Relationship Id="rId58" Type="http://schemas.openxmlformats.org/officeDocument/2006/relationships/font" Target="fonts/RobotoCondensed-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resume" TargetMode="External"/><Relationship Id="rId3" Type="http://schemas.openxmlformats.org/officeDocument/2006/relationships/hyperlink" Target="https://developer.android.com/reference/kotlin/android/app/Activity#onresume"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pause" TargetMode="External"/><Relationship Id="rId3" Type="http://schemas.openxmlformats.org/officeDocument/2006/relationships/hyperlink" Target="https://developer.android.com/reference/kotlin/android/app/Activity#onpause"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stop" TargetMode="External"/><Relationship Id="rId3" Type="http://schemas.openxmlformats.org/officeDocument/2006/relationships/hyperlink" Target="https://developer.android.com/reference/kotlin/android/app/Activity#onstop"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destroy" TargetMode="External"/><Relationship Id="rId3" Type="http://schemas.openxmlformats.org/officeDocument/2006/relationships/hyperlink" Target="https://developer.android.com/reference/kotlin/android/app/Activity#ondestroy"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resources/runtime-changes"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debug/am-logcat"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util/Lo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fragment/app/Fragment#oncreateview"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fragment/app/Fragment#onviewcreated"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fragment/app/Fragment#ondestroyview" TargetMode="External"/><Relationship Id="rId3" Type="http://schemas.openxmlformats.org/officeDocument/2006/relationships/hyperlink" Target="https://developer.android.com/reference/kotlin/androidx/fragment/app/Fragment#ondetach"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fragment/app/Fragment#onsaveinstancestate"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lifecycle" TargetMode="External"/><Relationship Id="rId3" Type="http://schemas.openxmlformats.org/officeDocument/2006/relationships/hyperlink" Target="https://developer.android.com/reference/kotlin/androidx/lifecycle/Lifecycle"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lifecycle#lco"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lifecycle/LifecycleObserver" TargetMode="External"/><Relationship Id="rId3" Type="http://schemas.openxmlformats.org/officeDocument/2006/relationships/hyperlink" Target="https://developer.android.com/topic/libraries/architecture/lifecycle"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tasks-and-back-stack"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tasks-and-back-stack"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navigate#pop"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create" TargetMode="External"/><Relationship Id="rId3" Type="http://schemas.openxmlformats.org/officeDocument/2006/relationships/hyperlink" Target="https://developer.android.com/reference/kotlin/android/app/Activity#oncreate"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start" TargetMode="External"/><Relationship Id="rId3" Type="http://schemas.openxmlformats.org/officeDocument/2006/relationships/hyperlink" Target="https://developer.android.com/reference/kotlin/android/app/Activity#onstart" TargetMode="External"/><Relationship Id="rId4" Type="http://schemas.openxmlformats.org/officeDocument/2006/relationships/hyperlink" Target="https://developer.android.com/reference/kotlin/android/app/Activity#onrestart"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Khi Hoạt động chuyển sang trạng thái đã tiếp tục, lệnh gọi lại </a:t>
            </a:r>
            <a:r>
              <a:rPr lang="vi-VN">
                <a:latin typeface="Courier New"/>
                <a:ea typeface="Courier New"/>
                <a:cs typeface="Courier New"/>
                <a:sym typeface="Courier New"/>
              </a:rPr>
              <a:t>onResume()</a:t>
            </a:r>
            <a:r>
              <a:rPr lang="vi-VN"/>
              <a:t> sẽ được gọi. Hoạt động đang chạy và sẵn sàng nhận hoạt động đầu vào của người dùng. Hoạt động vẫn ở trạng thái này cho đến khi người dùng (hoặc hệ thống) làm gì đó khiến Hoạt động bị tạm dừng, vào thời điểm này, </a:t>
            </a:r>
            <a:r>
              <a:rPr lang="vi-VN">
                <a:latin typeface="Courier New"/>
                <a:ea typeface="Courier New"/>
                <a:cs typeface="Courier New"/>
                <a:sym typeface="Courier New"/>
              </a:rPr>
              <a:t>onPause()</a:t>
            </a:r>
            <a:r>
              <a:rPr lang="vi-VN"/>
              <a:t> sẽ được gọi.</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Phương thức gọi lại trong vòng đời: onResume()</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3"/>
              </a:rPr>
              <a:t>Hoạt động: onResume()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t>Hoạt động sẽ chuyển sang trạng thái đã tạm dừng khi Hoạt động không còn là tiêu điểm, nhưng vẫn hiển thị trên màn hình. Hoạt động có thể đang trong quá trình đóng. Lệnh gọi lại này cũng là lần đầu tiên bạn nên cân nhắc hủy bỏ tài nguyên. Tuy nhiên, bạn nên tránh bắt đầu các tác vụ đồng bộ chạy trong thời gian dài vì trạng thái này chỉ có thời gian rất ngắn.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vi-VN"/>
              <a:t>Nếu một Hoạt động khác được chạy trên cùng, thì bạn sẽ nhận được lệnh gọi đến </a:t>
            </a:r>
            <a:r>
              <a:rPr lang="vi-VN">
                <a:latin typeface="Courier New"/>
                <a:ea typeface="Courier New"/>
                <a:cs typeface="Courier New"/>
                <a:sym typeface="Courier New"/>
              </a:rPr>
              <a:t>onStop()</a:t>
            </a:r>
            <a:r>
              <a:rPr lang="vi-VN"/>
              <a:t> sau </a:t>
            </a:r>
            <a:r>
              <a:rPr lang="vi-VN">
                <a:latin typeface="Courier New"/>
                <a:ea typeface="Courier New"/>
                <a:cs typeface="Courier New"/>
                <a:sym typeface="Courier New"/>
              </a:rPr>
              <a:t>onPause()</a:t>
            </a:r>
            <a:r>
              <a:rPr lang="vi-VN"/>
              <a:t>. Tuy nhiên, nếu Hoạt động này chỉ bị che một phần rồi quay trở lại nền trước, thì phương thức </a:t>
            </a:r>
            <a:r>
              <a:rPr lang="vi-VN">
                <a:latin typeface="Courier New"/>
                <a:ea typeface="Courier New"/>
                <a:cs typeface="Courier New"/>
                <a:sym typeface="Courier New"/>
              </a:rPr>
              <a:t>onResume()</a:t>
            </a:r>
            <a:r>
              <a:rPr lang="vi-VN"/>
              <a:t> có thể được gọi tiếp theo.</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Phương thức gọi lại trong vòng đời: onPause()</a:t>
            </a:r>
            <a:endParaRPr/>
          </a:p>
          <a:p>
            <a:pPr indent="-298450" lvl="0" marL="457200" rtl="0" algn="l">
              <a:lnSpc>
                <a:spcPct val="100000"/>
              </a:lnSpc>
              <a:spcBef>
                <a:spcPts val="0"/>
              </a:spcBef>
              <a:spcAft>
                <a:spcPts val="0"/>
              </a:spcAft>
              <a:buSzPts val="1100"/>
              <a:buChar char="●"/>
            </a:pPr>
            <a:r>
              <a:rPr lang="vi-VN" u="sng">
                <a:solidFill>
                  <a:schemeClr val="hlink"/>
                </a:solidFill>
                <a:hlinkClick r:id="rId3"/>
              </a:rPr>
              <a:t>Hoạt động: onPause()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t>Một hoạt động bị dừng sẽ hủy bỏ nhiều tài nguyên vì hoạt động đó không còn hiển thị với người dùng. Đây là lúc thích hợp để ngừng làm mới giao diện người dùng, chạy hoạt ảnh và các thay đổi khác về hình ảnh.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Các hoạt động ở trạng thái đã dừng không biến mất. Nếu người dùng quay trở lại Hoạt động, thì </a:t>
            </a:r>
            <a:r>
              <a:rPr lang="vi-VN">
                <a:latin typeface="Courier New"/>
                <a:ea typeface="Courier New"/>
                <a:cs typeface="Courier New"/>
                <a:sym typeface="Courier New"/>
              </a:rPr>
              <a:t>onRestart()</a:t>
            </a:r>
            <a:r>
              <a:rPr lang="vi-VN"/>
              <a:t> sẽ được gọi tiếp theo (theo sau là </a:t>
            </a:r>
            <a:r>
              <a:rPr lang="vi-VN">
                <a:latin typeface="Courier New"/>
                <a:ea typeface="Courier New"/>
                <a:cs typeface="Courier New"/>
                <a:sym typeface="Courier New"/>
              </a:rPr>
              <a:t>onStart()</a:t>
            </a:r>
            <a:r>
              <a:rPr lang="vi-VN"/>
              <a:t> và </a:t>
            </a:r>
            <a:r>
              <a:rPr lang="vi-VN">
                <a:latin typeface="Courier New"/>
                <a:ea typeface="Courier New"/>
                <a:cs typeface="Courier New"/>
                <a:sym typeface="Courier New"/>
              </a:rPr>
              <a:t>onResume()</a:t>
            </a:r>
            <a:r>
              <a:rPr lang="vi-VN"/>
              <a:t>). Nếu Hoạt động đang hoàn tất hoặc bị hệ thống hủy bỏ, thì </a:t>
            </a:r>
            <a:r>
              <a:rPr lang="vi-VN">
                <a:latin typeface="Courier New"/>
                <a:ea typeface="Courier New"/>
                <a:cs typeface="Courier New"/>
                <a:sym typeface="Courier New"/>
              </a:rPr>
              <a:t>onDestroy()</a:t>
            </a:r>
            <a:r>
              <a:rPr lang="vi-VN"/>
              <a:t> sẽ được gọi tiếp theo.</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Phương thức gọi lại trong vòng đời: onStop()</a:t>
            </a:r>
            <a:endParaRPr/>
          </a:p>
          <a:p>
            <a:pPr indent="-298450" lvl="0" marL="457200" rtl="0" algn="l">
              <a:lnSpc>
                <a:spcPct val="100000"/>
              </a:lnSpc>
              <a:spcBef>
                <a:spcPts val="0"/>
              </a:spcBef>
              <a:spcAft>
                <a:spcPts val="0"/>
              </a:spcAft>
              <a:buSzPts val="1100"/>
              <a:buChar char="●"/>
            </a:pPr>
            <a:r>
              <a:rPr lang="vi-VN" u="sng">
                <a:solidFill>
                  <a:schemeClr val="hlink"/>
                </a:solidFill>
                <a:hlinkClick r:id="rId3"/>
              </a:rPr>
              <a:t>Hoạt động: onStop()</a:t>
            </a:r>
            <a:endParaRPr/>
          </a:p>
          <a:p>
            <a:pPr indent="0" lvl="0" marL="0" rtl="0" algn="l">
              <a:lnSpc>
                <a:spcPct val="100000"/>
              </a:lnSpc>
              <a:spcBef>
                <a:spcPts val="60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Các hoạt động có thể chuyển sang trạng thái đã hủy bỏ trong các điều kiện sau: người dùng đã chủ động tắt ứng dụng, hoạt động đã kết thúc (có lẽ hoạt động được chạy để thực hiện thao tác nào đó và trả về một giá trị) hoặc đã có sự thay đổi về cấu hình (xoay thiết bị hoặc thay đổi chế độ – chế độ một cửa sổ -&gt; chế độ nhiều cửa sổ). </a:t>
            </a:r>
            <a:r>
              <a:rPr lang="vi-VN">
                <a:latin typeface="Courier New"/>
                <a:ea typeface="Courier New"/>
                <a:cs typeface="Courier New"/>
                <a:sym typeface="Courier New"/>
              </a:rPr>
              <a:t>onDestroy()</a:t>
            </a:r>
            <a:r>
              <a:rPr lang="vi-VN"/>
              <a:t> sẽ xử lý việc dọn dẹp tài nguyên cuối cùng.</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Phương thức gọi lại trong vòng đời: onDestroy</a:t>
            </a:r>
            <a:endParaRPr/>
          </a:p>
          <a:p>
            <a:pPr indent="-298450" lvl="0" marL="457200" rtl="0" algn="l">
              <a:lnSpc>
                <a:spcPct val="100000"/>
              </a:lnSpc>
              <a:spcBef>
                <a:spcPts val="0"/>
              </a:spcBef>
              <a:spcAft>
                <a:spcPts val="0"/>
              </a:spcAft>
              <a:buSzPts val="1100"/>
              <a:buChar char="●"/>
            </a:pPr>
            <a:r>
              <a:rPr lang="vi-VN" u="sng">
                <a:solidFill>
                  <a:schemeClr val="hlink"/>
                </a:solidFill>
                <a:hlinkClick r:id="rId3"/>
              </a:rPr>
              <a:t>Hoạt động: onDestroy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t>Trên trang trình bày về lệnh gọi lại </a:t>
            </a:r>
            <a:r>
              <a:rPr lang="vi-VN">
                <a:latin typeface="Courier New"/>
                <a:ea typeface="Courier New"/>
                <a:cs typeface="Courier New"/>
                <a:sym typeface="Courier New"/>
              </a:rPr>
              <a:t>onDestroy()</a:t>
            </a:r>
            <a:r>
              <a:rPr lang="vi-VN"/>
              <a:t>, chúng ta đã nói đến các thay đổi về cấu hình, chẳng hạn như xoay thiết bị từ chế độ ngang sang chế độ dọc hoặc thay đổi từ chế độ một cửa sổ sang chế độ nhiều cửa sổ. Các thay đổi về cấu hình khiến Hoạt động bị hủy bỏ và được tạo lại.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Khung này cho phép chúng ta lưu lượng nhỏ dữ liệu trong Gói để tạo lại bố cục. Không lưu lượng lớn dữ liệu trong các gói trạng thái của thực thể đã lưu. Chỉ lưu trữ lượng dữ liệu tối thiểu, chẳng hạn như mã nhận dạng hoặc văn bản trong các trường văn bản có thể chỉnh sửa, để có thể tạo lại trạng thái giao diện người dùng mà trước đó đã hiển thị với người dùng. Gói được chuyển trở lại Hoạt động dưới dạng đối số đầu vào cho các phương thức gọi lại như </a:t>
            </a:r>
            <a:r>
              <a:rPr lang="vi-VN">
                <a:latin typeface="Courier New"/>
                <a:ea typeface="Courier New"/>
                <a:cs typeface="Courier New"/>
                <a:sym typeface="Courier New"/>
              </a:rPr>
              <a:t>onCreate()</a:t>
            </a:r>
            <a:r>
              <a:rPr lang="vi-VN"/>
              <a:t> để bạn có thể thiết lập lại giao diện người dùng.</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vi-VN"/>
              <a:t>Một số phương thức gọi lại hoạt động và mảnh cung cấp một đối số để khởi tạo lại trạng thái giao diện người dùng thông qua Gói. Chúng ta sẽ tìm hiểu về những cách khác để lưu trạng thái trong các bài học sắp tới.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b="1" lang="vi-VN"/>
              <a:t>Tài nguyên:</a:t>
            </a:r>
            <a:endParaRPr/>
          </a:p>
          <a:p>
            <a:pPr indent="-304800" lvl="0" marL="457200" rtl="0" algn="l">
              <a:lnSpc>
                <a:spcPct val="100000"/>
              </a:lnSpc>
              <a:spcBef>
                <a:spcPts val="0"/>
              </a:spcBef>
              <a:spcAft>
                <a:spcPts val="0"/>
              </a:spcAft>
              <a:buClr>
                <a:schemeClr val="dk1"/>
              </a:buClr>
              <a:buSzPts val="1200"/>
              <a:buFont typeface="Times New Roman"/>
              <a:buChar char="●"/>
            </a:pPr>
            <a:r>
              <a:rPr lang="vi-VN" u="sng">
                <a:solidFill>
                  <a:schemeClr val="hlink"/>
                </a:solidFill>
                <a:hlinkClick r:id="rId2"/>
              </a:rPr>
              <a:t>Xử lý các thay đổi về cấu hình</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Chúng ta đã tìm hiểu nhiều về các trạng thái vòng đời và cách chuyển đổi giữa các trạng thái đó. Bằng việc ghi nhật ký các phương thức gọi lại phổ biến trong vòng đời và xem phương thức nào được gọi, bạn có thể nắm được Vòng đời hoạt động theo cách dễ dàng hơn nhiều. Các lớp học lập trình sẽ chỉ cho bạn cách thực hiện việc này, nhưng hãy nói sơ qua về cách ghi nhật ký trong Android.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Ghi nhật ký có thể là một cách hữu ích để hiểu rõ hơn về quá trình chuyển đổi vòng đời của Hoạt động và Mảnh. Cửa sổ Logcat trong Android Studio hiển thị thông báo hệ thống, cũng như Thông điệp nhật ký mà bạn đã thêm vào ứng dụng của mình. Hãy cung cấp thẻ String riêng biệt cho thông điệp nhật ký của bạn để dễ dàng tìm thấy hơn trong nhật ký. Quy ước chung là dùng tên lớp đã kích hoạt thông điệp nhật ký làm thẻ log. Trong Logcat, bạn cũng có thể lọc các thông điệp nhật ký dựa trên mức độ ưu tiên hoặc theo ứng dụng.</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Nếu ứng dụng của bạn gặp sự cố, bạn có thể xem dấu vết ngăn xếp trong Logcat, điều này rất hữu ích khi gỡ lỗi.</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Viết và xem nhật ký bằng Logcat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t>Bạn có thể gửi các thông báo cho Logcat với nhiều mức độ ưu tiên để cho thấy tầm quan trọng của thông báo, từ chi tiết (mức độ ưu tiên thấp nhất) đến lỗi (mức độ ưu tiên cao nhất). Ghi nhật ký lỗi bằng </a:t>
            </a:r>
            <a:r>
              <a:rPr lang="vi-VN">
                <a:latin typeface="Courier New"/>
                <a:ea typeface="Courier New"/>
                <a:cs typeface="Courier New"/>
                <a:sym typeface="Courier New"/>
              </a:rPr>
              <a:t>Log.e()</a:t>
            </a:r>
            <a:r>
              <a:rPr lang="vi-VN"/>
              <a:t> và ghi nhật ký cảnh báo bằng </a:t>
            </a:r>
            <a:r>
              <a:rPr lang="vi-VN">
                <a:latin typeface="Courier New"/>
                <a:ea typeface="Courier New"/>
                <a:cs typeface="Courier New"/>
                <a:sym typeface="Courier New"/>
              </a:rPr>
              <a:t>Log.w()</a:t>
            </a:r>
            <a:r>
              <a:rPr lang="vi-VN"/>
              <a:t>. Các thông điệp nhật ký chi tiết, gỡ lỗi và thông tin thường dùng để cung cấp thông tin.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Đừng biên dịch nhật ký chi tiết vào ứng dụng của bạn, ngoại trừ trong quá trình phát triển. Nhật ký gỡ lỗi được biên dịch nhưng bị xóa vào thời gian chạy, trong khi nhật ký lỗi, cảnh báo và thông tin luôn được giữ lại.</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Bạn sẽ được thực hành nhiều hơn về cách viết và đọc thông điệp nhật ký trong các lớp học lập trình.</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Lớp Log</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Nếu bạn còn nhớ trong bài học trước, mảnh biểu thị một hành vi hoặc một phần giao diện người dùng và có thể được coi là một "hoạt động con". Mảnh phải luôn được lưu trữ trong một Hoạt động và vòng đời của mảnh chịu ảnh hưởng trực tiếp từ vòng đời của Hoạt động lưu trữ. Nếu một Hoạt động không còn là tiêu điểm và bị dừng hoặc hủy bỏ, thì mọi mảnh được lưu trữ cũng sẽ bị dừng hoặc hủy bỏ. Khi một Hoạt động được tiếp tục, bạn có thể thêm hoặc xóa các mảnh khỏi hoạt động đó.</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Khi tạo các mảnh của riêng mình và mở rộng từ lớp Fragment, bạn sẽ có nhiều phương thức gọi lại tương tự như lớp Activity. Tuy nhiên, bạn sẽ thấy một số lệnh gọi lại mới trên trang trình bày tiếp theo.</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solidFill>
                  <a:schemeClr val="dk1"/>
                </a:solidFill>
              </a:rPr>
              <a:t>Trang trình bày này cho thấy một số lệnh gọi lại mới của mảnh, chẳng hạn như </a:t>
            </a:r>
            <a:r>
              <a:rPr lang="vi-VN">
                <a:solidFill>
                  <a:schemeClr val="dk1"/>
                </a:solidFill>
                <a:latin typeface="Courier New"/>
                <a:ea typeface="Courier New"/>
                <a:cs typeface="Courier New"/>
                <a:sym typeface="Courier New"/>
              </a:rPr>
              <a:t>onAttach()</a:t>
            </a:r>
            <a:r>
              <a:rPr lang="vi-VN">
                <a:solidFill>
                  <a:schemeClr val="dk1"/>
                </a:solidFill>
              </a:rPr>
              <a:t>, </a:t>
            </a:r>
            <a:r>
              <a:rPr lang="vi-VN">
                <a:solidFill>
                  <a:schemeClr val="dk1"/>
                </a:solidFill>
                <a:latin typeface="Courier New"/>
                <a:ea typeface="Courier New"/>
                <a:cs typeface="Courier New"/>
                <a:sym typeface="Courier New"/>
              </a:rPr>
              <a:t>onCreateView()</a:t>
            </a:r>
            <a:r>
              <a:rPr lang="vi-VN">
                <a:solidFill>
                  <a:schemeClr val="dk1"/>
                </a:solidFill>
              </a:rPr>
              <a:t>, </a:t>
            </a:r>
            <a:r>
              <a:rPr lang="vi-VN">
                <a:solidFill>
                  <a:schemeClr val="dk1"/>
                </a:solidFill>
                <a:latin typeface="Courier New"/>
                <a:ea typeface="Courier New"/>
                <a:cs typeface="Courier New"/>
                <a:sym typeface="Courier New"/>
              </a:rPr>
              <a:t>onViewCreated()</a:t>
            </a:r>
            <a:r>
              <a:rPr lang="vi-VN">
                <a:solidFill>
                  <a:schemeClr val="dk1"/>
                </a:solidFill>
              </a:rPr>
              <a:t>, </a:t>
            </a:r>
            <a:r>
              <a:rPr lang="vi-VN">
                <a:solidFill>
                  <a:schemeClr val="dk1"/>
                </a:solidFill>
                <a:latin typeface="Courier New"/>
                <a:ea typeface="Courier New"/>
                <a:cs typeface="Courier New"/>
                <a:sym typeface="Courier New"/>
              </a:rPr>
              <a:t>onDestroyView()</a:t>
            </a:r>
            <a:r>
              <a:rPr lang="vi-VN">
                <a:solidFill>
                  <a:schemeClr val="dk1"/>
                </a:solidFill>
              </a:rPr>
              <a:t> và </a:t>
            </a:r>
            <a:r>
              <a:rPr lang="vi-VN">
                <a:solidFill>
                  <a:schemeClr val="dk1"/>
                </a:solidFill>
                <a:latin typeface="Courier New"/>
                <a:ea typeface="Courier New"/>
                <a:cs typeface="Courier New"/>
                <a:sym typeface="Courier New"/>
              </a:rPr>
              <a:t>onDetach()</a:t>
            </a:r>
            <a:r>
              <a:rPr lang="vi-VN">
                <a:solidFill>
                  <a:schemeClr val="dk1"/>
                </a:solidFill>
              </a:rPr>
              <a:t>. Chúng ta sẽ xem chi tiết hơn trên các trang trình bày sau.</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latin typeface="Courier New"/>
                <a:ea typeface="Courier New"/>
                <a:cs typeface="Courier New"/>
                <a:sym typeface="Courier New"/>
              </a:rPr>
              <a:t>onAttach()</a:t>
            </a:r>
            <a:r>
              <a:rPr lang="vi-VN"/>
              <a:t> đứng ngay trước phương thức </a:t>
            </a:r>
            <a:r>
              <a:rPr lang="vi-VN">
                <a:latin typeface="Courier New"/>
                <a:ea typeface="Courier New"/>
                <a:cs typeface="Courier New"/>
                <a:sym typeface="Courier New"/>
              </a:rPr>
              <a:t>onCreate()</a:t>
            </a:r>
            <a:r>
              <a:rPr lang="vi-VN"/>
              <a:t> của mảnh. </a:t>
            </a:r>
            <a:r>
              <a:rPr lang="vi-VN">
                <a:latin typeface="Courier New"/>
                <a:ea typeface="Courier New"/>
                <a:cs typeface="Courier New"/>
                <a:sym typeface="Courier New"/>
              </a:rPr>
              <a:t>onAttach()</a:t>
            </a:r>
            <a:r>
              <a:rPr lang="vi-VN"/>
              <a:t> được gọi trước khi mảnh có quyền truy cập vào bố cục, vì vậy, bạn sẽ không thường xuyên ghi đè phương thức này.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latin typeface="Courier New"/>
                <a:ea typeface="Courier New"/>
                <a:cs typeface="Courier New"/>
                <a:sym typeface="Courier New"/>
              </a:rPr>
              <a:t>onCreateView()</a:t>
            </a:r>
            <a:r>
              <a:rPr lang="vi-VN"/>
              <a:t> được gọi để yêu cầu mảnh tạo thực thể chế độ xem giao diện người dùng. Phương thức này được gọi giữa phương thức </a:t>
            </a:r>
            <a:r>
              <a:rPr lang="vi-VN">
                <a:latin typeface="Courier New"/>
                <a:ea typeface="Courier New"/>
                <a:cs typeface="Courier New"/>
                <a:sym typeface="Courier New"/>
              </a:rPr>
              <a:t>onCreate()</a:t>
            </a:r>
            <a:r>
              <a:rPr lang="vi-VN"/>
              <a:t> và </a:t>
            </a:r>
            <a:r>
              <a:rPr lang="vi-VN">
                <a:latin typeface="Courier New"/>
                <a:ea typeface="Courier New"/>
                <a:cs typeface="Courier New"/>
                <a:sym typeface="Courier New"/>
              </a:rPr>
              <a:t>onViewCreated()</a:t>
            </a:r>
            <a:r>
              <a:rPr lang="vi-VN"/>
              <a:t>. Bạn chỉ nên tăng cường bố cục trong phương thức này và chuyển logic sửa đổi Chế độ xem được trả về thành </a:t>
            </a:r>
            <a:r>
              <a:rPr lang="vi-VN">
                <a:latin typeface="Courier New"/>
                <a:ea typeface="Courier New"/>
                <a:cs typeface="Courier New"/>
                <a:sym typeface="Courier New"/>
              </a:rPr>
              <a:t>onViewCreated()</a:t>
            </a:r>
            <a:r>
              <a:rPr lang="vi-V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onCreateView()</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Hoàn tất việc thiết lập giao diện người dùng trong </a:t>
            </a:r>
            <a:r>
              <a:rPr lang="vi-VN"/>
              <a:t>lệnh gọi lại </a:t>
            </a:r>
            <a:r>
              <a:rPr lang="vi-VN">
                <a:latin typeface="Courier New"/>
                <a:ea typeface="Courier New"/>
                <a:cs typeface="Courier New"/>
                <a:sym typeface="Courier New"/>
              </a:rPr>
              <a:t>onViewCreated()</a:t>
            </a:r>
            <a:r>
              <a:rPr lang="vi-VN"/>
              <a:t>, vì chúng ta có thể chắc chắn rằng các chế độ xem đã có sẵn vào thời điểm này.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onViewCreated()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latin typeface="Courier New"/>
                <a:ea typeface="Courier New"/>
                <a:cs typeface="Courier New"/>
                <a:sym typeface="Courier New"/>
              </a:rPr>
              <a:t>onDestroyView()</a:t>
            </a:r>
            <a:r>
              <a:rPr lang="vi-VN"/>
              <a:t> được gọi khi chế độ xem (đã tạo trước đó từ </a:t>
            </a:r>
            <a:r>
              <a:rPr lang="vi-VN">
                <a:latin typeface="Courier New"/>
                <a:ea typeface="Courier New"/>
                <a:cs typeface="Courier New"/>
                <a:sym typeface="Courier New"/>
              </a:rPr>
              <a:t>onCreateView()</a:t>
            </a:r>
            <a:r>
              <a:rPr lang="vi-VN"/>
              <a:t>) đang được tách khỏi mảnh. </a:t>
            </a:r>
            <a:r>
              <a:rPr lang="vi-VN">
                <a:latin typeface="Courier New"/>
                <a:ea typeface="Courier New"/>
                <a:cs typeface="Courier New"/>
                <a:sym typeface="Courier New"/>
              </a:rPr>
              <a:t>onDetach()</a:t>
            </a:r>
            <a:r>
              <a:rPr lang="vi-VN"/>
              <a:t> được gọi khi mảnh không còn được đính kèm vào Hoạt động lưu trữ.</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onDestroyView()</a:t>
            </a:r>
            <a:endParaRPr/>
          </a:p>
          <a:p>
            <a:pPr indent="-298450" lvl="0" marL="457200" rtl="0" algn="l">
              <a:lnSpc>
                <a:spcPct val="100000"/>
              </a:lnSpc>
              <a:spcBef>
                <a:spcPts val="0"/>
              </a:spcBef>
              <a:spcAft>
                <a:spcPts val="0"/>
              </a:spcAft>
              <a:buSzPts val="1100"/>
              <a:buChar char="●"/>
            </a:pPr>
            <a:r>
              <a:rPr lang="vi-VN" u="sng">
                <a:solidFill>
                  <a:schemeClr val="hlink"/>
                </a:solidFill>
                <a:hlinkClick r:id="rId3"/>
              </a:rPr>
              <a:t>onDetach()</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t>Chuyển đổi: 1 lượt nhấp chuột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Giống như với Hoạt động, bạn có thể duy trì trạng thái giao diện người dùng của một mảnh trong các thay đổi về cấu hình và chấm dứt ứng dụng chạy trong nền bằng cách dùng </a:t>
            </a:r>
            <a:r>
              <a:rPr lang="vi-VN">
                <a:latin typeface="Courier New"/>
                <a:ea typeface="Courier New"/>
                <a:cs typeface="Courier New"/>
                <a:sym typeface="Courier New"/>
              </a:rPr>
              <a:t>onSaveInstanceState()</a:t>
            </a:r>
            <a:r>
              <a:rPr lang="vi-VN"/>
              <a:t> và đưa dữ liệu của bạn vào Gói. Chính Gói này sẽ được chuyển trở lại cho bạn thông qua các phương thức gọi lại ở trên khi hệ thống tạo lại một thực thể mới của mảnh.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Bạn chỉ nên giữ lại lượng dữ liệu tối thiểu trong Gói. Mọi dữ liệu người dùng khác nên được lưu trữ bằng các lựa chọn lưu trữ cố định khác, chẳng hạn như cơ sở dữ liệu.</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onSaveInstanceState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Khi xây dựng ứng dụng của mình, bạn sẽ bắt đầu đặt ngày càng nhiều logic vào các phương thức gọi lại trong vòng đời của hoạt động hoặc mảnh. Thay vì làm xáo trộn mã hoạt động và mã mảnh của bạn, hãy cân nhắc tạo các thành phần ứng dụng riêng biệt có chứa logic này nhưng vẫn nhận biết được vòng đời riêng. Đây được gọi là các thành phần nhận biết vòng đời.</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Các thành phần nhận biết vòng đời</a:t>
            </a:r>
            <a:endParaRPr/>
          </a:p>
          <a:p>
            <a:pPr indent="-298450" lvl="0" marL="457200" rtl="0" algn="l">
              <a:lnSpc>
                <a:spcPct val="100000"/>
              </a:lnSpc>
              <a:spcBef>
                <a:spcPts val="0"/>
              </a:spcBef>
              <a:spcAft>
                <a:spcPts val="0"/>
              </a:spcAft>
              <a:buSzPts val="1100"/>
              <a:buChar char="●"/>
            </a:pPr>
            <a:r>
              <a:rPr lang="vi-VN" u="sng">
                <a:solidFill>
                  <a:schemeClr val="hlink"/>
                </a:solidFill>
                <a:hlinkClick r:id="rId3"/>
              </a:rPr>
              <a:t>Lớp Lifecycle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Khi người dùng di chuyển qua, rời khỏi và quay lại ứng dụng của bạn, các thực thể của Hoạt động trong ứng dụng đó sẽ chuyển đổi qua nhiều trạng thái với vòng đời riêng.</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Một lớp triển khai giao diện </a:t>
            </a:r>
            <a:r>
              <a:rPr lang="vi-VN">
                <a:latin typeface="Courier New"/>
                <a:ea typeface="Courier New"/>
                <a:cs typeface="Courier New"/>
                <a:sym typeface="Courier New"/>
              </a:rPr>
              <a:t>LifecycleOwner</a:t>
            </a:r>
            <a:r>
              <a:rPr lang="vi-VN"/>
              <a:t> có một vòng đời và cần phải triển khai phương thức </a:t>
            </a:r>
            <a:r>
              <a:rPr lang="vi-VN">
                <a:latin typeface="Courier New"/>
                <a:ea typeface="Courier New"/>
                <a:cs typeface="Courier New"/>
                <a:sym typeface="Courier New"/>
              </a:rPr>
              <a:t>getLifecycle()</a:t>
            </a:r>
            <a:r>
              <a:rPr lang="vi-VN"/>
              <a:t>. Giao diện này trừu tượng hóa quyền sở hữu </a:t>
            </a:r>
            <a:r>
              <a:rPr lang="vi-VN">
                <a:latin typeface="Courier New"/>
                <a:ea typeface="Courier New"/>
                <a:cs typeface="Courier New"/>
                <a:sym typeface="Courier New"/>
              </a:rPr>
              <a:t>Vòng đời</a:t>
            </a:r>
            <a:r>
              <a:rPr lang="vi-VN"/>
              <a:t> từ các lớp riêng lẻ, chẳng hạn như </a:t>
            </a:r>
            <a:r>
              <a:rPr lang="vi-VN">
                <a:latin typeface="Courier New"/>
                <a:ea typeface="Courier New"/>
                <a:cs typeface="Courier New"/>
                <a:sym typeface="Courier New"/>
              </a:rPr>
              <a:t>Fragment</a:t>
            </a:r>
            <a:r>
              <a:rPr lang="vi-VN"/>
              <a:t> và </a:t>
            </a:r>
            <a:r>
              <a:rPr lang="vi-VN">
                <a:latin typeface="Courier New"/>
                <a:ea typeface="Courier New"/>
                <a:cs typeface="Courier New"/>
                <a:sym typeface="Courier New"/>
              </a:rPr>
              <a:t>AppCompatActivity</a:t>
            </a:r>
            <a:r>
              <a:rPr lang="vi-VN"/>
              <a:t>. Nhờ vậy, các lớp khác cũng có thể triển khai giao diện </a:t>
            </a:r>
            <a:r>
              <a:rPr lang="vi-VN">
                <a:latin typeface="Courier New"/>
                <a:ea typeface="Courier New"/>
                <a:cs typeface="Courier New"/>
                <a:sym typeface="Courier New"/>
              </a:rPr>
              <a:t>LifecycleOwner</a:t>
            </a:r>
            <a:r>
              <a:rPr lang="vi-V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LifecycleOwner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vi-VN">
                <a:solidFill>
                  <a:schemeClr val="dk1"/>
                </a:solidFill>
              </a:rPr>
              <a:t>Chuyển đổi: 1 lượt nhấp chuột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Đối với lớp muốn xử lý các sự kiện trong vòng đời, hãy triển khai giao diện </a:t>
            </a:r>
            <a:r>
              <a:rPr lang="vi-VN">
                <a:latin typeface="Courier New"/>
                <a:ea typeface="Courier New"/>
                <a:cs typeface="Courier New"/>
                <a:sym typeface="Courier New"/>
              </a:rPr>
              <a:t>LifecycleObserver</a:t>
            </a:r>
            <a:r>
              <a:rPr lang="vi-VN"/>
              <a:t>. Xin lưu ý rằng </a:t>
            </a:r>
            <a:r>
              <a:rPr lang="vi-VN">
                <a:latin typeface="Courier New"/>
                <a:ea typeface="Courier New"/>
                <a:cs typeface="Courier New"/>
                <a:sym typeface="Courier New"/>
              </a:rPr>
              <a:t>LifecycleObserver</a:t>
            </a:r>
            <a:r>
              <a:rPr lang="vi-VN"/>
              <a:t> không có phương thức trừu tượng nào mà sử dụng các phương thức </a:t>
            </a:r>
            <a:r>
              <a:rPr lang="vi-VN">
                <a:latin typeface="Courier New"/>
                <a:ea typeface="Courier New"/>
                <a:cs typeface="Courier New"/>
                <a:sym typeface="Courier New"/>
              </a:rPr>
              <a:t>OnLifecycleEvent</a:t>
            </a:r>
            <a:r>
              <a:rPr lang="vi-VN"/>
              <a:t> được chú thích, như minh họa trong ví dụ. Sau đó, đăng ký đối tượng tiếp nhận dữ liệu với Vòng đời để nhận thông báo về các sự kiện trong vòng đời. Bằng việc sử dụng các thành phần nhận biết vòng đời, mã bạn viết sẽ trở lên rõ ràng, quy củ và dễ bảo trì hơn.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Giao diện LifecycleObserver</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3"/>
              </a:rPr>
              <a:t>Các thành phần nhận biết vòng đời</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Bây giờ, chúng ta đã tìm hiểu thêm về vòng đời của mảnh và hoạt động, hãy xem việc chuyển đổi giữa các hoạt động hoặc mảnh ảnh hưởng như thế nào đến ngăn xếp lùi trong ứng dụng của bạn.</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vi-VN">
                <a:solidFill>
                  <a:schemeClr val="dk1"/>
                </a:solidFill>
              </a:rPr>
              <a:t>Hãy xem lại nội dung bạn đã tìm hiểu trong bài học trước về tác vụ. Tác vụ là một tập hợp các hoạt động mà người dùng tương tác khi thực hiện một việc nhất định. Các hoạt động được sắp xếp trong một ngăn xếp – ngăn xếp lùi – theo thứ tự mở từng hoạt động. Chúng ta coi đây là một ngăn xếp do cấu trúc "nhập sau, xuất trước". Hoạt động nhập cuối cùng là hoạt động đầu tiên sẽ bị xóa.</a:t>
            </a:r>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solidFill>
                  <a:schemeClr val="dk1"/>
                </a:solidFill>
              </a:rPr>
              <a:t>Chuyển đổi: tự động</a:t>
            </a:r>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SzPts val="1100"/>
              <a:buNone/>
            </a:pPr>
            <a:r>
              <a:rPr lang="vi-VN">
                <a:solidFill>
                  <a:schemeClr val="dk1"/>
                </a:solidFill>
              </a:rPr>
              <a:t>Khi người dùng mở một ứng dụng, tác vụ của ứng dụng đó sẽ xuất hiện ở nền trước. Nếu ứng dụng không có tác vụ nào (có lẽ ứng dụng không được dùng gần đây), thì một tác vụ mới sẽ được tạo và hoạt động "chính" của ứng dụng đó sẽ mở ra dưới dạng hoạt động gốc trong ngăn xếp. Hãy xem ví dụ.</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vi-VN">
                <a:solidFill>
                  <a:schemeClr val="dk1"/>
                </a:solidFill>
              </a:rPr>
              <a:t>Giả sử bạn mở một ứng dụng email trên điện thoại và nếu ứng dụng đó không có tác vụ nào, thì một tác vụ mới sẽ được tạo. Hoạt động chính của ứng dụng email này (hãy gọi là Hoạt động email) sẽ được thêm vào ngăn xếp lùi. Do nằm ở đầu ngăn xếp lùi nên hoạt động này đang chạy và bạn có thể tương tác được.</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b="1" lang="vi-VN">
                <a:solidFill>
                  <a:schemeClr val="dk1"/>
                </a:solidFill>
              </a:rPr>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Tác vụ và ngăn xếp lùi</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solidFill>
                  <a:schemeClr val="dk1"/>
                </a:solidFill>
              </a:rPr>
              <a:t>Chuyển đổi: tự động</a:t>
            </a:r>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SzPts val="1100"/>
              <a:buNone/>
            </a:pPr>
            <a:r>
              <a:rPr lang="vi-VN">
                <a:solidFill>
                  <a:schemeClr val="dk1"/>
                </a:solidFill>
              </a:rPr>
              <a:t>Sau đó, trong ứng dụng email, bạn quyết định viết một email mới. Bạn thực hiện việc này bằng cách mở một hoạt động thứ hai mà chúng ta sẽ gọi là Hoạt động soạn thư. Hoạt động đầu tiên (Hoạt động gửi/nhận email) đã bị tạm dừng và dừng, xét theo trạng thái vòng đời. Bây giờ, Hoạt động soạn thư đã được tạo, bắt đầu và tiếp tục vì bạn đang tương tác với hoạt động đó. Bạn vẫn đang trong cùng một tác vụ và Hoạt động soạn thư hiện nằm ở đầu ngăn xếp lùi.</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vi-VN">
                <a:solidFill>
                  <a:schemeClr val="dk1"/>
                </a:solidFill>
              </a:rPr>
              <a:t>Tiếp theo, bạn quyết định đính kèm ảnh vào email này. Bạn nhấp vào tùy chọn trình đơn "Đính kèm tệp". Thao tác này sẽ mở ra một hoạt động mới để duyệt qua các tệp trên thiết bị của bạn.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solidFill>
                  <a:schemeClr val="dk1"/>
                </a:solidFill>
              </a:rPr>
              <a:t>Chuyển đổi: tự động</a:t>
            </a:r>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SzPts val="1100"/>
              <a:buNone/>
            </a:pPr>
            <a:r>
              <a:rPr lang="vi-VN">
                <a:solidFill>
                  <a:schemeClr val="dk1"/>
                </a:solidFill>
              </a:rPr>
              <a:t>Bây giờ, Hoạt động đính kèm tệp được mở ra. Hoạt động soạn thư không còn hiển thị nữa nên bị dừng. Hoạt động đính kèm tệp đang chạy và nằm ở đầu ngăn xếp lùi. </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vi-VN">
                <a:solidFill>
                  <a:schemeClr val="dk1"/>
                </a:solidFill>
              </a:rPr>
              <a:t>Bằng việc duy trì một ngăn xếp các hoạt động, nếu người dùng quyết định nhấn vào nút Quay lại, thì họ có thể quay lại hoạt động trước đó. Trong Hoạt động đính kèm tệp, nếu người dùng nhấn vào nút Quay lại, thì Hoạt động đính kèm tệp sẽ bị đẩy ra khỏi ngăn xếp (tức là bị xóa khỏi ngăn xếp).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solidFill>
                  <a:schemeClr val="dk1"/>
                </a:solidFill>
              </a:rPr>
              <a:t>Chuyển đổi: tự động</a:t>
            </a:r>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SzPts val="1100"/>
              <a:buNone/>
            </a:pPr>
            <a:r>
              <a:rPr lang="vi-VN">
                <a:solidFill>
                  <a:schemeClr val="dk1"/>
                </a:solidFill>
              </a:rPr>
              <a:t>Hoạt động nào đang nằm ở đầu ngăn xếp lùi? Đó là Hoạt động soạn thư. Do vậy, Hoạt động soạn thư được bắt đầu lại và tiếp tục, đồng thời trở thành hoạt động mà người dùng đang tương tác. Nếu người dùng nhấn vào nút Quay lại lần nữa thì sao?</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vi-VN">
                <a:solidFill>
                  <a:schemeClr val="dk1"/>
                </a:solidFill>
              </a:rPr>
              <a:t>Chuyển đổi: tự động</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vi-VN">
                <a:solidFill>
                  <a:schemeClr val="dk1"/>
                </a:solidFill>
              </a:rPr>
              <a:t>Khi Hoạt động soạn thư bị đẩy ra khỏi ngăn xếp lùi, Hoạt động email sẽ nằm ở trên cùng và hiển thị cũng như chạy lại. Chúng ta đã thấy lý do tại sao việc duy trì một ngăn xếp lùi các hoạt động lại hữu ích.</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vi-VN">
                <a:solidFill>
                  <a:schemeClr val="dk1"/>
                </a:solidFill>
              </a:rPr>
              <a:t>Bạn cũng có thể duy trì một ngăn xếp lùi các mảnh. Khi dùng Thư viện điều hướng, hệ thống có duy trì một ngăn xếp lùi các đích nên chức năng của nút Quay lại vẫn được cung cấp.</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vi-VN">
                <a:solidFill>
                  <a:schemeClr val="dk1"/>
                </a:solidFill>
              </a:rPr>
              <a:t>Tài nguyên:</a:t>
            </a:r>
            <a:endParaRPr/>
          </a:p>
          <a:p>
            <a:pPr indent="-298450" lvl="0" marL="457200" rtl="0" algn="l">
              <a:lnSpc>
                <a:spcPct val="100000"/>
              </a:lnSpc>
              <a:spcBef>
                <a:spcPts val="0"/>
              </a:spcBef>
              <a:spcAft>
                <a:spcPts val="0"/>
              </a:spcAft>
              <a:buClr>
                <a:srgbClr val="1155CC"/>
              </a:buClr>
              <a:buSzPts val="1100"/>
              <a:buChar char="●"/>
            </a:pPr>
            <a:r>
              <a:rPr lang="vi-VN" u="sng">
                <a:solidFill>
                  <a:schemeClr val="hlink"/>
                </a:solidFill>
                <a:hlinkClick r:id="rId2"/>
              </a:rPr>
              <a:t>Tác vụ và ngăn xếp lùi</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Hãy xem ví dụ thực tế. Giả sử chúng ta đang chạy một ứng dụng có một hoạt động dùng máy chủ điều hướng. Mảnh đầu tiên được đính kèm, tạo và sẵn sàng tương tác với người dùng. Mảnh đó sẽ được thêm vào ngăn xếp các đích do ứng dụng duy trì.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Sau đó, người dùng nhấp vào một nút để chuyển đến đích mới, đó là Mảnh thứ hai. Trong khi mảnh mới đó đang gọi </a:t>
            </a:r>
            <a:r>
              <a:rPr lang="vi-VN">
                <a:solidFill>
                  <a:schemeClr val="dk1"/>
                </a:solidFill>
                <a:latin typeface="Courier New"/>
                <a:ea typeface="Courier New"/>
                <a:cs typeface="Courier New"/>
                <a:sym typeface="Courier New"/>
              </a:rPr>
              <a:t>onCreate()</a:t>
            </a:r>
            <a:r>
              <a:rPr lang="vi-VN">
                <a:solidFill>
                  <a:schemeClr val="dk1"/>
                </a:solidFill>
              </a:rPr>
              <a:t>, </a:t>
            </a:r>
            <a:r>
              <a:rPr lang="vi-VN">
                <a:solidFill>
                  <a:schemeClr val="dk1"/>
                </a:solidFill>
                <a:latin typeface="Courier New"/>
                <a:ea typeface="Courier New"/>
                <a:cs typeface="Courier New"/>
                <a:sym typeface="Courier New"/>
              </a:rPr>
              <a:t>onCreateView()</a:t>
            </a:r>
            <a:r>
              <a:rPr lang="vi-VN">
                <a:solidFill>
                  <a:schemeClr val="dk1"/>
                </a:solidFill>
              </a:rPr>
              <a:t>, v.v., Mảnh đầu tiên sẽ không còn hiển thị nữa và bị tạm dừng rồi dừng lại. Mảnh thứ hai hiện nằm ở đầu ngăn xếp các đích.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Điều quan trọng là phải biết các trạng thái của Vòng đời hoạt động để bạn có thể triển khai hành vi phù hợp của ứng dụng dựa trên kỳ vọng của người dùng. Ví dụ: chúng ta nên duy trì dữ liệu và trạng thái của người dùng nếu người dùng tạm thời rời khỏi ứng dụng rồi quay lại, bị gián đoạn do cuộc gọi điện thoại hoặc xoay thiết bị. Nhà phát triển ứng dụng chịu trách nhiệm xử lý những thay đổi về trạng thái này một cách khéo léo để không gây ra sự cố hoặc làm lãng phí tài nguyên hệ thống. Khung Android cung cấp các phương thức gọi lại để bạn có thể biết khi nào Hoạt động chuyển sang từng trạng thái trong Vòng đời của hoạt động.</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solidFill>
                  <a:schemeClr val="dk1"/>
                </a:solidFill>
              </a:rPr>
              <a:t>Khi bạn nhấn vào nút Quay lại để chuyển về Mảnh đầu tiên, Mảnh thứ hai sẽ bị đẩy ra khỏi ngăn xếp. Mảnh đầu tiên sẽ hoạt động trở lại.</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Xin lưu ý rằng các phương thức gọi lại trong vòng đời này sẽ diễn ra cùng lúc đối với mọi mảnh và hoạt động nguồn hoặc đích. Nếu lúc nào đó, chúng ta rời khỏi ứng dụng, thì hoạt động và mọi mảnh trong hoạt động đó sẽ bị tạm dừng rồi dừng lại. </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rPr lang="vi-VN">
                <a:solidFill>
                  <a:schemeClr val="dk1"/>
                </a:solidFill>
              </a:rPr>
              <a:t>Phần lớn chức năng này đều do khung Android xử lý, cung cấp chế độ xử lý mặc định cho ngăn xếp lùi nếu bạn đang chuyển về hoặc chuyển đến một đích.</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Trong nhiều trường hợp, hành vi mặc định của ngăn xếp lùi là phù hợp: tức là một lần nhấn vào nút Quay lại sẽ đưa bạn lùi lại một bước. Tuy nhiên, trong một số trường hợp, bạn có thể muốn chuyển đến một đích trước đó trong ngăn xếp lùi.</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vi-VN">
                <a:solidFill>
                  <a:schemeClr val="dk1"/>
                </a:solidFill>
              </a:rPr>
              <a:t>Giả sử bạn có một ứng dụng làm bài kiểm tra chẳng hạn. Sau khi nhận được kết quả và nhấn vào nút Quay lại, bạn muốn điều gì xảy ra? Quay lại câu hỏi kiểm tra cuối cùng hay quay lại Mảnh chào mừng ban đầu để làm lại bài kiểm tra? Hầu hết đều muốn bắt đầu lại bài kiểm tra.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Trong trường hợp này, bạn có thể ghi đè hành vi mặc định để đẩy các đích khác ra khỏi ngăn xếp, hoàn toàn quay lại Mảnh chào mừng bằng một lần nhấn vào nút Quay lại.</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b="1" lang="vi-VN">
                <a:solidFill>
                  <a:schemeClr val="dk1"/>
                </a:solidFill>
              </a:rPr>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popUpTo và popUpToInclusive</a:t>
            </a:r>
            <a:r>
              <a:rPr lang="vi-VN">
                <a:solidFill>
                  <a:schemeClr val="dk1"/>
                </a:solidFill>
              </a:rPr>
              <a:t>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7" name="Google Shape;507;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4" name="Google Shape;514;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Trong các bài giảng trước, chúng ta đã nói sơ qua về Vòng đời của hoạt động. Hoạt động được chạy, </a:t>
            </a:r>
            <a:r>
              <a:rPr lang="vi-VN">
                <a:latin typeface="Courier New"/>
                <a:ea typeface="Courier New"/>
                <a:cs typeface="Courier New"/>
                <a:sym typeface="Courier New"/>
              </a:rPr>
              <a:t>onCreate()</a:t>
            </a:r>
            <a:r>
              <a:rPr lang="vi-VN"/>
              <a:t> được gọi và một số quá trình khởi tạo sẽ diễn ra để hoạt động chạy thành công.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t>Chuyển đổi: 2 lượt nhấp chuột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Trong bài học này, chúng ta sẽ đi sâu hơn vào những yếu tố biến sơ đồ được đơn giản hóa trên trang trình bày trước thành quy trình vòng đời đầy đủ này.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Hãy nói về các trạng thái chính của một Hoạt động: Đã tạo, Đã bắt đầu, Đã tiếp tục, Đã tạm dừng, Đã dừng và Đã hủy bỏ.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Trong sơ đồ, chúng ta có thể thấy cách một hoạt động có thể chuyển đổi giữa nhiều trạng thái. Hầu hết đó là một quá trình tuyến tính theo hướng tiến với từng trạng thái. Khi ứng dụng chạy ở nền trước, Hoạt động sẽ được tiếp tục và xử lý hoạt động đầu vào của người dùng. Ngay sau khi Hoạt động bị che một phần hoặc người dùng thoát khỏi Hoạt động, thì chúng ta sẽ chuyển qua các trạng thái Đã tạm dừng và Đã dừng (đôi khi là trạng thái Đã hủy bỏ).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Một số trạng thái có thể chuyển đổi theo hướng lùi. Ví dụ: một hoạt động đã tạm dừng có thể được tiếp tục, một hoạt động đã dừng có thể được bắt đầu lại và một hoạt động đã hủy bỏ có thể được khởi tạo lại.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Lớp Activity cung cấp các lệnh gọi lại cho những thay đổi về trạng thái này. Có những lệnh gọi lại khác không được biểu diễn trên sơ đồ, nhưng </a:t>
            </a:r>
            <a:r>
              <a:rPr lang="vi-VN">
                <a:solidFill>
                  <a:schemeClr val="dk1"/>
                </a:solidFill>
              </a:rPr>
              <a:t>trong bài giảng này, </a:t>
            </a:r>
            <a:r>
              <a:rPr lang="vi-VN"/>
              <a:t>chúng ta sẽ tập trung vào các lệnh gọi lại cho những trạng thái chính nêu trên.</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Trong các ví dụ trước, chúng ta đã ghi đè phương thức gọi lại này để tiến hành thiết lập hoạt động và tăng cường bố cục. </a:t>
            </a:r>
            <a:r>
              <a:rPr lang="vi-VN">
                <a:solidFill>
                  <a:schemeClr val="dk1"/>
                </a:solidFill>
              </a:rPr>
              <a:t>Phương thức</a:t>
            </a:r>
            <a:r>
              <a:rPr lang="vi-VN"/>
              <a:t> </a:t>
            </a:r>
            <a:r>
              <a:rPr lang="vi-VN">
                <a:latin typeface="Courier New"/>
                <a:ea typeface="Courier New"/>
                <a:cs typeface="Courier New"/>
                <a:sym typeface="Courier New"/>
              </a:rPr>
              <a:t>onCreate()</a:t>
            </a:r>
            <a:r>
              <a:rPr lang="vi-VN"/>
              <a:t> của Hoạt động được gọi khi hệ thống tạo Hoạt động của bạn lần đầu tiên. Hãy thực hiện logic khởi động cho ứng dụng của bạn ở đây, chẳng hạn như tăng cường giao diện người dùng của hoạt động và khởi tạo các biến hoặc thành phần trong ứng dụng đó.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Thực thể của Hoạt động không ở trạng thái đã tạo. Sau khi mã </a:t>
            </a:r>
            <a:r>
              <a:rPr lang="vi-VN">
                <a:latin typeface="Courier New"/>
                <a:ea typeface="Courier New"/>
                <a:cs typeface="Courier New"/>
                <a:sym typeface="Courier New"/>
              </a:rPr>
              <a:t>onCreate()</a:t>
            </a:r>
            <a:r>
              <a:rPr lang="vi-VN"/>
              <a:t> được thực thi, Hoạt động sẽ chuyển sang trạng thái đã bắt đầu và hệ thống sẽ gọi phương thức </a:t>
            </a:r>
            <a:r>
              <a:rPr lang="vi-VN">
                <a:latin typeface="Courier New"/>
                <a:ea typeface="Courier New"/>
                <a:cs typeface="Courier New"/>
                <a:sym typeface="Courier New"/>
              </a:rPr>
              <a:t>onStart()</a:t>
            </a:r>
            <a:r>
              <a:rPr lang="vi-V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Phương thức gọi lại trong vòng đời: onCreate()</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3"/>
              </a:rPr>
              <a:t>Hoạt động: onCreate()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latin typeface="Courier New"/>
                <a:ea typeface="Courier New"/>
                <a:cs typeface="Courier New"/>
                <a:sym typeface="Courier New"/>
              </a:rPr>
              <a:t>onStart() </a:t>
            </a:r>
            <a:r>
              <a:rPr lang="vi-VN"/>
              <a:t>được gọi khi hoạt động được bắt đầu và hiển thị với người dùng. Hệ thống có thể gọi phương thức này khi Hoạt động được bắt đầu lần đầu tiên (bắt nguồn từ </a:t>
            </a:r>
            <a:r>
              <a:rPr lang="vi-VN">
                <a:latin typeface="Courier New"/>
                <a:ea typeface="Courier New"/>
                <a:cs typeface="Courier New"/>
                <a:sym typeface="Courier New"/>
              </a:rPr>
              <a:t>onCreate()</a:t>
            </a:r>
            <a:r>
              <a:rPr lang="vi-VN"/>
              <a:t>) hoặc được khởi động lại (</a:t>
            </a:r>
            <a:r>
              <a:rPr lang="vi-VN">
                <a:latin typeface="Courier New"/>
                <a:ea typeface="Courier New"/>
                <a:cs typeface="Courier New"/>
                <a:sym typeface="Courier New"/>
              </a:rPr>
              <a:t>onRestart()</a:t>
            </a:r>
            <a:r>
              <a:rPr lang="vi-V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Phương thức gọi lại trong vòng đời: onStart()</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3"/>
              </a:rPr>
              <a:t>Hoạt động: onStart()</a:t>
            </a:r>
            <a:endParaRPr/>
          </a:p>
          <a:p>
            <a:pPr indent="-298450" lvl="0" marL="457200" rtl="0" algn="l">
              <a:lnSpc>
                <a:spcPct val="100000"/>
              </a:lnSpc>
              <a:spcBef>
                <a:spcPts val="0"/>
              </a:spcBef>
              <a:spcAft>
                <a:spcPts val="600"/>
              </a:spcAft>
              <a:buClr>
                <a:schemeClr val="dk1"/>
              </a:buClr>
              <a:buSzPts val="1100"/>
              <a:buChar char="●"/>
            </a:pPr>
            <a:r>
              <a:rPr lang="vi-VN" u="sng">
                <a:solidFill>
                  <a:schemeClr val="hlink"/>
                </a:solidFill>
                <a:hlinkClick r:id="rId4"/>
              </a:rPr>
              <a:t>Hoạt động: onRestart()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12" name="Shape 12"/>
        <p:cNvGrpSpPr/>
        <p:nvPr/>
      </p:nvGrpSpPr>
      <p:grpSpPr>
        <a:xfrm>
          <a:off x="0" y="0"/>
          <a:ext cx="0" cy="0"/>
          <a:chOff x="0" y="0"/>
          <a:chExt cx="0" cy="0"/>
        </a:xfrm>
      </p:grpSpPr>
      <p:sp>
        <p:nvSpPr>
          <p:cNvPr id="13" name="Google Shape;13;p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4" name="Google Shape;14;p2"/>
          <p:cNvSpPr txBox="1"/>
          <p:nvPr>
            <p:ph idx="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5" name="Google Shape;15;p2"/>
          <p:cNvSpPr txBox="1"/>
          <p:nvPr>
            <p:ph idx="3"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pic>
        <p:nvPicPr>
          <p:cNvPr id="16" name="Google Shape;16;p2"/>
          <p:cNvPicPr preferRelativeResize="0"/>
          <p:nvPr/>
        </p:nvPicPr>
        <p:blipFill rotWithShape="1">
          <a:blip r:embed="rId2">
            <a:alphaModFix/>
          </a:blip>
          <a:srcRect b="0" l="0" r="0" t="0"/>
          <a:stretch/>
        </p:blipFill>
        <p:spPr>
          <a:xfrm>
            <a:off x="0" y="0"/>
            <a:ext cx="9144000" cy="4670926"/>
          </a:xfrm>
          <a:prstGeom prst="rect">
            <a:avLst/>
          </a:prstGeom>
          <a:noFill/>
          <a:ln>
            <a:noFill/>
          </a:ln>
        </p:spPr>
      </p:pic>
      <p:sp>
        <p:nvSpPr>
          <p:cNvPr id="17" name="Google Shape;17;p2"/>
          <p:cNvSpPr txBox="1"/>
          <p:nvPr/>
        </p:nvSpPr>
        <p:spPr>
          <a:xfrm>
            <a:off x="773300" y="1791425"/>
            <a:ext cx="4392300" cy="257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FAFAFA"/>
              </a:solidFill>
              <a:latin typeface="Arial"/>
              <a:ea typeface="Arial"/>
              <a:cs typeface="Arial"/>
              <a:sym typeface="Arial"/>
            </a:endParaRPr>
          </a:p>
        </p:txBody>
      </p:sp>
      <p:sp>
        <p:nvSpPr>
          <p:cNvPr id="18" name="Google Shape;18;p2"/>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vi-VN" sz="1000" u="none" cap="none" strike="noStrike">
                <a:solidFill>
                  <a:srgbClr val="757575"/>
                </a:solidFill>
              </a:rPr>
              <a:t>Phát triển Android bằng Kotlin v1.0</a:t>
            </a:r>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6" name="Shape 56"/>
        <p:cNvGrpSpPr/>
        <p:nvPr/>
      </p:nvGrpSpPr>
      <p:grpSpPr>
        <a:xfrm>
          <a:off x="0" y="0"/>
          <a:ext cx="0" cy="0"/>
          <a:chOff x="0" y="0"/>
          <a:chExt cx="0" cy="0"/>
        </a:xfrm>
      </p:grpSpPr>
      <p:sp>
        <p:nvSpPr>
          <p:cNvPr id="57" name="Google Shape;57;p1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8" name="Google Shape;5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1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2" name="Google Shape;62;p1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3" name="Google Shape;63;p1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4" name="Google Shape;6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1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7" name="Google Shape;6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8" name="Shape 68"/>
        <p:cNvGrpSpPr/>
        <p:nvPr/>
      </p:nvGrpSpPr>
      <p:grpSpPr>
        <a:xfrm>
          <a:off x="0" y="0"/>
          <a:ext cx="0" cy="0"/>
          <a:chOff x="0" y="0"/>
          <a:chExt cx="0" cy="0"/>
        </a:xfrm>
      </p:grpSpPr>
      <p:sp>
        <p:nvSpPr>
          <p:cNvPr id="69" name="Google Shape;69;p1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0" name="Google Shape;70;p1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71" name="Google Shape;7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19" name="Shape 19"/>
        <p:cNvGrpSpPr/>
        <p:nvPr/>
      </p:nvGrpSpPr>
      <p:grpSpPr>
        <a:xfrm>
          <a:off x="0" y="0"/>
          <a:ext cx="0" cy="0"/>
          <a:chOff x="0" y="0"/>
          <a:chExt cx="0" cy="0"/>
        </a:xfrm>
      </p:grpSpPr>
      <p:sp>
        <p:nvSpPr>
          <p:cNvPr id="20" name="Google Shape;20;p3"/>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AFAFA"/>
              </a:buClr>
              <a:buSzPts val="3600"/>
              <a:buNone/>
              <a:defRPr>
                <a:solidFill>
                  <a:srgbClr val="FAFAFA"/>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
          <p:cNvSpPr txBox="1"/>
          <p:nvPr>
            <p:ph idx="1" type="body"/>
          </p:nvPr>
        </p:nvSpPr>
        <p:spPr>
          <a:xfrm>
            <a:off x="311700" y="1076275"/>
            <a:ext cx="8520600" cy="31938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1000"/>
              </a:spcBef>
              <a:spcAft>
                <a:spcPts val="0"/>
              </a:spcAft>
              <a:buSzPts val="2400"/>
              <a:buAutoNum type="arabicPeriod"/>
              <a:defRPr/>
            </a:lvl1pPr>
            <a:lvl2pPr indent="-355600" lvl="1" marL="914400" algn="l">
              <a:lnSpc>
                <a:spcPct val="115000"/>
              </a:lnSpc>
              <a:spcBef>
                <a:spcPts val="1000"/>
              </a:spcBef>
              <a:spcAft>
                <a:spcPts val="0"/>
              </a:spcAft>
              <a:buSzPts val="2000"/>
              <a:buAutoNum type="alphaLcPeriod"/>
              <a:defRPr sz="2000"/>
            </a:lvl2pPr>
            <a:lvl3pPr indent="-317500" lvl="2" marL="1371600" algn="l">
              <a:lnSpc>
                <a:spcPct val="150000"/>
              </a:lnSpc>
              <a:spcBef>
                <a:spcPts val="0"/>
              </a:spcBef>
              <a:spcAft>
                <a:spcPts val="0"/>
              </a:spcAft>
              <a:buSzPts val="1400"/>
              <a:buAutoNum type="romanLcPeriod"/>
              <a:defRPr/>
            </a:lvl3pPr>
            <a:lvl4pPr indent="-317500" lvl="3" marL="1828800" algn="l">
              <a:lnSpc>
                <a:spcPct val="115000"/>
              </a:lnSpc>
              <a:spcBef>
                <a:spcPts val="0"/>
              </a:spcBef>
              <a:spcAft>
                <a:spcPts val="0"/>
              </a:spcAft>
              <a:buSzPts val="1400"/>
              <a:buAutoNum type="arabicPeriod"/>
              <a:defRPr/>
            </a:lvl4pPr>
            <a:lvl5pPr indent="-317500" lvl="4" marL="2286000" algn="l">
              <a:lnSpc>
                <a:spcPct val="115000"/>
              </a:lnSpc>
              <a:spcBef>
                <a:spcPts val="1600"/>
              </a:spcBef>
              <a:spcAft>
                <a:spcPts val="0"/>
              </a:spcAft>
              <a:buSzPts val="1400"/>
              <a:buAutoNum type="alphaLcPeriod"/>
              <a:defRPr/>
            </a:lvl5pPr>
            <a:lvl6pPr indent="-317500" lvl="5" marL="2743200" algn="l">
              <a:lnSpc>
                <a:spcPct val="115000"/>
              </a:lnSpc>
              <a:spcBef>
                <a:spcPts val="1600"/>
              </a:spcBef>
              <a:spcAft>
                <a:spcPts val="0"/>
              </a:spcAft>
              <a:buSzPts val="1400"/>
              <a:buAutoNum type="romanLcPeriod"/>
              <a:defRPr/>
            </a:lvl6pPr>
            <a:lvl7pPr indent="-317500" lvl="6" marL="3200400" algn="l">
              <a:lnSpc>
                <a:spcPct val="115000"/>
              </a:lnSpc>
              <a:spcBef>
                <a:spcPts val="1600"/>
              </a:spcBef>
              <a:spcAft>
                <a:spcPts val="0"/>
              </a:spcAft>
              <a:buSzPts val="1400"/>
              <a:buAutoNum type="arabicPeriod"/>
              <a:defRPr/>
            </a:lvl7pPr>
            <a:lvl8pPr indent="-317500" lvl="7" marL="3657600" algn="l">
              <a:lnSpc>
                <a:spcPct val="115000"/>
              </a:lnSpc>
              <a:spcBef>
                <a:spcPts val="1600"/>
              </a:spcBef>
              <a:spcAft>
                <a:spcPts val="0"/>
              </a:spcAft>
              <a:buSzPts val="1400"/>
              <a:buAutoNum type="alphaLcPeriod"/>
              <a:defRPr/>
            </a:lvl8pPr>
            <a:lvl9pPr indent="-317500" lvl="8" marL="4114800" algn="l">
              <a:lnSpc>
                <a:spcPct val="115000"/>
              </a:lnSpc>
              <a:spcBef>
                <a:spcPts val="1600"/>
              </a:spcBef>
              <a:spcAft>
                <a:spcPts val="1600"/>
              </a:spcAft>
              <a:buSzPts val="1400"/>
              <a:buAutoNum type="romanLcPeriod"/>
              <a:defRPr/>
            </a:lvl9pPr>
          </a:lstStyle>
          <a:p/>
        </p:txBody>
      </p:sp>
      <p:sp>
        <p:nvSpPr>
          <p:cNvPr id="23" name="Google Shape;23;p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24" name="Google Shape;24;p3"/>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vi-VN" sz="1000" u="none" cap="none" strike="noStrike">
                <a:solidFill>
                  <a:srgbClr val="757575"/>
                </a:solidFill>
              </a:rPr>
              <a:t>Phát triển Android bằng Kotlin</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25" name="Shape 25"/>
        <p:cNvGrpSpPr/>
        <p:nvPr/>
      </p:nvGrpSpPr>
      <p:grpSpPr>
        <a:xfrm>
          <a:off x="0" y="0"/>
          <a:ext cx="0" cy="0"/>
          <a:chOff x="0" y="0"/>
          <a:chExt cx="0" cy="0"/>
        </a:xfrm>
      </p:grpSpPr>
      <p:sp>
        <p:nvSpPr>
          <p:cNvPr id="26" name="Google Shape;26;p4"/>
          <p:cNvSpPr txBox="1"/>
          <p:nvPr>
            <p:ph type="ctrTitle"/>
          </p:nvPr>
        </p:nvSpPr>
        <p:spPr>
          <a:xfrm>
            <a:off x="311700" y="0"/>
            <a:ext cx="8520600" cy="465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AFAFA"/>
              </a:buClr>
              <a:buSzPts val="5200"/>
              <a:buNone/>
              <a:defRPr b="1" sz="5200">
                <a:solidFill>
                  <a:srgbClr val="FAFAFA"/>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7" name="Google Shape;27;p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28" name="Google Shape;28;p4"/>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vi-VN" sz="1000" u="none" cap="none" strike="noStrike">
                <a:solidFill>
                  <a:srgbClr val="757575"/>
                </a:solidFill>
              </a:rPr>
              <a:t>Phát triển Android bằng Kotlin</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5" name="Google Shape;35;p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6" name="Google Shape;3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9" name="Google Shape;3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 name="Shape 40"/>
        <p:cNvGrpSpPr/>
        <p:nvPr/>
      </p:nvGrpSpPr>
      <p:grpSpPr>
        <a:xfrm>
          <a:off x="0" y="0"/>
          <a:ext cx="0" cy="0"/>
          <a:chOff x="0" y="0"/>
          <a:chExt cx="0" cy="0"/>
        </a:xfrm>
      </p:grpSpPr>
      <p:sp>
        <p:nvSpPr>
          <p:cNvPr id="41" name="Google Shape;41;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2" name="Google Shape;42;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3" name="Google Shape;4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4" name="Shape 44"/>
        <p:cNvGrpSpPr/>
        <p:nvPr/>
      </p:nvGrpSpPr>
      <p:grpSpPr>
        <a:xfrm>
          <a:off x="0" y="0"/>
          <a:ext cx="0" cy="0"/>
          <a:chOff x="0" y="0"/>
          <a:chExt cx="0" cy="0"/>
        </a:xfrm>
      </p:grpSpPr>
      <p:sp>
        <p:nvSpPr>
          <p:cNvPr id="45" name="Google Shape;45;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6" name="Google Shape;46;p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7" name="Google Shape;47;p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8" name="Google Shape;4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1" name="Google Shape;5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2" name="Shape 52"/>
        <p:cNvGrpSpPr/>
        <p:nvPr/>
      </p:nvGrpSpPr>
      <p:grpSpPr>
        <a:xfrm>
          <a:off x="0" y="0"/>
          <a:ext cx="0" cy="0"/>
          <a:chOff x="0" y="0"/>
          <a:chExt cx="0" cy="0"/>
        </a:xfrm>
      </p:grpSpPr>
      <p:sp>
        <p:nvSpPr>
          <p:cNvPr id="53" name="Google Shape;53;p1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4" name="Google Shape;54;p1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5" name="Google Shape;5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2" Type="http://schemas.openxmlformats.org/officeDocument/2006/relationships/theme" Target="../theme/theme3.xml"/><Relationship Id="rId9" Type="http://schemas.openxmlformats.org/officeDocument/2006/relationships/slideLayout" Target="../slideLayouts/slideLayout12.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CAF50"/>
              </a:buClr>
              <a:buSzPts val="3600"/>
              <a:buFont typeface="Roboto"/>
              <a:buNone/>
              <a:defRPr b="1" i="0" sz="3600" u="none" cap="none" strike="noStrike">
                <a:solidFill>
                  <a:srgbClr val="4CAF50"/>
                </a:solidFill>
                <a:latin typeface="Roboto"/>
                <a:ea typeface="Roboto"/>
                <a:cs typeface="Roboto"/>
                <a:sym typeface="Robot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50000"/>
              </a:lnSpc>
              <a:spcBef>
                <a:spcPts val="0"/>
              </a:spcBef>
              <a:spcAft>
                <a:spcPts val="0"/>
              </a:spcAft>
              <a:buClr>
                <a:srgbClr val="000000"/>
              </a:buClr>
              <a:buSzPts val="2400"/>
              <a:buFont typeface="Roboto"/>
              <a:buChar char="●"/>
              <a:defRPr b="0" i="0" sz="2400" u="none" cap="none" strike="noStrike">
                <a:solidFill>
                  <a:srgbClr val="000000"/>
                </a:solidFill>
                <a:latin typeface="Roboto"/>
                <a:ea typeface="Roboto"/>
                <a:cs typeface="Roboto"/>
                <a:sym typeface="Roboto"/>
              </a:defRPr>
            </a:lvl1pPr>
            <a:lvl2pPr indent="-342900" lvl="1" marL="914400" marR="0" rtl="0" algn="l">
              <a:lnSpc>
                <a:spcPct val="150000"/>
              </a:lnSpc>
              <a:spcBef>
                <a:spcPts val="0"/>
              </a:spcBef>
              <a:spcAft>
                <a:spcPts val="0"/>
              </a:spcAft>
              <a:buClr>
                <a:srgbClr val="000000"/>
              </a:buClr>
              <a:buSzPts val="1800"/>
              <a:buFont typeface="Roboto"/>
              <a:buChar char="○"/>
              <a:defRPr b="0" i="0" sz="1800" u="none" cap="none" strike="noStrike">
                <a:solidFill>
                  <a:srgbClr val="000000"/>
                </a:solidFill>
                <a:latin typeface="Roboto"/>
                <a:ea typeface="Roboto"/>
                <a:cs typeface="Roboto"/>
                <a:sym typeface="Roboto"/>
              </a:defRPr>
            </a:lvl2pPr>
            <a:lvl3pPr indent="-317500" lvl="2" marL="1371600" marR="0" rtl="0" algn="l">
              <a:lnSpc>
                <a:spcPct val="150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3pPr>
            <a:lvl4pPr indent="-317500" lvl="3" marL="1828800" marR="0" rtl="0" algn="l">
              <a:lnSpc>
                <a:spcPct val="115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4pPr>
            <a:lvl5pPr indent="-317500" lvl="4" marL="22860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5pPr>
            <a:lvl6pPr indent="-317500" lvl="5" marL="27432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6pPr>
            <a:lvl7pPr indent="-317500" lvl="6" marL="32004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7pPr>
            <a:lvl8pPr indent="-317500" lvl="7" marL="36576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8pPr>
            <a:lvl9pPr indent="-317500" lvl="8" marL="4114800" marR="0" rtl="0" algn="l">
              <a:lnSpc>
                <a:spcPct val="115000"/>
              </a:lnSpc>
              <a:spcBef>
                <a:spcPts val="1600"/>
              </a:spcBef>
              <a:spcAft>
                <a:spcPts val="1600"/>
              </a:spcAft>
              <a:buClr>
                <a:srgbClr val="000000"/>
              </a:buClr>
              <a:buSzPts val="1400"/>
              <a:buFont typeface="Roboto"/>
              <a:buChar char="■"/>
              <a:defRPr b="0" i="0" sz="1400" u="none" cap="none" strike="noStrike">
                <a:solidFill>
                  <a:srgbClr val="000000"/>
                </a:solidFill>
                <a:latin typeface="Roboto"/>
                <a:ea typeface="Roboto"/>
                <a:cs typeface="Roboto"/>
                <a:sym typeface="Roboto"/>
              </a:defRPr>
            </a:lvl9pPr>
          </a:lstStyle>
          <a:p/>
        </p:txBody>
      </p:sp>
      <p:sp>
        <p:nvSpPr>
          <p:cNvPr id="9" name="Google Shape;9;p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
          <p:cNvSpPr txBox="1"/>
          <p:nvPr/>
        </p:nvSpPr>
        <p:spPr>
          <a:xfrm>
            <a:off x="5610875" y="4703625"/>
            <a:ext cx="3101700" cy="43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i="1" lang="vi-VN" sz="900" u="none" cap="none" strike="noStrike">
                <a:solidFill>
                  <a:srgbClr val="666666"/>
                </a:solidFill>
              </a:rPr>
              <a:t>Tài liệu này được cấp phép theo </a:t>
            </a:r>
            <a:r>
              <a:rPr i="1" lang="vi-VN" sz="900" u="sng" cap="none" strike="noStrike">
                <a:solidFill>
                  <a:srgbClr val="666666"/>
                </a:solidFill>
                <a:hlinkClick r:id="rId2">
                  <a:extLst>
                    <a:ext uri="{A12FA001-AC4F-418D-AE19-62706E023703}">
                      <ahyp:hlinkClr val="tx"/>
                    </a:ext>
                  </a:extLst>
                </a:hlinkClick>
              </a:rPr>
              <a:t>giấy phép Apache 2</a:t>
            </a:r>
            <a:r>
              <a:rPr i="1" lang="vi-VN" sz="900" u="none" cap="none" strike="noStrike">
                <a:solidFill>
                  <a:srgbClr val="666666"/>
                </a:solidFill>
              </a:rPr>
              <a:t>.</a:t>
            </a:r>
            <a:endParaRPr>
              <a:solidFill>
                <a:srgbClr val="666666"/>
              </a:solidFil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9" name="Shape 29"/>
        <p:cNvGrpSpPr/>
        <p:nvPr/>
      </p:nvGrpSpPr>
      <p:grpSpPr>
        <a:xfrm>
          <a:off x="0" y="0"/>
          <a:ext cx="0" cy="0"/>
          <a:chOff x="0" y="0"/>
          <a:chExt cx="0" cy="0"/>
        </a:xfrm>
      </p:grpSpPr>
      <p:sp>
        <p:nvSpPr>
          <p:cNvPr id="30" name="Google Shape;30;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31" name="Google Shape;31;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32" name="Google Shape;3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6.xml"/><Relationship Id="rId5" Type="http://schemas.openxmlformats.org/officeDocument/2006/relationships/slide" Target="/ppt/slides/slide19.xml"/><Relationship Id="rId6" Type="http://schemas.openxmlformats.org/officeDocument/2006/relationships/slide" Target="/ppt/slides/slide28.xml"/><Relationship Id="rId7" Type="http://schemas.openxmlformats.org/officeDocument/2006/relationships/slide" Target="/ppt/slides/slide32.xml"/><Relationship Id="rId8" Type="http://schemas.openxmlformats.org/officeDocument/2006/relationships/slide" Target="/ppt/slides/slide4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slide" Target="/ppt/slides/slide3.xml"/><Relationship Id="rId4" Type="http://schemas.openxmlformats.org/officeDocument/2006/relationships/slide" Target="/ppt/slides/slide15.xml"/><Relationship Id="rId9" Type="http://schemas.openxmlformats.org/officeDocument/2006/relationships/slide" Target="/ppt/slides/slide16.xml"/><Relationship Id="rId5" Type="http://schemas.openxmlformats.org/officeDocument/2006/relationships/slide" Target="/ppt/slides/slide15.xml"/><Relationship Id="rId6" Type="http://schemas.openxmlformats.org/officeDocument/2006/relationships/slide" Target="/ppt/slides/slide19.xml"/><Relationship Id="rId7" Type="http://schemas.openxmlformats.org/officeDocument/2006/relationships/slide" Target="/ppt/slides/slide28.xml"/><Relationship Id="rId8" Type="http://schemas.openxmlformats.org/officeDocument/2006/relationships/slide" Target="/ppt/slides/slide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s://developer.android.com/guide/components/activities/activity-lifecycle" TargetMode="External"/><Relationship Id="rId4" Type="http://schemas.openxmlformats.org/officeDocument/2006/relationships/hyperlink" Target="https://developer.android.com/reference/kotlin/android/app/Activity" TargetMode="External"/><Relationship Id="rId5" Type="http://schemas.openxmlformats.org/officeDocument/2006/relationships/hyperlink" Target="https://developer.android.com/guide/components/fragments" TargetMode="External"/><Relationship Id="rId6" Type="http://schemas.openxmlformats.org/officeDocument/2006/relationships/hyperlink" Target="https://developer.android.com/reference/kotlin/androidx/fragment/app/Fragment"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developer.android.com/courses/pathways/android-development-with-kotlin-7" TargetMode="External"/><Relationship Id="rId4" Type="http://schemas.openxmlformats.org/officeDocument/2006/relationships/hyperlink" Target="http://developer.android.com/courses/pathways/android-development-with-kotlin-7" TargetMode="External"/><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79" name="Google Shape;79;p17"/>
          <p:cNvPicPr preferRelativeResize="0"/>
          <p:nvPr/>
        </p:nvPicPr>
        <p:blipFill rotWithShape="1">
          <a:blip r:embed="rId3">
            <a:alphaModFix/>
          </a:blip>
          <a:srcRect b="0" l="0" r="0" t="0"/>
          <a:stretch/>
        </p:blipFill>
        <p:spPr>
          <a:xfrm>
            <a:off x="0" y="0"/>
            <a:ext cx="9144000" cy="4681900"/>
          </a:xfrm>
          <a:prstGeom prst="rect">
            <a:avLst/>
          </a:prstGeom>
          <a:noFill/>
          <a:ln>
            <a:noFill/>
          </a:ln>
        </p:spPr>
      </p:pic>
      <p:sp>
        <p:nvSpPr>
          <p:cNvPr id="80" name="Google Shape;80;p17"/>
          <p:cNvSpPr txBox="1"/>
          <p:nvPr/>
        </p:nvSpPr>
        <p:spPr>
          <a:xfrm>
            <a:off x="773300" y="1791425"/>
            <a:ext cx="4392300" cy="257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0" i="0" lang="vi-VN" sz="3600" u="none" cap="none" strike="noStrike">
                <a:solidFill>
                  <a:srgbClr val="FAFAFA"/>
                </a:solidFill>
                <a:latin typeface="Arial"/>
                <a:ea typeface="Arial"/>
                <a:cs typeface="Arial"/>
                <a:sym typeface="Arial"/>
              </a:rPr>
              <a:t>Bài học 7: </a:t>
            </a:r>
            <a:endParaRPr/>
          </a:p>
          <a:p>
            <a:pPr indent="0" lvl="0" marL="0" marR="0" rtl="0" algn="l">
              <a:lnSpc>
                <a:spcPct val="100000"/>
              </a:lnSpc>
              <a:spcBef>
                <a:spcPts val="0"/>
              </a:spcBef>
              <a:spcAft>
                <a:spcPts val="0"/>
              </a:spcAft>
              <a:buClr>
                <a:srgbClr val="000000"/>
              </a:buClr>
              <a:buSzPts val="3600"/>
              <a:buFont typeface="Arial"/>
              <a:buNone/>
            </a:pPr>
            <a:r>
              <a:rPr b="0" i="0" lang="vi-VN" sz="3600" u="none" cap="none" strike="noStrike">
                <a:solidFill>
                  <a:srgbClr val="FAFAFA"/>
                </a:solidFill>
                <a:latin typeface="Arial"/>
                <a:ea typeface="Arial"/>
                <a:cs typeface="Arial"/>
                <a:sym typeface="Arial"/>
              </a:rPr>
              <a:t>Vòng đời của hoạt động và mảnh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onResume()</a:t>
            </a:r>
            <a:endParaRPr>
              <a:latin typeface="Arial"/>
              <a:ea typeface="Arial"/>
              <a:cs typeface="Arial"/>
              <a:sym typeface="Arial"/>
            </a:endParaRPr>
          </a:p>
        </p:txBody>
      </p:sp>
      <p:sp>
        <p:nvSpPr>
          <p:cNvPr id="181" name="Google Shape;181;p26"/>
          <p:cNvSpPr txBox="1"/>
          <p:nvPr>
            <p:ph idx="1" type="body"/>
          </p:nvPr>
        </p:nvSpPr>
        <p:spPr>
          <a:xfrm>
            <a:off x="311700" y="1700750"/>
            <a:ext cx="8520600" cy="27219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latin typeface="Arial"/>
                <a:ea typeface="Arial"/>
                <a:cs typeface="Arial"/>
                <a:sym typeface="Arial"/>
              </a:rPr>
              <a:t>Hoạt động lấy lại tiêu điểm nhập:</a:t>
            </a:r>
            <a:endParaRPr>
              <a:latin typeface="Arial"/>
              <a:ea typeface="Arial"/>
              <a:cs typeface="Arial"/>
              <a:sym typeface="Arial"/>
            </a:endParaRPr>
          </a:p>
          <a:p>
            <a:pPr indent="-368300" lvl="1" marL="914400" rtl="0" algn="l">
              <a:lnSpc>
                <a:spcPct val="115000"/>
              </a:lnSpc>
              <a:spcBef>
                <a:spcPts val="1000"/>
              </a:spcBef>
              <a:spcAft>
                <a:spcPts val="0"/>
              </a:spcAft>
              <a:buSzPts val="2200"/>
              <a:buChar char="○"/>
            </a:pPr>
            <a:r>
              <a:rPr lang="vi-VN" sz="2200">
                <a:latin typeface="Arial"/>
                <a:ea typeface="Arial"/>
                <a:cs typeface="Arial"/>
                <a:sym typeface="Arial"/>
              </a:rPr>
              <a:t>Người dùng có thể tương tác với hoạt động</a:t>
            </a:r>
            <a:endParaRPr>
              <a:latin typeface="Arial"/>
              <a:ea typeface="Arial"/>
              <a:cs typeface="Arial"/>
              <a:sym typeface="Arial"/>
            </a:endParaRPr>
          </a:p>
          <a:p>
            <a:pPr indent="-381000" lvl="0" marL="457200" rtl="0" algn="l">
              <a:lnSpc>
                <a:spcPct val="115000"/>
              </a:lnSpc>
              <a:spcBef>
                <a:spcPts val="1000"/>
              </a:spcBef>
              <a:spcAft>
                <a:spcPts val="1000"/>
              </a:spcAft>
              <a:buSzPts val="2400"/>
              <a:buChar char="●"/>
            </a:pPr>
            <a:r>
              <a:rPr lang="vi-VN" sz="2200">
                <a:latin typeface="Arial"/>
                <a:ea typeface="Arial"/>
                <a:cs typeface="Arial"/>
                <a:sym typeface="Arial"/>
              </a:rPr>
              <a:t>Hoạt động vẫn ở trạng thái đã tiếp tục cho đến khi hệ thống kích hoạt lệnh </a:t>
            </a:r>
            <a:r>
              <a:rPr lang="vi-VN">
                <a:latin typeface="Arial"/>
                <a:ea typeface="Arial"/>
                <a:cs typeface="Arial"/>
                <a:sym typeface="Arial"/>
              </a:rPr>
              <a:t>tạm dừng hoạt động</a:t>
            </a:r>
            <a:endParaRPr>
              <a:latin typeface="Arial"/>
              <a:ea typeface="Arial"/>
              <a:cs typeface="Arial"/>
              <a:sym typeface="Arial"/>
            </a:endParaRPr>
          </a:p>
        </p:txBody>
      </p:sp>
      <p:sp>
        <p:nvSpPr>
          <p:cNvPr id="182" name="Google Shape;182;p2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onPause()</a:t>
            </a:r>
            <a:endParaRPr>
              <a:latin typeface="Arial"/>
              <a:ea typeface="Arial"/>
              <a:cs typeface="Arial"/>
              <a:sym typeface="Arial"/>
            </a:endParaRPr>
          </a:p>
        </p:txBody>
      </p:sp>
      <p:sp>
        <p:nvSpPr>
          <p:cNvPr id="188" name="Google Shape;188;p27"/>
          <p:cNvSpPr txBox="1"/>
          <p:nvPr>
            <p:ph idx="1" type="body"/>
          </p:nvPr>
        </p:nvSpPr>
        <p:spPr>
          <a:xfrm>
            <a:off x="311700" y="1688175"/>
            <a:ext cx="8181600" cy="26580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latin typeface="Arial"/>
                <a:ea typeface="Arial"/>
                <a:cs typeface="Arial"/>
                <a:sym typeface="Arial"/>
              </a:rPr>
              <a:t>Hoạt động không còn là tiêu điểm (không chạy ở nền trước)</a:t>
            </a:r>
            <a:endParaRPr>
              <a:latin typeface="Arial"/>
              <a:ea typeface="Arial"/>
              <a:cs typeface="Arial"/>
              <a:sym typeface="Arial"/>
            </a:endParaRPr>
          </a:p>
          <a:p>
            <a:pPr indent="-368300" lvl="0" marL="457200" rtl="0" algn="l">
              <a:lnSpc>
                <a:spcPct val="115000"/>
              </a:lnSpc>
              <a:spcBef>
                <a:spcPts val="1000"/>
              </a:spcBef>
              <a:spcAft>
                <a:spcPts val="0"/>
              </a:spcAft>
              <a:buSzPts val="2200"/>
              <a:buChar char="●"/>
            </a:pPr>
            <a:r>
              <a:rPr lang="vi-VN" sz="2200">
                <a:latin typeface="Arial"/>
                <a:ea typeface="Arial"/>
                <a:cs typeface="Arial"/>
                <a:sym typeface="Arial"/>
              </a:rPr>
              <a:t>Hoạt động vẫn hiển thị nhưng người dùng hiện không tích cực tương tác với hoạt động đó</a:t>
            </a:r>
            <a:endParaRPr>
              <a:latin typeface="Arial"/>
              <a:ea typeface="Arial"/>
              <a:cs typeface="Arial"/>
              <a:sym typeface="Arial"/>
            </a:endParaRPr>
          </a:p>
          <a:p>
            <a:pPr indent="-368300" lvl="0" marL="457200" rtl="0" algn="l">
              <a:lnSpc>
                <a:spcPct val="115000"/>
              </a:lnSpc>
              <a:spcBef>
                <a:spcPts val="1000"/>
              </a:spcBef>
              <a:spcAft>
                <a:spcPts val="1000"/>
              </a:spcAft>
              <a:buSzPts val="2200"/>
              <a:buChar char="●"/>
            </a:pPr>
            <a:r>
              <a:rPr lang="vi-VN" sz="2200">
                <a:latin typeface="Arial"/>
                <a:ea typeface="Arial"/>
                <a:cs typeface="Arial"/>
                <a:sym typeface="Arial"/>
              </a:rPr>
              <a:t>Trái ngược với </a:t>
            </a:r>
            <a:r>
              <a:rPr lang="vi-VN" sz="2200">
                <a:latin typeface="Courier New"/>
                <a:ea typeface="Courier New"/>
                <a:cs typeface="Courier New"/>
                <a:sym typeface="Courier New"/>
              </a:rPr>
              <a:t>onResume()</a:t>
            </a:r>
            <a:endParaRPr>
              <a:latin typeface="Arial"/>
              <a:ea typeface="Arial"/>
              <a:cs typeface="Arial"/>
              <a:sym typeface="Arial"/>
            </a:endParaRPr>
          </a:p>
        </p:txBody>
      </p:sp>
      <p:sp>
        <p:nvSpPr>
          <p:cNvPr id="189" name="Google Shape;189;p2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onStop()</a:t>
            </a:r>
            <a:endParaRPr>
              <a:latin typeface="Arial"/>
              <a:ea typeface="Arial"/>
              <a:cs typeface="Arial"/>
              <a:sym typeface="Arial"/>
            </a:endParaRPr>
          </a:p>
        </p:txBody>
      </p:sp>
      <p:sp>
        <p:nvSpPr>
          <p:cNvPr id="195" name="Google Shape;195;p28"/>
          <p:cNvSpPr txBox="1"/>
          <p:nvPr>
            <p:ph idx="1" type="body"/>
          </p:nvPr>
        </p:nvSpPr>
        <p:spPr>
          <a:xfrm>
            <a:off x="311700" y="1762075"/>
            <a:ext cx="8295900" cy="15462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latin typeface="Arial"/>
                <a:ea typeface="Arial"/>
                <a:cs typeface="Arial"/>
                <a:sym typeface="Arial"/>
              </a:rPr>
              <a:t>Hoạt động không còn hiển thị với người dùng</a:t>
            </a:r>
            <a:endParaRPr>
              <a:latin typeface="Arial"/>
              <a:ea typeface="Arial"/>
              <a:cs typeface="Arial"/>
              <a:sym typeface="Arial"/>
            </a:endParaRPr>
          </a:p>
          <a:p>
            <a:pPr indent="-368300" lvl="0" marL="457200" rtl="0" algn="l">
              <a:lnSpc>
                <a:spcPct val="115000"/>
              </a:lnSpc>
              <a:spcBef>
                <a:spcPts val="1000"/>
              </a:spcBef>
              <a:spcAft>
                <a:spcPts val="0"/>
              </a:spcAft>
              <a:buSzPts val="2200"/>
              <a:buChar char="●"/>
            </a:pPr>
            <a:r>
              <a:rPr lang="vi-VN" sz="2200">
                <a:latin typeface="Arial"/>
                <a:ea typeface="Arial"/>
                <a:cs typeface="Arial"/>
                <a:sym typeface="Arial"/>
              </a:rPr>
              <a:t>Hủy bỏ các tài nguyên không cần thiết nữa</a:t>
            </a:r>
            <a:endParaRPr>
              <a:latin typeface="Arial"/>
              <a:ea typeface="Arial"/>
              <a:cs typeface="Arial"/>
              <a:sym typeface="Arial"/>
            </a:endParaRPr>
          </a:p>
          <a:p>
            <a:pPr indent="-368300" lvl="0" marL="457200" rtl="0" algn="l">
              <a:lnSpc>
                <a:spcPct val="115000"/>
              </a:lnSpc>
              <a:spcBef>
                <a:spcPts val="1000"/>
              </a:spcBef>
              <a:spcAft>
                <a:spcPts val="1000"/>
              </a:spcAft>
              <a:buSzPts val="2200"/>
              <a:buChar char="●"/>
            </a:pPr>
            <a:r>
              <a:rPr lang="vi-VN" sz="2200">
                <a:latin typeface="Arial"/>
                <a:ea typeface="Arial"/>
                <a:cs typeface="Arial"/>
                <a:sym typeface="Arial"/>
              </a:rPr>
              <a:t>Lưu mọi trạng thái cố định mà người dùng đang trong quá trình chỉnh sửa để họ không mất dữ liệu</a:t>
            </a:r>
            <a:endParaRPr>
              <a:latin typeface="Arial"/>
              <a:ea typeface="Arial"/>
              <a:cs typeface="Arial"/>
              <a:sym typeface="Arial"/>
            </a:endParaRPr>
          </a:p>
        </p:txBody>
      </p:sp>
      <p:sp>
        <p:nvSpPr>
          <p:cNvPr id="196" name="Google Shape;196;p2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onDestroy()</a:t>
            </a:r>
            <a:endParaRPr>
              <a:latin typeface="Arial"/>
              <a:ea typeface="Arial"/>
              <a:cs typeface="Arial"/>
              <a:sym typeface="Arial"/>
            </a:endParaRPr>
          </a:p>
        </p:txBody>
      </p:sp>
      <p:sp>
        <p:nvSpPr>
          <p:cNvPr id="202" name="Google Shape;202;p29"/>
          <p:cNvSpPr txBox="1"/>
          <p:nvPr>
            <p:ph idx="1" type="body"/>
          </p:nvPr>
        </p:nvSpPr>
        <p:spPr>
          <a:xfrm>
            <a:off x="311700" y="1443725"/>
            <a:ext cx="8520600" cy="26583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latin typeface="Arial"/>
                <a:ea typeface="Arial"/>
                <a:cs typeface="Arial"/>
                <a:sym typeface="Arial"/>
              </a:rPr>
              <a:t>Hoạt động sắp bị hủy bỏ, nguyên nhân có thể là do: </a:t>
            </a:r>
            <a:endParaRPr>
              <a:latin typeface="Arial"/>
              <a:ea typeface="Arial"/>
              <a:cs typeface="Arial"/>
              <a:sym typeface="Arial"/>
            </a:endParaRPr>
          </a:p>
          <a:p>
            <a:pPr indent="-368300" lvl="1" marL="914400" rtl="0" algn="l">
              <a:lnSpc>
                <a:spcPct val="115000"/>
              </a:lnSpc>
              <a:spcBef>
                <a:spcPts val="400"/>
              </a:spcBef>
              <a:spcAft>
                <a:spcPts val="0"/>
              </a:spcAft>
              <a:buSzPts val="2200"/>
              <a:buChar char="○"/>
            </a:pPr>
            <a:r>
              <a:rPr lang="vi-VN" sz="2200">
                <a:latin typeface="Arial"/>
                <a:ea typeface="Arial"/>
                <a:cs typeface="Arial"/>
                <a:sym typeface="Arial"/>
              </a:rPr>
              <a:t>Hoạt động đã kết thúc hoặc bị người dùng đóng</a:t>
            </a:r>
            <a:endParaRPr>
              <a:latin typeface="Arial"/>
              <a:ea typeface="Arial"/>
              <a:cs typeface="Arial"/>
              <a:sym typeface="Arial"/>
            </a:endParaRPr>
          </a:p>
          <a:p>
            <a:pPr indent="-368300" lvl="1" marL="914400" rtl="0" algn="l">
              <a:lnSpc>
                <a:spcPct val="115000"/>
              </a:lnSpc>
              <a:spcBef>
                <a:spcPts val="400"/>
              </a:spcBef>
              <a:spcAft>
                <a:spcPts val="0"/>
              </a:spcAft>
              <a:buSzPts val="2200"/>
              <a:buChar char="○"/>
            </a:pPr>
            <a:r>
              <a:rPr lang="vi-VN" sz="2200">
                <a:latin typeface="Arial"/>
                <a:ea typeface="Arial"/>
                <a:cs typeface="Arial"/>
                <a:sym typeface="Arial"/>
              </a:rPr>
              <a:t>Sự thay đổi về cấu hình</a:t>
            </a:r>
            <a:endParaRPr>
              <a:latin typeface="Arial"/>
              <a:ea typeface="Arial"/>
              <a:cs typeface="Arial"/>
              <a:sym typeface="Arial"/>
            </a:endParaRPr>
          </a:p>
          <a:p>
            <a:pPr indent="-368300" lvl="0" marL="457200" rtl="0" algn="l">
              <a:lnSpc>
                <a:spcPct val="115000"/>
              </a:lnSpc>
              <a:spcBef>
                <a:spcPts val="400"/>
              </a:spcBef>
              <a:spcAft>
                <a:spcPts val="0"/>
              </a:spcAft>
              <a:buSzPts val="2200"/>
              <a:buChar char="●"/>
            </a:pPr>
            <a:r>
              <a:rPr lang="vi-VN" sz="2200">
                <a:latin typeface="Arial"/>
                <a:ea typeface="Arial"/>
                <a:cs typeface="Arial"/>
                <a:sym typeface="Arial"/>
              </a:rPr>
              <a:t>Thực hiện thao tác dọn dẹp tài nguyên cuối cùng.</a:t>
            </a:r>
            <a:endParaRPr>
              <a:latin typeface="Arial"/>
              <a:ea typeface="Arial"/>
              <a:cs typeface="Arial"/>
              <a:sym typeface="Arial"/>
            </a:endParaRPr>
          </a:p>
          <a:p>
            <a:pPr indent="-368300" lvl="0" marL="457200" rtl="0" algn="l">
              <a:lnSpc>
                <a:spcPct val="115000"/>
              </a:lnSpc>
              <a:spcBef>
                <a:spcPts val="1000"/>
              </a:spcBef>
              <a:spcAft>
                <a:spcPts val="1000"/>
              </a:spcAft>
              <a:buSzPts val="2200"/>
              <a:buChar char="●"/>
            </a:pPr>
            <a:r>
              <a:rPr lang="vi-VN" sz="2200">
                <a:latin typeface="Arial"/>
                <a:ea typeface="Arial"/>
                <a:cs typeface="Arial"/>
                <a:sym typeface="Arial"/>
              </a:rPr>
              <a:t>Đừng dùng phương thức này để tiết kiệm dữ liệu người dùng (hãy làm điều đó sớm hơn)</a:t>
            </a:r>
            <a:endParaRPr>
              <a:latin typeface="Arial"/>
              <a:ea typeface="Arial"/>
              <a:cs typeface="Arial"/>
              <a:sym typeface="Arial"/>
            </a:endParaRPr>
          </a:p>
        </p:txBody>
      </p:sp>
      <p:sp>
        <p:nvSpPr>
          <p:cNvPr id="203" name="Google Shape;203;p2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Tóm tắt các trạng thái hoạt động</a:t>
            </a:r>
            <a:endParaRPr>
              <a:latin typeface="Arial"/>
              <a:ea typeface="Arial"/>
              <a:cs typeface="Arial"/>
              <a:sym typeface="Arial"/>
            </a:endParaRPr>
          </a:p>
        </p:txBody>
      </p:sp>
      <p:sp>
        <p:nvSpPr>
          <p:cNvPr id="209" name="Google Shape;209;p3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graphicFrame>
        <p:nvGraphicFramePr>
          <p:cNvPr id="210" name="Google Shape;210;p30"/>
          <p:cNvGraphicFramePr/>
          <p:nvPr/>
        </p:nvGraphicFramePr>
        <p:xfrm>
          <a:off x="445888" y="1341300"/>
          <a:ext cx="3000000" cy="3000000"/>
        </p:xfrm>
        <a:graphic>
          <a:graphicData uri="http://schemas.openxmlformats.org/drawingml/2006/table">
            <a:tbl>
              <a:tblPr>
                <a:noFill/>
                <a:tableStyleId>{DC4F52CC-0D7E-43DC-8877-99BB2E850C0F}</a:tableStyleId>
              </a:tblPr>
              <a:tblGrid>
                <a:gridCol w="2432225"/>
                <a:gridCol w="2177650"/>
                <a:gridCol w="3642350"/>
              </a:tblGrid>
              <a:tr h="411425">
                <a:tc>
                  <a:txBody>
                    <a:bodyPr/>
                    <a:lstStyle/>
                    <a:p>
                      <a:pPr indent="0" lvl="0" marL="0" marR="0" rtl="0" algn="l">
                        <a:lnSpc>
                          <a:spcPct val="100000"/>
                        </a:lnSpc>
                        <a:spcBef>
                          <a:spcPts val="0"/>
                        </a:spcBef>
                        <a:spcAft>
                          <a:spcPts val="0"/>
                        </a:spcAft>
                        <a:buClr>
                          <a:srgbClr val="000000"/>
                        </a:buClr>
                        <a:buSzPts val="1400"/>
                        <a:buFont typeface="Arial"/>
                        <a:buNone/>
                      </a:pPr>
                      <a:r>
                        <a:rPr b="1" lang="vi-VN" sz="1400" u="none" cap="none" strike="noStrike"/>
                        <a:t>Trạng thái</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vi-VN" sz="1400" u="none" cap="none" strike="noStrike"/>
                        <a:t>Lệnh gọi lại</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vi-VN" sz="1400" u="none" cap="none" strike="noStrike"/>
                        <a:t>Nội dung mô tả</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r>
              <a:tr h="411425">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t>Đã tạo</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latin typeface="Courier New"/>
                          <a:ea typeface="Courier New"/>
                          <a:cs typeface="Courier New"/>
                          <a:sym typeface="Courier New"/>
                        </a:rPr>
                        <a:t>onCreate()</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t>Hoạt động đang được khởi tạo.</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1425">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t>Đã bắt đầu</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latin typeface="Courier New"/>
                          <a:ea typeface="Courier New"/>
                          <a:cs typeface="Courier New"/>
                          <a:sym typeface="Courier New"/>
                        </a:rPr>
                        <a:t>onStart()</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t>Hoạt động hiển thị với người dùng.</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1425">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t>Đã tiếp tục</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latin typeface="Courier New"/>
                          <a:ea typeface="Courier New"/>
                          <a:cs typeface="Courier New"/>
                          <a:sym typeface="Courier New"/>
                        </a:rPr>
                        <a:t>onResume()</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t>Hoạt động có tiêu điểm nhập.</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1425">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t>Đã tạm dừng</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latin typeface="Courier New"/>
                          <a:ea typeface="Courier New"/>
                          <a:cs typeface="Courier New"/>
                          <a:sym typeface="Courier New"/>
                        </a:rPr>
                        <a:t>onPause()</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t>Hoạt động không có tiêu điểm nhập.</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1425">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t>Đã dừng</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latin typeface="Courier New"/>
                          <a:ea typeface="Courier New"/>
                          <a:cs typeface="Courier New"/>
                          <a:sym typeface="Courier New"/>
                        </a:rPr>
                        <a:t>onStop()</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t>Hoạt động không còn hiển thị.</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1425">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t>Đã hủy bỏ</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latin typeface="Courier New"/>
                          <a:ea typeface="Courier New"/>
                          <a:cs typeface="Courier New"/>
                          <a:sym typeface="Courier New"/>
                        </a:rPr>
                        <a:t>onDestroy()</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t>Hoạt động bị hủy bỏ.</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400">
                <a:latin typeface="Arial"/>
                <a:ea typeface="Arial"/>
                <a:cs typeface="Arial"/>
                <a:sym typeface="Arial"/>
              </a:rPr>
              <a:t>Lưu trạng thái</a:t>
            </a:r>
            <a:endParaRPr>
              <a:latin typeface="Arial"/>
              <a:ea typeface="Arial"/>
              <a:cs typeface="Arial"/>
              <a:sym typeface="Arial"/>
            </a:endParaRPr>
          </a:p>
        </p:txBody>
      </p:sp>
      <p:sp>
        <p:nvSpPr>
          <p:cNvPr id="216" name="Google Shape;216;p31"/>
          <p:cNvSpPr txBox="1"/>
          <p:nvPr>
            <p:ph idx="1" type="body"/>
          </p:nvPr>
        </p:nvSpPr>
        <p:spPr>
          <a:xfrm>
            <a:off x="311700" y="1060175"/>
            <a:ext cx="8520600" cy="328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2000">
                <a:latin typeface="Arial"/>
                <a:ea typeface="Arial"/>
                <a:cs typeface="Arial"/>
                <a:sym typeface="Arial"/>
              </a:rPr>
              <a:t>Người dùng muốn trạng thái giao diện người dùng vẫn giữ nguyên sau khi có sự thay đổi về cấu hình hoặc nếu ứng dụng bị chấm dứt khi chạy ở chế độ nền.</a:t>
            </a:r>
            <a:endParaRPr>
              <a:latin typeface="Arial"/>
              <a:ea typeface="Arial"/>
              <a:cs typeface="Arial"/>
              <a:sym typeface="Arial"/>
            </a:endParaRPr>
          </a:p>
          <a:p>
            <a:pPr indent="-355600" lvl="0" marL="457200" rtl="0" algn="l">
              <a:lnSpc>
                <a:spcPct val="115000"/>
              </a:lnSpc>
              <a:spcBef>
                <a:spcPts val="1000"/>
              </a:spcBef>
              <a:spcAft>
                <a:spcPts val="0"/>
              </a:spcAft>
              <a:buSzPts val="2000"/>
              <a:buChar char="●"/>
            </a:pPr>
            <a:r>
              <a:rPr lang="vi-VN" sz="2000">
                <a:latin typeface="Arial"/>
                <a:ea typeface="Arial"/>
                <a:cs typeface="Arial"/>
                <a:sym typeface="Arial"/>
              </a:rPr>
              <a:t>Hoạt động bị hủy bỏ và khởi động lại hoặc ứng dụng bị chấm dứt và hoạt động được bắt đầu.</a:t>
            </a:r>
            <a:endParaRPr>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a:latin typeface="Arial"/>
                <a:ea typeface="Arial"/>
                <a:cs typeface="Arial"/>
                <a:sym typeface="Arial"/>
              </a:rPr>
              <a:t>Lưu trữ dữ liệu người dùng cần thiết để tạo lại những thay đổi về Vòng đời của ứng dụng và hoạt động:</a:t>
            </a:r>
            <a:endParaRPr>
              <a:latin typeface="Arial"/>
              <a:ea typeface="Arial"/>
              <a:cs typeface="Arial"/>
              <a:sym typeface="Arial"/>
            </a:endParaRPr>
          </a:p>
          <a:p>
            <a:pPr indent="-355600" lvl="1" marL="914400" rtl="0" algn="l">
              <a:lnSpc>
                <a:spcPct val="115000"/>
              </a:lnSpc>
              <a:spcBef>
                <a:spcPts val="0"/>
              </a:spcBef>
              <a:spcAft>
                <a:spcPts val="0"/>
              </a:spcAft>
              <a:buSzPts val="2000"/>
              <a:buChar char="○"/>
            </a:pPr>
            <a:r>
              <a:rPr lang="vi-VN">
                <a:latin typeface="Arial"/>
                <a:ea typeface="Arial"/>
                <a:cs typeface="Arial"/>
                <a:sym typeface="Arial"/>
              </a:rPr>
              <a:t>Dùng </a:t>
            </a:r>
            <a:r>
              <a:rPr lang="vi-VN">
                <a:latin typeface="Courier New"/>
                <a:ea typeface="Courier New"/>
                <a:cs typeface="Courier New"/>
                <a:sym typeface="Courier New"/>
              </a:rPr>
              <a:t>Gói</a:t>
            </a:r>
            <a:r>
              <a:rPr lang="vi-VN">
                <a:latin typeface="Arial"/>
                <a:ea typeface="Arial"/>
                <a:cs typeface="Arial"/>
                <a:sym typeface="Arial"/>
              </a:rPr>
              <a:t> do </a:t>
            </a:r>
            <a:r>
              <a:rPr lang="vi-VN">
                <a:latin typeface="Courier New"/>
                <a:ea typeface="Courier New"/>
                <a:cs typeface="Courier New"/>
                <a:sym typeface="Courier New"/>
              </a:rPr>
              <a:t>onSaveInstanceState()</a:t>
            </a:r>
            <a:r>
              <a:rPr lang="vi-VN">
                <a:latin typeface="Arial"/>
                <a:ea typeface="Arial"/>
                <a:cs typeface="Arial"/>
                <a:sym typeface="Arial"/>
              </a:rPr>
              <a:t> cung cấp.</a:t>
            </a:r>
            <a:endParaRPr>
              <a:latin typeface="Arial"/>
              <a:ea typeface="Arial"/>
              <a:cs typeface="Arial"/>
              <a:sym typeface="Arial"/>
            </a:endParaRPr>
          </a:p>
          <a:p>
            <a:pPr indent="-355600" lvl="1" marL="914400" rtl="0" algn="l">
              <a:lnSpc>
                <a:spcPct val="115000"/>
              </a:lnSpc>
              <a:spcBef>
                <a:spcPts val="0"/>
              </a:spcBef>
              <a:spcAft>
                <a:spcPts val="0"/>
              </a:spcAft>
              <a:buSzPts val="2000"/>
              <a:buChar char="○"/>
            </a:pPr>
            <a:r>
              <a:rPr lang="vi-VN">
                <a:latin typeface="Courier New"/>
                <a:ea typeface="Courier New"/>
                <a:cs typeface="Courier New"/>
                <a:sym typeface="Courier New"/>
              </a:rPr>
              <a:t>onCreate()</a:t>
            </a:r>
            <a:r>
              <a:rPr lang="vi-VN">
                <a:latin typeface="Arial"/>
                <a:ea typeface="Arial"/>
                <a:cs typeface="Arial"/>
                <a:sym typeface="Arial"/>
              </a:rPr>
              <a:t> nhận </a:t>
            </a:r>
            <a:r>
              <a:rPr lang="vi-VN">
                <a:latin typeface="Courier New"/>
                <a:ea typeface="Courier New"/>
                <a:cs typeface="Courier New"/>
                <a:sym typeface="Courier New"/>
              </a:rPr>
              <a:t>Gói</a:t>
            </a:r>
            <a:r>
              <a:rPr lang="vi-VN">
                <a:latin typeface="Arial"/>
                <a:ea typeface="Arial"/>
                <a:cs typeface="Arial"/>
                <a:sym typeface="Arial"/>
              </a:rPr>
              <a:t> làm đối số khi hoạt động được tạo lại.</a:t>
            </a:r>
            <a:endParaRPr>
              <a:latin typeface="Arial"/>
              <a:ea typeface="Arial"/>
              <a:cs typeface="Arial"/>
              <a:sym typeface="Arial"/>
            </a:endParaRPr>
          </a:p>
        </p:txBody>
      </p:sp>
      <p:sp>
        <p:nvSpPr>
          <p:cNvPr id="217" name="Google Shape;217;p3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23" name="Google Shape;223;p32"/>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Ghi nhật ký</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Ghi nhật ký trong Android</a:t>
            </a:r>
            <a:endParaRPr>
              <a:latin typeface="Arial"/>
              <a:ea typeface="Arial"/>
              <a:cs typeface="Arial"/>
              <a:sym typeface="Arial"/>
            </a:endParaRPr>
          </a:p>
        </p:txBody>
      </p:sp>
      <p:sp>
        <p:nvSpPr>
          <p:cNvPr id="229" name="Google Shape;229;p33"/>
          <p:cNvSpPr txBox="1"/>
          <p:nvPr>
            <p:ph idx="1" type="body"/>
          </p:nvPr>
        </p:nvSpPr>
        <p:spPr>
          <a:xfrm>
            <a:off x="311700" y="1228675"/>
            <a:ext cx="8785800" cy="16473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latin typeface="Arial"/>
                <a:ea typeface="Arial"/>
                <a:cs typeface="Arial"/>
                <a:sym typeface="Arial"/>
              </a:rPr>
              <a:t>Giám sát luồng sự kiện hoặc trạng thái ứng dụng của bạn.</a:t>
            </a:r>
            <a:endParaRPr>
              <a:latin typeface="Arial"/>
              <a:ea typeface="Arial"/>
              <a:cs typeface="Arial"/>
              <a:sym typeface="Arial"/>
            </a:endParaRPr>
          </a:p>
          <a:p>
            <a:pPr indent="-368300" lvl="0" marL="457200" rtl="0" algn="l">
              <a:lnSpc>
                <a:spcPct val="115000"/>
              </a:lnSpc>
              <a:spcBef>
                <a:spcPts val="1000"/>
              </a:spcBef>
              <a:spcAft>
                <a:spcPts val="0"/>
              </a:spcAft>
              <a:buSzPts val="2200"/>
              <a:buChar char="●"/>
            </a:pPr>
            <a:r>
              <a:rPr lang="vi-VN" sz="2200">
                <a:latin typeface="Arial"/>
                <a:ea typeface="Arial"/>
                <a:cs typeface="Arial"/>
                <a:sym typeface="Arial"/>
              </a:rPr>
              <a:t>Dùng lớp </a:t>
            </a:r>
            <a:r>
              <a:rPr lang="vi-VN" sz="2200">
                <a:latin typeface="Courier New"/>
                <a:ea typeface="Courier New"/>
                <a:cs typeface="Courier New"/>
                <a:sym typeface="Courier New"/>
              </a:rPr>
              <a:t>Log</a:t>
            </a:r>
            <a:r>
              <a:rPr lang="vi-VN" sz="2200">
                <a:latin typeface="Arial"/>
                <a:ea typeface="Arial"/>
                <a:cs typeface="Arial"/>
                <a:sym typeface="Arial"/>
              </a:rPr>
              <a:t> tích hợp sẵn hoặc thư viện của bên thứ ba.</a:t>
            </a:r>
            <a:endParaRPr>
              <a:latin typeface="Arial"/>
              <a:ea typeface="Arial"/>
              <a:cs typeface="Arial"/>
              <a:sym typeface="Arial"/>
            </a:endParaRPr>
          </a:p>
          <a:p>
            <a:pPr indent="-368300" lvl="0" marL="457200" rtl="0" algn="l">
              <a:lnSpc>
                <a:spcPct val="115000"/>
              </a:lnSpc>
              <a:spcBef>
                <a:spcPts val="1000"/>
              </a:spcBef>
              <a:spcAft>
                <a:spcPts val="1000"/>
              </a:spcAft>
              <a:buSzPts val="2200"/>
              <a:buChar char="●"/>
            </a:pPr>
            <a:r>
              <a:rPr lang="vi-VN" sz="2200">
                <a:latin typeface="Arial"/>
                <a:ea typeface="Arial"/>
                <a:cs typeface="Arial"/>
                <a:sym typeface="Arial"/>
              </a:rPr>
              <a:t>Ví dụ về lệnh gọi phương thức </a:t>
            </a:r>
            <a:r>
              <a:rPr lang="vi-VN" sz="2200">
                <a:latin typeface="Courier New"/>
                <a:ea typeface="Courier New"/>
                <a:cs typeface="Courier New"/>
                <a:sym typeface="Courier New"/>
              </a:rPr>
              <a:t>Log</a:t>
            </a:r>
            <a:r>
              <a:rPr lang="vi-VN" sz="2200">
                <a:latin typeface="Arial"/>
                <a:ea typeface="Arial"/>
                <a:cs typeface="Arial"/>
                <a:sym typeface="Arial"/>
              </a:rPr>
              <a:t>: </a:t>
            </a:r>
            <a:r>
              <a:rPr lang="vi-VN" sz="2200">
                <a:latin typeface="Courier New"/>
                <a:ea typeface="Courier New"/>
                <a:cs typeface="Courier New"/>
                <a:sym typeface="Courier New"/>
              </a:rPr>
              <a:t>Log.d(TAG, "Message")</a:t>
            </a:r>
            <a:endParaRPr>
              <a:latin typeface="Arial"/>
              <a:ea typeface="Arial"/>
              <a:cs typeface="Arial"/>
              <a:sym typeface="Arial"/>
            </a:endParaRPr>
          </a:p>
        </p:txBody>
      </p:sp>
      <p:sp>
        <p:nvSpPr>
          <p:cNvPr id="230" name="Google Shape;230;p3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231" name="Google Shape;231;p33"/>
          <p:cNvPicPr preferRelativeResize="0"/>
          <p:nvPr/>
        </p:nvPicPr>
        <p:blipFill rotWithShape="1">
          <a:blip r:embed="rId3">
            <a:alphaModFix/>
          </a:blip>
          <a:srcRect b="0" l="0" r="0" t="0"/>
          <a:stretch/>
        </p:blipFill>
        <p:spPr>
          <a:xfrm>
            <a:off x="478922" y="3038338"/>
            <a:ext cx="8186154" cy="12380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Viết nhật ký</a:t>
            </a:r>
            <a:endParaRPr>
              <a:latin typeface="Arial"/>
              <a:ea typeface="Arial"/>
              <a:cs typeface="Arial"/>
              <a:sym typeface="Arial"/>
            </a:endParaRPr>
          </a:p>
        </p:txBody>
      </p:sp>
      <p:sp>
        <p:nvSpPr>
          <p:cNvPr id="237" name="Google Shape;237;p3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graphicFrame>
        <p:nvGraphicFramePr>
          <p:cNvPr id="238" name="Google Shape;238;p34"/>
          <p:cNvGraphicFramePr/>
          <p:nvPr/>
        </p:nvGraphicFramePr>
        <p:xfrm>
          <a:off x="735325" y="1390500"/>
          <a:ext cx="3000000" cy="3000000"/>
        </p:xfrm>
        <a:graphic>
          <a:graphicData uri="http://schemas.openxmlformats.org/drawingml/2006/table">
            <a:tbl>
              <a:tblPr>
                <a:noFill/>
                <a:tableStyleId>{DC4F52CC-0D7E-43DC-8877-99BB2E850C0F}</a:tableStyleId>
              </a:tblPr>
              <a:tblGrid>
                <a:gridCol w="3836675"/>
                <a:gridCol w="3836675"/>
              </a:tblGrid>
              <a:tr h="501750">
                <a:tc>
                  <a:txBody>
                    <a:bodyPr/>
                    <a:lstStyle/>
                    <a:p>
                      <a:pPr indent="-274320" lvl="0" marL="274320" marR="0" rtl="0" algn="l">
                        <a:lnSpc>
                          <a:spcPct val="115000"/>
                        </a:lnSpc>
                        <a:spcBef>
                          <a:spcPts val="0"/>
                        </a:spcBef>
                        <a:spcAft>
                          <a:spcPts val="0"/>
                        </a:spcAft>
                        <a:buClr>
                          <a:srgbClr val="000000"/>
                        </a:buClr>
                        <a:buSzPts val="1800"/>
                        <a:buFont typeface="Arial"/>
                        <a:buNone/>
                      </a:pPr>
                      <a:r>
                        <a:rPr b="1" lang="vi-VN" sz="1800" u="none" cap="none" strike="noStrike"/>
                        <a:t>Mức độ ưu tiên</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274320" lvl="0" marL="274320" marR="0" rtl="0" algn="l">
                        <a:lnSpc>
                          <a:spcPct val="115000"/>
                        </a:lnSpc>
                        <a:spcBef>
                          <a:spcPts val="0"/>
                        </a:spcBef>
                        <a:spcAft>
                          <a:spcPts val="0"/>
                        </a:spcAft>
                        <a:buClr>
                          <a:srgbClr val="000000"/>
                        </a:buClr>
                        <a:buSzPts val="1800"/>
                        <a:buFont typeface="Arial"/>
                        <a:buNone/>
                      </a:pPr>
                      <a:r>
                        <a:rPr b="1" lang="vi-VN" sz="1800" u="none" cap="none" strike="noStrike"/>
                        <a:t>Phương thức ghi nhật ký</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r>
              <a:tr h="416150">
                <a:tc>
                  <a:txBody>
                    <a:bodyPr/>
                    <a:lstStyle/>
                    <a:p>
                      <a:pPr indent="-274320" lvl="0" marL="274320" marR="0" rtl="0" algn="l">
                        <a:lnSpc>
                          <a:spcPct val="115000"/>
                        </a:lnSpc>
                        <a:spcBef>
                          <a:spcPts val="0"/>
                        </a:spcBef>
                        <a:spcAft>
                          <a:spcPts val="0"/>
                        </a:spcAft>
                        <a:buClr>
                          <a:srgbClr val="000000"/>
                        </a:buClr>
                        <a:buSzPts val="1800"/>
                        <a:buFont typeface="Arial"/>
                        <a:buNone/>
                      </a:pPr>
                      <a:r>
                        <a:rPr lang="vi-VN" sz="1800" u="none" cap="none" strike="noStrike"/>
                        <a:t>Chi tiết</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274320" lvl="0" marL="274320" rtl="0" algn="l">
                        <a:lnSpc>
                          <a:spcPct val="115000"/>
                        </a:lnSpc>
                        <a:spcBef>
                          <a:spcPts val="0"/>
                        </a:spcBef>
                        <a:spcAft>
                          <a:spcPts val="0"/>
                        </a:spcAft>
                        <a:buNone/>
                      </a:pPr>
                      <a:r>
                        <a:rPr lang="vi-VN" sz="1800">
                          <a:latin typeface="Courier New"/>
                          <a:ea typeface="Courier New"/>
                          <a:cs typeface="Courier New"/>
                          <a:sym typeface="Courier New"/>
                        </a:rPr>
                        <a:t>Log.v(String, String)</a:t>
                      </a:r>
                      <a:endParaRPr sz="1800" u="none" cap="none" strike="noStrike">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6150">
                <a:tc>
                  <a:txBody>
                    <a:bodyPr/>
                    <a:lstStyle/>
                    <a:p>
                      <a:pPr indent="-274320" lvl="0" marL="274320" marR="0" rtl="0" algn="l">
                        <a:lnSpc>
                          <a:spcPct val="115000"/>
                        </a:lnSpc>
                        <a:spcBef>
                          <a:spcPts val="0"/>
                        </a:spcBef>
                        <a:spcAft>
                          <a:spcPts val="0"/>
                        </a:spcAft>
                        <a:buClr>
                          <a:srgbClr val="000000"/>
                        </a:buClr>
                        <a:buSzPts val="1800"/>
                        <a:buFont typeface="Arial"/>
                        <a:buNone/>
                      </a:pPr>
                      <a:r>
                        <a:rPr lang="vi-VN" sz="1800" u="none" cap="none" strike="noStrike"/>
                        <a:t>Gỡ lỗi</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274320" lvl="0" marL="274320" rtl="0" algn="l">
                        <a:lnSpc>
                          <a:spcPct val="115000"/>
                        </a:lnSpc>
                        <a:spcBef>
                          <a:spcPts val="0"/>
                        </a:spcBef>
                        <a:spcAft>
                          <a:spcPts val="0"/>
                        </a:spcAft>
                        <a:buNone/>
                      </a:pPr>
                      <a:r>
                        <a:rPr lang="vi-VN" sz="1800">
                          <a:latin typeface="Courier New"/>
                          <a:ea typeface="Courier New"/>
                          <a:cs typeface="Courier New"/>
                          <a:sym typeface="Courier New"/>
                        </a:rPr>
                        <a:t>Log.d(String, String)</a:t>
                      </a:r>
                      <a:endParaRPr sz="1800" u="none" cap="none" strike="noStrike">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6150">
                <a:tc>
                  <a:txBody>
                    <a:bodyPr/>
                    <a:lstStyle/>
                    <a:p>
                      <a:pPr indent="-274320" lvl="0" marL="274320" marR="0" rtl="0" algn="l">
                        <a:lnSpc>
                          <a:spcPct val="115000"/>
                        </a:lnSpc>
                        <a:spcBef>
                          <a:spcPts val="0"/>
                        </a:spcBef>
                        <a:spcAft>
                          <a:spcPts val="0"/>
                        </a:spcAft>
                        <a:buClr>
                          <a:srgbClr val="000000"/>
                        </a:buClr>
                        <a:buSzPts val="1800"/>
                        <a:buFont typeface="Arial"/>
                        <a:buNone/>
                      </a:pPr>
                      <a:r>
                        <a:rPr lang="vi-VN" sz="1800" u="none" cap="none" strike="noStrike"/>
                        <a:t>Thông tin</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274320" lvl="0" marL="274320" rtl="0" algn="l">
                        <a:lnSpc>
                          <a:spcPct val="115000"/>
                        </a:lnSpc>
                        <a:spcBef>
                          <a:spcPts val="0"/>
                        </a:spcBef>
                        <a:spcAft>
                          <a:spcPts val="0"/>
                        </a:spcAft>
                        <a:buNone/>
                      </a:pPr>
                      <a:r>
                        <a:rPr lang="vi-VN" sz="1800">
                          <a:latin typeface="Courier New"/>
                          <a:ea typeface="Courier New"/>
                          <a:cs typeface="Courier New"/>
                          <a:sym typeface="Courier New"/>
                        </a:rPr>
                        <a:t>Log.i(String, String)</a:t>
                      </a:r>
                      <a:endParaRPr sz="1800" u="none" cap="none" strike="noStrike">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6150">
                <a:tc>
                  <a:txBody>
                    <a:bodyPr/>
                    <a:lstStyle/>
                    <a:p>
                      <a:pPr indent="-274320" lvl="0" marL="274320" marR="0" rtl="0" algn="l">
                        <a:lnSpc>
                          <a:spcPct val="115000"/>
                        </a:lnSpc>
                        <a:spcBef>
                          <a:spcPts val="0"/>
                        </a:spcBef>
                        <a:spcAft>
                          <a:spcPts val="0"/>
                        </a:spcAft>
                        <a:buClr>
                          <a:srgbClr val="000000"/>
                        </a:buClr>
                        <a:buSzPts val="1800"/>
                        <a:buFont typeface="Arial"/>
                        <a:buNone/>
                      </a:pPr>
                      <a:r>
                        <a:rPr lang="vi-VN" sz="1800" u="none" cap="none" strike="noStrike"/>
                        <a:t>Cảnh báo</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274320" lvl="0" marL="274320" rtl="0" algn="l">
                        <a:lnSpc>
                          <a:spcPct val="115000"/>
                        </a:lnSpc>
                        <a:spcBef>
                          <a:spcPts val="0"/>
                        </a:spcBef>
                        <a:spcAft>
                          <a:spcPts val="0"/>
                        </a:spcAft>
                        <a:buNone/>
                      </a:pPr>
                      <a:r>
                        <a:rPr lang="vi-VN" sz="1800">
                          <a:latin typeface="Courier New"/>
                          <a:ea typeface="Courier New"/>
                          <a:cs typeface="Courier New"/>
                          <a:sym typeface="Courier New"/>
                        </a:rPr>
                        <a:t>Log.w(String, String)</a:t>
                      </a:r>
                      <a:endParaRPr sz="1800" u="none" cap="none" strike="noStrike">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6150">
                <a:tc>
                  <a:txBody>
                    <a:bodyPr/>
                    <a:lstStyle/>
                    <a:p>
                      <a:pPr indent="-274320" lvl="0" marL="274320" marR="0" rtl="0" algn="l">
                        <a:lnSpc>
                          <a:spcPct val="115000"/>
                        </a:lnSpc>
                        <a:spcBef>
                          <a:spcPts val="0"/>
                        </a:spcBef>
                        <a:spcAft>
                          <a:spcPts val="0"/>
                        </a:spcAft>
                        <a:buClr>
                          <a:srgbClr val="000000"/>
                        </a:buClr>
                        <a:buSzPts val="1800"/>
                        <a:buFont typeface="Arial"/>
                        <a:buNone/>
                      </a:pPr>
                      <a:r>
                        <a:rPr lang="vi-VN" sz="1800" u="none" cap="none" strike="noStrike"/>
                        <a:t>Lỗi</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274320" lvl="0" marL="274320" rtl="0" algn="l">
                        <a:lnSpc>
                          <a:spcPct val="115000"/>
                        </a:lnSpc>
                        <a:spcBef>
                          <a:spcPts val="0"/>
                        </a:spcBef>
                        <a:spcAft>
                          <a:spcPts val="0"/>
                        </a:spcAft>
                        <a:buNone/>
                      </a:pPr>
                      <a:r>
                        <a:rPr lang="vi-VN" sz="1800">
                          <a:latin typeface="Courier New"/>
                          <a:ea typeface="Courier New"/>
                          <a:cs typeface="Courier New"/>
                          <a:sym typeface="Courier New"/>
                        </a:rPr>
                        <a:t>Log.e(String, String)</a:t>
                      </a:r>
                      <a:endParaRPr sz="1800" u="none" cap="none" strike="noStrike">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44" name="Google Shape;244;p35"/>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Vòng đời của mảnh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Giới thiệu về bài học này</a:t>
            </a:r>
            <a:endParaRPr>
              <a:latin typeface="Arial"/>
              <a:ea typeface="Arial"/>
              <a:cs typeface="Arial"/>
              <a:sym typeface="Arial"/>
            </a:endParaRPr>
          </a:p>
        </p:txBody>
      </p:sp>
      <p:sp>
        <p:nvSpPr>
          <p:cNvPr id="86" name="Google Shape;86;p18"/>
          <p:cNvSpPr txBox="1"/>
          <p:nvPr>
            <p:ph idx="1" type="body"/>
          </p:nvPr>
        </p:nvSpPr>
        <p:spPr>
          <a:xfrm>
            <a:off x="342900" y="1076275"/>
            <a:ext cx="59268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2000">
                <a:latin typeface="Arial"/>
                <a:ea typeface="Arial"/>
                <a:cs typeface="Arial"/>
                <a:sym typeface="Arial"/>
              </a:rPr>
              <a:t>Bài học 7: Vòng đời của hoạt động và mảnh</a:t>
            </a:r>
            <a:endParaRPr>
              <a:latin typeface="Arial"/>
              <a:ea typeface="Arial"/>
              <a:cs typeface="Arial"/>
              <a:sym typeface="Arial"/>
            </a:endParaRPr>
          </a:p>
          <a:p>
            <a:pPr indent="-355600" lvl="0" marL="457200" rtl="0" algn="l">
              <a:lnSpc>
                <a:spcPct val="115000"/>
              </a:lnSpc>
              <a:spcBef>
                <a:spcPts val="1000"/>
              </a:spcBef>
              <a:spcAft>
                <a:spcPts val="0"/>
              </a:spcAft>
              <a:buSzPts val="2000"/>
              <a:buChar char="●"/>
            </a:pPr>
            <a:r>
              <a:rPr lang="vi-VN" sz="2000" u="sng">
                <a:solidFill>
                  <a:schemeClr val="hlink"/>
                </a:solidFill>
                <a:latin typeface="Arial"/>
                <a:ea typeface="Arial"/>
                <a:cs typeface="Arial"/>
                <a:sym typeface="Arial"/>
                <a:hlinkClick action="ppaction://hlinksldjump" r:id="rId3"/>
              </a:rPr>
              <a:t>Vòng đời của hoạt động</a:t>
            </a:r>
            <a:endParaRPr>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action="ppaction://hlinksldjump" r:id="rId4"/>
              </a:rPr>
              <a:t>Ghi nhật ký</a:t>
            </a:r>
            <a:endParaRPr>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action="ppaction://hlinksldjump" r:id="rId5"/>
              </a:rPr>
              <a:t>Vòng đời của mảnh</a:t>
            </a:r>
            <a:endParaRPr>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action="ppaction://hlinksldjump" r:id="rId6"/>
              </a:rPr>
              <a:t>Các thành phần nhận biết vòng đời</a:t>
            </a:r>
            <a:endParaRPr>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action="ppaction://hlinksldjump" r:id="rId7"/>
              </a:rPr>
              <a:t>Tác vụ và ngăn xếp lùi</a:t>
            </a:r>
            <a:endParaRPr>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action="ppaction://hlinksldjump" r:id="rId8"/>
              </a:rPr>
              <a:t>Tóm tắt</a:t>
            </a:r>
            <a:endParaRPr>
              <a:latin typeface="Arial"/>
              <a:ea typeface="Arial"/>
              <a:cs typeface="Arial"/>
              <a:sym typeface="Arial"/>
            </a:endParaRPr>
          </a:p>
        </p:txBody>
      </p:sp>
      <p:sp>
        <p:nvSpPr>
          <p:cNvPr id="87" name="Google Shape;87;p1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Trạng thái của mảnh</a:t>
            </a:r>
            <a:endParaRPr>
              <a:latin typeface="Arial"/>
              <a:ea typeface="Arial"/>
              <a:cs typeface="Arial"/>
              <a:sym typeface="Arial"/>
            </a:endParaRPr>
          </a:p>
        </p:txBody>
      </p:sp>
      <p:sp>
        <p:nvSpPr>
          <p:cNvPr id="250" name="Google Shape;250;p3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grpSp>
        <p:nvGrpSpPr>
          <p:cNvPr id="251" name="Google Shape;251;p36"/>
          <p:cNvGrpSpPr/>
          <p:nvPr/>
        </p:nvGrpSpPr>
        <p:grpSpPr>
          <a:xfrm>
            <a:off x="3535200" y="1111831"/>
            <a:ext cx="2073600" cy="3387133"/>
            <a:chOff x="3535200" y="1111822"/>
            <a:chExt cx="2073600" cy="3387133"/>
          </a:xfrm>
        </p:grpSpPr>
        <p:sp>
          <p:nvSpPr>
            <p:cNvPr id="252" name="Google Shape;252;p36"/>
            <p:cNvSpPr/>
            <p:nvPr/>
          </p:nvSpPr>
          <p:spPr>
            <a:xfrm>
              <a:off x="3535200" y="2676239"/>
              <a:ext cx="2073600" cy="2565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Mảnh đang chạy</a:t>
              </a:r>
              <a:endParaRPr/>
            </a:p>
          </p:txBody>
        </p:sp>
        <p:cxnSp>
          <p:nvCxnSpPr>
            <p:cNvPr id="253" name="Google Shape;253;p36"/>
            <p:cNvCxnSpPr>
              <a:stCxn id="254" idx="2"/>
            </p:cNvCxnSpPr>
            <p:nvPr/>
          </p:nvCxnSpPr>
          <p:spPr>
            <a:xfrm>
              <a:off x="4571900" y="1386022"/>
              <a:ext cx="0" cy="218400"/>
            </a:xfrm>
            <a:prstGeom prst="straightConnector1">
              <a:avLst/>
            </a:prstGeom>
            <a:noFill/>
            <a:ln cap="flat" cmpd="sng" w="19050">
              <a:solidFill>
                <a:schemeClr val="dk2"/>
              </a:solidFill>
              <a:prstDash val="solid"/>
              <a:round/>
              <a:headEnd len="sm" w="sm" type="none"/>
              <a:tailEnd len="med" w="med" type="triangle"/>
            </a:ln>
          </p:spPr>
        </p:cxnSp>
        <p:cxnSp>
          <p:nvCxnSpPr>
            <p:cNvPr id="255" name="Google Shape;255;p36"/>
            <p:cNvCxnSpPr>
              <a:stCxn id="256" idx="2"/>
            </p:cNvCxnSpPr>
            <p:nvPr/>
          </p:nvCxnSpPr>
          <p:spPr>
            <a:xfrm>
              <a:off x="4571900" y="1872194"/>
              <a:ext cx="0" cy="260100"/>
            </a:xfrm>
            <a:prstGeom prst="straightConnector1">
              <a:avLst/>
            </a:prstGeom>
            <a:noFill/>
            <a:ln cap="flat" cmpd="sng" w="19050">
              <a:solidFill>
                <a:schemeClr val="dk2"/>
              </a:solidFill>
              <a:prstDash val="solid"/>
              <a:round/>
              <a:headEnd len="sm" w="sm" type="none"/>
              <a:tailEnd len="med" w="med" type="triangle"/>
            </a:ln>
          </p:spPr>
        </p:cxnSp>
        <p:cxnSp>
          <p:nvCxnSpPr>
            <p:cNvPr id="257" name="Google Shape;257;p36"/>
            <p:cNvCxnSpPr>
              <a:stCxn id="258" idx="2"/>
              <a:endCxn id="252" idx="0"/>
            </p:cNvCxnSpPr>
            <p:nvPr/>
          </p:nvCxnSpPr>
          <p:spPr>
            <a:xfrm>
              <a:off x="4571875" y="2400066"/>
              <a:ext cx="0" cy="276300"/>
            </a:xfrm>
            <a:prstGeom prst="straightConnector1">
              <a:avLst/>
            </a:prstGeom>
            <a:noFill/>
            <a:ln cap="flat" cmpd="sng" w="19050">
              <a:solidFill>
                <a:schemeClr val="dk2"/>
              </a:solidFill>
              <a:prstDash val="solid"/>
              <a:round/>
              <a:headEnd len="sm" w="sm" type="none"/>
              <a:tailEnd len="med" w="med" type="triangle"/>
            </a:ln>
          </p:spPr>
        </p:cxnSp>
        <p:cxnSp>
          <p:nvCxnSpPr>
            <p:cNvPr id="259" name="Google Shape;259;p36"/>
            <p:cNvCxnSpPr>
              <a:stCxn id="260" idx="2"/>
            </p:cNvCxnSpPr>
            <p:nvPr/>
          </p:nvCxnSpPr>
          <p:spPr>
            <a:xfrm>
              <a:off x="4572075" y="3435716"/>
              <a:ext cx="0" cy="272100"/>
            </a:xfrm>
            <a:prstGeom prst="straightConnector1">
              <a:avLst/>
            </a:prstGeom>
            <a:noFill/>
            <a:ln cap="flat" cmpd="sng" w="19050">
              <a:solidFill>
                <a:schemeClr val="dk2"/>
              </a:solidFill>
              <a:prstDash val="solid"/>
              <a:round/>
              <a:headEnd len="sm" w="sm" type="none"/>
              <a:tailEnd len="med" w="med" type="triangle"/>
            </a:ln>
          </p:spPr>
        </p:cxnSp>
        <p:cxnSp>
          <p:nvCxnSpPr>
            <p:cNvPr id="261" name="Google Shape;261;p36"/>
            <p:cNvCxnSpPr>
              <a:stCxn id="262" idx="2"/>
            </p:cNvCxnSpPr>
            <p:nvPr/>
          </p:nvCxnSpPr>
          <p:spPr>
            <a:xfrm>
              <a:off x="4571900" y="3975583"/>
              <a:ext cx="0" cy="255600"/>
            </a:xfrm>
            <a:prstGeom prst="straightConnector1">
              <a:avLst/>
            </a:prstGeom>
            <a:noFill/>
            <a:ln cap="flat" cmpd="sng" w="19050">
              <a:solidFill>
                <a:schemeClr val="dk2"/>
              </a:solidFill>
              <a:prstDash val="solid"/>
              <a:round/>
              <a:headEnd len="sm" w="sm" type="none"/>
              <a:tailEnd len="med" w="med" type="triangle"/>
            </a:ln>
          </p:spPr>
        </p:cxnSp>
        <p:cxnSp>
          <p:nvCxnSpPr>
            <p:cNvPr id="263" name="Google Shape;263;p36"/>
            <p:cNvCxnSpPr>
              <a:stCxn id="252" idx="2"/>
            </p:cNvCxnSpPr>
            <p:nvPr/>
          </p:nvCxnSpPr>
          <p:spPr>
            <a:xfrm>
              <a:off x="4572000" y="2932739"/>
              <a:ext cx="0" cy="235200"/>
            </a:xfrm>
            <a:prstGeom prst="straightConnector1">
              <a:avLst/>
            </a:prstGeom>
            <a:noFill/>
            <a:ln cap="flat" cmpd="sng" w="19050">
              <a:solidFill>
                <a:schemeClr val="dk2"/>
              </a:solidFill>
              <a:prstDash val="solid"/>
              <a:round/>
              <a:headEnd len="sm" w="sm" type="none"/>
              <a:tailEnd len="med" w="med" type="triangle"/>
            </a:ln>
          </p:spPr>
        </p:cxnSp>
        <p:sp>
          <p:nvSpPr>
            <p:cNvPr id="254" name="Google Shape;254;p36"/>
            <p:cNvSpPr/>
            <p:nvPr/>
          </p:nvSpPr>
          <p:spPr>
            <a:xfrm>
              <a:off x="3902000" y="1111822"/>
              <a:ext cx="1339800" cy="274200"/>
            </a:xfrm>
            <a:prstGeom prst="roundRect">
              <a:avLst>
                <a:gd fmla="val 16667" name="adj"/>
              </a:avLst>
            </a:prstGeom>
            <a:solidFill>
              <a:srgbClr val="FFE599"/>
            </a:solidFill>
            <a:ln cap="flat" cmpd="sng" w="2857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ĐÃ TẠO</a:t>
              </a:r>
              <a:endParaRPr/>
            </a:p>
          </p:txBody>
        </p:sp>
        <p:sp>
          <p:nvSpPr>
            <p:cNvPr id="256" name="Google Shape;256;p36"/>
            <p:cNvSpPr/>
            <p:nvPr/>
          </p:nvSpPr>
          <p:spPr>
            <a:xfrm>
              <a:off x="3902000" y="1597994"/>
              <a:ext cx="1339800" cy="274200"/>
            </a:xfrm>
            <a:prstGeom prst="roundRect">
              <a:avLst>
                <a:gd fmla="val 16667" name="adj"/>
              </a:avLst>
            </a:prstGeom>
            <a:solidFill>
              <a:srgbClr val="FFFFFF"/>
            </a:solid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ĐÃ BẮT ĐẦU</a:t>
              </a:r>
              <a:endParaRPr/>
            </a:p>
          </p:txBody>
        </p:sp>
        <p:sp>
          <p:nvSpPr>
            <p:cNvPr id="258" name="Google Shape;258;p36"/>
            <p:cNvSpPr/>
            <p:nvPr/>
          </p:nvSpPr>
          <p:spPr>
            <a:xfrm>
              <a:off x="3736525" y="2125866"/>
              <a:ext cx="1670700" cy="274200"/>
            </a:xfrm>
            <a:prstGeom prst="roundRect">
              <a:avLst>
                <a:gd fmla="val 16667" name="adj"/>
              </a:avLst>
            </a:prstGeom>
            <a:solidFill>
              <a:srgbClr val="FFFFFF"/>
            </a:solid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ĐÃ TIẾP TỤC</a:t>
              </a:r>
              <a:endParaRPr/>
            </a:p>
          </p:txBody>
        </p:sp>
        <p:sp>
          <p:nvSpPr>
            <p:cNvPr id="260" name="Google Shape;260;p36"/>
            <p:cNvSpPr/>
            <p:nvPr/>
          </p:nvSpPr>
          <p:spPr>
            <a:xfrm>
              <a:off x="3736725" y="3161516"/>
              <a:ext cx="1670700" cy="274200"/>
            </a:xfrm>
            <a:prstGeom prst="roundRect">
              <a:avLst>
                <a:gd fmla="val 16667" name="adj"/>
              </a:avLst>
            </a:prstGeom>
            <a:solidFill>
              <a:srgbClr val="FFFFFF"/>
            </a:solidFill>
            <a:ln cap="flat" cmpd="sng" w="28575">
              <a:solidFill>
                <a:srgbClr val="F8673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ĐÃ TẠM DỪNG</a:t>
              </a:r>
              <a:endParaRPr/>
            </a:p>
          </p:txBody>
        </p:sp>
        <p:sp>
          <p:nvSpPr>
            <p:cNvPr id="262" name="Google Shape;262;p36"/>
            <p:cNvSpPr/>
            <p:nvPr/>
          </p:nvSpPr>
          <p:spPr>
            <a:xfrm>
              <a:off x="3902000" y="3701383"/>
              <a:ext cx="1339800" cy="274200"/>
            </a:xfrm>
            <a:prstGeom prst="roundRect">
              <a:avLst>
                <a:gd fmla="val 16667" name="adj"/>
              </a:avLst>
            </a:prstGeom>
            <a:solidFill>
              <a:srgbClr val="FFFFFF"/>
            </a:solidFill>
            <a:ln cap="flat" cmpd="sng" w="28575">
              <a:solidFill>
                <a:srgbClr val="F8673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ĐÃ DỪNG</a:t>
              </a:r>
              <a:endParaRPr/>
            </a:p>
          </p:txBody>
        </p:sp>
        <p:sp>
          <p:nvSpPr>
            <p:cNvPr id="264" name="Google Shape;264;p36"/>
            <p:cNvSpPr/>
            <p:nvPr/>
          </p:nvSpPr>
          <p:spPr>
            <a:xfrm>
              <a:off x="3902000" y="4224755"/>
              <a:ext cx="1339800" cy="274200"/>
            </a:xfrm>
            <a:prstGeom prst="roundRect">
              <a:avLst>
                <a:gd fmla="val 16667" name="adj"/>
              </a:avLst>
            </a:prstGeom>
            <a:solidFill>
              <a:srgbClr val="F86734"/>
            </a:solidFill>
            <a:ln cap="flat" cmpd="sng" w="28575">
              <a:solidFill>
                <a:srgbClr val="F8673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73042"/>
                  </a:solidFill>
                  <a:latin typeface="Roboto Condensed"/>
                  <a:ea typeface="Roboto Condensed"/>
                  <a:cs typeface="Roboto Condensed"/>
                  <a:sym typeface="Roboto Condensed"/>
                </a:rPr>
                <a:t>ĐÃ HỦY BỎ</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Sơ đồ vòng đời của mảnh</a:t>
            </a:r>
            <a:endParaRPr>
              <a:latin typeface="Arial"/>
              <a:ea typeface="Arial"/>
              <a:cs typeface="Arial"/>
              <a:sym typeface="Arial"/>
            </a:endParaRPr>
          </a:p>
        </p:txBody>
      </p:sp>
      <p:sp>
        <p:nvSpPr>
          <p:cNvPr id="270" name="Google Shape;270;p3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71" name="Google Shape;271;p37"/>
          <p:cNvSpPr/>
          <p:nvPr/>
        </p:nvSpPr>
        <p:spPr>
          <a:xfrm>
            <a:off x="213125" y="2032575"/>
            <a:ext cx="924000" cy="4629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vi-VN" sz="1200" u="none" cap="none" strike="noStrike">
                <a:solidFill>
                  <a:srgbClr val="000000"/>
                </a:solidFill>
                <a:latin typeface="Roboto Condensed"/>
                <a:ea typeface="Roboto Condensed"/>
                <a:cs typeface="Roboto Condensed"/>
                <a:sym typeface="Roboto Condensed"/>
              </a:rPr>
              <a:t>Mảnh được thêm</a:t>
            </a:r>
            <a:endParaRPr/>
          </a:p>
        </p:txBody>
      </p:sp>
      <p:sp>
        <p:nvSpPr>
          <p:cNvPr id="272" name="Google Shape;272;p37"/>
          <p:cNvSpPr/>
          <p:nvPr/>
        </p:nvSpPr>
        <p:spPr>
          <a:xfrm>
            <a:off x="7818050" y="3000275"/>
            <a:ext cx="1014300" cy="520200"/>
          </a:xfrm>
          <a:prstGeom prst="roundRect">
            <a:avLst>
              <a:gd fmla="val 16667" name="adj"/>
            </a:avLst>
          </a:prstGeom>
          <a:solidFill>
            <a:srgbClr val="FF727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vi-VN" sz="1200" u="none" cap="none" strike="noStrike">
                <a:solidFill>
                  <a:srgbClr val="000000"/>
                </a:solidFill>
                <a:latin typeface="Roboto Condensed"/>
                <a:ea typeface="Roboto Condensed"/>
                <a:cs typeface="Roboto Condensed"/>
                <a:sym typeface="Roboto Condensed"/>
              </a:rPr>
              <a:t>Mảnh bị </a:t>
            </a:r>
            <a:br>
              <a:rPr b="0" i="0" lang="vi-VN" sz="1200" u="none" cap="none" strike="noStrike">
                <a:solidFill>
                  <a:srgbClr val="000000"/>
                </a:solidFill>
                <a:latin typeface="Roboto Condensed"/>
                <a:ea typeface="Roboto Condensed"/>
                <a:cs typeface="Roboto Condensed"/>
                <a:sym typeface="Roboto Condensed"/>
              </a:rPr>
            </a:br>
            <a:r>
              <a:rPr b="0" i="0" lang="vi-VN" sz="1200" u="none" cap="none" strike="noStrike">
                <a:solidFill>
                  <a:srgbClr val="000000"/>
                </a:solidFill>
                <a:latin typeface="Roboto Condensed"/>
                <a:ea typeface="Roboto Condensed"/>
                <a:cs typeface="Roboto Condensed"/>
                <a:sym typeface="Roboto Condensed"/>
              </a:rPr>
              <a:t>hủy bỏ</a:t>
            </a:r>
            <a:endParaRPr/>
          </a:p>
        </p:txBody>
      </p:sp>
      <p:sp>
        <p:nvSpPr>
          <p:cNvPr id="273" name="Google Shape;273;p37"/>
          <p:cNvSpPr/>
          <p:nvPr/>
        </p:nvSpPr>
        <p:spPr>
          <a:xfrm>
            <a:off x="1388525" y="2116050"/>
            <a:ext cx="924000" cy="298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vi-VN" sz="1000" u="none" cap="none" strike="noStrike">
                <a:solidFill>
                  <a:srgbClr val="000000"/>
                </a:solidFill>
                <a:latin typeface="Consolas"/>
                <a:ea typeface="Consolas"/>
                <a:cs typeface="Consolas"/>
                <a:sym typeface="Consolas"/>
              </a:rPr>
              <a:t>onAttach()</a:t>
            </a:r>
            <a:endParaRPr/>
          </a:p>
        </p:txBody>
      </p:sp>
      <p:sp>
        <p:nvSpPr>
          <p:cNvPr id="274" name="Google Shape;274;p37"/>
          <p:cNvSpPr/>
          <p:nvPr/>
        </p:nvSpPr>
        <p:spPr>
          <a:xfrm>
            <a:off x="2572900" y="2116050"/>
            <a:ext cx="859500" cy="298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vi-VN" sz="1000" u="none" cap="none" strike="noStrike">
                <a:solidFill>
                  <a:srgbClr val="000000"/>
                </a:solidFill>
                <a:latin typeface="Consolas"/>
                <a:ea typeface="Consolas"/>
                <a:cs typeface="Consolas"/>
                <a:sym typeface="Consolas"/>
              </a:rPr>
              <a:t>onCreate</a:t>
            </a:r>
            <a:r>
              <a:rPr b="0" i="0" lang="vi-VN" sz="1000" u="none" cap="none" strike="noStrike">
                <a:solidFill>
                  <a:srgbClr val="000000"/>
                </a:solidFill>
                <a:latin typeface="Arial"/>
                <a:ea typeface="Arial"/>
                <a:cs typeface="Arial"/>
                <a:sym typeface="Arial"/>
              </a:rPr>
              <a:t>()</a:t>
            </a:r>
            <a:endParaRPr/>
          </a:p>
        </p:txBody>
      </p:sp>
      <p:sp>
        <p:nvSpPr>
          <p:cNvPr id="275" name="Google Shape;275;p37"/>
          <p:cNvSpPr/>
          <p:nvPr/>
        </p:nvSpPr>
        <p:spPr>
          <a:xfrm>
            <a:off x="3692800" y="2116050"/>
            <a:ext cx="1178700" cy="298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vi-VN" sz="1000" u="none" cap="none" strike="noStrike">
                <a:solidFill>
                  <a:srgbClr val="000000"/>
                </a:solidFill>
                <a:latin typeface="Consolas"/>
                <a:ea typeface="Consolas"/>
                <a:cs typeface="Consolas"/>
                <a:sym typeface="Consolas"/>
              </a:rPr>
              <a:t>onCreateView()</a:t>
            </a:r>
            <a:endParaRPr/>
          </a:p>
        </p:txBody>
      </p:sp>
      <p:sp>
        <p:nvSpPr>
          <p:cNvPr id="276" name="Google Shape;276;p37"/>
          <p:cNvSpPr/>
          <p:nvPr/>
        </p:nvSpPr>
        <p:spPr>
          <a:xfrm>
            <a:off x="5134575" y="2116050"/>
            <a:ext cx="1230600" cy="298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vi-VN" sz="1000" u="none" cap="none" strike="noStrike">
                <a:solidFill>
                  <a:srgbClr val="000000"/>
                </a:solidFill>
                <a:latin typeface="Consolas"/>
                <a:ea typeface="Consolas"/>
                <a:cs typeface="Consolas"/>
                <a:sym typeface="Consolas"/>
              </a:rPr>
              <a:t>onViewCreated()</a:t>
            </a:r>
            <a:endParaRPr/>
          </a:p>
        </p:txBody>
      </p:sp>
      <p:sp>
        <p:nvSpPr>
          <p:cNvPr id="277" name="Google Shape;277;p37"/>
          <p:cNvSpPr/>
          <p:nvPr/>
        </p:nvSpPr>
        <p:spPr>
          <a:xfrm>
            <a:off x="6629176" y="2116050"/>
            <a:ext cx="859500" cy="298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vi-VN" sz="1000" u="none" cap="none" strike="noStrike">
                <a:solidFill>
                  <a:srgbClr val="000000"/>
                </a:solidFill>
                <a:latin typeface="Consolas"/>
                <a:ea typeface="Consolas"/>
                <a:cs typeface="Consolas"/>
                <a:sym typeface="Consolas"/>
              </a:rPr>
              <a:t>onStart()</a:t>
            </a:r>
            <a:endParaRPr/>
          </a:p>
        </p:txBody>
      </p:sp>
      <p:sp>
        <p:nvSpPr>
          <p:cNvPr id="278" name="Google Shape;278;p37"/>
          <p:cNvSpPr/>
          <p:nvPr/>
        </p:nvSpPr>
        <p:spPr>
          <a:xfrm>
            <a:off x="7749050" y="2116050"/>
            <a:ext cx="924000" cy="298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vi-VN" sz="1000" u="none" cap="none" strike="noStrike">
                <a:solidFill>
                  <a:srgbClr val="000000"/>
                </a:solidFill>
                <a:latin typeface="Consolas"/>
                <a:ea typeface="Consolas"/>
                <a:cs typeface="Consolas"/>
                <a:sym typeface="Consolas"/>
              </a:rPr>
              <a:t>onResume()</a:t>
            </a:r>
            <a:endParaRPr/>
          </a:p>
        </p:txBody>
      </p:sp>
      <p:sp>
        <p:nvSpPr>
          <p:cNvPr id="279" name="Google Shape;279;p37"/>
          <p:cNvSpPr/>
          <p:nvPr/>
        </p:nvSpPr>
        <p:spPr>
          <a:xfrm>
            <a:off x="333125" y="3100950"/>
            <a:ext cx="804000" cy="3102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vi-VN" sz="1000" u="none" cap="none" strike="noStrike">
                <a:solidFill>
                  <a:srgbClr val="000000"/>
                </a:solidFill>
                <a:latin typeface="Roboto Condensed"/>
                <a:ea typeface="Roboto Condensed"/>
                <a:cs typeface="Roboto Condensed"/>
                <a:sym typeface="Roboto Condensed"/>
              </a:rPr>
              <a:t>Mảnh đang hoạt động</a:t>
            </a:r>
            <a:endParaRPr/>
          </a:p>
        </p:txBody>
      </p:sp>
      <p:sp>
        <p:nvSpPr>
          <p:cNvPr id="280" name="Google Shape;280;p37"/>
          <p:cNvSpPr/>
          <p:nvPr/>
        </p:nvSpPr>
        <p:spPr>
          <a:xfrm>
            <a:off x="1508476" y="3106650"/>
            <a:ext cx="859500" cy="298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vi-VN" sz="1000" u="none" cap="none" strike="noStrike">
                <a:solidFill>
                  <a:srgbClr val="000000"/>
                </a:solidFill>
                <a:latin typeface="Consolas"/>
                <a:ea typeface="Consolas"/>
                <a:cs typeface="Consolas"/>
                <a:sym typeface="Consolas"/>
              </a:rPr>
              <a:t>onPause()</a:t>
            </a:r>
            <a:endParaRPr/>
          </a:p>
        </p:txBody>
      </p:sp>
      <p:sp>
        <p:nvSpPr>
          <p:cNvPr id="281" name="Google Shape;281;p37"/>
          <p:cNvSpPr/>
          <p:nvPr/>
        </p:nvSpPr>
        <p:spPr>
          <a:xfrm>
            <a:off x="2683800" y="3106650"/>
            <a:ext cx="804000" cy="298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vi-VN" sz="1000" u="none" cap="none" strike="noStrike">
                <a:solidFill>
                  <a:srgbClr val="000000"/>
                </a:solidFill>
                <a:latin typeface="Consolas"/>
                <a:ea typeface="Consolas"/>
                <a:cs typeface="Consolas"/>
                <a:sym typeface="Consolas"/>
              </a:rPr>
              <a:t>onStop()</a:t>
            </a:r>
            <a:endParaRPr/>
          </a:p>
        </p:txBody>
      </p:sp>
      <p:sp>
        <p:nvSpPr>
          <p:cNvPr id="282" name="Google Shape;282;p37"/>
          <p:cNvSpPr/>
          <p:nvPr/>
        </p:nvSpPr>
        <p:spPr>
          <a:xfrm>
            <a:off x="3859150" y="3106650"/>
            <a:ext cx="1230600" cy="298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vi-VN" sz="1000" u="none" cap="none" strike="noStrike">
                <a:solidFill>
                  <a:srgbClr val="000000"/>
                </a:solidFill>
                <a:latin typeface="Consolas"/>
                <a:ea typeface="Consolas"/>
                <a:cs typeface="Consolas"/>
                <a:sym typeface="Consolas"/>
              </a:rPr>
              <a:t>onDestroyView()</a:t>
            </a:r>
            <a:endParaRPr/>
          </a:p>
        </p:txBody>
      </p:sp>
      <p:sp>
        <p:nvSpPr>
          <p:cNvPr id="283" name="Google Shape;283;p37"/>
          <p:cNvSpPr/>
          <p:nvPr/>
        </p:nvSpPr>
        <p:spPr>
          <a:xfrm>
            <a:off x="5356375" y="3106650"/>
            <a:ext cx="1014300" cy="298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vi-VN" sz="1000" u="none" cap="none" strike="noStrike">
                <a:solidFill>
                  <a:srgbClr val="000000"/>
                </a:solidFill>
                <a:latin typeface="Consolas"/>
                <a:ea typeface="Consolas"/>
                <a:cs typeface="Consolas"/>
                <a:sym typeface="Consolas"/>
              </a:rPr>
              <a:t>onDestroy()</a:t>
            </a:r>
            <a:endParaRPr/>
          </a:p>
        </p:txBody>
      </p:sp>
      <p:sp>
        <p:nvSpPr>
          <p:cNvPr id="284" name="Google Shape;284;p37"/>
          <p:cNvSpPr/>
          <p:nvPr/>
        </p:nvSpPr>
        <p:spPr>
          <a:xfrm>
            <a:off x="6587226" y="3106650"/>
            <a:ext cx="924000" cy="298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vi-VN" sz="1000" u="none" cap="none" strike="noStrike">
                <a:solidFill>
                  <a:srgbClr val="000000"/>
                </a:solidFill>
                <a:latin typeface="Consolas"/>
                <a:ea typeface="Consolas"/>
                <a:cs typeface="Consolas"/>
                <a:sym typeface="Consolas"/>
              </a:rPr>
              <a:t>onDetach()</a:t>
            </a:r>
            <a:endParaRPr/>
          </a:p>
        </p:txBody>
      </p:sp>
      <p:cxnSp>
        <p:nvCxnSpPr>
          <p:cNvPr id="285" name="Google Shape;285;p37"/>
          <p:cNvCxnSpPr>
            <a:stCxn id="271" idx="3"/>
            <a:endCxn id="273" idx="1"/>
          </p:cNvCxnSpPr>
          <p:nvPr/>
        </p:nvCxnSpPr>
        <p:spPr>
          <a:xfrm>
            <a:off x="1137125" y="2264025"/>
            <a:ext cx="251400" cy="1500"/>
          </a:xfrm>
          <a:prstGeom prst="straightConnector1">
            <a:avLst/>
          </a:prstGeom>
          <a:noFill/>
          <a:ln cap="flat" cmpd="sng" w="19050">
            <a:solidFill>
              <a:srgbClr val="073042"/>
            </a:solidFill>
            <a:prstDash val="solid"/>
            <a:round/>
            <a:headEnd len="sm" w="sm" type="none"/>
            <a:tailEnd len="med" w="med" type="triangle"/>
          </a:ln>
        </p:spPr>
      </p:cxnSp>
      <p:cxnSp>
        <p:nvCxnSpPr>
          <p:cNvPr id="286" name="Google Shape;286;p37"/>
          <p:cNvCxnSpPr>
            <a:stCxn id="273" idx="3"/>
            <a:endCxn id="274" idx="1"/>
          </p:cNvCxnSpPr>
          <p:nvPr/>
        </p:nvCxnSpPr>
        <p:spPr>
          <a:xfrm>
            <a:off x="2312525" y="2265450"/>
            <a:ext cx="260400" cy="0"/>
          </a:xfrm>
          <a:prstGeom prst="straightConnector1">
            <a:avLst/>
          </a:prstGeom>
          <a:noFill/>
          <a:ln cap="flat" cmpd="sng" w="19050">
            <a:solidFill>
              <a:srgbClr val="073042"/>
            </a:solidFill>
            <a:prstDash val="solid"/>
            <a:round/>
            <a:headEnd len="sm" w="sm" type="none"/>
            <a:tailEnd len="med" w="med" type="triangle"/>
          </a:ln>
        </p:spPr>
      </p:cxnSp>
      <p:cxnSp>
        <p:nvCxnSpPr>
          <p:cNvPr id="287" name="Google Shape;287;p37"/>
          <p:cNvCxnSpPr>
            <a:stCxn id="274" idx="3"/>
            <a:endCxn id="275" idx="1"/>
          </p:cNvCxnSpPr>
          <p:nvPr/>
        </p:nvCxnSpPr>
        <p:spPr>
          <a:xfrm>
            <a:off x="3432400" y="2265450"/>
            <a:ext cx="260400" cy="0"/>
          </a:xfrm>
          <a:prstGeom prst="straightConnector1">
            <a:avLst/>
          </a:prstGeom>
          <a:noFill/>
          <a:ln cap="flat" cmpd="sng" w="19050">
            <a:solidFill>
              <a:srgbClr val="073042"/>
            </a:solidFill>
            <a:prstDash val="solid"/>
            <a:round/>
            <a:headEnd len="sm" w="sm" type="none"/>
            <a:tailEnd len="med" w="med" type="triangle"/>
          </a:ln>
        </p:spPr>
      </p:cxnSp>
      <p:cxnSp>
        <p:nvCxnSpPr>
          <p:cNvPr id="288" name="Google Shape;288;p37"/>
          <p:cNvCxnSpPr>
            <a:stCxn id="275" idx="3"/>
            <a:endCxn id="276" idx="1"/>
          </p:cNvCxnSpPr>
          <p:nvPr/>
        </p:nvCxnSpPr>
        <p:spPr>
          <a:xfrm>
            <a:off x="4871500" y="2265450"/>
            <a:ext cx="263100" cy="0"/>
          </a:xfrm>
          <a:prstGeom prst="straightConnector1">
            <a:avLst/>
          </a:prstGeom>
          <a:noFill/>
          <a:ln cap="flat" cmpd="sng" w="19050">
            <a:solidFill>
              <a:srgbClr val="073042"/>
            </a:solidFill>
            <a:prstDash val="solid"/>
            <a:round/>
            <a:headEnd len="sm" w="sm" type="none"/>
            <a:tailEnd len="med" w="med" type="triangle"/>
          </a:ln>
        </p:spPr>
      </p:cxnSp>
      <p:cxnSp>
        <p:nvCxnSpPr>
          <p:cNvPr id="289" name="Google Shape;289;p37"/>
          <p:cNvCxnSpPr>
            <a:stCxn id="276" idx="3"/>
            <a:endCxn id="277" idx="1"/>
          </p:cNvCxnSpPr>
          <p:nvPr/>
        </p:nvCxnSpPr>
        <p:spPr>
          <a:xfrm>
            <a:off x="6365175" y="2265450"/>
            <a:ext cx="264000" cy="0"/>
          </a:xfrm>
          <a:prstGeom prst="straightConnector1">
            <a:avLst/>
          </a:prstGeom>
          <a:noFill/>
          <a:ln cap="flat" cmpd="sng" w="19050">
            <a:solidFill>
              <a:srgbClr val="073042"/>
            </a:solidFill>
            <a:prstDash val="solid"/>
            <a:round/>
            <a:headEnd len="sm" w="sm" type="none"/>
            <a:tailEnd len="med" w="med" type="triangle"/>
          </a:ln>
        </p:spPr>
      </p:cxnSp>
      <p:cxnSp>
        <p:nvCxnSpPr>
          <p:cNvPr id="290" name="Google Shape;290;p37"/>
          <p:cNvCxnSpPr>
            <a:stCxn id="277" idx="3"/>
            <a:endCxn id="278" idx="1"/>
          </p:cNvCxnSpPr>
          <p:nvPr/>
        </p:nvCxnSpPr>
        <p:spPr>
          <a:xfrm>
            <a:off x="7488676" y="2265450"/>
            <a:ext cx="260400" cy="0"/>
          </a:xfrm>
          <a:prstGeom prst="straightConnector1">
            <a:avLst/>
          </a:prstGeom>
          <a:noFill/>
          <a:ln cap="flat" cmpd="sng" w="19050">
            <a:solidFill>
              <a:srgbClr val="073042"/>
            </a:solidFill>
            <a:prstDash val="solid"/>
            <a:round/>
            <a:headEnd len="sm" w="sm" type="none"/>
            <a:tailEnd len="med" w="med" type="triangle"/>
          </a:ln>
        </p:spPr>
      </p:cxnSp>
      <p:cxnSp>
        <p:nvCxnSpPr>
          <p:cNvPr id="291" name="Google Shape;291;p37"/>
          <p:cNvCxnSpPr>
            <a:stCxn id="279" idx="3"/>
            <a:endCxn id="280" idx="1"/>
          </p:cNvCxnSpPr>
          <p:nvPr/>
        </p:nvCxnSpPr>
        <p:spPr>
          <a:xfrm>
            <a:off x="1137125" y="3256050"/>
            <a:ext cx="371400" cy="0"/>
          </a:xfrm>
          <a:prstGeom prst="straightConnector1">
            <a:avLst/>
          </a:prstGeom>
          <a:noFill/>
          <a:ln cap="flat" cmpd="sng" w="19050">
            <a:solidFill>
              <a:srgbClr val="073042"/>
            </a:solidFill>
            <a:prstDash val="solid"/>
            <a:round/>
            <a:headEnd len="sm" w="sm" type="none"/>
            <a:tailEnd len="med" w="med" type="triangle"/>
          </a:ln>
        </p:spPr>
      </p:cxnSp>
      <p:cxnSp>
        <p:nvCxnSpPr>
          <p:cNvPr id="292" name="Google Shape;292;p37"/>
          <p:cNvCxnSpPr>
            <a:stCxn id="280" idx="3"/>
            <a:endCxn id="281" idx="1"/>
          </p:cNvCxnSpPr>
          <p:nvPr/>
        </p:nvCxnSpPr>
        <p:spPr>
          <a:xfrm>
            <a:off x="2367976" y="3256050"/>
            <a:ext cx="315900" cy="0"/>
          </a:xfrm>
          <a:prstGeom prst="straightConnector1">
            <a:avLst/>
          </a:prstGeom>
          <a:noFill/>
          <a:ln cap="flat" cmpd="sng" w="19050">
            <a:solidFill>
              <a:srgbClr val="073042"/>
            </a:solidFill>
            <a:prstDash val="solid"/>
            <a:round/>
            <a:headEnd len="sm" w="sm" type="none"/>
            <a:tailEnd len="med" w="med" type="triangle"/>
          </a:ln>
        </p:spPr>
      </p:cxnSp>
      <p:cxnSp>
        <p:nvCxnSpPr>
          <p:cNvPr id="293" name="Google Shape;293;p37"/>
          <p:cNvCxnSpPr>
            <a:stCxn id="281" idx="3"/>
            <a:endCxn id="282" idx="1"/>
          </p:cNvCxnSpPr>
          <p:nvPr/>
        </p:nvCxnSpPr>
        <p:spPr>
          <a:xfrm>
            <a:off x="3487800" y="3256050"/>
            <a:ext cx="371400" cy="0"/>
          </a:xfrm>
          <a:prstGeom prst="straightConnector1">
            <a:avLst/>
          </a:prstGeom>
          <a:noFill/>
          <a:ln cap="flat" cmpd="sng" w="19050">
            <a:solidFill>
              <a:srgbClr val="073042"/>
            </a:solidFill>
            <a:prstDash val="solid"/>
            <a:round/>
            <a:headEnd len="sm" w="sm" type="none"/>
            <a:tailEnd len="med" w="med" type="triangle"/>
          </a:ln>
        </p:spPr>
      </p:cxnSp>
      <p:cxnSp>
        <p:nvCxnSpPr>
          <p:cNvPr id="294" name="Google Shape;294;p37"/>
          <p:cNvCxnSpPr>
            <a:stCxn id="282" idx="3"/>
            <a:endCxn id="283" idx="1"/>
          </p:cNvCxnSpPr>
          <p:nvPr/>
        </p:nvCxnSpPr>
        <p:spPr>
          <a:xfrm>
            <a:off x="5089750" y="3256050"/>
            <a:ext cx="266700" cy="0"/>
          </a:xfrm>
          <a:prstGeom prst="straightConnector1">
            <a:avLst/>
          </a:prstGeom>
          <a:noFill/>
          <a:ln cap="flat" cmpd="sng" w="19050">
            <a:solidFill>
              <a:srgbClr val="073042"/>
            </a:solidFill>
            <a:prstDash val="solid"/>
            <a:round/>
            <a:headEnd len="sm" w="sm" type="none"/>
            <a:tailEnd len="med" w="med" type="triangle"/>
          </a:ln>
        </p:spPr>
      </p:cxnSp>
      <p:cxnSp>
        <p:nvCxnSpPr>
          <p:cNvPr id="295" name="Google Shape;295;p37"/>
          <p:cNvCxnSpPr>
            <a:stCxn id="283" idx="3"/>
            <a:endCxn id="284" idx="1"/>
          </p:cNvCxnSpPr>
          <p:nvPr/>
        </p:nvCxnSpPr>
        <p:spPr>
          <a:xfrm>
            <a:off x="6370675" y="3256050"/>
            <a:ext cx="216600" cy="0"/>
          </a:xfrm>
          <a:prstGeom prst="straightConnector1">
            <a:avLst/>
          </a:prstGeom>
          <a:noFill/>
          <a:ln cap="flat" cmpd="sng" w="19050">
            <a:solidFill>
              <a:srgbClr val="073042"/>
            </a:solidFill>
            <a:prstDash val="solid"/>
            <a:round/>
            <a:headEnd len="sm" w="sm" type="none"/>
            <a:tailEnd len="med" w="med" type="triangle"/>
          </a:ln>
        </p:spPr>
      </p:cxnSp>
      <p:cxnSp>
        <p:nvCxnSpPr>
          <p:cNvPr id="296" name="Google Shape;296;p37"/>
          <p:cNvCxnSpPr>
            <a:stCxn id="284" idx="3"/>
            <a:endCxn id="272" idx="1"/>
          </p:cNvCxnSpPr>
          <p:nvPr/>
        </p:nvCxnSpPr>
        <p:spPr>
          <a:xfrm>
            <a:off x="7511226" y="3256050"/>
            <a:ext cx="306900" cy="4200"/>
          </a:xfrm>
          <a:prstGeom prst="straightConnector1">
            <a:avLst/>
          </a:prstGeom>
          <a:noFill/>
          <a:ln cap="flat" cmpd="sng" w="19050">
            <a:solidFill>
              <a:srgbClr val="073042"/>
            </a:solidFill>
            <a:prstDash val="solid"/>
            <a:round/>
            <a:headEnd len="sm" w="sm" type="none"/>
            <a:tailEnd len="med" w="med" type="triangle"/>
          </a:ln>
        </p:spPr>
      </p:cxnSp>
      <p:cxnSp>
        <p:nvCxnSpPr>
          <p:cNvPr id="297" name="Google Shape;297;p37"/>
          <p:cNvCxnSpPr>
            <a:stCxn id="278" idx="3"/>
            <a:endCxn id="279" idx="1"/>
          </p:cNvCxnSpPr>
          <p:nvPr/>
        </p:nvCxnSpPr>
        <p:spPr>
          <a:xfrm flipH="1">
            <a:off x="333050" y="2265450"/>
            <a:ext cx="8340000" cy="990600"/>
          </a:xfrm>
          <a:prstGeom prst="curvedConnector5">
            <a:avLst>
              <a:gd fmla="val 276" name="adj1"/>
              <a:gd fmla="val 49712" name="adj2"/>
              <a:gd fmla="val 99724" name="adj3"/>
            </a:avLst>
          </a:prstGeom>
          <a:noFill/>
          <a:ln cap="flat" cmpd="sng" w="19050">
            <a:solidFill>
              <a:srgbClr val="073042"/>
            </a:solidFill>
            <a:prstDash val="solid"/>
            <a:round/>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onAttach()</a:t>
            </a:r>
            <a:endParaRPr>
              <a:latin typeface="Arial"/>
              <a:ea typeface="Arial"/>
              <a:cs typeface="Arial"/>
              <a:sym typeface="Arial"/>
            </a:endParaRPr>
          </a:p>
        </p:txBody>
      </p:sp>
      <p:sp>
        <p:nvSpPr>
          <p:cNvPr id="303" name="Google Shape;303;p38"/>
          <p:cNvSpPr txBox="1"/>
          <p:nvPr>
            <p:ph idx="1" type="body"/>
          </p:nvPr>
        </p:nvSpPr>
        <p:spPr>
          <a:xfrm>
            <a:off x="311700" y="1887425"/>
            <a:ext cx="8520600" cy="1766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latin typeface="Arial"/>
                <a:ea typeface="Arial"/>
                <a:cs typeface="Arial"/>
                <a:sym typeface="Arial"/>
              </a:rPr>
              <a:t>Được gọi khi một mảnh được đính kèm vào bối cảnh </a:t>
            </a:r>
            <a:endParaRPr>
              <a:latin typeface="Arial"/>
              <a:ea typeface="Arial"/>
              <a:cs typeface="Arial"/>
              <a:sym typeface="Arial"/>
            </a:endParaRPr>
          </a:p>
          <a:p>
            <a:pPr indent="-368300" lvl="0" marL="457200" rtl="0" algn="l">
              <a:lnSpc>
                <a:spcPct val="115000"/>
              </a:lnSpc>
              <a:spcBef>
                <a:spcPts val="1000"/>
              </a:spcBef>
              <a:spcAft>
                <a:spcPts val="1000"/>
              </a:spcAft>
              <a:buSzPts val="2200"/>
              <a:buChar char="●"/>
            </a:pPr>
            <a:r>
              <a:rPr lang="vi-VN" sz="2200">
                <a:latin typeface="Arial"/>
                <a:ea typeface="Arial"/>
                <a:cs typeface="Arial"/>
                <a:sym typeface="Arial"/>
              </a:rPr>
              <a:t>Đứng ngay trước </a:t>
            </a:r>
            <a:r>
              <a:rPr lang="vi-VN" sz="2200">
                <a:latin typeface="Courier New"/>
                <a:ea typeface="Courier New"/>
                <a:cs typeface="Courier New"/>
                <a:sym typeface="Courier New"/>
              </a:rPr>
              <a:t>onCreate()</a:t>
            </a:r>
            <a:endParaRPr>
              <a:latin typeface="Arial"/>
              <a:ea typeface="Arial"/>
              <a:cs typeface="Arial"/>
              <a:sym typeface="Arial"/>
            </a:endParaRPr>
          </a:p>
        </p:txBody>
      </p:sp>
      <p:sp>
        <p:nvSpPr>
          <p:cNvPr id="304" name="Google Shape;304;p3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onCreateView()</a:t>
            </a:r>
            <a:endParaRPr>
              <a:latin typeface="Arial"/>
              <a:ea typeface="Arial"/>
              <a:cs typeface="Arial"/>
              <a:sym typeface="Arial"/>
            </a:endParaRPr>
          </a:p>
        </p:txBody>
      </p:sp>
      <p:sp>
        <p:nvSpPr>
          <p:cNvPr id="310" name="Google Shape;310;p39"/>
          <p:cNvSpPr txBox="1"/>
          <p:nvPr>
            <p:ph idx="1" type="body"/>
          </p:nvPr>
        </p:nvSpPr>
        <p:spPr>
          <a:xfrm>
            <a:off x="311700" y="1914475"/>
            <a:ext cx="8520600" cy="18588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latin typeface="Arial"/>
                <a:ea typeface="Arial"/>
                <a:cs typeface="Arial"/>
                <a:sym typeface="Arial"/>
              </a:rPr>
              <a:t>Được gọi để tạo hệ phân cấp chế độ xem liên kết với mảnh</a:t>
            </a:r>
            <a:endParaRPr>
              <a:latin typeface="Arial"/>
              <a:ea typeface="Arial"/>
              <a:cs typeface="Arial"/>
              <a:sym typeface="Arial"/>
            </a:endParaRPr>
          </a:p>
          <a:p>
            <a:pPr indent="-368300" lvl="0" marL="457200" rtl="0" algn="l">
              <a:lnSpc>
                <a:spcPct val="115000"/>
              </a:lnSpc>
              <a:spcBef>
                <a:spcPts val="1000"/>
              </a:spcBef>
              <a:spcAft>
                <a:spcPts val="1000"/>
              </a:spcAft>
              <a:buSzPts val="2200"/>
              <a:buChar char="●"/>
            </a:pPr>
            <a:r>
              <a:rPr lang="vi-VN" sz="2200">
                <a:latin typeface="Arial"/>
                <a:ea typeface="Arial"/>
                <a:cs typeface="Arial"/>
                <a:sym typeface="Arial"/>
              </a:rPr>
              <a:t>Tăng cường bố cục mảnh ở đây và quay lại chế độ xem gốc</a:t>
            </a:r>
            <a:endParaRPr>
              <a:latin typeface="Arial"/>
              <a:ea typeface="Arial"/>
              <a:cs typeface="Arial"/>
              <a:sym typeface="Arial"/>
            </a:endParaRPr>
          </a:p>
        </p:txBody>
      </p:sp>
      <p:sp>
        <p:nvSpPr>
          <p:cNvPr id="311" name="Google Shape;311;p3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onViewCreated()</a:t>
            </a:r>
            <a:endParaRPr>
              <a:latin typeface="Arial"/>
              <a:ea typeface="Arial"/>
              <a:cs typeface="Arial"/>
              <a:sym typeface="Arial"/>
            </a:endParaRPr>
          </a:p>
        </p:txBody>
      </p:sp>
      <p:sp>
        <p:nvSpPr>
          <p:cNvPr id="317" name="Google Shape;317;p40"/>
          <p:cNvSpPr txBox="1"/>
          <p:nvPr>
            <p:ph idx="1" type="body"/>
          </p:nvPr>
        </p:nvSpPr>
        <p:spPr>
          <a:xfrm>
            <a:off x="311700" y="1894025"/>
            <a:ext cx="8322300" cy="26046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latin typeface="Arial"/>
                <a:ea typeface="Arial"/>
                <a:cs typeface="Arial"/>
                <a:sym typeface="Arial"/>
              </a:rPr>
              <a:t>Được gọi khi hệ phân cấp chế độ xem đã được tạo</a:t>
            </a:r>
            <a:endParaRPr>
              <a:latin typeface="Arial"/>
              <a:ea typeface="Arial"/>
              <a:cs typeface="Arial"/>
              <a:sym typeface="Arial"/>
            </a:endParaRPr>
          </a:p>
          <a:p>
            <a:pPr indent="-368300" lvl="0" marL="457200" rtl="0" algn="l">
              <a:lnSpc>
                <a:spcPct val="115000"/>
              </a:lnSpc>
              <a:spcBef>
                <a:spcPts val="1000"/>
              </a:spcBef>
              <a:spcAft>
                <a:spcPts val="1000"/>
              </a:spcAft>
              <a:buSzPts val="2200"/>
              <a:buChar char="●"/>
            </a:pPr>
            <a:r>
              <a:rPr lang="vi-VN" sz="2200">
                <a:latin typeface="Arial"/>
                <a:ea typeface="Arial"/>
                <a:cs typeface="Arial"/>
                <a:sym typeface="Arial"/>
              </a:rPr>
              <a:t>Thực hiện mọi quá trình khởi tạo còn lại ở đây (ví dụ: khôi phục trạng thái từ </a:t>
            </a:r>
            <a:r>
              <a:rPr lang="vi-VN" sz="2200">
                <a:latin typeface="Courier New"/>
                <a:ea typeface="Courier New"/>
                <a:cs typeface="Courier New"/>
                <a:sym typeface="Courier New"/>
              </a:rPr>
              <a:t>Gói</a:t>
            </a:r>
            <a:r>
              <a:rPr lang="vi-VN" sz="2200">
                <a:latin typeface="Arial"/>
                <a:ea typeface="Arial"/>
                <a:cs typeface="Arial"/>
                <a:sym typeface="Arial"/>
              </a:rPr>
              <a:t>)</a:t>
            </a:r>
            <a:endParaRPr>
              <a:latin typeface="Arial"/>
              <a:ea typeface="Arial"/>
              <a:cs typeface="Arial"/>
              <a:sym typeface="Arial"/>
            </a:endParaRPr>
          </a:p>
        </p:txBody>
      </p:sp>
      <p:sp>
        <p:nvSpPr>
          <p:cNvPr id="318" name="Google Shape;318;p4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onDestroyView() và onDetach()</a:t>
            </a:r>
            <a:endParaRPr>
              <a:latin typeface="Arial"/>
              <a:ea typeface="Arial"/>
              <a:cs typeface="Arial"/>
              <a:sym typeface="Arial"/>
            </a:endParaRPr>
          </a:p>
        </p:txBody>
      </p:sp>
      <p:sp>
        <p:nvSpPr>
          <p:cNvPr id="324" name="Google Shape;324;p41"/>
          <p:cNvSpPr txBox="1"/>
          <p:nvPr>
            <p:ph idx="1" type="body"/>
          </p:nvPr>
        </p:nvSpPr>
        <p:spPr>
          <a:xfrm>
            <a:off x="311700" y="1838275"/>
            <a:ext cx="8331300" cy="22179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latin typeface="Courier New"/>
                <a:ea typeface="Courier New"/>
                <a:cs typeface="Courier New"/>
                <a:sym typeface="Courier New"/>
              </a:rPr>
              <a:t>onDestroyView()</a:t>
            </a:r>
            <a:r>
              <a:rPr lang="vi-VN" sz="2200">
                <a:latin typeface="Arial"/>
                <a:ea typeface="Arial"/>
                <a:cs typeface="Arial"/>
                <a:sym typeface="Arial"/>
              </a:rPr>
              <a:t> được gọi khi hệ phân cấp chế độ xem của mảnh bị xóa.</a:t>
            </a:r>
            <a:endParaRPr>
              <a:latin typeface="Arial"/>
              <a:ea typeface="Arial"/>
              <a:cs typeface="Arial"/>
              <a:sym typeface="Arial"/>
            </a:endParaRPr>
          </a:p>
          <a:p>
            <a:pPr indent="-368300" lvl="0" marL="457200" rtl="0" algn="l">
              <a:lnSpc>
                <a:spcPct val="115000"/>
              </a:lnSpc>
              <a:spcBef>
                <a:spcPts val="1000"/>
              </a:spcBef>
              <a:spcAft>
                <a:spcPts val="1000"/>
              </a:spcAft>
              <a:buSzPts val="2200"/>
              <a:buChar char="●"/>
            </a:pPr>
            <a:r>
              <a:rPr lang="vi-VN" sz="2200">
                <a:latin typeface="Courier New"/>
                <a:ea typeface="Courier New"/>
                <a:cs typeface="Courier New"/>
                <a:sym typeface="Courier New"/>
              </a:rPr>
              <a:t>onDetach()</a:t>
            </a:r>
            <a:r>
              <a:rPr lang="vi-VN" sz="2200">
                <a:latin typeface="Arial"/>
                <a:ea typeface="Arial"/>
                <a:cs typeface="Arial"/>
                <a:sym typeface="Arial"/>
              </a:rPr>
              <a:t> được gọi khi mảnh không còn được đính kèm vào hoạt động lưu trữ.</a:t>
            </a:r>
            <a:endParaRPr>
              <a:latin typeface="Arial"/>
              <a:ea typeface="Arial"/>
              <a:cs typeface="Arial"/>
              <a:sym typeface="Arial"/>
            </a:endParaRPr>
          </a:p>
        </p:txBody>
      </p:sp>
      <p:sp>
        <p:nvSpPr>
          <p:cNvPr id="325" name="Google Shape;325;p4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Tóm tắt các trạng thái của mảnh</a:t>
            </a:r>
            <a:endParaRPr>
              <a:latin typeface="Arial"/>
              <a:ea typeface="Arial"/>
              <a:cs typeface="Arial"/>
              <a:sym typeface="Arial"/>
            </a:endParaRPr>
          </a:p>
        </p:txBody>
      </p:sp>
      <p:sp>
        <p:nvSpPr>
          <p:cNvPr id="331" name="Google Shape;331;p4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graphicFrame>
        <p:nvGraphicFramePr>
          <p:cNvPr id="332" name="Google Shape;332;p42"/>
          <p:cNvGraphicFramePr/>
          <p:nvPr/>
        </p:nvGraphicFramePr>
        <p:xfrm>
          <a:off x="543900" y="1200150"/>
          <a:ext cx="3000000" cy="3000000"/>
        </p:xfrm>
        <a:graphic>
          <a:graphicData uri="http://schemas.openxmlformats.org/drawingml/2006/table">
            <a:tbl>
              <a:tblPr>
                <a:noFill/>
                <a:tableStyleId>{DC4F52CC-0D7E-43DC-8877-99BB2E850C0F}</a:tableStyleId>
              </a:tblPr>
              <a:tblGrid>
                <a:gridCol w="1928950"/>
                <a:gridCol w="2803200"/>
                <a:gridCol w="3324050"/>
              </a:tblGrid>
              <a:tr h="307400">
                <a:tc>
                  <a:txBody>
                    <a:bodyPr/>
                    <a:lstStyle/>
                    <a:p>
                      <a:pPr indent="0" lvl="0" marL="0" marR="0" rtl="0" algn="l">
                        <a:lnSpc>
                          <a:spcPct val="115000"/>
                        </a:lnSpc>
                        <a:spcBef>
                          <a:spcPts val="0"/>
                        </a:spcBef>
                        <a:spcAft>
                          <a:spcPts val="0"/>
                        </a:spcAft>
                        <a:buClr>
                          <a:srgbClr val="000000"/>
                        </a:buClr>
                        <a:buSzPts val="1200"/>
                        <a:buFont typeface="Arial"/>
                        <a:buNone/>
                      </a:pPr>
                      <a:r>
                        <a:rPr b="1" lang="vi-VN" sz="1200" u="none" cap="none" strike="noStrike"/>
                        <a:t>Trạng thái</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b="1" lang="vi-VN" sz="1200" u="none" cap="none" strike="noStrike"/>
                        <a:t>Lệnh gọi lại</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marR="0" rtl="0" algn="l">
                        <a:lnSpc>
                          <a:spcPct val="115000"/>
                        </a:lnSpc>
                        <a:spcBef>
                          <a:spcPts val="0"/>
                        </a:spcBef>
                        <a:spcAft>
                          <a:spcPts val="0"/>
                        </a:spcAft>
                        <a:buClr>
                          <a:srgbClr val="000000"/>
                        </a:buClr>
                        <a:buSzPts val="1200"/>
                        <a:buFont typeface="Arial"/>
                        <a:buNone/>
                      </a:pPr>
                      <a:r>
                        <a:rPr b="1" lang="vi-VN" sz="1200" u="none" cap="none" strike="noStrike"/>
                        <a:t>Nội dung mô tả</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vi-VN" sz="1200" u="none" cap="none" strike="noStrike"/>
                        <a:t>Đã khởi tạo</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vi-VN" sz="1200" u="none" cap="none" strike="noStrike">
                          <a:latin typeface="Courier New"/>
                          <a:ea typeface="Courier New"/>
                          <a:cs typeface="Courier New"/>
                          <a:sym typeface="Courier New"/>
                        </a:rPr>
                        <a:t>onAttach()</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vi-VN" sz="1200" u="none" cap="none" strike="noStrike"/>
                        <a:t>Mảnh được đính kèm vào hoạt động lưu trữ.</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vi-VN" sz="1200" u="none" cap="none" strike="noStrike"/>
                        <a:t>Đã tạo</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vi-VN" sz="1200" u="none" cap="none" strike="noStrike">
                          <a:latin typeface="Courier New"/>
                          <a:ea typeface="Courier New"/>
                          <a:cs typeface="Courier New"/>
                          <a:sym typeface="Courier New"/>
                        </a:rPr>
                        <a:t>onCreate(), onCreateView(), onViewCreated()</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vi-VN" sz="1200" u="none" cap="none" strike="noStrike"/>
                        <a:t>Mảnh được tạo và bố cục đang được khởi tạo.</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vi-VN" sz="1200" u="none" cap="none" strike="noStrike"/>
                        <a:t>Đã bắt đầu </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vi-VN" sz="1200" u="none" cap="none" strike="noStrike">
                          <a:latin typeface="Courier New"/>
                          <a:ea typeface="Courier New"/>
                          <a:cs typeface="Courier New"/>
                          <a:sym typeface="Courier New"/>
                        </a:rPr>
                        <a:t>onStart()</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vi-VN" sz="1200" u="none" cap="none" strike="noStrike"/>
                        <a:t>Mảnh được bắt đầu và hiển thị.</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vi-VN" sz="1200" u="none" cap="none" strike="noStrike"/>
                        <a:t>Đã tiếp tục</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vi-VN" sz="1200" u="none" cap="none" strike="noStrike">
                          <a:latin typeface="Courier New"/>
                          <a:ea typeface="Courier New"/>
                          <a:cs typeface="Courier New"/>
                          <a:sym typeface="Courier New"/>
                        </a:rPr>
                        <a:t>onResume()</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vi-VN" sz="1200" u="none" cap="none" strike="noStrike"/>
                        <a:t>Mảnh có tiêu điểm nhập.</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vi-VN" sz="1200" u="none" cap="none" strike="noStrike"/>
                        <a:t>Đã tạm dừng</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vi-VN" sz="1200" u="none" cap="none" strike="noStrike">
                          <a:latin typeface="Courier New"/>
                          <a:ea typeface="Courier New"/>
                          <a:cs typeface="Courier New"/>
                          <a:sym typeface="Courier New"/>
                        </a:rPr>
                        <a:t>onPause()</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vi-VN" sz="1200" u="none" cap="none" strike="noStrike"/>
                        <a:t>Mảnh không có tiêu điểm nhập.</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vi-VN" sz="1200" u="none" cap="none" strike="noStrike"/>
                        <a:t>Đã dừng</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vi-VN" sz="1200" u="none" cap="none" strike="noStrike">
                          <a:latin typeface="Courier New"/>
                          <a:ea typeface="Courier New"/>
                          <a:cs typeface="Courier New"/>
                          <a:sym typeface="Courier New"/>
                        </a:rPr>
                        <a:t>onStop()</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vi-VN" sz="1200" u="none" cap="none" strike="noStrike"/>
                        <a:t>Mảnh không hiển thị.</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vi-VN" sz="1200" u="none" cap="none" strike="noStrike"/>
                        <a:t>Đã hủy bỏ</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vi-VN" sz="1200" u="none" cap="none" strike="noStrike">
                          <a:latin typeface="Courier New"/>
                          <a:ea typeface="Courier New"/>
                          <a:cs typeface="Courier New"/>
                          <a:sym typeface="Courier New"/>
                        </a:rPr>
                        <a:t>onDestroyView(), onDestroy(), onDetach()</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vi-VN" sz="1200" u="none" cap="none" strike="noStrike"/>
                        <a:t>Mảnh bị xóa khỏi hoạt động lưu trữ.</a:t>
                      </a:r>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3"/>
          <p:cNvSpPr txBox="1"/>
          <p:nvPr>
            <p:ph type="title"/>
          </p:nvPr>
        </p:nvSpPr>
        <p:spPr>
          <a:xfrm>
            <a:off x="311700" y="170825"/>
            <a:ext cx="8785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2500">
                <a:latin typeface="Arial"/>
                <a:ea typeface="Arial"/>
                <a:cs typeface="Arial"/>
                <a:sym typeface="Arial"/>
              </a:rPr>
              <a:t>Lưu trạng thái của mảnh trong các thay đổi về cấu hình</a:t>
            </a:r>
            <a:endParaRPr sz="2900">
              <a:latin typeface="Arial"/>
              <a:ea typeface="Arial"/>
              <a:cs typeface="Arial"/>
              <a:sym typeface="Arial"/>
            </a:endParaRPr>
          </a:p>
        </p:txBody>
      </p:sp>
      <p:sp>
        <p:nvSpPr>
          <p:cNvPr id="338" name="Google Shape;338;p43"/>
          <p:cNvSpPr txBox="1"/>
          <p:nvPr>
            <p:ph idx="1" type="body"/>
          </p:nvPr>
        </p:nvSpPr>
        <p:spPr>
          <a:xfrm>
            <a:off x="311700" y="1152475"/>
            <a:ext cx="8520600" cy="111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VN" sz="2200">
                <a:latin typeface="Arial"/>
                <a:ea typeface="Arial"/>
                <a:cs typeface="Arial"/>
                <a:sym typeface="Arial"/>
              </a:rPr>
              <a:t>Duy trì trạng thái giao diện người dùng trong các mảnh bằng cách lưu trữ trạng thái trong </a:t>
            </a:r>
            <a:r>
              <a:rPr lang="vi-VN" sz="2200">
                <a:latin typeface="Courier New"/>
                <a:ea typeface="Courier New"/>
                <a:cs typeface="Courier New"/>
                <a:sym typeface="Courier New"/>
              </a:rPr>
              <a:t>Gói</a:t>
            </a:r>
            <a:r>
              <a:rPr lang="vi-VN" sz="2200">
                <a:latin typeface="Arial"/>
                <a:ea typeface="Arial"/>
                <a:cs typeface="Arial"/>
                <a:sym typeface="Arial"/>
              </a:rPr>
              <a:t>:</a:t>
            </a:r>
            <a:endParaRPr sz="2200">
              <a:solidFill>
                <a:schemeClr val="dk1"/>
              </a:solidFill>
            </a:endParaRPr>
          </a:p>
          <a:p>
            <a:pPr indent="-368300" lvl="0" marL="457200" rtl="0" algn="l">
              <a:spcBef>
                <a:spcPts val="0"/>
              </a:spcBef>
              <a:spcAft>
                <a:spcPts val="1000"/>
              </a:spcAft>
              <a:buClr>
                <a:schemeClr val="dk1"/>
              </a:buClr>
              <a:buSzPts val="2200"/>
              <a:buFont typeface="Courier New"/>
              <a:buChar char="●"/>
            </a:pPr>
            <a:r>
              <a:rPr lang="vi-VN" sz="2200">
                <a:solidFill>
                  <a:schemeClr val="dk1"/>
                </a:solidFill>
                <a:latin typeface="Courier New"/>
                <a:ea typeface="Courier New"/>
                <a:cs typeface="Courier New"/>
                <a:sym typeface="Courier New"/>
              </a:rPr>
              <a:t>onSaveInstanceState(outState: Bundle)</a:t>
            </a:r>
            <a:endParaRPr sz="2200">
              <a:latin typeface="Arial"/>
              <a:ea typeface="Arial"/>
              <a:cs typeface="Arial"/>
              <a:sym typeface="Arial"/>
            </a:endParaRPr>
          </a:p>
        </p:txBody>
      </p:sp>
      <p:sp>
        <p:nvSpPr>
          <p:cNvPr id="339" name="Google Shape;339;p4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40" name="Google Shape;340;p43"/>
          <p:cNvSpPr txBox="1"/>
          <p:nvPr/>
        </p:nvSpPr>
        <p:spPr>
          <a:xfrm>
            <a:off x="320175" y="2507973"/>
            <a:ext cx="8469300" cy="2080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i="0" lang="vi-VN" sz="2200" u="none" cap="none" strike="noStrike">
                <a:solidFill>
                  <a:schemeClr val="dk1"/>
                </a:solidFill>
              </a:rPr>
              <a:t>Truy xuất dữ liệu đó bằng cách nhận Gói trong các lệnh gọi lại mảnh sau đây:</a:t>
            </a:r>
            <a:endParaRPr sz="2200">
              <a:solidFill>
                <a:schemeClr val="dk1"/>
              </a:solidFill>
              <a:latin typeface="Roboto"/>
              <a:ea typeface="Roboto"/>
              <a:cs typeface="Roboto"/>
              <a:sym typeface="Roboto"/>
            </a:endParaRPr>
          </a:p>
          <a:p>
            <a:pPr indent="-368300" lvl="0" marL="457200" rtl="0" algn="l">
              <a:lnSpc>
                <a:spcPct val="115000"/>
              </a:lnSpc>
              <a:spcBef>
                <a:spcPts val="0"/>
              </a:spcBef>
              <a:spcAft>
                <a:spcPts val="0"/>
              </a:spcAft>
              <a:buClr>
                <a:schemeClr val="dk1"/>
              </a:buClr>
              <a:buSzPts val="2200"/>
              <a:buFont typeface="Courier New"/>
              <a:buChar char="●"/>
            </a:pPr>
            <a:r>
              <a:rPr lang="vi-VN" sz="2200">
                <a:solidFill>
                  <a:schemeClr val="dk1"/>
                </a:solidFill>
                <a:latin typeface="Courier New"/>
                <a:ea typeface="Courier New"/>
                <a:cs typeface="Courier New"/>
                <a:sym typeface="Courier New"/>
              </a:rPr>
              <a:t>onCreate()</a:t>
            </a:r>
            <a:endParaRPr sz="2200">
              <a:solidFill>
                <a:schemeClr val="dk1"/>
              </a:solidFill>
              <a:latin typeface="Courier New"/>
              <a:ea typeface="Courier New"/>
              <a:cs typeface="Courier New"/>
              <a:sym typeface="Courier New"/>
            </a:endParaRPr>
          </a:p>
          <a:p>
            <a:pPr indent="-368300" lvl="0" marL="457200" rtl="0" algn="l">
              <a:lnSpc>
                <a:spcPct val="115000"/>
              </a:lnSpc>
              <a:spcBef>
                <a:spcPts val="0"/>
              </a:spcBef>
              <a:spcAft>
                <a:spcPts val="0"/>
              </a:spcAft>
              <a:buClr>
                <a:schemeClr val="dk1"/>
              </a:buClr>
              <a:buSzPts val="2200"/>
              <a:buFont typeface="Courier New"/>
              <a:buChar char="●"/>
            </a:pPr>
            <a:r>
              <a:rPr lang="vi-VN" sz="2200">
                <a:solidFill>
                  <a:schemeClr val="dk1"/>
                </a:solidFill>
                <a:latin typeface="Courier New"/>
                <a:ea typeface="Courier New"/>
                <a:cs typeface="Courier New"/>
                <a:sym typeface="Courier New"/>
              </a:rPr>
              <a:t>onCreateView()</a:t>
            </a:r>
            <a:endParaRPr sz="2200">
              <a:solidFill>
                <a:schemeClr val="dk1"/>
              </a:solidFill>
              <a:latin typeface="Courier New"/>
              <a:ea typeface="Courier New"/>
              <a:cs typeface="Courier New"/>
              <a:sym typeface="Courier New"/>
            </a:endParaRPr>
          </a:p>
          <a:p>
            <a:pPr indent="-368300" lvl="0" marL="457200" rtl="0" algn="l">
              <a:lnSpc>
                <a:spcPct val="115000"/>
              </a:lnSpc>
              <a:spcBef>
                <a:spcPts val="0"/>
              </a:spcBef>
              <a:spcAft>
                <a:spcPts val="0"/>
              </a:spcAft>
              <a:buClr>
                <a:schemeClr val="dk1"/>
              </a:buClr>
              <a:buSzPts val="2200"/>
              <a:buFont typeface="Roboto"/>
              <a:buChar char="●"/>
            </a:pPr>
            <a:r>
              <a:rPr lang="vi-VN" sz="2200">
                <a:solidFill>
                  <a:schemeClr val="dk1"/>
                </a:solidFill>
                <a:latin typeface="Courier New"/>
                <a:ea typeface="Courier New"/>
                <a:cs typeface="Courier New"/>
                <a:sym typeface="Courier New"/>
              </a:rPr>
              <a:t>onViewCreated()</a:t>
            </a:r>
            <a:r>
              <a:rPr lang="vi-VN" sz="2200">
                <a:solidFill>
                  <a:schemeClr val="dk1"/>
                </a:solidFill>
                <a:latin typeface="Roboto"/>
                <a:ea typeface="Roboto"/>
                <a:cs typeface="Roboto"/>
                <a:sym typeface="Roboto"/>
              </a:rPr>
              <a:t> </a:t>
            </a:r>
            <a:endParaRPr sz="22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46" name="Google Shape;346;p44"/>
          <p:cNvSpPr txBox="1"/>
          <p:nvPr/>
        </p:nvSpPr>
        <p:spPr>
          <a:xfrm>
            <a:off x="738550" y="0"/>
            <a:ext cx="76668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Các thành phần nhận biết vòng đời</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Các thành phần nhận biết vòng đời</a:t>
            </a:r>
            <a:endParaRPr>
              <a:latin typeface="Arial"/>
              <a:ea typeface="Arial"/>
              <a:cs typeface="Arial"/>
              <a:sym typeface="Arial"/>
            </a:endParaRPr>
          </a:p>
        </p:txBody>
      </p:sp>
      <p:sp>
        <p:nvSpPr>
          <p:cNvPr id="352" name="Google Shape;352;p45"/>
          <p:cNvSpPr txBox="1"/>
          <p:nvPr>
            <p:ph idx="1" type="body"/>
          </p:nvPr>
        </p:nvSpPr>
        <p:spPr>
          <a:xfrm>
            <a:off x="311700" y="1533475"/>
            <a:ext cx="8718000" cy="244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VN" sz="2000">
                <a:latin typeface="Arial"/>
                <a:ea typeface="Arial"/>
                <a:cs typeface="Arial"/>
                <a:sym typeface="Arial"/>
              </a:rPr>
              <a:t>Điều chỉnh hành vi của thành phần dựa trên vòng đời của hoạt động hoặc mảnh</a:t>
            </a:r>
            <a:endParaRPr sz="2200">
              <a:latin typeface="Arial"/>
              <a:ea typeface="Arial"/>
              <a:cs typeface="Arial"/>
              <a:sym typeface="Arial"/>
            </a:endParaRPr>
          </a:p>
          <a:p>
            <a:pPr indent="-355600" lvl="0" marL="457200" rtl="0" algn="l">
              <a:lnSpc>
                <a:spcPct val="115000"/>
              </a:lnSpc>
              <a:spcBef>
                <a:spcPts val="1000"/>
              </a:spcBef>
              <a:spcAft>
                <a:spcPts val="0"/>
              </a:spcAft>
              <a:buSzPts val="2000"/>
              <a:buChar char="●"/>
            </a:pPr>
            <a:r>
              <a:rPr lang="vi-VN" sz="2000">
                <a:latin typeface="Arial"/>
                <a:ea typeface="Arial"/>
                <a:cs typeface="Arial"/>
                <a:sym typeface="Arial"/>
              </a:rPr>
              <a:t>Dùng thư viện </a:t>
            </a:r>
            <a:r>
              <a:rPr lang="vi-VN" sz="2000">
                <a:latin typeface="Courier New"/>
                <a:ea typeface="Courier New"/>
                <a:cs typeface="Courier New"/>
                <a:sym typeface="Courier New"/>
              </a:rPr>
              <a:t>androidx.lifecycle</a:t>
            </a:r>
            <a:endParaRPr sz="2200">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a:latin typeface="Courier New"/>
                <a:ea typeface="Courier New"/>
                <a:cs typeface="Courier New"/>
                <a:sym typeface="Courier New"/>
              </a:rPr>
              <a:t>Vòng đời</a:t>
            </a:r>
            <a:r>
              <a:rPr lang="vi-VN" sz="2000">
                <a:latin typeface="Arial"/>
                <a:ea typeface="Arial"/>
                <a:cs typeface="Arial"/>
                <a:sym typeface="Arial"/>
              </a:rPr>
              <a:t> theo dõi trạng thái vòng đời của một hoạt động hoặc mảnh</a:t>
            </a:r>
            <a:endParaRPr sz="2200">
              <a:latin typeface="Arial"/>
              <a:ea typeface="Arial"/>
              <a:cs typeface="Arial"/>
              <a:sym typeface="Arial"/>
            </a:endParaRPr>
          </a:p>
          <a:p>
            <a:pPr indent="-355600" lvl="1" marL="914400" rtl="0" algn="l">
              <a:lnSpc>
                <a:spcPct val="115000"/>
              </a:lnSpc>
              <a:spcBef>
                <a:spcPts val="0"/>
              </a:spcBef>
              <a:spcAft>
                <a:spcPts val="0"/>
              </a:spcAft>
              <a:buSzPts val="2000"/>
              <a:buChar char="○"/>
            </a:pPr>
            <a:r>
              <a:rPr lang="vi-VN">
                <a:latin typeface="Arial"/>
                <a:ea typeface="Arial"/>
                <a:cs typeface="Arial"/>
                <a:sym typeface="Arial"/>
              </a:rPr>
              <a:t>Lưu giữ trạng thái vòng đời hiện tại </a:t>
            </a:r>
            <a:endParaRPr sz="1800">
              <a:latin typeface="Arial"/>
              <a:ea typeface="Arial"/>
              <a:cs typeface="Arial"/>
              <a:sym typeface="Arial"/>
            </a:endParaRPr>
          </a:p>
          <a:p>
            <a:pPr indent="-355600" lvl="1" marL="914400" rtl="0" algn="l">
              <a:lnSpc>
                <a:spcPct val="115000"/>
              </a:lnSpc>
              <a:spcBef>
                <a:spcPts val="0"/>
              </a:spcBef>
              <a:spcAft>
                <a:spcPts val="0"/>
              </a:spcAft>
              <a:buSzPts val="2000"/>
              <a:buChar char="○"/>
            </a:pPr>
            <a:r>
              <a:rPr lang="vi-VN">
                <a:latin typeface="Arial"/>
                <a:ea typeface="Arial"/>
                <a:cs typeface="Arial"/>
                <a:sym typeface="Arial"/>
              </a:rPr>
              <a:t>Gửi các sự kiện trong vòng đời (khi có các thay đổi về trạng thái)</a:t>
            </a:r>
            <a:endParaRPr sz="1800">
              <a:latin typeface="Arial"/>
              <a:ea typeface="Arial"/>
              <a:cs typeface="Arial"/>
              <a:sym typeface="Arial"/>
            </a:endParaRPr>
          </a:p>
        </p:txBody>
      </p:sp>
      <p:sp>
        <p:nvSpPr>
          <p:cNvPr id="353" name="Google Shape;353;p4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93" name="Google Shape;93;p1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Vòng đời của hoạt động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LifecycleOwner</a:t>
            </a:r>
            <a:endParaRPr>
              <a:latin typeface="Arial"/>
              <a:ea typeface="Arial"/>
              <a:cs typeface="Arial"/>
              <a:sym typeface="Arial"/>
            </a:endParaRPr>
          </a:p>
        </p:txBody>
      </p:sp>
      <p:sp>
        <p:nvSpPr>
          <p:cNvPr id="359" name="Google Shape;359;p46"/>
          <p:cNvSpPr txBox="1"/>
          <p:nvPr>
            <p:ph idx="1" type="body"/>
          </p:nvPr>
        </p:nvSpPr>
        <p:spPr>
          <a:xfrm>
            <a:off x="311700" y="1713479"/>
            <a:ext cx="8520600" cy="26031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latin typeface="Arial"/>
                <a:ea typeface="Arial"/>
                <a:cs typeface="Arial"/>
                <a:sym typeface="Arial"/>
              </a:rPr>
              <a:t>Giao diện cho biết lớp này có vòng đời</a:t>
            </a:r>
            <a:endParaRPr>
              <a:latin typeface="Arial"/>
              <a:ea typeface="Arial"/>
              <a:cs typeface="Arial"/>
              <a:sym typeface="Arial"/>
            </a:endParaRPr>
          </a:p>
          <a:p>
            <a:pPr indent="-368300" lvl="0" marL="457200" rtl="0" algn="l">
              <a:lnSpc>
                <a:spcPct val="115000"/>
              </a:lnSpc>
              <a:spcBef>
                <a:spcPts val="1000"/>
              </a:spcBef>
              <a:spcAft>
                <a:spcPts val="0"/>
              </a:spcAft>
              <a:buSzPts val="2200"/>
              <a:buChar char="●"/>
            </a:pPr>
            <a:r>
              <a:rPr lang="vi-VN" sz="2200">
                <a:latin typeface="Arial"/>
                <a:ea typeface="Arial"/>
                <a:cs typeface="Arial"/>
                <a:sym typeface="Arial"/>
              </a:rPr>
              <a:t>Trình triển khai phải triển khai phương thức </a:t>
            </a:r>
            <a:r>
              <a:rPr lang="vi-VN" sz="2200">
                <a:latin typeface="Courier New"/>
                <a:ea typeface="Courier New"/>
                <a:cs typeface="Courier New"/>
                <a:sym typeface="Courier New"/>
              </a:rPr>
              <a:t>getLifecycle()</a:t>
            </a:r>
            <a:endParaRPr>
              <a:latin typeface="Arial"/>
              <a:ea typeface="Arial"/>
              <a:cs typeface="Arial"/>
              <a:sym typeface="Arial"/>
            </a:endParaRPr>
          </a:p>
          <a:p>
            <a:pPr indent="0" lvl="0" marL="457200" rtl="0" algn="l">
              <a:lnSpc>
                <a:spcPct val="115000"/>
              </a:lnSpc>
              <a:spcBef>
                <a:spcPts val="1000"/>
              </a:spcBef>
              <a:spcAft>
                <a:spcPts val="1000"/>
              </a:spcAft>
              <a:buSzPts val="2400"/>
              <a:buNone/>
            </a:pPr>
            <a:r>
              <a:rPr lang="vi-VN" sz="2200">
                <a:latin typeface="Arial"/>
                <a:ea typeface="Arial"/>
                <a:cs typeface="Arial"/>
                <a:sym typeface="Arial"/>
              </a:rPr>
              <a:t>Ví dụ: </a:t>
            </a:r>
            <a:r>
              <a:rPr lang="vi-VN" sz="2200">
                <a:latin typeface="Courier New"/>
                <a:ea typeface="Courier New"/>
                <a:cs typeface="Courier New"/>
                <a:sym typeface="Courier New"/>
              </a:rPr>
              <a:t>Fragment</a:t>
            </a:r>
            <a:r>
              <a:rPr lang="vi-VN" sz="2200">
                <a:latin typeface="Arial"/>
                <a:ea typeface="Arial"/>
                <a:cs typeface="Arial"/>
                <a:sym typeface="Arial"/>
              </a:rPr>
              <a:t> và </a:t>
            </a:r>
            <a:r>
              <a:rPr lang="vi-VN" sz="2200">
                <a:latin typeface="Courier New"/>
                <a:ea typeface="Courier New"/>
                <a:cs typeface="Courier New"/>
                <a:sym typeface="Courier New"/>
              </a:rPr>
              <a:t>AppCompatActivity</a:t>
            </a:r>
            <a:r>
              <a:rPr lang="vi-VN" sz="2200">
                <a:latin typeface="Arial"/>
                <a:ea typeface="Arial"/>
                <a:cs typeface="Arial"/>
                <a:sym typeface="Arial"/>
              </a:rPr>
              <a:t> là các phương thức triển khai </a:t>
            </a:r>
            <a:r>
              <a:rPr lang="vi-VN" sz="2200">
                <a:latin typeface="Courier New"/>
                <a:ea typeface="Courier New"/>
                <a:cs typeface="Courier New"/>
                <a:sym typeface="Courier New"/>
              </a:rPr>
              <a:t>LifecycleOwner</a:t>
            </a:r>
            <a:endParaRPr>
              <a:latin typeface="Arial"/>
              <a:ea typeface="Arial"/>
              <a:cs typeface="Arial"/>
              <a:sym typeface="Arial"/>
            </a:endParaRPr>
          </a:p>
        </p:txBody>
      </p:sp>
      <p:sp>
        <p:nvSpPr>
          <p:cNvPr id="360" name="Google Shape;360;p4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LifecycleObserver</a:t>
            </a:r>
            <a:endParaRPr>
              <a:latin typeface="Arial"/>
              <a:ea typeface="Arial"/>
              <a:cs typeface="Arial"/>
              <a:sym typeface="Arial"/>
            </a:endParaRPr>
          </a:p>
        </p:txBody>
      </p:sp>
      <p:sp>
        <p:nvSpPr>
          <p:cNvPr id="366" name="Google Shape;366;p47"/>
          <p:cNvSpPr txBox="1"/>
          <p:nvPr>
            <p:ph idx="1" type="body"/>
          </p:nvPr>
        </p:nvSpPr>
        <p:spPr>
          <a:xfrm>
            <a:off x="311700" y="1136925"/>
            <a:ext cx="8520600" cy="214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vi-VN" sz="1800">
                <a:latin typeface="Arial"/>
                <a:ea typeface="Arial"/>
                <a:cs typeface="Arial"/>
                <a:sym typeface="Arial"/>
              </a:rPr>
              <a:t>Triển khai giao diện </a:t>
            </a:r>
            <a:r>
              <a:rPr lang="vi-VN" sz="1800">
                <a:latin typeface="Courier New"/>
                <a:ea typeface="Courier New"/>
                <a:cs typeface="Courier New"/>
                <a:sym typeface="Courier New"/>
              </a:rPr>
              <a:t>LifecycleObserver</a:t>
            </a:r>
            <a:r>
              <a:rPr lang="vi-VN" sz="1800">
                <a:latin typeface="Arial"/>
                <a:ea typeface="Arial"/>
                <a:cs typeface="Arial"/>
                <a:sym typeface="Arial"/>
              </a:rPr>
              <a:t>:</a:t>
            </a:r>
            <a:endParaRPr sz="5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500">
              <a:solidFill>
                <a:schemeClr val="dk1"/>
              </a:solidFill>
            </a:endParaRPr>
          </a:p>
          <a:p>
            <a:pPr indent="0" lvl="0" marL="0" rtl="0" algn="l">
              <a:lnSpc>
                <a:spcPct val="100000"/>
              </a:lnSpc>
              <a:spcBef>
                <a:spcPts val="1000"/>
              </a:spcBef>
              <a:spcAft>
                <a:spcPts val="0"/>
              </a:spcAft>
              <a:buClr>
                <a:schemeClr val="dk1"/>
              </a:buClr>
              <a:buSzPts val="1100"/>
              <a:buFont typeface="Arial"/>
              <a:buNone/>
            </a:pPr>
            <a:r>
              <a:rPr lang="vi-VN" sz="1600">
                <a:solidFill>
                  <a:srgbClr val="3F51B5"/>
                </a:solidFill>
                <a:latin typeface="Consolas"/>
                <a:ea typeface="Consolas"/>
                <a:cs typeface="Consolas"/>
                <a:sym typeface="Consolas"/>
              </a:rPr>
              <a:t>class</a:t>
            </a:r>
            <a:r>
              <a:rPr lang="vi-VN" sz="1600">
                <a:solidFill>
                  <a:srgbClr val="37474F"/>
                </a:solidFill>
                <a:latin typeface="Consolas"/>
                <a:ea typeface="Consolas"/>
                <a:cs typeface="Consolas"/>
                <a:sym typeface="Consolas"/>
              </a:rPr>
              <a:t> MyObserver : LifecycleObserver {</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vi-VN" sz="1600">
                <a:solidFill>
                  <a:srgbClr val="37474F"/>
                </a:solidFill>
                <a:latin typeface="Consolas"/>
                <a:ea typeface="Consolas"/>
                <a:cs typeface="Consolas"/>
                <a:sym typeface="Consolas"/>
              </a:rPr>
              <a:t>    </a:t>
            </a:r>
            <a:r>
              <a:rPr lang="vi-VN" sz="1600">
                <a:solidFill>
                  <a:srgbClr val="9C27B0"/>
                </a:solidFill>
                <a:latin typeface="Consolas"/>
                <a:ea typeface="Consolas"/>
                <a:cs typeface="Consolas"/>
                <a:sym typeface="Consolas"/>
              </a:rPr>
              <a:t>@OnLifecycleEvent</a:t>
            </a:r>
            <a:r>
              <a:rPr lang="vi-VN" sz="1600">
                <a:solidFill>
                  <a:srgbClr val="37474F"/>
                </a:solidFill>
                <a:latin typeface="Consolas"/>
                <a:ea typeface="Consolas"/>
                <a:cs typeface="Consolas"/>
                <a:sym typeface="Consolas"/>
              </a:rPr>
              <a:t>(Lifecycle.Event.ON_RESUME)</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vi-VN" sz="1600">
                <a:solidFill>
                  <a:srgbClr val="37474F"/>
                </a:solidFill>
                <a:latin typeface="Consolas"/>
                <a:ea typeface="Consolas"/>
                <a:cs typeface="Consolas"/>
                <a:sym typeface="Consolas"/>
              </a:rPr>
              <a:t>    </a:t>
            </a:r>
            <a:r>
              <a:rPr lang="vi-VN" sz="1600">
                <a:solidFill>
                  <a:srgbClr val="3F51B5"/>
                </a:solidFill>
                <a:latin typeface="Consolas"/>
                <a:ea typeface="Consolas"/>
                <a:cs typeface="Consolas"/>
                <a:sym typeface="Consolas"/>
              </a:rPr>
              <a:t>fun</a:t>
            </a:r>
            <a:r>
              <a:rPr lang="vi-VN" sz="1600">
                <a:solidFill>
                  <a:srgbClr val="37474F"/>
                </a:solidFill>
                <a:latin typeface="Consolas"/>
                <a:ea typeface="Consolas"/>
                <a:cs typeface="Consolas"/>
                <a:sym typeface="Consolas"/>
              </a:rPr>
              <a:t> connectListener() {</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vi-VN" sz="1600">
                <a:solidFill>
                  <a:srgbClr val="37474F"/>
                </a:solidFill>
                <a:latin typeface="Consolas"/>
                <a:ea typeface="Consolas"/>
                <a:cs typeface="Consolas"/>
                <a:sym typeface="Consolas"/>
              </a:rPr>
              <a:t>        ...</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SzPts val="1100"/>
              <a:buNone/>
            </a:pPr>
            <a:r>
              <a:rPr lang="vi-VN" sz="1600">
                <a:solidFill>
                  <a:srgbClr val="37474F"/>
                </a:solidFill>
                <a:latin typeface="Consolas"/>
                <a:ea typeface="Consolas"/>
                <a:cs typeface="Consolas"/>
                <a:sym typeface="Consolas"/>
              </a:rPr>
              <a:t>    }</a:t>
            </a:r>
            <a:endParaRPr sz="1800">
              <a:latin typeface="Arial"/>
              <a:ea typeface="Arial"/>
              <a:cs typeface="Arial"/>
              <a:sym typeface="Arial"/>
            </a:endParaRPr>
          </a:p>
          <a:p>
            <a:pPr indent="0" lvl="0" marL="0" rtl="0" algn="l">
              <a:lnSpc>
                <a:spcPct val="115000"/>
              </a:lnSpc>
              <a:spcBef>
                <a:spcPts val="0"/>
              </a:spcBef>
              <a:spcAft>
                <a:spcPts val="0"/>
              </a:spcAft>
              <a:buSzPts val="2400"/>
              <a:buNone/>
            </a:pPr>
            <a:r>
              <a:t/>
            </a:r>
            <a:endParaRPr sz="1800">
              <a:latin typeface="Arial"/>
              <a:ea typeface="Arial"/>
              <a:cs typeface="Arial"/>
              <a:sym typeface="Arial"/>
            </a:endParaRPr>
          </a:p>
        </p:txBody>
      </p:sp>
      <p:sp>
        <p:nvSpPr>
          <p:cNvPr id="367" name="Google Shape;367;p4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68" name="Google Shape;368;p47"/>
          <p:cNvSpPr txBox="1"/>
          <p:nvPr/>
        </p:nvSpPr>
        <p:spPr>
          <a:xfrm>
            <a:off x="322050" y="3424469"/>
            <a:ext cx="8520600" cy="81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i="0" lang="vi-VN" sz="1800" u="none" cap="none" strike="noStrike">
                <a:solidFill>
                  <a:schemeClr val="dk1"/>
                </a:solidFill>
              </a:rPr>
              <a:t>Thêm đối tượng tiếp nhận dữ liệu vào vòng đời:</a:t>
            </a:r>
            <a:endParaRPr sz="1200">
              <a:solidFill>
                <a:schemeClr val="dk1"/>
              </a:solidFill>
              <a:latin typeface="Times New Roman"/>
              <a:ea typeface="Times New Roman"/>
              <a:cs typeface="Times New Roman"/>
              <a:sym typeface="Times New Roman"/>
            </a:endParaRPr>
          </a:p>
          <a:p>
            <a:pPr indent="0" lvl="0" marL="0" rtl="0" algn="l">
              <a:lnSpc>
                <a:spcPct val="142857"/>
              </a:lnSpc>
              <a:spcBef>
                <a:spcPts val="0"/>
              </a:spcBef>
              <a:spcAft>
                <a:spcPts val="0"/>
              </a:spcAft>
              <a:buClr>
                <a:schemeClr val="dk1"/>
              </a:buClr>
              <a:buSzPts val="1100"/>
              <a:buFont typeface="Arial"/>
              <a:buNone/>
            </a:pPr>
            <a:r>
              <a:rPr lang="vi-VN" sz="1600">
                <a:solidFill>
                  <a:schemeClr val="dk1"/>
                </a:solidFill>
                <a:latin typeface="Consolas"/>
                <a:ea typeface="Consolas"/>
                <a:cs typeface="Consolas"/>
                <a:sym typeface="Consolas"/>
              </a:rPr>
              <a:t>myLifecycleOwner.getLifecycle().addObserver(MyObserver())</a:t>
            </a:r>
            <a:endParaRPr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sz="18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74" name="Google Shape;374;p48"/>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Tác vụ và ngăn xếp lùi</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Ngăn xếp lùi các hoạt động</a:t>
            </a:r>
            <a:endParaRPr>
              <a:latin typeface="Arial"/>
              <a:ea typeface="Arial"/>
              <a:cs typeface="Arial"/>
              <a:sym typeface="Arial"/>
            </a:endParaRPr>
          </a:p>
        </p:txBody>
      </p:sp>
      <p:sp>
        <p:nvSpPr>
          <p:cNvPr id="380" name="Google Shape;380;p4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81" name="Google Shape;381;p49"/>
          <p:cNvSpPr txBox="1"/>
          <p:nvPr/>
        </p:nvSpPr>
        <p:spPr>
          <a:xfrm>
            <a:off x="3088550" y="4071575"/>
            <a:ext cx="2236800" cy="24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Ngăn xếp lùi</a:t>
            </a:r>
            <a:endParaRPr/>
          </a:p>
        </p:txBody>
      </p:sp>
      <p:cxnSp>
        <p:nvCxnSpPr>
          <p:cNvPr id="382" name="Google Shape;382;p49"/>
          <p:cNvCxnSpPr/>
          <p:nvPr/>
        </p:nvCxnSpPr>
        <p:spPr>
          <a:xfrm>
            <a:off x="2933700" y="3918700"/>
            <a:ext cx="2548200" cy="7200"/>
          </a:xfrm>
          <a:prstGeom prst="straightConnector1">
            <a:avLst/>
          </a:prstGeom>
          <a:noFill/>
          <a:ln cap="flat" cmpd="sng" w="9525">
            <a:solidFill>
              <a:schemeClr val="dk2"/>
            </a:solidFill>
            <a:prstDash val="solid"/>
            <a:round/>
            <a:headEnd len="sm" w="sm" type="none"/>
            <a:tailEnd len="sm" w="sm" type="none"/>
          </a:ln>
        </p:spPr>
      </p:cxnSp>
      <p:sp>
        <p:nvSpPr>
          <p:cNvPr id="383" name="Google Shape;383;p49"/>
          <p:cNvSpPr/>
          <p:nvPr/>
        </p:nvSpPr>
        <p:spPr>
          <a:xfrm>
            <a:off x="2912750" y="3327825"/>
            <a:ext cx="2641200" cy="445200"/>
          </a:xfrm>
          <a:prstGeom prst="rect">
            <a:avLst/>
          </a:prstGeom>
          <a:solidFill>
            <a:srgbClr val="0E87C0">
              <a:alpha val="16078"/>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Hoạt động email</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Thêm vào ngăn xếp lùi</a:t>
            </a:r>
            <a:endParaRPr>
              <a:latin typeface="Arial"/>
              <a:ea typeface="Arial"/>
              <a:cs typeface="Arial"/>
              <a:sym typeface="Arial"/>
            </a:endParaRPr>
          </a:p>
        </p:txBody>
      </p:sp>
      <p:sp>
        <p:nvSpPr>
          <p:cNvPr id="389" name="Google Shape;389;p5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90" name="Google Shape;390;p50"/>
          <p:cNvSpPr txBox="1"/>
          <p:nvPr/>
        </p:nvSpPr>
        <p:spPr>
          <a:xfrm>
            <a:off x="3088550" y="4071575"/>
            <a:ext cx="2236800" cy="24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Ngăn xếp lùi</a:t>
            </a:r>
            <a:endParaRPr/>
          </a:p>
        </p:txBody>
      </p:sp>
      <p:cxnSp>
        <p:nvCxnSpPr>
          <p:cNvPr id="391" name="Google Shape;391;p50"/>
          <p:cNvCxnSpPr/>
          <p:nvPr/>
        </p:nvCxnSpPr>
        <p:spPr>
          <a:xfrm>
            <a:off x="2933700" y="3918700"/>
            <a:ext cx="2548200" cy="7200"/>
          </a:xfrm>
          <a:prstGeom prst="straightConnector1">
            <a:avLst/>
          </a:prstGeom>
          <a:noFill/>
          <a:ln cap="flat" cmpd="sng" w="9525">
            <a:solidFill>
              <a:schemeClr val="dk2"/>
            </a:solidFill>
            <a:prstDash val="solid"/>
            <a:round/>
            <a:headEnd len="sm" w="sm" type="none"/>
            <a:tailEnd len="sm" w="sm" type="none"/>
          </a:ln>
        </p:spPr>
      </p:cxnSp>
      <p:sp>
        <p:nvSpPr>
          <p:cNvPr id="392" name="Google Shape;392;p50"/>
          <p:cNvSpPr/>
          <p:nvPr/>
        </p:nvSpPr>
        <p:spPr>
          <a:xfrm>
            <a:off x="2912750" y="3327825"/>
            <a:ext cx="26412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Hoạt động email</a:t>
            </a:r>
            <a:endParaRPr/>
          </a:p>
        </p:txBody>
      </p:sp>
      <p:sp>
        <p:nvSpPr>
          <p:cNvPr id="393" name="Google Shape;393;p50"/>
          <p:cNvSpPr/>
          <p:nvPr/>
        </p:nvSpPr>
        <p:spPr>
          <a:xfrm>
            <a:off x="2912750" y="2718225"/>
            <a:ext cx="2641200" cy="445200"/>
          </a:xfrm>
          <a:prstGeom prst="rect">
            <a:avLst/>
          </a:prstGeom>
          <a:solidFill>
            <a:srgbClr val="0E87C0">
              <a:alpha val="16078"/>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Hoạt động soạn thư</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latin typeface="Arial"/>
                <a:ea typeface="Arial"/>
                <a:cs typeface="Arial"/>
                <a:sym typeface="Arial"/>
              </a:rPr>
              <a:t>Thêm lại vào ngăn xếp lùi</a:t>
            </a:r>
            <a:endParaRPr>
              <a:latin typeface="Arial"/>
              <a:ea typeface="Arial"/>
              <a:cs typeface="Arial"/>
              <a:sym typeface="Arial"/>
            </a:endParaRPr>
          </a:p>
          <a:p>
            <a:pPr indent="0" lvl="0" marL="0" rtl="0" algn="l">
              <a:lnSpc>
                <a:spcPct val="100000"/>
              </a:lnSpc>
              <a:spcBef>
                <a:spcPts val="0"/>
              </a:spcBef>
              <a:spcAft>
                <a:spcPts val="0"/>
              </a:spcAft>
              <a:buSzPts val="3600"/>
              <a:buNone/>
            </a:pPr>
            <a:r>
              <a:t/>
            </a:r>
            <a:endParaRPr>
              <a:latin typeface="Arial"/>
              <a:ea typeface="Arial"/>
              <a:cs typeface="Arial"/>
              <a:sym typeface="Arial"/>
            </a:endParaRPr>
          </a:p>
        </p:txBody>
      </p:sp>
      <p:sp>
        <p:nvSpPr>
          <p:cNvPr id="399" name="Google Shape;399;p5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00" name="Google Shape;400;p51"/>
          <p:cNvSpPr txBox="1"/>
          <p:nvPr/>
        </p:nvSpPr>
        <p:spPr>
          <a:xfrm>
            <a:off x="3088550" y="4071575"/>
            <a:ext cx="2236800" cy="24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Ngăn xếp lùi</a:t>
            </a:r>
            <a:endParaRPr/>
          </a:p>
        </p:txBody>
      </p:sp>
      <p:cxnSp>
        <p:nvCxnSpPr>
          <p:cNvPr id="401" name="Google Shape;401;p51"/>
          <p:cNvCxnSpPr/>
          <p:nvPr/>
        </p:nvCxnSpPr>
        <p:spPr>
          <a:xfrm>
            <a:off x="2933700" y="3918700"/>
            <a:ext cx="2548200" cy="7200"/>
          </a:xfrm>
          <a:prstGeom prst="straightConnector1">
            <a:avLst/>
          </a:prstGeom>
          <a:noFill/>
          <a:ln cap="flat" cmpd="sng" w="9525">
            <a:solidFill>
              <a:schemeClr val="dk2"/>
            </a:solidFill>
            <a:prstDash val="solid"/>
            <a:round/>
            <a:headEnd len="sm" w="sm" type="none"/>
            <a:tailEnd len="sm" w="sm" type="none"/>
          </a:ln>
        </p:spPr>
      </p:cxnSp>
      <p:sp>
        <p:nvSpPr>
          <p:cNvPr id="402" name="Google Shape;402;p51"/>
          <p:cNvSpPr/>
          <p:nvPr/>
        </p:nvSpPr>
        <p:spPr>
          <a:xfrm>
            <a:off x="2912750" y="3327825"/>
            <a:ext cx="26412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Hoạt động email</a:t>
            </a:r>
            <a:endParaRPr/>
          </a:p>
        </p:txBody>
      </p:sp>
      <p:sp>
        <p:nvSpPr>
          <p:cNvPr id="403" name="Google Shape;403;p51"/>
          <p:cNvSpPr/>
          <p:nvPr/>
        </p:nvSpPr>
        <p:spPr>
          <a:xfrm>
            <a:off x="2912750" y="2718225"/>
            <a:ext cx="2641200" cy="445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Hoạt động soạn thư</a:t>
            </a:r>
            <a:endParaRPr/>
          </a:p>
        </p:txBody>
      </p:sp>
      <p:sp>
        <p:nvSpPr>
          <p:cNvPr id="404" name="Google Shape;404;p51"/>
          <p:cNvSpPr/>
          <p:nvPr/>
        </p:nvSpPr>
        <p:spPr>
          <a:xfrm>
            <a:off x="2912750" y="2108625"/>
            <a:ext cx="2641200" cy="445200"/>
          </a:xfrm>
          <a:prstGeom prst="rect">
            <a:avLst/>
          </a:prstGeom>
          <a:solidFill>
            <a:srgbClr val="0E87C0">
              <a:alpha val="16078"/>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Hoạt động đính kèm tệp</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Nhấn vào nút Quay lại</a:t>
            </a:r>
            <a:endParaRPr>
              <a:latin typeface="Arial"/>
              <a:ea typeface="Arial"/>
              <a:cs typeface="Arial"/>
              <a:sym typeface="Arial"/>
            </a:endParaRPr>
          </a:p>
        </p:txBody>
      </p:sp>
      <p:sp>
        <p:nvSpPr>
          <p:cNvPr id="410" name="Google Shape;410;p5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11" name="Google Shape;411;p52"/>
          <p:cNvSpPr txBox="1"/>
          <p:nvPr/>
        </p:nvSpPr>
        <p:spPr>
          <a:xfrm>
            <a:off x="3088550" y="4071575"/>
            <a:ext cx="2236800" cy="24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Ngăn xếp lùi</a:t>
            </a:r>
            <a:endParaRPr/>
          </a:p>
        </p:txBody>
      </p:sp>
      <p:cxnSp>
        <p:nvCxnSpPr>
          <p:cNvPr id="412" name="Google Shape;412;p52"/>
          <p:cNvCxnSpPr/>
          <p:nvPr/>
        </p:nvCxnSpPr>
        <p:spPr>
          <a:xfrm>
            <a:off x="2933700" y="3918700"/>
            <a:ext cx="2548200" cy="7200"/>
          </a:xfrm>
          <a:prstGeom prst="straightConnector1">
            <a:avLst/>
          </a:prstGeom>
          <a:noFill/>
          <a:ln cap="flat" cmpd="sng" w="9525">
            <a:solidFill>
              <a:schemeClr val="dk2"/>
            </a:solidFill>
            <a:prstDash val="solid"/>
            <a:round/>
            <a:headEnd len="sm" w="sm" type="none"/>
            <a:tailEnd len="sm" w="sm" type="none"/>
          </a:ln>
        </p:spPr>
      </p:cxnSp>
      <p:sp>
        <p:nvSpPr>
          <p:cNvPr id="413" name="Google Shape;413;p52"/>
          <p:cNvSpPr/>
          <p:nvPr/>
        </p:nvSpPr>
        <p:spPr>
          <a:xfrm>
            <a:off x="2912750" y="3327825"/>
            <a:ext cx="26412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Hoạt động email</a:t>
            </a:r>
            <a:endParaRPr/>
          </a:p>
        </p:txBody>
      </p:sp>
      <p:sp>
        <p:nvSpPr>
          <p:cNvPr id="414" name="Google Shape;414;p52"/>
          <p:cNvSpPr/>
          <p:nvPr/>
        </p:nvSpPr>
        <p:spPr>
          <a:xfrm>
            <a:off x="2912750" y="2718225"/>
            <a:ext cx="2641200" cy="445200"/>
          </a:xfrm>
          <a:prstGeom prst="rect">
            <a:avLst/>
          </a:prstGeom>
          <a:solidFill>
            <a:srgbClr val="0E87C0">
              <a:alpha val="16078"/>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Hoạt động soạn thư</a:t>
            </a:r>
            <a:endParaRPr/>
          </a:p>
        </p:txBody>
      </p:sp>
      <p:sp>
        <p:nvSpPr>
          <p:cNvPr id="415" name="Google Shape;415;p52"/>
          <p:cNvSpPr/>
          <p:nvPr/>
        </p:nvSpPr>
        <p:spPr>
          <a:xfrm>
            <a:off x="5784375" y="1606200"/>
            <a:ext cx="26412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Hoạt động đính kèm tệp</a:t>
            </a:r>
            <a:endParaRPr/>
          </a:p>
        </p:txBody>
      </p:sp>
      <p:sp>
        <p:nvSpPr>
          <p:cNvPr id="416" name="Google Shape;416;p52"/>
          <p:cNvSpPr/>
          <p:nvPr/>
        </p:nvSpPr>
        <p:spPr>
          <a:xfrm>
            <a:off x="4761825" y="1826825"/>
            <a:ext cx="890575" cy="727000"/>
          </a:xfrm>
          <a:custGeom>
            <a:rect b="b" l="l" r="r" t="t"/>
            <a:pathLst>
              <a:path extrusionOk="0" h="29080" w="35623">
                <a:moveTo>
                  <a:pt x="0" y="29080"/>
                </a:moveTo>
                <a:cubicBezTo>
                  <a:pt x="969" y="24960"/>
                  <a:pt x="-121" y="9209"/>
                  <a:pt x="5816" y="4362"/>
                </a:cubicBezTo>
                <a:cubicBezTo>
                  <a:pt x="11753" y="-485"/>
                  <a:pt x="30655" y="727"/>
                  <a:pt x="35623" y="0"/>
                </a:cubicBezTo>
              </a:path>
            </a:pathLst>
          </a:custGeom>
          <a:noFill/>
          <a:ln cap="flat" cmpd="sng" w="28575">
            <a:solidFill>
              <a:srgbClr val="07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2"/>
          <p:cNvSpPr txBox="1"/>
          <p:nvPr/>
        </p:nvSpPr>
        <p:spPr>
          <a:xfrm>
            <a:off x="6012975" y="2092850"/>
            <a:ext cx="2641200" cy="44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bị đẩy ra khỏi ngăn xếp</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Nhấn vào nút Quay lại lần nữa</a:t>
            </a:r>
            <a:endParaRPr>
              <a:latin typeface="Arial"/>
              <a:ea typeface="Arial"/>
              <a:cs typeface="Arial"/>
              <a:sym typeface="Arial"/>
            </a:endParaRPr>
          </a:p>
        </p:txBody>
      </p:sp>
      <p:sp>
        <p:nvSpPr>
          <p:cNvPr id="423" name="Google Shape;423;p5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24" name="Google Shape;424;p53"/>
          <p:cNvSpPr txBox="1"/>
          <p:nvPr/>
        </p:nvSpPr>
        <p:spPr>
          <a:xfrm>
            <a:off x="3088550" y="4071575"/>
            <a:ext cx="2236800" cy="24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Ngăn xếp lùi</a:t>
            </a:r>
            <a:endParaRPr/>
          </a:p>
        </p:txBody>
      </p:sp>
      <p:cxnSp>
        <p:nvCxnSpPr>
          <p:cNvPr id="425" name="Google Shape;425;p53"/>
          <p:cNvCxnSpPr/>
          <p:nvPr/>
        </p:nvCxnSpPr>
        <p:spPr>
          <a:xfrm>
            <a:off x="2933700" y="3918700"/>
            <a:ext cx="2548200" cy="7200"/>
          </a:xfrm>
          <a:prstGeom prst="straightConnector1">
            <a:avLst/>
          </a:prstGeom>
          <a:noFill/>
          <a:ln cap="flat" cmpd="sng" w="9525">
            <a:solidFill>
              <a:schemeClr val="dk2"/>
            </a:solidFill>
            <a:prstDash val="solid"/>
            <a:round/>
            <a:headEnd len="sm" w="sm" type="none"/>
            <a:tailEnd len="sm" w="sm" type="none"/>
          </a:ln>
        </p:spPr>
      </p:cxnSp>
      <p:sp>
        <p:nvSpPr>
          <p:cNvPr id="426" name="Google Shape;426;p53"/>
          <p:cNvSpPr/>
          <p:nvPr/>
        </p:nvSpPr>
        <p:spPr>
          <a:xfrm>
            <a:off x="2912750" y="3327825"/>
            <a:ext cx="2641200" cy="445200"/>
          </a:xfrm>
          <a:prstGeom prst="rect">
            <a:avLst/>
          </a:prstGeom>
          <a:solidFill>
            <a:srgbClr val="0E87C0">
              <a:alpha val="16078"/>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Hoạt động email</a:t>
            </a:r>
            <a:endParaRPr/>
          </a:p>
        </p:txBody>
      </p:sp>
      <p:sp>
        <p:nvSpPr>
          <p:cNvPr id="427" name="Google Shape;427;p53"/>
          <p:cNvSpPr/>
          <p:nvPr/>
        </p:nvSpPr>
        <p:spPr>
          <a:xfrm>
            <a:off x="5784375" y="2215800"/>
            <a:ext cx="26412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Hoạt động soạn thư</a:t>
            </a:r>
            <a:endParaRPr/>
          </a:p>
        </p:txBody>
      </p:sp>
      <p:sp>
        <p:nvSpPr>
          <p:cNvPr id="428" name="Google Shape;428;p53"/>
          <p:cNvSpPr/>
          <p:nvPr/>
        </p:nvSpPr>
        <p:spPr>
          <a:xfrm>
            <a:off x="4761825" y="2436425"/>
            <a:ext cx="890575" cy="727000"/>
          </a:xfrm>
          <a:custGeom>
            <a:rect b="b" l="l" r="r" t="t"/>
            <a:pathLst>
              <a:path extrusionOk="0" h="29080" w="35623">
                <a:moveTo>
                  <a:pt x="0" y="29080"/>
                </a:moveTo>
                <a:cubicBezTo>
                  <a:pt x="969" y="24960"/>
                  <a:pt x="-121" y="9209"/>
                  <a:pt x="5816" y="4362"/>
                </a:cubicBezTo>
                <a:cubicBezTo>
                  <a:pt x="11753" y="-485"/>
                  <a:pt x="30655" y="727"/>
                  <a:pt x="35623" y="0"/>
                </a:cubicBezTo>
              </a:path>
            </a:pathLst>
          </a:custGeom>
          <a:noFill/>
          <a:ln cap="flat" cmpd="sng" w="28575">
            <a:solidFill>
              <a:srgbClr val="07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3"/>
          <p:cNvSpPr txBox="1"/>
          <p:nvPr/>
        </p:nvSpPr>
        <p:spPr>
          <a:xfrm>
            <a:off x="6012975" y="2702450"/>
            <a:ext cx="2641200" cy="44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bị đẩy ra khỏi ngăn xếp</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400">
                <a:latin typeface="Arial"/>
                <a:ea typeface="Arial"/>
                <a:cs typeface="Arial"/>
                <a:sym typeface="Arial"/>
              </a:rPr>
              <a:t>Đích đầu tiên trong ngăn xếp lùi</a:t>
            </a:r>
            <a:endParaRPr>
              <a:latin typeface="Arial"/>
              <a:ea typeface="Arial"/>
              <a:cs typeface="Arial"/>
              <a:sym typeface="Arial"/>
            </a:endParaRPr>
          </a:p>
        </p:txBody>
      </p:sp>
      <p:sp>
        <p:nvSpPr>
          <p:cNvPr id="435" name="Google Shape;435;p5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436" name="Google Shape;436;p54"/>
          <p:cNvPicPr preferRelativeResize="0"/>
          <p:nvPr/>
        </p:nvPicPr>
        <p:blipFill rotWithShape="1">
          <a:blip r:embed="rId3">
            <a:alphaModFix/>
          </a:blip>
          <a:srcRect b="0" l="0" r="0" t="0"/>
          <a:stretch/>
        </p:blipFill>
        <p:spPr>
          <a:xfrm>
            <a:off x="573047" y="1168554"/>
            <a:ext cx="1811700" cy="3355000"/>
          </a:xfrm>
          <a:prstGeom prst="rect">
            <a:avLst/>
          </a:prstGeom>
          <a:noFill/>
          <a:ln>
            <a:noFill/>
          </a:ln>
        </p:spPr>
      </p:pic>
      <p:sp>
        <p:nvSpPr>
          <p:cNvPr id="437" name="Google Shape;437;p54"/>
          <p:cNvSpPr txBox="1"/>
          <p:nvPr/>
        </p:nvSpPr>
        <p:spPr>
          <a:xfrm>
            <a:off x="829050" y="2271875"/>
            <a:ext cx="1304400" cy="885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FFFFFF"/>
                </a:solidFill>
              </a:rPr>
              <a:t>Mảnh</a:t>
            </a:r>
            <a:endParaRPr/>
          </a:p>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FFFFFF"/>
                </a:solidFill>
              </a:rPr>
              <a:t>đầu tiên</a:t>
            </a:r>
            <a:endParaRPr/>
          </a:p>
        </p:txBody>
      </p:sp>
      <p:sp>
        <p:nvSpPr>
          <p:cNvPr id="438" name="Google Shape;438;p54"/>
          <p:cNvSpPr txBox="1"/>
          <p:nvPr/>
        </p:nvSpPr>
        <p:spPr>
          <a:xfrm>
            <a:off x="4852400" y="4087299"/>
            <a:ext cx="1811700" cy="24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Ngăn xếp lùi</a:t>
            </a:r>
            <a:endParaRPr/>
          </a:p>
        </p:txBody>
      </p:sp>
      <p:sp>
        <p:nvSpPr>
          <p:cNvPr id="439" name="Google Shape;439;p54"/>
          <p:cNvSpPr/>
          <p:nvPr/>
        </p:nvSpPr>
        <p:spPr>
          <a:xfrm>
            <a:off x="4751300" y="3309400"/>
            <a:ext cx="2023500" cy="445200"/>
          </a:xfrm>
          <a:prstGeom prst="rect">
            <a:avLst/>
          </a:prstGeom>
          <a:solidFill>
            <a:srgbClr val="0E87C0">
              <a:alpha val="16078"/>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Mảnh đầu tiên</a:t>
            </a:r>
            <a:endParaRPr/>
          </a:p>
        </p:txBody>
      </p:sp>
      <p:cxnSp>
        <p:nvCxnSpPr>
          <p:cNvPr id="440" name="Google Shape;440;p54"/>
          <p:cNvCxnSpPr/>
          <p:nvPr/>
        </p:nvCxnSpPr>
        <p:spPr>
          <a:xfrm>
            <a:off x="4697550" y="3934425"/>
            <a:ext cx="2100000" cy="96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400">
                <a:latin typeface="Arial"/>
                <a:ea typeface="Arial"/>
                <a:cs typeface="Arial"/>
                <a:sym typeface="Arial"/>
              </a:rPr>
              <a:t>Thêm một đích vào ngăn xếp lùi</a:t>
            </a:r>
            <a:endParaRPr>
              <a:latin typeface="Arial"/>
              <a:ea typeface="Arial"/>
              <a:cs typeface="Arial"/>
              <a:sym typeface="Arial"/>
            </a:endParaRPr>
          </a:p>
        </p:txBody>
      </p:sp>
      <p:sp>
        <p:nvSpPr>
          <p:cNvPr id="446" name="Google Shape;446;p5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447" name="Google Shape;447;p55"/>
          <p:cNvPicPr preferRelativeResize="0"/>
          <p:nvPr/>
        </p:nvPicPr>
        <p:blipFill rotWithShape="1">
          <a:blip r:embed="rId3">
            <a:alphaModFix/>
          </a:blip>
          <a:srcRect b="0" l="0" r="0" t="0"/>
          <a:stretch/>
        </p:blipFill>
        <p:spPr>
          <a:xfrm>
            <a:off x="573047" y="1168554"/>
            <a:ext cx="1811700" cy="3355000"/>
          </a:xfrm>
          <a:prstGeom prst="rect">
            <a:avLst/>
          </a:prstGeom>
          <a:noFill/>
          <a:ln>
            <a:noFill/>
          </a:ln>
        </p:spPr>
      </p:pic>
      <p:sp>
        <p:nvSpPr>
          <p:cNvPr id="448" name="Google Shape;448;p55"/>
          <p:cNvSpPr txBox="1"/>
          <p:nvPr/>
        </p:nvSpPr>
        <p:spPr>
          <a:xfrm>
            <a:off x="829050" y="2271875"/>
            <a:ext cx="1304400" cy="885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FFFFFF"/>
                </a:solidFill>
              </a:rPr>
              <a:t>Mảnh</a:t>
            </a:r>
            <a:endParaRPr/>
          </a:p>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FFFFFF"/>
                </a:solidFill>
              </a:rPr>
              <a:t>thứ hai</a:t>
            </a:r>
            <a:endParaRPr/>
          </a:p>
        </p:txBody>
      </p:sp>
      <p:sp>
        <p:nvSpPr>
          <p:cNvPr id="449" name="Google Shape;449;p55"/>
          <p:cNvSpPr/>
          <p:nvPr/>
        </p:nvSpPr>
        <p:spPr>
          <a:xfrm>
            <a:off x="4755750" y="2689175"/>
            <a:ext cx="2023500" cy="445200"/>
          </a:xfrm>
          <a:prstGeom prst="rect">
            <a:avLst/>
          </a:prstGeom>
          <a:solidFill>
            <a:srgbClr val="0E87C0">
              <a:alpha val="16078"/>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Mảnh thứ hai</a:t>
            </a:r>
            <a:endParaRPr/>
          </a:p>
        </p:txBody>
      </p:sp>
      <p:sp>
        <p:nvSpPr>
          <p:cNvPr id="450" name="Google Shape;450;p55"/>
          <p:cNvSpPr txBox="1"/>
          <p:nvPr/>
        </p:nvSpPr>
        <p:spPr>
          <a:xfrm>
            <a:off x="4852400" y="4087299"/>
            <a:ext cx="1811700" cy="24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Ngăn xếp lùi</a:t>
            </a:r>
            <a:endParaRPr/>
          </a:p>
        </p:txBody>
      </p:sp>
      <p:sp>
        <p:nvSpPr>
          <p:cNvPr id="451" name="Google Shape;451;p55"/>
          <p:cNvSpPr/>
          <p:nvPr/>
        </p:nvSpPr>
        <p:spPr>
          <a:xfrm>
            <a:off x="4751300" y="3309400"/>
            <a:ext cx="20235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Mảnh đầu tiên</a:t>
            </a:r>
            <a:endParaRPr/>
          </a:p>
        </p:txBody>
      </p:sp>
      <p:cxnSp>
        <p:nvCxnSpPr>
          <p:cNvPr id="452" name="Google Shape;452;p55"/>
          <p:cNvCxnSpPr/>
          <p:nvPr/>
        </p:nvCxnSpPr>
        <p:spPr>
          <a:xfrm>
            <a:off x="4697550" y="3934425"/>
            <a:ext cx="2100000" cy="96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Tại sao vòng đời lại quan trọng</a:t>
            </a:r>
            <a:endParaRPr>
              <a:latin typeface="Arial"/>
              <a:ea typeface="Arial"/>
              <a:cs typeface="Arial"/>
              <a:sym typeface="Arial"/>
            </a:endParaRPr>
          </a:p>
        </p:txBody>
      </p:sp>
      <p:sp>
        <p:nvSpPr>
          <p:cNvPr id="99" name="Google Shape;99;p20"/>
          <p:cNvSpPr txBox="1"/>
          <p:nvPr>
            <p:ph idx="1" type="body"/>
          </p:nvPr>
        </p:nvSpPr>
        <p:spPr>
          <a:xfrm>
            <a:off x="311700" y="1502125"/>
            <a:ext cx="8520600" cy="26076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latin typeface="Arial"/>
                <a:ea typeface="Arial"/>
                <a:cs typeface="Arial"/>
                <a:sym typeface="Arial"/>
              </a:rPr>
              <a:t>Duy trì dữ liệu và trạng thái của người dùng nếu:</a:t>
            </a:r>
            <a:endParaRPr>
              <a:latin typeface="Arial"/>
              <a:ea typeface="Arial"/>
              <a:cs typeface="Arial"/>
              <a:sym typeface="Arial"/>
            </a:endParaRPr>
          </a:p>
          <a:p>
            <a:pPr indent="-368300" lvl="1" marL="914400" rtl="0" algn="l">
              <a:lnSpc>
                <a:spcPct val="115000"/>
              </a:lnSpc>
              <a:spcBef>
                <a:spcPts val="0"/>
              </a:spcBef>
              <a:spcAft>
                <a:spcPts val="0"/>
              </a:spcAft>
              <a:buSzPts val="2200"/>
              <a:buChar char="○"/>
            </a:pPr>
            <a:r>
              <a:rPr lang="vi-VN" sz="2200">
                <a:latin typeface="Arial"/>
                <a:ea typeface="Arial"/>
                <a:cs typeface="Arial"/>
                <a:sym typeface="Arial"/>
              </a:rPr>
              <a:t>Người dùng tạm thời rời khỏi ứng dụng rồi quay lại</a:t>
            </a:r>
            <a:endParaRPr>
              <a:latin typeface="Arial"/>
              <a:ea typeface="Arial"/>
              <a:cs typeface="Arial"/>
              <a:sym typeface="Arial"/>
            </a:endParaRPr>
          </a:p>
          <a:p>
            <a:pPr indent="-368300" lvl="1" marL="914400" rtl="0" algn="l">
              <a:lnSpc>
                <a:spcPct val="115000"/>
              </a:lnSpc>
              <a:spcBef>
                <a:spcPts val="0"/>
              </a:spcBef>
              <a:spcAft>
                <a:spcPts val="0"/>
              </a:spcAft>
              <a:buSzPts val="2200"/>
              <a:buChar char="○"/>
            </a:pPr>
            <a:r>
              <a:rPr lang="vi-VN" sz="2200">
                <a:latin typeface="Arial"/>
                <a:ea typeface="Arial"/>
                <a:cs typeface="Arial"/>
                <a:sym typeface="Arial"/>
              </a:rPr>
              <a:t>Người dùng bị gián đoạn (ví dụ: một cuộc gọi điện thoại)</a:t>
            </a:r>
            <a:endParaRPr>
              <a:latin typeface="Arial"/>
              <a:ea typeface="Arial"/>
              <a:cs typeface="Arial"/>
              <a:sym typeface="Arial"/>
            </a:endParaRPr>
          </a:p>
          <a:p>
            <a:pPr indent="-368300" lvl="1" marL="914400" rtl="0" algn="l">
              <a:lnSpc>
                <a:spcPct val="115000"/>
              </a:lnSpc>
              <a:spcBef>
                <a:spcPts val="0"/>
              </a:spcBef>
              <a:spcAft>
                <a:spcPts val="0"/>
              </a:spcAft>
              <a:buSzPts val="2200"/>
              <a:buChar char="○"/>
            </a:pPr>
            <a:r>
              <a:rPr lang="vi-VN" sz="2200">
                <a:latin typeface="Arial"/>
                <a:ea typeface="Arial"/>
                <a:cs typeface="Arial"/>
                <a:sym typeface="Arial"/>
              </a:rPr>
              <a:t>Người dùng xoay thiết bị</a:t>
            </a:r>
            <a:endParaRPr>
              <a:latin typeface="Arial"/>
              <a:ea typeface="Arial"/>
              <a:cs typeface="Arial"/>
              <a:sym typeface="Arial"/>
            </a:endParaRPr>
          </a:p>
          <a:p>
            <a:pPr indent="-368300" lvl="0" marL="457200" rtl="0" algn="l">
              <a:lnSpc>
                <a:spcPct val="115000"/>
              </a:lnSpc>
              <a:spcBef>
                <a:spcPts val="1000"/>
              </a:spcBef>
              <a:spcAft>
                <a:spcPts val="1000"/>
              </a:spcAft>
              <a:buSzPts val="2200"/>
              <a:buChar char="●"/>
            </a:pPr>
            <a:r>
              <a:rPr lang="vi-VN" sz="2200">
                <a:latin typeface="Arial"/>
                <a:ea typeface="Arial"/>
                <a:cs typeface="Arial"/>
                <a:sym typeface="Arial"/>
              </a:rPr>
              <a:t>Tránh rò rỉ bộ nhớ và sự cố với ứng dụng.</a:t>
            </a:r>
            <a:endParaRPr>
              <a:latin typeface="Arial"/>
              <a:ea typeface="Arial"/>
              <a:cs typeface="Arial"/>
              <a:sym typeface="Arial"/>
            </a:endParaRPr>
          </a:p>
        </p:txBody>
      </p:sp>
      <p:sp>
        <p:nvSpPr>
          <p:cNvPr id="100" name="Google Shape;100;p2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400">
                <a:latin typeface="Arial"/>
                <a:ea typeface="Arial"/>
                <a:cs typeface="Arial"/>
                <a:sym typeface="Arial"/>
              </a:rPr>
              <a:t>Nhấn vào nút Quay lại</a:t>
            </a:r>
            <a:endParaRPr>
              <a:latin typeface="Arial"/>
              <a:ea typeface="Arial"/>
              <a:cs typeface="Arial"/>
              <a:sym typeface="Arial"/>
            </a:endParaRPr>
          </a:p>
        </p:txBody>
      </p:sp>
      <p:sp>
        <p:nvSpPr>
          <p:cNvPr id="458" name="Google Shape;458;p5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459" name="Google Shape;459;p56"/>
          <p:cNvPicPr preferRelativeResize="0"/>
          <p:nvPr/>
        </p:nvPicPr>
        <p:blipFill rotWithShape="1">
          <a:blip r:embed="rId3">
            <a:alphaModFix/>
          </a:blip>
          <a:srcRect b="0" l="0" r="0" t="0"/>
          <a:stretch/>
        </p:blipFill>
        <p:spPr>
          <a:xfrm>
            <a:off x="573047" y="1168554"/>
            <a:ext cx="1811700" cy="3355000"/>
          </a:xfrm>
          <a:prstGeom prst="rect">
            <a:avLst/>
          </a:prstGeom>
          <a:noFill/>
          <a:ln>
            <a:noFill/>
          </a:ln>
        </p:spPr>
      </p:pic>
      <p:sp>
        <p:nvSpPr>
          <p:cNvPr id="460" name="Google Shape;460;p56"/>
          <p:cNvSpPr txBox="1"/>
          <p:nvPr/>
        </p:nvSpPr>
        <p:spPr>
          <a:xfrm>
            <a:off x="829050" y="2271875"/>
            <a:ext cx="1304400" cy="885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FFFFFF"/>
                </a:solidFill>
              </a:rPr>
              <a:t>Mảnh</a:t>
            </a:r>
            <a:endParaRPr/>
          </a:p>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FFFFFF"/>
                </a:solidFill>
              </a:rPr>
              <a:t>đầu tiên</a:t>
            </a:r>
            <a:endParaRPr/>
          </a:p>
        </p:txBody>
      </p:sp>
      <p:sp>
        <p:nvSpPr>
          <p:cNvPr id="461" name="Google Shape;461;p56"/>
          <p:cNvSpPr/>
          <p:nvPr/>
        </p:nvSpPr>
        <p:spPr>
          <a:xfrm>
            <a:off x="6726525" y="2013425"/>
            <a:ext cx="19461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Mảnh thứ hai</a:t>
            </a:r>
            <a:endParaRPr/>
          </a:p>
        </p:txBody>
      </p:sp>
      <p:sp>
        <p:nvSpPr>
          <p:cNvPr id="462" name="Google Shape;462;p56"/>
          <p:cNvSpPr txBox="1"/>
          <p:nvPr/>
        </p:nvSpPr>
        <p:spPr>
          <a:xfrm>
            <a:off x="6444375" y="2543338"/>
            <a:ext cx="5070900" cy="89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bị đẩy ra khỏi ngăn xếp</a:t>
            </a:r>
            <a:endParaRPr/>
          </a:p>
        </p:txBody>
      </p:sp>
      <p:sp>
        <p:nvSpPr>
          <p:cNvPr id="463" name="Google Shape;463;p56"/>
          <p:cNvSpPr/>
          <p:nvPr/>
        </p:nvSpPr>
        <p:spPr>
          <a:xfrm>
            <a:off x="5725900" y="2325900"/>
            <a:ext cx="890575" cy="727000"/>
          </a:xfrm>
          <a:custGeom>
            <a:rect b="b" l="l" r="r" t="t"/>
            <a:pathLst>
              <a:path extrusionOk="0" h="29080" w="35623">
                <a:moveTo>
                  <a:pt x="0" y="29080"/>
                </a:moveTo>
                <a:cubicBezTo>
                  <a:pt x="969" y="24960"/>
                  <a:pt x="-121" y="9209"/>
                  <a:pt x="5816" y="4362"/>
                </a:cubicBezTo>
                <a:cubicBezTo>
                  <a:pt x="11753" y="-485"/>
                  <a:pt x="30655" y="727"/>
                  <a:pt x="35623" y="0"/>
                </a:cubicBezTo>
              </a:path>
            </a:pathLst>
          </a:custGeom>
          <a:noFill/>
          <a:ln cap="flat" cmpd="sng" w="28575">
            <a:solidFill>
              <a:srgbClr val="07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6"/>
          <p:cNvSpPr txBox="1"/>
          <p:nvPr/>
        </p:nvSpPr>
        <p:spPr>
          <a:xfrm>
            <a:off x="4852400" y="4087299"/>
            <a:ext cx="1811700" cy="24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vi-VN" sz="1800" u="none" cap="none" strike="noStrike">
                <a:solidFill>
                  <a:schemeClr val="dk1"/>
                </a:solidFill>
              </a:rPr>
              <a:t>Ngăn xếp lùi</a:t>
            </a:r>
            <a:endParaRPr/>
          </a:p>
        </p:txBody>
      </p:sp>
      <p:sp>
        <p:nvSpPr>
          <p:cNvPr id="465" name="Google Shape;465;p56"/>
          <p:cNvSpPr/>
          <p:nvPr/>
        </p:nvSpPr>
        <p:spPr>
          <a:xfrm>
            <a:off x="4751300" y="3309400"/>
            <a:ext cx="2023500" cy="445200"/>
          </a:xfrm>
          <a:prstGeom prst="rect">
            <a:avLst/>
          </a:prstGeom>
          <a:solidFill>
            <a:srgbClr val="0E87C0">
              <a:alpha val="16078"/>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Mảnh đầu tiên</a:t>
            </a:r>
            <a:endParaRPr/>
          </a:p>
        </p:txBody>
      </p:sp>
      <p:cxnSp>
        <p:nvCxnSpPr>
          <p:cNvPr id="466" name="Google Shape;466;p56"/>
          <p:cNvCxnSpPr/>
          <p:nvPr/>
        </p:nvCxnSpPr>
        <p:spPr>
          <a:xfrm>
            <a:off x="4697550" y="3934425"/>
            <a:ext cx="2100000" cy="96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400">
                <a:latin typeface="Arial"/>
                <a:ea typeface="Arial"/>
                <a:cs typeface="Arial"/>
                <a:sym typeface="Arial"/>
              </a:rPr>
              <a:t>Một ví dụ khác về ngăn xếp lùi</a:t>
            </a:r>
            <a:endParaRPr>
              <a:latin typeface="Arial"/>
              <a:ea typeface="Arial"/>
              <a:cs typeface="Arial"/>
              <a:sym typeface="Arial"/>
            </a:endParaRPr>
          </a:p>
        </p:txBody>
      </p:sp>
      <p:sp>
        <p:nvSpPr>
          <p:cNvPr id="472" name="Google Shape;472;p5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473" name="Google Shape;473;p57"/>
          <p:cNvPicPr preferRelativeResize="0"/>
          <p:nvPr/>
        </p:nvPicPr>
        <p:blipFill rotWithShape="1">
          <a:blip r:embed="rId3">
            <a:alphaModFix/>
          </a:blip>
          <a:srcRect b="0" l="0" r="0" t="0"/>
          <a:stretch/>
        </p:blipFill>
        <p:spPr>
          <a:xfrm>
            <a:off x="573047" y="1168554"/>
            <a:ext cx="1811700" cy="3355000"/>
          </a:xfrm>
          <a:prstGeom prst="rect">
            <a:avLst/>
          </a:prstGeom>
          <a:noFill/>
          <a:ln>
            <a:noFill/>
          </a:ln>
        </p:spPr>
      </p:pic>
      <p:sp>
        <p:nvSpPr>
          <p:cNvPr id="474" name="Google Shape;474;p57"/>
          <p:cNvSpPr txBox="1"/>
          <p:nvPr/>
        </p:nvSpPr>
        <p:spPr>
          <a:xfrm>
            <a:off x="829050" y="2271875"/>
            <a:ext cx="1304400" cy="885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FFFFFF"/>
                </a:solidFill>
              </a:rPr>
              <a:t>Mảnh</a:t>
            </a:r>
            <a:endParaRPr/>
          </a:p>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FFFFFF"/>
                </a:solidFill>
              </a:rPr>
              <a:t>kết quả</a:t>
            </a:r>
            <a:endParaRPr/>
          </a:p>
        </p:txBody>
      </p:sp>
      <p:sp>
        <p:nvSpPr>
          <p:cNvPr id="475" name="Google Shape;475;p57"/>
          <p:cNvSpPr/>
          <p:nvPr/>
        </p:nvSpPr>
        <p:spPr>
          <a:xfrm>
            <a:off x="4365908" y="3538213"/>
            <a:ext cx="25458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Mảnh chào mừng</a:t>
            </a:r>
            <a:endParaRPr/>
          </a:p>
        </p:txBody>
      </p:sp>
      <p:sp>
        <p:nvSpPr>
          <p:cNvPr id="476" name="Google Shape;476;p57"/>
          <p:cNvSpPr/>
          <p:nvPr/>
        </p:nvSpPr>
        <p:spPr>
          <a:xfrm>
            <a:off x="4365908" y="2928613"/>
            <a:ext cx="25458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Mảnh câu hỏi 1</a:t>
            </a:r>
            <a:endParaRPr/>
          </a:p>
        </p:txBody>
      </p:sp>
      <p:sp>
        <p:nvSpPr>
          <p:cNvPr id="477" name="Google Shape;477;p57"/>
          <p:cNvSpPr/>
          <p:nvPr/>
        </p:nvSpPr>
        <p:spPr>
          <a:xfrm>
            <a:off x="4365908" y="2319013"/>
            <a:ext cx="25458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Mảnh câu hỏi 2</a:t>
            </a:r>
            <a:endParaRPr/>
          </a:p>
        </p:txBody>
      </p:sp>
      <p:sp>
        <p:nvSpPr>
          <p:cNvPr id="478" name="Google Shape;478;p57"/>
          <p:cNvSpPr/>
          <p:nvPr/>
        </p:nvSpPr>
        <p:spPr>
          <a:xfrm>
            <a:off x="4365908" y="1709413"/>
            <a:ext cx="25458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Mảnh câu hỏi 3</a:t>
            </a:r>
            <a:endParaRPr/>
          </a:p>
        </p:txBody>
      </p:sp>
      <p:sp>
        <p:nvSpPr>
          <p:cNvPr id="479" name="Google Shape;479;p57"/>
          <p:cNvSpPr/>
          <p:nvPr/>
        </p:nvSpPr>
        <p:spPr>
          <a:xfrm>
            <a:off x="4365908" y="1157838"/>
            <a:ext cx="2545800" cy="445200"/>
          </a:xfrm>
          <a:prstGeom prst="rect">
            <a:avLst/>
          </a:prstGeom>
          <a:solidFill>
            <a:srgbClr val="0E87C0">
              <a:alpha val="16078"/>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Mảnh kết quả</a:t>
            </a:r>
            <a:endParaRPr/>
          </a:p>
        </p:txBody>
      </p:sp>
      <p:sp>
        <p:nvSpPr>
          <p:cNvPr id="480" name="Google Shape;480;p57"/>
          <p:cNvSpPr txBox="1"/>
          <p:nvPr/>
        </p:nvSpPr>
        <p:spPr>
          <a:xfrm>
            <a:off x="4700000" y="4239699"/>
            <a:ext cx="1811700" cy="24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Ngăn xếp lùi</a:t>
            </a:r>
            <a:endParaRPr/>
          </a:p>
        </p:txBody>
      </p:sp>
      <p:cxnSp>
        <p:nvCxnSpPr>
          <p:cNvPr id="481" name="Google Shape;481;p57"/>
          <p:cNvCxnSpPr/>
          <p:nvPr/>
        </p:nvCxnSpPr>
        <p:spPr>
          <a:xfrm flipH="1" rot="10800000">
            <a:off x="4697550" y="4158225"/>
            <a:ext cx="1946100" cy="48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400">
                <a:latin typeface="Arial"/>
                <a:ea typeface="Arial"/>
                <a:cs typeface="Arial"/>
                <a:sym typeface="Arial"/>
              </a:rPr>
              <a:t>Sửa đổi hành vi của nút Quay lại</a:t>
            </a:r>
            <a:endParaRPr>
              <a:latin typeface="Arial"/>
              <a:ea typeface="Arial"/>
              <a:cs typeface="Arial"/>
              <a:sym typeface="Arial"/>
            </a:endParaRPr>
          </a:p>
        </p:txBody>
      </p:sp>
      <p:sp>
        <p:nvSpPr>
          <p:cNvPr id="487" name="Google Shape;487;p5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488" name="Google Shape;488;p58"/>
          <p:cNvPicPr preferRelativeResize="0"/>
          <p:nvPr/>
        </p:nvPicPr>
        <p:blipFill rotWithShape="1">
          <a:blip r:embed="rId3">
            <a:alphaModFix/>
          </a:blip>
          <a:srcRect b="0" l="0" r="0" t="0"/>
          <a:stretch/>
        </p:blipFill>
        <p:spPr>
          <a:xfrm>
            <a:off x="573047" y="1168554"/>
            <a:ext cx="1811700" cy="3355000"/>
          </a:xfrm>
          <a:prstGeom prst="rect">
            <a:avLst/>
          </a:prstGeom>
          <a:noFill/>
          <a:ln>
            <a:noFill/>
          </a:ln>
        </p:spPr>
      </p:pic>
      <p:sp>
        <p:nvSpPr>
          <p:cNvPr id="489" name="Google Shape;489;p58"/>
          <p:cNvSpPr txBox="1"/>
          <p:nvPr/>
        </p:nvSpPr>
        <p:spPr>
          <a:xfrm>
            <a:off x="829050" y="2271875"/>
            <a:ext cx="1304400" cy="885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FFFFFF"/>
                </a:solidFill>
              </a:rPr>
              <a:t>Mảnh</a:t>
            </a:r>
            <a:endParaRPr/>
          </a:p>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FFFFFF"/>
                </a:solidFill>
              </a:rPr>
              <a:t>chào mừng</a:t>
            </a:r>
            <a:endParaRPr/>
          </a:p>
        </p:txBody>
      </p:sp>
      <p:sp>
        <p:nvSpPr>
          <p:cNvPr id="490" name="Google Shape;490;p58"/>
          <p:cNvSpPr/>
          <p:nvPr/>
        </p:nvSpPr>
        <p:spPr>
          <a:xfrm>
            <a:off x="4365908" y="3538213"/>
            <a:ext cx="2545800" cy="445200"/>
          </a:xfrm>
          <a:prstGeom prst="rect">
            <a:avLst/>
          </a:prstGeom>
          <a:solidFill>
            <a:srgbClr val="0E87C0">
              <a:alpha val="16078"/>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Arial"/>
                <a:ea typeface="Arial"/>
                <a:cs typeface="Arial"/>
                <a:sym typeface="Arial"/>
              </a:rPr>
              <a:t>Mảnh chào mừng</a:t>
            </a:r>
            <a:endParaRPr/>
          </a:p>
        </p:txBody>
      </p:sp>
      <p:sp>
        <p:nvSpPr>
          <p:cNvPr id="491" name="Google Shape;491;p58"/>
          <p:cNvSpPr/>
          <p:nvPr/>
        </p:nvSpPr>
        <p:spPr>
          <a:xfrm>
            <a:off x="6347108" y="2928613"/>
            <a:ext cx="25458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Arial"/>
                <a:ea typeface="Arial"/>
                <a:cs typeface="Arial"/>
                <a:sym typeface="Arial"/>
              </a:rPr>
              <a:t>Mảnh câu hỏi 1</a:t>
            </a:r>
            <a:endParaRPr/>
          </a:p>
        </p:txBody>
      </p:sp>
      <p:sp>
        <p:nvSpPr>
          <p:cNvPr id="492" name="Google Shape;492;p58"/>
          <p:cNvSpPr/>
          <p:nvPr/>
        </p:nvSpPr>
        <p:spPr>
          <a:xfrm>
            <a:off x="6347108" y="2319013"/>
            <a:ext cx="25458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Arial"/>
                <a:ea typeface="Arial"/>
                <a:cs typeface="Arial"/>
                <a:sym typeface="Arial"/>
              </a:rPr>
              <a:t>Mảnh câu hỏi 2</a:t>
            </a:r>
            <a:endParaRPr/>
          </a:p>
        </p:txBody>
      </p:sp>
      <p:sp>
        <p:nvSpPr>
          <p:cNvPr id="493" name="Google Shape;493;p58"/>
          <p:cNvSpPr/>
          <p:nvPr/>
        </p:nvSpPr>
        <p:spPr>
          <a:xfrm>
            <a:off x="6347108" y="1709413"/>
            <a:ext cx="25458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Arial"/>
                <a:ea typeface="Arial"/>
                <a:cs typeface="Arial"/>
                <a:sym typeface="Arial"/>
              </a:rPr>
              <a:t>Mảnh câu hỏi 3</a:t>
            </a:r>
            <a:endParaRPr/>
          </a:p>
        </p:txBody>
      </p:sp>
      <p:sp>
        <p:nvSpPr>
          <p:cNvPr id="494" name="Google Shape;494;p58"/>
          <p:cNvSpPr/>
          <p:nvPr/>
        </p:nvSpPr>
        <p:spPr>
          <a:xfrm>
            <a:off x="6347108" y="1157838"/>
            <a:ext cx="25458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Arial"/>
                <a:ea typeface="Arial"/>
                <a:cs typeface="Arial"/>
                <a:sym typeface="Arial"/>
              </a:rPr>
              <a:t>Mảnh kết quả</a:t>
            </a:r>
            <a:endParaRPr/>
          </a:p>
        </p:txBody>
      </p:sp>
      <p:sp>
        <p:nvSpPr>
          <p:cNvPr id="495" name="Google Shape;495;p58"/>
          <p:cNvSpPr txBox="1"/>
          <p:nvPr/>
        </p:nvSpPr>
        <p:spPr>
          <a:xfrm>
            <a:off x="4700000" y="4239699"/>
            <a:ext cx="1811700" cy="24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vi-VN" sz="1800" u="none" cap="none" strike="noStrike">
                <a:solidFill>
                  <a:schemeClr val="dk1"/>
                </a:solidFill>
              </a:rPr>
              <a:t>Ngăn xếp lùi</a:t>
            </a:r>
            <a:endParaRPr/>
          </a:p>
        </p:txBody>
      </p:sp>
      <p:cxnSp>
        <p:nvCxnSpPr>
          <p:cNvPr id="496" name="Google Shape;496;p58"/>
          <p:cNvCxnSpPr/>
          <p:nvPr/>
        </p:nvCxnSpPr>
        <p:spPr>
          <a:xfrm flipH="1" rot="10800000">
            <a:off x="4697550" y="4158225"/>
            <a:ext cx="1946100" cy="4800"/>
          </a:xfrm>
          <a:prstGeom prst="straightConnector1">
            <a:avLst/>
          </a:prstGeom>
          <a:noFill/>
          <a:ln cap="flat" cmpd="sng" w="9525">
            <a:solidFill>
              <a:schemeClr val="dk2"/>
            </a:solidFill>
            <a:prstDash val="solid"/>
            <a:round/>
            <a:headEnd len="sm" w="sm" type="none"/>
            <a:tailEnd len="sm" w="sm" type="none"/>
          </a:ln>
        </p:spPr>
      </p:cxnSp>
      <p:sp>
        <p:nvSpPr>
          <p:cNvPr id="497" name="Google Shape;497;p58"/>
          <p:cNvSpPr/>
          <p:nvPr/>
        </p:nvSpPr>
        <p:spPr>
          <a:xfrm>
            <a:off x="5268700" y="2554500"/>
            <a:ext cx="890575" cy="727000"/>
          </a:xfrm>
          <a:custGeom>
            <a:rect b="b" l="l" r="r" t="t"/>
            <a:pathLst>
              <a:path extrusionOk="0" h="29080" w="35623">
                <a:moveTo>
                  <a:pt x="0" y="29080"/>
                </a:moveTo>
                <a:cubicBezTo>
                  <a:pt x="969" y="24960"/>
                  <a:pt x="-121" y="9209"/>
                  <a:pt x="5816" y="4362"/>
                </a:cubicBezTo>
                <a:cubicBezTo>
                  <a:pt x="11753" y="-485"/>
                  <a:pt x="30655" y="727"/>
                  <a:pt x="35623" y="0"/>
                </a:cubicBezTo>
              </a:path>
            </a:pathLst>
          </a:custGeom>
          <a:noFill/>
          <a:ln cap="flat" cmpd="sng" w="28575">
            <a:solidFill>
              <a:srgbClr val="07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8"/>
          <p:cNvSpPr txBox="1"/>
          <p:nvPr/>
        </p:nvSpPr>
        <p:spPr>
          <a:xfrm>
            <a:off x="3104400" y="1639075"/>
            <a:ext cx="3242708" cy="89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đẩy các đích khác ra khỏi ngăn xếp lùi</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504" name="Google Shape;504;p59"/>
          <p:cNvSpPr txBox="1"/>
          <p:nvPr/>
        </p:nvSpPr>
        <p:spPr>
          <a:xfrm>
            <a:off x="311700" y="0"/>
            <a:ext cx="8520600" cy="467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Tóm tắt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Tóm tắt</a:t>
            </a:r>
            <a:endParaRPr>
              <a:latin typeface="Arial"/>
              <a:ea typeface="Arial"/>
              <a:cs typeface="Arial"/>
              <a:sym typeface="Arial"/>
            </a:endParaRPr>
          </a:p>
        </p:txBody>
      </p:sp>
      <p:sp>
        <p:nvSpPr>
          <p:cNvPr id="510" name="Google Shape;510;p60"/>
          <p:cNvSpPr txBox="1"/>
          <p:nvPr>
            <p:ph idx="1" type="body"/>
          </p:nvPr>
        </p:nvSpPr>
        <p:spPr>
          <a:xfrm>
            <a:off x="276025" y="1035200"/>
            <a:ext cx="8753700" cy="338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1800">
                <a:solidFill>
                  <a:schemeClr val="dk1"/>
                </a:solidFill>
                <a:latin typeface="Arial"/>
                <a:ea typeface="Arial"/>
                <a:cs typeface="Arial"/>
                <a:sym typeface="Arial"/>
              </a:rPr>
              <a:t>Trong Bài học 7, bạn đã tìm hiểu cách:</a:t>
            </a:r>
            <a:endParaRPr sz="2300">
              <a:latin typeface="Arial"/>
              <a:ea typeface="Arial"/>
              <a:cs typeface="Arial"/>
              <a:sym typeface="Arial"/>
            </a:endParaRPr>
          </a:p>
          <a:p>
            <a:pPr indent="-342900" lvl="0" marL="457200" rtl="0" algn="l">
              <a:lnSpc>
                <a:spcPct val="115000"/>
              </a:lnSpc>
              <a:spcBef>
                <a:spcPts val="600"/>
              </a:spcBef>
              <a:spcAft>
                <a:spcPts val="0"/>
              </a:spcAft>
              <a:buClr>
                <a:srgbClr val="1C4587"/>
              </a:buClr>
              <a:buSzPts val="1800"/>
              <a:buChar char="●"/>
            </a:pPr>
            <a:r>
              <a:rPr lang="vi-VN" sz="1800">
                <a:solidFill>
                  <a:srgbClr val="1C4587"/>
                </a:solidFill>
                <a:uFill>
                  <a:noFill/>
                </a:uFill>
                <a:latin typeface="Arial"/>
                <a:ea typeface="Arial"/>
                <a:cs typeface="Arial"/>
                <a:sym typeface="Arial"/>
                <a:hlinkClick action="ppaction://hlinksldjump" r:id="rId3">
                  <a:extLst>
                    <a:ext uri="{A12FA001-AC4F-418D-AE19-62706E023703}">
                      <ahyp:hlinkClr val="tx"/>
                    </a:ext>
                  </a:extLst>
                </a:hlinkClick>
              </a:rPr>
              <a:t>Nắm được cách một thực thể của hoạt động chuyển đổi qua nhiều trạng thái vòng đời khi người dùng tương tác hoặc rời khỏi ứng dụng của bạn</a:t>
            </a:r>
            <a:endParaRPr sz="2300">
              <a:solidFill>
                <a:srgbClr val="1C4587"/>
              </a:solidFill>
              <a:latin typeface="Arial"/>
              <a:ea typeface="Arial"/>
              <a:cs typeface="Arial"/>
              <a:sym typeface="Arial"/>
            </a:endParaRPr>
          </a:p>
          <a:p>
            <a:pPr indent="-342900" lvl="0" marL="457200" rtl="0" algn="l">
              <a:lnSpc>
                <a:spcPct val="115000"/>
              </a:lnSpc>
              <a:spcBef>
                <a:spcPts val="0"/>
              </a:spcBef>
              <a:spcAft>
                <a:spcPts val="0"/>
              </a:spcAft>
              <a:buClr>
                <a:srgbClr val="1C4587"/>
              </a:buClr>
              <a:buSzPts val="1800"/>
              <a:buChar char="●"/>
            </a:pPr>
            <a:r>
              <a:rPr lang="vi-VN" sz="1800">
                <a:solidFill>
                  <a:srgbClr val="1C4587"/>
                </a:solidFill>
                <a:latin typeface="Arial"/>
                <a:ea typeface="Arial"/>
                <a:cs typeface="Arial"/>
                <a:sym typeface="Arial"/>
              </a:rPr>
              <a:t>D</a:t>
            </a:r>
            <a:r>
              <a:rPr lang="vi-VN" sz="1800">
                <a:solidFill>
                  <a:srgbClr val="1C4587"/>
                </a:solidFill>
                <a:uFill>
                  <a:noFill/>
                </a:uFill>
                <a:latin typeface="Arial"/>
                <a:ea typeface="Arial"/>
                <a:cs typeface="Arial"/>
                <a:sym typeface="Arial"/>
                <a:hlinkClick action="ppaction://hlinksldjump" r:id="rId4">
                  <a:extLst>
                    <a:ext uri="{A12FA001-AC4F-418D-AE19-62706E023703}">
                      <ahyp:hlinkClr val="tx"/>
                    </a:ext>
                  </a:extLst>
                </a:hlinkClick>
              </a:rPr>
              <a:t>uy trì trạng thái giao diện người dùng trong các thay đổi về cấu hình thông qua </a:t>
            </a:r>
            <a:r>
              <a:rPr lang="vi-VN" sz="1800">
                <a:solidFill>
                  <a:srgbClr val="1C4587"/>
                </a:solidFill>
                <a:uFill>
                  <a:noFill/>
                </a:uFill>
                <a:latin typeface="Courier New"/>
                <a:ea typeface="Courier New"/>
                <a:cs typeface="Courier New"/>
                <a:sym typeface="Courier New"/>
                <a:hlinkClick action="ppaction://hlinksldjump" r:id="rId5">
                  <a:extLst>
                    <a:ext uri="{A12FA001-AC4F-418D-AE19-62706E023703}">
                      <ahyp:hlinkClr val="tx"/>
                    </a:ext>
                  </a:extLst>
                </a:hlinkClick>
              </a:rPr>
              <a:t>Gói</a:t>
            </a:r>
            <a:endParaRPr sz="2300">
              <a:solidFill>
                <a:srgbClr val="1C4587"/>
              </a:solidFill>
              <a:latin typeface="Arial"/>
              <a:ea typeface="Arial"/>
              <a:cs typeface="Arial"/>
              <a:sym typeface="Arial"/>
            </a:endParaRPr>
          </a:p>
          <a:p>
            <a:pPr indent="-342900" lvl="0" marL="457200" rtl="0" algn="l">
              <a:lnSpc>
                <a:spcPct val="115000"/>
              </a:lnSpc>
              <a:spcBef>
                <a:spcPts val="0"/>
              </a:spcBef>
              <a:spcAft>
                <a:spcPts val="0"/>
              </a:spcAft>
              <a:buClr>
                <a:srgbClr val="1C4587"/>
              </a:buClr>
              <a:buSzPts val="1800"/>
              <a:buChar char="●"/>
            </a:pPr>
            <a:r>
              <a:rPr lang="vi-VN" sz="1800">
                <a:solidFill>
                  <a:srgbClr val="1C4587"/>
                </a:solidFill>
                <a:uFill>
                  <a:noFill/>
                </a:uFill>
                <a:latin typeface="Arial"/>
                <a:ea typeface="Arial"/>
                <a:cs typeface="Arial"/>
                <a:sym typeface="Arial"/>
                <a:hlinkClick action="ppaction://hlinksldjump" r:id="rId6">
                  <a:extLst>
                    <a:ext uri="{A12FA001-AC4F-418D-AE19-62706E023703}">
                      <ahyp:hlinkClr val="tx"/>
                    </a:ext>
                  </a:extLst>
                </a:hlinkClick>
              </a:rPr>
              <a:t>Các phương thức gọi lại trong vòng đời của mảnh tương tự như hoạt động, nhưng có thêm các phương thức khác</a:t>
            </a:r>
            <a:endParaRPr sz="2300">
              <a:solidFill>
                <a:srgbClr val="1C4587"/>
              </a:solidFill>
              <a:latin typeface="Arial"/>
              <a:ea typeface="Arial"/>
              <a:cs typeface="Arial"/>
              <a:sym typeface="Arial"/>
            </a:endParaRPr>
          </a:p>
          <a:p>
            <a:pPr indent="-342900" lvl="0" marL="457200" rtl="0" algn="l">
              <a:lnSpc>
                <a:spcPct val="115000"/>
              </a:lnSpc>
              <a:spcBef>
                <a:spcPts val="0"/>
              </a:spcBef>
              <a:spcAft>
                <a:spcPts val="0"/>
              </a:spcAft>
              <a:buClr>
                <a:srgbClr val="1C4587"/>
              </a:buClr>
              <a:buSzPts val="1800"/>
              <a:buChar char="●"/>
            </a:pPr>
            <a:r>
              <a:rPr lang="vi-VN" sz="1800">
                <a:solidFill>
                  <a:srgbClr val="1C4587"/>
                </a:solidFill>
                <a:latin typeface="Arial"/>
                <a:ea typeface="Arial"/>
                <a:cs typeface="Arial"/>
                <a:sym typeface="Arial"/>
              </a:rPr>
              <a:t>Dùng </a:t>
            </a:r>
            <a:r>
              <a:rPr lang="vi-VN" sz="1800">
                <a:solidFill>
                  <a:srgbClr val="1C4587"/>
                </a:solidFill>
                <a:uFill>
                  <a:noFill/>
                </a:uFill>
                <a:latin typeface="Arial"/>
                <a:ea typeface="Arial"/>
                <a:cs typeface="Arial"/>
                <a:sym typeface="Arial"/>
                <a:hlinkClick action="ppaction://hlinksldjump" r:id="rId7">
                  <a:extLst>
                    <a:ext uri="{A12FA001-AC4F-418D-AE19-62706E023703}">
                      <ahyp:hlinkClr val="tx"/>
                    </a:ext>
                  </a:extLst>
                </a:hlinkClick>
              </a:rPr>
              <a:t>các thành phần nhận biết vòng đời để giúp sắp xếp mã ứng dụng của bạn</a:t>
            </a:r>
            <a:endParaRPr sz="2300">
              <a:solidFill>
                <a:srgbClr val="1C4587"/>
              </a:solidFill>
              <a:latin typeface="Arial"/>
              <a:ea typeface="Arial"/>
              <a:cs typeface="Arial"/>
              <a:sym typeface="Arial"/>
            </a:endParaRPr>
          </a:p>
          <a:p>
            <a:pPr indent="-342900" lvl="0" marL="457200" rtl="0" algn="l">
              <a:lnSpc>
                <a:spcPct val="115000"/>
              </a:lnSpc>
              <a:spcBef>
                <a:spcPts val="0"/>
              </a:spcBef>
              <a:spcAft>
                <a:spcPts val="0"/>
              </a:spcAft>
              <a:buClr>
                <a:srgbClr val="1C4587"/>
              </a:buClr>
              <a:buSzPts val="1800"/>
              <a:buChar char="●"/>
            </a:pPr>
            <a:r>
              <a:rPr lang="vi-VN" sz="1800">
                <a:solidFill>
                  <a:srgbClr val="1C4587"/>
                </a:solidFill>
                <a:latin typeface="Arial"/>
                <a:ea typeface="Arial"/>
                <a:cs typeface="Arial"/>
                <a:sym typeface="Arial"/>
              </a:rPr>
              <a:t>Dùng </a:t>
            </a:r>
            <a:r>
              <a:rPr lang="vi-VN" sz="1800">
                <a:solidFill>
                  <a:srgbClr val="1C4587"/>
                </a:solidFill>
                <a:uFill>
                  <a:noFill/>
                </a:uFill>
                <a:latin typeface="Arial"/>
                <a:ea typeface="Arial"/>
                <a:cs typeface="Arial"/>
                <a:sym typeface="Arial"/>
                <a:hlinkClick action="ppaction://hlinksldjump" r:id="rId8">
                  <a:extLst>
                    <a:ext uri="{A12FA001-AC4F-418D-AE19-62706E023703}">
                      <ahyp:hlinkClr val="tx"/>
                    </a:ext>
                  </a:extLst>
                </a:hlinkClick>
              </a:rPr>
              <a:t>hành vi mặc định hoặc hành vi tùy chỉnh của ngăn xếp lùi</a:t>
            </a:r>
            <a:r>
              <a:rPr lang="vi-VN" sz="1800">
                <a:solidFill>
                  <a:srgbClr val="1C4587"/>
                </a:solidFill>
                <a:latin typeface="Arial"/>
                <a:ea typeface="Arial"/>
                <a:cs typeface="Arial"/>
                <a:sym typeface="Arial"/>
              </a:rPr>
              <a:t> </a:t>
            </a:r>
            <a:endParaRPr sz="2300">
              <a:solidFill>
                <a:srgbClr val="1C4587"/>
              </a:solidFill>
              <a:latin typeface="Arial"/>
              <a:ea typeface="Arial"/>
              <a:cs typeface="Arial"/>
              <a:sym typeface="Arial"/>
            </a:endParaRPr>
          </a:p>
          <a:p>
            <a:pPr indent="-342900" lvl="0" marL="457200" rtl="0" algn="l">
              <a:lnSpc>
                <a:spcPct val="115000"/>
              </a:lnSpc>
              <a:spcBef>
                <a:spcPts val="0"/>
              </a:spcBef>
              <a:spcAft>
                <a:spcPts val="0"/>
              </a:spcAft>
              <a:buClr>
                <a:srgbClr val="1C4587"/>
              </a:buClr>
              <a:buSzPts val="1800"/>
              <a:buChar char="●"/>
            </a:pPr>
            <a:r>
              <a:rPr lang="vi-VN" sz="1800">
                <a:solidFill>
                  <a:srgbClr val="1C4587"/>
                </a:solidFill>
                <a:uFill>
                  <a:noFill/>
                </a:uFill>
                <a:latin typeface="Arial"/>
                <a:ea typeface="Arial"/>
                <a:cs typeface="Arial"/>
                <a:sym typeface="Arial"/>
                <a:hlinkClick action="ppaction://hlinksldjump" r:id="rId9">
                  <a:extLst>
                    <a:ext uri="{A12FA001-AC4F-418D-AE19-62706E023703}">
                      <ahyp:hlinkClr val="tx"/>
                    </a:ext>
                  </a:extLst>
                </a:hlinkClick>
              </a:rPr>
              <a:t>Dùng tính năng ghi nhật ký để giúp gỡ lỗi và theo dõi trạng thái của ứng dụng</a:t>
            </a:r>
            <a:endParaRPr sz="2300">
              <a:solidFill>
                <a:srgbClr val="1C4587"/>
              </a:solidFill>
              <a:latin typeface="Arial"/>
              <a:ea typeface="Arial"/>
              <a:cs typeface="Arial"/>
              <a:sym typeface="Arial"/>
            </a:endParaRPr>
          </a:p>
        </p:txBody>
      </p:sp>
      <p:sp>
        <p:nvSpPr>
          <p:cNvPr id="511" name="Google Shape;511;p6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Tìm hiểu thêm</a:t>
            </a:r>
            <a:endParaRPr>
              <a:latin typeface="Arial"/>
              <a:ea typeface="Arial"/>
              <a:cs typeface="Arial"/>
              <a:sym typeface="Arial"/>
            </a:endParaRPr>
          </a:p>
        </p:txBody>
      </p:sp>
      <p:sp>
        <p:nvSpPr>
          <p:cNvPr id="517" name="Google Shape;517;p61"/>
          <p:cNvSpPr txBox="1"/>
          <p:nvPr>
            <p:ph idx="1" type="body"/>
          </p:nvPr>
        </p:nvSpPr>
        <p:spPr>
          <a:xfrm>
            <a:off x="311700" y="1304875"/>
            <a:ext cx="8520600" cy="3193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vi-VN" sz="2000" u="sng">
                <a:solidFill>
                  <a:srgbClr val="1155CC"/>
                </a:solidFill>
                <a:latin typeface="Arial"/>
                <a:ea typeface="Arial"/>
                <a:cs typeface="Arial"/>
                <a:sym typeface="Arial"/>
                <a:hlinkClick r:id="rId3">
                  <a:extLst>
                    <a:ext uri="{A12FA001-AC4F-418D-AE19-62706E023703}">
                      <ahyp:hlinkClr val="tx"/>
                    </a:ext>
                  </a:extLst>
                </a:hlinkClick>
              </a:rPr>
              <a:t>Tìm hiểu về Vòng đời hoạt động</a:t>
            </a:r>
            <a:endParaRPr>
              <a:solidFill>
                <a:srgbClr val="1155CC"/>
              </a:solidFill>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rgbClr val="1155CC"/>
                </a:solidFill>
                <a:latin typeface="Arial"/>
                <a:ea typeface="Arial"/>
                <a:cs typeface="Arial"/>
                <a:sym typeface="Arial"/>
                <a:hlinkClick r:id="rId4">
                  <a:extLst>
                    <a:ext uri="{A12FA001-AC4F-418D-AE19-62706E023703}">
                      <ahyp:hlinkClr val="tx"/>
                    </a:ext>
                  </a:extLst>
                </a:hlinkClick>
              </a:rPr>
              <a:t>Lớp Activity</a:t>
            </a:r>
            <a:endParaRPr>
              <a:solidFill>
                <a:srgbClr val="1155CC"/>
              </a:solidFill>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rgbClr val="1155CC"/>
                </a:solidFill>
                <a:latin typeface="Arial"/>
                <a:ea typeface="Arial"/>
                <a:cs typeface="Arial"/>
                <a:sym typeface="Arial"/>
                <a:hlinkClick r:id="rId5">
                  <a:extLst>
                    <a:ext uri="{A12FA001-AC4F-418D-AE19-62706E023703}">
                      <ahyp:hlinkClr val="tx"/>
                    </a:ext>
                  </a:extLst>
                </a:hlinkClick>
              </a:rPr>
              <a:t>Hướng dẫn và vòng đời của mảnh</a:t>
            </a:r>
            <a:endParaRPr>
              <a:solidFill>
                <a:srgbClr val="1155CC"/>
              </a:solidFill>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rgbClr val="1155CC"/>
                </a:solidFill>
                <a:latin typeface="Arial"/>
                <a:ea typeface="Arial"/>
                <a:cs typeface="Arial"/>
                <a:sym typeface="Arial"/>
                <a:hlinkClick r:id="rId6">
                  <a:extLst>
                    <a:ext uri="{A12FA001-AC4F-418D-AE19-62706E023703}">
                      <ahyp:hlinkClr val="tx"/>
                    </a:ext>
                  </a:extLst>
                </a:hlinkClick>
              </a:rPr>
              <a:t>Lớp Fragment</a:t>
            </a:r>
            <a:r>
              <a:rPr lang="vi-VN" sz="2000">
                <a:solidFill>
                  <a:srgbClr val="1155CC"/>
                </a:solidFill>
                <a:latin typeface="Arial"/>
                <a:ea typeface="Arial"/>
                <a:cs typeface="Arial"/>
                <a:sym typeface="Arial"/>
              </a:rPr>
              <a:t> </a:t>
            </a:r>
            <a:endParaRPr>
              <a:solidFill>
                <a:srgbClr val="1155CC"/>
              </a:solidFill>
              <a:latin typeface="Arial"/>
              <a:ea typeface="Arial"/>
              <a:cs typeface="Arial"/>
              <a:sym typeface="Arial"/>
            </a:endParaRPr>
          </a:p>
        </p:txBody>
      </p:sp>
      <p:sp>
        <p:nvSpPr>
          <p:cNvPr id="518" name="Google Shape;518;p6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Lộ trình</a:t>
            </a:r>
            <a:endParaRPr>
              <a:latin typeface="Arial"/>
              <a:ea typeface="Arial"/>
              <a:cs typeface="Arial"/>
              <a:sym typeface="Arial"/>
            </a:endParaRPr>
          </a:p>
        </p:txBody>
      </p:sp>
      <p:sp>
        <p:nvSpPr>
          <p:cNvPr id="524" name="Google Shape;524;p6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525" name="Google Shape;525;p62"/>
          <p:cNvSpPr txBox="1"/>
          <p:nvPr>
            <p:ph idx="1" type="body"/>
          </p:nvPr>
        </p:nvSpPr>
        <p:spPr>
          <a:xfrm>
            <a:off x="311701" y="1490525"/>
            <a:ext cx="5121900" cy="89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2500">
                <a:latin typeface="Arial"/>
                <a:ea typeface="Arial"/>
                <a:cs typeface="Arial"/>
                <a:sym typeface="Arial"/>
              </a:rPr>
              <a:t>Thực hành những gì bạn đã học được bằng cách hoàn thành lộ trình này:</a:t>
            </a:r>
            <a:endParaRPr>
              <a:latin typeface="Arial"/>
              <a:ea typeface="Arial"/>
              <a:cs typeface="Arial"/>
              <a:sym typeface="Arial"/>
            </a:endParaRPr>
          </a:p>
          <a:p>
            <a:pPr indent="0" lvl="0" marL="0" rtl="0" algn="l">
              <a:lnSpc>
                <a:spcPct val="115000"/>
              </a:lnSpc>
              <a:spcBef>
                <a:spcPts val="1000"/>
              </a:spcBef>
              <a:spcAft>
                <a:spcPts val="0"/>
              </a:spcAft>
              <a:buSzPts val="2400"/>
              <a:buNone/>
            </a:pPr>
            <a:r>
              <a:rPr lang="vi-VN" sz="2500" u="sng">
                <a:solidFill>
                  <a:schemeClr val="hlink"/>
                </a:solidFill>
                <a:latin typeface="Arial"/>
                <a:ea typeface="Arial"/>
                <a:cs typeface="Arial"/>
                <a:sym typeface="Arial"/>
                <a:hlinkClick r:id="rId3"/>
              </a:rPr>
              <a:t>Bài học 7: Vòng đời của hoạt động</a:t>
            </a:r>
            <a:r>
              <a:rPr lang="vi-VN" sz="2500" u="sng">
                <a:solidFill>
                  <a:schemeClr val="hlink"/>
                </a:solidFill>
                <a:latin typeface="Arial"/>
                <a:ea typeface="Arial"/>
                <a:cs typeface="Arial"/>
                <a:sym typeface="Arial"/>
              </a:rPr>
              <a:t> </a:t>
            </a:r>
            <a:r>
              <a:rPr lang="vi-VN" sz="2500" u="sng">
                <a:solidFill>
                  <a:schemeClr val="hlink"/>
                </a:solidFill>
                <a:latin typeface="Arial"/>
                <a:ea typeface="Arial"/>
                <a:cs typeface="Arial"/>
                <a:sym typeface="Arial"/>
                <a:hlinkClick r:id="rId4"/>
              </a:rPr>
              <a:t>và mảnh</a:t>
            </a:r>
            <a:endParaRPr>
              <a:latin typeface="Arial"/>
              <a:ea typeface="Arial"/>
              <a:cs typeface="Arial"/>
              <a:sym typeface="Arial"/>
            </a:endParaRPr>
          </a:p>
          <a:p>
            <a:pPr indent="0" lvl="0" marL="0" rtl="0" algn="l">
              <a:lnSpc>
                <a:spcPct val="115000"/>
              </a:lnSpc>
              <a:spcBef>
                <a:spcPts val="1000"/>
              </a:spcBef>
              <a:spcAft>
                <a:spcPts val="1000"/>
              </a:spcAft>
              <a:buSzPts val="2400"/>
              <a:buNone/>
            </a:pPr>
            <a:r>
              <a:t/>
            </a:r>
            <a:endParaRPr sz="2500">
              <a:solidFill>
                <a:schemeClr val="dk1"/>
              </a:solidFill>
              <a:latin typeface="Arial"/>
              <a:ea typeface="Arial"/>
              <a:cs typeface="Arial"/>
              <a:sym typeface="Arial"/>
            </a:endParaRPr>
          </a:p>
        </p:txBody>
      </p:sp>
      <p:pic>
        <p:nvPicPr>
          <p:cNvPr id="526" name="Google Shape;526;p62"/>
          <p:cNvPicPr preferRelativeResize="0"/>
          <p:nvPr/>
        </p:nvPicPr>
        <p:blipFill rotWithShape="1">
          <a:blip r:embed="rId5">
            <a:alphaModFix/>
          </a:blip>
          <a:srcRect b="13226" l="12796" r="12273" t="12878"/>
          <a:stretch/>
        </p:blipFill>
        <p:spPr>
          <a:xfrm>
            <a:off x="5771650" y="1382495"/>
            <a:ext cx="2755850" cy="271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400">
                <a:latin typeface="Arial"/>
                <a:ea typeface="Arial"/>
                <a:cs typeface="Arial"/>
                <a:sym typeface="Arial"/>
              </a:rPr>
              <a:t>Vòng đời hoạt động được đơn giản hóa</a:t>
            </a:r>
            <a:endParaRPr sz="3400">
              <a:latin typeface="Arial"/>
              <a:ea typeface="Arial"/>
              <a:cs typeface="Arial"/>
              <a:sym typeface="Arial"/>
            </a:endParaRPr>
          </a:p>
        </p:txBody>
      </p:sp>
      <p:sp>
        <p:nvSpPr>
          <p:cNvPr id="106" name="Google Shape;106;p2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grpSp>
        <p:nvGrpSpPr>
          <p:cNvPr id="107" name="Google Shape;107;p21"/>
          <p:cNvGrpSpPr/>
          <p:nvPr/>
        </p:nvGrpSpPr>
        <p:grpSpPr>
          <a:xfrm>
            <a:off x="3320326" y="1186700"/>
            <a:ext cx="2412300" cy="3089525"/>
            <a:chOff x="3320326" y="1186700"/>
            <a:chExt cx="2412300" cy="3089525"/>
          </a:xfrm>
        </p:grpSpPr>
        <p:sp>
          <p:nvSpPr>
            <p:cNvPr id="108" name="Google Shape;108;p21"/>
            <p:cNvSpPr/>
            <p:nvPr/>
          </p:nvSpPr>
          <p:spPr>
            <a:xfrm>
              <a:off x="3412600" y="1186700"/>
              <a:ext cx="2258400" cy="5292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Hoạt động được chạy</a:t>
              </a:r>
              <a:endParaRPr/>
            </a:p>
          </p:txBody>
        </p:sp>
        <p:sp>
          <p:nvSpPr>
            <p:cNvPr id="109" name="Google Shape;109;p21"/>
            <p:cNvSpPr txBox="1"/>
            <p:nvPr/>
          </p:nvSpPr>
          <p:spPr>
            <a:xfrm>
              <a:off x="3320326" y="2894000"/>
              <a:ext cx="2412300" cy="393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Ứng dụng đang chạy</a:t>
              </a:r>
              <a:endParaRPr/>
            </a:p>
          </p:txBody>
        </p:sp>
        <p:sp>
          <p:nvSpPr>
            <p:cNvPr id="110" name="Google Shape;110;p21"/>
            <p:cNvSpPr/>
            <p:nvPr/>
          </p:nvSpPr>
          <p:spPr>
            <a:xfrm>
              <a:off x="3597205" y="3784825"/>
              <a:ext cx="2010000" cy="491400"/>
            </a:xfrm>
            <a:prstGeom prst="roundRect">
              <a:avLst>
                <a:gd fmla="val 16667" name="adj"/>
              </a:avLst>
            </a:prstGeom>
            <a:solidFill>
              <a:srgbClr val="F8673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Hoạt động bị tắt</a:t>
              </a:r>
              <a:endParaRPr/>
            </a:p>
          </p:txBody>
        </p:sp>
        <p:cxnSp>
          <p:nvCxnSpPr>
            <p:cNvPr id="111" name="Google Shape;111;p21"/>
            <p:cNvCxnSpPr/>
            <p:nvPr/>
          </p:nvCxnSpPr>
          <p:spPr>
            <a:xfrm flipH="1">
              <a:off x="4526155" y="1715900"/>
              <a:ext cx="600" cy="451500"/>
            </a:xfrm>
            <a:prstGeom prst="straightConnector1">
              <a:avLst/>
            </a:prstGeom>
            <a:noFill/>
            <a:ln cap="flat" cmpd="sng" w="28575">
              <a:solidFill>
                <a:srgbClr val="000000"/>
              </a:solidFill>
              <a:prstDash val="solid"/>
              <a:round/>
              <a:headEnd len="sm" w="sm" type="none"/>
              <a:tailEnd len="med" w="med" type="triangle"/>
            </a:ln>
          </p:spPr>
        </p:cxnSp>
        <p:cxnSp>
          <p:nvCxnSpPr>
            <p:cNvPr id="112" name="Google Shape;112;p21"/>
            <p:cNvCxnSpPr/>
            <p:nvPr/>
          </p:nvCxnSpPr>
          <p:spPr>
            <a:xfrm>
              <a:off x="4526448" y="2571758"/>
              <a:ext cx="0" cy="451500"/>
            </a:xfrm>
            <a:prstGeom prst="straightConnector1">
              <a:avLst/>
            </a:prstGeom>
            <a:noFill/>
            <a:ln cap="flat" cmpd="sng" w="28575">
              <a:solidFill>
                <a:srgbClr val="000000"/>
              </a:solidFill>
              <a:prstDash val="solid"/>
              <a:round/>
              <a:headEnd len="sm" w="sm" type="none"/>
              <a:tailEnd len="med" w="med" type="triangle"/>
            </a:ln>
          </p:spPr>
        </p:cxnSp>
        <p:cxnSp>
          <p:nvCxnSpPr>
            <p:cNvPr id="113" name="Google Shape;113;p21"/>
            <p:cNvCxnSpPr>
              <a:stCxn id="109" idx="2"/>
            </p:cNvCxnSpPr>
            <p:nvPr/>
          </p:nvCxnSpPr>
          <p:spPr>
            <a:xfrm>
              <a:off x="4526476" y="3287600"/>
              <a:ext cx="0" cy="491400"/>
            </a:xfrm>
            <a:prstGeom prst="straightConnector1">
              <a:avLst/>
            </a:prstGeom>
            <a:noFill/>
            <a:ln cap="flat" cmpd="sng" w="28575">
              <a:solidFill>
                <a:srgbClr val="000000"/>
              </a:solidFill>
              <a:prstDash val="solid"/>
              <a:round/>
              <a:headEnd len="sm" w="sm" type="none"/>
              <a:tailEnd len="med" w="med" type="triangle"/>
            </a:ln>
          </p:spPr>
        </p:cxnSp>
        <p:sp>
          <p:nvSpPr>
            <p:cNvPr id="114" name="Google Shape;114;p21"/>
            <p:cNvSpPr/>
            <p:nvPr/>
          </p:nvSpPr>
          <p:spPr>
            <a:xfrm>
              <a:off x="3681474" y="2163570"/>
              <a:ext cx="1707000" cy="356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Consolas"/>
                  <a:ea typeface="Consolas"/>
                  <a:cs typeface="Consolas"/>
                  <a:sym typeface="Consolas"/>
                </a:rPr>
                <a:t>onCreate()</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cxnSp>
        <p:nvCxnSpPr>
          <p:cNvPr id="119" name="Google Shape;119;p22"/>
          <p:cNvCxnSpPr/>
          <p:nvPr/>
        </p:nvCxnSpPr>
        <p:spPr>
          <a:xfrm>
            <a:off x="6031324" y="3942485"/>
            <a:ext cx="174300" cy="172500"/>
          </a:xfrm>
          <a:prstGeom prst="straightConnector1">
            <a:avLst/>
          </a:prstGeom>
          <a:noFill/>
          <a:ln cap="flat" cmpd="sng" w="28575">
            <a:solidFill>
              <a:srgbClr val="073042"/>
            </a:solidFill>
            <a:prstDash val="solid"/>
            <a:round/>
            <a:headEnd len="sm" w="sm" type="none"/>
            <a:tailEnd len="sm" w="sm" type="none"/>
          </a:ln>
        </p:spPr>
      </p:cxnSp>
      <p:cxnSp>
        <p:nvCxnSpPr>
          <p:cNvPr id="120" name="Google Shape;120;p22"/>
          <p:cNvCxnSpPr/>
          <p:nvPr/>
        </p:nvCxnSpPr>
        <p:spPr>
          <a:xfrm>
            <a:off x="5469836" y="3447208"/>
            <a:ext cx="174300" cy="172500"/>
          </a:xfrm>
          <a:prstGeom prst="straightConnector1">
            <a:avLst/>
          </a:prstGeom>
          <a:noFill/>
          <a:ln cap="flat" cmpd="sng" w="28575">
            <a:solidFill>
              <a:srgbClr val="073042"/>
            </a:solidFill>
            <a:prstDash val="solid"/>
            <a:round/>
            <a:headEnd len="sm" w="sm" type="none"/>
            <a:tailEnd len="sm" w="sm" type="none"/>
          </a:ln>
        </p:spPr>
      </p:cxnSp>
      <p:cxnSp>
        <p:nvCxnSpPr>
          <p:cNvPr id="121" name="Google Shape;121;p22"/>
          <p:cNvCxnSpPr/>
          <p:nvPr/>
        </p:nvCxnSpPr>
        <p:spPr>
          <a:xfrm>
            <a:off x="4893631" y="2932888"/>
            <a:ext cx="174300" cy="172500"/>
          </a:xfrm>
          <a:prstGeom prst="straightConnector1">
            <a:avLst/>
          </a:prstGeom>
          <a:noFill/>
          <a:ln cap="flat" cmpd="sng" w="28575">
            <a:solidFill>
              <a:srgbClr val="073042"/>
            </a:solidFill>
            <a:prstDash val="solid"/>
            <a:round/>
            <a:headEnd len="sm" w="sm" type="none"/>
            <a:tailEnd len="sm" w="sm" type="none"/>
          </a:ln>
        </p:spPr>
      </p:cxnSp>
      <p:cxnSp>
        <p:nvCxnSpPr>
          <p:cNvPr id="122" name="Google Shape;122;p22"/>
          <p:cNvCxnSpPr/>
          <p:nvPr/>
        </p:nvCxnSpPr>
        <p:spPr>
          <a:xfrm>
            <a:off x="4347928" y="2423599"/>
            <a:ext cx="174300" cy="172500"/>
          </a:xfrm>
          <a:prstGeom prst="straightConnector1">
            <a:avLst/>
          </a:prstGeom>
          <a:noFill/>
          <a:ln cap="flat" cmpd="sng" w="28575">
            <a:solidFill>
              <a:srgbClr val="073042"/>
            </a:solidFill>
            <a:prstDash val="solid"/>
            <a:round/>
            <a:headEnd len="sm" w="sm" type="none"/>
            <a:tailEnd len="sm" w="sm" type="none"/>
          </a:ln>
        </p:spPr>
      </p:cxnSp>
      <p:cxnSp>
        <p:nvCxnSpPr>
          <p:cNvPr id="123" name="Google Shape;123;p22"/>
          <p:cNvCxnSpPr/>
          <p:nvPr/>
        </p:nvCxnSpPr>
        <p:spPr>
          <a:xfrm>
            <a:off x="3802530" y="1931609"/>
            <a:ext cx="174300" cy="172500"/>
          </a:xfrm>
          <a:prstGeom prst="straightConnector1">
            <a:avLst/>
          </a:prstGeom>
          <a:noFill/>
          <a:ln cap="flat" cmpd="sng" w="28575">
            <a:solidFill>
              <a:srgbClr val="073042"/>
            </a:solidFill>
            <a:prstDash val="solid"/>
            <a:round/>
            <a:headEnd len="sm" w="sm" type="none"/>
            <a:tailEnd len="sm" w="sm" type="none"/>
          </a:ln>
        </p:spPr>
      </p:cxnSp>
      <p:cxnSp>
        <p:nvCxnSpPr>
          <p:cNvPr id="124" name="Google Shape;124;p22"/>
          <p:cNvCxnSpPr/>
          <p:nvPr/>
        </p:nvCxnSpPr>
        <p:spPr>
          <a:xfrm>
            <a:off x="3275981" y="1429602"/>
            <a:ext cx="174300" cy="172500"/>
          </a:xfrm>
          <a:prstGeom prst="straightConnector1">
            <a:avLst/>
          </a:prstGeom>
          <a:noFill/>
          <a:ln cap="flat" cmpd="sng" w="28575">
            <a:solidFill>
              <a:srgbClr val="073042"/>
            </a:solidFill>
            <a:prstDash val="solid"/>
            <a:round/>
            <a:headEnd len="sm" w="sm" type="none"/>
            <a:tailEnd len="sm" w="sm" type="none"/>
          </a:ln>
        </p:spPr>
      </p:cxnSp>
      <p:cxnSp>
        <p:nvCxnSpPr>
          <p:cNvPr id="125" name="Google Shape;125;p22"/>
          <p:cNvCxnSpPr>
            <a:stCxn id="126" idx="1"/>
            <a:endCxn id="127" idx="1"/>
          </p:cNvCxnSpPr>
          <p:nvPr/>
        </p:nvCxnSpPr>
        <p:spPr>
          <a:xfrm rot="10800000">
            <a:off x="1173773" y="1790342"/>
            <a:ext cx="4106100" cy="2017200"/>
          </a:xfrm>
          <a:prstGeom prst="curvedConnector3">
            <a:avLst>
              <a:gd fmla="val 105801" name="adj1"/>
            </a:avLst>
          </a:prstGeom>
          <a:noFill/>
          <a:ln cap="flat" cmpd="sng" w="28575">
            <a:solidFill>
              <a:srgbClr val="073042"/>
            </a:solidFill>
            <a:prstDash val="solid"/>
            <a:round/>
            <a:headEnd len="sm" w="sm" type="none"/>
            <a:tailEnd len="med" w="med" type="triangle"/>
          </a:ln>
        </p:spPr>
      </p:cxnSp>
      <p:sp>
        <p:nvSpPr>
          <p:cNvPr id="128" name="Google Shape;128;p2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500">
                <a:latin typeface="Arial"/>
                <a:ea typeface="Arial"/>
                <a:cs typeface="Arial"/>
                <a:sym typeface="Arial"/>
              </a:rPr>
              <a:t>Vòng đời của hoạt động</a:t>
            </a:r>
            <a:endParaRPr sz="3500">
              <a:latin typeface="Arial"/>
              <a:ea typeface="Arial"/>
              <a:cs typeface="Arial"/>
              <a:sym typeface="Arial"/>
            </a:endParaRPr>
          </a:p>
        </p:txBody>
      </p:sp>
      <p:sp>
        <p:nvSpPr>
          <p:cNvPr id="129" name="Google Shape;129;p2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30" name="Google Shape;130;p22"/>
          <p:cNvSpPr/>
          <p:nvPr/>
        </p:nvSpPr>
        <p:spPr>
          <a:xfrm>
            <a:off x="177302" y="1089075"/>
            <a:ext cx="1884300" cy="393600"/>
          </a:xfrm>
          <a:prstGeom prst="roundRect">
            <a:avLst>
              <a:gd fmla="val 16667" name="adj"/>
            </a:avLst>
          </a:prstGeom>
          <a:solidFill>
            <a:srgbClr val="FFE59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vi-VN" sz="1500" u="none" cap="none" strike="noStrike">
                <a:solidFill>
                  <a:srgbClr val="000000"/>
                </a:solidFill>
                <a:latin typeface="Roboto Condensed"/>
                <a:ea typeface="Roboto Condensed"/>
                <a:cs typeface="Roboto Condensed"/>
                <a:sym typeface="Roboto Condensed"/>
              </a:rPr>
              <a:t>Hoạt động được chạy</a:t>
            </a:r>
            <a:endParaRPr/>
          </a:p>
        </p:txBody>
      </p:sp>
      <p:sp>
        <p:nvSpPr>
          <p:cNvPr id="131" name="Google Shape;131;p22"/>
          <p:cNvSpPr/>
          <p:nvPr/>
        </p:nvSpPr>
        <p:spPr>
          <a:xfrm>
            <a:off x="2427941" y="1089075"/>
            <a:ext cx="1210200" cy="39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Consolas"/>
                <a:ea typeface="Consolas"/>
                <a:cs typeface="Consolas"/>
                <a:sym typeface="Consolas"/>
              </a:rPr>
              <a:t>onCreate()</a:t>
            </a:r>
            <a:endParaRPr/>
          </a:p>
        </p:txBody>
      </p:sp>
      <p:sp>
        <p:nvSpPr>
          <p:cNvPr id="132" name="Google Shape;132;p22"/>
          <p:cNvSpPr/>
          <p:nvPr/>
        </p:nvSpPr>
        <p:spPr>
          <a:xfrm>
            <a:off x="2879573" y="1593408"/>
            <a:ext cx="1210200" cy="39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Consolas"/>
                <a:ea typeface="Consolas"/>
                <a:cs typeface="Consolas"/>
                <a:sym typeface="Consolas"/>
              </a:rPr>
              <a:t>onStart()</a:t>
            </a:r>
            <a:endParaRPr/>
          </a:p>
        </p:txBody>
      </p:sp>
      <p:sp>
        <p:nvSpPr>
          <p:cNvPr id="133" name="Google Shape;133;p22"/>
          <p:cNvSpPr/>
          <p:nvPr/>
        </p:nvSpPr>
        <p:spPr>
          <a:xfrm>
            <a:off x="3638129" y="2097742"/>
            <a:ext cx="1210200" cy="39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Consolas"/>
                <a:ea typeface="Consolas"/>
                <a:cs typeface="Consolas"/>
                <a:sym typeface="Consolas"/>
              </a:rPr>
              <a:t>onResume()</a:t>
            </a:r>
            <a:endParaRPr/>
          </a:p>
        </p:txBody>
      </p:sp>
      <p:sp>
        <p:nvSpPr>
          <p:cNvPr id="134" name="Google Shape;134;p22"/>
          <p:cNvSpPr/>
          <p:nvPr/>
        </p:nvSpPr>
        <p:spPr>
          <a:xfrm>
            <a:off x="3945802" y="2602075"/>
            <a:ext cx="1884300" cy="3936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vi-VN" sz="1500" u="none" cap="none" strike="noStrike">
                <a:solidFill>
                  <a:srgbClr val="000000"/>
                </a:solidFill>
                <a:latin typeface="Roboto Condensed"/>
                <a:ea typeface="Roboto Condensed"/>
                <a:cs typeface="Roboto Condensed"/>
                <a:sym typeface="Roboto Condensed"/>
              </a:rPr>
              <a:t>Hoạt động đang chạy</a:t>
            </a:r>
            <a:endParaRPr/>
          </a:p>
        </p:txBody>
      </p:sp>
      <p:sp>
        <p:nvSpPr>
          <p:cNvPr id="135" name="Google Shape;135;p22"/>
          <p:cNvSpPr/>
          <p:nvPr/>
        </p:nvSpPr>
        <p:spPr>
          <a:xfrm>
            <a:off x="4848340" y="3106408"/>
            <a:ext cx="1210200" cy="39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Consolas"/>
                <a:ea typeface="Consolas"/>
                <a:cs typeface="Consolas"/>
                <a:sym typeface="Consolas"/>
              </a:rPr>
              <a:t>onPause()</a:t>
            </a:r>
            <a:endParaRPr/>
          </a:p>
        </p:txBody>
      </p:sp>
      <p:sp>
        <p:nvSpPr>
          <p:cNvPr id="126" name="Google Shape;126;p22"/>
          <p:cNvSpPr/>
          <p:nvPr/>
        </p:nvSpPr>
        <p:spPr>
          <a:xfrm>
            <a:off x="5279873" y="3610742"/>
            <a:ext cx="1210200" cy="39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Consolas"/>
                <a:ea typeface="Consolas"/>
                <a:cs typeface="Consolas"/>
                <a:sym typeface="Consolas"/>
              </a:rPr>
              <a:t>onStop()</a:t>
            </a:r>
            <a:endParaRPr/>
          </a:p>
        </p:txBody>
      </p:sp>
      <p:sp>
        <p:nvSpPr>
          <p:cNvPr id="136" name="Google Shape;136;p22"/>
          <p:cNvSpPr/>
          <p:nvPr/>
        </p:nvSpPr>
        <p:spPr>
          <a:xfrm>
            <a:off x="5830010" y="4115100"/>
            <a:ext cx="1265100" cy="39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Consolas"/>
                <a:ea typeface="Consolas"/>
                <a:cs typeface="Consolas"/>
                <a:sym typeface="Consolas"/>
              </a:rPr>
              <a:t>onDestroy()</a:t>
            </a:r>
            <a:endParaRPr/>
          </a:p>
        </p:txBody>
      </p:sp>
      <p:sp>
        <p:nvSpPr>
          <p:cNvPr id="137" name="Google Shape;137;p22"/>
          <p:cNvSpPr/>
          <p:nvPr/>
        </p:nvSpPr>
        <p:spPr>
          <a:xfrm>
            <a:off x="7500360" y="4115075"/>
            <a:ext cx="1493100" cy="393600"/>
          </a:xfrm>
          <a:prstGeom prst="roundRect">
            <a:avLst>
              <a:gd fmla="val 16667" name="adj"/>
            </a:avLst>
          </a:prstGeom>
          <a:solidFill>
            <a:srgbClr val="FF727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vi-VN" sz="1500" u="none" cap="none" strike="noStrike">
                <a:solidFill>
                  <a:srgbClr val="000000"/>
                </a:solidFill>
                <a:latin typeface="Roboto Condensed"/>
                <a:ea typeface="Roboto Condensed"/>
                <a:cs typeface="Roboto Condensed"/>
                <a:sym typeface="Roboto Condensed"/>
              </a:rPr>
              <a:t>Hoạt động bị tắt</a:t>
            </a:r>
            <a:endParaRPr/>
          </a:p>
        </p:txBody>
      </p:sp>
      <p:sp>
        <p:nvSpPr>
          <p:cNvPr id="127" name="Google Shape;127;p22"/>
          <p:cNvSpPr/>
          <p:nvPr/>
        </p:nvSpPr>
        <p:spPr>
          <a:xfrm>
            <a:off x="1173710" y="1593400"/>
            <a:ext cx="1358400" cy="39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Consolas"/>
                <a:ea typeface="Consolas"/>
                <a:cs typeface="Consolas"/>
                <a:sym typeface="Consolas"/>
              </a:rPr>
              <a:t>onRestart()</a:t>
            </a:r>
            <a:endParaRPr/>
          </a:p>
        </p:txBody>
      </p:sp>
      <p:cxnSp>
        <p:nvCxnSpPr>
          <p:cNvPr id="138" name="Google Shape;138;p22"/>
          <p:cNvCxnSpPr>
            <a:stCxn id="130" idx="3"/>
            <a:endCxn id="131" idx="1"/>
          </p:cNvCxnSpPr>
          <p:nvPr/>
        </p:nvCxnSpPr>
        <p:spPr>
          <a:xfrm>
            <a:off x="2061602" y="1285875"/>
            <a:ext cx="366300" cy="0"/>
          </a:xfrm>
          <a:prstGeom prst="straightConnector1">
            <a:avLst/>
          </a:prstGeom>
          <a:noFill/>
          <a:ln cap="flat" cmpd="sng" w="28575">
            <a:solidFill>
              <a:srgbClr val="073042"/>
            </a:solidFill>
            <a:prstDash val="solid"/>
            <a:round/>
            <a:headEnd len="sm" w="sm" type="none"/>
            <a:tailEnd len="med" w="med" type="triangle"/>
          </a:ln>
        </p:spPr>
      </p:cxnSp>
      <p:cxnSp>
        <p:nvCxnSpPr>
          <p:cNvPr id="139" name="Google Shape;139;p22"/>
          <p:cNvCxnSpPr>
            <a:stCxn id="136" idx="3"/>
            <a:endCxn id="137" idx="1"/>
          </p:cNvCxnSpPr>
          <p:nvPr/>
        </p:nvCxnSpPr>
        <p:spPr>
          <a:xfrm>
            <a:off x="7095110" y="4311900"/>
            <a:ext cx="405300" cy="0"/>
          </a:xfrm>
          <a:prstGeom prst="straightConnector1">
            <a:avLst/>
          </a:prstGeom>
          <a:noFill/>
          <a:ln cap="flat" cmpd="sng" w="28575">
            <a:solidFill>
              <a:srgbClr val="073042"/>
            </a:solidFill>
            <a:prstDash val="solid"/>
            <a:round/>
            <a:headEnd len="sm" w="sm" type="none"/>
            <a:tailEnd len="med" w="med" type="triangle"/>
          </a:ln>
        </p:spPr>
      </p:cxnSp>
      <p:cxnSp>
        <p:nvCxnSpPr>
          <p:cNvPr id="140" name="Google Shape;140;p22"/>
          <p:cNvCxnSpPr>
            <a:stCxn id="135" idx="1"/>
            <a:endCxn id="133" idx="1"/>
          </p:cNvCxnSpPr>
          <p:nvPr/>
        </p:nvCxnSpPr>
        <p:spPr>
          <a:xfrm rot="10800000">
            <a:off x="3638140" y="2294608"/>
            <a:ext cx="1210200" cy="1008600"/>
          </a:xfrm>
          <a:prstGeom prst="curvedConnector3">
            <a:avLst>
              <a:gd fmla="val 119678" name="adj1"/>
            </a:avLst>
          </a:prstGeom>
          <a:noFill/>
          <a:ln cap="flat" cmpd="sng" w="28575">
            <a:solidFill>
              <a:srgbClr val="073042"/>
            </a:solidFill>
            <a:prstDash val="solid"/>
            <a:round/>
            <a:headEnd len="sm" w="sm" type="none"/>
            <a:tailEnd len="med" w="med" type="triangle"/>
          </a:ln>
        </p:spPr>
      </p:cxnSp>
      <p:cxnSp>
        <p:nvCxnSpPr>
          <p:cNvPr id="141" name="Google Shape;141;p22"/>
          <p:cNvCxnSpPr>
            <a:stCxn id="127" idx="3"/>
            <a:endCxn id="132" idx="1"/>
          </p:cNvCxnSpPr>
          <p:nvPr/>
        </p:nvCxnSpPr>
        <p:spPr>
          <a:xfrm>
            <a:off x="2532110" y="1790200"/>
            <a:ext cx="347400" cy="0"/>
          </a:xfrm>
          <a:prstGeom prst="straightConnector1">
            <a:avLst/>
          </a:prstGeom>
          <a:noFill/>
          <a:ln cap="flat" cmpd="sng" w="28575">
            <a:solidFill>
              <a:srgbClr val="073042"/>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200"/>
                                        <p:tgtEl>
                                          <p:spTgt spid="138"/>
                                        </p:tgtEl>
                                      </p:cBhvr>
                                    </p:animEffect>
                                  </p:childTnLst>
                                </p:cTn>
                              </p:par>
                            </p:childTnLst>
                          </p:cTn>
                        </p:par>
                        <p:par>
                          <p:cTn fill="hold">
                            <p:stCondLst>
                              <p:cond delay="200"/>
                            </p:stCondLst>
                            <p:childTnLst>
                              <p:par>
                                <p:cTn fill="hold" nodeType="after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300"/>
                                        <p:tgtEl>
                                          <p:spTgt spid="13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200"/>
                                        <p:tgtEl>
                                          <p:spTgt spid="124"/>
                                        </p:tgtEl>
                                      </p:cBhvr>
                                    </p:animEffect>
                                  </p:childTnLst>
                                </p:cTn>
                              </p:par>
                            </p:childTnLst>
                          </p:cTn>
                        </p:par>
                        <p:par>
                          <p:cTn fill="hold">
                            <p:stCondLst>
                              <p:cond delay="700"/>
                            </p:stCondLst>
                            <p:childTnLst>
                              <p:par>
                                <p:cTn fill="hold" nodeType="after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200"/>
                                        <p:tgtEl>
                                          <p:spTgt spid="132"/>
                                        </p:tgtEl>
                                      </p:cBhvr>
                                    </p:animEffect>
                                  </p:childTnLst>
                                </p:cTn>
                              </p:par>
                            </p:childTnLst>
                          </p:cTn>
                        </p:par>
                        <p:par>
                          <p:cTn fill="hold">
                            <p:stCondLst>
                              <p:cond delay="900"/>
                            </p:stCondLst>
                            <p:childTnLst>
                              <p:par>
                                <p:cTn fill="hold" nodeType="after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200"/>
                                        <p:tgtEl>
                                          <p:spTgt spid="123"/>
                                        </p:tgtEl>
                                      </p:cBhvr>
                                    </p:animEffect>
                                  </p:childTnLst>
                                </p:cTn>
                              </p:par>
                            </p:childTnLst>
                          </p:cTn>
                        </p:par>
                        <p:par>
                          <p:cTn fill="hold">
                            <p:stCondLst>
                              <p:cond delay="1100"/>
                            </p:stCondLst>
                            <p:childTnLst>
                              <p:par>
                                <p:cTn fill="hold" nodeType="after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200"/>
                                        <p:tgtEl>
                                          <p:spTgt spid="133"/>
                                        </p:tgtEl>
                                      </p:cBhvr>
                                    </p:animEffect>
                                  </p:childTnLst>
                                </p:cTn>
                              </p:par>
                            </p:childTnLst>
                          </p:cTn>
                        </p:par>
                        <p:par>
                          <p:cTn fill="hold">
                            <p:stCondLst>
                              <p:cond delay="1300"/>
                            </p:stCondLst>
                            <p:childTnLst>
                              <p:par>
                                <p:cTn fill="hold" nodeType="after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200"/>
                                        <p:tgtEl>
                                          <p:spTgt spid="12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200"/>
                                        <p:tgtEl>
                                          <p:spTgt spid="134"/>
                                        </p:tgtEl>
                                      </p:cBhvr>
                                    </p:animEffect>
                                  </p:childTnLst>
                                </p:cTn>
                              </p:par>
                            </p:childTnLst>
                          </p:cTn>
                        </p:par>
                        <p:par>
                          <p:cTn fill="hold">
                            <p:stCondLst>
                              <p:cond delay="1700"/>
                            </p:stCondLst>
                            <p:childTnLst>
                              <p:par>
                                <p:cTn fill="hold" nodeType="after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200"/>
                                        <p:tgtEl>
                                          <p:spTgt spid="121"/>
                                        </p:tgtEl>
                                      </p:cBhvr>
                                    </p:animEffect>
                                  </p:childTnLst>
                                </p:cTn>
                              </p:par>
                            </p:childTnLst>
                          </p:cTn>
                        </p:par>
                        <p:par>
                          <p:cTn fill="hold">
                            <p:stCondLst>
                              <p:cond delay="1900"/>
                            </p:stCondLst>
                            <p:childTnLst>
                              <p:par>
                                <p:cTn fill="hold" nodeType="after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200"/>
                                        <p:tgtEl>
                                          <p:spTgt spid="135"/>
                                        </p:tgtEl>
                                      </p:cBhvr>
                                    </p:animEffect>
                                  </p:childTnLst>
                                </p:cTn>
                              </p:par>
                            </p:childTnLst>
                          </p:cTn>
                        </p:par>
                        <p:par>
                          <p:cTn fill="hold">
                            <p:stCondLst>
                              <p:cond delay="2100"/>
                            </p:stCondLst>
                            <p:childTnLst>
                              <p:par>
                                <p:cTn fill="hold" nodeType="after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200"/>
                                        <p:tgtEl>
                                          <p:spTgt spid="120"/>
                                        </p:tgtEl>
                                      </p:cBhvr>
                                    </p:animEffect>
                                  </p:childTnLst>
                                </p:cTn>
                              </p:par>
                            </p:childTnLst>
                          </p:cTn>
                        </p:par>
                        <p:par>
                          <p:cTn fill="hold">
                            <p:stCondLst>
                              <p:cond delay="2300"/>
                            </p:stCondLst>
                            <p:childTnLst>
                              <p:par>
                                <p:cTn fill="hold" nodeType="after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200"/>
                                        <p:tgtEl>
                                          <p:spTgt spid="126"/>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200"/>
                                        <p:tgtEl>
                                          <p:spTgt spid="119"/>
                                        </p:tgtEl>
                                      </p:cBhvr>
                                    </p:animEffect>
                                  </p:childTnLst>
                                </p:cTn>
                              </p:par>
                            </p:childTnLst>
                          </p:cTn>
                        </p:par>
                        <p:par>
                          <p:cTn fill="hold">
                            <p:stCondLst>
                              <p:cond delay="2700"/>
                            </p:stCondLst>
                            <p:childTnLst>
                              <p:par>
                                <p:cTn fill="hold" nodeType="after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200"/>
                                        <p:tgtEl>
                                          <p:spTgt spid="136"/>
                                        </p:tgtEl>
                                      </p:cBhvr>
                                    </p:animEffect>
                                  </p:childTnLst>
                                </p:cTn>
                              </p:par>
                            </p:childTnLst>
                          </p:cTn>
                        </p:par>
                        <p:par>
                          <p:cTn fill="hold">
                            <p:stCondLst>
                              <p:cond delay="2900"/>
                            </p:stCondLst>
                            <p:childTnLst>
                              <p:par>
                                <p:cTn fill="hold" nodeType="after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200"/>
                                        <p:tgtEl>
                                          <p:spTgt spid="139"/>
                                        </p:tgtEl>
                                      </p:cBhvr>
                                    </p:animEffect>
                                  </p:childTnLst>
                                </p:cTn>
                              </p:par>
                            </p:childTnLst>
                          </p:cTn>
                        </p:par>
                        <p:par>
                          <p:cTn fill="hold">
                            <p:stCondLst>
                              <p:cond delay="3100"/>
                            </p:stCondLst>
                            <p:childTnLst>
                              <p:par>
                                <p:cTn fill="hold" nodeType="after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3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Trạng thái của hoạt động</a:t>
            </a:r>
            <a:endParaRPr>
              <a:latin typeface="Arial"/>
              <a:ea typeface="Arial"/>
              <a:cs typeface="Arial"/>
              <a:sym typeface="Arial"/>
            </a:endParaRPr>
          </a:p>
        </p:txBody>
      </p:sp>
      <p:sp>
        <p:nvSpPr>
          <p:cNvPr id="147" name="Google Shape;147;p2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grpSp>
        <p:nvGrpSpPr>
          <p:cNvPr id="148" name="Google Shape;148;p23"/>
          <p:cNvGrpSpPr/>
          <p:nvPr/>
        </p:nvGrpSpPr>
        <p:grpSpPr>
          <a:xfrm>
            <a:off x="3429000" y="1111822"/>
            <a:ext cx="2286000" cy="3387133"/>
            <a:chOff x="3429000" y="1111822"/>
            <a:chExt cx="2286000" cy="3387133"/>
          </a:xfrm>
        </p:grpSpPr>
        <p:sp>
          <p:nvSpPr>
            <p:cNvPr id="149" name="Google Shape;149;p23"/>
            <p:cNvSpPr/>
            <p:nvPr/>
          </p:nvSpPr>
          <p:spPr>
            <a:xfrm>
              <a:off x="3429000" y="2676250"/>
              <a:ext cx="2286000" cy="2565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Hoạt động đang chạy</a:t>
              </a:r>
              <a:endParaRPr/>
            </a:p>
          </p:txBody>
        </p:sp>
        <p:cxnSp>
          <p:nvCxnSpPr>
            <p:cNvPr id="150" name="Google Shape;150;p23"/>
            <p:cNvCxnSpPr>
              <a:stCxn id="151" idx="2"/>
            </p:cNvCxnSpPr>
            <p:nvPr/>
          </p:nvCxnSpPr>
          <p:spPr>
            <a:xfrm>
              <a:off x="4571900" y="1386022"/>
              <a:ext cx="0" cy="218400"/>
            </a:xfrm>
            <a:prstGeom prst="straightConnector1">
              <a:avLst/>
            </a:prstGeom>
            <a:noFill/>
            <a:ln cap="flat" cmpd="sng" w="19050">
              <a:solidFill>
                <a:schemeClr val="dk2"/>
              </a:solidFill>
              <a:prstDash val="solid"/>
              <a:round/>
              <a:headEnd len="sm" w="sm" type="none"/>
              <a:tailEnd len="med" w="med" type="triangle"/>
            </a:ln>
          </p:spPr>
        </p:cxnSp>
        <p:cxnSp>
          <p:nvCxnSpPr>
            <p:cNvPr id="152" name="Google Shape;152;p23"/>
            <p:cNvCxnSpPr>
              <a:stCxn id="153" idx="2"/>
            </p:cNvCxnSpPr>
            <p:nvPr/>
          </p:nvCxnSpPr>
          <p:spPr>
            <a:xfrm>
              <a:off x="4571900" y="1872194"/>
              <a:ext cx="0" cy="260100"/>
            </a:xfrm>
            <a:prstGeom prst="straightConnector1">
              <a:avLst/>
            </a:prstGeom>
            <a:noFill/>
            <a:ln cap="flat" cmpd="sng" w="19050">
              <a:solidFill>
                <a:schemeClr val="dk2"/>
              </a:solidFill>
              <a:prstDash val="solid"/>
              <a:round/>
              <a:headEnd len="sm" w="sm" type="none"/>
              <a:tailEnd len="med" w="med" type="triangle"/>
            </a:ln>
          </p:spPr>
        </p:cxnSp>
        <p:cxnSp>
          <p:nvCxnSpPr>
            <p:cNvPr id="154" name="Google Shape;154;p23"/>
            <p:cNvCxnSpPr>
              <a:stCxn id="155" idx="2"/>
              <a:endCxn id="149" idx="0"/>
            </p:cNvCxnSpPr>
            <p:nvPr/>
          </p:nvCxnSpPr>
          <p:spPr>
            <a:xfrm>
              <a:off x="4571850" y="2400075"/>
              <a:ext cx="0" cy="276300"/>
            </a:xfrm>
            <a:prstGeom prst="straightConnector1">
              <a:avLst/>
            </a:prstGeom>
            <a:noFill/>
            <a:ln cap="flat" cmpd="sng" w="19050">
              <a:solidFill>
                <a:schemeClr val="dk2"/>
              </a:solidFill>
              <a:prstDash val="solid"/>
              <a:round/>
              <a:headEnd len="sm" w="sm" type="none"/>
              <a:tailEnd len="med" w="med" type="triangle"/>
            </a:ln>
          </p:spPr>
        </p:cxnSp>
        <p:cxnSp>
          <p:nvCxnSpPr>
            <p:cNvPr id="156" name="Google Shape;156;p23"/>
            <p:cNvCxnSpPr>
              <a:stCxn id="157" idx="2"/>
            </p:cNvCxnSpPr>
            <p:nvPr/>
          </p:nvCxnSpPr>
          <p:spPr>
            <a:xfrm>
              <a:off x="4572000" y="3435700"/>
              <a:ext cx="0" cy="272100"/>
            </a:xfrm>
            <a:prstGeom prst="straightConnector1">
              <a:avLst/>
            </a:prstGeom>
            <a:noFill/>
            <a:ln cap="flat" cmpd="sng" w="19050">
              <a:solidFill>
                <a:schemeClr val="dk2"/>
              </a:solidFill>
              <a:prstDash val="solid"/>
              <a:round/>
              <a:headEnd len="sm" w="sm" type="none"/>
              <a:tailEnd len="med" w="med" type="triangle"/>
            </a:ln>
          </p:spPr>
        </p:cxnSp>
        <p:cxnSp>
          <p:nvCxnSpPr>
            <p:cNvPr id="158" name="Google Shape;158;p23"/>
            <p:cNvCxnSpPr>
              <a:stCxn id="159" idx="2"/>
            </p:cNvCxnSpPr>
            <p:nvPr/>
          </p:nvCxnSpPr>
          <p:spPr>
            <a:xfrm>
              <a:off x="4571900" y="3975583"/>
              <a:ext cx="0" cy="255600"/>
            </a:xfrm>
            <a:prstGeom prst="straightConnector1">
              <a:avLst/>
            </a:prstGeom>
            <a:noFill/>
            <a:ln cap="flat" cmpd="sng" w="19050">
              <a:solidFill>
                <a:schemeClr val="dk2"/>
              </a:solidFill>
              <a:prstDash val="solid"/>
              <a:round/>
              <a:headEnd len="sm" w="sm" type="none"/>
              <a:tailEnd len="med" w="med" type="triangle"/>
            </a:ln>
          </p:spPr>
        </p:cxnSp>
        <p:cxnSp>
          <p:nvCxnSpPr>
            <p:cNvPr id="160" name="Google Shape;160;p23"/>
            <p:cNvCxnSpPr>
              <a:stCxn id="149" idx="2"/>
            </p:cNvCxnSpPr>
            <p:nvPr/>
          </p:nvCxnSpPr>
          <p:spPr>
            <a:xfrm>
              <a:off x="4572000" y="2932750"/>
              <a:ext cx="0" cy="235200"/>
            </a:xfrm>
            <a:prstGeom prst="straightConnector1">
              <a:avLst/>
            </a:prstGeom>
            <a:noFill/>
            <a:ln cap="flat" cmpd="sng" w="19050">
              <a:solidFill>
                <a:schemeClr val="dk2"/>
              </a:solidFill>
              <a:prstDash val="solid"/>
              <a:round/>
              <a:headEnd len="sm" w="sm" type="none"/>
              <a:tailEnd len="med" w="med" type="triangle"/>
            </a:ln>
          </p:spPr>
        </p:cxnSp>
        <p:sp>
          <p:nvSpPr>
            <p:cNvPr id="151" name="Google Shape;151;p23"/>
            <p:cNvSpPr/>
            <p:nvPr/>
          </p:nvSpPr>
          <p:spPr>
            <a:xfrm>
              <a:off x="3902000" y="1111822"/>
              <a:ext cx="1339800" cy="274200"/>
            </a:xfrm>
            <a:prstGeom prst="roundRect">
              <a:avLst>
                <a:gd fmla="val 16667" name="adj"/>
              </a:avLst>
            </a:prstGeom>
            <a:solidFill>
              <a:srgbClr val="FFE599"/>
            </a:solidFill>
            <a:ln cap="flat" cmpd="sng" w="2857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ĐÃ TẠO</a:t>
              </a:r>
              <a:endParaRPr/>
            </a:p>
          </p:txBody>
        </p:sp>
        <p:sp>
          <p:nvSpPr>
            <p:cNvPr id="153" name="Google Shape;153;p23"/>
            <p:cNvSpPr/>
            <p:nvPr/>
          </p:nvSpPr>
          <p:spPr>
            <a:xfrm>
              <a:off x="3902000" y="1597994"/>
              <a:ext cx="1339800" cy="274200"/>
            </a:xfrm>
            <a:prstGeom prst="roundRect">
              <a:avLst>
                <a:gd fmla="val 16667" name="adj"/>
              </a:avLst>
            </a:prstGeom>
            <a:solidFill>
              <a:srgbClr val="FFFFFF"/>
            </a:solid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ĐÃ BẮT ĐẦU</a:t>
              </a:r>
              <a:endParaRPr/>
            </a:p>
          </p:txBody>
        </p:sp>
        <p:sp>
          <p:nvSpPr>
            <p:cNvPr id="155" name="Google Shape;155;p23"/>
            <p:cNvSpPr/>
            <p:nvPr/>
          </p:nvSpPr>
          <p:spPr>
            <a:xfrm>
              <a:off x="3718950" y="2125875"/>
              <a:ext cx="1705800" cy="274200"/>
            </a:xfrm>
            <a:prstGeom prst="roundRect">
              <a:avLst>
                <a:gd fmla="val 16667" name="adj"/>
              </a:avLst>
            </a:prstGeom>
            <a:solidFill>
              <a:srgbClr val="FFFFFF"/>
            </a:solid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ĐÃ TIẾP TỤC</a:t>
              </a:r>
              <a:endParaRPr/>
            </a:p>
          </p:txBody>
        </p:sp>
        <p:sp>
          <p:nvSpPr>
            <p:cNvPr id="157" name="Google Shape;157;p23"/>
            <p:cNvSpPr/>
            <p:nvPr/>
          </p:nvSpPr>
          <p:spPr>
            <a:xfrm>
              <a:off x="3719250" y="3161500"/>
              <a:ext cx="1705500" cy="274200"/>
            </a:xfrm>
            <a:prstGeom prst="roundRect">
              <a:avLst>
                <a:gd fmla="val 16667" name="adj"/>
              </a:avLst>
            </a:prstGeom>
            <a:solidFill>
              <a:srgbClr val="FFFFFF"/>
            </a:solidFill>
            <a:ln cap="flat" cmpd="sng" w="28575">
              <a:solidFill>
                <a:srgbClr val="F8673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ĐÃ TẠM DỪNG</a:t>
              </a:r>
              <a:endParaRPr/>
            </a:p>
          </p:txBody>
        </p:sp>
        <p:sp>
          <p:nvSpPr>
            <p:cNvPr id="159" name="Google Shape;159;p23"/>
            <p:cNvSpPr/>
            <p:nvPr/>
          </p:nvSpPr>
          <p:spPr>
            <a:xfrm>
              <a:off x="3902000" y="3701383"/>
              <a:ext cx="1339800" cy="274200"/>
            </a:xfrm>
            <a:prstGeom prst="roundRect">
              <a:avLst>
                <a:gd fmla="val 16667" name="adj"/>
              </a:avLst>
            </a:prstGeom>
            <a:solidFill>
              <a:srgbClr val="FFFFFF"/>
            </a:solidFill>
            <a:ln cap="flat" cmpd="sng" w="28575">
              <a:solidFill>
                <a:srgbClr val="F8673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ĐÃ DỪNG</a:t>
              </a:r>
              <a:endParaRPr/>
            </a:p>
          </p:txBody>
        </p:sp>
        <p:sp>
          <p:nvSpPr>
            <p:cNvPr id="161" name="Google Shape;161;p23"/>
            <p:cNvSpPr/>
            <p:nvPr/>
          </p:nvSpPr>
          <p:spPr>
            <a:xfrm>
              <a:off x="3902000" y="4224755"/>
              <a:ext cx="1339800" cy="274200"/>
            </a:xfrm>
            <a:prstGeom prst="roundRect">
              <a:avLst>
                <a:gd fmla="val 16667" name="adj"/>
              </a:avLst>
            </a:prstGeom>
            <a:solidFill>
              <a:srgbClr val="F86734"/>
            </a:solidFill>
            <a:ln cap="flat" cmpd="sng" w="28575">
              <a:solidFill>
                <a:srgbClr val="F8673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73042"/>
                  </a:solidFill>
                  <a:latin typeface="Roboto Condensed"/>
                  <a:ea typeface="Roboto Condensed"/>
                  <a:cs typeface="Roboto Condensed"/>
                  <a:sym typeface="Roboto Condensed"/>
                </a:rPr>
                <a:t>ĐÃ HỦY BỎ</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onCreate()</a:t>
            </a:r>
            <a:endParaRPr>
              <a:latin typeface="Arial"/>
              <a:ea typeface="Arial"/>
              <a:cs typeface="Arial"/>
              <a:sym typeface="Arial"/>
            </a:endParaRPr>
          </a:p>
        </p:txBody>
      </p:sp>
      <p:sp>
        <p:nvSpPr>
          <p:cNvPr id="167" name="Google Shape;167;p24"/>
          <p:cNvSpPr txBox="1"/>
          <p:nvPr>
            <p:ph idx="1" type="body"/>
          </p:nvPr>
        </p:nvSpPr>
        <p:spPr>
          <a:xfrm>
            <a:off x="311700" y="1810725"/>
            <a:ext cx="7988400" cy="24339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latin typeface="Arial"/>
                <a:ea typeface="Arial"/>
                <a:cs typeface="Arial"/>
                <a:sym typeface="Arial"/>
              </a:rPr>
              <a:t>Hoạt động được tạo và tác vụ khởi tạo khác sẽ diễn ra</a:t>
            </a:r>
            <a:endParaRPr>
              <a:latin typeface="Arial"/>
              <a:ea typeface="Arial"/>
              <a:cs typeface="Arial"/>
              <a:sym typeface="Arial"/>
            </a:endParaRPr>
          </a:p>
          <a:p>
            <a:pPr indent="-368300" lvl="0" marL="457200" rtl="0" algn="l">
              <a:lnSpc>
                <a:spcPct val="115000"/>
              </a:lnSpc>
              <a:spcBef>
                <a:spcPts val="1000"/>
              </a:spcBef>
              <a:spcAft>
                <a:spcPts val="0"/>
              </a:spcAft>
              <a:buSzPts val="2200"/>
              <a:buChar char="●"/>
            </a:pPr>
            <a:r>
              <a:rPr lang="vi-VN" sz="2200">
                <a:latin typeface="Arial"/>
                <a:ea typeface="Arial"/>
                <a:cs typeface="Arial"/>
                <a:sym typeface="Arial"/>
              </a:rPr>
              <a:t>Bạn phải triển khai lệnh gọi lại này</a:t>
            </a:r>
            <a:endParaRPr>
              <a:latin typeface="Arial"/>
              <a:ea typeface="Arial"/>
              <a:cs typeface="Arial"/>
              <a:sym typeface="Arial"/>
            </a:endParaRPr>
          </a:p>
          <a:p>
            <a:pPr indent="-368300" lvl="0" marL="457200" rtl="0" algn="l">
              <a:lnSpc>
                <a:spcPct val="115000"/>
              </a:lnSpc>
              <a:spcBef>
                <a:spcPts val="1000"/>
              </a:spcBef>
              <a:spcAft>
                <a:spcPts val="1000"/>
              </a:spcAft>
              <a:buSzPts val="2200"/>
              <a:buChar char="●"/>
            </a:pPr>
            <a:r>
              <a:rPr lang="vi-VN" sz="2200">
                <a:latin typeface="Arial"/>
                <a:ea typeface="Arial"/>
                <a:cs typeface="Arial"/>
                <a:sym typeface="Arial"/>
              </a:rPr>
              <a:t>Tăng cường giao diện người dùng của hoạt động và thực hiện logic khởi động ứng dụng khác</a:t>
            </a:r>
            <a:endParaRPr>
              <a:latin typeface="Arial"/>
              <a:ea typeface="Arial"/>
              <a:cs typeface="Arial"/>
              <a:sym typeface="Arial"/>
            </a:endParaRPr>
          </a:p>
        </p:txBody>
      </p:sp>
      <p:sp>
        <p:nvSpPr>
          <p:cNvPr id="168" name="Google Shape;168;p2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onStart()</a:t>
            </a:r>
            <a:endParaRPr>
              <a:latin typeface="Arial"/>
              <a:ea typeface="Arial"/>
              <a:cs typeface="Arial"/>
              <a:sym typeface="Arial"/>
            </a:endParaRPr>
          </a:p>
        </p:txBody>
      </p:sp>
      <p:sp>
        <p:nvSpPr>
          <p:cNvPr id="174" name="Google Shape;174;p25"/>
          <p:cNvSpPr txBox="1"/>
          <p:nvPr>
            <p:ph idx="1" type="body"/>
          </p:nvPr>
        </p:nvSpPr>
        <p:spPr>
          <a:xfrm>
            <a:off x="311700" y="1597106"/>
            <a:ext cx="8520600" cy="22218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vi-VN">
                <a:latin typeface="Arial"/>
                <a:ea typeface="Arial"/>
                <a:cs typeface="Arial"/>
                <a:sym typeface="Arial"/>
              </a:rPr>
              <a:t>Hoạt động sẽ hiển thị với người dùng</a:t>
            </a:r>
            <a:endParaRPr>
              <a:latin typeface="Arial"/>
              <a:ea typeface="Arial"/>
              <a:cs typeface="Arial"/>
              <a:sym typeface="Arial"/>
            </a:endParaRPr>
          </a:p>
          <a:p>
            <a:pPr indent="-381000" lvl="0" marL="457200" rtl="0" algn="l">
              <a:lnSpc>
                <a:spcPct val="115000"/>
              </a:lnSpc>
              <a:spcBef>
                <a:spcPts val="0"/>
              </a:spcBef>
              <a:spcAft>
                <a:spcPts val="0"/>
              </a:spcAft>
              <a:buSzPts val="2400"/>
              <a:buChar char="●"/>
            </a:pPr>
            <a:r>
              <a:rPr lang="vi-VN">
                <a:latin typeface="Arial"/>
                <a:ea typeface="Arial"/>
                <a:cs typeface="Arial"/>
                <a:sym typeface="Arial"/>
              </a:rPr>
              <a:t>Được gọi sau hoạt động:</a:t>
            </a:r>
            <a:endParaRPr>
              <a:latin typeface="Arial"/>
              <a:ea typeface="Arial"/>
              <a:cs typeface="Arial"/>
              <a:sym typeface="Arial"/>
            </a:endParaRPr>
          </a:p>
          <a:p>
            <a:pPr indent="-355600" lvl="1" marL="914400" rtl="0" algn="l">
              <a:lnSpc>
                <a:spcPct val="115000"/>
              </a:lnSpc>
              <a:spcBef>
                <a:spcPts val="0"/>
              </a:spcBef>
              <a:spcAft>
                <a:spcPts val="0"/>
              </a:spcAft>
              <a:buSzPts val="2000"/>
              <a:buFont typeface="Courier New"/>
              <a:buChar char="○"/>
            </a:pPr>
            <a:r>
              <a:rPr lang="vi-VN">
                <a:latin typeface="Courier New"/>
                <a:ea typeface="Courier New"/>
                <a:cs typeface="Courier New"/>
                <a:sym typeface="Courier New"/>
              </a:rPr>
              <a:t>onCreate()</a:t>
            </a:r>
            <a:endParaRPr>
              <a:latin typeface="Arial"/>
              <a:ea typeface="Arial"/>
              <a:cs typeface="Arial"/>
              <a:sym typeface="Arial"/>
            </a:endParaRPr>
          </a:p>
          <a:p>
            <a:pPr indent="0" lvl="0" marL="914400" rtl="0" algn="l">
              <a:lnSpc>
                <a:spcPct val="115000"/>
              </a:lnSpc>
              <a:spcBef>
                <a:spcPts val="0"/>
              </a:spcBef>
              <a:spcAft>
                <a:spcPts val="0"/>
              </a:spcAft>
              <a:buSzPts val="2400"/>
              <a:buNone/>
            </a:pPr>
            <a:r>
              <a:rPr lang="vi-VN">
                <a:latin typeface="Arial"/>
                <a:ea typeface="Arial"/>
                <a:cs typeface="Arial"/>
                <a:sym typeface="Arial"/>
              </a:rPr>
              <a:t>hoặc </a:t>
            </a:r>
            <a:endParaRPr>
              <a:latin typeface="Arial"/>
              <a:ea typeface="Arial"/>
              <a:cs typeface="Arial"/>
              <a:sym typeface="Arial"/>
            </a:endParaRPr>
          </a:p>
          <a:p>
            <a:pPr indent="-355600" lvl="1" marL="914400" rtl="0" algn="l">
              <a:lnSpc>
                <a:spcPct val="115000"/>
              </a:lnSpc>
              <a:spcBef>
                <a:spcPts val="0"/>
              </a:spcBef>
              <a:spcAft>
                <a:spcPts val="0"/>
              </a:spcAft>
              <a:buSzPts val="2000"/>
              <a:buChar char="○"/>
            </a:pPr>
            <a:r>
              <a:rPr lang="vi-VN">
                <a:latin typeface="Courier New"/>
                <a:ea typeface="Courier New"/>
                <a:cs typeface="Courier New"/>
                <a:sym typeface="Courier New"/>
              </a:rPr>
              <a:t>onRestart()</a:t>
            </a:r>
            <a:r>
              <a:rPr lang="vi-VN">
                <a:latin typeface="Arial"/>
                <a:ea typeface="Arial"/>
                <a:cs typeface="Arial"/>
                <a:sym typeface="Arial"/>
              </a:rPr>
              <a:t> nếu hoạt động bị dừng trước đó</a:t>
            </a:r>
            <a:endParaRPr>
              <a:latin typeface="Arial"/>
              <a:ea typeface="Arial"/>
              <a:cs typeface="Arial"/>
              <a:sym typeface="Arial"/>
            </a:endParaRPr>
          </a:p>
          <a:p>
            <a:pPr indent="0" lvl="0" marL="0" rtl="0" algn="l">
              <a:lnSpc>
                <a:spcPct val="115000"/>
              </a:lnSpc>
              <a:spcBef>
                <a:spcPts val="1000"/>
              </a:spcBef>
              <a:spcAft>
                <a:spcPts val="0"/>
              </a:spcAft>
              <a:buSzPts val="2400"/>
              <a:buNone/>
            </a:pPr>
            <a:r>
              <a:t/>
            </a:r>
            <a:endParaRPr>
              <a:latin typeface="Arial"/>
              <a:ea typeface="Arial"/>
              <a:cs typeface="Arial"/>
              <a:sym typeface="Arial"/>
            </a:endParaRPr>
          </a:p>
        </p:txBody>
      </p:sp>
      <p:sp>
        <p:nvSpPr>
          <p:cNvPr id="175" name="Google Shape;175;p2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