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Lst>
  <p:sldSz cy="5143500" cx="9144000"/>
  <p:notesSz cx="6858000" cy="9144000"/>
  <p:embeddedFontLst>
    <p:embeddedFont>
      <p:font typeface="Roboto"/>
      <p:regular r:id="rId50"/>
      <p:bold r:id="rId51"/>
      <p:italic r:id="rId52"/>
      <p:boldItalic r:id="rId53"/>
    </p:embeddedFont>
    <p:embeddedFont>
      <p:font typeface="Roboto Condensed"/>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297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A7E758F-1286-4966-BB66-28E48A1801B6}">
  <a:tblStyle styleId="{FA7E758F-1286-4966-BB66-28E48A1801B6}"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297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Roboto-bold.fntdata"/><Relationship Id="rId50" Type="http://schemas.openxmlformats.org/officeDocument/2006/relationships/font" Target="fonts/Roboto-regular.fntdata"/><Relationship Id="rId53" Type="http://schemas.openxmlformats.org/officeDocument/2006/relationships/font" Target="fonts/Roboto-boldItalic.fntdata"/><Relationship Id="rId52" Type="http://schemas.openxmlformats.org/officeDocument/2006/relationships/font" Target="fonts/Roboto-italic.fntdata"/><Relationship Id="rId11" Type="http://schemas.openxmlformats.org/officeDocument/2006/relationships/slide" Target="slides/slide4.xml"/><Relationship Id="rId55" Type="http://schemas.openxmlformats.org/officeDocument/2006/relationships/font" Target="fonts/RobotoCondensed-bold.fntdata"/><Relationship Id="rId10" Type="http://schemas.openxmlformats.org/officeDocument/2006/relationships/slide" Target="slides/slide3.xml"/><Relationship Id="rId54" Type="http://schemas.openxmlformats.org/officeDocument/2006/relationships/font" Target="fonts/RobotoCondensed-regular.fntdata"/><Relationship Id="rId13" Type="http://schemas.openxmlformats.org/officeDocument/2006/relationships/slide" Target="slides/slide6.xml"/><Relationship Id="rId57" Type="http://schemas.openxmlformats.org/officeDocument/2006/relationships/font" Target="fonts/RobotoCondensed-boldItalic.fntdata"/><Relationship Id="rId12" Type="http://schemas.openxmlformats.org/officeDocument/2006/relationships/slide" Target="slides/slide5.xml"/><Relationship Id="rId56" Type="http://schemas.openxmlformats.org/officeDocument/2006/relationships/font" Target="fonts/RobotoCondensed-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architecture"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jetpack/androidx/releases/lifecycle" TargetMode="External"/><Relationship Id="rId3" Type="http://schemas.openxmlformats.org/officeDocument/2006/relationships/hyperlink" Target="https://developer.android.com/jetpack/androidx/releases/activity"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architecture/viewmodel" TargetMode="External"/><Relationship Id="rId3" Type="http://schemas.openxmlformats.org/officeDocument/2006/relationships/hyperlink" Target="https://developer.android.com/reference/kotlin/androidx/lifecycle/ViewModel" TargetMode="External"/><Relationship Id="rId4" Type="http://schemas.openxmlformats.org/officeDocument/2006/relationships/hyperlink" Target="https://medium.com/androiddevelopers/viewmodels-a-simple-example-ed5ac416317e"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architecture/viewmodel#lifecycle"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lifecycle/ViewModel"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activity/package-summary#viewmodels" TargetMode="External"/><Relationship Id="rId3" Type="http://schemas.openxmlformats.org/officeDocument/2006/relationships/hyperlink" Target="https://kotlinlang.org/docs/reference/delegated-properties.html" TargetMode="External"/><Relationship Id="rId4" Type="http://schemas.openxmlformats.org/officeDocument/2006/relationships/hyperlink" Target="https://developer.android.com/kotlin/ktx"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lifecycle/LiveData" TargetMode="External"/><Relationship Id="rId3" Type="http://schemas.openxmlformats.org/officeDocument/2006/relationships/hyperlink" Target="https://developer.android.com/reference/kotlin/androidx/lifecycle/MutableLiveData" TargetMode="External"/><Relationship Id="rId4" Type="http://schemas.openxmlformats.org/officeDocument/2006/relationships/hyperlink" Target="https://kotlinlang.org/docs/reference/generics.html"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lifecycle/MutableLiveData#init" TargetMode="External"/><Relationship Id="rId3" Type="http://schemas.openxmlformats.org/officeDocument/2006/relationships/hyperlink" Target="https://kotlinlang.org/docs/reference/properties.html#getters-and-setters"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lifecycle/Observer"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architecture/livedata#transform_livedata" TargetMode="External"/><Relationship Id="rId3" Type="http://schemas.openxmlformats.org/officeDocument/2006/relationships/hyperlink" Target="https://developer.android.com/reference/kotlin/androidx/lifecycle/Transformations"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jetpack/docs/guide"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jetpack" TargetMode="External"/><Relationship Id="rId3" Type="http://schemas.openxmlformats.org/officeDocument/2006/relationships/hyperlink" Target="https://developer.android.com/jetpack/docs/getting-started" TargetMode="External"/><Relationship Id="rId4" Type="http://schemas.openxmlformats.org/officeDocument/2006/relationships/hyperlink" Target="https://developer.android.com/jetpack/androidx/explorer" TargetMode="External"/><Relationship Id="rId5" Type="http://schemas.openxmlformats.org/officeDocument/2006/relationships/hyperlink" Target="https://developer.android.com/jetpack/docs/guide" TargetMode="External"/><Relationship Id="rId6" Type="http://schemas.openxmlformats.org/officeDocument/2006/relationships/hyperlink" Target="https://developer.android.com/jetpack/docs/guide"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jetpack/docs/guide" TargetMode="External"/><Relationship Id="rId3" Type="http://schemas.openxmlformats.org/officeDocument/2006/relationships/hyperlink" Target="https://developer.android.com/jetpack/docs/guide#separation-of-concerns"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architecture"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solidFill>
                  <a:schemeClr val="dk1"/>
                </a:solidFill>
              </a:rPr>
              <a:t>Trong sơ đồ trước đó, bạn có thể đã thấy lớp ViewModel, một phần trong Bộ thành phần cấu trúc Android. Hãy thảo luận về lý do chúng ta cần có lớp này.</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vi-VN">
                <a:solidFill>
                  <a:schemeClr val="dk1"/>
                </a:solidFill>
              </a:rPr>
              <a:t>Khung Android quản lý vòng đời của các bộ điều khiển giao diện người dùng, chẳng hạn như hoạt động và mảnh. Khung này có thể quyết định hủy bỏ hoặc tạo lại một bộ điều khiển giao diện người dùng để phản hồi các thao tác của người dùng hoặc các sự kiện của hệ thống nằm ngoài tầm kiểm soát của bạn. Nếu hệ thống hủy bỏ hoặc tạo lại một bộ điều khiển giao diện người dùng, thì mọi dữ liệu tạm thời được lưu trữ trong đó sẽ bị mất. </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vi-VN">
                <a:solidFill>
                  <a:schemeClr val="dk1"/>
                </a:solidFill>
              </a:rPr>
              <a:t>Vì các bộ điều khiển giao diện người dùng này chịu trách nhiệm chính về việc hiển thị thông tin cho người dùng và xử lý các sự kiện đầu vào của người dùng, nên chúng ta không muốn chỉ định thêm cả trách nhiệm xử lý dữ liệu cho các bộ điều khiển đó. Do vậy, chúng ta cần có một thực thể riêng để quản lý dữ liệu, đó là ViewModel.</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vi-VN">
                <a:solidFill>
                  <a:schemeClr val="dk1"/>
                </a:solidFill>
              </a:rPr>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Bộ thành phần cấu trúc Android</a:t>
            </a:r>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solidFill>
                  <a:schemeClr val="dk1"/>
                </a:solidFill>
              </a:rPr>
              <a:t>Để bật ViewModel trong các ứng dụng của mình, chúng ta cần phải thêm một số phần phụ thuộc vào tệp Gradle của mô-đun. </a:t>
            </a:r>
            <a:endParaRPr/>
          </a:p>
          <a:p>
            <a:pPr indent="0" lvl="0" marL="0" rtl="0" algn="l">
              <a:lnSpc>
                <a:spcPct val="100000"/>
              </a:lnSpc>
              <a:spcBef>
                <a:spcPts val="600"/>
              </a:spcBef>
              <a:spcAft>
                <a:spcPts val="0"/>
              </a:spcAft>
              <a:buClr>
                <a:schemeClr val="dk1"/>
              </a:buClr>
              <a:buSzPts val="1100"/>
              <a:buFont typeface="Arial"/>
              <a:buNone/>
            </a:pPr>
            <a:r>
              <a:rPr lang="vi-VN">
                <a:solidFill>
                  <a:schemeClr val="dk1"/>
                </a:solidFill>
              </a:rPr>
              <a:t>Hãy xem hướng dẫn về cách khai báo phần phụ thuộc trong </a:t>
            </a:r>
            <a:r>
              <a:rPr lang="vi-VN" u="sng">
                <a:solidFill>
                  <a:schemeClr val="hlink"/>
                </a:solidFill>
                <a:hlinkClick r:id="rId2"/>
              </a:rPr>
              <a:t>Ghi chú phát hành vòng đời</a:t>
            </a:r>
            <a:r>
              <a:rPr lang="vi-VN">
                <a:solidFill>
                  <a:schemeClr val="dk1"/>
                </a:solidFill>
              </a:rPr>
              <a:t> và </a:t>
            </a:r>
            <a:r>
              <a:rPr lang="vi-VN" u="sng">
                <a:solidFill>
                  <a:schemeClr val="hlink"/>
                </a:solidFill>
                <a:hlinkClick r:id="rId3"/>
              </a:rPr>
              <a:t>Ghi chú phát hành hoạt động</a:t>
            </a:r>
            <a:r>
              <a:rPr lang="vi-VN">
                <a:solidFill>
                  <a:schemeClr val="dk1"/>
                </a:solidFill>
              </a:rPr>
              <a:t>.</a:t>
            </a:r>
            <a:endParaRPr/>
          </a:p>
          <a:p>
            <a:pPr indent="0" lvl="0" marL="0" rtl="0" algn="l">
              <a:lnSpc>
                <a:spcPct val="100000"/>
              </a:lnSpc>
              <a:spcBef>
                <a:spcPts val="60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solidFill>
                  <a:schemeClr val="dk1"/>
                </a:solidFill>
                <a:latin typeface="Courier New"/>
                <a:ea typeface="Courier New"/>
                <a:cs typeface="Courier New"/>
                <a:sym typeface="Courier New"/>
              </a:rPr>
              <a:t>ViewModel</a:t>
            </a:r>
            <a:r>
              <a:rPr lang="vi-VN"/>
              <a:t> là mô hình để chuẩn bị và quản lý dữ liệu cho giao diện người dùng, cũng như Hoạt động hoặc Mảnh hiển thị dữ liệu từ </a:t>
            </a:r>
            <a:r>
              <a:rPr lang="vi-VN">
                <a:solidFill>
                  <a:schemeClr val="dk1"/>
                </a:solidFill>
                <a:latin typeface="Courier New"/>
                <a:ea typeface="Courier New"/>
                <a:cs typeface="Courier New"/>
                <a:sym typeface="Courier New"/>
              </a:rPr>
              <a:t>ViewModel</a:t>
            </a:r>
            <a:r>
              <a:rPr lang="vi-VN"/>
              <a:t>. Tuy nhiên, </a:t>
            </a:r>
            <a:r>
              <a:rPr lang="vi-VN">
                <a:solidFill>
                  <a:schemeClr val="dk1"/>
                </a:solidFill>
                <a:latin typeface="Courier New"/>
                <a:ea typeface="Courier New"/>
                <a:cs typeface="Courier New"/>
                <a:sym typeface="Courier New"/>
              </a:rPr>
              <a:t>ViewModel</a:t>
            </a:r>
            <a:r>
              <a:rPr lang="vi-VN"/>
              <a:t> sẽ không lưu giữ những thông tin tham chiếu trực tiếp đến các chế độ xem trong hệ phân cấp chế độ xem, hoặc những thông tin tham chiếu đến chính Hoạt động hoặc Mảnh. Việc này sẽ tách quyền sở hữu dữ liệu khỏi logic bộ điều khiển giao diện người dùng.</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vi-VN"/>
              <a:t>Các đối tượng của </a:t>
            </a:r>
            <a:r>
              <a:rPr lang="vi-VN">
                <a:solidFill>
                  <a:schemeClr val="dk1"/>
                </a:solidFill>
                <a:latin typeface="Courier New"/>
                <a:ea typeface="Courier New"/>
                <a:cs typeface="Courier New"/>
                <a:sym typeface="Courier New"/>
              </a:rPr>
              <a:t>ViewModel</a:t>
            </a:r>
            <a:r>
              <a:rPr lang="vi-VN"/>
              <a:t> nằm trong phạm vi một Vòng đời (các hoạt động và mảnh có Vòng đời). Các đối tượng của </a:t>
            </a:r>
            <a:r>
              <a:rPr lang="vi-VN">
                <a:latin typeface="Courier New"/>
                <a:ea typeface="Courier New"/>
                <a:cs typeface="Courier New"/>
                <a:sym typeface="Courier New"/>
              </a:rPr>
              <a:t>ViewModel</a:t>
            </a:r>
            <a:r>
              <a:rPr lang="vi-VN"/>
              <a:t> sẽ tự động được giữ lại khi có thay đổi về cấu hình. Nhờ vậy, dữ liệu mà các đối tượng này lưu giữ sẽ có sẵn ngay cho thực thể tiếp theo của hoạt động hoặc mảnh. </a:t>
            </a:r>
            <a:r>
              <a:rPr lang="vi-VN">
                <a:solidFill>
                  <a:schemeClr val="dk1"/>
                </a:solidFill>
                <a:latin typeface="Courier New"/>
                <a:ea typeface="Courier New"/>
                <a:cs typeface="Courier New"/>
                <a:sym typeface="Courier New"/>
              </a:rPr>
              <a:t>ViewModel</a:t>
            </a:r>
            <a:r>
              <a:rPr lang="vi-VN"/>
              <a:t> vẫn còn trong bộ nhớ cho đến khi Vòng đời tương ứng biến mất vĩnh viễn.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Tổng quan về ViewModel</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3"/>
              </a:rPr>
              <a:t>ViewModel</a:t>
            </a:r>
            <a:endParaRPr/>
          </a:p>
          <a:p>
            <a:pPr indent="-304800" lvl="0" marL="457200" rtl="0" algn="l">
              <a:lnSpc>
                <a:spcPct val="100000"/>
              </a:lnSpc>
              <a:spcBef>
                <a:spcPts val="0"/>
              </a:spcBef>
              <a:spcAft>
                <a:spcPts val="0"/>
              </a:spcAft>
              <a:buClr>
                <a:schemeClr val="dk1"/>
              </a:buClr>
              <a:buSzPts val="1200"/>
              <a:buFont typeface="Times New Roman"/>
              <a:buChar char="●"/>
            </a:pPr>
            <a:r>
              <a:rPr lang="vi-VN" u="sng">
                <a:solidFill>
                  <a:schemeClr val="hlink"/>
                </a:solidFill>
                <a:hlinkClick r:id="rId4"/>
              </a:rPr>
              <a:t>ViewModel: Một ví dụ đơn giản</a:t>
            </a:r>
            <a:r>
              <a:rPr lang="vi-VN">
                <a:solidFill>
                  <a:schemeClr val="dk1"/>
                </a:solidFill>
              </a:rPr>
              <a:t> (lưu ý: ví dụ là trong Java)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Sơ đồ này cho thấy thời gian tồn tại của </a:t>
            </a:r>
            <a:r>
              <a:rPr lang="vi-VN">
                <a:latin typeface="Courier New"/>
                <a:ea typeface="Courier New"/>
                <a:cs typeface="Courier New"/>
                <a:sym typeface="Courier New"/>
              </a:rPr>
              <a:t>ViewModel</a:t>
            </a:r>
            <a:r>
              <a:rPr lang="vi-VN"/>
              <a:t> cùng với hoạt động liên quan, khi trải qua các thay đổi khác nhau về vòng đời. </a:t>
            </a:r>
            <a:r>
              <a:rPr lang="vi-VN">
                <a:latin typeface="Courier New"/>
                <a:ea typeface="Courier New"/>
                <a:cs typeface="Courier New"/>
                <a:sym typeface="Courier New"/>
              </a:rPr>
              <a:t>ViewModel</a:t>
            </a:r>
            <a:r>
              <a:rPr lang="vi-VN"/>
              <a:t> vẫn tồn tại ngay cả trong quá trình thay đổi cấu hình (khi hoạt động bị hủy bỏ và được tạo lại).</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vi-VN"/>
              <a:t>Xin lưu ý rằng chúng ta không phải tự mình lưu và khôi phục trạng thái từ </a:t>
            </a:r>
            <a:r>
              <a:rPr lang="vi-VN">
                <a:latin typeface="Courier New"/>
                <a:ea typeface="Courier New"/>
                <a:cs typeface="Courier New"/>
                <a:sym typeface="Courier New"/>
              </a:rPr>
              <a:t>Gói</a:t>
            </a:r>
            <a:r>
              <a:rPr lang="vi-VN"/>
              <a:t> nữa, vì chúng ta có thể truy xuất cùng một thực thể của </a:t>
            </a:r>
            <a:r>
              <a:rPr lang="vi-VN">
                <a:latin typeface="Courier New"/>
                <a:ea typeface="Courier New"/>
                <a:cs typeface="Courier New"/>
                <a:sym typeface="Courier New"/>
              </a:rPr>
              <a:t>ViewModel</a:t>
            </a:r>
            <a:r>
              <a:rPr lang="vi-VN"/>
              <a:t> sau khi có sự thay đổi về cấu hình và thiết lập lại giao diện người dùng. </a:t>
            </a:r>
            <a:r>
              <a:rPr lang="vi-VN">
                <a:latin typeface="Courier New"/>
                <a:ea typeface="Courier New"/>
                <a:cs typeface="Courier New"/>
                <a:sym typeface="Courier New"/>
              </a:rPr>
              <a:t>ViewModel</a:t>
            </a:r>
            <a:r>
              <a:rPr lang="vi-VN"/>
              <a:t> vẫn còn trong bộ nhớ cho đến khi hoạt động kết thúc, sau đó phương thức </a:t>
            </a:r>
            <a:r>
              <a:rPr lang="vi-VN">
                <a:latin typeface="Courier New"/>
                <a:ea typeface="Courier New"/>
                <a:cs typeface="Courier New"/>
                <a:sym typeface="Courier New"/>
              </a:rPr>
              <a:t>onCleared()</a:t>
            </a:r>
            <a:r>
              <a:rPr lang="vi-VN"/>
              <a:t> của </a:t>
            </a:r>
            <a:r>
              <a:rPr lang="vi-VN">
                <a:latin typeface="Courier New"/>
                <a:ea typeface="Courier New"/>
                <a:cs typeface="Courier New"/>
                <a:sym typeface="Courier New"/>
              </a:rPr>
              <a:t>ViewModel</a:t>
            </a:r>
            <a:r>
              <a:rPr lang="vi-VN"/>
              <a:t> sẽ được gọi để dọn dẹp tài nguyên.</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b="1" lang="vi-VN"/>
              <a:t>Tài nguyên:</a:t>
            </a:r>
            <a:endParaRPr/>
          </a:p>
          <a:p>
            <a:pPr indent="-298450" lvl="0" marL="457200" rtl="0" algn="l">
              <a:lnSpc>
                <a:spcPct val="100000"/>
              </a:lnSpc>
              <a:spcBef>
                <a:spcPts val="0"/>
              </a:spcBef>
              <a:spcAft>
                <a:spcPts val="0"/>
              </a:spcAft>
              <a:buSzPts val="1100"/>
              <a:buChar char="●"/>
            </a:pPr>
            <a:r>
              <a:rPr lang="vi-VN" u="sng">
                <a:solidFill>
                  <a:schemeClr val="hlink"/>
                </a:solidFill>
                <a:hlinkClick r:id="rId2"/>
              </a:rPr>
              <a:t>Vòng đời của ViewModel</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Để biết </a:t>
            </a:r>
            <a:r>
              <a:rPr lang="vi-VN">
                <a:latin typeface="Courier New"/>
                <a:ea typeface="Courier New"/>
                <a:cs typeface="Courier New"/>
                <a:sym typeface="Courier New"/>
              </a:rPr>
              <a:t>ViewModel</a:t>
            </a:r>
            <a:r>
              <a:rPr lang="vi-VN"/>
              <a:t> được dùng như thế nào trong một ứng dụng, hãy xem một số bước cần thiết để tạo ứng dụng ghi bàn cho Kabaddi, một môn thể thao tiếp xúc </a:t>
            </a:r>
            <a:r>
              <a:rPr lang="vi-VN">
                <a:solidFill>
                  <a:schemeClr val="dk1"/>
                </a:solidFill>
              </a:rPr>
              <a:t>phổ biến ở Nam Á. Trong Kabaddi, có </a:t>
            </a:r>
            <a:r>
              <a:rPr lang="vi-VN"/>
              <a:t>2 đội, mỗi đội 7 cầu thủ với số điểm thưởng tăng theo gia số +1 hoặc +2 cho đội này hoặc đội kia.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Trước khi chúng ta xem mã để tạo </a:t>
            </a:r>
            <a:r>
              <a:rPr lang="vi-VN">
                <a:latin typeface="Courier New"/>
                <a:ea typeface="Courier New"/>
                <a:cs typeface="Courier New"/>
                <a:sym typeface="Courier New"/>
              </a:rPr>
              <a:t>ViewModel</a:t>
            </a:r>
            <a:r>
              <a:rPr lang="vi-VN"/>
              <a:t>, xin lưu ý rằng </a:t>
            </a:r>
            <a:r>
              <a:rPr lang="vi-VN">
                <a:latin typeface="Courier New"/>
                <a:ea typeface="Courier New"/>
                <a:cs typeface="Courier New"/>
                <a:sym typeface="Courier New"/>
              </a:rPr>
              <a:t>ViewModel</a:t>
            </a:r>
            <a:r>
              <a:rPr lang="vi-VN"/>
              <a:t> là một lớp trừu tượng trong Kotlin. Nếu bạn còn nhớ trong các bài học trước về Kotlin, lớp trừu tượng không tạo thực thể được mà phải phân lớp con. Lớp này có phương thức </a:t>
            </a:r>
            <a:r>
              <a:rPr lang="vi-VN">
                <a:latin typeface="Courier New"/>
                <a:ea typeface="Courier New"/>
                <a:cs typeface="Courier New"/>
                <a:sym typeface="Courier New"/>
              </a:rPr>
              <a:t>onCleared()</a:t>
            </a:r>
            <a:r>
              <a:rPr lang="vi-VN"/>
              <a:t> được bảo vệ, phương thức này được gọi khi </a:t>
            </a:r>
            <a:r>
              <a:rPr lang="vi-VN">
                <a:latin typeface="Courier New"/>
                <a:ea typeface="Courier New"/>
                <a:cs typeface="Courier New"/>
                <a:sym typeface="Courier New"/>
              </a:rPr>
              <a:t>ViewModel</a:t>
            </a:r>
            <a:r>
              <a:rPr lang="vi-VN"/>
              <a:t> không còn được dùng nữa và sẽ bị hủy bỏ.</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solidFill>
                  <a:schemeClr val="dk1"/>
                </a:solidFill>
              </a:rPr>
              <a:t>Tài nguyên:</a:t>
            </a:r>
            <a:endParaRPr/>
          </a:p>
          <a:p>
            <a:pPr indent="-304800" lvl="0" marL="457200" rtl="0" algn="l">
              <a:lnSpc>
                <a:spcPct val="100000"/>
              </a:lnSpc>
              <a:spcBef>
                <a:spcPts val="0"/>
              </a:spcBef>
              <a:spcAft>
                <a:spcPts val="0"/>
              </a:spcAft>
              <a:buClr>
                <a:schemeClr val="dk1"/>
              </a:buClr>
              <a:buSzPts val="1200"/>
              <a:buFont typeface="Times New Roman"/>
              <a:buChar char="●"/>
            </a:pPr>
            <a:r>
              <a:rPr lang="vi-VN" u="sng">
                <a:solidFill>
                  <a:schemeClr val="hlink"/>
                </a:solidFill>
                <a:hlinkClick r:id="rId2"/>
              </a:rPr>
              <a:t>ViewModel</a:t>
            </a:r>
            <a:r>
              <a:rPr lang="vi-VN" sz="1200">
                <a:solidFill>
                  <a:schemeClr val="dk1"/>
                </a:solidFill>
                <a:latin typeface="Times New Roman"/>
                <a:ea typeface="Times New Roman"/>
                <a:cs typeface="Times New Roman"/>
                <a:sym typeface="Times New Roman"/>
              </a:rPr>
              <a: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Để tạo ViewModel cho ứng dụng KabaddiKounter, trước tiên, hãy tạo một lớp </a:t>
            </a:r>
            <a:r>
              <a:rPr lang="vi-VN">
                <a:latin typeface="Courier New"/>
                <a:ea typeface="Courier New"/>
                <a:cs typeface="Courier New"/>
                <a:sym typeface="Courier New"/>
              </a:rPr>
              <a:t>ScoreViewModel</a:t>
            </a:r>
            <a:r>
              <a:rPr lang="vi-VN"/>
              <a:t> mở rộng lớp trừu tượng </a:t>
            </a:r>
            <a:r>
              <a:rPr lang="vi-VN">
                <a:latin typeface="Courier New"/>
                <a:ea typeface="Courier New"/>
                <a:cs typeface="Courier New"/>
                <a:sym typeface="Courier New"/>
              </a:rPr>
              <a:t>ViewModel</a:t>
            </a:r>
            <a:r>
              <a:rPr lang="vi-VN"/>
              <a:t>. </a:t>
            </a:r>
            <a:r>
              <a:rPr lang="vi-VN">
                <a:latin typeface="Courier New"/>
                <a:ea typeface="Courier New"/>
                <a:cs typeface="Courier New"/>
                <a:sym typeface="Courier New"/>
              </a:rPr>
              <a:t>ScoreViewModel</a:t>
            </a:r>
            <a:r>
              <a:rPr lang="vi-VN"/>
              <a:t> lưu trữ 2 điểm số nguyên, một cho đội A và một cho đội B.</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Trong MainActivity, hãy dùng thuộc tính ủy quyền </a:t>
            </a:r>
            <a:r>
              <a:rPr lang="vi-VN">
                <a:latin typeface="Courier New"/>
                <a:ea typeface="Courier New"/>
                <a:cs typeface="Courier New"/>
                <a:sym typeface="Courier New"/>
              </a:rPr>
              <a:t>by viewModels()</a:t>
            </a:r>
            <a:r>
              <a:rPr lang="vi-VN"/>
              <a:t> của Kotlin từ cấu phần phần mềm </a:t>
            </a:r>
            <a:r>
              <a:rPr lang="vi-VN">
                <a:latin typeface="Courier New"/>
                <a:ea typeface="Courier New"/>
                <a:cs typeface="Courier New"/>
                <a:sym typeface="Courier New"/>
              </a:rPr>
              <a:t>activity-ktx</a:t>
            </a:r>
            <a:r>
              <a:rPr lang="vi-VN"/>
              <a:t> để lấy </a:t>
            </a:r>
            <a:r>
              <a:rPr lang="vi-VN">
                <a:latin typeface="Courier New"/>
                <a:ea typeface="Courier New"/>
                <a:cs typeface="Courier New"/>
                <a:sym typeface="Courier New"/>
              </a:rPr>
              <a:t>ScoreViewModel</a:t>
            </a:r>
            <a:r>
              <a:rPr lang="vi-VN"/>
              <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SzPts val="1100"/>
              <a:buChar char="●"/>
            </a:pPr>
            <a:r>
              <a:rPr lang="vi-VN" u="sng">
                <a:solidFill>
                  <a:schemeClr val="hlink"/>
                </a:solidFill>
                <a:hlinkClick r:id="rId2"/>
              </a:rPr>
              <a:t>Hàm mở rộng viewModels</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3"/>
              </a:rPr>
              <a:t>Thuộc tính ủy quyền</a:t>
            </a:r>
            <a:endParaRPr/>
          </a:p>
          <a:p>
            <a:pPr indent="-298450" lvl="0" marL="457200" rtl="0" algn="l">
              <a:lnSpc>
                <a:spcPct val="100000"/>
              </a:lnSpc>
              <a:spcBef>
                <a:spcPts val="0"/>
              </a:spcBef>
              <a:spcAft>
                <a:spcPts val="0"/>
              </a:spcAft>
              <a:buSzPts val="1100"/>
              <a:buChar char="●"/>
            </a:pPr>
            <a:r>
              <a:rPr lang="vi-VN" u="sng">
                <a:solidFill>
                  <a:schemeClr val="hlink"/>
                </a:solidFill>
                <a:hlinkClick r:id="rId4"/>
              </a:rPr>
              <a:t>Android KTX</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Chúng ta thêm một trình xử lý lượt nhấp vào nút +1 cho đội A, thao tác này sẽ gia tăng điểm số bằng cách gọi </a:t>
            </a:r>
            <a:r>
              <a:rPr lang="vi-VN">
                <a:latin typeface="Courier New"/>
                <a:ea typeface="Courier New"/>
                <a:cs typeface="Courier New"/>
                <a:sym typeface="Courier New"/>
              </a:rPr>
              <a:t>ViewModel</a:t>
            </a:r>
            <a:r>
              <a:rPr lang="vi-VN"/>
              <a:t>. Sau đó, chúng ta cập nhật điểm số mới cho </a:t>
            </a:r>
            <a:r>
              <a:rPr lang="vi-VN">
                <a:latin typeface="Courier New"/>
                <a:ea typeface="Courier New"/>
                <a:cs typeface="Courier New"/>
                <a:sym typeface="Courier New"/>
              </a:rPr>
              <a:t>Chế độ xem văn bản</a:t>
            </a:r>
            <a:r>
              <a:rPr lang="vi-VN"/>
              <a:t>. Chúng ta sẽ khắc phục vấn đề này sau để không còn phải cập nhật </a:t>
            </a:r>
            <a:r>
              <a:rPr lang="vi-VN">
                <a:latin typeface="Courier New"/>
                <a:ea typeface="Courier New"/>
                <a:cs typeface="Courier New"/>
                <a:sym typeface="Courier New"/>
              </a:rPr>
              <a:t>Chế độ xem văn bản</a:t>
            </a:r>
            <a:r>
              <a:rPr lang="vi-VN"/>
              <a:t> theo cách thủ công nữa.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vi-VN">
                <a:solidFill>
                  <a:schemeClr val="dk1"/>
                </a:solidFill>
                <a:highlight>
                  <a:schemeClr val="lt1"/>
                </a:highlight>
              </a:rPr>
              <a:t>Chuyển đổi: 1 lượt nhấp chuột</a:t>
            </a:r>
            <a:endParaRPr/>
          </a:p>
          <a:p>
            <a:pPr indent="0" lvl="0" marL="0" rtl="0" algn="l">
              <a:lnSpc>
                <a:spcPct val="100000"/>
              </a:lnSpc>
              <a:spcBef>
                <a:spcPts val="0"/>
              </a:spcBef>
              <a:spcAft>
                <a:spcPts val="0"/>
              </a:spcAft>
              <a:buSzPts val="1100"/>
              <a:buNone/>
            </a:pPr>
            <a:r>
              <a:t/>
            </a:r>
            <a:endParaRPr>
              <a:solidFill>
                <a:schemeClr val="dk1"/>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rPr lang="vi-VN">
                <a:solidFill>
                  <a:schemeClr val="dk1"/>
                </a:solidFill>
                <a:latin typeface="Courier New"/>
                <a:ea typeface="Courier New"/>
                <a:cs typeface="Courier New"/>
                <a:sym typeface="Courier New"/>
              </a:rPr>
              <a:t>Các đối tượng của ViewModel</a:t>
            </a:r>
            <a:r>
              <a:rPr lang="vi-VN">
                <a:solidFill>
                  <a:schemeClr val="dk1"/>
                </a:solidFill>
                <a:highlight>
                  <a:schemeClr val="lt1"/>
                </a:highlight>
              </a:rPr>
              <a:t> lưu giữ dữ liệu trong ứng dụng của bạn. Trong bố cục, mọi thứ sẽ đơn giản hơn nếu thực thể của </a:t>
            </a:r>
            <a:r>
              <a:rPr lang="vi-VN">
                <a:solidFill>
                  <a:schemeClr val="dk1"/>
                </a:solidFill>
                <a:latin typeface="Courier New"/>
                <a:ea typeface="Courier New"/>
                <a:cs typeface="Courier New"/>
                <a:sym typeface="Courier New"/>
              </a:rPr>
              <a:t>ViewModel</a:t>
            </a:r>
            <a:r>
              <a:rPr lang="vi-VN">
                <a:solidFill>
                  <a:schemeClr val="dk1"/>
                </a:solidFill>
                <a:highlight>
                  <a:schemeClr val="lt1"/>
                </a:highlight>
              </a:rPr>
              <a:t> kết nối ngay với các chế độ xem không dùng bộ điều khiển giao diện người dùng làm bên trung gian.</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rPr lang="vi-VN">
                <a:solidFill>
                  <a:schemeClr val="dk1"/>
                </a:solidFill>
                <a:highlight>
                  <a:schemeClr val="lt1"/>
                </a:highlight>
              </a:rPr>
              <a:t>Bằng cách chuyển các đối tượng của </a:t>
            </a:r>
            <a:r>
              <a:rPr lang="vi-VN">
                <a:solidFill>
                  <a:schemeClr val="dk1"/>
                </a:solidFill>
                <a:latin typeface="Courier New"/>
                <a:ea typeface="Courier New"/>
                <a:cs typeface="Courier New"/>
                <a:sym typeface="Courier New"/>
              </a:rPr>
              <a:t>ViewModel</a:t>
            </a:r>
            <a:r>
              <a:rPr lang="vi-VN">
                <a:solidFill>
                  <a:schemeClr val="dk1"/>
                </a:solidFill>
                <a:highlight>
                  <a:schemeClr val="lt1"/>
                </a:highlight>
              </a:rPr>
              <a:t> vào liên kết dữ liệu, bạn có thể tự động hóa một số hoạt động kết nối giữa chế độ xem và các đối tượng của </a:t>
            </a:r>
            <a:r>
              <a:rPr lang="vi-VN">
                <a:solidFill>
                  <a:schemeClr val="dk1"/>
                </a:solidFill>
                <a:latin typeface="Courier New"/>
                <a:ea typeface="Courier New"/>
                <a:cs typeface="Courier New"/>
                <a:sym typeface="Courier New"/>
              </a:rPr>
              <a:t>ViewModel</a:t>
            </a:r>
            <a:r>
              <a:rPr lang="vi-VN">
                <a:solidFill>
                  <a:schemeClr val="dk1"/>
                </a:solidFill>
                <a:highlight>
                  <a:schemeClr val="lt1"/>
                </a:highlight>
              </a:rPr>
              <a: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Chúng ta có thể dùng </a:t>
            </a:r>
            <a:r>
              <a:rPr lang="vi-VN">
                <a:latin typeface="Courier New"/>
                <a:ea typeface="Courier New"/>
                <a:cs typeface="Courier New"/>
                <a:sym typeface="Courier New"/>
              </a:rPr>
              <a:t>ViewModel</a:t>
            </a:r>
            <a:r>
              <a:rPr lang="vi-VN"/>
              <a:t> trong XML bố cục của mình giống như bất kỳ đối tượng nào khác. Điều quan trọng cần lưu ý là phần khai báo này không tự động liên kết </a:t>
            </a:r>
            <a:r>
              <a:rPr lang="vi-VN">
                <a:latin typeface="Courier New"/>
                <a:ea typeface="Courier New"/>
                <a:cs typeface="Courier New"/>
                <a:sym typeface="Courier New"/>
              </a:rPr>
              <a:t>ViewModel</a:t>
            </a:r>
            <a:r>
              <a:rPr lang="vi-VN"/>
              <a:t>. Phần này chỉ khai báo rằng sẽ có một </a:t>
            </a:r>
            <a:r>
              <a:rPr lang="vi-VN">
                <a:latin typeface="Courier New"/>
                <a:ea typeface="Courier New"/>
                <a:cs typeface="Courier New"/>
                <a:sym typeface="Courier New"/>
              </a:rPr>
              <a:t>ScoreViewModel</a:t>
            </a:r>
            <a:r>
              <a:rPr lang="vi-VN"/>
              <a:t> hiển thị với liên kết này.</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Đây là trường hợp chúng ta đính kèm </a:t>
            </a:r>
            <a:r>
              <a:rPr lang="vi-VN">
                <a:latin typeface="Courier New"/>
                <a:ea typeface="Courier New"/>
                <a:cs typeface="Courier New"/>
                <a:sym typeface="Courier New"/>
              </a:rPr>
              <a:t>ViewModel</a:t>
            </a:r>
            <a:r>
              <a:rPr lang="vi-VN"/>
              <a:t> vào liên kết của mình.</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600"/>
              </a:spcAft>
              <a:buClr>
                <a:schemeClr val="dk1"/>
              </a:buClr>
              <a:buSzPts val="1100"/>
              <a:buFont typeface="Arial"/>
              <a:buNone/>
            </a:pPr>
            <a:r>
              <a:rPr lang="vi-VN">
                <a:solidFill>
                  <a:schemeClr val="dk1"/>
                </a:solidFill>
              </a:rPr>
              <a:t>Sau khi thực hiện bước liên kết, chúng ta có thể dùng </a:t>
            </a:r>
            <a:r>
              <a:rPr lang="vi-VN">
                <a:solidFill>
                  <a:schemeClr val="dk1"/>
                </a:solidFill>
                <a:latin typeface="Courier New"/>
                <a:ea typeface="Courier New"/>
                <a:cs typeface="Courier New"/>
                <a:sym typeface="Courier New"/>
              </a:rPr>
              <a:t>ViewModel</a:t>
            </a:r>
            <a:r>
              <a:rPr lang="vi-VN">
                <a:solidFill>
                  <a:schemeClr val="dk1"/>
                </a:solidFill>
              </a:rPr>
              <a:t> đó trong một biểu thức liên kết dữ liệu trên bố cục XML. Khi chế độ xem được tăng cường lần đầu, </a:t>
            </a:r>
            <a:r>
              <a:rPr lang="vi-VN">
                <a:solidFill>
                  <a:schemeClr val="dk1"/>
                </a:solidFill>
                <a:latin typeface="Courier New"/>
                <a:ea typeface="Courier New"/>
                <a:cs typeface="Courier New"/>
                <a:sym typeface="Courier New"/>
              </a:rPr>
              <a:t>Chế độ xem văn bản</a:t>
            </a:r>
            <a:r>
              <a:rPr lang="vi-VN">
                <a:solidFill>
                  <a:schemeClr val="dk1"/>
                </a:solidFill>
              </a:rPr>
              <a:t> này sẽ phản ánh đúng điểm số của Đội 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Khi người dùng nhấp vào nút này, chúng ta vẫn cần phải cập nhật </a:t>
            </a:r>
            <a:r>
              <a:rPr lang="vi-VN">
                <a:latin typeface="Courier New"/>
                <a:ea typeface="Courier New"/>
                <a:cs typeface="Courier New"/>
                <a:sym typeface="Courier New"/>
              </a:rPr>
              <a:t>Chế độ xem văn bản</a:t>
            </a:r>
            <a:r>
              <a:rPr lang="vi-VN"/>
              <a:t> vì thuộc tính </a:t>
            </a:r>
            <a:r>
              <a:rPr lang="vi-VN">
                <a:latin typeface="Courier New"/>
                <a:ea typeface="Courier New"/>
                <a:cs typeface="Courier New"/>
                <a:sym typeface="Courier New"/>
              </a:rPr>
              <a:t>android:text</a:t>
            </a:r>
            <a:r>
              <a:rPr lang="vi-VN"/>
              <a:t> của </a:t>
            </a:r>
            <a:r>
              <a:rPr lang="vi-VN">
                <a:latin typeface="Courier New"/>
                <a:ea typeface="Courier New"/>
                <a:cs typeface="Courier New"/>
                <a:sym typeface="Courier New"/>
              </a:rPr>
              <a:t>Chế độ xem văn bản</a:t>
            </a:r>
            <a:r>
              <a:rPr lang="vi-VN"/>
              <a:t> chỉ được đặt khi hệ thống tạo thực thể chế độ xem. Chế độ xem này không cập nhật khi </a:t>
            </a:r>
            <a:r>
              <a:rPr lang="vi-VN">
                <a:latin typeface="Courier New"/>
                <a:ea typeface="Courier New"/>
                <a:cs typeface="Courier New"/>
                <a:sym typeface="Courier New"/>
              </a:rPr>
              <a:t>ViewModel</a:t>
            </a:r>
            <a:r>
              <a:rPr lang="vi-VN"/>
              <a:t> thay đổi. Chúng ta sẽ giải quyết vấn đề đó ở trang tiếp theo.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i="1" lang="vi-VN">
                <a:solidFill>
                  <a:schemeClr val="dk1"/>
                </a:solidFill>
              </a:rPr>
              <a:t>Mẫu thiết kế đối tượng tiếp nhận dữ liệu</a:t>
            </a:r>
            <a:r>
              <a:rPr lang="vi-VN">
                <a:solidFill>
                  <a:schemeClr val="dk1"/>
                </a:solidFill>
              </a:rPr>
              <a:t> là nơi một đối tượng (chủ thể hoặc đối tượng phát ra dữ liệu) duy trì danh sách các đối tượng phụ thuộc (đối tượng tiếp nhận dữ liệu) để thông báo khi có những thay đổi về trạng thái trong chủ thể.</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vi-VN"/>
              <a:t>Liên kết dữ liệu đã giúp giảm một số thao tác chỉ định và lệnh gọi hàm trong giao diện người dùng của chúng ta. Tuy nhiên, chúng ta vẫn cần phải cập nhật rõ ràng các giá trị mới của </a:t>
            </a:r>
            <a:r>
              <a:rPr lang="vi-VN">
                <a:latin typeface="Courier New"/>
                <a:ea typeface="Courier New"/>
                <a:cs typeface="Courier New"/>
                <a:sym typeface="Courier New"/>
              </a:rPr>
              <a:t>ViewModel</a:t>
            </a:r>
            <a:r>
              <a:rPr lang="vi-VN"/>
              <a:t> cho chế độ xem khi các giá trị này thay đổi. Hiện đã có một cách tốt hơn.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solidFill>
                  <a:schemeClr val="dk1"/>
                </a:solidFill>
                <a:highlight>
                  <a:srgbClr val="FFFFFF"/>
                </a:highlight>
              </a:rPr>
              <a:t>Mẫu thiết kế đối tượng tiếp nhận dữ liệu chỉ định hoạt động kết nối giữa </a:t>
            </a:r>
            <a:r>
              <a:rPr i="1" lang="vi-VN">
                <a:solidFill>
                  <a:schemeClr val="dk1"/>
                </a:solidFill>
                <a:highlight>
                  <a:srgbClr val="FFFFFF"/>
                </a:highlight>
              </a:rPr>
              <a:t>đối tượng phát ra dữ liệu</a:t>
            </a:r>
            <a:r>
              <a:rPr lang="vi-VN">
                <a:solidFill>
                  <a:schemeClr val="dk1"/>
                </a:solidFill>
                <a:highlight>
                  <a:srgbClr val="FFFFFF"/>
                </a:highlight>
              </a:rPr>
              <a:t> ("chủ thể" quan sát) và </a:t>
            </a:r>
            <a:r>
              <a:rPr i="1" lang="vi-VN">
                <a:solidFill>
                  <a:schemeClr val="dk1"/>
                </a:solidFill>
                <a:highlight>
                  <a:srgbClr val="FFFFFF"/>
                </a:highlight>
              </a:rPr>
              <a:t>đối tượng tiếp nhận dữ liệu</a:t>
            </a:r>
            <a:r>
              <a:rPr lang="vi-VN">
                <a:solidFill>
                  <a:schemeClr val="dk1"/>
                </a:solidFill>
                <a:highlight>
                  <a:srgbClr val="FFFFFF"/>
                </a:highlight>
              </a:rPr>
              <a:t>. Một đối tượng phát ra dữ liệu thông báo cho các đối tượng tiếp nhận dữ liệu về những thay đổi liên quan đến trạng thái của nó.</a:t>
            </a:r>
            <a:endParaRPr/>
          </a:p>
          <a:p>
            <a:pPr indent="0" lvl="0" marL="0" rtl="0" algn="l">
              <a:lnSpc>
                <a:spcPct val="100000"/>
              </a:lnSpc>
              <a:spcBef>
                <a:spcPts val="0"/>
              </a:spcBef>
              <a:spcAft>
                <a:spcPts val="0"/>
              </a:spcAft>
              <a:buSzPts val="1100"/>
              <a:buNone/>
            </a:pPr>
            <a:r>
              <a:t/>
            </a:r>
            <a:endParaRPr>
              <a:solidFill>
                <a:schemeClr val="dk1"/>
              </a:solidFill>
              <a:highlight>
                <a:srgbClr val="FFFFFF"/>
              </a:highlight>
            </a:endParaRPr>
          </a:p>
          <a:p>
            <a:pPr indent="0" lvl="0" marL="0" rtl="0" algn="l">
              <a:lnSpc>
                <a:spcPct val="100000"/>
              </a:lnSpc>
              <a:spcBef>
                <a:spcPts val="0"/>
              </a:spcBef>
              <a:spcAft>
                <a:spcPts val="0"/>
              </a:spcAft>
              <a:buSzPts val="1100"/>
              <a:buNone/>
            </a:pPr>
            <a:r>
              <a:t/>
            </a:r>
            <a:endParaRPr>
              <a:solidFill>
                <a:schemeClr val="dk1"/>
              </a:solidFill>
              <a:highlight>
                <a:srgbClr val="FFFFFF"/>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solidFill>
                  <a:schemeClr val="dk1"/>
                </a:solidFill>
                <a:highlight>
                  <a:schemeClr val="lt1"/>
                </a:highlight>
              </a:rPr>
              <a:t>Trong ứng dụng của mình, chúng ta sẽ dùng </a:t>
            </a:r>
            <a:r>
              <a:rPr lang="vi-VN">
                <a:solidFill>
                  <a:schemeClr val="dk1"/>
                </a:solidFill>
                <a:highlight>
                  <a:schemeClr val="lt1"/>
                </a:highlight>
                <a:latin typeface="Courier New"/>
                <a:ea typeface="Courier New"/>
                <a:cs typeface="Courier New"/>
                <a:sym typeface="Courier New"/>
              </a:rPr>
              <a:t>LiveData</a:t>
            </a:r>
            <a:r>
              <a:rPr lang="vi-VN">
                <a:solidFill>
                  <a:schemeClr val="dk1"/>
                </a:solidFill>
                <a:highlight>
                  <a:schemeClr val="lt1"/>
                </a:highlight>
              </a:rPr>
              <a:t>, một lớp lưu giữ dữ liệu nhận biết vòng đời có thể quan sát được. Về cơ bản, đó là một trình bao bọc xung quanh bất kỳ loại dữ liệu nào. Ví dụ: </a:t>
            </a:r>
            <a:r>
              <a:rPr lang="vi-VN">
                <a:solidFill>
                  <a:schemeClr val="dk1"/>
                </a:solidFill>
                <a:highlight>
                  <a:schemeClr val="lt1"/>
                </a:highlight>
                <a:latin typeface="Courier New"/>
                <a:ea typeface="Courier New"/>
                <a:cs typeface="Courier New"/>
                <a:sym typeface="Courier New"/>
              </a:rPr>
              <a:t>LiveData&lt;Int&gt;</a:t>
            </a:r>
            <a:r>
              <a:rPr lang="vi-VN">
                <a:solidFill>
                  <a:schemeClr val="dk1"/>
                </a:solidFill>
                <a:highlight>
                  <a:schemeClr val="lt1"/>
                </a:highlight>
              </a:rPr>
              <a:t> lưu giữ </a:t>
            </a:r>
            <a:r>
              <a:rPr lang="vi-VN">
                <a:solidFill>
                  <a:schemeClr val="dk1"/>
                </a:solidFill>
                <a:highlight>
                  <a:schemeClr val="lt1"/>
                </a:highlight>
                <a:latin typeface="Courier New"/>
                <a:ea typeface="Courier New"/>
                <a:cs typeface="Courier New"/>
                <a:sym typeface="Courier New"/>
              </a:rPr>
              <a:t>Int</a:t>
            </a:r>
            <a:r>
              <a:rPr lang="vi-VN">
                <a:solidFill>
                  <a:schemeClr val="dk1"/>
                </a:solidFill>
                <a:highlight>
                  <a:schemeClr val="lt1"/>
                </a:highlight>
              </a:rPr>
              <a:t>. Vì </a:t>
            </a:r>
            <a:r>
              <a:rPr lang="vi-VN">
                <a:solidFill>
                  <a:schemeClr val="dk1"/>
                </a:solidFill>
                <a:highlight>
                  <a:schemeClr val="lt1"/>
                </a:highlight>
                <a:latin typeface="Courier New"/>
                <a:ea typeface="Courier New"/>
                <a:cs typeface="Courier New"/>
                <a:sym typeface="Courier New"/>
              </a:rPr>
              <a:t>LiveData</a:t>
            </a:r>
            <a:r>
              <a:rPr lang="vi-VN">
                <a:solidFill>
                  <a:schemeClr val="dk1"/>
                </a:solidFill>
                <a:highlight>
                  <a:schemeClr val="lt1"/>
                </a:highlight>
              </a:rPr>
              <a:t> được dùng như một trình bao bọc xung quanh dữ liệu nên hiện giờ, chúng ta có thể quan sát những thay đổi liên quan đến dữ liệu đó. </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rPr lang="vi-VN">
                <a:solidFill>
                  <a:schemeClr val="dk1"/>
                </a:solidFill>
                <a:highlight>
                  <a:schemeClr val="lt1"/>
                </a:highlight>
              </a:rPr>
              <a:t>Theo mẫu đối tượng tiếp nhận dữ liệu mà chúng ta vừa đề cập, đối tượng phát ra dữ liệu là </a:t>
            </a:r>
            <a:r>
              <a:rPr lang="vi-VN">
                <a:solidFill>
                  <a:schemeClr val="dk1"/>
                </a:solidFill>
                <a:highlight>
                  <a:schemeClr val="lt1"/>
                </a:highlight>
                <a:latin typeface="Courier New"/>
                <a:ea typeface="Courier New"/>
                <a:cs typeface="Courier New"/>
                <a:sym typeface="Courier New"/>
              </a:rPr>
              <a:t>LiveData</a:t>
            </a:r>
            <a:r>
              <a:rPr lang="vi-VN">
                <a:solidFill>
                  <a:schemeClr val="dk1"/>
                </a:solidFill>
                <a:highlight>
                  <a:schemeClr val="lt1"/>
                </a:highlight>
              </a:rPr>
              <a:t>. Chúng ta có thể thêm các đối tượng tiếp nhận dữ liệu để xử lý những thay đổi liên quan đến dữ liệu đó. Đối tượng tiếp nhận dữ liệu sẽ là Bộ điều khiển giao diện người dùng, như Hoạt động hoặc Mảnh, muốn biết khi nào dữ liệu cơ bản thay đổi để có thể cập nhật giao diện người dùng. Các lớp </a:t>
            </a:r>
            <a:r>
              <a:rPr lang="vi-VN">
                <a:solidFill>
                  <a:schemeClr val="dk1"/>
                </a:solidFill>
                <a:highlight>
                  <a:schemeClr val="lt1"/>
                </a:highlight>
                <a:latin typeface="Courier New"/>
                <a:ea typeface="Courier New"/>
                <a:cs typeface="Courier New"/>
                <a:sym typeface="Courier New"/>
              </a:rPr>
              <a:t>LiveData</a:t>
            </a:r>
            <a:r>
              <a:rPr lang="vi-VN">
                <a:solidFill>
                  <a:schemeClr val="dk1"/>
                </a:solidFill>
                <a:highlight>
                  <a:schemeClr val="lt1"/>
                </a:highlight>
              </a:rPr>
              <a:t> rất quan trọng trong việc kết nối giữa ViewModel với mảnh hoặc hoạt động.</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rPr lang="vi-VN">
                <a:solidFill>
                  <a:schemeClr val="dk1"/>
                </a:solidFill>
              </a:rPr>
              <a:t>Nhìn vào chữ ký của phương thức, bạn có thể thấy rằng một Đối tượng tiếp nhận dữ liệu được thêm vào cùng với </a:t>
            </a:r>
            <a:r>
              <a:rPr lang="vi-VN">
                <a:solidFill>
                  <a:schemeClr val="dk1"/>
                </a:solidFill>
                <a:latin typeface="Courier New"/>
                <a:ea typeface="Courier New"/>
                <a:cs typeface="Courier New"/>
                <a:sym typeface="Courier New"/>
              </a:rPr>
              <a:t>LifecycleOwner</a:t>
            </a:r>
            <a:r>
              <a:rPr lang="vi-VN">
                <a:solidFill>
                  <a:schemeClr val="dk1"/>
                </a:solidFill>
              </a:rPr>
              <a:t> và Đối tượng tiếp nhận dữ liệu đó chỉ nhận thông tin cập nhật khi </a:t>
            </a:r>
            <a:r>
              <a:rPr lang="vi-VN">
                <a:solidFill>
                  <a:schemeClr val="dk1"/>
                </a:solidFill>
                <a:latin typeface="Courier New"/>
                <a:ea typeface="Courier New"/>
                <a:cs typeface="Courier New"/>
                <a:sym typeface="Courier New"/>
              </a:rPr>
              <a:t>LifeCycleOwner</a:t>
            </a:r>
            <a:r>
              <a:rPr lang="vi-VN">
                <a:solidFill>
                  <a:schemeClr val="dk1"/>
                </a:solidFill>
              </a:rPr>
              <a:t> ở trạng thái đang hoạt động.</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highlight>
                <a:schemeClr val="lt1"/>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latin typeface="Courier New"/>
                <a:ea typeface="Courier New"/>
                <a:cs typeface="Courier New"/>
                <a:sym typeface="Courier New"/>
              </a:rPr>
              <a:t>LiveData</a:t>
            </a:r>
            <a:r>
              <a:rPr lang="vi-VN"/>
              <a:t> không có phương thức công khai nào để cập nhật dữ liệu được lưu trữ. Bạn có thể coi lớp đó là "chỉ có thể đọc". Trong khi đó, lớp </a:t>
            </a:r>
            <a:r>
              <a:rPr lang="vi-VN">
                <a:latin typeface="Courier New"/>
                <a:ea typeface="Courier New"/>
                <a:cs typeface="Courier New"/>
                <a:sym typeface="Courier New"/>
              </a:rPr>
              <a:t>MutableLiveData</a:t>
            </a:r>
            <a:r>
              <a:rPr lang="vi-VN"/>
              <a:t> hiển thị các phương thức công khai </a:t>
            </a:r>
            <a:r>
              <a:rPr lang="vi-VN">
                <a:latin typeface="Courier New"/>
                <a:ea typeface="Courier New"/>
                <a:cs typeface="Courier New"/>
                <a:sym typeface="Courier New"/>
              </a:rPr>
              <a:t>setValue(T)</a:t>
            </a:r>
            <a:r>
              <a:rPr lang="vi-VN"/>
              <a:t> và </a:t>
            </a:r>
            <a:r>
              <a:rPr lang="vi-VN">
                <a:latin typeface="Courier New"/>
                <a:ea typeface="Courier New"/>
                <a:cs typeface="Courier New"/>
                <a:sym typeface="Courier New"/>
              </a:rPr>
              <a:t>postValue(T)</a:t>
            </a:r>
            <a:r>
              <a:rPr lang="vi-VN"/>
              <a:t>. Bạn sẽ thường thấy </a:t>
            </a:r>
            <a:r>
              <a:rPr lang="vi-VN">
                <a:latin typeface="Courier New"/>
                <a:ea typeface="Courier New"/>
                <a:cs typeface="Courier New"/>
                <a:sym typeface="Courier New"/>
              </a:rPr>
              <a:t>MutableLiveData</a:t>
            </a:r>
            <a:r>
              <a:rPr lang="vi-VN"/>
              <a:t> được dùng làm một biến riêng tư trong </a:t>
            </a:r>
            <a:r>
              <a:rPr lang="vi-VN">
                <a:latin typeface="Courier New"/>
                <a:ea typeface="Courier New"/>
                <a:cs typeface="Courier New"/>
                <a:sym typeface="Courier New"/>
              </a:rPr>
              <a:t>ViewModel</a:t>
            </a:r>
            <a:r>
              <a:rPr lang="vi-VN"/>
              <a:t>. Sau đó, </a:t>
            </a:r>
            <a:r>
              <a:rPr lang="vi-VN">
                <a:latin typeface="Courier New"/>
                <a:ea typeface="Courier New"/>
                <a:cs typeface="Courier New"/>
                <a:sym typeface="Courier New"/>
              </a:rPr>
              <a:t>ViewModel</a:t>
            </a:r>
            <a:r>
              <a:rPr lang="vi-VN"/>
              <a:t> sẽ chỉ hiển thị một đối tượng không thể thay đổi của </a:t>
            </a:r>
            <a:r>
              <a:rPr lang="vi-VN">
                <a:latin typeface="Courier New"/>
                <a:ea typeface="Courier New"/>
                <a:cs typeface="Courier New"/>
                <a:sym typeface="Courier New"/>
              </a:rPr>
              <a:t>LiveData</a:t>
            </a:r>
            <a:r>
              <a:rPr lang="vi-VN"/>
              <a:t> cho các đối tượng tiếp nhận dữ liệu. Việc này sẽ thực thi tách biệt vấn đề, vì </a:t>
            </a:r>
            <a:r>
              <a:rPr lang="vi-VN">
                <a:latin typeface="Courier New"/>
                <a:ea typeface="Courier New"/>
                <a:cs typeface="Courier New"/>
                <a:sym typeface="Courier New"/>
              </a:rPr>
              <a:t>ViewModel</a:t>
            </a:r>
            <a:r>
              <a:rPr lang="vi-VN"/>
              <a:t> chịu trách nhiệm triển khai mọi logic và cập nhật </a:t>
            </a:r>
            <a:r>
              <a:rPr lang="vi-VN">
                <a:latin typeface="Courier New"/>
                <a:ea typeface="Courier New"/>
                <a:cs typeface="Courier New"/>
                <a:sym typeface="Courier New"/>
              </a:rPr>
              <a:t>MutableLiveData</a:t>
            </a:r>
            <a:r>
              <a:rPr lang="vi-VN"/>
              <a:t>, trong khi vai trò của giao diện người dùng chỉ là phản hồi các thay đổi về giá trị của </a:t>
            </a:r>
            <a:r>
              <a:rPr lang="vi-VN">
                <a:latin typeface="Courier New"/>
                <a:ea typeface="Courier New"/>
                <a:cs typeface="Courier New"/>
                <a:sym typeface="Courier New"/>
              </a:rPr>
              <a:t>LiveData</a:t>
            </a:r>
            <a:r>
              <a:rPr lang="vi-VN"/>
              <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SzPts val="1100"/>
              <a:buChar char="●"/>
            </a:pPr>
            <a:r>
              <a:rPr lang="vi-VN" u="sng">
                <a:solidFill>
                  <a:schemeClr val="hlink"/>
                </a:solidFill>
                <a:hlinkClick r:id="rId2"/>
              </a:rPr>
              <a:t>LiveData</a:t>
            </a:r>
            <a:r>
              <a:rPr lang="vi-VN">
                <a:solidFill>
                  <a:schemeClr val="dk1"/>
                </a:solidFill>
              </a:rPr>
              <a:t> </a:t>
            </a:r>
            <a:endParaRPr/>
          </a:p>
          <a:p>
            <a:pPr indent="-298450" lvl="0" marL="457200" rtl="0" algn="l">
              <a:lnSpc>
                <a:spcPct val="100000"/>
              </a:lnSpc>
              <a:spcBef>
                <a:spcPts val="0"/>
              </a:spcBef>
              <a:spcAft>
                <a:spcPts val="0"/>
              </a:spcAft>
              <a:buSzPts val="1100"/>
              <a:buChar char="●"/>
            </a:pPr>
            <a:r>
              <a:rPr lang="vi-VN" u="sng">
                <a:solidFill>
                  <a:schemeClr val="hlink"/>
                </a:solidFill>
                <a:hlinkClick r:id="rId3"/>
              </a:rPr>
              <a:t>MutableLiveData</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4"/>
              </a:rPr>
              <a:t>Khái niệm chung trong Kotlin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Ở đây, chúng ta đã cập nhật mã ViewModel của mình để dùng </a:t>
            </a:r>
            <a:r>
              <a:rPr lang="vi-VN">
                <a:latin typeface="Courier New"/>
                <a:ea typeface="Courier New"/>
                <a:cs typeface="Courier New"/>
                <a:sym typeface="Courier New"/>
              </a:rPr>
              <a:t>LiveData</a:t>
            </a:r>
            <a:r>
              <a:rPr lang="vi-VN"/>
              <a:t>. Chúng ta không muốn đối tượng bên ngoài hay đối tượng phát ra dữ liệu nào thay đổi điểm số của mình. Vì vậy, chúng ta có </a:t>
            </a:r>
            <a:r>
              <a:rPr lang="vi-VN">
                <a:latin typeface="Courier New"/>
                <a:ea typeface="Courier New"/>
                <a:cs typeface="Courier New"/>
                <a:sym typeface="Courier New"/>
              </a:rPr>
              <a:t>MutableLiveData</a:t>
            </a:r>
            <a:r>
              <a:rPr lang="vi-VN"/>
              <a:t> riêng tư và </a:t>
            </a:r>
            <a:r>
              <a:rPr lang="vi-VN">
                <a:latin typeface="Courier New"/>
                <a:ea typeface="Courier New"/>
                <a:cs typeface="Courier New"/>
                <a:sym typeface="Courier New"/>
              </a:rPr>
              <a:t>LiveData</a:t>
            </a:r>
            <a:r>
              <a:rPr lang="vi-VN"/>
              <a:t> công khai không thể chỉ định lại được. Xin lưu ý rằng </a:t>
            </a:r>
            <a:r>
              <a:rPr lang="vi-VN">
                <a:latin typeface="Courier New"/>
                <a:ea typeface="Courier New"/>
                <a:cs typeface="Courier New"/>
                <a:sym typeface="Courier New"/>
              </a:rPr>
              <a:t>_scoreA</a:t>
            </a:r>
            <a:r>
              <a:rPr lang="vi-VN"/>
              <a:t> được khởi tạo thành </a:t>
            </a:r>
            <a:r>
              <a:rPr lang="vi-VN">
                <a:latin typeface="Courier New"/>
                <a:ea typeface="Courier New"/>
                <a:cs typeface="Courier New"/>
                <a:sym typeface="Courier New"/>
              </a:rPr>
              <a:t>MutableLiveData</a:t>
            </a:r>
            <a:r>
              <a:rPr lang="vi-VN"/>
              <a:t> lưu giữ </a:t>
            </a:r>
            <a:r>
              <a:rPr lang="vi-VN">
                <a:latin typeface="Courier New"/>
                <a:ea typeface="Courier New"/>
                <a:cs typeface="Courier New"/>
                <a:sym typeface="Courier New"/>
              </a:rPr>
              <a:t>Int</a:t>
            </a:r>
            <a:r>
              <a:rPr lang="vi-VN"/>
              <a:t> là </a:t>
            </a:r>
            <a:r>
              <a:rPr lang="vi-VN">
                <a:latin typeface="Courier New"/>
                <a:ea typeface="Courier New"/>
                <a:cs typeface="Courier New"/>
                <a:sym typeface="Courier New"/>
              </a:rPr>
              <a:t>0</a:t>
            </a:r>
            <a:r>
              <a:rPr lang="vi-VN"/>
              <a:t>. Khi đến lúc gia tăng điểm số, chúng ta chỉ sửa đổi </a:t>
            </a:r>
            <a:r>
              <a:rPr lang="vi-VN">
                <a:latin typeface="Courier New"/>
                <a:ea typeface="Courier New"/>
                <a:cs typeface="Courier New"/>
                <a:sym typeface="Courier New"/>
              </a:rPr>
              <a:t>_scoreA</a:t>
            </a:r>
            <a:r>
              <a:rPr lang="vi-VN"/>
              <a:t>. Nếu một phương thức gọi bên ngoài cố gắng truy cập vào thuộc tính </a:t>
            </a:r>
            <a:r>
              <a:rPr lang="vi-VN">
                <a:latin typeface="Courier New"/>
                <a:ea typeface="Courier New"/>
                <a:cs typeface="Courier New"/>
                <a:sym typeface="Courier New"/>
              </a:rPr>
              <a:t>scoreA</a:t>
            </a:r>
            <a:r>
              <a:rPr lang="vi-VN">
                <a:latin typeface="Roboto"/>
                <a:ea typeface="Roboto"/>
                <a:cs typeface="Roboto"/>
                <a:sym typeface="Roboto"/>
              </a:rPr>
              <a:t> </a:t>
            </a:r>
            <a:r>
              <a:rPr lang="vi-VN"/>
              <a:t>công khai, thì lớp này sẽ trả về </a:t>
            </a:r>
            <a:r>
              <a:rPr lang="vi-VN">
                <a:latin typeface="Courier New"/>
                <a:ea typeface="Courier New"/>
                <a:cs typeface="Courier New"/>
                <a:sym typeface="Courier New"/>
              </a:rPr>
              <a:t>_scoreA</a:t>
            </a:r>
            <a:r>
              <a:rPr lang="vi-VN"/>
              <a:t> dưới dạng </a:t>
            </a:r>
            <a:r>
              <a:rPr lang="vi-VN">
                <a:latin typeface="Courier New"/>
                <a:ea typeface="Courier New"/>
                <a:cs typeface="Courier New"/>
                <a:sym typeface="Courier New"/>
              </a:rPr>
              <a:t>LiveData</a:t>
            </a:r>
            <a:r>
              <a:rPr lang="vi-VN"/>
              <a:t> không thể thay đổi.</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Hàm dựng MutableLiveData</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3"/>
              </a:rPr>
              <a:t>Các phương thức getter và setter trong Kotlin</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vi-VN"/>
              <a:t>Chuyển đổi: 2 lượt nhấp chuột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Sau khi hoàn tất bước thiết lập đó, chúng ta có thể thiết lập một đối tượng tiếp nhận dữ liệu để theo dõi </a:t>
            </a:r>
            <a:r>
              <a:rPr lang="vi-VN">
                <a:latin typeface="Courier New"/>
                <a:ea typeface="Courier New"/>
                <a:cs typeface="Courier New"/>
                <a:sym typeface="Courier New"/>
              </a:rPr>
              <a:t>scoreA</a:t>
            </a:r>
            <a:r>
              <a:rPr lang="vi-VN"/>
              <a:t> và cập nhật </a:t>
            </a:r>
            <a:r>
              <a:rPr lang="vi-VN">
                <a:latin typeface="Courier New"/>
                <a:ea typeface="Courier New"/>
                <a:cs typeface="Courier New"/>
                <a:sym typeface="Courier New"/>
              </a:rPr>
              <a:t>Chế độ xem văn bản</a:t>
            </a:r>
            <a:r>
              <a:rPr lang="vi-VN"/>
              <a:t> tương ứng trên màn hình mỗi khi người dùng nhấp vào nút +1. Xin lưu ý rằng chúng ta có thể dùng phiên bản phương thức trừu tượng đơn (SAM) của giao diện </a:t>
            </a:r>
            <a:r>
              <a:rPr lang="vi-VN">
                <a:latin typeface="Courier New"/>
                <a:ea typeface="Courier New"/>
                <a:cs typeface="Courier New"/>
                <a:sym typeface="Courier New"/>
              </a:rPr>
              <a:t>Observer</a:t>
            </a:r>
            <a:r>
              <a:rPr lang="vi-VN"/>
              <a:t> (</a:t>
            </a:r>
            <a:r>
              <a:rPr lang="vi-VN">
                <a:latin typeface="Courier New"/>
                <a:ea typeface="Courier New"/>
                <a:cs typeface="Courier New"/>
                <a:sym typeface="Courier New"/>
              </a:rPr>
              <a:t>onChanged(t: T)</a:t>
            </a:r>
            <a:r>
              <a:rPr lang="vi-VN"/>
              <a:t> được chuyển đối thành SAM).</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Đối tượng tiếp nhận dữ liệu</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Một số trang trình bày tiếp theo sẽ cho thấy trạng thái cuối cùng của mã khi liên kết với </a:t>
            </a:r>
            <a:r>
              <a:rPr lang="vi-VN">
                <a:latin typeface="Courier New"/>
                <a:ea typeface="Courier New"/>
                <a:cs typeface="Courier New"/>
                <a:sym typeface="Courier New"/>
              </a:rPr>
              <a:t>LiveData</a:t>
            </a:r>
            <a:r>
              <a:rPr lang="vi-VN"/>
              <a:t>. Chúng ta đã có thể giảm đáng kể lượng mã phải viết để luôn đồng bộ hóa giao diện người dùng của mình.</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Chúng ta chỉ định thuộc tính văn bản của </a:t>
            </a:r>
            <a:r>
              <a:rPr lang="vi-VN">
                <a:latin typeface="Courier New"/>
                <a:ea typeface="Courier New"/>
                <a:cs typeface="Courier New"/>
                <a:sym typeface="Courier New"/>
              </a:rPr>
              <a:t>Chế độ xem văn bản</a:t>
            </a:r>
            <a:r>
              <a:rPr lang="vi-VN"/>
              <a:t> bằng cách dùng biến </a:t>
            </a:r>
            <a:r>
              <a:rPr lang="vi-VN">
                <a:latin typeface="Courier New"/>
                <a:ea typeface="Courier New"/>
                <a:cs typeface="Courier New"/>
                <a:sym typeface="Courier New"/>
              </a:rPr>
              <a:t>ViewModel</a:t>
            </a:r>
            <a:r>
              <a:rPr lang="vi-VN"/>
              <a:t>. Việc này sẽ loại bỏ nhu cầu thêm </a:t>
            </a:r>
            <a:r>
              <a:rPr lang="vi-VN">
                <a:latin typeface="Roboto"/>
                <a:ea typeface="Roboto"/>
                <a:cs typeface="Roboto"/>
                <a:sym typeface="Roboto"/>
              </a:rPr>
              <a:t>đối tượng tiếp nhận dữ liệu</a:t>
            </a:r>
            <a:r>
              <a:rPr lang="vi-VN"/>
              <a:t> cho </a:t>
            </a:r>
            <a:r>
              <a:rPr lang="vi-VN">
                <a:latin typeface="Courier New"/>
                <a:ea typeface="Courier New"/>
                <a:cs typeface="Courier New"/>
                <a:sym typeface="Courier New"/>
              </a:rPr>
              <a:t>LiveData</a:t>
            </a:r>
            <a:r>
              <a:rPr lang="vi-VN"/>
              <a: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Hãy đặt </a:t>
            </a:r>
            <a:r>
              <a:rPr lang="vi-VN">
                <a:latin typeface="Courier New"/>
                <a:ea typeface="Courier New"/>
                <a:cs typeface="Courier New"/>
                <a:sym typeface="Courier New"/>
              </a:rPr>
              <a:t>viewModel</a:t>
            </a:r>
            <a:r>
              <a:rPr lang="vi-VN"/>
              <a:t> của chúng ta trên đối tượng liên kết. Sau đó, chỉ định hoạt động hiện tại là </a:t>
            </a:r>
            <a:r>
              <a:rPr lang="vi-VN">
                <a:latin typeface="Courier New"/>
                <a:ea typeface="Courier New"/>
                <a:cs typeface="Courier New"/>
                <a:sym typeface="Courier New"/>
              </a:rPr>
              <a:t>lifecycleOwner</a:t>
            </a:r>
            <a:r>
              <a:rPr lang="vi-VN"/>
              <a:t>.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Xin lưu ý rằng chúng ta không cần phải thêm đối tượng tiếp nhận dữ liệu nữa. Chúng ta không cần phải tự mình cập nhật điểm số cho </a:t>
            </a:r>
            <a:r>
              <a:rPr lang="vi-VN">
                <a:latin typeface="Courier New"/>
                <a:ea typeface="Courier New"/>
                <a:cs typeface="Courier New"/>
                <a:sym typeface="Courier New"/>
              </a:rPr>
              <a:t>Chế độ xem văn bản</a:t>
            </a:r>
            <a:r>
              <a:rPr lang="vi-VN"/>
              <a:t> khi người dùng nhấp vào nút +1 nữa.</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Bây giờ, mọi thay đổi đối với điểm số của đội A hoặc đội B sẽ </a:t>
            </a:r>
            <a:r>
              <a:rPr lang="vi-VN">
                <a:solidFill>
                  <a:schemeClr val="dk1"/>
                </a:solidFill>
                <a:highlight>
                  <a:srgbClr val="FFFFFF"/>
                </a:highlight>
              </a:rPr>
              <a:t>tự động cập nhật Chế độ xem văn bản trong bố cục. Mỗi khi </a:t>
            </a:r>
            <a:r>
              <a:rPr lang="vi-VN">
                <a:solidFill>
                  <a:schemeClr val="dk1"/>
                </a:solidFill>
                <a:highlight>
                  <a:srgbClr val="FFFFFF"/>
                </a:highlight>
                <a:latin typeface="Courier New"/>
                <a:ea typeface="Courier New"/>
                <a:cs typeface="Courier New"/>
                <a:sym typeface="Courier New"/>
              </a:rPr>
              <a:t>incrementScore()</a:t>
            </a:r>
            <a:r>
              <a:rPr lang="vi-VN">
                <a:solidFill>
                  <a:schemeClr val="dk1"/>
                </a:solidFill>
                <a:highlight>
                  <a:srgbClr val="FFFFFF"/>
                </a:highlight>
              </a:rPr>
              <a:t> được gọi, các thay đổi sẽ được phản ánh trong giao diện người dùng.</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solidFill>
                  <a:schemeClr val="dk1"/>
                </a:solidFill>
              </a:rPr>
              <a:t>Trước khi chúng ta kết thúc, hãy nói về một cách khác nữa mà bạn có thể dùng </a:t>
            </a:r>
            <a:r>
              <a:rPr lang="vi-VN">
                <a:solidFill>
                  <a:schemeClr val="dk1"/>
                </a:solidFill>
                <a:latin typeface="Courier New"/>
                <a:ea typeface="Courier New"/>
                <a:cs typeface="Courier New"/>
                <a:sym typeface="Courier New"/>
              </a:rPr>
              <a:t>LiveData</a:t>
            </a:r>
            <a:r>
              <a:rPr lang="vi-VN">
                <a:solidFill>
                  <a:schemeClr val="dk1"/>
                </a:solidFill>
              </a:rPr>
              <a:t>. Bạn có thể muốn thay đổi giá trị được lưu trữ trong một đối tượng của </a:t>
            </a:r>
            <a:r>
              <a:rPr lang="vi-VN">
                <a:solidFill>
                  <a:schemeClr val="dk1"/>
                </a:solidFill>
                <a:latin typeface="Courier New"/>
                <a:ea typeface="Courier New"/>
                <a:cs typeface="Courier New"/>
                <a:sym typeface="Courier New"/>
              </a:rPr>
              <a:t>LiveData</a:t>
            </a:r>
            <a:r>
              <a:rPr lang="vi-VN">
                <a:solidFill>
                  <a:schemeClr val="dk1"/>
                </a:solidFill>
              </a:rPr>
              <a:t> trước khi gửi cho các đối tượng tiếp nhận dữ liệu. Hoặc bạn có thể cần phải trả về một thực thể khác của </a:t>
            </a:r>
            <a:r>
              <a:rPr lang="vi-VN">
                <a:solidFill>
                  <a:schemeClr val="dk1"/>
                </a:solidFill>
                <a:latin typeface="Courier New"/>
                <a:ea typeface="Courier New"/>
                <a:cs typeface="Courier New"/>
                <a:sym typeface="Courier New"/>
              </a:rPr>
              <a:t>LiveData</a:t>
            </a:r>
            <a:r>
              <a:rPr lang="vi-VN">
                <a:solidFill>
                  <a:schemeClr val="dk1"/>
                </a:solidFill>
              </a:rPr>
              <a:t> dựa trên giá trị của một thực thể khác. Gói </a:t>
            </a:r>
            <a:r>
              <a:rPr lang="vi-VN">
                <a:solidFill>
                  <a:schemeClr val="dk1"/>
                </a:solidFill>
                <a:latin typeface="Courier New"/>
                <a:ea typeface="Courier New"/>
                <a:cs typeface="Courier New"/>
                <a:sym typeface="Courier New"/>
              </a:rPr>
              <a:t>Lifecycle</a:t>
            </a:r>
            <a:r>
              <a:rPr lang="vi-VN">
                <a:solidFill>
                  <a:schemeClr val="dk1"/>
                </a:solidFill>
              </a:rPr>
              <a:t> cung cấp lớp </a:t>
            </a:r>
            <a:r>
              <a:rPr lang="vi-VN">
                <a:solidFill>
                  <a:schemeClr val="dk1"/>
                </a:solidFill>
                <a:latin typeface="Courier New"/>
                <a:ea typeface="Courier New"/>
                <a:cs typeface="Courier New"/>
                <a:sym typeface="Courier New"/>
              </a:rPr>
              <a:t>Transformations</a:t>
            </a:r>
            <a:r>
              <a:rPr lang="vi-VN">
                <a:solidFill>
                  <a:schemeClr val="dk1"/>
                </a:solidFill>
              </a:rPr>
              <a:t> có những phương thức trợ giúp trong các tình huống này.</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Chúng ta có thể dùng các phương thức </a:t>
            </a:r>
            <a:r>
              <a:rPr lang="vi-VN">
                <a:latin typeface="Courier New"/>
                <a:ea typeface="Courier New"/>
                <a:cs typeface="Courier New"/>
                <a:sym typeface="Courier New"/>
              </a:rPr>
              <a:t>Biến đổi</a:t>
            </a:r>
            <a:r>
              <a:rPr lang="vi-VN"/>
              <a:t> để điều chỉnh dữ liệu trên </a:t>
            </a:r>
            <a:r>
              <a:rPr lang="vi-VN">
                <a:latin typeface="Courier New"/>
                <a:ea typeface="Courier New"/>
                <a:cs typeface="Courier New"/>
                <a:sym typeface="Courier New"/>
              </a:rPr>
              <a:t>LiveData</a:t>
            </a:r>
            <a:r>
              <a:rPr lang="vi-VN"/>
              <a:t> nguồn và trả về đối tượng kết quả của </a:t>
            </a:r>
            <a:r>
              <a:rPr lang="vi-VN">
                <a:latin typeface="Courier New"/>
                <a:ea typeface="Courier New"/>
                <a:cs typeface="Courier New"/>
                <a:sym typeface="Courier New"/>
              </a:rPr>
              <a:t>LiveData</a:t>
            </a:r>
            <a:r>
              <a:rPr lang="vi-VN"/>
              <a:t>. Các phép biến đổi này không được tính toán trừ khi một đối tượng tiếp nhận dữ liệu đang quan sát đối tượng được trả về của </a:t>
            </a:r>
            <a:r>
              <a:rPr lang="vi-VN">
                <a:latin typeface="Courier New"/>
                <a:ea typeface="Courier New"/>
                <a:cs typeface="Courier New"/>
                <a:sym typeface="Courier New"/>
              </a:rPr>
              <a:t>LiveData</a:t>
            </a:r>
            <a:r>
              <a:rPr lang="vi-VN"/>
              <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Các phương thức này nhận </a:t>
            </a:r>
            <a:r>
              <a:rPr lang="vi-VN">
                <a:latin typeface="Courier New"/>
                <a:ea typeface="Courier New"/>
                <a:cs typeface="Courier New"/>
                <a:sym typeface="Courier New"/>
              </a:rPr>
              <a:t>LiveData</a:t>
            </a:r>
            <a:r>
              <a:rPr lang="vi-VN"/>
              <a:t> nguồn và một hàm điều chỉnh </a:t>
            </a:r>
            <a:r>
              <a:rPr lang="vi-VN">
                <a:latin typeface="Courier New"/>
                <a:ea typeface="Courier New"/>
                <a:cs typeface="Courier New"/>
                <a:sym typeface="Courier New"/>
              </a:rPr>
              <a:t>LiveData</a:t>
            </a:r>
            <a:r>
              <a:rPr lang="vi-VN"/>
              <a:t> nguồn làm tham số.</a:t>
            </a:r>
            <a:endParaRPr/>
          </a:p>
          <a:p>
            <a:pPr indent="0" lvl="0" marL="0" rtl="0" algn="l">
              <a:lnSpc>
                <a:spcPct val="100000"/>
              </a:lnSpc>
              <a:spcBef>
                <a:spcPts val="0"/>
              </a:spcBef>
              <a:spcAft>
                <a:spcPts val="0"/>
              </a:spcAft>
              <a:buSzPts val="1100"/>
              <a:buNone/>
            </a:pPr>
            <a:r>
              <a:t/>
            </a:r>
            <a:endParaRPr b="1"/>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Biến đổi LiveData</a:t>
            </a:r>
            <a:r>
              <a:rPr lang="vi-VN">
                <a:solidFill>
                  <a:schemeClr val="dk1"/>
                </a:solidFill>
              </a:rPr>
              <a:t> </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3"/>
              </a:rPr>
              <a:t>Phép biến đổi</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600"/>
              </a:spcAft>
              <a:buClr>
                <a:schemeClr val="dk1"/>
              </a:buClr>
              <a:buSzPts val="1100"/>
              <a:buFont typeface="Arial"/>
              <a:buNone/>
            </a:pPr>
            <a:r>
              <a:rPr lang="vi-VN">
                <a:solidFill>
                  <a:schemeClr val="dk1"/>
                </a:solidFill>
              </a:rPr>
              <a:t>Trong đoạn mã này, hãy giả sử một trận đấu sẽ kết thúc khi một đội được 10 điểm. Sơ đồ này quan sát </a:t>
            </a:r>
            <a:r>
              <a:rPr lang="vi-VN">
                <a:solidFill>
                  <a:schemeClr val="dk1"/>
                </a:solidFill>
                <a:latin typeface="Courier New"/>
                <a:ea typeface="Courier New"/>
                <a:cs typeface="Courier New"/>
                <a:sym typeface="Courier New"/>
              </a:rPr>
              <a:t>scoreA</a:t>
            </a:r>
            <a:r>
              <a:rPr lang="vi-VN">
                <a:solidFill>
                  <a:schemeClr val="dk1"/>
                </a:solidFill>
              </a:rPr>
              <a:t> trong ViewModel và xây dựng </a:t>
            </a:r>
            <a:r>
              <a:rPr lang="vi-VN">
                <a:solidFill>
                  <a:schemeClr val="dk1"/>
                </a:solidFill>
                <a:latin typeface="Courier New"/>
                <a:ea typeface="Courier New"/>
                <a:cs typeface="Courier New"/>
                <a:sym typeface="Courier New"/>
              </a:rPr>
              <a:t>LiveData</a:t>
            </a:r>
            <a:r>
              <a:rPr lang="vi-VN">
                <a:solidFill>
                  <a:schemeClr val="dk1"/>
                </a:solidFill>
              </a:rPr>
              <a:t> lưu giữ </a:t>
            </a:r>
            <a:r>
              <a:rPr lang="vi-VN">
                <a:solidFill>
                  <a:schemeClr val="dk1"/>
                </a:solidFill>
                <a:latin typeface="Courier New"/>
                <a:ea typeface="Courier New"/>
                <a:cs typeface="Courier New"/>
                <a:sym typeface="Courier New"/>
              </a:rPr>
              <a:t>String</a:t>
            </a:r>
            <a:r>
              <a:rPr lang="vi-VN">
                <a:solidFill>
                  <a:schemeClr val="dk1"/>
                </a:solidFill>
              </a:rPr>
              <a:t>. Đổi lại, thực thể </a:t>
            </a:r>
            <a:r>
              <a:rPr lang="vi-VN">
                <a:solidFill>
                  <a:schemeClr val="dk1"/>
                </a:solidFill>
                <a:latin typeface="Courier New"/>
                <a:ea typeface="Courier New"/>
                <a:cs typeface="Courier New"/>
                <a:sym typeface="Courier New"/>
              </a:rPr>
              <a:t>LiveData</a:t>
            </a:r>
            <a:r>
              <a:rPr lang="vi-VN">
                <a:solidFill>
                  <a:schemeClr val="dk1"/>
                </a:solidFill>
              </a:rPr>
              <a:t> này có thể được quan sát và sẽ kích hoạt sự thay đổi trong giao diện người dùng.</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Khi bạn đưa các bản sửa lỗi ngắn hạn vào ứng dụng của mình (thay vì làm việc theo kế hoạch và áp dụng các phương pháp hay nhất), ứng dụng của bạn có thể bắt đầu tích lũy món nợ kỹ thuật. </a:t>
            </a:r>
            <a:r>
              <a:rPr lang="vi-VN">
                <a:solidFill>
                  <a:schemeClr val="dk1"/>
                </a:solidFill>
              </a:rPr>
              <a:t>Món nợ kỹ thuật là </a:t>
            </a:r>
            <a:r>
              <a:rPr lang="vi-VN"/>
              <a:t>chi phí làm lại sau này được cộng dồn do tránh những việc </a:t>
            </a:r>
            <a:r>
              <a:rPr lang="vi-VN">
                <a:solidFill>
                  <a:schemeClr val="dk1"/>
                </a:solidFill>
              </a:rPr>
              <a:t>đáng lẽ phải làm</a:t>
            </a:r>
            <a:r>
              <a:rPr lang="vi-VN"/>
              <a:t> </a:t>
            </a:r>
            <a:r>
              <a:rPr lang="vi-VN">
                <a:solidFill>
                  <a:schemeClr val="dk1"/>
                </a:solidFill>
              </a:rPr>
              <a:t>trước</a:t>
            </a:r>
            <a:r>
              <a:rPr lang="vi-VN"/>
              <a:t>. Món nợ kỹ thuật có thể do các yếu tố bên ngoài gây ra như thời hạn xây dựng một tính năng, bài tập ở trường hoặc bản sửa lỗi khẩn cấp.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solidFill>
                  <a:schemeClr val="dk1"/>
                </a:solidFill>
              </a:rPr>
              <a:t>Một loạt các bản sửa lỗi và bản vá có vẻ là giải pháp dễ dàng và trong </a:t>
            </a:r>
            <a:r>
              <a:rPr lang="vi-VN"/>
              <a:t>một số ít trường hợp, việc chọn bản sửa lỗi nhanh là hợp lý. Tuy nhiên, với các dự án có nhiều mốc quan trọng, nếu không cân nhắc các quyết định về thiết kế khi phạm vi dự án mở rộng, thì sẽ kéo theo những hậu quả về lâu dài. Mặc dù một số món nợ kỹ thuật là không tránh khỏi, nhưng chiến lược tốt nhất là bạn nên nhận thức rõ về nó và cố gắng giảm thiểu bằng cách tuân theo các phương pháp hay nhất.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vi-VN"/>
              <a:t>Những ví dụ về các quyết định ngắn hạn trong Android nêu ở đây có thể dẫn đến món nợ kỹ thuật, khiến bạn khó phát triển ứng dụng theo cách linh hoạt và có thể mở rộng:</a:t>
            </a:r>
            <a:endParaRPr/>
          </a:p>
          <a:p>
            <a:pPr indent="-298450" lvl="0" marL="457200" rtl="0" algn="l">
              <a:lnSpc>
                <a:spcPct val="115000"/>
              </a:lnSpc>
              <a:spcBef>
                <a:spcPts val="0"/>
              </a:spcBef>
              <a:spcAft>
                <a:spcPts val="0"/>
              </a:spcAft>
              <a:buSzPts val="1100"/>
              <a:buChar char="●"/>
            </a:pPr>
            <a:r>
              <a:rPr lang="vi-VN"/>
              <a:t>Việc điều chỉnh ứng dụng của bạn theo một thiết bị cụ thể, thay vì xem xét đến nhiều thiết bị, sẽ hạn chế đối tượng mà ứng dụng đó có thể tiếp cận.</a:t>
            </a:r>
            <a:endParaRPr/>
          </a:p>
          <a:p>
            <a:pPr indent="-298450" lvl="0" marL="457200" rtl="0" algn="l">
              <a:lnSpc>
                <a:spcPct val="115000"/>
              </a:lnSpc>
              <a:spcBef>
                <a:spcPts val="0"/>
              </a:spcBef>
              <a:spcAft>
                <a:spcPts val="0"/>
              </a:spcAft>
              <a:buSzPts val="1100"/>
              <a:buChar char="●"/>
            </a:pPr>
            <a:r>
              <a:rPr lang="vi-VN"/>
              <a:t>Việc sao chép và dán mã của bên thứ ba vào tệp của bạn khi không hoàn toàn hiểu rõ có thể dẫn đến những xung đột và lỗi ngoài dự kiến.</a:t>
            </a:r>
            <a:endParaRPr/>
          </a:p>
          <a:p>
            <a:pPr indent="-298450" lvl="0" marL="457200" rtl="0" algn="l">
              <a:lnSpc>
                <a:spcPct val="115000"/>
              </a:lnSpc>
              <a:spcBef>
                <a:spcPts val="0"/>
              </a:spcBef>
              <a:spcAft>
                <a:spcPts val="0"/>
              </a:spcAft>
              <a:buSzPts val="1100"/>
              <a:buChar char="●"/>
            </a:pPr>
            <a:r>
              <a:rPr lang="vi-VN"/>
              <a:t>Việc đưa mọi logic nghiệp vụ của bạn vào tệp hoạt động có thể khiến tệp quá lớn và không thể quản lý được.</a:t>
            </a:r>
            <a:endParaRPr/>
          </a:p>
          <a:p>
            <a:pPr indent="-298450" lvl="0" marL="457200" rtl="0" algn="l">
              <a:lnSpc>
                <a:spcPct val="115000"/>
              </a:lnSpc>
              <a:spcBef>
                <a:spcPts val="0"/>
              </a:spcBef>
              <a:spcAft>
                <a:spcPts val="0"/>
              </a:spcAft>
              <a:buSzPts val="1100"/>
              <a:buChar char="●"/>
            </a:pPr>
            <a:r>
              <a:rPr lang="vi-VN"/>
              <a:t>Việc mã hóa cứng các chuỗi mà người dùng thấy được trong mã của bạn sẽ gây khó khăn khi bản địa hóa ứng dụng sang các ngôn ngữ khác.</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Một số bài giảng tiếp theo sẽ tập trung vào cấu trúc ứng dụng. Cấu trúc ứng dụng tốt giúp đảm bảo rằng ứng dụng của bạn có thể mở rộng, đáng tin cậy và dễ quản lý. Khi có một cấu trúc rõ ràng xác định nơi cần đặt logic nghiệp vụ trong ứng dụng của bạn, mã sẽ dễ hiểu hơn và các nhà phát triển sẽ dễ dàng cộng tác cũng như duy trì sự nhất quán giữa các mô-đun hơn.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Hướng dẫn về cấu trúc ứng dụng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Để giúp bạn xây dựng các ứng dụng có cấu trúc ứng dụng tốt, chúng ta sẽ dùng Android Jetpack. Thực tế là bạn đã sử dụng thư viện Jetpack khi dùng </a:t>
            </a:r>
            <a:r>
              <a:rPr lang="vi-VN">
                <a:latin typeface="Courier New"/>
                <a:ea typeface="Courier New"/>
                <a:cs typeface="Courier New"/>
                <a:sym typeface="Courier New"/>
              </a:rPr>
              <a:t>ConstraintLayout</a:t>
            </a:r>
            <a:r>
              <a:rPr lang="vi-VN"/>
              <a:t>, </a:t>
            </a:r>
            <a:r>
              <a:rPr lang="vi-VN">
                <a:latin typeface="Courier New"/>
                <a:ea typeface="Courier New"/>
                <a:cs typeface="Courier New"/>
                <a:sym typeface="Courier New"/>
              </a:rPr>
              <a:t>RecyclerView</a:t>
            </a:r>
            <a:r>
              <a:rPr lang="vi-VN"/>
              <a:t>, cũng như các thư viện gói </a:t>
            </a:r>
            <a:r>
              <a:rPr lang="vi-VN">
                <a:latin typeface="Courier New"/>
                <a:ea typeface="Courier New"/>
                <a:cs typeface="Courier New"/>
                <a:sym typeface="Courier New"/>
              </a:rPr>
              <a:t>androidx.* </a:t>
            </a:r>
            <a:r>
              <a:rPr lang="vi-VN"/>
              <a:t>khác.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Android Jetpack là một bộ thư viện, công cụ và tài liệu hướng dẫn giúp bạn viết các ứng dụng có chất lượng cao dễ dàng hơn. Các thành phần này giúp bạn tuân theo các phương pháp hay nhất, tránh phải viết mã nguyên mẫu và đơn giản hóa các tác vụ phức tạp. Bạn nên đọc hướng dẫn hữu ích về cấu trúc ứng dụng của Jetpack có trong đường liên kết dưới đây.</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SzPts val="1100"/>
              <a:buChar char="●"/>
            </a:pPr>
            <a:r>
              <a:rPr lang="vi-VN" u="sng">
                <a:solidFill>
                  <a:schemeClr val="hlink"/>
                </a:solidFill>
                <a:hlinkClick r:id="rId2"/>
              </a:rPr>
              <a:t>Android Jetpack</a:t>
            </a:r>
            <a:endParaRPr/>
          </a:p>
          <a:p>
            <a:pPr indent="-298450" lvl="0" marL="457200" rtl="0" algn="l">
              <a:lnSpc>
                <a:spcPct val="100000"/>
              </a:lnSpc>
              <a:spcBef>
                <a:spcPts val="0"/>
              </a:spcBef>
              <a:spcAft>
                <a:spcPts val="0"/>
              </a:spcAft>
              <a:buSzPts val="1100"/>
              <a:buChar char="●"/>
            </a:pPr>
            <a:r>
              <a:rPr lang="vi-VN" u="sng">
                <a:solidFill>
                  <a:schemeClr val="hlink"/>
                </a:solidFill>
                <a:hlinkClick r:id="rId3"/>
              </a:rPr>
              <a:t>Bắt đầu dùng Android Jetpack</a:t>
            </a:r>
            <a:endParaRPr/>
          </a:p>
          <a:p>
            <a:pPr indent="-298450" lvl="0" marL="457200" rtl="0" algn="l">
              <a:lnSpc>
                <a:spcPct val="100000"/>
              </a:lnSpc>
              <a:spcBef>
                <a:spcPts val="0"/>
              </a:spcBef>
              <a:spcAft>
                <a:spcPts val="0"/>
              </a:spcAft>
              <a:buSzPts val="1100"/>
              <a:buChar char="●"/>
            </a:pPr>
            <a:r>
              <a:rPr lang="vi-VN" u="sng">
                <a:solidFill>
                  <a:schemeClr val="hlink"/>
                </a:solidFill>
                <a:hlinkClick r:id="rId4"/>
              </a:rPr>
              <a:t>Khám phá thư viện Jetpack</a:t>
            </a:r>
            <a:endParaRPr/>
          </a:p>
          <a:p>
            <a:pPr indent="-304800" lvl="0" marL="457200" rtl="0" algn="l">
              <a:lnSpc>
                <a:spcPct val="100000"/>
              </a:lnSpc>
              <a:spcBef>
                <a:spcPts val="0"/>
              </a:spcBef>
              <a:spcAft>
                <a:spcPts val="0"/>
              </a:spcAft>
              <a:buSzPts val="1200"/>
              <a:buFont typeface="Times New Roman"/>
              <a:buChar char="●"/>
            </a:pPr>
            <a:r>
              <a:rPr lang="vi-VN" u="sng">
                <a:solidFill>
                  <a:schemeClr val="hlink"/>
                </a:solidFill>
                <a:highlight>
                  <a:srgbClr val="FFFFFF"/>
                </a:highlight>
                <a:hlinkClick r:id="rId5"/>
              </a:rPr>
              <a:t>Hướng dẫn về cấu trúc</a:t>
            </a:r>
            <a:r>
              <a:rPr lang="vi-VN" sz="1200" u="sng">
                <a:solidFill>
                  <a:schemeClr val="hlink"/>
                </a:solidFill>
                <a:highlight>
                  <a:srgbClr val="FFFFFF"/>
                </a:highlight>
                <a:latin typeface="Roboto"/>
                <a:ea typeface="Roboto"/>
                <a:cs typeface="Roboto"/>
                <a:sym typeface="Roboto"/>
                <a:hlinkClick r:id="rId6"/>
              </a:rPr>
              <a:t> ứng dụng của Jetpack</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"Hướng dẫn về cấu trúc ứng dụng" của Jetpack nêu các nguyên tắc cấu trúc phổ biến cần tuân theo. Một trong những nguyên tắc này là tách biệt vấn đề. Sơ đồ này không chỉ ra mẫu thiết kế cụ thể cần tuân theo, nhưng cho thấy một cách cơ bản để tách biệt những nơi sẽ thực hiện công việc.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vi-VN"/>
              <a:t>Hoạt động hoặc mảnh chịu trách nhiệm hiển thị dữ liệu, cũng như thu thập hoạt động đầu vào của người dùng và các sự kiện của hệ thống Android. Hoạt động/mảnh đóng vai trò là bộ điều khiển cho giao diện người dùng.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vi-VN">
                <a:latin typeface="Courier New"/>
                <a:ea typeface="Courier New"/>
                <a:cs typeface="Courier New"/>
                <a:sym typeface="Courier New"/>
              </a:rPr>
              <a:t>ViewModel</a:t>
            </a:r>
            <a:r>
              <a:rPr lang="vi-VN"/>
              <a:t> chứa tất cả dữ liệu cần thiết để vẽ giao diện người dùng, cũng như các hàm để luôn cập nhật giao diện. Ở phần sau của bài học này, chúng ta sẽ nói thêm về cách </a:t>
            </a:r>
            <a:r>
              <a:rPr lang="vi-VN">
                <a:latin typeface="Courier New"/>
                <a:ea typeface="Courier New"/>
                <a:cs typeface="Courier New"/>
                <a:sym typeface="Courier New"/>
              </a:rPr>
              <a:t>LiveData</a:t>
            </a:r>
            <a:r>
              <a:rPr lang="vi-VN"/>
              <a:t> có thể giúp bạn cập nhật giao diện người dùng.</a:t>
            </a:r>
            <a:endParaRPr/>
          </a:p>
          <a:p>
            <a:pPr indent="0" lvl="0" marL="0" rtl="0" algn="l">
              <a:lnSpc>
                <a:spcPct val="100000"/>
              </a:lnSpc>
              <a:spcBef>
                <a:spcPts val="0"/>
              </a:spcBef>
              <a:spcAft>
                <a:spcPts val="0"/>
              </a:spcAft>
              <a:buClr>
                <a:schemeClr val="dk1"/>
              </a:buClr>
              <a:buSzPts val="1100"/>
              <a:buFont typeface="Arial"/>
              <a:buNone/>
            </a:pPr>
            <a:r>
              <a:rPr lang="vi-VN"/>
              <a:t> </a:t>
            </a:r>
            <a:endParaRPr/>
          </a:p>
          <a:p>
            <a:pPr indent="0" lvl="0" marL="0" rtl="0" algn="l">
              <a:lnSpc>
                <a:spcPct val="100000"/>
              </a:lnSpc>
              <a:spcBef>
                <a:spcPts val="0"/>
              </a:spcBef>
              <a:spcAft>
                <a:spcPts val="0"/>
              </a:spcAft>
              <a:buClr>
                <a:schemeClr val="dk1"/>
              </a:buClr>
              <a:buSzPts val="1100"/>
              <a:buFont typeface="Arial"/>
              <a:buNone/>
            </a:pPr>
            <a:r>
              <a:rPr lang="vi-VN"/>
              <a:t>Trong những bài giảng sau, chúng ta sẽ thảo luận về các thành phần cụ thể kiểm soát cách chúng ta cung cấp dữ liệu cho </a:t>
            </a:r>
            <a:r>
              <a:rPr lang="vi-VN">
                <a:solidFill>
                  <a:schemeClr val="dk1"/>
                </a:solidFill>
                <a:latin typeface="Courier New"/>
                <a:ea typeface="Courier New"/>
                <a:cs typeface="Courier New"/>
                <a:sym typeface="Courier New"/>
              </a:rPr>
              <a:t>ViewModel</a:t>
            </a:r>
            <a:r>
              <a:rPr lang="vi-VN"/>
              <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SzPts val="1100"/>
              <a:buChar char="●"/>
            </a:pPr>
            <a:r>
              <a:rPr lang="vi-VN" u="sng">
                <a:solidFill>
                  <a:schemeClr val="hlink"/>
                </a:solidFill>
                <a:hlinkClick r:id="rId2"/>
              </a:rPr>
              <a:t>Hướng dẫn về cấu trúc ứng dụng</a:t>
            </a:r>
            <a:endParaRPr/>
          </a:p>
          <a:p>
            <a:pPr indent="-298450" lvl="0" marL="457200" rtl="0" algn="l">
              <a:lnSpc>
                <a:spcPct val="100000"/>
              </a:lnSpc>
              <a:spcBef>
                <a:spcPts val="0"/>
              </a:spcBef>
              <a:spcAft>
                <a:spcPts val="0"/>
              </a:spcAft>
              <a:buSzPts val="1100"/>
              <a:buChar char="●"/>
            </a:pPr>
            <a:r>
              <a:rPr lang="vi-VN" u="sng">
                <a:solidFill>
                  <a:schemeClr val="hlink"/>
                </a:solidFill>
                <a:hlinkClick r:id="rId3"/>
              </a:rPr>
              <a:t>Tách biệt vấn đề</a:t>
            </a:r>
            <a:r>
              <a:rPr lang="vi-VN"/>
              <a: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Bạn có thể đã biết đến các mẫu thiết kế cấu trúc như MVVM (Model-View-ViewModel) hoặc MVI (Model-View-Interactor) và những mẫu khác. Các mẫu thiết kế này cung cấp hướng dẫn chung chung về giao diện ứng dụng mà bạn cần xây dựng. Các thành phần cấu trúc trong thư viện Jetpack sẽ mang lại cho bạn những công cụ cụ thể để triển khai các mẫu thiết kế đó. Trong bài học này, chúng ta sẽ tập trung vào các thành phần cấu trúc này.</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SzPts val="1100"/>
              <a:buChar char="●"/>
            </a:pPr>
            <a:r>
              <a:rPr lang="vi-VN" u="sng">
                <a:solidFill>
                  <a:schemeClr val="hlink"/>
                </a:solidFill>
                <a:hlinkClick r:id="rId2"/>
              </a:rPr>
              <a:t>Bộ thành phần cấu trúc Android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12" name="Shape 12"/>
        <p:cNvGrpSpPr/>
        <p:nvPr/>
      </p:nvGrpSpPr>
      <p:grpSpPr>
        <a:xfrm>
          <a:off x="0" y="0"/>
          <a:ext cx="0" cy="0"/>
          <a:chOff x="0" y="0"/>
          <a:chExt cx="0" cy="0"/>
        </a:xfrm>
      </p:grpSpPr>
      <p:sp>
        <p:nvSpPr>
          <p:cNvPr id="13" name="Google Shape;13;p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14" name="Google Shape;14;p2"/>
          <p:cNvSpPr txBox="1"/>
          <p:nvPr>
            <p:ph idx="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15" name="Google Shape;15;p2"/>
          <p:cNvSpPr txBox="1"/>
          <p:nvPr>
            <p:ph idx="3"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pic>
        <p:nvPicPr>
          <p:cNvPr id="16" name="Google Shape;16;p2"/>
          <p:cNvPicPr preferRelativeResize="0"/>
          <p:nvPr/>
        </p:nvPicPr>
        <p:blipFill rotWithShape="1">
          <a:blip r:embed="rId2">
            <a:alphaModFix/>
          </a:blip>
          <a:srcRect b="0" l="0" r="0" t="0"/>
          <a:stretch/>
        </p:blipFill>
        <p:spPr>
          <a:xfrm>
            <a:off x="0" y="0"/>
            <a:ext cx="9144000" cy="4670926"/>
          </a:xfrm>
          <a:prstGeom prst="rect">
            <a:avLst/>
          </a:prstGeom>
          <a:noFill/>
          <a:ln>
            <a:noFill/>
          </a:ln>
        </p:spPr>
      </p:pic>
      <p:sp>
        <p:nvSpPr>
          <p:cNvPr id="17" name="Google Shape;17;p2"/>
          <p:cNvSpPr txBox="1"/>
          <p:nvPr/>
        </p:nvSpPr>
        <p:spPr>
          <a:xfrm>
            <a:off x="760800" y="1813400"/>
            <a:ext cx="3963600" cy="2615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FAFAFA"/>
              </a:solidFill>
              <a:latin typeface="Arial"/>
              <a:ea typeface="Arial"/>
              <a:cs typeface="Arial"/>
              <a:sym typeface="Arial"/>
            </a:endParaRPr>
          </a:p>
        </p:txBody>
      </p:sp>
      <p:sp>
        <p:nvSpPr>
          <p:cNvPr id="18" name="Google Shape;18;p2"/>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vi-VN" sz="1000" u="none" cap="none" strike="noStrike">
                <a:solidFill>
                  <a:srgbClr val="757575"/>
                </a:solidFill>
              </a:rPr>
              <a:t>Phát triển Android bằng Kotlin v1.0</a:t>
            </a:r>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6" name="Shape 56"/>
        <p:cNvGrpSpPr/>
        <p:nvPr/>
      </p:nvGrpSpPr>
      <p:grpSpPr>
        <a:xfrm>
          <a:off x="0" y="0"/>
          <a:ext cx="0" cy="0"/>
          <a:chOff x="0" y="0"/>
          <a:chExt cx="0" cy="0"/>
        </a:xfrm>
      </p:grpSpPr>
      <p:sp>
        <p:nvSpPr>
          <p:cNvPr id="57" name="Google Shape;57;p1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8" name="Google Shape;5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1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2" name="Google Shape;62;p1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3" name="Google Shape;63;p1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4" name="Google Shape;6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5" name="Shape 65"/>
        <p:cNvGrpSpPr/>
        <p:nvPr/>
      </p:nvGrpSpPr>
      <p:grpSpPr>
        <a:xfrm>
          <a:off x="0" y="0"/>
          <a:ext cx="0" cy="0"/>
          <a:chOff x="0" y="0"/>
          <a:chExt cx="0" cy="0"/>
        </a:xfrm>
      </p:grpSpPr>
      <p:sp>
        <p:nvSpPr>
          <p:cNvPr id="66" name="Google Shape;66;p1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67" name="Google Shape;6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8" name="Shape 68"/>
        <p:cNvGrpSpPr/>
        <p:nvPr/>
      </p:nvGrpSpPr>
      <p:grpSpPr>
        <a:xfrm>
          <a:off x="0" y="0"/>
          <a:ext cx="0" cy="0"/>
          <a:chOff x="0" y="0"/>
          <a:chExt cx="0" cy="0"/>
        </a:xfrm>
      </p:grpSpPr>
      <p:sp>
        <p:nvSpPr>
          <p:cNvPr id="69" name="Google Shape;69;p1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0" name="Google Shape;70;p1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71" name="Google Shape;7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19" name="Shape 19"/>
        <p:cNvGrpSpPr/>
        <p:nvPr/>
      </p:nvGrpSpPr>
      <p:grpSpPr>
        <a:xfrm>
          <a:off x="0" y="0"/>
          <a:ext cx="0" cy="0"/>
          <a:chOff x="0" y="0"/>
          <a:chExt cx="0" cy="0"/>
        </a:xfrm>
      </p:grpSpPr>
      <p:sp>
        <p:nvSpPr>
          <p:cNvPr id="20" name="Google Shape;20;p3"/>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AFAFA"/>
              </a:buClr>
              <a:buSzPts val="3600"/>
              <a:buNone/>
              <a:defRPr>
                <a:solidFill>
                  <a:srgbClr val="FAFAFA"/>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3"/>
          <p:cNvSpPr txBox="1"/>
          <p:nvPr>
            <p:ph idx="1" type="body"/>
          </p:nvPr>
        </p:nvSpPr>
        <p:spPr>
          <a:xfrm>
            <a:off x="311700" y="1076275"/>
            <a:ext cx="8520600" cy="3193800"/>
          </a:xfrm>
          <a:prstGeom prst="rect">
            <a:avLst/>
          </a:prstGeom>
          <a:noFill/>
          <a:ln>
            <a:noFill/>
          </a:ln>
        </p:spPr>
        <p:txBody>
          <a:bodyPr anchorCtr="0" anchor="t" bIns="91425" lIns="91425" spcFirstLastPara="1" rIns="91425" wrap="square" tIns="91425">
            <a:noAutofit/>
          </a:bodyPr>
          <a:lstStyle>
            <a:lvl1pPr indent="-381000" lvl="0" marL="457200" algn="l">
              <a:lnSpc>
                <a:spcPct val="115000"/>
              </a:lnSpc>
              <a:spcBef>
                <a:spcPts val="1000"/>
              </a:spcBef>
              <a:spcAft>
                <a:spcPts val="0"/>
              </a:spcAft>
              <a:buSzPts val="2400"/>
              <a:buAutoNum type="arabicPeriod"/>
              <a:defRPr/>
            </a:lvl1pPr>
            <a:lvl2pPr indent="-355600" lvl="1" marL="914400" algn="l">
              <a:lnSpc>
                <a:spcPct val="115000"/>
              </a:lnSpc>
              <a:spcBef>
                <a:spcPts val="1000"/>
              </a:spcBef>
              <a:spcAft>
                <a:spcPts val="0"/>
              </a:spcAft>
              <a:buSzPts val="2000"/>
              <a:buAutoNum type="alphaLcPeriod"/>
              <a:defRPr sz="2000"/>
            </a:lvl2pPr>
            <a:lvl3pPr indent="-317500" lvl="2" marL="1371600" algn="l">
              <a:lnSpc>
                <a:spcPct val="150000"/>
              </a:lnSpc>
              <a:spcBef>
                <a:spcPts val="0"/>
              </a:spcBef>
              <a:spcAft>
                <a:spcPts val="0"/>
              </a:spcAft>
              <a:buSzPts val="1400"/>
              <a:buAutoNum type="romanLcPeriod"/>
              <a:defRPr/>
            </a:lvl3pPr>
            <a:lvl4pPr indent="-317500" lvl="3" marL="1828800" algn="l">
              <a:lnSpc>
                <a:spcPct val="115000"/>
              </a:lnSpc>
              <a:spcBef>
                <a:spcPts val="0"/>
              </a:spcBef>
              <a:spcAft>
                <a:spcPts val="0"/>
              </a:spcAft>
              <a:buSzPts val="1400"/>
              <a:buAutoNum type="arabicPeriod"/>
              <a:defRPr/>
            </a:lvl4pPr>
            <a:lvl5pPr indent="-317500" lvl="4" marL="2286000" algn="l">
              <a:lnSpc>
                <a:spcPct val="115000"/>
              </a:lnSpc>
              <a:spcBef>
                <a:spcPts val="1600"/>
              </a:spcBef>
              <a:spcAft>
                <a:spcPts val="0"/>
              </a:spcAft>
              <a:buSzPts val="1400"/>
              <a:buAutoNum type="alphaLcPeriod"/>
              <a:defRPr/>
            </a:lvl5pPr>
            <a:lvl6pPr indent="-317500" lvl="5" marL="2743200" algn="l">
              <a:lnSpc>
                <a:spcPct val="115000"/>
              </a:lnSpc>
              <a:spcBef>
                <a:spcPts val="1600"/>
              </a:spcBef>
              <a:spcAft>
                <a:spcPts val="0"/>
              </a:spcAft>
              <a:buSzPts val="1400"/>
              <a:buAutoNum type="romanLcPeriod"/>
              <a:defRPr/>
            </a:lvl6pPr>
            <a:lvl7pPr indent="-317500" lvl="6" marL="3200400" algn="l">
              <a:lnSpc>
                <a:spcPct val="115000"/>
              </a:lnSpc>
              <a:spcBef>
                <a:spcPts val="1600"/>
              </a:spcBef>
              <a:spcAft>
                <a:spcPts val="0"/>
              </a:spcAft>
              <a:buSzPts val="1400"/>
              <a:buAutoNum type="arabicPeriod"/>
              <a:defRPr/>
            </a:lvl7pPr>
            <a:lvl8pPr indent="-317500" lvl="7" marL="3657600" algn="l">
              <a:lnSpc>
                <a:spcPct val="115000"/>
              </a:lnSpc>
              <a:spcBef>
                <a:spcPts val="1600"/>
              </a:spcBef>
              <a:spcAft>
                <a:spcPts val="0"/>
              </a:spcAft>
              <a:buSzPts val="1400"/>
              <a:buAutoNum type="alphaLcPeriod"/>
              <a:defRPr/>
            </a:lvl8pPr>
            <a:lvl9pPr indent="-317500" lvl="8" marL="4114800" algn="l">
              <a:lnSpc>
                <a:spcPct val="115000"/>
              </a:lnSpc>
              <a:spcBef>
                <a:spcPts val="1600"/>
              </a:spcBef>
              <a:spcAft>
                <a:spcPts val="1600"/>
              </a:spcAft>
              <a:buSzPts val="1400"/>
              <a:buAutoNum type="romanLcPeriod"/>
              <a:defRPr/>
            </a:lvl9pPr>
          </a:lstStyle>
          <a:p/>
        </p:txBody>
      </p:sp>
      <p:sp>
        <p:nvSpPr>
          <p:cNvPr id="23" name="Google Shape;23;p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24" name="Google Shape;24;p3"/>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vi-VN" sz="1000" u="none" cap="none" strike="noStrike">
                <a:solidFill>
                  <a:srgbClr val="757575"/>
                </a:solidFill>
              </a:rPr>
              <a:t>Phát triển Android bằng Kotlin</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042"/>
        </a:solidFill>
      </p:bgPr>
    </p:bg>
    <p:spTree>
      <p:nvGrpSpPr>
        <p:cNvPr id="25" name="Shape 25"/>
        <p:cNvGrpSpPr/>
        <p:nvPr/>
      </p:nvGrpSpPr>
      <p:grpSpPr>
        <a:xfrm>
          <a:off x="0" y="0"/>
          <a:ext cx="0" cy="0"/>
          <a:chOff x="0" y="0"/>
          <a:chExt cx="0" cy="0"/>
        </a:xfrm>
      </p:grpSpPr>
      <p:sp>
        <p:nvSpPr>
          <p:cNvPr id="26" name="Google Shape;26;p4"/>
          <p:cNvSpPr txBox="1"/>
          <p:nvPr>
            <p:ph type="ctrTitle"/>
          </p:nvPr>
        </p:nvSpPr>
        <p:spPr>
          <a:xfrm>
            <a:off x="311700" y="0"/>
            <a:ext cx="8520600" cy="465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AFAFA"/>
              </a:buClr>
              <a:buSzPts val="5200"/>
              <a:buNone/>
              <a:defRPr b="1" sz="5200">
                <a:solidFill>
                  <a:srgbClr val="FAFAFA"/>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7" name="Google Shape;27;p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28" name="Google Shape;28;p4"/>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vi-VN" sz="1000" u="none" cap="none" strike="noStrike">
                <a:solidFill>
                  <a:srgbClr val="757575"/>
                </a:solidFill>
              </a:rPr>
              <a:t>Phát triển Android bằng Kotlin</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5" name="Google Shape;35;p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6" name="Google Shape;3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9" name="Google Shape;3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0" name="Shape 40"/>
        <p:cNvGrpSpPr/>
        <p:nvPr/>
      </p:nvGrpSpPr>
      <p:grpSpPr>
        <a:xfrm>
          <a:off x="0" y="0"/>
          <a:ext cx="0" cy="0"/>
          <a:chOff x="0" y="0"/>
          <a:chExt cx="0" cy="0"/>
        </a:xfrm>
      </p:grpSpPr>
      <p:sp>
        <p:nvSpPr>
          <p:cNvPr id="41" name="Google Shape;41;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2" name="Google Shape;42;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3" name="Google Shape;4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4" name="Shape 44"/>
        <p:cNvGrpSpPr/>
        <p:nvPr/>
      </p:nvGrpSpPr>
      <p:grpSpPr>
        <a:xfrm>
          <a:off x="0" y="0"/>
          <a:ext cx="0" cy="0"/>
          <a:chOff x="0" y="0"/>
          <a:chExt cx="0" cy="0"/>
        </a:xfrm>
      </p:grpSpPr>
      <p:sp>
        <p:nvSpPr>
          <p:cNvPr id="45" name="Google Shape;45;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6" name="Google Shape;46;p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7" name="Google Shape;47;p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8" name="Google Shape;4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1" name="Google Shape;5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2" name="Shape 52"/>
        <p:cNvGrpSpPr/>
        <p:nvPr/>
      </p:nvGrpSpPr>
      <p:grpSpPr>
        <a:xfrm>
          <a:off x="0" y="0"/>
          <a:ext cx="0" cy="0"/>
          <a:chOff x="0" y="0"/>
          <a:chExt cx="0" cy="0"/>
        </a:xfrm>
      </p:grpSpPr>
      <p:sp>
        <p:nvSpPr>
          <p:cNvPr id="53" name="Google Shape;53;p1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4" name="Google Shape;54;p1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5" name="Google Shape;5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2" Type="http://schemas.openxmlformats.org/officeDocument/2006/relationships/theme" Target="../theme/theme2.xml"/><Relationship Id="rId9" Type="http://schemas.openxmlformats.org/officeDocument/2006/relationships/slideLayout" Target="../slideLayouts/slideLayout12.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pic>
        <p:nvPicPr>
          <p:cNvPr descr="footer.png" id="6" name="Google Shape;6;p1"/>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CAF50"/>
              </a:buClr>
              <a:buSzPts val="3600"/>
              <a:buFont typeface="Roboto"/>
              <a:buNone/>
              <a:defRPr b="1" i="0" sz="3600" u="none" cap="none" strike="noStrike">
                <a:solidFill>
                  <a:srgbClr val="4CAF50"/>
                </a:solidFill>
                <a:latin typeface="Roboto"/>
                <a:ea typeface="Roboto"/>
                <a:cs typeface="Roboto"/>
                <a:sym typeface="Roboto"/>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50000"/>
              </a:lnSpc>
              <a:spcBef>
                <a:spcPts val="0"/>
              </a:spcBef>
              <a:spcAft>
                <a:spcPts val="0"/>
              </a:spcAft>
              <a:buClr>
                <a:srgbClr val="000000"/>
              </a:buClr>
              <a:buSzPts val="2400"/>
              <a:buFont typeface="Roboto"/>
              <a:buChar char="●"/>
              <a:defRPr b="0" i="0" sz="2400" u="none" cap="none" strike="noStrike">
                <a:solidFill>
                  <a:srgbClr val="000000"/>
                </a:solidFill>
                <a:latin typeface="Roboto"/>
                <a:ea typeface="Roboto"/>
                <a:cs typeface="Roboto"/>
                <a:sym typeface="Roboto"/>
              </a:defRPr>
            </a:lvl1pPr>
            <a:lvl2pPr indent="-342900" lvl="1" marL="914400" marR="0" rtl="0" algn="l">
              <a:lnSpc>
                <a:spcPct val="150000"/>
              </a:lnSpc>
              <a:spcBef>
                <a:spcPts val="0"/>
              </a:spcBef>
              <a:spcAft>
                <a:spcPts val="0"/>
              </a:spcAft>
              <a:buClr>
                <a:srgbClr val="000000"/>
              </a:buClr>
              <a:buSzPts val="1800"/>
              <a:buFont typeface="Roboto"/>
              <a:buChar char="○"/>
              <a:defRPr b="0" i="0" sz="1800" u="none" cap="none" strike="noStrike">
                <a:solidFill>
                  <a:srgbClr val="000000"/>
                </a:solidFill>
                <a:latin typeface="Roboto"/>
                <a:ea typeface="Roboto"/>
                <a:cs typeface="Roboto"/>
                <a:sym typeface="Roboto"/>
              </a:defRPr>
            </a:lvl2pPr>
            <a:lvl3pPr indent="-317500" lvl="2" marL="1371600" marR="0" rtl="0" algn="l">
              <a:lnSpc>
                <a:spcPct val="150000"/>
              </a:lnSpc>
              <a:spcBef>
                <a:spcPts val="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3pPr>
            <a:lvl4pPr indent="-317500" lvl="3" marL="1828800" marR="0" rtl="0" algn="l">
              <a:lnSpc>
                <a:spcPct val="115000"/>
              </a:lnSpc>
              <a:spcBef>
                <a:spcPts val="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4pPr>
            <a:lvl5pPr indent="-317500" lvl="4" marL="22860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5pPr>
            <a:lvl6pPr indent="-317500" lvl="5" marL="27432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6pPr>
            <a:lvl7pPr indent="-317500" lvl="6" marL="32004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7pPr>
            <a:lvl8pPr indent="-317500" lvl="7" marL="36576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8pPr>
            <a:lvl9pPr indent="-317500" lvl="8" marL="4114800" marR="0" rtl="0" algn="l">
              <a:lnSpc>
                <a:spcPct val="115000"/>
              </a:lnSpc>
              <a:spcBef>
                <a:spcPts val="1600"/>
              </a:spcBef>
              <a:spcAft>
                <a:spcPts val="1600"/>
              </a:spcAft>
              <a:buClr>
                <a:srgbClr val="000000"/>
              </a:buClr>
              <a:buSzPts val="1400"/>
              <a:buFont typeface="Roboto"/>
              <a:buChar char="■"/>
              <a:defRPr b="0" i="0" sz="1400" u="none" cap="none" strike="noStrike">
                <a:solidFill>
                  <a:srgbClr val="000000"/>
                </a:solidFill>
                <a:latin typeface="Roboto"/>
                <a:ea typeface="Roboto"/>
                <a:cs typeface="Roboto"/>
                <a:sym typeface="Roboto"/>
              </a:defRPr>
            </a:lvl9pPr>
          </a:lstStyle>
          <a:p/>
        </p:txBody>
      </p:sp>
      <p:sp>
        <p:nvSpPr>
          <p:cNvPr id="9" name="Google Shape;9;p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10" name="Google Shape;10;p1"/>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
          <p:cNvSpPr txBox="1"/>
          <p:nvPr/>
        </p:nvSpPr>
        <p:spPr>
          <a:xfrm>
            <a:off x="5610875" y="4703625"/>
            <a:ext cx="3070800" cy="43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i="1" lang="vi-VN" sz="900" u="none" cap="none" strike="noStrike">
                <a:solidFill>
                  <a:srgbClr val="666666"/>
                </a:solidFill>
              </a:rPr>
              <a:t>Tài liệu này được cấp phép theo </a:t>
            </a:r>
            <a:r>
              <a:rPr i="1" lang="vi-VN" sz="900" u="sng" cap="none" strike="noStrike">
                <a:solidFill>
                  <a:srgbClr val="666666"/>
                </a:solidFill>
                <a:hlinkClick r:id="rId2">
                  <a:extLst>
                    <a:ext uri="{A12FA001-AC4F-418D-AE19-62706E023703}">
                      <ahyp:hlinkClr val="tx"/>
                    </a:ext>
                  </a:extLst>
                </a:hlinkClick>
              </a:rPr>
              <a:t>giấy phép Apache 2</a:t>
            </a:r>
            <a:r>
              <a:rPr i="1" lang="vi-VN" sz="900" u="none" cap="none" strike="noStrike">
                <a:solidFill>
                  <a:srgbClr val="666666"/>
                </a:solidFill>
              </a:rPr>
              <a:t>.</a:t>
            </a:r>
            <a:endParaRPr>
              <a:solidFill>
                <a:srgbClr val="666666"/>
              </a:solidFill>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9" name="Shape 29"/>
        <p:cNvGrpSpPr/>
        <p:nvPr/>
      </p:nvGrpSpPr>
      <p:grpSpPr>
        <a:xfrm>
          <a:off x="0" y="0"/>
          <a:ext cx="0" cy="0"/>
          <a:chOff x="0" y="0"/>
          <a:chExt cx="0" cy="0"/>
        </a:xfrm>
      </p:grpSpPr>
      <p:sp>
        <p:nvSpPr>
          <p:cNvPr id="30" name="Google Shape;30;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31" name="Google Shape;31;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32" name="Google Shape;3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0.xml"/><Relationship Id="rId5" Type="http://schemas.openxmlformats.org/officeDocument/2006/relationships/slide" Target="/ppt/slides/slide19.xml"/><Relationship Id="rId6" Type="http://schemas.openxmlformats.org/officeDocument/2006/relationships/slide" Target="/ppt/slides/slide25.xml"/><Relationship Id="rId7" Type="http://schemas.openxmlformats.org/officeDocument/2006/relationships/slide" Target="/ppt/slides/slide36.xml"/><Relationship Id="rId8" Type="http://schemas.openxmlformats.org/officeDocument/2006/relationships/slide" Target="/ppt/slides/slide3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1" Type="http://schemas.openxmlformats.org/officeDocument/2006/relationships/slide" Target="/ppt/slides/slide19.xml"/><Relationship Id="rId10" Type="http://schemas.openxmlformats.org/officeDocument/2006/relationships/slide" Target="/ppt/slides/slide19.xml"/><Relationship Id="rId13" Type="http://schemas.openxmlformats.org/officeDocument/2006/relationships/slide" Target="/ppt/slides/slide25.xml"/><Relationship Id="rId12" Type="http://schemas.openxmlformats.org/officeDocument/2006/relationships/slide" Target="/ppt/slides/slide19.xml"/><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slide" Target="/ppt/slides/slide3.xml"/><Relationship Id="rId4" Type="http://schemas.openxmlformats.org/officeDocument/2006/relationships/slide" Target="/ppt/slides/slide10.xml"/><Relationship Id="rId9" Type="http://schemas.openxmlformats.org/officeDocument/2006/relationships/slide" Target="/ppt/slides/slide19.xml"/><Relationship Id="rId14" Type="http://schemas.openxmlformats.org/officeDocument/2006/relationships/slide" Target="/ppt/slides/slide25.xml"/><Relationship Id="rId5" Type="http://schemas.openxmlformats.org/officeDocument/2006/relationships/slide" Target="/ppt/slides/slide10.xml"/><Relationship Id="rId6" Type="http://schemas.openxmlformats.org/officeDocument/2006/relationships/slide" Target="/ppt/slides/slide10.xml"/><Relationship Id="rId7" Type="http://schemas.openxmlformats.org/officeDocument/2006/relationships/slide" Target="/ppt/slides/slide10.xml"/><Relationship Id="rId8" Type="http://schemas.openxmlformats.org/officeDocument/2006/relationships/slide" Target="/ppt/slides/slide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s://developer.android.com/jetpack/docs/guide" TargetMode="External"/><Relationship Id="rId4" Type="http://schemas.openxmlformats.org/officeDocument/2006/relationships/hyperlink" Target="https://developer.android.com/jetpack#architecture-components" TargetMode="External"/><Relationship Id="rId9" Type="http://schemas.openxmlformats.org/officeDocument/2006/relationships/hyperlink" Target="https://medium.com/androiddevelopers/viewmodels-and-livedata-patterns-antipatterns-21efaef74a54" TargetMode="External"/><Relationship Id="rId5" Type="http://schemas.openxmlformats.org/officeDocument/2006/relationships/hyperlink" Target="https://developer.android.com/topic/libraries/architecture/viewmodel" TargetMode="External"/><Relationship Id="rId6" Type="http://schemas.openxmlformats.org/officeDocument/2006/relationships/hyperlink" Target="https://github.com/android/architecture-samples" TargetMode="External"/><Relationship Id="rId7" Type="http://schemas.openxmlformats.org/officeDocument/2006/relationships/hyperlink" Target="https://developer.android.com/reference/androidx/lifecycle/ViewModelProvider" TargetMode="External"/><Relationship Id="rId8" Type="http://schemas.openxmlformats.org/officeDocument/2006/relationships/hyperlink" Target="https://medium.com/androiddevelopers/lifecycle-aware-data-loading-with-android-architecture-components-f95484159de4"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hyperlink" Target="http://developer.android.com/courses/pathways/android-development-with-kotlin-8" TargetMode="Externa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7"/>
          <p:cNvPicPr preferRelativeResize="0"/>
          <p:nvPr/>
        </p:nvPicPr>
        <p:blipFill rotWithShape="1">
          <a:blip r:embed="rId3">
            <a:alphaModFix/>
          </a:blip>
          <a:srcRect b="0" l="0" r="0" t="0"/>
          <a:stretch/>
        </p:blipFill>
        <p:spPr>
          <a:xfrm>
            <a:off x="0" y="0"/>
            <a:ext cx="9144000" cy="4681900"/>
          </a:xfrm>
          <a:prstGeom prst="rect">
            <a:avLst/>
          </a:prstGeom>
          <a:noFill/>
          <a:ln>
            <a:noFill/>
          </a:ln>
        </p:spPr>
      </p:pic>
      <p:sp>
        <p:nvSpPr>
          <p:cNvPr id="79" name="Google Shape;79;p1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80" name="Google Shape;80;p17"/>
          <p:cNvSpPr txBox="1"/>
          <p:nvPr/>
        </p:nvSpPr>
        <p:spPr>
          <a:xfrm>
            <a:off x="760800" y="1857362"/>
            <a:ext cx="3963600" cy="2615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0" i="0" lang="vi-VN" sz="3600" u="none" cap="none" strike="noStrike">
                <a:solidFill>
                  <a:srgbClr val="FAFAFA"/>
                </a:solidFill>
                <a:latin typeface="Arial"/>
                <a:ea typeface="Arial"/>
                <a:cs typeface="Arial"/>
                <a:sym typeface="Arial"/>
              </a:rPr>
              <a:t>Bài học 8: </a:t>
            </a:r>
            <a:endParaRPr/>
          </a:p>
          <a:p>
            <a:pPr indent="0" lvl="0" marL="0" marR="0" rtl="0" algn="l">
              <a:lnSpc>
                <a:spcPct val="100000"/>
              </a:lnSpc>
              <a:spcBef>
                <a:spcPts val="0"/>
              </a:spcBef>
              <a:spcAft>
                <a:spcPts val="0"/>
              </a:spcAft>
              <a:buClr>
                <a:srgbClr val="000000"/>
              </a:buClr>
              <a:buSzPts val="3600"/>
              <a:buFont typeface="Arial"/>
              <a:buNone/>
            </a:pPr>
            <a:r>
              <a:rPr b="0" i="0" lang="vi-VN" sz="3600" u="none" cap="none" strike="noStrike">
                <a:solidFill>
                  <a:srgbClr val="FAFAFA"/>
                </a:solidFill>
                <a:latin typeface="Arial"/>
                <a:ea typeface="Arial"/>
                <a:cs typeface="Arial"/>
                <a:sym typeface="Arial"/>
              </a:rPr>
              <a:t>Cấu trúc ứng dụng (lớp giao diện người dùng)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153" name="Google Shape;153;p26"/>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vi-VN" sz="5200" u="none" cap="none" strike="noStrike">
                <a:solidFill>
                  <a:srgbClr val="FAFAFA"/>
                </a:solidFill>
              </a:rPr>
              <a:t>ViewModel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Gradle: hàm mở rộng vòng đời</a:t>
            </a:r>
            <a:endParaRPr>
              <a:latin typeface="Arial"/>
              <a:ea typeface="Arial"/>
              <a:cs typeface="Arial"/>
              <a:sym typeface="Arial"/>
            </a:endParaRPr>
          </a:p>
        </p:txBody>
      </p:sp>
      <p:sp>
        <p:nvSpPr>
          <p:cNvPr id="159" name="Google Shape;159;p27"/>
          <p:cNvSpPr txBox="1"/>
          <p:nvPr>
            <p:ph idx="1" type="body"/>
          </p:nvPr>
        </p:nvSpPr>
        <p:spPr>
          <a:xfrm>
            <a:off x="237255" y="1762075"/>
            <a:ext cx="8787600" cy="185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sz="1800">
                <a:latin typeface="Arial"/>
                <a:ea typeface="Arial"/>
                <a:cs typeface="Arial"/>
                <a:sym typeface="Arial"/>
              </a:rPr>
              <a:t>Trong tệp</a:t>
            </a:r>
            <a:r>
              <a:rPr lang="vi-VN" sz="1800"/>
              <a:t> </a:t>
            </a:r>
            <a:r>
              <a:rPr lang="vi-VN" sz="1800">
                <a:latin typeface="Courier New"/>
                <a:ea typeface="Courier New"/>
                <a:cs typeface="Courier New"/>
                <a:sym typeface="Courier New"/>
              </a:rPr>
              <a:t>app/build.gradle</a:t>
            </a:r>
            <a:r>
              <a:rPr lang="vi-VN" sz="1800"/>
              <a:t>:</a:t>
            </a:r>
            <a:endParaRPr sz="18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vi-VN" sz="1500">
                <a:solidFill>
                  <a:srgbClr val="37474F"/>
                </a:solidFill>
                <a:latin typeface="Consolas"/>
                <a:ea typeface="Consolas"/>
                <a:cs typeface="Consolas"/>
                <a:sym typeface="Consolas"/>
              </a:rPr>
              <a:t>dependencies {</a:t>
            </a:r>
            <a:endParaRPr sz="15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vi-VN" sz="1100">
                <a:solidFill>
                  <a:srgbClr val="37474F"/>
                </a:solidFill>
                <a:latin typeface="Consolas"/>
                <a:ea typeface="Consolas"/>
                <a:cs typeface="Consolas"/>
                <a:sym typeface="Consolas"/>
              </a:rPr>
              <a:t>    </a:t>
            </a:r>
            <a:r>
              <a:rPr lang="vi-VN" sz="1500">
                <a:solidFill>
                  <a:srgbClr val="37474F"/>
                </a:solidFill>
                <a:latin typeface="Consolas"/>
                <a:ea typeface="Consolas"/>
                <a:cs typeface="Consolas"/>
                <a:sym typeface="Consolas"/>
              </a:rPr>
              <a:t>implementation</a:t>
            </a:r>
            <a:r>
              <a:rPr lang="vi-VN" sz="1000">
                <a:solidFill>
                  <a:srgbClr val="37474F"/>
                </a:solidFill>
                <a:latin typeface="Consolas"/>
                <a:ea typeface="Consolas"/>
                <a:cs typeface="Consolas"/>
                <a:sym typeface="Consolas"/>
              </a:rPr>
              <a:t> </a:t>
            </a:r>
            <a:r>
              <a:rPr lang="vi-VN" sz="1500">
                <a:solidFill>
                  <a:srgbClr val="388E3C"/>
                </a:solidFill>
                <a:latin typeface="Consolas"/>
                <a:ea typeface="Consolas"/>
                <a:cs typeface="Consolas"/>
                <a:sym typeface="Consolas"/>
              </a:rPr>
              <a:t>"androidx.lifecycle:lifecycle-viewmodel-ktx:</a:t>
            </a:r>
            <a:r>
              <a:rPr lang="vi-VN" sz="1500">
                <a:solidFill>
                  <a:srgbClr val="C53929"/>
                </a:solidFill>
                <a:latin typeface="Consolas"/>
                <a:ea typeface="Consolas"/>
                <a:cs typeface="Consolas"/>
                <a:sym typeface="Consolas"/>
              </a:rPr>
              <a:t>$lifecycle_version</a:t>
            </a:r>
            <a:r>
              <a:rPr lang="vi-VN" sz="1500">
                <a:solidFill>
                  <a:srgbClr val="388E3C"/>
                </a:solidFill>
                <a:latin typeface="Consolas"/>
                <a:ea typeface="Consolas"/>
                <a:cs typeface="Consolas"/>
                <a:sym typeface="Consolas"/>
              </a:rPr>
              <a:t>"</a:t>
            </a:r>
            <a:endParaRPr sz="15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vi-VN" sz="1100">
                <a:solidFill>
                  <a:srgbClr val="37474F"/>
                </a:solidFill>
                <a:latin typeface="Consolas"/>
                <a:ea typeface="Consolas"/>
                <a:cs typeface="Consolas"/>
                <a:sym typeface="Consolas"/>
              </a:rPr>
              <a:t>    </a:t>
            </a:r>
            <a:r>
              <a:rPr lang="vi-VN" sz="1500">
                <a:solidFill>
                  <a:srgbClr val="37474F"/>
                </a:solidFill>
                <a:latin typeface="Consolas"/>
                <a:ea typeface="Consolas"/>
                <a:cs typeface="Consolas"/>
                <a:sym typeface="Consolas"/>
              </a:rPr>
              <a:t>implementation</a:t>
            </a:r>
            <a:r>
              <a:rPr lang="vi-VN" sz="1000">
                <a:solidFill>
                  <a:srgbClr val="37474F"/>
                </a:solidFill>
                <a:latin typeface="Consolas"/>
                <a:ea typeface="Consolas"/>
                <a:cs typeface="Consolas"/>
                <a:sym typeface="Consolas"/>
              </a:rPr>
              <a:t> </a:t>
            </a:r>
            <a:r>
              <a:rPr lang="vi-VN" sz="1500">
                <a:solidFill>
                  <a:srgbClr val="388E3C"/>
                </a:solidFill>
                <a:latin typeface="Consolas"/>
                <a:ea typeface="Consolas"/>
                <a:cs typeface="Consolas"/>
                <a:sym typeface="Consolas"/>
              </a:rPr>
              <a:t>"androidx.activity:activity-ktx:</a:t>
            </a:r>
            <a:r>
              <a:rPr lang="vi-VN" sz="1500">
                <a:solidFill>
                  <a:srgbClr val="C53929"/>
                </a:solidFill>
                <a:latin typeface="Consolas"/>
                <a:ea typeface="Consolas"/>
                <a:cs typeface="Consolas"/>
                <a:sym typeface="Consolas"/>
              </a:rPr>
              <a:t>$activity_version</a:t>
            </a:r>
            <a:r>
              <a:rPr lang="vi-VN" sz="1500">
                <a:solidFill>
                  <a:srgbClr val="388E3C"/>
                </a:solidFill>
                <a:latin typeface="Consolas"/>
                <a:ea typeface="Consolas"/>
                <a:cs typeface="Consolas"/>
                <a:sym typeface="Consolas"/>
              </a:rPr>
              <a:t>"</a:t>
            </a:r>
            <a:endParaRPr sz="1500">
              <a:solidFill>
                <a:srgbClr val="37474F"/>
              </a:solidFill>
              <a:latin typeface="Consolas"/>
              <a:ea typeface="Consolas"/>
              <a:cs typeface="Consolas"/>
              <a:sym typeface="Consolas"/>
            </a:endParaRPr>
          </a:p>
          <a:p>
            <a:pPr indent="0" lvl="0" marL="0" rtl="0" algn="l">
              <a:lnSpc>
                <a:spcPct val="150000"/>
              </a:lnSpc>
              <a:spcBef>
                <a:spcPts val="595"/>
              </a:spcBef>
              <a:spcAft>
                <a:spcPts val="0"/>
              </a:spcAft>
              <a:buClr>
                <a:schemeClr val="dk1"/>
              </a:buClr>
              <a:buSzPts val="1100"/>
              <a:buFont typeface="Arial"/>
              <a:buNone/>
            </a:pPr>
            <a:r>
              <a:rPr lang="vi-VN" sz="1500">
                <a:solidFill>
                  <a:srgbClr val="37474F"/>
                </a:solidFill>
                <a:latin typeface="Consolas"/>
                <a:ea typeface="Consolas"/>
                <a:cs typeface="Consolas"/>
                <a:sym typeface="Consolas"/>
              </a:rPr>
              <a:t>}</a:t>
            </a:r>
            <a:endParaRPr sz="1500">
              <a:solidFill>
                <a:schemeClr val="dk1"/>
              </a:solidFill>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p>
        </p:txBody>
      </p:sp>
      <p:sp>
        <p:nvSpPr>
          <p:cNvPr id="160" name="Google Shape;160;p2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ViewModel</a:t>
            </a:r>
            <a:endParaRPr>
              <a:latin typeface="Arial"/>
              <a:ea typeface="Arial"/>
              <a:cs typeface="Arial"/>
              <a:sym typeface="Arial"/>
            </a:endParaRPr>
          </a:p>
        </p:txBody>
      </p:sp>
      <p:sp>
        <p:nvSpPr>
          <p:cNvPr id="166" name="Google Shape;166;p28"/>
          <p:cNvSpPr txBox="1"/>
          <p:nvPr>
            <p:ph idx="1" type="body"/>
          </p:nvPr>
        </p:nvSpPr>
        <p:spPr>
          <a:xfrm>
            <a:off x="311700" y="1381075"/>
            <a:ext cx="8639400" cy="2612400"/>
          </a:xfrm>
          <a:prstGeom prst="rect">
            <a:avLst/>
          </a:prstGeom>
          <a:noFill/>
          <a:ln>
            <a:noFill/>
          </a:ln>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SzPts val="2100"/>
              <a:buFont typeface="Arial"/>
              <a:buChar char="●"/>
            </a:pPr>
            <a:r>
              <a:rPr lang="vi-VN" sz="2100">
                <a:latin typeface="Arial"/>
                <a:ea typeface="Arial"/>
                <a:cs typeface="Arial"/>
                <a:sym typeface="Arial"/>
              </a:rPr>
              <a:t>Chuẩn bị dữ liệu cho giao diện người dùng </a:t>
            </a:r>
            <a:endParaRPr>
              <a:latin typeface="Arial"/>
              <a:ea typeface="Arial"/>
              <a:cs typeface="Arial"/>
              <a:sym typeface="Arial"/>
            </a:endParaRPr>
          </a:p>
          <a:p>
            <a:pPr indent="-361950" lvl="0" marL="457200" rtl="0" algn="l">
              <a:lnSpc>
                <a:spcPct val="115000"/>
              </a:lnSpc>
              <a:spcBef>
                <a:spcPts val="1000"/>
              </a:spcBef>
              <a:spcAft>
                <a:spcPts val="0"/>
              </a:spcAft>
              <a:buClr>
                <a:schemeClr val="dk1"/>
              </a:buClr>
              <a:buSzPts val="2100"/>
              <a:buFont typeface="Arial"/>
              <a:buChar char="●"/>
            </a:pPr>
            <a:r>
              <a:rPr lang="vi-VN" sz="2100">
                <a:solidFill>
                  <a:schemeClr val="dk1"/>
                </a:solidFill>
                <a:latin typeface="Arial"/>
                <a:ea typeface="Arial"/>
                <a:cs typeface="Arial"/>
                <a:sym typeface="Arial"/>
              </a:rPr>
              <a:t>Không được tham chiếu đến hoạt động, mảnh hoặc chế độ xem trong hệ phân cấp chế độ xem</a:t>
            </a:r>
            <a:endParaRPr>
              <a:latin typeface="Arial"/>
              <a:ea typeface="Arial"/>
              <a:cs typeface="Arial"/>
              <a:sym typeface="Arial"/>
            </a:endParaRPr>
          </a:p>
          <a:p>
            <a:pPr indent="-361950" lvl="0" marL="457200" rtl="0" algn="l">
              <a:lnSpc>
                <a:spcPct val="115000"/>
              </a:lnSpc>
              <a:spcBef>
                <a:spcPts val="1000"/>
              </a:spcBef>
              <a:spcAft>
                <a:spcPts val="0"/>
              </a:spcAft>
              <a:buSzPts val="2100"/>
              <a:buFont typeface="Arial"/>
              <a:buChar char="●"/>
            </a:pPr>
            <a:r>
              <a:rPr lang="vi-VN" sz="2100">
                <a:latin typeface="Arial"/>
                <a:ea typeface="Arial"/>
                <a:cs typeface="Arial"/>
                <a:sym typeface="Arial"/>
              </a:rPr>
              <a:t>Trong phạm vi một vòng đời (hoạt động và mảnh có vòng đời)</a:t>
            </a:r>
            <a:endParaRPr>
              <a:latin typeface="Arial"/>
              <a:ea typeface="Arial"/>
              <a:cs typeface="Arial"/>
              <a:sym typeface="Arial"/>
            </a:endParaRPr>
          </a:p>
          <a:p>
            <a:pPr indent="-361950" lvl="0" marL="457200" rtl="0" algn="l">
              <a:lnSpc>
                <a:spcPct val="115000"/>
              </a:lnSpc>
              <a:spcBef>
                <a:spcPts val="1000"/>
              </a:spcBef>
              <a:spcAft>
                <a:spcPts val="0"/>
              </a:spcAft>
              <a:buSzPts val="2100"/>
              <a:buFont typeface="Arial"/>
              <a:buChar char="●"/>
            </a:pPr>
            <a:r>
              <a:rPr lang="vi-VN" sz="2100">
                <a:latin typeface="Arial"/>
                <a:ea typeface="Arial"/>
                <a:cs typeface="Arial"/>
                <a:sym typeface="Arial"/>
              </a:rPr>
              <a:t>Cho phép giữ lại dữ liệu trong các thay đổi về cấu hình </a:t>
            </a:r>
            <a:endParaRPr>
              <a:latin typeface="Arial"/>
              <a:ea typeface="Arial"/>
              <a:cs typeface="Arial"/>
              <a:sym typeface="Arial"/>
            </a:endParaRPr>
          </a:p>
          <a:p>
            <a:pPr indent="-361950" lvl="0" marL="457200" rtl="0" algn="l">
              <a:lnSpc>
                <a:spcPct val="115000"/>
              </a:lnSpc>
              <a:spcBef>
                <a:spcPts val="1000"/>
              </a:spcBef>
              <a:spcAft>
                <a:spcPts val="1000"/>
              </a:spcAft>
              <a:buSzPts val="2100"/>
              <a:buFont typeface="Arial"/>
              <a:buChar char="●"/>
            </a:pPr>
            <a:r>
              <a:rPr lang="vi-VN" sz="2100">
                <a:latin typeface="Arial"/>
                <a:ea typeface="Arial"/>
                <a:cs typeface="Arial"/>
                <a:sym typeface="Arial"/>
              </a:rPr>
              <a:t>Tiếp tục giữ lại miễn sao phạm vi vẫn còn</a:t>
            </a:r>
            <a:r>
              <a:rPr lang="vi-VN" sz="2100">
                <a:solidFill>
                  <a:schemeClr val="dk1"/>
                </a:solidFill>
                <a:latin typeface="Arial"/>
                <a:ea typeface="Arial"/>
                <a:cs typeface="Arial"/>
                <a:sym typeface="Arial"/>
              </a:rPr>
              <a:t> </a:t>
            </a:r>
            <a:endParaRPr>
              <a:latin typeface="Arial"/>
              <a:ea typeface="Arial"/>
              <a:cs typeface="Arial"/>
              <a:sym typeface="Arial"/>
            </a:endParaRPr>
          </a:p>
        </p:txBody>
      </p:sp>
      <p:sp>
        <p:nvSpPr>
          <p:cNvPr id="167" name="Google Shape;167;p2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Thời gian tồn tại của ViewModel</a:t>
            </a:r>
            <a:endParaRPr>
              <a:latin typeface="Arial"/>
              <a:ea typeface="Arial"/>
              <a:cs typeface="Arial"/>
              <a:sym typeface="Arial"/>
            </a:endParaRPr>
          </a:p>
        </p:txBody>
      </p:sp>
      <p:sp>
        <p:nvSpPr>
          <p:cNvPr id="173" name="Google Shape;173;p2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174" name="Google Shape;174;p29"/>
          <p:cNvPicPr preferRelativeResize="0"/>
          <p:nvPr/>
        </p:nvPicPr>
        <p:blipFill rotWithShape="1">
          <a:blip r:embed="rId3">
            <a:alphaModFix/>
          </a:blip>
          <a:srcRect b="16628" l="0" r="0" t="3306"/>
          <a:stretch/>
        </p:blipFill>
        <p:spPr>
          <a:xfrm>
            <a:off x="2544550" y="1024925"/>
            <a:ext cx="4054900" cy="3372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Kabaddi Kounter</a:t>
            </a:r>
            <a:endParaRPr>
              <a:latin typeface="Arial"/>
              <a:ea typeface="Arial"/>
              <a:cs typeface="Arial"/>
              <a:sym typeface="Arial"/>
            </a:endParaRPr>
          </a:p>
        </p:txBody>
      </p:sp>
      <p:sp>
        <p:nvSpPr>
          <p:cNvPr id="180" name="Google Shape;180;p3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181" name="Google Shape;181;p30"/>
          <p:cNvPicPr preferRelativeResize="0"/>
          <p:nvPr/>
        </p:nvPicPr>
        <p:blipFill rotWithShape="1">
          <a:blip r:embed="rId3">
            <a:alphaModFix/>
          </a:blip>
          <a:srcRect b="0" l="0" r="0" t="0"/>
          <a:stretch/>
        </p:blipFill>
        <p:spPr>
          <a:xfrm>
            <a:off x="3582063" y="1055816"/>
            <a:ext cx="1940281" cy="3445358"/>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Lớp ViewModel</a:t>
            </a:r>
            <a:endParaRPr>
              <a:latin typeface="Arial"/>
              <a:ea typeface="Arial"/>
              <a:cs typeface="Arial"/>
              <a:sym typeface="Arial"/>
            </a:endParaRPr>
          </a:p>
        </p:txBody>
      </p:sp>
      <p:sp>
        <p:nvSpPr>
          <p:cNvPr id="187" name="Google Shape;187;p3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188" name="Google Shape;188;p31"/>
          <p:cNvSpPr txBox="1"/>
          <p:nvPr/>
        </p:nvSpPr>
        <p:spPr>
          <a:xfrm>
            <a:off x="311700" y="967400"/>
            <a:ext cx="3478200" cy="393600"/>
          </a:xfrm>
          <a:prstGeom prst="rect">
            <a:avLst/>
          </a:prstGeom>
          <a:noFill/>
          <a:ln>
            <a:noFill/>
          </a:ln>
        </p:spPr>
        <p:txBody>
          <a:bodyPr anchorCtr="0" anchor="t" bIns="91425" lIns="91425" spcFirstLastPara="1" rIns="91425" wrap="square" tIns="91425">
            <a:noAutofit/>
          </a:bodyPr>
          <a:lstStyle/>
          <a:p>
            <a:pPr indent="0" lvl="0" marL="0" marR="0" rtl="0" algn="ctr">
              <a:lnSpc>
                <a:spcPct val="142857"/>
              </a:lnSpc>
              <a:spcBef>
                <a:spcPts val="0"/>
              </a:spcBef>
              <a:spcAft>
                <a:spcPts val="0"/>
              </a:spcAft>
              <a:buClr>
                <a:schemeClr val="dk1"/>
              </a:buClr>
              <a:buSzPts val="1100"/>
              <a:buFont typeface="Arial"/>
              <a:buNone/>
            </a:pPr>
            <a:r>
              <a:rPr b="0" i="0" lang="vi-VN" sz="1800" u="none" cap="none" strike="noStrike">
                <a:solidFill>
                  <a:srgbClr val="000000"/>
                </a:solidFill>
                <a:latin typeface="Courier New"/>
                <a:ea typeface="Courier New"/>
                <a:cs typeface="Courier New"/>
                <a:sym typeface="Courier New"/>
              </a:rPr>
              <a:t>lớp trừu tượng ViewModel</a:t>
            </a:r>
            <a:endParaRPr/>
          </a:p>
        </p:txBody>
      </p:sp>
      <p:pic>
        <p:nvPicPr>
          <p:cNvPr id="189" name="Google Shape;189;p31"/>
          <p:cNvPicPr preferRelativeResize="0"/>
          <p:nvPr/>
        </p:nvPicPr>
        <p:blipFill rotWithShape="1">
          <a:blip r:embed="rId3">
            <a:alphaModFix/>
          </a:blip>
          <a:srcRect b="0" l="0" r="0" t="0"/>
          <a:stretch/>
        </p:blipFill>
        <p:spPr>
          <a:xfrm>
            <a:off x="349108" y="1370770"/>
            <a:ext cx="5359828" cy="309638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Triển khai ViewModel </a:t>
            </a:r>
            <a:endParaRPr>
              <a:latin typeface="Arial"/>
              <a:ea typeface="Arial"/>
              <a:cs typeface="Arial"/>
              <a:sym typeface="Arial"/>
            </a:endParaRPr>
          </a:p>
        </p:txBody>
      </p:sp>
      <p:sp>
        <p:nvSpPr>
          <p:cNvPr id="195" name="Google Shape;195;p3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196" name="Google Shape;196;p32"/>
          <p:cNvSpPr txBox="1"/>
          <p:nvPr/>
        </p:nvSpPr>
        <p:spPr>
          <a:xfrm>
            <a:off x="311700" y="1152475"/>
            <a:ext cx="8520600" cy="34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800">
                <a:solidFill>
                  <a:srgbClr val="3F51B5"/>
                </a:solidFill>
                <a:latin typeface="Consolas"/>
                <a:ea typeface="Consolas"/>
                <a:cs typeface="Consolas"/>
                <a:sym typeface="Consolas"/>
              </a:rPr>
              <a:t>class</a:t>
            </a:r>
            <a:r>
              <a:rPr lang="vi-VN" sz="1800">
                <a:solidFill>
                  <a:srgbClr val="37474F"/>
                </a:solidFill>
                <a:latin typeface="Consolas"/>
                <a:ea typeface="Consolas"/>
                <a:cs typeface="Consolas"/>
                <a:sym typeface="Consolas"/>
              </a:rPr>
              <a:t> ScoreViewModel : </a:t>
            </a:r>
            <a:r>
              <a:rPr b="1" lang="vi-VN" sz="1800">
                <a:solidFill>
                  <a:srgbClr val="37474F"/>
                </a:solidFill>
                <a:latin typeface="Consolas"/>
                <a:ea typeface="Consolas"/>
                <a:cs typeface="Consolas"/>
                <a:sym typeface="Consolas"/>
              </a:rPr>
              <a:t>ViewModel()</a:t>
            </a:r>
            <a:r>
              <a:rPr lang="vi-V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var</a:t>
            </a:r>
            <a:r>
              <a:rPr lang="vi-VN" sz="1800">
                <a:solidFill>
                  <a:srgbClr val="37474F"/>
                </a:solidFill>
                <a:latin typeface="Consolas"/>
                <a:ea typeface="Consolas"/>
                <a:cs typeface="Consolas"/>
                <a:sym typeface="Consolas"/>
              </a:rPr>
              <a:t> scoreA : Int = </a:t>
            </a:r>
            <a:r>
              <a:rPr lang="vi-VN" sz="1800">
                <a:solidFill>
                  <a:srgbClr val="C53929"/>
                </a:solidFill>
                <a:latin typeface="Consolas"/>
                <a:ea typeface="Consolas"/>
                <a:cs typeface="Consolas"/>
                <a:sym typeface="Consolas"/>
              </a:rPr>
              <a:t>0</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var</a:t>
            </a:r>
            <a:r>
              <a:rPr lang="vi-VN" sz="1800">
                <a:solidFill>
                  <a:srgbClr val="37474F"/>
                </a:solidFill>
                <a:latin typeface="Consolas"/>
                <a:ea typeface="Consolas"/>
                <a:cs typeface="Consolas"/>
                <a:sym typeface="Consolas"/>
              </a:rPr>
              <a:t> scoreB : Int = </a:t>
            </a:r>
            <a:r>
              <a:rPr lang="vi-VN" sz="1800">
                <a:solidFill>
                  <a:srgbClr val="C53929"/>
                </a:solidFill>
                <a:latin typeface="Consolas"/>
                <a:ea typeface="Consolas"/>
                <a:cs typeface="Consolas"/>
                <a:sym typeface="Consolas"/>
              </a:rPr>
              <a:t>0</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fun</a:t>
            </a:r>
            <a:r>
              <a:rPr lang="vi-VN" sz="1800">
                <a:solidFill>
                  <a:srgbClr val="37474F"/>
                </a:solidFill>
                <a:latin typeface="Consolas"/>
                <a:ea typeface="Consolas"/>
                <a:cs typeface="Consolas"/>
                <a:sym typeface="Consolas"/>
              </a:rPr>
              <a:t> incrementScore(isTeamA: Boolean) {</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if</a:t>
            </a:r>
            <a:r>
              <a:rPr lang="vi-VN" sz="1800">
                <a:solidFill>
                  <a:srgbClr val="37474F"/>
                </a:solidFill>
                <a:latin typeface="Consolas"/>
                <a:ea typeface="Consolas"/>
                <a:cs typeface="Consolas"/>
                <a:sym typeface="Consolas"/>
              </a:rPr>
              <a:t> (isTeamA) {</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            scoreA++</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else</a:t>
            </a:r>
            <a:r>
              <a:rPr lang="vi-V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            scoreB++</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Tải và sử dụng ViewModel </a:t>
            </a:r>
            <a:endParaRPr>
              <a:latin typeface="Arial"/>
              <a:ea typeface="Arial"/>
              <a:cs typeface="Arial"/>
              <a:sym typeface="Arial"/>
            </a:endParaRPr>
          </a:p>
        </p:txBody>
      </p:sp>
      <p:sp>
        <p:nvSpPr>
          <p:cNvPr id="202" name="Google Shape;202;p3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03" name="Google Shape;203;p33"/>
          <p:cNvSpPr txBox="1"/>
          <p:nvPr/>
        </p:nvSpPr>
        <p:spPr>
          <a:xfrm>
            <a:off x="311700" y="1228675"/>
            <a:ext cx="8520600" cy="33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800">
                <a:solidFill>
                  <a:srgbClr val="3F51B5"/>
                </a:solidFill>
                <a:latin typeface="Consolas"/>
                <a:ea typeface="Consolas"/>
                <a:cs typeface="Consolas"/>
                <a:sym typeface="Consolas"/>
              </a:rPr>
              <a:t>class</a:t>
            </a:r>
            <a:r>
              <a:rPr lang="vi-VN" sz="1800">
                <a:solidFill>
                  <a:srgbClr val="37474F"/>
                </a:solidFill>
                <a:latin typeface="Consolas"/>
                <a:ea typeface="Consolas"/>
                <a:cs typeface="Consolas"/>
                <a:sym typeface="Consolas"/>
              </a:rPr>
              <a:t> MainActivity : AppCompatActivity() {</a:t>
            </a:r>
            <a:endParaRPr sz="1800">
              <a:solidFill>
                <a:srgbClr val="37474F"/>
              </a:solidFill>
              <a:latin typeface="Consolas"/>
              <a:ea typeface="Consolas"/>
              <a:cs typeface="Consolas"/>
              <a:sym typeface="Consolas"/>
            </a:endParaRPr>
          </a:p>
          <a:p>
            <a:pPr indent="0" lvl="0" marL="0" rtl="0" algn="l">
              <a:spcBef>
                <a:spcPts val="595"/>
              </a:spcBef>
              <a:spcAft>
                <a:spcPts val="0"/>
              </a:spcAft>
              <a:buNone/>
            </a:pPr>
            <a:r>
              <a:rPr lang="vi-VN" sz="1800">
                <a:solidFill>
                  <a:srgbClr val="37474F"/>
                </a:solidFill>
                <a:latin typeface="Consolas"/>
                <a:ea typeface="Consolas"/>
                <a:cs typeface="Consolas"/>
                <a:sym typeface="Consolas"/>
              </a:rPr>
              <a:t>    </a:t>
            </a:r>
            <a:r>
              <a:rPr lang="vi-VN" sz="1800">
                <a:solidFill>
                  <a:srgbClr val="D81B60"/>
                </a:solidFill>
                <a:latin typeface="Consolas"/>
                <a:ea typeface="Consolas"/>
                <a:cs typeface="Consolas"/>
                <a:sym typeface="Consolas"/>
              </a:rPr>
              <a:t>// Delegate provided by androidx.activity.viewModels</a:t>
            </a:r>
            <a:endParaRPr sz="1800">
              <a:solidFill>
                <a:srgbClr val="37474F"/>
              </a:solidFill>
              <a:latin typeface="Consolas"/>
              <a:ea typeface="Consolas"/>
              <a:cs typeface="Consolas"/>
              <a:sym typeface="Consolas"/>
            </a:endParaRPr>
          </a:p>
          <a:p>
            <a:pPr indent="0" lvl="0" marL="0" rtl="0" algn="l">
              <a:spcBef>
                <a:spcPts val="595"/>
              </a:spcBef>
              <a:spcAft>
                <a:spcPts val="0"/>
              </a:spcAft>
              <a:buNone/>
            </a:pP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val</a:t>
            </a:r>
            <a:r>
              <a:rPr lang="vi-VN" sz="1800">
                <a:solidFill>
                  <a:srgbClr val="37474F"/>
                </a:solidFill>
                <a:latin typeface="Consolas"/>
                <a:ea typeface="Consolas"/>
                <a:cs typeface="Consolas"/>
                <a:sym typeface="Consolas"/>
              </a:rPr>
              <a:t> viewModel: ScoreViewModel </a:t>
            </a:r>
            <a:r>
              <a:rPr b="1" lang="vi-VN" sz="1800">
                <a:solidFill>
                  <a:srgbClr val="3F51B5"/>
                </a:solidFill>
                <a:latin typeface="Consolas"/>
                <a:ea typeface="Consolas"/>
                <a:cs typeface="Consolas"/>
                <a:sym typeface="Consolas"/>
              </a:rPr>
              <a:t>by</a:t>
            </a:r>
            <a:r>
              <a:rPr b="1" lang="vi-VN" sz="1800">
                <a:solidFill>
                  <a:srgbClr val="37474F"/>
                </a:solidFill>
                <a:latin typeface="Consolas"/>
                <a:ea typeface="Consolas"/>
                <a:cs typeface="Consolas"/>
                <a:sym typeface="Consolas"/>
              </a:rPr>
              <a:t> viewModels()</a:t>
            </a:r>
            <a:endParaRPr b="1" sz="1800">
              <a:solidFill>
                <a:srgbClr val="37474F"/>
              </a:solidFill>
              <a:latin typeface="Consolas"/>
              <a:ea typeface="Consolas"/>
              <a:cs typeface="Consolas"/>
              <a:sym typeface="Consolas"/>
            </a:endParaRPr>
          </a:p>
          <a:p>
            <a:pPr indent="0" lvl="0" marL="0" rtl="0" algn="l">
              <a:spcBef>
                <a:spcPts val="595"/>
              </a:spcBef>
              <a:spcAft>
                <a:spcPts val="0"/>
              </a:spcAft>
              <a:buNone/>
            </a:pPr>
            <a:r>
              <a:t/>
            </a:r>
            <a:endParaRPr sz="1800">
              <a:solidFill>
                <a:srgbClr val="37474F"/>
              </a:solidFill>
              <a:latin typeface="Consolas"/>
              <a:ea typeface="Consolas"/>
              <a:cs typeface="Consolas"/>
              <a:sym typeface="Consolas"/>
            </a:endParaRPr>
          </a:p>
          <a:p>
            <a:pPr indent="0" lvl="0" marL="0" rtl="0" algn="l">
              <a:spcBef>
                <a:spcPts val="595"/>
              </a:spcBef>
              <a:spcAft>
                <a:spcPts val="0"/>
              </a:spcAft>
              <a:buNone/>
            </a:pP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override</a:t>
            </a: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fun</a:t>
            </a:r>
            <a:r>
              <a:rPr lang="vi-VN" sz="1800">
                <a:solidFill>
                  <a:srgbClr val="37474F"/>
                </a:solidFill>
                <a:latin typeface="Consolas"/>
                <a:ea typeface="Consolas"/>
                <a:cs typeface="Consolas"/>
                <a:sym typeface="Consolas"/>
              </a:rPr>
              <a:t> onCreate(savedInstanceState: Bundle?) {</a:t>
            </a:r>
            <a:endParaRPr sz="1800">
              <a:solidFill>
                <a:srgbClr val="37474F"/>
              </a:solidFill>
              <a:latin typeface="Consolas"/>
              <a:ea typeface="Consolas"/>
              <a:cs typeface="Consolas"/>
              <a:sym typeface="Consolas"/>
            </a:endParaRPr>
          </a:p>
          <a:p>
            <a:pPr indent="0" lvl="0" marL="0" rtl="0" algn="l">
              <a:spcBef>
                <a:spcPts val="595"/>
              </a:spcBef>
              <a:spcAft>
                <a:spcPts val="0"/>
              </a:spcAft>
              <a:buNone/>
            </a:pPr>
            <a:r>
              <a:rPr lang="vi-V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595"/>
              </a:spcBef>
              <a:spcAft>
                <a:spcPts val="0"/>
              </a:spcAft>
              <a:buNone/>
            </a:pP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val</a:t>
            </a:r>
            <a:r>
              <a:rPr lang="vi-VN" sz="1800">
                <a:solidFill>
                  <a:srgbClr val="37474F"/>
                </a:solidFill>
                <a:latin typeface="Consolas"/>
                <a:ea typeface="Consolas"/>
                <a:cs typeface="Consolas"/>
                <a:sym typeface="Consolas"/>
              </a:rPr>
              <a:t> scoreViewA: TextView = findViewById(R.id.scoreA)</a:t>
            </a:r>
            <a:endParaRPr sz="1800">
              <a:solidFill>
                <a:srgbClr val="37474F"/>
              </a:solidFill>
              <a:latin typeface="Consolas"/>
              <a:ea typeface="Consolas"/>
              <a:cs typeface="Consolas"/>
              <a:sym typeface="Consolas"/>
            </a:endParaRPr>
          </a:p>
          <a:p>
            <a:pPr indent="0" lvl="0" marL="0" rtl="0" algn="l">
              <a:spcBef>
                <a:spcPts val="595"/>
              </a:spcBef>
              <a:spcAft>
                <a:spcPts val="0"/>
              </a:spcAft>
              <a:buNone/>
            </a:pPr>
            <a:r>
              <a:rPr lang="vi-VN" sz="1800">
                <a:solidFill>
                  <a:srgbClr val="37474F"/>
                </a:solidFill>
                <a:latin typeface="Consolas"/>
                <a:ea typeface="Consolas"/>
                <a:cs typeface="Consolas"/>
                <a:sym typeface="Consolas"/>
              </a:rPr>
              <a:t>        scoreViewA.text = viewModel.scoreA.toString()</a:t>
            </a:r>
            <a:endParaRPr sz="1800">
              <a:solidFill>
                <a:srgbClr val="37474F"/>
              </a:solidFill>
              <a:latin typeface="Consolas"/>
              <a:ea typeface="Consolas"/>
              <a:cs typeface="Consolas"/>
              <a:sym typeface="Consolas"/>
            </a:endParaRPr>
          </a:p>
          <a:p>
            <a:pPr indent="0" lvl="0" marL="0" rtl="0" algn="l">
              <a:lnSpc>
                <a:spcPct val="150000"/>
              </a:lnSpc>
              <a:spcBef>
                <a:spcPts val="595"/>
              </a:spcBef>
              <a:spcAft>
                <a:spcPts val="0"/>
              </a:spcAft>
              <a:buNone/>
            </a:pPr>
            <a:r>
              <a:rPr lang="vi-VN" sz="1800">
                <a:solidFill>
                  <a:srgbClr val="37474F"/>
                </a:solidFill>
                <a:latin typeface="Consolas"/>
                <a:ea typeface="Consolas"/>
                <a:cs typeface="Consolas"/>
                <a:sym typeface="Consolas"/>
              </a:rPr>
              <a:t>    }</a:t>
            </a:r>
            <a:endParaRPr sz="1800">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Dùng ViewModel</a:t>
            </a:r>
            <a:endParaRPr>
              <a:latin typeface="Arial"/>
              <a:ea typeface="Arial"/>
              <a:cs typeface="Arial"/>
              <a:sym typeface="Arial"/>
            </a:endParaRPr>
          </a:p>
        </p:txBody>
      </p:sp>
      <p:sp>
        <p:nvSpPr>
          <p:cNvPr id="209" name="Google Shape;209;p3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10" name="Google Shape;210;p34"/>
          <p:cNvSpPr txBox="1"/>
          <p:nvPr/>
        </p:nvSpPr>
        <p:spPr>
          <a:xfrm>
            <a:off x="311700" y="130935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Trong</a:t>
            </a:r>
            <a:r>
              <a:rPr b="0" i="0" lang="vi-VN" sz="1800" u="none" cap="none" strike="noStrike">
                <a:solidFill>
                  <a:srgbClr val="000000"/>
                </a:solidFill>
                <a:latin typeface="Roboto"/>
                <a:ea typeface="Roboto"/>
                <a:cs typeface="Roboto"/>
                <a:sym typeface="Roboto"/>
              </a:rPr>
              <a:t> </a:t>
            </a:r>
            <a:r>
              <a:rPr b="0" i="0" lang="vi-VN" sz="1800" u="none" cap="none" strike="noStrike">
                <a:solidFill>
                  <a:srgbClr val="000000"/>
                </a:solidFill>
                <a:latin typeface="Courier New"/>
                <a:ea typeface="Courier New"/>
                <a:cs typeface="Courier New"/>
                <a:sym typeface="Courier New"/>
              </a:rPr>
              <a:t>onCreate()</a:t>
            </a:r>
            <a:r>
              <a:rPr b="0" i="0" lang="vi-VN" sz="1800" u="none" cap="none" strike="noStrike">
                <a:solidFill>
                  <a:srgbClr val="000000"/>
                </a:solidFill>
                <a:latin typeface="Roboto"/>
                <a:ea typeface="Roboto"/>
                <a:cs typeface="Roboto"/>
                <a:sym typeface="Roboto"/>
              </a:rPr>
              <a:t> </a:t>
            </a:r>
            <a:r>
              <a:rPr i="0" lang="vi-VN" sz="1800" u="none" cap="none" strike="noStrike">
                <a:solidFill>
                  <a:srgbClr val="000000"/>
                </a:solidFill>
              </a:rPr>
              <a:t>của</a:t>
            </a:r>
            <a:r>
              <a:rPr b="0" i="0" lang="vi-VN" sz="1800" u="none" cap="none" strike="noStrike">
                <a:solidFill>
                  <a:srgbClr val="000000"/>
                </a:solidFill>
                <a:latin typeface="Roboto"/>
                <a:ea typeface="Roboto"/>
                <a:cs typeface="Roboto"/>
                <a:sym typeface="Roboto"/>
              </a:rPr>
              <a:t> </a:t>
            </a:r>
            <a:r>
              <a:rPr b="0" i="0" lang="vi-VN" sz="1800" u="none" cap="none" strike="noStrike">
                <a:solidFill>
                  <a:srgbClr val="000000"/>
                </a:solidFill>
                <a:latin typeface="Courier New"/>
                <a:ea typeface="Courier New"/>
                <a:cs typeface="Courier New"/>
                <a:sym typeface="Courier New"/>
              </a:rPr>
              <a:t>MainActivity</a:t>
            </a:r>
            <a:r>
              <a:rPr b="0" i="0" lang="vi-VN" sz="1800" u="none" cap="none" strike="noStrike">
                <a:solidFill>
                  <a:srgbClr val="000000"/>
                </a:solidFill>
                <a:latin typeface="Roboto"/>
                <a:ea typeface="Roboto"/>
                <a:cs typeface="Roboto"/>
                <a:sym typeface="Roboto"/>
              </a:rPr>
              <a:t>:</a:t>
            </a:r>
            <a:endParaRPr/>
          </a:p>
        </p:txBody>
      </p:sp>
      <p:sp>
        <p:nvSpPr>
          <p:cNvPr id="211" name="Google Shape;211;p34"/>
          <p:cNvSpPr txBox="1"/>
          <p:nvPr/>
        </p:nvSpPr>
        <p:spPr>
          <a:xfrm>
            <a:off x="311700" y="1838275"/>
            <a:ext cx="8520600" cy="25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val</a:t>
            </a:r>
            <a:r>
              <a:rPr lang="vi-VN" sz="1800">
                <a:latin typeface="Consolas"/>
                <a:ea typeface="Consolas"/>
                <a:cs typeface="Consolas"/>
                <a:sym typeface="Consolas"/>
              </a:rPr>
              <a:t> scoreViewA: TextView = findViewById(R.id.scoreA)</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val</a:t>
            </a:r>
            <a:r>
              <a:rPr lang="vi-VN" sz="1800">
                <a:latin typeface="Consolas"/>
                <a:ea typeface="Consolas"/>
                <a:cs typeface="Consolas"/>
                <a:sym typeface="Consolas"/>
              </a:rPr>
              <a:t> plusOneButtonA: Button = findViewById(R.id.plusOne_teamA)</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plusOneButtonA.setOnClickListener {</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b="1" lang="vi-VN" sz="1800">
                <a:latin typeface="Consolas"/>
                <a:ea typeface="Consolas"/>
                <a:cs typeface="Consolas"/>
                <a:sym typeface="Consolas"/>
              </a:rPr>
              <a:t>viewModel.incrementScore(true)</a:t>
            </a:r>
            <a:endParaRPr b="1"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b="1" lang="vi-VN" sz="1800">
                <a:latin typeface="Consolas"/>
                <a:ea typeface="Consolas"/>
                <a:cs typeface="Consolas"/>
                <a:sym typeface="Consolas"/>
              </a:rPr>
              <a:t>scoreViewA.text = viewModel.scoreA.toString()</a:t>
            </a:r>
            <a:endParaRPr b="1" sz="1800">
              <a:latin typeface="Consolas"/>
              <a:ea typeface="Consolas"/>
              <a:cs typeface="Consolas"/>
              <a:sym typeface="Consolas"/>
            </a:endParaRPr>
          </a:p>
          <a:p>
            <a:pPr indent="0" lvl="0" marL="0" rtl="0" algn="l">
              <a:spcBef>
                <a:spcPts val="0"/>
              </a:spcBef>
              <a:spcAft>
                <a:spcPts val="595"/>
              </a:spcAft>
              <a:buNone/>
            </a:pPr>
            <a:r>
              <a:rPr lang="vi-VN" sz="1800">
                <a:latin typeface="Consolas"/>
                <a:ea typeface="Consolas"/>
                <a:cs typeface="Consolas"/>
                <a:sym typeface="Consolas"/>
              </a:rPr>
              <a:t>    }</a:t>
            </a:r>
            <a:endParaRPr sz="1800">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17" name="Google Shape;217;p35"/>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vi-VN" sz="5200" u="none" cap="none" strike="noStrike">
                <a:solidFill>
                  <a:srgbClr val="FAFAFA"/>
                </a:solidFill>
              </a:rPr>
              <a:t>Liên kết dữ liệu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Giới thiệu về bài học này</a:t>
            </a:r>
            <a:endParaRPr>
              <a:latin typeface="Arial"/>
              <a:ea typeface="Arial"/>
              <a:cs typeface="Arial"/>
              <a:sym typeface="Arial"/>
            </a:endParaRPr>
          </a:p>
        </p:txBody>
      </p:sp>
      <p:sp>
        <p:nvSpPr>
          <p:cNvPr id="86" name="Google Shape;86;p18"/>
          <p:cNvSpPr txBox="1"/>
          <p:nvPr>
            <p:ph idx="1" type="body"/>
          </p:nvPr>
        </p:nvSpPr>
        <p:spPr>
          <a:xfrm>
            <a:off x="311700" y="1228675"/>
            <a:ext cx="8520600" cy="319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2400"/>
              <a:buNone/>
            </a:pPr>
            <a:r>
              <a:rPr lang="vi-VN" sz="2000">
                <a:latin typeface="Arial"/>
                <a:ea typeface="Arial"/>
                <a:cs typeface="Arial"/>
                <a:sym typeface="Arial"/>
              </a:rPr>
              <a:t>Bài học 8: Cấu trúc ứng dụng (lớp giao diện người dùng)</a:t>
            </a:r>
            <a:endParaRPr>
              <a:latin typeface="Arial"/>
              <a:ea typeface="Arial"/>
              <a:cs typeface="Arial"/>
              <a:sym typeface="Arial"/>
            </a:endParaRPr>
          </a:p>
          <a:p>
            <a:pPr indent="-355600" lvl="0" marL="457200" rtl="0" algn="l">
              <a:lnSpc>
                <a:spcPct val="115000"/>
              </a:lnSpc>
              <a:spcBef>
                <a:spcPts val="1000"/>
              </a:spcBef>
              <a:spcAft>
                <a:spcPts val="0"/>
              </a:spcAft>
              <a:buSzPts val="2000"/>
              <a:buFont typeface="Arial"/>
              <a:buChar char="●"/>
            </a:pPr>
            <a:r>
              <a:rPr lang="vi-VN" sz="2000" u="sng">
                <a:solidFill>
                  <a:schemeClr val="hlink"/>
                </a:solidFill>
                <a:latin typeface="Arial"/>
                <a:ea typeface="Arial"/>
                <a:cs typeface="Arial"/>
                <a:sym typeface="Arial"/>
                <a:hlinkClick action="ppaction://hlinksldjump" r:id="rId3"/>
              </a:rPr>
              <a:t>Cấu trúc ứng dụng Android</a:t>
            </a:r>
            <a:endParaRPr>
              <a:latin typeface="Arial"/>
              <a:ea typeface="Arial"/>
              <a:cs typeface="Arial"/>
              <a:sym typeface="Arial"/>
            </a:endParaRPr>
          </a:p>
          <a:p>
            <a:pPr indent="-355600" lvl="0" marL="457200" rtl="0" algn="l">
              <a:lnSpc>
                <a:spcPct val="115000"/>
              </a:lnSpc>
              <a:spcBef>
                <a:spcPts val="0"/>
              </a:spcBef>
              <a:spcAft>
                <a:spcPts val="0"/>
              </a:spcAft>
              <a:buSzPts val="2000"/>
              <a:buFont typeface="Arial"/>
              <a:buChar char="●"/>
            </a:pPr>
            <a:r>
              <a:rPr lang="vi-VN" sz="2000" u="sng">
                <a:solidFill>
                  <a:schemeClr val="hlink"/>
                </a:solidFill>
                <a:latin typeface="Arial"/>
                <a:ea typeface="Arial"/>
                <a:cs typeface="Arial"/>
                <a:sym typeface="Arial"/>
                <a:hlinkClick action="ppaction://hlinksldjump" r:id="rId4"/>
              </a:rPr>
              <a:t>ViewModel</a:t>
            </a:r>
            <a:endParaRPr>
              <a:latin typeface="Arial"/>
              <a:ea typeface="Arial"/>
              <a:cs typeface="Arial"/>
              <a:sym typeface="Arial"/>
            </a:endParaRPr>
          </a:p>
          <a:p>
            <a:pPr indent="-355600" lvl="0" marL="457200" rtl="0" algn="l">
              <a:lnSpc>
                <a:spcPct val="115000"/>
              </a:lnSpc>
              <a:spcBef>
                <a:spcPts val="0"/>
              </a:spcBef>
              <a:spcAft>
                <a:spcPts val="0"/>
              </a:spcAft>
              <a:buSzPts val="2000"/>
              <a:buFont typeface="Arial"/>
              <a:buChar char="●"/>
            </a:pPr>
            <a:r>
              <a:rPr lang="vi-VN" sz="2000" u="sng">
                <a:solidFill>
                  <a:schemeClr val="hlink"/>
                </a:solidFill>
                <a:latin typeface="Arial"/>
                <a:ea typeface="Arial"/>
                <a:cs typeface="Arial"/>
                <a:sym typeface="Arial"/>
                <a:hlinkClick action="ppaction://hlinksldjump" r:id="rId5"/>
              </a:rPr>
              <a:t>Liên kết dữ liệu</a:t>
            </a:r>
            <a:endParaRPr>
              <a:latin typeface="Arial"/>
              <a:ea typeface="Arial"/>
              <a:cs typeface="Arial"/>
              <a:sym typeface="Arial"/>
            </a:endParaRPr>
          </a:p>
          <a:p>
            <a:pPr indent="-355600" lvl="0" marL="457200" rtl="0" algn="l">
              <a:lnSpc>
                <a:spcPct val="115000"/>
              </a:lnSpc>
              <a:spcBef>
                <a:spcPts val="0"/>
              </a:spcBef>
              <a:spcAft>
                <a:spcPts val="0"/>
              </a:spcAft>
              <a:buSzPts val="2000"/>
              <a:buFont typeface="Arial"/>
              <a:buChar char="●"/>
            </a:pPr>
            <a:r>
              <a:rPr lang="vi-VN" sz="2000" u="sng">
                <a:solidFill>
                  <a:schemeClr val="hlink"/>
                </a:solidFill>
                <a:latin typeface="Arial"/>
                <a:ea typeface="Arial"/>
                <a:cs typeface="Arial"/>
                <a:sym typeface="Arial"/>
                <a:hlinkClick action="ppaction://hlinksldjump" r:id="rId6"/>
              </a:rPr>
              <a:t>LiveData</a:t>
            </a:r>
            <a:endParaRPr>
              <a:latin typeface="Arial"/>
              <a:ea typeface="Arial"/>
              <a:cs typeface="Arial"/>
              <a:sym typeface="Arial"/>
            </a:endParaRPr>
          </a:p>
          <a:p>
            <a:pPr indent="-355600" lvl="0" marL="457200" rtl="0" algn="l">
              <a:lnSpc>
                <a:spcPct val="115000"/>
              </a:lnSpc>
              <a:spcBef>
                <a:spcPts val="0"/>
              </a:spcBef>
              <a:spcAft>
                <a:spcPts val="0"/>
              </a:spcAft>
              <a:buSzPts val="2000"/>
              <a:buFont typeface="Arial"/>
              <a:buChar char="●"/>
            </a:pPr>
            <a:r>
              <a:rPr lang="vi-VN" sz="2000" u="sng">
                <a:solidFill>
                  <a:schemeClr val="hlink"/>
                </a:solidFill>
                <a:latin typeface="Arial"/>
                <a:ea typeface="Arial"/>
                <a:cs typeface="Arial"/>
                <a:sym typeface="Arial"/>
                <a:hlinkClick action="ppaction://hlinksldjump" r:id="rId7"/>
              </a:rPr>
              <a:t>Biến đổi LiveData</a:t>
            </a:r>
            <a:endParaRPr>
              <a:latin typeface="Arial"/>
              <a:ea typeface="Arial"/>
              <a:cs typeface="Arial"/>
              <a:sym typeface="Arial"/>
            </a:endParaRPr>
          </a:p>
          <a:p>
            <a:pPr indent="-355600" lvl="0" marL="457200" rtl="0" algn="l">
              <a:lnSpc>
                <a:spcPct val="115000"/>
              </a:lnSpc>
              <a:spcBef>
                <a:spcPts val="0"/>
              </a:spcBef>
              <a:spcAft>
                <a:spcPts val="0"/>
              </a:spcAft>
              <a:buSzPts val="2000"/>
              <a:buFont typeface="Arial"/>
              <a:buChar char="●"/>
            </a:pPr>
            <a:r>
              <a:rPr lang="vi-VN" sz="2000" u="sng">
                <a:solidFill>
                  <a:schemeClr val="hlink"/>
                </a:solidFill>
                <a:latin typeface="Arial"/>
                <a:ea typeface="Arial"/>
                <a:cs typeface="Arial"/>
                <a:sym typeface="Arial"/>
                <a:hlinkClick action="ppaction://hlinksldjump" r:id="rId8"/>
              </a:rPr>
              <a:t>Tóm tắt</a:t>
            </a:r>
            <a:endParaRPr>
              <a:latin typeface="Arial"/>
              <a:ea typeface="Arial"/>
              <a:cs typeface="Arial"/>
              <a:sym typeface="Arial"/>
            </a:endParaRPr>
          </a:p>
        </p:txBody>
      </p:sp>
      <p:sp>
        <p:nvSpPr>
          <p:cNvPr id="87" name="Google Shape;87;p1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ViewModel và liên kết dữ liệu</a:t>
            </a:r>
            <a:endParaRPr>
              <a:latin typeface="Arial"/>
              <a:ea typeface="Arial"/>
              <a:cs typeface="Arial"/>
              <a:sym typeface="Arial"/>
            </a:endParaRPr>
          </a:p>
        </p:txBody>
      </p:sp>
      <p:sp>
        <p:nvSpPr>
          <p:cNvPr id="223" name="Google Shape;223;p36"/>
          <p:cNvSpPr txBox="1"/>
          <p:nvPr>
            <p:ph idx="1" type="body"/>
          </p:nvPr>
        </p:nvSpPr>
        <p:spPr>
          <a:xfrm>
            <a:off x="311700" y="2819550"/>
            <a:ext cx="8595000" cy="638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1000"/>
              </a:spcAft>
              <a:buSzPts val="2400"/>
              <a:buFont typeface="Arial"/>
              <a:buChar char="●"/>
            </a:pPr>
            <a:r>
              <a:rPr lang="vi-VN">
                <a:latin typeface="Arial"/>
                <a:ea typeface="Arial"/>
                <a:cs typeface="Arial"/>
                <a:sym typeface="Arial"/>
              </a:rPr>
              <a:t>ViewModel có thể hoạt động đồng thời với liên kết dữ liệu </a:t>
            </a:r>
            <a:endParaRPr>
              <a:latin typeface="Arial"/>
              <a:ea typeface="Arial"/>
              <a:cs typeface="Arial"/>
              <a:sym typeface="Arial"/>
            </a:endParaRPr>
          </a:p>
        </p:txBody>
      </p:sp>
      <p:sp>
        <p:nvSpPr>
          <p:cNvPr id="224" name="Google Shape;224;p3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25" name="Google Shape;225;p36"/>
          <p:cNvSpPr txBox="1"/>
          <p:nvPr>
            <p:ph idx="1" type="body"/>
          </p:nvPr>
        </p:nvSpPr>
        <p:spPr>
          <a:xfrm>
            <a:off x="311700" y="1145125"/>
            <a:ext cx="8520600" cy="5727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1000"/>
              </a:spcAft>
              <a:buSzPts val="2400"/>
              <a:buFont typeface="Arial"/>
              <a:buChar char="●"/>
            </a:pPr>
            <a:r>
              <a:rPr lang="vi-VN">
                <a:latin typeface="Arial"/>
                <a:ea typeface="Arial"/>
                <a:cs typeface="Arial"/>
                <a:sym typeface="Arial"/>
              </a:rPr>
              <a:t>Cấu trúc ứng dụng không có liên kết dữ liệu</a:t>
            </a:r>
            <a:endParaRPr>
              <a:latin typeface="Arial"/>
              <a:ea typeface="Arial"/>
              <a:cs typeface="Arial"/>
              <a:sym typeface="Arial"/>
            </a:endParaRPr>
          </a:p>
        </p:txBody>
      </p:sp>
      <p:sp>
        <p:nvSpPr>
          <p:cNvPr id="226" name="Google Shape;226;p36"/>
          <p:cNvSpPr/>
          <p:nvPr/>
        </p:nvSpPr>
        <p:spPr>
          <a:xfrm>
            <a:off x="879400" y="1847300"/>
            <a:ext cx="1465500" cy="638400"/>
          </a:xfrm>
          <a:prstGeom prst="roundRect">
            <a:avLst>
              <a:gd fmla="val 16667" name="adj"/>
            </a:avLst>
          </a:prstGeom>
          <a:solidFill>
            <a:srgbClr val="1155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FFFFFF"/>
                </a:solidFill>
                <a:latin typeface="Roboto Condensed"/>
                <a:ea typeface="Roboto Condensed"/>
                <a:cs typeface="Roboto Condensed"/>
                <a:sym typeface="Roboto Condensed"/>
              </a:rPr>
              <a:t>ViewModel</a:t>
            </a:r>
            <a:endParaRPr/>
          </a:p>
        </p:txBody>
      </p:sp>
      <p:sp>
        <p:nvSpPr>
          <p:cNvPr id="227" name="Google Shape;227;p36"/>
          <p:cNvSpPr/>
          <p:nvPr/>
        </p:nvSpPr>
        <p:spPr>
          <a:xfrm>
            <a:off x="5571225" y="1847300"/>
            <a:ext cx="1640700" cy="638400"/>
          </a:xfrm>
          <a:prstGeom prst="roundRect">
            <a:avLst>
              <a:gd fmla="val 16667" name="adj"/>
            </a:avLst>
          </a:prstGeom>
          <a:noFill/>
          <a:ln cap="flat" cmpd="sng" w="1905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vi-VN" sz="1400" u="none" cap="none" strike="noStrike">
                <a:solidFill>
                  <a:srgbClr val="000000"/>
                </a:solidFill>
                <a:latin typeface="Roboto Condensed"/>
                <a:ea typeface="Roboto Condensed"/>
                <a:cs typeface="Roboto Condensed"/>
                <a:sym typeface="Roboto Condensed"/>
              </a:rPr>
              <a:t>Chế độ xem</a:t>
            </a:r>
            <a:endParaRPr/>
          </a:p>
          <a:p>
            <a:pPr indent="0" lvl="0" marL="0" marR="0" rtl="0" algn="ctr">
              <a:lnSpc>
                <a:spcPct val="100000"/>
              </a:lnSpc>
              <a:spcBef>
                <a:spcPts val="0"/>
              </a:spcBef>
              <a:spcAft>
                <a:spcPts val="0"/>
              </a:spcAft>
              <a:buClr>
                <a:srgbClr val="000000"/>
              </a:buClr>
              <a:buSzPts val="1200"/>
              <a:buFont typeface="Arial"/>
              <a:buNone/>
            </a:pPr>
            <a:r>
              <a:rPr b="0" i="0" lang="vi-VN" sz="1200" u="none" cap="none" strike="noStrike">
                <a:solidFill>
                  <a:srgbClr val="000000"/>
                </a:solidFill>
                <a:latin typeface="Roboto Condensed"/>
                <a:ea typeface="Roboto Condensed"/>
                <a:cs typeface="Roboto Condensed"/>
                <a:sym typeface="Roboto Condensed"/>
              </a:rPr>
              <a:t>(được định nghĩa trong bố cục XML)</a:t>
            </a:r>
            <a:endParaRPr/>
          </a:p>
        </p:txBody>
      </p:sp>
      <p:sp>
        <p:nvSpPr>
          <p:cNvPr id="228" name="Google Shape;228;p36"/>
          <p:cNvSpPr/>
          <p:nvPr/>
        </p:nvSpPr>
        <p:spPr>
          <a:xfrm>
            <a:off x="3137725" y="1710752"/>
            <a:ext cx="1640700" cy="911700"/>
          </a:xfrm>
          <a:prstGeom prst="roundRect">
            <a:avLst>
              <a:gd fmla="val 16667" name="adj"/>
            </a:avLst>
          </a:prstGeom>
          <a:solidFill>
            <a:srgbClr val="4CAF5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vi-VN" sz="1400" u="none" cap="none" strike="noStrike">
                <a:solidFill>
                  <a:srgbClr val="FFFFFF"/>
                </a:solidFill>
                <a:latin typeface="Roboto Condensed"/>
                <a:ea typeface="Roboto Condensed"/>
                <a:cs typeface="Roboto Condensed"/>
                <a:sym typeface="Roboto Condensed"/>
              </a:rPr>
              <a:t>Bộ điều khiển giao diện người dùng</a:t>
            </a:r>
            <a:endParaRPr/>
          </a:p>
          <a:p>
            <a:pPr indent="0" lvl="0" marL="0" marR="0" rtl="0" algn="ctr">
              <a:lnSpc>
                <a:spcPct val="100000"/>
              </a:lnSpc>
              <a:spcBef>
                <a:spcPts val="0"/>
              </a:spcBef>
              <a:spcAft>
                <a:spcPts val="0"/>
              </a:spcAft>
              <a:buClr>
                <a:srgbClr val="000000"/>
              </a:buClr>
              <a:buSzPts val="1200"/>
              <a:buFont typeface="Arial"/>
              <a:buNone/>
            </a:pPr>
            <a:r>
              <a:rPr b="0" i="0" lang="vi-VN" sz="1200" u="none" cap="none" strike="noStrike">
                <a:solidFill>
                  <a:srgbClr val="FFFFFF"/>
                </a:solidFill>
                <a:latin typeface="Roboto Condensed"/>
                <a:ea typeface="Roboto Condensed"/>
                <a:cs typeface="Roboto Condensed"/>
                <a:sym typeface="Roboto Condensed"/>
              </a:rPr>
              <a:t>(hoạt động/mảnh có trình xử lý lượt nhấp)</a:t>
            </a:r>
            <a:endParaRPr/>
          </a:p>
        </p:txBody>
      </p:sp>
      <p:cxnSp>
        <p:nvCxnSpPr>
          <p:cNvPr id="229" name="Google Shape;229;p36"/>
          <p:cNvCxnSpPr>
            <a:stCxn id="226" idx="3"/>
            <a:endCxn id="228" idx="1"/>
          </p:cNvCxnSpPr>
          <p:nvPr/>
        </p:nvCxnSpPr>
        <p:spPr>
          <a:xfrm>
            <a:off x="2344900" y="2166500"/>
            <a:ext cx="792900" cy="0"/>
          </a:xfrm>
          <a:prstGeom prst="straightConnector1">
            <a:avLst/>
          </a:prstGeom>
          <a:noFill/>
          <a:ln cap="flat" cmpd="sng" w="28575">
            <a:solidFill>
              <a:srgbClr val="083042"/>
            </a:solidFill>
            <a:prstDash val="solid"/>
            <a:round/>
            <a:headEnd len="sm" w="sm" type="none"/>
            <a:tailEnd len="med" w="med" type="triangle"/>
          </a:ln>
        </p:spPr>
      </p:cxnSp>
      <p:cxnSp>
        <p:nvCxnSpPr>
          <p:cNvPr id="230" name="Google Shape;230;p36"/>
          <p:cNvCxnSpPr>
            <a:stCxn id="228" idx="3"/>
            <a:endCxn id="227" idx="1"/>
          </p:cNvCxnSpPr>
          <p:nvPr/>
        </p:nvCxnSpPr>
        <p:spPr>
          <a:xfrm>
            <a:off x="4778425" y="2166602"/>
            <a:ext cx="792900" cy="0"/>
          </a:xfrm>
          <a:prstGeom prst="straightConnector1">
            <a:avLst/>
          </a:prstGeom>
          <a:noFill/>
          <a:ln cap="flat" cmpd="sng" w="28575">
            <a:solidFill>
              <a:srgbClr val="083042"/>
            </a:solidFill>
            <a:prstDash val="solid"/>
            <a:round/>
            <a:headEnd len="sm" w="sm" type="none"/>
            <a:tailEnd len="med" w="med" type="triangle"/>
          </a:ln>
        </p:spPr>
      </p:cxnSp>
      <p:sp>
        <p:nvSpPr>
          <p:cNvPr id="231" name="Google Shape;231;p36"/>
          <p:cNvSpPr/>
          <p:nvPr/>
        </p:nvSpPr>
        <p:spPr>
          <a:xfrm>
            <a:off x="879400" y="3523700"/>
            <a:ext cx="1465500" cy="638400"/>
          </a:xfrm>
          <a:prstGeom prst="roundRect">
            <a:avLst>
              <a:gd fmla="val 16667" name="adj"/>
            </a:avLst>
          </a:prstGeom>
          <a:solidFill>
            <a:srgbClr val="1155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FFFFFF"/>
                </a:solidFill>
                <a:latin typeface="Roboto Condensed"/>
                <a:ea typeface="Roboto Condensed"/>
                <a:cs typeface="Roboto Condensed"/>
                <a:sym typeface="Roboto Condensed"/>
              </a:rPr>
              <a:t>ViewModel</a:t>
            </a:r>
            <a:endParaRPr/>
          </a:p>
        </p:txBody>
      </p:sp>
      <p:sp>
        <p:nvSpPr>
          <p:cNvPr id="232" name="Google Shape;232;p36"/>
          <p:cNvSpPr/>
          <p:nvPr/>
        </p:nvSpPr>
        <p:spPr>
          <a:xfrm>
            <a:off x="3137725" y="3523700"/>
            <a:ext cx="1640700" cy="638400"/>
          </a:xfrm>
          <a:prstGeom prst="roundRect">
            <a:avLst>
              <a:gd fmla="val 16667" name="adj"/>
            </a:avLst>
          </a:prstGeom>
          <a:noFill/>
          <a:ln cap="flat" cmpd="sng" w="1905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vi-VN" sz="1400" u="none" cap="none" strike="noStrike">
                <a:solidFill>
                  <a:srgbClr val="000000"/>
                </a:solidFill>
                <a:latin typeface="Roboto Condensed"/>
                <a:ea typeface="Roboto Condensed"/>
                <a:cs typeface="Roboto Condensed"/>
                <a:sym typeface="Roboto Condensed"/>
              </a:rPr>
              <a:t>Chế độ xem</a:t>
            </a:r>
            <a:endParaRPr/>
          </a:p>
          <a:p>
            <a:pPr indent="0" lvl="0" marL="0" marR="0" rtl="0" algn="ctr">
              <a:lnSpc>
                <a:spcPct val="100000"/>
              </a:lnSpc>
              <a:spcBef>
                <a:spcPts val="0"/>
              </a:spcBef>
              <a:spcAft>
                <a:spcPts val="0"/>
              </a:spcAft>
              <a:buClr>
                <a:srgbClr val="000000"/>
              </a:buClr>
              <a:buSzPts val="1200"/>
              <a:buFont typeface="Arial"/>
              <a:buNone/>
            </a:pPr>
            <a:r>
              <a:rPr b="0" i="0" lang="vi-VN" sz="1200" u="none" cap="none" strike="noStrike">
                <a:solidFill>
                  <a:srgbClr val="000000"/>
                </a:solidFill>
                <a:latin typeface="Roboto Condensed"/>
                <a:ea typeface="Roboto Condensed"/>
                <a:cs typeface="Roboto Condensed"/>
                <a:sym typeface="Roboto Condensed"/>
              </a:rPr>
              <a:t>(được định nghĩa trong bố cục XML)</a:t>
            </a:r>
            <a:endParaRPr/>
          </a:p>
        </p:txBody>
      </p:sp>
      <p:cxnSp>
        <p:nvCxnSpPr>
          <p:cNvPr id="233" name="Google Shape;233;p36"/>
          <p:cNvCxnSpPr>
            <a:stCxn id="231" idx="3"/>
          </p:cNvCxnSpPr>
          <p:nvPr/>
        </p:nvCxnSpPr>
        <p:spPr>
          <a:xfrm>
            <a:off x="2344900" y="3842900"/>
            <a:ext cx="792900" cy="0"/>
          </a:xfrm>
          <a:prstGeom prst="straightConnector1">
            <a:avLst/>
          </a:prstGeom>
          <a:noFill/>
          <a:ln cap="flat" cmpd="sng" w="28575">
            <a:solidFill>
              <a:srgbClr val="083042"/>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3400">
                <a:latin typeface="Arial"/>
                <a:ea typeface="Arial"/>
                <a:cs typeface="Arial"/>
                <a:sym typeface="Arial"/>
              </a:rPr>
              <a:t>Liên kết dữ liệu trong XML được xem lại</a:t>
            </a:r>
            <a:endParaRPr sz="3400">
              <a:latin typeface="Arial"/>
              <a:ea typeface="Arial"/>
              <a:cs typeface="Arial"/>
              <a:sym typeface="Arial"/>
            </a:endParaRPr>
          </a:p>
        </p:txBody>
      </p:sp>
      <p:sp>
        <p:nvSpPr>
          <p:cNvPr id="239" name="Google Shape;239;p3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40" name="Google Shape;240;p37"/>
          <p:cNvSpPr txBox="1"/>
          <p:nvPr/>
        </p:nvSpPr>
        <p:spPr>
          <a:xfrm>
            <a:off x="311700" y="1328950"/>
            <a:ext cx="8832300" cy="366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000"/>
              </a:spcAft>
              <a:buClr>
                <a:srgbClr val="000000"/>
              </a:buClr>
              <a:buSzPts val="1800"/>
              <a:buFont typeface="Arial"/>
              <a:buNone/>
            </a:pPr>
            <a:r>
              <a:rPr i="0" lang="vi-VN" sz="1800" u="none" cap="none" strike="noStrike">
                <a:solidFill>
                  <a:schemeClr val="dk1"/>
                </a:solidFill>
              </a:rPr>
              <a:t>Chỉ định ViewModel trong thẻ</a:t>
            </a:r>
            <a:r>
              <a:rPr b="0" i="0" lang="vi-VN" sz="1800" u="none" cap="none" strike="noStrike">
                <a:solidFill>
                  <a:schemeClr val="dk1"/>
                </a:solidFill>
                <a:latin typeface="Roboto"/>
                <a:ea typeface="Roboto"/>
                <a:cs typeface="Roboto"/>
                <a:sym typeface="Roboto"/>
              </a:rPr>
              <a:t> </a:t>
            </a:r>
            <a:r>
              <a:rPr b="0" i="0" lang="vi-VN" sz="1800" u="none" cap="none" strike="noStrike">
                <a:solidFill>
                  <a:schemeClr val="dk1"/>
                </a:solidFill>
                <a:latin typeface="Courier New"/>
                <a:ea typeface="Courier New"/>
                <a:cs typeface="Courier New"/>
                <a:sym typeface="Courier New"/>
              </a:rPr>
              <a:t>data</a:t>
            </a:r>
            <a:r>
              <a:rPr b="0" i="0" lang="vi-VN" sz="1800" u="none" cap="none" strike="noStrike">
                <a:solidFill>
                  <a:schemeClr val="dk1"/>
                </a:solidFill>
                <a:latin typeface="Roboto"/>
                <a:ea typeface="Roboto"/>
                <a:cs typeface="Roboto"/>
                <a:sym typeface="Roboto"/>
              </a:rPr>
              <a:t> </a:t>
            </a:r>
            <a:r>
              <a:rPr i="0" lang="vi-VN" sz="1800" u="none" cap="none" strike="noStrike">
                <a:solidFill>
                  <a:schemeClr val="dk1"/>
                </a:solidFill>
              </a:rPr>
              <a:t>của liên kết.</a:t>
            </a:r>
            <a:endParaRPr/>
          </a:p>
        </p:txBody>
      </p:sp>
      <p:sp>
        <p:nvSpPr>
          <p:cNvPr id="241" name="Google Shape;241;p37"/>
          <p:cNvSpPr txBox="1"/>
          <p:nvPr/>
        </p:nvSpPr>
        <p:spPr>
          <a:xfrm>
            <a:off x="311700" y="1745446"/>
            <a:ext cx="8520600" cy="25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800">
                <a:solidFill>
                  <a:srgbClr val="000000"/>
                </a:solidFill>
                <a:latin typeface="Consolas"/>
                <a:ea typeface="Consolas"/>
                <a:cs typeface="Consolas"/>
                <a:sym typeface="Consolas"/>
              </a:rPr>
              <a:t>&lt;layout&gt;</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vi-VN" sz="1800">
                <a:solidFill>
                  <a:srgbClr val="000000"/>
                </a:solidFill>
                <a:latin typeface="Consolas"/>
                <a:ea typeface="Consolas"/>
                <a:cs typeface="Consolas"/>
                <a:sym typeface="Consolas"/>
              </a:rPr>
              <a:t>  </a:t>
            </a:r>
            <a:r>
              <a:rPr b="1" lang="vi-VN" sz="1800">
                <a:solidFill>
                  <a:srgbClr val="000000"/>
                </a:solidFill>
                <a:latin typeface="Consolas"/>
                <a:ea typeface="Consolas"/>
                <a:cs typeface="Consolas"/>
                <a:sym typeface="Consolas"/>
              </a:rPr>
              <a:t> </a:t>
            </a:r>
            <a:r>
              <a:rPr b="1" lang="vi-VN" sz="1800">
                <a:solidFill>
                  <a:srgbClr val="3F51B5"/>
                </a:solidFill>
                <a:latin typeface="Consolas"/>
                <a:ea typeface="Consolas"/>
                <a:cs typeface="Consolas"/>
                <a:sym typeface="Consolas"/>
              </a:rPr>
              <a:t>&lt;data&gt;</a:t>
            </a:r>
            <a:endParaRPr b="1" sz="1800">
              <a:solidFill>
                <a:srgbClr val="3F51B5"/>
              </a:solidFill>
              <a:latin typeface="Consolas"/>
              <a:ea typeface="Consolas"/>
              <a:cs typeface="Consolas"/>
              <a:sym typeface="Consolas"/>
            </a:endParaRPr>
          </a:p>
          <a:p>
            <a:pPr indent="0" lvl="0" marL="0" rtl="0" algn="l">
              <a:spcBef>
                <a:spcPts val="0"/>
              </a:spcBef>
              <a:spcAft>
                <a:spcPts val="0"/>
              </a:spcAft>
              <a:buNone/>
            </a:pPr>
            <a:r>
              <a:rPr b="1" lang="vi-VN" sz="1800">
                <a:solidFill>
                  <a:srgbClr val="000000"/>
                </a:solidFill>
                <a:latin typeface="Consolas"/>
                <a:ea typeface="Consolas"/>
                <a:cs typeface="Consolas"/>
                <a:sym typeface="Consolas"/>
              </a:rPr>
              <a:t>       &lt;variable&gt;</a:t>
            </a:r>
            <a:endParaRPr b="1" sz="1800">
              <a:solidFill>
                <a:srgbClr val="000000"/>
              </a:solidFill>
              <a:latin typeface="Consolas"/>
              <a:ea typeface="Consolas"/>
              <a:cs typeface="Consolas"/>
              <a:sym typeface="Consolas"/>
            </a:endParaRPr>
          </a:p>
          <a:p>
            <a:pPr indent="0" lvl="0" marL="0" rtl="0" algn="l">
              <a:spcBef>
                <a:spcPts val="0"/>
              </a:spcBef>
              <a:spcAft>
                <a:spcPts val="0"/>
              </a:spcAft>
              <a:buNone/>
            </a:pPr>
            <a:r>
              <a:rPr b="1" lang="vi-VN" sz="1800">
                <a:solidFill>
                  <a:srgbClr val="000000"/>
                </a:solidFill>
                <a:latin typeface="Consolas"/>
                <a:ea typeface="Consolas"/>
                <a:cs typeface="Consolas"/>
                <a:sym typeface="Consolas"/>
              </a:rPr>
              <a:t>           name=</a:t>
            </a:r>
            <a:r>
              <a:rPr b="1" lang="vi-VN" sz="1800">
                <a:solidFill>
                  <a:srgbClr val="388E3C"/>
                </a:solidFill>
                <a:latin typeface="Consolas"/>
                <a:ea typeface="Consolas"/>
                <a:cs typeface="Consolas"/>
                <a:sym typeface="Consolas"/>
              </a:rPr>
              <a:t>"viewModel"</a:t>
            </a:r>
            <a:endParaRPr b="1" sz="1800">
              <a:solidFill>
                <a:srgbClr val="388E3C"/>
              </a:solidFill>
              <a:latin typeface="Consolas"/>
              <a:ea typeface="Consolas"/>
              <a:cs typeface="Consolas"/>
              <a:sym typeface="Consolas"/>
            </a:endParaRPr>
          </a:p>
          <a:p>
            <a:pPr indent="0" lvl="0" marL="0" rtl="0" algn="l">
              <a:spcBef>
                <a:spcPts val="0"/>
              </a:spcBef>
              <a:spcAft>
                <a:spcPts val="0"/>
              </a:spcAft>
              <a:buNone/>
            </a:pPr>
            <a:r>
              <a:rPr b="1" lang="vi-VN" sz="1800">
                <a:solidFill>
                  <a:srgbClr val="000000"/>
                </a:solidFill>
                <a:latin typeface="Consolas"/>
                <a:ea typeface="Consolas"/>
                <a:cs typeface="Consolas"/>
                <a:sym typeface="Consolas"/>
              </a:rPr>
              <a:t>           type=</a:t>
            </a:r>
            <a:r>
              <a:rPr b="1" lang="vi-VN" sz="1800">
                <a:solidFill>
                  <a:srgbClr val="388E3C"/>
                </a:solidFill>
                <a:latin typeface="Consolas"/>
                <a:ea typeface="Consolas"/>
                <a:cs typeface="Consolas"/>
                <a:sym typeface="Consolas"/>
              </a:rPr>
              <a:t>"com.example.kabaddikounter.ScoreViewModel"</a:t>
            </a:r>
            <a:r>
              <a:rPr b="1" lang="vi-VN" sz="1800">
                <a:solidFill>
                  <a:srgbClr val="000000"/>
                </a:solidFill>
                <a:latin typeface="Consolas"/>
                <a:ea typeface="Consolas"/>
                <a:cs typeface="Consolas"/>
                <a:sym typeface="Consolas"/>
              </a:rPr>
              <a:t> /&gt;</a:t>
            </a:r>
            <a:endParaRPr b="1" sz="1800">
              <a:solidFill>
                <a:srgbClr val="000000"/>
              </a:solidFill>
              <a:latin typeface="Consolas"/>
              <a:ea typeface="Consolas"/>
              <a:cs typeface="Consolas"/>
              <a:sym typeface="Consolas"/>
            </a:endParaRPr>
          </a:p>
          <a:p>
            <a:pPr indent="0" lvl="0" marL="0" rtl="0" algn="l">
              <a:spcBef>
                <a:spcPts val="0"/>
              </a:spcBef>
              <a:spcAft>
                <a:spcPts val="0"/>
              </a:spcAft>
              <a:buNone/>
            </a:pPr>
            <a:r>
              <a:rPr b="1" lang="vi-VN" sz="1800">
                <a:solidFill>
                  <a:srgbClr val="000000"/>
                </a:solidFill>
                <a:latin typeface="Consolas"/>
                <a:ea typeface="Consolas"/>
                <a:cs typeface="Consolas"/>
                <a:sym typeface="Consolas"/>
              </a:rPr>
              <a:t>   </a:t>
            </a:r>
            <a:r>
              <a:rPr b="1" lang="vi-VN" sz="1800">
                <a:solidFill>
                  <a:srgbClr val="3F51B5"/>
                </a:solidFill>
                <a:latin typeface="Consolas"/>
                <a:ea typeface="Consolas"/>
                <a:cs typeface="Consolas"/>
                <a:sym typeface="Consolas"/>
              </a:rPr>
              <a:t>&lt;/data&gt;</a:t>
            </a:r>
            <a:endParaRPr b="1" sz="1800">
              <a:solidFill>
                <a:srgbClr val="3F51B5"/>
              </a:solidFill>
              <a:latin typeface="Consolas"/>
              <a:ea typeface="Consolas"/>
              <a:cs typeface="Consolas"/>
              <a:sym typeface="Consolas"/>
            </a:endParaRPr>
          </a:p>
          <a:p>
            <a:pPr indent="0" lvl="0" marL="0" rtl="0" algn="l">
              <a:spcBef>
                <a:spcPts val="0"/>
              </a:spcBef>
              <a:spcAft>
                <a:spcPts val="0"/>
              </a:spcAft>
              <a:buNone/>
            </a:pPr>
            <a:r>
              <a:rPr lang="vi-VN" sz="1800">
                <a:solidFill>
                  <a:srgbClr val="000000"/>
                </a:solidFill>
                <a:latin typeface="Consolas"/>
                <a:ea typeface="Consolas"/>
                <a:cs typeface="Consolas"/>
                <a:sym typeface="Consolas"/>
              </a:rPr>
              <a:t>   &lt;ConstraintLayout ../&gt;</a:t>
            </a:r>
            <a:endParaRPr sz="1800">
              <a:solidFill>
                <a:srgbClr val="000000"/>
              </a:solidFill>
              <a:latin typeface="Consolas"/>
              <a:ea typeface="Consolas"/>
              <a:cs typeface="Consolas"/>
              <a:sym typeface="Consolas"/>
            </a:endParaRPr>
          </a:p>
          <a:p>
            <a:pPr indent="0" lvl="0" marL="0" rtl="0" algn="l">
              <a:spcBef>
                <a:spcPts val="0"/>
              </a:spcBef>
              <a:spcAft>
                <a:spcPts val="595"/>
              </a:spcAft>
              <a:buNone/>
            </a:pPr>
            <a:r>
              <a:rPr lang="vi-VN" sz="1800">
                <a:solidFill>
                  <a:srgbClr val="000000"/>
                </a:solidFill>
                <a:latin typeface="Consolas"/>
                <a:ea typeface="Consolas"/>
                <a:cs typeface="Consolas"/>
                <a:sym typeface="Consolas"/>
              </a:rPr>
              <a:t>&lt;/layout&gt;</a:t>
            </a:r>
            <a:endParaRPr sz="1800">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ph type="title"/>
          </p:nvPr>
        </p:nvSpPr>
        <p:spPr>
          <a:xfrm>
            <a:off x="311700" y="170825"/>
            <a:ext cx="8656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3100">
                <a:latin typeface="Arial"/>
                <a:ea typeface="Arial"/>
                <a:cs typeface="Arial"/>
                <a:sym typeface="Arial"/>
              </a:rPr>
              <a:t>Đính kèm ViewModel vào một liên kết dữ liệu</a:t>
            </a:r>
            <a:endParaRPr sz="3200">
              <a:latin typeface="Arial"/>
              <a:ea typeface="Arial"/>
              <a:cs typeface="Arial"/>
              <a:sym typeface="Arial"/>
            </a:endParaRPr>
          </a:p>
        </p:txBody>
      </p:sp>
      <p:sp>
        <p:nvSpPr>
          <p:cNvPr id="247" name="Google Shape;247;p3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48" name="Google Shape;248;p38"/>
          <p:cNvSpPr txBox="1"/>
          <p:nvPr/>
        </p:nvSpPr>
        <p:spPr>
          <a:xfrm>
            <a:off x="311700" y="1374900"/>
            <a:ext cx="8520600" cy="31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500">
                <a:solidFill>
                  <a:srgbClr val="3F51B5"/>
                </a:solidFill>
                <a:latin typeface="Consolas"/>
                <a:ea typeface="Consolas"/>
                <a:cs typeface="Consolas"/>
                <a:sym typeface="Consolas"/>
              </a:rPr>
              <a:t>class</a:t>
            </a:r>
            <a:r>
              <a:rPr lang="vi-VN" sz="1500">
                <a:solidFill>
                  <a:srgbClr val="37474F"/>
                </a:solidFill>
                <a:latin typeface="Consolas"/>
                <a:ea typeface="Consolas"/>
                <a:cs typeface="Consolas"/>
                <a:sym typeface="Consolas"/>
              </a:rPr>
              <a:t> MainActivity : AppCompatActivity() {</a:t>
            </a:r>
            <a:endParaRPr sz="1500">
              <a:solidFill>
                <a:srgbClr val="37474F"/>
              </a:solidFill>
              <a:latin typeface="Consolas"/>
              <a:ea typeface="Consolas"/>
              <a:cs typeface="Consolas"/>
              <a:sym typeface="Consolas"/>
            </a:endParaRPr>
          </a:p>
          <a:p>
            <a:pPr indent="0" lvl="0" marL="0" rtl="0" algn="l">
              <a:spcBef>
                <a:spcPts val="0"/>
              </a:spcBef>
              <a:spcAft>
                <a:spcPts val="0"/>
              </a:spcAft>
              <a:buNone/>
            </a:pPr>
            <a:r>
              <a:t/>
            </a:r>
            <a:endParaRPr sz="1500">
              <a:solidFill>
                <a:srgbClr val="37474F"/>
              </a:solidFill>
              <a:latin typeface="Consolas"/>
              <a:ea typeface="Consolas"/>
              <a:cs typeface="Consolas"/>
              <a:sym typeface="Consolas"/>
            </a:endParaRPr>
          </a:p>
          <a:p>
            <a:pPr indent="0" lvl="0" marL="0" rtl="0" algn="l">
              <a:spcBef>
                <a:spcPts val="0"/>
              </a:spcBef>
              <a:spcAft>
                <a:spcPts val="0"/>
              </a:spcAft>
              <a:buNone/>
            </a:pPr>
            <a:r>
              <a:rPr lang="vi-VN" sz="1500">
                <a:solidFill>
                  <a:srgbClr val="37474F"/>
                </a:solidFill>
                <a:latin typeface="Consolas"/>
                <a:ea typeface="Consolas"/>
                <a:cs typeface="Consolas"/>
                <a:sym typeface="Consolas"/>
              </a:rPr>
              <a:t>    </a:t>
            </a:r>
            <a:r>
              <a:rPr lang="vi-VN" sz="1500">
                <a:solidFill>
                  <a:srgbClr val="3F51B5"/>
                </a:solidFill>
                <a:latin typeface="Consolas"/>
                <a:ea typeface="Consolas"/>
                <a:cs typeface="Consolas"/>
                <a:sym typeface="Consolas"/>
              </a:rPr>
              <a:t>val</a:t>
            </a:r>
            <a:r>
              <a:rPr lang="vi-VN" sz="1500">
                <a:solidFill>
                  <a:srgbClr val="37474F"/>
                </a:solidFill>
                <a:latin typeface="Consolas"/>
                <a:ea typeface="Consolas"/>
                <a:cs typeface="Consolas"/>
                <a:sym typeface="Consolas"/>
              </a:rPr>
              <a:t> viewModel: ScoreViewModel </a:t>
            </a:r>
            <a:r>
              <a:rPr lang="vi-VN" sz="1500">
                <a:solidFill>
                  <a:srgbClr val="3F51B5"/>
                </a:solidFill>
                <a:latin typeface="Consolas"/>
                <a:ea typeface="Consolas"/>
                <a:cs typeface="Consolas"/>
                <a:sym typeface="Consolas"/>
              </a:rPr>
              <a:t>by</a:t>
            </a:r>
            <a:r>
              <a:rPr lang="vi-VN" sz="1500">
                <a:solidFill>
                  <a:srgbClr val="37474F"/>
                </a:solidFill>
                <a:latin typeface="Consolas"/>
                <a:ea typeface="Consolas"/>
                <a:cs typeface="Consolas"/>
                <a:sym typeface="Consolas"/>
              </a:rPr>
              <a:t> viewModels()</a:t>
            </a:r>
            <a:endParaRPr sz="1500">
              <a:solidFill>
                <a:srgbClr val="37474F"/>
              </a:solidFill>
              <a:latin typeface="Consolas"/>
              <a:ea typeface="Consolas"/>
              <a:cs typeface="Consolas"/>
              <a:sym typeface="Consolas"/>
            </a:endParaRPr>
          </a:p>
          <a:p>
            <a:pPr indent="0" lvl="0" marL="0" rtl="0" algn="l">
              <a:spcBef>
                <a:spcPts val="0"/>
              </a:spcBef>
              <a:spcAft>
                <a:spcPts val="0"/>
              </a:spcAft>
              <a:buNone/>
            </a:pPr>
            <a:r>
              <a:t/>
            </a:r>
            <a:endParaRPr sz="1500">
              <a:solidFill>
                <a:srgbClr val="37474F"/>
              </a:solidFill>
              <a:latin typeface="Consolas"/>
              <a:ea typeface="Consolas"/>
              <a:cs typeface="Consolas"/>
              <a:sym typeface="Consolas"/>
            </a:endParaRPr>
          </a:p>
          <a:p>
            <a:pPr indent="0" lvl="0" marL="0" rtl="0" algn="l">
              <a:spcBef>
                <a:spcPts val="0"/>
              </a:spcBef>
              <a:spcAft>
                <a:spcPts val="0"/>
              </a:spcAft>
              <a:buNone/>
            </a:pPr>
            <a:r>
              <a:rPr lang="vi-VN" sz="1500">
                <a:solidFill>
                  <a:srgbClr val="37474F"/>
                </a:solidFill>
                <a:latin typeface="Consolas"/>
                <a:ea typeface="Consolas"/>
                <a:cs typeface="Consolas"/>
                <a:sym typeface="Consolas"/>
              </a:rPr>
              <a:t>    </a:t>
            </a:r>
            <a:r>
              <a:rPr lang="vi-VN" sz="1500">
                <a:solidFill>
                  <a:srgbClr val="3F51B5"/>
                </a:solidFill>
                <a:latin typeface="Consolas"/>
                <a:ea typeface="Consolas"/>
                <a:cs typeface="Consolas"/>
                <a:sym typeface="Consolas"/>
              </a:rPr>
              <a:t>override</a:t>
            </a:r>
            <a:r>
              <a:rPr lang="vi-VN" sz="1500">
                <a:solidFill>
                  <a:srgbClr val="37474F"/>
                </a:solidFill>
                <a:latin typeface="Consolas"/>
                <a:ea typeface="Consolas"/>
                <a:cs typeface="Consolas"/>
                <a:sym typeface="Consolas"/>
              </a:rPr>
              <a:t> </a:t>
            </a:r>
            <a:r>
              <a:rPr lang="vi-VN" sz="1500">
                <a:solidFill>
                  <a:srgbClr val="3F51B5"/>
                </a:solidFill>
                <a:latin typeface="Consolas"/>
                <a:ea typeface="Consolas"/>
                <a:cs typeface="Consolas"/>
                <a:sym typeface="Consolas"/>
              </a:rPr>
              <a:t>fun</a:t>
            </a:r>
            <a:r>
              <a:rPr lang="vi-VN" sz="1500">
                <a:solidFill>
                  <a:srgbClr val="37474F"/>
                </a:solidFill>
                <a:latin typeface="Consolas"/>
                <a:ea typeface="Consolas"/>
                <a:cs typeface="Consolas"/>
                <a:sym typeface="Consolas"/>
              </a:rPr>
              <a:t> onCreate(savedInstanceState: Bundle?) {</a:t>
            </a:r>
            <a:endParaRPr sz="1500">
              <a:solidFill>
                <a:srgbClr val="37474F"/>
              </a:solidFill>
              <a:latin typeface="Consolas"/>
              <a:ea typeface="Consolas"/>
              <a:cs typeface="Consolas"/>
              <a:sym typeface="Consolas"/>
            </a:endParaRPr>
          </a:p>
          <a:p>
            <a:pPr indent="0" lvl="0" marL="0" rtl="0" algn="l">
              <a:spcBef>
                <a:spcPts val="0"/>
              </a:spcBef>
              <a:spcAft>
                <a:spcPts val="0"/>
              </a:spcAft>
              <a:buNone/>
            </a:pPr>
            <a:r>
              <a:rPr lang="vi-VN" sz="1500">
                <a:solidFill>
                  <a:srgbClr val="37474F"/>
                </a:solidFill>
                <a:latin typeface="Consolas"/>
                <a:ea typeface="Consolas"/>
                <a:cs typeface="Consolas"/>
                <a:sym typeface="Consolas"/>
              </a:rPr>
              <a:t>        </a:t>
            </a:r>
            <a:r>
              <a:rPr lang="vi-VN" sz="1500">
                <a:solidFill>
                  <a:srgbClr val="3F51B5"/>
                </a:solidFill>
                <a:latin typeface="Consolas"/>
                <a:ea typeface="Consolas"/>
                <a:cs typeface="Consolas"/>
                <a:sym typeface="Consolas"/>
              </a:rPr>
              <a:t>super</a:t>
            </a:r>
            <a:r>
              <a:rPr lang="vi-VN" sz="1500">
                <a:solidFill>
                  <a:srgbClr val="37474F"/>
                </a:solidFill>
                <a:latin typeface="Consolas"/>
                <a:ea typeface="Consolas"/>
                <a:cs typeface="Consolas"/>
                <a:sym typeface="Consolas"/>
              </a:rPr>
              <a:t>.onCreate(savedInstanceState)</a:t>
            </a:r>
            <a:endParaRPr sz="1500">
              <a:solidFill>
                <a:srgbClr val="37474F"/>
              </a:solidFill>
              <a:latin typeface="Consolas"/>
              <a:ea typeface="Consolas"/>
              <a:cs typeface="Consolas"/>
              <a:sym typeface="Consolas"/>
            </a:endParaRPr>
          </a:p>
          <a:p>
            <a:pPr indent="0" lvl="0" marL="0" rtl="0" algn="l">
              <a:spcBef>
                <a:spcPts val="0"/>
              </a:spcBef>
              <a:spcAft>
                <a:spcPts val="0"/>
              </a:spcAft>
              <a:buNone/>
            </a:pPr>
            <a:r>
              <a:rPr lang="vi-VN" sz="1500">
                <a:solidFill>
                  <a:srgbClr val="37474F"/>
                </a:solidFill>
                <a:latin typeface="Consolas"/>
                <a:ea typeface="Consolas"/>
                <a:cs typeface="Consolas"/>
                <a:sym typeface="Consolas"/>
              </a:rPr>
              <a:t>        </a:t>
            </a:r>
            <a:r>
              <a:rPr lang="vi-VN" sz="1500">
                <a:solidFill>
                  <a:srgbClr val="3F51B5"/>
                </a:solidFill>
                <a:latin typeface="Consolas"/>
                <a:ea typeface="Consolas"/>
                <a:cs typeface="Consolas"/>
                <a:sym typeface="Consolas"/>
              </a:rPr>
              <a:t>val</a:t>
            </a:r>
            <a:r>
              <a:rPr lang="vi-VN" sz="1500">
                <a:solidFill>
                  <a:srgbClr val="37474F"/>
                </a:solidFill>
                <a:latin typeface="Consolas"/>
                <a:ea typeface="Consolas"/>
                <a:cs typeface="Consolas"/>
                <a:sym typeface="Consolas"/>
              </a:rPr>
              <a:t> binding: ActivityMainBinding = DataBindingUtil.setContentView(</a:t>
            </a:r>
            <a:r>
              <a:rPr lang="vi-VN" sz="1500">
                <a:solidFill>
                  <a:srgbClr val="3F51B5"/>
                </a:solidFill>
                <a:latin typeface="Consolas"/>
                <a:ea typeface="Consolas"/>
                <a:cs typeface="Consolas"/>
                <a:sym typeface="Consolas"/>
              </a:rPr>
              <a:t>this</a:t>
            </a:r>
            <a:r>
              <a:rPr lang="vi-VN" sz="1500">
                <a:solidFill>
                  <a:srgbClr val="37474F"/>
                </a:solidFill>
                <a:latin typeface="Consolas"/>
                <a:ea typeface="Consolas"/>
                <a:cs typeface="Consolas"/>
                <a:sym typeface="Consolas"/>
              </a:rPr>
              <a:t>,</a:t>
            </a:r>
            <a:endParaRPr sz="1500">
              <a:solidFill>
                <a:srgbClr val="37474F"/>
              </a:solidFill>
              <a:latin typeface="Consolas"/>
              <a:ea typeface="Consolas"/>
              <a:cs typeface="Consolas"/>
              <a:sym typeface="Consolas"/>
            </a:endParaRPr>
          </a:p>
          <a:p>
            <a:pPr indent="0" lvl="0" marL="0" rtl="0" algn="l">
              <a:spcBef>
                <a:spcPts val="0"/>
              </a:spcBef>
              <a:spcAft>
                <a:spcPts val="0"/>
              </a:spcAft>
              <a:buNone/>
            </a:pPr>
            <a:r>
              <a:rPr lang="vi-VN" sz="1500">
                <a:solidFill>
                  <a:srgbClr val="37474F"/>
                </a:solidFill>
                <a:latin typeface="Consolas"/>
                <a:ea typeface="Consolas"/>
                <a:cs typeface="Consolas"/>
                <a:sym typeface="Consolas"/>
              </a:rPr>
              <a:t>            R.layout.activity_main)</a:t>
            </a:r>
            <a:endParaRPr sz="1500">
              <a:solidFill>
                <a:srgbClr val="37474F"/>
              </a:solidFill>
              <a:latin typeface="Consolas"/>
              <a:ea typeface="Consolas"/>
              <a:cs typeface="Consolas"/>
              <a:sym typeface="Consolas"/>
            </a:endParaRPr>
          </a:p>
          <a:p>
            <a:pPr indent="0" lvl="0" marL="0" rtl="0" algn="l">
              <a:spcBef>
                <a:spcPts val="0"/>
              </a:spcBef>
              <a:spcAft>
                <a:spcPts val="0"/>
              </a:spcAft>
              <a:buNone/>
            </a:pPr>
            <a:r>
              <a:t/>
            </a:r>
            <a:endParaRPr sz="1500">
              <a:solidFill>
                <a:srgbClr val="37474F"/>
              </a:solidFill>
              <a:latin typeface="Consolas"/>
              <a:ea typeface="Consolas"/>
              <a:cs typeface="Consolas"/>
              <a:sym typeface="Consolas"/>
            </a:endParaRPr>
          </a:p>
          <a:p>
            <a:pPr indent="0" lvl="0" marL="0" rtl="0" algn="l">
              <a:spcBef>
                <a:spcPts val="0"/>
              </a:spcBef>
              <a:spcAft>
                <a:spcPts val="0"/>
              </a:spcAft>
              <a:buNone/>
            </a:pPr>
            <a:r>
              <a:rPr lang="vi-VN" sz="1500">
                <a:solidFill>
                  <a:srgbClr val="37474F"/>
                </a:solidFill>
                <a:latin typeface="Consolas"/>
                <a:ea typeface="Consolas"/>
                <a:cs typeface="Consolas"/>
                <a:sym typeface="Consolas"/>
              </a:rPr>
              <a:t>        </a:t>
            </a:r>
            <a:r>
              <a:rPr b="1" lang="vi-VN" sz="1500">
                <a:solidFill>
                  <a:srgbClr val="37474F"/>
                </a:solidFill>
                <a:latin typeface="Consolas"/>
                <a:ea typeface="Consolas"/>
                <a:cs typeface="Consolas"/>
                <a:sym typeface="Consolas"/>
              </a:rPr>
              <a:t>binding.viewModel = viewModel</a:t>
            </a:r>
            <a:endParaRPr b="1" sz="15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vi-VN" sz="1500">
                <a:solidFill>
                  <a:srgbClr val="37474F"/>
                </a:solidFill>
                <a:latin typeface="Consolas"/>
                <a:ea typeface="Consolas"/>
                <a:cs typeface="Consolas"/>
                <a:sym typeface="Consolas"/>
              </a:rPr>
              <a:t>        ...</a:t>
            </a:r>
            <a:endParaRPr sz="1500">
              <a:latin typeface="Consolas"/>
              <a:ea typeface="Consolas"/>
              <a:cs typeface="Consolas"/>
              <a:sym typeface="Consolas"/>
            </a:endParaRPr>
          </a:p>
          <a:p>
            <a:pPr indent="0" lvl="0" marL="0" rtl="0" algn="l">
              <a:spcBef>
                <a:spcPts val="0"/>
              </a:spcBef>
              <a:spcAft>
                <a:spcPts val="0"/>
              </a:spcAft>
              <a:buNone/>
            </a:pPr>
            <a:r>
              <a:rPr lang="vi-VN" sz="1500">
                <a:latin typeface="Consolas"/>
                <a:ea typeface="Consolas"/>
                <a:cs typeface="Consolas"/>
                <a:sym typeface="Consolas"/>
              </a:rPr>
              <a:t>  </a:t>
            </a:r>
            <a:endParaRPr sz="1500">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3300">
                <a:latin typeface="Arial"/>
                <a:ea typeface="Arial"/>
                <a:cs typeface="Arial"/>
                <a:sym typeface="Arial"/>
              </a:rPr>
              <a:t>Dùng ViewModel trên một liên kết dữ liệu</a:t>
            </a:r>
            <a:endParaRPr sz="3300">
              <a:latin typeface="Arial"/>
              <a:ea typeface="Arial"/>
              <a:cs typeface="Arial"/>
              <a:sym typeface="Arial"/>
            </a:endParaRPr>
          </a:p>
        </p:txBody>
      </p:sp>
      <p:sp>
        <p:nvSpPr>
          <p:cNvPr id="254" name="Google Shape;254;p39"/>
          <p:cNvSpPr txBox="1"/>
          <p:nvPr>
            <p:ph idx="1" type="body"/>
          </p:nvPr>
        </p:nvSpPr>
        <p:spPr>
          <a:xfrm>
            <a:off x="311700" y="1737475"/>
            <a:ext cx="8520600" cy="1944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vi-VN" sz="1800">
                <a:solidFill>
                  <a:schemeClr val="dk1"/>
                </a:solidFill>
                <a:latin typeface="Arial"/>
                <a:ea typeface="Arial"/>
                <a:cs typeface="Arial"/>
                <a:sym typeface="Arial"/>
              </a:rPr>
              <a:t>Trong tệp</a:t>
            </a:r>
            <a:r>
              <a:rPr lang="vi-VN" sz="1800">
                <a:solidFill>
                  <a:schemeClr val="dk1"/>
                </a:solidFill>
              </a:rPr>
              <a:t> </a:t>
            </a:r>
            <a:r>
              <a:rPr lang="vi-VN" sz="1800">
                <a:solidFill>
                  <a:schemeClr val="dk1"/>
                </a:solidFill>
                <a:latin typeface="Courier New"/>
                <a:ea typeface="Courier New"/>
                <a:cs typeface="Courier New"/>
                <a:sym typeface="Courier New"/>
              </a:rPr>
              <a:t>activity_main.xml</a:t>
            </a:r>
            <a:r>
              <a:rPr lang="vi-VN" sz="1800">
                <a:solidFill>
                  <a:schemeClr val="dk1"/>
                </a:solidFill>
              </a:rPr>
              <a:t>:</a:t>
            </a:r>
            <a:endParaRPr/>
          </a:p>
          <a:p>
            <a:pPr indent="0" lvl="0" marL="0" rtl="0" algn="l">
              <a:lnSpc>
                <a:spcPct val="100000"/>
              </a:lnSpc>
              <a:spcBef>
                <a:spcPts val="0"/>
              </a:spcBef>
              <a:spcAft>
                <a:spcPts val="0"/>
              </a:spcAft>
              <a:buClr>
                <a:schemeClr val="dk1"/>
              </a:buClr>
              <a:buSzPts val="1100"/>
              <a:buFont typeface="Arial"/>
              <a:buNone/>
            </a:pPr>
            <a:r>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vi-VN" sz="1800">
                <a:solidFill>
                  <a:srgbClr val="37474F"/>
                </a:solidFill>
                <a:latin typeface="Consolas"/>
                <a:ea typeface="Consolas"/>
                <a:cs typeface="Consolas"/>
                <a:sym typeface="Consolas"/>
              </a:rPr>
              <a:t>&lt;TextView</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vi-VN" sz="1800">
                <a:solidFill>
                  <a:srgbClr val="37474F"/>
                </a:solidFill>
                <a:latin typeface="Consolas"/>
                <a:ea typeface="Consolas"/>
                <a:cs typeface="Consolas"/>
                <a:sym typeface="Consolas"/>
              </a:rPr>
              <a:t>    android:id=</a:t>
            </a:r>
            <a:r>
              <a:rPr lang="vi-VN" sz="1800">
                <a:solidFill>
                  <a:srgbClr val="388E3C"/>
                </a:solidFill>
                <a:latin typeface="Consolas"/>
                <a:ea typeface="Consolas"/>
                <a:cs typeface="Consolas"/>
                <a:sym typeface="Consolas"/>
              </a:rPr>
              <a:t>"@+id/scoreViewA"</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vi-VN" sz="1800">
                <a:solidFill>
                  <a:srgbClr val="37474F"/>
                </a:solidFill>
                <a:latin typeface="Consolas"/>
                <a:ea typeface="Consolas"/>
                <a:cs typeface="Consolas"/>
                <a:sym typeface="Consolas"/>
              </a:rPr>
              <a:t>    android:text=</a:t>
            </a:r>
            <a:r>
              <a:rPr lang="vi-VN" sz="1800">
                <a:solidFill>
                  <a:srgbClr val="388E3C"/>
                </a:solidFill>
                <a:latin typeface="Consolas"/>
                <a:ea typeface="Consolas"/>
                <a:cs typeface="Consolas"/>
                <a:sym typeface="Consolas"/>
              </a:rPr>
              <a:t>"@{viewModel.scoreA.toString()}"</a:t>
            </a:r>
            <a:r>
              <a:rPr lang="vi-VN" sz="1800">
                <a:solidFill>
                  <a:srgbClr val="37474F"/>
                </a:solidFill>
                <a:latin typeface="Consolas"/>
                <a:ea typeface="Consolas"/>
                <a:cs typeface="Consolas"/>
                <a:sym typeface="Consolas"/>
              </a:rPr>
              <a:t> /&gt;</a:t>
            </a:r>
            <a:endParaRPr sz="1800">
              <a:solidFill>
                <a:srgbClr val="37474F"/>
              </a:solidFill>
              <a:latin typeface="Consolas"/>
              <a:ea typeface="Consolas"/>
              <a:cs typeface="Consolas"/>
              <a:sym typeface="Consolas"/>
            </a:endParaRPr>
          </a:p>
          <a:p>
            <a:pPr indent="0" lvl="0" marL="0" rtl="0" algn="l">
              <a:lnSpc>
                <a:spcPct val="150000"/>
              </a:lnSpc>
              <a:spcBef>
                <a:spcPts val="595"/>
              </a:spcBef>
              <a:spcAft>
                <a:spcPts val="0"/>
              </a:spcAft>
              <a:buClr>
                <a:schemeClr val="dk1"/>
              </a:buClr>
              <a:buSzPts val="1100"/>
              <a:buFont typeface="Arial"/>
              <a:buNone/>
            </a:pPr>
            <a:r>
              <a:rPr lang="vi-VN" sz="1800">
                <a:solidFill>
                  <a:srgbClr val="37474F"/>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solidFill>
                <a:schemeClr val="dk1"/>
              </a:solidFill>
              <a:latin typeface="Consolas"/>
              <a:ea typeface="Consolas"/>
              <a:cs typeface="Consolas"/>
              <a:sym typeface="Consolas"/>
            </a:endParaRPr>
          </a:p>
        </p:txBody>
      </p:sp>
      <p:sp>
        <p:nvSpPr>
          <p:cNvPr id="255" name="Google Shape;255;p3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ViewModel và liên kết dữ liệu</a:t>
            </a:r>
            <a:endParaRPr>
              <a:latin typeface="Arial"/>
              <a:ea typeface="Arial"/>
              <a:cs typeface="Arial"/>
              <a:sym typeface="Arial"/>
            </a:endParaRPr>
          </a:p>
        </p:txBody>
      </p:sp>
      <p:sp>
        <p:nvSpPr>
          <p:cNvPr id="261" name="Google Shape;261;p4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62" name="Google Shape;262;p40"/>
          <p:cNvSpPr txBox="1"/>
          <p:nvPr/>
        </p:nvSpPr>
        <p:spPr>
          <a:xfrm>
            <a:off x="177950" y="1409700"/>
            <a:ext cx="8832300" cy="27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700">
                <a:solidFill>
                  <a:srgbClr val="3F51B5"/>
                </a:solidFill>
                <a:latin typeface="Consolas"/>
                <a:ea typeface="Consolas"/>
                <a:cs typeface="Consolas"/>
                <a:sym typeface="Consolas"/>
              </a:rPr>
              <a:t>override</a:t>
            </a:r>
            <a:r>
              <a:rPr lang="vi-VN" sz="1700">
                <a:solidFill>
                  <a:srgbClr val="37474F"/>
                </a:solidFill>
                <a:latin typeface="Consolas"/>
                <a:ea typeface="Consolas"/>
                <a:cs typeface="Consolas"/>
                <a:sym typeface="Consolas"/>
              </a:rPr>
              <a:t> </a:t>
            </a:r>
            <a:r>
              <a:rPr lang="vi-VN" sz="1700">
                <a:solidFill>
                  <a:srgbClr val="3F51B5"/>
                </a:solidFill>
                <a:latin typeface="Consolas"/>
                <a:ea typeface="Consolas"/>
                <a:cs typeface="Consolas"/>
                <a:sym typeface="Consolas"/>
              </a:rPr>
              <a:t>fun</a:t>
            </a:r>
            <a:r>
              <a:rPr lang="vi-VN" sz="1700">
                <a:solidFill>
                  <a:srgbClr val="37474F"/>
                </a:solidFill>
                <a:latin typeface="Consolas"/>
                <a:ea typeface="Consolas"/>
                <a:cs typeface="Consolas"/>
                <a:sym typeface="Consolas"/>
              </a:rPr>
              <a:t> onCreate(savedInstanceState: Bundle?) {</a:t>
            </a:r>
            <a:endParaRPr sz="1700">
              <a:solidFill>
                <a:srgbClr val="37474F"/>
              </a:solidFill>
              <a:latin typeface="Consolas"/>
              <a:ea typeface="Consolas"/>
              <a:cs typeface="Consolas"/>
              <a:sym typeface="Consolas"/>
            </a:endParaRPr>
          </a:p>
          <a:p>
            <a:pPr indent="0" lvl="0" marL="0" rtl="0" algn="l">
              <a:spcBef>
                <a:spcPts val="0"/>
              </a:spcBef>
              <a:spcAft>
                <a:spcPts val="0"/>
              </a:spcAft>
              <a:buNone/>
            </a:pPr>
            <a:r>
              <a:rPr lang="vi-VN" sz="1700">
                <a:solidFill>
                  <a:srgbClr val="37474F"/>
                </a:solidFill>
                <a:latin typeface="Consolas"/>
                <a:ea typeface="Consolas"/>
                <a:cs typeface="Consolas"/>
                <a:sym typeface="Consolas"/>
              </a:rPr>
              <a:t>    ...</a:t>
            </a:r>
            <a:endParaRPr sz="1700">
              <a:solidFill>
                <a:srgbClr val="37474F"/>
              </a:solidFill>
              <a:latin typeface="Consolas"/>
              <a:ea typeface="Consolas"/>
              <a:cs typeface="Consolas"/>
              <a:sym typeface="Consolas"/>
            </a:endParaRPr>
          </a:p>
          <a:p>
            <a:pPr indent="0" lvl="0" marL="0" rtl="0" algn="l">
              <a:spcBef>
                <a:spcPts val="0"/>
              </a:spcBef>
              <a:spcAft>
                <a:spcPts val="0"/>
              </a:spcAft>
              <a:buNone/>
            </a:pPr>
            <a:r>
              <a:rPr lang="vi-VN" sz="1700">
                <a:solidFill>
                  <a:srgbClr val="37474F"/>
                </a:solidFill>
                <a:latin typeface="Consolas"/>
                <a:ea typeface="Consolas"/>
                <a:cs typeface="Consolas"/>
                <a:sym typeface="Consolas"/>
              </a:rPr>
              <a:t>   </a:t>
            </a:r>
            <a:r>
              <a:rPr lang="vi-VN" sz="1700">
                <a:solidFill>
                  <a:srgbClr val="3F51B5"/>
                </a:solidFill>
                <a:latin typeface="Consolas"/>
                <a:ea typeface="Consolas"/>
                <a:cs typeface="Consolas"/>
                <a:sym typeface="Consolas"/>
              </a:rPr>
              <a:t>val</a:t>
            </a:r>
            <a:r>
              <a:rPr lang="vi-VN" sz="1100">
                <a:solidFill>
                  <a:srgbClr val="37474F"/>
                </a:solidFill>
                <a:latin typeface="Consolas"/>
                <a:ea typeface="Consolas"/>
                <a:cs typeface="Consolas"/>
                <a:sym typeface="Consolas"/>
              </a:rPr>
              <a:t> </a:t>
            </a:r>
            <a:r>
              <a:rPr lang="vi-VN" sz="1700">
                <a:solidFill>
                  <a:srgbClr val="37474F"/>
                </a:solidFill>
                <a:latin typeface="Consolas"/>
                <a:ea typeface="Consolas"/>
                <a:cs typeface="Consolas"/>
                <a:sym typeface="Consolas"/>
              </a:rPr>
              <a:t>binding:</a:t>
            </a:r>
            <a:r>
              <a:rPr lang="vi-VN" sz="1100">
                <a:solidFill>
                  <a:srgbClr val="37474F"/>
                </a:solidFill>
                <a:latin typeface="Consolas"/>
                <a:ea typeface="Consolas"/>
                <a:cs typeface="Consolas"/>
                <a:sym typeface="Consolas"/>
              </a:rPr>
              <a:t> </a:t>
            </a:r>
            <a:r>
              <a:rPr lang="vi-VN" sz="1700">
                <a:solidFill>
                  <a:srgbClr val="37474F"/>
                </a:solidFill>
                <a:latin typeface="Consolas"/>
                <a:ea typeface="Consolas"/>
                <a:cs typeface="Consolas"/>
                <a:sym typeface="Consolas"/>
              </a:rPr>
              <a:t>ActivityMainBinding</a:t>
            </a:r>
            <a:r>
              <a:rPr lang="vi-VN" sz="1100">
                <a:solidFill>
                  <a:srgbClr val="37474F"/>
                </a:solidFill>
                <a:latin typeface="Consolas"/>
                <a:ea typeface="Consolas"/>
                <a:cs typeface="Consolas"/>
                <a:sym typeface="Consolas"/>
              </a:rPr>
              <a:t> </a:t>
            </a:r>
            <a:r>
              <a:rPr lang="vi-VN" sz="1700">
                <a:solidFill>
                  <a:srgbClr val="37474F"/>
                </a:solidFill>
                <a:latin typeface="Consolas"/>
                <a:ea typeface="Consolas"/>
                <a:cs typeface="Consolas"/>
                <a:sym typeface="Consolas"/>
              </a:rPr>
              <a:t>=</a:t>
            </a:r>
            <a:r>
              <a:rPr lang="vi-VN" sz="1100">
                <a:solidFill>
                  <a:srgbClr val="37474F"/>
                </a:solidFill>
                <a:latin typeface="Consolas"/>
                <a:ea typeface="Consolas"/>
                <a:cs typeface="Consolas"/>
                <a:sym typeface="Consolas"/>
              </a:rPr>
              <a:t> </a:t>
            </a:r>
            <a:r>
              <a:rPr lang="vi-VN" sz="1700">
                <a:solidFill>
                  <a:srgbClr val="37474F"/>
                </a:solidFill>
                <a:latin typeface="Consolas"/>
                <a:ea typeface="Consolas"/>
                <a:cs typeface="Consolas"/>
                <a:sym typeface="Consolas"/>
              </a:rPr>
              <a:t>DataBindingUtil.setContentView(</a:t>
            </a:r>
            <a:r>
              <a:rPr lang="vi-VN" sz="1700">
                <a:solidFill>
                  <a:srgbClr val="3F51B5"/>
                </a:solidFill>
                <a:latin typeface="Consolas"/>
                <a:ea typeface="Consolas"/>
                <a:cs typeface="Consolas"/>
                <a:sym typeface="Consolas"/>
              </a:rPr>
              <a:t>this</a:t>
            </a:r>
            <a:r>
              <a:rPr lang="vi-VN" sz="1700">
                <a:solidFill>
                  <a:srgbClr val="37474F"/>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indent="0" lvl="0" marL="0" rtl="0" algn="l">
              <a:spcBef>
                <a:spcPts val="0"/>
              </a:spcBef>
              <a:spcAft>
                <a:spcPts val="0"/>
              </a:spcAft>
              <a:buNone/>
            </a:pPr>
            <a:r>
              <a:rPr lang="vi-VN" sz="1700">
                <a:solidFill>
                  <a:srgbClr val="37474F"/>
                </a:solidFill>
                <a:latin typeface="Consolas"/>
                <a:ea typeface="Consolas"/>
                <a:cs typeface="Consolas"/>
                <a:sym typeface="Consolas"/>
              </a:rPr>
              <a:t>        R.layout.activity_main)</a:t>
            </a:r>
            <a:endParaRPr sz="1700">
              <a:solidFill>
                <a:srgbClr val="37474F"/>
              </a:solidFill>
              <a:latin typeface="Consolas"/>
              <a:ea typeface="Consolas"/>
              <a:cs typeface="Consolas"/>
              <a:sym typeface="Consolas"/>
            </a:endParaRPr>
          </a:p>
          <a:p>
            <a:pPr indent="0" lvl="0" marL="0" rtl="0" algn="l">
              <a:spcBef>
                <a:spcPts val="0"/>
              </a:spcBef>
              <a:spcAft>
                <a:spcPts val="0"/>
              </a:spcAft>
              <a:buNone/>
            </a:pPr>
            <a:r>
              <a:t/>
            </a:r>
            <a:endParaRPr sz="1700">
              <a:solidFill>
                <a:srgbClr val="37474F"/>
              </a:solidFill>
              <a:latin typeface="Consolas"/>
              <a:ea typeface="Consolas"/>
              <a:cs typeface="Consolas"/>
              <a:sym typeface="Consolas"/>
            </a:endParaRPr>
          </a:p>
          <a:p>
            <a:pPr indent="0" lvl="0" marL="0" rtl="0" algn="l">
              <a:spcBef>
                <a:spcPts val="0"/>
              </a:spcBef>
              <a:spcAft>
                <a:spcPts val="0"/>
              </a:spcAft>
              <a:buNone/>
            </a:pPr>
            <a:r>
              <a:rPr lang="vi-VN" sz="1700">
                <a:solidFill>
                  <a:srgbClr val="37474F"/>
                </a:solidFill>
                <a:latin typeface="Consolas"/>
                <a:ea typeface="Consolas"/>
                <a:cs typeface="Consolas"/>
                <a:sym typeface="Consolas"/>
              </a:rPr>
              <a:t>   binding.plusOneButtonA.setOnClickListener {</a:t>
            </a:r>
            <a:endParaRPr sz="1700">
              <a:solidFill>
                <a:srgbClr val="37474F"/>
              </a:solidFill>
              <a:latin typeface="Consolas"/>
              <a:ea typeface="Consolas"/>
              <a:cs typeface="Consolas"/>
              <a:sym typeface="Consolas"/>
            </a:endParaRPr>
          </a:p>
          <a:p>
            <a:pPr indent="0" lvl="0" marL="0" rtl="0" algn="l">
              <a:spcBef>
                <a:spcPts val="0"/>
              </a:spcBef>
              <a:spcAft>
                <a:spcPts val="0"/>
              </a:spcAft>
              <a:buNone/>
            </a:pPr>
            <a:r>
              <a:rPr lang="vi-VN" sz="1700">
                <a:solidFill>
                  <a:srgbClr val="37474F"/>
                </a:solidFill>
                <a:latin typeface="Consolas"/>
                <a:ea typeface="Consolas"/>
                <a:cs typeface="Consolas"/>
                <a:sym typeface="Consolas"/>
              </a:rPr>
              <a:t>       viewModel.incrementScore(</a:t>
            </a:r>
            <a:r>
              <a:rPr lang="vi-VN" sz="1700">
                <a:solidFill>
                  <a:srgbClr val="3F51B5"/>
                </a:solidFill>
                <a:latin typeface="Consolas"/>
                <a:ea typeface="Consolas"/>
                <a:cs typeface="Consolas"/>
                <a:sym typeface="Consolas"/>
              </a:rPr>
              <a:t>true</a:t>
            </a:r>
            <a:r>
              <a:rPr lang="vi-VN" sz="1700">
                <a:solidFill>
                  <a:srgbClr val="37474F"/>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indent="0" lvl="0" marL="0" rtl="0" algn="l">
              <a:spcBef>
                <a:spcPts val="0"/>
              </a:spcBef>
              <a:spcAft>
                <a:spcPts val="0"/>
              </a:spcAft>
              <a:buNone/>
            </a:pPr>
            <a:r>
              <a:rPr lang="vi-VN" sz="1700">
                <a:solidFill>
                  <a:srgbClr val="37474F"/>
                </a:solidFill>
                <a:latin typeface="Consolas"/>
                <a:ea typeface="Consolas"/>
                <a:cs typeface="Consolas"/>
                <a:sym typeface="Consolas"/>
              </a:rPr>
              <a:t>       </a:t>
            </a:r>
            <a:r>
              <a:rPr b="1" lang="vi-VN" sz="1700">
                <a:solidFill>
                  <a:srgbClr val="37474F"/>
                </a:solidFill>
                <a:latin typeface="Consolas"/>
                <a:ea typeface="Consolas"/>
                <a:cs typeface="Consolas"/>
                <a:sym typeface="Consolas"/>
              </a:rPr>
              <a:t>binding.scoreViewA.text = viewModel.scoreA.toString()</a:t>
            </a:r>
            <a:endParaRPr b="1" sz="1700">
              <a:solidFill>
                <a:srgbClr val="37474F"/>
              </a:solidFill>
              <a:latin typeface="Consolas"/>
              <a:ea typeface="Consolas"/>
              <a:cs typeface="Consolas"/>
              <a:sym typeface="Consolas"/>
            </a:endParaRPr>
          </a:p>
          <a:p>
            <a:pPr indent="0" lvl="0" marL="0" rtl="0" algn="l">
              <a:spcBef>
                <a:spcPts val="0"/>
              </a:spcBef>
              <a:spcAft>
                <a:spcPts val="0"/>
              </a:spcAft>
              <a:buNone/>
            </a:pPr>
            <a:r>
              <a:rPr lang="vi-VN" sz="1700">
                <a:solidFill>
                  <a:srgbClr val="37474F"/>
                </a:solidFill>
                <a:latin typeface="Consolas"/>
                <a:ea typeface="Consolas"/>
                <a:cs typeface="Consolas"/>
                <a:sym typeface="Consolas"/>
              </a:rPr>
              <a:t>   }</a:t>
            </a:r>
            <a:endParaRPr sz="17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vi-VN" sz="1700">
                <a:solidFill>
                  <a:srgbClr val="37474F"/>
                </a:solidFill>
                <a:latin typeface="Consolas"/>
                <a:ea typeface="Consolas"/>
                <a:cs typeface="Consolas"/>
                <a:sym typeface="Consolas"/>
              </a:rPr>
              <a:t>}</a:t>
            </a:r>
            <a:endParaRPr sz="1700">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68" name="Google Shape;268;p41"/>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vi-VN" sz="5200" u="none" cap="none" strike="noStrike">
                <a:solidFill>
                  <a:srgbClr val="FAFAFA"/>
                </a:solidFill>
              </a:rPr>
              <a:t>LiveData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3400">
                <a:latin typeface="Arial"/>
                <a:ea typeface="Arial"/>
                <a:cs typeface="Arial"/>
                <a:sym typeface="Arial"/>
              </a:rPr>
              <a:t>Mẫu thiết kế đối tượng tiếp nhận dữ liệu</a:t>
            </a:r>
            <a:endParaRPr sz="3400">
              <a:latin typeface="Arial"/>
              <a:ea typeface="Arial"/>
              <a:cs typeface="Arial"/>
              <a:sym typeface="Arial"/>
            </a:endParaRPr>
          </a:p>
        </p:txBody>
      </p:sp>
      <p:sp>
        <p:nvSpPr>
          <p:cNvPr id="274" name="Google Shape;274;p42"/>
          <p:cNvSpPr txBox="1"/>
          <p:nvPr>
            <p:ph idx="1" type="body"/>
          </p:nvPr>
        </p:nvSpPr>
        <p:spPr>
          <a:xfrm>
            <a:off x="311700" y="1769475"/>
            <a:ext cx="8520600" cy="2161800"/>
          </a:xfrm>
          <a:prstGeom prst="rect">
            <a:avLst/>
          </a:prstGeom>
          <a:noFill/>
          <a:ln>
            <a:noFill/>
          </a:ln>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SzPts val="2100"/>
              <a:buFont typeface="Arial"/>
              <a:buChar char="●"/>
            </a:pPr>
            <a:r>
              <a:rPr lang="vi-VN" sz="2100">
                <a:latin typeface="Arial"/>
                <a:ea typeface="Arial"/>
                <a:cs typeface="Arial"/>
                <a:sym typeface="Arial"/>
              </a:rPr>
              <a:t>Chủ thể duy trì danh sách các đối tượng tiếp nhận dữ liệu để thông báo khi trạng thái thay đổi. </a:t>
            </a:r>
            <a:endParaRPr>
              <a:latin typeface="Arial"/>
              <a:ea typeface="Arial"/>
              <a:cs typeface="Arial"/>
              <a:sym typeface="Arial"/>
            </a:endParaRPr>
          </a:p>
          <a:p>
            <a:pPr indent="-361950" lvl="0" marL="457200" rtl="0" algn="l">
              <a:lnSpc>
                <a:spcPct val="115000"/>
              </a:lnSpc>
              <a:spcBef>
                <a:spcPts val="1000"/>
              </a:spcBef>
              <a:spcAft>
                <a:spcPts val="0"/>
              </a:spcAft>
              <a:buSzPts val="2100"/>
              <a:buFont typeface="Arial"/>
              <a:buChar char="●"/>
            </a:pPr>
            <a:r>
              <a:rPr lang="vi-VN" sz="2100">
                <a:latin typeface="Arial"/>
                <a:ea typeface="Arial"/>
                <a:cs typeface="Arial"/>
                <a:sym typeface="Arial"/>
              </a:rPr>
              <a:t>Đối tượng tiếp nhận dữ liệu nhận được các thay đổi về trạng thái từ chủ thể và thực thi mã thích hợp. </a:t>
            </a:r>
            <a:endParaRPr>
              <a:latin typeface="Arial"/>
              <a:ea typeface="Arial"/>
              <a:cs typeface="Arial"/>
              <a:sym typeface="Arial"/>
            </a:endParaRPr>
          </a:p>
          <a:p>
            <a:pPr indent="-361950" lvl="0" marL="457200" rtl="0" algn="l">
              <a:lnSpc>
                <a:spcPct val="115000"/>
              </a:lnSpc>
              <a:spcBef>
                <a:spcPts val="1000"/>
              </a:spcBef>
              <a:spcAft>
                <a:spcPts val="1000"/>
              </a:spcAft>
              <a:buSzPts val="2100"/>
              <a:buFont typeface="Arial"/>
              <a:buChar char="●"/>
            </a:pPr>
            <a:r>
              <a:rPr lang="vi-VN" sz="2100">
                <a:latin typeface="Arial"/>
                <a:ea typeface="Arial"/>
                <a:cs typeface="Arial"/>
                <a:sym typeface="Arial"/>
              </a:rPr>
              <a:t>Có thể thêm hoặc xóa đối tượng tiếp nhận dữ liệu bất cứ lúc nào. </a:t>
            </a:r>
            <a:endParaRPr>
              <a:latin typeface="Arial"/>
              <a:ea typeface="Arial"/>
              <a:cs typeface="Arial"/>
              <a:sym typeface="Arial"/>
            </a:endParaRPr>
          </a:p>
        </p:txBody>
      </p:sp>
      <p:sp>
        <p:nvSpPr>
          <p:cNvPr id="275" name="Google Shape;275;p4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3"/>
          <p:cNvSpPr txBox="1"/>
          <p:nvPr>
            <p:ph type="title"/>
          </p:nvPr>
        </p:nvSpPr>
        <p:spPr>
          <a:xfrm>
            <a:off x="311700" y="170825"/>
            <a:ext cx="86301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2950">
                <a:latin typeface="Arial"/>
                <a:ea typeface="Arial"/>
                <a:cs typeface="Arial"/>
                <a:sym typeface="Arial"/>
              </a:rPr>
              <a:t>Sơ đồ mẫu thiết kế đối tượng tiếp nhận dữ liệu</a:t>
            </a:r>
            <a:endParaRPr sz="2950">
              <a:latin typeface="Arial"/>
              <a:ea typeface="Arial"/>
              <a:cs typeface="Arial"/>
              <a:sym typeface="Arial"/>
            </a:endParaRPr>
          </a:p>
        </p:txBody>
      </p:sp>
      <p:sp>
        <p:nvSpPr>
          <p:cNvPr id="281" name="Google Shape;281;p4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grpSp>
        <p:nvGrpSpPr>
          <p:cNvPr id="282" name="Google Shape;282;p43"/>
          <p:cNvGrpSpPr/>
          <p:nvPr/>
        </p:nvGrpSpPr>
        <p:grpSpPr>
          <a:xfrm>
            <a:off x="1236500" y="1420713"/>
            <a:ext cx="6671010" cy="2681762"/>
            <a:chOff x="1455809" y="1420713"/>
            <a:chExt cx="6671010" cy="2681762"/>
          </a:xfrm>
        </p:grpSpPr>
        <p:cxnSp>
          <p:nvCxnSpPr>
            <p:cNvPr id="283" name="Google Shape;283;p43"/>
            <p:cNvCxnSpPr/>
            <p:nvPr/>
          </p:nvCxnSpPr>
          <p:spPr>
            <a:xfrm flipH="1" rot="10800000">
              <a:off x="2826600" y="2087150"/>
              <a:ext cx="1851000" cy="1361400"/>
            </a:xfrm>
            <a:prstGeom prst="straightConnector1">
              <a:avLst/>
            </a:prstGeom>
            <a:noFill/>
            <a:ln cap="flat" cmpd="sng" w="28575">
              <a:solidFill>
                <a:srgbClr val="4CAF50"/>
              </a:solidFill>
              <a:prstDash val="solid"/>
              <a:round/>
              <a:headEnd len="sm" w="sm" type="none"/>
              <a:tailEnd len="med" w="med" type="triangle"/>
            </a:ln>
          </p:spPr>
        </p:cxnSp>
        <p:cxnSp>
          <p:nvCxnSpPr>
            <p:cNvPr id="284" name="Google Shape;284;p43"/>
            <p:cNvCxnSpPr/>
            <p:nvPr/>
          </p:nvCxnSpPr>
          <p:spPr>
            <a:xfrm>
              <a:off x="4677600" y="2087150"/>
              <a:ext cx="1851300" cy="1361400"/>
            </a:xfrm>
            <a:prstGeom prst="straightConnector1">
              <a:avLst/>
            </a:prstGeom>
            <a:noFill/>
            <a:ln cap="flat" cmpd="sng" w="28575">
              <a:solidFill>
                <a:srgbClr val="083042"/>
              </a:solidFill>
              <a:prstDash val="dot"/>
              <a:round/>
              <a:headEnd len="sm" w="sm" type="none"/>
              <a:tailEnd len="med" w="med" type="triangle"/>
            </a:ln>
          </p:spPr>
        </p:cxnSp>
        <p:cxnSp>
          <p:nvCxnSpPr>
            <p:cNvPr id="285" name="Google Shape;285;p43"/>
            <p:cNvCxnSpPr>
              <a:stCxn id="286" idx="1"/>
              <a:endCxn id="287" idx="0"/>
            </p:cNvCxnSpPr>
            <p:nvPr/>
          </p:nvCxnSpPr>
          <p:spPr>
            <a:xfrm flipH="1">
              <a:off x="2451184" y="1747713"/>
              <a:ext cx="1125600" cy="1700700"/>
            </a:xfrm>
            <a:prstGeom prst="curvedConnector2">
              <a:avLst/>
            </a:prstGeom>
            <a:noFill/>
            <a:ln cap="flat" cmpd="sng" w="28575">
              <a:solidFill>
                <a:srgbClr val="083042"/>
              </a:solidFill>
              <a:prstDash val="dot"/>
              <a:round/>
              <a:headEnd len="sm" w="sm" type="none"/>
              <a:tailEnd len="med" w="med" type="triangle"/>
            </a:ln>
          </p:spPr>
        </p:cxnSp>
        <p:cxnSp>
          <p:nvCxnSpPr>
            <p:cNvPr id="288" name="Google Shape;288;p43"/>
            <p:cNvCxnSpPr>
              <a:endCxn id="286" idx="3"/>
            </p:cNvCxnSpPr>
            <p:nvPr/>
          </p:nvCxnSpPr>
          <p:spPr>
            <a:xfrm flipH="1" rot="5400000">
              <a:off x="5301484" y="2013513"/>
              <a:ext cx="1707600" cy="1176000"/>
            </a:xfrm>
            <a:prstGeom prst="curvedConnector2">
              <a:avLst/>
            </a:prstGeom>
            <a:noFill/>
            <a:ln cap="flat" cmpd="sng" w="28575">
              <a:solidFill>
                <a:srgbClr val="4CAF50"/>
              </a:solidFill>
              <a:prstDash val="solid"/>
              <a:round/>
              <a:headEnd len="sm" w="sm" type="none"/>
              <a:tailEnd len="med" w="med" type="triangle"/>
            </a:ln>
          </p:spPr>
        </p:cxnSp>
        <p:sp>
          <p:nvSpPr>
            <p:cNvPr id="289" name="Google Shape;289;p43"/>
            <p:cNvSpPr txBox="1"/>
            <p:nvPr/>
          </p:nvSpPr>
          <p:spPr>
            <a:xfrm>
              <a:off x="1768587" y="2816075"/>
              <a:ext cx="863400" cy="180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0" lang="vi-VN" sz="1800" u="none" cap="none" strike="noStrike">
                  <a:solidFill>
                    <a:srgbClr val="083042"/>
                  </a:solidFill>
                </a:rPr>
                <a:t>thông báo</a:t>
              </a:r>
              <a:endParaRPr/>
            </a:p>
          </p:txBody>
        </p:sp>
        <p:sp>
          <p:nvSpPr>
            <p:cNvPr id="290" name="Google Shape;290;p43"/>
            <p:cNvSpPr txBox="1"/>
            <p:nvPr/>
          </p:nvSpPr>
          <p:spPr>
            <a:xfrm>
              <a:off x="5873802" y="2816075"/>
              <a:ext cx="863400" cy="180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0" lang="vi-VN" sz="1800" u="none" cap="none" strike="noStrike">
                  <a:solidFill>
                    <a:srgbClr val="083042"/>
                  </a:solidFill>
                </a:rPr>
                <a:t>thông báo</a:t>
              </a:r>
              <a:endParaRPr/>
            </a:p>
          </p:txBody>
        </p:sp>
        <p:sp>
          <p:nvSpPr>
            <p:cNvPr id="291" name="Google Shape;291;p43"/>
            <p:cNvSpPr txBox="1"/>
            <p:nvPr/>
          </p:nvSpPr>
          <p:spPr>
            <a:xfrm>
              <a:off x="3580650" y="2757122"/>
              <a:ext cx="1431900" cy="298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4CAF50"/>
                  </a:solidFill>
                  <a:latin typeface="Courier New"/>
                  <a:ea typeface="Courier New"/>
                  <a:cs typeface="Courier New"/>
                  <a:sym typeface="Courier New"/>
                </a:rPr>
                <a:t>observe()</a:t>
              </a:r>
              <a:endParaRPr/>
            </a:p>
          </p:txBody>
        </p:sp>
        <p:sp>
          <p:nvSpPr>
            <p:cNvPr id="292" name="Google Shape;292;p43"/>
            <p:cNvSpPr txBox="1"/>
            <p:nvPr/>
          </p:nvSpPr>
          <p:spPr>
            <a:xfrm>
              <a:off x="6628919" y="2757125"/>
              <a:ext cx="1497900" cy="298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4CAF50"/>
                  </a:solidFill>
                  <a:latin typeface="Courier New"/>
                  <a:ea typeface="Courier New"/>
                  <a:cs typeface="Courier New"/>
                  <a:sym typeface="Courier New"/>
                </a:rPr>
                <a:t>observe()</a:t>
              </a:r>
              <a:endParaRPr/>
            </a:p>
          </p:txBody>
        </p:sp>
        <p:sp>
          <p:nvSpPr>
            <p:cNvPr id="286" name="Google Shape;286;p43"/>
            <p:cNvSpPr/>
            <p:nvPr/>
          </p:nvSpPr>
          <p:spPr>
            <a:xfrm>
              <a:off x="3576784" y="1420713"/>
              <a:ext cx="1990500" cy="654000"/>
            </a:xfrm>
            <a:prstGeom prst="roundRect">
              <a:avLst>
                <a:gd fmla="val 16667" name="adj"/>
              </a:avLst>
            </a:prstGeom>
            <a:solidFill>
              <a:srgbClr val="08304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0" lang="vi-VN" sz="1800" u="none" cap="none" strike="noStrike">
                  <a:solidFill>
                    <a:srgbClr val="FFFFFF"/>
                  </a:solidFill>
                </a:rPr>
                <a:t>Đối tượng phát ra dữ liệu</a:t>
              </a:r>
              <a:endParaRPr/>
            </a:p>
          </p:txBody>
        </p:sp>
        <p:sp>
          <p:nvSpPr>
            <p:cNvPr id="293" name="Google Shape;293;p43"/>
            <p:cNvSpPr/>
            <p:nvPr/>
          </p:nvSpPr>
          <p:spPr>
            <a:xfrm>
              <a:off x="5513209" y="3448474"/>
              <a:ext cx="1990500" cy="654000"/>
            </a:xfrm>
            <a:prstGeom prst="roundRect">
              <a:avLst>
                <a:gd fmla="val 16667" name="adj"/>
              </a:avLst>
            </a:prstGeom>
            <a:solidFill>
              <a:srgbClr val="4CAF5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0" lang="vi-VN" sz="1800" u="none" cap="none" strike="noStrike">
                  <a:solidFill>
                    <a:srgbClr val="FFFFFF"/>
                  </a:solidFill>
                </a:rPr>
                <a:t>Đối tượng tiếp nhận dữ liệu</a:t>
              </a:r>
              <a:endParaRPr/>
            </a:p>
          </p:txBody>
        </p:sp>
        <p:sp>
          <p:nvSpPr>
            <p:cNvPr id="287" name="Google Shape;287;p43"/>
            <p:cNvSpPr/>
            <p:nvPr/>
          </p:nvSpPr>
          <p:spPr>
            <a:xfrm>
              <a:off x="1455809" y="3448474"/>
              <a:ext cx="1990500" cy="654000"/>
            </a:xfrm>
            <a:prstGeom prst="roundRect">
              <a:avLst>
                <a:gd fmla="val 16667" name="adj"/>
              </a:avLst>
            </a:prstGeom>
            <a:solidFill>
              <a:srgbClr val="4CAF5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0" lang="vi-VN" sz="1800" u="none" cap="none" strike="noStrike">
                  <a:solidFill>
                    <a:srgbClr val="FFFFFF"/>
                  </a:solidFill>
                </a:rPr>
                <a:t>Đối tượng tiếp nhận dữ liệu</a:t>
              </a: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LiveData</a:t>
            </a:r>
            <a:endParaRPr>
              <a:latin typeface="Arial"/>
              <a:ea typeface="Arial"/>
              <a:cs typeface="Arial"/>
              <a:sym typeface="Arial"/>
            </a:endParaRPr>
          </a:p>
        </p:txBody>
      </p:sp>
      <p:sp>
        <p:nvSpPr>
          <p:cNvPr id="299" name="Google Shape;299;p44"/>
          <p:cNvSpPr txBox="1"/>
          <p:nvPr>
            <p:ph idx="1" type="body"/>
          </p:nvPr>
        </p:nvSpPr>
        <p:spPr>
          <a:xfrm>
            <a:off x="311700" y="1282250"/>
            <a:ext cx="8366400" cy="3292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Arial"/>
              <a:buChar char="●"/>
            </a:pPr>
            <a:r>
              <a:rPr lang="vi-VN" sz="1800">
                <a:latin typeface="Arial"/>
                <a:ea typeface="Arial"/>
                <a:cs typeface="Arial"/>
                <a:sym typeface="Arial"/>
              </a:rPr>
              <a:t>Một lớp lưu giữ dữ liệu nhận biết vòng đời có thể quan sát được</a:t>
            </a:r>
            <a:endParaRPr>
              <a:latin typeface="Arial"/>
              <a:ea typeface="Arial"/>
              <a:cs typeface="Arial"/>
              <a:sym typeface="Arial"/>
            </a:endParaRPr>
          </a:p>
          <a:p>
            <a:pPr indent="-342900" lvl="0" marL="457200" rtl="0" algn="l">
              <a:lnSpc>
                <a:spcPct val="115000"/>
              </a:lnSpc>
              <a:spcBef>
                <a:spcPts val="1000"/>
              </a:spcBef>
              <a:spcAft>
                <a:spcPts val="0"/>
              </a:spcAft>
              <a:buSzPts val="1800"/>
              <a:buChar char="●"/>
            </a:pPr>
            <a:r>
              <a:rPr lang="vi-VN" sz="1800">
                <a:latin typeface="Arial"/>
                <a:ea typeface="Arial"/>
                <a:cs typeface="Arial"/>
                <a:sym typeface="Arial"/>
              </a:rPr>
              <a:t>Trình bao bọc có thể được dùng với bất kỳ dữ liệu nào bao gồm cả danh sách (ví dụ: </a:t>
            </a:r>
            <a:r>
              <a:rPr lang="vi-VN" sz="1800">
                <a:latin typeface="Courier New"/>
                <a:ea typeface="Courier New"/>
                <a:cs typeface="Courier New"/>
                <a:sym typeface="Courier New"/>
              </a:rPr>
              <a:t>LiveData&lt;Int&gt;</a:t>
            </a:r>
            <a:r>
              <a:rPr lang="vi-VN" sz="1800"/>
              <a:t> </a:t>
            </a:r>
            <a:r>
              <a:rPr lang="vi-VN" sz="1800">
                <a:latin typeface="Arial"/>
                <a:ea typeface="Arial"/>
                <a:cs typeface="Arial"/>
                <a:sym typeface="Arial"/>
              </a:rPr>
              <a:t>lưu giữ</a:t>
            </a:r>
            <a:r>
              <a:rPr lang="vi-VN" sz="1800"/>
              <a:t> </a:t>
            </a:r>
            <a:r>
              <a:rPr lang="vi-VN" sz="1800">
                <a:latin typeface="Courier New"/>
                <a:ea typeface="Courier New"/>
                <a:cs typeface="Courier New"/>
                <a:sym typeface="Courier New"/>
              </a:rPr>
              <a:t>Int</a:t>
            </a:r>
            <a:r>
              <a:rPr lang="vi-VN" sz="1800">
                <a:latin typeface="Arial"/>
                <a:ea typeface="Arial"/>
                <a:cs typeface="Arial"/>
                <a:sym typeface="Arial"/>
              </a:rPr>
              <a:t>)</a:t>
            </a:r>
            <a:endParaRPr>
              <a:latin typeface="Arial"/>
              <a:ea typeface="Arial"/>
              <a:cs typeface="Arial"/>
              <a:sym typeface="Arial"/>
            </a:endParaRPr>
          </a:p>
          <a:p>
            <a:pPr indent="-342900" lvl="0" marL="457200" rtl="0" algn="l">
              <a:lnSpc>
                <a:spcPct val="115000"/>
              </a:lnSpc>
              <a:spcBef>
                <a:spcPts val="1000"/>
              </a:spcBef>
              <a:spcAft>
                <a:spcPts val="0"/>
              </a:spcAft>
              <a:buSzPts val="1800"/>
              <a:buFont typeface="Arial"/>
              <a:buChar char="●"/>
            </a:pPr>
            <a:r>
              <a:rPr lang="vi-VN" sz="1800">
                <a:latin typeface="Arial"/>
                <a:ea typeface="Arial"/>
                <a:cs typeface="Arial"/>
                <a:sym typeface="Arial"/>
              </a:rPr>
              <a:t>Thường được ViewModel sử dụng để lưu giữ các trường dữ liệu riêng lẻ</a:t>
            </a:r>
            <a:endParaRPr>
              <a:latin typeface="Arial"/>
              <a:ea typeface="Arial"/>
              <a:cs typeface="Arial"/>
              <a:sym typeface="Arial"/>
            </a:endParaRPr>
          </a:p>
          <a:p>
            <a:pPr indent="-342900" lvl="0" marL="457200" rtl="0" algn="l">
              <a:lnSpc>
                <a:spcPct val="115000"/>
              </a:lnSpc>
              <a:spcBef>
                <a:spcPts val="1000"/>
              </a:spcBef>
              <a:spcAft>
                <a:spcPts val="0"/>
              </a:spcAft>
              <a:buSzPts val="1800"/>
              <a:buFont typeface="Arial"/>
              <a:buChar char="●"/>
            </a:pPr>
            <a:r>
              <a:rPr lang="vi-VN" sz="1800">
                <a:latin typeface="Arial"/>
                <a:ea typeface="Arial"/>
                <a:cs typeface="Arial"/>
                <a:sym typeface="Arial"/>
              </a:rPr>
              <a:t>Có thể thêm hoặc xóa đối tượng tiếp nhận dữ liệu (hoạt động hoặc mảnh) bất cứ lúc nào.</a:t>
            </a:r>
            <a:endParaRPr>
              <a:latin typeface="Arial"/>
              <a:ea typeface="Arial"/>
              <a:cs typeface="Arial"/>
              <a:sym typeface="Arial"/>
            </a:endParaRPr>
          </a:p>
          <a:p>
            <a:pPr indent="-342900" lvl="1" marL="914400" rtl="0" algn="l">
              <a:spcBef>
                <a:spcPts val="0"/>
              </a:spcBef>
              <a:spcAft>
                <a:spcPts val="0"/>
              </a:spcAft>
              <a:buClr>
                <a:schemeClr val="dk1"/>
              </a:buClr>
              <a:buSzPts val="1800"/>
              <a:buFont typeface="Courier New"/>
              <a:buChar char="○"/>
            </a:pPr>
            <a:r>
              <a:rPr lang="vi-VN" sz="1800">
                <a:solidFill>
                  <a:schemeClr val="dk1"/>
                </a:solidFill>
                <a:latin typeface="Courier New"/>
                <a:ea typeface="Courier New"/>
                <a:cs typeface="Courier New"/>
                <a:sym typeface="Courier New"/>
              </a:rPr>
              <a:t>observe(owner: LifecycleOwner, observer: Observer) </a:t>
            </a:r>
            <a:endParaRPr sz="1800">
              <a:solidFill>
                <a:schemeClr val="dk1"/>
              </a:solidFill>
              <a:latin typeface="Courier New"/>
              <a:ea typeface="Courier New"/>
              <a:cs typeface="Courier New"/>
              <a:sym typeface="Courier New"/>
            </a:endParaRPr>
          </a:p>
          <a:p>
            <a:pPr indent="457200" lvl="0" marL="457200" rtl="0" algn="l">
              <a:spcBef>
                <a:spcPts val="0"/>
              </a:spcBef>
              <a:spcAft>
                <a:spcPts val="1000"/>
              </a:spcAft>
              <a:buNone/>
            </a:pPr>
            <a:r>
              <a:rPr lang="vi-VN" sz="1800">
                <a:solidFill>
                  <a:schemeClr val="dk1"/>
                </a:solidFill>
                <a:latin typeface="Courier New"/>
                <a:ea typeface="Courier New"/>
                <a:cs typeface="Courier New"/>
                <a:sym typeface="Courier New"/>
              </a:rPr>
              <a:t>removeObserver(observer: Observer)</a:t>
            </a:r>
            <a:r>
              <a:rPr lang="vi-VN" sz="1800">
                <a:solidFill>
                  <a:schemeClr val="dk1"/>
                </a:solidFill>
              </a:rPr>
              <a:t> </a:t>
            </a:r>
            <a:endParaRPr sz="1800">
              <a:latin typeface="Courier New"/>
              <a:ea typeface="Courier New"/>
              <a:cs typeface="Courier New"/>
              <a:sym typeface="Courier New"/>
            </a:endParaRPr>
          </a:p>
        </p:txBody>
      </p:sp>
      <p:sp>
        <p:nvSpPr>
          <p:cNvPr id="300" name="Google Shape;300;p4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LiveData và MutableLiveData</a:t>
            </a:r>
            <a:endParaRPr>
              <a:latin typeface="Arial"/>
              <a:ea typeface="Arial"/>
              <a:cs typeface="Arial"/>
              <a:sym typeface="Arial"/>
            </a:endParaRPr>
          </a:p>
        </p:txBody>
      </p:sp>
      <p:sp>
        <p:nvSpPr>
          <p:cNvPr id="306" name="Google Shape;306;p4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graphicFrame>
        <p:nvGraphicFramePr>
          <p:cNvPr id="307" name="Google Shape;307;p45"/>
          <p:cNvGraphicFramePr/>
          <p:nvPr/>
        </p:nvGraphicFramePr>
        <p:xfrm>
          <a:off x="952500" y="1722150"/>
          <a:ext cx="3000000" cy="3000000"/>
        </p:xfrm>
        <a:graphic>
          <a:graphicData uri="http://schemas.openxmlformats.org/drawingml/2006/table">
            <a:tbl>
              <a:tblPr>
                <a:noFill/>
                <a:tableStyleId>{FA7E758F-1286-4966-BB66-28E48A1801B6}</a:tableStyleId>
              </a:tblPr>
              <a:tblGrid>
                <a:gridCol w="3619500"/>
                <a:gridCol w="3619500"/>
              </a:tblGrid>
              <a:tr h="381000">
                <a:tc>
                  <a:txBody>
                    <a:bodyPr/>
                    <a:lstStyle/>
                    <a:p>
                      <a:pPr indent="0" lvl="0" marL="0" rtl="0" algn="l">
                        <a:spcBef>
                          <a:spcPts val="0"/>
                        </a:spcBef>
                        <a:spcAft>
                          <a:spcPts val="0"/>
                        </a:spcAft>
                        <a:buClr>
                          <a:srgbClr val="000000"/>
                        </a:buClr>
                        <a:buSzPts val="1100"/>
                        <a:buFont typeface="Arial"/>
                        <a:buNone/>
                      </a:pPr>
                      <a:r>
                        <a:rPr lang="vi-VN" sz="1800">
                          <a:solidFill>
                            <a:srgbClr val="000000"/>
                          </a:solidFill>
                          <a:latin typeface="Consolas"/>
                          <a:ea typeface="Consolas"/>
                          <a:cs typeface="Consolas"/>
                          <a:sym typeface="Consolas"/>
                        </a:rPr>
                        <a:t> </a:t>
                      </a:r>
                      <a:r>
                        <a:rPr lang="vi-VN" sz="1800">
                          <a:solidFill>
                            <a:srgbClr val="000000"/>
                          </a:solidFill>
                          <a:latin typeface="Courier New"/>
                          <a:ea typeface="Courier New"/>
                          <a:cs typeface="Courier New"/>
                          <a:sym typeface="Courier New"/>
                        </a:rPr>
                        <a:t>LiveData&lt;T&gt;</a:t>
                      </a:r>
                      <a:endParaRPr sz="1800" u="none" cap="none" strike="noStrike">
                        <a:latin typeface="Courier New"/>
                        <a:ea typeface="Courier New"/>
                        <a:cs typeface="Courier New"/>
                        <a:sym typeface="Courier New"/>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vi-VN" sz="1800">
                          <a:solidFill>
                            <a:srgbClr val="000000"/>
                          </a:solidFill>
                          <a:latin typeface="Courier New"/>
                          <a:ea typeface="Courier New"/>
                          <a:cs typeface="Courier New"/>
                          <a:sym typeface="Courier New"/>
                        </a:rPr>
                        <a:t>MutableLiveData&lt;T&gt;</a:t>
                      </a:r>
                      <a:endParaRPr sz="1800" u="none" cap="none" strike="noStrike">
                        <a:latin typeface="Courier New"/>
                        <a:ea typeface="Courier New"/>
                        <a:cs typeface="Courier New"/>
                        <a:sym typeface="Courier New"/>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r>
              <a:tr h="381000">
                <a:tc>
                  <a:txBody>
                    <a:bodyPr/>
                    <a:lstStyle/>
                    <a:p>
                      <a:pPr indent="-342900" lvl="0" marL="457200" rtl="0" algn="l">
                        <a:spcBef>
                          <a:spcPts val="0"/>
                        </a:spcBef>
                        <a:spcAft>
                          <a:spcPts val="600"/>
                        </a:spcAft>
                        <a:buClr>
                          <a:srgbClr val="000000"/>
                        </a:buClr>
                        <a:buSzPts val="1800"/>
                        <a:buFont typeface="Noto Sans Symbols"/>
                        <a:buChar char="●"/>
                      </a:pPr>
                      <a:r>
                        <a:rPr lang="vi-VN" sz="1800">
                          <a:solidFill>
                            <a:srgbClr val="000000"/>
                          </a:solidFill>
                          <a:latin typeface="Courier New"/>
                          <a:ea typeface="Courier New"/>
                          <a:cs typeface="Courier New"/>
                          <a:sym typeface="Courier New"/>
                        </a:rPr>
                        <a:t>getValue()</a:t>
                      </a:r>
                      <a:endParaRPr sz="2000" u="none" cap="none" strike="noStrike"/>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342900" lvl="0" marL="457200" rtl="0" algn="l">
                        <a:spcBef>
                          <a:spcPts val="0"/>
                        </a:spcBef>
                        <a:spcAft>
                          <a:spcPts val="0"/>
                        </a:spcAft>
                        <a:buClr>
                          <a:srgbClr val="000000"/>
                        </a:buClr>
                        <a:buSzPts val="1800"/>
                        <a:buFont typeface="Courier New"/>
                        <a:buChar char="●"/>
                      </a:pPr>
                      <a:r>
                        <a:rPr lang="vi-VN" sz="1800">
                          <a:solidFill>
                            <a:srgbClr val="000000"/>
                          </a:solidFill>
                          <a:latin typeface="Courier New"/>
                          <a:ea typeface="Courier New"/>
                          <a:cs typeface="Courier New"/>
                          <a:sym typeface="Courier New"/>
                        </a:rPr>
                        <a:t>getValue()</a:t>
                      </a:r>
                      <a:endParaRPr sz="1800">
                        <a:solidFill>
                          <a:srgbClr val="000000"/>
                        </a:solidFill>
                        <a:latin typeface="Courier New"/>
                        <a:ea typeface="Courier New"/>
                        <a:cs typeface="Courier New"/>
                        <a:sym typeface="Courier New"/>
                      </a:endParaRPr>
                    </a:p>
                    <a:p>
                      <a:pPr indent="-342900" lvl="0" marL="457200" rtl="0" algn="l">
                        <a:spcBef>
                          <a:spcPts val="600"/>
                        </a:spcBef>
                        <a:spcAft>
                          <a:spcPts val="0"/>
                        </a:spcAft>
                        <a:buClr>
                          <a:srgbClr val="000000"/>
                        </a:buClr>
                        <a:buSzPts val="1800"/>
                        <a:buFont typeface="Noto Sans Symbols"/>
                        <a:buChar char="●"/>
                      </a:pPr>
                      <a:r>
                        <a:rPr lang="vi-VN" sz="1800">
                          <a:solidFill>
                            <a:srgbClr val="000000"/>
                          </a:solidFill>
                          <a:latin typeface="Courier New"/>
                          <a:ea typeface="Courier New"/>
                          <a:cs typeface="Courier New"/>
                          <a:sym typeface="Courier New"/>
                        </a:rPr>
                        <a:t>postValue(value: T) </a:t>
                      </a:r>
                      <a:endParaRPr sz="1800">
                        <a:solidFill>
                          <a:srgbClr val="000000"/>
                        </a:solidFill>
                        <a:latin typeface="Courier New"/>
                        <a:ea typeface="Courier New"/>
                        <a:cs typeface="Courier New"/>
                        <a:sym typeface="Courier New"/>
                      </a:endParaRPr>
                    </a:p>
                    <a:p>
                      <a:pPr indent="-342900" lvl="0" marL="457200" rtl="0" algn="l">
                        <a:spcBef>
                          <a:spcPts val="600"/>
                        </a:spcBef>
                        <a:spcAft>
                          <a:spcPts val="600"/>
                        </a:spcAft>
                        <a:buClr>
                          <a:srgbClr val="000000"/>
                        </a:buClr>
                        <a:buSzPts val="1800"/>
                        <a:buFont typeface="Courier New"/>
                        <a:buChar char="●"/>
                      </a:pPr>
                      <a:r>
                        <a:rPr lang="vi-VN" sz="1800">
                          <a:solidFill>
                            <a:srgbClr val="000000"/>
                          </a:solidFill>
                          <a:latin typeface="Courier New"/>
                          <a:ea typeface="Courier New"/>
                          <a:cs typeface="Courier New"/>
                          <a:sym typeface="Courier New"/>
                        </a:rPr>
                        <a:t>setValue(value: T)</a:t>
                      </a:r>
                      <a:endParaRPr sz="1800" u="none" cap="none" strike="noStrike">
                        <a:latin typeface="Courier New"/>
                        <a:ea typeface="Courier New"/>
                        <a:cs typeface="Courier New"/>
                        <a:sym typeface="Courier New"/>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
        <p:nvSpPr>
          <p:cNvPr id="308" name="Google Shape;308;p45"/>
          <p:cNvSpPr txBox="1"/>
          <p:nvPr/>
        </p:nvSpPr>
        <p:spPr>
          <a:xfrm>
            <a:off x="957450" y="3615075"/>
            <a:ext cx="7506900" cy="46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vi-VN" sz="2000" u="none" cap="none" strike="noStrike">
                <a:solidFill>
                  <a:schemeClr val="dk1"/>
                </a:solidFill>
                <a:latin typeface="Courier New"/>
                <a:ea typeface="Courier New"/>
                <a:cs typeface="Courier New"/>
                <a:sym typeface="Courier New"/>
              </a:rPr>
              <a:t>Đ</a:t>
            </a:r>
            <a:r>
              <a:rPr i="0" lang="vi-VN" sz="1800" u="none" cap="none" strike="noStrike">
                <a:solidFill>
                  <a:schemeClr val="dk1"/>
                </a:solidFill>
              </a:rPr>
              <a:t>ây là loại dữ liệu được lưu trữ trong</a:t>
            </a:r>
            <a:r>
              <a:rPr b="0" i="0" lang="vi-VN" sz="1800" u="none" cap="none" strike="noStrike">
                <a:solidFill>
                  <a:schemeClr val="dk1"/>
                </a:solidFill>
                <a:latin typeface="Roboto"/>
                <a:ea typeface="Roboto"/>
                <a:cs typeface="Roboto"/>
                <a:sym typeface="Roboto"/>
              </a:rPr>
              <a:t> </a:t>
            </a:r>
            <a:r>
              <a:rPr b="0" i="0" lang="vi-VN" sz="1800" u="none" cap="none" strike="noStrike">
                <a:solidFill>
                  <a:schemeClr val="dk1"/>
                </a:solidFill>
                <a:latin typeface="Courier New"/>
                <a:ea typeface="Courier New"/>
                <a:cs typeface="Courier New"/>
                <a:sym typeface="Courier New"/>
              </a:rPr>
              <a:t>LiveData</a:t>
            </a:r>
            <a:r>
              <a:rPr b="0" i="0" lang="vi-VN" sz="1800" u="none" cap="none" strike="noStrike">
                <a:solidFill>
                  <a:schemeClr val="dk1"/>
                </a:solidFill>
                <a:latin typeface="Roboto"/>
                <a:ea typeface="Roboto"/>
                <a:cs typeface="Roboto"/>
                <a:sym typeface="Roboto"/>
              </a:rPr>
              <a:t> </a:t>
            </a:r>
            <a:r>
              <a:rPr i="0" lang="vi-VN" sz="1800" u="none" cap="none" strike="noStrike">
                <a:solidFill>
                  <a:schemeClr val="dk1"/>
                </a:solidFill>
              </a:rPr>
              <a:t>hoặc </a:t>
            </a:r>
            <a:r>
              <a:rPr b="0" i="0" lang="vi-VN" sz="1800" u="none" cap="none" strike="noStrike">
                <a:solidFill>
                  <a:schemeClr val="dk1"/>
                </a:solidFill>
                <a:latin typeface="Courier New"/>
                <a:ea typeface="Courier New"/>
                <a:cs typeface="Courier New"/>
                <a:sym typeface="Courier New"/>
              </a:rPr>
              <a:t>MutableLiveData</a:t>
            </a:r>
            <a:r>
              <a:rPr b="0" i="0" lang="vi-VN" sz="1800" u="none" cap="none" strike="noStrike">
                <a:solidFill>
                  <a:schemeClr val="dk1"/>
                </a:solidFill>
                <a:latin typeface="Roboto"/>
                <a:ea typeface="Roboto"/>
                <a:cs typeface="Roboto"/>
                <a:sym typeface="Roboto"/>
              </a:rPr>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93" name="Google Shape;93;p19"/>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vi-VN" sz="5200" u="none" cap="none" strike="noStrike">
                <a:solidFill>
                  <a:srgbClr val="FAFAFA"/>
                </a:solidFill>
              </a:rPr>
              <a:t>Cấu trúc ứng dụng Android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Dùng LiveData trong ViewModel</a:t>
            </a:r>
            <a:endParaRPr/>
          </a:p>
        </p:txBody>
      </p:sp>
      <p:sp>
        <p:nvSpPr>
          <p:cNvPr id="314" name="Google Shape;314;p4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15" name="Google Shape;315;p46"/>
          <p:cNvSpPr txBox="1"/>
          <p:nvPr/>
        </p:nvSpPr>
        <p:spPr>
          <a:xfrm>
            <a:off x="311700" y="1228675"/>
            <a:ext cx="8520600" cy="31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800">
                <a:solidFill>
                  <a:srgbClr val="3F51B5"/>
                </a:solidFill>
                <a:latin typeface="Consolas"/>
                <a:ea typeface="Consolas"/>
                <a:cs typeface="Consolas"/>
                <a:sym typeface="Consolas"/>
              </a:rPr>
              <a:t>class</a:t>
            </a:r>
            <a:r>
              <a:rPr lang="vi-VN" sz="1800">
                <a:latin typeface="Consolas"/>
                <a:ea typeface="Consolas"/>
                <a:cs typeface="Consolas"/>
                <a:sym typeface="Consolas"/>
              </a:rPr>
              <a:t> ScoreViewModel : ViewModel() {</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private val</a:t>
            </a:r>
            <a:r>
              <a:rPr lang="vi-VN" sz="1800">
                <a:latin typeface="Consolas"/>
                <a:ea typeface="Consolas"/>
                <a:cs typeface="Consolas"/>
                <a:sym typeface="Consolas"/>
              </a:rPr>
              <a:t> _scoreA = </a:t>
            </a:r>
            <a:r>
              <a:rPr b="1" lang="vi-VN" sz="1800">
                <a:latin typeface="Consolas"/>
                <a:ea typeface="Consolas"/>
                <a:cs typeface="Consolas"/>
                <a:sym typeface="Consolas"/>
              </a:rPr>
              <a:t>MutableLiveData&lt;Int&gt;(</a:t>
            </a:r>
            <a:r>
              <a:rPr b="1" lang="vi-VN" sz="1800">
                <a:solidFill>
                  <a:srgbClr val="D81B60"/>
                </a:solidFill>
                <a:latin typeface="Consolas"/>
                <a:ea typeface="Consolas"/>
                <a:cs typeface="Consolas"/>
                <a:sym typeface="Consolas"/>
              </a:rPr>
              <a:t>0</a:t>
            </a:r>
            <a:r>
              <a:rPr b="1" lang="vi-VN" sz="1800">
                <a:latin typeface="Consolas"/>
                <a:ea typeface="Consolas"/>
                <a:cs typeface="Consolas"/>
                <a:sym typeface="Consolas"/>
              </a:rPr>
              <a:t>)</a:t>
            </a:r>
            <a:endParaRPr b="1"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val</a:t>
            </a:r>
            <a:r>
              <a:rPr lang="vi-VN" sz="1800">
                <a:latin typeface="Consolas"/>
                <a:ea typeface="Consolas"/>
                <a:cs typeface="Consolas"/>
                <a:sym typeface="Consolas"/>
              </a:rPr>
              <a:t> scoreA: </a:t>
            </a:r>
            <a:r>
              <a:rPr b="1" lang="vi-VN" sz="1800">
                <a:latin typeface="Consolas"/>
                <a:ea typeface="Consolas"/>
                <a:cs typeface="Consolas"/>
                <a:sym typeface="Consolas"/>
              </a:rPr>
              <a:t>LiveData&lt;Int&gt;</a:t>
            </a:r>
            <a:endParaRPr b="1"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get</a:t>
            </a:r>
            <a:r>
              <a:rPr lang="vi-VN" sz="1800">
                <a:latin typeface="Consolas"/>
                <a:ea typeface="Consolas"/>
                <a:cs typeface="Consolas"/>
                <a:sym typeface="Consolas"/>
              </a:rPr>
              <a:t>() = _scoreA</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fun</a:t>
            </a:r>
            <a:r>
              <a:rPr lang="vi-VN" sz="1800">
                <a:latin typeface="Consolas"/>
                <a:ea typeface="Consolas"/>
                <a:cs typeface="Consolas"/>
                <a:sym typeface="Consolas"/>
              </a:rPr>
              <a:t> incrementScore(isTeamA: Boolean) {</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if</a:t>
            </a:r>
            <a:r>
              <a:rPr lang="vi-VN" sz="1800">
                <a:latin typeface="Consolas"/>
                <a:ea typeface="Consolas"/>
                <a:cs typeface="Consolas"/>
                <a:sym typeface="Consolas"/>
              </a:rPr>
              <a:t> (isTeamA) {</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_scoreA.value = _scoreA.value!! + </a:t>
            </a:r>
            <a:r>
              <a:rPr lang="vi-VN" sz="1800">
                <a:solidFill>
                  <a:srgbClr val="C53929"/>
                </a:solidFill>
                <a:latin typeface="Consolas"/>
                <a:ea typeface="Consolas"/>
                <a:cs typeface="Consolas"/>
                <a:sym typeface="Consolas"/>
              </a:rPr>
              <a:t>1</a:t>
            </a:r>
            <a:endParaRPr sz="1800">
              <a:solidFill>
                <a:srgbClr val="C53929"/>
              </a:solidFill>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 </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endParaRPr sz="1800">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7"/>
          <p:cNvSpPr txBox="1"/>
          <p:nvPr>
            <p:ph type="title"/>
          </p:nvPr>
        </p:nvSpPr>
        <p:spPr>
          <a:xfrm>
            <a:off x="311700" y="170825"/>
            <a:ext cx="8709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2950">
                <a:latin typeface="Arial"/>
                <a:ea typeface="Arial"/>
                <a:cs typeface="Arial"/>
                <a:sym typeface="Arial"/>
              </a:rPr>
              <a:t>Thêm đối tượng tiếp nhận dữ liệu vào LiveData</a:t>
            </a:r>
            <a:endParaRPr sz="2950">
              <a:latin typeface="Arial"/>
              <a:ea typeface="Arial"/>
              <a:cs typeface="Arial"/>
              <a:sym typeface="Arial"/>
            </a:endParaRPr>
          </a:p>
        </p:txBody>
      </p:sp>
      <p:sp>
        <p:nvSpPr>
          <p:cNvPr id="321" name="Google Shape;321;p47"/>
          <p:cNvSpPr txBox="1"/>
          <p:nvPr>
            <p:ph idx="1" type="body"/>
          </p:nvPr>
        </p:nvSpPr>
        <p:spPr>
          <a:xfrm>
            <a:off x="342900" y="1000075"/>
            <a:ext cx="8489400" cy="131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sz="1700">
                <a:latin typeface="Arial"/>
                <a:ea typeface="Arial"/>
                <a:cs typeface="Arial"/>
                <a:sym typeface="Arial"/>
              </a:rPr>
              <a:t>Thiết lập trình xử lý lượt nhấp để gia tăng điểm số trong</a:t>
            </a:r>
            <a:r>
              <a:rPr lang="vi-VN" sz="1700"/>
              <a:t> </a:t>
            </a:r>
            <a:r>
              <a:rPr lang="vi-VN" sz="1700">
                <a:latin typeface="Courier New"/>
                <a:ea typeface="Courier New"/>
                <a:cs typeface="Courier New"/>
                <a:sym typeface="Courier New"/>
              </a:rPr>
              <a:t>ViewModel</a:t>
            </a:r>
            <a:r>
              <a:rPr lang="vi-VN" sz="1700"/>
              <a:t>:</a:t>
            </a:r>
            <a:endParaRPr sz="1700">
              <a:solidFill>
                <a:schemeClr val="dk1"/>
              </a:solidFill>
            </a:endParaRPr>
          </a:p>
          <a:p>
            <a:pPr indent="0" lvl="0" marL="0" rtl="0" algn="l">
              <a:lnSpc>
                <a:spcPct val="100000"/>
              </a:lnSpc>
              <a:spcBef>
                <a:spcPts val="1000"/>
              </a:spcBef>
              <a:spcAft>
                <a:spcPts val="0"/>
              </a:spcAft>
              <a:buClr>
                <a:schemeClr val="dk1"/>
              </a:buClr>
              <a:buSzPts val="1100"/>
              <a:buFont typeface="Arial"/>
              <a:buNone/>
            </a:pPr>
            <a:r>
              <a:rPr lang="vi-VN" sz="1700">
                <a:solidFill>
                  <a:schemeClr val="dk1"/>
                </a:solidFill>
                <a:latin typeface="Consolas"/>
                <a:ea typeface="Consolas"/>
                <a:cs typeface="Consolas"/>
                <a:sym typeface="Consolas"/>
              </a:rPr>
              <a:t>binding.plusOneButtonA.setOnClickListener {</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vi-VN" sz="1700">
                <a:solidFill>
                  <a:schemeClr val="dk1"/>
                </a:solidFill>
                <a:latin typeface="Consolas"/>
                <a:ea typeface="Consolas"/>
                <a:cs typeface="Consolas"/>
                <a:sym typeface="Consolas"/>
              </a:rPr>
              <a:t>    viewModel.incrementScore(</a:t>
            </a:r>
            <a:r>
              <a:rPr lang="vi-VN" sz="1700">
                <a:solidFill>
                  <a:srgbClr val="3F51B5"/>
                </a:solidFill>
                <a:latin typeface="Consolas"/>
                <a:ea typeface="Consolas"/>
                <a:cs typeface="Consolas"/>
                <a:sym typeface="Consolas"/>
              </a:rPr>
              <a:t>true</a:t>
            </a:r>
            <a:r>
              <a:rPr lang="vi-VN" sz="1700">
                <a:solidFill>
                  <a:schemeClr val="dk1"/>
                </a:solidFill>
                <a:latin typeface="Consolas"/>
                <a:ea typeface="Consolas"/>
                <a:cs typeface="Consolas"/>
                <a:sym typeface="Consolas"/>
              </a:rPr>
              <a:t>)</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1000"/>
              </a:spcAft>
              <a:buClr>
                <a:schemeClr val="dk1"/>
              </a:buClr>
              <a:buSzPts val="1100"/>
              <a:buFont typeface="Arial"/>
              <a:buNone/>
            </a:pPr>
            <a:r>
              <a:rPr lang="vi-VN" sz="1700">
                <a:solidFill>
                  <a:schemeClr val="dk1"/>
                </a:solidFill>
                <a:latin typeface="Consolas"/>
                <a:ea typeface="Consolas"/>
                <a:cs typeface="Consolas"/>
                <a:sym typeface="Consolas"/>
              </a:rPr>
              <a:t>}</a:t>
            </a:r>
            <a:endParaRPr sz="1700"/>
          </a:p>
        </p:txBody>
      </p:sp>
      <p:sp>
        <p:nvSpPr>
          <p:cNvPr id="322" name="Google Shape;322;p4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23" name="Google Shape;323;p47"/>
          <p:cNvSpPr txBox="1"/>
          <p:nvPr/>
        </p:nvSpPr>
        <p:spPr>
          <a:xfrm>
            <a:off x="342900" y="2317210"/>
            <a:ext cx="8489400" cy="152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i="0" lang="vi-VN" sz="1700" u="none" cap="none" strike="noStrike">
                <a:solidFill>
                  <a:schemeClr val="dk1"/>
                </a:solidFill>
              </a:rPr>
              <a:t>Tạo đối tượng tiếp nhận dữ liệu để cập nhật điểm số của đội A trên màn hình:</a:t>
            </a:r>
            <a:endParaRPr sz="1700">
              <a:solidFill>
                <a:schemeClr val="dk1"/>
              </a:solidFill>
            </a:endParaRPr>
          </a:p>
          <a:p>
            <a:pPr indent="0" lvl="0" marL="0" rtl="0" algn="l">
              <a:spcBef>
                <a:spcPts val="1000"/>
              </a:spcBef>
              <a:spcAft>
                <a:spcPts val="0"/>
              </a:spcAft>
              <a:buClr>
                <a:schemeClr val="dk1"/>
              </a:buClr>
              <a:buSzPts val="1100"/>
              <a:buFont typeface="Arial"/>
              <a:buNone/>
            </a:pPr>
            <a:r>
              <a:rPr lang="vi-VN" sz="1700">
                <a:solidFill>
                  <a:srgbClr val="3F51B5"/>
                </a:solidFill>
                <a:latin typeface="Consolas"/>
                <a:ea typeface="Consolas"/>
                <a:cs typeface="Consolas"/>
                <a:sym typeface="Consolas"/>
              </a:rPr>
              <a:t>val</a:t>
            </a:r>
            <a:r>
              <a:rPr lang="vi-VN" sz="1700">
                <a:solidFill>
                  <a:schemeClr val="dk1"/>
                </a:solidFill>
                <a:latin typeface="Consolas"/>
                <a:ea typeface="Consolas"/>
                <a:cs typeface="Consolas"/>
                <a:sym typeface="Consolas"/>
              </a:rPr>
              <a:t> scoreA_Observer = Observer&lt;Int&gt; { newValue -&gt;</a:t>
            </a:r>
            <a:endParaRPr sz="17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vi-VN" sz="1700">
                <a:solidFill>
                  <a:schemeClr val="dk1"/>
                </a:solidFill>
                <a:latin typeface="Consolas"/>
                <a:ea typeface="Consolas"/>
                <a:cs typeface="Consolas"/>
                <a:sym typeface="Consolas"/>
              </a:rPr>
              <a:t>    binding.scoreViewA.text = newValue.toString()</a:t>
            </a:r>
            <a:endParaRPr sz="17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vi-VN" sz="1700">
                <a:solidFill>
                  <a:schemeClr val="dk1"/>
                </a:solidFill>
                <a:latin typeface="Consolas"/>
                <a:ea typeface="Consolas"/>
                <a:cs typeface="Consolas"/>
                <a:sym typeface="Consolas"/>
              </a:rPr>
              <a:t>}</a:t>
            </a:r>
            <a:endParaRPr sz="1700">
              <a:solidFill>
                <a:schemeClr val="dk1"/>
              </a:solidFill>
              <a:latin typeface="Roboto"/>
              <a:ea typeface="Roboto"/>
              <a:cs typeface="Roboto"/>
              <a:sym typeface="Roboto"/>
            </a:endParaRPr>
          </a:p>
          <a:p>
            <a:pPr indent="0" lvl="0" marL="0" marR="0" rtl="0" algn="l">
              <a:lnSpc>
                <a:spcPct val="100000"/>
              </a:lnSpc>
              <a:spcBef>
                <a:spcPts val="1000"/>
              </a:spcBef>
              <a:spcAft>
                <a:spcPts val="595"/>
              </a:spcAft>
              <a:buClr>
                <a:schemeClr val="dk1"/>
              </a:buClr>
              <a:buSzPts val="1100"/>
              <a:buFont typeface="Arial"/>
              <a:buNone/>
            </a:pPr>
            <a:r>
              <a:t/>
            </a:r>
            <a:endParaRPr b="0" i="0" sz="1400" u="none" cap="none" strike="noStrike">
              <a:solidFill>
                <a:srgbClr val="000000"/>
              </a:solidFill>
              <a:latin typeface="Roboto"/>
              <a:ea typeface="Roboto"/>
              <a:cs typeface="Roboto"/>
              <a:sym typeface="Roboto"/>
            </a:endParaRPr>
          </a:p>
        </p:txBody>
      </p:sp>
      <p:sp>
        <p:nvSpPr>
          <p:cNvPr id="324" name="Google Shape;324;p47"/>
          <p:cNvSpPr txBox="1"/>
          <p:nvPr/>
        </p:nvSpPr>
        <p:spPr>
          <a:xfrm>
            <a:off x="324450" y="3701485"/>
            <a:ext cx="8520600" cy="67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i="0" lang="vi-VN" sz="1700" u="none" cap="none" strike="noStrike">
                <a:solidFill>
                  <a:schemeClr val="dk1"/>
                </a:solidFill>
              </a:rPr>
              <a:t>Thêm đối tượng tiếp nhận dữ liệu vào</a:t>
            </a:r>
            <a:r>
              <a:rPr b="0" i="0" lang="vi-VN" sz="1700" u="none" cap="none" strike="noStrike">
                <a:solidFill>
                  <a:schemeClr val="dk1"/>
                </a:solidFill>
                <a:latin typeface="Roboto"/>
                <a:ea typeface="Roboto"/>
                <a:cs typeface="Roboto"/>
                <a:sym typeface="Roboto"/>
              </a:rPr>
              <a:t> </a:t>
            </a:r>
            <a:r>
              <a:rPr b="0" i="0" lang="vi-VN" sz="1700" u="none" cap="none" strike="noStrike">
                <a:solidFill>
                  <a:schemeClr val="dk1"/>
                </a:solidFill>
                <a:latin typeface="Courier New"/>
                <a:ea typeface="Courier New"/>
                <a:cs typeface="Courier New"/>
                <a:sym typeface="Courier New"/>
              </a:rPr>
              <a:t>LiveData</a:t>
            </a:r>
            <a:r>
              <a:rPr b="0" i="0" lang="vi-VN" sz="1700" u="none" cap="none" strike="noStrike">
                <a:solidFill>
                  <a:schemeClr val="dk1"/>
                </a:solidFill>
                <a:latin typeface="Roboto"/>
                <a:ea typeface="Roboto"/>
                <a:cs typeface="Roboto"/>
                <a:sym typeface="Roboto"/>
              </a:rPr>
              <a:t> </a:t>
            </a:r>
            <a:r>
              <a:rPr b="0" i="0" lang="vi-VN" sz="1700" u="none" cap="none" strike="noStrike">
                <a:solidFill>
                  <a:schemeClr val="dk1"/>
                </a:solidFill>
                <a:latin typeface="Courier New"/>
                <a:ea typeface="Courier New"/>
                <a:cs typeface="Courier New"/>
                <a:sym typeface="Courier New"/>
              </a:rPr>
              <a:t>scoreA</a:t>
            </a:r>
            <a:r>
              <a:rPr b="0" i="0" lang="vi-VN" sz="1700" u="none" cap="none" strike="noStrike">
                <a:solidFill>
                  <a:schemeClr val="dk1"/>
                </a:solidFill>
                <a:latin typeface="Roboto"/>
                <a:ea typeface="Roboto"/>
                <a:cs typeface="Roboto"/>
                <a:sym typeface="Roboto"/>
              </a:rPr>
              <a:t> </a:t>
            </a:r>
            <a:r>
              <a:rPr i="0" lang="vi-VN" sz="1700" u="none" cap="none" strike="noStrike">
                <a:solidFill>
                  <a:schemeClr val="dk1"/>
                </a:solidFill>
              </a:rPr>
              <a:t>trong</a:t>
            </a:r>
            <a:r>
              <a:rPr b="0" i="0" lang="vi-VN" sz="1700" u="none" cap="none" strike="noStrike">
                <a:solidFill>
                  <a:schemeClr val="dk1"/>
                </a:solidFill>
                <a:latin typeface="Roboto"/>
                <a:ea typeface="Roboto"/>
                <a:cs typeface="Roboto"/>
                <a:sym typeface="Roboto"/>
              </a:rPr>
              <a:t> </a:t>
            </a:r>
            <a:r>
              <a:rPr b="0" i="0" lang="vi-VN" sz="1700" u="none" cap="none" strike="noStrike">
                <a:solidFill>
                  <a:schemeClr val="dk1"/>
                </a:solidFill>
                <a:latin typeface="Courier New"/>
                <a:ea typeface="Courier New"/>
                <a:cs typeface="Courier New"/>
                <a:sym typeface="Courier New"/>
              </a:rPr>
              <a:t>ViewModel</a:t>
            </a:r>
            <a:r>
              <a:rPr b="0" i="0" lang="vi-VN" sz="1700" u="none" cap="none" strike="noStrike">
                <a:solidFill>
                  <a:schemeClr val="dk1"/>
                </a:solidFill>
                <a:latin typeface="Roboto"/>
                <a:ea typeface="Roboto"/>
                <a:cs typeface="Roboto"/>
                <a:sym typeface="Roboto"/>
              </a:rPr>
              <a:t>:</a:t>
            </a:r>
            <a:endParaRPr sz="1700">
              <a:solidFill>
                <a:schemeClr val="dk1"/>
              </a:solidFill>
              <a:latin typeface="Roboto"/>
              <a:ea typeface="Roboto"/>
              <a:cs typeface="Roboto"/>
              <a:sym typeface="Roboto"/>
            </a:endParaRPr>
          </a:p>
          <a:p>
            <a:pPr indent="0" lvl="0" marL="0" rtl="0" algn="l">
              <a:spcBef>
                <a:spcPts val="1000"/>
              </a:spcBef>
              <a:spcAft>
                <a:spcPts val="0"/>
              </a:spcAft>
              <a:buClr>
                <a:schemeClr val="dk1"/>
              </a:buClr>
              <a:buSzPts val="1100"/>
              <a:buFont typeface="Arial"/>
              <a:buNone/>
            </a:pPr>
            <a:r>
              <a:rPr lang="vi-VN" sz="1700">
                <a:solidFill>
                  <a:schemeClr val="dk1"/>
                </a:solidFill>
                <a:latin typeface="Consolas"/>
                <a:ea typeface="Consolas"/>
                <a:cs typeface="Consolas"/>
                <a:sym typeface="Consolas"/>
              </a:rPr>
              <a:t>viewModel.scoreA.observe(</a:t>
            </a:r>
            <a:r>
              <a:rPr lang="vi-VN" sz="1700">
                <a:solidFill>
                  <a:srgbClr val="3F51B5"/>
                </a:solidFill>
                <a:latin typeface="Consolas"/>
                <a:ea typeface="Consolas"/>
                <a:cs typeface="Consolas"/>
                <a:sym typeface="Consolas"/>
              </a:rPr>
              <a:t>this</a:t>
            </a:r>
            <a:r>
              <a:rPr lang="vi-VN" sz="1700">
                <a:solidFill>
                  <a:schemeClr val="dk1"/>
                </a:solidFill>
                <a:latin typeface="Consolas"/>
                <a:ea typeface="Consolas"/>
                <a:cs typeface="Consolas"/>
                <a:sym typeface="Consolas"/>
              </a:rPr>
              <a:t>, scoreA_Observer)</a:t>
            </a:r>
            <a:endParaRPr>
              <a:solidFill>
                <a:schemeClr val="dk1"/>
              </a:solidFill>
              <a:latin typeface="Roboto"/>
              <a:ea typeface="Roboto"/>
              <a:cs typeface="Roboto"/>
              <a:sym typeface="Roboto"/>
            </a:endParaRPr>
          </a:p>
          <a:p>
            <a:pPr indent="0" lvl="0" marL="0" marR="0" rtl="0" algn="l">
              <a:lnSpc>
                <a:spcPct val="100000"/>
              </a:lnSpc>
              <a:spcBef>
                <a:spcPts val="595"/>
              </a:spcBef>
              <a:spcAft>
                <a:spcPts val="0"/>
              </a:spcAft>
              <a:buClr>
                <a:schemeClr val="dk1"/>
              </a:buClr>
              <a:buSzPts val="1100"/>
              <a:buFont typeface="Arial"/>
              <a:buNone/>
            </a:pPr>
            <a:r>
              <a:t/>
            </a:r>
            <a:endParaRPr sz="1700">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Liên kết dữ liệu hai chiều</a:t>
            </a:r>
            <a:endParaRPr>
              <a:latin typeface="Arial"/>
              <a:ea typeface="Arial"/>
              <a:cs typeface="Arial"/>
              <a:sym typeface="Arial"/>
            </a:endParaRPr>
          </a:p>
        </p:txBody>
      </p:sp>
      <p:sp>
        <p:nvSpPr>
          <p:cNvPr id="330" name="Google Shape;330;p48"/>
          <p:cNvSpPr txBox="1"/>
          <p:nvPr>
            <p:ph idx="1" type="body"/>
          </p:nvPr>
        </p:nvSpPr>
        <p:spPr>
          <a:xfrm>
            <a:off x="311700" y="1823450"/>
            <a:ext cx="8520600" cy="2096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vi-VN" sz="2200">
                <a:latin typeface="Arial"/>
                <a:ea typeface="Arial"/>
                <a:cs typeface="Arial"/>
                <a:sym typeface="Arial"/>
              </a:rPr>
              <a:t>Chúng ta đã có liên kết dữ liệu hai chiều với</a:t>
            </a:r>
            <a:r>
              <a:rPr lang="vi-VN" sz="2200"/>
              <a:t> </a:t>
            </a:r>
            <a:r>
              <a:rPr lang="vi-VN" sz="2200">
                <a:latin typeface="Courier New"/>
                <a:ea typeface="Courier New"/>
                <a:cs typeface="Courier New"/>
                <a:sym typeface="Courier New"/>
              </a:rPr>
              <a:t>ViewModel</a:t>
            </a:r>
            <a:r>
              <a:rPr lang="vi-VN" sz="2200"/>
              <a:t> </a:t>
            </a:r>
            <a:r>
              <a:rPr lang="vi-VN" sz="2200">
                <a:latin typeface="Arial"/>
                <a:ea typeface="Arial"/>
                <a:cs typeface="Arial"/>
                <a:sym typeface="Arial"/>
              </a:rPr>
              <a:t>và</a:t>
            </a:r>
            <a:r>
              <a:rPr lang="vi-VN" sz="2200"/>
              <a:t> </a:t>
            </a:r>
            <a:r>
              <a:rPr lang="vi-VN" sz="2200">
                <a:latin typeface="Courier New"/>
                <a:ea typeface="Courier New"/>
                <a:cs typeface="Courier New"/>
                <a:sym typeface="Courier New"/>
              </a:rPr>
              <a:t>LiveData</a:t>
            </a:r>
            <a:r>
              <a:rPr lang="vi-VN" sz="2200"/>
              <a:t>.</a:t>
            </a:r>
            <a:endParaRPr/>
          </a:p>
          <a:p>
            <a:pPr indent="-368300" lvl="0" marL="457200" rtl="0" algn="l">
              <a:lnSpc>
                <a:spcPct val="115000"/>
              </a:lnSpc>
              <a:spcBef>
                <a:spcPts val="1000"/>
              </a:spcBef>
              <a:spcAft>
                <a:spcPts val="1000"/>
              </a:spcAft>
              <a:buSzPts val="2200"/>
              <a:buChar char="●"/>
            </a:pPr>
            <a:r>
              <a:rPr lang="vi-VN" sz="2200">
                <a:latin typeface="Arial"/>
                <a:ea typeface="Arial"/>
                <a:cs typeface="Arial"/>
                <a:sym typeface="Arial"/>
              </a:rPr>
              <a:t>Liên kết với</a:t>
            </a:r>
            <a:r>
              <a:rPr lang="vi-VN" sz="2200"/>
              <a:t> </a:t>
            </a:r>
            <a:r>
              <a:rPr lang="vi-VN" sz="2200">
                <a:latin typeface="Courier New"/>
                <a:ea typeface="Courier New"/>
                <a:cs typeface="Courier New"/>
                <a:sym typeface="Courier New"/>
              </a:rPr>
              <a:t>LiveData</a:t>
            </a:r>
            <a:r>
              <a:rPr lang="vi-VN" sz="2200"/>
              <a:t> </a:t>
            </a:r>
            <a:r>
              <a:rPr lang="vi-VN" sz="2200">
                <a:latin typeface="Arial"/>
                <a:ea typeface="Arial"/>
                <a:cs typeface="Arial"/>
                <a:sym typeface="Arial"/>
              </a:rPr>
              <a:t>trong tệp XML sẽ loại bỏ nhu cầu thêm đối tượng tiếp nhận dữ liệu trong mã.</a:t>
            </a:r>
            <a:endParaRPr>
              <a:latin typeface="Arial"/>
              <a:ea typeface="Arial"/>
              <a:cs typeface="Arial"/>
              <a:sym typeface="Arial"/>
            </a:endParaRPr>
          </a:p>
        </p:txBody>
      </p:sp>
      <p:sp>
        <p:nvSpPr>
          <p:cNvPr id="331" name="Google Shape;331;p4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Ví dụ về tệp XML của bố cục</a:t>
            </a:r>
            <a:endParaRPr>
              <a:latin typeface="Arial"/>
              <a:ea typeface="Arial"/>
              <a:cs typeface="Arial"/>
              <a:sym typeface="Arial"/>
            </a:endParaRPr>
          </a:p>
        </p:txBody>
      </p:sp>
      <p:sp>
        <p:nvSpPr>
          <p:cNvPr id="337" name="Google Shape;337;p4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38" name="Google Shape;338;p49"/>
          <p:cNvSpPr txBox="1"/>
          <p:nvPr/>
        </p:nvSpPr>
        <p:spPr>
          <a:xfrm>
            <a:off x="311700" y="974850"/>
            <a:ext cx="8520600" cy="35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700">
                <a:solidFill>
                  <a:srgbClr val="000000"/>
                </a:solidFill>
                <a:latin typeface="Consolas"/>
                <a:ea typeface="Consolas"/>
                <a:cs typeface="Consolas"/>
                <a:sym typeface="Consolas"/>
              </a:rPr>
              <a:t>&lt;layout&gt;</a:t>
            </a:r>
            <a:endParaRPr sz="1700">
              <a:solidFill>
                <a:srgbClr val="000000"/>
              </a:solidFill>
              <a:latin typeface="Consolas"/>
              <a:ea typeface="Consolas"/>
              <a:cs typeface="Consolas"/>
              <a:sym typeface="Consolas"/>
            </a:endParaRPr>
          </a:p>
          <a:p>
            <a:pPr indent="0" lvl="0" marL="0" rtl="0" algn="l">
              <a:spcBef>
                <a:spcPts val="0"/>
              </a:spcBef>
              <a:spcAft>
                <a:spcPts val="0"/>
              </a:spcAft>
              <a:buNone/>
            </a:pPr>
            <a:r>
              <a:rPr b="1" lang="vi-VN" sz="1700">
                <a:solidFill>
                  <a:srgbClr val="000000"/>
                </a:solidFill>
                <a:latin typeface="Consolas"/>
                <a:ea typeface="Consolas"/>
                <a:cs typeface="Consolas"/>
                <a:sym typeface="Consolas"/>
              </a:rPr>
              <a:t>   </a:t>
            </a:r>
            <a:r>
              <a:rPr b="1" lang="vi-VN" sz="1700">
                <a:solidFill>
                  <a:srgbClr val="000000"/>
                </a:solidFill>
                <a:latin typeface="Consolas"/>
                <a:ea typeface="Consolas"/>
                <a:cs typeface="Consolas"/>
                <a:sym typeface="Consolas"/>
              </a:rPr>
              <a:t>&lt;</a:t>
            </a:r>
            <a:r>
              <a:rPr b="1" lang="vi-VN" sz="1700">
                <a:solidFill>
                  <a:srgbClr val="3F51B5"/>
                </a:solidFill>
                <a:latin typeface="Consolas"/>
                <a:ea typeface="Consolas"/>
                <a:cs typeface="Consolas"/>
                <a:sym typeface="Consolas"/>
              </a:rPr>
              <a:t>data</a:t>
            </a:r>
            <a:r>
              <a:rPr b="1" lang="vi-VN" sz="1700">
                <a:solidFill>
                  <a:srgbClr val="000000"/>
                </a:solidFill>
                <a:latin typeface="Consolas"/>
                <a:ea typeface="Consolas"/>
                <a:cs typeface="Consolas"/>
                <a:sym typeface="Consolas"/>
              </a:rPr>
              <a:t>&gt;</a:t>
            </a:r>
            <a:endParaRPr b="1" sz="1700">
              <a:solidFill>
                <a:srgbClr val="000000"/>
              </a:solidFill>
              <a:latin typeface="Consolas"/>
              <a:ea typeface="Consolas"/>
              <a:cs typeface="Consolas"/>
              <a:sym typeface="Consolas"/>
            </a:endParaRPr>
          </a:p>
          <a:p>
            <a:pPr indent="0" lvl="0" marL="0" rtl="0" algn="l">
              <a:spcBef>
                <a:spcPts val="0"/>
              </a:spcBef>
              <a:spcAft>
                <a:spcPts val="0"/>
              </a:spcAft>
              <a:buNone/>
            </a:pPr>
            <a:r>
              <a:rPr b="1" lang="vi-VN" sz="1700">
                <a:solidFill>
                  <a:srgbClr val="000000"/>
                </a:solidFill>
                <a:latin typeface="Consolas"/>
                <a:ea typeface="Consolas"/>
                <a:cs typeface="Consolas"/>
                <a:sym typeface="Consolas"/>
              </a:rPr>
              <a:t>       &lt;variable&gt;</a:t>
            </a:r>
            <a:endParaRPr b="1" sz="1700">
              <a:solidFill>
                <a:srgbClr val="000000"/>
              </a:solidFill>
              <a:latin typeface="Consolas"/>
              <a:ea typeface="Consolas"/>
              <a:cs typeface="Consolas"/>
              <a:sym typeface="Consolas"/>
            </a:endParaRPr>
          </a:p>
          <a:p>
            <a:pPr indent="0" lvl="0" marL="0" rtl="0" algn="l">
              <a:spcBef>
                <a:spcPts val="0"/>
              </a:spcBef>
              <a:spcAft>
                <a:spcPts val="0"/>
              </a:spcAft>
              <a:buNone/>
            </a:pPr>
            <a:r>
              <a:rPr b="1" lang="vi-VN" sz="1700">
                <a:solidFill>
                  <a:srgbClr val="000000"/>
                </a:solidFill>
                <a:latin typeface="Consolas"/>
                <a:ea typeface="Consolas"/>
                <a:cs typeface="Consolas"/>
                <a:sym typeface="Consolas"/>
              </a:rPr>
              <a:t>           name=</a:t>
            </a:r>
            <a:r>
              <a:rPr b="1" lang="vi-VN" sz="1700">
                <a:solidFill>
                  <a:srgbClr val="388E3C"/>
                </a:solidFill>
                <a:latin typeface="Consolas"/>
                <a:ea typeface="Consolas"/>
                <a:cs typeface="Consolas"/>
                <a:sym typeface="Consolas"/>
              </a:rPr>
              <a:t>"viewModel"</a:t>
            </a:r>
            <a:endParaRPr b="1" sz="1700">
              <a:solidFill>
                <a:srgbClr val="388E3C"/>
              </a:solidFill>
              <a:latin typeface="Consolas"/>
              <a:ea typeface="Consolas"/>
              <a:cs typeface="Consolas"/>
              <a:sym typeface="Consolas"/>
            </a:endParaRPr>
          </a:p>
          <a:p>
            <a:pPr indent="0" lvl="0" marL="0" rtl="0" algn="l">
              <a:spcBef>
                <a:spcPts val="0"/>
              </a:spcBef>
              <a:spcAft>
                <a:spcPts val="0"/>
              </a:spcAft>
              <a:buNone/>
            </a:pPr>
            <a:r>
              <a:rPr b="1" lang="vi-VN" sz="1700">
                <a:solidFill>
                  <a:srgbClr val="000000"/>
                </a:solidFill>
                <a:latin typeface="Consolas"/>
                <a:ea typeface="Consolas"/>
                <a:cs typeface="Consolas"/>
                <a:sym typeface="Consolas"/>
              </a:rPr>
              <a:t>           type=</a:t>
            </a:r>
            <a:r>
              <a:rPr b="1" lang="vi-VN" sz="1700">
                <a:solidFill>
                  <a:srgbClr val="388E3C"/>
                </a:solidFill>
                <a:latin typeface="Consolas"/>
                <a:ea typeface="Consolas"/>
                <a:cs typeface="Consolas"/>
                <a:sym typeface="Consolas"/>
              </a:rPr>
              <a:t>"com.example.kabaddikounter.ScoreViewModel"</a:t>
            </a:r>
            <a:r>
              <a:rPr b="1" lang="vi-VN" sz="1700">
                <a:solidFill>
                  <a:srgbClr val="000000"/>
                </a:solidFill>
                <a:latin typeface="Consolas"/>
                <a:ea typeface="Consolas"/>
                <a:cs typeface="Consolas"/>
                <a:sym typeface="Consolas"/>
              </a:rPr>
              <a:t> /&gt;</a:t>
            </a:r>
            <a:endParaRPr b="1" sz="1700">
              <a:solidFill>
                <a:srgbClr val="000000"/>
              </a:solidFill>
              <a:latin typeface="Consolas"/>
              <a:ea typeface="Consolas"/>
              <a:cs typeface="Consolas"/>
              <a:sym typeface="Consolas"/>
            </a:endParaRPr>
          </a:p>
          <a:p>
            <a:pPr indent="0" lvl="0" marL="0" rtl="0" algn="l">
              <a:spcBef>
                <a:spcPts val="0"/>
              </a:spcBef>
              <a:spcAft>
                <a:spcPts val="0"/>
              </a:spcAft>
              <a:buNone/>
            </a:pPr>
            <a:r>
              <a:rPr b="1" lang="vi-VN" sz="1700">
                <a:solidFill>
                  <a:srgbClr val="000000"/>
                </a:solidFill>
                <a:latin typeface="Consolas"/>
                <a:ea typeface="Consolas"/>
                <a:cs typeface="Consolas"/>
                <a:sym typeface="Consolas"/>
              </a:rPr>
              <a:t>   &lt;/</a:t>
            </a:r>
            <a:r>
              <a:rPr b="1" lang="vi-VN" sz="1700">
                <a:solidFill>
                  <a:srgbClr val="3F51B5"/>
                </a:solidFill>
                <a:latin typeface="Consolas"/>
                <a:ea typeface="Consolas"/>
                <a:cs typeface="Consolas"/>
                <a:sym typeface="Consolas"/>
              </a:rPr>
              <a:t>data</a:t>
            </a:r>
            <a:r>
              <a:rPr b="1" lang="vi-VN" sz="1700">
                <a:solidFill>
                  <a:srgbClr val="000000"/>
                </a:solidFill>
                <a:latin typeface="Consolas"/>
                <a:ea typeface="Consolas"/>
                <a:cs typeface="Consolas"/>
                <a:sym typeface="Consolas"/>
              </a:rPr>
              <a:t>&gt;</a:t>
            </a:r>
            <a:endParaRPr sz="1700">
              <a:solidFill>
                <a:srgbClr val="000000"/>
              </a:solidFill>
              <a:latin typeface="Consolas"/>
              <a:ea typeface="Consolas"/>
              <a:cs typeface="Consolas"/>
              <a:sym typeface="Consolas"/>
            </a:endParaRPr>
          </a:p>
          <a:p>
            <a:pPr indent="0" lvl="0" marL="0" rtl="0" algn="l">
              <a:spcBef>
                <a:spcPts val="1000"/>
              </a:spcBef>
              <a:spcAft>
                <a:spcPts val="0"/>
              </a:spcAft>
              <a:buNone/>
            </a:pPr>
            <a:r>
              <a:rPr lang="vi-VN" sz="1700">
                <a:solidFill>
                  <a:srgbClr val="000000"/>
                </a:solidFill>
                <a:latin typeface="Consolas"/>
                <a:ea typeface="Consolas"/>
                <a:cs typeface="Consolas"/>
                <a:sym typeface="Consolas"/>
              </a:rPr>
              <a:t>   &lt;ConstraintLayout ..&gt;</a:t>
            </a:r>
            <a:endParaRPr sz="1700">
              <a:solidFill>
                <a:srgbClr val="000000"/>
              </a:solidFill>
              <a:latin typeface="Consolas"/>
              <a:ea typeface="Consolas"/>
              <a:cs typeface="Consolas"/>
              <a:sym typeface="Consolas"/>
            </a:endParaRPr>
          </a:p>
          <a:p>
            <a:pPr indent="0" lvl="0" marL="0" rtl="0" algn="l">
              <a:spcBef>
                <a:spcPts val="0"/>
              </a:spcBef>
              <a:spcAft>
                <a:spcPts val="0"/>
              </a:spcAft>
              <a:buNone/>
            </a:pPr>
            <a:r>
              <a:rPr lang="vi-VN" sz="1700">
                <a:solidFill>
                  <a:srgbClr val="000000"/>
                </a:solidFill>
                <a:latin typeface="Consolas"/>
                <a:ea typeface="Consolas"/>
                <a:cs typeface="Consolas"/>
                <a:sym typeface="Consolas"/>
              </a:rPr>
              <a:t>       &lt;TextView ...</a:t>
            </a:r>
            <a:endParaRPr sz="1700">
              <a:solidFill>
                <a:srgbClr val="000000"/>
              </a:solidFill>
              <a:latin typeface="Consolas"/>
              <a:ea typeface="Consolas"/>
              <a:cs typeface="Consolas"/>
              <a:sym typeface="Consolas"/>
            </a:endParaRPr>
          </a:p>
          <a:p>
            <a:pPr indent="0" lvl="0" marL="0" rtl="0" algn="l">
              <a:spcBef>
                <a:spcPts val="0"/>
              </a:spcBef>
              <a:spcAft>
                <a:spcPts val="0"/>
              </a:spcAft>
              <a:buNone/>
            </a:pPr>
            <a:r>
              <a:rPr lang="vi-VN" sz="1700">
                <a:solidFill>
                  <a:srgbClr val="000000"/>
                </a:solidFill>
                <a:latin typeface="Consolas"/>
                <a:ea typeface="Consolas"/>
                <a:cs typeface="Consolas"/>
                <a:sym typeface="Consolas"/>
              </a:rPr>
              <a:t>           android:id=</a:t>
            </a:r>
            <a:r>
              <a:rPr lang="vi-VN" sz="1700">
                <a:solidFill>
                  <a:srgbClr val="388E3C"/>
                </a:solidFill>
                <a:latin typeface="Consolas"/>
                <a:ea typeface="Consolas"/>
                <a:cs typeface="Consolas"/>
                <a:sym typeface="Consolas"/>
              </a:rPr>
              <a:t>"@+id/scoreViewA"</a:t>
            </a:r>
            <a:endParaRPr sz="1700">
              <a:solidFill>
                <a:srgbClr val="388E3C"/>
              </a:solidFill>
              <a:latin typeface="Consolas"/>
              <a:ea typeface="Consolas"/>
              <a:cs typeface="Consolas"/>
              <a:sym typeface="Consolas"/>
            </a:endParaRPr>
          </a:p>
          <a:p>
            <a:pPr indent="0" lvl="0" marL="0" rtl="0" algn="l">
              <a:spcBef>
                <a:spcPts val="0"/>
              </a:spcBef>
              <a:spcAft>
                <a:spcPts val="0"/>
              </a:spcAft>
              <a:buNone/>
            </a:pPr>
            <a:r>
              <a:rPr lang="vi-VN" sz="1700">
                <a:solidFill>
                  <a:srgbClr val="000000"/>
                </a:solidFill>
                <a:latin typeface="Consolas"/>
                <a:ea typeface="Consolas"/>
                <a:cs typeface="Consolas"/>
                <a:sym typeface="Consolas"/>
              </a:rPr>
              <a:t>           </a:t>
            </a:r>
            <a:r>
              <a:rPr b="1" lang="vi-VN" sz="1700">
                <a:solidFill>
                  <a:srgbClr val="000000"/>
                </a:solidFill>
                <a:latin typeface="Consolas"/>
                <a:ea typeface="Consolas"/>
                <a:cs typeface="Consolas"/>
                <a:sym typeface="Consolas"/>
              </a:rPr>
              <a:t>android:text=</a:t>
            </a:r>
            <a:r>
              <a:rPr b="1" lang="vi-VN" sz="1700">
                <a:solidFill>
                  <a:srgbClr val="388E3C"/>
                </a:solidFill>
                <a:latin typeface="Consolas"/>
                <a:ea typeface="Consolas"/>
                <a:cs typeface="Consolas"/>
                <a:sym typeface="Consolas"/>
              </a:rPr>
              <a:t>"@{viewModel.scoreA.toString()}"</a:t>
            </a:r>
            <a:r>
              <a:rPr lang="vi-VN" sz="1700">
                <a:solidFill>
                  <a:srgbClr val="000000"/>
                </a:solidFill>
                <a:latin typeface="Consolas"/>
                <a:ea typeface="Consolas"/>
                <a:cs typeface="Consolas"/>
                <a:sym typeface="Consolas"/>
              </a:rPr>
              <a:t> /&gt;</a:t>
            </a:r>
            <a:endParaRPr sz="1700">
              <a:solidFill>
                <a:srgbClr val="000000"/>
              </a:solidFill>
              <a:latin typeface="Consolas"/>
              <a:ea typeface="Consolas"/>
              <a:cs typeface="Consolas"/>
              <a:sym typeface="Consolas"/>
            </a:endParaRPr>
          </a:p>
          <a:p>
            <a:pPr indent="0" lvl="0" marL="0" rtl="0" algn="l">
              <a:spcBef>
                <a:spcPts val="0"/>
              </a:spcBef>
              <a:spcAft>
                <a:spcPts val="0"/>
              </a:spcAft>
              <a:buNone/>
            </a:pPr>
            <a:r>
              <a:rPr lang="vi-VN" sz="1700">
                <a:solidFill>
                  <a:srgbClr val="000000"/>
                </a:solidFill>
                <a:latin typeface="Consolas"/>
                <a:ea typeface="Consolas"/>
                <a:cs typeface="Consolas"/>
                <a:sym typeface="Consolas"/>
              </a:rPr>
              <a:t>       ...</a:t>
            </a:r>
            <a:endParaRPr sz="1700">
              <a:solidFill>
                <a:srgbClr val="000000"/>
              </a:solidFill>
              <a:latin typeface="Consolas"/>
              <a:ea typeface="Consolas"/>
              <a:cs typeface="Consolas"/>
              <a:sym typeface="Consolas"/>
            </a:endParaRPr>
          </a:p>
          <a:p>
            <a:pPr indent="0" lvl="0" marL="0" rtl="0" algn="l">
              <a:spcBef>
                <a:spcPts val="0"/>
              </a:spcBef>
              <a:spcAft>
                <a:spcPts val="0"/>
              </a:spcAft>
              <a:buNone/>
            </a:pPr>
            <a:r>
              <a:rPr lang="vi-VN" sz="1700">
                <a:solidFill>
                  <a:srgbClr val="000000"/>
                </a:solidFill>
                <a:latin typeface="Consolas"/>
                <a:ea typeface="Consolas"/>
                <a:cs typeface="Consolas"/>
                <a:sym typeface="Consolas"/>
              </a:rPr>
              <a:t>   &lt;/ConstraintLayout&gt;</a:t>
            </a:r>
            <a:endParaRPr sz="1700">
              <a:solidFill>
                <a:srgbClr val="000000"/>
              </a:solidFill>
              <a:latin typeface="Consolas"/>
              <a:ea typeface="Consolas"/>
              <a:cs typeface="Consolas"/>
              <a:sym typeface="Consolas"/>
            </a:endParaRPr>
          </a:p>
          <a:p>
            <a:pPr indent="0" lvl="0" marL="0" rtl="0" algn="l">
              <a:spcBef>
                <a:spcPts val="0"/>
              </a:spcBef>
              <a:spcAft>
                <a:spcPts val="595"/>
              </a:spcAft>
              <a:buNone/>
            </a:pPr>
            <a:r>
              <a:rPr lang="vi-VN" sz="1700">
                <a:solidFill>
                  <a:srgbClr val="000000"/>
                </a:solidFill>
                <a:latin typeface="Consolas"/>
                <a:ea typeface="Consolas"/>
                <a:cs typeface="Consolas"/>
                <a:sym typeface="Consolas"/>
              </a:rPr>
              <a:t>&lt;/layout&gt;</a:t>
            </a:r>
            <a:endParaRPr sz="1700">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Ví dụ về hoạt động</a:t>
            </a:r>
            <a:endParaRPr>
              <a:latin typeface="Arial"/>
              <a:ea typeface="Arial"/>
              <a:cs typeface="Arial"/>
              <a:sym typeface="Arial"/>
            </a:endParaRPr>
          </a:p>
        </p:txBody>
      </p:sp>
      <p:sp>
        <p:nvSpPr>
          <p:cNvPr id="344" name="Google Shape;344;p5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45" name="Google Shape;345;p50"/>
          <p:cNvSpPr txBox="1"/>
          <p:nvPr/>
        </p:nvSpPr>
        <p:spPr>
          <a:xfrm>
            <a:off x="311700" y="1076275"/>
            <a:ext cx="8520600" cy="31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700">
                <a:solidFill>
                  <a:srgbClr val="3F51B5"/>
                </a:solidFill>
                <a:latin typeface="Consolas"/>
                <a:ea typeface="Consolas"/>
                <a:cs typeface="Consolas"/>
                <a:sym typeface="Consolas"/>
              </a:rPr>
              <a:t>class</a:t>
            </a:r>
            <a:r>
              <a:rPr lang="vi-VN" sz="1700">
                <a:latin typeface="Consolas"/>
                <a:ea typeface="Consolas"/>
                <a:cs typeface="Consolas"/>
                <a:sym typeface="Consolas"/>
              </a:rPr>
              <a:t> MainActivity : AppCompatActivity() {</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r>
              <a:rPr lang="vi-VN" sz="1700">
                <a:solidFill>
                  <a:srgbClr val="3F51B5"/>
                </a:solidFill>
                <a:latin typeface="Consolas"/>
                <a:ea typeface="Consolas"/>
                <a:cs typeface="Consolas"/>
                <a:sym typeface="Consolas"/>
              </a:rPr>
              <a:t>val</a:t>
            </a:r>
            <a:r>
              <a:rPr lang="vi-VN" sz="1700">
                <a:latin typeface="Consolas"/>
                <a:ea typeface="Consolas"/>
                <a:cs typeface="Consolas"/>
                <a:sym typeface="Consolas"/>
              </a:rPr>
              <a:t> viewModel: ScoreViewModel by viewModels()</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r>
              <a:rPr lang="vi-VN" sz="1700">
                <a:solidFill>
                  <a:srgbClr val="3F51B5"/>
                </a:solidFill>
                <a:latin typeface="Consolas"/>
                <a:ea typeface="Consolas"/>
                <a:cs typeface="Consolas"/>
                <a:sym typeface="Consolas"/>
              </a:rPr>
              <a:t>override fun</a:t>
            </a:r>
            <a:r>
              <a:rPr lang="vi-VN" sz="1700">
                <a:latin typeface="Consolas"/>
                <a:ea typeface="Consolas"/>
                <a:cs typeface="Consolas"/>
                <a:sym typeface="Consolas"/>
              </a:rPr>
              <a:t> onCreate(savedInstanceState: Bundle?) {</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r>
              <a:rPr lang="vi-VN" sz="1700">
                <a:solidFill>
                  <a:srgbClr val="3F51B5"/>
                </a:solidFill>
                <a:latin typeface="Consolas"/>
                <a:ea typeface="Consolas"/>
                <a:cs typeface="Consolas"/>
                <a:sym typeface="Consolas"/>
              </a:rPr>
              <a:t>super</a:t>
            </a:r>
            <a:r>
              <a:rPr lang="vi-VN" sz="1700">
                <a:latin typeface="Consolas"/>
                <a:ea typeface="Consolas"/>
                <a:cs typeface="Consolas"/>
                <a:sym typeface="Consolas"/>
              </a:rPr>
              <a:t>.onCreate(savedInstanceState)</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r>
              <a:rPr lang="vi-VN" sz="1700">
                <a:solidFill>
                  <a:srgbClr val="3F51B5"/>
                </a:solidFill>
                <a:latin typeface="Consolas"/>
                <a:ea typeface="Consolas"/>
                <a:cs typeface="Consolas"/>
                <a:sym typeface="Consolas"/>
              </a:rPr>
              <a:t>val</a:t>
            </a:r>
            <a:r>
              <a:rPr lang="vi-VN" sz="1700">
                <a:latin typeface="Consolas"/>
                <a:ea typeface="Consolas"/>
                <a:cs typeface="Consolas"/>
                <a:sym typeface="Consolas"/>
              </a:rPr>
              <a:t> binding: ActivityMainBinding = DataBindingUtil</a:t>
            </a:r>
            <a:br>
              <a:rPr lang="vi-VN" sz="1700">
                <a:latin typeface="Consolas"/>
                <a:ea typeface="Consolas"/>
                <a:cs typeface="Consolas"/>
                <a:sym typeface="Consolas"/>
              </a:rPr>
            </a:br>
            <a:r>
              <a:rPr lang="vi-VN" sz="1700">
                <a:latin typeface="Consolas"/>
                <a:ea typeface="Consolas"/>
                <a:cs typeface="Consolas"/>
                <a:sym typeface="Consolas"/>
              </a:rPr>
              <a:t>             .setContentView(</a:t>
            </a:r>
            <a:r>
              <a:rPr lang="vi-VN" sz="1700">
                <a:solidFill>
                  <a:srgbClr val="3F51B5"/>
                </a:solidFill>
                <a:latin typeface="Consolas"/>
                <a:ea typeface="Consolas"/>
                <a:cs typeface="Consolas"/>
                <a:sym typeface="Consolas"/>
              </a:rPr>
              <a:t>this</a:t>
            </a:r>
            <a:r>
              <a:rPr lang="vi-VN" sz="1700">
                <a:latin typeface="Consolas"/>
                <a:ea typeface="Consolas"/>
                <a:cs typeface="Consolas"/>
                <a:sym typeface="Consolas"/>
              </a:rPr>
              <a:t>, R.layout.activity_main)</a:t>
            </a:r>
            <a:endParaRPr sz="1700">
              <a:latin typeface="Consolas"/>
              <a:ea typeface="Consolas"/>
              <a:cs typeface="Consolas"/>
              <a:sym typeface="Consolas"/>
            </a:endParaRPr>
          </a:p>
          <a:p>
            <a:pPr indent="0" lvl="0" marL="0" rtl="0" algn="l">
              <a:spcBef>
                <a:spcPts val="1000"/>
              </a:spcBef>
              <a:spcAft>
                <a:spcPts val="0"/>
              </a:spcAft>
              <a:buNone/>
            </a:pPr>
            <a:r>
              <a:rPr lang="vi-VN" sz="1700">
                <a:latin typeface="Consolas"/>
                <a:ea typeface="Consolas"/>
                <a:cs typeface="Consolas"/>
                <a:sym typeface="Consolas"/>
              </a:rPr>
              <a:t>        binding.viewModel = viewModel</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binding.lifecycleOwner = </a:t>
            </a:r>
            <a:r>
              <a:rPr lang="vi-VN" sz="1700">
                <a:solidFill>
                  <a:srgbClr val="3F51B5"/>
                </a:solidFill>
                <a:latin typeface="Consolas"/>
                <a:ea typeface="Consolas"/>
                <a:cs typeface="Consolas"/>
                <a:sym typeface="Consolas"/>
              </a:rPr>
              <a:t>this</a:t>
            </a:r>
            <a:endParaRPr sz="1700">
              <a:solidFill>
                <a:srgbClr val="3F51B5"/>
              </a:solidFill>
              <a:latin typeface="Consolas"/>
              <a:ea typeface="Consolas"/>
              <a:cs typeface="Consolas"/>
              <a:sym typeface="Consolas"/>
            </a:endParaRPr>
          </a:p>
          <a:p>
            <a:pPr indent="0" lvl="0" marL="0" rtl="0" algn="l">
              <a:spcBef>
                <a:spcPts val="1000"/>
              </a:spcBef>
              <a:spcAft>
                <a:spcPts val="0"/>
              </a:spcAft>
              <a:buNone/>
            </a:pPr>
            <a:r>
              <a:rPr lang="vi-VN" sz="1700">
                <a:latin typeface="Consolas"/>
                <a:ea typeface="Consolas"/>
                <a:cs typeface="Consolas"/>
                <a:sym typeface="Consolas"/>
              </a:rPr>
              <a:t>        binding.plusOneButtonA.setOnClickListener {</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viewModel.incrementScore(</a:t>
            </a:r>
            <a:r>
              <a:rPr lang="vi-VN" sz="1700">
                <a:solidFill>
                  <a:srgbClr val="3F51B5"/>
                </a:solidFill>
                <a:latin typeface="Consolas"/>
                <a:ea typeface="Consolas"/>
                <a:cs typeface="Consolas"/>
                <a:sym typeface="Consolas"/>
              </a:rPr>
              <a:t>true</a:t>
            </a:r>
            <a:r>
              <a:rPr lang="vi-VN" sz="1700">
                <a:latin typeface="Consolas"/>
                <a:ea typeface="Consolas"/>
                <a:cs typeface="Consolas"/>
                <a:sym typeface="Consolas"/>
              </a:rPr>
              <a:t>)</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endParaRPr sz="1700">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latin typeface="Arial"/>
                <a:ea typeface="Arial"/>
                <a:cs typeface="Arial"/>
                <a:sym typeface="Arial"/>
              </a:rPr>
              <a:t>Ví dụ về ViewModel</a:t>
            </a:r>
            <a:endParaRPr>
              <a:latin typeface="Arial"/>
              <a:ea typeface="Arial"/>
              <a:cs typeface="Arial"/>
              <a:sym typeface="Arial"/>
            </a:endParaRPr>
          </a:p>
        </p:txBody>
      </p:sp>
      <p:sp>
        <p:nvSpPr>
          <p:cNvPr id="351" name="Google Shape;351;p5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52" name="Google Shape;352;p51"/>
          <p:cNvSpPr txBox="1"/>
          <p:nvPr/>
        </p:nvSpPr>
        <p:spPr>
          <a:xfrm>
            <a:off x="311700" y="901817"/>
            <a:ext cx="8520600" cy="3193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vi-VN" sz="1700">
                <a:solidFill>
                  <a:srgbClr val="3F51B5"/>
                </a:solidFill>
                <a:latin typeface="Consolas"/>
                <a:ea typeface="Consolas"/>
                <a:cs typeface="Consolas"/>
                <a:sym typeface="Consolas"/>
              </a:rPr>
              <a:t>class</a:t>
            </a:r>
            <a:r>
              <a:rPr lang="vi-VN" sz="1700">
                <a:latin typeface="Consolas"/>
                <a:ea typeface="Consolas"/>
                <a:cs typeface="Consolas"/>
                <a:sym typeface="Consolas"/>
              </a:rPr>
              <a:t> ScoreViewModel : ViewModel() {</a:t>
            </a:r>
            <a:endParaRPr sz="1700">
              <a:latin typeface="Consolas"/>
              <a:ea typeface="Consolas"/>
              <a:cs typeface="Consolas"/>
              <a:sym typeface="Consolas"/>
            </a:endParaRPr>
          </a:p>
          <a:p>
            <a:pPr indent="0" lvl="0" marL="0" rtl="0" algn="l">
              <a:lnSpc>
                <a:spcPct val="95000"/>
              </a:lnSpc>
              <a:spcBef>
                <a:spcPts val="0"/>
              </a:spcBef>
              <a:spcAft>
                <a:spcPts val="0"/>
              </a:spcAft>
              <a:buNone/>
            </a:pPr>
            <a:r>
              <a:rPr lang="vi-VN" sz="1700">
                <a:latin typeface="Consolas"/>
                <a:ea typeface="Consolas"/>
                <a:cs typeface="Consolas"/>
                <a:sym typeface="Consolas"/>
              </a:rPr>
              <a:t>    </a:t>
            </a:r>
            <a:r>
              <a:rPr lang="vi-VN" sz="1700">
                <a:solidFill>
                  <a:srgbClr val="3F51B5"/>
                </a:solidFill>
                <a:latin typeface="Consolas"/>
                <a:ea typeface="Consolas"/>
                <a:cs typeface="Consolas"/>
                <a:sym typeface="Consolas"/>
              </a:rPr>
              <a:t>private val</a:t>
            </a:r>
            <a:r>
              <a:rPr lang="vi-VN" sz="1700">
                <a:latin typeface="Consolas"/>
                <a:ea typeface="Consolas"/>
                <a:cs typeface="Consolas"/>
                <a:sym typeface="Consolas"/>
              </a:rPr>
              <a:t> _scoreA = MutableLiveData&lt;Int&gt;(</a:t>
            </a:r>
            <a:r>
              <a:rPr lang="vi-VN" sz="1700">
                <a:solidFill>
                  <a:srgbClr val="D81B60"/>
                </a:solidFill>
                <a:latin typeface="Consolas"/>
                <a:ea typeface="Consolas"/>
                <a:cs typeface="Consolas"/>
                <a:sym typeface="Consolas"/>
              </a:rPr>
              <a:t>0</a:t>
            </a:r>
            <a:r>
              <a:rPr lang="vi-VN" sz="1700">
                <a:latin typeface="Consolas"/>
                <a:ea typeface="Consolas"/>
                <a:cs typeface="Consolas"/>
                <a:sym typeface="Consolas"/>
              </a:rPr>
              <a:t>)</a:t>
            </a:r>
            <a:endParaRPr sz="1700">
              <a:latin typeface="Consolas"/>
              <a:ea typeface="Consolas"/>
              <a:cs typeface="Consolas"/>
              <a:sym typeface="Consolas"/>
            </a:endParaRPr>
          </a:p>
          <a:p>
            <a:pPr indent="0" lvl="0" marL="0" rtl="0" algn="l">
              <a:lnSpc>
                <a:spcPct val="95000"/>
              </a:lnSpc>
              <a:spcBef>
                <a:spcPts val="0"/>
              </a:spcBef>
              <a:spcAft>
                <a:spcPts val="0"/>
              </a:spcAft>
              <a:buNone/>
            </a:pPr>
            <a:r>
              <a:rPr lang="vi-VN" sz="1700">
                <a:latin typeface="Consolas"/>
                <a:ea typeface="Consolas"/>
                <a:cs typeface="Consolas"/>
                <a:sym typeface="Consolas"/>
              </a:rPr>
              <a:t>    </a:t>
            </a:r>
            <a:r>
              <a:rPr lang="vi-VN" sz="1700">
                <a:solidFill>
                  <a:srgbClr val="3F51B5"/>
                </a:solidFill>
                <a:latin typeface="Consolas"/>
                <a:ea typeface="Consolas"/>
                <a:cs typeface="Consolas"/>
                <a:sym typeface="Consolas"/>
              </a:rPr>
              <a:t>val</a:t>
            </a:r>
            <a:r>
              <a:rPr lang="vi-VN" sz="1700">
                <a:latin typeface="Consolas"/>
                <a:ea typeface="Consolas"/>
                <a:cs typeface="Consolas"/>
                <a:sym typeface="Consolas"/>
              </a:rPr>
              <a:t> scoreA : LiveData&lt;Int&gt;</a:t>
            </a:r>
            <a:endParaRPr sz="1700">
              <a:latin typeface="Consolas"/>
              <a:ea typeface="Consolas"/>
              <a:cs typeface="Consolas"/>
              <a:sym typeface="Consolas"/>
            </a:endParaRPr>
          </a:p>
          <a:p>
            <a:pPr indent="0" lvl="0" marL="0" rtl="0" algn="l">
              <a:lnSpc>
                <a:spcPct val="95000"/>
              </a:lnSpc>
              <a:spcBef>
                <a:spcPts val="0"/>
              </a:spcBef>
              <a:spcAft>
                <a:spcPts val="0"/>
              </a:spcAft>
              <a:buNone/>
            </a:pPr>
            <a:r>
              <a:rPr lang="vi-VN" sz="1700">
                <a:latin typeface="Consolas"/>
                <a:ea typeface="Consolas"/>
                <a:cs typeface="Consolas"/>
                <a:sym typeface="Consolas"/>
              </a:rPr>
              <a:t>        </a:t>
            </a:r>
            <a:r>
              <a:rPr lang="vi-VN" sz="1700">
                <a:solidFill>
                  <a:srgbClr val="3F51B5"/>
                </a:solidFill>
                <a:latin typeface="Consolas"/>
                <a:ea typeface="Consolas"/>
                <a:cs typeface="Consolas"/>
                <a:sym typeface="Consolas"/>
              </a:rPr>
              <a:t>get</a:t>
            </a:r>
            <a:r>
              <a:rPr lang="vi-VN" sz="1700">
                <a:latin typeface="Consolas"/>
                <a:ea typeface="Consolas"/>
                <a:cs typeface="Consolas"/>
                <a:sym typeface="Consolas"/>
              </a:rPr>
              <a:t>() = _scoreA</a:t>
            </a:r>
            <a:endParaRPr sz="1700">
              <a:latin typeface="Consolas"/>
              <a:ea typeface="Consolas"/>
              <a:cs typeface="Consolas"/>
              <a:sym typeface="Consolas"/>
            </a:endParaRPr>
          </a:p>
          <a:p>
            <a:pPr indent="0" lvl="0" marL="0" rtl="0" algn="l">
              <a:lnSpc>
                <a:spcPct val="95000"/>
              </a:lnSpc>
              <a:spcBef>
                <a:spcPts val="0"/>
              </a:spcBef>
              <a:spcAft>
                <a:spcPts val="0"/>
              </a:spcAft>
              <a:buNone/>
            </a:pPr>
            <a:r>
              <a:rPr lang="vi-VN" sz="1700">
                <a:latin typeface="Consolas"/>
                <a:ea typeface="Consolas"/>
                <a:cs typeface="Consolas"/>
                <a:sym typeface="Consolas"/>
              </a:rPr>
              <a:t>    </a:t>
            </a:r>
            <a:r>
              <a:rPr lang="vi-VN" sz="1700">
                <a:solidFill>
                  <a:srgbClr val="3F51B5"/>
                </a:solidFill>
                <a:latin typeface="Consolas"/>
                <a:ea typeface="Consolas"/>
                <a:cs typeface="Consolas"/>
                <a:sym typeface="Consolas"/>
              </a:rPr>
              <a:t>private val</a:t>
            </a:r>
            <a:r>
              <a:rPr lang="vi-VN" sz="1700">
                <a:latin typeface="Consolas"/>
                <a:ea typeface="Consolas"/>
                <a:cs typeface="Consolas"/>
                <a:sym typeface="Consolas"/>
              </a:rPr>
              <a:t> _scoreB = MutableLiveData&lt;Int&gt;(</a:t>
            </a:r>
            <a:r>
              <a:rPr lang="vi-VN" sz="1700">
                <a:solidFill>
                  <a:srgbClr val="D81B60"/>
                </a:solidFill>
                <a:latin typeface="Consolas"/>
                <a:ea typeface="Consolas"/>
                <a:cs typeface="Consolas"/>
                <a:sym typeface="Consolas"/>
              </a:rPr>
              <a:t>0</a:t>
            </a:r>
            <a:r>
              <a:rPr lang="vi-VN" sz="1700">
                <a:latin typeface="Consolas"/>
                <a:ea typeface="Consolas"/>
                <a:cs typeface="Consolas"/>
                <a:sym typeface="Consolas"/>
              </a:rPr>
              <a:t>)</a:t>
            </a:r>
            <a:endParaRPr sz="1700">
              <a:latin typeface="Consolas"/>
              <a:ea typeface="Consolas"/>
              <a:cs typeface="Consolas"/>
              <a:sym typeface="Consolas"/>
            </a:endParaRPr>
          </a:p>
          <a:p>
            <a:pPr indent="0" lvl="0" marL="0" rtl="0" algn="l">
              <a:lnSpc>
                <a:spcPct val="95000"/>
              </a:lnSpc>
              <a:spcBef>
                <a:spcPts val="0"/>
              </a:spcBef>
              <a:spcAft>
                <a:spcPts val="0"/>
              </a:spcAft>
              <a:buNone/>
            </a:pPr>
            <a:r>
              <a:rPr lang="vi-VN" sz="1700">
                <a:latin typeface="Consolas"/>
                <a:ea typeface="Consolas"/>
                <a:cs typeface="Consolas"/>
                <a:sym typeface="Consolas"/>
              </a:rPr>
              <a:t>    </a:t>
            </a:r>
            <a:r>
              <a:rPr lang="vi-VN" sz="1700">
                <a:solidFill>
                  <a:srgbClr val="3F51B5"/>
                </a:solidFill>
                <a:latin typeface="Consolas"/>
                <a:ea typeface="Consolas"/>
                <a:cs typeface="Consolas"/>
                <a:sym typeface="Consolas"/>
              </a:rPr>
              <a:t>val</a:t>
            </a:r>
            <a:r>
              <a:rPr lang="vi-VN" sz="1700">
                <a:latin typeface="Consolas"/>
                <a:ea typeface="Consolas"/>
                <a:cs typeface="Consolas"/>
                <a:sym typeface="Consolas"/>
              </a:rPr>
              <a:t> scoreB : LiveData&lt;Int&gt;</a:t>
            </a:r>
            <a:endParaRPr sz="1700">
              <a:latin typeface="Consolas"/>
              <a:ea typeface="Consolas"/>
              <a:cs typeface="Consolas"/>
              <a:sym typeface="Consolas"/>
            </a:endParaRPr>
          </a:p>
          <a:p>
            <a:pPr indent="0" lvl="0" marL="0" rtl="0" algn="l">
              <a:lnSpc>
                <a:spcPct val="95000"/>
              </a:lnSpc>
              <a:spcBef>
                <a:spcPts val="0"/>
              </a:spcBef>
              <a:spcAft>
                <a:spcPts val="0"/>
              </a:spcAft>
              <a:buNone/>
            </a:pPr>
            <a:r>
              <a:rPr lang="vi-VN" sz="1700">
                <a:latin typeface="Consolas"/>
                <a:ea typeface="Consolas"/>
                <a:cs typeface="Consolas"/>
                <a:sym typeface="Consolas"/>
              </a:rPr>
              <a:t>        </a:t>
            </a:r>
            <a:r>
              <a:rPr lang="vi-VN" sz="1700">
                <a:solidFill>
                  <a:srgbClr val="3F51B5"/>
                </a:solidFill>
                <a:latin typeface="Consolas"/>
                <a:ea typeface="Consolas"/>
                <a:cs typeface="Consolas"/>
                <a:sym typeface="Consolas"/>
              </a:rPr>
              <a:t>get</a:t>
            </a:r>
            <a:r>
              <a:rPr lang="vi-VN" sz="1700">
                <a:latin typeface="Consolas"/>
                <a:ea typeface="Consolas"/>
                <a:cs typeface="Consolas"/>
                <a:sym typeface="Consolas"/>
              </a:rPr>
              <a:t>() = _scoreB</a:t>
            </a:r>
            <a:endParaRPr sz="1700">
              <a:latin typeface="Consolas"/>
              <a:ea typeface="Consolas"/>
              <a:cs typeface="Consolas"/>
              <a:sym typeface="Consolas"/>
            </a:endParaRPr>
          </a:p>
          <a:p>
            <a:pPr indent="0" lvl="0" marL="0" rtl="0" algn="l">
              <a:lnSpc>
                <a:spcPct val="95000"/>
              </a:lnSpc>
              <a:spcBef>
                <a:spcPts val="0"/>
              </a:spcBef>
              <a:spcAft>
                <a:spcPts val="0"/>
              </a:spcAft>
              <a:buNone/>
            </a:pPr>
            <a:r>
              <a:rPr lang="vi-VN" sz="1700">
                <a:latin typeface="Consolas"/>
                <a:ea typeface="Consolas"/>
                <a:cs typeface="Consolas"/>
                <a:sym typeface="Consolas"/>
              </a:rPr>
              <a:t>    </a:t>
            </a:r>
            <a:r>
              <a:rPr lang="vi-VN" sz="1700">
                <a:solidFill>
                  <a:srgbClr val="3F51B5"/>
                </a:solidFill>
                <a:latin typeface="Consolas"/>
                <a:ea typeface="Consolas"/>
                <a:cs typeface="Consolas"/>
                <a:sym typeface="Consolas"/>
              </a:rPr>
              <a:t>fun</a:t>
            </a:r>
            <a:r>
              <a:rPr lang="vi-VN" sz="1700">
                <a:latin typeface="Consolas"/>
                <a:ea typeface="Consolas"/>
                <a:cs typeface="Consolas"/>
                <a:sym typeface="Consolas"/>
              </a:rPr>
              <a:t> incrementScore(isTeamA: Boolean) {</a:t>
            </a:r>
            <a:endParaRPr sz="1700">
              <a:latin typeface="Consolas"/>
              <a:ea typeface="Consolas"/>
              <a:cs typeface="Consolas"/>
              <a:sym typeface="Consolas"/>
            </a:endParaRPr>
          </a:p>
          <a:p>
            <a:pPr indent="0" lvl="0" marL="0" rtl="0" algn="l">
              <a:lnSpc>
                <a:spcPct val="95000"/>
              </a:lnSpc>
              <a:spcBef>
                <a:spcPts val="0"/>
              </a:spcBef>
              <a:spcAft>
                <a:spcPts val="0"/>
              </a:spcAft>
              <a:buNone/>
            </a:pPr>
            <a:r>
              <a:rPr lang="vi-VN" sz="1700">
                <a:latin typeface="Consolas"/>
                <a:ea typeface="Consolas"/>
                <a:cs typeface="Consolas"/>
                <a:sym typeface="Consolas"/>
              </a:rPr>
              <a:t>        </a:t>
            </a:r>
            <a:r>
              <a:rPr lang="vi-VN" sz="1700">
                <a:solidFill>
                  <a:srgbClr val="3F51B5"/>
                </a:solidFill>
                <a:latin typeface="Consolas"/>
                <a:ea typeface="Consolas"/>
                <a:cs typeface="Consolas"/>
                <a:sym typeface="Consolas"/>
              </a:rPr>
              <a:t>if</a:t>
            </a:r>
            <a:r>
              <a:rPr lang="vi-VN" sz="1700">
                <a:latin typeface="Consolas"/>
                <a:ea typeface="Consolas"/>
                <a:cs typeface="Consolas"/>
                <a:sym typeface="Consolas"/>
              </a:rPr>
              <a:t> (isTeamA) {</a:t>
            </a:r>
            <a:endParaRPr sz="1700">
              <a:latin typeface="Consolas"/>
              <a:ea typeface="Consolas"/>
              <a:cs typeface="Consolas"/>
              <a:sym typeface="Consolas"/>
            </a:endParaRPr>
          </a:p>
          <a:p>
            <a:pPr indent="0" lvl="0" marL="0" rtl="0" algn="l">
              <a:lnSpc>
                <a:spcPct val="95000"/>
              </a:lnSpc>
              <a:spcBef>
                <a:spcPts val="0"/>
              </a:spcBef>
              <a:spcAft>
                <a:spcPts val="0"/>
              </a:spcAft>
              <a:buNone/>
            </a:pPr>
            <a:r>
              <a:rPr lang="vi-VN" sz="1700">
                <a:latin typeface="Consolas"/>
                <a:ea typeface="Consolas"/>
                <a:cs typeface="Consolas"/>
                <a:sym typeface="Consolas"/>
              </a:rPr>
              <a:t>            _scoreA.value = _scoreA.value!! + </a:t>
            </a:r>
            <a:r>
              <a:rPr lang="vi-VN" sz="1700">
                <a:solidFill>
                  <a:srgbClr val="D81B60"/>
                </a:solidFill>
                <a:latin typeface="Consolas"/>
                <a:ea typeface="Consolas"/>
                <a:cs typeface="Consolas"/>
                <a:sym typeface="Consolas"/>
              </a:rPr>
              <a:t>1</a:t>
            </a:r>
            <a:endParaRPr sz="1700">
              <a:solidFill>
                <a:srgbClr val="D81B60"/>
              </a:solidFill>
              <a:latin typeface="Consolas"/>
              <a:ea typeface="Consolas"/>
              <a:cs typeface="Consolas"/>
              <a:sym typeface="Consolas"/>
            </a:endParaRPr>
          </a:p>
          <a:p>
            <a:pPr indent="0" lvl="0" marL="0" rtl="0" algn="l">
              <a:lnSpc>
                <a:spcPct val="95000"/>
              </a:lnSpc>
              <a:spcBef>
                <a:spcPts val="0"/>
              </a:spcBef>
              <a:spcAft>
                <a:spcPts val="0"/>
              </a:spcAft>
              <a:buNone/>
            </a:pPr>
            <a:r>
              <a:rPr lang="vi-VN" sz="1700">
                <a:latin typeface="Consolas"/>
                <a:ea typeface="Consolas"/>
                <a:cs typeface="Consolas"/>
                <a:sym typeface="Consolas"/>
              </a:rPr>
              <a:t>        } </a:t>
            </a:r>
            <a:r>
              <a:rPr lang="vi-VN" sz="1700">
                <a:solidFill>
                  <a:srgbClr val="3F51B5"/>
                </a:solidFill>
                <a:latin typeface="Consolas"/>
                <a:ea typeface="Consolas"/>
                <a:cs typeface="Consolas"/>
                <a:sym typeface="Consolas"/>
              </a:rPr>
              <a:t>else</a:t>
            </a:r>
            <a:r>
              <a:rPr lang="vi-V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95000"/>
              </a:lnSpc>
              <a:spcBef>
                <a:spcPts val="0"/>
              </a:spcBef>
              <a:spcAft>
                <a:spcPts val="0"/>
              </a:spcAft>
              <a:buNone/>
            </a:pPr>
            <a:r>
              <a:rPr lang="vi-VN" sz="1700">
                <a:latin typeface="Consolas"/>
                <a:ea typeface="Consolas"/>
                <a:cs typeface="Consolas"/>
                <a:sym typeface="Consolas"/>
              </a:rPr>
              <a:t>            _scoreB.value = _scoreB.value!! + </a:t>
            </a:r>
            <a:r>
              <a:rPr lang="vi-VN" sz="1700">
                <a:solidFill>
                  <a:srgbClr val="D81B60"/>
                </a:solidFill>
                <a:latin typeface="Consolas"/>
                <a:ea typeface="Consolas"/>
                <a:cs typeface="Consolas"/>
                <a:sym typeface="Consolas"/>
              </a:rPr>
              <a:t>1</a:t>
            </a:r>
            <a:endParaRPr sz="1700">
              <a:solidFill>
                <a:srgbClr val="D81B60"/>
              </a:solidFill>
              <a:latin typeface="Consolas"/>
              <a:ea typeface="Consolas"/>
              <a:cs typeface="Consolas"/>
              <a:sym typeface="Consolas"/>
            </a:endParaRPr>
          </a:p>
          <a:p>
            <a:pPr indent="0" lvl="0" marL="0" rtl="0" algn="l">
              <a:lnSpc>
                <a:spcPct val="90000"/>
              </a:lnSpc>
              <a:spcBef>
                <a:spcPts val="0"/>
              </a:spcBef>
              <a:spcAft>
                <a:spcPts val="0"/>
              </a:spcAft>
              <a:buNone/>
            </a:pPr>
            <a:r>
              <a:rPr lang="vi-V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90000"/>
              </a:lnSpc>
              <a:spcBef>
                <a:spcPts val="0"/>
              </a:spcBef>
              <a:spcAft>
                <a:spcPts val="0"/>
              </a:spcAft>
              <a:buNone/>
            </a:pPr>
            <a:r>
              <a:rPr lang="vi-V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90000"/>
              </a:lnSpc>
              <a:spcBef>
                <a:spcPts val="0"/>
              </a:spcBef>
              <a:spcAft>
                <a:spcPts val="0"/>
              </a:spcAft>
              <a:buNone/>
            </a:pPr>
            <a:r>
              <a:rPr lang="vi-VN" sz="1700">
                <a:latin typeface="Consolas"/>
                <a:ea typeface="Consolas"/>
                <a:cs typeface="Consolas"/>
                <a:sym typeface="Consolas"/>
              </a:rPr>
              <a:t>}</a:t>
            </a:r>
            <a:endParaRPr sz="1700">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58" name="Google Shape;358;p52"/>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vi-VN" sz="5200" u="none" cap="none" strike="noStrike">
                <a:solidFill>
                  <a:srgbClr val="FAFAFA"/>
                </a:solidFill>
              </a:rPr>
              <a:t>Biến đổi LiveData</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3200">
                <a:latin typeface="Arial"/>
                <a:ea typeface="Arial"/>
                <a:cs typeface="Arial"/>
                <a:sym typeface="Arial"/>
              </a:rPr>
              <a:t>Điều chỉnh LiveData có phép biến đổi</a:t>
            </a:r>
            <a:endParaRPr>
              <a:latin typeface="Arial"/>
              <a:ea typeface="Arial"/>
              <a:cs typeface="Arial"/>
              <a:sym typeface="Arial"/>
            </a:endParaRPr>
          </a:p>
        </p:txBody>
      </p:sp>
      <p:sp>
        <p:nvSpPr>
          <p:cNvPr id="364" name="Google Shape;364;p53"/>
          <p:cNvSpPr txBox="1"/>
          <p:nvPr>
            <p:ph idx="1" type="body"/>
          </p:nvPr>
        </p:nvSpPr>
        <p:spPr>
          <a:xfrm>
            <a:off x="311700" y="1879550"/>
            <a:ext cx="8295900" cy="155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VN" sz="2200">
                <a:latin typeface="Courier New"/>
                <a:ea typeface="Courier New"/>
                <a:cs typeface="Courier New"/>
                <a:sym typeface="Courier New"/>
              </a:rPr>
              <a:t>LiveData</a:t>
            </a:r>
            <a:r>
              <a:rPr lang="vi-VN" sz="2200"/>
              <a:t> </a:t>
            </a:r>
            <a:r>
              <a:rPr lang="vi-VN" sz="2200">
                <a:latin typeface="Arial"/>
                <a:ea typeface="Arial"/>
                <a:cs typeface="Arial"/>
                <a:sym typeface="Arial"/>
              </a:rPr>
              <a:t>có thể được biến đổi thành đối tượng mới của </a:t>
            </a:r>
            <a:r>
              <a:rPr lang="vi-VN" sz="2200">
                <a:latin typeface="Courier New"/>
                <a:ea typeface="Courier New"/>
                <a:cs typeface="Courier New"/>
                <a:sym typeface="Courier New"/>
              </a:rPr>
              <a:t>LiveData</a:t>
            </a:r>
            <a:r>
              <a:rPr lang="vi-VN" sz="2200"/>
              <a:t>. </a:t>
            </a:r>
            <a:endParaRPr sz="2200"/>
          </a:p>
          <a:p>
            <a:pPr indent="-368300" lvl="0" marL="457200" rtl="0" algn="l">
              <a:spcBef>
                <a:spcPts val="0"/>
              </a:spcBef>
              <a:spcAft>
                <a:spcPts val="0"/>
              </a:spcAft>
              <a:buClr>
                <a:schemeClr val="dk1"/>
              </a:buClr>
              <a:buSzPts val="2200"/>
              <a:buFont typeface="Courier New"/>
              <a:buChar char="●"/>
            </a:pPr>
            <a:r>
              <a:rPr lang="vi-VN" sz="2200">
                <a:solidFill>
                  <a:schemeClr val="dk1"/>
                </a:solidFill>
                <a:latin typeface="Courier New"/>
                <a:ea typeface="Courier New"/>
                <a:cs typeface="Courier New"/>
                <a:sym typeface="Courier New"/>
              </a:rPr>
              <a:t>map()</a:t>
            </a:r>
            <a:endParaRPr sz="2200">
              <a:solidFill>
                <a:schemeClr val="dk1"/>
              </a:solidFill>
              <a:latin typeface="Courier New"/>
              <a:ea typeface="Courier New"/>
              <a:cs typeface="Courier New"/>
              <a:sym typeface="Courier New"/>
            </a:endParaRPr>
          </a:p>
          <a:p>
            <a:pPr indent="-368300" lvl="0" marL="457200" rtl="0" algn="l">
              <a:spcBef>
                <a:spcPts val="0"/>
              </a:spcBef>
              <a:spcAft>
                <a:spcPts val="0"/>
              </a:spcAft>
              <a:buClr>
                <a:schemeClr val="dk1"/>
              </a:buClr>
              <a:buSzPts val="2200"/>
              <a:buFont typeface="Courier New"/>
              <a:buChar char="●"/>
            </a:pPr>
            <a:r>
              <a:rPr lang="vi-VN" sz="2200">
                <a:solidFill>
                  <a:schemeClr val="dk1"/>
                </a:solidFill>
                <a:latin typeface="Courier New"/>
                <a:ea typeface="Courier New"/>
                <a:cs typeface="Courier New"/>
                <a:sym typeface="Courier New"/>
              </a:rPr>
              <a:t>switchMap()</a:t>
            </a:r>
            <a:endParaRPr sz="22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2200"/>
          </a:p>
        </p:txBody>
      </p:sp>
      <p:sp>
        <p:nvSpPr>
          <p:cNvPr id="365" name="Google Shape;365;p5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Ví dụ về LiveData có phép biến đổi</a:t>
            </a:r>
            <a:endParaRPr>
              <a:latin typeface="Arial"/>
              <a:ea typeface="Arial"/>
              <a:cs typeface="Arial"/>
              <a:sym typeface="Arial"/>
            </a:endParaRPr>
          </a:p>
        </p:txBody>
      </p:sp>
      <p:sp>
        <p:nvSpPr>
          <p:cNvPr id="371" name="Google Shape;371;p5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72" name="Google Shape;372;p54"/>
          <p:cNvSpPr txBox="1"/>
          <p:nvPr/>
        </p:nvSpPr>
        <p:spPr>
          <a:xfrm>
            <a:off x="208825" y="2089450"/>
            <a:ext cx="8888700" cy="1166400"/>
          </a:xfrm>
          <a:prstGeom prst="rect">
            <a:avLst/>
          </a:prstGeom>
          <a:noFill/>
          <a:ln>
            <a:noFill/>
          </a:ln>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lang="vi-VN" sz="1700">
                <a:solidFill>
                  <a:srgbClr val="3F51B5"/>
                </a:solidFill>
                <a:highlight>
                  <a:srgbClr val="FFFFFF"/>
                </a:highlight>
                <a:latin typeface="Consolas"/>
                <a:ea typeface="Consolas"/>
                <a:cs typeface="Consolas"/>
                <a:sym typeface="Consolas"/>
              </a:rPr>
              <a:t>val</a:t>
            </a:r>
            <a:r>
              <a:rPr lang="vi-VN" sz="1200">
                <a:highlight>
                  <a:srgbClr val="FFFFFF"/>
                </a:highlight>
                <a:latin typeface="Consolas"/>
                <a:ea typeface="Consolas"/>
                <a:cs typeface="Consolas"/>
                <a:sym typeface="Consolas"/>
              </a:rPr>
              <a:t> </a:t>
            </a:r>
            <a:r>
              <a:rPr lang="vi-VN" sz="1700">
                <a:highlight>
                  <a:srgbClr val="FFFFFF"/>
                </a:highlight>
                <a:latin typeface="Consolas"/>
                <a:ea typeface="Consolas"/>
                <a:cs typeface="Consolas"/>
                <a:sym typeface="Consolas"/>
              </a:rPr>
              <a:t>result:</a:t>
            </a:r>
            <a:r>
              <a:rPr lang="vi-VN" sz="1200">
                <a:highlight>
                  <a:srgbClr val="FFFFFF"/>
                </a:highlight>
                <a:latin typeface="Consolas"/>
                <a:ea typeface="Consolas"/>
                <a:cs typeface="Consolas"/>
                <a:sym typeface="Consolas"/>
              </a:rPr>
              <a:t> </a:t>
            </a:r>
            <a:r>
              <a:rPr lang="vi-VN" sz="1700">
                <a:highlight>
                  <a:srgbClr val="FFFFFF"/>
                </a:highlight>
                <a:latin typeface="Consolas"/>
                <a:ea typeface="Consolas"/>
                <a:cs typeface="Consolas"/>
                <a:sym typeface="Consolas"/>
              </a:rPr>
              <a:t>LiveData&lt;String&gt;</a:t>
            </a:r>
            <a:r>
              <a:rPr lang="vi-VN" sz="1200">
                <a:highlight>
                  <a:srgbClr val="FFFFFF"/>
                </a:highlight>
                <a:latin typeface="Consolas"/>
                <a:ea typeface="Consolas"/>
                <a:cs typeface="Consolas"/>
                <a:sym typeface="Consolas"/>
              </a:rPr>
              <a:t> </a:t>
            </a:r>
            <a:r>
              <a:rPr lang="vi-VN" sz="1700">
                <a:highlight>
                  <a:srgbClr val="FFFFFF"/>
                </a:highlight>
                <a:latin typeface="Consolas"/>
                <a:ea typeface="Consolas"/>
                <a:cs typeface="Consolas"/>
                <a:sym typeface="Consolas"/>
              </a:rPr>
              <a:t>=</a:t>
            </a:r>
            <a:r>
              <a:rPr lang="vi-VN" sz="1200">
                <a:highlight>
                  <a:srgbClr val="FFFFFF"/>
                </a:highlight>
                <a:latin typeface="Consolas"/>
                <a:ea typeface="Consolas"/>
                <a:cs typeface="Consolas"/>
                <a:sym typeface="Consolas"/>
              </a:rPr>
              <a:t> </a:t>
            </a:r>
            <a:r>
              <a:rPr b="1" lang="vi-VN" sz="1700">
                <a:highlight>
                  <a:srgbClr val="FFFFFF"/>
                </a:highlight>
                <a:latin typeface="Consolas"/>
                <a:ea typeface="Consolas"/>
                <a:cs typeface="Consolas"/>
                <a:sym typeface="Consolas"/>
              </a:rPr>
              <a:t>Transformations.map</a:t>
            </a:r>
            <a:r>
              <a:rPr lang="vi-VN" sz="1700">
                <a:highlight>
                  <a:srgbClr val="FFFFFF"/>
                </a:highlight>
                <a:latin typeface="Consolas"/>
                <a:ea typeface="Consolas"/>
                <a:cs typeface="Consolas"/>
                <a:sym typeface="Consolas"/>
              </a:rPr>
              <a:t>(viewModel.scoreA)</a:t>
            </a:r>
            <a:r>
              <a:rPr lang="vi-VN" sz="1200">
                <a:highlight>
                  <a:srgbClr val="FFFFFF"/>
                </a:highlight>
                <a:latin typeface="Consolas"/>
                <a:ea typeface="Consolas"/>
                <a:cs typeface="Consolas"/>
                <a:sym typeface="Consolas"/>
              </a:rPr>
              <a:t> </a:t>
            </a:r>
            <a:r>
              <a:rPr lang="vi-VN" sz="1700">
                <a:highlight>
                  <a:srgbClr val="FFFFFF"/>
                </a:highlight>
                <a:latin typeface="Consolas"/>
                <a:ea typeface="Consolas"/>
                <a:cs typeface="Consolas"/>
                <a:sym typeface="Consolas"/>
              </a:rPr>
              <a:t>{</a:t>
            </a:r>
            <a:r>
              <a:rPr lang="vi-VN"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vi-VN" sz="1700">
                <a:highlight>
                  <a:srgbClr val="FFFFFF"/>
                </a:highlight>
                <a:latin typeface="Consolas"/>
                <a:ea typeface="Consolas"/>
                <a:cs typeface="Consolas"/>
                <a:sym typeface="Consolas"/>
              </a:rPr>
              <a:t>    x</a:t>
            </a:r>
            <a:r>
              <a:rPr lang="vi-VN" sz="1000">
                <a:highlight>
                  <a:srgbClr val="FFFFFF"/>
                </a:highlight>
                <a:latin typeface="Consolas"/>
                <a:ea typeface="Consolas"/>
                <a:cs typeface="Consolas"/>
                <a:sym typeface="Consolas"/>
              </a:rPr>
              <a:t> </a:t>
            </a:r>
            <a:r>
              <a:rPr lang="vi-VN" sz="1700">
                <a:highlight>
                  <a:srgbClr val="FFFFFF"/>
                </a:highlight>
                <a:latin typeface="Consolas"/>
                <a:ea typeface="Consolas"/>
                <a:cs typeface="Consolas"/>
                <a:sym typeface="Consolas"/>
              </a:rPr>
              <a:t>-&gt; </a:t>
            </a:r>
            <a:r>
              <a:rPr lang="vi-VN" sz="1700">
                <a:solidFill>
                  <a:srgbClr val="3F51B5"/>
                </a:solidFill>
                <a:highlight>
                  <a:srgbClr val="FFFFFF"/>
                </a:highlight>
                <a:latin typeface="Consolas"/>
                <a:ea typeface="Consolas"/>
                <a:cs typeface="Consolas"/>
                <a:sym typeface="Consolas"/>
              </a:rPr>
              <a:t>if</a:t>
            </a:r>
            <a:r>
              <a:rPr lang="vi-VN" sz="1700">
                <a:highlight>
                  <a:srgbClr val="FFFFFF"/>
                </a:highlight>
                <a:latin typeface="Consolas"/>
                <a:ea typeface="Consolas"/>
                <a:cs typeface="Consolas"/>
                <a:sym typeface="Consolas"/>
              </a:rPr>
              <a:t> (x &gt; </a:t>
            </a:r>
            <a:r>
              <a:rPr lang="vi-VN" sz="1700">
                <a:solidFill>
                  <a:srgbClr val="D81B60"/>
                </a:solidFill>
                <a:highlight>
                  <a:srgbClr val="FFFFFF"/>
                </a:highlight>
                <a:latin typeface="Consolas"/>
                <a:ea typeface="Consolas"/>
                <a:cs typeface="Consolas"/>
                <a:sym typeface="Consolas"/>
              </a:rPr>
              <a:t>10</a:t>
            </a:r>
            <a:r>
              <a:rPr lang="vi-VN" sz="1700">
                <a:highlight>
                  <a:srgbClr val="FFFFFF"/>
                </a:highlight>
                <a:latin typeface="Consolas"/>
                <a:ea typeface="Consolas"/>
                <a:cs typeface="Consolas"/>
                <a:sym typeface="Consolas"/>
              </a:rPr>
              <a:t>) </a:t>
            </a:r>
            <a:r>
              <a:rPr lang="vi-VN" sz="1700">
                <a:solidFill>
                  <a:srgbClr val="388E3C"/>
                </a:solidFill>
                <a:highlight>
                  <a:srgbClr val="FFFFFF"/>
                </a:highlight>
                <a:latin typeface="Consolas"/>
                <a:ea typeface="Consolas"/>
                <a:cs typeface="Consolas"/>
                <a:sym typeface="Consolas"/>
              </a:rPr>
              <a:t>"A Wins"</a:t>
            </a:r>
            <a:r>
              <a:rPr lang="vi-VN" sz="1700">
                <a:highlight>
                  <a:srgbClr val="FFFFFF"/>
                </a:highlight>
                <a:latin typeface="Consolas"/>
                <a:ea typeface="Consolas"/>
                <a:cs typeface="Consolas"/>
                <a:sym typeface="Consolas"/>
              </a:rPr>
              <a:t> </a:t>
            </a:r>
            <a:r>
              <a:rPr lang="vi-VN" sz="1700">
                <a:solidFill>
                  <a:srgbClr val="3F51B5"/>
                </a:solidFill>
                <a:highlight>
                  <a:srgbClr val="FFFFFF"/>
                </a:highlight>
                <a:latin typeface="Consolas"/>
                <a:ea typeface="Consolas"/>
                <a:cs typeface="Consolas"/>
                <a:sym typeface="Consolas"/>
              </a:rPr>
              <a:t>else</a:t>
            </a:r>
            <a:r>
              <a:rPr lang="vi-VN" sz="1700">
                <a:highlight>
                  <a:srgbClr val="FFFFFF"/>
                </a:highlight>
                <a:latin typeface="Consolas"/>
                <a:ea typeface="Consolas"/>
                <a:cs typeface="Consolas"/>
                <a:sym typeface="Consolas"/>
              </a:rPr>
              <a:t> </a:t>
            </a:r>
            <a:r>
              <a:rPr lang="vi-VN" sz="1700">
                <a:solidFill>
                  <a:srgbClr val="388E3C"/>
                </a:solidFill>
                <a:highlight>
                  <a:srgbClr val="FFFFFF"/>
                </a:highlight>
                <a:latin typeface="Consolas"/>
                <a:ea typeface="Consolas"/>
                <a:cs typeface="Consolas"/>
                <a:sym typeface="Consolas"/>
              </a:rPr>
              <a:t>""</a:t>
            </a:r>
            <a:endParaRPr sz="1700">
              <a:solidFill>
                <a:srgbClr val="388E3C"/>
              </a:solidFill>
              <a:highlight>
                <a:srgbClr val="FFFFFF"/>
              </a:highlight>
              <a:latin typeface="Consolas"/>
              <a:ea typeface="Consolas"/>
              <a:cs typeface="Consolas"/>
              <a:sym typeface="Consolas"/>
            </a:endParaRPr>
          </a:p>
          <a:p>
            <a:pPr indent="0" lvl="0" marL="0" rtl="0" algn="l">
              <a:spcBef>
                <a:spcPts val="0"/>
              </a:spcBef>
              <a:spcAft>
                <a:spcPts val="0"/>
              </a:spcAft>
              <a:buNone/>
            </a:pPr>
            <a:r>
              <a:rPr lang="vi-VN" sz="1700">
                <a:highlight>
                  <a:srgbClr val="FFFFFF"/>
                </a:highlight>
                <a:latin typeface="Consolas"/>
                <a:ea typeface="Consolas"/>
                <a:cs typeface="Consolas"/>
                <a:sym typeface="Consolas"/>
              </a:rPr>
              <a:t>}</a:t>
            </a:r>
            <a:endParaRPr sz="1700">
              <a:highlight>
                <a:srgbClr val="FFFFFF"/>
              </a:highlight>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78" name="Google Shape;378;p55"/>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vi-VN" sz="5200" u="none" cap="none" strike="noStrike">
                <a:solidFill>
                  <a:srgbClr val="FAFAFA"/>
                </a:solidFill>
              </a:rPr>
              <a:t>Tóm tắt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Tránh các quyết định ngắn hạn</a:t>
            </a:r>
            <a:endParaRPr>
              <a:latin typeface="Arial"/>
              <a:ea typeface="Arial"/>
              <a:cs typeface="Arial"/>
              <a:sym typeface="Arial"/>
            </a:endParaRPr>
          </a:p>
        </p:txBody>
      </p:sp>
      <p:sp>
        <p:nvSpPr>
          <p:cNvPr id="99" name="Google Shape;99;p20"/>
          <p:cNvSpPr txBox="1"/>
          <p:nvPr>
            <p:ph idx="1" type="body"/>
          </p:nvPr>
        </p:nvSpPr>
        <p:spPr>
          <a:xfrm>
            <a:off x="311700" y="1304875"/>
            <a:ext cx="8520600" cy="2855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Font typeface="Arial"/>
              <a:buChar char="●"/>
            </a:pPr>
            <a:r>
              <a:rPr lang="vi-VN" sz="2200">
                <a:latin typeface="Arial"/>
                <a:ea typeface="Arial"/>
                <a:cs typeface="Arial"/>
                <a:sym typeface="Arial"/>
              </a:rPr>
              <a:t>Các yếu tố bên ngoài, chẳng hạn như thời hạn gấp, có thể dẫn đến những quyết định thiếu sáng suốt về thiết kế và cấu trúc ứng dụng.</a:t>
            </a:r>
            <a:endParaRPr>
              <a:latin typeface="Arial"/>
              <a:ea typeface="Arial"/>
              <a:cs typeface="Arial"/>
              <a:sym typeface="Arial"/>
            </a:endParaRPr>
          </a:p>
          <a:p>
            <a:pPr indent="-368300" lvl="0" marL="457200" rtl="0" algn="l">
              <a:lnSpc>
                <a:spcPct val="115000"/>
              </a:lnSpc>
              <a:spcBef>
                <a:spcPts val="1000"/>
              </a:spcBef>
              <a:spcAft>
                <a:spcPts val="0"/>
              </a:spcAft>
              <a:buSzPts val="2200"/>
              <a:buFont typeface="Arial"/>
              <a:buChar char="●"/>
            </a:pPr>
            <a:r>
              <a:rPr lang="vi-VN" sz="2200">
                <a:latin typeface="Arial"/>
                <a:ea typeface="Arial"/>
                <a:cs typeface="Arial"/>
                <a:sym typeface="Arial"/>
              </a:rPr>
              <a:t>Các quyết định gây ra những hậu quả đối với công việc sau này (việc duy trì lâu dài ứng dụng có thể khó khăn hơn).</a:t>
            </a:r>
            <a:endParaRPr>
              <a:latin typeface="Arial"/>
              <a:ea typeface="Arial"/>
              <a:cs typeface="Arial"/>
              <a:sym typeface="Arial"/>
            </a:endParaRPr>
          </a:p>
          <a:p>
            <a:pPr indent="-368300" lvl="0" marL="457200" rtl="0" algn="l">
              <a:lnSpc>
                <a:spcPct val="115000"/>
              </a:lnSpc>
              <a:spcBef>
                <a:spcPts val="1000"/>
              </a:spcBef>
              <a:spcAft>
                <a:spcPts val="1000"/>
              </a:spcAft>
              <a:buSzPts val="2200"/>
              <a:buFont typeface="Arial"/>
              <a:buChar char="●"/>
            </a:pPr>
            <a:r>
              <a:rPr lang="vi-VN" sz="2200">
                <a:latin typeface="Arial"/>
                <a:ea typeface="Arial"/>
                <a:cs typeface="Arial"/>
                <a:sym typeface="Arial"/>
              </a:rPr>
              <a:t>Cần phải đảm bảo cả giao sản phẩm đúng hạn lẫn nhiệm vụ bảo trì sau này.</a:t>
            </a:r>
            <a:endParaRPr>
              <a:latin typeface="Arial"/>
              <a:ea typeface="Arial"/>
              <a:cs typeface="Arial"/>
              <a:sym typeface="Arial"/>
            </a:endParaRPr>
          </a:p>
        </p:txBody>
      </p:sp>
      <p:sp>
        <p:nvSpPr>
          <p:cNvPr id="100" name="Google Shape;100;p2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Tóm tắt</a:t>
            </a:r>
            <a:endParaRPr>
              <a:latin typeface="Arial"/>
              <a:ea typeface="Arial"/>
              <a:cs typeface="Arial"/>
              <a:sym typeface="Arial"/>
            </a:endParaRPr>
          </a:p>
        </p:txBody>
      </p:sp>
      <p:sp>
        <p:nvSpPr>
          <p:cNvPr id="384" name="Google Shape;384;p56"/>
          <p:cNvSpPr txBox="1"/>
          <p:nvPr>
            <p:ph idx="1" type="body"/>
          </p:nvPr>
        </p:nvSpPr>
        <p:spPr>
          <a:xfrm>
            <a:off x="311700" y="1080550"/>
            <a:ext cx="8520600" cy="349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VN" sz="1900">
                <a:latin typeface="Arial"/>
                <a:ea typeface="Arial"/>
                <a:cs typeface="Arial"/>
                <a:sym typeface="Arial"/>
              </a:rPr>
              <a:t>Trong Bài học 8, bạn đã tìm hiểu cách:</a:t>
            </a:r>
            <a:endParaRPr sz="2300">
              <a:latin typeface="Arial"/>
              <a:ea typeface="Arial"/>
              <a:cs typeface="Arial"/>
              <a:sym typeface="Arial"/>
            </a:endParaRPr>
          </a:p>
          <a:p>
            <a:pPr indent="-349250" lvl="0" marL="457200" rtl="0" algn="l">
              <a:lnSpc>
                <a:spcPct val="115000"/>
              </a:lnSpc>
              <a:spcBef>
                <a:spcPts val="600"/>
              </a:spcBef>
              <a:spcAft>
                <a:spcPts val="0"/>
              </a:spcAft>
              <a:buClr>
                <a:srgbClr val="1C4587"/>
              </a:buClr>
              <a:buSzPts val="1900"/>
              <a:buFont typeface="Arial"/>
              <a:buChar char="●"/>
            </a:pPr>
            <a:r>
              <a:rPr lang="vi-VN" sz="1900">
                <a:solidFill>
                  <a:srgbClr val="1C4587"/>
                </a:solidFill>
                <a:uFill>
                  <a:noFill/>
                </a:uFill>
                <a:latin typeface="Arial"/>
                <a:ea typeface="Arial"/>
                <a:cs typeface="Arial"/>
                <a:sym typeface="Arial"/>
                <a:hlinkClick action="ppaction://hlinksldjump" r:id="rId3">
                  <a:extLst>
                    <a:ext uri="{A12FA001-AC4F-418D-AE19-62706E023703}">
                      <ahyp:hlinkClr val="tx"/>
                    </a:ext>
                  </a:extLst>
                </a:hlinkClick>
              </a:rPr>
              <a:t>Tuân theo thiết kế cấu trúc ứng dụng tốt, cũng như nguyên tắc tách biệt vấn đề để làm cho các ứng dụng dễ bảo trì hơn và giảm món nợ kỹ thuật</a:t>
            </a:r>
            <a:r>
              <a:rPr lang="vi-VN" sz="1900">
                <a:solidFill>
                  <a:srgbClr val="1C4587"/>
                </a:solidFill>
                <a:latin typeface="Arial"/>
                <a:ea typeface="Arial"/>
                <a:cs typeface="Arial"/>
                <a:sym typeface="Arial"/>
              </a:rPr>
              <a:t> </a:t>
            </a:r>
            <a:endParaRPr sz="2300">
              <a:solidFill>
                <a:srgbClr val="1C4587"/>
              </a:solidFill>
              <a:latin typeface="Arial"/>
              <a:ea typeface="Arial"/>
              <a:cs typeface="Arial"/>
              <a:sym typeface="Arial"/>
            </a:endParaRPr>
          </a:p>
          <a:p>
            <a:pPr indent="-349250" lvl="0" marL="457200" rtl="0" algn="l">
              <a:lnSpc>
                <a:spcPct val="115000"/>
              </a:lnSpc>
              <a:spcBef>
                <a:spcPts val="600"/>
              </a:spcBef>
              <a:spcAft>
                <a:spcPts val="0"/>
              </a:spcAft>
              <a:buClr>
                <a:srgbClr val="1C4587"/>
              </a:buClr>
              <a:buSzPts val="1900"/>
              <a:buChar char="●"/>
            </a:pPr>
            <a:r>
              <a:rPr lang="vi-VN" sz="1900">
                <a:solidFill>
                  <a:srgbClr val="1C4587"/>
                </a:solidFill>
                <a:uFill>
                  <a:noFill/>
                </a:uFill>
                <a:latin typeface="Arial"/>
                <a:ea typeface="Arial"/>
                <a:cs typeface="Arial"/>
                <a:sym typeface="Arial"/>
                <a:hlinkClick action="ppaction://hlinksldjump" r:id="rId4">
                  <a:extLst>
                    <a:ext uri="{A12FA001-AC4F-418D-AE19-62706E023703}">
                      <ahyp:hlinkClr val="tx"/>
                    </a:ext>
                  </a:extLst>
                </a:hlinkClick>
              </a:rPr>
              <a:t>Tạo</a:t>
            </a:r>
            <a:r>
              <a:rPr lang="vi-VN" sz="1900">
                <a:solidFill>
                  <a:srgbClr val="1C4587"/>
                </a:solidFill>
                <a:uFill>
                  <a:noFill/>
                </a:uFill>
                <a:hlinkClick action="ppaction://hlinksldjump" r:id="rId5">
                  <a:extLst>
                    <a:ext uri="{A12FA001-AC4F-418D-AE19-62706E023703}">
                      <ahyp:hlinkClr val="tx"/>
                    </a:ext>
                  </a:extLst>
                </a:hlinkClick>
              </a:rPr>
              <a:t> </a:t>
            </a:r>
            <a:r>
              <a:rPr lang="vi-VN" sz="1900">
                <a:solidFill>
                  <a:srgbClr val="1C4587"/>
                </a:solidFill>
                <a:uFill>
                  <a:noFill/>
                </a:uFill>
                <a:latin typeface="Courier New"/>
                <a:ea typeface="Courier New"/>
                <a:cs typeface="Courier New"/>
                <a:sym typeface="Courier New"/>
                <a:hlinkClick action="ppaction://hlinksldjump" r:id="rId6">
                  <a:extLst>
                    <a:ext uri="{A12FA001-AC4F-418D-AE19-62706E023703}">
                      <ahyp:hlinkClr val="tx"/>
                    </a:ext>
                  </a:extLst>
                </a:hlinkClick>
              </a:rPr>
              <a:t>ViewModel</a:t>
            </a:r>
            <a:r>
              <a:rPr lang="vi-VN" sz="1900">
                <a:solidFill>
                  <a:srgbClr val="1C4587"/>
                </a:solidFill>
                <a:uFill>
                  <a:noFill/>
                </a:uFill>
                <a:hlinkClick action="ppaction://hlinksldjump" r:id="rId7">
                  <a:extLst>
                    <a:ext uri="{A12FA001-AC4F-418D-AE19-62706E023703}">
                      <ahyp:hlinkClr val="tx"/>
                    </a:ext>
                  </a:extLst>
                </a:hlinkClick>
              </a:rPr>
              <a:t> </a:t>
            </a:r>
            <a:r>
              <a:rPr lang="vi-VN" sz="1900">
                <a:solidFill>
                  <a:srgbClr val="1C4587"/>
                </a:solidFill>
                <a:uFill>
                  <a:noFill/>
                </a:uFill>
                <a:latin typeface="Arial"/>
                <a:ea typeface="Arial"/>
                <a:cs typeface="Arial"/>
                <a:sym typeface="Arial"/>
                <a:hlinkClick action="ppaction://hlinksldjump" r:id="rId8">
                  <a:extLst>
                    <a:ext uri="{A12FA001-AC4F-418D-AE19-62706E023703}">
                      <ahyp:hlinkClr val="tx"/>
                    </a:ext>
                  </a:extLst>
                </a:hlinkClick>
              </a:rPr>
              <a:t>để lưu giữ dữ liệu riêng biệt với bộ điều khiển giao diện người dùng</a:t>
            </a:r>
            <a:endParaRPr sz="2300">
              <a:solidFill>
                <a:srgbClr val="1C4587"/>
              </a:solidFill>
              <a:latin typeface="Arial"/>
              <a:ea typeface="Arial"/>
              <a:cs typeface="Arial"/>
              <a:sym typeface="Arial"/>
            </a:endParaRPr>
          </a:p>
          <a:p>
            <a:pPr indent="-349250" lvl="0" marL="457200" rtl="0" algn="l">
              <a:lnSpc>
                <a:spcPct val="115000"/>
              </a:lnSpc>
              <a:spcBef>
                <a:spcPts val="600"/>
              </a:spcBef>
              <a:spcAft>
                <a:spcPts val="0"/>
              </a:spcAft>
              <a:buClr>
                <a:srgbClr val="1C4587"/>
              </a:buClr>
              <a:buSzPts val="1900"/>
              <a:buChar char="●"/>
            </a:pPr>
            <a:r>
              <a:rPr lang="vi-VN" sz="1900">
                <a:solidFill>
                  <a:srgbClr val="1C4587"/>
                </a:solidFill>
                <a:latin typeface="Arial"/>
                <a:ea typeface="Arial"/>
                <a:cs typeface="Arial"/>
                <a:sym typeface="Arial"/>
              </a:rPr>
              <a:t>D</a:t>
            </a:r>
            <a:r>
              <a:rPr lang="vi-VN" sz="1900">
                <a:solidFill>
                  <a:srgbClr val="1C4587"/>
                </a:solidFill>
                <a:uFill>
                  <a:noFill/>
                </a:uFill>
                <a:latin typeface="Arial"/>
                <a:ea typeface="Arial"/>
                <a:cs typeface="Arial"/>
                <a:sym typeface="Arial"/>
                <a:hlinkClick action="ppaction://hlinksldjump" r:id="rId9">
                  <a:extLst>
                    <a:ext uri="{A12FA001-AC4F-418D-AE19-62706E023703}">
                      <ahyp:hlinkClr val="tx"/>
                    </a:ext>
                  </a:extLst>
                </a:hlinkClick>
              </a:rPr>
              <a:t>ùng</a:t>
            </a:r>
            <a:r>
              <a:rPr lang="vi-VN" sz="1900">
                <a:solidFill>
                  <a:srgbClr val="1C4587"/>
                </a:solidFill>
                <a:uFill>
                  <a:noFill/>
                </a:uFill>
                <a:hlinkClick action="ppaction://hlinksldjump" r:id="rId10">
                  <a:extLst>
                    <a:ext uri="{A12FA001-AC4F-418D-AE19-62706E023703}">
                      <ahyp:hlinkClr val="tx"/>
                    </a:ext>
                  </a:extLst>
                </a:hlinkClick>
              </a:rPr>
              <a:t> </a:t>
            </a:r>
            <a:r>
              <a:rPr lang="vi-VN" sz="1900">
                <a:solidFill>
                  <a:srgbClr val="1C4587"/>
                </a:solidFill>
                <a:uFill>
                  <a:noFill/>
                </a:uFill>
                <a:latin typeface="Courier New"/>
                <a:ea typeface="Courier New"/>
                <a:cs typeface="Courier New"/>
                <a:sym typeface="Courier New"/>
                <a:hlinkClick action="ppaction://hlinksldjump" r:id="rId11">
                  <a:extLst>
                    <a:ext uri="{A12FA001-AC4F-418D-AE19-62706E023703}">
                      <ahyp:hlinkClr val="tx"/>
                    </a:ext>
                  </a:extLst>
                </a:hlinkClick>
              </a:rPr>
              <a:t>ViewModel</a:t>
            </a:r>
            <a:r>
              <a:rPr lang="vi-VN" sz="1900">
                <a:solidFill>
                  <a:srgbClr val="1C4587"/>
                </a:solidFill>
                <a:uFill>
                  <a:noFill/>
                </a:uFill>
                <a:latin typeface="Arial"/>
                <a:ea typeface="Arial"/>
                <a:cs typeface="Arial"/>
                <a:sym typeface="Arial"/>
                <a:hlinkClick action="ppaction://hlinksldjump" r:id="rId12">
                  <a:extLst>
                    <a:ext uri="{A12FA001-AC4F-418D-AE19-62706E023703}">
                      <ahyp:hlinkClr val="tx"/>
                    </a:ext>
                  </a:extLst>
                </a:hlinkClick>
              </a:rPr>
              <a:t> với liên kết dữ liệu để tạo giao diện người dùng phản hồi nhanh hơn bằng ít mã hơn</a:t>
            </a:r>
            <a:endParaRPr sz="2300">
              <a:solidFill>
                <a:srgbClr val="1C4587"/>
              </a:solidFill>
              <a:latin typeface="Arial"/>
              <a:ea typeface="Arial"/>
              <a:cs typeface="Arial"/>
              <a:sym typeface="Arial"/>
            </a:endParaRPr>
          </a:p>
          <a:p>
            <a:pPr indent="-349250" lvl="0" marL="457200" rtl="0" algn="l">
              <a:lnSpc>
                <a:spcPct val="115000"/>
              </a:lnSpc>
              <a:spcBef>
                <a:spcPts val="600"/>
              </a:spcBef>
              <a:spcAft>
                <a:spcPts val="600"/>
              </a:spcAft>
              <a:buClr>
                <a:srgbClr val="1C4587"/>
              </a:buClr>
              <a:buSzPts val="1900"/>
              <a:buChar char="●"/>
            </a:pPr>
            <a:r>
              <a:rPr lang="vi-VN" sz="1900">
                <a:solidFill>
                  <a:srgbClr val="1C4587"/>
                </a:solidFill>
                <a:latin typeface="Arial"/>
                <a:ea typeface="Arial"/>
                <a:cs typeface="Arial"/>
                <a:sym typeface="Arial"/>
              </a:rPr>
              <a:t>Dùng đ</a:t>
            </a:r>
            <a:r>
              <a:rPr lang="vi-VN" sz="1900">
                <a:solidFill>
                  <a:srgbClr val="1C4587"/>
                </a:solidFill>
                <a:uFill>
                  <a:noFill/>
                </a:uFill>
                <a:latin typeface="Arial"/>
                <a:ea typeface="Arial"/>
                <a:cs typeface="Arial"/>
                <a:sym typeface="Arial"/>
                <a:hlinkClick action="ppaction://hlinksldjump" r:id="rId13">
                  <a:extLst>
                    <a:ext uri="{A12FA001-AC4F-418D-AE19-62706E023703}">
                      <ahyp:hlinkClr val="tx"/>
                    </a:ext>
                  </a:extLst>
                </a:hlinkClick>
              </a:rPr>
              <a:t>ối tượng tiếp nhận dữ liệu để tự động nhận thông tin cập nhật từ </a:t>
            </a:r>
            <a:r>
              <a:rPr lang="vi-VN" sz="1900">
                <a:solidFill>
                  <a:srgbClr val="1C4587"/>
                </a:solidFill>
                <a:uFill>
                  <a:noFill/>
                </a:uFill>
                <a:latin typeface="Courier New"/>
                <a:ea typeface="Courier New"/>
                <a:cs typeface="Courier New"/>
                <a:sym typeface="Courier New"/>
                <a:hlinkClick action="ppaction://hlinksldjump" r:id="rId14">
                  <a:extLst>
                    <a:ext uri="{A12FA001-AC4F-418D-AE19-62706E023703}">
                      <ahyp:hlinkClr val="tx"/>
                    </a:ext>
                  </a:extLst>
                </a:hlinkClick>
              </a:rPr>
              <a:t>LiveData</a:t>
            </a:r>
            <a:endParaRPr sz="2300">
              <a:solidFill>
                <a:srgbClr val="1C4587"/>
              </a:solidFill>
            </a:endParaRPr>
          </a:p>
        </p:txBody>
      </p:sp>
      <p:sp>
        <p:nvSpPr>
          <p:cNvPr id="385" name="Google Shape;385;p5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Tìm hiểu thêm</a:t>
            </a:r>
            <a:endParaRPr>
              <a:latin typeface="Arial"/>
              <a:ea typeface="Arial"/>
              <a:cs typeface="Arial"/>
              <a:sym typeface="Arial"/>
            </a:endParaRPr>
          </a:p>
        </p:txBody>
      </p:sp>
      <p:sp>
        <p:nvSpPr>
          <p:cNvPr id="391" name="Google Shape;391;p57"/>
          <p:cNvSpPr txBox="1"/>
          <p:nvPr>
            <p:ph idx="1" type="body"/>
          </p:nvPr>
        </p:nvSpPr>
        <p:spPr>
          <a:xfrm>
            <a:off x="311700" y="1384800"/>
            <a:ext cx="8520600" cy="2885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Arial"/>
              <a:buChar char="●"/>
            </a:pPr>
            <a:r>
              <a:rPr lang="vi-VN" sz="2000" u="sng">
                <a:solidFill>
                  <a:srgbClr val="1155CC"/>
                </a:solidFill>
                <a:latin typeface="Arial"/>
                <a:ea typeface="Arial"/>
                <a:cs typeface="Arial"/>
                <a:sym typeface="Arial"/>
                <a:hlinkClick r:id="rId3">
                  <a:extLst>
                    <a:ext uri="{A12FA001-AC4F-418D-AE19-62706E023703}">
                      <ahyp:hlinkClr val="tx"/>
                    </a:ext>
                  </a:extLst>
                </a:hlinkClick>
              </a:rPr>
              <a:t>Hướng dẫn về cấu trúc ứng dụng</a:t>
            </a:r>
            <a:r>
              <a:rPr lang="vi-VN" sz="2000">
                <a:solidFill>
                  <a:srgbClr val="1155CC"/>
                </a:solidFill>
                <a:latin typeface="Arial"/>
                <a:ea typeface="Arial"/>
                <a:cs typeface="Arial"/>
                <a:sym typeface="Arial"/>
              </a:rPr>
              <a:t> </a:t>
            </a:r>
            <a:endParaRPr>
              <a:solidFill>
                <a:srgbClr val="1155CC"/>
              </a:solidFill>
              <a:latin typeface="Arial"/>
              <a:ea typeface="Arial"/>
              <a:cs typeface="Arial"/>
              <a:sym typeface="Arial"/>
            </a:endParaRPr>
          </a:p>
          <a:p>
            <a:pPr indent="-355600" lvl="0" marL="457200" rtl="0" algn="l">
              <a:lnSpc>
                <a:spcPct val="115000"/>
              </a:lnSpc>
              <a:spcBef>
                <a:spcPts val="0"/>
              </a:spcBef>
              <a:spcAft>
                <a:spcPts val="0"/>
              </a:spcAft>
              <a:buSzPts val="2000"/>
              <a:buFont typeface="Arial"/>
              <a:buChar char="●"/>
            </a:pPr>
            <a:r>
              <a:rPr lang="vi-VN" sz="2000" u="sng">
                <a:solidFill>
                  <a:srgbClr val="1155CC"/>
                </a:solidFill>
                <a:latin typeface="Arial"/>
                <a:ea typeface="Arial"/>
                <a:cs typeface="Arial"/>
                <a:sym typeface="Arial"/>
                <a:hlinkClick r:id="rId4">
                  <a:extLst>
                    <a:ext uri="{A12FA001-AC4F-418D-AE19-62706E023703}">
                      <ahyp:hlinkClr val="tx"/>
                    </a:ext>
                  </a:extLst>
                </a:hlinkClick>
              </a:rPr>
              <a:t>Android Jetpack</a:t>
            </a:r>
            <a:r>
              <a:rPr lang="vi-VN" sz="2000">
                <a:solidFill>
                  <a:srgbClr val="1155CC"/>
                </a:solidFill>
                <a:latin typeface="Arial"/>
                <a:ea typeface="Arial"/>
                <a:cs typeface="Arial"/>
                <a:sym typeface="Arial"/>
              </a:rPr>
              <a:t> </a:t>
            </a:r>
            <a:endParaRPr>
              <a:solidFill>
                <a:srgbClr val="1155CC"/>
              </a:solidFill>
              <a:latin typeface="Arial"/>
              <a:ea typeface="Arial"/>
              <a:cs typeface="Arial"/>
              <a:sym typeface="Arial"/>
            </a:endParaRPr>
          </a:p>
          <a:p>
            <a:pPr indent="-355600" lvl="0" marL="457200" rtl="0" algn="l">
              <a:lnSpc>
                <a:spcPct val="115000"/>
              </a:lnSpc>
              <a:spcBef>
                <a:spcPts val="0"/>
              </a:spcBef>
              <a:spcAft>
                <a:spcPts val="0"/>
              </a:spcAft>
              <a:buSzPts val="2000"/>
              <a:buFont typeface="Arial"/>
              <a:buChar char="●"/>
            </a:pPr>
            <a:r>
              <a:rPr lang="vi-VN" sz="2000" u="sng">
                <a:solidFill>
                  <a:srgbClr val="1155CC"/>
                </a:solidFill>
                <a:latin typeface="Arial"/>
                <a:ea typeface="Arial"/>
                <a:cs typeface="Arial"/>
                <a:sym typeface="Arial"/>
                <a:hlinkClick r:id="rId5">
                  <a:extLst>
                    <a:ext uri="{A12FA001-AC4F-418D-AE19-62706E023703}">
                      <ahyp:hlinkClr val="tx"/>
                    </a:ext>
                  </a:extLst>
                </a:hlinkClick>
              </a:rPr>
              <a:t>Tổng quan về ViewModel</a:t>
            </a:r>
            <a:r>
              <a:rPr lang="vi-VN" sz="2000">
                <a:solidFill>
                  <a:srgbClr val="1155CC"/>
                </a:solidFill>
                <a:latin typeface="Arial"/>
                <a:ea typeface="Arial"/>
                <a:cs typeface="Arial"/>
                <a:sym typeface="Arial"/>
              </a:rPr>
              <a:t> </a:t>
            </a:r>
            <a:endParaRPr>
              <a:solidFill>
                <a:srgbClr val="1155CC"/>
              </a:solidFill>
              <a:latin typeface="Arial"/>
              <a:ea typeface="Arial"/>
              <a:cs typeface="Arial"/>
              <a:sym typeface="Arial"/>
            </a:endParaRPr>
          </a:p>
          <a:p>
            <a:pPr indent="-355600" lvl="0" marL="457200" rtl="0" algn="l">
              <a:lnSpc>
                <a:spcPct val="115000"/>
              </a:lnSpc>
              <a:spcBef>
                <a:spcPts val="0"/>
              </a:spcBef>
              <a:spcAft>
                <a:spcPts val="0"/>
              </a:spcAft>
              <a:buSzPts val="2000"/>
              <a:buFont typeface="Arial"/>
              <a:buChar char="●"/>
            </a:pPr>
            <a:r>
              <a:rPr lang="vi-VN" sz="2000" u="sng">
                <a:solidFill>
                  <a:srgbClr val="1155CC"/>
                </a:solidFill>
                <a:latin typeface="Arial"/>
                <a:ea typeface="Arial"/>
                <a:cs typeface="Arial"/>
                <a:sym typeface="Arial"/>
                <a:hlinkClick r:id="rId6">
                  <a:extLst>
                    <a:ext uri="{A12FA001-AC4F-418D-AE19-62706E023703}">
                      <ahyp:hlinkClr val="tx"/>
                    </a:ext>
                  </a:extLst>
                </a:hlinkClick>
              </a:rPr>
              <a:t>Ứng dụng mẫu theo cấu trúc Android</a:t>
            </a:r>
            <a:r>
              <a:rPr lang="vi-VN" sz="2000">
                <a:solidFill>
                  <a:srgbClr val="1155CC"/>
                </a:solidFill>
                <a:latin typeface="Arial"/>
                <a:ea typeface="Arial"/>
                <a:cs typeface="Arial"/>
                <a:sym typeface="Arial"/>
              </a:rPr>
              <a:t> </a:t>
            </a:r>
            <a:endParaRPr>
              <a:solidFill>
                <a:srgbClr val="1155CC"/>
              </a:solidFill>
              <a:latin typeface="Arial"/>
              <a:ea typeface="Arial"/>
              <a:cs typeface="Arial"/>
              <a:sym typeface="Arial"/>
            </a:endParaRPr>
          </a:p>
          <a:p>
            <a:pPr indent="-355600" lvl="0" marL="457200" rtl="0" algn="l">
              <a:lnSpc>
                <a:spcPct val="115000"/>
              </a:lnSpc>
              <a:spcBef>
                <a:spcPts val="0"/>
              </a:spcBef>
              <a:spcAft>
                <a:spcPts val="0"/>
              </a:spcAft>
              <a:buSzPts val="2000"/>
              <a:buFont typeface="Arial"/>
              <a:buChar char="●"/>
            </a:pPr>
            <a:r>
              <a:rPr lang="vi-VN" sz="2000" u="sng">
                <a:solidFill>
                  <a:srgbClr val="1155CC"/>
                </a:solidFill>
                <a:latin typeface="Arial"/>
                <a:ea typeface="Arial"/>
                <a:cs typeface="Arial"/>
                <a:sym typeface="Arial"/>
                <a:hlinkClick r:id="rId7">
                  <a:extLst>
                    <a:ext uri="{A12FA001-AC4F-418D-AE19-62706E023703}">
                      <ahyp:hlinkClr val="tx"/>
                    </a:ext>
                  </a:extLst>
                </a:hlinkClick>
              </a:rPr>
              <a:t>ViewModelProvider</a:t>
            </a:r>
            <a:r>
              <a:rPr lang="vi-VN" sz="2000">
                <a:solidFill>
                  <a:srgbClr val="1155CC"/>
                </a:solidFill>
                <a:latin typeface="Arial"/>
                <a:ea typeface="Arial"/>
                <a:cs typeface="Arial"/>
                <a:sym typeface="Arial"/>
              </a:rPr>
              <a:t> </a:t>
            </a:r>
            <a:endParaRPr>
              <a:solidFill>
                <a:srgbClr val="1155CC"/>
              </a:solidFill>
              <a:latin typeface="Arial"/>
              <a:ea typeface="Arial"/>
              <a:cs typeface="Arial"/>
              <a:sym typeface="Arial"/>
            </a:endParaRPr>
          </a:p>
          <a:p>
            <a:pPr indent="-355600" lvl="0" marL="457200" rtl="0" algn="l">
              <a:lnSpc>
                <a:spcPct val="115000"/>
              </a:lnSpc>
              <a:spcBef>
                <a:spcPts val="0"/>
              </a:spcBef>
              <a:spcAft>
                <a:spcPts val="0"/>
              </a:spcAft>
              <a:buSzPts val="2000"/>
              <a:buFont typeface="Arial"/>
              <a:buChar char="●"/>
            </a:pPr>
            <a:r>
              <a:rPr lang="vi-VN" sz="2000" u="sng">
                <a:solidFill>
                  <a:srgbClr val="1155CC"/>
                </a:solidFill>
                <a:latin typeface="Arial"/>
                <a:ea typeface="Arial"/>
                <a:cs typeface="Arial"/>
                <a:sym typeface="Arial"/>
                <a:hlinkClick r:id="rId8">
                  <a:extLst>
                    <a:ext uri="{A12FA001-AC4F-418D-AE19-62706E023703}">
                      <ahyp:hlinkClr val="tx"/>
                    </a:ext>
                  </a:extLst>
                </a:hlinkClick>
              </a:rPr>
              <a:t>Tải dữ liệu nhận biết vòng đời với các thành phần cấu trúc</a:t>
            </a:r>
            <a:r>
              <a:rPr lang="vi-VN" sz="2000">
                <a:solidFill>
                  <a:srgbClr val="1155CC"/>
                </a:solidFill>
                <a:latin typeface="Arial"/>
                <a:ea typeface="Arial"/>
                <a:cs typeface="Arial"/>
                <a:sym typeface="Arial"/>
              </a:rPr>
              <a:t> </a:t>
            </a:r>
            <a:endParaRPr>
              <a:solidFill>
                <a:srgbClr val="1155CC"/>
              </a:solidFill>
              <a:latin typeface="Arial"/>
              <a:ea typeface="Arial"/>
              <a:cs typeface="Arial"/>
              <a:sym typeface="Arial"/>
            </a:endParaRPr>
          </a:p>
          <a:p>
            <a:pPr indent="-355600" lvl="0" marL="457200" rtl="0" algn="l">
              <a:lnSpc>
                <a:spcPct val="115000"/>
              </a:lnSpc>
              <a:spcBef>
                <a:spcPts val="0"/>
              </a:spcBef>
              <a:spcAft>
                <a:spcPts val="0"/>
              </a:spcAft>
              <a:buSzPts val="2000"/>
              <a:buFont typeface="Arial"/>
              <a:buChar char="●"/>
            </a:pPr>
            <a:r>
              <a:rPr lang="vi-VN" sz="2000" u="sng">
                <a:solidFill>
                  <a:srgbClr val="1155CC"/>
                </a:solidFill>
                <a:latin typeface="Arial"/>
                <a:ea typeface="Arial"/>
                <a:cs typeface="Arial"/>
                <a:sym typeface="Arial"/>
                <a:hlinkClick r:id="rId9">
                  <a:extLst>
                    <a:ext uri="{A12FA001-AC4F-418D-AE19-62706E023703}">
                      <ahyp:hlinkClr val="tx"/>
                    </a:ext>
                  </a:extLst>
                </a:hlinkClick>
              </a:rPr>
              <a:t>ViewModel và LiveData: Mẫu + Đi ngược lại mẫu</a:t>
            </a:r>
            <a:endParaRPr>
              <a:solidFill>
                <a:srgbClr val="1155CC"/>
              </a:solidFill>
              <a:latin typeface="Arial"/>
              <a:ea typeface="Arial"/>
              <a:cs typeface="Arial"/>
              <a:sym typeface="Arial"/>
            </a:endParaRPr>
          </a:p>
        </p:txBody>
      </p:sp>
      <p:sp>
        <p:nvSpPr>
          <p:cNvPr id="392" name="Google Shape;392;p5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Lộ trình</a:t>
            </a:r>
            <a:endParaRPr>
              <a:latin typeface="Arial"/>
              <a:ea typeface="Arial"/>
              <a:cs typeface="Arial"/>
              <a:sym typeface="Arial"/>
            </a:endParaRPr>
          </a:p>
        </p:txBody>
      </p:sp>
      <p:sp>
        <p:nvSpPr>
          <p:cNvPr id="398" name="Google Shape;398;p5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99" name="Google Shape;399;p58"/>
          <p:cNvSpPr txBox="1"/>
          <p:nvPr>
            <p:ph idx="1" type="body"/>
          </p:nvPr>
        </p:nvSpPr>
        <p:spPr>
          <a:xfrm>
            <a:off x="311711" y="1490519"/>
            <a:ext cx="5459939" cy="89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a:latin typeface="Arial"/>
                <a:ea typeface="Arial"/>
                <a:cs typeface="Arial"/>
                <a:sym typeface="Arial"/>
              </a:rPr>
              <a:t>Thực hành những gì bạn đã học được bằng cách hoàn thành lộ trình này:</a:t>
            </a:r>
            <a:endParaRPr sz="2300">
              <a:latin typeface="Arial"/>
              <a:ea typeface="Arial"/>
              <a:cs typeface="Arial"/>
              <a:sym typeface="Arial"/>
            </a:endParaRPr>
          </a:p>
          <a:p>
            <a:pPr indent="0" lvl="0" marL="0" rtl="0" algn="l">
              <a:lnSpc>
                <a:spcPct val="115000"/>
              </a:lnSpc>
              <a:spcBef>
                <a:spcPts val="1000"/>
              </a:spcBef>
              <a:spcAft>
                <a:spcPts val="1000"/>
              </a:spcAft>
              <a:buSzPts val="2400"/>
              <a:buNone/>
            </a:pPr>
            <a:r>
              <a:rPr lang="vi-VN" u="sng">
                <a:solidFill>
                  <a:schemeClr val="hlink"/>
                </a:solidFill>
                <a:latin typeface="Arial"/>
                <a:ea typeface="Arial"/>
                <a:cs typeface="Arial"/>
                <a:sym typeface="Arial"/>
                <a:hlinkClick r:id="rId3"/>
              </a:rPr>
              <a:t>Bài học 8: Cấu trúc ứng dụng (lớp giao diện người dùng)</a:t>
            </a:r>
            <a:endParaRPr sz="2300">
              <a:latin typeface="Arial"/>
              <a:ea typeface="Arial"/>
              <a:cs typeface="Arial"/>
              <a:sym typeface="Arial"/>
            </a:endParaRPr>
          </a:p>
        </p:txBody>
      </p:sp>
      <p:pic>
        <p:nvPicPr>
          <p:cNvPr id="400" name="Google Shape;400;p58"/>
          <p:cNvPicPr preferRelativeResize="0"/>
          <p:nvPr/>
        </p:nvPicPr>
        <p:blipFill rotWithShape="1">
          <a:blip r:embed="rId4">
            <a:alphaModFix/>
          </a:blip>
          <a:srcRect b="13226" l="12796" r="12273" t="12878"/>
          <a:stretch/>
        </p:blipFill>
        <p:spPr>
          <a:xfrm>
            <a:off x="5771650" y="1382495"/>
            <a:ext cx="2755850" cy="271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3400">
                <a:latin typeface="Arial"/>
                <a:ea typeface="Arial"/>
                <a:cs typeface="Arial"/>
                <a:sym typeface="Arial"/>
              </a:rPr>
              <a:t>Ví dụ về các quyết định ngắn hạn</a:t>
            </a:r>
            <a:endParaRPr>
              <a:latin typeface="Arial"/>
              <a:ea typeface="Arial"/>
              <a:cs typeface="Arial"/>
              <a:sym typeface="Arial"/>
            </a:endParaRPr>
          </a:p>
        </p:txBody>
      </p:sp>
      <p:sp>
        <p:nvSpPr>
          <p:cNvPr id="106" name="Google Shape;106;p21"/>
          <p:cNvSpPr txBox="1"/>
          <p:nvPr>
            <p:ph idx="1" type="body"/>
          </p:nvPr>
        </p:nvSpPr>
        <p:spPr>
          <a:xfrm>
            <a:off x="311700" y="1685875"/>
            <a:ext cx="8647500" cy="23832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Font typeface="Arial"/>
              <a:buChar char="●"/>
            </a:pPr>
            <a:r>
              <a:rPr lang="vi-VN" sz="2200">
                <a:latin typeface="Arial"/>
                <a:ea typeface="Arial"/>
                <a:cs typeface="Arial"/>
                <a:sym typeface="Arial"/>
              </a:rPr>
              <a:t>Điều chỉnh ứng dụng của bạn theo một thiết bị cụ thể </a:t>
            </a:r>
            <a:endParaRPr>
              <a:latin typeface="Arial"/>
              <a:ea typeface="Arial"/>
              <a:cs typeface="Arial"/>
              <a:sym typeface="Arial"/>
            </a:endParaRPr>
          </a:p>
          <a:p>
            <a:pPr indent="-368300" lvl="0" marL="457200" rtl="0" algn="l">
              <a:lnSpc>
                <a:spcPct val="115000"/>
              </a:lnSpc>
              <a:spcBef>
                <a:spcPts val="1000"/>
              </a:spcBef>
              <a:spcAft>
                <a:spcPts val="0"/>
              </a:spcAft>
              <a:buSzPts val="2200"/>
              <a:buFont typeface="Arial"/>
              <a:buChar char="●"/>
            </a:pPr>
            <a:r>
              <a:rPr lang="vi-VN" sz="2200">
                <a:latin typeface="Arial"/>
                <a:ea typeface="Arial"/>
                <a:cs typeface="Arial"/>
                <a:sym typeface="Arial"/>
              </a:rPr>
              <a:t>Sao chép và dán mã vào tệp của bạn một cách thiếu sáng suốt</a:t>
            </a:r>
            <a:endParaRPr>
              <a:latin typeface="Arial"/>
              <a:ea typeface="Arial"/>
              <a:cs typeface="Arial"/>
              <a:sym typeface="Arial"/>
            </a:endParaRPr>
          </a:p>
          <a:p>
            <a:pPr indent="-368300" lvl="0" marL="457200" rtl="0" algn="l">
              <a:lnSpc>
                <a:spcPct val="115000"/>
              </a:lnSpc>
              <a:spcBef>
                <a:spcPts val="1000"/>
              </a:spcBef>
              <a:spcAft>
                <a:spcPts val="0"/>
              </a:spcAft>
              <a:buSzPts val="2200"/>
              <a:buFont typeface="Arial"/>
              <a:buChar char="●"/>
            </a:pPr>
            <a:r>
              <a:rPr lang="vi-VN" sz="2200">
                <a:latin typeface="Arial"/>
                <a:ea typeface="Arial"/>
                <a:cs typeface="Arial"/>
                <a:sym typeface="Arial"/>
              </a:rPr>
              <a:t>Đặt mọi logic nghiệp vụ vào tệp hoạt động </a:t>
            </a:r>
            <a:endParaRPr>
              <a:latin typeface="Arial"/>
              <a:ea typeface="Arial"/>
              <a:cs typeface="Arial"/>
              <a:sym typeface="Arial"/>
            </a:endParaRPr>
          </a:p>
          <a:p>
            <a:pPr indent="-368300" lvl="0" marL="457200" rtl="0" algn="l">
              <a:lnSpc>
                <a:spcPct val="115000"/>
              </a:lnSpc>
              <a:spcBef>
                <a:spcPts val="1000"/>
              </a:spcBef>
              <a:spcAft>
                <a:spcPts val="1000"/>
              </a:spcAft>
              <a:buSzPts val="2200"/>
              <a:buFont typeface="Arial"/>
              <a:buChar char="●"/>
            </a:pPr>
            <a:r>
              <a:rPr lang="vi-VN" sz="2200">
                <a:latin typeface="Arial"/>
                <a:ea typeface="Arial"/>
                <a:cs typeface="Arial"/>
                <a:sym typeface="Arial"/>
              </a:rPr>
              <a:t>Mã hóa cứng các chuỗi mà người dùng thấy được trong mã của bạn </a:t>
            </a:r>
            <a:endParaRPr>
              <a:latin typeface="Arial"/>
              <a:ea typeface="Arial"/>
              <a:cs typeface="Arial"/>
              <a:sym typeface="Arial"/>
            </a:endParaRPr>
          </a:p>
        </p:txBody>
      </p:sp>
      <p:sp>
        <p:nvSpPr>
          <p:cNvPr id="107" name="Google Shape;107;p2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3300">
                <a:latin typeface="Arial"/>
                <a:ea typeface="Arial"/>
                <a:cs typeface="Arial"/>
                <a:sym typeface="Arial"/>
              </a:rPr>
              <a:t>Tại sao bạn cần có cấu trúc ứng dụng tốt</a:t>
            </a:r>
            <a:endParaRPr sz="3300">
              <a:latin typeface="Arial"/>
              <a:ea typeface="Arial"/>
              <a:cs typeface="Arial"/>
              <a:sym typeface="Arial"/>
            </a:endParaRPr>
          </a:p>
        </p:txBody>
      </p:sp>
      <p:sp>
        <p:nvSpPr>
          <p:cNvPr id="113" name="Google Shape;113;p22"/>
          <p:cNvSpPr txBox="1"/>
          <p:nvPr>
            <p:ph idx="1" type="body"/>
          </p:nvPr>
        </p:nvSpPr>
        <p:spPr>
          <a:xfrm>
            <a:off x="311700" y="1381075"/>
            <a:ext cx="8595900" cy="22449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Font typeface="Arial"/>
              <a:buChar char="●"/>
            </a:pPr>
            <a:r>
              <a:rPr lang="vi-VN" sz="2200">
                <a:latin typeface="Arial"/>
                <a:ea typeface="Arial"/>
                <a:cs typeface="Arial"/>
                <a:sym typeface="Arial"/>
              </a:rPr>
              <a:t>Xác định rõ nơi cần đặt logic nghiệp vụ cụ thể</a:t>
            </a:r>
            <a:endParaRPr>
              <a:latin typeface="Arial"/>
              <a:ea typeface="Arial"/>
              <a:cs typeface="Arial"/>
              <a:sym typeface="Arial"/>
            </a:endParaRPr>
          </a:p>
          <a:p>
            <a:pPr indent="-368300" lvl="0" marL="457200" rtl="0" algn="l">
              <a:lnSpc>
                <a:spcPct val="115000"/>
              </a:lnSpc>
              <a:spcBef>
                <a:spcPts val="1000"/>
              </a:spcBef>
              <a:spcAft>
                <a:spcPts val="0"/>
              </a:spcAft>
              <a:buSzPts val="2200"/>
              <a:buFont typeface="Arial"/>
              <a:buChar char="●"/>
            </a:pPr>
            <a:r>
              <a:rPr lang="vi-VN" sz="2200">
                <a:latin typeface="Arial"/>
                <a:ea typeface="Arial"/>
                <a:cs typeface="Arial"/>
                <a:sym typeface="Arial"/>
              </a:rPr>
              <a:t>Giúp các nhà phát triển dễ dàng cộng tác hơn</a:t>
            </a:r>
            <a:endParaRPr>
              <a:latin typeface="Arial"/>
              <a:ea typeface="Arial"/>
              <a:cs typeface="Arial"/>
              <a:sym typeface="Arial"/>
            </a:endParaRPr>
          </a:p>
          <a:p>
            <a:pPr indent="-368300" lvl="0" marL="457200" rtl="0" algn="l">
              <a:lnSpc>
                <a:spcPct val="115000"/>
              </a:lnSpc>
              <a:spcBef>
                <a:spcPts val="1000"/>
              </a:spcBef>
              <a:spcAft>
                <a:spcPts val="0"/>
              </a:spcAft>
              <a:buSzPts val="2200"/>
              <a:buFont typeface="Arial"/>
              <a:buChar char="●"/>
            </a:pPr>
            <a:r>
              <a:rPr lang="vi-VN" sz="2200">
                <a:latin typeface="Arial"/>
                <a:ea typeface="Arial"/>
                <a:cs typeface="Arial"/>
                <a:sym typeface="Arial"/>
              </a:rPr>
              <a:t>Giúp mã của bạn dễ kiểm tra hơn</a:t>
            </a:r>
            <a:endParaRPr>
              <a:latin typeface="Arial"/>
              <a:ea typeface="Arial"/>
              <a:cs typeface="Arial"/>
              <a:sym typeface="Arial"/>
            </a:endParaRPr>
          </a:p>
          <a:p>
            <a:pPr indent="-368300" lvl="0" marL="457200" rtl="0" algn="l">
              <a:lnSpc>
                <a:spcPct val="115000"/>
              </a:lnSpc>
              <a:spcBef>
                <a:spcPts val="1000"/>
              </a:spcBef>
              <a:spcAft>
                <a:spcPts val="0"/>
              </a:spcAft>
              <a:buSzPts val="2200"/>
              <a:buFont typeface="Arial"/>
              <a:buChar char="●"/>
            </a:pPr>
            <a:r>
              <a:rPr lang="vi-VN" sz="2200">
                <a:latin typeface="Arial"/>
                <a:ea typeface="Arial"/>
                <a:cs typeface="Arial"/>
                <a:sym typeface="Arial"/>
              </a:rPr>
              <a:t>Cho phép bạn hưởng lợi từ những vấn đề đã được giải quyết </a:t>
            </a:r>
            <a:endParaRPr>
              <a:latin typeface="Arial"/>
              <a:ea typeface="Arial"/>
              <a:cs typeface="Arial"/>
              <a:sym typeface="Arial"/>
            </a:endParaRPr>
          </a:p>
          <a:p>
            <a:pPr indent="-368300" lvl="0" marL="457200" rtl="0" algn="l">
              <a:lnSpc>
                <a:spcPct val="115000"/>
              </a:lnSpc>
              <a:spcBef>
                <a:spcPts val="1000"/>
              </a:spcBef>
              <a:spcAft>
                <a:spcPts val="1000"/>
              </a:spcAft>
              <a:buSzPts val="2200"/>
              <a:buFont typeface="Arial"/>
              <a:buChar char="●"/>
            </a:pPr>
            <a:r>
              <a:rPr lang="vi-VN" sz="2200">
                <a:latin typeface="Arial"/>
                <a:ea typeface="Arial"/>
                <a:cs typeface="Arial"/>
                <a:sym typeface="Arial"/>
              </a:rPr>
              <a:t>Tiết kiệm thời gian và giảm món nợ kỹ thuật khi bạn mở rộng ứng dụng của mình </a:t>
            </a:r>
            <a:endParaRPr>
              <a:latin typeface="Arial"/>
              <a:ea typeface="Arial"/>
              <a:cs typeface="Arial"/>
              <a:sym typeface="Arial"/>
            </a:endParaRPr>
          </a:p>
        </p:txBody>
      </p:sp>
      <p:sp>
        <p:nvSpPr>
          <p:cNvPr id="114" name="Google Shape;114;p2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3"/>
          <p:cNvPicPr preferRelativeResize="0"/>
          <p:nvPr/>
        </p:nvPicPr>
        <p:blipFill rotWithShape="1">
          <a:blip r:embed="rId3">
            <a:alphaModFix amt="31000"/>
          </a:blip>
          <a:srcRect b="0" l="0" r="0" t="0"/>
          <a:stretch/>
        </p:blipFill>
        <p:spPr>
          <a:xfrm>
            <a:off x="1600499" y="1042975"/>
            <a:ext cx="5697943" cy="3584194"/>
          </a:xfrm>
          <a:prstGeom prst="rect">
            <a:avLst/>
          </a:prstGeom>
          <a:noFill/>
          <a:ln>
            <a:noFill/>
          </a:ln>
        </p:spPr>
      </p:pic>
      <p:sp>
        <p:nvSpPr>
          <p:cNvPr id="120" name="Google Shape;120;p2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Android Jetpack</a:t>
            </a:r>
            <a:endParaRPr>
              <a:latin typeface="Arial"/>
              <a:ea typeface="Arial"/>
              <a:cs typeface="Arial"/>
              <a:sym typeface="Arial"/>
            </a:endParaRPr>
          </a:p>
        </p:txBody>
      </p:sp>
      <p:sp>
        <p:nvSpPr>
          <p:cNvPr id="121" name="Google Shape;121;p23"/>
          <p:cNvSpPr txBox="1"/>
          <p:nvPr>
            <p:ph idx="1" type="body"/>
          </p:nvPr>
        </p:nvSpPr>
        <p:spPr>
          <a:xfrm>
            <a:off x="261875" y="1836350"/>
            <a:ext cx="8604600" cy="17889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Font typeface="Arial"/>
              <a:buChar char="●"/>
            </a:pPr>
            <a:r>
              <a:rPr lang="vi-VN" sz="2200">
                <a:latin typeface="Arial"/>
                <a:ea typeface="Arial"/>
                <a:cs typeface="Arial"/>
                <a:sym typeface="Arial"/>
              </a:rPr>
              <a:t>Thư viện Android kết hợp các phương pháp hay nhất và cung cấp khả năng tương thích ngược trong các ứng dụng của bạn</a:t>
            </a:r>
            <a:endParaRPr>
              <a:latin typeface="Arial"/>
              <a:ea typeface="Arial"/>
              <a:cs typeface="Arial"/>
              <a:sym typeface="Arial"/>
            </a:endParaRPr>
          </a:p>
          <a:p>
            <a:pPr indent="-368300" lvl="0" marL="457200" rtl="0" algn="l">
              <a:lnSpc>
                <a:spcPct val="115000"/>
              </a:lnSpc>
              <a:spcBef>
                <a:spcPts val="1000"/>
              </a:spcBef>
              <a:spcAft>
                <a:spcPts val="1000"/>
              </a:spcAft>
              <a:buSzPts val="2200"/>
              <a:buChar char="●"/>
            </a:pPr>
            <a:r>
              <a:rPr lang="vi-VN" sz="2200">
                <a:latin typeface="Arial"/>
                <a:ea typeface="Arial"/>
                <a:cs typeface="Arial"/>
                <a:sym typeface="Arial"/>
              </a:rPr>
              <a:t>Jetpack bao gồm các thư viện gói</a:t>
            </a:r>
            <a:r>
              <a:rPr lang="vi-VN" sz="2200"/>
              <a:t> </a:t>
            </a:r>
            <a:r>
              <a:rPr lang="vi-VN" sz="2200">
                <a:latin typeface="Courier New"/>
                <a:ea typeface="Courier New"/>
                <a:cs typeface="Courier New"/>
                <a:sym typeface="Courier New"/>
              </a:rPr>
              <a:t>androidx.*</a:t>
            </a:r>
            <a:endParaRPr/>
          </a:p>
        </p:txBody>
      </p:sp>
      <p:sp>
        <p:nvSpPr>
          <p:cNvPr id="122" name="Google Shape;122;p2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Tách biệt vấn đề</a:t>
            </a:r>
            <a:endParaRPr>
              <a:latin typeface="Arial"/>
              <a:ea typeface="Arial"/>
              <a:cs typeface="Arial"/>
              <a:sym typeface="Arial"/>
            </a:endParaRPr>
          </a:p>
        </p:txBody>
      </p:sp>
      <p:sp>
        <p:nvSpPr>
          <p:cNvPr id="128" name="Google Shape;128;p2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grpSp>
        <p:nvGrpSpPr>
          <p:cNvPr id="129" name="Google Shape;129;p24"/>
          <p:cNvGrpSpPr/>
          <p:nvPr/>
        </p:nvGrpSpPr>
        <p:grpSpPr>
          <a:xfrm>
            <a:off x="995800" y="1417850"/>
            <a:ext cx="6428500" cy="2608050"/>
            <a:chOff x="839750" y="1265450"/>
            <a:chExt cx="6428500" cy="2608050"/>
          </a:xfrm>
        </p:grpSpPr>
        <p:cxnSp>
          <p:nvCxnSpPr>
            <p:cNvPr id="130" name="Google Shape;130;p24"/>
            <p:cNvCxnSpPr/>
            <p:nvPr/>
          </p:nvCxnSpPr>
          <p:spPr>
            <a:xfrm flipH="1" rot="10800000">
              <a:off x="3176600" y="1722050"/>
              <a:ext cx="547800" cy="466800"/>
            </a:xfrm>
            <a:prstGeom prst="straightConnector1">
              <a:avLst/>
            </a:prstGeom>
            <a:noFill/>
            <a:ln cap="flat" cmpd="sng" w="28575">
              <a:solidFill>
                <a:srgbClr val="083042"/>
              </a:solidFill>
              <a:prstDash val="solid"/>
              <a:round/>
              <a:headEnd len="sm" w="sm" type="none"/>
              <a:tailEnd len="med" w="med" type="triangle"/>
            </a:ln>
          </p:spPr>
        </p:cxnSp>
        <p:sp>
          <p:nvSpPr>
            <p:cNvPr id="131" name="Google Shape;131;p24"/>
            <p:cNvSpPr/>
            <p:nvPr/>
          </p:nvSpPr>
          <p:spPr>
            <a:xfrm>
              <a:off x="3736900" y="1265450"/>
              <a:ext cx="1397138" cy="823462"/>
            </a:xfrm>
            <a:custGeom>
              <a:rect b="b" l="l" r="r" t="t"/>
              <a:pathLst>
                <a:path extrusionOk="0" h="29391" w="50805">
                  <a:moveTo>
                    <a:pt x="0" y="5458"/>
                  </a:moveTo>
                  <a:lnTo>
                    <a:pt x="27292" y="5458"/>
                  </a:lnTo>
                  <a:lnTo>
                    <a:pt x="30231" y="0"/>
                  </a:lnTo>
                  <a:lnTo>
                    <a:pt x="49125" y="0"/>
                  </a:lnTo>
                  <a:lnTo>
                    <a:pt x="50805" y="5039"/>
                  </a:lnTo>
                  <a:lnTo>
                    <a:pt x="50805" y="29391"/>
                  </a:lnTo>
                  <a:lnTo>
                    <a:pt x="420" y="28972"/>
                  </a:lnTo>
                  <a:close/>
                </a:path>
              </a:pathLst>
            </a:custGeom>
            <a:solidFill>
              <a:schemeClr val="lt2"/>
            </a:solidFill>
            <a:ln cap="flat" cmpd="sng" w="28575">
              <a:solidFill>
                <a:srgbClr val="D9D9D9"/>
              </a:solidFill>
              <a:prstDash val="solid"/>
              <a:round/>
              <a:headEnd len="sm" w="sm" type="none"/>
              <a:tailEnd len="sm" w="sm" type="none"/>
            </a:ln>
          </p:spPr>
        </p:sp>
        <p:sp>
          <p:nvSpPr>
            <p:cNvPr id="132" name="Google Shape;132;p24"/>
            <p:cNvSpPr/>
            <p:nvPr/>
          </p:nvSpPr>
          <p:spPr>
            <a:xfrm>
              <a:off x="3642450" y="2372300"/>
              <a:ext cx="1637400" cy="1501200"/>
            </a:xfrm>
            <a:prstGeom prst="rect">
              <a:avLst/>
            </a:prstGeom>
            <a:solidFill>
              <a:srgbClr val="FFFFFF"/>
            </a:solidFill>
            <a:ln cap="flat" cmpd="sng" w="28575">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ViewModel</a:t>
              </a:r>
              <a:endParaRPr/>
            </a:p>
          </p:txBody>
        </p:sp>
        <p:sp>
          <p:nvSpPr>
            <p:cNvPr id="133" name="Google Shape;133;p24"/>
            <p:cNvSpPr/>
            <p:nvPr/>
          </p:nvSpPr>
          <p:spPr>
            <a:xfrm>
              <a:off x="3862875" y="2991625"/>
              <a:ext cx="1217700" cy="619200"/>
            </a:xfrm>
            <a:prstGeom prst="rect">
              <a:avLst/>
            </a:prstGeom>
            <a:solidFill>
              <a:srgbClr val="F3F3F3"/>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LiveData</a:t>
              </a:r>
              <a:endParaRPr/>
            </a:p>
          </p:txBody>
        </p:sp>
        <p:grpSp>
          <p:nvGrpSpPr>
            <p:cNvPr id="134" name="Google Shape;134;p24"/>
            <p:cNvGrpSpPr/>
            <p:nvPr/>
          </p:nvGrpSpPr>
          <p:grpSpPr>
            <a:xfrm>
              <a:off x="5872150" y="2849850"/>
              <a:ext cx="1396100" cy="970950"/>
              <a:chOff x="7017200" y="2907650"/>
              <a:chExt cx="1396100" cy="970950"/>
            </a:xfrm>
          </p:grpSpPr>
          <p:sp>
            <p:nvSpPr>
              <p:cNvPr id="135" name="Google Shape;135;p24"/>
              <p:cNvSpPr/>
              <p:nvPr/>
            </p:nvSpPr>
            <p:spPr>
              <a:xfrm flipH="1" rot="5400000">
                <a:off x="7229775" y="2695075"/>
                <a:ext cx="970950" cy="1396100"/>
              </a:xfrm>
              <a:prstGeom prst="flowChartMagneticDrum">
                <a:avLst/>
              </a:prstGeom>
              <a:solidFill>
                <a:schemeClr val="lt2"/>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4"/>
              <p:cNvSpPr txBox="1"/>
              <p:nvPr/>
            </p:nvSpPr>
            <p:spPr>
              <a:xfrm>
                <a:off x="7116925" y="3356307"/>
                <a:ext cx="1217700" cy="304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Lớp dữ liệu</a:t>
                </a:r>
                <a:endParaRPr/>
              </a:p>
            </p:txBody>
          </p:sp>
        </p:grpSp>
        <p:cxnSp>
          <p:nvCxnSpPr>
            <p:cNvPr id="137" name="Google Shape;137;p24"/>
            <p:cNvCxnSpPr>
              <a:endCxn id="132" idx="1"/>
            </p:cNvCxnSpPr>
            <p:nvPr/>
          </p:nvCxnSpPr>
          <p:spPr>
            <a:xfrm>
              <a:off x="3181350" y="2655500"/>
              <a:ext cx="461100" cy="467400"/>
            </a:xfrm>
            <a:prstGeom prst="straightConnector1">
              <a:avLst/>
            </a:prstGeom>
            <a:noFill/>
            <a:ln cap="flat" cmpd="sng" w="28575">
              <a:solidFill>
                <a:srgbClr val="083042"/>
              </a:solidFill>
              <a:prstDash val="solid"/>
              <a:round/>
              <a:headEnd len="sm" w="sm" type="none"/>
              <a:tailEnd len="med" w="med" type="triangle"/>
            </a:ln>
          </p:spPr>
        </p:cxnSp>
        <p:cxnSp>
          <p:nvCxnSpPr>
            <p:cNvPr id="138" name="Google Shape;138;p24"/>
            <p:cNvCxnSpPr/>
            <p:nvPr/>
          </p:nvCxnSpPr>
          <p:spPr>
            <a:xfrm>
              <a:off x="5290450" y="3366375"/>
              <a:ext cx="577200" cy="3300"/>
            </a:xfrm>
            <a:prstGeom prst="straightConnector1">
              <a:avLst/>
            </a:prstGeom>
            <a:noFill/>
            <a:ln cap="flat" cmpd="sng" w="28575">
              <a:solidFill>
                <a:srgbClr val="083042"/>
              </a:solidFill>
              <a:prstDash val="solid"/>
              <a:round/>
              <a:headEnd len="sm" w="sm" type="none"/>
              <a:tailEnd len="med" w="med" type="triangle"/>
            </a:ln>
          </p:spPr>
        </p:cxnSp>
        <p:sp>
          <p:nvSpPr>
            <p:cNvPr id="139" name="Google Shape;139;p24"/>
            <p:cNvSpPr/>
            <p:nvPr/>
          </p:nvSpPr>
          <p:spPr>
            <a:xfrm>
              <a:off x="839750" y="1960275"/>
              <a:ext cx="2330400" cy="970800"/>
            </a:xfrm>
            <a:prstGeom prst="rect">
              <a:avLst/>
            </a:prstGeom>
            <a:solidFill>
              <a:srgbClr val="F3F3F3"/>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Bộ điều khiển giao diện người dùng</a:t>
              </a:r>
              <a:br>
                <a:rPr b="0" i="0" lang="vi-VN" sz="1800" u="none" cap="none" strike="noStrike">
                  <a:solidFill>
                    <a:srgbClr val="000000"/>
                  </a:solidFill>
                  <a:latin typeface="Roboto Condensed"/>
                  <a:ea typeface="Roboto Condensed"/>
                  <a:cs typeface="Roboto Condensed"/>
                  <a:sym typeface="Roboto Condensed"/>
                </a:rPr>
              </a:br>
              <a:r>
                <a:rPr b="0" i="0" lang="vi-VN" sz="1800" u="none" cap="none" strike="noStrike">
                  <a:solidFill>
                    <a:srgbClr val="000000"/>
                  </a:solidFill>
                  <a:latin typeface="Roboto Condensed"/>
                  <a:ea typeface="Roboto Condensed"/>
                  <a:cs typeface="Roboto Condensed"/>
                  <a:sym typeface="Roboto Condensed"/>
                </a:rPr>
                <a:t>(Hoạt động/mảnh)</a:t>
              </a:r>
              <a:endParaRPr/>
            </a:p>
          </p:txBody>
        </p:sp>
        <p:sp>
          <p:nvSpPr>
            <p:cNvPr id="140" name="Google Shape;140;p24"/>
            <p:cNvSpPr txBox="1"/>
            <p:nvPr/>
          </p:nvSpPr>
          <p:spPr>
            <a:xfrm>
              <a:off x="3852875" y="1588775"/>
              <a:ext cx="1209600" cy="281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res/layout</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Các thành phần cấu trúc</a:t>
            </a:r>
            <a:endParaRPr>
              <a:latin typeface="Arial"/>
              <a:ea typeface="Arial"/>
              <a:cs typeface="Arial"/>
              <a:sym typeface="Arial"/>
            </a:endParaRPr>
          </a:p>
        </p:txBody>
      </p:sp>
      <p:sp>
        <p:nvSpPr>
          <p:cNvPr id="146" name="Google Shape;146;p25"/>
          <p:cNvSpPr txBox="1"/>
          <p:nvPr>
            <p:ph idx="1" type="body"/>
          </p:nvPr>
        </p:nvSpPr>
        <p:spPr>
          <a:xfrm>
            <a:off x="311700" y="1685875"/>
            <a:ext cx="8520600" cy="21408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Font typeface="Arial"/>
              <a:buChar char="●"/>
            </a:pPr>
            <a:r>
              <a:rPr lang="vi-VN" sz="2200">
                <a:latin typeface="Arial"/>
                <a:ea typeface="Arial"/>
                <a:cs typeface="Arial"/>
                <a:sym typeface="Arial"/>
              </a:rPr>
              <a:t>Các mẫu thiết kế cấu trúc, như </a:t>
            </a:r>
            <a:r>
              <a:rPr lang="vi-VN" sz="2200">
                <a:solidFill>
                  <a:schemeClr val="dk1"/>
                </a:solidFill>
                <a:latin typeface="Arial"/>
                <a:ea typeface="Arial"/>
                <a:cs typeface="Arial"/>
                <a:sym typeface="Arial"/>
              </a:rPr>
              <a:t>MVVM và MVI,</a:t>
            </a:r>
            <a:r>
              <a:rPr lang="vi-VN" sz="2200">
                <a:latin typeface="Arial"/>
                <a:ea typeface="Arial"/>
                <a:cs typeface="Arial"/>
                <a:sym typeface="Arial"/>
              </a:rPr>
              <a:t> mô tả một mẫu chung chung cho cấu trúc ứng dụng mà bạn cần xây dựng. </a:t>
            </a:r>
            <a:endParaRPr>
              <a:latin typeface="Arial"/>
              <a:ea typeface="Arial"/>
              <a:cs typeface="Arial"/>
              <a:sym typeface="Arial"/>
            </a:endParaRPr>
          </a:p>
          <a:p>
            <a:pPr indent="-368300" lvl="0" marL="457200" rtl="0" algn="l">
              <a:lnSpc>
                <a:spcPct val="115000"/>
              </a:lnSpc>
              <a:spcBef>
                <a:spcPts val="1000"/>
              </a:spcBef>
              <a:spcAft>
                <a:spcPts val="1000"/>
              </a:spcAft>
              <a:buSzPts val="2200"/>
              <a:buFont typeface="Arial"/>
              <a:buChar char="●"/>
            </a:pPr>
            <a:r>
              <a:rPr lang="vi-VN" sz="2200">
                <a:latin typeface="Arial"/>
                <a:ea typeface="Arial"/>
                <a:cs typeface="Arial"/>
                <a:sym typeface="Arial"/>
              </a:rPr>
              <a:t>Các thành phần cấu trúc của Jetpack giúp bạn thiết kế những ứng dụng mạnh mẽ, có thể kiểm tra và bảo trì.</a:t>
            </a:r>
            <a:endParaRPr>
              <a:latin typeface="Arial"/>
              <a:ea typeface="Arial"/>
              <a:cs typeface="Arial"/>
              <a:sym typeface="Arial"/>
            </a:endParaRPr>
          </a:p>
        </p:txBody>
      </p:sp>
      <p:sp>
        <p:nvSpPr>
          <p:cNvPr id="147" name="Google Shape;147;p2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