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5"/>
    <p:sldMasterId id="214748366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Lst>
  <p:sldSz cy="5143500" cx="9144000"/>
  <p:notesSz cx="6858000" cy="9144000"/>
  <p:embeddedFontLst>
    <p:embeddedFont>
      <p:font typeface="Roboto"/>
      <p:regular r:id="rId63"/>
      <p:bold r:id="rId64"/>
      <p:italic r:id="rId65"/>
      <p:boldItalic r:id="rId66"/>
    </p:embeddedFont>
    <p:embeddedFont>
      <p:font typeface="Roboto Condensed"/>
      <p:regular r:id="rId67"/>
      <p:bold r:id="rId68"/>
      <p:italic r:id="rId69"/>
      <p:boldItalic r:id="rId70"/>
    </p:embeddedFont>
    <p:embeddedFont>
      <p:font typeface="Roboto Mono"/>
      <p:regular r:id="rId71"/>
      <p:bold r:id="rId72"/>
      <p:italic r:id="rId73"/>
      <p:boldItalic r:id="rId7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BC652D2-EB9F-4462-8EA5-4EC5A8493DF4}">
  <a:tblStyle styleId="{8BC652D2-EB9F-4462-8EA5-4EC5A8493DF4}"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font" Target="fonts/RobotoMono-italic.fntdata"/><Relationship Id="rId72" Type="http://schemas.openxmlformats.org/officeDocument/2006/relationships/font" Target="fonts/RobotoMono-bold.fntdata"/><Relationship Id="rId31" Type="http://schemas.openxmlformats.org/officeDocument/2006/relationships/slide" Target="slides/slide24.xml"/><Relationship Id="rId30" Type="http://schemas.openxmlformats.org/officeDocument/2006/relationships/slide" Target="slides/slide23.xml"/><Relationship Id="rId74" Type="http://schemas.openxmlformats.org/officeDocument/2006/relationships/font" Target="fonts/RobotoMono-boldItalic.fntdata"/><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71" Type="http://schemas.openxmlformats.org/officeDocument/2006/relationships/font" Target="fonts/RobotoMono-regular.fntdata"/><Relationship Id="rId70" Type="http://schemas.openxmlformats.org/officeDocument/2006/relationships/font" Target="fonts/RobotoCondensed-boldItalic.fntdata"/><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slide" Target="slides/slide55.xml"/><Relationship Id="rId61" Type="http://schemas.openxmlformats.org/officeDocument/2006/relationships/slide" Target="slides/slide54.xml"/><Relationship Id="rId20" Type="http://schemas.openxmlformats.org/officeDocument/2006/relationships/slide" Target="slides/slide13.xml"/><Relationship Id="rId64" Type="http://schemas.openxmlformats.org/officeDocument/2006/relationships/font" Target="fonts/Roboto-bold.fntdata"/><Relationship Id="rId63" Type="http://schemas.openxmlformats.org/officeDocument/2006/relationships/font" Target="fonts/Roboto-regular.fntdata"/><Relationship Id="rId22" Type="http://schemas.openxmlformats.org/officeDocument/2006/relationships/slide" Target="slides/slide15.xml"/><Relationship Id="rId66" Type="http://schemas.openxmlformats.org/officeDocument/2006/relationships/font" Target="fonts/Roboto-boldItalic.fntdata"/><Relationship Id="rId21" Type="http://schemas.openxmlformats.org/officeDocument/2006/relationships/slide" Target="slides/slide14.xml"/><Relationship Id="rId65" Type="http://schemas.openxmlformats.org/officeDocument/2006/relationships/font" Target="fonts/Roboto-italic.fntdata"/><Relationship Id="rId24" Type="http://schemas.openxmlformats.org/officeDocument/2006/relationships/slide" Target="slides/slide17.xml"/><Relationship Id="rId68" Type="http://schemas.openxmlformats.org/officeDocument/2006/relationships/font" Target="fonts/RobotoCondensed-bold.fntdata"/><Relationship Id="rId23" Type="http://schemas.openxmlformats.org/officeDocument/2006/relationships/slide" Target="slides/slide16.xml"/><Relationship Id="rId67" Type="http://schemas.openxmlformats.org/officeDocument/2006/relationships/font" Target="fonts/RobotoCondensed-regular.fntdata"/><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font" Target="fonts/RobotoCondensed-italic.fntdata"/><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jetpack/androidx/releases/room"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x/room/Database" TargetMode="External"/><Relationship Id="rId3" Type="http://schemas.openxmlformats.org/officeDocument/2006/relationships/hyperlink" Target="https://developer.android.com/training/data-storage/room/defining-data" TargetMode="External"/><Relationship Id="rId4" Type="http://schemas.openxmlformats.org/officeDocument/2006/relationships/hyperlink" Target="https://developer.android.com/training/data-storage/room/accessing-data" TargetMode="External"/><Relationship Id="rId5" Type="http://schemas.openxmlformats.org/officeDocument/2006/relationships/hyperlink" Target="https://developer.android.com/training/data-storage/room"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data-classes.html"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studio/write/annotations" TargetMode="External"/><Relationship Id="rId3" Type="http://schemas.openxmlformats.org/officeDocument/2006/relationships/hyperlink" Target="https://kotlinlang.org/docs/reference/annotations.html" TargetMode="External"/><Relationship Id="rId4" Type="http://schemas.openxmlformats.org/officeDocument/2006/relationships/hyperlink" Target="https://developer.android.com/reference/kotlin/androidx/room/package-summary.html"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x/room/Entity"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raining/data-storage/room/accessing-data#kotlin" TargetMode="External"/><Relationship Id="rId3" Type="http://schemas.openxmlformats.org/officeDocument/2006/relationships/hyperlink" Target="https://developer.android.com/reference/kotlin/androidx/room/Dao"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raining/data-storage/room/accessing-data" TargetMode="Externa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raining/data-storage/room/accessing-data" TargetMode="External"/><Relationship Id="rId3" Type="http://schemas.openxmlformats.org/officeDocument/2006/relationships/hyperlink" Target="https://kotlinlang.org/docs/reference/functions.html#variable-number-of-arguments-varargs" TargetMode="Externa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raining/data-storage/room/accessing-data#convenience-update" TargetMode="Externa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raining/data-storage/room/accessing-data#convenience-delete" TargetMode="Externa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x/room/Database" TargetMode="External"/><Relationship Id="rId3" Type="http://schemas.openxmlformats.org/officeDocument/2006/relationships/hyperlink" Target="https://developer.android.com/training/data-storage/room" TargetMode="Externa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raining/data-storage/room/migrating-db-versions" TargetMode="Externa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opic/performance/vitals/render" TargetMode="Externa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kotlin/coroutines" TargetMode="Externa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kotlin/coroutines" TargetMode="External"/><Relationship Id="rId3" Type="http://schemas.openxmlformats.org/officeDocument/2006/relationships/hyperlink" Target="https://kotlinlang.org/docs/reference/coroutines/basics.html" TargetMode="External"/><Relationship Id="rId4" Type="http://schemas.openxmlformats.org/officeDocument/2006/relationships/hyperlink" Target="https://kotlinlang.org/docs/reference/coroutines/cancellation-and-timeouts.html" TargetMode="Externa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youtube.com/watch?v=IQf-vtIC-Uc" TargetMode="Externa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raining/data-storage/room/accessing-data#kotlin-coroutines" TargetMode="External"/><Relationship Id="rId3" Type="http://schemas.openxmlformats.org/officeDocument/2006/relationships/hyperlink" Target="https://medium.com/androiddevelopers/room-coroutines-422b786dc4c5"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content/SharedPreferences" TargetMode="External"/><Relationship Id="rId3" Type="http://schemas.openxmlformats.org/officeDocument/2006/relationships/hyperlink" Target="https://developer.android.com/training/data-storage/shared-preferences" TargetMode="External"/><Relationship Id="rId4" Type="http://schemas.openxmlformats.org/officeDocument/2006/relationships/hyperlink" Target="https://developer.android.com/training/data-storage" TargetMode="Externa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kotlin/coroutines-adv#main-safety" TargetMode="Externa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kotlin/coroutines#use-coroutines-for-main-safety" TargetMode="Externa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edium.com/@elizarov/coroutine-context-and-scope-c8b255d59055" TargetMode="External"/><Relationship Id="rId3" Type="http://schemas.openxmlformats.org/officeDocument/2006/relationships/hyperlink" Target="https://kotlinlang.org/docs/reference/coroutines/coroutine-context-and-dispatchers.html" TargetMode="External"/><Relationship Id="rId4" Type="http://schemas.openxmlformats.org/officeDocument/2006/relationships/hyperlink" Target="https://developer.android.com/topic/libraries/architecture/coroutines#dependencies" TargetMode="Externa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coroutines/coroutine-context-and-dispatchers.html" TargetMode="Externa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edium.com/androiddevelopers/easy-coroutines-in-android-viewmodelscope-25bffb605471" TargetMode="External"/><Relationship Id="rId3" Type="http://schemas.openxmlformats.org/officeDocument/2006/relationships/hyperlink" Target="https://developer.android.com/topic/libraries/architecture/coroutines" TargetMode="External"/><Relationship Id="rId4" Type="http://schemas.openxmlformats.org/officeDocument/2006/relationships/hyperlink" Target="https://developer.android.com/topic/libraries/architecture/coroutines#dependencies" TargetMode="Externa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androidx/lifecycle/AndroidViewModel" TargetMode="Externa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raining/data-storage/room/testing-db" TargetMode="Externa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sqlite.org/index.html" TargetMode="External"/><Relationship Id="rId3" Type="http://schemas.openxmlformats.org/officeDocument/2006/relationships/hyperlink" Target="https://www.sqlite.org/lang.html" TargetMode="External"/><Relationship Id="rId4" Type="http://schemas.openxmlformats.org/officeDocument/2006/relationships/hyperlink" Target="https://www.sqlite.org/omitted.html"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sqlite.org/lang.html" TargetMode="External"/><Relationship Id="rId3" Type="http://schemas.openxmlformats.org/officeDocument/2006/relationships/hyperlink" Target="https://sqlite.org/cli.html" TargetMode="External"/><Relationship Id="rId4" Type="http://schemas.openxmlformats.org/officeDocument/2006/relationships/hyperlink" Target="https://www.sqlite.org/lang_keywords.html"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solidFill>
                  <a:schemeClr val="dk1"/>
                </a:solidFill>
              </a:rPr>
              <a:t>Thư viện lưu trữ Phòng cung cấp một lớp trừu tượng qua SQLite để mang lại khả năng truy cập cơ sở dữ liệu mạnh mẽ hơn, đồng thời khai thác toàn bộ sức mạnh của SQLite.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solidFill>
                  <a:srgbClr val="3C4043"/>
                </a:solidFill>
                <a:highlight>
                  <a:srgbClr val="FFFFFF"/>
                </a:highlight>
              </a:rPr>
              <a:t>Để sử dụng thư viện Phòng, hãy thêm các phần phụ thuộc này vào tệp </a:t>
            </a:r>
            <a:r>
              <a:rPr lang="vi-VN">
                <a:solidFill>
                  <a:srgbClr val="3C4043"/>
                </a:solidFill>
                <a:highlight>
                  <a:srgbClr val="FFFFFF"/>
                </a:highlight>
                <a:latin typeface="Courier New"/>
                <a:ea typeface="Courier New"/>
                <a:cs typeface="Courier New"/>
                <a:sym typeface="Courier New"/>
              </a:rPr>
              <a:t>build.gradle</a:t>
            </a:r>
            <a:r>
              <a:rPr lang="vi-VN">
                <a:solidFill>
                  <a:srgbClr val="3C4043"/>
                </a:solidFill>
                <a:highlight>
                  <a:srgbClr val="FFFFFF"/>
                </a:highlight>
              </a:rPr>
              <a:t> của ứng dụng.</a:t>
            </a:r>
            <a:endParaRPr/>
          </a:p>
          <a:p>
            <a:pPr indent="0" lvl="0" marL="0" rtl="0" algn="l">
              <a:lnSpc>
                <a:spcPct val="100000"/>
              </a:lnSpc>
              <a:spcBef>
                <a:spcPts val="0"/>
              </a:spcBef>
              <a:spcAft>
                <a:spcPts val="0"/>
              </a:spcAft>
              <a:buSzPts val="1100"/>
              <a:buNone/>
            </a:pPr>
            <a:r>
              <a:t/>
            </a:r>
            <a:endParaRPr>
              <a:solidFill>
                <a:srgbClr val="3C4043"/>
              </a:solidFill>
              <a:highlight>
                <a:srgbClr val="FFFFFF"/>
              </a:highlight>
            </a:endParaRPr>
          </a:p>
          <a:p>
            <a:pPr indent="0" lvl="0" marL="0" rtl="0" algn="l">
              <a:lnSpc>
                <a:spcPct val="100000"/>
              </a:lnSpc>
              <a:spcBef>
                <a:spcPts val="0"/>
              </a:spcBef>
              <a:spcAft>
                <a:spcPts val="0"/>
              </a:spcAft>
              <a:buSzPts val="1100"/>
              <a:buNone/>
            </a:pPr>
            <a:r>
              <a:rPr lang="vi-VN">
                <a:solidFill>
                  <a:srgbClr val="3C4043"/>
                </a:solidFill>
                <a:highlight>
                  <a:srgbClr val="FFFFFF"/>
                </a:highlight>
              </a:rPr>
              <a:t> Phiên bản chính thức hiện tại vào thời điểm viết tài liệu này là 2.2.5. Phiên bản này (hoặc phiên bản chính thức tiếp theo) là thông tin bạn sẽ xác định ở dạng</a:t>
            </a:r>
            <a:r>
              <a:rPr lang="vi-VN">
                <a:solidFill>
                  <a:srgbClr val="3C4043"/>
                </a:solidFill>
                <a:highlight>
                  <a:srgbClr val="FFFFFF"/>
                </a:highlight>
                <a:latin typeface="Courier New"/>
                <a:ea typeface="Courier New"/>
                <a:cs typeface="Courier New"/>
                <a:sym typeface="Courier New"/>
              </a:rPr>
              <a:t> room_version</a:t>
            </a:r>
            <a:r>
              <a:rPr lang="vi-VN">
                <a:solidFill>
                  <a:srgbClr val="3C4043"/>
                </a:solidFill>
                <a:highlight>
                  <a:srgbClr val="FFFFFF"/>
                </a:highlight>
                <a:latin typeface="Roboto"/>
                <a:ea typeface="Roboto"/>
                <a:cs typeface="Roboto"/>
                <a:sym typeface="Roboto"/>
              </a:rPr>
              <a:t>(ví dụ:</a:t>
            </a:r>
            <a:r>
              <a:rPr lang="vi-VN">
                <a:solidFill>
                  <a:srgbClr val="3C4043"/>
                </a:solidFill>
                <a:highlight>
                  <a:srgbClr val="FFFFFF"/>
                </a:highlight>
                <a:latin typeface="Courier New"/>
                <a:ea typeface="Courier New"/>
                <a:cs typeface="Courier New"/>
                <a:sym typeface="Courier New"/>
              </a:rPr>
              <a:t> def room_version = "2.2.5"</a:t>
            </a:r>
            <a:r>
              <a:rPr lang="vi-VN">
                <a:solidFill>
                  <a:srgbClr val="3C4043"/>
                </a:solidFill>
                <a:highlight>
                  <a:srgbClr val="FFFFFF"/>
                </a:highlight>
                <a:latin typeface="Roboto"/>
                <a:ea typeface="Roboto"/>
                <a:cs typeface="Roboto"/>
                <a:sym typeface="Roboto"/>
              </a:rPr>
              <a:t>).</a:t>
            </a:r>
            <a:endParaRPr/>
          </a:p>
          <a:p>
            <a:pPr indent="0" lvl="0" marL="0" rtl="0" algn="l">
              <a:lnSpc>
                <a:spcPct val="100000"/>
              </a:lnSpc>
              <a:spcBef>
                <a:spcPts val="0"/>
              </a:spcBef>
              <a:spcAft>
                <a:spcPts val="0"/>
              </a:spcAft>
              <a:buSzPts val="1100"/>
              <a:buNone/>
            </a:pPr>
            <a:r>
              <a:t/>
            </a:r>
            <a:endParaRPr>
              <a:solidFill>
                <a:srgbClr val="3C4043"/>
              </a:solidFill>
              <a:highlight>
                <a:srgbClr val="FFFFFF"/>
              </a:highlight>
              <a:latin typeface="Roboto"/>
              <a:ea typeface="Roboto"/>
              <a:cs typeface="Roboto"/>
              <a:sym typeface="Roboto"/>
            </a:endParaRPr>
          </a:p>
          <a:p>
            <a:pPr indent="0" lvl="0" marL="0" rtl="0" algn="l">
              <a:lnSpc>
                <a:spcPct val="100000"/>
              </a:lnSpc>
              <a:spcBef>
                <a:spcPts val="0"/>
              </a:spcBef>
              <a:spcAft>
                <a:spcPts val="0"/>
              </a:spcAft>
              <a:buSzPts val="1100"/>
              <a:buNone/>
            </a:pPr>
            <a:r>
              <a:rPr b="1" lang="vi-VN">
                <a:solidFill>
                  <a:srgbClr val="3C4043"/>
                </a:solidFill>
                <a:highlight>
                  <a:srgbClr val="FFFFFF"/>
                </a:highlight>
                <a:latin typeface="Roboto"/>
                <a:ea typeface="Roboto"/>
                <a:cs typeface="Roboto"/>
                <a:sym typeface="Roboto"/>
              </a:rPr>
              <a:t>Lưu ý:</a:t>
            </a:r>
            <a:r>
              <a:rPr lang="vi-VN">
                <a:solidFill>
                  <a:srgbClr val="3C4043"/>
                </a:solidFill>
                <a:highlight>
                  <a:srgbClr val="FFFFFF"/>
                </a:highlight>
                <a:latin typeface="Roboto"/>
                <a:ea typeface="Roboto"/>
                <a:cs typeface="Roboto"/>
                <a:sym typeface="Roboto"/>
              </a:rPr>
              <a:t> Đối với các ứng dụng dựa trên Kotlin, hãy nhớ dùng </a:t>
            </a:r>
            <a:r>
              <a:rPr lang="vi-VN">
                <a:solidFill>
                  <a:srgbClr val="3C4043"/>
                </a:solidFill>
                <a:highlight>
                  <a:srgbClr val="FFFFFF"/>
                </a:highlight>
                <a:latin typeface="Courier New"/>
                <a:ea typeface="Courier New"/>
                <a:cs typeface="Courier New"/>
                <a:sym typeface="Courier New"/>
              </a:rPr>
              <a:t>kapt</a:t>
            </a:r>
            <a:r>
              <a:rPr lang="vi-VN">
                <a:solidFill>
                  <a:srgbClr val="3C4043"/>
                </a:solidFill>
                <a:highlight>
                  <a:srgbClr val="FFFFFF"/>
                </a:highlight>
                <a:latin typeface="Roboto"/>
                <a:ea typeface="Roboto"/>
                <a:cs typeface="Roboto"/>
                <a:sym typeface="Roboto"/>
              </a:rPr>
              <a:t> thay cho </a:t>
            </a:r>
            <a:r>
              <a:rPr lang="vi-VN">
                <a:solidFill>
                  <a:srgbClr val="3C4043"/>
                </a:solidFill>
                <a:highlight>
                  <a:srgbClr val="FFFFFF"/>
                </a:highlight>
                <a:latin typeface="Courier New"/>
                <a:ea typeface="Courier New"/>
                <a:cs typeface="Courier New"/>
                <a:sym typeface="Courier New"/>
              </a:rPr>
              <a:t>annotationProcessor</a:t>
            </a:r>
            <a:r>
              <a:rPr lang="vi-VN">
                <a:solidFill>
                  <a:srgbClr val="3C4043"/>
                </a:solidFill>
                <a:highlight>
                  <a:srgbClr val="FFFFFF"/>
                </a:highlight>
                <a:latin typeface="Roboto"/>
                <a:ea typeface="Roboto"/>
                <a:cs typeface="Roboto"/>
                <a:sym typeface="Roboto"/>
              </a:rPr>
              <a:t>, cũng như thêm trình bổ trợ </a:t>
            </a:r>
            <a:r>
              <a:rPr lang="vi-VN">
                <a:solidFill>
                  <a:srgbClr val="3C4043"/>
                </a:solidFill>
                <a:highlight>
                  <a:srgbClr val="FFFFFF"/>
                </a:highlight>
                <a:latin typeface="Courier New"/>
                <a:ea typeface="Courier New"/>
                <a:cs typeface="Courier New"/>
                <a:sym typeface="Courier New"/>
              </a:rPr>
              <a:t>kotlin-kapt</a:t>
            </a:r>
            <a:r>
              <a:rPr lang="vi-VN">
                <a:solidFill>
                  <a:srgbClr val="3C4043"/>
                </a:solidFill>
                <a:highlight>
                  <a:srgbClr val="FFFFFF"/>
                </a:highlight>
                <a:latin typeface="Roboto"/>
                <a:ea typeface="Roboto"/>
                <a:cs typeface="Roboto"/>
                <a:sym typeface="Roboto"/>
              </a:rPr>
              <a:t> (</a:t>
            </a:r>
            <a:r>
              <a:rPr lang="vi-VN">
                <a:latin typeface="Courier New"/>
                <a:ea typeface="Courier New"/>
                <a:cs typeface="Courier New"/>
                <a:sym typeface="Courier New"/>
              </a:rPr>
              <a:t>apply plugin: 'kotlin-kapt'</a:t>
            </a:r>
            <a:r>
              <a:rPr lang="vi-VN" sz="1050">
                <a:latin typeface="Roboto Mono"/>
                <a:ea typeface="Roboto Mono"/>
                <a:cs typeface="Roboto Mono"/>
                <a:sym typeface="Roboto Mono"/>
              </a:rPr>
              <a:t>).</a:t>
            </a:r>
            <a:endParaRPr/>
          </a:p>
          <a:p>
            <a:pPr indent="0" lvl="0" marL="0" rtl="0" algn="l">
              <a:lnSpc>
                <a:spcPct val="100000"/>
              </a:lnSpc>
              <a:spcBef>
                <a:spcPts val="0"/>
              </a:spcBef>
              <a:spcAft>
                <a:spcPts val="0"/>
              </a:spcAft>
              <a:buSzPts val="1100"/>
              <a:buNone/>
            </a:pPr>
            <a:r>
              <a:t/>
            </a:r>
            <a:endParaRPr>
              <a:solidFill>
                <a:srgbClr val="3C4043"/>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b="1" lang="vi-VN">
                <a:solidFill>
                  <a:srgbClr val="3C4043"/>
                </a:solidFill>
                <a:highlight>
                  <a:srgbClr val="FFFFFF"/>
                </a:highlight>
              </a:rPr>
              <a:t>Tài nguyên:</a:t>
            </a:r>
            <a:endParaRPr/>
          </a:p>
          <a:p>
            <a:pPr indent="-298450" lvl="0" marL="457200" rtl="0" algn="l">
              <a:lnSpc>
                <a:spcPct val="100000"/>
              </a:lnSpc>
              <a:spcBef>
                <a:spcPts val="0"/>
              </a:spcBef>
              <a:spcAft>
                <a:spcPts val="0"/>
              </a:spcAft>
              <a:buSzPts val="1100"/>
              <a:buChar char="●"/>
            </a:pPr>
            <a:r>
              <a:rPr lang="vi-VN" u="sng">
                <a:solidFill>
                  <a:schemeClr val="hlink"/>
                </a:solidFill>
                <a:highlight>
                  <a:srgbClr val="FFFFFF"/>
                </a:highlight>
                <a:hlinkClick r:id="rId2"/>
              </a:rPr>
              <a:t>Thư viện Phòng</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Phòng là một thư viện bản đồ quan hệ giữa các đối tượng giúp chuyển đổi dữ liệu từ dạng biểu diễn trong cơ sở dữ liệu sang các đối tượng mà chúng ta có thể thao tác trực tiếp trong mã ứng dụng. Phòng này cũng có thể thực hiện quy trình ngược lại, đó là đẩy dữ liệu từ các đối tượng trở lại cơ sở dữ liệu.</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Đây là ứng dụng ColorValue mẫu mà chúng ta sẽ áp dụng trong phần còn lại của bài học. Ứng dụng này hiển thị danh sách các màu, đồng thời cho phép bạn thêm màu của mình và xem các màu riêng lẻ.</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lang="vi-VN"/>
              <a:t>Có 3 thành phần chính trong Phòng:</a:t>
            </a:r>
            <a:endParaRPr/>
          </a:p>
          <a:p>
            <a:pPr indent="-298450" lvl="0" marL="457200" rtl="0" algn="l">
              <a:lnSpc>
                <a:spcPct val="115000"/>
              </a:lnSpc>
              <a:spcBef>
                <a:spcPts val="0"/>
              </a:spcBef>
              <a:spcAft>
                <a:spcPts val="0"/>
              </a:spcAft>
              <a:buClr>
                <a:schemeClr val="dk1"/>
              </a:buClr>
              <a:buSzPts val="1100"/>
              <a:buChar char="●"/>
            </a:pPr>
            <a:r>
              <a:rPr b="1" lang="vi-VN">
                <a:solidFill>
                  <a:schemeClr val="dk1"/>
                </a:solidFill>
              </a:rPr>
              <a:t>Thực thể</a:t>
            </a:r>
            <a:r>
              <a:rPr lang="vi-VN">
                <a:solidFill>
                  <a:schemeClr val="dk1"/>
                </a:solidFill>
              </a:rPr>
              <a:t>: Biểu thị một bảng trong cơ sở dữ liệu</a:t>
            </a:r>
            <a:endParaRPr/>
          </a:p>
          <a:p>
            <a:pPr indent="-298450" lvl="0" marL="457200" rtl="0" algn="l">
              <a:lnSpc>
                <a:spcPct val="115000"/>
              </a:lnSpc>
              <a:spcBef>
                <a:spcPts val="0"/>
              </a:spcBef>
              <a:spcAft>
                <a:spcPts val="0"/>
              </a:spcAft>
              <a:buClr>
                <a:schemeClr val="dk1"/>
              </a:buClr>
              <a:buSzPts val="1100"/>
              <a:buChar char="●"/>
            </a:pPr>
            <a:r>
              <a:rPr b="1" lang="vi-VN">
                <a:solidFill>
                  <a:schemeClr val="dk1"/>
                </a:solidFill>
              </a:rPr>
              <a:t>Đối tượng truy cập dữ liệu (DAO)</a:t>
            </a:r>
            <a:r>
              <a:rPr lang="vi-VN">
                <a:solidFill>
                  <a:schemeClr val="dk1"/>
                </a:solidFill>
              </a:rPr>
              <a:t>: Chứa các phương thức dùng để truy cập vào cơ sở dữ liệu</a:t>
            </a:r>
            <a:endParaRPr/>
          </a:p>
          <a:p>
            <a:pPr indent="-298450" lvl="0" marL="457200" rtl="0" algn="l">
              <a:lnSpc>
                <a:spcPct val="115000"/>
              </a:lnSpc>
              <a:spcBef>
                <a:spcPts val="0"/>
              </a:spcBef>
              <a:spcAft>
                <a:spcPts val="0"/>
              </a:spcAft>
              <a:buSzPts val="1100"/>
              <a:buChar char="●"/>
            </a:pPr>
            <a:r>
              <a:rPr b="1" lang="vi-VN"/>
              <a:t>Cơ sở dữ liệu</a:t>
            </a:r>
            <a:r>
              <a:rPr lang="vi-VN"/>
              <a:t>: Chứa lớp lưu giữ cơ sở dữ liệu và là điểm truy cập chính cho kết nối cơ bản với dữ liệu liên quan và cố định của ứng dụng</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vi-VN"/>
              <a:t>Không có giới hạn về số lượng lớp Thực thể hoặc DAO, nhưng các lớp này phải riêng biệt trong cơ sở dữ liệu. Trong ứng dụng ColorValue, chúng ta sẽ khai báo 3 lớp: </a:t>
            </a:r>
            <a:r>
              <a:rPr lang="vi-VN">
                <a:latin typeface="Courier New"/>
                <a:ea typeface="Courier New"/>
                <a:cs typeface="Courier New"/>
                <a:sym typeface="Courier New"/>
              </a:rPr>
              <a:t>Color</a:t>
            </a:r>
            <a:r>
              <a:rPr lang="vi-VN"/>
              <a:t>, </a:t>
            </a:r>
            <a:r>
              <a:rPr lang="vi-VN">
                <a:latin typeface="Courier New"/>
                <a:ea typeface="Courier New"/>
                <a:cs typeface="Courier New"/>
                <a:sym typeface="Courier New"/>
              </a:rPr>
              <a:t>ColorDao</a:t>
            </a:r>
            <a:r>
              <a:rPr lang="vi-VN"/>
              <a:t> và </a:t>
            </a:r>
            <a:r>
              <a:rPr lang="vi-VN">
                <a:latin typeface="Courier New"/>
                <a:ea typeface="Courier New"/>
                <a:cs typeface="Courier New"/>
                <a:sym typeface="Courier New"/>
              </a:rPr>
              <a:t>ColorDatabase</a:t>
            </a:r>
            <a:r>
              <a:rPr lang="vi-VN"/>
              <a:t>.</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vi-VN"/>
              <a:t>Tài nguyên:</a:t>
            </a:r>
            <a:endParaRPr/>
          </a:p>
          <a:p>
            <a:pPr indent="-298450" lvl="0" marL="457200" rtl="0" algn="l">
              <a:lnSpc>
                <a:spcPct val="100000"/>
              </a:lnSpc>
              <a:spcBef>
                <a:spcPts val="0"/>
              </a:spcBef>
              <a:spcAft>
                <a:spcPts val="0"/>
              </a:spcAft>
              <a:buSzPts val="1100"/>
              <a:buChar char="●"/>
            </a:pPr>
            <a:r>
              <a:rPr lang="vi-VN" u="sng">
                <a:solidFill>
                  <a:schemeClr val="hlink"/>
                </a:solidFill>
                <a:hlinkClick r:id="rId2"/>
              </a:rPr>
              <a:t>Cơ sở dữ liệu</a:t>
            </a:r>
            <a:endParaRPr/>
          </a:p>
          <a:p>
            <a:pPr indent="-298450" lvl="0" marL="457200" rtl="0" algn="l">
              <a:lnSpc>
                <a:spcPct val="100000"/>
              </a:lnSpc>
              <a:spcBef>
                <a:spcPts val="0"/>
              </a:spcBef>
              <a:spcAft>
                <a:spcPts val="0"/>
              </a:spcAft>
              <a:buSzPts val="1100"/>
              <a:buChar char="●"/>
            </a:pPr>
            <a:r>
              <a:rPr lang="vi-VN" u="sng">
                <a:solidFill>
                  <a:schemeClr val="hlink"/>
                </a:solidFill>
                <a:hlinkClick r:id="rId3"/>
              </a:rPr>
              <a:t>Xác định dữ liệu bằng các thực thể của Phòng</a:t>
            </a:r>
            <a:endParaRPr/>
          </a:p>
          <a:p>
            <a:pPr indent="-298450" lvl="0" marL="457200" rtl="0" algn="l">
              <a:lnSpc>
                <a:spcPct val="100000"/>
              </a:lnSpc>
              <a:spcBef>
                <a:spcPts val="0"/>
              </a:spcBef>
              <a:spcAft>
                <a:spcPts val="0"/>
              </a:spcAft>
              <a:buSzPts val="1100"/>
              <a:buChar char="●"/>
            </a:pPr>
            <a:r>
              <a:rPr lang="vi-VN" u="sng">
                <a:solidFill>
                  <a:schemeClr val="hlink"/>
                </a:solidFill>
                <a:hlinkClick r:id="rId4"/>
              </a:rPr>
              <a:t>Truy cập vào dữ liệu bằng các đối tượng truy cập dữ liệu (DAO) của Phòng</a:t>
            </a:r>
            <a:endParaRPr/>
          </a:p>
          <a:p>
            <a:pPr indent="-298450" lvl="0" marL="457200" rtl="0" algn="l">
              <a:lnSpc>
                <a:spcPct val="100000"/>
              </a:lnSpc>
              <a:spcBef>
                <a:spcPts val="0"/>
              </a:spcBef>
              <a:spcAft>
                <a:spcPts val="0"/>
              </a:spcAft>
              <a:buSzPts val="1100"/>
              <a:buChar char="●"/>
            </a:pPr>
            <a:r>
              <a:rPr lang="vi-VN" u="sng">
                <a:solidFill>
                  <a:schemeClr val="hlink"/>
                </a:solidFill>
                <a:hlinkClick r:id="rId5"/>
              </a:rPr>
              <a:t>Lưu dữ liệu trong cơ sở dữ liệu cục bộ bằng Phòng</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Trước tiên, hãy xác định một lớp Color sẽ lưu giữ dữ liệu cho một màu cụ thể, chẳng hạn như tên màu và giá trị mã màu hex. Xin lưu ý rằng chúng ta đã khai báo lớp này ở dạng lớp dữ liệu, nhưng điều này là không bắt buộc.</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vi-VN">
                <a:solidFill>
                  <a:schemeClr val="dk1"/>
                </a:solidFill>
              </a:rPr>
              <a:t>Tuy nhiên, để các lớp Kotlin trở nên có ý nghĩa với cơ sở dữ liệu Phòng, bạn cần chú thích các lớp đó. </a:t>
            </a:r>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rPr b="1" lang="vi-VN">
                <a:solidFill>
                  <a:schemeClr val="dk1"/>
                </a:solidFill>
              </a:rPr>
              <a:t>Tài nguyên:</a:t>
            </a:r>
            <a:endParaRPr/>
          </a:p>
          <a:p>
            <a:pPr indent="-298450" lvl="0" marL="457200" rtl="0" algn="l">
              <a:lnSpc>
                <a:spcPct val="100000"/>
              </a:lnSpc>
              <a:spcBef>
                <a:spcPts val="0"/>
              </a:spcBef>
              <a:spcAft>
                <a:spcPts val="0"/>
              </a:spcAft>
              <a:buClr>
                <a:schemeClr val="dk1"/>
              </a:buClr>
              <a:buSzPts val="1100"/>
              <a:buChar char="●"/>
            </a:pPr>
            <a:r>
              <a:rPr lang="vi-VN" u="sng">
                <a:solidFill>
                  <a:schemeClr val="hlink"/>
                </a:solidFill>
                <a:hlinkClick r:id="rId2"/>
              </a:rPr>
              <a:t>Lớp dữ liệu</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vi-VN"/>
              <a:t>Chuyển đổi: 1 lượt nhấp chuột</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Clr>
                <a:schemeClr val="dk1"/>
              </a:buClr>
              <a:buSzPts val="1100"/>
              <a:buFont typeface="Arial"/>
              <a:buNone/>
            </a:pPr>
            <a:r>
              <a:rPr lang="vi-VN"/>
              <a:t>Nhìn chung, chú thích là các ghi chú giải thích hoặc làm nổi bật các từ hay đoạn văn trong một văn bản. Tương tự, trong các ngôn ngữ lập trình, chú thích đính kèm siêu dữ liệu vào mã của bạn và có thể cung cấp thêm thông tin cho trình biên dịch. (Trong Java, bạn có thể đã quen với chú thích </a:t>
            </a:r>
            <a:r>
              <a:rPr lang="vi-VN">
                <a:latin typeface="Courier New"/>
                <a:ea typeface="Courier New"/>
                <a:cs typeface="Courier New"/>
                <a:sym typeface="Courier New"/>
              </a:rPr>
              <a:t>@Override</a:t>
            </a:r>
            <a:r>
              <a:rPr lang="vi-VN"/>
              <a:t> khi ghi đè các phương thức của lớp cao cấp trong một lớp con.)</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vi-VN">
                <a:solidFill>
                  <a:schemeClr val="dk1"/>
                </a:solidFill>
              </a:rPr>
              <a:t>Phòng sử dụng thông tin này để tự động tạo mã cho bạn.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vi-VN"/>
              <a:t>Bạn có thể tìm thấy danh sách đầy đủ các chú thích trong tài liệu tham khảo tóm tắt về gói Phòng.</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rPr b="1" lang="vi-VN"/>
              <a:t>Tài nguyên:</a:t>
            </a:r>
            <a:endParaRPr/>
          </a:p>
          <a:p>
            <a:pPr indent="-298450" lvl="0" marL="457200" rtl="0" algn="l">
              <a:lnSpc>
                <a:spcPct val="100000"/>
              </a:lnSpc>
              <a:spcBef>
                <a:spcPts val="0"/>
              </a:spcBef>
              <a:spcAft>
                <a:spcPts val="0"/>
              </a:spcAft>
              <a:buClr>
                <a:schemeClr val="dk1"/>
              </a:buClr>
              <a:buSzPts val="1100"/>
              <a:buChar char="●"/>
            </a:pPr>
            <a:r>
              <a:rPr lang="vi-VN" u="sng">
                <a:solidFill>
                  <a:schemeClr val="hlink"/>
                </a:solidFill>
                <a:hlinkClick r:id="rId2"/>
              </a:rPr>
              <a:t>Cải thiện việc kiểm tra mã bằng chú thích</a:t>
            </a:r>
            <a:endParaRPr/>
          </a:p>
          <a:p>
            <a:pPr indent="-298450" lvl="0" marL="457200" rtl="0" algn="l">
              <a:lnSpc>
                <a:spcPct val="100000"/>
              </a:lnSpc>
              <a:spcBef>
                <a:spcPts val="0"/>
              </a:spcBef>
              <a:spcAft>
                <a:spcPts val="0"/>
              </a:spcAft>
              <a:buClr>
                <a:schemeClr val="dk1"/>
              </a:buClr>
              <a:buSzPts val="1100"/>
              <a:buChar char="●"/>
            </a:pPr>
            <a:r>
              <a:rPr lang="vi-VN" u="sng">
                <a:solidFill>
                  <a:schemeClr val="hlink"/>
                </a:solidFill>
                <a:hlinkClick r:id="rId3"/>
              </a:rPr>
              <a:t>Chú thích</a:t>
            </a:r>
            <a:endParaRPr/>
          </a:p>
          <a:p>
            <a:pPr indent="-298450" lvl="0" marL="457200" rtl="0" algn="l">
              <a:lnSpc>
                <a:spcPct val="100000"/>
              </a:lnSpc>
              <a:spcBef>
                <a:spcPts val="0"/>
              </a:spcBef>
              <a:spcAft>
                <a:spcPts val="0"/>
              </a:spcAft>
              <a:buClr>
                <a:schemeClr val="dk1"/>
              </a:buClr>
              <a:buSzPts val="1100"/>
              <a:buChar char="●"/>
            </a:pPr>
            <a:r>
              <a:rPr lang="vi-VN" u="sng">
                <a:solidFill>
                  <a:schemeClr val="hlink"/>
                </a:solidFill>
                <a:hlinkClick r:id="rId4"/>
              </a:rPr>
              <a:t>Tài liệu tham khảo tóm tắt về gói Phòng</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Hãy xem các chú thích được dùng với thực thể, đó là các lớp liên kết với bảng SQLite. </a:t>
            </a:r>
            <a:r>
              <a:rPr lang="vi-VN">
                <a:solidFill>
                  <a:schemeClr val="dk1"/>
                </a:solidFill>
              </a:rPr>
              <a:t>Thực thể</a:t>
            </a:r>
            <a:r>
              <a:rPr lang="vi-VN"/>
              <a:t> thường được triển khai dưới dạng lớp dữ liệu.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vi-VN"/>
              <a:t>Hãy thêm chú thích </a:t>
            </a:r>
            <a:r>
              <a:rPr lang="vi-VN">
                <a:latin typeface="Courier New"/>
                <a:ea typeface="Courier New"/>
                <a:cs typeface="Courier New"/>
                <a:sym typeface="Courier New"/>
              </a:rPr>
              <a:t>@Entity</a:t>
            </a:r>
            <a:r>
              <a:rPr lang="vi-VN"/>
              <a:t> trên lớp này. Dùng </a:t>
            </a:r>
            <a:r>
              <a:rPr lang="vi-VN">
                <a:latin typeface="Courier New"/>
                <a:ea typeface="Courier New"/>
                <a:cs typeface="Courier New"/>
                <a:sym typeface="Courier New"/>
              </a:rPr>
              <a:t>@PrimaryKey</a:t>
            </a:r>
            <a:r>
              <a:rPr lang="vi-VN"/>
              <a:t> để đánh dấu một cột làm khóa chính của bảng (trường trong bản ghi cơ sở dữ liệu xác định tính riêng biệt). Trong các cơ sở dữ liệu đơn giản, hệ thống thường dùng một số nguyên tự động tăng.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vi-VN"/>
              <a:t>Theo mặc định, Phòng sử dụng tên thuộc tính để tạo cột trong cơ sở dữ liệu. Bạn có thể thay đổi điều đó bằng chú thích </a:t>
            </a:r>
            <a:r>
              <a:rPr lang="vi-VN">
                <a:latin typeface="Courier New"/>
                <a:ea typeface="Courier New"/>
                <a:cs typeface="Courier New"/>
                <a:sym typeface="Courier New"/>
              </a:rPr>
              <a:t>@ColumnInfo</a:t>
            </a:r>
            <a:r>
              <a:rPr lang="vi-VN"/>
              <a: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vi-VN">
                <a:solidFill>
                  <a:schemeClr val="dk1"/>
                </a:solidFill>
              </a:rPr>
              <a:t>Chuyển đổi: 1 lượt nhấp chuột</a:t>
            </a:r>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rPr lang="vi-VN">
                <a:solidFill>
                  <a:schemeClr val="dk1"/>
                </a:solidFill>
              </a:rPr>
              <a:t>Hãy thêm chú thích </a:t>
            </a:r>
            <a:r>
              <a:rPr lang="vi-VN">
                <a:solidFill>
                  <a:schemeClr val="dk1"/>
                </a:solidFill>
                <a:latin typeface="Courier New"/>
                <a:ea typeface="Courier New"/>
                <a:cs typeface="Courier New"/>
                <a:sym typeface="Courier New"/>
              </a:rPr>
              <a:t>@Entity</a:t>
            </a:r>
            <a:r>
              <a:rPr lang="vi-VN">
                <a:solidFill>
                  <a:schemeClr val="dk1"/>
                </a:solidFill>
              </a:rPr>
              <a:t> trên lớp </a:t>
            </a:r>
            <a:r>
              <a:rPr lang="vi-VN">
                <a:solidFill>
                  <a:schemeClr val="dk1"/>
                </a:solidFill>
                <a:latin typeface="Courier New"/>
                <a:ea typeface="Courier New"/>
                <a:cs typeface="Courier New"/>
                <a:sym typeface="Courier New"/>
              </a:rPr>
              <a:t>Color</a:t>
            </a:r>
            <a:r>
              <a:rPr lang="vi-VN">
                <a:solidFill>
                  <a:schemeClr val="dk1"/>
                </a:solidFill>
              </a:rPr>
              <a:t>. Theo mặc định, Phòng sử dụng tên lớp này làm tên bảng cơ sở dữ liệu. Nếu bạn muốn bảng có một tên khác, hãy đặt thuộc tính </a:t>
            </a:r>
            <a:r>
              <a:rPr lang="vi-VN">
                <a:solidFill>
                  <a:schemeClr val="dk1"/>
                </a:solidFill>
                <a:latin typeface="Courier New"/>
                <a:ea typeface="Courier New"/>
                <a:cs typeface="Courier New"/>
                <a:sym typeface="Courier New"/>
              </a:rPr>
              <a:t>tableName</a:t>
            </a:r>
            <a:r>
              <a:rPr lang="vi-VN">
                <a:solidFill>
                  <a:schemeClr val="dk1"/>
                </a:solidFill>
              </a:rPr>
              <a:t> của chú thích</a:t>
            </a:r>
            <a:r>
              <a:rPr lang="vi-VN">
                <a:solidFill>
                  <a:schemeClr val="dk1"/>
                </a:solidFill>
                <a:latin typeface="Courier New"/>
                <a:ea typeface="Courier New"/>
                <a:cs typeface="Courier New"/>
                <a:sym typeface="Courier New"/>
              </a:rPr>
              <a:t> @Entity</a:t>
            </a:r>
            <a:r>
              <a:rPr lang="vi-VN">
                <a:solidFill>
                  <a:schemeClr val="dk1"/>
                </a:solidFill>
              </a:rPr>
              <a:t>. Trong trường hợp của chúng ta, tên bảng là "màu".</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vi-VN"/>
              <a:t>Chúng ta cũng thêm trường </a:t>
            </a:r>
            <a:r>
              <a:rPr lang="vi-VN">
                <a:latin typeface="Courier New"/>
                <a:ea typeface="Courier New"/>
                <a:cs typeface="Courier New"/>
                <a:sym typeface="Courier New"/>
              </a:rPr>
              <a:t>_id</a:t>
            </a:r>
            <a:r>
              <a:rPr lang="vi-VN"/>
              <a:t> vì mỗi thực thể phải xác định ít nhất một trường làm khóa chính</a:t>
            </a:r>
            <a:r>
              <a:rPr lang="vi-VN">
                <a:solidFill>
                  <a:schemeClr val="dk1"/>
                </a:solidFill>
              </a:rPr>
              <a:t>. </a:t>
            </a:r>
            <a:r>
              <a:rPr lang="vi-VN"/>
              <a:t>Hãy chú thích trường đó bằng chú thích </a:t>
            </a:r>
            <a:r>
              <a:rPr lang="vi-VN">
                <a:latin typeface="Courier New"/>
                <a:ea typeface="Courier New"/>
                <a:cs typeface="Courier New"/>
                <a:sym typeface="Courier New"/>
              </a:rPr>
              <a:t>@PrimaryKey</a:t>
            </a:r>
            <a:r>
              <a:rPr lang="vi-VN"/>
              <a:t>. Nếu muốn Phòng chỉ định mã nhận dạng tự động cho các thực thể, thì bạn có thể đặt thuộc tính </a:t>
            </a:r>
            <a:r>
              <a:rPr lang="vi-VN">
                <a:latin typeface="Courier New"/>
                <a:ea typeface="Courier New"/>
                <a:cs typeface="Courier New"/>
                <a:sym typeface="Courier New"/>
              </a:rPr>
              <a:t>autoGenerate</a:t>
            </a:r>
            <a:r>
              <a:rPr lang="vi-VN"/>
              <a:t> của </a:t>
            </a:r>
            <a:r>
              <a:rPr lang="vi-VN">
                <a:latin typeface="Courier New"/>
                <a:ea typeface="Courier New"/>
                <a:cs typeface="Courier New"/>
                <a:sym typeface="Courier New"/>
              </a:rPr>
              <a:t>@PrimaryKey</a:t>
            </a:r>
            <a:r>
              <a:rPr lang="vi-VN"/>
              <a:t> thành </a:t>
            </a:r>
            <a:r>
              <a:rPr lang="vi-VN">
                <a:latin typeface="Courier New"/>
                <a:ea typeface="Courier New"/>
                <a:cs typeface="Courier New"/>
                <a:sym typeface="Courier New"/>
              </a:rPr>
              <a:t>true</a:t>
            </a:r>
            <a:r>
              <a:rPr lang="vi-VN"/>
              <a:t>.</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Clr>
                <a:schemeClr val="dk1"/>
              </a:buClr>
              <a:buSzPts val="1100"/>
              <a:buFont typeface="Arial"/>
              <a:buNone/>
            </a:pPr>
            <a:r>
              <a:rPr lang="vi-VN"/>
              <a:t>Chúng ta muốn đặt tên cho cột là “</a:t>
            </a:r>
            <a:r>
              <a:rPr lang="vi-VN">
                <a:latin typeface="Courier New"/>
                <a:ea typeface="Courier New"/>
                <a:cs typeface="Courier New"/>
                <a:sym typeface="Courier New"/>
              </a:rPr>
              <a:t>hex_color</a:t>
            </a:r>
            <a:r>
              <a:rPr lang="vi-VN"/>
              <a:t>” nên chúng ta thêm chú thích </a:t>
            </a:r>
            <a:r>
              <a:rPr lang="vi-VN">
                <a:latin typeface="Courier New"/>
                <a:ea typeface="Courier New"/>
                <a:cs typeface="Courier New"/>
                <a:sym typeface="Courier New"/>
              </a:rPr>
              <a:t>@ColumnInfo</a:t>
            </a:r>
            <a:r>
              <a:rPr lang="vi-VN"/>
              <a:t> vào trường hex và chuyển vào tên cột mong muốn.</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vi-VN"/>
              <a:t>Tài nguyên:</a:t>
            </a:r>
            <a:endParaRPr/>
          </a:p>
          <a:p>
            <a:pPr indent="-298450" lvl="0" marL="457200" rtl="0" algn="l">
              <a:lnSpc>
                <a:spcPct val="100000"/>
              </a:lnSpc>
              <a:spcBef>
                <a:spcPts val="0"/>
              </a:spcBef>
              <a:spcAft>
                <a:spcPts val="0"/>
              </a:spcAft>
              <a:buSzPts val="1100"/>
              <a:buChar char="●"/>
            </a:pPr>
            <a:r>
              <a:rPr lang="vi-VN" u="sng">
                <a:solidFill>
                  <a:schemeClr val="hlink"/>
                </a:solidFill>
                <a:hlinkClick r:id="rId2"/>
              </a:rPr>
              <a:t>Thực thể</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Để truy cập vào dữ liệu của ứng dụng bằng thư viện lưu trữ Phòng, bạn sẽ làm việc với các đối tượng truy cập dữ liệu hay DAO. Hãy xác định các hoạt động tương tác với cơ sở dữ liệu mà bạn muốn thực hiện trong lớp DAO, thay vì sử dụng trình tạo truy vấn hoặc các truy vấn trực tiếp.</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vi-VN">
                <a:solidFill>
                  <a:schemeClr val="dk1"/>
                </a:solidFill>
              </a:rPr>
              <a:t>Phòng cũng xác minh mọi truy vấn của bạn trong các lớp DAO khi ứng dụng được biên dịch. Nhờ vậy, bạn sẽ nhận được thông báo ngay lập tức nếu xảy ra vấn đề với một trong các truy vấn. </a:t>
            </a:r>
            <a:r>
              <a:rPr lang="vi-VN"/>
              <a:t>Hơn nữa, DAO giúp bạn dễ dàng mô phỏng quyền truy cập cơ sở dữ liệu khi bạn kiểm tra ứng dụng của mình.</a:t>
            </a:r>
            <a:endParaRPr/>
          </a:p>
          <a:p>
            <a:pPr indent="0" lvl="0" marL="0" rtl="0" algn="l">
              <a:lnSpc>
                <a:spcPct val="100000"/>
              </a:lnSpc>
              <a:spcBef>
                <a:spcPts val="0"/>
              </a:spcBef>
              <a:spcAft>
                <a:spcPts val="0"/>
              </a:spcAft>
              <a:buSzPts val="1100"/>
              <a:buNone/>
            </a:pPr>
            <a:r>
              <a:t/>
            </a:r>
            <a:endParaRPr b="1"/>
          </a:p>
          <a:p>
            <a:pPr indent="0" lvl="0" marL="0" rtl="0" algn="l">
              <a:lnSpc>
                <a:spcPct val="100000"/>
              </a:lnSpc>
              <a:spcBef>
                <a:spcPts val="0"/>
              </a:spcBef>
              <a:spcAft>
                <a:spcPts val="0"/>
              </a:spcAft>
              <a:buSzPts val="1100"/>
              <a:buNone/>
            </a:pPr>
            <a:r>
              <a:rPr b="1" lang="vi-VN"/>
              <a:t>Tài nguyên:</a:t>
            </a:r>
            <a:endParaRPr/>
          </a:p>
          <a:p>
            <a:pPr indent="-304800" lvl="0" marL="457200" marR="360045" rtl="0" algn="l">
              <a:lnSpc>
                <a:spcPct val="100000"/>
              </a:lnSpc>
              <a:spcBef>
                <a:spcPts val="0"/>
              </a:spcBef>
              <a:spcAft>
                <a:spcPts val="0"/>
              </a:spcAft>
              <a:buClr>
                <a:schemeClr val="dk1"/>
              </a:buClr>
              <a:buSzPts val="1200"/>
              <a:buFont typeface="Times New Roman"/>
              <a:buChar char="●"/>
            </a:pPr>
            <a:r>
              <a:rPr lang="vi-VN" u="sng">
                <a:solidFill>
                  <a:schemeClr val="hlink"/>
                </a:solidFill>
                <a:hlinkClick r:id="rId2"/>
              </a:rPr>
              <a:t>Truy cập vào dữ liệu bằng các đối tượng truy cập dữ liệu (DAO) của Phòng</a:t>
            </a:r>
            <a:endParaRPr/>
          </a:p>
          <a:p>
            <a:pPr indent="-304800" lvl="0" marL="457200" marR="360045" rtl="0" algn="l">
              <a:lnSpc>
                <a:spcPct val="100000"/>
              </a:lnSpc>
              <a:spcBef>
                <a:spcPts val="0"/>
              </a:spcBef>
              <a:spcAft>
                <a:spcPts val="0"/>
              </a:spcAft>
              <a:buClr>
                <a:schemeClr val="dk1"/>
              </a:buClr>
              <a:buSzPts val="1200"/>
              <a:buChar char="●"/>
            </a:pPr>
            <a:r>
              <a:rPr lang="vi-VN" sz="1200" u="sng">
                <a:solidFill>
                  <a:schemeClr val="hlink"/>
                </a:solidFill>
                <a:hlinkClick r:id="rId3"/>
              </a:rPr>
              <a:t>Đối tượng truy cập dữ liệu (DAO)</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Google Shape;244;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vi-VN">
                <a:solidFill>
                  <a:schemeClr val="dk1"/>
                </a:solidFill>
                <a:latin typeface="Courier New"/>
                <a:ea typeface="Courier New"/>
                <a:cs typeface="Courier New"/>
                <a:sym typeface="Courier New"/>
              </a:rPr>
              <a:t>@Dao </a:t>
            </a:r>
            <a:r>
              <a:rPr lang="vi-VN">
                <a:solidFill>
                  <a:schemeClr val="dk1"/>
                </a:solidFill>
              </a:rPr>
              <a:t>đánh dấu giao diện của chúng ta là DAO. Xin lưu ý rằng DAO chứa các phương thức được chú thích bằng </a:t>
            </a:r>
            <a:r>
              <a:rPr lang="vi-VN">
                <a:solidFill>
                  <a:schemeClr val="dk1"/>
                </a:solidFill>
                <a:latin typeface="Courier New"/>
                <a:ea typeface="Courier New"/>
                <a:cs typeface="Courier New"/>
                <a:sym typeface="Courier New"/>
              </a:rPr>
              <a:t>@Query</a:t>
            </a:r>
            <a:r>
              <a:rPr lang="vi-VN">
                <a:solidFill>
                  <a:schemeClr val="dk1"/>
                </a:solidFill>
              </a:rPr>
              <a:t>, </a:t>
            </a:r>
            <a:r>
              <a:rPr lang="vi-VN">
                <a:solidFill>
                  <a:schemeClr val="dk1"/>
                </a:solidFill>
                <a:latin typeface="Courier New"/>
                <a:ea typeface="Courier New"/>
                <a:cs typeface="Courier New"/>
                <a:sym typeface="Courier New"/>
              </a:rPr>
              <a:t>@Insert</a:t>
            </a:r>
            <a:r>
              <a:rPr lang="vi-VN">
                <a:solidFill>
                  <a:schemeClr val="dk1"/>
                </a:solidFill>
              </a:rPr>
              <a:t>, </a:t>
            </a:r>
            <a:r>
              <a:rPr lang="vi-VN">
                <a:solidFill>
                  <a:schemeClr val="dk1"/>
                </a:solidFill>
                <a:latin typeface="Courier New"/>
                <a:ea typeface="Courier New"/>
                <a:cs typeface="Courier New"/>
                <a:sym typeface="Courier New"/>
              </a:rPr>
              <a:t>@Update</a:t>
            </a:r>
            <a:r>
              <a:rPr lang="vi-VN">
                <a:solidFill>
                  <a:schemeClr val="dk1"/>
                </a:solidFill>
              </a:rPr>
              <a:t> và </a:t>
            </a:r>
            <a:r>
              <a:rPr lang="vi-VN">
                <a:solidFill>
                  <a:schemeClr val="dk1"/>
                </a:solidFill>
                <a:latin typeface="Courier New"/>
                <a:ea typeface="Courier New"/>
                <a:cs typeface="Courier New"/>
                <a:sym typeface="Courier New"/>
              </a:rPr>
              <a:t>@Delete</a:t>
            </a:r>
            <a:r>
              <a:rPr lang="vi-VN">
                <a:solidFill>
                  <a:schemeClr val="dk1"/>
                </a:solidFill>
              </a:rPr>
              <a:t>. Đó là những thao tác mà chúng ta muốn thực hiện trên cơ sở dữ liệu màu.</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Đối với mỗi hàm trong DAO truy vấn cơ sở dữ liệu, chúng ta cần có chú thích </a:t>
            </a:r>
            <a:r>
              <a:rPr lang="vi-VN">
                <a:latin typeface="Courier New"/>
                <a:ea typeface="Courier New"/>
                <a:cs typeface="Courier New"/>
                <a:sym typeface="Courier New"/>
              </a:rPr>
              <a:t>Query</a:t>
            </a:r>
            <a:r>
              <a:rPr lang="vi-VN"/>
              <a:t> để cho cơ sở dữ liệu biết nội dung cần truy xuất. Tên bảng (</a:t>
            </a:r>
            <a:r>
              <a:rPr lang="vi-VN">
                <a:latin typeface="Courier New"/>
                <a:ea typeface="Courier New"/>
                <a:cs typeface="Courier New"/>
                <a:sym typeface="Courier New"/>
              </a:rPr>
              <a:t>colors</a:t>
            </a:r>
            <a:r>
              <a:rPr lang="vi-VN"/>
              <a:t>) và tên cột (</a:t>
            </a:r>
            <a:r>
              <a:rPr lang="vi-VN">
                <a:latin typeface="Courier New"/>
                <a:ea typeface="Courier New"/>
                <a:cs typeface="Courier New"/>
                <a:sym typeface="Courier New"/>
              </a:rPr>
              <a:t>name</a:t>
            </a:r>
            <a:r>
              <a:rPr lang="vi-VN"/>
              <a:t> và </a:t>
            </a:r>
            <a:r>
              <a:rPr lang="vi-VN">
                <a:latin typeface="Courier New"/>
                <a:ea typeface="Courier New"/>
                <a:cs typeface="Courier New"/>
                <a:sym typeface="Courier New"/>
              </a:rPr>
              <a:t>hex_color</a:t>
            </a:r>
            <a:r>
              <a:rPr lang="vi-VN"/>
              <a:t>) tương ứng với nội dung đã được khai báo trong lớp thực thể </a:t>
            </a:r>
            <a:r>
              <a:rPr lang="vi-VN">
                <a:latin typeface="Courier New"/>
                <a:ea typeface="Courier New"/>
                <a:cs typeface="Courier New"/>
                <a:sym typeface="Courier New"/>
              </a:rPr>
              <a:t>Color</a:t>
            </a:r>
            <a:r>
              <a:rPr lang="vi-VN"/>
              <a:t>. </a:t>
            </a:r>
            <a:endParaRPr/>
          </a:p>
          <a:p>
            <a:pPr indent="0" lvl="0" marL="0" rtl="0" algn="l">
              <a:lnSpc>
                <a:spcPct val="100000"/>
              </a:lnSpc>
              <a:spcBef>
                <a:spcPts val="0"/>
              </a:spcBef>
              <a:spcAft>
                <a:spcPts val="0"/>
              </a:spcAft>
              <a:buSzPts val="1100"/>
              <a:buNone/>
            </a:pPr>
            <a:br>
              <a:rPr lang="vi-VN"/>
            </a:br>
            <a:r>
              <a:rPr lang="vi-VN"/>
              <a:t>Truy vấn này sử dụng một ngôn ngữ dành riêng cho miền (DSL) rất giống với các lệnh SQL. Một điểm khác biệt chính là cách bạn chỉ định các tham số trong truy vấn. Mọi tham số mà hàm cần chuyển vào truy vấn đều phải tham chiếu đến đúng tên đối số của hàm. Ví dụ: trong </a:t>
            </a:r>
            <a:r>
              <a:rPr lang="vi-VN">
                <a:latin typeface="Courier New"/>
                <a:ea typeface="Courier New"/>
                <a:cs typeface="Courier New"/>
                <a:sym typeface="Courier New"/>
              </a:rPr>
              <a:t>getColorByHex()</a:t>
            </a:r>
            <a:r>
              <a:rPr lang="vi-VN"/>
              <a:t>, nếu chúng ta chuyển đối số </a:t>
            </a:r>
            <a:r>
              <a:rPr lang="vi-VN">
                <a:latin typeface="Courier New"/>
                <a:ea typeface="Courier New"/>
                <a:cs typeface="Courier New"/>
                <a:sym typeface="Courier New"/>
              </a:rPr>
              <a:t>hex</a:t>
            </a:r>
            <a:r>
              <a:rPr lang="vi-VN"/>
              <a:t> vào truy vấn, hãy tham chiếu đến đối số đó bằng cách dùng “</a:t>
            </a:r>
            <a:r>
              <a:rPr lang="vi-VN">
                <a:latin typeface="Courier New"/>
                <a:ea typeface="Courier New"/>
                <a:cs typeface="Courier New"/>
                <a:sym typeface="Courier New"/>
              </a:rPr>
              <a:t>:hex</a:t>
            </a:r>
            <a:r>
              <a:rPr lang="vi-VN"/>
              <a:t>”.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b="1" lang="vi-VN"/>
              <a:t>Lưu ý: </a:t>
            </a:r>
            <a:r>
              <a:rPr lang="vi-VN"/>
              <a:t>Bạn có thể tạo hằng số cho tên bảng và tên cột.</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rPr b="1" lang="vi-VN"/>
              <a:t>Tài nguyên:</a:t>
            </a:r>
            <a:endParaRPr/>
          </a:p>
          <a:p>
            <a:pPr indent="-304800" lvl="0" marL="457200" marR="360045" rtl="0" algn="l">
              <a:lnSpc>
                <a:spcPct val="100000"/>
              </a:lnSpc>
              <a:spcBef>
                <a:spcPts val="0"/>
              </a:spcBef>
              <a:spcAft>
                <a:spcPts val="0"/>
              </a:spcAft>
              <a:buClr>
                <a:schemeClr val="dk1"/>
              </a:buClr>
              <a:buSzPts val="1200"/>
              <a:buFont typeface="Times New Roman"/>
              <a:buChar char="●"/>
            </a:pPr>
            <a:r>
              <a:rPr lang="vi-VN" u="sng">
                <a:solidFill>
                  <a:schemeClr val="hlink"/>
                </a:solidFill>
                <a:hlinkClick r:id="rId2"/>
              </a:rPr>
              <a:t>Truy cập vào dữ liệu bằng các đối tượng truy cập dữ liệu (DAO) của Phòng</a:t>
            </a:r>
            <a:r>
              <a:rPr lang="vi-VN" sz="1200">
                <a:solidFill>
                  <a:schemeClr val="dk1"/>
                </a:solidFill>
                <a:latin typeface="Times New Roman"/>
                <a:ea typeface="Times New Roman"/>
                <a:cs typeface="Times New Roman"/>
                <a:sym typeface="Times New Roman"/>
              </a:rPr>
              <a:t>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8" name="Google Shape;258;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Khi bạn tạo một phương thức DAO và chú thích bằng </a:t>
            </a:r>
            <a:r>
              <a:rPr lang="vi-VN">
                <a:latin typeface="Courier New"/>
                <a:ea typeface="Courier New"/>
                <a:cs typeface="Courier New"/>
                <a:sym typeface="Courier New"/>
              </a:rPr>
              <a:t>@Insert</a:t>
            </a:r>
            <a:r>
              <a:rPr lang="vi-VN"/>
              <a:t>, Phòng sẽ tạo một phương thức triển khai để chèn tất cả các tham số vào cơ sở dữ liệu trong một giao dịch duy nhất. Để cho phép số lượng đối số có thể thay đổi cho một hàm, hãy đánh dấu tham số (thường là tham số cuối cùng) bằng từ khóa xác định </a:t>
            </a:r>
            <a:r>
              <a:rPr lang="vi-VN">
                <a:latin typeface="Courier New"/>
                <a:ea typeface="Courier New"/>
                <a:cs typeface="Courier New"/>
                <a:sym typeface="Courier New"/>
              </a:rPr>
              <a:t>vararg</a:t>
            </a:r>
            <a:r>
              <a:rPr lang="vi-VN"/>
              <a:t>.</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vi-VN"/>
              <a:t>Tài nguyên:</a:t>
            </a:r>
            <a:endParaRPr/>
          </a:p>
          <a:p>
            <a:pPr indent="-295275" lvl="0" marL="457200" marR="360045" rtl="0" algn="l">
              <a:lnSpc>
                <a:spcPct val="100000"/>
              </a:lnSpc>
              <a:spcBef>
                <a:spcPts val="0"/>
              </a:spcBef>
              <a:spcAft>
                <a:spcPts val="0"/>
              </a:spcAft>
              <a:buClr>
                <a:srgbClr val="333333"/>
              </a:buClr>
              <a:buSzPts val="1050"/>
              <a:buChar char="●"/>
            </a:pPr>
            <a:r>
              <a:rPr lang="vi-VN" u="sng">
                <a:solidFill>
                  <a:schemeClr val="hlink"/>
                </a:solidFill>
                <a:hlinkClick r:id="rId2"/>
              </a:rPr>
              <a:t>Insert</a:t>
            </a:r>
            <a:endParaRPr/>
          </a:p>
          <a:p>
            <a:pPr indent="-295275" lvl="0" marL="457200" marR="360045" rtl="0" algn="l">
              <a:lnSpc>
                <a:spcPct val="100000"/>
              </a:lnSpc>
              <a:spcBef>
                <a:spcPts val="0"/>
              </a:spcBef>
              <a:spcAft>
                <a:spcPts val="0"/>
              </a:spcAft>
              <a:buClr>
                <a:srgbClr val="333333"/>
              </a:buClr>
              <a:buSzPts val="1050"/>
              <a:buChar char="●"/>
            </a:pPr>
            <a:r>
              <a:rPr lang="vi-VN" sz="1050" u="sng">
                <a:solidFill>
                  <a:schemeClr val="hlink"/>
                </a:solidFill>
                <a:highlight>
                  <a:srgbClr val="FFFFFF"/>
                </a:highlight>
                <a:hlinkClick r:id="rId3"/>
              </a:rPr>
              <a:t>Số lượng đối số có thể thay đổi (Varargs)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5" name="Google Shape;265;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latin typeface="Courier New"/>
                <a:ea typeface="Courier New"/>
                <a:cs typeface="Courier New"/>
                <a:sym typeface="Courier New"/>
              </a:rPr>
              <a:t>@Update</a:t>
            </a:r>
            <a:r>
              <a:rPr lang="vi-VN"/>
              <a:t> đánh dấu một phương thức trong lớp được chú thích bằng </a:t>
            </a:r>
            <a:r>
              <a:rPr lang="vi-VN">
                <a:latin typeface="Courier New"/>
                <a:ea typeface="Courier New"/>
                <a:cs typeface="Courier New"/>
                <a:sym typeface="Courier New"/>
              </a:rPr>
              <a:t>@Dao</a:t>
            </a:r>
            <a:r>
              <a:rPr lang="vi-VN"/>
              <a:t> làm phương thức </a:t>
            </a:r>
            <a:r>
              <a:rPr lang="vi-VN">
                <a:latin typeface="Courier New"/>
                <a:ea typeface="Courier New"/>
                <a:cs typeface="Courier New"/>
                <a:sym typeface="Courier New"/>
              </a:rPr>
              <a:t>Update</a:t>
            </a:r>
            <a:r>
              <a:rPr lang="vi-VN"/>
              <a:t>, để cập nhật lớp </a:t>
            </a:r>
            <a:r>
              <a:rPr lang="vi-VN">
                <a:latin typeface="Courier New"/>
                <a:ea typeface="Courier New"/>
                <a:cs typeface="Courier New"/>
                <a:sym typeface="Courier New"/>
              </a:rPr>
              <a:t>Color</a:t>
            </a:r>
            <a:r>
              <a:rPr lang="vi-VN"/>
              <a:t> đã chỉ định</a:t>
            </a:r>
            <a:r>
              <a:rPr lang="vi-VN"/>
              <a:t>.</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Clr>
                <a:schemeClr val="dk1"/>
              </a:buClr>
              <a:buSzPts val="1100"/>
              <a:buFont typeface="Arial"/>
              <a:buNone/>
            </a:pPr>
            <a:r>
              <a:rPr b="1" lang="vi-VN">
                <a:solidFill>
                  <a:schemeClr val="dk1"/>
                </a:solidFill>
              </a:rPr>
              <a:t>Tài nguyên:</a:t>
            </a:r>
            <a:endParaRPr/>
          </a:p>
          <a:p>
            <a:pPr indent="-295275" lvl="0" marL="457200" marR="360045" rtl="0" algn="l">
              <a:lnSpc>
                <a:spcPct val="100000"/>
              </a:lnSpc>
              <a:spcBef>
                <a:spcPts val="0"/>
              </a:spcBef>
              <a:spcAft>
                <a:spcPts val="0"/>
              </a:spcAft>
              <a:buClr>
                <a:srgbClr val="333333"/>
              </a:buClr>
              <a:buSzPts val="1050"/>
              <a:buChar char="●"/>
            </a:pPr>
            <a:r>
              <a:rPr lang="vi-VN" u="sng">
                <a:solidFill>
                  <a:schemeClr val="hlink"/>
                </a:solidFill>
                <a:hlinkClick r:id="rId2"/>
              </a:rPr>
              <a:t>Update</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 name="Google Shape;272;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latin typeface="Courier New"/>
                <a:ea typeface="Courier New"/>
                <a:cs typeface="Courier New"/>
                <a:sym typeface="Courier New"/>
              </a:rPr>
              <a:t>@Delete </a:t>
            </a:r>
            <a:r>
              <a:rPr lang="vi-VN"/>
              <a:t>đánh dấu một phương thức trong lớp được chú thích bằng </a:t>
            </a:r>
            <a:r>
              <a:rPr lang="vi-VN">
                <a:latin typeface="Courier New"/>
                <a:ea typeface="Courier New"/>
                <a:cs typeface="Courier New"/>
                <a:sym typeface="Courier New"/>
              </a:rPr>
              <a:t>@Dao</a:t>
            </a:r>
            <a:r>
              <a:rPr lang="vi-VN"/>
              <a:t> làm phương thức </a:t>
            </a:r>
            <a:r>
              <a:rPr lang="vi-VN">
                <a:latin typeface="Courier New"/>
                <a:ea typeface="Courier New"/>
                <a:cs typeface="Courier New"/>
                <a:sym typeface="Courier New"/>
              </a:rPr>
              <a:t>Delete</a:t>
            </a:r>
            <a:r>
              <a:rPr lang="vi-VN"/>
              <a:t>, để xóa lớp </a:t>
            </a:r>
            <a:r>
              <a:rPr lang="vi-VN">
                <a:latin typeface="Courier New"/>
                <a:ea typeface="Courier New"/>
                <a:cs typeface="Courier New"/>
                <a:sym typeface="Courier New"/>
              </a:rPr>
              <a:t>Color</a:t>
            </a:r>
            <a:r>
              <a:rPr lang="vi-VN"/>
              <a:t> đã chỉ định khỏi cơ sở dữ liệu.</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Clr>
                <a:schemeClr val="dk1"/>
              </a:buClr>
              <a:buSzPts val="1100"/>
              <a:buFont typeface="Arial"/>
              <a:buNone/>
            </a:pPr>
            <a:r>
              <a:rPr b="1" lang="vi-VN">
                <a:solidFill>
                  <a:schemeClr val="dk1"/>
                </a:solidFill>
              </a:rPr>
              <a:t>Tài nguyên:</a:t>
            </a:r>
            <a:endParaRPr/>
          </a:p>
          <a:p>
            <a:pPr indent="-295275" lvl="0" marL="457200" marR="360045" rtl="0" algn="l">
              <a:lnSpc>
                <a:spcPct val="100000"/>
              </a:lnSpc>
              <a:spcBef>
                <a:spcPts val="0"/>
              </a:spcBef>
              <a:spcAft>
                <a:spcPts val="0"/>
              </a:spcAft>
              <a:buClr>
                <a:srgbClr val="333333"/>
              </a:buClr>
              <a:buSzPts val="1050"/>
              <a:buChar char="●"/>
            </a:pPr>
            <a:r>
              <a:rPr lang="vi-VN" u="sng">
                <a:solidFill>
                  <a:schemeClr val="hlink"/>
                </a:solidFill>
                <a:hlinkClick r:id="rId2"/>
              </a:rPr>
              <a:t>Delete</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9" name="Google Shape;279;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solidFill>
                  <a:schemeClr val="dk1"/>
                </a:solidFill>
              </a:rPr>
              <a:t>Cuối cùng, với DAO được khai báo, chúng ta có thể tạo cơ sở dữ liệu Phòng của mình. Chú thích lớp bằng </a:t>
            </a:r>
            <a:r>
              <a:rPr lang="vi-VN">
                <a:solidFill>
                  <a:schemeClr val="dk1"/>
                </a:solidFill>
                <a:latin typeface="Courier New"/>
                <a:ea typeface="Courier New"/>
                <a:cs typeface="Courier New"/>
                <a:sym typeface="Courier New"/>
              </a:rPr>
              <a:t>@Database</a:t>
            </a:r>
            <a:r>
              <a:rPr lang="vi-VN">
                <a:solidFill>
                  <a:schemeClr val="dk1"/>
                </a:solidFill>
              </a:rPr>
              <a:t> và thêm danh sách các thực thể. Thuộc tính thực thể của chú thích </a:t>
            </a:r>
            <a:r>
              <a:rPr lang="vi-VN">
                <a:solidFill>
                  <a:schemeClr val="dk1"/>
                </a:solidFill>
                <a:latin typeface="Courier New"/>
                <a:ea typeface="Courier New"/>
                <a:cs typeface="Courier New"/>
                <a:sym typeface="Courier New"/>
              </a:rPr>
              <a:t>@Database</a:t>
            </a:r>
            <a:r>
              <a:rPr lang="vi-VN">
                <a:solidFill>
                  <a:schemeClr val="dk1"/>
                </a:solidFill>
              </a:rPr>
              <a:t> khai báo những đối tượng sẽ được lưu trữ trong cơ sở dữ liệu này. </a:t>
            </a:r>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rPr lang="vi-VN">
                <a:solidFill>
                  <a:schemeClr val="dk1"/>
                </a:solidFill>
              </a:rPr>
              <a:t>Hãy khai báo lớp này ở dạng lớp trừu tượng (</a:t>
            </a:r>
            <a:r>
              <a:rPr lang="vi-VN">
                <a:solidFill>
                  <a:schemeClr val="dk1"/>
                </a:solidFill>
                <a:latin typeface="Courier New"/>
                <a:ea typeface="Courier New"/>
                <a:cs typeface="Courier New"/>
                <a:sym typeface="Courier New"/>
              </a:rPr>
              <a:t>ColorDatabase</a:t>
            </a:r>
            <a:r>
              <a:rPr lang="vi-VN">
                <a:solidFill>
                  <a:schemeClr val="dk1"/>
                </a:solidFill>
              </a:rPr>
              <a:t>) mở rộng từ </a:t>
            </a:r>
            <a:r>
              <a:rPr lang="vi-VN">
                <a:solidFill>
                  <a:schemeClr val="dk1"/>
                </a:solidFill>
                <a:latin typeface="Courier New"/>
                <a:ea typeface="Courier New"/>
                <a:cs typeface="Courier New"/>
                <a:sym typeface="Courier New"/>
              </a:rPr>
              <a:t>RoomDatabase</a:t>
            </a:r>
            <a:r>
              <a:rPr lang="vi-VN">
                <a:solidFill>
                  <a:schemeClr val="dk1"/>
                </a:solidFill>
              </a:rPr>
              <a:t>. Trong lớp này, hãy thêm một phương thức trừu tượng không nhận đối số nào và trả về lớp được chú thích bằng </a:t>
            </a:r>
            <a:r>
              <a:rPr lang="vi-VN">
                <a:solidFill>
                  <a:schemeClr val="dk1"/>
                </a:solidFill>
                <a:latin typeface="Courier New"/>
                <a:ea typeface="Courier New"/>
                <a:cs typeface="Courier New"/>
                <a:sym typeface="Courier New"/>
              </a:rPr>
              <a:t>@Dao</a:t>
            </a:r>
            <a:r>
              <a:rPr lang="vi-VN">
                <a:solidFill>
                  <a:schemeClr val="dk1"/>
                </a:solidFill>
              </a:rPr>
              <a:t>. Bạn sẽ nhận được phương thức triển khai lớp </a:t>
            </a:r>
            <a:r>
              <a:rPr lang="vi-VN">
                <a:solidFill>
                  <a:schemeClr val="dk1"/>
                </a:solidFill>
                <a:latin typeface="Courier New"/>
                <a:ea typeface="Courier New"/>
                <a:cs typeface="Courier New"/>
                <a:sym typeface="Courier New"/>
              </a:rPr>
              <a:t>ColorDatabase</a:t>
            </a:r>
            <a:r>
              <a:rPr lang="vi-VN">
                <a:solidFill>
                  <a:schemeClr val="dk1"/>
                </a:solidFill>
              </a:rPr>
              <a:t> qua </a:t>
            </a:r>
            <a:r>
              <a:rPr lang="vi-VN">
                <a:solidFill>
                  <a:schemeClr val="dk1"/>
                </a:solidFill>
                <a:latin typeface="Courier New"/>
                <a:ea typeface="Courier New"/>
                <a:cs typeface="Courier New"/>
                <a:sym typeface="Courier New"/>
              </a:rPr>
              <a:t>Room.databaseBuilder</a:t>
            </a:r>
            <a:r>
              <a:rPr lang="vi-VN">
                <a:solidFill>
                  <a:schemeClr val="dk1"/>
                </a:solidFill>
              </a:rPr>
              <a:t> hoặc </a:t>
            </a:r>
            <a:r>
              <a:rPr lang="vi-VN">
                <a:solidFill>
                  <a:schemeClr val="dk1"/>
                </a:solidFill>
                <a:latin typeface="Courier New"/>
                <a:ea typeface="Courier New"/>
                <a:cs typeface="Courier New"/>
                <a:sym typeface="Courier New"/>
              </a:rPr>
              <a:t>Room.inMemoryDatabaseBuilder</a:t>
            </a:r>
            <a:r>
              <a:rPr lang="vi-VN">
                <a:solidFill>
                  <a:schemeClr val="dk1"/>
                </a:solidFill>
              </a:rPr>
              <a:t>.</a:t>
            </a:r>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rPr b="1" lang="vi-VN">
                <a:solidFill>
                  <a:schemeClr val="dk1"/>
                </a:solidFill>
              </a:rPr>
              <a:t>Tài nguyên:</a:t>
            </a:r>
            <a:endParaRPr/>
          </a:p>
          <a:p>
            <a:pPr indent="-298450" lvl="0" marL="457200" rtl="0" algn="l">
              <a:lnSpc>
                <a:spcPct val="100000"/>
              </a:lnSpc>
              <a:spcBef>
                <a:spcPts val="0"/>
              </a:spcBef>
              <a:spcAft>
                <a:spcPts val="0"/>
              </a:spcAft>
              <a:buClr>
                <a:schemeClr val="dk1"/>
              </a:buClr>
              <a:buSzPts val="1100"/>
              <a:buChar char="●"/>
            </a:pPr>
            <a:r>
              <a:rPr lang="vi-VN" u="sng">
                <a:solidFill>
                  <a:schemeClr val="hlink"/>
                </a:solidFill>
                <a:hlinkClick r:id="rId2"/>
              </a:rPr>
              <a:t>Cơ sở dữ liệu</a:t>
            </a:r>
            <a:endParaRPr/>
          </a:p>
          <a:p>
            <a:pPr indent="-298450" lvl="0" marL="457200" rtl="0" algn="l">
              <a:lnSpc>
                <a:spcPct val="100000"/>
              </a:lnSpc>
              <a:spcBef>
                <a:spcPts val="0"/>
              </a:spcBef>
              <a:spcAft>
                <a:spcPts val="0"/>
              </a:spcAft>
              <a:buClr>
                <a:schemeClr val="dk1"/>
              </a:buClr>
              <a:buSzPts val="1100"/>
              <a:buChar char="●"/>
            </a:pPr>
            <a:r>
              <a:rPr lang="vi-VN" u="sng">
                <a:solidFill>
                  <a:schemeClr val="hlink"/>
                </a:solidFill>
                <a:hlinkClick r:id="rId3"/>
              </a:rPr>
              <a:t>Lưu dữ liệu trong cơ sở dữ liệu cục bộ bằng Phòng</a:t>
            </a:r>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7" name="Google Shape;287;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Đây là giao diện của lớp </a:t>
            </a:r>
            <a:r>
              <a:rPr lang="vi-VN">
                <a:latin typeface="Courier New"/>
                <a:ea typeface="Courier New"/>
                <a:cs typeface="Courier New"/>
                <a:sym typeface="Courier New"/>
              </a:rPr>
              <a:t>ColorDatabase</a:t>
            </a:r>
            <a:r>
              <a:rPr lang="vi-VN"/>
              <a:t>. Bên trong lớp này, chúng ta khai báo một singleton để lấy thực thể của cơ sở dữ liệu. Nếu ứng dụng của bạn chạy trong một quy trình, thì bạn nên tuân theo mẫu thiết kế singleton khi tạo thực thể cho đối tượng </a:t>
            </a:r>
            <a:r>
              <a:rPr lang="vi-VN">
                <a:latin typeface="Courier New"/>
                <a:ea typeface="Courier New"/>
                <a:cs typeface="Courier New"/>
                <a:sym typeface="Courier New"/>
              </a:rPr>
              <a:t>Database</a:t>
            </a:r>
            <a:r>
              <a:rPr lang="vi-VN"/>
              <a:t>. Nguyên nhân là vì mỗi thực thể </a:t>
            </a:r>
            <a:r>
              <a:rPr lang="vi-VN">
                <a:latin typeface="Courier New"/>
                <a:ea typeface="Courier New"/>
                <a:cs typeface="Courier New"/>
                <a:sym typeface="Courier New"/>
              </a:rPr>
              <a:t>RoomDatabase</a:t>
            </a:r>
            <a:r>
              <a:rPr lang="vi-VN"/>
              <a:t> khá tốn kém và bạn hiếm khi cần quyền truy cập vào nhiều thực thể trong một quy trình.</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rPr lang="vi-VN">
                <a:latin typeface="Courier New"/>
                <a:ea typeface="Courier New"/>
                <a:cs typeface="Courier New"/>
                <a:sym typeface="Courier New"/>
              </a:rPr>
              <a:t>@Volatile: </a:t>
            </a:r>
            <a:r>
              <a:rPr lang="vi-VN"/>
              <a:t>Lý do chúng ta đặt biến </a:t>
            </a:r>
            <a:r>
              <a:rPr lang="vi-VN">
                <a:latin typeface="Courier New"/>
                <a:ea typeface="Courier New"/>
                <a:cs typeface="Courier New"/>
                <a:sym typeface="Courier New"/>
              </a:rPr>
              <a:t>INSTANCE</a:t>
            </a:r>
            <a:r>
              <a:rPr lang="vi-VN"/>
              <a:t> ở chế độ dễ thay đổi là để giá trị của biến không bao giờ lưu vào bộ nhớ đệm, đồng thời mọi thao tác đọc và ghi đều được thực hiện ngay trong bộ nhớ chính. Điều này đảm bảo rằng tính toàn vẹn của dữ liệu (tức là mọi thay đổi đối với thực thể của cơ sở dữ liệu) hiển thị ngay lập tức với tất cả các luồng khác, đồng thời ngăn chặn các trường hợp như 2 luồng cập nhật cùng một thực thể trong bộ nhớ đệm.</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vi-VN"/>
              <a:t>Để triển khai phương thức </a:t>
            </a:r>
            <a:r>
              <a:rPr lang="vi-VN">
                <a:latin typeface="Courier New"/>
                <a:ea typeface="Courier New"/>
                <a:cs typeface="Courier New"/>
                <a:sym typeface="Courier New"/>
              </a:rPr>
              <a:t>getInstance()</a:t>
            </a:r>
            <a:r>
              <a:rPr lang="vi-VN"/>
              <a:t> trả về </a:t>
            </a:r>
            <a:r>
              <a:rPr lang="vi-VN">
                <a:latin typeface="Courier New"/>
                <a:ea typeface="Courier New"/>
                <a:cs typeface="Courier New"/>
                <a:sym typeface="Courier New"/>
              </a:rPr>
              <a:t>ColorDatabase</a:t>
            </a:r>
            <a:r>
              <a:rPr lang="vi-VN"/>
              <a:t>, hãy xem trang trình bày tiếp theo.</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4" name="Google Shape;294;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Chúng ta dùng </a:t>
            </a:r>
            <a:r>
              <a:rPr lang="vi-VN">
                <a:latin typeface="Courier New"/>
                <a:ea typeface="Courier New"/>
                <a:cs typeface="Courier New"/>
                <a:sym typeface="Courier New"/>
              </a:rPr>
              <a:t>Room.databaseBuilder()</a:t>
            </a:r>
            <a:r>
              <a:rPr lang="vi-VN"/>
              <a:t> để tạo cơ sở dữ liệu bằng cách sử dụng bối cảnh ứng dụng, lớp </a:t>
            </a:r>
            <a:r>
              <a:rPr lang="vi-VN">
                <a:latin typeface="Courier New"/>
                <a:ea typeface="Courier New"/>
                <a:cs typeface="Courier New"/>
                <a:sym typeface="Courier New"/>
              </a:rPr>
              <a:t>ColorDatabase</a:t>
            </a:r>
            <a:r>
              <a:rPr lang="vi-VN"/>
              <a:t> và tên cơ sở dữ liệu.</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vi-VN"/>
              <a:t>Được đồng bộ hóa: Nhiều luồng có khả năng yêu cầu một thực thể của cơ sở dữ liệu cùng lúc, dẫn đến hai hoặc nhiều cơ sở dữ liệu thay vì một. Mặc dù vấn đề nói trên khó xảy ra với ứng dụng mẫu này, nhưng với các ứng dụng phức tạp hơn thì có. Nếu bạn gói mã để hệ thống đồng bộ hóa cơ sở dữ liệu, thì chỉ một luồng thực thi mỗi lúc có thể nhập khối mã này, qua đó đảm bảo rằng cơ sở dữ liệu chỉ được khởi tạo một lần.</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vi-VN"/>
              <a:t>Nếu bạn chấp nhận để mất dữ liệu hiện có khi thiếu đường dẫn di chuyển, hãy gọi phương thức tạo </a:t>
            </a:r>
            <a:r>
              <a:rPr lang="vi-VN">
                <a:latin typeface="Courier New"/>
                <a:ea typeface="Courier New"/>
                <a:cs typeface="Courier New"/>
                <a:sym typeface="Courier New"/>
              </a:rPr>
              <a:t>fallbackToDestructiveMigration()</a:t>
            </a:r>
            <a:r>
              <a:rPr lang="vi-VN"/>
              <a:t> khi tạo cơ sở dữ liệu. Phương thức này sẽ yêu cầu Phòng tạo lại toàn bộ các bảng trong cơ sở dữ liệu của ứng dụng khi cần phải thực hiện quá trình di chuyển gia tăng nếu không xác định đường dẫn di chuyển.</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vi-VN"/>
              <a:t>Tài nguyên:</a:t>
            </a:r>
            <a:endParaRPr/>
          </a:p>
          <a:p>
            <a:pPr indent="-298450" lvl="0" marL="457200" rtl="0" algn="l">
              <a:lnSpc>
                <a:spcPct val="100000"/>
              </a:lnSpc>
              <a:spcBef>
                <a:spcPts val="0"/>
              </a:spcBef>
              <a:spcAft>
                <a:spcPts val="0"/>
              </a:spcAft>
              <a:buSzPts val="1100"/>
              <a:buChar char="●"/>
            </a:pPr>
            <a:r>
              <a:rPr lang="vi-VN" u="sng">
                <a:solidFill>
                  <a:schemeClr val="hlink"/>
                </a:solidFill>
                <a:hlinkClick r:id="rId2"/>
              </a:rPr>
              <a:t>Di chuyển cơ sở dữ liệu Phòng</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1" name="Google Shape;301;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vi-VN"/>
              <a:t>Chuyển đổi: 1 lượt nhấp chuột</a:t>
            </a:r>
            <a:endParaRPr/>
          </a:p>
          <a:p>
            <a:pPr indent="0" lvl="0" marL="0" rtl="0" algn="l">
              <a:lnSpc>
                <a:spcPct val="100000"/>
              </a:lnSpc>
              <a:spcBef>
                <a:spcPts val="0"/>
              </a:spcBef>
              <a:spcAft>
                <a:spcPts val="0"/>
              </a:spcAft>
              <a:buSzPts val="1100"/>
              <a:buNone/>
            </a:pPr>
            <a:r>
              <a:t/>
            </a:r>
            <a:endParaRPr b="1"/>
          </a:p>
          <a:p>
            <a:pPr indent="0" lvl="0" marL="0" rtl="0" algn="l">
              <a:lnSpc>
                <a:spcPct val="100000"/>
              </a:lnSpc>
              <a:spcBef>
                <a:spcPts val="0"/>
              </a:spcBef>
              <a:spcAft>
                <a:spcPts val="0"/>
              </a:spcAft>
              <a:buSzPts val="1100"/>
              <a:buNone/>
            </a:pPr>
            <a:r>
              <a:rPr lang="vi-VN"/>
              <a:t>Bây giờ, hãy thêm một số dữ liệu vào cơ sở dữ liệu của chúng ta.</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vi-VN"/>
              <a:t>Trước tiên, hãy tạo thực thể của DAO có tên là </a:t>
            </a:r>
            <a:r>
              <a:rPr lang="vi-VN">
                <a:latin typeface="Courier New"/>
                <a:ea typeface="Courier New"/>
                <a:cs typeface="Courier New"/>
                <a:sym typeface="Courier New"/>
              </a:rPr>
              <a:t>colorDao</a:t>
            </a:r>
            <a:r>
              <a:rPr lang="vi-VN"/>
              <a:t> bằng phương thức </a:t>
            </a:r>
            <a:r>
              <a:rPr lang="vi-VN">
                <a:latin typeface="Courier New"/>
                <a:ea typeface="Courier New"/>
                <a:cs typeface="Courier New"/>
                <a:sym typeface="Courier New"/>
              </a:rPr>
              <a:t>getInstance()</a:t>
            </a:r>
            <a:r>
              <a:rPr lang="vi-VN"/>
              <a:t>. Phương thức này sẽ đảm bảo cung cấp cho chúng ta thực thể singleton.</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vi-VN"/>
              <a:t>Bây giờ, hãy thêm một thực thể màu </a:t>
            </a:r>
            <a:r>
              <a:rPr lang="vi-VN">
                <a:latin typeface="Courier New"/>
                <a:ea typeface="Courier New"/>
                <a:cs typeface="Courier New"/>
                <a:sym typeface="Courier New"/>
              </a:rPr>
              <a:t>newColor</a:t>
            </a:r>
            <a:r>
              <a:rPr lang="vi-VN"/>
              <a:t> và thêm màu đó vào thực thể DAO của bạn bằng phương thức </a:t>
            </a:r>
            <a:r>
              <a:rPr lang="vi-VN">
                <a:latin typeface="Courier New"/>
                <a:ea typeface="Courier New"/>
                <a:cs typeface="Courier New"/>
                <a:sym typeface="Courier New"/>
              </a:rPr>
              <a:t>insert()</a:t>
            </a:r>
            <a:r>
              <a:rPr lang="vi-VN"/>
              <a:t>. Thao tác này sẽ thêm </a:t>
            </a:r>
            <a:r>
              <a:rPr lang="vi-VN">
                <a:solidFill>
                  <a:schemeClr val="dk1"/>
                </a:solidFill>
                <a:latin typeface="Courier New"/>
                <a:ea typeface="Courier New"/>
                <a:cs typeface="Courier New"/>
                <a:sym typeface="Courier New"/>
              </a:rPr>
              <a:t>newColor</a:t>
            </a:r>
            <a:r>
              <a:rPr lang="vi-VN"/>
              <a:t> được xác định trong cơ sở dữ liệu của bạn.</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vi-VN"/>
              <a:t>Bây giờ, bạn có thể dùng đối tượng DAO để chèn, cập nhật, tìm kiếm hoặc truy vấn cơ sở dữ liệu của mình.</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9" name="Google Shape;309;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solidFill>
                  <a:schemeClr val="dk1"/>
                </a:solidFill>
              </a:rPr>
              <a:t>Cho đến nay, các ứng dụng mà chúng ta đã tạo chủ yếu hiển thị dữ liệu được lưu trữ trong bộ nhớ trên các ứng dụng đó. Chúng ta có thể tạo một ứng dụng hữu ích hơn nhiều nếu học cách lưu trữ dữ liệu trong bộ nhớ cục bộ trên thiết bị theo cách linh hoạt và có thể mở rộng.</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5" name="Google Shape;315;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Nếu cần phải thực hiện một số tác vụ chạy trong thời gian dài, bạn </a:t>
            </a:r>
            <a:r>
              <a:rPr lang="vi-VN">
                <a:solidFill>
                  <a:schemeClr val="dk1"/>
                </a:solidFill>
              </a:rPr>
              <a:t>không nên thực hiện trên luồng chính. Nếu không, ứng dụng của bạn có thể không phản hồi người dùng. Điều này dẫn đến nhu cầu thực hiện tác vụ không đồng bộ.</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2" name="Google Shape;322;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vi-VN"/>
              <a:t>Nhu cầu lập trình không đồng bộ nảy sinh do 3 yếu tố: </a:t>
            </a:r>
            <a:endParaRPr/>
          </a:p>
          <a:p>
            <a:pPr indent="-298450" lvl="0" marL="457200" rtl="0" algn="l">
              <a:lnSpc>
                <a:spcPct val="115000"/>
              </a:lnSpc>
              <a:spcBef>
                <a:spcPts val="0"/>
              </a:spcBef>
              <a:spcAft>
                <a:spcPts val="0"/>
              </a:spcAft>
              <a:buSzPts val="1100"/>
              <a:buChar char="●"/>
            </a:pPr>
            <a:r>
              <a:rPr b="1" lang="vi-VN"/>
              <a:t>Bị giới hạn thời gian chạy các tác vụ</a:t>
            </a:r>
            <a:endParaRPr/>
          </a:p>
          <a:p>
            <a:pPr indent="0" lvl="0" marL="457200" rtl="0" algn="l">
              <a:lnSpc>
                <a:spcPct val="115000"/>
              </a:lnSpc>
              <a:spcBef>
                <a:spcPts val="0"/>
              </a:spcBef>
              <a:spcAft>
                <a:spcPts val="0"/>
              </a:spcAft>
              <a:buClr>
                <a:schemeClr val="dk1"/>
              </a:buClr>
              <a:buSzPts val="1100"/>
              <a:buFont typeface="Arial"/>
              <a:buNone/>
            </a:pPr>
            <a:r>
              <a:rPr lang="vi-VN"/>
              <a:t>Khung giao diện người dùng phải hiển thị trong vòng </a:t>
            </a:r>
            <a:r>
              <a:rPr b="1" lang="vi-VN"/>
              <a:t>chưa đến 16 mili giây để đạt được tốc độ làm mới là 60 khung hình/giây.</a:t>
            </a:r>
            <a:r>
              <a:rPr lang="vi-VN"/>
              <a:t> Nếu việc hiển thị giao diện người dùng của ứng dụng chậm hơn mức đó, thì hệ thống buộc phải bỏ qua các khung hình gây ra gián đoạn được gọi là "giật". </a:t>
            </a:r>
            <a:endParaRPr/>
          </a:p>
          <a:p>
            <a:pPr indent="-298450" lvl="0" marL="457200" rtl="0" algn="l">
              <a:lnSpc>
                <a:spcPct val="115000"/>
              </a:lnSpc>
              <a:spcBef>
                <a:spcPts val="0"/>
              </a:spcBef>
              <a:spcAft>
                <a:spcPts val="0"/>
              </a:spcAft>
              <a:buSzPts val="1100"/>
              <a:buChar char="●"/>
            </a:pPr>
            <a:r>
              <a:rPr b="1" lang="vi-VN"/>
              <a:t>Một số tác vụ cần một khoảng thời gian dài để hoàn thành</a:t>
            </a:r>
            <a:endParaRPr/>
          </a:p>
          <a:p>
            <a:pPr indent="0" lvl="0" marL="457200" rtl="0" algn="l">
              <a:lnSpc>
                <a:spcPct val="115000"/>
              </a:lnSpc>
              <a:spcBef>
                <a:spcPts val="0"/>
              </a:spcBef>
              <a:spcAft>
                <a:spcPts val="0"/>
              </a:spcAft>
              <a:buClr>
                <a:schemeClr val="dk1"/>
              </a:buClr>
              <a:buSzPts val="1100"/>
              <a:buFont typeface="Arial"/>
              <a:buNone/>
            </a:pPr>
            <a:r>
              <a:rPr lang="vi-VN"/>
              <a:t>Mặc dù bạn có thể tối ưu hóa mã của mình, nhưng một số tác vụ vẫn cần nhiều thời gian để hoàn thành quá trình xử lý.</a:t>
            </a:r>
            <a:endParaRPr/>
          </a:p>
          <a:p>
            <a:pPr indent="-298450" lvl="0" marL="457200" rtl="0" algn="l">
              <a:lnSpc>
                <a:spcPct val="115000"/>
              </a:lnSpc>
              <a:spcBef>
                <a:spcPts val="0"/>
              </a:spcBef>
              <a:spcAft>
                <a:spcPts val="0"/>
              </a:spcAft>
              <a:buSzPts val="1100"/>
              <a:buChar char="●"/>
            </a:pPr>
            <a:r>
              <a:rPr b="1" lang="vi-VN"/>
              <a:t>Chúng ta cần phải kiểm soát được cả cách thức lẫn vị trí chạy tác vụ</a:t>
            </a:r>
            <a:endParaRPr/>
          </a:p>
          <a:p>
            <a:pPr indent="0" lvl="0" marL="457200" rtl="0" algn="l">
              <a:lnSpc>
                <a:spcPct val="115000"/>
              </a:lnSpc>
              <a:spcBef>
                <a:spcPts val="0"/>
              </a:spcBef>
              <a:spcAft>
                <a:spcPts val="0"/>
              </a:spcAft>
              <a:buSzPts val="1100"/>
              <a:buNone/>
            </a:pPr>
            <a:r>
              <a:rPr lang="vi-VN"/>
              <a:t>Ví dụ: chúng ta cần kiểm soát được các trường hợp, trong đó một tác vụ phát sinh lỗi hoặc ngừng thực thi.</a:t>
            </a:r>
            <a:endParaRPr/>
          </a:p>
          <a:p>
            <a:pPr indent="0" lvl="0" marL="45720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vi-VN"/>
              <a:t>Tài nguyên:</a:t>
            </a:r>
            <a:endParaRPr/>
          </a:p>
          <a:p>
            <a:pPr indent="-298450" lvl="0" marL="457200" marR="360045" rtl="0" algn="l">
              <a:lnSpc>
                <a:spcPct val="100000"/>
              </a:lnSpc>
              <a:spcBef>
                <a:spcPts val="0"/>
              </a:spcBef>
              <a:spcAft>
                <a:spcPts val="0"/>
              </a:spcAft>
              <a:buClr>
                <a:schemeClr val="dk1"/>
              </a:buClr>
              <a:buSzPts val="1100"/>
              <a:buChar char="●"/>
            </a:pPr>
            <a:r>
              <a:rPr lang="vi-VN" u="sng">
                <a:solidFill>
                  <a:schemeClr val="hlink"/>
                </a:solidFill>
                <a:hlinkClick r:id="rId2"/>
              </a:rPr>
              <a:t>Hiển thị chậm</a:t>
            </a:r>
            <a:endParaRPr/>
          </a:p>
          <a:p>
            <a:pPr indent="0" lvl="0" marL="0" rtl="0" algn="l">
              <a:lnSpc>
                <a:spcPct val="100000"/>
              </a:lnSpc>
              <a:spcBef>
                <a:spcPts val="1415"/>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9" name="Google Shape;329;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solidFill>
                  <a:schemeClr val="dk1"/>
                </a:solidFill>
              </a:rPr>
              <a:t>Một trong những cách chúng ta thực hiện tác vụ không đồng bộ là sử dụng luồng. Luồng tạo ra một đơn vị thực thi để chạy mã đóng gói ở ngoài luồng chính. Tuy nhiên, việc tạo luồng mới sẽ phát sinh thêm chi phí vì hệ điều hành cần phải tạo và phân bổ bộ nhớ cho luồng. </a:t>
            </a:r>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rPr lang="vi-VN">
                <a:solidFill>
                  <a:schemeClr val="dk1"/>
                </a:solidFill>
              </a:rPr>
              <a:t>Một vấn đề khác với luồng là nhiều tác vụ cần thiết diễn ra đồng thời, nhưng không hoặc không thể chạy song song. Ví dụ: nếu bạn cần tải một đơn đặt hàng trong cơ sở dữ liệu, thì hệ thống có thể phải chạy 3 yêu cầu để lấy được mọi dữ liệu cần thiết. Mặc dù bạn có thể dùng một luồng cho mỗi yêu cầu, nhưng nếu yêu cầu 2 và 3 phụ thuộc vào yêu cầu 1, thì sự phụ thuộc đó cần được duy trì để các yêu cầu sẽ chặn nhau trong trường hợp cần thiết.</a:t>
            </a:r>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rPr lang="vi-VN">
                <a:solidFill>
                  <a:schemeClr val="dk1"/>
                </a:solidFill>
              </a:rPr>
              <a:t>Chúng ta có thể dùng các lệnh gọi lại, nhưng lệnh gọi lại lồng nhau có thể khiến việc quản lý cũng như xử lý lỗi trở nên khó khăn.</a:t>
            </a:r>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vi-VN">
                <a:solidFill>
                  <a:schemeClr val="dk1"/>
                </a:solidFill>
              </a:rPr>
              <a:t>Hiện có nhiều lựa chọn khác, nhưng mỗi lựa chọn đều có những hạn chế và thách thức. Vậy bạn nên dùng cách lập trình không đồng bộ nào trên Android?</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7" name="Google Shape;337;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solidFill>
                  <a:schemeClr val="dk1"/>
                </a:solidFill>
              </a:rPr>
              <a:t>Khi thực hiện lập trình không đồng bộ trên Android, bạn nên sử dụng coroutine.</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3" name="Google Shape;343;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Coroutine là một mẫu thiết kế tính năng đồng thời mà bạn có thể dùng trên Android để đơn giản hóa mã thực thi không đồng bộ. Coroutine đã được thêm vào Kotlin trong phiên bản 1.3 và dựa trên các khái niệm đã có sẵn trong những ngôn ngữ khác. Trên Android, coroutine giúp quản lý các tác vụ chạy trong thời gian dài có thể chặn chuỗi chính và khiến ứng dụng của bạn không phản hồi.</a:t>
            </a:r>
            <a:endParaRPr/>
          </a:p>
          <a:p>
            <a:pPr indent="0" lvl="0" marL="0" rtl="0" algn="l">
              <a:lnSpc>
                <a:spcPct val="100000"/>
              </a:lnSpc>
              <a:spcBef>
                <a:spcPts val="0"/>
              </a:spcBef>
              <a:spcAft>
                <a:spcPts val="0"/>
              </a:spcAft>
              <a:buSzPts val="1100"/>
              <a:buNone/>
            </a:pPr>
            <a:r>
              <a:t/>
            </a:r>
            <a:endParaRPr b="1"/>
          </a:p>
          <a:p>
            <a:pPr indent="0" lvl="0" marL="0" rtl="0" algn="l">
              <a:lnSpc>
                <a:spcPct val="100000"/>
              </a:lnSpc>
              <a:spcBef>
                <a:spcPts val="0"/>
              </a:spcBef>
              <a:spcAft>
                <a:spcPts val="0"/>
              </a:spcAft>
              <a:buSzPts val="1100"/>
              <a:buNone/>
            </a:pPr>
            <a:r>
              <a:rPr b="1" lang="vi-VN"/>
              <a:t>Tài nguyên:</a:t>
            </a:r>
            <a:endParaRPr/>
          </a:p>
          <a:p>
            <a:pPr indent="-298450" lvl="0" marL="457200" rtl="0" algn="l">
              <a:lnSpc>
                <a:spcPct val="100000"/>
              </a:lnSpc>
              <a:spcBef>
                <a:spcPts val="0"/>
              </a:spcBef>
              <a:spcAft>
                <a:spcPts val="0"/>
              </a:spcAft>
              <a:buClr>
                <a:schemeClr val="dk1"/>
              </a:buClr>
              <a:buSzPts val="1100"/>
              <a:buChar char="●"/>
            </a:pPr>
            <a:r>
              <a:rPr lang="vi-VN" u="sng">
                <a:solidFill>
                  <a:schemeClr val="hlink"/>
                </a:solidFill>
                <a:hlinkClick r:id="rId2"/>
              </a:rPr>
              <a:t>Coroutine của Kotlin trên Android</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0" name="Google Shape;350;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lang="vi-VN">
                <a:solidFill>
                  <a:srgbClr val="202124"/>
                </a:solidFill>
                <a:highlight>
                  <a:srgbClr val="FFFFFF"/>
                </a:highlight>
              </a:rPr>
              <a:t>Việc sử dụng coroutine mang lại một số lợi ích quan trọng:</a:t>
            </a:r>
            <a:endParaRPr/>
          </a:p>
          <a:p>
            <a:pPr indent="-298450" lvl="0" marL="457200" rtl="0" algn="l">
              <a:lnSpc>
                <a:spcPct val="115000"/>
              </a:lnSpc>
              <a:spcBef>
                <a:spcPts val="0"/>
              </a:spcBef>
              <a:spcAft>
                <a:spcPts val="0"/>
              </a:spcAft>
              <a:buClr>
                <a:srgbClr val="202124"/>
              </a:buClr>
              <a:buSzPts val="1100"/>
              <a:buChar char="●"/>
            </a:pPr>
            <a:r>
              <a:rPr b="1" lang="vi-VN">
                <a:solidFill>
                  <a:srgbClr val="202124"/>
                </a:solidFill>
                <a:highlight>
                  <a:srgbClr val="FFFFFF"/>
                </a:highlight>
              </a:rPr>
              <a:t>Dung lượng nhẹ</a:t>
            </a:r>
            <a:r>
              <a:rPr lang="vi-VN">
                <a:solidFill>
                  <a:srgbClr val="202124"/>
                </a:solidFill>
                <a:highlight>
                  <a:srgbClr val="FFFFFF"/>
                </a:highlight>
              </a:rPr>
              <a:t>: Bạn có thể chạy nhiều coroutine trên một luồng nhờ tính năng hỗ trợ tạm ngưng, tính năng này không chặn luồng mà coroutine đang chạy.</a:t>
            </a:r>
            <a:endParaRPr/>
          </a:p>
          <a:p>
            <a:pPr indent="-298450" lvl="0" marL="457200" rtl="0" algn="l">
              <a:lnSpc>
                <a:spcPct val="115000"/>
              </a:lnSpc>
              <a:spcBef>
                <a:spcPts val="0"/>
              </a:spcBef>
              <a:spcAft>
                <a:spcPts val="0"/>
              </a:spcAft>
              <a:buClr>
                <a:srgbClr val="202124"/>
              </a:buClr>
              <a:buSzPts val="1100"/>
              <a:buChar char="●"/>
            </a:pPr>
            <a:r>
              <a:rPr b="1" lang="vi-VN">
                <a:solidFill>
                  <a:srgbClr val="202124"/>
                </a:solidFill>
                <a:highlight>
                  <a:srgbClr val="FFFFFF"/>
                </a:highlight>
              </a:rPr>
              <a:t>Ít rò rỉ bộ nhớ</a:t>
            </a:r>
            <a:r>
              <a:rPr lang="vi-VN">
                <a:solidFill>
                  <a:srgbClr val="202124"/>
                </a:solidFill>
                <a:highlight>
                  <a:srgbClr val="FFFFFF"/>
                </a:highlight>
              </a:rPr>
              <a:t>: Coroutine có thể dùng tính năng đồng thời có cấu trúc để chạy coroutine trong phạm vi cụ thể của thao tác mà chúng ta đang thực hiện.</a:t>
            </a:r>
            <a:endParaRPr/>
          </a:p>
          <a:p>
            <a:pPr indent="-298450" lvl="0" marL="457200" rtl="0" algn="l">
              <a:lnSpc>
                <a:spcPct val="115000"/>
              </a:lnSpc>
              <a:spcBef>
                <a:spcPts val="0"/>
              </a:spcBef>
              <a:spcAft>
                <a:spcPts val="0"/>
              </a:spcAft>
              <a:buClr>
                <a:srgbClr val="202124"/>
              </a:buClr>
              <a:buSzPts val="1100"/>
              <a:buChar char="●"/>
            </a:pPr>
            <a:r>
              <a:rPr b="1" lang="vi-VN">
                <a:solidFill>
                  <a:srgbClr val="202124"/>
                </a:solidFill>
                <a:highlight>
                  <a:srgbClr val="FFFFFF"/>
                </a:highlight>
              </a:rPr>
              <a:t>Tích hợp sẵn tính năng hỗ trợ hủy</a:t>
            </a:r>
            <a:r>
              <a:rPr lang="vi-VN">
                <a:solidFill>
                  <a:srgbClr val="202124"/>
                </a:solidFill>
                <a:highlight>
                  <a:srgbClr val="FFFFFF"/>
                </a:highlight>
              </a:rPr>
              <a:t>: Thao tác hủy được truyền tự động thông qua hệ phân cấp coroutine đang chạy, cho phép tạm ngưng các thao tác không cần thiết nữa.</a:t>
            </a:r>
            <a:endParaRPr/>
          </a:p>
          <a:p>
            <a:pPr indent="-298450" lvl="0" marL="457200" rtl="0" algn="l">
              <a:lnSpc>
                <a:spcPct val="115000"/>
              </a:lnSpc>
              <a:spcBef>
                <a:spcPts val="0"/>
              </a:spcBef>
              <a:spcAft>
                <a:spcPts val="0"/>
              </a:spcAft>
              <a:buClr>
                <a:srgbClr val="202124"/>
              </a:buClr>
              <a:buSzPts val="1100"/>
              <a:buChar char="●"/>
            </a:pPr>
            <a:r>
              <a:rPr b="1" lang="vi-VN">
                <a:solidFill>
                  <a:srgbClr val="202124"/>
                </a:solidFill>
                <a:highlight>
                  <a:srgbClr val="FFFFFF"/>
                </a:highlight>
              </a:rPr>
              <a:t>Tích hợp Jetpack</a:t>
            </a:r>
            <a:r>
              <a:rPr lang="vi-VN">
                <a:solidFill>
                  <a:srgbClr val="202124"/>
                </a:solidFill>
                <a:highlight>
                  <a:srgbClr val="FFFFFF"/>
                </a:highlight>
              </a:rPr>
              <a:t>: Nhiều thư viện Jetpack có các hàm mở rộng hỗ trợ coroutine đầy đủ. Một số thư viện cũng cung cấp phạm vi coroutine riêng mà bạn có thể dùng cho tính năng đồng thời có cấu trúc.</a:t>
            </a:r>
            <a:endParaRPr/>
          </a:p>
          <a:p>
            <a:pPr indent="0" lvl="0" marL="0" rtl="0" algn="l">
              <a:lnSpc>
                <a:spcPct val="100000"/>
              </a:lnSpc>
              <a:spcBef>
                <a:spcPts val="0"/>
              </a:spcBef>
              <a:spcAft>
                <a:spcPts val="0"/>
              </a:spcAft>
              <a:buSzPts val="1100"/>
              <a:buNone/>
            </a:pPr>
            <a:r>
              <a:t/>
            </a:r>
            <a:endParaRPr>
              <a:solidFill>
                <a:srgbClr val="202124"/>
              </a:solidFill>
              <a:highlight>
                <a:srgbClr val="FFFFFF"/>
              </a:highlight>
            </a:endParaRPr>
          </a:p>
          <a:p>
            <a:pPr indent="0" lvl="0" marL="0" rtl="0" algn="l">
              <a:lnSpc>
                <a:spcPct val="100000"/>
              </a:lnSpc>
              <a:spcBef>
                <a:spcPts val="0"/>
              </a:spcBef>
              <a:spcAft>
                <a:spcPts val="0"/>
              </a:spcAft>
              <a:buSzPts val="1100"/>
              <a:buNone/>
            </a:pPr>
            <a:r>
              <a:rPr b="1" lang="vi-VN">
                <a:solidFill>
                  <a:srgbClr val="202124"/>
                </a:solidFill>
                <a:highlight>
                  <a:srgbClr val="FFFFFF"/>
                </a:highlight>
              </a:rPr>
              <a:t>Tài nguyên:</a:t>
            </a:r>
            <a:endParaRPr/>
          </a:p>
          <a:p>
            <a:pPr indent="-298450" lvl="0" marL="457200" rtl="0" algn="l">
              <a:lnSpc>
                <a:spcPct val="100000"/>
              </a:lnSpc>
              <a:spcBef>
                <a:spcPts val="0"/>
              </a:spcBef>
              <a:spcAft>
                <a:spcPts val="0"/>
              </a:spcAft>
              <a:buClr>
                <a:srgbClr val="202124"/>
              </a:buClr>
              <a:buSzPts val="1100"/>
              <a:buChar char="●"/>
            </a:pPr>
            <a:r>
              <a:rPr lang="vi-VN" u="sng">
                <a:solidFill>
                  <a:schemeClr val="hlink"/>
                </a:solidFill>
                <a:highlight>
                  <a:srgbClr val="FFFFFF"/>
                </a:highlight>
                <a:hlinkClick r:id="rId2"/>
              </a:rPr>
              <a:t>Coroutine của Kotlin trên Android</a:t>
            </a:r>
            <a:endParaRPr/>
          </a:p>
          <a:p>
            <a:pPr indent="-298450" lvl="0" marL="457200" rtl="0" algn="l">
              <a:lnSpc>
                <a:spcPct val="100000"/>
              </a:lnSpc>
              <a:spcBef>
                <a:spcPts val="0"/>
              </a:spcBef>
              <a:spcAft>
                <a:spcPts val="0"/>
              </a:spcAft>
              <a:buClr>
                <a:srgbClr val="202124"/>
              </a:buClr>
              <a:buSzPts val="1100"/>
              <a:buChar char="●"/>
            </a:pPr>
            <a:r>
              <a:rPr lang="vi-VN" u="sng">
                <a:solidFill>
                  <a:schemeClr val="hlink"/>
                </a:solidFill>
                <a:highlight>
                  <a:srgbClr val="FFFFFF"/>
                </a:highlight>
                <a:hlinkClick r:id="rId3"/>
              </a:rPr>
              <a:t>Khái niệm cơ bản về coroutine</a:t>
            </a:r>
            <a:endParaRPr/>
          </a:p>
          <a:p>
            <a:pPr indent="-298450" lvl="0" marL="457200" rtl="0" algn="l">
              <a:lnSpc>
                <a:spcPct val="100000"/>
              </a:lnSpc>
              <a:spcBef>
                <a:spcPts val="0"/>
              </a:spcBef>
              <a:spcAft>
                <a:spcPts val="0"/>
              </a:spcAft>
              <a:buClr>
                <a:srgbClr val="202124"/>
              </a:buClr>
              <a:buSzPts val="1100"/>
              <a:buChar char="●"/>
            </a:pPr>
            <a:r>
              <a:rPr lang="vi-VN" u="sng">
                <a:solidFill>
                  <a:schemeClr val="hlink"/>
                </a:solidFill>
                <a:highlight>
                  <a:srgbClr val="FFFFFF"/>
                </a:highlight>
                <a:hlinkClick r:id="rId4"/>
              </a:rPr>
              <a:t>Hủy và hết thời gian chờ</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7" name="Google Shape;357;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Dùng từ khóa xác định </a:t>
            </a:r>
            <a:r>
              <a:rPr lang="vi-VN">
                <a:latin typeface="Courier New"/>
                <a:ea typeface="Courier New"/>
                <a:cs typeface="Courier New"/>
                <a:sym typeface="Courier New"/>
              </a:rPr>
              <a:t>suspend</a:t>
            </a:r>
            <a:r>
              <a:rPr lang="vi-VN"/>
              <a:t> để khai báo một hàm là có sẵn cho các coroutine. Hệ thống chỉ có thể gọi hàm này từ trong một coroutine hoặc từ một hàm tạm ngưng khác.</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vi-VN"/>
              <a:t>Các hàm tạm ngưng được biểu thị trong Android Studio bằng biểu tượng ở rãnh bên trái.</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vi-VN"/>
              <a:t>Tài nguyên:</a:t>
            </a:r>
            <a:endParaRPr/>
          </a:p>
          <a:p>
            <a:pPr indent="-298450" lvl="0" marL="457200" rtl="0" algn="l">
              <a:lnSpc>
                <a:spcPct val="100000"/>
              </a:lnSpc>
              <a:spcBef>
                <a:spcPts val="0"/>
              </a:spcBef>
              <a:spcAft>
                <a:spcPts val="0"/>
              </a:spcAft>
              <a:buSzPts val="1100"/>
              <a:buChar char="●"/>
            </a:pPr>
            <a:r>
              <a:rPr lang="vi-VN" u="sng">
                <a:solidFill>
                  <a:schemeClr val="hlink"/>
                </a:solidFill>
                <a:hlinkClick r:id="rId2"/>
              </a:rPr>
              <a:t>Hàm tạm ngưng</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5" name="Google Shape;365;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Khi coroutine gọi một hàm được đánh dấu bằng từ khóa xác định </a:t>
            </a:r>
            <a:r>
              <a:rPr lang="vi-VN">
                <a:latin typeface="Courier New"/>
                <a:ea typeface="Courier New"/>
                <a:cs typeface="Courier New"/>
                <a:sym typeface="Courier New"/>
              </a:rPr>
              <a:t>suspend</a:t>
            </a:r>
            <a:r>
              <a:rPr lang="vi-VN"/>
              <a:t>, thay vì chặn cho đến khi hàm đó trả về như một lệnh gọi hàm thông thường, hệ thống sẽ tạm ngưng thực thi cho đến khi kết quả sẵn sàng rồi tiếp tục từ nơi dừng lại kèm theo kết quả. Trong khi tạm ngưng để chờ kết quả, hệ thống sẽ bỏ chặn luồng mà coroutine đó đang chạy để các hàm hoặc coroutine khác có thể chạy.</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vi-VN"/>
              <a:t>Việc tạm ngưng giúp tiết kiệm bộ nhớ hơn là chặn, trong khi hỗ trợ nhiều thao tác đồng thời.</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vi-VN">
                <a:solidFill>
                  <a:schemeClr val="dk1"/>
                </a:solidFill>
                <a:latin typeface="Courier New"/>
                <a:ea typeface="Courier New"/>
                <a:cs typeface="Courier New"/>
                <a:sym typeface="Courier New"/>
              </a:rPr>
              <a:t>suspend</a:t>
            </a:r>
            <a:r>
              <a:rPr lang="vi-VN">
                <a:solidFill>
                  <a:schemeClr val="dk1"/>
                </a:solidFill>
              </a:rPr>
              <a:t> và </a:t>
            </a:r>
            <a:r>
              <a:rPr lang="vi-VN">
                <a:solidFill>
                  <a:schemeClr val="dk1"/>
                </a:solidFill>
                <a:latin typeface="Courier New"/>
                <a:ea typeface="Courier New"/>
                <a:cs typeface="Courier New"/>
                <a:sym typeface="Courier New"/>
              </a:rPr>
              <a:t>resume</a:t>
            </a:r>
            <a:r>
              <a:rPr lang="vi-VN">
                <a:solidFill>
                  <a:schemeClr val="dk1"/>
                </a:solidFill>
              </a:rPr>
              <a:t> hoạt động cùng nhau để thay thế các lệnh gọi lại.</a:t>
            </a:r>
            <a:r>
              <a:rPr lang="vi-VN"/>
              <a:t> Trên trang trình bày tiếp theo, </a:t>
            </a:r>
            <a:r>
              <a:rPr lang="vi-VN">
                <a:solidFill>
                  <a:schemeClr val="dk1"/>
                </a:solidFill>
              </a:rPr>
              <a:t>hãy xem qua một ví dụ đơn giản về cách </a:t>
            </a:r>
            <a:r>
              <a:rPr lang="vi-VN">
                <a:solidFill>
                  <a:schemeClr val="dk1"/>
                </a:solidFill>
                <a:latin typeface="Courier New"/>
                <a:ea typeface="Courier New"/>
                <a:cs typeface="Courier New"/>
                <a:sym typeface="Courier New"/>
              </a:rPr>
              <a:t>suspend</a:t>
            </a:r>
            <a:r>
              <a:rPr lang="vi-VN">
                <a:solidFill>
                  <a:schemeClr val="dk1"/>
                </a:solidFill>
              </a:rPr>
              <a:t> và </a:t>
            </a:r>
            <a:r>
              <a:rPr lang="vi-VN">
                <a:solidFill>
                  <a:schemeClr val="dk1"/>
                </a:solidFill>
                <a:latin typeface="Courier New"/>
                <a:ea typeface="Courier New"/>
                <a:cs typeface="Courier New"/>
                <a:sym typeface="Courier New"/>
              </a:rPr>
              <a:t>resume</a:t>
            </a:r>
            <a:r>
              <a:rPr lang="vi-VN">
                <a:solidFill>
                  <a:schemeClr val="dk1"/>
                </a:solidFill>
              </a:rPr>
              <a:t> hoạt động cùng nhau.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2" name="Google Shape;372;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vi-VN">
                <a:solidFill>
                  <a:schemeClr val="dk1"/>
                </a:solidFill>
              </a:rPr>
              <a:t>Trước tiên, chúng ta đã đánh dấu hàm </a:t>
            </a:r>
            <a:r>
              <a:rPr lang="vi-VN">
                <a:solidFill>
                  <a:schemeClr val="dk1"/>
                </a:solidFill>
                <a:latin typeface="Courier New"/>
                <a:ea typeface="Courier New"/>
                <a:cs typeface="Courier New"/>
                <a:sym typeface="Courier New"/>
              </a:rPr>
              <a:t>fetchDocs()</a:t>
            </a:r>
            <a:r>
              <a:rPr lang="vi-VN">
                <a:solidFill>
                  <a:schemeClr val="dk1"/>
                </a:solidFill>
              </a:rPr>
              <a:t> là một </a:t>
            </a:r>
            <a:r>
              <a:rPr lang="vi-VN">
                <a:solidFill>
                  <a:schemeClr val="dk1"/>
                </a:solidFill>
              </a:rPr>
              <a:t>hàm suspend (tạm ngưng)</a:t>
            </a:r>
            <a:r>
              <a:rPr lang="vi-VN">
                <a:solidFill>
                  <a:schemeClr val="dk1"/>
                </a:solidFill>
              </a:rPr>
              <a:t>. </a:t>
            </a:r>
            <a:r>
              <a:rPr lang="vi-VN">
                <a:solidFill>
                  <a:schemeClr val="dk1"/>
                </a:solidFill>
                <a:latin typeface="Courier New"/>
                <a:ea typeface="Courier New"/>
                <a:cs typeface="Courier New"/>
                <a:sym typeface="Courier New"/>
              </a:rPr>
              <a:t>fetchDocs()</a:t>
            </a:r>
            <a:r>
              <a:rPr lang="vi-VN">
                <a:solidFill>
                  <a:schemeClr val="dk1"/>
                </a:solidFill>
              </a:rPr>
              <a:t> theo dõi trạng thái của hàm này và thực thi bình thường cho đến khi không thể chạy nữa. Đó là khi đến tác vụ </a:t>
            </a:r>
            <a:r>
              <a:rPr lang="vi-VN">
                <a:solidFill>
                  <a:schemeClr val="dk1"/>
                </a:solidFill>
                <a:latin typeface="Courier New"/>
                <a:ea typeface="Courier New"/>
                <a:cs typeface="Courier New"/>
                <a:sym typeface="Courier New"/>
              </a:rPr>
              <a:t>get()</a:t>
            </a:r>
            <a:r>
              <a:rPr lang="vi-VN">
                <a:solidFill>
                  <a:schemeClr val="dk1"/>
                </a:solidFill>
              </a:rPr>
              <a:t>, đây cũng là một hàm </a:t>
            </a:r>
            <a:r>
              <a:rPr lang="vi-VN">
                <a:solidFill>
                  <a:schemeClr val="dk1"/>
                </a:solidFill>
                <a:latin typeface="Courier New"/>
                <a:ea typeface="Courier New"/>
                <a:cs typeface="Courier New"/>
                <a:sym typeface="Courier New"/>
              </a:rPr>
              <a:t>suspend.</a:t>
            </a:r>
            <a:r>
              <a:rPr lang="vi-VN">
                <a:solidFill>
                  <a:schemeClr val="dk1"/>
                </a:solidFill>
              </a:rPr>
              <a:t> Quyền kiểm soát thực thi được chuyển giao cho </a:t>
            </a:r>
            <a:r>
              <a:rPr lang="vi-VN">
                <a:solidFill>
                  <a:schemeClr val="dk1"/>
                </a:solidFill>
                <a:latin typeface="Courier New"/>
                <a:ea typeface="Courier New"/>
                <a:cs typeface="Courier New"/>
                <a:sym typeface="Courier New"/>
              </a:rPr>
              <a:t>get()</a:t>
            </a:r>
            <a:r>
              <a:rPr lang="vi-VN">
                <a:solidFill>
                  <a:schemeClr val="dk1"/>
                </a:solidFill>
              </a:rPr>
              <a:t> lưu trữ trạng thái của hàm và cố gắng chạy. Cuối cùng là các tác vụ </a:t>
            </a:r>
            <a:r>
              <a:rPr lang="vi-VN">
                <a:solidFill>
                  <a:schemeClr val="dk1"/>
                </a:solidFill>
                <a:latin typeface="Courier New"/>
                <a:ea typeface="Courier New"/>
                <a:cs typeface="Courier New"/>
                <a:sym typeface="Courier New"/>
              </a:rPr>
              <a:t>get()</a:t>
            </a:r>
            <a:r>
              <a:rPr lang="vi-VN">
                <a:solidFill>
                  <a:schemeClr val="dk1"/>
                </a:solidFill>
              </a:rPr>
              <a:t> chờ kết quả trả về và </a:t>
            </a:r>
            <a:r>
              <a:rPr lang="vi-VN">
                <a:solidFill>
                  <a:schemeClr val="dk1"/>
                </a:solidFill>
                <a:latin typeface="Courier New"/>
                <a:ea typeface="Courier New"/>
                <a:cs typeface="Courier New"/>
                <a:sym typeface="Courier New"/>
              </a:rPr>
              <a:t>get()</a:t>
            </a:r>
            <a:r>
              <a:rPr lang="vi-VN">
                <a:solidFill>
                  <a:schemeClr val="dk1"/>
                </a:solidFill>
              </a:rPr>
              <a:t> tiếp tục thực thi. Trong trường hợp này, g</a:t>
            </a:r>
            <a:r>
              <a:rPr lang="vi-VN">
                <a:solidFill>
                  <a:schemeClr val="dk1"/>
                </a:solidFill>
                <a:latin typeface="Courier New"/>
                <a:ea typeface="Courier New"/>
                <a:cs typeface="Courier New"/>
                <a:sym typeface="Courier New"/>
              </a:rPr>
              <a:t>et()</a:t>
            </a:r>
            <a:r>
              <a:rPr lang="vi-VN">
                <a:solidFill>
                  <a:schemeClr val="dk1"/>
                </a:solidFill>
              </a:rPr>
              <a:t> không có tác vụ nào khác và chuyển lại </a:t>
            </a:r>
            <a:r>
              <a:rPr lang="vi-VN">
                <a:solidFill>
                  <a:schemeClr val="dk1"/>
                </a:solidFill>
                <a:latin typeface="Courier New"/>
                <a:ea typeface="Courier New"/>
                <a:cs typeface="Courier New"/>
                <a:sym typeface="Courier New"/>
              </a:rPr>
              <a:t>fetchDocs()</a:t>
            </a:r>
            <a:r>
              <a:rPr lang="vi-VN">
                <a:solidFill>
                  <a:schemeClr val="dk1"/>
                </a:solidFill>
              </a:rPr>
              <a:t> để hàm này có thể tiếp tục. Hàm này đưa các giá trị của </a:t>
            </a:r>
            <a:r>
              <a:rPr lang="vi-VN">
                <a:solidFill>
                  <a:schemeClr val="dk1"/>
                </a:solidFill>
                <a:latin typeface="Courier New"/>
                <a:ea typeface="Courier New"/>
                <a:cs typeface="Courier New"/>
                <a:sym typeface="Courier New"/>
              </a:rPr>
              <a:t>get()</a:t>
            </a:r>
            <a:r>
              <a:rPr lang="vi-VN">
                <a:solidFill>
                  <a:schemeClr val="dk1"/>
                </a:solidFill>
              </a:rPr>
              <a:t> được trả về vào luồng thực thi và chạy đến khi hoàn thành.</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9" name="Google Shape;379;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Phòng hỗ trợ coroutine, vì vậy, hãy thêm từ khóa xác định suspend vào các phương thức DAO để thực thi điều kiện là chỉ có thể gọi hàm từ trong một coroutine hoặc từ một hàm tạm ngưng khác.</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vi-VN"/>
              <a:t>Tài nguyên:</a:t>
            </a:r>
            <a:endParaRPr/>
          </a:p>
          <a:p>
            <a:pPr indent="-298450" lvl="0" marL="457200" rtl="0" algn="l">
              <a:lnSpc>
                <a:spcPct val="100000"/>
              </a:lnSpc>
              <a:spcBef>
                <a:spcPts val="0"/>
              </a:spcBef>
              <a:spcAft>
                <a:spcPts val="0"/>
              </a:spcAft>
              <a:buSzPts val="1100"/>
              <a:buChar char="●"/>
            </a:pPr>
            <a:r>
              <a:rPr lang="vi-VN" u="sng">
                <a:solidFill>
                  <a:schemeClr val="hlink"/>
                </a:solidFill>
                <a:hlinkClick r:id="rId2"/>
              </a:rPr>
              <a:t>Coroutine và Phòng</a:t>
            </a:r>
            <a:endParaRPr/>
          </a:p>
          <a:p>
            <a:pPr indent="-298450" lvl="0" marL="457200" rtl="0" algn="l">
              <a:lnSpc>
                <a:spcPct val="100000"/>
              </a:lnSpc>
              <a:spcBef>
                <a:spcPts val="0"/>
              </a:spcBef>
              <a:spcAft>
                <a:spcPts val="0"/>
              </a:spcAft>
              <a:buSzPts val="1100"/>
              <a:buChar char="●"/>
            </a:pPr>
            <a:r>
              <a:rPr lang="vi-VN" u="sng">
                <a:solidFill>
                  <a:schemeClr val="hlink"/>
                </a:solidFill>
                <a:hlinkClick r:id="rId3"/>
              </a:rPr>
              <a:t>Bài đăng trên blog về Coroutine và Phòng</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lang="vi-VN"/>
              <a:t>Android sử dụng một hệ thống tệp tương tự như hệ thống tệp dựa trên ổ đĩa trong các nền tảng khác. Hệ thống này cung cấp một số lựa chọn để bạn lưu dữ liệu ứng dụng của mình:</a:t>
            </a:r>
            <a:endParaRPr/>
          </a:p>
          <a:p>
            <a:pPr indent="-298450" lvl="0" marL="457200" rtl="0" algn="l">
              <a:lnSpc>
                <a:spcPct val="115000"/>
              </a:lnSpc>
              <a:spcBef>
                <a:spcPts val="0"/>
              </a:spcBef>
              <a:spcAft>
                <a:spcPts val="0"/>
              </a:spcAft>
              <a:buSzPts val="1100"/>
              <a:buChar char="●"/>
            </a:pPr>
            <a:r>
              <a:rPr b="1" lang="vi-VN"/>
              <a:t>Tệp dành riêng cho ứng dụng:</a:t>
            </a:r>
            <a:r>
              <a:rPr lang="vi-VN"/>
              <a:t> Lưu trữ các tệp chỉ dành cho ứng dụng của bạn. Ví dụ: các tệp dữ liệu có cấu trúc (tệp JSON), tệp văn bản thuần túy, tệp đa phương tiện.</a:t>
            </a:r>
            <a:endParaRPr/>
          </a:p>
          <a:p>
            <a:pPr indent="-298450" lvl="0" marL="457200" rtl="0" algn="l">
              <a:lnSpc>
                <a:spcPct val="115000"/>
              </a:lnSpc>
              <a:spcBef>
                <a:spcPts val="0"/>
              </a:spcBef>
              <a:spcAft>
                <a:spcPts val="0"/>
              </a:spcAft>
              <a:buSzPts val="1100"/>
              <a:buChar char="●"/>
            </a:pPr>
            <a:r>
              <a:rPr b="1" lang="vi-VN"/>
              <a:t>Tệp được chia sẻ:</a:t>
            </a:r>
            <a:r>
              <a:rPr lang="vi-VN"/>
              <a:t> Lưu trữ các tệp mà ứng dụng của bạn định chia sẻ với các ứng dụng khác, chẳng hạn như nội dung đa phương tiện hoặc tài liệu.</a:t>
            </a:r>
            <a:endParaRPr/>
          </a:p>
          <a:p>
            <a:pPr indent="-298450" lvl="0" marL="457200" rtl="0" algn="l">
              <a:lnSpc>
                <a:spcPct val="115000"/>
              </a:lnSpc>
              <a:spcBef>
                <a:spcPts val="0"/>
              </a:spcBef>
              <a:spcAft>
                <a:spcPts val="0"/>
              </a:spcAft>
              <a:buSzPts val="1100"/>
              <a:buChar char="●"/>
            </a:pPr>
            <a:r>
              <a:rPr b="1" lang="vi-VN"/>
              <a:t>Lựa chọn ưu tiên:</a:t>
            </a:r>
            <a:r>
              <a:rPr lang="vi-VN"/>
              <a:t> Lưu trữ dữ liệu gốc và riêng tư trong các cặp khóa-giá trị. Hãy xem </a:t>
            </a:r>
            <a:r>
              <a:rPr lang="vi-VN" u="sng">
                <a:solidFill>
                  <a:schemeClr val="hlink"/>
                </a:solidFill>
                <a:hlinkClick r:id="rId2"/>
              </a:rPr>
              <a:t>SharedPreferences</a:t>
            </a:r>
            <a:r>
              <a:rPr lang="vi-VN"/>
              <a:t> và cách </a:t>
            </a:r>
            <a:r>
              <a:rPr lang="vi-VN" u="sng">
                <a:solidFill>
                  <a:schemeClr val="hlink"/>
                </a:solidFill>
                <a:hlinkClick r:id="rId3"/>
              </a:rPr>
              <a:t>lưu dữ liệu khóa-giá trị</a:t>
            </a:r>
            <a:r>
              <a:rPr lang="vi-VN"/>
              <a:t>.</a:t>
            </a:r>
            <a:endParaRPr/>
          </a:p>
          <a:p>
            <a:pPr indent="-298450" lvl="0" marL="457200" rtl="0" algn="l">
              <a:lnSpc>
                <a:spcPct val="115000"/>
              </a:lnSpc>
              <a:spcBef>
                <a:spcPts val="0"/>
              </a:spcBef>
              <a:spcAft>
                <a:spcPts val="0"/>
              </a:spcAft>
              <a:buSzPts val="1100"/>
              <a:buChar char="●"/>
            </a:pPr>
            <a:r>
              <a:rPr b="1" lang="vi-VN"/>
              <a:t>Cơ sở dữ liệu:</a:t>
            </a:r>
            <a:r>
              <a:rPr lang="vi-VN"/>
              <a:t> Lưu trữ dữ liệu có cấu trúc trong một cơ sở dữ liệu dành riêng cho ứng dụng của bạn.</a:t>
            </a:r>
            <a:endParaRPr/>
          </a:p>
          <a:p>
            <a:pPr indent="0" lvl="0" marL="0" rtl="0" algn="l">
              <a:lnSpc>
                <a:spcPct val="115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vi-VN">
                <a:solidFill>
                  <a:schemeClr val="dk1"/>
                </a:solidFill>
              </a:rPr>
              <a:t>Trong bài giảng này, chúng ta sẽ tập trung vào lựa chọn cuối cùng, đó là: lưu trữ và truy xuất dữ liệu cục bộ bằng cơ sở dữ liệu.</a:t>
            </a:r>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rPr b="1" lang="vi-VN"/>
              <a:t>Tài nguyên:</a:t>
            </a:r>
            <a:endParaRPr/>
          </a:p>
          <a:p>
            <a:pPr indent="-298450" lvl="0" marL="457200" rtl="0" algn="l">
              <a:lnSpc>
                <a:spcPct val="100000"/>
              </a:lnSpc>
              <a:spcBef>
                <a:spcPts val="0"/>
              </a:spcBef>
              <a:spcAft>
                <a:spcPts val="0"/>
              </a:spcAft>
              <a:buSzPts val="1100"/>
              <a:buChar char="●"/>
            </a:pPr>
            <a:r>
              <a:rPr lang="vi-VN" u="sng">
                <a:solidFill>
                  <a:schemeClr val="hlink"/>
                </a:solidFill>
                <a:hlinkClick r:id="rId4"/>
              </a:rPr>
              <a:t>Tổng quan về lưu trữ dữ liệu và tệp</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7" name="Google Shape;387;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vi-VN"/>
              <a:t>Việc dùng </a:t>
            </a:r>
            <a:r>
              <a:rPr lang="vi-VN">
                <a:latin typeface="Courier New"/>
                <a:ea typeface="Courier New"/>
                <a:cs typeface="Courier New"/>
                <a:sym typeface="Courier New"/>
              </a:rPr>
              <a:t>suspend</a:t>
            </a:r>
            <a:r>
              <a:rPr lang="vi-VN"/>
              <a:t> không yêu cầu Kotlin phải chạy một hàm trên luồng trong nền. Coroutine có thể chạy trên luồng chính. Ví dụ: bạn có thể chạy coroutine trên luồng chính để phản hồi sự kiện trong giao diện người dùng và nếu bạn không thực hiện một tác vụ chạy trong thời gian dài, thì giao diện người dùng có thể cập nhật ngay sau đó.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vi-VN">
                <a:solidFill>
                  <a:schemeClr val="dk1"/>
                </a:solidFill>
              </a:rPr>
              <a:t>Kotlin có một số phương thức gửi mà bạn có thể dùng để chỉ định vị trí sẽ chạy coroutine, tùy vào tác vụ bạn đang thực hiện. Hiện có </a:t>
            </a:r>
            <a:r>
              <a:rPr lang="vi-VN">
                <a:solidFill>
                  <a:schemeClr val="dk1"/>
                </a:solidFill>
                <a:latin typeface="Courier New"/>
                <a:ea typeface="Courier New"/>
                <a:cs typeface="Courier New"/>
                <a:sym typeface="Courier New"/>
              </a:rPr>
              <a:t>Dispatchers.Main</a:t>
            </a:r>
            <a:r>
              <a:rPr lang="vi-VN">
                <a:solidFill>
                  <a:schemeClr val="dk1"/>
                </a:solidFill>
              </a:rPr>
              <a:t>, </a:t>
            </a:r>
            <a:r>
              <a:rPr lang="vi-VN">
                <a:solidFill>
                  <a:schemeClr val="dk1"/>
                </a:solidFill>
                <a:latin typeface="Courier New"/>
                <a:ea typeface="Courier New"/>
                <a:cs typeface="Courier New"/>
                <a:sym typeface="Courier New"/>
              </a:rPr>
              <a:t>Dispatchers.IO</a:t>
            </a:r>
            <a:r>
              <a:rPr lang="vi-VN">
                <a:solidFill>
                  <a:schemeClr val="dk1"/>
                </a:solidFill>
              </a:rPr>
              <a:t> và </a:t>
            </a:r>
            <a:r>
              <a:rPr lang="vi-VN">
                <a:solidFill>
                  <a:schemeClr val="dk1"/>
                </a:solidFill>
                <a:latin typeface="Courier New"/>
                <a:ea typeface="Courier New"/>
                <a:cs typeface="Courier New"/>
                <a:sym typeface="Courier New"/>
              </a:rPr>
              <a:t>Dispatchers.Default</a:t>
            </a:r>
            <a:r>
              <a:rPr lang="vi-VN">
                <a:solidFill>
                  <a:schemeClr val="dk1"/>
                </a:solidFill>
              </a:rPr>
              <a:t>.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vi-VN"/>
              <a:t>Tài nguyên:</a:t>
            </a:r>
            <a:endParaRPr/>
          </a:p>
          <a:p>
            <a:pPr indent="-298450" lvl="0" marL="457200" rtl="0" algn="l">
              <a:lnSpc>
                <a:spcPct val="100000"/>
              </a:lnSpc>
              <a:spcBef>
                <a:spcPts val="0"/>
              </a:spcBef>
              <a:spcAft>
                <a:spcPts val="0"/>
              </a:spcAft>
              <a:buClr>
                <a:schemeClr val="dk1"/>
              </a:buClr>
              <a:buSzPts val="1100"/>
              <a:buChar char="●"/>
            </a:pPr>
            <a:r>
              <a:rPr lang="vi-VN" u="sng">
                <a:solidFill>
                  <a:schemeClr val="hlink"/>
                </a:solidFill>
                <a:hlinkClick r:id="rId2"/>
              </a:rPr>
              <a:t>Dùng coroutine để đảm bảo an toàn cho luồng chính</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4" name="Google Shape;394;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Từ khóa </a:t>
            </a:r>
            <a:r>
              <a:rPr lang="vi-VN">
                <a:latin typeface="Courier New"/>
                <a:ea typeface="Courier New"/>
                <a:cs typeface="Courier New"/>
                <a:sym typeface="Courier New"/>
              </a:rPr>
              <a:t>withContext</a:t>
            </a:r>
            <a:r>
              <a:rPr lang="vi-VN"/>
              <a:t> cho phép bạn chỉ định phương thức gửi sẽ chạy mã đóng gói. Trong trường hợp này, </a:t>
            </a:r>
            <a:r>
              <a:rPr lang="vi-VN">
                <a:latin typeface="Courier New"/>
                <a:ea typeface="Courier New"/>
                <a:cs typeface="Courier New"/>
                <a:sym typeface="Courier New"/>
              </a:rPr>
              <a:t>withContext(Dispatchers.IO)</a:t>
            </a:r>
            <a:r>
              <a:rPr lang="vi-VN"/>
              <a:t> chuyển việc thực thi coroutine sang luồng I/O. Bản thân </a:t>
            </a:r>
            <a:r>
              <a:rPr lang="vi-VN">
                <a:solidFill>
                  <a:schemeClr val="dk1"/>
                </a:solidFill>
                <a:latin typeface="Courier New"/>
                <a:ea typeface="Courier New"/>
                <a:cs typeface="Courier New"/>
                <a:sym typeface="Courier New"/>
              </a:rPr>
              <a:t>withContext</a:t>
            </a:r>
            <a:r>
              <a:rPr lang="vi-VN">
                <a:solidFill>
                  <a:schemeClr val="dk1"/>
                </a:solidFill>
              </a:rPr>
              <a:t> là một hàm tạm ngưng. Vì vậy, hàm gọi của chúng ta đảm bảo an toàn cho luồng chính và có thể cập nhật giao diện người dùng nếu cần. Coroutine trên luồng chính sẽ được tiếp tục ngay sau khi khối </a:t>
            </a:r>
            <a:r>
              <a:rPr lang="vi-VN">
                <a:solidFill>
                  <a:schemeClr val="dk1"/>
                </a:solidFill>
                <a:latin typeface="Courier New"/>
                <a:ea typeface="Courier New"/>
                <a:cs typeface="Courier New"/>
                <a:sym typeface="Courier New"/>
              </a:rPr>
              <a:t>withContext</a:t>
            </a:r>
            <a:r>
              <a:rPr lang="vi-VN"/>
              <a:t> </a:t>
            </a:r>
            <a:r>
              <a:rPr lang="vi-VN">
                <a:solidFill>
                  <a:schemeClr val="dk1"/>
                </a:solidFill>
              </a:rPr>
              <a:t>hoàn tất.</a:t>
            </a:r>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rPr b="1" lang="vi-VN"/>
              <a:t>Tài nguyên:</a:t>
            </a:r>
            <a:endParaRPr/>
          </a:p>
          <a:p>
            <a:pPr indent="-298450" lvl="0" marL="457200" marR="360045" rtl="0" algn="l">
              <a:lnSpc>
                <a:spcPct val="100000"/>
              </a:lnSpc>
              <a:spcBef>
                <a:spcPts val="0"/>
              </a:spcBef>
              <a:spcAft>
                <a:spcPts val="0"/>
              </a:spcAft>
              <a:buClr>
                <a:schemeClr val="dk1"/>
              </a:buClr>
              <a:buSzPts val="1100"/>
              <a:buChar char="●"/>
            </a:pPr>
            <a:r>
              <a:rPr lang="vi-VN" u="sng">
                <a:solidFill>
                  <a:schemeClr val="hlink"/>
                </a:solidFill>
                <a:hlinkClick r:id="rId2"/>
              </a:rPr>
              <a:t>Dùng coroutine để đảm bảo an toàn cho luồng chính</a:t>
            </a:r>
            <a:endParaRPr/>
          </a:p>
          <a:p>
            <a:pPr indent="0" lvl="0" marL="0" marR="360045" rtl="0" algn="l">
              <a:lnSpc>
                <a:spcPct val="100000"/>
              </a:lnSpc>
              <a:spcBef>
                <a:spcPts val="1415"/>
              </a:spcBef>
              <a:spcAft>
                <a:spcPts val="0"/>
              </a:spcAft>
              <a:buSzPts val="1100"/>
              <a:buNone/>
            </a:pPr>
            <a:r>
              <a:t/>
            </a:r>
            <a:endParaRPr/>
          </a:p>
          <a:p>
            <a:pPr indent="0" lvl="0" marL="0" marR="360045" rtl="0" algn="l">
              <a:lnSpc>
                <a:spcPct val="100000"/>
              </a:lnSpc>
              <a:spcBef>
                <a:spcPts val="1415"/>
              </a:spcBef>
              <a:spcAft>
                <a:spcPts val="1415"/>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1" name="Google Shape;401;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solidFill>
                  <a:schemeClr val="dk1"/>
                </a:solidFill>
              </a:rPr>
              <a:t>Kotlin không cho phép bạn bắt đầu một coroutine mới mà không có </a:t>
            </a:r>
            <a:r>
              <a:rPr lang="vi-VN">
                <a:solidFill>
                  <a:schemeClr val="dk1"/>
                </a:solidFill>
                <a:latin typeface="Courier New"/>
                <a:ea typeface="Courier New"/>
                <a:cs typeface="Courier New"/>
                <a:sym typeface="Courier New"/>
              </a:rPr>
              <a:t>CoroutineScope</a:t>
            </a:r>
            <a:r>
              <a:rPr lang="vi-VN">
                <a:solidFill>
                  <a:schemeClr val="dk1"/>
                </a:solidFill>
              </a:rPr>
              <a:t>. </a:t>
            </a:r>
            <a:r>
              <a:rPr lang="vi-VN">
                <a:solidFill>
                  <a:schemeClr val="dk1"/>
                </a:solidFill>
                <a:latin typeface="Courier New"/>
                <a:ea typeface="Courier New"/>
                <a:cs typeface="Courier New"/>
                <a:sym typeface="Courier New"/>
              </a:rPr>
              <a:t>CoroutineScope</a:t>
            </a:r>
            <a:r>
              <a:rPr lang="vi-VN">
                <a:solidFill>
                  <a:schemeClr val="dk1"/>
                </a:solidFill>
              </a:rPr>
              <a:t> theo dõi tất cả các coroutine của bạn, đồng thời có thể hủy mọi coroutine đã bắt đầu trong phạm vi đó. CoroutineScope không thực sự thực thi các coroutine của bạn mà chỉ đảm bảo rằng bạn không bị mất dấu. </a:t>
            </a:r>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rPr lang="vi-VN">
                <a:solidFill>
                  <a:schemeClr val="dk1"/>
                </a:solidFill>
              </a:rPr>
              <a:t>Theo mặc định, coroutine chạy trong </a:t>
            </a:r>
            <a:r>
              <a:rPr lang="vi-VN">
                <a:solidFill>
                  <a:schemeClr val="dk1"/>
                </a:solidFill>
                <a:latin typeface="Courier New"/>
                <a:ea typeface="Courier New"/>
                <a:cs typeface="Courier New"/>
                <a:sym typeface="Courier New"/>
              </a:rPr>
              <a:t>GlobalScope</a:t>
            </a:r>
            <a:r>
              <a:rPr lang="vi-VN">
                <a:solidFill>
                  <a:schemeClr val="dk1"/>
                </a:solidFill>
              </a:rPr>
              <a:t>. Các thư viện Jetpack xác định một số phạm vi tích hợp sẵn mà bạn có thể dùng trong ứng dụng của mình, chẳng hạn như </a:t>
            </a:r>
            <a:r>
              <a:rPr lang="vi-VN">
                <a:solidFill>
                  <a:schemeClr val="dk1"/>
                </a:solidFill>
                <a:latin typeface="Courier New"/>
                <a:ea typeface="Courier New"/>
                <a:cs typeface="Courier New"/>
                <a:sym typeface="Courier New"/>
              </a:rPr>
              <a:t>viewModelScope</a:t>
            </a:r>
            <a:r>
              <a:rPr lang="vi-VN">
                <a:solidFill>
                  <a:schemeClr val="dk1"/>
                </a:solidFill>
              </a:rPr>
              <a:t> và </a:t>
            </a:r>
            <a:r>
              <a:rPr lang="vi-VN">
                <a:solidFill>
                  <a:schemeClr val="dk1"/>
                </a:solidFill>
                <a:latin typeface="Courier New"/>
                <a:ea typeface="Courier New"/>
                <a:cs typeface="Courier New"/>
                <a:sym typeface="Courier New"/>
              </a:rPr>
              <a:t>lifecycleScope</a:t>
            </a:r>
            <a:r>
              <a:rPr lang="vi-VN">
                <a:solidFill>
                  <a:schemeClr val="dk1"/>
                </a:solidFill>
              </a:rPr>
              <a:t>. Hãy thêm các phần phụ thuộc có trong đường liên kết dưới đây để dùng những phạm vi này trong mã của bạn.</a:t>
            </a:r>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rPr b="1" lang="vi-VN"/>
              <a:t>Tài nguyên:</a:t>
            </a:r>
            <a:endParaRPr/>
          </a:p>
          <a:p>
            <a:pPr indent="-298450" lvl="0" marL="457200" rtl="0" algn="l">
              <a:lnSpc>
                <a:spcPct val="100000"/>
              </a:lnSpc>
              <a:spcBef>
                <a:spcPts val="0"/>
              </a:spcBef>
              <a:spcAft>
                <a:spcPts val="0"/>
              </a:spcAft>
              <a:buClr>
                <a:schemeClr val="dk1"/>
              </a:buClr>
              <a:buSzPts val="1100"/>
              <a:buChar char="●"/>
            </a:pPr>
            <a:r>
              <a:rPr lang="vi-VN" u="sng">
                <a:solidFill>
                  <a:schemeClr val="hlink"/>
                </a:solidFill>
                <a:hlinkClick r:id="rId2"/>
              </a:rPr>
              <a:t>Bối cảnh và phạm vi của coroutine</a:t>
            </a:r>
            <a:endParaRPr/>
          </a:p>
          <a:p>
            <a:pPr indent="-298450" lvl="0" marL="457200" rtl="0" algn="l">
              <a:lnSpc>
                <a:spcPct val="100000"/>
              </a:lnSpc>
              <a:spcBef>
                <a:spcPts val="0"/>
              </a:spcBef>
              <a:spcAft>
                <a:spcPts val="0"/>
              </a:spcAft>
              <a:buClr>
                <a:schemeClr val="dk1"/>
              </a:buClr>
              <a:buSzPts val="1100"/>
              <a:buChar char="●"/>
            </a:pPr>
            <a:r>
              <a:rPr lang="vi-VN" u="sng">
                <a:solidFill>
                  <a:schemeClr val="hlink"/>
                </a:solidFill>
                <a:hlinkClick r:id="rId3"/>
              </a:rPr>
              <a:t>Bối cảnh và phương thức gửi của coroutine</a:t>
            </a:r>
            <a:endParaRPr/>
          </a:p>
          <a:p>
            <a:pPr indent="-298450" lvl="0" marL="457200" rtl="0" algn="l">
              <a:lnSpc>
                <a:spcPct val="100000"/>
              </a:lnSpc>
              <a:spcBef>
                <a:spcPts val="0"/>
              </a:spcBef>
              <a:spcAft>
                <a:spcPts val="0"/>
              </a:spcAft>
              <a:buClr>
                <a:schemeClr val="dk1"/>
              </a:buClr>
              <a:buSzPts val="1100"/>
              <a:buChar char="●"/>
            </a:pPr>
            <a:r>
              <a:rPr lang="vi-VN" u="sng">
                <a:solidFill>
                  <a:schemeClr val="hlink"/>
                </a:solidFill>
                <a:hlinkClick r:id="rId4"/>
              </a:rPr>
              <a:t>Thêm các phần phụ thuộc KTX</a:t>
            </a:r>
            <a:endParaRPr/>
          </a:p>
          <a:p>
            <a:pPr indent="0" lvl="0" marL="0" rtl="0" algn="l">
              <a:lnSpc>
                <a:spcPct val="100000"/>
              </a:lnSpc>
              <a:spcBef>
                <a:spcPts val="60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0" name="Google Shape;410;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solidFill>
                  <a:schemeClr val="dk1"/>
                </a:solidFill>
              </a:rPr>
              <a:t>Hãy xem cách bắt đầu một coroutine mới để bạn có thể gọi các hàm </a:t>
            </a:r>
            <a:r>
              <a:rPr lang="vi-VN">
                <a:solidFill>
                  <a:schemeClr val="dk1"/>
                </a:solidFill>
                <a:latin typeface="Courier New"/>
                <a:ea typeface="Courier New"/>
                <a:cs typeface="Courier New"/>
                <a:sym typeface="Courier New"/>
              </a:rPr>
              <a:t>suspend</a:t>
            </a:r>
            <a:r>
              <a:rPr lang="vi-VN">
                <a:solidFill>
                  <a:schemeClr val="dk1"/>
                </a:solidFill>
              </a:rPr>
              <a:t>.</a:t>
            </a:r>
            <a:r>
              <a:rPr lang="vi-VN">
                <a:latin typeface="Courier New"/>
                <a:ea typeface="Courier New"/>
                <a:cs typeface="Courier New"/>
                <a:sym typeface="Courier New"/>
              </a:rPr>
              <a:t> launch</a:t>
            </a:r>
            <a:r>
              <a:rPr lang="vi-VN"/>
              <a:t> tạo ra một tác vụ coroutine mới trong phạm vi đã cho và sẽ không trả về giá trị. async cho phép bạn bắt đầu một coroutine và trả về giá trị bằng từ khóa </a:t>
            </a:r>
            <a:r>
              <a:rPr lang="vi-VN">
                <a:latin typeface="Courier New"/>
                <a:ea typeface="Courier New"/>
                <a:cs typeface="Courier New"/>
                <a:sym typeface="Courier New"/>
              </a:rPr>
              <a:t>await</a:t>
            </a:r>
            <a:r>
              <a:rPr lang="vi-VN"/>
              <a:t>. Đối với bài học này, chúng ta sẽ tập trung vào </a:t>
            </a:r>
            <a:r>
              <a:rPr lang="vi-VN">
                <a:latin typeface="Courier New"/>
                <a:ea typeface="Courier New"/>
                <a:cs typeface="Courier New"/>
                <a:sym typeface="Courier New"/>
              </a:rPr>
              <a:t>launch</a:t>
            </a:r>
            <a:r>
              <a:rPr lang="vi-VN"/>
              <a:t>.</a:t>
            </a:r>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vi-VN">
                <a:solidFill>
                  <a:schemeClr val="dk1"/>
                </a:solidFill>
              </a:rPr>
              <a:t>Trong ví dụ này, khối </a:t>
            </a:r>
            <a:r>
              <a:rPr lang="vi-VN">
                <a:solidFill>
                  <a:schemeClr val="dk1"/>
                </a:solidFill>
                <a:latin typeface="Courier New"/>
                <a:ea typeface="Courier New"/>
                <a:cs typeface="Courier New"/>
                <a:sym typeface="Courier New"/>
              </a:rPr>
              <a:t>launch</a:t>
            </a:r>
            <a:r>
              <a:rPr lang="vi-VN">
                <a:solidFill>
                  <a:schemeClr val="dk1"/>
                </a:solidFill>
              </a:rPr>
              <a:t> bắt đầu một coroutine mới trong phạm vi coroutine mặc định thông qua phương thức gửi mặc định. Khối này có thể gọi các hàm tạm ngưng, chẳng hạn như gọi </a:t>
            </a:r>
            <a:r>
              <a:rPr lang="vi-VN">
                <a:solidFill>
                  <a:schemeClr val="dk1"/>
                </a:solidFill>
                <a:latin typeface="Courier New"/>
                <a:ea typeface="Courier New"/>
                <a:cs typeface="Courier New"/>
                <a:sym typeface="Courier New"/>
              </a:rPr>
              <a:t>fetchDocs</a:t>
            </a:r>
            <a:r>
              <a:rPr lang="vi-VN">
                <a:solidFill>
                  <a:schemeClr val="dk1"/>
                </a:solidFill>
              </a:rPr>
              <a:t>.</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Clr>
                <a:schemeClr val="dk1"/>
              </a:buClr>
              <a:buSzPts val="1100"/>
              <a:buFont typeface="Arial"/>
              <a:buNone/>
            </a:pPr>
            <a:r>
              <a:rPr b="1" lang="vi-VN">
                <a:solidFill>
                  <a:schemeClr val="dk1"/>
                </a:solidFill>
              </a:rPr>
              <a:t>Tài nguyên:</a:t>
            </a:r>
            <a:endParaRPr/>
          </a:p>
          <a:p>
            <a:pPr indent="-304800" lvl="0" marL="457200" marR="360045" rtl="0" algn="l">
              <a:lnSpc>
                <a:spcPct val="100000"/>
              </a:lnSpc>
              <a:spcBef>
                <a:spcPts val="0"/>
              </a:spcBef>
              <a:spcAft>
                <a:spcPts val="0"/>
              </a:spcAft>
              <a:buClr>
                <a:schemeClr val="dk1"/>
              </a:buClr>
              <a:buSzPts val="1200"/>
              <a:buFont typeface="Times New Roman"/>
              <a:buChar char="●"/>
            </a:pPr>
            <a:r>
              <a:rPr lang="vi-VN" u="sng">
                <a:solidFill>
                  <a:schemeClr val="hlink"/>
                </a:solidFill>
                <a:hlinkClick r:id="rId2"/>
              </a:rPr>
              <a:t>Bối cảnh và phương thức gửi của coroutine</a:t>
            </a:r>
            <a:r>
              <a:rPr lang="vi-VN" sz="1200">
                <a:solidFill>
                  <a:schemeClr val="dk1"/>
                </a:solidFill>
                <a:latin typeface="Times New Roman"/>
                <a:ea typeface="Times New Roman"/>
                <a:cs typeface="Times New Roman"/>
                <a:sym typeface="Times New Roman"/>
              </a:rPr>
              <a:t>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7" name="Google Shape;417;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latin typeface="Courier New"/>
                <a:ea typeface="Courier New"/>
                <a:cs typeface="Courier New"/>
                <a:sym typeface="Courier New"/>
              </a:rPr>
              <a:t>viewModelScope</a:t>
            </a:r>
            <a:r>
              <a:rPr lang="vi-VN"/>
              <a:t> được xác định cho từng </a:t>
            </a:r>
            <a:r>
              <a:rPr lang="vi-VN">
                <a:latin typeface="Courier New"/>
                <a:ea typeface="Courier New"/>
                <a:cs typeface="Courier New"/>
                <a:sym typeface="Courier New"/>
              </a:rPr>
              <a:t>ViewModel</a:t>
            </a:r>
            <a:r>
              <a:rPr lang="vi-VN"/>
              <a:t> trong ứng dụng của bạn. </a:t>
            </a:r>
            <a:r>
              <a:rPr lang="vi-VN">
                <a:solidFill>
                  <a:schemeClr val="dk1"/>
                </a:solidFill>
              </a:rPr>
              <a:t>Bạn có thể truy cập vào </a:t>
            </a:r>
            <a:r>
              <a:rPr lang="vi-VN">
                <a:solidFill>
                  <a:schemeClr val="dk1"/>
                </a:solidFill>
                <a:latin typeface="Courier New"/>
                <a:ea typeface="Courier New"/>
                <a:cs typeface="Courier New"/>
                <a:sym typeface="Courier New"/>
              </a:rPr>
              <a:t>CoroutineScope</a:t>
            </a:r>
            <a:r>
              <a:rPr lang="vi-VN">
                <a:solidFill>
                  <a:schemeClr val="dk1"/>
                </a:solidFill>
              </a:rPr>
              <a:t> của </a:t>
            </a:r>
            <a:r>
              <a:rPr lang="vi-VN">
                <a:solidFill>
                  <a:schemeClr val="dk1"/>
                </a:solidFill>
                <a:latin typeface="Courier New"/>
                <a:ea typeface="Courier New"/>
                <a:cs typeface="Courier New"/>
                <a:sym typeface="Courier New"/>
              </a:rPr>
              <a:t>ViewModel</a:t>
            </a:r>
            <a:r>
              <a:rPr lang="vi-VN">
                <a:solidFill>
                  <a:schemeClr val="dk1"/>
                </a:solidFill>
              </a:rPr>
              <a:t> thông qua thuộc tính</a:t>
            </a:r>
            <a:r>
              <a:rPr lang="vi-VN"/>
              <a:t> </a:t>
            </a:r>
            <a:r>
              <a:rPr lang="vi-VN">
                <a:solidFill>
                  <a:schemeClr val="dk1"/>
                </a:solidFill>
                <a:latin typeface="Courier New"/>
                <a:ea typeface="Courier New"/>
                <a:cs typeface="Courier New"/>
                <a:sym typeface="Courier New"/>
              </a:rPr>
              <a:t>viewModelScope</a:t>
            </a:r>
            <a:r>
              <a:rPr lang="vi-VN">
                <a:solidFill>
                  <a:schemeClr val="dk1"/>
                </a:solidFill>
              </a:rPr>
              <a:t> của </a:t>
            </a:r>
            <a:r>
              <a:rPr lang="vi-VN">
                <a:solidFill>
                  <a:schemeClr val="dk1"/>
                </a:solidFill>
                <a:latin typeface="Courier New"/>
                <a:ea typeface="Courier New"/>
                <a:cs typeface="Courier New"/>
                <a:sym typeface="Courier New"/>
              </a:rPr>
              <a:t>ViewModel</a:t>
            </a:r>
            <a:r>
              <a:rPr lang="vi-VN"/>
              <a:t> </a:t>
            </a:r>
            <a:r>
              <a:rPr lang="vi-VN">
                <a:solidFill>
                  <a:schemeClr val="dk1"/>
                </a:solidFill>
              </a:rPr>
              <a:t>(giả sử bạn đã thêm phần phụ thuộc KTX thích hợp).</a:t>
            </a:r>
            <a:r>
              <a:rPr lang="vi-VN"/>
              <a:t> Mọi coroutine được chạy trong phạm vi này đều sẽ tự động bị hủy nếu </a:t>
            </a:r>
            <a:r>
              <a:rPr lang="vi-VN">
                <a:latin typeface="Courier New"/>
                <a:ea typeface="Courier New"/>
                <a:cs typeface="Courier New"/>
                <a:sym typeface="Courier New"/>
              </a:rPr>
              <a:t>ViewModel</a:t>
            </a:r>
            <a:r>
              <a:rPr lang="vi-VN"/>
              <a:t> bị xóa. Coroutine rất hữu ích ở đây khi bạn có tác vụ chỉ cần hoàn thành nếu </a:t>
            </a:r>
            <a:r>
              <a:rPr lang="vi-VN">
                <a:latin typeface="Courier New"/>
                <a:ea typeface="Courier New"/>
                <a:cs typeface="Courier New"/>
                <a:sym typeface="Courier New"/>
              </a:rPr>
              <a:t>ViewModel</a:t>
            </a:r>
            <a:r>
              <a:rPr lang="vi-VN"/>
              <a:t> đang hoạt động. Ví dụ: nếu đang tìm nạp dữ liệu cho một bố cục, thì bạn nên xác định phạm vi tác vụ là </a:t>
            </a:r>
            <a:r>
              <a:rPr lang="vi-VN">
                <a:latin typeface="Courier New"/>
                <a:ea typeface="Courier New"/>
                <a:cs typeface="Courier New"/>
                <a:sym typeface="Courier New"/>
              </a:rPr>
              <a:t>ViewModel</a:t>
            </a:r>
            <a:r>
              <a:rPr lang="vi-VN"/>
              <a:t> để nếu </a:t>
            </a:r>
            <a:r>
              <a:rPr lang="vi-VN">
                <a:latin typeface="Courier New"/>
                <a:ea typeface="Courier New"/>
                <a:cs typeface="Courier New"/>
                <a:sym typeface="Courier New"/>
              </a:rPr>
              <a:t>ViewModel</a:t>
            </a:r>
            <a:r>
              <a:rPr lang="vi-VN"/>
              <a:t> bị xóa, tác vụ này sẽ tự động bị hủy để tránh tiêu tốn tài nguyên không cần thiết.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vi-VN"/>
              <a:t>Tài nguyên:</a:t>
            </a:r>
            <a:endParaRPr/>
          </a:p>
          <a:p>
            <a:pPr indent="-298450" lvl="0" marL="457200" marR="360045" rtl="0" algn="l">
              <a:lnSpc>
                <a:spcPct val="100000"/>
              </a:lnSpc>
              <a:spcBef>
                <a:spcPts val="0"/>
              </a:spcBef>
              <a:spcAft>
                <a:spcPts val="0"/>
              </a:spcAft>
              <a:buSzPts val="1100"/>
              <a:buChar char="●"/>
            </a:pPr>
            <a:r>
              <a:rPr lang="vi-VN" u="sng">
                <a:solidFill>
                  <a:schemeClr val="hlink"/>
                </a:solidFill>
                <a:hlinkClick r:id="rId2"/>
              </a:rPr>
              <a:t>Coroutine dễ dàng trong Android: viewModelScope</a:t>
            </a:r>
            <a:r>
              <a:rPr lang="vi-VN" sz="1200">
                <a:solidFill>
                  <a:schemeClr val="dk1"/>
                </a:solidFill>
                <a:latin typeface="Times New Roman"/>
                <a:ea typeface="Times New Roman"/>
                <a:cs typeface="Times New Roman"/>
                <a:sym typeface="Times New Roman"/>
              </a:rPr>
              <a:t> </a:t>
            </a:r>
            <a:endParaRPr/>
          </a:p>
          <a:p>
            <a:pPr indent="-298450" lvl="0" marL="457200" rtl="0" algn="l">
              <a:lnSpc>
                <a:spcPct val="100000"/>
              </a:lnSpc>
              <a:spcBef>
                <a:spcPts val="0"/>
              </a:spcBef>
              <a:spcAft>
                <a:spcPts val="0"/>
              </a:spcAft>
              <a:buSzPts val="1100"/>
              <a:buChar char="●"/>
            </a:pPr>
            <a:r>
              <a:rPr lang="vi-VN" u="sng">
                <a:solidFill>
                  <a:schemeClr val="hlink"/>
                </a:solidFill>
                <a:hlinkClick r:id="rId3"/>
              </a:rPr>
              <a:t>Dùng coroutine của Kotlin với các thành phần cấu trúc</a:t>
            </a:r>
            <a:endParaRPr/>
          </a:p>
          <a:p>
            <a:pPr indent="-298450" lvl="0" marL="457200" rtl="0" algn="l">
              <a:lnSpc>
                <a:spcPct val="100000"/>
              </a:lnSpc>
              <a:spcBef>
                <a:spcPts val="0"/>
              </a:spcBef>
              <a:spcAft>
                <a:spcPts val="0"/>
              </a:spcAft>
              <a:buSzPts val="1100"/>
              <a:buChar char="●"/>
            </a:pPr>
            <a:r>
              <a:rPr lang="vi-VN" u="sng">
                <a:solidFill>
                  <a:schemeClr val="hlink"/>
                </a:solidFill>
                <a:hlinkClick r:id="rId4"/>
              </a:rPr>
              <a:t>Thêm các phần phụ thuộc KTX</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4" name="Google Shape;424;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solidFill>
                  <a:schemeClr val="dk1"/>
                </a:solidFill>
              </a:rPr>
              <a:t>Hãy cùng vận dụng mọi khái niệm mà chúng ta đã tìm hiểu cho ứng dụng </a:t>
            </a:r>
            <a:r>
              <a:rPr lang="vi-VN">
                <a:solidFill>
                  <a:schemeClr val="dk1"/>
                </a:solidFill>
                <a:latin typeface="Courier New"/>
                <a:ea typeface="Courier New"/>
                <a:cs typeface="Courier New"/>
                <a:sym typeface="Courier New"/>
              </a:rPr>
              <a:t>ColorValue</a:t>
            </a:r>
            <a:r>
              <a:rPr lang="vi-VN">
                <a:solidFill>
                  <a:schemeClr val="dk1"/>
                </a:solidFill>
              </a:rPr>
              <a:t>.</a:t>
            </a:r>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rPr lang="vi-VN">
                <a:solidFill>
                  <a:schemeClr val="dk1"/>
                </a:solidFill>
              </a:rPr>
              <a:t>Từ </a:t>
            </a:r>
            <a:r>
              <a:rPr lang="vi-VN">
                <a:solidFill>
                  <a:schemeClr val="dk1"/>
                </a:solidFill>
                <a:latin typeface="Courier New"/>
                <a:ea typeface="Courier New"/>
                <a:cs typeface="Courier New"/>
                <a:sym typeface="Courier New"/>
              </a:rPr>
              <a:t>ViewModel</a:t>
            </a:r>
            <a:r>
              <a:rPr lang="vi-VN">
                <a:solidFill>
                  <a:schemeClr val="dk1"/>
                </a:solidFill>
              </a:rPr>
              <a:t>, chúng ta có thể tương tác với DAO. Đối với lớp </a:t>
            </a:r>
            <a:r>
              <a:rPr lang="vi-VN">
                <a:solidFill>
                  <a:schemeClr val="dk1"/>
                </a:solidFill>
                <a:latin typeface="Courier New"/>
                <a:ea typeface="Courier New"/>
                <a:cs typeface="Courier New"/>
                <a:sym typeface="Courier New"/>
              </a:rPr>
              <a:t>ColorViewModel</a:t>
            </a:r>
            <a:r>
              <a:rPr lang="vi-VN">
                <a:solidFill>
                  <a:schemeClr val="dk1"/>
                </a:solidFill>
              </a:rPr>
              <a:t>, chúng ta sẽ mở rộng từ </a:t>
            </a:r>
            <a:r>
              <a:rPr lang="vi-VN">
                <a:solidFill>
                  <a:schemeClr val="dk1"/>
                </a:solidFill>
                <a:latin typeface="Courier New"/>
                <a:ea typeface="Courier New"/>
                <a:cs typeface="Courier New"/>
                <a:sym typeface="Courier New"/>
              </a:rPr>
              <a:t>AndroidViewModel</a:t>
            </a:r>
            <a:r>
              <a:rPr lang="vi-VN">
                <a:solidFill>
                  <a:schemeClr val="dk1"/>
                </a:solidFill>
              </a:rPr>
              <a:t> thay cho </a:t>
            </a:r>
            <a:r>
              <a:rPr lang="vi-VN">
                <a:solidFill>
                  <a:schemeClr val="dk1"/>
                </a:solidFill>
                <a:latin typeface="Courier New"/>
                <a:ea typeface="Courier New"/>
                <a:cs typeface="Courier New"/>
                <a:sym typeface="Courier New"/>
              </a:rPr>
              <a:t>ViewModel</a:t>
            </a:r>
            <a:r>
              <a:rPr lang="vi-VN">
                <a:solidFill>
                  <a:schemeClr val="dk1"/>
                </a:solidFill>
              </a:rPr>
              <a:t> vì đây là phiên bản có thể tham chiếu đến bối cảnh ứng dụng để tạo thực thể của cơ sở dữ liệu theo cách nhận biết vòng đời.</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vi-VN">
                <a:latin typeface="Courier New"/>
                <a:ea typeface="Courier New"/>
                <a:cs typeface="Courier New"/>
                <a:sym typeface="Courier New"/>
              </a:rPr>
              <a:t>ColorViewModel</a:t>
            </a:r>
            <a:r>
              <a:rPr lang="vi-VN"/>
              <a:t> có một hàm lưu để chạy coroutine mới thông qua </a:t>
            </a:r>
            <a:r>
              <a:rPr lang="vi-VN">
                <a:latin typeface="Courier New"/>
                <a:ea typeface="Courier New"/>
                <a:cs typeface="Courier New"/>
                <a:sym typeface="Courier New"/>
              </a:rPr>
              <a:t>viewModelScope</a:t>
            </a:r>
            <a:r>
              <a:rPr lang="vi-VN"/>
              <a:t>, thuộc tính này sẽ chèn màu mới vào cơ sở dữ liệu bằng cách dùng DAO. </a:t>
            </a:r>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vi-VN">
                <a:solidFill>
                  <a:schemeClr val="dk1"/>
                </a:solidFill>
              </a:rPr>
              <a:t>Tài nguyên:</a:t>
            </a:r>
            <a:endParaRPr/>
          </a:p>
          <a:p>
            <a:pPr indent="-298450" lvl="0" marL="457200" rtl="0" algn="l">
              <a:lnSpc>
                <a:spcPct val="100000"/>
              </a:lnSpc>
              <a:spcBef>
                <a:spcPts val="0"/>
              </a:spcBef>
              <a:spcAft>
                <a:spcPts val="0"/>
              </a:spcAft>
              <a:buClr>
                <a:schemeClr val="dk1"/>
              </a:buClr>
              <a:buSzPts val="1100"/>
              <a:buChar char="●"/>
            </a:pPr>
            <a:r>
              <a:rPr lang="vi-VN" u="sng">
                <a:solidFill>
                  <a:schemeClr val="hlink"/>
                </a:solidFill>
                <a:hlinkClick r:id="rId2"/>
              </a:rPr>
              <a:t>AndroidViewModel</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1" name="Google Shape;431;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solidFill>
                  <a:schemeClr val="dk1"/>
                </a:solidFill>
              </a:rPr>
              <a:t>Thử nghiệm là một phần không thể thiếu trong quá trình phát triển của bất kỳ ứng dụng nào, đặc biệt là khi liên quan đến cơ sở dữ liệu và nối mạng. Bạn nên viết các phần kiểm tra cho mã cơ sở dữ liệu của mình để đảm bảo mã hoạt động như dự kiến.</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7" name="Google Shape;437;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vi-VN"/>
              <a:t>Tài nguyên:</a:t>
            </a:r>
            <a:endParaRPr/>
          </a:p>
          <a:p>
            <a:pPr indent="-304800" lvl="0" marL="457200" rtl="0" algn="l">
              <a:lnSpc>
                <a:spcPct val="100000"/>
              </a:lnSpc>
              <a:spcBef>
                <a:spcPts val="0"/>
              </a:spcBef>
              <a:spcAft>
                <a:spcPts val="0"/>
              </a:spcAft>
              <a:buClr>
                <a:schemeClr val="dk1"/>
              </a:buClr>
              <a:buSzPts val="1200"/>
              <a:buFont typeface="Times New Roman"/>
              <a:buChar char="●"/>
            </a:pPr>
            <a:r>
              <a:rPr lang="vi-VN" u="sng">
                <a:solidFill>
                  <a:schemeClr val="hlink"/>
                </a:solidFill>
                <a:hlinkClick r:id="rId2"/>
              </a:rPr>
              <a:t>Kiểm tra và gỡ lỗi cơ sở dữ liệu của bạn</a:t>
            </a:r>
            <a:r>
              <a:rPr lang="vi-VN" sz="1200">
                <a:solidFill>
                  <a:schemeClr val="dk1"/>
                </a:solidFill>
                <a:latin typeface="Times New Roman"/>
                <a:ea typeface="Times New Roman"/>
                <a:cs typeface="Times New Roman"/>
                <a:sym typeface="Times New Roman"/>
              </a:rPr>
              <a:t>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4" name="Google Shape;444;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Trình chạy </a:t>
            </a:r>
            <a:r>
              <a:rPr lang="vi-VN">
                <a:latin typeface="Courier New"/>
                <a:ea typeface="Courier New"/>
                <a:cs typeface="Courier New"/>
                <a:sym typeface="Courier New"/>
              </a:rPr>
              <a:t>AndroidJUnit4</a:t>
            </a:r>
            <a:r>
              <a:rPr lang="vi-VN"/>
              <a:t> cung cấp cho chúng ta các thông tin tham chiếu và bối cảnh thích hợp để chạy mã dành riêng cho Android. </a:t>
            </a:r>
            <a:r>
              <a:rPr lang="vi-VN">
                <a:latin typeface="Courier New"/>
                <a:ea typeface="Courier New"/>
                <a:cs typeface="Courier New"/>
                <a:sym typeface="Courier New"/>
              </a:rPr>
              <a:t>@Before</a:t>
            </a:r>
            <a:r>
              <a:rPr lang="vi-VN"/>
              <a:t> và </a:t>
            </a:r>
            <a:r>
              <a:rPr lang="vi-VN">
                <a:latin typeface="Courier New"/>
                <a:ea typeface="Courier New"/>
                <a:cs typeface="Courier New"/>
                <a:sym typeface="Courier New"/>
              </a:rPr>
              <a:t>@After</a:t>
            </a:r>
            <a:r>
              <a:rPr lang="vi-VN"/>
              <a:t> sẽ chạy mã ngay trước và sau mỗi hàm kiểm tra được đánh dấu bằng chú thích </a:t>
            </a:r>
            <a:r>
              <a:rPr lang="vi-VN">
                <a:latin typeface="Courier New"/>
                <a:ea typeface="Courier New"/>
                <a:cs typeface="Courier New"/>
                <a:sym typeface="Courier New"/>
              </a:rPr>
              <a:t>@Test</a:t>
            </a:r>
            <a:r>
              <a:rPr lang="vi-VN"/>
              <a:t>.</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1" name="Google Shape;451;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Điều đầu tiên chúng ta cần làm trong lớp kiểm tra là khai báo DAO và các đối tượng cơ sở dữ liệu. Chúng ta đã tạo 3 thực thể của lớp </a:t>
            </a:r>
            <a:r>
              <a:rPr lang="vi-VN">
                <a:latin typeface="Courier New"/>
                <a:ea typeface="Courier New"/>
                <a:cs typeface="Courier New"/>
                <a:sym typeface="Courier New"/>
              </a:rPr>
              <a:t>Color</a:t>
            </a:r>
            <a:r>
              <a:rPr lang="vi-VN"/>
              <a:t> để dùng sau này.</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vi-VN"/>
              <a:t>Chuyển đổi: 1 lượt nhấp chuột</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vi-VN"/>
              <a:t>Cơ sở dữ liệu là một tập hợp dữ liệu có cấu trúc có thể dễ dàng truy cập, tìm kiếm và sắp xếp. Dữ liệu được lưu trữ trong các bảng và mỗi bảng chứa các trường thông tin liên quan.</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vi-VN"/>
              <a:t>Ví dụ: chúng ta có một bảng </a:t>
            </a:r>
            <a:r>
              <a:rPr lang="vi-VN">
                <a:latin typeface="Courier New"/>
                <a:ea typeface="Courier New"/>
                <a:cs typeface="Courier New"/>
                <a:sym typeface="Courier New"/>
              </a:rPr>
              <a:t>person</a:t>
            </a:r>
            <a:r>
              <a:rPr lang="vi-VN"/>
              <a:t> chứa thông tin liên quan đến mọi người. Trong ứng dụng của chúng ta có một bảng </a:t>
            </a:r>
            <a:r>
              <a:rPr lang="vi-VN">
                <a:latin typeface="Courier New"/>
                <a:ea typeface="Courier New"/>
                <a:cs typeface="Courier New"/>
                <a:sym typeface="Courier New"/>
              </a:rPr>
              <a:t>car</a:t>
            </a:r>
            <a:r>
              <a:rPr lang="vi-VN"/>
              <a:t> chứa thông tin liên quan đến ô tô. Mỗi bảng có thể chứa số hàng bất kỳ, trong đó mỗi hàng biểu thị một mục. Các cột mô tả loại dữ liệu của mỗi hàng. Một hàng trong bảng </a:t>
            </a:r>
            <a:r>
              <a:rPr lang="vi-VN">
                <a:solidFill>
                  <a:schemeClr val="dk1"/>
                </a:solidFill>
                <a:latin typeface="Courier New"/>
                <a:ea typeface="Courier New"/>
                <a:cs typeface="Courier New"/>
                <a:sym typeface="Courier New"/>
              </a:rPr>
              <a:t>person</a:t>
            </a:r>
            <a:r>
              <a:rPr lang="vi-VN"/>
              <a:t> biểu thị thông tin của một người như </a:t>
            </a:r>
            <a:r>
              <a:rPr lang="vi-VN">
                <a:latin typeface="Courier New"/>
                <a:ea typeface="Courier New"/>
                <a:cs typeface="Courier New"/>
                <a:sym typeface="Courier New"/>
              </a:rPr>
              <a:t>name (tên)</a:t>
            </a:r>
            <a:r>
              <a:rPr lang="vi-VN"/>
              <a:t>, </a:t>
            </a:r>
            <a:r>
              <a:rPr lang="vi-VN">
                <a:latin typeface="Courier New"/>
                <a:ea typeface="Courier New"/>
                <a:cs typeface="Courier New"/>
                <a:sym typeface="Courier New"/>
              </a:rPr>
              <a:t>age (tuổi)</a:t>
            </a:r>
            <a:r>
              <a:rPr lang="vi-VN"/>
              <a:t> và địa chỉ </a:t>
            </a:r>
            <a:r>
              <a:rPr lang="vi-VN">
                <a:latin typeface="Courier New"/>
                <a:ea typeface="Courier New"/>
                <a:cs typeface="Courier New"/>
                <a:sym typeface="Courier New"/>
              </a:rPr>
              <a:t>email</a:t>
            </a:r>
            <a:r>
              <a:rPr lang="vi-VN"/>
              <a:t>. Một hàng trong bảng </a:t>
            </a:r>
            <a:r>
              <a:rPr lang="vi-VN">
                <a:latin typeface="Courier New"/>
                <a:ea typeface="Courier New"/>
                <a:cs typeface="Courier New"/>
                <a:sym typeface="Courier New"/>
              </a:rPr>
              <a:t>car</a:t>
            </a:r>
            <a:r>
              <a:rPr lang="vi-VN"/>
              <a:t> biểu thị thông tin của một chiếc ô tô như </a:t>
            </a:r>
            <a:r>
              <a:rPr lang="vi-VN">
                <a:latin typeface="Courier New"/>
                <a:ea typeface="Courier New"/>
                <a:cs typeface="Courier New"/>
                <a:sym typeface="Courier New"/>
              </a:rPr>
              <a:t>make (hãng xe)</a:t>
            </a:r>
            <a:r>
              <a:rPr lang="vi-VN"/>
              <a:t>, </a:t>
            </a:r>
            <a:r>
              <a:rPr lang="vi-VN">
                <a:latin typeface="Courier New"/>
                <a:ea typeface="Courier New"/>
                <a:cs typeface="Courier New"/>
                <a:sym typeface="Courier New"/>
              </a:rPr>
              <a:t>model (mẫu xe)</a:t>
            </a:r>
            <a:r>
              <a:rPr lang="vi-VN"/>
              <a:t> và </a:t>
            </a:r>
            <a:r>
              <a:rPr lang="vi-VN">
                <a:latin typeface="Courier New"/>
                <a:ea typeface="Courier New"/>
                <a:cs typeface="Courier New"/>
                <a:sym typeface="Courier New"/>
              </a:rPr>
              <a:t>year (năm sản xuất)</a:t>
            </a:r>
            <a:r>
              <a:rPr lang="vi-VN"/>
              <a:t>.</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vi-VN"/>
              <a:t>Mỗi bảng cũng có một cột </a:t>
            </a:r>
            <a:r>
              <a:rPr lang="vi-VN">
                <a:latin typeface="Courier New"/>
                <a:ea typeface="Courier New"/>
                <a:cs typeface="Courier New"/>
                <a:sym typeface="Courier New"/>
              </a:rPr>
              <a:t>_id</a:t>
            </a:r>
            <a:r>
              <a:rPr lang="vi-VN"/>
              <a:t> cung cấp mã nhận dạng duy nhất cho từng hàng trong bảng (gọi là khóa chính).</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vi-VN"/>
              <a:t>Đây là một cơ sở dữ liệu quan hệ vì cấu trúc của cơ sở dữ liệu (có bảng, hàng và cột) giúp chúng ta có thể thiết lập mối quan hệ và những hạn chế giữa các dữ liệu.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8" name="Google Shape;458;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Trong hàm được chú thích bằng </a:t>
            </a:r>
            <a:r>
              <a:rPr lang="vi-VN">
                <a:latin typeface="Courier New"/>
                <a:ea typeface="Courier New"/>
                <a:cs typeface="Courier New"/>
                <a:sym typeface="Courier New"/>
              </a:rPr>
              <a:t>@Before</a:t>
            </a:r>
            <a:r>
              <a:rPr lang="vi-VN"/>
              <a:t>, chúng ta tạo cơ sở dữ liệu và thực thể DAO. Hàm này được chạy trước mọi trường hợp kiểm tra trong lớp này. Để cơ sở dữ liệu chính thức (có dữ liệu người dùng thực tế) không gặp lỗi, hệ thống sẽ tạo một cơ sở dữ liệu trong bộ nhớ cho hoạt động kiểm tra. Cơ sở dữ liệu này sẽ bị loại bỏ khi không sử dụng nữa. </a:t>
            </a:r>
            <a:r>
              <a:rPr lang="vi-VN">
                <a:latin typeface="Courier New"/>
                <a:ea typeface="Courier New"/>
                <a:cs typeface="Courier New"/>
                <a:sym typeface="Courier New"/>
              </a:rPr>
              <a:t>closeDb()</a:t>
            </a:r>
            <a:r>
              <a:rPr lang="vi-VN"/>
              <a:t>, được chú thích bằng </a:t>
            </a:r>
            <a:r>
              <a:rPr lang="vi-VN">
                <a:latin typeface="Courier New"/>
                <a:ea typeface="Courier New"/>
                <a:cs typeface="Courier New"/>
                <a:sym typeface="Courier New"/>
              </a:rPr>
              <a:t>@After</a:t>
            </a:r>
            <a:r>
              <a:rPr lang="vi-VN"/>
              <a:t>, sẽ tiến hành dọn dẹp sau mỗi lần kiểm tra xong.</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7" name="Google Shape;467;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Sau khi hoàn thành tác vụ đó, chúng ta có thể kiểm tra cơ sở dữ liệu của mình. Trong mã này, chúng ta chèn 3 màu đã tạo vào cơ sở dữ liệu thông qua DAO và cố gắng truy xuất các màu đó.</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5" name="Google Shape;475;p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1" name="Google Shape;481;p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8" name="Google Shape;488;p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5" name="Google Shape;495;p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Để tương tác với cơ sở dữ liệu quan hệ, chúng ta dùng SQL (hoặc Ngôn ngữ truy vấn có cấu trúc), đó là ngôn ngữ </a:t>
            </a:r>
            <a:r>
              <a:rPr lang="vi-VN">
                <a:solidFill>
                  <a:schemeClr val="dk1"/>
                </a:solidFill>
              </a:rPr>
              <a:t>dành riêng cho miền </a:t>
            </a:r>
            <a:r>
              <a:rPr lang="vi-VN"/>
              <a:t>của cơ sở dữ liệu.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vi-VN"/>
              <a:t>SQL có rất nhiều chức năng, nhưng </a:t>
            </a:r>
            <a:r>
              <a:rPr lang="vi-VN">
                <a:solidFill>
                  <a:schemeClr val="dk1"/>
                </a:solidFill>
              </a:rPr>
              <a:t>chúng ta sẽ tập trung vào</a:t>
            </a:r>
            <a:r>
              <a:rPr lang="vi-VN"/>
              <a:t> một số chức năng quan trọng, chẳng hạn như khả năng tạo bảng trong cơ sở dữ liệu, truy vấn dữ liệu, chèn và cập nhật dữ liệu, cũng như xóa dữ liệu khỏi cơ sở dữ liệu.</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Vì các thiết bị di động bị hạn chế về phần cứng và chức năng điện toán nên Android sử dụng SQLite, hệ thống này dựa trên tiêu chuẩn SQL. </a:t>
            </a:r>
            <a:r>
              <a:rPr lang="vi-VN">
                <a:solidFill>
                  <a:schemeClr val="dk1"/>
                </a:solidFill>
              </a:rPr>
              <a:t>SQLite</a:t>
            </a:r>
            <a:r>
              <a:rPr lang="vi-VN"/>
              <a:t> có dung lượng nhẹ, dựa trên nguồn mở và là giải pháp lý tưởng cho các thiết bị được nhúng. Đây là hệ thống mà bạn sẽ dùng để lưu trữ dữ liệu trong cơ sở dữ liệu của ứng dụng Android.</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vi-VN"/>
              <a:t>SQLite hỗ trợ hầu hết các tính năng của SQL. (Để biết tính năng nào không được hỗ trợ, hãy xem đường liên kết dưới đây.)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vi-VN"/>
              <a:t>Hãy xem một số lệnh SQLite phổ biến mà bạn cần phải biết.</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vi-VN"/>
              <a:t>Tài nguyên:</a:t>
            </a:r>
            <a:endParaRPr/>
          </a:p>
          <a:p>
            <a:pPr indent="-298450" lvl="0" marL="457200" rtl="0" algn="l">
              <a:lnSpc>
                <a:spcPct val="100000"/>
              </a:lnSpc>
              <a:spcBef>
                <a:spcPts val="0"/>
              </a:spcBef>
              <a:spcAft>
                <a:spcPts val="0"/>
              </a:spcAft>
              <a:buSzPts val="1100"/>
              <a:buChar char="●"/>
            </a:pPr>
            <a:r>
              <a:rPr lang="vi-VN" u="sng">
                <a:solidFill>
                  <a:schemeClr val="hlink"/>
                </a:solidFill>
                <a:hlinkClick r:id="rId2"/>
              </a:rPr>
              <a:t>Trang chủ SQLite</a:t>
            </a:r>
            <a:endParaRPr/>
          </a:p>
          <a:p>
            <a:pPr indent="-298450" lvl="0" marL="457200" rtl="0" algn="l">
              <a:lnSpc>
                <a:spcPct val="100000"/>
              </a:lnSpc>
              <a:spcBef>
                <a:spcPts val="0"/>
              </a:spcBef>
              <a:spcAft>
                <a:spcPts val="0"/>
              </a:spcAft>
              <a:buSzPts val="1100"/>
              <a:buChar char="●"/>
            </a:pPr>
            <a:r>
              <a:rPr lang="vi-VN" u="sng">
                <a:solidFill>
                  <a:schemeClr val="hlink"/>
                </a:solidFill>
                <a:hlinkClick r:id="rId3"/>
              </a:rPr>
              <a:t>Ngôn ngữ truy vấn mà SQLite hiểu được</a:t>
            </a:r>
            <a:endParaRPr/>
          </a:p>
          <a:p>
            <a:pPr indent="-298450" lvl="0" marL="457200" rtl="0" algn="l">
              <a:lnSpc>
                <a:spcPct val="100000"/>
              </a:lnSpc>
              <a:spcBef>
                <a:spcPts val="0"/>
              </a:spcBef>
              <a:spcAft>
                <a:spcPts val="0"/>
              </a:spcAft>
              <a:buSzPts val="1100"/>
              <a:buChar char="●"/>
            </a:pPr>
            <a:r>
              <a:rPr lang="vi-VN" u="sng">
                <a:solidFill>
                  <a:schemeClr val="hlink"/>
                </a:solidFill>
                <a:hlinkClick r:id="rId4"/>
              </a:rPr>
              <a:t>Các tính năng SQL mà SQLite không triển khai</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Đây là các</a:t>
            </a:r>
            <a:r>
              <a:rPr lang="vi-VN">
                <a:solidFill>
                  <a:schemeClr val="dk1"/>
                </a:solidFill>
              </a:rPr>
              <a:t> lệnh mẫu để thao tác trên bảng cơ sở dữ liệu có tên là </a:t>
            </a:r>
            <a:r>
              <a:rPr lang="vi-VN">
                <a:solidFill>
                  <a:schemeClr val="dk1"/>
                </a:solidFill>
                <a:latin typeface="Courier New"/>
                <a:ea typeface="Courier New"/>
                <a:cs typeface="Courier New"/>
                <a:sym typeface="Courier New"/>
              </a:rPr>
              <a:t>colors</a:t>
            </a:r>
            <a:r>
              <a:rPr lang="vi-VN">
                <a:solidFill>
                  <a:schemeClr val="dk1"/>
                </a:solidFill>
              </a:rPr>
              <a:t>. Bảng này chứa tên màu và mã màu thập lục phân. </a:t>
            </a:r>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rPr lang="vi-VN">
                <a:solidFill>
                  <a:schemeClr val="dk1"/>
                </a:solidFill>
              </a:rPr>
              <a:t>Chúng ta có thể chèn hàng mới vào bảng </a:t>
            </a:r>
            <a:r>
              <a:rPr lang="vi-VN">
                <a:solidFill>
                  <a:schemeClr val="dk1"/>
                </a:solidFill>
                <a:latin typeface="Courier New"/>
                <a:ea typeface="Courier New"/>
                <a:cs typeface="Courier New"/>
                <a:sym typeface="Courier New"/>
              </a:rPr>
              <a:t>colors</a:t>
            </a:r>
            <a:r>
              <a:rPr lang="vi-VN">
                <a:solidFill>
                  <a:schemeClr val="dk1"/>
                </a:solidFill>
              </a:rPr>
              <a:t>, đọc dữ liệu hiện có trong bảng, cập nhật các hàng, đồng thời xóa các hàng khớp với tiêu chí đã cho.</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vi-VN"/>
              <a:t>Các thao tác Create-Read-Update-Delete này còn gọi là thao tác CRUD. Như đã đề cập trước đó, đây là những hoạt động tương tác phổ biến nhất mà bạn sẽ thực hiện với cơ sở dữ liệu của mình.</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vi-VN"/>
              <a:t>Xin lưu ý rằng các từ viết hoa là những từ khóa của SQLite (như </a:t>
            </a:r>
            <a:r>
              <a:rPr lang="vi-VN">
                <a:latin typeface="Courier New"/>
                <a:ea typeface="Courier New"/>
                <a:cs typeface="Courier New"/>
                <a:sym typeface="Courier New"/>
              </a:rPr>
              <a:t>INSERT</a:t>
            </a:r>
            <a:r>
              <a:rPr lang="vi-VN"/>
              <a:t>, </a:t>
            </a:r>
            <a:r>
              <a:rPr lang="vi-VN">
                <a:latin typeface="Courier New"/>
                <a:ea typeface="Courier New"/>
                <a:cs typeface="Courier New"/>
                <a:sym typeface="Courier New"/>
              </a:rPr>
              <a:t>UPDATE</a:t>
            </a:r>
            <a:r>
              <a:rPr lang="vi-VN"/>
              <a:t>, </a:t>
            </a:r>
            <a:r>
              <a:rPr lang="vi-VN">
                <a:latin typeface="Courier New"/>
                <a:ea typeface="Courier New"/>
                <a:cs typeface="Courier New"/>
                <a:sym typeface="Courier New"/>
              </a:rPr>
              <a:t>DELETE</a:t>
            </a:r>
            <a:r>
              <a:rPr lang="vi-VN"/>
              <a:t>, </a:t>
            </a:r>
            <a:r>
              <a:rPr lang="vi-VN">
                <a:latin typeface="Courier New"/>
                <a:ea typeface="Courier New"/>
                <a:cs typeface="Courier New"/>
                <a:sym typeface="Courier New"/>
              </a:rPr>
              <a:t>VALUES</a:t>
            </a:r>
            <a:r>
              <a:rPr lang="vi-VN"/>
              <a:t>, </a:t>
            </a:r>
            <a:r>
              <a:rPr lang="vi-VN">
                <a:latin typeface="Courier New"/>
                <a:ea typeface="Courier New"/>
                <a:cs typeface="Courier New"/>
                <a:sym typeface="Courier New"/>
              </a:rPr>
              <a:t>WHERE</a:t>
            </a:r>
            <a:r>
              <a:rPr lang="vi-VN"/>
              <a:t>, v.v.). Vì vậy, bạn không thể dùng các từ này làm tên bảng hoặc cột. Hãy xem danh sách đầy đủ các từ khóa được bảo vệ trong tài liệu qua đường liên kết dưới đây.</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vi-VN"/>
              <a:t>Tài nguyên:</a:t>
            </a:r>
            <a:endParaRPr/>
          </a:p>
          <a:p>
            <a:pPr indent="-304800" lvl="0" marL="457200" marR="360045" rtl="0" algn="l">
              <a:lnSpc>
                <a:spcPct val="100000"/>
              </a:lnSpc>
              <a:spcBef>
                <a:spcPts val="0"/>
              </a:spcBef>
              <a:spcAft>
                <a:spcPts val="0"/>
              </a:spcAft>
              <a:buClr>
                <a:schemeClr val="dk1"/>
              </a:buClr>
              <a:buSzPts val="1200"/>
              <a:buFont typeface="Times New Roman"/>
              <a:buChar char="●"/>
            </a:pPr>
            <a:r>
              <a:rPr lang="vi-VN" u="sng">
                <a:solidFill>
                  <a:schemeClr val="hlink"/>
                </a:solidFill>
                <a:hlinkClick r:id="rId2"/>
              </a:rPr>
              <a:t>Ngôn ngữ truy vấn mà SQLite hiểu được</a:t>
            </a:r>
            <a:endParaRPr/>
          </a:p>
          <a:p>
            <a:pPr indent="-298450" lvl="0" marL="457200" marR="360045" rtl="0" algn="l">
              <a:lnSpc>
                <a:spcPct val="100000"/>
              </a:lnSpc>
              <a:spcBef>
                <a:spcPts val="0"/>
              </a:spcBef>
              <a:spcAft>
                <a:spcPts val="0"/>
              </a:spcAft>
              <a:buSzPts val="1100"/>
              <a:buChar char="●"/>
            </a:pPr>
            <a:r>
              <a:rPr lang="vi-VN" u="sng">
                <a:solidFill>
                  <a:schemeClr val="hlink"/>
                </a:solidFill>
                <a:hlinkClick r:id="rId3"/>
              </a:rPr>
              <a:t>Trình thông dịch dòng lệnh cho SQLite</a:t>
            </a:r>
            <a:endParaRPr/>
          </a:p>
          <a:p>
            <a:pPr indent="-298450" lvl="0" marL="457200" marR="360045" rtl="0" algn="l">
              <a:lnSpc>
                <a:spcPct val="100000"/>
              </a:lnSpc>
              <a:spcBef>
                <a:spcPts val="0"/>
              </a:spcBef>
              <a:spcAft>
                <a:spcPts val="0"/>
              </a:spcAft>
              <a:buSzPts val="1100"/>
              <a:buChar char="●"/>
            </a:pPr>
            <a:r>
              <a:rPr lang="vi-VN" u="sng">
                <a:solidFill>
                  <a:schemeClr val="hlink"/>
                </a:solidFill>
                <a:hlinkClick r:id="rId4"/>
              </a:rPr>
              <a:t>Từ khóa trong SQLite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vi-VN">
                <a:solidFill>
                  <a:schemeClr val="dk1"/>
                </a:solidFill>
              </a:rPr>
              <a:t>Android cung cấp các API để giúp bạn tạo và quản lý cơ sở dữ liệu SQLite ngay trong ứng dụng của mình. Việc tương tác trực tiếp với cơ sở dữ liệu sẽ rất hiệu quả, nhưng bạn sẽ phải đặc biệt chú ý và dành nhiều thời gian để sử dụng đúng cách và tránh mắc sai lầm. Ví dụ: bạn sẽ không nhận được phương thức xác minh thời gian biên dịch đối với các truy vấn SQL thô. Bạn cũng cần phải viết nhiều mã nguyên mẫu để chuyển đổi giữa các đối tượng dữ liệu và truy vấn SQL.</a:t>
            </a:r>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vi-VN">
                <a:solidFill>
                  <a:schemeClr val="dk1"/>
                </a:solidFill>
              </a:rPr>
              <a:t>Thật may là Android Jetpack đã ra mắt thư viện lưu trữ Phòng, cung cấp một lớp trừu tượng giúp bạn tương tác với cơ sở dữ liệu của ứng dụng dễ dàng hơn.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sson Tittle">
  <p:cSld name="BLANK_2">
    <p:spTree>
      <p:nvGrpSpPr>
        <p:cNvPr id="12" name="Shape 12"/>
        <p:cNvGrpSpPr/>
        <p:nvPr/>
      </p:nvGrpSpPr>
      <p:grpSpPr>
        <a:xfrm>
          <a:off x="0" y="0"/>
          <a:ext cx="0" cy="0"/>
          <a:chOff x="0" y="0"/>
          <a:chExt cx="0" cy="0"/>
        </a:xfrm>
      </p:grpSpPr>
      <p:sp>
        <p:nvSpPr>
          <p:cNvPr id="13" name="Google Shape;13;p2"/>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
        <p:nvSpPr>
          <p:cNvPr id="14" name="Google Shape;14;p2"/>
          <p:cNvSpPr txBox="1"/>
          <p:nvPr>
            <p:ph idx="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
        <p:nvSpPr>
          <p:cNvPr id="15" name="Google Shape;15;p2"/>
          <p:cNvSpPr txBox="1"/>
          <p:nvPr>
            <p:ph idx="3"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pic>
        <p:nvPicPr>
          <p:cNvPr id="16" name="Google Shape;16;p2"/>
          <p:cNvPicPr preferRelativeResize="0"/>
          <p:nvPr/>
        </p:nvPicPr>
        <p:blipFill rotWithShape="1">
          <a:blip r:embed="rId2">
            <a:alphaModFix/>
          </a:blip>
          <a:srcRect b="0" l="0" r="0" t="0"/>
          <a:stretch/>
        </p:blipFill>
        <p:spPr>
          <a:xfrm>
            <a:off x="0" y="0"/>
            <a:ext cx="9144000" cy="4670926"/>
          </a:xfrm>
          <a:prstGeom prst="rect">
            <a:avLst/>
          </a:prstGeom>
          <a:noFill/>
          <a:ln>
            <a:noFill/>
          </a:ln>
        </p:spPr>
      </p:pic>
      <p:sp>
        <p:nvSpPr>
          <p:cNvPr id="17" name="Google Shape;17;p2"/>
          <p:cNvSpPr txBox="1"/>
          <p:nvPr/>
        </p:nvSpPr>
        <p:spPr>
          <a:xfrm>
            <a:off x="2307203" y="4761300"/>
            <a:ext cx="2842200" cy="295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vi-VN" sz="1000" u="none" cap="none" strike="noStrike">
                <a:solidFill>
                  <a:srgbClr val="757575"/>
                </a:solidFill>
              </a:rPr>
              <a:t>Phát triển Android bằng Kotlin v1.0</a:t>
            </a:r>
            <a:endParaRPr/>
          </a:p>
        </p:txBody>
      </p:sp>
    </p:spTree>
  </p:cSld>
  <p:clrMapOvr>
    <a:masterClrMapping/>
  </p:clrMapOvr>
  <p:extLst>
    <p:ext uri="{DCECCB84-F9BA-43D5-87BE-67443E8EF086}">
      <p15:sldGuideLst>
        <p15:guide id="1" orient="horz" pos="3132">
          <p15:clr>
            <a:srgbClr val="FA7B17"/>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5" name="Shape 55"/>
        <p:cNvGrpSpPr/>
        <p:nvPr/>
      </p:nvGrpSpPr>
      <p:grpSpPr>
        <a:xfrm>
          <a:off x="0" y="0"/>
          <a:ext cx="0" cy="0"/>
          <a:chOff x="0" y="0"/>
          <a:chExt cx="0" cy="0"/>
        </a:xfrm>
      </p:grpSpPr>
      <p:sp>
        <p:nvSpPr>
          <p:cNvPr id="56" name="Google Shape;56;p1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57" name="Google Shape;57;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8" name="Shape 58"/>
        <p:cNvGrpSpPr/>
        <p:nvPr/>
      </p:nvGrpSpPr>
      <p:grpSpPr>
        <a:xfrm>
          <a:off x="0" y="0"/>
          <a:ext cx="0" cy="0"/>
          <a:chOff x="0" y="0"/>
          <a:chExt cx="0" cy="0"/>
        </a:xfrm>
      </p:grpSpPr>
      <p:sp>
        <p:nvSpPr>
          <p:cNvPr id="59" name="Google Shape;59;p1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61" name="Google Shape;61;p1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2" name="Google Shape;62;p1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63" name="Google Shape;6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4" name="Shape 64"/>
        <p:cNvGrpSpPr/>
        <p:nvPr/>
      </p:nvGrpSpPr>
      <p:grpSpPr>
        <a:xfrm>
          <a:off x="0" y="0"/>
          <a:ext cx="0" cy="0"/>
          <a:chOff x="0" y="0"/>
          <a:chExt cx="0" cy="0"/>
        </a:xfrm>
      </p:grpSpPr>
      <p:sp>
        <p:nvSpPr>
          <p:cNvPr id="65" name="Google Shape;65;p1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66" name="Google Shape;66;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7" name="Shape 67"/>
        <p:cNvGrpSpPr/>
        <p:nvPr/>
      </p:nvGrpSpPr>
      <p:grpSpPr>
        <a:xfrm>
          <a:off x="0" y="0"/>
          <a:ext cx="0" cy="0"/>
          <a:chOff x="0" y="0"/>
          <a:chExt cx="0" cy="0"/>
        </a:xfrm>
      </p:grpSpPr>
      <p:sp>
        <p:nvSpPr>
          <p:cNvPr id="68" name="Google Shape;68;p1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69" name="Google Shape;69;p15"/>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70" name="Google Shape;70;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1" name="Shape 71"/>
        <p:cNvGrpSpPr/>
        <p:nvPr/>
      </p:nvGrpSpPr>
      <p:grpSpPr>
        <a:xfrm>
          <a:off x="0" y="0"/>
          <a:ext cx="0" cy="0"/>
          <a:chOff x="0" y="0"/>
          <a:chExt cx="0" cy="0"/>
        </a:xfrm>
      </p:grpSpPr>
      <p:sp>
        <p:nvSpPr>
          <p:cNvPr id="72" name="Google Shape;72;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FFFFFF"/>
        </a:solidFill>
      </p:bgPr>
    </p:bg>
    <p:spTree>
      <p:nvGrpSpPr>
        <p:cNvPr id="18" name="Shape 18"/>
        <p:cNvGrpSpPr/>
        <p:nvPr/>
      </p:nvGrpSpPr>
      <p:grpSpPr>
        <a:xfrm>
          <a:off x="0" y="0"/>
          <a:ext cx="0" cy="0"/>
          <a:chOff x="0" y="0"/>
          <a:chExt cx="0" cy="0"/>
        </a:xfrm>
      </p:grpSpPr>
      <p:sp>
        <p:nvSpPr>
          <p:cNvPr id="19" name="Google Shape;19;p3"/>
          <p:cNvSpPr/>
          <p:nvPr/>
        </p:nvSpPr>
        <p:spPr>
          <a:xfrm>
            <a:off x="-11200" y="-37825"/>
            <a:ext cx="9155100" cy="1018500"/>
          </a:xfrm>
          <a:prstGeom prst="rect">
            <a:avLst/>
          </a:prstGeom>
          <a:solidFill>
            <a:srgbClr val="0730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3"/>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AFAFA"/>
              </a:buClr>
              <a:buSzPts val="3600"/>
              <a:buNone/>
              <a:defRPr>
                <a:solidFill>
                  <a:srgbClr val="FAFAFA"/>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1" name="Google Shape;21;p3"/>
          <p:cNvSpPr txBox="1"/>
          <p:nvPr>
            <p:ph idx="1" type="body"/>
          </p:nvPr>
        </p:nvSpPr>
        <p:spPr>
          <a:xfrm>
            <a:off x="311700" y="1076275"/>
            <a:ext cx="8520600" cy="3193800"/>
          </a:xfrm>
          <a:prstGeom prst="rect">
            <a:avLst/>
          </a:prstGeom>
          <a:noFill/>
          <a:ln>
            <a:noFill/>
          </a:ln>
        </p:spPr>
        <p:txBody>
          <a:bodyPr anchorCtr="0" anchor="t" bIns="91425" lIns="91425" spcFirstLastPara="1" rIns="91425" wrap="square" tIns="91425">
            <a:noAutofit/>
          </a:bodyPr>
          <a:lstStyle>
            <a:lvl1pPr indent="-381000" lvl="0" marL="457200" algn="l">
              <a:lnSpc>
                <a:spcPct val="115000"/>
              </a:lnSpc>
              <a:spcBef>
                <a:spcPts val="1000"/>
              </a:spcBef>
              <a:spcAft>
                <a:spcPts val="0"/>
              </a:spcAft>
              <a:buSzPts val="2400"/>
              <a:buAutoNum type="arabicPeriod"/>
              <a:defRPr/>
            </a:lvl1pPr>
            <a:lvl2pPr indent="-355600" lvl="1" marL="914400" algn="l">
              <a:lnSpc>
                <a:spcPct val="115000"/>
              </a:lnSpc>
              <a:spcBef>
                <a:spcPts val="1000"/>
              </a:spcBef>
              <a:spcAft>
                <a:spcPts val="0"/>
              </a:spcAft>
              <a:buSzPts val="2000"/>
              <a:buAutoNum type="alphaLcPeriod"/>
              <a:defRPr sz="2000"/>
            </a:lvl2pPr>
            <a:lvl3pPr indent="-317500" lvl="2" marL="1371600" algn="l">
              <a:lnSpc>
                <a:spcPct val="150000"/>
              </a:lnSpc>
              <a:spcBef>
                <a:spcPts val="0"/>
              </a:spcBef>
              <a:spcAft>
                <a:spcPts val="0"/>
              </a:spcAft>
              <a:buSzPts val="1400"/>
              <a:buAutoNum type="romanLcPeriod"/>
              <a:defRPr/>
            </a:lvl3pPr>
            <a:lvl4pPr indent="-317500" lvl="3" marL="1828800" algn="l">
              <a:lnSpc>
                <a:spcPct val="115000"/>
              </a:lnSpc>
              <a:spcBef>
                <a:spcPts val="0"/>
              </a:spcBef>
              <a:spcAft>
                <a:spcPts val="0"/>
              </a:spcAft>
              <a:buSzPts val="1400"/>
              <a:buAutoNum type="arabicPeriod"/>
              <a:defRPr/>
            </a:lvl4pPr>
            <a:lvl5pPr indent="-317500" lvl="4" marL="2286000" algn="l">
              <a:lnSpc>
                <a:spcPct val="115000"/>
              </a:lnSpc>
              <a:spcBef>
                <a:spcPts val="1600"/>
              </a:spcBef>
              <a:spcAft>
                <a:spcPts val="0"/>
              </a:spcAft>
              <a:buSzPts val="1400"/>
              <a:buAutoNum type="alphaLcPeriod"/>
              <a:defRPr/>
            </a:lvl5pPr>
            <a:lvl6pPr indent="-317500" lvl="5" marL="2743200" algn="l">
              <a:lnSpc>
                <a:spcPct val="115000"/>
              </a:lnSpc>
              <a:spcBef>
                <a:spcPts val="1600"/>
              </a:spcBef>
              <a:spcAft>
                <a:spcPts val="0"/>
              </a:spcAft>
              <a:buSzPts val="1400"/>
              <a:buAutoNum type="romanLcPeriod"/>
              <a:defRPr/>
            </a:lvl6pPr>
            <a:lvl7pPr indent="-317500" lvl="6" marL="3200400" algn="l">
              <a:lnSpc>
                <a:spcPct val="115000"/>
              </a:lnSpc>
              <a:spcBef>
                <a:spcPts val="1600"/>
              </a:spcBef>
              <a:spcAft>
                <a:spcPts val="0"/>
              </a:spcAft>
              <a:buSzPts val="1400"/>
              <a:buAutoNum type="arabicPeriod"/>
              <a:defRPr/>
            </a:lvl7pPr>
            <a:lvl8pPr indent="-317500" lvl="7" marL="3657600" algn="l">
              <a:lnSpc>
                <a:spcPct val="115000"/>
              </a:lnSpc>
              <a:spcBef>
                <a:spcPts val="1600"/>
              </a:spcBef>
              <a:spcAft>
                <a:spcPts val="0"/>
              </a:spcAft>
              <a:buSzPts val="1400"/>
              <a:buAutoNum type="alphaLcPeriod"/>
              <a:defRPr/>
            </a:lvl8pPr>
            <a:lvl9pPr indent="-317500" lvl="8" marL="4114800" algn="l">
              <a:lnSpc>
                <a:spcPct val="115000"/>
              </a:lnSpc>
              <a:spcBef>
                <a:spcPts val="1600"/>
              </a:spcBef>
              <a:spcAft>
                <a:spcPts val="1600"/>
              </a:spcAft>
              <a:buSzPts val="1400"/>
              <a:buAutoNum type="romanLcPeriod"/>
              <a:defRPr/>
            </a:lvl9pPr>
          </a:lstStyle>
          <a:p/>
        </p:txBody>
      </p:sp>
      <p:sp>
        <p:nvSpPr>
          <p:cNvPr id="22" name="Google Shape;22;p3"/>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
        <p:nvSpPr>
          <p:cNvPr id="23" name="Google Shape;23;p3"/>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vi-VN" sz="1000" u="none" cap="none" strike="noStrike">
                <a:solidFill>
                  <a:srgbClr val="757575"/>
                </a:solidFill>
              </a:rPr>
              <a:t>Phát triển Android bằng Kotlin</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73042"/>
        </a:solidFill>
      </p:bgPr>
    </p:bg>
    <p:spTree>
      <p:nvGrpSpPr>
        <p:cNvPr id="24" name="Shape 24"/>
        <p:cNvGrpSpPr/>
        <p:nvPr/>
      </p:nvGrpSpPr>
      <p:grpSpPr>
        <a:xfrm>
          <a:off x="0" y="0"/>
          <a:ext cx="0" cy="0"/>
          <a:chOff x="0" y="0"/>
          <a:chExt cx="0" cy="0"/>
        </a:xfrm>
      </p:grpSpPr>
      <p:sp>
        <p:nvSpPr>
          <p:cNvPr id="25" name="Google Shape;25;p4"/>
          <p:cNvSpPr txBox="1"/>
          <p:nvPr>
            <p:ph type="ctrTitle"/>
          </p:nvPr>
        </p:nvSpPr>
        <p:spPr>
          <a:xfrm>
            <a:off x="311700" y="0"/>
            <a:ext cx="8520600" cy="465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AFAFA"/>
              </a:buClr>
              <a:buSzPts val="5200"/>
              <a:buNone/>
              <a:defRPr b="1" sz="5200">
                <a:solidFill>
                  <a:srgbClr val="FAFAFA"/>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6" name="Google Shape;26;p4"/>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
        <p:nvSpPr>
          <p:cNvPr id="27" name="Google Shape;27;p4"/>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vi-VN" sz="1000" u="none" cap="none" strike="noStrike">
                <a:solidFill>
                  <a:srgbClr val="757575"/>
                </a:solidFill>
              </a:rPr>
              <a:t>Phát triển Android bằng Kotlin</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2" name="Shape 32"/>
        <p:cNvGrpSpPr/>
        <p:nvPr/>
      </p:nvGrpSpPr>
      <p:grpSpPr>
        <a:xfrm>
          <a:off x="0" y="0"/>
          <a:ext cx="0" cy="0"/>
          <a:chOff x="0" y="0"/>
          <a:chExt cx="0" cy="0"/>
        </a:xfrm>
      </p:grpSpPr>
      <p:sp>
        <p:nvSpPr>
          <p:cNvPr id="33" name="Google Shape;33;p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34" name="Google Shape;34;p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5" name="Google Shape;35;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sp>
        <p:nvSpPr>
          <p:cNvPr id="37" name="Google Shape;37;p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8" name="Google Shape;38;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9" name="Shape 39"/>
        <p:cNvGrpSpPr/>
        <p:nvPr/>
      </p:nvGrpSpPr>
      <p:grpSpPr>
        <a:xfrm>
          <a:off x="0" y="0"/>
          <a:ext cx="0" cy="0"/>
          <a:chOff x="0" y="0"/>
          <a:chExt cx="0" cy="0"/>
        </a:xfrm>
      </p:grpSpPr>
      <p:sp>
        <p:nvSpPr>
          <p:cNvPr id="40" name="Google Shape;40;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1" name="Google Shape;41;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2" name="Google Shape;42;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3" name="Shape 43"/>
        <p:cNvGrpSpPr/>
        <p:nvPr/>
      </p:nvGrpSpPr>
      <p:grpSpPr>
        <a:xfrm>
          <a:off x="0" y="0"/>
          <a:ext cx="0" cy="0"/>
          <a:chOff x="0" y="0"/>
          <a:chExt cx="0" cy="0"/>
        </a:xfrm>
      </p:grpSpPr>
      <p:sp>
        <p:nvSpPr>
          <p:cNvPr id="44" name="Google Shape;44;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5" name="Google Shape;45;p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6" name="Google Shape;46;p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7" name="Google Shape;47;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sp>
        <p:nvSpPr>
          <p:cNvPr id="49" name="Google Shape;49;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0" name="Google Shape;50;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1" name="Shape 51"/>
        <p:cNvGrpSpPr/>
        <p:nvPr/>
      </p:nvGrpSpPr>
      <p:grpSpPr>
        <a:xfrm>
          <a:off x="0" y="0"/>
          <a:ext cx="0" cy="0"/>
          <a:chOff x="0" y="0"/>
          <a:chExt cx="0" cy="0"/>
        </a:xfrm>
      </p:grpSpPr>
      <p:sp>
        <p:nvSpPr>
          <p:cNvPr id="52" name="Google Shape;52;p1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3" name="Google Shape;53;p1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54" name="Google Shape;54;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hyperlink" Target="https://www.apache.org/licenses/LICENSE-2.0" TargetMode="External"/><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slideLayout" Target="../slideLayouts/slideLayout5.xml"/><Relationship Id="rId3" Type="http://schemas.openxmlformats.org/officeDocument/2006/relationships/slideLayout" Target="../slideLayouts/slideLayout6.xml"/><Relationship Id="rId4" Type="http://schemas.openxmlformats.org/officeDocument/2006/relationships/slideLayout" Target="../slideLayouts/slideLayout7.xml"/><Relationship Id="rId11" Type="http://schemas.openxmlformats.org/officeDocument/2006/relationships/slideLayout" Target="../slideLayouts/slideLayout14.xml"/><Relationship Id="rId10" Type="http://schemas.openxmlformats.org/officeDocument/2006/relationships/slideLayout" Target="../slideLayouts/slideLayout13.xml"/><Relationship Id="rId12" Type="http://schemas.openxmlformats.org/officeDocument/2006/relationships/theme" Target="../theme/theme2.xml"/><Relationship Id="rId9" Type="http://schemas.openxmlformats.org/officeDocument/2006/relationships/slideLayout" Target="../slideLayouts/slideLayout12.xml"/><Relationship Id="rId5" Type="http://schemas.openxmlformats.org/officeDocument/2006/relationships/slideLayout" Target="../slideLayouts/slideLayout8.xml"/><Relationship Id="rId6" Type="http://schemas.openxmlformats.org/officeDocument/2006/relationships/slideLayout" Target="../slideLayouts/slideLayout9.xml"/><Relationship Id="rId7" Type="http://schemas.openxmlformats.org/officeDocument/2006/relationships/slideLayout" Target="../slideLayouts/slideLayout10.xml"/><Relationship Id="rId8"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pic>
        <p:nvPicPr>
          <p:cNvPr descr="footer.png" id="6" name="Google Shape;6;p1"/>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7" name="Google Shape;7;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4CAF50"/>
              </a:buClr>
              <a:buSzPts val="3600"/>
              <a:buFont typeface="Roboto"/>
              <a:buNone/>
              <a:defRPr b="1" i="0" sz="3600" u="none" cap="none" strike="noStrike">
                <a:solidFill>
                  <a:srgbClr val="4CAF50"/>
                </a:solidFill>
                <a:latin typeface="Roboto"/>
                <a:ea typeface="Roboto"/>
                <a:cs typeface="Roboto"/>
                <a:sym typeface="Roboto"/>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8" name="Google Shape;8;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50000"/>
              </a:lnSpc>
              <a:spcBef>
                <a:spcPts val="0"/>
              </a:spcBef>
              <a:spcAft>
                <a:spcPts val="0"/>
              </a:spcAft>
              <a:buClr>
                <a:srgbClr val="000000"/>
              </a:buClr>
              <a:buSzPts val="2400"/>
              <a:buFont typeface="Roboto"/>
              <a:buChar char="●"/>
              <a:defRPr b="0" i="0" sz="2400" u="none" cap="none" strike="noStrike">
                <a:solidFill>
                  <a:srgbClr val="000000"/>
                </a:solidFill>
                <a:latin typeface="Roboto"/>
                <a:ea typeface="Roboto"/>
                <a:cs typeface="Roboto"/>
                <a:sym typeface="Roboto"/>
              </a:defRPr>
            </a:lvl1pPr>
            <a:lvl2pPr indent="-342900" lvl="1" marL="914400" marR="0" rtl="0" algn="l">
              <a:lnSpc>
                <a:spcPct val="150000"/>
              </a:lnSpc>
              <a:spcBef>
                <a:spcPts val="0"/>
              </a:spcBef>
              <a:spcAft>
                <a:spcPts val="0"/>
              </a:spcAft>
              <a:buClr>
                <a:srgbClr val="000000"/>
              </a:buClr>
              <a:buSzPts val="1800"/>
              <a:buFont typeface="Roboto"/>
              <a:buChar char="○"/>
              <a:defRPr b="0" i="0" sz="1800" u="none" cap="none" strike="noStrike">
                <a:solidFill>
                  <a:srgbClr val="000000"/>
                </a:solidFill>
                <a:latin typeface="Roboto"/>
                <a:ea typeface="Roboto"/>
                <a:cs typeface="Roboto"/>
                <a:sym typeface="Roboto"/>
              </a:defRPr>
            </a:lvl2pPr>
            <a:lvl3pPr indent="-317500" lvl="2" marL="1371600" marR="0" rtl="0" algn="l">
              <a:lnSpc>
                <a:spcPct val="150000"/>
              </a:lnSpc>
              <a:spcBef>
                <a:spcPts val="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3pPr>
            <a:lvl4pPr indent="-317500" lvl="3" marL="1828800" marR="0" rtl="0" algn="l">
              <a:lnSpc>
                <a:spcPct val="115000"/>
              </a:lnSpc>
              <a:spcBef>
                <a:spcPts val="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4pPr>
            <a:lvl5pPr indent="-317500" lvl="4" marL="2286000" marR="0" rtl="0" algn="l">
              <a:lnSpc>
                <a:spcPct val="115000"/>
              </a:lnSpc>
              <a:spcBef>
                <a:spcPts val="160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5pPr>
            <a:lvl6pPr indent="-317500" lvl="5" marL="2743200" marR="0" rtl="0" algn="l">
              <a:lnSpc>
                <a:spcPct val="115000"/>
              </a:lnSpc>
              <a:spcBef>
                <a:spcPts val="160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6pPr>
            <a:lvl7pPr indent="-317500" lvl="6" marL="3200400" marR="0" rtl="0" algn="l">
              <a:lnSpc>
                <a:spcPct val="115000"/>
              </a:lnSpc>
              <a:spcBef>
                <a:spcPts val="160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7pPr>
            <a:lvl8pPr indent="-317500" lvl="7" marL="3657600" marR="0" rtl="0" algn="l">
              <a:lnSpc>
                <a:spcPct val="115000"/>
              </a:lnSpc>
              <a:spcBef>
                <a:spcPts val="160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8pPr>
            <a:lvl9pPr indent="-317500" lvl="8" marL="4114800" marR="0" rtl="0" algn="l">
              <a:lnSpc>
                <a:spcPct val="115000"/>
              </a:lnSpc>
              <a:spcBef>
                <a:spcPts val="1600"/>
              </a:spcBef>
              <a:spcAft>
                <a:spcPts val="1600"/>
              </a:spcAft>
              <a:buClr>
                <a:srgbClr val="000000"/>
              </a:buClr>
              <a:buSzPts val="1400"/>
              <a:buFont typeface="Roboto"/>
              <a:buChar char="■"/>
              <a:defRPr b="0" i="0" sz="1400" u="none" cap="none" strike="noStrike">
                <a:solidFill>
                  <a:srgbClr val="000000"/>
                </a:solidFill>
                <a:latin typeface="Roboto"/>
                <a:ea typeface="Roboto"/>
                <a:cs typeface="Roboto"/>
                <a:sym typeface="Roboto"/>
              </a:defRPr>
            </a:lvl9pPr>
          </a:lstStyle>
          <a:p/>
        </p:txBody>
      </p:sp>
      <p:sp>
        <p:nvSpPr>
          <p:cNvPr id="9" name="Google Shape;9;p1"/>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
        <p:nvSpPr>
          <p:cNvPr id="10" name="Google Shape;10;p1"/>
          <p:cNvSpPr txBox="1"/>
          <p:nvPr/>
        </p:nvSpPr>
        <p:spPr>
          <a:xfrm>
            <a:off x="9303675" y="2108450"/>
            <a:ext cx="5446200" cy="63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1"/>
          <p:cNvSpPr txBox="1"/>
          <p:nvPr/>
        </p:nvSpPr>
        <p:spPr>
          <a:xfrm>
            <a:off x="5610875" y="4703625"/>
            <a:ext cx="3111900" cy="430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i="1" lang="vi-VN" sz="900" u="none" cap="none" strike="noStrike">
                <a:solidFill>
                  <a:srgbClr val="666666"/>
                </a:solidFill>
              </a:rPr>
              <a:t>Tài liệu này được cấp phép theo </a:t>
            </a:r>
            <a:r>
              <a:rPr i="1" lang="vi-VN" sz="900" u="sng" cap="none" strike="noStrike">
                <a:solidFill>
                  <a:srgbClr val="666666"/>
                </a:solidFill>
                <a:hlinkClick r:id="rId2">
                  <a:extLst>
                    <a:ext uri="{A12FA001-AC4F-418D-AE19-62706E023703}">
                      <ahyp:hlinkClr val="tx"/>
                    </a:ext>
                  </a:extLst>
                </a:hlinkClick>
              </a:rPr>
              <a:t>giấy phép Apache 2</a:t>
            </a:r>
            <a:r>
              <a:rPr i="1" lang="vi-VN" sz="900" u="none" cap="none" strike="noStrike">
                <a:solidFill>
                  <a:srgbClr val="666666"/>
                </a:solidFill>
              </a:rPr>
              <a:t>.</a:t>
            </a:r>
            <a:endParaRPr>
              <a:solidFill>
                <a:srgbClr val="666666"/>
              </a:solidFill>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28" name="Shape 28"/>
        <p:cNvGrpSpPr/>
        <p:nvPr/>
      </p:nvGrpSpPr>
      <p:grpSpPr>
        <a:xfrm>
          <a:off x="0" y="0"/>
          <a:ext cx="0" cy="0"/>
          <a:chOff x="0" y="0"/>
          <a:chExt cx="0" cy="0"/>
        </a:xfrm>
      </p:grpSpPr>
      <p:sp>
        <p:nvSpPr>
          <p:cNvPr id="29" name="Google Shape;29;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30" name="Google Shape;30;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31" name="Google Shape;31;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10.png"/><Relationship Id="rId5"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10.xml"/><Relationship Id="rId5" Type="http://schemas.openxmlformats.org/officeDocument/2006/relationships/slide" Target="/ppt/slides/slide29.xml"/><Relationship Id="rId6" Type="http://schemas.openxmlformats.org/officeDocument/2006/relationships/slide" Target="/ppt/slides/slide33.xml"/><Relationship Id="rId7" Type="http://schemas.openxmlformats.org/officeDocument/2006/relationships/slide" Target="/ppt/slides/slide46.xml"/><Relationship Id="rId8" Type="http://schemas.openxmlformats.org/officeDocument/2006/relationships/slide" Target="/ppt/slides/slide5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9.gi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slide" Target="/ppt/slides/slide10.xml"/><Relationship Id="rId4" Type="http://schemas.openxmlformats.org/officeDocument/2006/relationships/slide" Target="/ppt/slides/slide33.xml"/><Relationship Id="rId5" Type="http://schemas.openxmlformats.org/officeDocument/2006/relationships/slide" Target="/ppt/slides/slide39.xml"/><Relationship Id="rId6" Type="http://schemas.openxmlformats.org/officeDocument/2006/relationships/slide" Target="/ppt/slides/slide4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hyperlink" Target="https://medium.com/androiddevelopers/7-pro-tips-for-room-fbadea4bfbd1" TargetMode="External"/><Relationship Id="rId4" Type="http://schemas.openxmlformats.org/officeDocument/2006/relationships/hyperlink" Target="https://developer.android.com/topic/libraries/architecture/room" TargetMode="External"/><Relationship Id="rId11" Type="http://schemas.openxmlformats.org/officeDocument/2006/relationships/hyperlink" Target="https://medium.com/androiddevelopers/easy-coroutines-in-android-viewmodelscope-25bffb605471" TargetMode="External"/><Relationship Id="rId10" Type="http://schemas.openxmlformats.org/officeDocument/2006/relationships/hyperlink" Target="https://medium.com/androiddevelopers/coroutines-on-android-part-ii-getting-started-3bff117176dd" TargetMode="External"/><Relationship Id="rId12" Type="http://schemas.openxmlformats.org/officeDocument/2006/relationships/hyperlink" Target="https://www.youtube.com/watch?v=ZTDXo0-SKuU" TargetMode="External"/><Relationship Id="rId9" Type="http://schemas.openxmlformats.org/officeDocument/2006/relationships/hyperlink" Target="https://medium.com/androiddevelopers/coroutines-on-android-part-i-getting-the-background-3e0e54d20bb" TargetMode="External"/><Relationship Id="rId5" Type="http://schemas.openxmlformats.org/officeDocument/2006/relationships/hyperlink" Target="https://www.sqlite.org/" TargetMode="External"/><Relationship Id="rId6" Type="http://schemas.openxmlformats.org/officeDocument/2006/relationships/hyperlink" Target="https://developer.android.com/training/data-storage/sqlite" TargetMode="External"/><Relationship Id="rId7" Type="http://schemas.openxmlformats.org/officeDocument/2006/relationships/hyperlink" Target="https://kotlinlang.org/docs/reference/coroutines/coroutines-guide.html" TargetMode="External"/><Relationship Id="rId8" Type="http://schemas.openxmlformats.org/officeDocument/2006/relationships/hyperlink" Target="https://kotlin.github.io/kotlinx.coroutines/kotlinx-coroutines-core/kotlinx.coroutines/-dispatchers/index.html"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hyperlink" Target="http://developer.android.com/courses/pathways/android-development-with-kotlin-9" TargetMode="External"/><Relationship Id="rId4" Type="http://schemas.openxmlformats.org/officeDocument/2006/relationships/hyperlink" Target="http://developer.android.com/courses/pathways/android-development-with-kotlin-9" TargetMode="External"/><Relationship Id="rId5"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pic>
        <p:nvPicPr>
          <p:cNvPr id="78" name="Google Shape;78;p17"/>
          <p:cNvPicPr preferRelativeResize="0"/>
          <p:nvPr/>
        </p:nvPicPr>
        <p:blipFill rotWithShape="1">
          <a:blip r:embed="rId3">
            <a:alphaModFix/>
          </a:blip>
          <a:srcRect b="0" l="0" r="0" t="0"/>
          <a:stretch/>
        </p:blipFill>
        <p:spPr>
          <a:xfrm>
            <a:off x="0" y="-1100"/>
            <a:ext cx="9144000" cy="4677501"/>
          </a:xfrm>
          <a:prstGeom prst="rect">
            <a:avLst/>
          </a:prstGeom>
          <a:noFill/>
          <a:ln>
            <a:noFill/>
          </a:ln>
        </p:spPr>
      </p:pic>
      <p:sp>
        <p:nvSpPr>
          <p:cNvPr id="79" name="Google Shape;79;p17"/>
          <p:cNvSpPr txBox="1"/>
          <p:nvPr/>
        </p:nvSpPr>
        <p:spPr>
          <a:xfrm>
            <a:off x="806275" y="2328500"/>
            <a:ext cx="4084500" cy="1835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b="0" i="0" lang="vi-VN" sz="3600" u="none" cap="none" strike="noStrike">
                <a:solidFill>
                  <a:srgbClr val="FAFAFA"/>
                </a:solidFill>
                <a:latin typeface="Arial"/>
                <a:ea typeface="Arial"/>
                <a:cs typeface="Arial"/>
                <a:sym typeface="Arial"/>
              </a:rPr>
              <a:t>Bài học 9: </a:t>
            </a:r>
            <a:endParaRPr/>
          </a:p>
          <a:p>
            <a:pPr indent="0" lvl="0" marL="0" marR="0" rtl="0" algn="l">
              <a:lnSpc>
                <a:spcPct val="100000"/>
              </a:lnSpc>
              <a:spcBef>
                <a:spcPts val="0"/>
              </a:spcBef>
              <a:spcAft>
                <a:spcPts val="0"/>
              </a:spcAft>
              <a:buClr>
                <a:srgbClr val="000000"/>
              </a:buClr>
              <a:buSzPts val="3600"/>
              <a:buFont typeface="Arial"/>
              <a:buNone/>
            </a:pPr>
            <a:r>
              <a:rPr b="0" i="0" lang="vi-VN" sz="3600" u="none" cap="none" strike="noStrike">
                <a:solidFill>
                  <a:srgbClr val="FAFAFA"/>
                </a:solidFill>
                <a:latin typeface="Arial"/>
                <a:ea typeface="Arial"/>
                <a:cs typeface="Arial"/>
                <a:sym typeface="Arial"/>
              </a:rPr>
              <a:t>Cấu trúc của ứng dụng (khả năng lưu trữ cố định)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6"/>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157" name="Google Shape;157;p26"/>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5200"/>
              <a:buFont typeface="Arial"/>
              <a:buNone/>
            </a:pPr>
            <a:r>
              <a:rPr b="1" i="0" lang="vi-VN" sz="5200" u="none" cap="none" strike="noStrike">
                <a:solidFill>
                  <a:srgbClr val="FAFAFA"/>
                </a:solidFill>
              </a:rPr>
              <a:t>Thư viện lưu trữ Phòng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7"/>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Thêm phần phụ thuộc vào Gradle</a:t>
            </a:r>
            <a:endParaRPr>
              <a:latin typeface="Arial"/>
              <a:ea typeface="Arial"/>
              <a:cs typeface="Arial"/>
              <a:sym typeface="Arial"/>
            </a:endParaRPr>
          </a:p>
        </p:txBody>
      </p:sp>
      <p:sp>
        <p:nvSpPr>
          <p:cNvPr id="163" name="Google Shape;163;p27"/>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164" name="Google Shape;164;p27"/>
          <p:cNvSpPr txBox="1"/>
          <p:nvPr/>
        </p:nvSpPr>
        <p:spPr>
          <a:xfrm>
            <a:off x="311700" y="1228675"/>
            <a:ext cx="8520600" cy="319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VN" sz="1800">
                <a:solidFill>
                  <a:srgbClr val="37474F"/>
                </a:solidFill>
                <a:latin typeface="Consolas"/>
                <a:ea typeface="Consolas"/>
                <a:cs typeface="Consolas"/>
                <a:sym typeface="Consolas"/>
              </a:rPr>
              <a:t>dependencies {</a:t>
            </a:r>
            <a:endParaRPr sz="1800">
              <a:solidFill>
                <a:srgbClr val="37474F"/>
              </a:solidFill>
              <a:latin typeface="Consolas"/>
              <a:ea typeface="Consolas"/>
              <a:cs typeface="Consolas"/>
              <a:sym typeface="Consolas"/>
            </a:endParaRPr>
          </a:p>
          <a:p>
            <a:pPr indent="0" lvl="0" marL="0" rtl="0" algn="l">
              <a:spcBef>
                <a:spcPts val="595"/>
              </a:spcBef>
              <a:spcAft>
                <a:spcPts val="0"/>
              </a:spcAft>
              <a:buNone/>
            </a:pPr>
            <a:r>
              <a:rPr lang="vi-VN" sz="1800">
                <a:solidFill>
                  <a:srgbClr val="37474F"/>
                </a:solidFill>
                <a:latin typeface="Consolas"/>
                <a:ea typeface="Consolas"/>
                <a:cs typeface="Consolas"/>
                <a:sym typeface="Consolas"/>
              </a:rPr>
              <a:t>  implementation </a:t>
            </a:r>
            <a:r>
              <a:rPr lang="vi-VN" sz="1800">
                <a:solidFill>
                  <a:srgbClr val="388E3C"/>
                </a:solidFill>
                <a:latin typeface="Consolas"/>
                <a:ea typeface="Consolas"/>
                <a:cs typeface="Consolas"/>
                <a:sym typeface="Consolas"/>
              </a:rPr>
              <a:t>"androidx.room:room-runtime:</a:t>
            </a:r>
            <a:r>
              <a:rPr lang="vi-VN" sz="1800">
                <a:solidFill>
                  <a:srgbClr val="C53929"/>
                </a:solidFill>
                <a:latin typeface="Consolas"/>
                <a:ea typeface="Consolas"/>
                <a:cs typeface="Consolas"/>
                <a:sym typeface="Consolas"/>
              </a:rPr>
              <a:t>$room_version</a:t>
            </a:r>
            <a:r>
              <a:rPr lang="vi-VN" sz="1800">
                <a:solidFill>
                  <a:srgbClr val="388E3C"/>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spcBef>
                <a:spcPts val="0"/>
              </a:spcBef>
              <a:spcAft>
                <a:spcPts val="0"/>
              </a:spcAft>
              <a:buNone/>
            </a:pPr>
            <a:r>
              <a:rPr lang="vi-VN" sz="1800">
                <a:solidFill>
                  <a:srgbClr val="37474F"/>
                </a:solidFill>
                <a:latin typeface="Consolas"/>
                <a:ea typeface="Consolas"/>
                <a:cs typeface="Consolas"/>
                <a:sym typeface="Consolas"/>
              </a:rPr>
              <a:t>  kapt </a:t>
            </a:r>
            <a:r>
              <a:rPr lang="vi-VN" sz="1800">
                <a:solidFill>
                  <a:srgbClr val="388E3C"/>
                </a:solidFill>
                <a:latin typeface="Consolas"/>
                <a:ea typeface="Consolas"/>
                <a:cs typeface="Consolas"/>
                <a:sym typeface="Consolas"/>
              </a:rPr>
              <a:t>"androidx.room:room-compiler:</a:t>
            </a:r>
            <a:r>
              <a:rPr lang="vi-VN" sz="1800">
                <a:solidFill>
                  <a:srgbClr val="C53929"/>
                </a:solidFill>
                <a:latin typeface="Consolas"/>
                <a:ea typeface="Consolas"/>
                <a:cs typeface="Consolas"/>
                <a:sym typeface="Consolas"/>
              </a:rPr>
              <a:t>$room_version</a:t>
            </a:r>
            <a:r>
              <a:rPr lang="vi-VN" sz="1800">
                <a:solidFill>
                  <a:srgbClr val="388E3C"/>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spcBef>
                <a:spcPts val="595"/>
              </a:spcBef>
              <a:spcAft>
                <a:spcPts val="0"/>
              </a:spcAft>
              <a:buNone/>
            </a:pPr>
            <a:r>
              <a:t/>
            </a:r>
            <a:endParaRPr sz="1800">
              <a:solidFill>
                <a:srgbClr val="37474F"/>
              </a:solidFill>
              <a:latin typeface="Consolas"/>
              <a:ea typeface="Consolas"/>
              <a:cs typeface="Consolas"/>
              <a:sym typeface="Consolas"/>
            </a:endParaRPr>
          </a:p>
          <a:p>
            <a:pPr indent="0" lvl="0" marL="0" rtl="0" algn="l">
              <a:spcBef>
                <a:spcPts val="0"/>
              </a:spcBef>
              <a:spcAft>
                <a:spcPts val="0"/>
              </a:spcAft>
              <a:buNone/>
            </a:pPr>
            <a:r>
              <a:rPr lang="vi-VN" sz="1800">
                <a:solidFill>
                  <a:srgbClr val="37474F"/>
                </a:solidFill>
                <a:latin typeface="Consolas"/>
                <a:ea typeface="Consolas"/>
                <a:cs typeface="Consolas"/>
                <a:sym typeface="Consolas"/>
              </a:rPr>
              <a:t>  </a:t>
            </a:r>
            <a:r>
              <a:rPr lang="vi-VN" sz="1800">
                <a:solidFill>
                  <a:srgbClr val="D81B60"/>
                </a:solidFill>
                <a:latin typeface="Consolas"/>
                <a:ea typeface="Consolas"/>
                <a:cs typeface="Consolas"/>
                <a:sym typeface="Consolas"/>
              </a:rPr>
              <a:t>// Kotlin Extensions and Coroutines support for Room</a:t>
            </a:r>
            <a:endParaRPr sz="1800">
              <a:solidFill>
                <a:srgbClr val="37474F"/>
              </a:solidFill>
              <a:latin typeface="Consolas"/>
              <a:ea typeface="Consolas"/>
              <a:cs typeface="Consolas"/>
              <a:sym typeface="Consolas"/>
            </a:endParaRPr>
          </a:p>
          <a:p>
            <a:pPr indent="0" lvl="0" marL="0" rtl="0" algn="l">
              <a:spcBef>
                <a:spcPts val="0"/>
              </a:spcBef>
              <a:spcAft>
                <a:spcPts val="0"/>
              </a:spcAft>
              <a:buNone/>
            </a:pPr>
            <a:r>
              <a:rPr lang="vi-VN" sz="1800">
                <a:solidFill>
                  <a:srgbClr val="37474F"/>
                </a:solidFill>
                <a:latin typeface="Consolas"/>
                <a:ea typeface="Consolas"/>
                <a:cs typeface="Consolas"/>
                <a:sym typeface="Consolas"/>
              </a:rPr>
              <a:t>  implementation </a:t>
            </a:r>
            <a:r>
              <a:rPr lang="vi-VN" sz="1800">
                <a:solidFill>
                  <a:srgbClr val="388E3C"/>
                </a:solidFill>
                <a:latin typeface="Consolas"/>
                <a:ea typeface="Consolas"/>
                <a:cs typeface="Consolas"/>
                <a:sym typeface="Consolas"/>
              </a:rPr>
              <a:t>"androidx.room:room-ktx:</a:t>
            </a:r>
            <a:r>
              <a:rPr lang="vi-VN" sz="1800">
                <a:solidFill>
                  <a:srgbClr val="C53929"/>
                </a:solidFill>
                <a:latin typeface="Consolas"/>
                <a:ea typeface="Consolas"/>
                <a:cs typeface="Consolas"/>
                <a:sym typeface="Consolas"/>
              </a:rPr>
              <a:t>$room_version</a:t>
            </a:r>
            <a:r>
              <a:rPr lang="vi-VN" sz="1800">
                <a:solidFill>
                  <a:srgbClr val="388E3C"/>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spcBef>
                <a:spcPts val="0"/>
              </a:spcBef>
              <a:spcAft>
                <a:spcPts val="0"/>
              </a:spcAft>
              <a:buNone/>
            </a:pPr>
            <a:r>
              <a:t/>
            </a:r>
            <a:endParaRPr sz="1800">
              <a:solidFill>
                <a:srgbClr val="37474F"/>
              </a:solidFill>
              <a:latin typeface="Consolas"/>
              <a:ea typeface="Consolas"/>
              <a:cs typeface="Consolas"/>
              <a:sym typeface="Consolas"/>
            </a:endParaRPr>
          </a:p>
          <a:p>
            <a:pPr indent="0" lvl="0" marL="0" rtl="0" algn="l">
              <a:spcBef>
                <a:spcPts val="595"/>
              </a:spcBef>
              <a:spcAft>
                <a:spcPts val="0"/>
              </a:spcAft>
              <a:buNone/>
            </a:pPr>
            <a:r>
              <a:rPr lang="vi-VN" sz="1800">
                <a:solidFill>
                  <a:srgbClr val="37474F"/>
                </a:solidFill>
                <a:latin typeface="Consolas"/>
                <a:ea typeface="Consolas"/>
                <a:cs typeface="Consolas"/>
                <a:sym typeface="Consolas"/>
              </a:rPr>
              <a:t>  </a:t>
            </a:r>
            <a:r>
              <a:rPr lang="vi-VN" sz="1800">
                <a:solidFill>
                  <a:srgbClr val="D81B60"/>
                </a:solidFill>
                <a:latin typeface="Consolas"/>
                <a:ea typeface="Consolas"/>
                <a:cs typeface="Consolas"/>
                <a:sym typeface="Consolas"/>
              </a:rPr>
              <a:t>// Test helpers</a:t>
            </a:r>
            <a:endParaRPr sz="1800">
              <a:solidFill>
                <a:srgbClr val="37474F"/>
              </a:solidFill>
              <a:latin typeface="Consolas"/>
              <a:ea typeface="Consolas"/>
              <a:cs typeface="Consolas"/>
              <a:sym typeface="Consolas"/>
            </a:endParaRPr>
          </a:p>
          <a:p>
            <a:pPr indent="0" lvl="0" marL="0" rtl="0" algn="l">
              <a:spcBef>
                <a:spcPts val="0"/>
              </a:spcBef>
              <a:spcAft>
                <a:spcPts val="0"/>
              </a:spcAft>
              <a:buNone/>
            </a:pPr>
            <a:r>
              <a:rPr lang="vi-VN" sz="1800">
                <a:solidFill>
                  <a:srgbClr val="37474F"/>
                </a:solidFill>
                <a:latin typeface="Consolas"/>
                <a:ea typeface="Consolas"/>
                <a:cs typeface="Consolas"/>
                <a:sym typeface="Consolas"/>
              </a:rPr>
              <a:t>  testImplementation </a:t>
            </a:r>
            <a:r>
              <a:rPr lang="vi-VN" sz="1800">
                <a:solidFill>
                  <a:srgbClr val="388E3C"/>
                </a:solidFill>
                <a:latin typeface="Consolas"/>
                <a:ea typeface="Consolas"/>
                <a:cs typeface="Consolas"/>
                <a:sym typeface="Consolas"/>
              </a:rPr>
              <a:t>"androidx.room:room-testing:</a:t>
            </a:r>
            <a:r>
              <a:rPr lang="vi-VN" sz="1800">
                <a:solidFill>
                  <a:srgbClr val="C53929"/>
                </a:solidFill>
                <a:latin typeface="Consolas"/>
                <a:ea typeface="Consolas"/>
                <a:cs typeface="Consolas"/>
                <a:sym typeface="Consolas"/>
              </a:rPr>
              <a:t>$room_version</a:t>
            </a:r>
            <a:r>
              <a:rPr lang="vi-VN" sz="1800">
                <a:solidFill>
                  <a:srgbClr val="388E3C"/>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None/>
            </a:pPr>
            <a:r>
              <a:rPr lang="vi-VN" sz="1800">
                <a:solidFill>
                  <a:srgbClr val="37474F"/>
                </a:solidFill>
                <a:latin typeface="Consolas"/>
                <a:ea typeface="Consolas"/>
                <a:cs typeface="Consolas"/>
                <a:sym typeface="Consolas"/>
              </a:rPr>
              <a:t>}</a:t>
            </a:r>
            <a:endParaRPr sz="1800">
              <a:latin typeface="Consolas"/>
              <a:ea typeface="Consolas"/>
              <a:cs typeface="Consolas"/>
              <a:sym typeface="Consola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8"/>
          <p:cNvSpPr/>
          <p:nvPr/>
        </p:nvSpPr>
        <p:spPr>
          <a:xfrm>
            <a:off x="6327189" y="3476175"/>
            <a:ext cx="2522100" cy="486600"/>
          </a:xfrm>
          <a:prstGeom prst="roundRect">
            <a:avLst>
              <a:gd fmla="val 16667" name="adj"/>
            </a:avLst>
          </a:prstGeom>
          <a:solidFill>
            <a:srgbClr val="4282F2"/>
          </a:solidFill>
          <a:ln cap="flat" cmpd="sng" w="28575">
            <a:solidFill>
              <a:srgbClr val="4282F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28"/>
          <p:cNvSpPr/>
          <p:nvPr/>
        </p:nvSpPr>
        <p:spPr>
          <a:xfrm>
            <a:off x="6316603" y="2740265"/>
            <a:ext cx="2571600" cy="525900"/>
          </a:xfrm>
          <a:prstGeom prst="roundRect">
            <a:avLst>
              <a:gd fmla="val 16667" name="adj"/>
            </a:avLst>
          </a:prstGeom>
          <a:solidFill>
            <a:srgbClr val="4282F2"/>
          </a:solidFill>
          <a:ln cap="flat" cmpd="sng" w="28575">
            <a:solidFill>
              <a:srgbClr val="4282F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28"/>
          <p:cNvSpPr/>
          <p:nvPr/>
        </p:nvSpPr>
        <p:spPr>
          <a:xfrm>
            <a:off x="6327775" y="1965300"/>
            <a:ext cx="2571600" cy="525900"/>
          </a:xfrm>
          <a:prstGeom prst="roundRect">
            <a:avLst>
              <a:gd fmla="val 16667" name="adj"/>
            </a:avLst>
          </a:prstGeom>
          <a:solidFill>
            <a:srgbClr val="4282F2"/>
          </a:solidFill>
          <a:ln cap="flat" cmpd="sng" w="28575">
            <a:solidFill>
              <a:srgbClr val="4282F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28"/>
          <p:cNvSpPr/>
          <p:nvPr/>
        </p:nvSpPr>
        <p:spPr>
          <a:xfrm>
            <a:off x="2939150" y="2648221"/>
            <a:ext cx="2226000" cy="6279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28"/>
          <p:cNvSpPr/>
          <p:nvPr/>
        </p:nvSpPr>
        <p:spPr>
          <a:xfrm>
            <a:off x="2706100" y="2058450"/>
            <a:ext cx="2571600" cy="1636200"/>
          </a:xfrm>
          <a:prstGeom prst="roundRect">
            <a:avLst>
              <a:gd fmla="val 16667" name="adj"/>
            </a:avLst>
          </a:prstGeom>
          <a:solidFill>
            <a:srgbClr val="08304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28"/>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Phòng</a:t>
            </a:r>
            <a:endParaRPr>
              <a:latin typeface="Arial"/>
              <a:ea typeface="Arial"/>
              <a:cs typeface="Arial"/>
              <a:sym typeface="Arial"/>
            </a:endParaRPr>
          </a:p>
        </p:txBody>
      </p:sp>
      <p:sp>
        <p:nvSpPr>
          <p:cNvPr id="175" name="Google Shape;175;p28"/>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176" name="Google Shape;176;p28"/>
          <p:cNvSpPr/>
          <p:nvPr/>
        </p:nvSpPr>
        <p:spPr>
          <a:xfrm>
            <a:off x="374525" y="2337800"/>
            <a:ext cx="1281525" cy="1323650"/>
          </a:xfrm>
          <a:prstGeom prst="flowChartMagneticDisk">
            <a:avLst/>
          </a:prstGeom>
          <a:noFill/>
          <a:ln cap="flat" cmpd="sng" w="28575">
            <a:solidFill>
              <a:srgbClr val="3DDB8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Roboto Condensed"/>
              <a:ea typeface="Roboto Condensed"/>
              <a:cs typeface="Roboto Condensed"/>
              <a:sym typeface="Roboto Condensed"/>
            </a:endParaRPr>
          </a:p>
        </p:txBody>
      </p:sp>
      <p:sp>
        <p:nvSpPr>
          <p:cNvPr id="177" name="Google Shape;177;p28"/>
          <p:cNvSpPr txBox="1"/>
          <p:nvPr/>
        </p:nvSpPr>
        <p:spPr>
          <a:xfrm>
            <a:off x="3272663" y="2213650"/>
            <a:ext cx="1438500" cy="322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vi-VN" sz="1800" u="none" cap="none" strike="noStrike">
                <a:solidFill>
                  <a:srgbClr val="FFFFFF"/>
                </a:solidFill>
                <a:latin typeface="Roboto Condensed"/>
                <a:ea typeface="Roboto Condensed"/>
                <a:cs typeface="Roboto Condensed"/>
                <a:sym typeface="Roboto Condensed"/>
              </a:rPr>
              <a:t>Phòng</a:t>
            </a:r>
            <a:endParaRPr/>
          </a:p>
        </p:txBody>
      </p:sp>
      <p:sp>
        <p:nvSpPr>
          <p:cNvPr id="178" name="Google Shape;178;p28"/>
          <p:cNvSpPr/>
          <p:nvPr/>
        </p:nvSpPr>
        <p:spPr>
          <a:xfrm>
            <a:off x="6273243" y="2780911"/>
            <a:ext cx="2694900" cy="444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vi-VN" sz="1800" u="none" cap="none" strike="noStrike">
                <a:solidFill>
                  <a:srgbClr val="FFFFFF"/>
                </a:solidFill>
                <a:latin typeface="Roboto Condensed"/>
                <a:ea typeface="Roboto Condensed"/>
                <a:cs typeface="Roboto Condensed"/>
                <a:sym typeface="Roboto Condensed"/>
              </a:rPr>
              <a:t>Color("#4CAF50", "green")</a:t>
            </a:r>
            <a:endParaRPr/>
          </a:p>
        </p:txBody>
      </p:sp>
      <p:sp>
        <p:nvSpPr>
          <p:cNvPr id="179" name="Google Shape;179;p28"/>
          <p:cNvSpPr/>
          <p:nvPr/>
        </p:nvSpPr>
        <p:spPr>
          <a:xfrm>
            <a:off x="6168632" y="2013972"/>
            <a:ext cx="2694900" cy="444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vi-VN" sz="1800" u="none" cap="none" strike="noStrike">
                <a:solidFill>
                  <a:srgbClr val="FFFFFF"/>
                </a:solidFill>
                <a:latin typeface="Roboto Condensed"/>
                <a:ea typeface="Roboto Condensed"/>
                <a:cs typeface="Roboto Condensed"/>
                <a:sym typeface="Roboto Condensed"/>
              </a:rPr>
              <a:t>Color("#FF0000", "red")</a:t>
            </a:r>
            <a:endParaRPr/>
          </a:p>
        </p:txBody>
      </p:sp>
      <p:sp>
        <p:nvSpPr>
          <p:cNvPr id="180" name="Google Shape;180;p28"/>
          <p:cNvSpPr/>
          <p:nvPr/>
        </p:nvSpPr>
        <p:spPr>
          <a:xfrm>
            <a:off x="6237403" y="3511375"/>
            <a:ext cx="2694900" cy="444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vi-VN" sz="1800" u="none" cap="none" strike="noStrike">
                <a:solidFill>
                  <a:srgbClr val="FFFFFF"/>
                </a:solidFill>
                <a:latin typeface="Roboto Condensed"/>
                <a:ea typeface="Roboto Condensed"/>
                <a:cs typeface="Roboto Condensed"/>
                <a:sym typeface="Roboto Condensed"/>
              </a:rPr>
              <a:t>Color("#1155CC", "blue")</a:t>
            </a:r>
            <a:endParaRPr/>
          </a:p>
        </p:txBody>
      </p:sp>
      <p:sp>
        <p:nvSpPr>
          <p:cNvPr id="181" name="Google Shape;181;p28"/>
          <p:cNvSpPr txBox="1"/>
          <p:nvPr/>
        </p:nvSpPr>
        <p:spPr>
          <a:xfrm>
            <a:off x="6084277" y="1341650"/>
            <a:ext cx="3344700" cy="528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i="0" lang="vi-VN" sz="1600" u="none" cap="none" strike="noStrike">
                <a:solidFill>
                  <a:srgbClr val="000000"/>
                </a:solidFill>
              </a:rPr>
              <a:t>Phần còn lại của mã ứng dụng</a:t>
            </a:r>
            <a:endParaRPr sz="1200"/>
          </a:p>
        </p:txBody>
      </p:sp>
      <p:sp>
        <p:nvSpPr>
          <p:cNvPr id="182" name="Google Shape;182;p28"/>
          <p:cNvSpPr/>
          <p:nvPr/>
        </p:nvSpPr>
        <p:spPr>
          <a:xfrm>
            <a:off x="3046675" y="2671352"/>
            <a:ext cx="1968900" cy="6279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28"/>
          <p:cNvSpPr/>
          <p:nvPr/>
        </p:nvSpPr>
        <p:spPr>
          <a:xfrm>
            <a:off x="2970475" y="2615800"/>
            <a:ext cx="2125200" cy="738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vi-VN" sz="1800" u="none" cap="none" strike="noStrike">
                <a:solidFill>
                  <a:srgbClr val="000000"/>
                </a:solidFill>
                <a:latin typeface="Roboto Condensed"/>
                <a:ea typeface="Roboto Condensed"/>
                <a:cs typeface="Roboto Condensed"/>
                <a:sym typeface="Roboto Condensed"/>
              </a:rPr>
              <a:t>Đối tượng truy cập dữ liệu</a:t>
            </a:r>
            <a:endParaRPr/>
          </a:p>
        </p:txBody>
      </p:sp>
      <p:sp>
        <p:nvSpPr>
          <p:cNvPr id="184" name="Google Shape;184;p28"/>
          <p:cNvSpPr txBox="1"/>
          <p:nvPr/>
        </p:nvSpPr>
        <p:spPr>
          <a:xfrm>
            <a:off x="403624" y="2828275"/>
            <a:ext cx="1205400" cy="738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b="0" i="0" lang="vi-VN" sz="1800" u="none" cap="none" strike="noStrike">
                <a:solidFill>
                  <a:schemeClr val="dk1"/>
                </a:solidFill>
                <a:latin typeface="Roboto Condensed"/>
                <a:ea typeface="Roboto Condensed"/>
                <a:cs typeface="Roboto Condensed"/>
                <a:sym typeface="Roboto Condensed"/>
              </a:rPr>
              <a:t>Cơ sở dữ liệu màu</a:t>
            </a:r>
            <a:endParaRPr/>
          </a:p>
        </p:txBody>
      </p:sp>
      <p:cxnSp>
        <p:nvCxnSpPr>
          <p:cNvPr id="185" name="Google Shape;185;p28"/>
          <p:cNvCxnSpPr/>
          <p:nvPr/>
        </p:nvCxnSpPr>
        <p:spPr>
          <a:xfrm flipH="1" rot="10800000">
            <a:off x="5400313" y="2178650"/>
            <a:ext cx="750300" cy="577500"/>
          </a:xfrm>
          <a:prstGeom prst="straightConnector1">
            <a:avLst/>
          </a:prstGeom>
          <a:noFill/>
          <a:ln cap="flat" cmpd="sng" w="28575">
            <a:solidFill>
              <a:srgbClr val="083042"/>
            </a:solidFill>
            <a:prstDash val="solid"/>
            <a:round/>
            <a:headEnd len="sm" w="sm" type="none"/>
            <a:tailEnd len="med" w="med" type="triangle"/>
          </a:ln>
        </p:spPr>
      </p:cxnSp>
      <p:cxnSp>
        <p:nvCxnSpPr>
          <p:cNvPr id="186" name="Google Shape;186;p28"/>
          <p:cNvCxnSpPr/>
          <p:nvPr/>
        </p:nvCxnSpPr>
        <p:spPr>
          <a:xfrm flipH="1" rot="10800000">
            <a:off x="5353931" y="2975097"/>
            <a:ext cx="846900" cy="24600"/>
          </a:xfrm>
          <a:prstGeom prst="straightConnector1">
            <a:avLst/>
          </a:prstGeom>
          <a:noFill/>
          <a:ln cap="flat" cmpd="sng" w="28575">
            <a:solidFill>
              <a:srgbClr val="083042"/>
            </a:solidFill>
            <a:prstDash val="solid"/>
            <a:round/>
            <a:headEnd len="sm" w="sm" type="none"/>
            <a:tailEnd len="med" w="med" type="triangle"/>
          </a:ln>
        </p:spPr>
      </p:cxnSp>
      <p:cxnSp>
        <p:nvCxnSpPr>
          <p:cNvPr id="187" name="Google Shape;187;p28"/>
          <p:cNvCxnSpPr/>
          <p:nvPr/>
        </p:nvCxnSpPr>
        <p:spPr>
          <a:xfrm>
            <a:off x="5386002" y="3218652"/>
            <a:ext cx="814800" cy="580800"/>
          </a:xfrm>
          <a:prstGeom prst="straightConnector1">
            <a:avLst/>
          </a:prstGeom>
          <a:noFill/>
          <a:ln cap="flat" cmpd="sng" w="28575">
            <a:solidFill>
              <a:srgbClr val="083042"/>
            </a:solidFill>
            <a:prstDash val="solid"/>
            <a:round/>
            <a:headEnd len="sm" w="sm" type="none"/>
            <a:tailEnd len="med" w="med" type="triangle"/>
          </a:ln>
        </p:spPr>
      </p:cxnSp>
      <p:cxnSp>
        <p:nvCxnSpPr>
          <p:cNvPr id="188" name="Google Shape;188;p28"/>
          <p:cNvCxnSpPr/>
          <p:nvPr/>
        </p:nvCxnSpPr>
        <p:spPr>
          <a:xfrm flipH="1" rot="10800000">
            <a:off x="1736613" y="2756150"/>
            <a:ext cx="888900" cy="8100"/>
          </a:xfrm>
          <a:prstGeom prst="straightConnector1">
            <a:avLst/>
          </a:prstGeom>
          <a:noFill/>
          <a:ln cap="flat" cmpd="sng" w="28575">
            <a:solidFill>
              <a:srgbClr val="083042"/>
            </a:solidFill>
            <a:prstDash val="solid"/>
            <a:round/>
            <a:headEnd len="sm" w="sm" type="none"/>
            <a:tailEnd len="med" w="med" type="triangle"/>
          </a:ln>
        </p:spPr>
      </p:cxnSp>
      <p:cxnSp>
        <p:nvCxnSpPr>
          <p:cNvPr id="189" name="Google Shape;189;p28"/>
          <p:cNvCxnSpPr/>
          <p:nvPr/>
        </p:nvCxnSpPr>
        <p:spPr>
          <a:xfrm flipH="1" rot="10800000">
            <a:off x="1736613" y="3137150"/>
            <a:ext cx="888900" cy="8100"/>
          </a:xfrm>
          <a:prstGeom prst="straightConnector1">
            <a:avLst/>
          </a:prstGeom>
          <a:noFill/>
          <a:ln cap="flat" cmpd="sng" w="28575">
            <a:solidFill>
              <a:srgbClr val="083042"/>
            </a:solidFill>
            <a:prstDash val="dash"/>
            <a:round/>
            <a:headEnd len="sm" w="sm" type="triangle"/>
            <a:tailEnd len="sm" w="sm"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9"/>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Ứng dụng ColorValue</a:t>
            </a:r>
            <a:endParaRPr>
              <a:latin typeface="Arial"/>
              <a:ea typeface="Arial"/>
              <a:cs typeface="Arial"/>
              <a:sym typeface="Arial"/>
            </a:endParaRPr>
          </a:p>
        </p:txBody>
      </p:sp>
      <p:sp>
        <p:nvSpPr>
          <p:cNvPr id="195" name="Google Shape;195;p29"/>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pic>
        <p:nvPicPr>
          <p:cNvPr id="196" name="Google Shape;196;p29"/>
          <p:cNvPicPr preferRelativeResize="0"/>
          <p:nvPr/>
        </p:nvPicPr>
        <p:blipFill rotWithShape="1">
          <a:blip r:embed="rId3">
            <a:alphaModFix/>
          </a:blip>
          <a:srcRect b="0" l="0" r="0" t="0"/>
          <a:stretch/>
        </p:blipFill>
        <p:spPr>
          <a:xfrm>
            <a:off x="1016338" y="1080320"/>
            <a:ext cx="1882725" cy="3340034"/>
          </a:xfrm>
          <a:prstGeom prst="rect">
            <a:avLst/>
          </a:prstGeom>
          <a:noFill/>
          <a:ln cap="flat" cmpd="sng" w="9525">
            <a:solidFill>
              <a:srgbClr val="D9D9D9"/>
            </a:solidFill>
            <a:prstDash val="solid"/>
            <a:round/>
            <a:headEnd len="sm" w="sm" type="none"/>
            <a:tailEnd len="sm" w="sm" type="none"/>
          </a:ln>
        </p:spPr>
      </p:pic>
      <p:pic>
        <p:nvPicPr>
          <p:cNvPr id="197" name="Google Shape;197;p29"/>
          <p:cNvPicPr preferRelativeResize="0"/>
          <p:nvPr/>
        </p:nvPicPr>
        <p:blipFill rotWithShape="1">
          <a:blip r:embed="rId4">
            <a:alphaModFix/>
          </a:blip>
          <a:srcRect b="0" l="0" r="0" t="0"/>
          <a:stretch/>
        </p:blipFill>
        <p:spPr>
          <a:xfrm>
            <a:off x="3630638" y="1080320"/>
            <a:ext cx="1882724" cy="3340034"/>
          </a:xfrm>
          <a:prstGeom prst="rect">
            <a:avLst/>
          </a:prstGeom>
          <a:noFill/>
          <a:ln cap="flat" cmpd="sng" w="9525">
            <a:solidFill>
              <a:srgbClr val="D9D9D9"/>
            </a:solidFill>
            <a:prstDash val="solid"/>
            <a:round/>
            <a:headEnd len="sm" w="sm" type="none"/>
            <a:tailEnd len="sm" w="sm" type="none"/>
          </a:ln>
        </p:spPr>
      </p:pic>
      <p:pic>
        <p:nvPicPr>
          <p:cNvPr id="198" name="Google Shape;198;p29"/>
          <p:cNvPicPr preferRelativeResize="0"/>
          <p:nvPr/>
        </p:nvPicPr>
        <p:blipFill rotWithShape="1">
          <a:blip r:embed="rId5">
            <a:alphaModFix/>
          </a:blip>
          <a:srcRect b="0" l="0" r="0" t="0"/>
          <a:stretch/>
        </p:blipFill>
        <p:spPr>
          <a:xfrm>
            <a:off x="6244938" y="1080320"/>
            <a:ext cx="1882724" cy="3340034"/>
          </a:xfrm>
          <a:prstGeom prst="rect">
            <a:avLst/>
          </a:prstGeom>
          <a:noFill/>
          <a:ln cap="flat" cmpd="sng" w="9525">
            <a:solidFill>
              <a:srgbClr val="D9D9D9"/>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0"/>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Phòng</a:t>
            </a:r>
            <a:endParaRPr>
              <a:latin typeface="Arial"/>
              <a:ea typeface="Arial"/>
              <a:cs typeface="Arial"/>
              <a:sym typeface="Arial"/>
            </a:endParaRPr>
          </a:p>
        </p:txBody>
      </p:sp>
      <p:sp>
        <p:nvSpPr>
          <p:cNvPr id="204" name="Google Shape;204;p30"/>
          <p:cNvSpPr txBox="1"/>
          <p:nvPr>
            <p:ph idx="1" type="body"/>
          </p:nvPr>
        </p:nvSpPr>
        <p:spPr>
          <a:xfrm>
            <a:off x="342900" y="1853225"/>
            <a:ext cx="8520600" cy="18900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vi-VN" sz="2200">
                <a:highlight>
                  <a:srgbClr val="FFFFFF"/>
                </a:highlight>
                <a:latin typeface="Arial"/>
                <a:ea typeface="Arial"/>
                <a:cs typeface="Arial"/>
                <a:sym typeface="Arial"/>
              </a:rPr>
              <a:t>Thực thể								</a:t>
            </a:r>
            <a:r>
              <a:rPr lang="vi-VN" sz="2200">
                <a:solidFill>
                  <a:schemeClr val="dk1"/>
                </a:solidFill>
                <a:latin typeface="Courier New"/>
                <a:ea typeface="Courier New"/>
                <a:cs typeface="Courier New"/>
                <a:sym typeface="Courier New"/>
              </a:rPr>
              <a:t>Color</a:t>
            </a:r>
            <a:endParaRPr sz="2200">
              <a:highlight>
                <a:srgbClr val="FFFFFF"/>
              </a:highlight>
              <a:latin typeface="Arial"/>
              <a:ea typeface="Arial"/>
              <a:cs typeface="Arial"/>
              <a:sym typeface="Arial"/>
            </a:endParaRPr>
          </a:p>
          <a:p>
            <a:pPr indent="-368300" lvl="0" marL="457200" rtl="0" algn="l">
              <a:lnSpc>
                <a:spcPct val="115000"/>
              </a:lnSpc>
              <a:spcBef>
                <a:spcPts val="1000"/>
              </a:spcBef>
              <a:spcAft>
                <a:spcPts val="0"/>
              </a:spcAft>
              <a:buSzPts val="2200"/>
              <a:buChar char="●"/>
            </a:pPr>
            <a:r>
              <a:rPr lang="vi-VN" sz="2200">
                <a:solidFill>
                  <a:srgbClr val="202124"/>
                </a:solidFill>
                <a:highlight>
                  <a:srgbClr val="FFFFFF"/>
                </a:highlight>
                <a:latin typeface="Arial"/>
                <a:ea typeface="Arial"/>
                <a:cs typeface="Arial"/>
                <a:sym typeface="Arial"/>
              </a:rPr>
              <a:t>Đối tượng truy cập dữ liệu (DAO)	</a:t>
            </a:r>
            <a:r>
              <a:rPr lang="vi-VN" sz="2200">
                <a:solidFill>
                  <a:schemeClr val="dk1"/>
                </a:solidFill>
                <a:latin typeface="Courier New"/>
                <a:ea typeface="Courier New"/>
                <a:cs typeface="Courier New"/>
                <a:sym typeface="Courier New"/>
              </a:rPr>
              <a:t>ColorDao</a:t>
            </a:r>
            <a:r>
              <a:rPr lang="vi-VN" sz="2200">
                <a:solidFill>
                  <a:srgbClr val="202124"/>
                </a:solidFill>
                <a:highlight>
                  <a:srgbClr val="FFFFFF"/>
                </a:highlight>
                <a:latin typeface="Arial"/>
                <a:ea typeface="Arial"/>
                <a:cs typeface="Arial"/>
                <a:sym typeface="Arial"/>
              </a:rPr>
              <a:t>		</a:t>
            </a:r>
            <a:endParaRPr>
              <a:latin typeface="Arial"/>
              <a:ea typeface="Arial"/>
              <a:cs typeface="Arial"/>
              <a:sym typeface="Arial"/>
            </a:endParaRPr>
          </a:p>
          <a:p>
            <a:pPr indent="-368300" lvl="0" marL="457200" rtl="0" algn="l">
              <a:lnSpc>
                <a:spcPct val="115000"/>
              </a:lnSpc>
              <a:spcBef>
                <a:spcPts val="1000"/>
              </a:spcBef>
              <a:spcAft>
                <a:spcPts val="0"/>
              </a:spcAft>
              <a:buSzPts val="2200"/>
              <a:buChar char="●"/>
            </a:pPr>
            <a:r>
              <a:rPr lang="vi-VN" sz="2200">
                <a:solidFill>
                  <a:srgbClr val="202124"/>
                </a:solidFill>
                <a:highlight>
                  <a:schemeClr val="lt1"/>
                </a:highlight>
                <a:latin typeface="Arial"/>
                <a:ea typeface="Arial"/>
                <a:cs typeface="Arial"/>
                <a:sym typeface="Arial"/>
              </a:rPr>
              <a:t>Cơ sở dữ liệu							</a:t>
            </a:r>
            <a:r>
              <a:rPr lang="vi-VN" sz="2200">
                <a:solidFill>
                  <a:schemeClr val="dk1"/>
                </a:solidFill>
                <a:latin typeface="Courier New"/>
                <a:ea typeface="Courier New"/>
                <a:cs typeface="Courier New"/>
                <a:sym typeface="Courier New"/>
              </a:rPr>
              <a:t>ColorDatabase</a:t>
            </a:r>
            <a:endParaRPr>
              <a:latin typeface="Arial"/>
              <a:ea typeface="Arial"/>
              <a:cs typeface="Arial"/>
              <a:sym typeface="Arial"/>
            </a:endParaRPr>
          </a:p>
        </p:txBody>
      </p:sp>
      <p:sp>
        <p:nvSpPr>
          <p:cNvPr id="205" name="Google Shape;205;p30"/>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1"/>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Lớp Color</a:t>
            </a:r>
            <a:endParaRPr>
              <a:latin typeface="Arial"/>
              <a:ea typeface="Arial"/>
              <a:cs typeface="Arial"/>
              <a:sym typeface="Arial"/>
            </a:endParaRPr>
          </a:p>
        </p:txBody>
      </p:sp>
      <p:sp>
        <p:nvSpPr>
          <p:cNvPr id="211" name="Google Shape;211;p31"/>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212" name="Google Shape;212;p31"/>
          <p:cNvSpPr txBox="1"/>
          <p:nvPr/>
        </p:nvSpPr>
        <p:spPr>
          <a:xfrm>
            <a:off x="316750" y="1752600"/>
            <a:ext cx="8425500" cy="2117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vi-VN" sz="1800">
                <a:solidFill>
                  <a:srgbClr val="3F51B5"/>
                </a:solidFill>
                <a:latin typeface="Consolas"/>
                <a:ea typeface="Consolas"/>
                <a:cs typeface="Consolas"/>
                <a:sym typeface="Consolas"/>
              </a:rPr>
              <a:t>data</a:t>
            </a:r>
            <a:r>
              <a:rPr lang="vi-VN" sz="1800">
                <a:solidFill>
                  <a:srgbClr val="37474F"/>
                </a:solidFill>
                <a:latin typeface="Consolas"/>
                <a:ea typeface="Consolas"/>
                <a:cs typeface="Consolas"/>
                <a:sym typeface="Consolas"/>
              </a:rPr>
              <a:t> </a:t>
            </a:r>
            <a:r>
              <a:rPr lang="vi-VN" sz="1800">
                <a:solidFill>
                  <a:srgbClr val="3F51B5"/>
                </a:solidFill>
                <a:latin typeface="Consolas"/>
                <a:ea typeface="Consolas"/>
                <a:cs typeface="Consolas"/>
                <a:sym typeface="Consolas"/>
              </a:rPr>
              <a:t>class</a:t>
            </a:r>
            <a:r>
              <a:rPr lang="vi-VN" sz="1800">
                <a:solidFill>
                  <a:srgbClr val="37474F"/>
                </a:solidFill>
                <a:latin typeface="Consolas"/>
                <a:ea typeface="Consolas"/>
                <a:cs typeface="Consolas"/>
                <a:sym typeface="Consolas"/>
              </a:rPr>
              <a:t> Color {</a:t>
            </a:r>
            <a:endParaRPr sz="1800">
              <a:solidFill>
                <a:srgbClr val="37474F"/>
              </a:solidFill>
              <a:latin typeface="Consolas"/>
              <a:ea typeface="Consolas"/>
              <a:cs typeface="Consolas"/>
              <a:sym typeface="Consolas"/>
            </a:endParaRPr>
          </a:p>
          <a:p>
            <a:pPr indent="0" lvl="0" marL="0" rtl="0" algn="l">
              <a:lnSpc>
                <a:spcPct val="115000"/>
              </a:lnSpc>
              <a:spcBef>
                <a:spcPts val="1000"/>
              </a:spcBef>
              <a:spcAft>
                <a:spcPts val="0"/>
              </a:spcAft>
              <a:buNone/>
            </a:pPr>
            <a:r>
              <a:rPr lang="vi-VN" sz="1800">
                <a:solidFill>
                  <a:srgbClr val="37474F"/>
                </a:solidFill>
                <a:latin typeface="Consolas"/>
                <a:ea typeface="Consolas"/>
                <a:cs typeface="Consolas"/>
                <a:sym typeface="Consolas"/>
              </a:rPr>
              <a:t>    </a:t>
            </a:r>
            <a:r>
              <a:rPr lang="vi-VN" sz="1800">
                <a:solidFill>
                  <a:srgbClr val="3F51B5"/>
                </a:solidFill>
                <a:latin typeface="Consolas"/>
                <a:ea typeface="Consolas"/>
                <a:cs typeface="Consolas"/>
                <a:sym typeface="Consolas"/>
              </a:rPr>
              <a:t>val</a:t>
            </a:r>
            <a:r>
              <a:rPr lang="vi-VN" sz="1800">
                <a:solidFill>
                  <a:srgbClr val="37474F"/>
                </a:solidFill>
                <a:latin typeface="Consolas"/>
                <a:ea typeface="Consolas"/>
                <a:cs typeface="Consolas"/>
                <a:sym typeface="Consolas"/>
              </a:rPr>
              <a:t> hex: String,</a:t>
            </a:r>
            <a:endParaRPr sz="1800">
              <a:solidFill>
                <a:srgbClr val="37474F"/>
              </a:solidFill>
              <a:latin typeface="Consolas"/>
              <a:ea typeface="Consolas"/>
              <a:cs typeface="Consolas"/>
              <a:sym typeface="Consolas"/>
            </a:endParaRPr>
          </a:p>
          <a:p>
            <a:pPr indent="0" lvl="0" marL="0" rtl="0" algn="l">
              <a:lnSpc>
                <a:spcPct val="115000"/>
              </a:lnSpc>
              <a:spcBef>
                <a:spcPts val="1000"/>
              </a:spcBef>
              <a:spcAft>
                <a:spcPts val="0"/>
              </a:spcAft>
              <a:buNone/>
            </a:pPr>
            <a:r>
              <a:rPr lang="vi-VN" sz="1800">
                <a:solidFill>
                  <a:srgbClr val="37474F"/>
                </a:solidFill>
                <a:latin typeface="Consolas"/>
                <a:ea typeface="Consolas"/>
                <a:cs typeface="Consolas"/>
                <a:sym typeface="Consolas"/>
              </a:rPr>
              <a:t>    </a:t>
            </a:r>
            <a:r>
              <a:rPr lang="vi-VN" sz="1800">
                <a:solidFill>
                  <a:srgbClr val="3F51B5"/>
                </a:solidFill>
                <a:latin typeface="Consolas"/>
                <a:ea typeface="Consolas"/>
                <a:cs typeface="Consolas"/>
                <a:sym typeface="Consolas"/>
              </a:rPr>
              <a:t>val</a:t>
            </a:r>
            <a:r>
              <a:rPr lang="vi-VN" sz="1800">
                <a:solidFill>
                  <a:srgbClr val="37474F"/>
                </a:solidFill>
                <a:latin typeface="Consolas"/>
                <a:ea typeface="Consolas"/>
                <a:cs typeface="Consolas"/>
                <a:sym typeface="Consolas"/>
              </a:rPr>
              <a:t> name: String</a:t>
            </a:r>
            <a:endParaRPr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None/>
            </a:pPr>
            <a:r>
              <a:rPr lang="vi-VN" sz="1800">
                <a:solidFill>
                  <a:srgbClr val="37474F"/>
                </a:solidFill>
                <a:latin typeface="Consolas"/>
                <a:ea typeface="Consolas"/>
                <a:cs typeface="Consolas"/>
                <a:sym typeface="Consolas"/>
              </a:rPr>
              <a:t>}</a:t>
            </a:r>
            <a:endParaRPr sz="1800">
              <a:latin typeface="Consolas"/>
              <a:ea typeface="Consolas"/>
              <a:cs typeface="Consolas"/>
              <a:sym typeface="Consola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2"/>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Chú thích</a:t>
            </a:r>
            <a:endParaRPr>
              <a:latin typeface="Arial"/>
              <a:ea typeface="Arial"/>
              <a:cs typeface="Arial"/>
              <a:sym typeface="Arial"/>
            </a:endParaRPr>
          </a:p>
        </p:txBody>
      </p:sp>
      <p:sp>
        <p:nvSpPr>
          <p:cNvPr id="218" name="Google Shape;218;p32"/>
          <p:cNvSpPr txBox="1"/>
          <p:nvPr>
            <p:ph idx="1" type="body"/>
          </p:nvPr>
        </p:nvSpPr>
        <p:spPr>
          <a:xfrm>
            <a:off x="311700" y="1533475"/>
            <a:ext cx="8520600" cy="25356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Char char="●"/>
            </a:pPr>
            <a:r>
              <a:rPr lang="vi-VN" sz="2000">
                <a:latin typeface="Arial"/>
                <a:ea typeface="Arial"/>
                <a:cs typeface="Arial"/>
                <a:sym typeface="Arial"/>
              </a:rPr>
              <a:t>Cung cấp thêm thông tin cho trình biên dịch</a:t>
            </a:r>
            <a:endParaRPr>
              <a:latin typeface="Arial"/>
              <a:ea typeface="Arial"/>
              <a:cs typeface="Arial"/>
              <a:sym typeface="Arial"/>
            </a:endParaRPr>
          </a:p>
          <a:p>
            <a:pPr indent="0" lvl="0" marL="450000" rtl="0" algn="l">
              <a:lnSpc>
                <a:spcPct val="115000"/>
              </a:lnSpc>
              <a:spcBef>
                <a:spcPts val="1000"/>
              </a:spcBef>
              <a:spcAft>
                <a:spcPts val="0"/>
              </a:spcAft>
              <a:buSzPts val="2400"/>
              <a:buNone/>
            </a:pPr>
            <a:r>
              <a:rPr lang="vi-VN" sz="2000">
                <a:solidFill>
                  <a:srgbClr val="9C27B0"/>
                </a:solidFill>
                <a:latin typeface="Courier New"/>
                <a:ea typeface="Courier New"/>
                <a:cs typeface="Courier New"/>
                <a:sym typeface="Courier New"/>
              </a:rPr>
              <a:t>@Entity</a:t>
            </a:r>
            <a:r>
              <a:rPr lang="vi-VN" sz="2000">
                <a:latin typeface="Arial"/>
                <a:ea typeface="Arial"/>
                <a:cs typeface="Arial"/>
                <a:sym typeface="Arial"/>
              </a:rPr>
              <a:t> biểu thị lớp thực thể, </a:t>
            </a:r>
            <a:r>
              <a:rPr lang="vi-VN" sz="2000">
                <a:solidFill>
                  <a:srgbClr val="9C27B0"/>
                </a:solidFill>
                <a:latin typeface="Courier New"/>
                <a:ea typeface="Courier New"/>
                <a:cs typeface="Courier New"/>
                <a:sym typeface="Courier New"/>
              </a:rPr>
              <a:t>@Dao</a:t>
            </a:r>
            <a:r>
              <a:rPr lang="vi-VN" sz="2000">
                <a:latin typeface="Arial"/>
                <a:ea typeface="Arial"/>
                <a:cs typeface="Arial"/>
                <a:sym typeface="Arial"/>
              </a:rPr>
              <a:t> biểu thị đối tượng truy cập dữ liệu (DAO), </a:t>
            </a:r>
            <a:r>
              <a:rPr lang="vi-VN" sz="2000">
                <a:solidFill>
                  <a:srgbClr val="9C27B0"/>
                </a:solidFill>
                <a:latin typeface="Courier New"/>
                <a:ea typeface="Courier New"/>
                <a:cs typeface="Courier New"/>
                <a:sym typeface="Courier New"/>
              </a:rPr>
              <a:t>@Database</a:t>
            </a:r>
            <a:r>
              <a:rPr lang="vi-VN" sz="2000">
                <a:latin typeface="Arial"/>
                <a:ea typeface="Arial"/>
                <a:cs typeface="Arial"/>
                <a:sym typeface="Arial"/>
              </a:rPr>
              <a:t> biểu thị cơ sở dữ liệu</a:t>
            </a:r>
            <a:endParaRPr>
              <a:latin typeface="Arial"/>
              <a:ea typeface="Arial"/>
              <a:cs typeface="Arial"/>
              <a:sym typeface="Arial"/>
            </a:endParaRPr>
          </a:p>
          <a:p>
            <a:pPr indent="-355600" lvl="0" marL="457200" rtl="0" algn="l">
              <a:lnSpc>
                <a:spcPct val="115000"/>
              </a:lnSpc>
              <a:spcBef>
                <a:spcPts val="1000"/>
              </a:spcBef>
              <a:spcAft>
                <a:spcPts val="0"/>
              </a:spcAft>
              <a:buSzPts val="2000"/>
              <a:buChar char="●"/>
            </a:pPr>
            <a:r>
              <a:rPr lang="vi-VN" sz="2000">
                <a:latin typeface="Arial"/>
                <a:ea typeface="Arial"/>
                <a:cs typeface="Arial"/>
                <a:sym typeface="Arial"/>
              </a:rPr>
              <a:t>Có thể nhận các tham số</a:t>
            </a:r>
            <a:endParaRPr>
              <a:latin typeface="Arial"/>
              <a:ea typeface="Arial"/>
              <a:cs typeface="Arial"/>
              <a:sym typeface="Arial"/>
            </a:endParaRPr>
          </a:p>
          <a:p>
            <a:pPr indent="0" lvl="0" marL="457200" rtl="0" algn="l">
              <a:lnSpc>
                <a:spcPct val="150000"/>
              </a:lnSpc>
              <a:spcBef>
                <a:spcPts val="1000"/>
              </a:spcBef>
              <a:spcAft>
                <a:spcPts val="0"/>
              </a:spcAft>
              <a:buSzPts val="2400"/>
              <a:buNone/>
            </a:pPr>
            <a:r>
              <a:rPr lang="vi-VN" sz="2000">
                <a:solidFill>
                  <a:srgbClr val="9C27B0"/>
                </a:solidFill>
                <a:latin typeface="Courier New"/>
                <a:ea typeface="Courier New"/>
                <a:cs typeface="Courier New"/>
                <a:sym typeface="Courier New"/>
              </a:rPr>
              <a:t>@Entity</a:t>
            </a:r>
            <a:r>
              <a:rPr lang="vi-VN" sz="2000">
                <a:solidFill>
                  <a:srgbClr val="37474F"/>
                </a:solidFill>
                <a:latin typeface="Courier New"/>
                <a:ea typeface="Courier New"/>
                <a:cs typeface="Courier New"/>
                <a:sym typeface="Courier New"/>
              </a:rPr>
              <a:t>(tableName = </a:t>
            </a:r>
            <a:r>
              <a:rPr lang="vi-VN" sz="2000">
                <a:solidFill>
                  <a:srgbClr val="388E3C"/>
                </a:solidFill>
                <a:latin typeface="Courier New"/>
                <a:ea typeface="Courier New"/>
                <a:cs typeface="Courier New"/>
                <a:sym typeface="Courier New"/>
              </a:rPr>
              <a:t>"colors"</a:t>
            </a:r>
            <a:r>
              <a:rPr lang="vi-VN" sz="2000">
                <a:solidFill>
                  <a:srgbClr val="37474F"/>
                </a:solidFill>
                <a:latin typeface="Courier New"/>
                <a:ea typeface="Courier New"/>
                <a:cs typeface="Courier New"/>
                <a:sym typeface="Courier New"/>
              </a:rPr>
              <a:t>)</a:t>
            </a:r>
            <a:endParaRPr>
              <a:latin typeface="Arial"/>
              <a:ea typeface="Arial"/>
              <a:cs typeface="Arial"/>
              <a:sym typeface="Arial"/>
            </a:endParaRPr>
          </a:p>
          <a:p>
            <a:pPr indent="-355600" lvl="0" marL="457200" rtl="0" algn="l">
              <a:lnSpc>
                <a:spcPct val="115000"/>
              </a:lnSpc>
              <a:spcBef>
                <a:spcPts val="0"/>
              </a:spcBef>
              <a:spcAft>
                <a:spcPts val="1000"/>
              </a:spcAft>
              <a:buClr>
                <a:schemeClr val="dk1"/>
              </a:buClr>
              <a:buSzPts val="2000"/>
              <a:buChar char="●"/>
            </a:pPr>
            <a:r>
              <a:rPr lang="vi-VN" sz="2000">
                <a:solidFill>
                  <a:schemeClr val="dk1"/>
                </a:solidFill>
                <a:latin typeface="Arial"/>
                <a:ea typeface="Arial"/>
                <a:cs typeface="Arial"/>
                <a:sym typeface="Arial"/>
              </a:rPr>
              <a:t>Có thể tự động tạo mã cho bạn</a:t>
            </a:r>
            <a:endParaRPr>
              <a:latin typeface="Arial"/>
              <a:ea typeface="Arial"/>
              <a:cs typeface="Arial"/>
              <a:sym typeface="Arial"/>
            </a:endParaRPr>
          </a:p>
        </p:txBody>
      </p:sp>
      <p:sp>
        <p:nvSpPr>
          <p:cNvPr id="219" name="Google Shape;219;p32"/>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3"/>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vi-VN">
                <a:latin typeface="Arial"/>
                <a:ea typeface="Arial"/>
                <a:cs typeface="Arial"/>
                <a:sym typeface="Arial"/>
              </a:rPr>
              <a:t>Thực thể </a:t>
            </a:r>
            <a:endParaRPr>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a:latin typeface="Arial"/>
              <a:ea typeface="Arial"/>
              <a:cs typeface="Arial"/>
              <a:sym typeface="Arial"/>
            </a:endParaRPr>
          </a:p>
          <a:p>
            <a:pPr indent="0" lvl="0" marL="0" rtl="0" algn="l">
              <a:lnSpc>
                <a:spcPct val="100000"/>
              </a:lnSpc>
              <a:spcBef>
                <a:spcPts val="0"/>
              </a:spcBef>
              <a:spcAft>
                <a:spcPts val="0"/>
              </a:spcAft>
              <a:buSzPts val="3600"/>
              <a:buNone/>
            </a:pPr>
            <a:r>
              <a:t/>
            </a:r>
            <a:endParaRPr>
              <a:latin typeface="Arial"/>
              <a:ea typeface="Arial"/>
              <a:cs typeface="Arial"/>
              <a:sym typeface="Arial"/>
            </a:endParaRPr>
          </a:p>
        </p:txBody>
      </p:sp>
      <p:sp>
        <p:nvSpPr>
          <p:cNvPr id="225" name="Google Shape;225;p33"/>
          <p:cNvSpPr txBox="1"/>
          <p:nvPr>
            <p:ph idx="1" type="body"/>
          </p:nvPr>
        </p:nvSpPr>
        <p:spPr>
          <a:xfrm>
            <a:off x="311700" y="1735500"/>
            <a:ext cx="8592300" cy="2144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vi-VN" sz="2200">
                <a:latin typeface="Arial"/>
                <a:ea typeface="Arial"/>
                <a:cs typeface="Arial"/>
                <a:sym typeface="Arial"/>
              </a:rPr>
              <a:t>Lớp liên kết với bảng cơ sở dữ liệu SQLite</a:t>
            </a:r>
            <a:endParaRPr>
              <a:latin typeface="Arial"/>
              <a:ea typeface="Arial"/>
              <a:cs typeface="Arial"/>
              <a:sym typeface="Arial"/>
            </a:endParaRPr>
          </a:p>
          <a:p>
            <a:pPr indent="-368300" lvl="0" marL="457200" rtl="0" algn="l">
              <a:lnSpc>
                <a:spcPct val="115000"/>
              </a:lnSpc>
              <a:spcBef>
                <a:spcPts val="1000"/>
              </a:spcBef>
              <a:spcAft>
                <a:spcPts val="0"/>
              </a:spcAft>
              <a:buSzPts val="2200"/>
              <a:buChar char="●"/>
            </a:pPr>
            <a:r>
              <a:rPr lang="vi-VN" sz="2200">
                <a:solidFill>
                  <a:srgbClr val="9C27B0"/>
                </a:solidFill>
                <a:latin typeface="Courier New"/>
                <a:ea typeface="Courier New"/>
                <a:cs typeface="Courier New"/>
                <a:sym typeface="Courier New"/>
              </a:rPr>
              <a:t>@Entity</a:t>
            </a:r>
            <a:endParaRPr>
              <a:latin typeface="Arial"/>
              <a:ea typeface="Arial"/>
              <a:cs typeface="Arial"/>
              <a:sym typeface="Arial"/>
            </a:endParaRPr>
          </a:p>
          <a:p>
            <a:pPr indent="-368300" lvl="0" marL="457200" rtl="0" algn="l">
              <a:lnSpc>
                <a:spcPct val="115000"/>
              </a:lnSpc>
              <a:spcBef>
                <a:spcPts val="1000"/>
              </a:spcBef>
              <a:spcAft>
                <a:spcPts val="0"/>
              </a:spcAft>
              <a:buSzPts val="2200"/>
              <a:buChar char="●"/>
            </a:pPr>
            <a:r>
              <a:rPr lang="vi-VN" sz="2200">
                <a:solidFill>
                  <a:srgbClr val="9C27B0"/>
                </a:solidFill>
                <a:latin typeface="Courier New"/>
                <a:ea typeface="Courier New"/>
                <a:cs typeface="Courier New"/>
                <a:sym typeface="Courier New"/>
              </a:rPr>
              <a:t>@PrimaryKey</a:t>
            </a:r>
            <a:r>
              <a:rPr lang="vi-VN" sz="2200">
                <a:solidFill>
                  <a:schemeClr val="dk1"/>
                </a:solidFill>
                <a:latin typeface="Arial"/>
                <a:ea typeface="Arial"/>
                <a:cs typeface="Arial"/>
                <a:sym typeface="Arial"/>
              </a:rPr>
              <a:t> </a:t>
            </a:r>
            <a:endParaRPr>
              <a:latin typeface="Arial"/>
              <a:ea typeface="Arial"/>
              <a:cs typeface="Arial"/>
              <a:sym typeface="Arial"/>
            </a:endParaRPr>
          </a:p>
          <a:p>
            <a:pPr indent="-368300" lvl="0" marL="457200" rtl="0" algn="l">
              <a:lnSpc>
                <a:spcPct val="115000"/>
              </a:lnSpc>
              <a:spcBef>
                <a:spcPts val="1000"/>
              </a:spcBef>
              <a:spcAft>
                <a:spcPts val="1000"/>
              </a:spcAft>
              <a:buSzPts val="2200"/>
              <a:buChar char="●"/>
            </a:pPr>
            <a:r>
              <a:rPr lang="vi-VN" sz="2200">
                <a:solidFill>
                  <a:srgbClr val="9C27B0"/>
                </a:solidFill>
                <a:latin typeface="Courier New"/>
                <a:ea typeface="Courier New"/>
                <a:cs typeface="Courier New"/>
                <a:sym typeface="Courier New"/>
              </a:rPr>
              <a:t>@ColumnInfo</a:t>
            </a:r>
            <a:r>
              <a:rPr lang="vi-VN" sz="2200">
                <a:latin typeface="Arial"/>
                <a:ea typeface="Arial"/>
                <a:cs typeface="Arial"/>
                <a:sym typeface="Arial"/>
              </a:rPr>
              <a:t> </a:t>
            </a:r>
            <a:endParaRPr>
              <a:latin typeface="Arial"/>
              <a:ea typeface="Arial"/>
              <a:cs typeface="Arial"/>
              <a:sym typeface="Arial"/>
            </a:endParaRPr>
          </a:p>
        </p:txBody>
      </p:sp>
      <p:sp>
        <p:nvSpPr>
          <p:cNvPr id="226" name="Google Shape;226;p33"/>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4"/>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Ví dụ về thực thể</a:t>
            </a:r>
            <a:endParaRPr>
              <a:latin typeface="Arial"/>
              <a:ea typeface="Arial"/>
              <a:cs typeface="Arial"/>
              <a:sym typeface="Arial"/>
            </a:endParaRPr>
          </a:p>
        </p:txBody>
      </p:sp>
      <p:sp>
        <p:nvSpPr>
          <p:cNvPr id="232" name="Google Shape;232;p34"/>
          <p:cNvSpPr txBox="1"/>
          <p:nvPr/>
        </p:nvSpPr>
        <p:spPr>
          <a:xfrm>
            <a:off x="311700" y="1306650"/>
            <a:ext cx="8520600" cy="3193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b="1" lang="vi-VN" sz="1800">
                <a:solidFill>
                  <a:srgbClr val="9C27B0"/>
                </a:solidFill>
                <a:latin typeface="Consolas"/>
                <a:ea typeface="Consolas"/>
                <a:cs typeface="Consolas"/>
                <a:sym typeface="Consolas"/>
              </a:rPr>
              <a:t>@Entity</a:t>
            </a:r>
            <a:r>
              <a:rPr b="1" lang="vi-VN" sz="1800">
                <a:latin typeface="Consolas"/>
                <a:ea typeface="Consolas"/>
                <a:cs typeface="Consolas"/>
                <a:sym typeface="Consolas"/>
              </a:rPr>
              <a:t>(tableName = "colors")</a:t>
            </a:r>
            <a:endParaRPr b="1" sz="1800">
              <a:latin typeface="Consolas"/>
              <a:ea typeface="Consolas"/>
              <a:cs typeface="Consolas"/>
              <a:sym typeface="Consolas"/>
            </a:endParaRPr>
          </a:p>
          <a:p>
            <a:pPr indent="0" lvl="0" marL="0" rtl="0" algn="l">
              <a:lnSpc>
                <a:spcPct val="115000"/>
              </a:lnSpc>
              <a:spcBef>
                <a:spcPts val="1000"/>
              </a:spcBef>
              <a:spcAft>
                <a:spcPts val="0"/>
              </a:spcAft>
              <a:buNone/>
            </a:pPr>
            <a:r>
              <a:rPr lang="vi-VN" sz="1800">
                <a:solidFill>
                  <a:srgbClr val="3F51B5"/>
                </a:solidFill>
                <a:latin typeface="Consolas"/>
                <a:ea typeface="Consolas"/>
                <a:cs typeface="Consolas"/>
                <a:sym typeface="Consolas"/>
              </a:rPr>
              <a:t>data class</a:t>
            </a:r>
            <a:r>
              <a:rPr lang="vi-VN" sz="1800">
                <a:latin typeface="Consolas"/>
                <a:ea typeface="Consolas"/>
                <a:cs typeface="Consolas"/>
                <a:sym typeface="Consolas"/>
              </a:rPr>
              <a:t> Color {</a:t>
            </a:r>
            <a:endParaRPr sz="1800">
              <a:latin typeface="Consolas"/>
              <a:ea typeface="Consolas"/>
              <a:cs typeface="Consolas"/>
              <a:sym typeface="Consolas"/>
            </a:endParaRPr>
          </a:p>
          <a:p>
            <a:pPr indent="0" lvl="0" marL="0" rtl="0" algn="l">
              <a:lnSpc>
                <a:spcPct val="115000"/>
              </a:lnSpc>
              <a:spcBef>
                <a:spcPts val="1000"/>
              </a:spcBef>
              <a:spcAft>
                <a:spcPts val="0"/>
              </a:spcAft>
              <a:buNone/>
            </a:pPr>
            <a:r>
              <a:rPr lang="vi-VN" sz="1800">
                <a:latin typeface="Consolas"/>
                <a:ea typeface="Consolas"/>
                <a:cs typeface="Consolas"/>
                <a:sym typeface="Consolas"/>
              </a:rPr>
              <a:t>    </a:t>
            </a:r>
            <a:r>
              <a:rPr b="1" lang="vi-VN" sz="1800">
                <a:solidFill>
                  <a:srgbClr val="9C27B0"/>
                </a:solidFill>
                <a:latin typeface="Consolas"/>
                <a:ea typeface="Consolas"/>
                <a:cs typeface="Consolas"/>
                <a:sym typeface="Consolas"/>
              </a:rPr>
              <a:t>@PrimaryKey</a:t>
            </a:r>
            <a:r>
              <a:rPr b="1" lang="vi-VN" sz="1800">
                <a:latin typeface="Consolas"/>
                <a:ea typeface="Consolas"/>
                <a:cs typeface="Consolas"/>
                <a:sym typeface="Consolas"/>
              </a:rPr>
              <a:t>(autoGenerate = </a:t>
            </a:r>
            <a:r>
              <a:rPr b="1" lang="vi-VN" sz="1800">
                <a:solidFill>
                  <a:srgbClr val="3F51B5"/>
                </a:solidFill>
                <a:latin typeface="Consolas"/>
                <a:ea typeface="Consolas"/>
                <a:cs typeface="Consolas"/>
                <a:sym typeface="Consolas"/>
              </a:rPr>
              <a:t>true</a:t>
            </a:r>
            <a:r>
              <a:rPr b="1" lang="vi-VN" sz="1800">
                <a:latin typeface="Consolas"/>
                <a:ea typeface="Consolas"/>
                <a:cs typeface="Consolas"/>
                <a:sym typeface="Consolas"/>
              </a:rPr>
              <a:t>)</a:t>
            </a:r>
            <a:r>
              <a:rPr lang="vi-VN" sz="1800">
                <a:latin typeface="Consolas"/>
                <a:ea typeface="Consolas"/>
                <a:cs typeface="Consolas"/>
                <a:sym typeface="Consolas"/>
              </a:rPr>
              <a:t> </a:t>
            </a:r>
            <a:r>
              <a:rPr lang="vi-VN" sz="1800">
                <a:solidFill>
                  <a:srgbClr val="3F51B5"/>
                </a:solidFill>
                <a:latin typeface="Consolas"/>
                <a:ea typeface="Consolas"/>
                <a:cs typeface="Consolas"/>
                <a:sym typeface="Consolas"/>
              </a:rPr>
              <a:t>val</a:t>
            </a:r>
            <a:r>
              <a:rPr lang="vi-VN" sz="1800">
                <a:latin typeface="Consolas"/>
                <a:ea typeface="Consolas"/>
                <a:cs typeface="Consolas"/>
                <a:sym typeface="Consolas"/>
              </a:rPr>
              <a:t> _id: Int,</a:t>
            </a:r>
            <a:endParaRPr sz="1800">
              <a:latin typeface="Consolas"/>
              <a:ea typeface="Consolas"/>
              <a:cs typeface="Consolas"/>
              <a:sym typeface="Consolas"/>
            </a:endParaRPr>
          </a:p>
          <a:p>
            <a:pPr indent="0" lvl="0" marL="0" rtl="0" algn="l">
              <a:lnSpc>
                <a:spcPct val="115000"/>
              </a:lnSpc>
              <a:spcBef>
                <a:spcPts val="1000"/>
              </a:spcBef>
              <a:spcAft>
                <a:spcPts val="0"/>
              </a:spcAft>
              <a:buNone/>
            </a:pPr>
            <a:r>
              <a:rPr lang="vi-VN" sz="1800">
                <a:latin typeface="Consolas"/>
                <a:ea typeface="Consolas"/>
                <a:cs typeface="Consolas"/>
                <a:sym typeface="Consolas"/>
              </a:rPr>
              <a:t>    </a:t>
            </a:r>
            <a:r>
              <a:rPr b="1" lang="vi-VN" sz="1800">
                <a:solidFill>
                  <a:srgbClr val="9C27B0"/>
                </a:solidFill>
                <a:latin typeface="Consolas"/>
                <a:ea typeface="Consolas"/>
                <a:cs typeface="Consolas"/>
                <a:sym typeface="Consolas"/>
              </a:rPr>
              <a:t>@ColumnInfo</a:t>
            </a:r>
            <a:r>
              <a:rPr b="1" lang="vi-VN" sz="1800">
                <a:latin typeface="Consolas"/>
                <a:ea typeface="Consolas"/>
                <a:cs typeface="Consolas"/>
                <a:sym typeface="Consolas"/>
              </a:rPr>
              <a:t>(name = </a:t>
            </a:r>
            <a:r>
              <a:rPr b="1" lang="vi-VN" sz="1800">
                <a:solidFill>
                  <a:srgbClr val="388E3C"/>
                </a:solidFill>
                <a:latin typeface="Consolas"/>
                <a:ea typeface="Consolas"/>
                <a:cs typeface="Consolas"/>
                <a:sym typeface="Consolas"/>
              </a:rPr>
              <a:t>"hex_color"</a:t>
            </a:r>
            <a:r>
              <a:rPr b="1" lang="vi-VN" sz="1800">
                <a:latin typeface="Consolas"/>
                <a:ea typeface="Consolas"/>
                <a:cs typeface="Consolas"/>
                <a:sym typeface="Consolas"/>
              </a:rPr>
              <a:t>)</a:t>
            </a:r>
            <a:r>
              <a:rPr lang="vi-VN" sz="1800">
                <a:latin typeface="Consolas"/>
                <a:ea typeface="Consolas"/>
                <a:cs typeface="Consolas"/>
                <a:sym typeface="Consolas"/>
              </a:rPr>
              <a:t> </a:t>
            </a:r>
            <a:r>
              <a:rPr lang="vi-VN" sz="1800">
                <a:solidFill>
                  <a:srgbClr val="3F51B5"/>
                </a:solidFill>
                <a:latin typeface="Consolas"/>
                <a:ea typeface="Consolas"/>
                <a:cs typeface="Consolas"/>
                <a:sym typeface="Consolas"/>
              </a:rPr>
              <a:t>val</a:t>
            </a:r>
            <a:r>
              <a:rPr lang="vi-VN" sz="1800">
                <a:latin typeface="Consolas"/>
                <a:ea typeface="Consolas"/>
                <a:cs typeface="Consolas"/>
                <a:sym typeface="Consolas"/>
              </a:rPr>
              <a:t> hex: String,</a:t>
            </a:r>
            <a:endParaRPr sz="1800">
              <a:latin typeface="Consolas"/>
              <a:ea typeface="Consolas"/>
              <a:cs typeface="Consolas"/>
              <a:sym typeface="Consolas"/>
            </a:endParaRPr>
          </a:p>
          <a:p>
            <a:pPr indent="0" lvl="0" marL="0" rtl="0" algn="l">
              <a:lnSpc>
                <a:spcPct val="115000"/>
              </a:lnSpc>
              <a:spcBef>
                <a:spcPts val="1000"/>
              </a:spcBef>
              <a:spcAft>
                <a:spcPts val="0"/>
              </a:spcAft>
              <a:buNone/>
            </a:pPr>
            <a:r>
              <a:rPr lang="vi-VN" sz="1800">
                <a:latin typeface="Consolas"/>
                <a:ea typeface="Consolas"/>
                <a:cs typeface="Consolas"/>
                <a:sym typeface="Consolas"/>
              </a:rPr>
              <a:t>    </a:t>
            </a:r>
            <a:r>
              <a:rPr lang="vi-VN" sz="1800">
                <a:solidFill>
                  <a:srgbClr val="3F51B5"/>
                </a:solidFill>
                <a:latin typeface="Consolas"/>
                <a:ea typeface="Consolas"/>
                <a:cs typeface="Consolas"/>
                <a:sym typeface="Consolas"/>
              </a:rPr>
              <a:t>val</a:t>
            </a:r>
            <a:r>
              <a:rPr lang="vi-VN" sz="1800">
                <a:latin typeface="Consolas"/>
                <a:ea typeface="Consolas"/>
                <a:cs typeface="Consolas"/>
                <a:sym typeface="Consolas"/>
              </a:rPr>
              <a:t> name: String</a:t>
            </a:r>
            <a:endParaRPr sz="1800">
              <a:latin typeface="Consolas"/>
              <a:ea typeface="Consolas"/>
              <a:cs typeface="Consolas"/>
              <a:sym typeface="Consolas"/>
            </a:endParaRPr>
          </a:p>
          <a:p>
            <a:pPr indent="0" lvl="0" marL="0" rtl="0" algn="l">
              <a:lnSpc>
                <a:spcPct val="115000"/>
              </a:lnSpc>
              <a:spcBef>
                <a:spcPts val="1000"/>
              </a:spcBef>
              <a:spcAft>
                <a:spcPts val="0"/>
              </a:spcAft>
              <a:buNone/>
            </a:pPr>
            <a:r>
              <a:rPr lang="vi-VN" sz="1800">
                <a:latin typeface="Consolas"/>
                <a:ea typeface="Consolas"/>
                <a:cs typeface="Consolas"/>
                <a:sym typeface="Consolas"/>
              </a:rPr>
              <a:t>}</a:t>
            </a:r>
            <a:endParaRPr sz="1800">
              <a:latin typeface="Consolas"/>
              <a:ea typeface="Consolas"/>
              <a:cs typeface="Consolas"/>
              <a:sym typeface="Consolas"/>
            </a:endParaRPr>
          </a:p>
        </p:txBody>
      </p:sp>
      <p:sp>
        <p:nvSpPr>
          <p:cNvPr id="233" name="Google Shape;233;p34"/>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graphicFrame>
        <p:nvGraphicFramePr>
          <p:cNvPr id="234" name="Google Shape;234;p34"/>
          <p:cNvGraphicFramePr/>
          <p:nvPr/>
        </p:nvGraphicFramePr>
        <p:xfrm>
          <a:off x="7364338" y="1577438"/>
          <a:ext cx="3000000" cy="3000000"/>
        </p:xfrm>
        <a:graphic>
          <a:graphicData uri="http://schemas.openxmlformats.org/drawingml/2006/table">
            <a:tbl>
              <a:tblPr>
                <a:noFill/>
                <a:tableStyleId>{8BC652D2-EB9F-4462-8EA5-4EC5A8493DF4}</a:tableStyleId>
              </a:tblPr>
              <a:tblGrid>
                <a:gridCol w="1397750"/>
              </a:tblGrid>
              <a:tr h="247525">
                <a:tc>
                  <a:txBody>
                    <a:bodyPr/>
                    <a:lstStyle/>
                    <a:p>
                      <a:pPr indent="0" lvl="0" marL="0" marR="0" rtl="0" algn="ctr">
                        <a:lnSpc>
                          <a:spcPct val="100000"/>
                        </a:lnSpc>
                        <a:spcBef>
                          <a:spcPts val="0"/>
                        </a:spcBef>
                        <a:spcAft>
                          <a:spcPts val="0"/>
                        </a:spcAft>
                        <a:buClr>
                          <a:srgbClr val="000000"/>
                        </a:buClr>
                        <a:buSzPts val="1600"/>
                        <a:buFont typeface="Arial"/>
                        <a:buNone/>
                      </a:pPr>
                      <a:r>
                        <a:rPr b="1" lang="vi-VN" sz="1600">
                          <a:solidFill>
                            <a:srgbClr val="FFFFFF"/>
                          </a:solidFill>
                        </a:rPr>
                        <a:t>colors</a:t>
                      </a:r>
                      <a:endParaRPr/>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4285F4"/>
                    </a:solidFill>
                  </a:tcPr>
                </a:tc>
              </a:tr>
              <a:tr h="1218050">
                <a:tc>
                  <a:txBody>
                    <a:bodyPr/>
                    <a:lstStyle/>
                    <a:p>
                      <a:pPr indent="0" lvl="0" marL="0" marR="0" rtl="0" algn="l">
                        <a:lnSpc>
                          <a:spcPct val="100000"/>
                        </a:lnSpc>
                        <a:spcBef>
                          <a:spcPts val="0"/>
                        </a:spcBef>
                        <a:spcAft>
                          <a:spcPts val="0"/>
                        </a:spcAft>
                        <a:buClr>
                          <a:srgbClr val="000000"/>
                        </a:buClr>
                        <a:buSzPts val="1600"/>
                        <a:buFont typeface="Arial"/>
                        <a:buNone/>
                      </a:pPr>
                      <a:r>
                        <a:rPr b="1" lang="vi-VN" sz="1600" u="none" cap="none" strike="noStrike">
                          <a:latin typeface="Consolas"/>
                          <a:ea typeface="Consolas"/>
                          <a:cs typeface="Consolas"/>
                          <a:sym typeface="Consolas"/>
                        </a:rPr>
                        <a:t>_id</a:t>
                      </a:r>
                      <a:endParaRPr/>
                    </a:p>
                    <a:p>
                      <a:pPr indent="0" lvl="0" marL="0" marR="0" rtl="0" algn="l">
                        <a:lnSpc>
                          <a:spcPct val="100000"/>
                        </a:lnSpc>
                        <a:spcBef>
                          <a:spcPts val="0"/>
                        </a:spcBef>
                        <a:spcAft>
                          <a:spcPts val="0"/>
                        </a:spcAft>
                        <a:buClr>
                          <a:srgbClr val="000000"/>
                        </a:buClr>
                        <a:buSzPts val="1600"/>
                        <a:buFont typeface="Arial"/>
                        <a:buNone/>
                      </a:pPr>
                      <a:r>
                        <a:rPr b="1" lang="vi-VN" sz="1600" u="none" cap="none" strike="noStrike">
                          <a:latin typeface="Consolas"/>
                          <a:ea typeface="Consolas"/>
                          <a:cs typeface="Consolas"/>
                          <a:sym typeface="Consolas"/>
                        </a:rPr>
                        <a:t>hex_color</a:t>
                      </a:r>
                      <a:endParaRPr/>
                    </a:p>
                    <a:p>
                      <a:pPr indent="0" lvl="0" marL="0" marR="0" rtl="0" algn="l">
                        <a:lnSpc>
                          <a:spcPct val="100000"/>
                        </a:lnSpc>
                        <a:spcBef>
                          <a:spcPts val="0"/>
                        </a:spcBef>
                        <a:spcAft>
                          <a:spcPts val="0"/>
                        </a:spcAft>
                        <a:buClr>
                          <a:srgbClr val="000000"/>
                        </a:buClr>
                        <a:buSzPts val="1600"/>
                        <a:buFont typeface="Arial"/>
                        <a:buNone/>
                      </a:pPr>
                      <a:r>
                        <a:rPr b="1" lang="vi-VN" sz="1600" u="none" cap="none" strike="noStrike">
                          <a:latin typeface="Consolas"/>
                          <a:ea typeface="Consolas"/>
                          <a:cs typeface="Consolas"/>
                          <a:sym typeface="Consolas"/>
                        </a:rPr>
                        <a:t>name</a:t>
                      </a:r>
                      <a:endParaRPr/>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1000"/>
                                        <p:tgtEl>
                                          <p:spTgt spid="2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5"/>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Đối tượng truy cập dữ liệu (DAO)</a:t>
            </a:r>
            <a:endParaRPr>
              <a:latin typeface="Arial"/>
              <a:ea typeface="Arial"/>
              <a:cs typeface="Arial"/>
              <a:sym typeface="Arial"/>
            </a:endParaRPr>
          </a:p>
        </p:txBody>
      </p:sp>
      <p:sp>
        <p:nvSpPr>
          <p:cNvPr id="240" name="Google Shape;240;p35"/>
          <p:cNvSpPr txBox="1"/>
          <p:nvPr>
            <p:ph idx="1" type="body"/>
          </p:nvPr>
        </p:nvSpPr>
        <p:spPr>
          <a:xfrm>
            <a:off x="311700" y="1467375"/>
            <a:ext cx="8520600" cy="246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vi-VN" sz="2100">
                <a:latin typeface="Arial"/>
                <a:ea typeface="Arial"/>
                <a:cs typeface="Arial"/>
                <a:sym typeface="Arial"/>
              </a:rPr>
              <a:t>Làm việc với các lớp DAO thay vì truy cập trực tiếp vào cơ sở dữ liệu:</a:t>
            </a:r>
            <a:endParaRPr sz="2300">
              <a:latin typeface="Arial"/>
              <a:ea typeface="Arial"/>
              <a:cs typeface="Arial"/>
              <a:sym typeface="Arial"/>
            </a:endParaRPr>
          </a:p>
          <a:p>
            <a:pPr indent="-361950" lvl="0" marL="457200" rtl="0" algn="l">
              <a:lnSpc>
                <a:spcPct val="115000"/>
              </a:lnSpc>
              <a:spcBef>
                <a:spcPts val="1000"/>
              </a:spcBef>
              <a:spcAft>
                <a:spcPts val="0"/>
              </a:spcAft>
              <a:buSzPts val="2100"/>
              <a:buChar char="●"/>
            </a:pPr>
            <a:r>
              <a:rPr lang="vi-VN" sz="2100">
                <a:latin typeface="Arial"/>
                <a:ea typeface="Arial"/>
                <a:cs typeface="Arial"/>
                <a:sym typeface="Arial"/>
              </a:rPr>
              <a:t>Xác định các hoạt động tương tác với cơ sở dữ liệu trong DAO.</a:t>
            </a:r>
            <a:endParaRPr sz="2300">
              <a:latin typeface="Arial"/>
              <a:ea typeface="Arial"/>
              <a:cs typeface="Arial"/>
              <a:sym typeface="Arial"/>
            </a:endParaRPr>
          </a:p>
          <a:p>
            <a:pPr indent="-361950" lvl="0" marL="457200" rtl="0" algn="l">
              <a:lnSpc>
                <a:spcPct val="115000"/>
              </a:lnSpc>
              <a:spcBef>
                <a:spcPts val="1000"/>
              </a:spcBef>
              <a:spcAft>
                <a:spcPts val="0"/>
              </a:spcAft>
              <a:buSzPts val="2100"/>
              <a:buChar char="●"/>
            </a:pPr>
            <a:r>
              <a:rPr lang="vi-VN" sz="2100">
                <a:latin typeface="Arial"/>
                <a:ea typeface="Arial"/>
                <a:cs typeface="Arial"/>
                <a:sym typeface="Arial"/>
              </a:rPr>
              <a:t>Khai báo DAO ở dạng giao diện hoặc lớp trừu tượng.</a:t>
            </a:r>
            <a:endParaRPr sz="2300">
              <a:latin typeface="Arial"/>
              <a:ea typeface="Arial"/>
              <a:cs typeface="Arial"/>
              <a:sym typeface="Arial"/>
            </a:endParaRPr>
          </a:p>
          <a:p>
            <a:pPr indent="-361950" lvl="0" marL="457200" rtl="0" algn="l">
              <a:lnSpc>
                <a:spcPct val="115000"/>
              </a:lnSpc>
              <a:spcBef>
                <a:spcPts val="1000"/>
              </a:spcBef>
              <a:spcAft>
                <a:spcPts val="0"/>
              </a:spcAft>
              <a:buSzPts val="2100"/>
              <a:buChar char="●"/>
            </a:pPr>
            <a:r>
              <a:rPr lang="vi-VN" sz="2100">
                <a:latin typeface="Arial"/>
                <a:ea typeface="Arial"/>
                <a:cs typeface="Arial"/>
                <a:sym typeface="Arial"/>
              </a:rPr>
              <a:t>Phòng sẽ tạo phương thức triển khai DAO vào thời gian biên dịch.</a:t>
            </a:r>
            <a:endParaRPr sz="2300">
              <a:latin typeface="Arial"/>
              <a:ea typeface="Arial"/>
              <a:cs typeface="Arial"/>
              <a:sym typeface="Arial"/>
            </a:endParaRPr>
          </a:p>
          <a:p>
            <a:pPr indent="-361950" lvl="0" marL="457200" rtl="0" algn="l">
              <a:lnSpc>
                <a:spcPct val="115000"/>
              </a:lnSpc>
              <a:spcBef>
                <a:spcPts val="1000"/>
              </a:spcBef>
              <a:spcAft>
                <a:spcPts val="1000"/>
              </a:spcAft>
              <a:buSzPts val="2100"/>
              <a:buChar char="●"/>
            </a:pPr>
            <a:r>
              <a:rPr lang="vi-VN" sz="2100">
                <a:solidFill>
                  <a:schemeClr val="dk1"/>
                </a:solidFill>
                <a:latin typeface="Arial"/>
                <a:ea typeface="Arial"/>
                <a:cs typeface="Arial"/>
                <a:sym typeface="Arial"/>
              </a:rPr>
              <a:t>Phòng sẽ xác minh tất cả các truy vấn DAO của bạn vào thời gian biên dịch.</a:t>
            </a:r>
            <a:endParaRPr sz="2300">
              <a:latin typeface="Arial"/>
              <a:ea typeface="Arial"/>
              <a:cs typeface="Arial"/>
              <a:sym typeface="Arial"/>
            </a:endParaRPr>
          </a:p>
        </p:txBody>
      </p:sp>
      <p:sp>
        <p:nvSpPr>
          <p:cNvPr id="241" name="Google Shape;241;p35"/>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Giới thiệu về bài học này</a:t>
            </a:r>
            <a:endParaRPr>
              <a:latin typeface="Arial"/>
              <a:ea typeface="Arial"/>
              <a:cs typeface="Arial"/>
              <a:sym typeface="Arial"/>
            </a:endParaRPr>
          </a:p>
        </p:txBody>
      </p:sp>
      <p:sp>
        <p:nvSpPr>
          <p:cNvPr id="85" name="Google Shape;85;p18"/>
          <p:cNvSpPr txBox="1"/>
          <p:nvPr>
            <p:ph idx="1" type="body"/>
          </p:nvPr>
        </p:nvSpPr>
        <p:spPr>
          <a:xfrm>
            <a:off x="311700" y="1076275"/>
            <a:ext cx="8520600" cy="3193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SzPts val="2400"/>
              <a:buNone/>
            </a:pPr>
            <a:r>
              <a:rPr lang="vi-VN" sz="2000">
                <a:latin typeface="Arial"/>
                <a:ea typeface="Arial"/>
                <a:cs typeface="Arial"/>
                <a:sym typeface="Arial"/>
              </a:rPr>
              <a:t>Bài học 9: Cấu trúc của ứng dụng (khả năng lưu trữ cố định)</a:t>
            </a:r>
            <a:endParaRPr>
              <a:latin typeface="Arial"/>
              <a:ea typeface="Arial"/>
              <a:cs typeface="Arial"/>
              <a:sym typeface="Arial"/>
            </a:endParaRPr>
          </a:p>
          <a:p>
            <a:pPr indent="-355600" lvl="0" marL="457200" rtl="0" algn="l">
              <a:lnSpc>
                <a:spcPct val="115000"/>
              </a:lnSpc>
              <a:spcBef>
                <a:spcPts val="1000"/>
              </a:spcBef>
              <a:spcAft>
                <a:spcPts val="0"/>
              </a:spcAft>
              <a:buSzPts val="2000"/>
              <a:buChar char="●"/>
            </a:pPr>
            <a:r>
              <a:rPr lang="vi-VN" sz="2000" u="sng">
                <a:solidFill>
                  <a:schemeClr val="hlink"/>
                </a:solidFill>
                <a:latin typeface="Arial"/>
                <a:ea typeface="Arial"/>
                <a:cs typeface="Arial"/>
                <a:sym typeface="Arial"/>
                <a:hlinkClick action="ppaction://hlinksldjump" r:id="rId3"/>
              </a:rPr>
              <a:t>Lưu trữ dữ liệu</a:t>
            </a:r>
            <a:endParaRPr>
              <a:latin typeface="Arial"/>
              <a:ea typeface="Arial"/>
              <a:cs typeface="Arial"/>
              <a:sym typeface="Arial"/>
            </a:endParaRPr>
          </a:p>
          <a:p>
            <a:pPr indent="-355600" lvl="0" marL="457200" rtl="0" algn="l">
              <a:lnSpc>
                <a:spcPct val="115000"/>
              </a:lnSpc>
              <a:spcBef>
                <a:spcPts val="0"/>
              </a:spcBef>
              <a:spcAft>
                <a:spcPts val="0"/>
              </a:spcAft>
              <a:buSzPts val="2000"/>
              <a:buChar char="●"/>
            </a:pPr>
            <a:r>
              <a:rPr lang="vi-VN" sz="2000" u="sng">
                <a:solidFill>
                  <a:schemeClr val="hlink"/>
                </a:solidFill>
                <a:latin typeface="Arial"/>
                <a:ea typeface="Arial"/>
                <a:cs typeface="Arial"/>
                <a:sym typeface="Arial"/>
                <a:hlinkClick action="ppaction://hlinksldjump" r:id="rId4"/>
              </a:rPr>
              <a:t>Thư viện lưu trữ Phòng</a:t>
            </a:r>
            <a:endParaRPr>
              <a:latin typeface="Arial"/>
              <a:ea typeface="Arial"/>
              <a:cs typeface="Arial"/>
              <a:sym typeface="Arial"/>
            </a:endParaRPr>
          </a:p>
          <a:p>
            <a:pPr indent="-355600" lvl="0" marL="457200" rtl="0" algn="l">
              <a:lnSpc>
                <a:spcPct val="115000"/>
              </a:lnSpc>
              <a:spcBef>
                <a:spcPts val="0"/>
              </a:spcBef>
              <a:spcAft>
                <a:spcPts val="0"/>
              </a:spcAft>
              <a:buSzPts val="2000"/>
              <a:buChar char="●"/>
            </a:pPr>
            <a:r>
              <a:rPr lang="vi-VN" sz="2000" u="sng">
                <a:solidFill>
                  <a:schemeClr val="hlink"/>
                </a:solidFill>
                <a:latin typeface="Arial"/>
                <a:ea typeface="Arial"/>
                <a:cs typeface="Arial"/>
                <a:sym typeface="Arial"/>
                <a:hlinkClick action="ppaction://hlinksldjump" r:id="rId5"/>
              </a:rPr>
              <a:t>Lập trình không đồng bộ</a:t>
            </a:r>
            <a:endParaRPr>
              <a:latin typeface="Arial"/>
              <a:ea typeface="Arial"/>
              <a:cs typeface="Arial"/>
              <a:sym typeface="Arial"/>
            </a:endParaRPr>
          </a:p>
          <a:p>
            <a:pPr indent="-355600" lvl="0" marL="457200" rtl="0" algn="l">
              <a:lnSpc>
                <a:spcPct val="115000"/>
              </a:lnSpc>
              <a:spcBef>
                <a:spcPts val="0"/>
              </a:spcBef>
              <a:spcAft>
                <a:spcPts val="0"/>
              </a:spcAft>
              <a:buSzPts val="2000"/>
              <a:buChar char="●"/>
            </a:pPr>
            <a:r>
              <a:rPr lang="vi-VN" sz="2000" u="sng">
                <a:solidFill>
                  <a:schemeClr val="hlink"/>
                </a:solidFill>
                <a:latin typeface="Arial"/>
                <a:ea typeface="Arial"/>
                <a:cs typeface="Arial"/>
                <a:sym typeface="Arial"/>
                <a:hlinkClick action="ppaction://hlinksldjump" r:id="rId6"/>
              </a:rPr>
              <a:t>Coroutine</a:t>
            </a:r>
            <a:endParaRPr>
              <a:latin typeface="Arial"/>
              <a:ea typeface="Arial"/>
              <a:cs typeface="Arial"/>
              <a:sym typeface="Arial"/>
            </a:endParaRPr>
          </a:p>
          <a:p>
            <a:pPr indent="-355600" lvl="0" marL="457200" rtl="0" algn="l">
              <a:lnSpc>
                <a:spcPct val="115000"/>
              </a:lnSpc>
              <a:spcBef>
                <a:spcPts val="0"/>
              </a:spcBef>
              <a:spcAft>
                <a:spcPts val="0"/>
              </a:spcAft>
              <a:buSzPts val="2000"/>
              <a:buChar char="●"/>
            </a:pPr>
            <a:r>
              <a:rPr lang="vi-VN" sz="2000" u="sng">
                <a:solidFill>
                  <a:schemeClr val="hlink"/>
                </a:solidFill>
                <a:latin typeface="Arial"/>
                <a:ea typeface="Arial"/>
                <a:cs typeface="Arial"/>
                <a:sym typeface="Arial"/>
                <a:hlinkClick action="ppaction://hlinksldjump" r:id="rId7"/>
              </a:rPr>
              <a:t>Kiểm tra cơ sở dữ liệu</a:t>
            </a:r>
            <a:endParaRPr>
              <a:latin typeface="Arial"/>
              <a:ea typeface="Arial"/>
              <a:cs typeface="Arial"/>
              <a:sym typeface="Arial"/>
            </a:endParaRPr>
          </a:p>
          <a:p>
            <a:pPr indent="-355600" lvl="0" marL="457200" rtl="0" algn="l">
              <a:lnSpc>
                <a:spcPct val="115000"/>
              </a:lnSpc>
              <a:spcBef>
                <a:spcPts val="0"/>
              </a:spcBef>
              <a:spcAft>
                <a:spcPts val="0"/>
              </a:spcAft>
              <a:buSzPts val="2000"/>
              <a:buChar char="●"/>
            </a:pPr>
            <a:r>
              <a:rPr lang="vi-VN" sz="2000" u="sng">
                <a:solidFill>
                  <a:schemeClr val="hlink"/>
                </a:solidFill>
                <a:latin typeface="Arial"/>
                <a:ea typeface="Arial"/>
                <a:cs typeface="Arial"/>
                <a:sym typeface="Arial"/>
                <a:hlinkClick action="ppaction://hlinksldjump" r:id="rId8"/>
              </a:rPr>
              <a:t>Tóm tắt</a:t>
            </a:r>
            <a:endParaRPr>
              <a:latin typeface="Arial"/>
              <a:ea typeface="Arial"/>
              <a:cs typeface="Arial"/>
              <a:sym typeface="Arial"/>
            </a:endParaRPr>
          </a:p>
        </p:txBody>
      </p:sp>
      <p:sp>
        <p:nvSpPr>
          <p:cNvPr id="86" name="Google Shape;86;p18"/>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6"/>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Ví dụ về DAO</a:t>
            </a:r>
            <a:endParaRPr>
              <a:latin typeface="Arial"/>
              <a:ea typeface="Arial"/>
              <a:cs typeface="Arial"/>
              <a:sym typeface="Arial"/>
            </a:endParaRPr>
          </a:p>
        </p:txBody>
      </p:sp>
      <p:sp>
        <p:nvSpPr>
          <p:cNvPr id="247" name="Google Shape;247;p36"/>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248" name="Google Shape;248;p36"/>
          <p:cNvSpPr txBox="1"/>
          <p:nvPr/>
        </p:nvSpPr>
        <p:spPr>
          <a:xfrm>
            <a:off x="311700" y="1074950"/>
            <a:ext cx="8520600" cy="327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vi-VN" sz="1800">
                <a:solidFill>
                  <a:srgbClr val="9C27B0"/>
                </a:solidFill>
                <a:latin typeface="Consolas"/>
                <a:ea typeface="Consolas"/>
                <a:cs typeface="Consolas"/>
                <a:sym typeface="Consolas"/>
              </a:rPr>
              <a:t>@Dao</a:t>
            </a:r>
            <a:endParaRPr b="1" sz="1800">
              <a:solidFill>
                <a:srgbClr val="9C27B0"/>
              </a:solidFill>
              <a:latin typeface="Consolas"/>
              <a:ea typeface="Consolas"/>
              <a:cs typeface="Consolas"/>
              <a:sym typeface="Consolas"/>
            </a:endParaRPr>
          </a:p>
          <a:p>
            <a:pPr indent="0" lvl="0" marL="0" rtl="0" algn="l">
              <a:spcBef>
                <a:spcPts val="0"/>
              </a:spcBef>
              <a:spcAft>
                <a:spcPts val="0"/>
              </a:spcAft>
              <a:buNone/>
            </a:pPr>
            <a:r>
              <a:rPr b="1" lang="vi-VN" sz="1800">
                <a:latin typeface="Consolas"/>
                <a:ea typeface="Consolas"/>
                <a:cs typeface="Consolas"/>
                <a:sym typeface="Consolas"/>
              </a:rPr>
              <a:t>interface ColorDao {</a:t>
            </a:r>
            <a:endParaRPr b="1" sz="800">
              <a:latin typeface="Consolas"/>
              <a:ea typeface="Consolas"/>
              <a:cs typeface="Consolas"/>
              <a:sym typeface="Consolas"/>
            </a:endParaRPr>
          </a:p>
          <a:p>
            <a:pPr indent="0" lvl="0" marL="0" rtl="0" algn="l">
              <a:spcBef>
                <a:spcPts val="0"/>
              </a:spcBef>
              <a:spcAft>
                <a:spcPts val="0"/>
              </a:spcAft>
              <a:buNone/>
            </a:pPr>
            <a:r>
              <a:t/>
            </a:r>
            <a:endParaRPr sz="800">
              <a:latin typeface="Consolas"/>
              <a:ea typeface="Consolas"/>
              <a:cs typeface="Consolas"/>
              <a:sym typeface="Consolas"/>
            </a:endParaRPr>
          </a:p>
          <a:p>
            <a:pPr indent="0" lvl="0" marL="0" rtl="0" algn="l">
              <a:spcBef>
                <a:spcPts val="0"/>
              </a:spcBef>
              <a:spcAft>
                <a:spcPts val="0"/>
              </a:spcAft>
              <a:buNone/>
            </a:pPr>
            <a:r>
              <a:rPr lang="vi-VN" sz="1800">
                <a:latin typeface="Consolas"/>
                <a:ea typeface="Consolas"/>
                <a:cs typeface="Consolas"/>
                <a:sym typeface="Consolas"/>
              </a:rPr>
              <a:t>    </a:t>
            </a:r>
            <a:r>
              <a:rPr lang="vi-VN" sz="1800">
                <a:solidFill>
                  <a:srgbClr val="9C27B0"/>
                </a:solidFill>
                <a:latin typeface="Consolas"/>
                <a:ea typeface="Consolas"/>
                <a:cs typeface="Consolas"/>
                <a:sym typeface="Consolas"/>
              </a:rPr>
              <a:t>@Query</a:t>
            </a:r>
            <a:r>
              <a:rPr lang="vi-VN" sz="1800">
                <a:latin typeface="Consolas"/>
                <a:ea typeface="Consolas"/>
                <a:cs typeface="Consolas"/>
                <a:sym typeface="Consolas"/>
              </a:rPr>
              <a:t>(</a:t>
            </a:r>
            <a:r>
              <a:rPr lang="vi-VN" sz="1800">
                <a:solidFill>
                  <a:srgbClr val="388E3C"/>
                </a:solidFill>
                <a:latin typeface="Consolas"/>
                <a:ea typeface="Consolas"/>
                <a:cs typeface="Consolas"/>
                <a:sym typeface="Consolas"/>
              </a:rPr>
              <a:t>"SELECT * FROM colors"</a:t>
            </a:r>
            <a:r>
              <a:rPr lang="vi-VN" sz="1800">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0"/>
              </a:spcBef>
              <a:spcAft>
                <a:spcPts val="0"/>
              </a:spcAft>
              <a:buNone/>
            </a:pPr>
            <a:r>
              <a:rPr lang="vi-VN" sz="1800">
                <a:latin typeface="Consolas"/>
                <a:ea typeface="Consolas"/>
                <a:cs typeface="Consolas"/>
                <a:sym typeface="Consolas"/>
              </a:rPr>
              <a:t>    </a:t>
            </a:r>
            <a:r>
              <a:rPr lang="vi-VN" sz="1800">
                <a:solidFill>
                  <a:srgbClr val="3F51B5"/>
                </a:solidFill>
                <a:latin typeface="Consolas"/>
                <a:ea typeface="Consolas"/>
                <a:cs typeface="Consolas"/>
                <a:sym typeface="Consolas"/>
              </a:rPr>
              <a:t>fun</a:t>
            </a:r>
            <a:r>
              <a:rPr lang="vi-VN" sz="1800">
                <a:latin typeface="Consolas"/>
                <a:ea typeface="Consolas"/>
                <a:cs typeface="Consolas"/>
                <a:sym typeface="Consolas"/>
              </a:rPr>
              <a:t> getAll(): Array&lt;Color&gt;</a:t>
            </a:r>
            <a:endParaRPr sz="1800">
              <a:latin typeface="Consolas"/>
              <a:ea typeface="Consolas"/>
              <a:cs typeface="Consolas"/>
              <a:sym typeface="Consolas"/>
            </a:endParaRPr>
          </a:p>
          <a:p>
            <a:pPr indent="0" lvl="0" marL="0" rtl="0" algn="l">
              <a:spcBef>
                <a:spcPts val="1000"/>
              </a:spcBef>
              <a:spcAft>
                <a:spcPts val="0"/>
              </a:spcAft>
              <a:buNone/>
            </a:pPr>
            <a:r>
              <a:rPr lang="vi-VN" sz="1800">
                <a:latin typeface="Consolas"/>
                <a:ea typeface="Consolas"/>
                <a:cs typeface="Consolas"/>
                <a:sym typeface="Consolas"/>
              </a:rPr>
              <a:t>    </a:t>
            </a:r>
            <a:r>
              <a:rPr lang="vi-VN" sz="1800">
                <a:solidFill>
                  <a:srgbClr val="9C27B0"/>
                </a:solidFill>
                <a:latin typeface="Consolas"/>
                <a:ea typeface="Consolas"/>
                <a:cs typeface="Consolas"/>
                <a:sym typeface="Consolas"/>
              </a:rPr>
              <a:t>@Insert</a:t>
            </a:r>
            <a:endParaRPr sz="1800">
              <a:solidFill>
                <a:srgbClr val="9C27B0"/>
              </a:solidFill>
              <a:latin typeface="Consolas"/>
              <a:ea typeface="Consolas"/>
              <a:cs typeface="Consolas"/>
              <a:sym typeface="Consolas"/>
            </a:endParaRPr>
          </a:p>
          <a:p>
            <a:pPr indent="0" lvl="0" marL="0" rtl="0" algn="l">
              <a:spcBef>
                <a:spcPts val="0"/>
              </a:spcBef>
              <a:spcAft>
                <a:spcPts val="0"/>
              </a:spcAft>
              <a:buNone/>
            </a:pPr>
            <a:r>
              <a:rPr lang="vi-VN" sz="1800">
                <a:latin typeface="Consolas"/>
                <a:ea typeface="Consolas"/>
                <a:cs typeface="Consolas"/>
                <a:sym typeface="Consolas"/>
              </a:rPr>
              <a:t>    </a:t>
            </a:r>
            <a:r>
              <a:rPr lang="vi-VN" sz="1800">
                <a:solidFill>
                  <a:srgbClr val="3F51B5"/>
                </a:solidFill>
                <a:latin typeface="Consolas"/>
                <a:ea typeface="Consolas"/>
                <a:cs typeface="Consolas"/>
                <a:sym typeface="Consolas"/>
              </a:rPr>
              <a:t>fun</a:t>
            </a:r>
            <a:r>
              <a:rPr lang="vi-VN" sz="1800">
                <a:latin typeface="Consolas"/>
                <a:ea typeface="Consolas"/>
                <a:cs typeface="Consolas"/>
                <a:sym typeface="Consolas"/>
              </a:rPr>
              <a:t> insert(vararg color: Color)</a:t>
            </a:r>
            <a:endParaRPr sz="1800">
              <a:latin typeface="Consolas"/>
              <a:ea typeface="Consolas"/>
              <a:cs typeface="Consolas"/>
              <a:sym typeface="Consolas"/>
            </a:endParaRPr>
          </a:p>
          <a:p>
            <a:pPr indent="0" lvl="0" marL="0" rtl="0" algn="l">
              <a:spcBef>
                <a:spcPts val="1000"/>
              </a:spcBef>
              <a:spcAft>
                <a:spcPts val="0"/>
              </a:spcAft>
              <a:buNone/>
            </a:pPr>
            <a:r>
              <a:rPr lang="vi-VN" sz="1800">
                <a:latin typeface="Consolas"/>
                <a:ea typeface="Consolas"/>
                <a:cs typeface="Consolas"/>
                <a:sym typeface="Consolas"/>
              </a:rPr>
              <a:t>    </a:t>
            </a:r>
            <a:r>
              <a:rPr lang="vi-VN" sz="1800">
                <a:solidFill>
                  <a:srgbClr val="9C27B0"/>
                </a:solidFill>
                <a:latin typeface="Consolas"/>
                <a:ea typeface="Consolas"/>
                <a:cs typeface="Consolas"/>
                <a:sym typeface="Consolas"/>
              </a:rPr>
              <a:t>@Update</a:t>
            </a:r>
            <a:endParaRPr sz="1800">
              <a:solidFill>
                <a:srgbClr val="9C27B0"/>
              </a:solidFill>
              <a:latin typeface="Consolas"/>
              <a:ea typeface="Consolas"/>
              <a:cs typeface="Consolas"/>
              <a:sym typeface="Consolas"/>
            </a:endParaRPr>
          </a:p>
          <a:p>
            <a:pPr indent="0" lvl="0" marL="0" rtl="0" algn="l">
              <a:spcBef>
                <a:spcPts val="0"/>
              </a:spcBef>
              <a:spcAft>
                <a:spcPts val="0"/>
              </a:spcAft>
              <a:buNone/>
            </a:pPr>
            <a:r>
              <a:rPr lang="vi-VN" sz="1800">
                <a:latin typeface="Consolas"/>
                <a:ea typeface="Consolas"/>
                <a:cs typeface="Consolas"/>
                <a:sym typeface="Consolas"/>
              </a:rPr>
              <a:t>    </a:t>
            </a:r>
            <a:r>
              <a:rPr lang="vi-VN" sz="1800">
                <a:solidFill>
                  <a:srgbClr val="3F51B5"/>
                </a:solidFill>
                <a:latin typeface="Consolas"/>
                <a:ea typeface="Consolas"/>
                <a:cs typeface="Consolas"/>
                <a:sym typeface="Consolas"/>
              </a:rPr>
              <a:t>fun</a:t>
            </a:r>
            <a:r>
              <a:rPr lang="vi-VN" sz="1800">
                <a:latin typeface="Consolas"/>
                <a:ea typeface="Consolas"/>
                <a:cs typeface="Consolas"/>
                <a:sym typeface="Consolas"/>
              </a:rPr>
              <a:t> update(color: Color)</a:t>
            </a:r>
            <a:endParaRPr sz="1800">
              <a:latin typeface="Consolas"/>
              <a:ea typeface="Consolas"/>
              <a:cs typeface="Consolas"/>
              <a:sym typeface="Consolas"/>
            </a:endParaRPr>
          </a:p>
          <a:p>
            <a:pPr indent="0" lvl="0" marL="0" rtl="0" algn="l">
              <a:spcBef>
                <a:spcPts val="1000"/>
              </a:spcBef>
              <a:spcAft>
                <a:spcPts val="0"/>
              </a:spcAft>
              <a:buNone/>
            </a:pPr>
            <a:r>
              <a:rPr lang="vi-VN" sz="1800">
                <a:latin typeface="Consolas"/>
                <a:ea typeface="Consolas"/>
                <a:cs typeface="Consolas"/>
                <a:sym typeface="Consolas"/>
              </a:rPr>
              <a:t>    </a:t>
            </a:r>
            <a:r>
              <a:rPr lang="vi-VN" sz="1800">
                <a:solidFill>
                  <a:srgbClr val="9C27B0"/>
                </a:solidFill>
                <a:latin typeface="Consolas"/>
                <a:ea typeface="Consolas"/>
                <a:cs typeface="Consolas"/>
                <a:sym typeface="Consolas"/>
              </a:rPr>
              <a:t>@Delete</a:t>
            </a:r>
            <a:endParaRPr sz="1800">
              <a:solidFill>
                <a:srgbClr val="9C27B0"/>
              </a:solidFill>
              <a:latin typeface="Consolas"/>
              <a:ea typeface="Consolas"/>
              <a:cs typeface="Consolas"/>
              <a:sym typeface="Consolas"/>
            </a:endParaRPr>
          </a:p>
          <a:p>
            <a:pPr indent="0" lvl="0" marL="0" rtl="0" algn="l">
              <a:spcBef>
                <a:spcPts val="0"/>
              </a:spcBef>
              <a:spcAft>
                <a:spcPts val="1000"/>
              </a:spcAft>
              <a:buNone/>
            </a:pPr>
            <a:r>
              <a:rPr lang="vi-VN" sz="1800">
                <a:latin typeface="Consolas"/>
                <a:ea typeface="Consolas"/>
                <a:cs typeface="Consolas"/>
                <a:sym typeface="Consolas"/>
              </a:rPr>
              <a:t>    </a:t>
            </a:r>
            <a:r>
              <a:rPr lang="vi-VN" sz="1800">
                <a:solidFill>
                  <a:srgbClr val="3F51B5"/>
                </a:solidFill>
                <a:latin typeface="Consolas"/>
                <a:ea typeface="Consolas"/>
                <a:cs typeface="Consolas"/>
                <a:sym typeface="Consolas"/>
              </a:rPr>
              <a:t>fun</a:t>
            </a:r>
            <a:r>
              <a:rPr lang="vi-VN" sz="1800">
                <a:latin typeface="Consolas"/>
                <a:ea typeface="Consolas"/>
                <a:cs typeface="Consolas"/>
                <a:sym typeface="Consolas"/>
              </a:rPr>
              <a:t> delete(color: Color)</a:t>
            </a:r>
            <a:endParaRPr sz="1800">
              <a:latin typeface="Consolas"/>
              <a:ea typeface="Consolas"/>
              <a:cs typeface="Consolas"/>
              <a:sym typeface="Consola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7"/>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Query</a:t>
            </a:r>
            <a:endParaRPr>
              <a:latin typeface="Arial"/>
              <a:ea typeface="Arial"/>
              <a:cs typeface="Arial"/>
              <a:sym typeface="Arial"/>
            </a:endParaRPr>
          </a:p>
        </p:txBody>
      </p:sp>
      <p:sp>
        <p:nvSpPr>
          <p:cNvPr id="254" name="Google Shape;254;p37"/>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255" name="Google Shape;255;p37"/>
          <p:cNvSpPr txBox="1"/>
          <p:nvPr/>
        </p:nvSpPr>
        <p:spPr>
          <a:xfrm>
            <a:off x="311700" y="1091575"/>
            <a:ext cx="8520600" cy="325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VN" sz="1800">
                <a:solidFill>
                  <a:srgbClr val="9C27B0"/>
                </a:solidFill>
                <a:latin typeface="Consolas"/>
                <a:ea typeface="Consolas"/>
                <a:cs typeface="Consolas"/>
                <a:sym typeface="Consolas"/>
              </a:rPr>
              <a:t>@Dao</a:t>
            </a:r>
            <a:endParaRPr sz="1800">
              <a:solidFill>
                <a:srgbClr val="9C27B0"/>
              </a:solidFill>
              <a:latin typeface="Consolas"/>
              <a:ea typeface="Consolas"/>
              <a:cs typeface="Consolas"/>
              <a:sym typeface="Consolas"/>
            </a:endParaRPr>
          </a:p>
          <a:p>
            <a:pPr indent="0" lvl="0" marL="0" rtl="0" algn="l">
              <a:spcBef>
                <a:spcPts val="0"/>
              </a:spcBef>
              <a:spcAft>
                <a:spcPts val="0"/>
              </a:spcAft>
              <a:buNone/>
            </a:pPr>
            <a:r>
              <a:rPr lang="vi-VN" sz="1800">
                <a:solidFill>
                  <a:srgbClr val="3F51B5"/>
                </a:solidFill>
                <a:latin typeface="Consolas"/>
                <a:ea typeface="Consolas"/>
                <a:cs typeface="Consolas"/>
                <a:sym typeface="Consolas"/>
              </a:rPr>
              <a:t>interface</a:t>
            </a:r>
            <a:r>
              <a:rPr lang="vi-VN" sz="1800">
                <a:latin typeface="Consolas"/>
                <a:ea typeface="Consolas"/>
                <a:cs typeface="Consolas"/>
                <a:sym typeface="Consolas"/>
              </a:rPr>
              <a:t> ColorDao {</a:t>
            </a:r>
            <a:endParaRPr sz="1800">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a:p>
            <a:pPr indent="0" lvl="0" marL="0" rtl="0" algn="l">
              <a:spcBef>
                <a:spcPts val="0"/>
              </a:spcBef>
              <a:spcAft>
                <a:spcPts val="0"/>
              </a:spcAft>
              <a:buNone/>
            </a:pPr>
            <a:r>
              <a:rPr lang="vi-VN" sz="1800">
                <a:latin typeface="Consolas"/>
                <a:ea typeface="Consolas"/>
                <a:cs typeface="Consolas"/>
                <a:sym typeface="Consolas"/>
              </a:rPr>
              <a:t>    </a:t>
            </a:r>
            <a:r>
              <a:rPr b="1" lang="vi-VN" sz="1800">
                <a:solidFill>
                  <a:srgbClr val="9C27B0"/>
                </a:solidFill>
                <a:latin typeface="Consolas"/>
                <a:ea typeface="Consolas"/>
                <a:cs typeface="Consolas"/>
                <a:sym typeface="Consolas"/>
              </a:rPr>
              <a:t>@Query</a:t>
            </a:r>
            <a:r>
              <a:rPr b="1" lang="vi-VN" sz="1800">
                <a:latin typeface="Consolas"/>
                <a:ea typeface="Consolas"/>
                <a:cs typeface="Consolas"/>
                <a:sym typeface="Consolas"/>
              </a:rPr>
              <a:t>(</a:t>
            </a:r>
            <a:r>
              <a:rPr b="1" lang="vi-VN" sz="1800">
                <a:solidFill>
                  <a:srgbClr val="388E3C"/>
                </a:solidFill>
                <a:latin typeface="Consolas"/>
                <a:ea typeface="Consolas"/>
                <a:cs typeface="Consolas"/>
                <a:sym typeface="Consolas"/>
              </a:rPr>
              <a:t>"SELECT * FROM colors"</a:t>
            </a:r>
            <a:r>
              <a:rPr b="1" lang="vi-VN" sz="1800">
                <a:latin typeface="Consolas"/>
                <a:ea typeface="Consolas"/>
                <a:cs typeface="Consolas"/>
                <a:sym typeface="Consolas"/>
              </a:rPr>
              <a:t>)</a:t>
            </a:r>
            <a:endParaRPr b="1" sz="1800">
              <a:latin typeface="Consolas"/>
              <a:ea typeface="Consolas"/>
              <a:cs typeface="Consolas"/>
              <a:sym typeface="Consolas"/>
            </a:endParaRPr>
          </a:p>
          <a:p>
            <a:pPr indent="0" lvl="0" marL="0" rtl="0" algn="l">
              <a:spcBef>
                <a:spcPts val="0"/>
              </a:spcBef>
              <a:spcAft>
                <a:spcPts val="0"/>
              </a:spcAft>
              <a:buNone/>
            </a:pPr>
            <a:r>
              <a:rPr lang="vi-VN" sz="1800">
                <a:latin typeface="Consolas"/>
                <a:ea typeface="Consolas"/>
                <a:cs typeface="Consolas"/>
                <a:sym typeface="Consolas"/>
              </a:rPr>
              <a:t>    </a:t>
            </a:r>
            <a:r>
              <a:rPr lang="vi-VN" sz="1800">
                <a:solidFill>
                  <a:srgbClr val="3F51B5"/>
                </a:solidFill>
                <a:latin typeface="Consolas"/>
                <a:ea typeface="Consolas"/>
                <a:cs typeface="Consolas"/>
                <a:sym typeface="Consolas"/>
              </a:rPr>
              <a:t>fun</a:t>
            </a:r>
            <a:r>
              <a:rPr lang="vi-VN" sz="1800">
                <a:latin typeface="Consolas"/>
                <a:ea typeface="Consolas"/>
                <a:cs typeface="Consolas"/>
                <a:sym typeface="Consolas"/>
              </a:rPr>
              <a:t> getAll(): Array&lt;Color&gt;</a:t>
            </a:r>
            <a:endParaRPr sz="300">
              <a:latin typeface="Consolas"/>
              <a:ea typeface="Consolas"/>
              <a:cs typeface="Consolas"/>
              <a:sym typeface="Consolas"/>
            </a:endParaRPr>
          </a:p>
          <a:p>
            <a:pPr indent="0" lvl="0" marL="0" rtl="0" algn="l">
              <a:spcBef>
                <a:spcPts val="1000"/>
              </a:spcBef>
              <a:spcAft>
                <a:spcPts val="0"/>
              </a:spcAft>
              <a:buNone/>
            </a:pPr>
            <a:r>
              <a:t/>
            </a:r>
            <a:endParaRPr sz="300">
              <a:latin typeface="Consolas"/>
              <a:ea typeface="Consolas"/>
              <a:cs typeface="Consolas"/>
              <a:sym typeface="Consolas"/>
            </a:endParaRPr>
          </a:p>
          <a:p>
            <a:pPr indent="0" lvl="0" marL="0" rtl="0" algn="l">
              <a:spcBef>
                <a:spcPts val="1000"/>
              </a:spcBef>
              <a:spcAft>
                <a:spcPts val="0"/>
              </a:spcAft>
              <a:buNone/>
            </a:pPr>
            <a:r>
              <a:rPr lang="vi-VN" sz="1800">
                <a:latin typeface="Consolas"/>
                <a:ea typeface="Consolas"/>
                <a:cs typeface="Consolas"/>
                <a:sym typeface="Consolas"/>
              </a:rPr>
              <a:t>  </a:t>
            </a:r>
            <a:r>
              <a:rPr b="1" lang="vi-VN" sz="1800">
                <a:latin typeface="Consolas"/>
                <a:ea typeface="Consolas"/>
                <a:cs typeface="Consolas"/>
                <a:sym typeface="Consolas"/>
              </a:rPr>
              <a:t>  </a:t>
            </a:r>
            <a:r>
              <a:rPr b="1" lang="vi-VN" sz="1800">
                <a:solidFill>
                  <a:srgbClr val="9C27B0"/>
                </a:solidFill>
                <a:latin typeface="Consolas"/>
                <a:ea typeface="Consolas"/>
                <a:cs typeface="Consolas"/>
                <a:sym typeface="Consolas"/>
              </a:rPr>
              <a:t>@Query</a:t>
            </a:r>
            <a:r>
              <a:rPr b="1" lang="vi-VN" sz="1800">
                <a:latin typeface="Consolas"/>
                <a:ea typeface="Consolas"/>
                <a:cs typeface="Consolas"/>
                <a:sym typeface="Consolas"/>
              </a:rPr>
              <a:t>(</a:t>
            </a:r>
            <a:r>
              <a:rPr b="1" lang="vi-VN" sz="1800">
                <a:solidFill>
                  <a:srgbClr val="388E3C"/>
                </a:solidFill>
                <a:latin typeface="Consolas"/>
                <a:ea typeface="Consolas"/>
                <a:cs typeface="Consolas"/>
                <a:sym typeface="Consolas"/>
              </a:rPr>
              <a:t>"SELECT * FROM colors WHERE name </a:t>
            </a:r>
            <a:r>
              <a:rPr b="1" lang="vi-VN" sz="1800">
                <a:solidFill>
                  <a:srgbClr val="388E3C"/>
                </a:solidFill>
                <a:latin typeface="Consolas"/>
                <a:ea typeface="Consolas"/>
                <a:cs typeface="Consolas"/>
                <a:sym typeface="Consolas"/>
              </a:rPr>
              <a:t>=</a:t>
            </a:r>
            <a:r>
              <a:rPr b="1" lang="vi-VN" sz="1800">
                <a:solidFill>
                  <a:srgbClr val="388E3C"/>
                </a:solidFill>
                <a:latin typeface="Consolas"/>
                <a:ea typeface="Consolas"/>
                <a:cs typeface="Consolas"/>
                <a:sym typeface="Consolas"/>
              </a:rPr>
              <a:t> :name"</a:t>
            </a:r>
            <a:r>
              <a:rPr b="1" lang="vi-VN" sz="1800">
                <a:latin typeface="Consolas"/>
                <a:ea typeface="Consolas"/>
                <a:cs typeface="Consolas"/>
                <a:sym typeface="Consolas"/>
              </a:rPr>
              <a:t>)</a:t>
            </a:r>
            <a:endParaRPr b="1" sz="1800">
              <a:latin typeface="Consolas"/>
              <a:ea typeface="Consolas"/>
              <a:cs typeface="Consolas"/>
              <a:sym typeface="Consolas"/>
            </a:endParaRPr>
          </a:p>
          <a:p>
            <a:pPr indent="0" lvl="0" marL="0" rtl="0" algn="l">
              <a:spcBef>
                <a:spcPts val="0"/>
              </a:spcBef>
              <a:spcAft>
                <a:spcPts val="0"/>
              </a:spcAft>
              <a:buNone/>
            </a:pPr>
            <a:r>
              <a:rPr lang="vi-VN" sz="1800">
                <a:latin typeface="Consolas"/>
                <a:ea typeface="Consolas"/>
                <a:cs typeface="Consolas"/>
                <a:sym typeface="Consolas"/>
              </a:rPr>
              <a:t>    </a:t>
            </a:r>
            <a:r>
              <a:rPr lang="vi-VN" sz="1800">
                <a:solidFill>
                  <a:srgbClr val="3F51B5"/>
                </a:solidFill>
                <a:latin typeface="Consolas"/>
                <a:ea typeface="Consolas"/>
                <a:cs typeface="Consolas"/>
                <a:sym typeface="Consolas"/>
              </a:rPr>
              <a:t>fun</a:t>
            </a:r>
            <a:r>
              <a:rPr lang="vi-VN" sz="1800">
                <a:latin typeface="Consolas"/>
                <a:ea typeface="Consolas"/>
                <a:cs typeface="Consolas"/>
                <a:sym typeface="Consolas"/>
              </a:rPr>
              <a:t> getColorByName(name: String): LiveData&lt;Color&gt;</a:t>
            </a:r>
            <a:endParaRPr sz="300">
              <a:latin typeface="Consolas"/>
              <a:ea typeface="Consolas"/>
              <a:cs typeface="Consolas"/>
              <a:sym typeface="Consolas"/>
            </a:endParaRPr>
          </a:p>
          <a:p>
            <a:pPr indent="0" lvl="0" marL="0" rtl="0" algn="l">
              <a:spcBef>
                <a:spcPts val="1000"/>
              </a:spcBef>
              <a:spcAft>
                <a:spcPts val="0"/>
              </a:spcAft>
              <a:buNone/>
            </a:pPr>
            <a:r>
              <a:t/>
            </a:r>
            <a:endParaRPr sz="300">
              <a:latin typeface="Consolas"/>
              <a:ea typeface="Consolas"/>
              <a:cs typeface="Consolas"/>
              <a:sym typeface="Consolas"/>
            </a:endParaRPr>
          </a:p>
          <a:p>
            <a:pPr indent="0" lvl="0" marL="0" rtl="0" algn="l">
              <a:spcBef>
                <a:spcPts val="1000"/>
              </a:spcBef>
              <a:spcAft>
                <a:spcPts val="0"/>
              </a:spcAft>
              <a:buNone/>
            </a:pPr>
            <a:r>
              <a:rPr b="1" lang="vi-VN" sz="1800">
                <a:latin typeface="Consolas"/>
                <a:ea typeface="Consolas"/>
                <a:cs typeface="Consolas"/>
                <a:sym typeface="Consolas"/>
              </a:rPr>
              <a:t>    </a:t>
            </a:r>
            <a:r>
              <a:rPr b="1" lang="vi-VN" sz="1800">
                <a:solidFill>
                  <a:srgbClr val="9C27B0"/>
                </a:solidFill>
                <a:latin typeface="Consolas"/>
                <a:ea typeface="Consolas"/>
                <a:cs typeface="Consolas"/>
                <a:sym typeface="Consolas"/>
              </a:rPr>
              <a:t>@Query</a:t>
            </a:r>
            <a:r>
              <a:rPr b="1" lang="vi-VN" sz="1800">
                <a:latin typeface="Consolas"/>
                <a:ea typeface="Consolas"/>
                <a:cs typeface="Consolas"/>
                <a:sym typeface="Consolas"/>
              </a:rPr>
              <a:t>(</a:t>
            </a:r>
            <a:r>
              <a:rPr b="1" lang="vi-VN" sz="1800">
                <a:solidFill>
                  <a:srgbClr val="388E3C"/>
                </a:solidFill>
                <a:latin typeface="Consolas"/>
                <a:ea typeface="Consolas"/>
                <a:cs typeface="Consolas"/>
                <a:sym typeface="Consolas"/>
              </a:rPr>
              <a:t>"SELECT * FROM colors WHERE hex_color </a:t>
            </a:r>
            <a:r>
              <a:rPr b="1" lang="vi-VN" sz="1800">
                <a:solidFill>
                  <a:srgbClr val="388E3C"/>
                </a:solidFill>
                <a:latin typeface="Consolas"/>
                <a:ea typeface="Consolas"/>
                <a:cs typeface="Consolas"/>
                <a:sym typeface="Consolas"/>
              </a:rPr>
              <a:t>=</a:t>
            </a:r>
            <a:r>
              <a:rPr b="1" lang="vi-VN" sz="1800">
                <a:solidFill>
                  <a:srgbClr val="388E3C"/>
                </a:solidFill>
                <a:latin typeface="Consolas"/>
                <a:ea typeface="Consolas"/>
                <a:cs typeface="Consolas"/>
                <a:sym typeface="Consolas"/>
              </a:rPr>
              <a:t> :hex"</a:t>
            </a:r>
            <a:r>
              <a:rPr b="1" lang="vi-VN" sz="1800">
                <a:latin typeface="Consolas"/>
                <a:ea typeface="Consolas"/>
                <a:cs typeface="Consolas"/>
                <a:sym typeface="Consolas"/>
              </a:rPr>
              <a:t>)</a:t>
            </a:r>
            <a:endParaRPr b="1" sz="1800">
              <a:latin typeface="Consolas"/>
              <a:ea typeface="Consolas"/>
              <a:cs typeface="Consolas"/>
              <a:sym typeface="Consolas"/>
            </a:endParaRPr>
          </a:p>
          <a:p>
            <a:pPr indent="0" lvl="0" marL="0" rtl="0" algn="l">
              <a:spcBef>
                <a:spcPts val="0"/>
              </a:spcBef>
              <a:spcAft>
                <a:spcPts val="1000"/>
              </a:spcAft>
              <a:buNone/>
            </a:pPr>
            <a:r>
              <a:rPr lang="vi-VN" sz="1800">
                <a:latin typeface="Consolas"/>
                <a:ea typeface="Consolas"/>
                <a:cs typeface="Consolas"/>
                <a:sym typeface="Consolas"/>
              </a:rPr>
              <a:t>    </a:t>
            </a:r>
            <a:r>
              <a:rPr lang="vi-VN" sz="1800">
                <a:solidFill>
                  <a:srgbClr val="3F51B5"/>
                </a:solidFill>
                <a:latin typeface="Consolas"/>
                <a:ea typeface="Consolas"/>
                <a:cs typeface="Consolas"/>
                <a:sym typeface="Consolas"/>
              </a:rPr>
              <a:t>fun</a:t>
            </a:r>
            <a:r>
              <a:rPr lang="vi-VN" sz="1800">
                <a:latin typeface="Consolas"/>
                <a:ea typeface="Consolas"/>
                <a:cs typeface="Consolas"/>
                <a:sym typeface="Consolas"/>
              </a:rPr>
              <a:t> getColorByHex(hex: String): LiveData&lt;Color&gt;</a:t>
            </a:r>
            <a:endParaRPr sz="1800">
              <a:latin typeface="Consolas"/>
              <a:ea typeface="Consolas"/>
              <a:cs typeface="Consolas"/>
              <a:sym typeface="Consola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8"/>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Insert</a:t>
            </a:r>
            <a:endParaRPr>
              <a:latin typeface="Arial"/>
              <a:ea typeface="Arial"/>
              <a:cs typeface="Arial"/>
              <a:sym typeface="Arial"/>
            </a:endParaRPr>
          </a:p>
        </p:txBody>
      </p:sp>
      <p:sp>
        <p:nvSpPr>
          <p:cNvPr id="261" name="Google Shape;261;p38"/>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262" name="Google Shape;262;p38"/>
          <p:cNvSpPr txBox="1"/>
          <p:nvPr/>
        </p:nvSpPr>
        <p:spPr>
          <a:xfrm>
            <a:off x="311700" y="1381075"/>
            <a:ext cx="8520600" cy="288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VN" sz="1800">
                <a:solidFill>
                  <a:srgbClr val="9C27B0"/>
                </a:solidFill>
                <a:latin typeface="Consolas"/>
                <a:ea typeface="Consolas"/>
                <a:cs typeface="Consolas"/>
                <a:sym typeface="Consolas"/>
              </a:rPr>
              <a:t>@Dao</a:t>
            </a:r>
            <a:endParaRPr sz="1800">
              <a:solidFill>
                <a:srgbClr val="9C27B0"/>
              </a:solidFill>
              <a:latin typeface="Consolas"/>
              <a:ea typeface="Consolas"/>
              <a:cs typeface="Consolas"/>
              <a:sym typeface="Consolas"/>
            </a:endParaRPr>
          </a:p>
          <a:p>
            <a:pPr indent="0" lvl="0" marL="0" rtl="0" algn="l">
              <a:spcBef>
                <a:spcPts val="0"/>
              </a:spcBef>
              <a:spcAft>
                <a:spcPts val="0"/>
              </a:spcAft>
              <a:buNone/>
            </a:pPr>
            <a:r>
              <a:rPr lang="vi-VN" sz="1800">
                <a:solidFill>
                  <a:srgbClr val="3F51B5"/>
                </a:solidFill>
                <a:latin typeface="Consolas"/>
                <a:ea typeface="Consolas"/>
                <a:cs typeface="Consolas"/>
                <a:sym typeface="Consolas"/>
              </a:rPr>
              <a:t>interface</a:t>
            </a:r>
            <a:r>
              <a:rPr lang="vi-VN" sz="1800">
                <a:latin typeface="Consolas"/>
                <a:ea typeface="Consolas"/>
                <a:cs typeface="Consolas"/>
                <a:sym typeface="Consolas"/>
              </a:rPr>
              <a:t> ColorDao {</a:t>
            </a:r>
            <a:endParaRPr sz="1800">
              <a:latin typeface="Consolas"/>
              <a:ea typeface="Consolas"/>
              <a:cs typeface="Consolas"/>
              <a:sym typeface="Consolas"/>
            </a:endParaRPr>
          </a:p>
          <a:p>
            <a:pPr indent="0" lvl="0" marL="0" rtl="0" algn="l">
              <a:spcBef>
                <a:spcPts val="0"/>
              </a:spcBef>
              <a:spcAft>
                <a:spcPts val="0"/>
              </a:spcAft>
              <a:buNone/>
            </a:pPr>
            <a:r>
              <a:rPr lang="vi-VN" sz="1800">
                <a:latin typeface="Consolas"/>
                <a:ea typeface="Consolas"/>
                <a:cs typeface="Consolas"/>
                <a:sym typeface="Consolas"/>
              </a:rPr>
              <a:t>    ...</a:t>
            </a:r>
            <a:endParaRPr sz="1800">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a:p>
            <a:pPr indent="0" lvl="0" marL="0" rtl="0" algn="l">
              <a:spcBef>
                <a:spcPts val="0"/>
              </a:spcBef>
              <a:spcAft>
                <a:spcPts val="0"/>
              </a:spcAft>
              <a:buNone/>
            </a:pPr>
            <a:r>
              <a:rPr lang="vi-VN" sz="1800">
                <a:latin typeface="Consolas"/>
                <a:ea typeface="Consolas"/>
                <a:cs typeface="Consolas"/>
                <a:sym typeface="Consolas"/>
              </a:rPr>
              <a:t>   </a:t>
            </a:r>
            <a:r>
              <a:rPr b="1" lang="vi-VN" sz="1800">
                <a:latin typeface="Consolas"/>
                <a:ea typeface="Consolas"/>
                <a:cs typeface="Consolas"/>
                <a:sym typeface="Consolas"/>
              </a:rPr>
              <a:t> </a:t>
            </a:r>
            <a:r>
              <a:rPr b="1" lang="vi-VN" sz="1800">
                <a:solidFill>
                  <a:srgbClr val="9C27B0"/>
                </a:solidFill>
                <a:latin typeface="Consolas"/>
                <a:ea typeface="Consolas"/>
                <a:cs typeface="Consolas"/>
                <a:sym typeface="Consolas"/>
              </a:rPr>
              <a:t>@Insert</a:t>
            </a:r>
            <a:endParaRPr b="1" sz="1800">
              <a:solidFill>
                <a:srgbClr val="9C27B0"/>
              </a:solidFill>
              <a:latin typeface="Consolas"/>
              <a:ea typeface="Consolas"/>
              <a:cs typeface="Consolas"/>
              <a:sym typeface="Consolas"/>
            </a:endParaRPr>
          </a:p>
          <a:p>
            <a:pPr indent="0" lvl="0" marL="0" rtl="0" algn="l">
              <a:spcBef>
                <a:spcPts val="0"/>
              </a:spcBef>
              <a:spcAft>
                <a:spcPts val="0"/>
              </a:spcAft>
              <a:buNone/>
            </a:pPr>
            <a:r>
              <a:rPr lang="vi-VN" sz="1800">
                <a:latin typeface="Consolas"/>
                <a:ea typeface="Consolas"/>
                <a:cs typeface="Consolas"/>
                <a:sym typeface="Consolas"/>
              </a:rPr>
              <a:t>    </a:t>
            </a:r>
            <a:r>
              <a:rPr lang="vi-VN" sz="1800">
                <a:solidFill>
                  <a:srgbClr val="3F51B5"/>
                </a:solidFill>
                <a:latin typeface="Consolas"/>
                <a:ea typeface="Consolas"/>
                <a:cs typeface="Consolas"/>
                <a:sym typeface="Consolas"/>
              </a:rPr>
              <a:t>fun</a:t>
            </a:r>
            <a:r>
              <a:rPr lang="vi-VN" sz="1800">
                <a:latin typeface="Consolas"/>
                <a:ea typeface="Consolas"/>
                <a:cs typeface="Consolas"/>
                <a:sym typeface="Consolas"/>
              </a:rPr>
              <a:t> insert(</a:t>
            </a:r>
            <a:r>
              <a:rPr lang="vi-VN" sz="1800">
                <a:solidFill>
                  <a:srgbClr val="3F51B5"/>
                </a:solidFill>
                <a:latin typeface="Consolas"/>
                <a:ea typeface="Consolas"/>
                <a:cs typeface="Consolas"/>
                <a:sym typeface="Consolas"/>
              </a:rPr>
              <a:t>vararg</a:t>
            </a:r>
            <a:r>
              <a:rPr lang="vi-VN" sz="1800">
                <a:latin typeface="Consolas"/>
                <a:ea typeface="Consolas"/>
                <a:cs typeface="Consolas"/>
                <a:sym typeface="Consolas"/>
              </a:rPr>
              <a:t> color: Color)</a:t>
            </a:r>
            <a:endParaRPr sz="1800">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a:p>
            <a:pPr indent="0" lvl="0" marL="0" rtl="0" algn="l">
              <a:spcBef>
                <a:spcPts val="0"/>
              </a:spcBef>
              <a:spcAft>
                <a:spcPts val="0"/>
              </a:spcAft>
              <a:buNone/>
            </a:pPr>
            <a:r>
              <a:rPr lang="vi-VN" sz="1800">
                <a:latin typeface="Consolas"/>
                <a:ea typeface="Consolas"/>
                <a:cs typeface="Consolas"/>
                <a:sym typeface="Consolas"/>
              </a:rPr>
              <a:t>    ...</a:t>
            </a:r>
            <a:endParaRPr sz="1800">
              <a:latin typeface="Consolas"/>
              <a:ea typeface="Consolas"/>
              <a:cs typeface="Consolas"/>
              <a:sym typeface="Consolas"/>
            </a:endParaRPr>
          </a:p>
          <a:p>
            <a:pPr indent="0" lvl="0" marL="0" rtl="0" algn="l">
              <a:spcBef>
                <a:spcPts val="0"/>
              </a:spcBef>
              <a:spcAft>
                <a:spcPts val="595"/>
              </a:spcAft>
              <a:buNone/>
            </a:pPr>
            <a:r>
              <a:rPr lang="vi-VN" sz="1800">
                <a:latin typeface="Consolas"/>
                <a:ea typeface="Consolas"/>
                <a:cs typeface="Consolas"/>
                <a:sym typeface="Consolas"/>
              </a:rPr>
              <a:t>}</a:t>
            </a:r>
            <a:endParaRPr sz="1800">
              <a:latin typeface="Consolas"/>
              <a:ea typeface="Consolas"/>
              <a:cs typeface="Consolas"/>
              <a:sym typeface="Consola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9"/>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Update</a:t>
            </a:r>
            <a:endParaRPr>
              <a:latin typeface="Arial"/>
              <a:ea typeface="Arial"/>
              <a:cs typeface="Arial"/>
              <a:sym typeface="Arial"/>
            </a:endParaRPr>
          </a:p>
        </p:txBody>
      </p:sp>
      <p:sp>
        <p:nvSpPr>
          <p:cNvPr id="268" name="Google Shape;268;p39"/>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269" name="Google Shape;269;p39"/>
          <p:cNvSpPr txBox="1"/>
          <p:nvPr/>
        </p:nvSpPr>
        <p:spPr>
          <a:xfrm>
            <a:off x="311700" y="1381075"/>
            <a:ext cx="8520600" cy="234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VN" sz="1800">
                <a:solidFill>
                  <a:srgbClr val="9C27B0"/>
                </a:solidFill>
                <a:latin typeface="Consolas"/>
                <a:ea typeface="Consolas"/>
                <a:cs typeface="Consolas"/>
                <a:sym typeface="Consolas"/>
              </a:rPr>
              <a:t>@Dao</a:t>
            </a:r>
            <a:endParaRPr sz="1800">
              <a:solidFill>
                <a:srgbClr val="9C27B0"/>
              </a:solidFill>
              <a:latin typeface="Consolas"/>
              <a:ea typeface="Consolas"/>
              <a:cs typeface="Consolas"/>
              <a:sym typeface="Consolas"/>
            </a:endParaRPr>
          </a:p>
          <a:p>
            <a:pPr indent="0" lvl="0" marL="0" rtl="0" algn="l">
              <a:spcBef>
                <a:spcPts val="0"/>
              </a:spcBef>
              <a:spcAft>
                <a:spcPts val="0"/>
              </a:spcAft>
              <a:buNone/>
            </a:pPr>
            <a:r>
              <a:rPr lang="vi-VN" sz="1800">
                <a:solidFill>
                  <a:srgbClr val="3F51B5"/>
                </a:solidFill>
                <a:latin typeface="Consolas"/>
                <a:ea typeface="Consolas"/>
                <a:cs typeface="Consolas"/>
                <a:sym typeface="Consolas"/>
              </a:rPr>
              <a:t>interface</a:t>
            </a:r>
            <a:r>
              <a:rPr lang="vi-VN" sz="1800">
                <a:latin typeface="Consolas"/>
                <a:ea typeface="Consolas"/>
                <a:cs typeface="Consolas"/>
                <a:sym typeface="Consolas"/>
              </a:rPr>
              <a:t> ColorDao {</a:t>
            </a:r>
            <a:endParaRPr sz="1800">
              <a:latin typeface="Consolas"/>
              <a:ea typeface="Consolas"/>
              <a:cs typeface="Consolas"/>
              <a:sym typeface="Consolas"/>
            </a:endParaRPr>
          </a:p>
          <a:p>
            <a:pPr indent="0" lvl="0" marL="0" rtl="0" algn="l">
              <a:spcBef>
                <a:spcPts val="0"/>
              </a:spcBef>
              <a:spcAft>
                <a:spcPts val="0"/>
              </a:spcAft>
              <a:buNone/>
            </a:pPr>
            <a:r>
              <a:rPr lang="vi-VN" sz="1800">
                <a:latin typeface="Consolas"/>
                <a:ea typeface="Consolas"/>
                <a:cs typeface="Consolas"/>
                <a:sym typeface="Consolas"/>
              </a:rPr>
              <a:t>    ...</a:t>
            </a:r>
            <a:endParaRPr sz="1800">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a:p>
            <a:pPr indent="0" lvl="0" marL="0" rtl="0" algn="l">
              <a:spcBef>
                <a:spcPts val="0"/>
              </a:spcBef>
              <a:spcAft>
                <a:spcPts val="0"/>
              </a:spcAft>
              <a:buNone/>
            </a:pPr>
            <a:r>
              <a:rPr lang="vi-VN" sz="1800">
                <a:latin typeface="Consolas"/>
                <a:ea typeface="Consolas"/>
                <a:cs typeface="Consolas"/>
                <a:sym typeface="Consolas"/>
              </a:rPr>
              <a:t>    </a:t>
            </a:r>
            <a:r>
              <a:rPr b="1" lang="vi-VN" sz="1800">
                <a:solidFill>
                  <a:srgbClr val="9C27B0"/>
                </a:solidFill>
                <a:latin typeface="Consolas"/>
                <a:ea typeface="Consolas"/>
                <a:cs typeface="Consolas"/>
                <a:sym typeface="Consolas"/>
              </a:rPr>
              <a:t>@Update</a:t>
            </a:r>
            <a:endParaRPr b="1" sz="1800">
              <a:solidFill>
                <a:srgbClr val="9C27B0"/>
              </a:solidFill>
              <a:latin typeface="Consolas"/>
              <a:ea typeface="Consolas"/>
              <a:cs typeface="Consolas"/>
              <a:sym typeface="Consolas"/>
            </a:endParaRPr>
          </a:p>
          <a:p>
            <a:pPr indent="0" lvl="0" marL="0" rtl="0" algn="l">
              <a:spcBef>
                <a:spcPts val="0"/>
              </a:spcBef>
              <a:spcAft>
                <a:spcPts val="0"/>
              </a:spcAft>
              <a:buNone/>
            </a:pPr>
            <a:r>
              <a:rPr lang="vi-VN" sz="1800">
                <a:latin typeface="Consolas"/>
                <a:ea typeface="Consolas"/>
                <a:cs typeface="Consolas"/>
                <a:sym typeface="Consolas"/>
              </a:rPr>
              <a:t>    </a:t>
            </a:r>
            <a:r>
              <a:rPr lang="vi-VN" sz="1800">
                <a:solidFill>
                  <a:srgbClr val="3F51B5"/>
                </a:solidFill>
                <a:latin typeface="Consolas"/>
                <a:ea typeface="Consolas"/>
                <a:cs typeface="Consolas"/>
                <a:sym typeface="Consolas"/>
              </a:rPr>
              <a:t>fun</a:t>
            </a:r>
            <a:r>
              <a:rPr lang="vi-VN" sz="1800">
                <a:latin typeface="Consolas"/>
                <a:ea typeface="Consolas"/>
                <a:cs typeface="Consolas"/>
                <a:sym typeface="Consolas"/>
              </a:rPr>
              <a:t> update(color: Color)</a:t>
            </a:r>
            <a:endParaRPr sz="1800">
              <a:latin typeface="Consolas"/>
              <a:ea typeface="Consolas"/>
              <a:cs typeface="Consolas"/>
              <a:sym typeface="Consolas"/>
            </a:endParaRPr>
          </a:p>
          <a:p>
            <a:pPr indent="0" lvl="0" marL="0" rtl="0" algn="l">
              <a:spcBef>
                <a:spcPts val="0"/>
              </a:spcBef>
              <a:spcAft>
                <a:spcPts val="0"/>
              </a:spcAft>
              <a:buNone/>
            </a:pPr>
            <a:r>
              <a:rPr lang="vi-VN" sz="1800">
                <a:solidFill>
                  <a:srgbClr val="000000"/>
                </a:solidFill>
                <a:latin typeface="Consolas"/>
                <a:ea typeface="Consolas"/>
                <a:cs typeface="Consolas"/>
                <a:sym typeface="Consolas"/>
              </a:rPr>
              <a:t>   </a:t>
            </a:r>
            <a:endParaRPr sz="1800">
              <a:solidFill>
                <a:srgbClr val="000000"/>
              </a:solidFill>
              <a:latin typeface="Consolas"/>
              <a:ea typeface="Consolas"/>
              <a:cs typeface="Consolas"/>
              <a:sym typeface="Consolas"/>
            </a:endParaRPr>
          </a:p>
          <a:p>
            <a:pPr indent="0" lvl="0" marL="0" rtl="0" algn="l">
              <a:spcBef>
                <a:spcPts val="0"/>
              </a:spcBef>
              <a:spcAft>
                <a:spcPts val="0"/>
              </a:spcAft>
              <a:buNone/>
            </a:pPr>
            <a:r>
              <a:rPr lang="vi-VN" sz="1800">
                <a:solidFill>
                  <a:srgbClr val="000000"/>
                </a:solidFill>
                <a:latin typeface="Consolas"/>
                <a:ea typeface="Consolas"/>
                <a:cs typeface="Consolas"/>
                <a:sym typeface="Consolas"/>
              </a:rPr>
              <a:t>    ...</a:t>
            </a:r>
            <a:endParaRPr sz="1800">
              <a:latin typeface="Consolas"/>
              <a:ea typeface="Consolas"/>
              <a:cs typeface="Consolas"/>
              <a:sym typeface="Consolas"/>
            </a:endParaRPr>
          </a:p>
          <a:p>
            <a:pPr indent="0" lvl="0" marL="0" rtl="0" algn="l">
              <a:spcBef>
                <a:spcPts val="0"/>
              </a:spcBef>
              <a:spcAft>
                <a:spcPts val="595"/>
              </a:spcAft>
              <a:buNone/>
            </a:pPr>
            <a:r>
              <a:rPr lang="vi-VN" sz="1800">
                <a:latin typeface="Consolas"/>
                <a:ea typeface="Consolas"/>
                <a:cs typeface="Consolas"/>
                <a:sym typeface="Consolas"/>
              </a:rPr>
              <a:t>}</a:t>
            </a:r>
            <a:endParaRPr sz="1800">
              <a:latin typeface="Consolas"/>
              <a:ea typeface="Consolas"/>
              <a:cs typeface="Consolas"/>
              <a:sym typeface="Consola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0"/>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Delete</a:t>
            </a:r>
            <a:endParaRPr>
              <a:latin typeface="Arial"/>
              <a:ea typeface="Arial"/>
              <a:cs typeface="Arial"/>
              <a:sym typeface="Arial"/>
            </a:endParaRPr>
          </a:p>
        </p:txBody>
      </p:sp>
      <p:sp>
        <p:nvSpPr>
          <p:cNvPr id="275" name="Google Shape;275;p40"/>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276" name="Google Shape;276;p40"/>
          <p:cNvSpPr txBox="1"/>
          <p:nvPr/>
        </p:nvSpPr>
        <p:spPr>
          <a:xfrm>
            <a:off x="311700" y="1373055"/>
            <a:ext cx="8520600" cy="242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VN" sz="1800">
                <a:solidFill>
                  <a:srgbClr val="9C27B0"/>
                </a:solidFill>
                <a:latin typeface="Consolas"/>
                <a:ea typeface="Consolas"/>
                <a:cs typeface="Consolas"/>
                <a:sym typeface="Consolas"/>
              </a:rPr>
              <a:t>@Dao</a:t>
            </a:r>
            <a:endParaRPr sz="1800">
              <a:solidFill>
                <a:srgbClr val="9C27B0"/>
              </a:solidFill>
              <a:latin typeface="Consolas"/>
              <a:ea typeface="Consolas"/>
              <a:cs typeface="Consolas"/>
              <a:sym typeface="Consolas"/>
            </a:endParaRPr>
          </a:p>
          <a:p>
            <a:pPr indent="0" lvl="0" marL="0" rtl="0" algn="l">
              <a:spcBef>
                <a:spcPts val="0"/>
              </a:spcBef>
              <a:spcAft>
                <a:spcPts val="0"/>
              </a:spcAft>
              <a:buNone/>
            </a:pPr>
            <a:r>
              <a:rPr lang="vi-VN" sz="1800">
                <a:solidFill>
                  <a:srgbClr val="3F51B5"/>
                </a:solidFill>
                <a:latin typeface="Consolas"/>
                <a:ea typeface="Consolas"/>
                <a:cs typeface="Consolas"/>
                <a:sym typeface="Consolas"/>
              </a:rPr>
              <a:t>interface</a:t>
            </a:r>
            <a:r>
              <a:rPr lang="vi-VN" sz="1800">
                <a:latin typeface="Consolas"/>
                <a:ea typeface="Consolas"/>
                <a:cs typeface="Consolas"/>
                <a:sym typeface="Consolas"/>
              </a:rPr>
              <a:t> ColorDao {</a:t>
            </a:r>
            <a:endParaRPr sz="1800">
              <a:latin typeface="Consolas"/>
              <a:ea typeface="Consolas"/>
              <a:cs typeface="Consolas"/>
              <a:sym typeface="Consolas"/>
            </a:endParaRPr>
          </a:p>
          <a:p>
            <a:pPr indent="0" lvl="0" marL="0" rtl="0" algn="l">
              <a:spcBef>
                <a:spcPts val="0"/>
              </a:spcBef>
              <a:spcAft>
                <a:spcPts val="0"/>
              </a:spcAft>
              <a:buNone/>
            </a:pPr>
            <a:r>
              <a:rPr lang="vi-VN" sz="1800">
                <a:latin typeface="Consolas"/>
                <a:ea typeface="Consolas"/>
                <a:cs typeface="Consolas"/>
                <a:sym typeface="Consolas"/>
              </a:rPr>
              <a:t>    ...</a:t>
            </a:r>
            <a:endParaRPr sz="1800">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a:p>
            <a:pPr indent="0" lvl="0" marL="0" rtl="0" algn="l">
              <a:spcBef>
                <a:spcPts val="0"/>
              </a:spcBef>
              <a:spcAft>
                <a:spcPts val="0"/>
              </a:spcAft>
              <a:buNone/>
            </a:pPr>
            <a:r>
              <a:rPr lang="vi-VN" sz="1800">
                <a:latin typeface="Consolas"/>
                <a:ea typeface="Consolas"/>
                <a:cs typeface="Consolas"/>
                <a:sym typeface="Consolas"/>
              </a:rPr>
              <a:t>    </a:t>
            </a:r>
            <a:r>
              <a:rPr b="1" lang="vi-VN" sz="1800">
                <a:solidFill>
                  <a:srgbClr val="9C27B0"/>
                </a:solidFill>
                <a:latin typeface="Consolas"/>
                <a:ea typeface="Consolas"/>
                <a:cs typeface="Consolas"/>
                <a:sym typeface="Consolas"/>
              </a:rPr>
              <a:t>@Delete</a:t>
            </a:r>
            <a:endParaRPr b="1" sz="1800">
              <a:solidFill>
                <a:srgbClr val="9C27B0"/>
              </a:solidFill>
              <a:latin typeface="Consolas"/>
              <a:ea typeface="Consolas"/>
              <a:cs typeface="Consolas"/>
              <a:sym typeface="Consolas"/>
            </a:endParaRPr>
          </a:p>
          <a:p>
            <a:pPr indent="0" lvl="0" marL="0" rtl="0" algn="l">
              <a:spcBef>
                <a:spcPts val="0"/>
              </a:spcBef>
              <a:spcAft>
                <a:spcPts val="0"/>
              </a:spcAft>
              <a:buNone/>
            </a:pPr>
            <a:r>
              <a:rPr lang="vi-VN" sz="1800">
                <a:latin typeface="Consolas"/>
                <a:ea typeface="Consolas"/>
                <a:cs typeface="Consolas"/>
                <a:sym typeface="Consolas"/>
              </a:rPr>
              <a:t>    </a:t>
            </a:r>
            <a:r>
              <a:rPr lang="vi-VN" sz="1800">
                <a:solidFill>
                  <a:srgbClr val="3F51B5"/>
                </a:solidFill>
                <a:latin typeface="Consolas"/>
                <a:ea typeface="Consolas"/>
                <a:cs typeface="Consolas"/>
                <a:sym typeface="Consolas"/>
              </a:rPr>
              <a:t>fun</a:t>
            </a:r>
            <a:r>
              <a:rPr lang="vi-VN" sz="1800">
                <a:latin typeface="Consolas"/>
                <a:ea typeface="Consolas"/>
                <a:cs typeface="Consolas"/>
                <a:sym typeface="Consolas"/>
              </a:rPr>
              <a:t> delete(color: Color)</a:t>
            </a:r>
            <a:endParaRPr sz="1800">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a:p>
            <a:pPr indent="0" lvl="0" marL="0" rtl="0" algn="l">
              <a:spcBef>
                <a:spcPts val="0"/>
              </a:spcBef>
              <a:spcAft>
                <a:spcPts val="0"/>
              </a:spcAft>
              <a:buNone/>
            </a:pPr>
            <a:r>
              <a:rPr lang="vi-VN" sz="1800">
                <a:latin typeface="Consolas"/>
                <a:ea typeface="Consolas"/>
                <a:cs typeface="Consolas"/>
                <a:sym typeface="Consolas"/>
              </a:rPr>
              <a:t>    ...</a:t>
            </a:r>
            <a:endParaRPr sz="1800">
              <a:latin typeface="Consolas"/>
              <a:ea typeface="Consolas"/>
              <a:cs typeface="Consolas"/>
              <a:sym typeface="Consolas"/>
            </a:endParaRPr>
          </a:p>
          <a:p>
            <a:pPr indent="0" lvl="0" marL="0" rtl="0" algn="l">
              <a:spcBef>
                <a:spcPts val="0"/>
              </a:spcBef>
              <a:spcAft>
                <a:spcPts val="595"/>
              </a:spcAft>
              <a:buNone/>
            </a:pPr>
            <a:r>
              <a:rPr lang="vi-VN" sz="1800">
                <a:latin typeface="Consolas"/>
                <a:ea typeface="Consolas"/>
                <a:cs typeface="Consolas"/>
                <a:sym typeface="Consolas"/>
              </a:rPr>
              <a:t>}</a:t>
            </a:r>
            <a:endParaRPr sz="1800">
              <a:latin typeface="Consolas"/>
              <a:ea typeface="Consolas"/>
              <a:cs typeface="Consolas"/>
              <a:sym typeface="Consola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1"/>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Tạo cơ sở dữ liệu Phòng</a:t>
            </a:r>
            <a:endParaRPr>
              <a:latin typeface="Arial"/>
              <a:ea typeface="Arial"/>
              <a:cs typeface="Arial"/>
              <a:sym typeface="Arial"/>
            </a:endParaRPr>
          </a:p>
        </p:txBody>
      </p:sp>
      <p:sp>
        <p:nvSpPr>
          <p:cNvPr id="282" name="Google Shape;282;p41"/>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283" name="Google Shape;283;p41"/>
          <p:cNvSpPr txBox="1"/>
          <p:nvPr>
            <p:ph idx="1" type="body"/>
          </p:nvPr>
        </p:nvSpPr>
        <p:spPr>
          <a:xfrm>
            <a:off x="205000" y="1304875"/>
            <a:ext cx="8520600" cy="1266900"/>
          </a:xfrm>
          <a:prstGeom prst="rect">
            <a:avLst/>
          </a:prstGeom>
          <a:noFill/>
          <a:ln>
            <a:noFill/>
          </a:ln>
        </p:spPr>
        <p:txBody>
          <a:bodyPr anchorCtr="0" anchor="t" bIns="91425" lIns="91425" spcFirstLastPara="1" rIns="91425" wrap="square" tIns="91425">
            <a:noAutofit/>
          </a:bodyPr>
          <a:lstStyle/>
          <a:p>
            <a:pPr indent="-361950" lvl="0" marL="457200" rtl="0" algn="l">
              <a:lnSpc>
                <a:spcPct val="115000"/>
              </a:lnSpc>
              <a:spcBef>
                <a:spcPts val="0"/>
              </a:spcBef>
              <a:spcAft>
                <a:spcPts val="1000"/>
              </a:spcAft>
              <a:buClr>
                <a:schemeClr val="dk1"/>
              </a:buClr>
              <a:buSzPts val="2100"/>
              <a:buChar char="●"/>
            </a:pPr>
            <a:r>
              <a:rPr lang="vi-VN" sz="2100">
                <a:solidFill>
                  <a:schemeClr val="dk1"/>
                </a:solidFill>
                <a:latin typeface="Arial"/>
                <a:ea typeface="Arial"/>
                <a:cs typeface="Arial"/>
                <a:sym typeface="Arial"/>
              </a:rPr>
              <a:t>Chú thích lớp bằng </a:t>
            </a:r>
            <a:r>
              <a:rPr lang="vi-VN" sz="2100">
                <a:solidFill>
                  <a:srgbClr val="9C27B0"/>
                </a:solidFill>
                <a:latin typeface="Courier New"/>
                <a:ea typeface="Courier New"/>
                <a:cs typeface="Courier New"/>
                <a:sym typeface="Courier New"/>
              </a:rPr>
              <a:t>@Database</a:t>
            </a:r>
            <a:r>
              <a:rPr lang="vi-VN" sz="2100">
                <a:solidFill>
                  <a:schemeClr val="dk1"/>
                </a:solidFill>
                <a:latin typeface="Arial"/>
                <a:ea typeface="Arial"/>
                <a:cs typeface="Arial"/>
                <a:sym typeface="Arial"/>
              </a:rPr>
              <a:t> và thêm danh sách các thực thể:</a:t>
            </a:r>
            <a:br>
              <a:rPr lang="vi-VN" sz="2200">
                <a:solidFill>
                  <a:schemeClr val="dk1"/>
                </a:solidFill>
              </a:rPr>
            </a:br>
            <a:r>
              <a:rPr lang="vi-VN" sz="2000">
                <a:solidFill>
                  <a:srgbClr val="9C27B0"/>
                </a:solidFill>
                <a:latin typeface="Courier New"/>
                <a:ea typeface="Courier New"/>
                <a:cs typeface="Courier New"/>
                <a:sym typeface="Courier New"/>
              </a:rPr>
              <a:t>@Database</a:t>
            </a:r>
            <a:r>
              <a:rPr lang="vi-VN" sz="2000">
                <a:solidFill>
                  <a:schemeClr val="dk1"/>
                </a:solidFill>
                <a:latin typeface="Courier New"/>
                <a:ea typeface="Courier New"/>
                <a:cs typeface="Courier New"/>
                <a:sym typeface="Courier New"/>
              </a:rPr>
              <a:t>(entities = [Color::</a:t>
            </a:r>
            <a:r>
              <a:rPr lang="vi-VN" sz="2000">
                <a:solidFill>
                  <a:srgbClr val="3F51B5"/>
                </a:solidFill>
                <a:latin typeface="Courier New"/>
                <a:ea typeface="Courier New"/>
                <a:cs typeface="Courier New"/>
                <a:sym typeface="Courier New"/>
              </a:rPr>
              <a:t>class</a:t>
            </a:r>
            <a:r>
              <a:rPr lang="vi-VN" sz="2000">
                <a:solidFill>
                  <a:schemeClr val="dk1"/>
                </a:solidFill>
                <a:latin typeface="Courier New"/>
                <a:ea typeface="Courier New"/>
                <a:cs typeface="Courier New"/>
                <a:sym typeface="Courier New"/>
              </a:rPr>
              <a:t>], version = </a:t>
            </a:r>
            <a:r>
              <a:rPr lang="vi-VN" sz="2000">
                <a:solidFill>
                  <a:srgbClr val="D81B60"/>
                </a:solidFill>
                <a:latin typeface="Courier New"/>
                <a:ea typeface="Courier New"/>
                <a:cs typeface="Courier New"/>
                <a:sym typeface="Courier New"/>
              </a:rPr>
              <a:t>1</a:t>
            </a:r>
            <a:r>
              <a:rPr lang="vi-VN" sz="2000">
                <a:solidFill>
                  <a:schemeClr val="dk1"/>
                </a:solidFill>
                <a:latin typeface="Courier New"/>
                <a:ea typeface="Courier New"/>
                <a:cs typeface="Courier New"/>
                <a:sym typeface="Courier New"/>
              </a:rPr>
              <a:t>)</a:t>
            </a:r>
            <a:endParaRPr sz="2100">
              <a:solidFill>
                <a:schemeClr val="dk1"/>
              </a:solidFill>
              <a:latin typeface="Arial"/>
              <a:ea typeface="Arial"/>
              <a:cs typeface="Arial"/>
              <a:sym typeface="Arial"/>
            </a:endParaRPr>
          </a:p>
        </p:txBody>
      </p:sp>
      <p:sp>
        <p:nvSpPr>
          <p:cNvPr id="284" name="Google Shape;284;p41"/>
          <p:cNvSpPr txBox="1"/>
          <p:nvPr/>
        </p:nvSpPr>
        <p:spPr>
          <a:xfrm>
            <a:off x="182950" y="2401825"/>
            <a:ext cx="8649300" cy="3000000"/>
          </a:xfrm>
          <a:prstGeom prst="rect">
            <a:avLst/>
          </a:prstGeom>
          <a:noFill/>
          <a:ln>
            <a:noFill/>
          </a:ln>
        </p:spPr>
        <p:txBody>
          <a:bodyPr anchorCtr="0" anchor="t" bIns="91425" lIns="91425" spcFirstLastPara="1" rIns="91425" wrap="square" tIns="91425">
            <a:noAutofit/>
          </a:bodyPr>
          <a:lstStyle/>
          <a:p>
            <a:pPr indent="-361950" lvl="0" marL="457200" marR="0" rtl="0" algn="l">
              <a:lnSpc>
                <a:spcPct val="115000"/>
              </a:lnSpc>
              <a:spcBef>
                <a:spcPts val="0"/>
              </a:spcBef>
              <a:spcAft>
                <a:spcPts val="0"/>
              </a:spcAft>
              <a:buClr>
                <a:schemeClr val="dk1"/>
              </a:buClr>
              <a:buSzPts val="2100"/>
              <a:buFont typeface="Roboto"/>
              <a:buChar char="●"/>
            </a:pPr>
            <a:r>
              <a:rPr i="0" lang="vi-VN" sz="2100" u="none" cap="none" strike="noStrike">
                <a:solidFill>
                  <a:schemeClr val="dk1"/>
                </a:solidFill>
              </a:rPr>
              <a:t>Khai báo lớp trừu tượng mở rộng </a:t>
            </a:r>
            <a:r>
              <a:rPr b="0" i="0" lang="vi-VN" sz="2100" u="none" cap="none" strike="noStrike">
                <a:solidFill>
                  <a:schemeClr val="dk1"/>
                </a:solidFill>
                <a:latin typeface="Courier New"/>
                <a:ea typeface="Courier New"/>
                <a:cs typeface="Courier New"/>
                <a:sym typeface="Courier New"/>
              </a:rPr>
              <a:t>RoomDatabase</a:t>
            </a:r>
            <a:r>
              <a:rPr i="0" lang="vi-VN" sz="2100" u="none" cap="none" strike="noStrike">
                <a:solidFill>
                  <a:schemeClr val="dk1"/>
                </a:solidFill>
              </a:rPr>
              <a:t>:</a:t>
            </a:r>
            <a:br>
              <a:rPr lang="vi-VN" sz="2200">
                <a:solidFill>
                  <a:schemeClr val="dk1"/>
                </a:solidFill>
                <a:latin typeface="Roboto"/>
                <a:ea typeface="Roboto"/>
                <a:cs typeface="Roboto"/>
                <a:sym typeface="Roboto"/>
              </a:rPr>
            </a:br>
            <a:r>
              <a:rPr lang="vi-VN" sz="2000">
                <a:solidFill>
                  <a:srgbClr val="3F51B5"/>
                </a:solidFill>
                <a:latin typeface="Courier New"/>
                <a:ea typeface="Courier New"/>
                <a:cs typeface="Courier New"/>
                <a:sym typeface="Courier New"/>
              </a:rPr>
              <a:t>abstract class</a:t>
            </a:r>
            <a:r>
              <a:rPr lang="vi-VN" sz="2000">
                <a:solidFill>
                  <a:schemeClr val="dk1"/>
                </a:solidFill>
                <a:latin typeface="Courier New"/>
                <a:ea typeface="Courier New"/>
                <a:cs typeface="Courier New"/>
                <a:sym typeface="Courier New"/>
              </a:rPr>
              <a:t> ColorDatabase : RoomDatabase() {</a:t>
            </a:r>
            <a:endParaRPr sz="2100">
              <a:solidFill>
                <a:schemeClr val="dk1"/>
              </a:solidFill>
            </a:endParaRPr>
          </a:p>
          <a:p>
            <a:pPr indent="-361950" lvl="1" marL="914400" marR="0" rtl="0" algn="l">
              <a:lnSpc>
                <a:spcPct val="115000"/>
              </a:lnSpc>
              <a:spcBef>
                <a:spcPts val="1500"/>
              </a:spcBef>
              <a:spcAft>
                <a:spcPts val="1000"/>
              </a:spcAft>
              <a:buClr>
                <a:schemeClr val="dk1"/>
              </a:buClr>
              <a:buSzPts val="2100"/>
              <a:buFont typeface="Roboto"/>
              <a:buChar char="○"/>
            </a:pPr>
            <a:r>
              <a:rPr i="0" lang="vi-VN" sz="2100" u="none" cap="none" strike="noStrike">
                <a:solidFill>
                  <a:schemeClr val="dk1"/>
                </a:solidFill>
              </a:rPr>
              <a:t>Khai báo phương thức trừu tượng không có đối số trả về DAO:</a:t>
            </a:r>
            <a:br>
              <a:rPr i="0" lang="vi-VN" sz="2100" u="none" cap="none" strike="noStrike">
                <a:solidFill>
                  <a:schemeClr val="dk1"/>
                </a:solidFill>
              </a:rPr>
            </a:br>
            <a:r>
              <a:rPr lang="vi-VN" sz="2000">
                <a:solidFill>
                  <a:srgbClr val="3F51B5"/>
                </a:solidFill>
                <a:latin typeface="Courier New"/>
                <a:ea typeface="Courier New"/>
                <a:cs typeface="Courier New"/>
                <a:sym typeface="Courier New"/>
              </a:rPr>
              <a:t>abstract fun</a:t>
            </a:r>
            <a:r>
              <a:rPr lang="vi-VN" sz="2000">
                <a:solidFill>
                  <a:schemeClr val="dk1"/>
                </a:solidFill>
                <a:latin typeface="Courier New"/>
                <a:ea typeface="Courier New"/>
                <a:cs typeface="Courier New"/>
                <a:sym typeface="Courier New"/>
              </a:rPr>
              <a:t> colorDao(): ColorDao</a:t>
            </a:r>
            <a:endParaRPr sz="13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2"/>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Ví dụ về cơ sở dữ liệu Phòng</a:t>
            </a:r>
            <a:endParaRPr>
              <a:latin typeface="Arial"/>
              <a:ea typeface="Arial"/>
              <a:cs typeface="Arial"/>
              <a:sym typeface="Arial"/>
            </a:endParaRPr>
          </a:p>
        </p:txBody>
      </p:sp>
      <p:sp>
        <p:nvSpPr>
          <p:cNvPr id="290" name="Google Shape;290;p42"/>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291" name="Google Shape;291;p42"/>
          <p:cNvSpPr txBox="1"/>
          <p:nvPr/>
        </p:nvSpPr>
        <p:spPr>
          <a:xfrm>
            <a:off x="311700" y="1037269"/>
            <a:ext cx="8520600" cy="355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vi-VN" sz="1700">
                <a:solidFill>
                  <a:srgbClr val="9C27B0"/>
                </a:solidFill>
                <a:latin typeface="Consolas"/>
                <a:ea typeface="Consolas"/>
                <a:cs typeface="Consolas"/>
                <a:sym typeface="Consolas"/>
              </a:rPr>
              <a:t>@Database</a:t>
            </a:r>
            <a:r>
              <a:rPr lang="vi-VN" sz="1700">
                <a:latin typeface="Consolas"/>
                <a:ea typeface="Consolas"/>
                <a:cs typeface="Consolas"/>
                <a:sym typeface="Consolas"/>
              </a:rPr>
              <a:t>(entities = [Color::</a:t>
            </a:r>
            <a:r>
              <a:rPr lang="vi-VN" sz="1700">
                <a:solidFill>
                  <a:srgbClr val="3F51B5"/>
                </a:solidFill>
                <a:latin typeface="Consolas"/>
                <a:ea typeface="Consolas"/>
                <a:cs typeface="Consolas"/>
                <a:sym typeface="Consolas"/>
              </a:rPr>
              <a:t>class</a:t>
            </a:r>
            <a:r>
              <a:rPr lang="vi-VN" sz="1700">
                <a:latin typeface="Consolas"/>
                <a:ea typeface="Consolas"/>
                <a:cs typeface="Consolas"/>
                <a:sym typeface="Consolas"/>
              </a:rPr>
              <a:t>], version = </a:t>
            </a:r>
            <a:r>
              <a:rPr lang="vi-VN" sz="1700">
                <a:solidFill>
                  <a:srgbClr val="D81B60"/>
                </a:solidFill>
                <a:latin typeface="Consolas"/>
                <a:ea typeface="Consolas"/>
                <a:cs typeface="Consolas"/>
                <a:sym typeface="Consolas"/>
              </a:rPr>
              <a:t>1</a:t>
            </a:r>
            <a:r>
              <a:rPr lang="vi-VN" sz="1700">
                <a:latin typeface="Consolas"/>
                <a:ea typeface="Consolas"/>
                <a:cs typeface="Consolas"/>
                <a:sym typeface="Consolas"/>
              </a:rPr>
              <a:t>)</a:t>
            </a:r>
            <a:endParaRPr sz="1700">
              <a:latin typeface="Consolas"/>
              <a:ea typeface="Consolas"/>
              <a:cs typeface="Consolas"/>
              <a:sym typeface="Consolas"/>
            </a:endParaRPr>
          </a:p>
          <a:p>
            <a:pPr indent="0" lvl="0" marL="0" rtl="0" algn="l">
              <a:spcBef>
                <a:spcPts val="1000"/>
              </a:spcBef>
              <a:spcAft>
                <a:spcPts val="0"/>
              </a:spcAft>
              <a:buNone/>
            </a:pPr>
            <a:r>
              <a:rPr b="1" lang="vi-VN" sz="1700">
                <a:solidFill>
                  <a:srgbClr val="3F51B5"/>
                </a:solidFill>
                <a:latin typeface="Consolas"/>
                <a:ea typeface="Consolas"/>
                <a:cs typeface="Consolas"/>
                <a:sym typeface="Consolas"/>
              </a:rPr>
              <a:t>abstract class</a:t>
            </a:r>
            <a:r>
              <a:rPr b="1" lang="vi-VN" sz="1700">
                <a:latin typeface="Consolas"/>
                <a:ea typeface="Consolas"/>
                <a:cs typeface="Consolas"/>
                <a:sym typeface="Consolas"/>
              </a:rPr>
              <a:t> ColorDatabase : RoomDatabase()</a:t>
            </a:r>
            <a:r>
              <a:rPr lang="vi-VN" sz="1700">
                <a:latin typeface="Consolas"/>
                <a:ea typeface="Consolas"/>
                <a:cs typeface="Consolas"/>
                <a:sym typeface="Consolas"/>
              </a:rPr>
              <a:t> {</a:t>
            </a:r>
            <a:endParaRPr sz="1700">
              <a:latin typeface="Consolas"/>
              <a:ea typeface="Consolas"/>
              <a:cs typeface="Consolas"/>
              <a:sym typeface="Consolas"/>
            </a:endParaRPr>
          </a:p>
          <a:p>
            <a:pPr indent="0" lvl="0" marL="0" rtl="0" algn="l">
              <a:spcBef>
                <a:spcPts val="1000"/>
              </a:spcBef>
              <a:spcAft>
                <a:spcPts val="0"/>
              </a:spcAft>
              <a:buNone/>
            </a:pPr>
            <a:r>
              <a:rPr lang="vi-VN" sz="1700">
                <a:latin typeface="Consolas"/>
                <a:ea typeface="Consolas"/>
                <a:cs typeface="Consolas"/>
                <a:sym typeface="Consolas"/>
              </a:rPr>
              <a:t>    </a:t>
            </a:r>
            <a:r>
              <a:rPr b="1" lang="vi-VN" sz="1700">
                <a:solidFill>
                  <a:srgbClr val="3F51B5"/>
                </a:solidFill>
                <a:latin typeface="Consolas"/>
                <a:ea typeface="Consolas"/>
                <a:cs typeface="Consolas"/>
                <a:sym typeface="Consolas"/>
              </a:rPr>
              <a:t>abstract fun</a:t>
            </a:r>
            <a:r>
              <a:rPr b="1" lang="vi-VN" sz="1700">
                <a:latin typeface="Consolas"/>
                <a:ea typeface="Consolas"/>
                <a:cs typeface="Consolas"/>
                <a:sym typeface="Consolas"/>
              </a:rPr>
              <a:t> colorDao(): ColorDao</a:t>
            </a:r>
            <a:endParaRPr b="1" sz="1700">
              <a:latin typeface="Consolas"/>
              <a:ea typeface="Consolas"/>
              <a:cs typeface="Consolas"/>
              <a:sym typeface="Consolas"/>
            </a:endParaRPr>
          </a:p>
          <a:p>
            <a:pPr indent="0" lvl="0" marL="0" rtl="0" algn="l">
              <a:spcBef>
                <a:spcPts val="1000"/>
              </a:spcBef>
              <a:spcAft>
                <a:spcPts val="0"/>
              </a:spcAft>
              <a:buNone/>
            </a:pPr>
            <a:r>
              <a:rPr lang="vi-VN" sz="1700">
                <a:latin typeface="Consolas"/>
                <a:ea typeface="Consolas"/>
                <a:cs typeface="Consolas"/>
                <a:sym typeface="Consolas"/>
              </a:rPr>
              <a:t>    </a:t>
            </a:r>
            <a:r>
              <a:rPr lang="vi-VN" sz="1700">
                <a:solidFill>
                  <a:srgbClr val="3F51B5"/>
                </a:solidFill>
                <a:latin typeface="Consolas"/>
                <a:ea typeface="Consolas"/>
                <a:cs typeface="Consolas"/>
                <a:sym typeface="Consolas"/>
              </a:rPr>
              <a:t>companion object</a:t>
            </a:r>
            <a:r>
              <a:rPr lang="vi-VN" sz="1700">
                <a:latin typeface="Consolas"/>
                <a:ea typeface="Consolas"/>
                <a:cs typeface="Consolas"/>
                <a:sym typeface="Consolas"/>
              </a:rPr>
              <a:t> {</a:t>
            </a:r>
            <a:endParaRPr sz="1700">
              <a:latin typeface="Consolas"/>
              <a:ea typeface="Consolas"/>
              <a:cs typeface="Consolas"/>
              <a:sym typeface="Consolas"/>
            </a:endParaRPr>
          </a:p>
          <a:p>
            <a:pPr indent="0" lvl="0" marL="0" rtl="0" algn="l">
              <a:spcBef>
                <a:spcPts val="0"/>
              </a:spcBef>
              <a:spcAft>
                <a:spcPts val="0"/>
              </a:spcAft>
              <a:buNone/>
            </a:pPr>
            <a:r>
              <a:rPr lang="vi-VN" sz="1700">
                <a:latin typeface="Consolas"/>
                <a:ea typeface="Consolas"/>
                <a:cs typeface="Consolas"/>
                <a:sym typeface="Consolas"/>
              </a:rPr>
              <a:t>        </a:t>
            </a:r>
            <a:r>
              <a:rPr lang="vi-VN" sz="1700">
                <a:solidFill>
                  <a:srgbClr val="9C27B0"/>
                </a:solidFill>
                <a:latin typeface="Consolas"/>
                <a:ea typeface="Consolas"/>
                <a:cs typeface="Consolas"/>
                <a:sym typeface="Consolas"/>
              </a:rPr>
              <a:t>@Volatile</a:t>
            </a:r>
            <a:endParaRPr sz="1700">
              <a:solidFill>
                <a:srgbClr val="9C27B0"/>
              </a:solidFill>
              <a:latin typeface="Consolas"/>
              <a:ea typeface="Consolas"/>
              <a:cs typeface="Consolas"/>
              <a:sym typeface="Consolas"/>
            </a:endParaRPr>
          </a:p>
          <a:p>
            <a:pPr indent="0" lvl="0" marL="0" rtl="0" algn="l">
              <a:spcBef>
                <a:spcPts val="0"/>
              </a:spcBef>
              <a:spcAft>
                <a:spcPts val="0"/>
              </a:spcAft>
              <a:buNone/>
            </a:pPr>
            <a:r>
              <a:rPr lang="vi-VN" sz="1700">
                <a:latin typeface="Consolas"/>
                <a:ea typeface="Consolas"/>
                <a:cs typeface="Consolas"/>
                <a:sym typeface="Consolas"/>
              </a:rPr>
              <a:t>        </a:t>
            </a:r>
            <a:r>
              <a:rPr lang="vi-VN" sz="1700">
                <a:solidFill>
                  <a:srgbClr val="3F51B5"/>
                </a:solidFill>
                <a:latin typeface="Consolas"/>
                <a:ea typeface="Consolas"/>
                <a:cs typeface="Consolas"/>
                <a:sym typeface="Consolas"/>
              </a:rPr>
              <a:t>private var</a:t>
            </a:r>
            <a:r>
              <a:rPr lang="vi-VN" sz="1700">
                <a:latin typeface="Consolas"/>
                <a:ea typeface="Consolas"/>
                <a:cs typeface="Consolas"/>
                <a:sym typeface="Consolas"/>
              </a:rPr>
              <a:t> INSTANCE: ColorDatabase? = </a:t>
            </a:r>
            <a:r>
              <a:rPr lang="vi-VN" sz="1700">
                <a:solidFill>
                  <a:srgbClr val="3F51B5"/>
                </a:solidFill>
                <a:latin typeface="Consolas"/>
                <a:ea typeface="Consolas"/>
                <a:cs typeface="Consolas"/>
                <a:sym typeface="Consolas"/>
              </a:rPr>
              <a:t>null</a:t>
            </a:r>
            <a:endParaRPr sz="1700">
              <a:solidFill>
                <a:srgbClr val="3F51B5"/>
              </a:solidFill>
              <a:latin typeface="Consolas"/>
              <a:ea typeface="Consolas"/>
              <a:cs typeface="Consolas"/>
              <a:sym typeface="Consolas"/>
            </a:endParaRPr>
          </a:p>
          <a:p>
            <a:pPr indent="0" lvl="0" marL="0" rtl="0" algn="l">
              <a:spcBef>
                <a:spcPts val="1000"/>
              </a:spcBef>
              <a:spcAft>
                <a:spcPts val="0"/>
              </a:spcAft>
              <a:buNone/>
            </a:pPr>
            <a:r>
              <a:rPr lang="vi-VN" sz="1700">
                <a:latin typeface="Consolas"/>
                <a:ea typeface="Consolas"/>
                <a:cs typeface="Consolas"/>
                <a:sym typeface="Consolas"/>
              </a:rPr>
              <a:t>        </a:t>
            </a:r>
            <a:r>
              <a:rPr lang="vi-VN" sz="1700">
                <a:solidFill>
                  <a:srgbClr val="3F51B5"/>
                </a:solidFill>
                <a:latin typeface="Consolas"/>
                <a:ea typeface="Consolas"/>
                <a:cs typeface="Consolas"/>
                <a:sym typeface="Consolas"/>
              </a:rPr>
              <a:t>fun</a:t>
            </a:r>
            <a:r>
              <a:rPr lang="vi-VN" sz="1700">
                <a:latin typeface="Consolas"/>
                <a:ea typeface="Consolas"/>
                <a:cs typeface="Consolas"/>
                <a:sym typeface="Consolas"/>
              </a:rPr>
              <a:t> getInstance(context: Context): ColorDatabase {</a:t>
            </a:r>
            <a:endParaRPr sz="1700">
              <a:latin typeface="Consolas"/>
              <a:ea typeface="Consolas"/>
              <a:cs typeface="Consolas"/>
              <a:sym typeface="Consolas"/>
            </a:endParaRPr>
          </a:p>
          <a:p>
            <a:pPr indent="0" lvl="0" marL="0" rtl="0" algn="l">
              <a:spcBef>
                <a:spcPts val="0"/>
              </a:spcBef>
              <a:spcAft>
                <a:spcPts val="0"/>
              </a:spcAft>
              <a:buNone/>
            </a:pPr>
            <a:r>
              <a:rPr lang="vi-VN" sz="1700">
                <a:latin typeface="Consolas"/>
                <a:ea typeface="Consolas"/>
                <a:cs typeface="Consolas"/>
                <a:sym typeface="Consolas"/>
              </a:rPr>
              <a:t>            ...</a:t>
            </a:r>
            <a:endParaRPr sz="1700">
              <a:latin typeface="Consolas"/>
              <a:ea typeface="Consolas"/>
              <a:cs typeface="Consolas"/>
              <a:sym typeface="Consolas"/>
            </a:endParaRPr>
          </a:p>
          <a:p>
            <a:pPr indent="0" lvl="0" marL="0" rtl="0" algn="l">
              <a:spcBef>
                <a:spcPts val="0"/>
              </a:spcBef>
              <a:spcAft>
                <a:spcPts val="0"/>
              </a:spcAft>
              <a:buNone/>
            </a:pPr>
            <a:r>
              <a:rPr lang="vi-VN" sz="1700">
                <a:latin typeface="Consolas"/>
                <a:ea typeface="Consolas"/>
                <a:cs typeface="Consolas"/>
                <a:sym typeface="Consolas"/>
              </a:rPr>
              <a:t>        }</a:t>
            </a:r>
            <a:endParaRPr sz="1700">
              <a:latin typeface="Consolas"/>
              <a:ea typeface="Consolas"/>
              <a:cs typeface="Consolas"/>
              <a:sym typeface="Consolas"/>
            </a:endParaRPr>
          </a:p>
          <a:p>
            <a:pPr indent="0" lvl="0" marL="0" rtl="0" algn="l">
              <a:spcBef>
                <a:spcPts val="0"/>
              </a:spcBef>
              <a:spcAft>
                <a:spcPts val="0"/>
              </a:spcAft>
              <a:buNone/>
            </a:pPr>
            <a:r>
              <a:rPr lang="vi-VN" sz="1700">
                <a:latin typeface="Consolas"/>
                <a:ea typeface="Consolas"/>
                <a:cs typeface="Consolas"/>
                <a:sym typeface="Consolas"/>
              </a:rPr>
              <a:t>    }</a:t>
            </a:r>
            <a:endParaRPr sz="1700">
              <a:latin typeface="Consolas"/>
              <a:ea typeface="Consolas"/>
              <a:cs typeface="Consolas"/>
              <a:sym typeface="Consolas"/>
            </a:endParaRPr>
          </a:p>
          <a:p>
            <a:pPr indent="0" lvl="0" marL="0" rtl="0" algn="l">
              <a:spcBef>
                <a:spcPts val="0"/>
              </a:spcBef>
              <a:spcAft>
                <a:spcPts val="0"/>
              </a:spcAft>
              <a:buNone/>
            </a:pPr>
            <a:r>
              <a:rPr lang="vi-VN" sz="1700">
                <a:latin typeface="Consolas"/>
                <a:ea typeface="Consolas"/>
                <a:cs typeface="Consolas"/>
                <a:sym typeface="Consolas"/>
              </a:rPr>
              <a:t>    ...</a:t>
            </a:r>
            <a:endParaRPr sz="1700">
              <a:latin typeface="Consolas"/>
              <a:ea typeface="Consolas"/>
              <a:cs typeface="Consolas"/>
              <a:sym typeface="Consola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3"/>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Tạo thực thể của cơ sở dữ liệu</a:t>
            </a:r>
            <a:endParaRPr>
              <a:latin typeface="Arial"/>
              <a:ea typeface="Arial"/>
              <a:cs typeface="Arial"/>
              <a:sym typeface="Arial"/>
            </a:endParaRPr>
          </a:p>
        </p:txBody>
      </p:sp>
      <p:sp>
        <p:nvSpPr>
          <p:cNvPr id="297" name="Google Shape;297;p43"/>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298" name="Google Shape;298;p43"/>
          <p:cNvSpPr txBox="1"/>
          <p:nvPr/>
        </p:nvSpPr>
        <p:spPr>
          <a:xfrm>
            <a:off x="311700" y="1243975"/>
            <a:ext cx="8520600" cy="325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VN" sz="1800">
                <a:solidFill>
                  <a:srgbClr val="3F51B5"/>
                </a:solidFill>
                <a:latin typeface="Consolas"/>
                <a:ea typeface="Consolas"/>
                <a:cs typeface="Consolas"/>
                <a:sym typeface="Consolas"/>
              </a:rPr>
              <a:t>fun</a:t>
            </a:r>
            <a:r>
              <a:rPr lang="vi-VN" sz="1800">
                <a:latin typeface="Consolas"/>
                <a:ea typeface="Consolas"/>
                <a:cs typeface="Consolas"/>
                <a:sym typeface="Consolas"/>
              </a:rPr>
              <a:t> getInstance(context: Context): </a:t>
            </a:r>
            <a:r>
              <a:rPr lang="vi-VN" sz="1800">
                <a:solidFill>
                  <a:srgbClr val="000000"/>
                </a:solidFill>
                <a:latin typeface="Consolas"/>
                <a:ea typeface="Consolas"/>
                <a:cs typeface="Consolas"/>
                <a:sym typeface="Consolas"/>
              </a:rPr>
              <a:t>ColorDatabase</a:t>
            </a:r>
            <a:r>
              <a:rPr lang="vi-VN" sz="1800">
                <a:latin typeface="Consolas"/>
                <a:ea typeface="Consolas"/>
                <a:cs typeface="Consolas"/>
                <a:sym typeface="Consolas"/>
              </a:rPr>
              <a:t> {</a:t>
            </a:r>
            <a:endParaRPr sz="1800">
              <a:latin typeface="Consolas"/>
              <a:ea typeface="Consolas"/>
              <a:cs typeface="Consolas"/>
              <a:sym typeface="Consolas"/>
            </a:endParaRPr>
          </a:p>
          <a:p>
            <a:pPr indent="0" lvl="0" marL="0" rtl="0" algn="l">
              <a:spcBef>
                <a:spcPts val="0"/>
              </a:spcBef>
              <a:spcAft>
                <a:spcPts val="0"/>
              </a:spcAft>
              <a:buNone/>
            </a:pPr>
            <a:r>
              <a:rPr lang="vi-VN" sz="1800">
                <a:latin typeface="Consolas"/>
                <a:ea typeface="Consolas"/>
                <a:cs typeface="Consolas"/>
                <a:sym typeface="Consolas"/>
              </a:rPr>
              <a:t>    </a:t>
            </a:r>
            <a:r>
              <a:rPr lang="vi-VN" sz="1800">
                <a:solidFill>
                  <a:srgbClr val="3F51B5"/>
                </a:solidFill>
                <a:latin typeface="Consolas"/>
                <a:ea typeface="Consolas"/>
                <a:cs typeface="Consolas"/>
                <a:sym typeface="Consolas"/>
              </a:rPr>
              <a:t>return</a:t>
            </a:r>
            <a:r>
              <a:rPr lang="vi-VN" sz="1800">
                <a:latin typeface="Consolas"/>
                <a:ea typeface="Consolas"/>
                <a:cs typeface="Consolas"/>
                <a:sym typeface="Consolas"/>
              </a:rPr>
              <a:t> INSTANCE ?: synchronized(</a:t>
            </a:r>
            <a:r>
              <a:rPr lang="vi-VN" sz="1800">
                <a:solidFill>
                  <a:srgbClr val="3F51B5"/>
                </a:solidFill>
                <a:latin typeface="Consolas"/>
                <a:ea typeface="Consolas"/>
                <a:cs typeface="Consolas"/>
                <a:sym typeface="Consolas"/>
              </a:rPr>
              <a:t>this</a:t>
            </a:r>
            <a:r>
              <a:rPr lang="vi-VN" sz="1800">
                <a:latin typeface="Consolas"/>
                <a:ea typeface="Consolas"/>
                <a:cs typeface="Consolas"/>
                <a:sym typeface="Consolas"/>
              </a:rPr>
              <a:t>) {</a:t>
            </a:r>
            <a:endParaRPr sz="1800">
              <a:latin typeface="Consolas"/>
              <a:ea typeface="Consolas"/>
              <a:cs typeface="Consolas"/>
              <a:sym typeface="Consolas"/>
            </a:endParaRPr>
          </a:p>
          <a:p>
            <a:pPr indent="0" lvl="0" marL="0" rtl="0" algn="l">
              <a:spcBef>
                <a:spcPts val="0"/>
              </a:spcBef>
              <a:spcAft>
                <a:spcPts val="0"/>
              </a:spcAft>
              <a:buNone/>
            </a:pPr>
            <a:r>
              <a:rPr lang="vi-VN" sz="1800">
                <a:latin typeface="Consolas"/>
                <a:ea typeface="Consolas"/>
                <a:cs typeface="Consolas"/>
                <a:sym typeface="Consolas"/>
              </a:rPr>
              <a:t>        INSTANCE ?: </a:t>
            </a:r>
            <a:r>
              <a:rPr b="1" lang="vi-VN" sz="1800">
                <a:latin typeface="Consolas"/>
                <a:ea typeface="Consolas"/>
                <a:cs typeface="Consolas"/>
                <a:sym typeface="Consolas"/>
              </a:rPr>
              <a:t>Room.databaseBuilder(</a:t>
            </a:r>
            <a:endParaRPr b="1" sz="1800">
              <a:latin typeface="Consolas"/>
              <a:ea typeface="Consolas"/>
              <a:cs typeface="Consolas"/>
              <a:sym typeface="Consolas"/>
            </a:endParaRPr>
          </a:p>
          <a:p>
            <a:pPr indent="0" lvl="0" marL="0" rtl="0" algn="l">
              <a:spcBef>
                <a:spcPts val="0"/>
              </a:spcBef>
              <a:spcAft>
                <a:spcPts val="0"/>
              </a:spcAft>
              <a:buNone/>
            </a:pPr>
            <a:r>
              <a:rPr b="1" lang="vi-VN" sz="1800">
                <a:latin typeface="Consolas"/>
                <a:ea typeface="Consolas"/>
                <a:cs typeface="Consolas"/>
                <a:sym typeface="Consolas"/>
              </a:rPr>
              <a:t>            context.applicationContext,</a:t>
            </a:r>
            <a:endParaRPr b="1" sz="1800">
              <a:latin typeface="Consolas"/>
              <a:ea typeface="Consolas"/>
              <a:cs typeface="Consolas"/>
              <a:sym typeface="Consolas"/>
            </a:endParaRPr>
          </a:p>
          <a:p>
            <a:pPr indent="0" lvl="0" marL="0" rtl="0" algn="l">
              <a:spcBef>
                <a:spcPts val="0"/>
              </a:spcBef>
              <a:spcAft>
                <a:spcPts val="0"/>
              </a:spcAft>
              <a:buNone/>
            </a:pPr>
            <a:r>
              <a:rPr b="1" lang="vi-VN" sz="1800">
                <a:latin typeface="Consolas"/>
                <a:ea typeface="Consolas"/>
                <a:cs typeface="Consolas"/>
                <a:sym typeface="Consolas"/>
              </a:rPr>
              <a:t>            ColorDatabase::</a:t>
            </a:r>
            <a:r>
              <a:rPr b="1" lang="vi-VN" sz="1800">
                <a:solidFill>
                  <a:srgbClr val="3F51B5"/>
                </a:solidFill>
                <a:latin typeface="Consolas"/>
                <a:ea typeface="Consolas"/>
                <a:cs typeface="Consolas"/>
                <a:sym typeface="Consolas"/>
              </a:rPr>
              <a:t>class</a:t>
            </a:r>
            <a:r>
              <a:rPr b="1" lang="vi-VN" sz="1800">
                <a:latin typeface="Consolas"/>
                <a:ea typeface="Consolas"/>
                <a:cs typeface="Consolas"/>
                <a:sym typeface="Consolas"/>
              </a:rPr>
              <a:t>.java, </a:t>
            </a:r>
            <a:r>
              <a:rPr b="1" lang="vi-VN" sz="1800">
                <a:solidFill>
                  <a:srgbClr val="3F51B5"/>
                </a:solidFill>
                <a:latin typeface="Consolas"/>
                <a:ea typeface="Consolas"/>
                <a:cs typeface="Consolas"/>
                <a:sym typeface="Consolas"/>
              </a:rPr>
              <a:t>"color_database"</a:t>
            </a:r>
            <a:endParaRPr b="1" sz="1800">
              <a:solidFill>
                <a:srgbClr val="3F51B5"/>
              </a:solidFill>
              <a:latin typeface="Consolas"/>
              <a:ea typeface="Consolas"/>
              <a:cs typeface="Consolas"/>
              <a:sym typeface="Consolas"/>
            </a:endParaRPr>
          </a:p>
          <a:p>
            <a:pPr indent="0" lvl="0" marL="0" rtl="0" algn="l">
              <a:spcBef>
                <a:spcPts val="0"/>
              </a:spcBef>
              <a:spcAft>
                <a:spcPts val="0"/>
              </a:spcAft>
              <a:buNone/>
            </a:pPr>
            <a:r>
              <a:rPr b="1" lang="vi-VN" sz="1800">
                <a:latin typeface="Consolas"/>
                <a:ea typeface="Consolas"/>
                <a:cs typeface="Consolas"/>
                <a:sym typeface="Consolas"/>
              </a:rPr>
              <a:t>        )</a:t>
            </a:r>
            <a:endParaRPr b="1" sz="1800">
              <a:latin typeface="Consolas"/>
              <a:ea typeface="Consolas"/>
              <a:cs typeface="Consolas"/>
              <a:sym typeface="Consolas"/>
            </a:endParaRPr>
          </a:p>
          <a:p>
            <a:pPr indent="0" lvl="0" marL="0" rtl="0" algn="l">
              <a:spcBef>
                <a:spcPts val="0"/>
              </a:spcBef>
              <a:spcAft>
                <a:spcPts val="0"/>
              </a:spcAft>
              <a:buNone/>
            </a:pPr>
            <a:r>
              <a:rPr b="1" lang="vi-VN" sz="1800">
                <a:latin typeface="Consolas"/>
                <a:ea typeface="Consolas"/>
                <a:cs typeface="Consolas"/>
                <a:sym typeface="Consolas"/>
              </a:rPr>
              <a:t>        .fallbackToDestructiveMigration()</a:t>
            </a:r>
            <a:endParaRPr b="1" sz="1800">
              <a:latin typeface="Consolas"/>
              <a:ea typeface="Consolas"/>
              <a:cs typeface="Consolas"/>
              <a:sym typeface="Consolas"/>
            </a:endParaRPr>
          </a:p>
          <a:p>
            <a:pPr indent="0" lvl="0" marL="0" rtl="0" algn="l">
              <a:spcBef>
                <a:spcPts val="0"/>
              </a:spcBef>
              <a:spcAft>
                <a:spcPts val="0"/>
              </a:spcAft>
              <a:buNone/>
            </a:pPr>
            <a:r>
              <a:rPr b="1" lang="vi-VN" sz="1800">
                <a:latin typeface="Consolas"/>
                <a:ea typeface="Consolas"/>
                <a:cs typeface="Consolas"/>
                <a:sym typeface="Consolas"/>
              </a:rPr>
              <a:t>        .build()</a:t>
            </a:r>
            <a:endParaRPr b="1" sz="1800">
              <a:latin typeface="Consolas"/>
              <a:ea typeface="Consolas"/>
              <a:cs typeface="Consolas"/>
              <a:sym typeface="Consolas"/>
            </a:endParaRPr>
          </a:p>
          <a:p>
            <a:pPr indent="0" lvl="0" marL="0" rtl="0" algn="l">
              <a:spcBef>
                <a:spcPts val="0"/>
              </a:spcBef>
              <a:spcAft>
                <a:spcPts val="0"/>
              </a:spcAft>
              <a:buNone/>
            </a:pPr>
            <a:r>
              <a:rPr lang="vi-VN" sz="1800">
                <a:latin typeface="Consolas"/>
                <a:ea typeface="Consolas"/>
                <a:cs typeface="Consolas"/>
                <a:sym typeface="Consolas"/>
              </a:rPr>
              <a:t>        </a:t>
            </a:r>
            <a:r>
              <a:rPr b="1" lang="vi-VN" sz="1800">
                <a:latin typeface="Consolas"/>
                <a:ea typeface="Consolas"/>
                <a:cs typeface="Consolas"/>
                <a:sym typeface="Consolas"/>
              </a:rPr>
              <a:t>.also { INSTANCE = it }</a:t>
            </a:r>
            <a:endParaRPr b="1" sz="1800">
              <a:latin typeface="Consolas"/>
              <a:ea typeface="Consolas"/>
              <a:cs typeface="Consolas"/>
              <a:sym typeface="Consolas"/>
            </a:endParaRPr>
          </a:p>
          <a:p>
            <a:pPr indent="0" lvl="0" marL="0" rtl="0" algn="l">
              <a:spcBef>
                <a:spcPts val="0"/>
              </a:spcBef>
              <a:spcAft>
                <a:spcPts val="0"/>
              </a:spcAft>
              <a:buNone/>
            </a:pPr>
            <a:r>
              <a:rPr lang="vi-VN" sz="1800">
                <a:latin typeface="Consolas"/>
                <a:ea typeface="Consolas"/>
                <a:cs typeface="Consolas"/>
                <a:sym typeface="Consolas"/>
              </a:rPr>
              <a:t>    }</a:t>
            </a:r>
            <a:endParaRPr sz="1800">
              <a:latin typeface="Consolas"/>
              <a:ea typeface="Consolas"/>
              <a:cs typeface="Consolas"/>
              <a:sym typeface="Consolas"/>
            </a:endParaRPr>
          </a:p>
          <a:p>
            <a:pPr indent="0" lvl="0" marL="0" rtl="0" algn="l">
              <a:spcBef>
                <a:spcPts val="0"/>
              </a:spcBef>
              <a:spcAft>
                <a:spcPts val="595"/>
              </a:spcAft>
              <a:buNone/>
            </a:pPr>
            <a:r>
              <a:rPr lang="vi-VN" sz="1800">
                <a:latin typeface="Consolas"/>
                <a:ea typeface="Consolas"/>
                <a:cs typeface="Consolas"/>
                <a:sym typeface="Consolas"/>
              </a:rPr>
              <a:t>}</a:t>
            </a:r>
            <a:endParaRPr sz="1800">
              <a:latin typeface="Consolas"/>
              <a:ea typeface="Consolas"/>
              <a:cs typeface="Consolas"/>
              <a:sym typeface="Consola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4"/>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Lấy và sử dụng DAO</a:t>
            </a:r>
            <a:endParaRPr>
              <a:latin typeface="Arial"/>
              <a:ea typeface="Arial"/>
              <a:cs typeface="Arial"/>
              <a:sym typeface="Arial"/>
            </a:endParaRPr>
          </a:p>
        </p:txBody>
      </p:sp>
      <p:sp>
        <p:nvSpPr>
          <p:cNvPr id="304" name="Google Shape;304;p44"/>
          <p:cNvSpPr txBox="1"/>
          <p:nvPr>
            <p:ph idx="1" type="body"/>
          </p:nvPr>
        </p:nvSpPr>
        <p:spPr>
          <a:xfrm>
            <a:off x="203225" y="1289600"/>
            <a:ext cx="8820300" cy="99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vi-VN" sz="2200">
                <a:latin typeface="Arial"/>
                <a:ea typeface="Arial"/>
                <a:cs typeface="Arial"/>
                <a:sym typeface="Arial"/>
              </a:rPr>
              <a:t>Lấy DAO từ cơ sở dữ liệu:</a:t>
            </a:r>
            <a:endParaRPr sz="2200">
              <a:solidFill>
                <a:schemeClr val="dk1"/>
              </a:solidFill>
            </a:endParaRPr>
          </a:p>
          <a:p>
            <a:pPr indent="0" lvl="0" marL="0" rtl="0" algn="l">
              <a:lnSpc>
                <a:spcPct val="100000"/>
              </a:lnSpc>
              <a:spcBef>
                <a:spcPts val="1000"/>
              </a:spcBef>
              <a:spcAft>
                <a:spcPts val="595"/>
              </a:spcAft>
              <a:buClr>
                <a:schemeClr val="dk1"/>
              </a:buClr>
              <a:buSzPts val="1100"/>
              <a:buFont typeface="Arial"/>
              <a:buNone/>
            </a:pPr>
            <a:r>
              <a:rPr lang="vi-VN" sz="1800">
                <a:solidFill>
                  <a:srgbClr val="3F51B5"/>
                </a:solidFill>
                <a:latin typeface="Courier New"/>
                <a:ea typeface="Courier New"/>
                <a:cs typeface="Courier New"/>
                <a:sym typeface="Courier New"/>
              </a:rPr>
              <a:t>val</a:t>
            </a:r>
            <a:r>
              <a:rPr lang="vi-VN" sz="1000">
                <a:solidFill>
                  <a:schemeClr val="dk1"/>
                </a:solidFill>
                <a:latin typeface="Courier New"/>
                <a:ea typeface="Courier New"/>
                <a:cs typeface="Courier New"/>
                <a:sym typeface="Courier New"/>
              </a:rPr>
              <a:t> </a:t>
            </a:r>
            <a:r>
              <a:rPr lang="vi-VN" sz="1800">
                <a:solidFill>
                  <a:schemeClr val="dk1"/>
                </a:solidFill>
                <a:latin typeface="Courier New"/>
                <a:ea typeface="Courier New"/>
                <a:cs typeface="Courier New"/>
                <a:sym typeface="Courier New"/>
              </a:rPr>
              <a:t>colorDao</a:t>
            </a:r>
            <a:r>
              <a:rPr lang="vi-VN" sz="1000">
                <a:solidFill>
                  <a:schemeClr val="dk1"/>
                </a:solidFill>
                <a:latin typeface="Courier New"/>
                <a:ea typeface="Courier New"/>
                <a:cs typeface="Courier New"/>
                <a:sym typeface="Courier New"/>
              </a:rPr>
              <a:t> </a:t>
            </a:r>
            <a:r>
              <a:rPr lang="vi-VN" sz="1800">
                <a:solidFill>
                  <a:schemeClr val="dk1"/>
                </a:solidFill>
                <a:latin typeface="Courier New"/>
                <a:ea typeface="Courier New"/>
                <a:cs typeface="Courier New"/>
                <a:sym typeface="Courier New"/>
              </a:rPr>
              <a:t>=</a:t>
            </a:r>
            <a:r>
              <a:rPr lang="vi-VN" sz="1000">
                <a:solidFill>
                  <a:schemeClr val="dk1"/>
                </a:solidFill>
                <a:latin typeface="Courier New"/>
                <a:ea typeface="Courier New"/>
                <a:cs typeface="Courier New"/>
                <a:sym typeface="Courier New"/>
              </a:rPr>
              <a:t> </a:t>
            </a:r>
            <a:r>
              <a:rPr lang="vi-VN" sz="1800">
                <a:solidFill>
                  <a:schemeClr val="dk1"/>
                </a:solidFill>
                <a:latin typeface="Courier New"/>
                <a:ea typeface="Courier New"/>
                <a:cs typeface="Courier New"/>
                <a:sym typeface="Courier New"/>
              </a:rPr>
              <a:t>ColorDatabase.getInstance(application).colorDao()</a:t>
            </a:r>
            <a:endParaRPr sz="2200">
              <a:latin typeface="Arial"/>
              <a:ea typeface="Arial"/>
              <a:cs typeface="Arial"/>
              <a:sym typeface="Arial"/>
            </a:endParaRPr>
          </a:p>
        </p:txBody>
      </p:sp>
      <p:sp>
        <p:nvSpPr>
          <p:cNvPr id="305" name="Google Shape;305;p44"/>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306" name="Google Shape;306;p44"/>
          <p:cNvSpPr txBox="1"/>
          <p:nvPr>
            <p:ph idx="1" type="body"/>
          </p:nvPr>
        </p:nvSpPr>
        <p:spPr>
          <a:xfrm>
            <a:off x="228600" y="2508800"/>
            <a:ext cx="9009600" cy="156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vi-VN" sz="2200">
                <a:latin typeface="Arial"/>
                <a:ea typeface="Arial"/>
                <a:cs typeface="Arial"/>
                <a:sym typeface="Arial"/>
              </a:rPr>
              <a:t>Tạo Màu mới và dùng DAO để chèn màu đó vào cơ sở dữ liệu:</a:t>
            </a:r>
            <a:endParaRPr sz="2200">
              <a:solidFill>
                <a:schemeClr val="dk1"/>
              </a:solidFill>
            </a:endParaRPr>
          </a:p>
          <a:p>
            <a:pPr indent="0" lvl="0" marL="0" rtl="0" algn="l">
              <a:lnSpc>
                <a:spcPct val="142857"/>
              </a:lnSpc>
              <a:spcBef>
                <a:spcPts val="1000"/>
              </a:spcBef>
              <a:spcAft>
                <a:spcPts val="0"/>
              </a:spcAft>
              <a:buClr>
                <a:schemeClr val="dk1"/>
              </a:buClr>
              <a:buSzPts val="1100"/>
              <a:buFont typeface="Arial"/>
              <a:buNone/>
            </a:pPr>
            <a:r>
              <a:rPr lang="vi-VN" sz="1800">
                <a:solidFill>
                  <a:srgbClr val="3F51B5"/>
                </a:solidFill>
                <a:highlight>
                  <a:schemeClr val="lt1"/>
                </a:highlight>
                <a:latin typeface="Courier New"/>
                <a:ea typeface="Courier New"/>
                <a:cs typeface="Courier New"/>
                <a:sym typeface="Courier New"/>
              </a:rPr>
              <a:t>val</a:t>
            </a:r>
            <a:r>
              <a:rPr lang="vi-VN" sz="1800">
                <a:solidFill>
                  <a:srgbClr val="24292E"/>
                </a:solidFill>
                <a:highlight>
                  <a:schemeClr val="lt1"/>
                </a:highlight>
                <a:latin typeface="Courier New"/>
                <a:ea typeface="Courier New"/>
                <a:cs typeface="Courier New"/>
                <a:sym typeface="Courier New"/>
              </a:rPr>
              <a:t> newColor = Color(hex = </a:t>
            </a:r>
            <a:r>
              <a:rPr lang="vi-VN" sz="1800">
                <a:solidFill>
                  <a:srgbClr val="388E3C"/>
                </a:solidFill>
                <a:latin typeface="Courier New"/>
                <a:ea typeface="Courier New"/>
                <a:cs typeface="Courier New"/>
                <a:sym typeface="Courier New"/>
              </a:rPr>
              <a:t>"#6200EE"</a:t>
            </a:r>
            <a:r>
              <a:rPr lang="vi-VN" sz="1800">
                <a:solidFill>
                  <a:schemeClr val="dk1"/>
                </a:solidFill>
                <a:latin typeface="Courier New"/>
                <a:ea typeface="Courier New"/>
                <a:cs typeface="Courier New"/>
                <a:sym typeface="Courier New"/>
              </a:rPr>
              <a:t>, name = </a:t>
            </a:r>
            <a:r>
              <a:rPr lang="vi-VN" sz="1800">
                <a:solidFill>
                  <a:srgbClr val="388E3C"/>
                </a:solidFill>
                <a:latin typeface="Courier New"/>
                <a:ea typeface="Courier New"/>
                <a:cs typeface="Courier New"/>
                <a:sym typeface="Courier New"/>
              </a:rPr>
              <a:t>"purple"</a:t>
            </a:r>
            <a:r>
              <a:rPr lang="vi-VN" sz="1800">
                <a:solidFill>
                  <a:schemeClr val="dk1"/>
                </a:solidFill>
                <a:latin typeface="Courier New"/>
                <a:ea typeface="Courier New"/>
                <a:cs typeface="Courier New"/>
                <a:sym typeface="Courier New"/>
              </a:rPr>
              <a:t>)</a:t>
            </a:r>
            <a:endParaRPr sz="1800">
              <a:solidFill>
                <a:srgbClr val="24292E"/>
              </a:solidFill>
              <a:highlight>
                <a:schemeClr val="lt1"/>
              </a:highlight>
              <a:latin typeface="Courier New"/>
              <a:ea typeface="Courier New"/>
              <a:cs typeface="Courier New"/>
              <a:sym typeface="Courier New"/>
            </a:endParaRPr>
          </a:p>
          <a:p>
            <a:pPr indent="0" lvl="0" marL="0" rtl="0" algn="l">
              <a:lnSpc>
                <a:spcPct val="142857"/>
              </a:lnSpc>
              <a:spcBef>
                <a:spcPts val="0"/>
              </a:spcBef>
              <a:spcAft>
                <a:spcPts val="0"/>
              </a:spcAft>
              <a:buClr>
                <a:schemeClr val="dk1"/>
              </a:buClr>
              <a:buSzPts val="1100"/>
              <a:buFont typeface="Arial"/>
              <a:buNone/>
            </a:pPr>
            <a:r>
              <a:rPr lang="vi-VN" sz="1800">
                <a:solidFill>
                  <a:srgbClr val="24292E"/>
                </a:solidFill>
                <a:highlight>
                  <a:schemeClr val="lt1"/>
                </a:highlight>
                <a:latin typeface="Courier New"/>
                <a:ea typeface="Courier New"/>
                <a:cs typeface="Courier New"/>
                <a:sym typeface="Courier New"/>
              </a:rPr>
              <a:t>colorDao.insert(newColor)</a:t>
            </a:r>
            <a:endParaRPr sz="1800">
              <a:solidFill>
                <a:srgbClr val="24292E"/>
              </a:solidFill>
              <a:highlight>
                <a:schemeClr val="lt1"/>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2200">
              <a:latin typeface="Arial"/>
              <a:ea typeface="Arial"/>
              <a:cs typeface="Arial"/>
              <a:sym typeface="Arial"/>
            </a:endParaRPr>
          </a:p>
          <a:p>
            <a:pPr indent="0" lvl="0" marL="0" rtl="0" algn="l">
              <a:lnSpc>
                <a:spcPct val="100000"/>
              </a:lnSpc>
              <a:spcBef>
                <a:spcPts val="1000"/>
              </a:spcBef>
              <a:spcAft>
                <a:spcPts val="1000"/>
              </a:spcAft>
              <a:buClr>
                <a:schemeClr val="dk1"/>
              </a:buClr>
              <a:buSzPts val="1100"/>
              <a:buFont typeface="Arial"/>
              <a:buNone/>
            </a:pPr>
            <a:r>
              <a:t/>
            </a:r>
            <a:endParaRPr sz="1800">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gtEl>
                                        <p:attrNameLst>
                                          <p:attrName>style.visibility</p:attrName>
                                        </p:attrNameLst>
                                      </p:cBhvr>
                                      <p:to>
                                        <p:strVal val="visible"/>
                                      </p:to>
                                    </p:set>
                                    <p:animEffect filter="fade" transition="in">
                                      <p:cBhvr>
                                        <p:cTn dur="1000"/>
                                        <p:tgtEl>
                                          <p:spTgt spid="3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5"/>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312" name="Google Shape;312;p45"/>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5200"/>
              <a:buFont typeface="Arial"/>
              <a:buNone/>
            </a:pPr>
            <a:r>
              <a:rPr b="1" i="0" lang="vi-VN" sz="5200" u="none" cap="none" strike="noStrike">
                <a:solidFill>
                  <a:srgbClr val="FAFAFA"/>
                </a:solidFill>
              </a:rPr>
              <a:t>Lập trình không đồng bộ</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92" name="Google Shape;92;p19"/>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5200"/>
              <a:buFont typeface="Arial"/>
              <a:buNone/>
            </a:pPr>
            <a:r>
              <a:rPr b="1" i="0" lang="vi-VN" sz="5200" u="none" cap="none" strike="noStrike">
                <a:solidFill>
                  <a:srgbClr val="FAFAFA"/>
                </a:solidFill>
              </a:rPr>
              <a:t>Lưu trữ dữ liệu</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6"/>
          <p:cNvSpPr txBox="1"/>
          <p:nvPr>
            <p:ph idx="1" type="body"/>
          </p:nvPr>
        </p:nvSpPr>
        <p:spPr>
          <a:xfrm>
            <a:off x="311700" y="1439325"/>
            <a:ext cx="8520600" cy="2983200"/>
          </a:xfrm>
          <a:prstGeom prst="rect">
            <a:avLst/>
          </a:prstGeom>
          <a:noFill/>
          <a:ln>
            <a:noFill/>
          </a:ln>
        </p:spPr>
        <p:txBody>
          <a:bodyPr anchorCtr="0" anchor="t" bIns="91425" lIns="91425" spcFirstLastPara="1" rIns="91425" wrap="square" tIns="91425">
            <a:noAutofit/>
          </a:bodyPr>
          <a:lstStyle/>
          <a:p>
            <a:pPr indent="-368300" lvl="0" marL="457200" rtl="0" algn="l">
              <a:lnSpc>
                <a:spcPct val="150000"/>
              </a:lnSpc>
              <a:spcBef>
                <a:spcPts val="1000"/>
              </a:spcBef>
              <a:spcAft>
                <a:spcPts val="0"/>
              </a:spcAft>
              <a:buSzPts val="2200"/>
              <a:buChar char="●"/>
            </a:pPr>
            <a:r>
              <a:rPr lang="vi-VN" sz="2200">
                <a:latin typeface="Arial"/>
                <a:ea typeface="Arial"/>
                <a:cs typeface="Arial"/>
                <a:sym typeface="Arial"/>
              </a:rPr>
              <a:t>Tải thông tin xuống</a:t>
            </a:r>
            <a:endParaRPr>
              <a:latin typeface="Arial"/>
              <a:ea typeface="Arial"/>
              <a:cs typeface="Arial"/>
              <a:sym typeface="Arial"/>
            </a:endParaRPr>
          </a:p>
          <a:p>
            <a:pPr indent="-368300" lvl="0" marL="457200" rtl="0" algn="l">
              <a:lnSpc>
                <a:spcPct val="150000"/>
              </a:lnSpc>
              <a:spcBef>
                <a:spcPts val="0"/>
              </a:spcBef>
              <a:spcAft>
                <a:spcPts val="0"/>
              </a:spcAft>
              <a:buSzPts val="2200"/>
              <a:buChar char="●"/>
            </a:pPr>
            <a:r>
              <a:rPr lang="vi-VN" sz="2200">
                <a:latin typeface="Arial"/>
                <a:ea typeface="Arial"/>
                <a:cs typeface="Arial"/>
                <a:sym typeface="Arial"/>
              </a:rPr>
              <a:t>Đồng bộ hóa với máy chủ</a:t>
            </a:r>
            <a:endParaRPr>
              <a:latin typeface="Arial"/>
              <a:ea typeface="Arial"/>
              <a:cs typeface="Arial"/>
              <a:sym typeface="Arial"/>
            </a:endParaRPr>
          </a:p>
          <a:p>
            <a:pPr indent="-368300" lvl="0" marL="457200" rtl="0" algn="l">
              <a:lnSpc>
                <a:spcPct val="150000"/>
              </a:lnSpc>
              <a:spcBef>
                <a:spcPts val="0"/>
              </a:spcBef>
              <a:spcAft>
                <a:spcPts val="0"/>
              </a:spcAft>
              <a:buSzPts val="2200"/>
              <a:buChar char="●"/>
            </a:pPr>
            <a:r>
              <a:rPr lang="vi-VN" sz="2200">
                <a:solidFill>
                  <a:schemeClr val="dk1"/>
                </a:solidFill>
                <a:latin typeface="Arial"/>
                <a:ea typeface="Arial"/>
                <a:cs typeface="Arial"/>
                <a:sym typeface="Arial"/>
              </a:rPr>
              <a:t>Ghi vào một tệp</a:t>
            </a:r>
            <a:endParaRPr>
              <a:latin typeface="Arial"/>
              <a:ea typeface="Arial"/>
              <a:cs typeface="Arial"/>
              <a:sym typeface="Arial"/>
            </a:endParaRPr>
          </a:p>
          <a:p>
            <a:pPr indent="-368300" lvl="0" marL="457200" rtl="0" algn="l">
              <a:lnSpc>
                <a:spcPct val="150000"/>
              </a:lnSpc>
              <a:spcBef>
                <a:spcPts val="0"/>
              </a:spcBef>
              <a:spcAft>
                <a:spcPts val="0"/>
              </a:spcAft>
              <a:buSzPts val="2200"/>
              <a:buChar char="●"/>
            </a:pPr>
            <a:r>
              <a:rPr lang="vi-VN" sz="2200">
                <a:solidFill>
                  <a:schemeClr val="dk1"/>
                </a:solidFill>
                <a:latin typeface="Arial"/>
                <a:ea typeface="Arial"/>
                <a:cs typeface="Arial"/>
                <a:sym typeface="Arial"/>
              </a:rPr>
              <a:t>Tác vụ tính toán nặng</a:t>
            </a:r>
            <a:endParaRPr>
              <a:latin typeface="Arial"/>
              <a:ea typeface="Arial"/>
              <a:cs typeface="Arial"/>
              <a:sym typeface="Arial"/>
            </a:endParaRPr>
          </a:p>
          <a:p>
            <a:pPr indent="-368300" lvl="0" marL="457200" rtl="0" algn="l">
              <a:lnSpc>
                <a:spcPct val="150000"/>
              </a:lnSpc>
              <a:spcBef>
                <a:spcPts val="0"/>
              </a:spcBef>
              <a:spcAft>
                <a:spcPts val="0"/>
              </a:spcAft>
              <a:buSzPts val="2200"/>
              <a:buChar char="●"/>
            </a:pPr>
            <a:r>
              <a:rPr lang="vi-VN" sz="2200">
                <a:latin typeface="Arial"/>
                <a:ea typeface="Arial"/>
                <a:cs typeface="Arial"/>
                <a:sym typeface="Arial"/>
              </a:rPr>
              <a:t>Đọc hoặc ghi vào cơ sở dữ liệu</a:t>
            </a:r>
            <a:endParaRPr>
              <a:latin typeface="Arial"/>
              <a:ea typeface="Arial"/>
              <a:cs typeface="Arial"/>
              <a:sym typeface="Arial"/>
            </a:endParaRPr>
          </a:p>
        </p:txBody>
      </p:sp>
      <p:sp>
        <p:nvSpPr>
          <p:cNvPr id="318" name="Google Shape;318;p46"/>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319" name="Google Shape;319;p46"/>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Tác vụ chạy trong thời gian dài</a:t>
            </a:r>
            <a:endParaRPr>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7"/>
          <p:cNvSpPr txBox="1"/>
          <p:nvPr>
            <p:ph type="title"/>
          </p:nvPr>
        </p:nvSpPr>
        <p:spPr>
          <a:xfrm>
            <a:off x="311700" y="170825"/>
            <a:ext cx="87048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sz="3500">
                <a:latin typeface="Arial"/>
                <a:ea typeface="Arial"/>
                <a:cs typeface="Arial"/>
                <a:sym typeface="Arial"/>
              </a:rPr>
              <a:t>Nhu cầu lập trình không đồng bộ</a:t>
            </a:r>
            <a:endParaRPr>
              <a:latin typeface="Arial"/>
              <a:ea typeface="Arial"/>
              <a:cs typeface="Arial"/>
              <a:sym typeface="Arial"/>
            </a:endParaRPr>
          </a:p>
        </p:txBody>
      </p:sp>
      <p:sp>
        <p:nvSpPr>
          <p:cNvPr id="325" name="Google Shape;325;p47"/>
          <p:cNvSpPr txBox="1"/>
          <p:nvPr>
            <p:ph idx="1" type="body"/>
          </p:nvPr>
        </p:nvSpPr>
        <p:spPr>
          <a:xfrm>
            <a:off x="291300" y="1802500"/>
            <a:ext cx="7780200" cy="17118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vi-VN" sz="2200">
                <a:latin typeface="Arial"/>
                <a:ea typeface="Arial"/>
                <a:cs typeface="Arial"/>
                <a:sym typeface="Arial"/>
              </a:rPr>
              <a:t>Bị giới hạn thời gian thực hiện tác vụ mà vẫn phải phản hồi nhanh </a:t>
            </a:r>
            <a:endParaRPr>
              <a:latin typeface="Arial"/>
              <a:ea typeface="Arial"/>
              <a:cs typeface="Arial"/>
              <a:sym typeface="Arial"/>
            </a:endParaRPr>
          </a:p>
          <a:p>
            <a:pPr indent="-368300" lvl="0" marL="457200" rtl="0" algn="l">
              <a:lnSpc>
                <a:spcPct val="115000"/>
              </a:lnSpc>
              <a:spcBef>
                <a:spcPts val="1000"/>
              </a:spcBef>
              <a:spcAft>
                <a:spcPts val="0"/>
              </a:spcAft>
              <a:buSzPts val="2200"/>
              <a:buChar char="●"/>
            </a:pPr>
            <a:r>
              <a:rPr lang="vi-VN" sz="2200">
                <a:latin typeface="Arial"/>
                <a:ea typeface="Arial"/>
                <a:cs typeface="Arial"/>
                <a:sym typeface="Arial"/>
              </a:rPr>
              <a:t>Cân bằng với nhu cầu thực thi các tác vụ chạy trong thời gian dài </a:t>
            </a:r>
            <a:endParaRPr>
              <a:latin typeface="Arial"/>
              <a:ea typeface="Arial"/>
              <a:cs typeface="Arial"/>
              <a:sym typeface="Arial"/>
            </a:endParaRPr>
          </a:p>
          <a:p>
            <a:pPr indent="-368300" lvl="0" marL="457200" rtl="0" algn="l">
              <a:lnSpc>
                <a:spcPct val="115000"/>
              </a:lnSpc>
              <a:spcBef>
                <a:spcPts val="1000"/>
              </a:spcBef>
              <a:spcAft>
                <a:spcPts val="1000"/>
              </a:spcAft>
              <a:buSzPts val="2200"/>
              <a:buChar char="●"/>
            </a:pPr>
            <a:r>
              <a:rPr lang="vi-VN" sz="2200">
                <a:latin typeface="Arial"/>
                <a:ea typeface="Arial"/>
                <a:cs typeface="Arial"/>
                <a:sym typeface="Arial"/>
              </a:rPr>
              <a:t>Kiểm soát cách thức và vị trí thực thi các tác vụ</a:t>
            </a:r>
            <a:endParaRPr>
              <a:latin typeface="Arial"/>
              <a:ea typeface="Arial"/>
              <a:cs typeface="Arial"/>
              <a:sym typeface="Arial"/>
            </a:endParaRPr>
          </a:p>
        </p:txBody>
      </p:sp>
      <p:sp>
        <p:nvSpPr>
          <p:cNvPr id="326" name="Google Shape;326;p47"/>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8"/>
          <p:cNvSpPr txBox="1"/>
          <p:nvPr>
            <p:ph type="title"/>
          </p:nvPr>
        </p:nvSpPr>
        <p:spPr>
          <a:xfrm>
            <a:off x="311700" y="170825"/>
            <a:ext cx="87048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sz="3500">
                <a:latin typeface="Arial"/>
                <a:ea typeface="Arial"/>
                <a:cs typeface="Arial"/>
                <a:sym typeface="Arial"/>
              </a:rPr>
              <a:t>Lập trình không đồng bộ trên Android</a:t>
            </a:r>
            <a:endParaRPr>
              <a:latin typeface="Arial"/>
              <a:ea typeface="Arial"/>
              <a:cs typeface="Arial"/>
              <a:sym typeface="Arial"/>
            </a:endParaRPr>
          </a:p>
        </p:txBody>
      </p:sp>
      <p:sp>
        <p:nvSpPr>
          <p:cNvPr id="332" name="Google Shape;332;p48"/>
          <p:cNvSpPr txBox="1"/>
          <p:nvPr>
            <p:ph idx="1" type="body"/>
          </p:nvPr>
        </p:nvSpPr>
        <p:spPr>
          <a:xfrm>
            <a:off x="291300" y="1573900"/>
            <a:ext cx="8520600" cy="17118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vi-VN" sz="2200">
                <a:latin typeface="Arial"/>
                <a:ea typeface="Arial"/>
                <a:cs typeface="Arial"/>
                <a:sym typeface="Arial"/>
              </a:rPr>
              <a:t>Luồng</a:t>
            </a:r>
            <a:endParaRPr>
              <a:latin typeface="Arial"/>
              <a:ea typeface="Arial"/>
              <a:cs typeface="Arial"/>
              <a:sym typeface="Arial"/>
            </a:endParaRPr>
          </a:p>
          <a:p>
            <a:pPr indent="-368300" lvl="0" marL="457200" rtl="0" algn="l">
              <a:lnSpc>
                <a:spcPct val="115000"/>
              </a:lnSpc>
              <a:spcBef>
                <a:spcPts val="1000"/>
              </a:spcBef>
              <a:spcAft>
                <a:spcPts val="0"/>
              </a:spcAft>
              <a:buSzPts val="2200"/>
              <a:buChar char="●"/>
            </a:pPr>
            <a:r>
              <a:rPr lang="vi-VN" sz="2200">
                <a:latin typeface="Arial"/>
                <a:ea typeface="Arial"/>
                <a:cs typeface="Arial"/>
                <a:sym typeface="Arial"/>
              </a:rPr>
              <a:t>Lệnh gọi lại</a:t>
            </a:r>
            <a:endParaRPr>
              <a:latin typeface="Arial"/>
              <a:ea typeface="Arial"/>
              <a:cs typeface="Arial"/>
              <a:sym typeface="Arial"/>
            </a:endParaRPr>
          </a:p>
          <a:p>
            <a:pPr indent="-368300" lvl="0" marL="457200" rtl="0" algn="l">
              <a:lnSpc>
                <a:spcPct val="115000"/>
              </a:lnSpc>
              <a:spcBef>
                <a:spcPts val="1000"/>
              </a:spcBef>
              <a:spcAft>
                <a:spcPts val="1000"/>
              </a:spcAft>
              <a:buSzPts val="2200"/>
              <a:buChar char="●"/>
            </a:pPr>
            <a:r>
              <a:rPr lang="vi-VN" sz="2200">
                <a:latin typeface="Arial"/>
                <a:ea typeface="Arial"/>
                <a:cs typeface="Arial"/>
                <a:sym typeface="Arial"/>
              </a:rPr>
              <a:t>Cùng với nhiều lựa chọn khác</a:t>
            </a:r>
            <a:endParaRPr>
              <a:latin typeface="Arial"/>
              <a:ea typeface="Arial"/>
              <a:cs typeface="Arial"/>
              <a:sym typeface="Arial"/>
            </a:endParaRPr>
          </a:p>
        </p:txBody>
      </p:sp>
      <p:sp>
        <p:nvSpPr>
          <p:cNvPr id="333" name="Google Shape;333;p48"/>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334" name="Google Shape;334;p48"/>
          <p:cNvSpPr txBox="1"/>
          <p:nvPr>
            <p:ph idx="1" type="body"/>
          </p:nvPr>
        </p:nvSpPr>
        <p:spPr>
          <a:xfrm>
            <a:off x="311700" y="3386475"/>
            <a:ext cx="8520600" cy="935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SzPts val="2400"/>
              <a:buNone/>
            </a:pPr>
            <a:r>
              <a:rPr lang="vi-VN" sz="2200">
                <a:latin typeface="Arial"/>
                <a:ea typeface="Arial"/>
                <a:cs typeface="Arial"/>
                <a:sym typeface="Arial"/>
              </a:rPr>
              <a:t>Bạn nên dùng cách nào?</a:t>
            </a:r>
            <a:endParaRPr>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9"/>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340" name="Google Shape;340;p49"/>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5200"/>
              <a:buFont typeface="Arial"/>
              <a:buNone/>
            </a:pPr>
            <a:r>
              <a:rPr b="1" i="0" lang="vi-VN" sz="5200" u="none" cap="none" strike="noStrike">
                <a:solidFill>
                  <a:srgbClr val="FAFAFA"/>
                </a:solidFill>
              </a:rPr>
              <a:t>Coroutine</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50"/>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Coroutine</a:t>
            </a:r>
            <a:endParaRPr>
              <a:latin typeface="Arial"/>
              <a:ea typeface="Arial"/>
              <a:cs typeface="Arial"/>
              <a:sym typeface="Arial"/>
            </a:endParaRPr>
          </a:p>
        </p:txBody>
      </p:sp>
      <p:sp>
        <p:nvSpPr>
          <p:cNvPr id="346" name="Google Shape;346;p50"/>
          <p:cNvSpPr txBox="1"/>
          <p:nvPr>
            <p:ph idx="1" type="body"/>
          </p:nvPr>
        </p:nvSpPr>
        <p:spPr>
          <a:xfrm>
            <a:off x="311700" y="1449650"/>
            <a:ext cx="8278500" cy="20364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vi-VN" sz="2200">
                <a:solidFill>
                  <a:schemeClr val="dk1"/>
                </a:solidFill>
                <a:latin typeface="Arial"/>
                <a:ea typeface="Arial"/>
                <a:cs typeface="Arial"/>
                <a:sym typeface="Arial"/>
              </a:rPr>
              <a:t>Duy trì khả năng phản hồi của ứng dụng, đồng thời quản lý các tác vụ chạy trong thời gian dài.</a:t>
            </a:r>
            <a:endParaRPr>
              <a:latin typeface="Arial"/>
              <a:ea typeface="Arial"/>
              <a:cs typeface="Arial"/>
              <a:sym typeface="Arial"/>
            </a:endParaRPr>
          </a:p>
          <a:p>
            <a:pPr indent="-368300" lvl="0" marL="457200" rtl="0" algn="l">
              <a:lnSpc>
                <a:spcPct val="115000"/>
              </a:lnSpc>
              <a:spcBef>
                <a:spcPts val="1000"/>
              </a:spcBef>
              <a:spcAft>
                <a:spcPts val="0"/>
              </a:spcAft>
              <a:buSzPts val="2200"/>
              <a:buChar char="●"/>
            </a:pPr>
            <a:r>
              <a:rPr lang="vi-VN" sz="2200">
                <a:latin typeface="Arial"/>
                <a:ea typeface="Arial"/>
                <a:cs typeface="Arial"/>
                <a:sym typeface="Arial"/>
              </a:rPr>
              <a:t>Đơn giản hóa mã không đồng bộ trong ứng dụng Android của bạn.</a:t>
            </a:r>
            <a:endParaRPr>
              <a:latin typeface="Arial"/>
              <a:ea typeface="Arial"/>
              <a:cs typeface="Arial"/>
              <a:sym typeface="Arial"/>
            </a:endParaRPr>
          </a:p>
          <a:p>
            <a:pPr indent="-368300" lvl="0" marL="457200" rtl="0" algn="l">
              <a:lnSpc>
                <a:spcPct val="115000"/>
              </a:lnSpc>
              <a:spcBef>
                <a:spcPts val="1000"/>
              </a:spcBef>
              <a:spcAft>
                <a:spcPts val="0"/>
              </a:spcAft>
              <a:buSzPts val="2200"/>
              <a:buChar char="●"/>
            </a:pPr>
            <a:r>
              <a:rPr lang="vi-VN" sz="2200">
                <a:latin typeface="Arial"/>
                <a:ea typeface="Arial"/>
                <a:cs typeface="Arial"/>
                <a:sym typeface="Arial"/>
              </a:rPr>
              <a:t>Viết mã theo cách tuần tự</a:t>
            </a:r>
            <a:endParaRPr>
              <a:latin typeface="Arial"/>
              <a:ea typeface="Arial"/>
              <a:cs typeface="Arial"/>
              <a:sym typeface="Arial"/>
            </a:endParaRPr>
          </a:p>
          <a:p>
            <a:pPr indent="-368300" lvl="0" marL="457200" rtl="0" algn="l">
              <a:lnSpc>
                <a:spcPct val="115000"/>
              </a:lnSpc>
              <a:spcBef>
                <a:spcPts val="1000"/>
              </a:spcBef>
              <a:spcAft>
                <a:spcPts val="1000"/>
              </a:spcAft>
              <a:buSzPts val="2200"/>
              <a:buChar char="●"/>
            </a:pPr>
            <a:r>
              <a:rPr lang="vi-VN" sz="2200">
                <a:latin typeface="Arial"/>
                <a:ea typeface="Arial"/>
                <a:cs typeface="Arial"/>
                <a:sym typeface="Arial"/>
              </a:rPr>
              <a:t>Xử lý các trường hợp ngoại lệ bằng khối </a:t>
            </a:r>
            <a:r>
              <a:rPr lang="vi-VN" sz="2200">
                <a:latin typeface="Courier New"/>
                <a:ea typeface="Courier New"/>
                <a:cs typeface="Courier New"/>
                <a:sym typeface="Courier New"/>
              </a:rPr>
              <a:t>try/catch</a:t>
            </a:r>
            <a:endParaRPr>
              <a:latin typeface="Arial"/>
              <a:ea typeface="Arial"/>
              <a:cs typeface="Arial"/>
              <a:sym typeface="Arial"/>
            </a:endParaRPr>
          </a:p>
        </p:txBody>
      </p:sp>
      <p:sp>
        <p:nvSpPr>
          <p:cNvPr id="347" name="Google Shape;347;p50"/>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51"/>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Lợi ích của coroutine</a:t>
            </a:r>
            <a:endParaRPr>
              <a:latin typeface="Arial"/>
              <a:ea typeface="Arial"/>
              <a:cs typeface="Arial"/>
              <a:sym typeface="Arial"/>
            </a:endParaRPr>
          </a:p>
        </p:txBody>
      </p:sp>
      <p:sp>
        <p:nvSpPr>
          <p:cNvPr id="353" name="Google Shape;353;p51"/>
          <p:cNvSpPr txBox="1"/>
          <p:nvPr>
            <p:ph idx="1" type="body"/>
          </p:nvPr>
        </p:nvSpPr>
        <p:spPr>
          <a:xfrm>
            <a:off x="311700" y="1435825"/>
            <a:ext cx="8520600" cy="2834100"/>
          </a:xfrm>
          <a:prstGeom prst="rect">
            <a:avLst/>
          </a:prstGeom>
          <a:noFill/>
          <a:ln>
            <a:noFill/>
          </a:ln>
        </p:spPr>
        <p:txBody>
          <a:bodyPr anchorCtr="0" anchor="t" bIns="91425" lIns="91425" spcFirstLastPara="1" rIns="91425" wrap="square" tIns="91425">
            <a:noAutofit/>
          </a:bodyPr>
          <a:lstStyle/>
          <a:p>
            <a:pPr indent="-381000" lvl="0" marL="457200" rtl="0" algn="l">
              <a:lnSpc>
                <a:spcPct val="150000"/>
              </a:lnSpc>
              <a:spcBef>
                <a:spcPts val="1000"/>
              </a:spcBef>
              <a:spcAft>
                <a:spcPts val="0"/>
              </a:spcAft>
              <a:buSzPts val="2400"/>
              <a:buChar char="●"/>
            </a:pPr>
            <a:r>
              <a:rPr lang="vi-VN">
                <a:latin typeface="Arial"/>
                <a:ea typeface="Arial"/>
                <a:cs typeface="Arial"/>
                <a:sym typeface="Arial"/>
              </a:rPr>
              <a:t>Dung lượng nhẹ</a:t>
            </a:r>
            <a:endParaRPr>
              <a:latin typeface="Arial"/>
              <a:ea typeface="Arial"/>
              <a:cs typeface="Arial"/>
              <a:sym typeface="Arial"/>
            </a:endParaRPr>
          </a:p>
          <a:p>
            <a:pPr indent="-381000" lvl="0" marL="457200" rtl="0" algn="l">
              <a:lnSpc>
                <a:spcPct val="150000"/>
              </a:lnSpc>
              <a:spcBef>
                <a:spcPts val="0"/>
              </a:spcBef>
              <a:spcAft>
                <a:spcPts val="0"/>
              </a:spcAft>
              <a:buSzPts val="2400"/>
              <a:buChar char="●"/>
            </a:pPr>
            <a:r>
              <a:rPr lang="vi-VN">
                <a:latin typeface="Arial"/>
                <a:ea typeface="Arial"/>
                <a:cs typeface="Arial"/>
                <a:sym typeface="Arial"/>
              </a:rPr>
              <a:t>Ít rò rỉ bộ nhớ</a:t>
            </a:r>
            <a:endParaRPr>
              <a:latin typeface="Arial"/>
              <a:ea typeface="Arial"/>
              <a:cs typeface="Arial"/>
              <a:sym typeface="Arial"/>
            </a:endParaRPr>
          </a:p>
          <a:p>
            <a:pPr indent="-381000" lvl="0" marL="457200" rtl="0" algn="l">
              <a:lnSpc>
                <a:spcPct val="150000"/>
              </a:lnSpc>
              <a:spcBef>
                <a:spcPts val="0"/>
              </a:spcBef>
              <a:spcAft>
                <a:spcPts val="0"/>
              </a:spcAft>
              <a:buSzPts val="2400"/>
              <a:buChar char="●"/>
            </a:pPr>
            <a:r>
              <a:rPr lang="vi-VN">
                <a:latin typeface="Arial"/>
                <a:ea typeface="Arial"/>
                <a:cs typeface="Arial"/>
                <a:sym typeface="Arial"/>
              </a:rPr>
              <a:t>Tích hợp sẵn tính năng hỗ trợ hủy</a:t>
            </a:r>
            <a:endParaRPr>
              <a:latin typeface="Arial"/>
              <a:ea typeface="Arial"/>
              <a:cs typeface="Arial"/>
              <a:sym typeface="Arial"/>
            </a:endParaRPr>
          </a:p>
          <a:p>
            <a:pPr indent="-381000" lvl="0" marL="457200" rtl="0" algn="l">
              <a:lnSpc>
                <a:spcPct val="150000"/>
              </a:lnSpc>
              <a:spcBef>
                <a:spcPts val="0"/>
              </a:spcBef>
              <a:spcAft>
                <a:spcPts val="0"/>
              </a:spcAft>
              <a:buSzPts val="2400"/>
              <a:buChar char="●"/>
            </a:pPr>
            <a:r>
              <a:rPr lang="vi-VN">
                <a:latin typeface="Arial"/>
                <a:ea typeface="Arial"/>
                <a:cs typeface="Arial"/>
                <a:sym typeface="Arial"/>
              </a:rPr>
              <a:t>Tích hợp Jetpack</a:t>
            </a:r>
            <a:endParaRPr>
              <a:latin typeface="Arial"/>
              <a:ea typeface="Arial"/>
              <a:cs typeface="Arial"/>
              <a:sym typeface="Arial"/>
            </a:endParaRPr>
          </a:p>
        </p:txBody>
      </p:sp>
      <p:sp>
        <p:nvSpPr>
          <p:cNvPr id="354" name="Google Shape;354;p51"/>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52"/>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Hàm tạm ngưng</a:t>
            </a:r>
            <a:endParaRPr>
              <a:latin typeface="Arial"/>
              <a:ea typeface="Arial"/>
              <a:cs typeface="Arial"/>
              <a:sym typeface="Arial"/>
            </a:endParaRPr>
          </a:p>
        </p:txBody>
      </p:sp>
      <p:sp>
        <p:nvSpPr>
          <p:cNvPr id="360" name="Google Shape;360;p52"/>
          <p:cNvSpPr txBox="1"/>
          <p:nvPr>
            <p:ph idx="1" type="body"/>
          </p:nvPr>
        </p:nvSpPr>
        <p:spPr>
          <a:xfrm>
            <a:off x="311700" y="1369100"/>
            <a:ext cx="8520600" cy="1355100"/>
          </a:xfrm>
          <a:prstGeom prst="rect">
            <a:avLst/>
          </a:prstGeom>
          <a:noFill/>
          <a:ln>
            <a:noFill/>
          </a:ln>
        </p:spPr>
        <p:txBody>
          <a:bodyPr anchorCtr="0" anchor="t" bIns="91425" lIns="91425" spcFirstLastPara="1" rIns="91425" wrap="square" tIns="91425">
            <a:noAutofit/>
          </a:bodyPr>
          <a:lstStyle/>
          <a:p>
            <a:pPr indent="-368300" lvl="0" marL="457200" rtl="0" algn="l">
              <a:lnSpc>
                <a:spcPct val="150000"/>
              </a:lnSpc>
              <a:spcBef>
                <a:spcPts val="1000"/>
              </a:spcBef>
              <a:spcAft>
                <a:spcPts val="0"/>
              </a:spcAft>
              <a:buSzPts val="2200"/>
              <a:buChar char="●"/>
            </a:pPr>
            <a:r>
              <a:rPr lang="vi-VN" sz="2200">
                <a:latin typeface="Arial"/>
                <a:ea typeface="Arial"/>
                <a:cs typeface="Arial"/>
                <a:sym typeface="Arial"/>
              </a:rPr>
              <a:t>Thêm từ khóa xác định </a:t>
            </a:r>
            <a:r>
              <a:rPr lang="vi-VN" sz="2200">
                <a:latin typeface="Courier New"/>
                <a:ea typeface="Courier New"/>
                <a:cs typeface="Courier New"/>
                <a:sym typeface="Courier New"/>
              </a:rPr>
              <a:t>suspend</a:t>
            </a:r>
            <a:endParaRPr>
              <a:latin typeface="Arial"/>
              <a:ea typeface="Arial"/>
              <a:cs typeface="Arial"/>
              <a:sym typeface="Arial"/>
            </a:endParaRPr>
          </a:p>
          <a:p>
            <a:pPr indent="-368300" lvl="0" marL="457200" rtl="0" algn="l">
              <a:lnSpc>
                <a:spcPct val="150000"/>
              </a:lnSpc>
              <a:spcBef>
                <a:spcPts val="0"/>
              </a:spcBef>
              <a:spcAft>
                <a:spcPts val="0"/>
              </a:spcAft>
              <a:buSzPts val="2200"/>
              <a:buChar char="●"/>
            </a:pPr>
            <a:r>
              <a:rPr lang="vi-VN" sz="2200">
                <a:latin typeface="Arial"/>
                <a:ea typeface="Arial"/>
                <a:cs typeface="Arial"/>
                <a:sym typeface="Arial"/>
              </a:rPr>
              <a:t>Phải được gọi bằng các coroutine hoặc hàm </a:t>
            </a:r>
            <a:r>
              <a:rPr lang="vi-VN" sz="2200">
                <a:latin typeface="Courier New"/>
                <a:ea typeface="Courier New"/>
                <a:cs typeface="Courier New"/>
                <a:sym typeface="Courier New"/>
              </a:rPr>
              <a:t>tạm ngưng</a:t>
            </a:r>
            <a:r>
              <a:rPr lang="vi-VN" sz="2200">
                <a:latin typeface="Arial"/>
                <a:ea typeface="Arial"/>
                <a:cs typeface="Arial"/>
                <a:sym typeface="Arial"/>
              </a:rPr>
              <a:t> khác </a:t>
            </a:r>
            <a:endParaRPr>
              <a:latin typeface="Arial"/>
              <a:ea typeface="Arial"/>
              <a:cs typeface="Arial"/>
              <a:sym typeface="Arial"/>
            </a:endParaRPr>
          </a:p>
        </p:txBody>
      </p:sp>
      <p:sp>
        <p:nvSpPr>
          <p:cNvPr id="361" name="Google Shape;361;p52"/>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pic>
        <p:nvPicPr>
          <p:cNvPr id="362" name="Google Shape;362;p52"/>
          <p:cNvPicPr preferRelativeResize="0"/>
          <p:nvPr/>
        </p:nvPicPr>
        <p:blipFill rotWithShape="1">
          <a:blip r:embed="rId3">
            <a:alphaModFix/>
          </a:blip>
          <a:srcRect b="0" l="0" r="0" t="0"/>
          <a:stretch/>
        </p:blipFill>
        <p:spPr>
          <a:xfrm>
            <a:off x="523075" y="2943600"/>
            <a:ext cx="6274725" cy="10918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53"/>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Suspend và resume</a:t>
            </a:r>
            <a:endParaRPr>
              <a:latin typeface="Arial"/>
              <a:ea typeface="Arial"/>
              <a:cs typeface="Arial"/>
              <a:sym typeface="Arial"/>
            </a:endParaRPr>
          </a:p>
        </p:txBody>
      </p:sp>
      <p:sp>
        <p:nvSpPr>
          <p:cNvPr id="368" name="Google Shape;368;p53"/>
          <p:cNvSpPr txBox="1"/>
          <p:nvPr>
            <p:ph idx="1" type="body"/>
          </p:nvPr>
        </p:nvSpPr>
        <p:spPr>
          <a:xfrm>
            <a:off x="311700" y="1410800"/>
            <a:ext cx="8520600" cy="28038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Clr>
                <a:schemeClr val="dk1"/>
              </a:buClr>
              <a:buSzPts val="2200"/>
              <a:buFont typeface="Courier New"/>
              <a:buChar char="●"/>
            </a:pPr>
            <a:r>
              <a:rPr lang="vi-VN" sz="2200">
                <a:solidFill>
                  <a:schemeClr val="dk1"/>
                </a:solidFill>
                <a:latin typeface="Courier New"/>
                <a:ea typeface="Courier New"/>
                <a:cs typeface="Courier New"/>
                <a:sym typeface="Courier New"/>
              </a:rPr>
              <a:t>suspend</a:t>
            </a:r>
            <a:endParaRPr sz="2200">
              <a:latin typeface="Courier New"/>
              <a:ea typeface="Courier New"/>
              <a:cs typeface="Courier New"/>
              <a:sym typeface="Courier New"/>
            </a:endParaRPr>
          </a:p>
          <a:p>
            <a:pPr indent="0" lvl="0" marL="457200" rtl="0" algn="l">
              <a:lnSpc>
                <a:spcPct val="115000"/>
              </a:lnSpc>
              <a:spcBef>
                <a:spcPts val="1000"/>
              </a:spcBef>
              <a:spcAft>
                <a:spcPts val="0"/>
              </a:spcAft>
              <a:buSzPts val="2400"/>
              <a:buNone/>
            </a:pPr>
            <a:r>
              <a:rPr lang="vi-VN" sz="2200">
                <a:latin typeface="Arial"/>
                <a:ea typeface="Arial"/>
                <a:cs typeface="Arial"/>
                <a:sym typeface="Arial"/>
              </a:rPr>
              <a:t>Tạm dừng quá trình thực thi coroutine hiện tại và lưu các biến cục bộ </a:t>
            </a:r>
            <a:endParaRPr>
              <a:latin typeface="Arial"/>
              <a:ea typeface="Arial"/>
              <a:cs typeface="Arial"/>
              <a:sym typeface="Arial"/>
            </a:endParaRPr>
          </a:p>
          <a:p>
            <a:pPr indent="-368300" lvl="0" marL="457200" rtl="0" algn="l">
              <a:spcBef>
                <a:spcPts val="1000"/>
              </a:spcBef>
              <a:spcAft>
                <a:spcPts val="0"/>
              </a:spcAft>
              <a:buClr>
                <a:schemeClr val="dk1"/>
              </a:buClr>
              <a:buSzPts val="2200"/>
              <a:buFont typeface="Courier New"/>
              <a:buChar char="●"/>
            </a:pPr>
            <a:r>
              <a:rPr lang="vi-VN" sz="2200">
                <a:solidFill>
                  <a:schemeClr val="dk1"/>
                </a:solidFill>
                <a:latin typeface="Courier New"/>
                <a:ea typeface="Courier New"/>
                <a:cs typeface="Courier New"/>
                <a:sym typeface="Courier New"/>
              </a:rPr>
              <a:t>resume</a:t>
            </a:r>
            <a:endParaRPr sz="2200">
              <a:latin typeface="Courier New"/>
              <a:ea typeface="Courier New"/>
              <a:cs typeface="Courier New"/>
              <a:sym typeface="Courier New"/>
            </a:endParaRPr>
          </a:p>
          <a:p>
            <a:pPr indent="0" lvl="0" marL="457200" rtl="0" algn="l">
              <a:lnSpc>
                <a:spcPct val="115000"/>
              </a:lnSpc>
              <a:spcBef>
                <a:spcPts val="1000"/>
              </a:spcBef>
              <a:spcAft>
                <a:spcPts val="1000"/>
              </a:spcAft>
              <a:buSzPts val="2400"/>
              <a:buNone/>
            </a:pPr>
            <a:r>
              <a:rPr lang="vi-VN" sz="2200">
                <a:latin typeface="Arial"/>
                <a:ea typeface="Arial"/>
                <a:cs typeface="Arial"/>
                <a:sym typeface="Arial"/>
              </a:rPr>
              <a:t>Tự động tải trạng thái đã lưu và tiếp tục thực thi từ thời điểm mã bị tạm ngưng</a:t>
            </a:r>
            <a:endParaRPr>
              <a:latin typeface="Arial"/>
              <a:ea typeface="Arial"/>
              <a:cs typeface="Arial"/>
              <a:sym typeface="Arial"/>
            </a:endParaRPr>
          </a:p>
        </p:txBody>
      </p:sp>
      <p:sp>
        <p:nvSpPr>
          <p:cNvPr id="369" name="Google Shape;369;p53"/>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54"/>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Ví dụ</a:t>
            </a:r>
            <a:endParaRPr>
              <a:latin typeface="Arial"/>
              <a:ea typeface="Arial"/>
              <a:cs typeface="Arial"/>
              <a:sym typeface="Arial"/>
            </a:endParaRPr>
          </a:p>
        </p:txBody>
      </p:sp>
      <p:sp>
        <p:nvSpPr>
          <p:cNvPr id="375" name="Google Shape;375;p54"/>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pic>
        <p:nvPicPr>
          <p:cNvPr id="376" name="Google Shape;376;p54"/>
          <p:cNvPicPr preferRelativeResize="0"/>
          <p:nvPr/>
        </p:nvPicPr>
        <p:blipFill rotWithShape="1">
          <a:blip r:embed="rId3">
            <a:alphaModFix/>
          </a:blip>
          <a:srcRect b="0" l="0" r="0" t="0"/>
          <a:stretch/>
        </p:blipFill>
        <p:spPr>
          <a:xfrm>
            <a:off x="1611625" y="1076275"/>
            <a:ext cx="5920740" cy="3336418"/>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55"/>
          <p:cNvSpPr/>
          <p:nvPr/>
        </p:nvSpPr>
        <p:spPr>
          <a:xfrm>
            <a:off x="-11200" y="-37825"/>
            <a:ext cx="9155100" cy="1207200"/>
          </a:xfrm>
          <a:prstGeom prst="rect">
            <a:avLst/>
          </a:prstGeom>
          <a:solidFill>
            <a:srgbClr val="0730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55"/>
          <p:cNvSpPr txBox="1"/>
          <p:nvPr>
            <p:ph type="title"/>
          </p:nvPr>
        </p:nvSpPr>
        <p:spPr>
          <a:xfrm>
            <a:off x="311700" y="-48988"/>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sz="3400">
                <a:latin typeface="Arial"/>
                <a:ea typeface="Arial"/>
                <a:cs typeface="Arial"/>
                <a:sym typeface="Arial"/>
              </a:rPr>
              <a:t>Thêm từ khóa xác định suspend vào các phương thức DAO</a:t>
            </a:r>
            <a:endParaRPr sz="3400">
              <a:latin typeface="Arial"/>
              <a:ea typeface="Arial"/>
              <a:cs typeface="Arial"/>
              <a:sym typeface="Arial"/>
            </a:endParaRPr>
          </a:p>
        </p:txBody>
      </p:sp>
      <p:sp>
        <p:nvSpPr>
          <p:cNvPr id="383" name="Google Shape;383;p55"/>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384" name="Google Shape;384;p55"/>
          <p:cNvSpPr txBox="1"/>
          <p:nvPr/>
        </p:nvSpPr>
        <p:spPr>
          <a:xfrm>
            <a:off x="311700" y="1227350"/>
            <a:ext cx="8520600" cy="327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VN" sz="1700">
                <a:solidFill>
                  <a:srgbClr val="9C27B0"/>
                </a:solidFill>
                <a:latin typeface="Consolas"/>
                <a:ea typeface="Consolas"/>
                <a:cs typeface="Consolas"/>
                <a:sym typeface="Consolas"/>
              </a:rPr>
              <a:t>@Dao</a:t>
            </a:r>
            <a:endParaRPr sz="1700">
              <a:solidFill>
                <a:srgbClr val="9C27B0"/>
              </a:solidFill>
              <a:latin typeface="Consolas"/>
              <a:ea typeface="Consolas"/>
              <a:cs typeface="Consolas"/>
              <a:sym typeface="Consolas"/>
            </a:endParaRPr>
          </a:p>
          <a:p>
            <a:pPr indent="0" lvl="0" marL="0" rtl="0" algn="l">
              <a:spcBef>
                <a:spcPts val="0"/>
              </a:spcBef>
              <a:spcAft>
                <a:spcPts val="0"/>
              </a:spcAft>
              <a:buNone/>
            </a:pPr>
            <a:r>
              <a:rPr lang="vi-VN" sz="1700">
                <a:solidFill>
                  <a:srgbClr val="3F51B5"/>
                </a:solidFill>
                <a:latin typeface="Consolas"/>
                <a:ea typeface="Consolas"/>
                <a:cs typeface="Consolas"/>
                <a:sym typeface="Consolas"/>
              </a:rPr>
              <a:t>interface</a:t>
            </a:r>
            <a:r>
              <a:rPr lang="vi-VN" sz="1700">
                <a:latin typeface="Consolas"/>
                <a:ea typeface="Consolas"/>
                <a:cs typeface="Consolas"/>
                <a:sym typeface="Consolas"/>
              </a:rPr>
              <a:t> ColorDao {</a:t>
            </a:r>
            <a:endParaRPr sz="700">
              <a:latin typeface="Consolas"/>
              <a:ea typeface="Consolas"/>
              <a:cs typeface="Consolas"/>
              <a:sym typeface="Consolas"/>
            </a:endParaRPr>
          </a:p>
          <a:p>
            <a:pPr indent="0" lvl="0" marL="0" rtl="0" algn="l">
              <a:spcBef>
                <a:spcPts val="0"/>
              </a:spcBef>
              <a:spcAft>
                <a:spcPts val="0"/>
              </a:spcAft>
              <a:buNone/>
            </a:pPr>
            <a:r>
              <a:t/>
            </a:r>
            <a:endParaRPr sz="700">
              <a:latin typeface="Consolas"/>
              <a:ea typeface="Consolas"/>
              <a:cs typeface="Consolas"/>
              <a:sym typeface="Consolas"/>
            </a:endParaRPr>
          </a:p>
          <a:p>
            <a:pPr indent="0" lvl="0" marL="0" rtl="0" algn="l">
              <a:spcBef>
                <a:spcPts val="0"/>
              </a:spcBef>
              <a:spcAft>
                <a:spcPts val="0"/>
              </a:spcAft>
              <a:buNone/>
            </a:pPr>
            <a:r>
              <a:rPr lang="vi-VN" sz="1700">
                <a:latin typeface="Consolas"/>
                <a:ea typeface="Consolas"/>
                <a:cs typeface="Consolas"/>
                <a:sym typeface="Consolas"/>
              </a:rPr>
              <a:t>    </a:t>
            </a:r>
            <a:r>
              <a:rPr lang="vi-VN" sz="1700">
                <a:solidFill>
                  <a:srgbClr val="9C27B0"/>
                </a:solidFill>
                <a:latin typeface="Consolas"/>
                <a:ea typeface="Consolas"/>
                <a:cs typeface="Consolas"/>
                <a:sym typeface="Consolas"/>
              </a:rPr>
              <a:t>@Query</a:t>
            </a:r>
            <a:r>
              <a:rPr lang="vi-VN" sz="1700">
                <a:latin typeface="Consolas"/>
                <a:ea typeface="Consolas"/>
                <a:cs typeface="Consolas"/>
                <a:sym typeface="Consolas"/>
              </a:rPr>
              <a:t>(</a:t>
            </a:r>
            <a:r>
              <a:rPr lang="vi-VN" sz="1700">
                <a:solidFill>
                  <a:srgbClr val="388E3C"/>
                </a:solidFill>
                <a:latin typeface="Consolas"/>
                <a:ea typeface="Consolas"/>
                <a:cs typeface="Consolas"/>
                <a:sym typeface="Consolas"/>
              </a:rPr>
              <a:t>"SELECT * FROM colors"</a:t>
            </a:r>
            <a:r>
              <a:rPr lang="vi-VN" sz="1700">
                <a:latin typeface="Consolas"/>
                <a:ea typeface="Consolas"/>
                <a:cs typeface="Consolas"/>
                <a:sym typeface="Consolas"/>
              </a:rPr>
              <a:t>)</a:t>
            </a:r>
            <a:endParaRPr sz="1700">
              <a:latin typeface="Consolas"/>
              <a:ea typeface="Consolas"/>
              <a:cs typeface="Consolas"/>
              <a:sym typeface="Consolas"/>
            </a:endParaRPr>
          </a:p>
          <a:p>
            <a:pPr indent="0" lvl="0" marL="0" rtl="0" algn="l">
              <a:spcBef>
                <a:spcPts val="0"/>
              </a:spcBef>
              <a:spcAft>
                <a:spcPts val="0"/>
              </a:spcAft>
              <a:buNone/>
            </a:pPr>
            <a:r>
              <a:rPr lang="vi-VN" sz="1700">
                <a:latin typeface="Consolas"/>
                <a:ea typeface="Consolas"/>
                <a:cs typeface="Consolas"/>
                <a:sym typeface="Consolas"/>
              </a:rPr>
              <a:t>    </a:t>
            </a:r>
            <a:r>
              <a:rPr b="1" lang="vi-VN" sz="1700">
                <a:solidFill>
                  <a:srgbClr val="3F51B5"/>
                </a:solidFill>
                <a:latin typeface="Consolas"/>
                <a:ea typeface="Consolas"/>
                <a:cs typeface="Consolas"/>
                <a:sym typeface="Consolas"/>
              </a:rPr>
              <a:t>suspend</a:t>
            </a:r>
            <a:r>
              <a:rPr lang="vi-VN" sz="1700">
                <a:solidFill>
                  <a:srgbClr val="3F51B5"/>
                </a:solidFill>
                <a:latin typeface="Consolas"/>
                <a:ea typeface="Consolas"/>
                <a:cs typeface="Consolas"/>
                <a:sym typeface="Consolas"/>
              </a:rPr>
              <a:t> fun</a:t>
            </a:r>
            <a:r>
              <a:rPr lang="vi-VN" sz="1700">
                <a:latin typeface="Consolas"/>
                <a:ea typeface="Consolas"/>
                <a:cs typeface="Consolas"/>
                <a:sym typeface="Consolas"/>
              </a:rPr>
              <a:t> getAll(): Array&lt;Color&gt;</a:t>
            </a:r>
            <a:endParaRPr sz="1700">
              <a:latin typeface="Consolas"/>
              <a:ea typeface="Consolas"/>
              <a:cs typeface="Consolas"/>
              <a:sym typeface="Consolas"/>
            </a:endParaRPr>
          </a:p>
          <a:p>
            <a:pPr indent="0" lvl="0" marL="0" rtl="0" algn="l">
              <a:spcBef>
                <a:spcPts val="1000"/>
              </a:spcBef>
              <a:spcAft>
                <a:spcPts val="0"/>
              </a:spcAft>
              <a:buNone/>
            </a:pPr>
            <a:r>
              <a:rPr lang="vi-VN" sz="1700">
                <a:latin typeface="Consolas"/>
                <a:ea typeface="Consolas"/>
                <a:cs typeface="Consolas"/>
                <a:sym typeface="Consolas"/>
              </a:rPr>
              <a:t>    </a:t>
            </a:r>
            <a:r>
              <a:rPr lang="vi-VN" sz="1700">
                <a:solidFill>
                  <a:srgbClr val="9C27B0"/>
                </a:solidFill>
                <a:latin typeface="Consolas"/>
                <a:ea typeface="Consolas"/>
                <a:cs typeface="Consolas"/>
                <a:sym typeface="Consolas"/>
              </a:rPr>
              <a:t>@Insert</a:t>
            </a:r>
            <a:endParaRPr sz="1700">
              <a:solidFill>
                <a:srgbClr val="9C27B0"/>
              </a:solidFill>
              <a:latin typeface="Consolas"/>
              <a:ea typeface="Consolas"/>
              <a:cs typeface="Consolas"/>
              <a:sym typeface="Consolas"/>
            </a:endParaRPr>
          </a:p>
          <a:p>
            <a:pPr indent="0" lvl="0" marL="0" rtl="0" algn="l">
              <a:spcBef>
                <a:spcPts val="0"/>
              </a:spcBef>
              <a:spcAft>
                <a:spcPts val="0"/>
              </a:spcAft>
              <a:buNone/>
            </a:pPr>
            <a:r>
              <a:rPr lang="vi-VN" sz="1700">
                <a:latin typeface="Consolas"/>
                <a:ea typeface="Consolas"/>
                <a:cs typeface="Consolas"/>
                <a:sym typeface="Consolas"/>
              </a:rPr>
              <a:t>    </a:t>
            </a:r>
            <a:r>
              <a:rPr b="1" lang="vi-VN" sz="1700">
                <a:solidFill>
                  <a:srgbClr val="3F51B5"/>
                </a:solidFill>
                <a:latin typeface="Consolas"/>
                <a:ea typeface="Consolas"/>
                <a:cs typeface="Consolas"/>
                <a:sym typeface="Consolas"/>
              </a:rPr>
              <a:t>suspend</a:t>
            </a:r>
            <a:r>
              <a:rPr lang="vi-VN" sz="1700">
                <a:solidFill>
                  <a:srgbClr val="3F51B5"/>
                </a:solidFill>
                <a:latin typeface="Consolas"/>
                <a:ea typeface="Consolas"/>
                <a:cs typeface="Consolas"/>
                <a:sym typeface="Consolas"/>
              </a:rPr>
              <a:t> fun</a:t>
            </a:r>
            <a:r>
              <a:rPr lang="vi-VN" sz="1700">
                <a:latin typeface="Consolas"/>
                <a:ea typeface="Consolas"/>
                <a:cs typeface="Consolas"/>
                <a:sym typeface="Consolas"/>
              </a:rPr>
              <a:t> insert(</a:t>
            </a:r>
            <a:r>
              <a:rPr lang="vi-VN" sz="1700">
                <a:solidFill>
                  <a:srgbClr val="3F51B5"/>
                </a:solidFill>
                <a:latin typeface="Consolas"/>
                <a:ea typeface="Consolas"/>
                <a:cs typeface="Consolas"/>
                <a:sym typeface="Consolas"/>
              </a:rPr>
              <a:t>vararg</a:t>
            </a:r>
            <a:r>
              <a:rPr lang="vi-VN" sz="1700">
                <a:latin typeface="Consolas"/>
                <a:ea typeface="Consolas"/>
                <a:cs typeface="Consolas"/>
                <a:sym typeface="Consolas"/>
              </a:rPr>
              <a:t> color: Color)</a:t>
            </a:r>
            <a:endParaRPr sz="1700">
              <a:latin typeface="Consolas"/>
              <a:ea typeface="Consolas"/>
              <a:cs typeface="Consolas"/>
              <a:sym typeface="Consolas"/>
            </a:endParaRPr>
          </a:p>
          <a:p>
            <a:pPr indent="0" lvl="0" marL="0" rtl="0" algn="l">
              <a:spcBef>
                <a:spcPts val="1000"/>
              </a:spcBef>
              <a:spcAft>
                <a:spcPts val="0"/>
              </a:spcAft>
              <a:buNone/>
            </a:pPr>
            <a:r>
              <a:rPr lang="vi-VN" sz="1700">
                <a:latin typeface="Consolas"/>
                <a:ea typeface="Consolas"/>
                <a:cs typeface="Consolas"/>
                <a:sym typeface="Consolas"/>
              </a:rPr>
              <a:t>    </a:t>
            </a:r>
            <a:r>
              <a:rPr lang="vi-VN" sz="1700">
                <a:solidFill>
                  <a:srgbClr val="9C27B0"/>
                </a:solidFill>
                <a:latin typeface="Consolas"/>
                <a:ea typeface="Consolas"/>
                <a:cs typeface="Consolas"/>
                <a:sym typeface="Consolas"/>
              </a:rPr>
              <a:t>@Update</a:t>
            </a:r>
            <a:endParaRPr sz="1700">
              <a:solidFill>
                <a:srgbClr val="9C27B0"/>
              </a:solidFill>
              <a:latin typeface="Consolas"/>
              <a:ea typeface="Consolas"/>
              <a:cs typeface="Consolas"/>
              <a:sym typeface="Consolas"/>
            </a:endParaRPr>
          </a:p>
          <a:p>
            <a:pPr indent="0" lvl="0" marL="0" rtl="0" algn="l">
              <a:spcBef>
                <a:spcPts val="0"/>
              </a:spcBef>
              <a:spcAft>
                <a:spcPts val="0"/>
              </a:spcAft>
              <a:buNone/>
            </a:pPr>
            <a:r>
              <a:rPr lang="vi-VN" sz="1700">
                <a:latin typeface="Consolas"/>
                <a:ea typeface="Consolas"/>
                <a:cs typeface="Consolas"/>
                <a:sym typeface="Consolas"/>
              </a:rPr>
              <a:t>    </a:t>
            </a:r>
            <a:r>
              <a:rPr b="1" lang="vi-VN" sz="1700">
                <a:solidFill>
                  <a:srgbClr val="3F51B5"/>
                </a:solidFill>
                <a:latin typeface="Consolas"/>
                <a:ea typeface="Consolas"/>
                <a:cs typeface="Consolas"/>
                <a:sym typeface="Consolas"/>
              </a:rPr>
              <a:t>suspend</a:t>
            </a:r>
            <a:r>
              <a:rPr lang="vi-VN" sz="1700">
                <a:solidFill>
                  <a:srgbClr val="3F51B5"/>
                </a:solidFill>
                <a:latin typeface="Consolas"/>
                <a:ea typeface="Consolas"/>
                <a:cs typeface="Consolas"/>
                <a:sym typeface="Consolas"/>
              </a:rPr>
              <a:t> fun</a:t>
            </a:r>
            <a:r>
              <a:rPr lang="vi-VN" sz="1700">
                <a:latin typeface="Consolas"/>
                <a:ea typeface="Consolas"/>
                <a:cs typeface="Consolas"/>
                <a:sym typeface="Consolas"/>
              </a:rPr>
              <a:t> update(color: Color)</a:t>
            </a:r>
            <a:endParaRPr sz="1700">
              <a:latin typeface="Consolas"/>
              <a:ea typeface="Consolas"/>
              <a:cs typeface="Consolas"/>
              <a:sym typeface="Consolas"/>
            </a:endParaRPr>
          </a:p>
          <a:p>
            <a:pPr indent="0" lvl="0" marL="0" rtl="0" algn="l">
              <a:spcBef>
                <a:spcPts val="1000"/>
              </a:spcBef>
              <a:spcAft>
                <a:spcPts val="0"/>
              </a:spcAft>
              <a:buNone/>
            </a:pPr>
            <a:r>
              <a:rPr lang="vi-VN" sz="1700">
                <a:latin typeface="Consolas"/>
                <a:ea typeface="Consolas"/>
                <a:cs typeface="Consolas"/>
                <a:sym typeface="Consolas"/>
              </a:rPr>
              <a:t>    </a:t>
            </a:r>
            <a:r>
              <a:rPr lang="vi-VN" sz="1700">
                <a:solidFill>
                  <a:srgbClr val="9C27B0"/>
                </a:solidFill>
                <a:latin typeface="Consolas"/>
                <a:ea typeface="Consolas"/>
                <a:cs typeface="Consolas"/>
                <a:sym typeface="Consolas"/>
              </a:rPr>
              <a:t>@Delete</a:t>
            </a:r>
            <a:endParaRPr sz="1700">
              <a:solidFill>
                <a:srgbClr val="9C27B0"/>
              </a:solidFill>
              <a:latin typeface="Consolas"/>
              <a:ea typeface="Consolas"/>
              <a:cs typeface="Consolas"/>
              <a:sym typeface="Consolas"/>
            </a:endParaRPr>
          </a:p>
          <a:p>
            <a:pPr indent="0" lvl="0" marL="0" rtl="0" algn="l">
              <a:spcBef>
                <a:spcPts val="0"/>
              </a:spcBef>
              <a:spcAft>
                <a:spcPts val="1000"/>
              </a:spcAft>
              <a:buNone/>
            </a:pPr>
            <a:r>
              <a:rPr lang="vi-VN" sz="1700">
                <a:latin typeface="Consolas"/>
                <a:ea typeface="Consolas"/>
                <a:cs typeface="Consolas"/>
                <a:sym typeface="Consolas"/>
              </a:rPr>
              <a:t>    </a:t>
            </a:r>
            <a:r>
              <a:rPr b="1" lang="vi-VN" sz="1700">
                <a:solidFill>
                  <a:srgbClr val="3F51B5"/>
                </a:solidFill>
                <a:latin typeface="Consolas"/>
                <a:ea typeface="Consolas"/>
                <a:cs typeface="Consolas"/>
                <a:sym typeface="Consolas"/>
              </a:rPr>
              <a:t>suspend</a:t>
            </a:r>
            <a:r>
              <a:rPr lang="vi-VN" sz="1700">
                <a:solidFill>
                  <a:srgbClr val="3F51B5"/>
                </a:solidFill>
                <a:latin typeface="Consolas"/>
                <a:ea typeface="Consolas"/>
                <a:cs typeface="Consolas"/>
                <a:sym typeface="Consolas"/>
              </a:rPr>
              <a:t> fun</a:t>
            </a:r>
            <a:r>
              <a:rPr lang="vi-VN" sz="1700">
                <a:latin typeface="Consolas"/>
                <a:ea typeface="Consolas"/>
                <a:cs typeface="Consolas"/>
                <a:sym typeface="Consolas"/>
              </a:rPr>
              <a:t> delete(color: Color)</a:t>
            </a:r>
            <a:endParaRPr sz="1700">
              <a:latin typeface="Consolas"/>
              <a:ea typeface="Consolas"/>
              <a:cs typeface="Consolas"/>
              <a:sym typeface="Consola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p:nvPr/>
        </p:nvSpPr>
        <p:spPr>
          <a:xfrm>
            <a:off x="-11200" y="-37825"/>
            <a:ext cx="9155100" cy="1374300"/>
          </a:xfrm>
          <a:prstGeom prst="rect">
            <a:avLst/>
          </a:prstGeom>
          <a:solidFill>
            <a:srgbClr val="0730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20"/>
          <p:cNvSpPr txBox="1"/>
          <p:nvPr>
            <p:ph type="title"/>
          </p:nvPr>
        </p:nvSpPr>
        <p:spPr>
          <a:xfrm>
            <a:off x="311700" y="50658"/>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sz="3300">
                <a:latin typeface="Arial"/>
                <a:ea typeface="Arial"/>
                <a:cs typeface="Arial"/>
                <a:sym typeface="Arial"/>
              </a:rPr>
              <a:t>Những cách lưu trữ dữ liệu trong ứng dụng Android</a:t>
            </a:r>
            <a:endParaRPr sz="3300">
              <a:latin typeface="Arial"/>
              <a:ea typeface="Arial"/>
              <a:cs typeface="Arial"/>
              <a:sym typeface="Arial"/>
            </a:endParaRPr>
          </a:p>
        </p:txBody>
      </p:sp>
      <p:sp>
        <p:nvSpPr>
          <p:cNvPr id="99" name="Google Shape;99;p20"/>
          <p:cNvSpPr txBox="1"/>
          <p:nvPr>
            <p:ph idx="1" type="body"/>
          </p:nvPr>
        </p:nvSpPr>
        <p:spPr>
          <a:xfrm>
            <a:off x="311700" y="1743350"/>
            <a:ext cx="8520600" cy="2755200"/>
          </a:xfrm>
          <a:prstGeom prst="rect">
            <a:avLst/>
          </a:prstGeom>
          <a:noFill/>
          <a:ln>
            <a:noFill/>
          </a:ln>
        </p:spPr>
        <p:txBody>
          <a:bodyPr anchorCtr="0" anchor="t" bIns="91425" lIns="91425" spcFirstLastPara="1" rIns="91425" wrap="square" tIns="91425">
            <a:noAutofit/>
          </a:bodyPr>
          <a:lstStyle/>
          <a:p>
            <a:pPr indent="-368300" lvl="0" marL="457200" rtl="0" algn="l">
              <a:lnSpc>
                <a:spcPct val="150000"/>
              </a:lnSpc>
              <a:spcBef>
                <a:spcPts val="1000"/>
              </a:spcBef>
              <a:spcAft>
                <a:spcPts val="0"/>
              </a:spcAft>
              <a:buSzPts val="2200"/>
              <a:buChar char="●"/>
            </a:pPr>
            <a:r>
              <a:rPr lang="vi-VN" sz="2200">
                <a:latin typeface="Arial"/>
                <a:ea typeface="Arial"/>
                <a:cs typeface="Arial"/>
                <a:sym typeface="Arial"/>
              </a:rPr>
              <a:t>Bộ nhớ dành riêng cho ứng dụng</a:t>
            </a:r>
            <a:endParaRPr>
              <a:latin typeface="Arial"/>
              <a:ea typeface="Arial"/>
              <a:cs typeface="Arial"/>
              <a:sym typeface="Arial"/>
            </a:endParaRPr>
          </a:p>
          <a:p>
            <a:pPr indent="-368300" lvl="0" marL="457200" rtl="0" algn="l">
              <a:lnSpc>
                <a:spcPct val="150000"/>
              </a:lnSpc>
              <a:spcBef>
                <a:spcPts val="0"/>
              </a:spcBef>
              <a:spcAft>
                <a:spcPts val="0"/>
              </a:spcAft>
              <a:buSzPts val="2200"/>
              <a:buChar char="●"/>
            </a:pPr>
            <a:r>
              <a:rPr lang="vi-VN" sz="2200">
                <a:latin typeface="Arial"/>
                <a:ea typeface="Arial"/>
                <a:cs typeface="Arial"/>
                <a:sym typeface="Arial"/>
              </a:rPr>
              <a:t>Bộ nhớ dùng chung (tệp được chia sẻ với các ứng dụng khác)</a:t>
            </a:r>
            <a:endParaRPr>
              <a:latin typeface="Arial"/>
              <a:ea typeface="Arial"/>
              <a:cs typeface="Arial"/>
              <a:sym typeface="Arial"/>
            </a:endParaRPr>
          </a:p>
          <a:p>
            <a:pPr indent="-368300" lvl="0" marL="457200" rtl="0" algn="l">
              <a:lnSpc>
                <a:spcPct val="150000"/>
              </a:lnSpc>
              <a:spcBef>
                <a:spcPts val="0"/>
              </a:spcBef>
              <a:spcAft>
                <a:spcPts val="0"/>
              </a:spcAft>
              <a:buSzPts val="2200"/>
              <a:buChar char="●"/>
            </a:pPr>
            <a:r>
              <a:rPr lang="vi-VN" sz="2200">
                <a:latin typeface="Arial"/>
                <a:ea typeface="Arial"/>
                <a:cs typeface="Arial"/>
                <a:sym typeface="Arial"/>
              </a:rPr>
              <a:t>Lựa chọn ưu tiên</a:t>
            </a:r>
            <a:endParaRPr>
              <a:latin typeface="Arial"/>
              <a:ea typeface="Arial"/>
              <a:cs typeface="Arial"/>
              <a:sym typeface="Arial"/>
            </a:endParaRPr>
          </a:p>
          <a:p>
            <a:pPr indent="-368300" lvl="0" marL="457200" rtl="0" algn="l">
              <a:lnSpc>
                <a:spcPct val="150000"/>
              </a:lnSpc>
              <a:spcBef>
                <a:spcPts val="0"/>
              </a:spcBef>
              <a:spcAft>
                <a:spcPts val="0"/>
              </a:spcAft>
              <a:buSzPts val="2200"/>
              <a:buChar char="●"/>
            </a:pPr>
            <a:r>
              <a:rPr lang="vi-VN" sz="2200">
                <a:latin typeface="Arial"/>
                <a:ea typeface="Arial"/>
                <a:cs typeface="Arial"/>
                <a:sym typeface="Arial"/>
              </a:rPr>
              <a:t>Cơ sở dữ liệu</a:t>
            </a:r>
            <a:endParaRPr>
              <a:latin typeface="Arial"/>
              <a:ea typeface="Arial"/>
              <a:cs typeface="Arial"/>
              <a:sym typeface="Arial"/>
            </a:endParaRPr>
          </a:p>
        </p:txBody>
      </p:sp>
      <p:sp>
        <p:nvSpPr>
          <p:cNvPr id="100" name="Google Shape;100;p20"/>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56"/>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Kiểm soát vị trí chạy coroutine</a:t>
            </a:r>
            <a:endParaRPr>
              <a:latin typeface="Arial"/>
              <a:ea typeface="Arial"/>
              <a:cs typeface="Arial"/>
              <a:sym typeface="Arial"/>
            </a:endParaRPr>
          </a:p>
        </p:txBody>
      </p:sp>
      <p:sp>
        <p:nvSpPr>
          <p:cNvPr id="390" name="Google Shape;390;p56"/>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graphicFrame>
        <p:nvGraphicFramePr>
          <p:cNvPr id="391" name="Google Shape;391;p56"/>
          <p:cNvGraphicFramePr/>
          <p:nvPr/>
        </p:nvGraphicFramePr>
        <p:xfrm>
          <a:off x="429488" y="1597288"/>
          <a:ext cx="3000000" cy="3000000"/>
        </p:xfrm>
        <a:graphic>
          <a:graphicData uri="http://schemas.openxmlformats.org/drawingml/2006/table">
            <a:tbl>
              <a:tblPr>
                <a:noFill/>
                <a:tableStyleId>{8BC652D2-EB9F-4462-8EA5-4EC5A8493DF4}</a:tableStyleId>
              </a:tblPr>
              <a:tblGrid>
                <a:gridCol w="2761675"/>
                <a:gridCol w="2761675"/>
                <a:gridCol w="2761675"/>
              </a:tblGrid>
              <a:tr h="437975">
                <a:tc>
                  <a:txBody>
                    <a:bodyPr/>
                    <a:lstStyle/>
                    <a:p>
                      <a:pPr indent="0" lvl="0" marL="0" marR="0" rtl="0" algn="l">
                        <a:lnSpc>
                          <a:spcPct val="100000"/>
                        </a:lnSpc>
                        <a:spcBef>
                          <a:spcPts val="0"/>
                        </a:spcBef>
                        <a:spcAft>
                          <a:spcPts val="0"/>
                        </a:spcAft>
                        <a:buClr>
                          <a:srgbClr val="000000"/>
                        </a:buClr>
                        <a:buSzPts val="1800"/>
                        <a:buFont typeface="Arial"/>
                        <a:buNone/>
                      </a:pPr>
                      <a:r>
                        <a:rPr b="1" lang="vi-VN" sz="1800" u="none" cap="none" strike="noStrike"/>
                        <a:t>Phương thức gửi</a:t>
                      </a:r>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Clr>
                          <a:srgbClr val="000000"/>
                        </a:buClr>
                        <a:buSzPts val="1800"/>
                        <a:buFont typeface="Arial"/>
                        <a:buNone/>
                      </a:pPr>
                      <a:r>
                        <a:rPr b="1" lang="vi-VN" sz="1800" u="none" cap="none" strike="noStrike"/>
                        <a:t>Nội dung mô tả tác vụ</a:t>
                      </a:r>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Clr>
                          <a:srgbClr val="000000"/>
                        </a:buClr>
                        <a:buSzPts val="1800"/>
                        <a:buFont typeface="Arial"/>
                        <a:buNone/>
                      </a:pPr>
                      <a:r>
                        <a:rPr b="1" lang="vi-VN" sz="1800" u="none" cap="none" strike="noStrike"/>
                        <a:t>Ví dụ về tác vụ</a:t>
                      </a:r>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EFEFEF"/>
                    </a:solidFill>
                  </a:tcPr>
                </a:tc>
              </a:tr>
              <a:tr h="634975">
                <a:tc>
                  <a:txBody>
                    <a:bodyPr/>
                    <a:lstStyle/>
                    <a:p>
                      <a:pPr indent="0" lvl="0" marL="0" rtl="0" algn="l">
                        <a:spcBef>
                          <a:spcPts val="0"/>
                        </a:spcBef>
                        <a:spcAft>
                          <a:spcPts val="600"/>
                        </a:spcAft>
                        <a:buNone/>
                      </a:pPr>
                      <a:r>
                        <a:rPr lang="vi-VN" sz="1800">
                          <a:latin typeface="Courier New"/>
                          <a:ea typeface="Courier New"/>
                          <a:cs typeface="Courier New"/>
                          <a:sym typeface="Courier New"/>
                        </a:rPr>
                        <a:t>Dispatchers.Main</a:t>
                      </a:r>
                      <a:endParaRPr sz="1800" u="none" cap="none" strike="noStrike">
                        <a:latin typeface="Courier New"/>
                        <a:ea typeface="Courier New"/>
                        <a:cs typeface="Courier New"/>
                        <a:sym typeface="Courier New"/>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vi-VN" sz="1800" u="none" cap="none" strike="noStrike"/>
                        <a:t>Tác vụ giao diện người dùng và tác vụ không chặn (ngắn)</a:t>
                      </a:r>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vi-VN" sz="1800" u="none" cap="none" strike="noStrike"/>
                        <a:t>Cập nhật LiveData, gọi các hàm tạm ngưng</a:t>
                      </a:r>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437975">
                <a:tc>
                  <a:txBody>
                    <a:bodyPr/>
                    <a:lstStyle/>
                    <a:p>
                      <a:pPr indent="0" lvl="0" marL="0" rtl="0" algn="l">
                        <a:spcBef>
                          <a:spcPts val="0"/>
                        </a:spcBef>
                        <a:spcAft>
                          <a:spcPts val="600"/>
                        </a:spcAft>
                        <a:buNone/>
                      </a:pPr>
                      <a:r>
                        <a:rPr lang="vi-VN" sz="1800">
                          <a:latin typeface="Courier New"/>
                          <a:ea typeface="Courier New"/>
                          <a:cs typeface="Courier New"/>
                          <a:sym typeface="Courier New"/>
                        </a:rPr>
                        <a:t>Dispatchers.IO</a:t>
                      </a:r>
                      <a:endParaRPr sz="1800" u="none" cap="none" strike="noStrike">
                        <a:latin typeface="Courier New"/>
                        <a:ea typeface="Courier New"/>
                        <a:cs typeface="Courier New"/>
                        <a:sym typeface="Courier New"/>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vi-VN" sz="1800" u="none" cap="none" strike="noStrike"/>
                        <a:t>Tác vụ mạng và ổ đĩa</a:t>
                      </a:r>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vi-VN" sz="1800" u="none" cap="none" strike="noStrike"/>
                        <a:t>Cơ sở dữ liệu, tệp IO</a:t>
                      </a:r>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437975">
                <a:tc>
                  <a:txBody>
                    <a:bodyPr/>
                    <a:lstStyle/>
                    <a:p>
                      <a:pPr indent="0" lvl="0" marL="0" rtl="0" algn="l">
                        <a:spcBef>
                          <a:spcPts val="0"/>
                        </a:spcBef>
                        <a:spcAft>
                          <a:spcPts val="600"/>
                        </a:spcAft>
                        <a:buNone/>
                      </a:pPr>
                      <a:r>
                        <a:rPr lang="vi-VN" sz="1800">
                          <a:latin typeface="Courier New"/>
                          <a:ea typeface="Courier New"/>
                          <a:cs typeface="Courier New"/>
                          <a:sym typeface="Courier New"/>
                        </a:rPr>
                        <a:t>Dispatchers.Default</a:t>
                      </a:r>
                      <a:endParaRPr sz="1800" u="none" cap="none" strike="noStrike">
                        <a:latin typeface="Courier New"/>
                        <a:ea typeface="Courier New"/>
                        <a:cs typeface="Courier New"/>
                        <a:sym typeface="Courier New"/>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vi-VN" sz="1800" u="none" cap="none" strike="noStrike"/>
                        <a:t>Dùng nhiều CPU</a:t>
                      </a:r>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vi-VN" sz="1800" u="none" cap="none" strike="noStrike"/>
                        <a:t>Phân tích cú pháp JSON</a:t>
                      </a:r>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57"/>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withContext</a:t>
            </a:r>
            <a:endParaRPr>
              <a:latin typeface="Arial"/>
              <a:ea typeface="Arial"/>
              <a:cs typeface="Arial"/>
              <a:sym typeface="Arial"/>
            </a:endParaRPr>
          </a:p>
        </p:txBody>
      </p:sp>
      <p:sp>
        <p:nvSpPr>
          <p:cNvPr id="397" name="Google Shape;397;p57"/>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398" name="Google Shape;398;p57"/>
          <p:cNvSpPr txBox="1"/>
          <p:nvPr/>
        </p:nvSpPr>
        <p:spPr>
          <a:xfrm>
            <a:off x="311700" y="1210500"/>
            <a:ext cx="8520600" cy="319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VN" sz="1800">
                <a:solidFill>
                  <a:srgbClr val="3F51B5"/>
                </a:solidFill>
                <a:latin typeface="Consolas"/>
                <a:ea typeface="Consolas"/>
                <a:cs typeface="Consolas"/>
                <a:sym typeface="Consolas"/>
              </a:rPr>
              <a:t>suspend fun get</a:t>
            </a:r>
            <a:r>
              <a:rPr lang="vi-VN" sz="1800">
                <a:latin typeface="Consolas"/>
                <a:ea typeface="Consolas"/>
                <a:cs typeface="Consolas"/>
                <a:sym typeface="Consolas"/>
              </a:rPr>
              <a:t>(url: String) {</a:t>
            </a:r>
            <a:endParaRPr sz="1800">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a:p>
            <a:pPr indent="0" lvl="0" marL="0" rtl="0" algn="l">
              <a:spcBef>
                <a:spcPts val="0"/>
              </a:spcBef>
              <a:spcAft>
                <a:spcPts val="0"/>
              </a:spcAft>
              <a:buNone/>
            </a:pPr>
            <a:r>
              <a:rPr lang="vi-VN" sz="1800">
                <a:latin typeface="Consolas"/>
                <a:ea typeface="Consolas"/>
                <a:cs typeface="Consolas"/>
                <a:sym typeface="Consolas"/>
              </a:rPr>
              <a:t>	</a:t>
            </a:r>
            <a:r>
              <a:rPr lang="vi-VN" sz="1800">
                <a:solidFill>
                  <a:srgbClr val="D81B60"/>
                </a:solidFill>
                <a:latin typeface="Consolas"/>
                <a:ea typeface="Consolas"/>
                <a:cs typeface="Consolas"/>
                <a:sym typeface="Consolas"/>
              </a:rPr>
              <a:t>// Start on Dispatchers.Main</a:t>
            </a:r>
            <a:endParaRPr sz="1800">
              <a:solidFill>
                <a:srgbClr val="D81B60"/>
              </a:solidFill>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a:p>
            <a:pPr indent="0" lvl="0" marL="0" rtl="0" algn="l">
              <a:spcBef>
                <a:spcPts val="0"/>
              </a:spcBef>
              <a:spcAft>
                <a:spcPts val="0"/>
              </a:spcAft>
              <a:buNone/>
            </a:pPr>
            <a:r>
              <a:rPr lang="vi-VN" sz="1800">
                <a:latin typeface="Consolas"/>
                <a:ea typeface="Consolas"/>
                <a:cs typeface="Consolas"/>
                <a:sym typeface="Consolas"/>
              </a:rPr>
              <a:t>    </a:t>
            </a:r>
            <a:r>
              <a:rPr b="1" lang="vi-VN" sz="1800">
                <a:latin typeface="Consolas"/>
                <a:ea typeface="Consolas"/>
                <a:cs typeface="Consolas"/>
                <a:sym typeface="Consolas"/>
              </a:rPr>
              <a:t>withContext(Dispatchers.IO)</a:t>
            </a:r>
            <a:r>
              <a:rPr lang="vi-VN" sz="1800">
                <a:latin typeface="Consolas"/>
                <a:ea typeface="Consolas"/>
                <a:cs typeface="Consolas"/>
                <a:sym typeface="Consolas"/>
              </a:rPr>
              <a:t> {</a:t>
            </a:r>
            <a:endParaRPr sz="1800">
              <a:latin typeface="Consolas"/>
              <a:ea typeface="Consolas"/>
              <a:cs typeface="Consolas"/>
              <a:sym typeface="Consolas"/>
            </a:endParaRPr>
          </a:p>
          <a:p>
            <a:pPr indent="0" lvl="0" marL="0" rtl="0" algn="l">
              <a:spcBef>
                <a:spcPts val="0"/>
              </a:spcBef>
              <a:spcAft>
                <a:spcPts val="0"/>
              </a:spcAft>
              <a:buNone/>
            </a:pPr>
            <a:r>
              <a:rPr lang="vi-VN" sz="1800">
                <a:latin typeface="Consolas"/>
                <a:ea typeface="Consolas"/>
                <a:cs typeface="Consolas"/>
                <a:sym typeface="Consolas"/>
              </a:rPr>
              <a:t>        </a:t>
            </a:r>
            <a:r>
              <a:rPr lang="vi-VN" sz="1800">
                <a:solidFill>
                  <a:srgbClr val="D81B60"/>
                </a:solidFill>
                <a:latin typeface="Consolas"/>
                <a:ea typeface="Consolas"/>
                <a:cs typeface="Consolas"/>
                <a:sym typeface="Consolas"/>
              </a:rPr>
              <a:t>// Switches to Dispatchers.IO</a:t>
            </a:r>
            <a:endParaRPr sz="1800">
              <a:solidFill>
                <a:srgbClr val="D81B60"/>
              </a:solidFill>
              <a:latin typeface="Consolas"/>
              <a:ea typeface="Consolas"/>
              <a:cs typeface="Consolas"/>
              <a:sym typeface="Consolas"/>
            </a:endParaRPr>
          </a:p>
          <a:p>
            <a:pPr indent="0" lvl="0" marL="0" rtl="0" algn="l">
              <a:spcBef>
                <a:spcPts val="0"/>
              </a:spcBef>
              <a:spcAft>
                <a:spcPts val="0"/>
              </a:spcAft>
              <a:buNone/>
            </a:pPr>
            <a:r>
              <a:rPr lang="vi-VN" sz="1800">
                <a:solidFill>
                  <a:srgbClr val="D81B60"/>
                </a:solidFill>
                <a:latin typeface="Consolas"/>
                <a:ea typeface="Consolas"/>
                <a:cs typeface="Consolas"/>
                <a:sym typeface="Consolas"/>
              </a:rPr>
              <a:t>        // Perform blocking network IO here</a:t>
            </a:r>
            <a:endParaRPr sz="1800">
              <a:solidFill>
                <a:srgbClr val="D81B60"/>
              </a:solidFill>
              <a:latin typeface="Consolas"/>
              <a:ea typeface="Consolas"/>
              <a:cs typeface="Consolas"/>
              <a:sym typeface="Consolas"/>
            </a:endParaRPr>
          </a:p>
          <a:p>
            <a:pPr indent="0" lvl="0" marL="0" rtl="0" algn="l">
              <a:spcBef>
                <a:spcPts val="0"/>
              </a:spcBef>
              <a:spcAft>
                <a:spcPts val="0"/>
              </a:spcAft>
              <a:buNone/>
            </a:pPr>
            <a:r>
              <a:rPr lang="vi-VN" sz="1800">
                <a:latin typeface="Consolas"/>
                <a:ea typeface="Consolas"/>
                <a:cs typeface="Consolas"/>
                <a:sym typeface="Consolas"/>
              </a:rPr>
              <a:t>    }</a:t>
            </a:r>
            <a:endParaRPr sz="1800">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a:p>
            <a:pPr indent="0" lvl="0" marL="0" rtl="0" algn="l">
              <a:spcBef>
                <a:spcPts val="0"/>
              </a:spcBef>
              <a:spcAft>
                <a:spcPts val="0"/>
              </a:spcAft>
              <a:buNone/>
            </a:pPr>
            <a:r>
              <a:rPr lang="vi-VN" sz="1800">
                <a:latin typeface="Consolas"/>
                <a:ea typeface="Consolas"/>
                <a:cs typeface="Consolas"/>
                <a:sym typeface="Consolas"/>
              </a:rPr>
              <a:t>    </a:t>
            </a:r>
            <a:r>
              <a:rPr lang="vi-VN" sz="1800">
                <a:solidFill>
                  <a:srgbClr val="D81B60"/>
                </a:solidFill>
                <a:latin typeface="Consolas"/>
                <a:ea typeface="Consolas"/>
                <a:cs typeface="Consolas"/>
                <a:sym typeface="Consolas"/>
              </a:rPr>
              <a:t>// Returns to Dispatchers.Main</a:t>
            </a:r>
            <a:endParaRPr sz="1800">
              <a:solidFill>
                <a:srgbClr val="D81B60"/>
              </a:solidFill>
              <a:latin typeface="Consolas"/>
              <a:ea typeface="Consolas"/>
              <a:cs typeface="Consolas"/>
              <a:sym typeface="Consolas"/>
            </a:endParaRPr>
          </a:p>
          <a:p>
            <a:pPr indent="0" lvl="0" marL="0" rtl="0" algn="l">
              <a:spcBef>
                <a:spcPts val="0"/>
              </a:spcBef>
              <a:spcAft>
                <a:spcPts val="595"/>
              </a:spcAft>
              <a:buNone/>
            </a:pPr>
            <a:r>
              <a:rPr lang="vi-VN" sz="1800">
                <a:latin typeface="Consolas"/>
                <a:ea typeface="Consolas"/>
                <a:cs typeface="Consolas"/>
                <a:sym typeface="Consolas"/>
              </a:rPr>
              <a:t>}</a:t>
            </a:r>
            <a:endParaRPr sz="1800">
              <a:latin typeface="Consolas"/>
              <a:ea typeface="Consolas"/>
              <a:cs typeface="Consolas"/>
              <a:sym typeface="Consolas"/>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58"/>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CoroutineScope</a:t>
            </a:r>
            <a:endParaRPr>
              <a:latin typeface="Arial"/>
              <a:ea typeface="Arial"/>
              <a:cs typeface="Arial"/>
              <a:sym typeface="Arial"/>
            </a:endParaRPr>
          </a:p>
        </p:txBody>
      </p:sp>
      <p:sp>
        <p:nvSpPr>
          <p:cNvPr id="404" name="Google Shape;404;p58"/>
          <p:cNvSpPr txBox="1"/>
          <p:nvPr>
            <p:ph idx="1" type="body"/>
          </p:nvPr>
        </p:nvSpPr>
        <p:spPr>
          <a:xfrm>
            <a:off x="311700" y="1127198"/>
            <a:ext cx="8520600" cy="213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vi-VN" sz="1900">
                <a:latin typeface="Arial"/>
                <a:ea typeface="Arial"/>
                <a:cs typeface="Arial"/>
                <a:sym typeface="Arial"/>
              </a:rPr>
              <a:t>Coroutine phải chạy trong </a:t>
            </a:r>
            <a:r>
              <a:rPr lang="vi-VN" sz="1900">
                <a:latin typeface="Courier New"/>
                <a:ea typeface="Courier New"/>
                <a:cs typeface="Courier New"/>
                <a:sym typeface="Courier New"/>
              </a:rPr>
              <a:t>CoroutineScope</a:t>
            </a:r>
            <a:r>
              <a:rPr lang="vi-VN" sz="1900">
                <a:latin typeface="Arial"/>
                <a:ea typeface="Arial"/>
                <a:cs typeface="Arial"/>
                <a:sym typeface="Arial"/>
              </a:rPr>
              <a:t>:</a:t>
            </a:r>
            <a:endParaRPr sz="2300">
              <a:latin typeface="Arial"/>
              <a:ea typeface="Arial"/>
              <a:cs typeface="Arial"/>
              <a:sym typeface="Arial"/>
            </a:endParaRPr>
          </a:p>
          <a:p>
            <a:pPr indent="-349250" lvl="0" marL="457200" rtl="0" algn="l">
              <a:lnSpc>
                <a:spcPct val="115000"/>
              </a:lnSpc>
              <a:spcBef>
                <a:spcPts val="1000"/>
              </a:spcBef>
              <a:spcAft>
                <a:spcPts val="0"/>
              </a:spcAft>
              <a:buSzPts val="1900"/>
              <a:buChar char="●"/>
            </a:pPr>
            <a:r>
              <a:rPr lang="vi-VN" sz="1900">
                <a:latin typeface="Arial"/>
                <a:ea typeface="Arial"/>
                <a:cs typeface="Arial"/>
                <a:sym typeface="Arial"/>
              </a:rPr>
              <a:t>Theo dõi mọi coroutine đã bắt đầu trong phạm vi đó (ngay cả những coroutine bị tạm ngưng) </a:t>
            </a:r>
            <a:endParaRPr sz="2300">
              <a:latin typeface="Arial"/>
              <a:ea typeface="Arial"/>
              <a:cs typeface="Arial"/>
              <a:sym typeface="Arial"/>
            </a:endParaRPr>
          </a:p>
          <a:p>
            <a:pPr indent="-349250" lvl="0" marL="457200" rtl="0" algn="l">
              <a:lnSpc>
                <a:spcPct val="115000"/>
              </a:lnSpc>
              <a:spcBef>
                <a:spcPts val="1000"/>
              </a:spcBef>
              <a:spcAft>
                <a:spcPts val="0"/>
              </a:spcAft>
              <a:buSzPts val="1900"/>
              <a:buChar char="●"/>
            </a:pPr>
            <a:r>
              <a:rPr lang="vi-VN" sz="1900">
                <a:latin typeface="Arial"/>
                <a:ea typeface="Arial"/>
                <a:cs typeface="Arial"/>
                <a:sym typeface="Arial"/>
              </a:rPr>
              <a:t>Đưa ra cách hủy các coroutine trong một phạm vi </a:t>
            </a:r>
            <a:endParaRPr sz="2300">
              <a:latin typeface="Arial"/>
              <a:ea typeface="Arial"/>
              <a:cs typeface="Arial"/>
              <a:sym typeface="Arial"/>
            </a:endParaRPr>
          </a:p>
          <a:p>
            <a:pPr indent="-349250" lvl="0" marL="457200" rtl="0" algn="l">
              <a:lnSpc>
                <a:spcPct val="115000"/>
              </a:lnSpc>
              <a:spcBef>
                <a:spcPts val="1000"/>
              </a:spcBef>
              <a:spcAft>
                <a:spcPts val="0"/>
              </a:spcAft>
              <a:buSzPts val="1900"/>
              <a:buChar char="●"/>
            </a:pPr>
            <a:r>
              <a:rPr lang="vi-VN" sz="1900">
                <a:latin typeface="Arial"/>
                <a:ea typeface="Arial"/>
                <a:cs typeface="Arial"/>
                <a:sym typeface="Arial"/>
              </a:rPr>
              <a:t>Là cầu nối giữa các hàm thông thường và coroutine</a:t>
            </a:r>
            <a:endParaRPr sz="2300">
              <a:latin typeface="Arial"/>
              <a:ea typeface="Arial"/>
              <a:cs typeface="Arial"/>
              <a:sym typeface="Arial"/>
            </a:endParaRPr>
          </a:p>
          <a:p>
            <a:pPr indent="0" lvl="0" marL="457200" rtl="0" algn="l">
              <a:lnSpc>
                <a:spcPct val="115000"/>
              </a:lnSpc>
              <a:spcBef>
                <a:spcPts val="1000"/>
              </a:spcBef>
              <a:spcAft>
                <a:spcPts val="0"/>
              </a:spcAft>
              <a:buSzPts val="2400"/>
              <a:buNone/>
            </a:pPr>
            <a:r>
              <a:t/>
            </a:r>
            <a:endParaRPr sz="1900">
              <a:latin typeface="Arial"/>
              <a:ea typeface="Arial"/>
              <a:cs typeface="Arial"/>
              <a:sym typeface="Arial"/>
            </a:endParaRPr>
          </a:p>
          <a:p>
            <a:pPr indent="0" lvl="0" marL="457200" rtl="0" algn="l">
              <a:lnSpc>
                <a:spcPct val="115000"/>
              </a:lnSpc>
              <a:spcBef>
                <a:spcPts val="1000"/>
              </a:spcBef>
              <a:spcAft>
                <a:spcPts val="1000"/>
              </a:spcAft>
              <a:buSzPts val="2400"/>
              <a:buNone/>
            </a:pPr>
            <a:r>
              <a:t/>
            </a:r>
            <a:endParaRPr sz="1900">
              <a:latin typeface="Courier New"/>
              <a:ea typeface="Courier New"/>
              <a:cs typeface="Courier New"/>
              <a:sym typeface="Courier New"/>
            </a:endParaRPr>
          </a:p>
        </p:txBody>
      </p:sp>
      <p:sp>
        <p:nvSpPr>
          <p:cNvPr id="405" name="Google Shape;405;p58"/>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406" name="Google Shape;406;p58"/>
          <p:cNvSpPr txBox="1"/>
          <p:nvPr/>
        </p:nvSpPr>
        <p:spPr>
          <a:xfrm>
            <a:off x="1977975" y="3326862"/>
            <a:ext cx="5709900" cy="1401600"/>
          </a:xfrm>
          <a:prstGeom prst="rect">
            <a:avLst/>
          </a:prstGeom>
          <a:noFill/>
          <a:ln>
            <a:noFill/>
          </a:ln>
        </p:spPr>
        <p:txBody>
          <a:bodyPr anchorCtr="0" anchor="t" bIns="91425" lIns="91425" spcFirstLastPara="1" rIns="91425" wrap="square" tIns="91425">
            <a:noAutofit/>
          </a:bodyPr>
          <a:lstStyle/>
          <a:p>
            <a:pPr indent="0" lvl="0" marL="457200" marR="0" rtl="0" algn="l">
              <a:lnSpc>
                <a:spcPct val="115000"/>
              </a:lnSpc>
              <a:spcBef>
                <a:spcPts val="0"/>
              </a:spcBef>
              <a:spcAft>
                <a:spcPts val="0"/>
              </a:spcAft>
              <a:buClr>
                <a:srgbClr val="000000"/>
              </a:buClr>
              <a:buSzPts val="2000"/>
              <a:buFont typeface="Arial"/>
              <a:buNone/>
            </a:pPr>
            <a:r>
              <a:rPr b="0" i="0" lang="vi-VN" sz="1900" u="none" cap="none" strike="noStrike">
                <a:solidFill>
                  <a:schemeClr val="dk1"/>
                </a:solidFill>
                <a:latin typeface="Courier New"/>
                <a:ea typeface="Courier New"/>
                <a:cs typeface="Courier New"/>
                <a:sym typeface="Courier New"/>
              </a:rPr>
              <a:t>GlobalScope</a:t>
            </a:r>
            <a:endParaRPr sz="1300"/>
          </a:p>
          <a:p>
            <a:pPr indent="0" lvl="0" marL="457200" marR="0" rtl="0" algn="l">
              <a:lnSpc>
                <a:spcPct val="115000"/>
              </a:lnSpc>
              <a:spcBef>
                <a:spcPts val="500"/>
              </a:spcBef>
              <a:spcAft>
                <a:spcPts val="0"/>
              </a:spcAft>
              <a:buClr>
                <a:srgbClr val="000000"/>
              </a:buClr>
              <a:buSzPts val="2000"/>
              <a:buFont typeface="Arial"/>
              <a:buNone/>
            </a:pPr>
            <a:r>
              <a:rPr b="0" i="0" lang="vi-VN" sz="1900" u="none" cap="none" strike="noStrike">
                <a:solidFill>
                  <a:schemeClr val="dk1"/>
                </a:solidFill>
                <a:latin typeface="Courier New"/>
                <a:ea typeface="Courier New"/>
                <a:cs typeface="Courier New"/>
                <a:sym typeface="Courier New"/>
              </a:rPr>
              <a:t>ViewModel </a:t>
            </a:r>
            <a:r>
              <a:rPr i="0" lang="vi-VN" sz="1900" u="none" cap="none" strike="noStrike">
                <a:solidFill>
                  <a:schemeClr val="dk1"/>
                </a:solidFill>
              </a:rPr>
              <a:t>có</a:t>
            </a:r>
            <a:r>
              <a:rPr b="0" i="0" lang="vi-VN" sz="1900" u="none" cap="none" strike="noStrike">
                <a:solidFill>
                  <a:schemeClr val="dk1"/>
                </a:solidFill>
                <a:latin typeface="Courier New"/>
                <a:ea typeface="Courier New"/>
                <a:cs typeface="Courier New"/>
                <a:sym typeface="Courier New"/>
              </a:rPr>
              <a:t> viewModelScope</a:t>
            </a:r>
            <a:endParaRPr sz="1300"/>
          </a:p>
          <a:p>
            <a:pPr indent="0" lvl="0" marL="457200" marR="0" rtl="0" algn="l">
              <a:lnSpc>
                <a:spcPct val="115000"/>
              </a:lnSpc>
              <a:spcBef>
                <a:spcPts val="500"/>
              </a:spcBef>
              <a:spcAft>
                <a:spcPts val="500"/>
              </a:spcAft>
              <a:buClr>
                <a:srgbClr val="000000"/>
              </a:buClr>
              <a:buSzPts val="2000"/>
              <a:buFont typeface="Arial"/>
              <a:buNone/>
            </a:pPr>
            <a:r>
              <a:rPr b="0" i="0" lang="vi-VN" sz="1900" u="none" cap="none" strike="noStrike">
                <a:solidFill>
                  <a:schemeClr val="dk1"/>
                </a:solidFill>
                <a:latin typeface="Courier New"/>
                <a:ea typeface="Courier New"/>
                <a:cs typeface="Courier New"/>
                <a:sym typeface="Courier New"/>
              </a:rPr>
              <a:t>Lifecycle </a:t>
            </a:r>
            <a:r>
              <a:rPr i="0" lang="vi-VN" sz="1900" u="none" cap="none" strike="noStrike">
                <a:solidFill>
                  <a:schemeClr val="dk1"/>
                </a:solidFill>
              </a:rPr>
              <a:t>có</a:t>
            </a:r>
            <a:r>
              <a:rPr b="0" i="0" lang="vi-VN" sz="1900" u="none" cap="none" strike="noStrike">
                <a:solidFill>
                  <a:schemeClr val="dk1"/>
                </a:solidFill>
                <a:latin typeface="Courier New"/>
                <a:ea typeface="Courier New"/>
                <a:cs typeface="Courier New"/>
                <a:sym typeface="Courier New"/>
              </a:rPr>
              <a:t> lifecycleScope</a:t>
            </a:r>
            <a:endParaRPr sz="1300"/>
          </a:p>
        </p:txBody>
      </p:sp>
      <p:sp>
        <p:nvSpPr>
          <p:cNvPr id="407" name="Google Shape;407;p58"/>
          <p:cNvSpPr txBox="1"/>
          <p:nvPr/>
        </p:nvSpPr>
        <p:spPr>
          <a:xfrm>
            <a:off x="758000" y="3317963"/>
            <a:ext cx="1556100" cy="520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i="0" lang="vi-VN" sz="1900" u="none" cap="none" strike="noStrike">
                <a:solidFill>
                  <a:srgbClr val="000000"/>
                </a:solidFill>
              </a:rPr>
              <a:t>Ví dụ:</a:t>
            </a:r>
            <a:endParaRPr sz="13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59"/>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Bắt đầu coroutine mới</a:t>
            </a:r>
            <a:endParaRPr>
              <a:latin typeface="Arial"/>
              <a:ea typeface="Arial"/>
              <a:cs typeface="Arial"/>
              <a:sym typeface="Arial"/>
            </a:endParaRPr>
          </a:p>
        </p:txBody>
      </p:sp>
      <p:sp>
        <p:nvSpPr>
          <p:cNvPr id="413" name="Google Shape;413;p59"/>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414" name="Google Shape;414;p59"/>
          <p:cNvSpPr txBox="1"/>
          <p:nvPr/>
        </p:nvSpPr>
        <p:spPr>
          <a:xfrm>
            <a:off x="326975" y="1235700"/>
            <a:ext cx="8520600" cy="3281400"/>
          </a:xfrm>
          <a:prstGeom prst="rect">
            <a:avLst/>
          </a:prstGeom>
          <a:noFill/>
          <a:ln>
            <a:noFill/>
          </a:ln>
        </p:spPr>
        <p:txBody>
          <a:bodyPr anchorCtr="0" anchor="t" bIns="91425" lIns="91425" spcFirstLastPara="1" rIns="91425" wrap="square" tIns="91425">
            <a:noAutofit/>
          </a:bodyPr>
          <a:lstStyle/>
          <a:p>
            <a:pPr indent="-368300" lvl="0" marL="457200" rtl="0" algn="l">
              <a:lnSpc>
                <a:spcPct val="150000"/>
              </a:lnSpc>
              <a:spcBef>
                <a:spcPts val="1000"/>
              </a:spcBef>
              <a:spcAft>
                <a:spcPts val="0"/>
              </a:spcAft>
              <a:buSzPts val="2200"/>
              <a:buFont typeface="Consolas"/>
              <a:buChar char="●"/>
            </a:pPr>
            <a:r>
              <a:rPr lang="vi-VN" sz="2200">
                <a:latin typeface="Courier New"/>
                <a:ea typeface="Courier New"/>
                <a:cs typeface="Courier New"/>
                <a:sym typeface="Courier New"/>
              </a:rPr>
              <a:t>launch</a:t>
            </a:r>
            <a:r>
              <a:rPr lang="vi-VN" sz="2200">
                <a:latin typeface="Roboto"/>
                <a:ea typeface="Roboto"/>
                <a:cs typeface="Roboto"/>
                <a:sym typeface="Roboto"/>
              </a:rPr>
              <a:t> - no result needed </a:t>
            </a:r>
            <a:endParaRPr sz="2200">
              <a:latin typeface="Roboto"/>
              <a:ea typeface="Roboto"/>
              <a:cs typeface="Roboto"/>
              <a:sym typeface="Roboto"/>
            </a:endParaRPr>
          </a:p>
          <a:p>
            <a:pPr indent="0" lvl="0" marL="457200" rtl="0" algn="l">
              <a:lnSpc>
                <a:spcPct val="115000"/>
              </a:lnSpc>
              <a:spcBef>
                <a:spcPts val="0"/>
              </a:spcBef>
              <a:spcAft>
                <a:spcPts val="0"/>
              </a:spcAft>
              <a:buNone/>
            </a:pPr>
            <a:r>
              <a:rPr lang="vi-VN" sz="2000">
                <a:solidFill>
                  <a:srgbClr val="3F51B5"/>
                </a:solidFill>
                <a:latin typeface="Consolas"/>
                <a:ea typeface="Consolas"/>
                <a:cs typeface="Consolas"/>
                <a:sym typeface="Consolas"/>
              </a:rPr>
              <a:t>fun</a:t>
            </a:r>
            <a:r>
              <a:rPr lang="vi-VN" sz="2000">
                <a:solidFill>
                  <a:srgbClr val="000000"/>
                </a:solidFill>
                <a:latin typeface="Consolas"/>
                <a:ea typeface="Consolas"/>
                <a:cs typeface="Consolas"/>
                <a:sym typeface="Consolas"/>
              </a:rPr>
              <a:t> loadUI() {</a:t>
            </a:r>
            <a:endParaRPr sz="2000">
              <a:solidFill>
                <a:srgbClr val="000000"/>
              </a:solidFill>
              <a:latin typeface="Consolas"/>
              <a:ea typeface="Consolas"/>
              <a:cs typeface="Consolas"/>
              <a:sym typeface="Consolas"/>
            </a:endParaRPr>
          </a:p>
          <a:p>
            <a:pPr indent="0" lvl="0" marL="457200" rtl="0" algn="l">
              <a:lnSpc>
                <a:spcPct val="115000"/>
              </a:lnSpc>
              <a:spcBef>
                <a:spcPts val="0"/>
              </a:spcBef>
              <a:spcAft>
                <a:spcPts val="0"/>
              </a:spcAft>
              <a:buNone/>
            </a:pPr>
            <a:r>
              <a:rPr lang="vi-VN" sz="2000">
                <a:solidFill>
                  <a:srgbClr val="000000"/>
                </a:solidFill>
                <a:latin typeface="Consolas"/>
                <a:ea typeface="Consolas"/>
                <a:cs typeface="Consolas"/>
                <a:sym typeface="Consolas"/>
              </a:rPr>
              <a:t>    launch {</a:t>
            </a:r>
            <a:endParaRPr sz="2000">
              <a:solidFill>
                <a:srgbClr val="000000"/>
              </a:solidFill>
              <a:latin typeface="Consolas"/>
              <a:ea typeface="Consolas"/>
              <a:cs typeface="Consolas"/>
              <a:sym typeface="Consolas"/>
            </a:endParaRPr>
          </a:p>
          <a:p>
            <a:pPr indent="0" lvl="0" marL="457200" rtl="0" algn="l">
              <a:lnSpc>
                <a:spcPct val="115000"/>
              </a:lnSpc>
              <a:spcBef>
                <a:spcPts val="0"/>
              </a:spcBef>
              <a:spcAft>
                <a:spcPts val="0"/>
              </a:spcAft>
              <a:buNone/>
            </a:pPr>
            <a:r>
              <a:rPr lang="vi-VN" sz="2000">
                <a:solidFill>
                  <a:srgbClr val="000000"/>
                </a:solidFill>
                <a:latin typeface="Consolas"/>
                <a:ea typeface="Consolas"/>
                <a:cs typeface="Consolas"/>
                <a:sym typeface="Consolas"/>
              </a:rPr>
              <a:t>       </a:t>
            </a:r>
            <a:r>
              <a:rPr lang="vi-VN" sz="2000">
                <a:solidFill>
                  <a:srgbClr val="000000"/>
                </a:solidFill>
                <a:latin typeface="Consolas"/>
                <a:ea typeface="Consolas"/>
                <a:cs typeface="Consolas"/>
                <a:sym typeface="Consolas"/>
              </a:rPr>
              <a:t> fetchDocs()</a:t>
            </a:r>
            <a:endParaRPr sz="2000">
              <a:solidFill>
                <a:srgbClr val="000000"/>
              </a:solidFill>
              <a:latin typeface="Consolas"/>
              <a:ea typeface="Consolas"/>
              <a:cs typeface="Consolas"/>
              <a:sym typeface="Consolas"/>
            </a:endParaRPr>
          </a:p>
          <a:p>
            <a:pPr indent="0" lvl="0" marL="457200" rtl="0" algn="l">
              <a:lnSpc>
                <a:spcPct val="115000"/>
              </a:lnSpc>
              <a:spcBef>
                <a:spcPts val="0"/>
              </a:spcBef>
              <a:spcAft>
                <a:spcPts val="0"/>
              </a:spcAft>
              <a:buNone/>
            </a:pPr>
            <a:r>
              <a:rPr lang="vi-VN" sz="2000">
                <a:solidFill>
                  <a:srgbClr val="000000"/>
                </a:solidFill>
                <a:latin typeface="Consolas"/>
                <a:ea typeface="Consolas"/>
                <a:cs typeface="Consolas"/>
                <a:sym typeface="Consolas"/>
              </a:rPr>
              <a:t>    }</a:t>
            </a:r>
            <a:endParaRPr sz="2000">
              <a:solidFill>
                <a:srgbClr val="000000"/>
              </a:solidFill>
              <a:latin typeface="Consolas"/>
              <a:ea typeface="Consolas"/>
              <a:cs typeface="Consolas"/>
              <a:sym typeface="Consolas"/>
            </a:endParaRPr>
          </a:p>
          <a:p>
            <a:pPr indent="0" lvl="0" marL="457200" rtl="0" algn="l">
              <a:lnSpc>
                <a:spcPct val="115000"/>
              </a:lnSpc>
              <a:spcBef>
                <a:spcPts val="0"/>
              </a:spcBef>
              <a:spcAft>
                <a:spcPts val="0"/>
              </a:spcAft>
              <a:buNone/>
            </a:pPr>
            <a:r>
              <a:rPr lang="vi-VN" sz="2000">
                <a:solidFill>
                  <a:srgbClr val="000000"/>
                </a:solidFill>
                <a:latin typeface="Consolas"/>
                <a:ea typeface="Consolas"/>
                <a:cs typeface="Consolas"/>
                <a:sym typeface="Consolas"/>
              </a:rPr>
              <a:t>}</a:t>
            </a:r>
            <a:endParaRPr sz="2000">
              <a:latin typeface="Consolas"/>
              <a:ea typeface="Consolas"/>
              <a:cs typeface="Consolas"/>
              <a:sym typeface="Consolas"/>
            </a:endParaRPr>
          </a:p>
          <a:p>
            <a:pPr indent="-368300" lvl="0" marL="457200" rtl="0" algn="l">
              <a:lnSpc>
                <a:spcPct val="150000"/>
              </a:lnSpc>
              <a:spcBef>
                <a:spcPts val="1000"/>
              </a:spcBef>
              <a:spcAft>
                <a:spcPts val="0"/>
              </a:spcAft>
              <a:buSzPts val="2200"/>
              <a:buFont typeface="Consolas"/>
              <a:buChar char="●"/>
            </a:pPr>
            <a:r>
              <a:rPr lang="vi-VN" sz="2200">
                <a:latin typeface="Courier New"/>
                <a:ea typeface="Courier New"/>
                <a:cs typeface="Courier New"/>
                <a:sym typeface="Courier New"/>
              </a:rPr>
              <a:t>async</a:t>
            </a:r>
            <a:r>
              <a:rPr lang="vi-VN" sz="2200">
                <a:latin typeface="Roboto"/>
                <a:ea typeface="Roboto"/>
                <a:cs typeface="Roboto"/>
                <a:sym typeface="Roboto"/>
              </a:rPr>
              <a:t> - can return a result</a:t>
            </a:r>
            <a:endParaRPr sz="2200">
              <a:latin typeface="Roboto"/>
              <a:ea typeface="Roboto"/>
              <a:cs typeface="Roboto"/>
              <a:sym typeface="Roboto"/>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60"/>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ViewModelScope</a:t>
            </a:r>
            <a:endParaRPr>
              <a:latin typeface="Arial"/>
              <a:ea typeface="Arial"/>
              <a:cs typeface="Arial"/>
              <a:sym typeface="Arial"/>
            </a:endParaRPr>
          </a:p>
        </p:txBody>
      </p:sp>
      <p:sp>
        <p:nvSpPr>
          <p:cNvPr id="420" name="Google Shape;420;p60"/>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421" name="Google Shape;421;p60"/>
          <p:cNvSpPr txBox="1"/>
          <p:nvPr/>
        </p:nvSpPr>
        <p:spPr>
          <a:xfrm>
            <a:off x="311700" y="1472650"/>
            <a:ext cx="8520600" cy="285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vi-VN" sz="1800">
                <a:solidFill>
                  <a:srgbClr val="3F51B5"/>
                </a:solidFill>
                <a:latin typeface="Consolas"/>
                <a:ea typeface="Consolas"/>
                <a:cs typeface="Consolas"/>
                <a:sym typeface="Consolas"/>
              </a:rPr>
              <a:t>class</a:t>
            </a:r>
            <a:r>
              <a:rPr lang="vi-VN" sz="1800">
                <a:latin typeface="Consolas"/>
                <a:ea typeface="Consolas"/>
                <a:cs typeface="Consolas"/>
                <a:sym typeface="Consolas"/>
              </a:rPr>
              <a:t> MyViewModel: ViewModel() {</a:t>
            </a:r>
            <a:endParaRPr sz="1800">
              <a:latin typeface="Consolas"/>
              <a:ea typeface="Consolas"/>
              <a:cs typeface="Consolas"/>
              <a:sym typeface="Consolas"/>
            </a:endParaRPr>
          </a:p>
          <a:p>
            <a:pPr indent="0" lvl="0" marL="0" rtl="0" algn="l">
              <a:lnSpc>
                <a:spcPct val="115000"/>
              </a:lnSpc>
              <a:spcBef>
                <a:spcPts val="0"/>
              </a:spcBef>
              <a:spcAft>
                <a:spcPts val="0"/>
              </a:spcAft>
              <a:buNone/>
            </a:pPr>
            <a:r>
              <a:t/>
            </a:r>
            <a:endParaRPr sz="1800">
              <a:latin typeface="Consolas"/>
              <a:ea typeface="Consolas"/>
              <a:cs typeface="Consolas"/>
              <a:sym typeface="Consolas"/>
            </a:endParaRPr>
          </a:p>
          <a:p>
            <a:pPr indent="0" lvl="0" marL="0" rtl="0" algn="l">
              <a:lnSpc>
                <a:spcPct val="115000"/>
              </a:lnSpc>
              <a:spcBef>
                <a:spcPts val="0"/>
              </a:spcBef>
              <a:spcAft>
                <a:spcPts val="0"/>
              </a:spcAft>
              <a:buNone/>
            </a:pPr>
            <a:r>
              <a:rPr lang="vi-VN" sz="1800">
                <a:latin typeface="Consolas"/>
                <a:ea typeface="Consolas"/>
                <a:cs typeface="Consolas"/>
                <a:sym typeface="Consolas"/>
              </a:rPr>
              <a:t>    </a:t>
            </a:r>
            <a:r>
              <a:rPr lang="vi-VN" sz="1800">
                <a:solidFill>
                  <a:srgbClr val="3F51B5"/>
                </a:solidFill>
                <a:latin typeface="Consolas"/>
                <a:ea typeface="Consolas"/>
                <a:cs typeface="Consolas"/>
                <a:sym typeface="Consolas"/>
              </a:rPr>
              <a:t>init</a:t>
            </a:r>
            <a:r>
              <a:rPr lang="vi-VN" sz="1800">
                <a:latin typeface="Consolas"/>
                <a:ea typeface="Consolas"/>
                <a:cs typeface="Consolas"/>
                <a:sym typeface="Consolas"/>
              </a:rPr>
              <a:t> {</a:t>
            </a:r>
            <a:endParaRPr sz="1800">
              <a:latin typeface="Consolas"/>
              <a:ea typeface="Consolas"/>
              <a:cs typeface="Consolas"/>
              <a:sym typeface="Consolas"/>
            </a:endParaRPr>
          </a:p>
          <a:p>
            <a:pPr indent="0" lvl="0" marL="0" rtl="0" algn="l">
              <a:lnSpc>
                <a:spcPct val="115000"/>
              </a:lnSpc>
              <a:spcBef>
                <a:spcPts val="0"/>
              </a:spcBef>
              <a:spcAft>
                <a:spcPts val="0"/>
              </a:spcAft>
              <a:buNone/>
            </a:pPr>
            <a:r>
              <a:rPr lang="vi-VN" sz="1800">
                <a:latin typeface="Consolas"/>
                <a:ea typeface="Consolas"/>
                <a:cs typeface="Consolas"/>
                <a:sym typeface="Consolas"/>
              </a:rPr>
              <a:t>        </a:t>
            </a:r>
            <a:r>
              <a:rPr b="1" lang="vi-VN" sz="1800">
                <a:latin typeface="Consolas"/>
                <a:ea typeface="Consolas"/>
                <a:cs typeface="Consolas"/>
                <a:sym typeface="Consolas"/>
              </a:rPr>
              <a:t>viewModelScope</a:t>
            </a:r>
            <a:r>
              <a:rPr lang="vi-VN" sz="1800">
                <a:latin typeface="Consolas"/>
                <a:ea typeface="Consolas"/>
                <a:cs typeface="Consolas"/>
                <a:sym typeface="Consolas"/>
              </a:rPr>
              <a:t>.</a:t>
            </a:r>
            <a:r>
              <a:rPr lang="vi-VN" sz="1800">
                <a:latin typeface="Consolas"/>
                <a:ea typeface="Consolas"/>
                <a:cs typeface="Consolas"/>
                <a:sym typeface="Consolas"/>
              </a:rPr>
              <a:t>launch {</a:t>
            </a:r>
            <a:endParaRPr sz="1800">
              <a:latin typeface="Consolas"/>
              <a:ea typeface="Consolas"/>
              <a:cs typeface="Consolas"/>
              <a:sym typeface="Consolas"/>
            </a:endParaRPr>
          </a:p>
          <a:p>
            <a:pPr indent="0" lvl="0" marL="0" rtl="0" algn="l">
              <a:lnSpc>
                <a:spcPct val="115000"/>
              </a:lnSpc>
              <a:spcBef>
                <a:spcPts val="0"/>
              </a:spcBef>
              <a:spcAft>
                <a:spcPts val="0"/>
              </a:spcAft>
              <a:buNone/>
            </a:pPr>
            <a:r>
              <a:rPr lang="vi-VN" sz="1800">
                <a:latin typeface="Consolas"/>
                <a:ea typeface="Consolas"/>
                <a:cs typeface="Consolas"/>
                <a:sym typeface="Consolas"/>
              </a:rPr>
              <a:t>            </a:t>
            </a:r>
            <a:r>
              <a:rPr lang="vi-VN" sz="1800">
                <a:solidFill>
                  <a:srgbClr val="D81B60"/>
                </a:solidFill>
                <a:latin typeface="Consolas"/>
                <a:ea typeface="Consolas"/>
                <a:cs typeface="Consolas"/>
                <a:sym typeface="Consolas"/>
              </a:rPr>
              <a:t>// Coroutine that will be canceled</a:t>
            </a:r>
            <a:endParaRPr sz="1800">
              <a:solidFill>
                <a:srgbClr val="D81B60"/>
              </a:solidFill>
              <a:latin typeface="Consolas"/>
              <a:ea typeface="Consolas"/>
              <a:cs typeface="Consolas"/>
              <a:sym typeface="Consolas"/>
            </a:endParaRPr>
          </a:p>
          <a:p>
            <a:pPr indent="0" lvl="0" marL="0" rtl="0" algn="l">
              <a:lnSpc>
                <a:spcPct val="115000"/>
              </a:lnSpc>
              <a:spcBef>
                <a:spcPts val="0"/>
              </a:spcBef>
              <a:spcAft>
                <a:spcPts val="0"/>
              </a:spcAft>
              <a:buNone/>
            </a:pPr>
            <a:r>
              <a:rPr lang="vi-VN" sz="1800">
                <a:solidFill>
                  <a:srgbClr val="D81B60"/>
                </a:solidFill>
                <a:latin typeface="Consolas"/>
                <a:ea typeface="Consolas"/>
                <a:cs typeface="Consolas"/>
                <a:sym typeface="Consolas"/>
              </a:rPr>
              <a:t>            // when the ViewModel is cleared</a:t>
            </a:r>
            <a:endParaRPr sz="1800">
              <a:solidFill>
                <a:srgbClr val="D81B60"/>
              </a:solidFill>
              <a:latin typeface="Consolas"/>
              <a:ea typeface="Consolas"/>
              <a:cs typeface="Consolas"/>
              <a:sym typeface="Consolas"/>
            </a:endParaRPr>
          </a:p>
          <a:p>
            <a:pPr indent="0" lvl="0" marL="0" rtl="0" algn="l">
              <a:lnSpc>
                <a:spcPct val="115000"/>
              </a:lnSpc>
              <a:spcBef>
                <a:spcPts val="0"/>
              </a:spcBef>
              <a:spcAft>
                <a:spcPts val="0"/>
              </a:spcAft>
              <a:buNone/>
            </a:pPr>
            <a:r>
              <a:rPr lang="vi-VN" sz="1800">
                <a:latin typeface="Consolas"/>
                <a:ea typeface="Consolas"/>
                <a:cs typeface="Consolas"/>
                <a:sym typeface="Consolas"/>
              </a:rPr>
              <a:t>        }</a:t>
            </a:r>
            <a:endParaRPr sz="1800">
              <a:latin typeface="Consolas"/>
              <a:ea typeface="Consolas"/>
              <a:cs typeface="Consolas"/>
              <a:sym typeface="Consolas"/>
            </a:endParaRPr>
          </a:p>
          <a:p>
            <a:pPr indent="0" lvl="0" marL="0" rtl="0" algn="l">
              <a:lnSpc>
                <a:spcPct val="115000"/>
              </a:lnSpc>
              <a:spcBef>
                <a:spcPts val="0"/>
              </a:spcBef>
              <a:spcAft>
                <a:spcPts val="0"/>
              </a:spcAft>
              <a:buNone/>
            </a:pPr>
            <a:r>
              <a:rPr lang="vi-VN" sz="1800">
                <a:latin typeface="Consolas"/>
                <a:ea typeface="Consolas"/>
                <a:cs typeface="Consolas"/>
                <a:sym typeface="Consolas"/>
              </a:rPr>
              <a:t>    }</a:t>
            </a:r>
            <a:endParaRPr sz="1800">
              <a:latin typeface="Consolas"/>
              <a:ea typeface="Consolas"/>
              <a:cs typeface="Consolas"/>
              <a:sym typeface="Consolas"/>
            </a:endParaRPr>
          </a:p>
          <a:p>
            <a:pPr indent="0" lvl="0" marL="0" rtl="0" algn="l">
              <a:lnSpc>
                <a:spcPct val="115000"/>
              </a:lnSpc>
              <a:spcBef>
                <a:spcPts val="0"/>
              </a:spcBef>
              <a:spcAft>
                <a:spcPts val="0"/>
              </a:spcAft>
              <a:buNone/>
            </a:pPr>
            <a:r>
              <a:rPr lang="vi-VN" sz="1800">
                <a:latin typeface="Consolas"/>
                <a:ea typeface="Consolas"/>
                <a:cs typeface="Consolas"/>
                <a:sym typeface="Consolas"/>
              </a:rPr>
              <a:t>    ...</a:t>
            </a:r>
            <a:endParaRPr sz="1800">
              <a:latin typeface="Consolas"/>
              <a:ea typeface="Consolas"/>
              <a:cs typeface="Consolas"/>
              <a:sym typeface="Consolas"/>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61"/>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Ví dụ về viewModelScope</a:t>
            </a:r>
            <a:endParaRPr>
              <a:latin typeface="Arial"/>
              <a:ea typeface="Arial"/>
              <a:cs typeface="Arial"/>
              <a:sym typeface="Arial"/>
            </a:endParaRPr>
          </a:p>
        </p:txBody>
      </p:sp>
      <p:sp>
        <p:nvSpPr>
          <p:cNvPr id="427" name="Google Shape;427;p61"/>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428" name="Google Shape;428;p61"/>
          <p:cNvSpPr txBox="1"/>
          <p:nvPr/>
        </p:nvSpPr>
        <p:spPr>
          <a:xfrm>
            <a:off x="247825" y="1330875"/>
            <a:ext cx="8520600" cy="264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VN" sz="1800">
                <a:solidFill>
                  <a:srgbClr val="3F51B5"/>
                </a:solidFill>
                <a:latin typeface="Consolas"/>
                <a:ea typeface="Consolas"/>
                <a:cs typeface="Consolas"/>
                <a:sym typeface="Consolas"/>
              </a:rPr>
              <a:t>class</a:t>
            </a:r>
            <a:r>
              <a:rPr lang="vi-VN" sz="1800">
                <a:solidFill>
                  <a:srgbClr val="000000"/>
                </a:solidFill>
                <a:latin typeface="Consolas"/>
                <a:ea typeface="Consolas"/>
                <a:cs typeface="Consolas"/>
                <a:sym typeface="Consolas"/>
              </a:rPr>
              <a:t> ColorViewModel(</a:t>
            </a:r>
            <a:r>
              <a:rPr lang="vi-VN" sz="1800">
                <a:solidFill>
                  <a:srgbClr val="3F51B5"/>
                </a:solidFill>
                <a:latin typeface="Consolas"/>
                <a:ea typeface="Consolas"/>
                <a:cs typeface="Consolas"/>
                <a:sym typeface="Consolas"/>
              </a:rPr>
              <a:t>val</a:t>
            </a:r>
            <a:r>
              <a:rPr lang="vi-VN" sz="1800">
                <a:solidFill>
                  <a:srgbClr val="000000"/>
                </a:solidFill>
                <a:latin typeface="Consolas"/>
                <a:ea typeface="Consolas"/>
                <a:cs typeface="Consolas"/>
                <a:sym typeface="Consolas"/>
              </a:rPr>
              <a:t> dao: ColorDao, application: Application)</a:t>
            </a:r>
            <a:endParaRPr sz="1800">
              <a:solidFill>
                <a:srgbClr val="000000"/>
              </a:solidFill>
              <a:latin typeface="Consolas"/>
              <a:ea typeface="Consolas"/>
              <a:cs typeface="Consolas"/>
              <a:sym typeface="Consolas"/>
            </a:endParaRPr>
          </a:p>
          <a:p>
            <a:pPr indent="0" lvl="0" marL="0" rtl="0" algn="l">
              <a:spcBef>
                <a:spcPts val="0"/>
              </a:spcBef>
              <a:spcAft>
                <a:spcPts val="0"/>
              </a:spcAft>
              <a:buNone/>
            </a:pPr>
            <a:r>
              <a:rPr lang="vi-VN" sz="1800">
                <a:solidFill>
                  <a:srgbClr val="000000"/>
                </a:solidFill>
                <a:latin typeface="Consolas"/>
                <a:ea typeface="Consolas"/>
                <a:cs typeface="Consolas"/>
                <a:sym typeface="Consolas"/>
              </a:rPr>
              <a:t>    : AndroidViewModel(application) {</a:t>
            </a:r>
            <a:endParaRPr sz="1800">
              <a:solidFill>
                <a:srgbClr val="000000"/>
              </a:solidFill>
              <a:latin typeface="Consolas"/>
              <a:ea typeface="Consolas"/>
              <a:cs typeface="Consolas"/>
              <a:sym typeface="Consolas"/>
            </a:endParaRPr>
          </a:p>
          <a:p>
            <a:pPr indent="0" lvl="0" marL="0" rtl="0" algn="l">
              <a:spcBef>
                <a:spcPts val="0"/>
              </a:spcBef>
              <a:spcAft>
                <a:spcPts val="0"/>
              </a:spcAft>
              <a:buNone/>
            </a:pPr>
            <a:r>
              <a:t/>
            </a:r>
            <a:endParaRPr sz="1800">
              <a:solidFill>
                <a:srgbClr val="000000"/>
              </a:solidFill>
              <a:latin typeface="Consolas"/>
              <a:ea typeface="Consolas"/>
              <a:cs typeface="Consolas"/>
              <a:sym typeface="Consolas"/>
            </a:endParaRPr>
          </a:p>
          <a:p>
            <a:pPr indent="0" lvl="0" marL="457200" rtl="0" algn="l">
              <a:spcBef>
                <a:spcPts val="0"/>
              </a:spcBef>
              <a:spcAft>
                <a:spcPts val="0"/>
              </a:spcAft>
              <a:buNone/>
            </a:pPr>
            <a:r>
              <a:rPr lang="vi-VN" sz="1800">
                <a:solidFill>
                  <a:srgbClr val="3F51B5"/>
                </a:solidFill>
                <a:latin typeface="Consolas"/>
                <a:ea typeface="Consolas"/>
                <a:cs typeface="Consolas"/>
                <a:sym typeface="Consolas"/>
              </a:rPr>
              <a:t>fun</a:t>
            </a:r>
            <a:r>
              <a:rPr lang="vi-VN" sz="1800">
                <a:latin typeface="Consolas"/>
                <a:ea typeface="Consolas"/>
                <a:cs typeface="Consolas"/>
                <a:sym typeface="Consolas"/>
              </a:rPr>
              <a:t> save(color: Color) {</a:t>
            </a:r>
            <a:endParaRPr sz="1800">
              <a:latin typeface="Consolas"/>
              <a:ea typeface="Consolas"/>
              <a:cs typeface="Consolas"/>
              <a:sym typeface="Consolas"/>
            </a:endParaRPr>
          </a:p>
          <a:p>
            <a:pPr indent="0" lvl="0" marL="457200" rtl="0" algn="l">
              <a:spcBef>
                <a:spcPts val="0"/>
              </a:spcBef>
              <a:spcAft>
                <a:spcPts val="0"/>
              </a:spcAft>
              <a:buNone/>
            </a:pPr>
            <a:r>
              <a:rPr lang="vi-VN" sz="1800">
                <a:latin typeface="Consolas"/>
                <a:ea typeface="Consolas"/>
                <a:cs typeface="Consolas"/>
                <a:sym typeface="Consolas"/>
              </a:rPr>
              <a:t> </a:t>
            </a:r>
            <a:r>
              <a:rPr b="1" lang="vi-VN" sz="1800">
                <a:latin typeface="Consolas"/>
                <a:ea typeface="Consolas"/>
                <a:cs typeface="Consolas"/>
                <a:sym typeface="Consolas"/>
              </a:rPr>
              <a:t>   </a:t>
            </a:r>
            <a:r>
              <a:rPr b="1" lang="vi-VN" sz="1800">
                <a:latin typeface="Consolas"/>
                <a:ea typeface="Consolas"/>
                <a:cs typeface="Consolas"/>
                <a:sym typeface="Consolas"/>
              </a:rPr>
              <a:t>viewModelScope.launch</a:t>
            </a:r>
            <a:r>
              <a:rPr lang="vi-VN" sz="1800">
                <a:latin typeface="Consolas"/>
                <a:ea typeface="Consolas"/>
                <a:cs typeface="Consolas"/>
                <a:sym typeface="Consolas"/>
              </a:rPr>
              <a:t> {</a:t>
            </a:r>
            <a:endParaRPr sz="1800">
              <a:latin typeface="Consolas"/>
              <a:ea typeface="Consolas"/>
              <a:cs typeface="Consolas"/>
              <a:sym typeface="Consolas"/>
            </a:endParaRPr>
          </a:p>
          <a:p>
            <a:pPr indent="0" lvl="0" marL="457200" rtl="0" algn="l">
              <a:spcBef>
                <a:spcPts val="0"/>
              </a:spcBef>
              <a:spcAft>
                <a:spcPts val="0"/>
              </a:spcAft>
              <a:buNone/>
            </a:pPr>
            <a:r>
              <a:rPr lang="vi-VN" sz="1800">
                <a:latin typeface="Consolas"/>
                <a:ea typeface="Consolas"/>
                <a:cs typeface="Consolas"/>
                <a:sym typeface="Consolas"/>
              </a:rPr>
              <a:t>        colorDao.insert(color)</a:t>
            </a:r>
            <a:endParaRPr sz="1800">
              <a:latin typeface="Consolas"/>
              <a:ea typeface="Consolas"/>
              <a:cs typeface="Consolas"/>
              <a:sym typeface="Consolas"/>
            </a:endParaRPr>
          </a:p>
          <a:p>
            <a:pPr indent="0" lvl="0" marL="457200" rtl="0" algn="l">
              <a:spcBef>
                <a:spcPts val="0"/>
              </a:spcBef>
              <a:spcAft>
                <a:spcPts val="0"/>
              </a:spcAft>
              <a:buNone/>
            </a:pPr>
            <a:r>
              <a:rPr lang="vi-VN" sz="1800">
                <a:latin typeface="Consolas"/>
                <a:ea typeface="Consolas"/>
                <a:cs typeface="Consolas"/>
                <a:sym typeface="Consolas"/>
              </a:rPr>
              <a:t>    }</a:t>
            </a:r>
            <a:endParaRPr sz="1800">
              <a:latin typeface="Consolas"/>
              <a:ea typeface="Consolas"/>
              <a:cs typeface="Consolas"/>
              <a:sym typeface="Consolas"/>
            </a:endParaRPr>
          </a:p>
          <a:p>
            <a:pPr indent="0" lvl="0" marL="457200" rtl="0" algn="l">
              <a:spcBef>
                <a:spcPts val="0"/>
              </a:spcBef>
              <a:spcAft>
                <a:spcPts val="0"/>
              </a:spcAft>
              <a:buNone/>
            </a:pPr>
            <a:r>
              <a:rPr lang="vi-VN" sz="1800">
                <a:latin typeface="Consolas"/>
                <a:ea typeface="Consolas"/>
                <a:cs typeface="Consolas"/>
                <a:sym typeface="Consolas"/>
              </a:rPr>
              <a:t>}</a:t>
            </a:r>
            <a:endParaRPr sz="1800">
              <a:latin typeface="Consolas"/>
              <a:ea typeface="Consolas"/>
              <a:cs typeface="Consolas"/>
              <a:sym typeface="Consolas"/>
            </a:endParaRPr>
          </a:p>
          <a:p>
            <a:pPr indent="0" lvl="0" marL="457200" rtl="0" algn="l">
              <a:spcBef>
                <a:spcPts val="595"/>
              </a:spcBef>
              <a:spcAft>
                <a:spcPts val="0"/>
              </a:spcAft>
              <a:buNone/>
            </a:pPr>
            <a:r>
              <a:rPr lang="vi-VN" sz="1800">
                <a:latin typeface="Consolas"/>
                <a:ea typeface="Consolas"/>
                <a:cs typeface="Consolas"/>
                <a:sym typeface="Consolas"/>
              </a:rPr>
              <a:t> </a:t>
            </a:r>
            <a:endParaRPr sz="1800">
              <a:latin typeface="Consolas"/>
              <a:ea typeface="Consolas"/>
              <a:cs typeface="Consolas"/>
              <a:sym typeface="Consolas"/>
            </a:endParaRPr>
          </a:p>
          <a:p>
            <a:pPr indent="0" lvl="0" marL="457200" rtl="0" algn="l">
              <a:spcBef>
                <a:spcPts val="595"/>
              </a:spcBef>
              <a:spcAft>
                <a:spcPts val="595"/>
              </a:spcAft>
              <a:buNone/>
            </a:pPr>
            <a:r>
              <a:rPr lang="vi-VN" sz="1800">
                <a:latin typeface="Consolas"/>
                <a:ea typeface="Consolas"/>
                <a:cs typeface="Consolas"/>
                <a:sym typeface="Consolas"/>
              </a:rPr>
              <a:t>...</a:t>
            </a:r>
            <a:endParaRPr sz="1800">
              <a:latin typeface="Consolas"/>
              <a:ea typeface="Consolas"/>
              <a:cs typeface="Consolas"/>
              <a:sym typeface="Consolas"/>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62"/>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434" name="Google Shape;434;p62"/>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5200"/>
              <a:buFont typeface="Arial"/>
              <a:buNone/>
            </a:pPr>
            <a:r>
              <a:rPr b="1" i="0" lang="vi-VN" sz="5200" u="none" cap="none" strike="noStrike">
                <a:solidFill>
                  <a:srgbClr val="FAFAFA"/>
                </a:solidFill>
              </a:rPr>
              <a:t>Kiểm tra cơ sở dữ liệu</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63"/>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Thêm phần phụ thuộc vào Gradle</a:t>
            </a:r>
            <a:endParaRPr>
              <a:latin typeface="Arial"/>
              <a:ea typeface="Arial"/>
              <a:cs typeface="Arial"/>
              <a:sym typeface="Arial"/>
            </a:endParaRPr>
          </a:p>
        </p:txBody>
      </p:sp>
      <p:sp>
        <p:nvSpPr>
          <p:cNvPr id="440" name="Google Shape;440;p63"/>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441" name="Google Shape;441;p63"/>
          <p:cNvSpPr txBox="1"/>
          <p:nvPr/>
        </p:nvSpPr>
        <p:spPr>
          <a:xfrm>
            <a:off x="103050" y="1025675"/>
            <a:ext cx="9040800" cy="36120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vi-VN" sz="1700">
                <a:latin typeface="Consolas"/>
                <a:ea typeface="Consolas"/>
                <a:cs typeface="Consolas"/>
                <a:sym typeface="Consolas"/>
              </a:rPr>
              <a:t>android {</a:t>
            </a:r>
            <a:endParaRPr sz="1700">
              <a:latin typeface="Consolas"/>
              <a:ea typeface="Consolas"/>
              <a:cs typeface="Consolas"/>
              <a:sym typeface="Consolas"/>
            </a:endParaRPr>
          </a:p>
          <a:p>
            <a:pPr indent="0" lvl="0" marL="0" rtl="0" algn="l">
              <a:lnSpc>
                <a:spcPct val="95000"/>
              </a:lnSpc>
              <a:spcBef>
                <a:spcPts val="0"/>
              </a:spcBef>
              <a:spcAft>
                <a:spcPts val="0"/>
              </a:spcAft>
              <a:buNone/>
            </a:pPr>
            <a:r>
              <a:rPr lang="vi-VN" sz="1700">
                <a:latin typeface="Consolas"/>
                <a:ea typeface="Consolas"/>
                <a:cs typeface="Consolas"/>
                <a:sym typeface="Consolas"/>
              </a:rPr>
              <a:t>    defaultConfig {</a:t>
            </a:r>
            <a:endParaRPr sz="1700">
              <a:latin typeface="Consolas"/>
              <a:ea typeface="Consolas"/>
              <a:cs typeface="Consolas"/>
              <a:sym typeface="Consolas"/>
            </a:endParaRPr>
          </a:p>
          <a:p>
            <a:pPr indent="0" lvl="0" marL="0" rtl="0" algn="l">
              <a:lnSpc>
                <a:spcPct val="95000"/>
              </a:lnSpc>
              <a:spcBef>
                <a:spcPts val="0"/>
              </a:spcBef>
              <a:spcAft>
                <a:spcPts val="0"/>
              </a:spcAft>
              <a:buNone/>
            </a:pPr>
            <a:r>
              <a:rPr lang="vi-VN" sz="1700">
                <a:latin typeface="Consolas"/>
                <a:ea typeface="Consolas"/>
                <a:cs typeface="Consolas"/>
                <a:sym typeface="Consolas"/>
              </a:rPr>
              <a:t>        ...</a:t>
            </a:r>
            <a:endParaRPr sz="1700">
              <a:latin typeface="Consolas"/>
              <a:ea typeface="Consolas"/>
              <a:cs typeface="Consolas"/>
              <a:sym typeface="Consolas"/>
            </a:endParaRPr>
          </a:p>
          <a:p>
            <a:pPr indent="0" lvl="0" marL="0" rtl="0" algn="l">
              <a:lnSpc>
                <a:spcPct val="95000"/>
              </a:lnSpc>
              <a:spcBef>
                <a:spcPts val="0"/>
              </a:spcBef>
              <a:spcAft>
                <a:spcPts val="0"/>
              </a:spcAft>
              <a:buNone/>
            </a:pPr>
            <a:r>
              <a:rPr lang="vi-VN" sz="1700">
                <a:latin typeface="Consolas"/>
                <a:ea typeface="Consolas"/>
                <a:cs typeface="Consolas"/>
                <a:sym typeface="Consolas"/>
              </a:rPr>
              <a:t>        testInstrumentationRunner </a:t>
            </a:r>
            <a:r>
              <a:rPr lang="vi-VN" sz="1700">
                <a:solidFill>
                  <a:srgbClr val="388E3C"/>
                </a:solidFill>
                <a:latin typeface="Consolas"/>
                <a:ea typeface="Consolas"/>
                <a:cs typeface="Consolas"/>
                <a:sym typeface="Consolas"/>
              </a:rPr>
              <a:t>"androidx.test.runner</a:t>
            </a:r>
            <a:endParaRPr sz="1700">
              <a:solidFill>
                <a:srgbClr val="388E3C"/>
              </a:solidFill>
              <a:latin typeface="Consolas"/>
              <a:ea typeface="Consolas"/>
              <a:cs typeface="Consolas"/>
              <a:sym typeface="Consolas"/>
            </a:endParaRPr>
          </a:p>
          <a:p>
            <a:pPr indent="0" lvl="0" marL="0" rtl="0" algn="l">
              <a:lnSpc>
                <a:spcPct val="95000"/>
              </a:lnSpc>
              <a:spcBef>
                <a:spcPts val="0"/>
              </a:spcBef>
              <a:spcAft>
                <a:spcPts val="0"/>
              </a:spcAft>
              <a:buNone/>
            </a:pPr>
            <a:r>
              <a:rPr lang="vi-VN" sz="1700">
                <a:solidFill>
                  <a:srgbClr val="388E3C"/>
                </a:solidFill>
                <a:latin typeface="Consolas"/>
                <a:ea typeface="Consolas"/>
                <a:cs typeface="Consolas"/>
                <a:sym typeface="Consolas"/>
              </a:rPr>
              <a:t>         .AndroidJUnitRunner"</a:t>
            </a:r>
            <a:endParaRPr sz="1700">
              <a:solidFill>
                <a:srgbClr val="388E3C"/>
              </a:solidFill>
              <a:latin typeface="Consolas"/>
              <a:ea typeface="Consolas"/>
              <a:cs typeface="Consolas"/>
              <a:sym typeface="Consolas"/>
            </a:endParaRPr>
          </a:p>
          <a:p>
            <a:pPr indent="0" lvl="0" marL="0" rtl="0" algn="l">
              <a:lnSpc>
                <a:spcPct val="95000"/>
              </a:lnSpc>
              <a:spcBef>
                <a:spcPts val="0"/>
              </a:spcBef>
              <a:spcAft>
                <a:spcPts val="0"/>
              </a:spcAft>
              <a:buNone/>
            </a:pPr>
            <a:r>
              <a:rPr lang="vi-VN" sz="1700">
                <a:latin typeface="Consolas"/>
                <a:ea typeface="Consolas"/>
                <a:cs typeface="Consolas"/>
                <a:sym typeface="Consolas"/>
              </a:rPr>
              <a:t>        testInstrumentationRunnerArguments clearPackageData: </a:t>
            </a:r>
            <a:r>
              <a:rPr lang="vi-VN" sz="1700">
                <a:solidFill>
                  <a:srgbClr val="388E3C"/>
                </a:solidFill>
                <a:latin typeface="Consolas"/>
                <a:ea typeface="Consolas"/>
                <a:cs typeface="Consolas"/>
                <a:sym typeface="Consolas"/>
              </a:rPr>
              <a:t>'true'</a:t>
            </a:r>
            <a:endParaRPr sz="1700">
              <a:solidFill>
                <a:srgbClr val="388E3C"/>
              </a:solidFill>
              <a:latin typeface="Consolas"/>
              <a:ea typeface="Consolas"/>
              <a:cs typeface="Consolas"/>
              <a:sym typeface="Consolas"/>
            </a:endParaRPr>
          </a:p>
          <a:p>
            <a:pPr indent="0" lvl="0" marL="0" rtl="0" algn="l">
              <a:lnSpc>
                <a:spcPct val="95000"/>
              </a:lnSpc>
              <a:spcBef>
                <a:spcPts val="0"/>
              </a:spcBef>
              <a:spcAft>
                <a:spcPts val="0"/>
              </a:spcAft>
              <a:buNone/>
            </a:pPr>
            <a:r>
              <a:rPr lang="vi-VN" sz="1700">
                <a:latin typeface="Consolas"/>
                <a:ea typeface="Consolas"/>
                <a:cs typeface="Consolas"/>
                <a:sym typeface="Consolas"/>
              </a:rPr>
              <a:t>    }</a:t>
            </a:r>
            <a:endParaRPr sz="1700">
              <a:latin typeface="Consolas"/>
              <a:ea typeface="Consolas"/>
              <a:cs typeface="Consolas"/>
              <a:sym typeface="Consolas"/>
            </a:endParaRPr>
          </a:p>
          <a:p>
            <a:pPr indent="0" lvl="0" marL="0" rtl="0" algn="l">
              <a:lnSpc>
                <a:spcPct val="95000"/>
              </a:lnSpc>
              <a:spcBef>
                <a:spcPts val="0"/>
              </a:spcBef>
              <a:spcAft>
                <a:spcPts val="0"/>
              </a:spcAft>
              <a:buNone/>
            </a:pPr>
            <a:r>
              <a:rPr lang="vi-VN" sz="1700">
                <a:latin typeface="Consolas"/>
                <a:ea typeface="Consolas"/>
                <a:cs typeface="Consolas"/>
                <a:sym typeface="Consolas"/>
              </a:rPr>
              <a:t>}</a:t>
            </a:r>
            <a:endParaRPr sz="1700">
              <a:latin typeface="Consolas"/>
              <a:ea typeface="Consolas"/>
              <a:cs typeface="Consolas"/>
              <a:sym typeface="Consolas"/>
            </a:endParaRPr>
          </a:p>
          <a:p>
            <a:pPr indent="0" lvl="0" marL="0" rtl="0" algn="l">
              <a:lnSpc>
                <a:spcPct val="95000"/>
              </a:lnSpc>
              <a:spcBef>
                <a:spcPts val="1000"/>
              </a:spcBef>
              <a:spcAft>
                <a:spcPts val="0"/>
              </a:spcAft>
              <a:buNone/>
            </a:pPr>
            <a:r>
              <a:rPr lang="vi-VN" sz="1700">
                <a:latin typeface="Consolas"/>
                <a:ea typeface="Consolas"/>
                <a:cs typeface="Consolas"/>
                <a:sym typeface="Consolas"/>
              </a:rPr>
              <a:t>dependencies {</a:t>
            </a:r>
            <a:endParaRPr sz="1700">
              <a:latin typeface="Consolas"/>
              <a:ea typeface="Consolas"/>
              <a:cs typeface="Consolas"/>
              <a:sym typeface="Consolas"/>
            </a:endParaRPr>
          </a:p>
          <a:p>
            <a:pPr indent="0" lvl="0" marL="0" rtl="0" algn="l">
              <a:lnSpc>
                <a:spcPct val="95000"/>
              </a:lnSpc>
              <a:spcBef>
                <a:spcPts val="0"/>
              </a:spcBef>
              <a:spcAft>
                <a:spcPts val="0"/>
              </a:spcAft>
              <a:buNone/>
            </a:pPr>
            <a:r>
              <a:rPr lang="vi-VN" sz="1700">
                <a:latin typeface="Consolas"/>
                <a:ea typeface="Consolas"/>
                <a:cs typeface="Consolas"/>
                <a:sym typeface="Consolas"/>
              </a:rPr>
              <a:t>    testImplementation </a:t>
            </a:r>
            <a:r>
              <a:rPr lang="vi-VN" sz="1700">
                <a:solidFill>
                  <a:srgbClr val="388E3C"/>
                </a:solidFill>
                <a:latin typeface="Consolas"/>
                <a:ea typeface="Consolas"/>
                <a:cs typeface="Consolas"/>
                <a:sym typeface="Consolas"/>
              </a:rPr>
              <a:t>'junit:junit:4.12'</a:t>
            </a:r>
            <a:endParaRPr sz="1700">
              <a:solidFill>
                <a:srgbClr val="388E3C"/>
              </a:solidFill>
              <a:latin typeface="Consolas"/>
              <a:ea typeface="Consolas"/>
              <a:cs typeface="Consolas"/>
              <a:sym typeface="Consolas"/>
            </a:endParaRPr>
          </a:p>
          <a:p>
            <a:pPr indent="0" lvl="0" marL="0" rtl="0" algn="l">
              <a:lnSpc>
                <a:spcPct val="95000"/>
              </a:lnSpc>
              <a:spcBef>
                <a:spcPts val="0"/>
              </a:spcBef>
              <a:spcAft>
                <a:spcPts val="0"/>
              </a:spcAft>
              <a:buNone/>
            </a:pPr>
            <a:r>
              <a:rPr lang="vi-VN" sz="1700">
                <a:latin typeface="Consolas"/>
                <a:ea typeface="Consolas"/>
                <a:cs typeface="Consolas"/>
                <a:sym typeface="Consolas"/>
              </a:rPr>
              <a:t>    androidTestImplementation </a:t>
            </a:r>
            <a:r>
              <a:rPr lang="vi-VN" sz="1700">
                <a:solidFill>
                  <a:srgbClr val="388E3C"/>
                </a:solidFill>
                <a:latin typeface="Consolas"/>
                <a:ea typeface="Consolas"/>
                <a:cs typeface="Consolas"/>
                <a:sym typeface="Consolas"/>
              </a:rPr>
              <a:t>'androidx.test.ext:junit:1.1.0'</a:t>
            </a:r>
            <a:endParaRPr sz="1700">
              <a:solidFill>
                <a:srgbClr val="388E3C"/>
              </a:solidFill>
              <a:latin typeface="Consolas"/>
              <a:ea typeface="Consolas"/>
              <a:cs typeface="Consolas"/>
              <a:sym typeface="Consolas"/>
            </a:endParaRPr>
          </a:p>
          <a:p>
            <a:pPr indent="0" lvl="0" marL="0" rtl="0" algn="l">
              <a:lnSpc>
                <a:spcPct val="95000"/>
              </a:lnSpc>
              <a:spcBef>
                <a:spcPts val="0"/>
              </a:spcBef>
              <a:spcAft>
                <a:spcPts val="0"/>
              </a:spcAft>
              <a:buNone/>
            </a:pPr>
            <a:r>
              <a:rPr lang="vi-VN" sz="1700">
                <a:latin typeface="Consolas"/>
                <a:ea typeface="Consolas"/>
                <a:cs typeface="Consolas"/>
                <a:sym typeface="Consolas"/>
              </a:rPr>
              <a:t>    androidTestImplementation </a:t>
            </a:r>
            <a:r>
              <a:rPr lang="vi-VN" sz="1700">
                <a:solidFill>
                  <a:srgbClr val="388E3C"/>
                </a:solidFill>
                <a:latin typeface="Consolas"/>
                <a:ea typeface="Consolas"/>
                <a:cs typeface="Consolas"/>
                <a:sym typeface="Consolas"/>
              </a:rPr>
              <a:t>'androidx.test.espresso:espresso-core:3.1.1'</a:t>
            </a:r>
            <a:endParaRPr sz="1700">
              <a:solidFill>
                <a:srgbClr val="388E3C"/>
              </a:solidFill>
              <a:latin typeface="Consolas"/>
              <a:ea typeface="Consolas"/>
              <a:cs typeface="Consolas"/>
              <a:sym typeface="Consolas"/>
            </a:endParaRPr>
          </a:p>
          <a:p>
            <a:pPr indent="0" lvl="0" marL="0" rtl="0" algn="l">
              <a:lnSpc>
                <a:spcPct val="95000"/>
              </a:lnSpc>
              <a:spcBef>
                <a:spcPts val="0"/>
              </a:spcBef>
              <a:spcAft>
                <a:spcPts val="0"/>
              </a:spcAft>
              <a:buNone/>
            </a:pPr>
            <a:r>
              <a:rPr lang="vi-VN" sz="1700">
                <a:latin typeface="Consolas"/>
                <a:ea typeface="Consolas"/>
                <a:cs typeface="Consolas"/>
                <a:sym typeface="Consolas"/>
              </a:rPr>
              <a:t>}</a:t>
            </a:r>
            <a:endParaRPr sz="1700">
              <a:latin typeface="Consolas"/>
              <a:ea typeface="Consolas"/>
              <a:cs typeface="Consolas"/>
              <a:sym typeface="Consolas"/>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64"/>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Kiểm tra mã Android</a:t>
            </a:r>
            <a:endParaRPr>
              <a:latin typeface="Arial"/>
              <a:ea typeface="Arial"/>
              <a:cs typeface="Arial"/>
              <a:sym typeface="Arial"/>
            </a:endParaRPr>
          </a:p>
        </p:txBody>
      </p:sp>
      <p:sp>
        <p:nvSpPr>
          <p:cNvPr id="447" name="Google Shape;447;p64"/>
          <p:cNvSpPr txBox="1"/>
          <p:nvPr>
            <p:ph idx="1" type="body"/>
          </p:nvPr>
        </p:nvSpPr>
        <p:spPr>
          <a:xfrm>
            <a:off x="311700" y="1680350"/>
            <a:ext cx="8520600" cy="2226300"/>
          </a:xfrm>
          <a:prstGeom prst="rect">
            <a:avLst/>
          </a:prstGeom>
          <a:noFill/>
          <a:ln>
            <a:noFill/>
          </a:ln>
        </p:spPr>
        <p:txBody>
          <a:bodyPr anchorCtr="0" anchor="t" bIns="91425" lIns="91425" spcFirstLastPara="1" rIns="91425" wrap="square" tIns="91425">
            <a:noAutofit/>
          </a:bodyPr>
          <a:lstStyle/>
          <a:p>
            <a:pPr indent="-368300" lvl="0" marL="457200" rtl="0" algn="l">
              <a:lnSpc>
                <a:spcPct val="100000"/>
              </a:lnSpc>
              <a:spcBef>
                <a:spcPts val="0"/>
              </a:spcBef>
              <a:spcAft>
                <a:spcPts val="0"/>
              </a:spcAft>
              <a:buClr>
                <a:schemeClr val="dk1"/>
              </a:buClr>
              <a:buSzPts val="2200"/>
              <a:buFont typeface="Noto Sans Symbols"/>
              <a:buChar char="●"/>
            </a:pPr>
            <a:r>
              <a:rPr lang="vi-VN" sz="2200">
                <a:solidFill>
                  <a:schemeClr val="dk1"/>
                </a:solidFill>
                <a:latin typeface="Courier New"/>
                <a:ea typeface="Courier New"/>
                <a:cs typeface="Courier New"/>
                <a:sym typeface="Courier New"/>
              </a:rPr>
              <a:t>@RunWith(AndroidJUnit4::</a:t>
            </a:r>
            <a:r>
              <a:rPr lang="vi-VN" sz="2200">
                <a:solidFill>
                  <a:srgbClr val="3F51B5"/>
                </a:solidFill>
                <a:latin typeface="Courier New"/>
                <a:ea typeface="Courier New"/>
                <a:cs typeface="Courier New"/>
                <a:sym typeface="Courier New"/>
              </a:rPr>
              <a:t>class</a:t>
            </a:r>
            <a:r>
              <a:rPr lang="vi-VN" sz="2200">
                <a:solidFill>
                  <a:schemeClr val="dk1"/>
                </a:solidFill>
                <a:latin typeface="Courier New"/>
                <a:ea typeface="Courier New"/>
                <a:cs typeface="Courier New"/>
                <a:sym typeface="Courier New"/>
              </a:rPr>
              <a:t>) </a:t>
            </a:r>
            <a:endParaRPr>
              <a:latin typeface="Arial"/>
              <a:ea typeface="Arial"/>
              <a:cs typeface="Arial"/>
              <a:sym typeface="Arial"/>
            </a:endParaRPr>
          </a:p>
          <a:p>
            <a:pPr indent="-368300" lvl="0" marL="457200" rtl="0" algn="l">
              <a:lnSpc>
                <a:spcPct val="100000"/>
              </a:lnSpc>
              <a:spcBef>
                <a:spcPts val="600"/>
              </a:spcBef>
              <a:spcAft>
                <a:spcPts val="0"/>
              </a:spcAft>
              <a:buClr>
                <a:schemeClr val="dk1"/>
              </a:buClr>
              <a:buSzPts val="2200"/>
              <a:buFont typeface="Noto Sans Symbols"/>
              <a:buChar char="●"/>
            </a:pPr>
            <a:r>
              <a:rPr lang="vi-VN" sz="2200">
                <a:solidFill>
                  <a:srgbClr val="9C27B0"/>
                </a:solidFill>
                <a:latin typeface="Courier New"/>
                <a:ea typeface="Courier New"/>
                <a:cs typeface="Courier New"/>
                <a:sym typeface="Courier New"/>
              </a:rPr>
              <a:t>@Before</a:t>
            </a:r>
            <a:r>
              <a:rPr lang="vi-VN" sz="2200">
                <a:solidFill>
                  <a:schemeClr val="dk1"/>
                </a:solidFill>
                <a:latin typeface="Courier New"/>
                <a:ea typeface="Courier New"/>
                <a:cs typeface="Courier New"/>
                <a:sym typeface="Courier New"/>
              </a:rPr>
              <a:t> </a:t>
            </a:r>
            <a:endParaRPr>
              <a:latin typeface="Arial"/>
              <a:ea typeface="Arial"/>
              <a:cs typeface="Arial"/>
              <a:sym typeface="Arial"/>
            </a:endParaRPr>
          </a:p>
          <a:p>
            <a:pPr indent="-368300" lvl="0" marL="457200" rtl="0" algn="l">
              <a:lnSpc>
                <a:spcPct val="100000"/>
              </a:lnSpc>
              <a:spcBef>
                <a:spcPts val="600"/>
              </a:spcBef>
              <a:spcAft>
                <a:spcPts val="0"/>
              </a:spcAft>
              <a:buClr>
                <a:schemeClr val="dk1"/>
              </a:buClr>
              <a:buSzPts val="2200"/>
              <a:buFont typeface="Noto Sans Symbols"/>
              <a:buChar char="●"/>
            </a:pPr>
            <a:r>
              <a:rPr lang="vi-VN" sz="2200">
                <a:solidFill>
                  <a:srgbClr val="9C27B0"/>
                </a:solidFill>
                <a:latin typeface="Courier New"/>
                <a:ea typeface="Courier New"/>
                <a:cs typeface="Courier New"/>
                <a:sym typeface="Courier New"/>
              </a:rPr>
              <a:t>@After</a:t>
            </a:r>
            <a:r>
              <a:rPr lang="vi-VN" sz="2200">
                <a:solidFill>
                  <a:schemeClr val="dk1"/>
                </a:solidFill>
                <a:latin typeface="Courier New"/>
                <a:ea typeface="Courier New"/>
                <a:cs typeface="Courier New"/>
                <a:sym typeface="Courier New"/>
              </a:rPr>
              <a:t> </a:t>
            </a:r>
            <a:endParaRPr>
              <a:latin typeface="Arial"/>
              <a:ea typeface="Arial"/>
              <a:cs typeface="Arial"/>
              <a:sym typeface="Arial"/>
            </a:endParaRPr>
          </a:p>
          <a:p>
            <a:pPr indent="-368300" lvl="0" marL="457200" rtl="0" algn="l">
              <a:lnSpc>
                <a:spcPct val="100000"/>
              </a:lnSpc>
              <a:spcBef>
                <a:spcPts val="600"/>
              </a:spcBef>
              <a:spcAft>
                <a:spcPts val="600"/>
              </a:spcAft>
              <a:buClr>
                <a:schemeClr val="dk1"/>
              </a:buClr>
              <a:buSzPts val="2200"/>
              <a:buFont typeface="Noto Sans Symbols"/>
              <a:buChar char="●"/>
            </a:pPr>
            <a:r>
              <a:rPr lang="vi-VN" sz="2200">
                <a:solidFill>
                  <a:srgbClr val="9C27B0"/>
                </a:solidFill>
                <a:latin typeface="Courier New"/>
                <a:ea typeface="Courier New"/>
                <a:cs typeface="Courier New"/>
                <a:sym typeface="Courier New"/>
              </a:rPr>
              <a:t>@Test</a:t>
            </a:r>
            <a:r>
              <a:rPr lang="vi-VN" sz="2200">
                <a:solidFill>
                  <a:schemeClr val="dk1"/>
                </a:solidFill>
                <a:latin typeface="Courier New"/>
                <a:ea typeface="Courier New"/>
                <a:cs typeface="Courier New"/>
                <a:sym typeface="Courier New"/>
              </a:rPr>
              <a:t> </a:t>
            </a:r>
            <a:endParaRPr>
              <a:latin typeface="Arial"/>
              <a:ea typeface="Arial"/>
              <a:cs typeface="Arial"/>
              <a:sym typeface="Arial"/>
            </a:endParaRPr>
          </a:p>
        </p:txBody>
      </p:sp>
      <p:sp>
        <p:nvSpPr>
          <p:cNvPr id="448" name="Google Shape;448;p64"/>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65"/>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Tạo lớp kiểm tra</a:t>
            </a:r>
            <a:endParaRPr>
              <a:latin typeface="Arial"/>
              <a:ea typeface="Arial"/>
              <a:cs typeface="Arial"/>
              <a:sym typeface="Arial"/>
            </a:endParaRPr>
          </a:p>
        </p:txBody>
      </p:sp>
      <p:sp>
        <p:nvSpPr>
          <p:cNvPr id="454" name="Google Shape;454;p65"/>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455" name="Google Shape;455;p65"/>
          <p:cNvSpPr txBox="1"/>
          <p:nvPr/>
        </p:nvSpPr>
        <p:spPr>
          <a:xfrm>
            <a:off x="311700" y="1228750"/>
            <a:ext cx="8520600" cy="319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VN" sz="1800">
                <a:solidFill>
                  <a:srgbClr val="9C27B0"/>
                </a:solidFill>
                <a:latin typeface="Consolas"/>
                <a:ea typeface="Consolas"/>
                <a:cs typeface="Consolas"/>
                <a:sym typeface="Consolas"/>
              </a:rPr>
              <a:t>@RunWith</a:t>
            </a:r>
            <a:r>
              <a:rPr lang="vi-VN" sz="1800">
                <a:latin typeface="Consolas"/>
                <a:ea typeface="Consolas"/>
                <a:cs typeface="Consolas"/>
                <a:sym typeface="Consolas"/>
              </a:rPr>
              <a:t>(AndroidJUnit4::</a:t>
            </a:r>
            <a:r>
              <a:rPr lang="vi-VN" sz="1800">
                <a:solidFill>
                  <a:srgbClr val="3F51B5"/>
                </a:solidFill>
                <a:latin typeface="Consolas"/>
                <a:ea typeface="Consolas"/>
                <a:cs typeface="Consolas"/>
                <a:sym typeface="Consolas"/>
              </a:rPr>
              <a:t>class</a:t>
            </a:r>
            <a:r>
              <a:rPr lang="vi-VN" sz="1800">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0"/>
              </a:spcBef>
              <a:spcAft>
                <a:spcPts val="0"/>
              </a:spcAft>
              <a:buNone/>
            </a:pPr>
            <a:r>
              <a:rPr lang="vi-VN" sz="1800">
                <a:solidFill>
                  <a:srgbClr val="3F51B5"/>
                </a:solidFill>
                <a:latin typeface="Consolas"/>
                <a:ea typeface="Consolas"/>
                <a:cs typeface="Consolas"/>
                <a:sym typeface="Consolas"/>
              </a:rPr>
              <a:t>class</a:t>
            </a:r>
            <a:r>
              <a:rPr lang="vi-VN" sz="1800">
                <a:latin typeface="Consolas"/>
                <a:ea typeface="Consolas"/>
                <a:cs typeface="Consolas"/>
                <a:sym typeface="Consolas"/>
              </a:rPr>
              <a:t> DatabaseTest {</a:t>
            </a:r>
            <a:endParaRPr sz="1800">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a:p>
            <a:pPr indent="0" lvl="0" marL="0" rtl="0" algn="l">
              <a:spcBef>
                <a:spcPts val="0"/>
              </a:spcBef>
              <a:spcAft>
                <a:spcPts val="0"/>
              </a:spcAft>
              <a:buNone/>
            </a:pPr>
            <a:r>
              <a:rPr lang="vi-VN" sz="1800">
                <a:latin typeface="Consolas"/>
                <a:ea typeface="Consolas"/>
                <a:cs typeface="Consolas"/>
                <a:sym typeface="Consolas"/>
              </a:rPr>
              <a:t>    </a:t>
            </a:r>
            <a:r>
              <a:rPr lang="vi-VN" sz="1800">
                <a:solidFill>
                  <a:srgbClr val="3F51B5"/>
                </a:solidFill>
                <a:latin typeface="Consolas"/>
                <a:ea typeface="Consolas"/>
                <a:cs typeface="Consolas"/>
                <a:sym typeface="Consolas"/>
              </a:rPr>
              <a:t>private lateinit val</a:t>
            </a:r>
            <a:r>
              <a:rPr lang="vi-VN" sz="1800">
                <a:latin typeface="Consolas"/>
                <a:ea typeface="Consolas"/>
                <a:cs typeface="Consolas"/>
                <a:sym typeface="Consolas"/>
              </a:rPr>
              <a:t> colorDao: ColorDao</a:t>
            </a:r>
            <a:endParaRPr sz="1800">
              <a:latin typeface="Consolas"/>
              <a:ea typeface="Consolas"/>
              <a:cs typeface="Consolas"/>
              <a:sym typeface="Consolas"/>
            </a:endParaRPr>
          </a:p>
          <a:p>
            <a:pPr indent="0" lvl="0" marL="0" rtl="0" algn="l">
              <a:spcBef>
                <a:spcPts val="0"/>
              </a:spcBef>
              <a:spcAft>
                <a:spcPts val="0"/>
              </a:spcAft>
              <a:buNone/>
            </a:pPr>
            <a:r>
              <a:rPr lang="vi-VN" sz="1800">
                <a:latin typeface="Consolas"/>
                <a:ea typeface="Consolas"/>
                <a:cs typeface="Consolas"/>
                <a:sym typeface="Consolas"/>
              </a:rPr>
              <a:t>    </a:t>
            </a:r>
            <a:r>
              <a:rPr lang="vi-VN" sz="1800">
                <a:solidFill>
                  <a:srgbClr val="3F51B5"/>
                </a:solidFill>
                <a:latin typeface="Consolas"/>
                <a:ea typeface="Consolas"/>
                <a:cs typeface="Consolas"/>
                <a:sym typeface="Consolas"/>
              </a:rPr>
              <a:t>private lateinit val</a:t>
            </a:r>
            <a:r>
              <a:rPr lang="vi-VN" sz="1800">
                <a:latin typeface="Consolas"/>
                <a:ea typeface="Consolas"/>
                <a:cs typeface="Consolas"/>
                <a:sym typeface="Consolas"/>
              </a:rPr>
              <a:t> db: ColorDatabase</a:t>
            </a:r>
            <a:endParaRPr sz="1800">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a:p>
            <a:pPr indent="0" lvl="0" marL="0" rtl="0" algn="l">
              <a:spcBef>
                <a:spcPts val="0"/>
              </a:spcBef>
              <a:spcAft>
                <a:spcPts val="0"/>
              </a:spcAft>
              <a:buNone/>
            </a:pPr>
            <a:r>
              <a:rPr lang="vi-VN" sz="1800">
                <a:latin typeface="Consolas"/>
                <a:ea typeface="Consolas"/>
                <a:cs typeface="Consolas"/>
                <a:sym typeface="Consolas"/>
              </a:rPr>
              <a:t>    </a:t>
            </a:r>
            <a:r>
              <a:rPr lang="vi-VN" sz="1800">
                <a:solidFill>
                  <a:srgbClr val="3F51B5"/>
                </a:solidFill>
                <a:latin typeface="Consolas"/>
                <a:ea typeface="Consolas"/>
                <a:cs typeface="Consolas"/>
                <a:sym typeface="Consolas"/>
              </a:rPr>
              <a:t>private val</a:t>
            </a:r>
            <a:r>
              <a:rPr lang="vi-VN" sz="1800">
                <a:latin typeface="Consolas"/>
                <a:ea typeface="Consolas"/>
                <a:cs typeface="Consolas"/>
                <a:sym typeface="Consolas"/>
              </a:rPr>
              <a:t> red = Color(hex = </a:t>
            </a:r>
            <a:r>
              <a:rPr lang="vi-VN" sz="1800">
                <a:solidFill>
                  <a:srgbClr val="388E3C"/>
                </a:solidFill>
                <a:latin typeface="Consolas"/>
                <a:ea typeface="Consolas"/>
                <a:cs typeface="Consolas"/>
                <a:sym typeface="Consolas"/>
              </a:rPr>
              <a:t>"#FF0000"</a:t>
            </a:r>
            <a:r>
              <a:rPr lang="vi-VN" sz="1800">
                <a:latin typeface="Consolas"/>
                <a:ea typeface="Consolas"/>
                <a:cs typeface="Consolas"/>
                <a:sym typeface="Consolas"/>
              </a:rPr>
              <a:t>, name = </a:t>
            </a:r>
            <a:r>
              <a:rPr lang="vi-VN" sz="1800">
                <a:solidFill>
                  <a:srgbClr val="388E3C"/>
                </a:solidFill>
                <a:latin typeface="Consolas"/>
                <a:ea typeface="Consolas"/>
                <a:cs typeface="Consolas"/>
                <a:sym typeface="Consolas"/>
              </a:rPr>
              <a:t>"red"</a:t>
            </a:r>
            <a:r>
              <a:rPr lang="vi-VN" sz="1800">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0"/>
              </a:spcBef>
              <a:spcAft>
                <a:spcPts val="0"/>
              </a:spcAft>
              <a:buNone/>
            </a:pPr>
            <a:r>
              <a:rPr lang="vi-VN" sz="1800">
                <a:latin typeface="Consolas"/>
                <a:ea typeface="Consolas"/>
                <a:cs typeface="Consolas"/>
                <a:sym typeface="Consolas"/>
              </a:rPr>
              <a:t>    </a:t>
            </a:r>
            <a:r>
              <a:rPr lang="vi-VN" sz="1800">
                <a:solidFill>
                  <a:srgbClr val="3F51B5"/>
                </a:solidFill>
                <a:latin typeface="Consolas"/>
                <a:ea typeface="Consolas"/>
                <a:cs typeface="Consolas"/>
                <a:sym typeface="Consolas"/>
              </a:rPr>
              <a:t>private val</a:t>
            </a:r>
            <a:r>
              <a:rPr lang="vi-VN" sz="1800">
                <a:latin typeface="Consolas"/>
                <a:ea typeface="Consolas"/>
                <a:cs typeface="Consolas"/>
                <a:sym typeface="Consolas"/>
              </a:rPr>
              <a:t> green = Color(hex = </a:t>
            </a:r>
            <a:r>
              <a:rPr lang="vi-VN" sz="1800">
                <a:solidFill>
                  <a:srgbClr val="388E3C"/>
                </a:solidFill>
                <a:latin typeface="Consolas"/>
                <a:ea typeface="Consolas"/>
                <a:cs typeface="Consolas"/>
                <a:sym typeface="Consolas"/>
              </a:rPr>
              <a:t>"#00FF00"</a:t>
            </a:r>
            <a:r>
              <a:rPr lang="vi-VN" sz="1800">
                <a:latin typeface="Consolas"/>
                <a:ea typeface="Consolas"/>
                <a:cs typeface="Consolas"/>
                <a:sym typeface="Consolas"/>
              </a:rPr>
              <a:t>, name = </a:t>
            </a:r>
            <a:r>
              <a:rPr lang="vi-VN" sz="1800">
                <a:solidFill>
                  <a:srgbClr val="388E3C"/>
                </a:solidFill>
                <a:latin typeface="Consolas"/>
                <a:ea typeface="Consolas"/>
                <a:cs typeface="Consolas"/>
                <a:sym typeface="Consolas"/>
              </a:rPr>
              <a:t>"green"</a:t>
            </a:r>
            <a:r>
              <a:rPr lang="vi-VN" sz="1800">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0"/>
              </a:spcBef>
              <a:spcAft>
                <a:spcPts val="0"/>
              </a:spcAft>
              <a:buNone/>
            </a:pPr>
            <a:r>
              <a:rPr lang="vi-VN" sz="1800">
                <a:latin typeface="Consolas"/>
                <a:ea typeface="Consolas"/>
                <a:cs typeface="Consolas"/>
                <a:sym typeface="Consolas"/>
              </a:rPr>
              <a:t>    </a:t>
            </a:r>
            <a:r>
              <a:rPr lang="vi-VN" sz="1800">
                <a:solidFill>
                  <a:srgbClr val="3F51B5"/>
                </a:solidFill>
                <a:latin typeface="Consolas"/>
                <a:ea typeface="Consolas"/>
                <a:cs typeface="Consolas"/>
                <a:sym typeface="Consolas"/>
              </a:rPr>
              <a:t>private val</a:t>
            </a:r>
            <a:r>
              <a:rPr lang="vi-VN" sz="1800">
                <a:latin typeface="Consolas"/>
                <a:ea typeface="Consolas"/>
                <a:cs typeface="Consolas"/>
                <a:sym typeface="Consolas"/>
              </a:rPr>
              <a:t> blue = Color(hex = </a:t>
            </a:r>
            <a:r>
              <a:rPr lang="vi-VN" sz="1800">
                <a:solidFill>
                  <a:srgbClr val="388E3C"/>
                </a:solidFill>
                <a:latin typeface="Consolas"/>
                <a:ea typeface="Consolas"/>
                <a:cs typeface="Consolas"/>
                <a:sym typeface="Consolas"/>
              </a:rPr>
              <a:t>"#0000FF"</a:t>
            </a:r>
            <a:r>
              <a:rPr lang="vi-VN" sz="1800">
                <a:latin typeface="Consolas"/>
                <a:ea typeface="Consolas"/>
                <a:cs typeface="Consolas"/>
                <a:sym typeface="Consolas"/>
              </a:rPr>
              <a:t>, name = </a:t>
            </a:r>
            <a:r>
              <a:rPr lang="vi-VN" sz="1800">
                <a:solidFill>
                  <a:srgbClr val="388E3C"/>
                </a:solidFill>
                <a:latin typeface="Consolas"/>
                <a:ea typeface="Consolas"/>
                <a:cs typeface="Consolas"/>
                <a:sym typeface="Consolas"/>
              </a:rPr>
              <a:t>"blue"</a:t>
            </a:r>
            <a:r>
              <a:rPr lang="vi-VN" sz="1800">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a:p>
            <a:pPr indent="0" lvl="0" marL="0" rtl="0" algn="l">
              <a:spcBef>
                <a:spcPts val="0"/>
              </a:spcBef>
              <a:spcAft>
                <a:spcPts val="0"/>
              </a:spcAft>
              <a:buNone/>
            </a:pPr>
            <a:r>
              <a:rPr lang="vi-VN" sz="1800">
                <a:latin typeface="Consolas"/>
                <a:ea typeface="Consolas"/>
                <a:cs typeface="Consolas"/>
                <a:sym typeface="Consolas"/>
              </a:rPr>
              <a:t>    ...</a:t>
            </a:r>
            <a:endParaRPr sz="1800">
              <a:latin typeface="Consolas"/>
              <a:ea typeface="Consolas"/>
              <a:cs typeface="Consolas"/>
              <a:sym typeface="Consolas"/>
            </a:endParaRPr>
          </a:p>
          <a:p>
            <a:pPr indent="0" lvl="0" marL="0" rtl="0" algn="l">
              <a:spcBef>
                <a:spcPts val="0"/>
              </a:spcBef>
              <a:spcAft>
                <a:spcPts val="595"/>
              </a:spcAft>
              <a:buNone/>
            </a:pPr>
            <a:r>
              <a:t/>
            </a:r>
            <a:endParaRPr sz="1800">
              <a:latin typeface="Consolas"/>
              <a:ea typeface="Consolas"/>
              <a:cs typeface="Consolas"/>
              <a:sym typeface="Consola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p:nvPr/>
        </p:nvSpPr>
        <p:spPr>
          <a:xfrm>
            <a:off x="3700700" y="2276625"/>
            <a:ext cx="4768800" cy="2239200"/>
          </a:xfrm>
          <a:prstGeom prst="rect">
            <a:avLst/>
          </a:prstGeom>
          <a:no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21"/>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Cơ sở dữ liệu là gì?</a:t>
            </a:r>
            <a:endParaRPr>
              <a:latin typeface="Arial"/>
              <a:ea typeface="Arial"/>
              <a:cs typeface="Arial"/>
              <a:sym typeface="Arial"/>
            </a:endParaRPr>
          </a:p>
        </p:txBody>
      </p:sp>
      <p:sp>
        <p:nvSpPr>
          <p:cNvPr id="107" name="Google Shape;107;p21"/>
          <p:cNvSpPr txBox="1"/>
          <p:nvPr>
            <p:ph idx="1" type="body"/>
          </p:nvPr>
        </p:nvSpPr>
        <p:spPr>
          <a:xfrm>
            <a:off x="311700" y="1228675"/>
            <a:ext cx="8452200" cy="752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vi-VN" sz="2200">
                <a:latin typeface="Arial"/>
                <a:ea typeface="Arial"/>
                <a:cs typeface="Arial"/>
                <a:sym typeface="Arial"/>
              </a:rPr>
              <a:t>Tập hợp dữ liệu có cấu trúc có thể dễ dàng truy cập, tìm kiếm và sắp xếp, </a:t>
            </a:r>
            <a:r>
              <a:rPr lang="vi-VN" sz="2200">
                <a:solidFill>
                  <a:schemeClr val="dk1"/>
                </a:solidFill>
                <a:latin typeface="Arial"/>
                <a:ea typeface="Arial"/>
                <a:cs typeface="Arial"/>
                <a:sym typeface="Arial"/>
              </a:rPr>
              <a:t>bao gồm:</a:t>
            </a:r>
            <a:endParaRPr>
              <a:latin typeface="Arial"/>
              <a:ea typeface="Arial"/>
              <a:cs typeface="Arial"/>
              <a:sym typeface="Arial"/>
            </a:endParaRPr>
          </a:p>
        </p:txBody>
      </p:sp>
      <p:sp>
        <p:nvSpPr>
          <p:cNvPr id="108" name="Google Shape;108;p21"/>
          <p:cNvSpPr txBox="1"/>
          <p:nvPr>
            <p:ph idx="12" type="sldNum"/>
          </p:nvPr>
        </p:nvSpPr>
        <p:spPr>
          <a:xfrm>
            <a:off x="8172308" y="4631704"/>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graphicFrame>
        <p:nvGraphicFramePr>
          <p:cNvPr id="109" name="Google Shape;109;p21"/>
          <p:cNvGraphicFramePr/>
          <p:nvPr/>
        </p:nvGraphicFramePr>
        <p:xfrm>
          <a:off x="3906600" y="2778913"/>
          <a:ext cx="3000000" cy="3000000"/>
        </p:xfrm>
        <a:graphic>
          <a:graphicData uri="http://schemas.openxmlformats.org/drawingml/2006/table">
            <a:tbl>
              <a:tblPr>
                <a:noFill/>
                <a:tableStyleId>{8BC652D2-EB9F-4462-8EA5-4EC5A8493DF4}</a:tableStyleId>
              </a:tblPr>
              <a:tblGrid>
                <a:gridCol w="1987075"/>
              </a:tblGrid>
              <a:tr h="346600">
                <a:tc>
                  <a:txBody>
                    <a:bodyPr/>
                    <a:lstStyle/>
                    <a:p>
                      <a:pPr indent="0" lvl="0" marL="0" marR="0" rtl="0" algn="ctr">
                        <a:lnSpc>
                          <a:spcPct val="100000"/>
                        </a:lnSpc>
                        <a:spcBef>
                          <a:spcPts val="0"/>
                        </a:spcBef>
                        <a:spcAft>
                          <a:spcPts val="0"/>
                        </a:spcAft>
                        <a:buClr>
                          <a:srgbClr val="000000"/>
                        </a:buClr>
                        <a:buSzPts val="1400"/>
                        <a:buFont typeface="Arial"/>
                        <a:buNone/>
                      </a:pPr>
                      <a:r>
                        <a:rPr b="1" lang="vi-VN">
                          <a:solidFill>
                            <a:srgbClr val="FFFFFF"/>
                          </a:solidFill>
                        </a:rPr>
                        <a:t>person</a:t>
                      </a:r>
                      <a:endParaRPr/>
                    </a:p>
                  </a:txBody>
                  <a:tcPr marT="91425" marB="91425" marR="91425" marL="91425">
                    <a:solidFill>
                      <a:srgbClr val="4285F4"/>
                    </a:solidFill>
                  </a:tcPr>
                </a:tc>
              </a:tr>
              <a:tr h="1190725">
                <a:tc>
                  <a:txBody>
                    <a:bodyPr/>
                    <a:lstStyle/>
                    <a:p>
                      <a:pPr indent="0" lvl="0" marL="0" marR="0" rtl="0" algn="l">
                        <a:lnSpc>
                          <a:spcPct val="100000"/>
                        </a:lnSpc>
                        <a:spcBef>
                          <a:spcPts val="0"/>
                        </a:spcBef>
                        <a:spcAft>
                          <a:spcPts val="0"/>
                        </a:spcAft>
                        <a:buClr>
                          <a:srgbClr val="000000"/>
                        </a:buClr>
                        <a:buSzPts val="1400"/>
                        <a:buFont typeface="Arial"/>
                        <a:buNone/>
                      </a:pPr>
                      <a:r>
                        <a:rPr b="1" lang="vi-VN" sz="1400" u="none" cap="none" strike="noStrike"/>
                        <a:t>_</a:t>
                      </a:r>
                      <a:r>
                        <a:rPr b="1" lang="vi-VN"/>
                        <a:t>id</a:t>
                      </a:r>
                      <a:endParaRPr/>
                    </a:p>
                    <a:p>
                      <a:pPr indent="0" lvl="0" marL="0" marR="0" rtl="0" algn="l">
                        <a:lnSpc>
                          <a:spcPct val="100000"/>
                        </a:lnSpc>
                        <a:spcBef>
                          <a:spcPts val="0"/>
                        </a:spcBef>
                        <a:spcAft>
                          <a:spcPts val="0"/>
                        </a:spcAft>
                        <a:buClr>
                          <a:srgbClr val="000000"/>
                        </a:buClr>
                        <a:buSzPts val="1400"/>
                        <a:buFont typeface="Arial"/>
                        <a:buNone/>
                      </a:pPr>
                      <a:r>
                        <a:rPr b="1" lang="vi-VN" sz="1400" u="none" cap="none" strike="noStrike"/>
                        <a:t>name</a:t>
                      </a:r>
                      <a:endParaRPr/>
                    </a:p>
                    <a:p>
                      <a:pPr indent="0" lvl="0" marL="0" marR="0" rtl="0" algn="l">
                        <a:lnSpc>
                          <a:spcPct val="100000"/>
                        </a:lnSpc>
                        <a:spcBef>
                          <a:spcPts val="0"/>
                        </a:spcBef>
                        <a:spcAft>
                          <a:spcPts val="0"/>
                        </a:spcAft>
                        <a:buClr>
                          <a:srgbClr val="000000"/>
                        </a:buClr>
                        <a:buSzPts val="1400"/>
                        <a:buFont typeface="Arial"/>
                        <a:buNone/>
                      </a:pPr>
                      <a:r>
                        <a:rPr b="1" lang="vi-VN"/>
                        <a:t>age</a:t>
                      </a:r>
                      <a:endParaRPr/>
                    </a:p>
                    <a:p>
                      <a:pPr indent="0" lvl="0" marL="0" marR="0" rtl="0" algn="l">
                        <a:lnSpc>
                          <a:spcPct val="100000"/>
                        </a:lnSpc>
                        <a:spcBef>
                          <a:spcPts val="0"/>
                        </a:spcBef>
                        <a:spcAft>
                          <a:spcPts val="0"/>
                        </a:spcAft>
                        <a:buClr>
                          <a:srgbClr val="000000"/>
                        </a:buClr>
                        <a:buSzPts val="1400"/>
                        <a:buFont typeface="Arial"/>
                        <a:buNone/>
                      </a:pPr>
                      <a:r>
                        <a:rPr b="1" lang="vi-VN" sz="1400" u="none" cap="none" strike="noStrike"/>
                        <a:t>email</a:t>
                      </a:r>
                      <a:endParaRPr/>
                    </a:p>
                  </a:txBody>
                  <a:tcPr marT="91425" marB="91425" marR="91425" marL="91425"/>
                </a:tc>
              </a:tr>
            </a:tbl>
          </a:graphicData>
        </a:graphic>
      </p:graphicFrame>
      <p:graphicFrame>
        <p:nvGraphicFramePr>
          <p:cNvPr id="110" name="Google Shape;110;p21"/>
          <p:cNvGraphicFramePr/>
          <p:nvPr/>
        </p:nvGraphicFramePr>
        <p:xfrm>
          <a:off x="6293600" y="2778913"/>
          <a:ext cx="3000000" cy="3000000"/>
        </p:xfrm>
        <a:graphic>
          <a:graphicData uri="http://schemas.openxmlformats.org/drawingml/2006/table">
            <a:tbl>
              <a:tblPr>
                <a:noFill/>
                <a:tableStyleId>{8BC652D2-EB9F-4462-8EA5-4EC5A8493DF4}</a:tableStyleId>
              </a:tblPr>
              <a:tblGrid>
                <a:gridCol w="1987075"/>
              </a:tblGrid>
              <a:tr h="331250">
                <a:tc>
                  <a:txBody>
                    <a:bodyPr/>
                    <a:lstStyle/>
                    <a:p>
                      <a:pPr indent="0" lvl="0" marL="0" marR="0" rtl="0" algn="ctr">
                        <a:lnSpc>
                          <a:spcPct val="100000"/>
                        </a:lnSpc>
                        <a:spcBef>
                          <a:spcPts val="0"/>
                        </a:spcBef>
                        <a:spcAft>
                          <a:spcPts val="0"/>
                        </a:spcAft>
                        <a:buClr>
                          <a:srgbClr val="000000"/>
                        </a:buClr>
                        <a:buSzPts val="1400"/>
                        <a:buFont typeface="Arial"/>
                        <a:buNone/>
                      </a:pPr>
                      <a:r>
                        <a:rPr b="1" lang="vi-VN">
                          <a:solidFill>
                            <a:srgbClr val="FFFFFF"/>
                          </a:solidFill>
                        </a:rPr>
                        <a:t>car</a:t>
                      </a:r>
                      <a:endParaRPr/>
                    </a:p>
                  </a:txBody>
                  <a:tcPr marT="91425" marB="91425" marR="91425" marL="91425">
                    <a:solidFill>
                      <a:srgbClr val="C5221F"/>
                    </a:solidFill>
                  </a:tcPr>
                </a:tc>
              </a:tr>
              <a:tr h="1144925">
                <a:tc>
                  <a:txBody>
                    <a:bodyPr/>
                    <a:lstStyle/>
                    <a:p>
                      <a:pPr indent="0" lvl="0" marL="0" marR="0" rtl="0" algn="l">
                        <a:lnSpc>
                          <a:spcPct val="100000"/>
                        </a:lnSpc>
                        <a:spcBef>
                          <a:spcPts val="0"/>
                        </a:spcBef>
                        <a:spcAft>
                          <a:spcPts val="0"/>
                        </a:spcAft>
                        <a:buClr>
                          <a:srgbClr val="000000"/>
                        </a:buClr>
                        <a:buSzPts val="1400"/>
                        <a:buFont typeface="Arial"/>
                        <a:buNone/>
                      </a:pPr>
                      <a:r>
                        <a:rPr b="1" lang="vi-VN" sz="1400" u="none" cap="none" strike="noStrike"/>
                        <a:t>_</a:t>
                      </a:r>
                      <a:r>
                        <a:rPr b="1" lang="vi-VN"/>
                        <a:t>id</a:t>
                      </a:r>
                      <a:endParaRPr/>
                    </a:p>
                    <a:p>
                      <a:pPr indent="0" lvl="0" marL="0" marR="0" rtl="0" algn="l">
                        <a:lnSpc>
                          <a:spcPct val="100000"/>
                        </a:lnSpc>
                        <a:spcBef>
                          <a:spcPts val="0"/>
                        </a:spcBef>
                        <a:spcAft>
                          <a:spcPts val="0"/>
                        </a:spcAft>
                        <a:buClr>
                          <a:srgbClr val="000000"/>
                        </a:buClr>
                        <a:buSzPts val="1400"/>
                        <a:buFont typeface="Arial"/>
                        <a:buNone/>
                      </a:pPr>
                      <a:r>
                        <a:rPr b="1" lang="vi-VN"/>
                        <a:t>make</a:t>
                      </a:r>
                      <a:endParaRPr/>
                    </a:p>
                    <a:p>
                      <a:pPr indent="0" lvl="0" marL="0" marR="0" rtl="0" algn="l">
                        <a:lnSpc>
                          <a:spcPct val="100000"/>
                        </a:lnSpc>
                        <a:spcBef>
                          <a:spcPts val="0"/>
                        </a:spcBef>
                        <a:spcAft>
                          <a:spcPts val="0"/>
                        </a:spcAft>
                        <a:buClr>
                          <a:srgbClr val="000000"/>
                        </a:buClr>
                        <a:buSzPts val="1400"/>
                        <a:buFont typeface="Arial"/>
                        <a:buNone/>
                      </a:pPr>
                      <a:r>
                        <a:rPr b="1" lang="vi-VN"/>
                        <a:t>model</a:t>
                      </a:r>
                      <a:endParaRPr/>
                    </a:p>
                    <a:p>
                      <a:pPr indent="0" lvl="0" marL="0" marR="0" rtl="0" algn="l">
                        <a:lnSpc>
                          <a:spcPct val="100000"/>
                        </a:lnSpc>
                        <a:spcBef>
                          <a:spcPts val="0"/>
                        </a:spcBef>
                        <a:spcAft>
                          <a:spcPts val="0"/>
                        </a:spcAft>
                        <a:buClr>
                          <a:srgbClr val="000000"/>
                        </a:buClr>
                        <a:buSzPts val="1400"/>
                        <a:buFont typeface="Arial"/>
                        <a:buNone/>
                      </a:pPr>
                      <a:r>
                        <a:rPr b="1" lang="vi-VN"/>
                        <a:t>year</a:t>
                      </a:r>
                      <a:endParaRPr/>
                    </a:p>
                  </a:txBody>
                  <a:tcPr marT="91425" marB="91425" marR="91425" marL="91425"/>
                </a:tc>
              </a:tr>
            </a:tbl>
          </a:graphicData>
        </a:graphic>
      </p:graphicFrame>
      <p:sp>
        <p:nvSpPr>
          <p:cNvPr id="111" name="Google Shape;111;p21"/>
          <p:cNvSpPr txBox="1"/>
          <p:nvPr/>
        </p:nvSpPr>
        <p:spPr>
          <a:xfrm>
            <a:off x="3914500" y="2232488"/>
            <a:ext cx="4377900" cy="393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vi-VN" sz="1800" u="none" cap="none" strike="noStrike">
                <a:solidFill>
                  <a:srgbClr val="000000"/>
                </a:solidFill>
              </a:rPr>
              <a:t>Ví dụ về cơ sở dữ liệu</a:t>
            </a:r>
            <a:endParaRPr/>
          </a:p>
        </p:txBody>
      </p:sp>
      <p:sp>
        <p:nvSpPr>
          <p:cNvPr id="112" name="Google Shape;112;p21"/>
          <p:cNvSpPr txBox="1"/>
          <p:nvPr/>
        </p:nvSpPr>
        <p:spPr>
          <a:xfrm>
            <a:off x="311700" y="2205100"/>
            <a:ext cx="3000000" cy="2157000"/>
          </a:xfrm>
          <a:prstGeom prst="rect">
            <a:avLst/>
          </a:prstGeom>
          <a:noFill/>
          <a:ln>
            <a:noFill/>
          </a:ln>
        </p:spPr>
        <p:txBody>
          <a:bodyPr anchorCtr="0" anchor="t" bIns="91425" lIns="91425" spcFirstLastPara="1" rIns="91425" wrap="square" tIns="91425">
            <a:noAutofit/>
          </a:bodyPr>
          <a:lstStyle/>
          <a:p>
            <a:pPr indent="-368300" lvl="0" marL="457200" marR="0" rtl="0" algn="l">
              <a:lnSpc>
                <a:spcPct val="150000"/>
              </a:lnSpc>
              <a:spcBef>
                <a:spcPts val="600"/>
              </a:spcBef>
              <a:spcAft>
                <a:spcPts val="0"/>
              </a:spcAft>
              <a:buClr>
                <a:schemeClr val="dk1"/>
              </a:buClr>
              <a:buSzPts val="2200"/>
              <a:buFont typeface="Roboto"/>
              <a:buChar char="●"/>
            </a:pPr>
            <a:r>
              <a:rPr i="0" lang="vi-VN" sz="2200" u="none" cap="none" strike="noStrike">
                <a:solidFill>
                  <a:schemeClr val="dk1"/>
                </a:solidFill>
              </a:rPr>
              <a:t>Bảng </a:t>
            </a:r>
            <a:endParaRPr/>
          </a:p>
          <a:p>
            <a:pPr indent="-368300" lvl="0" marL="457200" marR="0" rtl="0" algn="l">
              <a:lnSpc>
                <a:spcPct val="150000"/>
              </a:lnSpc>
              <a:spcBef>
                <a:spcPts val="0"/>
              </a:spcBef>
              <a:spcAft>
                <a:spcPts val="0"/>
              </a:spcAft>
              <a:buClr>
                <a:schemeClr val="dk1"/>
              </a:buClr>
              <a:buSzPts val="2200"/>
              <a:buFont typeface="Roboto"/>
              <a:buChar char="●"/>
            </a:pPr>
            <a:r>
              <a:rPr i="0" lang="vi-VN" sz="2200" u="none" cap="none" strike="noStrike">
                <a:solidFill>
                  <a:schemeClr val="dk1"/>
                </a:solidFill>
              </a:rPr>
              <a:t>Hàng </a:t>
            </a:r>
            <a:endParaRPr/>
          </a:p>
          <a:p>
            <a:pPr indent="-368300" lvl="0" marL="457200" marR="0" rtl="0" algn="l">
              <a:lnSpc>
                <a:spcPct val="150000"/>
              </a:lnSpc>
              <a:spcBef>
                <a:spcPts val="0"/>
              </a:spcBef>
              <a:spcAft>
                <a:spcPts val="0"/>
              </a:spcAft>
              <a:buClr>
                <a:schemeClr val="dk1"/>
              </a:buClr>
              <a:buSzPts val="2200"/>
              <a:buFont typeface="Roboto"/>
              <a:buChar char="●"/>
            </a:pPr>
            <a:r>
              <a:rPr i="0" lang="vi-VN" sz="2200" u="none" cap="none" strike="noStrike">
                <a:solidFill>
                  <a:schemeClr val="dk1"/>
                </a:solidFill>
              </a:rPr>
              <a:t>Cột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000"/>
                                        <p:tgtEl>
                                          <p:spTgt spid="109"/>
                                        </p:tgtEl>
                                      </p:cBhvr>
                                    </p:animEffect>
                                  </p:childTnLst>
                                </p:cTn>
                              </p:par>
                              <p:par>
                                <p:cTn fill="hold" nodeType="with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000"/>
                                        <p:tgtEl>
                                          <p:spTgt spid="110"/>
                                        </p:tgtEl>
                                      </p:cBhvr>
                                    </p:animEffect>
                                  </p:childTnLst>
                                </p:cTn>
                              </p:par>
                              <p:par>
                                <p:cTn fill="hold" nodeType="with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000"/>
                                        <p:tgtEl>
                                          <p:spTgt spid="111"/>
                                        </p:tgtEl>
                                      </p:cBhvr>
                                    </p:animEffect>
                                  </p:childTnLst>
                                </p:cTn>
                              </p:par>
                              <p:par>
                                <p:cTn fill="hold" nodeType="with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1000"/>
                                        <p:tgtEl>
                                          <p:spTgt spid="1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66"/>
          <p:cNvSpPr/>
          <p:nvPr/>
        </p:nvSpPr>
        <p:spPr>
          <a:xfrm>
            <a:off x="-11200" y="-37825"/>
            <a:ext cx="9155100" cy="1189500"/>
          </a:xfrm>
          <a:prstGeom prst="rect">
            <a:avLst/>
          </a:prstGeom>
          <a:solidFill>
            <a:srgbClr val="0730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66"/>
          <p:cNvSpPr txBox="1"/>
          <p:nvPr>
            <p:ph type="title"/>
          </p:nvPr>
        </p:nvSpPr>
        <p:spPr>
          <a:xfrm>
            <a:off x="311700" y="-7536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sz="3500">
                <a:latin typeface="Arial"/>
                <a:ea typeface="Arial"/>
                <a:cs typeface="Arial"/>
                <a:sym typeface="Arial"/>
              </a:rPr>
              <a:t>Tạo và đóng cơ sở dữ liệu cho mỗi hoạt động kiểm tra </a:t>
            </a:r>
            <a:endParaRPr>
              <a:latin typeface="Arial"/>
              <a:ea typeface="Arial"/>
              <a:cs typeface="Arial"/>
              <a:sym typeface="Arial"/>
            </a:endParaRPr>
          </a:p>
        </p:txBody>
      </p:sp>
      <p:sp>
        <p:nvSpPr>
          <p:cNvPr id="462" name="Google Shape;462;p66"/>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463" name="Google Shape;463;p66"/>
          <p:cNvSpPr txBox="1"/>
          <p:nvPr/>
        </p:nvSpPr>
        <p:spPr>
          <a:xfrm>
            <a:off x="342900" y="1271900"/>
            <a:ext cx="5516100" cy="33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i="0" lang="vi-VN" sz="1600" u="none" cap="none" strike="noStrike">
                <a:solidFill>
                  <a:srgbClr val="000000"/>
                </a:solidFill>
              </a:rPr>
              <a:t>Trong tệp </a:t>
            </a:r>
            <a:r>
              <a:rPr b="0" i="0" lang="vi-VN" sz="1600" u="none" cap="none" strike="noStrike">
                <a:solidFill>
                  <a:srgbClr val="000000"/>
                </a:solidFill>
                <a:latin typeface="Courier New"/>
                <a:ea typeface="Courier New"/>
                <a:cs typeface="Courier New"/>
                <a:sym typeface="Courier New"/>
              </a:rPr>
              <a:t>DatabaseTest.kt</a:t>
            </a:r>
            <a:r>
              <a:rPr i="0" lang="vi-VN" sz="1600" u="none" cap="none" strike="noStrike">
                <a:solidFill>
                  <a:srgbClr val="000000"/>
                </a:solidFill>
              </a:rPr>
              <a:t>:</a:t>
            </a:r>
            <a:endParaRPr sz="1300"/>
          </a:p>
        </p:txBody>
      </p:sp>
      <p:sp>
        <p:nvSpPr>
          <p:cNvPr id="464" name="Google Shape;464;p66"/>
          <p:cNvSpPr txBox="1"/>
          <p:nvPr/>
        </p:nvSpPr>
        <p:spPr>
          <a:xfrm>
            <a:off x="311700" y="1638912"/>
            <a:ext cx="8685000" cy="312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VN" sz="1550">
                <a:solidFill>
                  <a:srgbClr val="9C27B0"/>
                </a:solidFill>
                <a:latin typeface="Consolas"/>
                <a:ea typeface="Consolas"/>
                <a:cs typeface="Consolas"/>
                <a:sym typeface="Consolas"/>
              </a:rPr>
              <a:t>@Before</a:t>
            </a:r>
            <a:endParaRPr sz="1550">
              <a:solidFill>
                <a:srgbClr val="9C27B0"/>
              </a:solidFill>
              <a:latin typeface="Consolas"/>
              <a:ea typeface="Consolas"/>
              <a:cs typeface="Consolas"/>
              <a:sym typeface="Consolas"/>
            </a:endParaRPr>
          </a:p>
          <a:p>
            <a:pPr indent="0" lvl="0" marL="0" rtl="0" algn="l">
              <a:spcBef>
                <a:spcPts val="0"/>
              </a:spcBef>
              <a:spcAft>
                <a:spcPts val="0"/>
              </a:spcAft>
              <a:buNone/>
            </a:pPr>
            <a:r>
              <a:rPr lang="vi-VN" sz="1550">
                <a:solidFill>
                  <a:srgbClr val="3F51B5"/>
                </a:solidFill>
                <a:latin typeface="Consolas"/>
                <a:ea typeface="Consolas"/>
                <a:cs typeface="Consolas"/>
                <a:sym typeface="Consolas"/>
              </a:rPr>
              <a:t>fun</a:t>
            </a:r>
            <a:r>
              <a:rPr lang="vi-VN" sz="1550">
                <a:latin typeface="Consolas"/>
                <a:ea typeface="Consolas"/>
                <a:cs typeface="Consolas"/>
                <a:sym typeface="Consolas"/>
              </a:rPr>
              <a:t> createDb() {</a:t>
            </a:r>
            <a:endParaRPr sz="1550">
              <a:latin typeface="Consolas"/>
              <a:ea typeface="Consolas"/>
              <a:cs typeface="Consolas"/>
              <a:sym typeface="Consolas"/>
            </a:endParaRPr>
          </a:p>
          <a:p>
            <a:pPr indent="0" lvl="0" marL="0" rtl="0" algn="l">
              <a:spcBef>
                <a:spcPts val="0"/>
              </a:spcBef>
              <a:spcAft>
                <a:spcPts val="0"/>
              </a:spcAft>
              <a:buNone/>
            </a:pPr>
            <a:r>
              <a:rPr lang="vi-VN" sz="1550">
                <a:latin typeface="Consolas"/>
                <a:ea typeface="Consolas"/>
                <a:cs typeface="Consolas"/>
                <a:sym typeface="Consolas"/>
              </a:rPr>
              <a:t>    </a:t>
            </a:r>
            <a:r>
              <a:rPr lang="vi-VN" sz="1550">
                <a:solidFill>
                  <a:srgbClr val="3F51B5"/>
                </a:solidFill>
                <a:latin typeface="Consolas"/>
                <a:ea typeface="Consolas"/>
                <a:cs typeface="Consolas"/>
                <a:sym typeface="Consolas"/>
              </a:rPr>
              <a:t>val</a:t>
            </a:r>
            <a:r>
              <a:rPr lang="vi-VN" sz="1550">
                <a:latin typeface="Consolas"/>
                <a:ea typeface="Consolas"/>
                <a:cs typeface="Consolas"/>
                <a:sym typeface="Consolas"/>
              </a:rPr>
              <a:t> context: Context = ApplicationProvider.getApplicationContext()</a:t>
            </a:r>
            <a:endParaRPr sz="1550">
              <a:latin typeface="Consolas"/>
              <a:ea typeface="Consolas"/>
              <a:cs typeface="Consolas"/>
              <a:sym typeface="Consolas"/>
            </a:endParaRPr>
          </a:p>
          <a:p>
            <a:pPr indent="0" lvl="0" marL="0" rtl="0" algn="l">
              <a:spcBef>
                <a:spcPts val="0"/>
              </a:spcBef>
              <a:spcAft>
                <a:spcPts val="0"/>
              </a:spcAft>
              <a:buNone/>
            </a:pPr>
            <a:r>
              <a:rPr lang="vi-VN" sz="1550">
                <a:latin typeface="Consolas"/>
                <a:ea typeface="Consolas"/>
                <a:cs typeface="Consolas"/>
                <a:sym typeface="Consolas"/>
              </a:rPr>
              <a:t>    db = Room.inMemoryDatabaseBuilder(context, ColorDatabase::</a:t>
            </a:r>
            <a:r>
              <a:rPr lang="vi-VN" sz="1550">
                <a:solidFill>
                  <a:srgbClr val="3F51B5"/>
                </a:solidFill>
                <a:latin typeface="Consolas"/>
                <a:ea typeface="Consolas"/>
                <a:cs typeface="Consolas"/>
                <a:sym typeface="Consolas"/>
              </a:rPr>
              <a:t>class</a:t>
            </a:r>
            <a:r>
              <a:rPr lang="vi-VN" sz="1550">
                <a:latin typeface="Consolas"/>
                <a:ea typeface="Consolas"/>
                <a:cs typeface="Consolas"/>
                <a:sym typeface="Consolas"/>
              </a:rPr>
              <a:t>.java)</a:t>
            </a:r>
            <a:endParaRPr sz="1550">
              <a:latin typeface="Consolas"/>
              <a:ea typeface="Consolas"/>
              <a:cs typeface="Consolas"/>
              <a:sym typeface="Consolas"/>
            </a:endParaRPr>
          </a:p>
          <a:p>
            <a:pPr indent="0" lvl="0" marL="0" rtl="0" algn="l">
              <a:spcBef>
                <a:spcPts val="0"/>
              </a:spcBef>
              <a:spcAft>
                <a:spcPts val="0"/>
              </a:spcAft>
              <a:buNone/>
            </a:pPr>
            <a:r>
              <a:rPr lang="vi-VN" sz="1550">
                <a:latin typeface="Consolas"/>
                <a:ea typeface="Consolas"/>
                <a:cs typeface="Consolas"/>
                <a:sym typeface="Consolas"/>
              </a:rPr>
              <a:t>        .allowMainThreadQueries()</a:t>
            </a:r>
            <a:endParaRPr sz="1550">
              <a:latin typeface="Consolas"/>
              <a:ea typeface="Consolas"/>
              <a:cs typeface="Consolas"/>
              <a:sym typeface="Consolas"/>
            </a:endParaRPr>
          </a:p>
          <a:p>
            <a:pPr indent="0" lvl="0" marL="0" rtl="0" algn="l">
              <a:spcBef>
                <a:spcPts val="0"/>
              </a:spcBef>
              <a:spcAft>
                <a:spcPts val="0"/>
              </a:spcAft>
              <a:buNone/>
            </a:pPr>
            <a:r>
              <a:rPr lang="vi-VN" sz="1550">
                <a:latin typeface="Consolas"/>
                <a:ea typeface="Consolas"/>
                <a:cs typeface="Consolas"/>
                <a:sym typeface="Consolas"/>
              </a:rPr>
              <a:t>        .build()</a:t>
            </a:r>
            <a:endParaRPr sz="1550">
              <a:latin typeface="Consolas"/>
              <a:ea typeface="Consolas"/>
              <a:cs typeface="Consolas"/>
              <a:sym typeface="Consolas"/>
            </a:endParaRPr>
          </a:p>
          <a:p>
            <a:pPr indent="0" lvl="0" marL="0" rtl="0" algn="l">
              <a:spcBef>
                <a:spcPts val="0"/>
              </a:spcBef>
              <a:spcAft>
                <a:spcPts val="0"/>
              </a:spcAft>
              <a:buNone/>
            </a:pPr>
            <a:r>
              <a:rPr lang="vi-VN" sz="1550">
                <a:latin typeface="Consolas"/>
                <a:ea typeface="Consolas"/>
                <a:cs typeface="Consolas"/>
                <a:sym typeface="Consolas"/>
              </a:rPr>
              <a:t>    colorDao = db.colorDao()</a:t>
            </a:r>
            <a:endParaRPr sz="1550">
              <a:latin typeface="Consolas"/>
              <a:ea typeface="Consolas"/>
              <a:cs typeface="Consolas"/>
              <a:sym typeface="Consolas"/>
            </a:endParaRPr>
          </a:p>
          <a:p>
            <a:pPr indent="0" lvl="0" marL="0" rtl="0" algn="l">
              <a:spcBef>
                <a:spcPts val="0"/>
              </a:spcBef>
              <a:spcAft>
                <a:spcPts val="0"/>
              </a:spcAft>
              <a:buNone/>
            </a:pPr>
            <a:r>
              <a:rPr lang="vi-VN" sz="1550">
                <a:latin typeface="Consolas"/>
                <a:ea typeface="Consolas"/>
                <a:cs typeface="Consolas"/>
                <a:sym typeface="Consolas"/>
              </a:rPr>
              <a:t>}</a:t>
            </a:r>
            <a:endParaRPr sz="1550">
              <a:latin typeface="Consolas"/>
              <a:ea typeface="Consolas"/>
              <a:cs typeface="Consolas"/>
              <a:sym typeface="Consolas"/>
            </a:endParaRPr>
          </a:p>
          <a:p>
            <a:pPr indent="0" lvl="0" marL="0" rtl="0" algn="l">
              <a:spcBef>
                <a:spcPts val="1000"/>
              </a:spcBef>
              <a:spcAft>
                <a:spcPts val="0"/>
              </a:spcAft>
              <a:buNone/>
            </a:pPr>
            <a:r>
              <a:rPr lang="vi-VN" sz="1550">
                <a:solidFill>
                  <a:srgbClr val="9C27B0"/>
                </a:solidFill>
                <a:latin typeface="Consolas"/>
                <a:ea typeface="Consolas"/>
                <a:cs typeface="Consolas"/>
                <a:sym typeface="Consolas"/>
              </a:rPr>
              <a:t>@After</a:t>
            </a:r>
            <a:endParaRPr sz="1550">
              <a:solidFill>
                <a:srgbClr val="9C27B0"/>
              </a:solidFill>
              <a:latin typeface="Consolas"/>
              <a:ea typeface="Consolas"/>
              <a:cs typeface="Consolas"/>
              <a:sym typeface="Consolas"/>
            </a:endParaRPr>
          </a:p>
          <a:p>
            <a:pPr indent="0" lvl="0" marL="0" rtl="0" algn="l">
              <a:spcBef>
                <a:spcPts val="0"/>
              </a:spcBef>
              <a:spcAft>
                <a:spcPts val="0"/>
              </a:spcAft>
              <a:buNone/>
            </a:pPr>
            <a:r>
              <a:rPr lang="vi-VN" sz="1550">
                <a:solidFill>
                  <a:srgbClr val="9C27B0"/>
                </a:solidFill>
                <a:latin typeface="Consolas"/>
                <a:ea typeface="Consolas"/>
                <a:cs typeface="Consolas"/>
                <a:sym typeface="Consolas"/>
              </a:rPr>
              <a:t>@Throws</a:t>
            </a:r>
            <a:r>
              <a:rPr lang="vi-VN" sz="1550">
                <a:latin typeface="Consolas"/>
                <a:ea typeface="Consolas"/>
                <a:cs typeface="Consolas"/>
                <a:sym typeface="Consolas"/>
              </a:rPr>
              <a:t>(IOException::</a:t>
            </a:r>
            <a:r>
              <a:rPr lang="vi-VN" sz="1550">
                <a:solidFill>
                  <a:srgbClr val="3F51B5"/>
                </a:solidFill>
                <a:latin typeface="Consolas"/>
                <a:ea typeface="Consolas"/>
                <a:cs typeface="Consolas"/>
                <a:sym typeface="Consolas"/>
              </a:rPr>
              <a:t>class</a:t>
            </a:r>
            <a:r>
              <a:rPr lang="vi-VN" sz="1550">
                <a:latin typeface="Consolas"/>
                <a:ea typeface="Consolas"/>
                <a:cs typeface="Consolas"/>
                <a:sym typeface="Consolas"/>
              </a:rPr>
              <a:t>)</a:t>
            </a:r>
            <a:endParaRPr sz="1550">
              <a:latin typeface="Consolas"/>
              <a:ea typeface="Consolas"/>
              <a:cs typeface="Consolas"/>
              <a:sym typeface="Consolas"/>
            </a:endParaRPr>
          </a:p>
          <a:p>
            <a:pPr indent="0" lvl="0" marL="0" rtl="0" algn="l">
              <a:spcBef>
                <a:spcPts val="0"/>
              </a:spcBef>
              <a:spcAft>
                <a:spcPts val="0"/>
              </a:spcAft>
              <a:buNone/>
            </a:pPr>
            <a:r>
              <a:rPr lang="vi-VN" sz="1550">
                <a:solidFill>
                  <a:srgbClr val="3F51B5"/>
                </a:solidFill>
                <a:latin typeface="Consolas"/>
                <a:ea typeface="Consolas"/>
                <a:cs typeface="Consolas"/>
                <a:sym typeface="Consolas"/>
              </a:rPr>
              <a:t>fun</a:t>
            </a:r>
            <a:r>
              <a:rPr lang="vi-VN" sz="1550">
                <a:latin typeface="Consolas"/>
                <a:ea typeface="Consolas"/>
                <a:cs typeface="Consolas"/>
                <a:sym typeface="Consolas"/>
              </a:rPr>
              <a:t> closeDb() = db.close()</a:t>
            </a:r>
            <a:endParaRPr sz="1550">
              <a:latin typeface="Consolas"/>
              <a:ea typeface="Consolas"/>
              <a:cs typeface="Consolas"/>
              <a:sym typeface="Consolas"/>
            </a:endParaRPr>
          </a:p>
          <a:p>
            <a:pPr indent="0" lvl="0" marL="0" rtl="0" algn="l">
              <a:spcBef>
                <a:spcPts val="0"/>
              </a:spcBef>
              <a:spcAft>
                <a:spcPts val="595"/>
              </a:spcAft>
              <a:buNone/>
            </a:pPr>
            <a:r>
              <a:t/>
            </a:r>
            <a:endParaRPr sz="1550">
              <a:latin typeface="Consolas"/>
              <a:ea typeface="Consolas"/>
              <a:cs typeface="Consolas"/>
              <a:sym typeface="Consolas"/>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67"/>
          <p:cNvSpPr/>
          <p:nvPr/>
        </p:nvSpPr>
        <p:spPr>
          <a:xfrm>
            <a:off x="-11200" y="-37825"/>
            <a:ext cx="9155100" cy="1189500"/>
          </a:xfrm>
          <a:prstGeom prst="rect">
            <a:avLst/>
          </a:prstGeom>
          <a:solidFill>
            <a:srgbClr val="0730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67"/>
          <p:cNvSpPr txBox="1"/>
          <p:nvPr>
            <p:ph type="title"/>
          </p:nvPr>
        </p:nvSpPr>
        <p:spPr>
          <a:xfrm>
            <a:off x="311700" y="-48988"/>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sz="3400">
                <a:latin typeface="Arial"/>
                <a:ea typeface="Arial"/>
                <a:cs typeface="Arial"/>
                <a:sym typeface="Arial"/>
              </a:rPr>
              <a:t>Kiểm tra thao tác chèn và truy xuất từ cơ sở dữ liệu</a:t>
            </a:r>
            <a:endParaRPr sz="3500">
              <a:latin typeface="Arial"/>
              <a:ea typeface="Arial"/>
              <a:cs typeface="Arial"/>
              <a:sym typeface="Arial"/>
            </a:endParaRPr>
          </a:p>
        </p:txBody>
      </p:sp>
      <p:sp>
        <p:nvSpPr>
          <p:cNvPr id="471" name="Google Shape;471;p67"/>
          <p:cNvSpPr txBox="1"/>
          <p:nvPr>
            <p:ph idx="1" type="body"/>
          </p:nvPr>
        </p:nvSpPr>
        <p:spPr>
          <a:xfrm>
            <a:off x="311700" y="1469900"/>
            <a:ext cx="8520600" cy="2858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vi-VN" sz="1800">
                <a:solidFill>
                  <a:schemeClr val="dk1"/>
                </a:solidFill>
                <a:latin typeface="Arial"/>
                <a:ea typeface="Arial"/>
                <a:cs typeface="Arial"/>
                <a:sym typeface="Arial"/>
              </a:rPr>
              <a:t>Trong tệp </a:t>
            </a:r>
            <a:r>
              <a:rPr lang="vi-VN" sz="1800">
                <a:solidFill>
                  <a:schemeClr val="dk1"/>
                </a:solidFill>
                <a:latin typeface="Courier New"/>
                <a:ea typeface="Courier New"/>
                <a:cs typeface="Courier New"/>
                <a:sym typeface="Courier New"/>
              </a:rPr>
              <a:t>DatabaseTest.kt</a:t>
            </a:r>
            <a:r>
              <a:rPr lang="vi-VN" sz="1800">
                <a:solidFill>
                  <a:schemeClr val="dk1"/>
                </a:solidFill>
                <a:latin typeface="Arial"/>
                <a:ea typeface="Arial"/>
                <a:cs typeface="Arial"/>
                <a:sym typeface="Arial"/>
              </a:rPr>
              <a:t>:</a:t>
            </a:r>
            <a:endParaRPr sz="1800">
              <a:solidFill>
                <a:schemeClr val="dk1"/>
              </a:solidFill>
              <a:latin typeface="Consolas"/>
              <a:ea typeface="Consolas"/>
              <a:cs typeface="Consolas"/>
              <a:sym typeface="Consolas"/>
            </a:endParaRPr>
          </a:p>
          <a:p>
            <a:pPr indent="0" lvl="0" marL="0" rtl="0" algn="l">
              <a:lnSpc>
                <a:spcPct val="100000"/>
              </a:lnSpc>
              <a:spcBef>
                <a:spcPts val="1000"/>
              </a:spcBef>
              <a:spcAft>
                <a:spcPts val="0"/>
              </a:spcAft>
              <a:buClr>
                <a:schemeClr val="dk1"/>
              </a:buClr>
              <a:buSzPts val="1100"/>
              <a:buFont typeface="Arial"/>
              <a:buNone/>
            </a:pPr>
            <a:r>
              <a:rPr lang="vi-VN" sz="1800">
                <a:solidFill>
                  <a:schemeClr val="dk1"/>
                </a:solidFill>
                <a:latin typeface="Consolas"/>
                <a:ea typeface="Consolas"/>
                <a:cs typeface="Consolas"/>
                <a:sym typeface="Consolas"/>
              </a:rPr>
              <a:t>    </a:t>
            </a:r>
            <a:r>
              <a:rPr lang="vi-VN" sz="1800">
                <a:solidFill>
                  <a:srgbClr val="9C27B0"/>
                </a:solidFill>
                <a:latin typeface="Consolas"/>
                <a:ea typeface="Consolas"/>
                <a:cs typeface="Consolas"/>
                <a:sym typeface="Consolas"/>
              </a:rPr>
              <a:t>@Test</a:t>
            </a:r>
            <a:endParaRPr sz="1800">
              <a:solidFill>
                <a:srgbClr val="9C27B0"/>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vi-VN" sz="1800">
                <a:solidFill>
                  <a:schemeClr val="dk1"/>
                </a:solidFill>
                <a:latin typeface="Consolas"/>
                <a:ea typeface="Consolas"/>
                <a:cs typeface="Consolas"/>
                <a:sym typeface="Consolas"/>
              </a:rPr>
              <a:t>    </a:t>
            </a:r>
            <a:r>
              <a:rPr lang="vi-VN" sz="1800">
                <a:solidFill>
                  <a:srgbClr val="9C27B0"/>
                </a:solidFill>
                <a:latin typeface="Consolas"/>
                <a:ea typeface="Consolas"/>
                <a:cs typeface="Consolas"/>
                <a:sym typeface="Consolas"/>
              </a:rPr>
              <a:t>@Throws</a:t>
            </a:r>
            <a:r>
              <a:rPr lang="vi-VN" sz="1800">
                <a:solidFill>
                  <a:schemeClr val="dk1"/>
                </a:solidFill>
                <a:latin typeface="Consolas"/>
                <a:ea typeface="Consolas"/>
                <a:cs typeface="Consolas"/>
                <a:sym typeface="Consolas"/>
              </a:rPr>
              <a:t>(Exception::</a:t>
            </a:r>
            <a:r>
              <a:rPr lang="vi-VN" sz="1800">
                <a:solidFill>
                  <a:srgbClr val="3F51B5"/>
                </a:solidFill>
                <a:latin typeface="Consolas"/>
                <a:ea typeface="Consolas"/>
                <a:cs typeface="Consolas"/>
                <a:sym typeface="Consolas"/>
              </a:rPr>
              <a:t>class</a:t>
            </a:r>
            <a:r>
              <a:rPr lang="vi-VN" sz="1800">
                <a:solidFill>
                  <a:schemeClr val="dk1"/>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vi-VN" sz="1800">
                <a:solidFill>
                  <a:schemeClr val="dk1"/>
                </a:solidFill>
                <a:latin typeface="Consolas"/>
                <a:ea typeface="Consolas"/>
                <a:cs typeface="Consolas"/>
                <a:sym typeface="Consolas"/>
              </a:rPr>
              <a:t>    </a:t>
            </a:r>
            <a:r>
              <a:rPr lang="vi-VN" sz="1800">
                <a:solidFill>
                  <a:srgbClr val="3F51B5"/>
                </a:solidFill>
                <a:latin typeface="Consolas"/>
                <a:ea typeface="Consolas"/>
                <a:cs typeface="Consolas"/>
                <a:sym typeface="Consolas"/>
              </a:rPr>
              <a:t>fun</a:t>
            </a:r>
            <a:r>
              <a:rPr lang="vi-VN" sz="1800">
                <a:solidFill>
                  <a:schemeClr val="dk1"/>
                </a:solidFill>
                <a:latin typeface="Consolas"/>
                <a:ea typeface="Consolas"/>
                <a:cs typeface="Consolas"/>
                <a:sym typeface="Consolas"/>
              </a:rPr>
              <a:t> insertAndRetrieve() {</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vi-VN" sz="1800">
                <a:solidFill>
                  <a:schemeClr val="dk1"/>
                </a:solidFill>
                <a:latin typeface="Consolas"/>
                <a:ea typeface="Consolas"/>
                <a:cs typeface="Consolas"/>
                <a:sym typeface="Consolas"/>
              </a:rPr>
              <a:t>        colorDao.insert(red, green, blue)</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vi-VN" sz="1800">
                <a:solidFill>
                  <a:schemeClr val="dk1"/>
                </a:solidFill>
                <a:latin typeface="Consolas"/>
                <a:ea typeface="Consolas"/>
                <a:cs typeface="Consolas"/>
                <a:sym typeface="Consolas"/>
              </a:rPr>
              <a:t>        </a:t>
            </a:r>
            <a:r>
              <a:rPr lang="vi-VN" sz="1800">
                <a:solidFill>
                  <a:srgbClr val="3F51B5"/>
                </a:solidFill>
                <a:latin typeface="Consolas"/>
                <a:ea typeface="Consolas"/>
                <a:cs typeface="Consolas"/>
                <a:sym typeface="Consolas"/>
              </a:rPr>
              <a:t>val</a:t>
            </a:r>
            <a:r>
              <a:rPr lang="vi-VN" sz="1800">
                <a:solidFill>
                  <a:schemeClr val="dk1"/>
                </a:solidFill>
                <a:latin typeface="Consolas"/>
                <a:ea typeface="Consolas"/>
                <a:cs typeface="Consolas"/>
                <a:sym typeface="Consolas"/>
              </a:rPr>
              <a:t> colors = colorDao.getAll()</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vi-VN" sz="1800">
                <a:solidFill>
                  <a:schemeClr val="dk1"/>
                </a:solidFill>
                <a:latin typeface="Consolas"/>
                <a:ea typeface="Consolas"/>
                <a:cs typeface="Consolas"/>
                <a:sym typeface="Consolas"/>
              </a:rPr>
              <a:t>        assert(colors.size == </a:t>
            </a:r>
            <a:r>
              <a:rPr lang="vi-VN" sz="1800">
                <a:solidFill>
                  <a:srgbClr val="D81B60"/>
                </a:solidFill>
                <a:latin typeface="Consolas"/>
                <a:ea typeface="Consolas"/>
                <a:cs typeface="Consolas"/>
                <a:sym typeface="Consolas"/>
              </a:rPr>
              <a:t>3</a:t>
            </a:r>
            <a:r>
              <a:rPr lang="vi-VN" sz="1800">
                <a:solidFill>
                  <a:schemeClr val="dk1"/>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vi-VN" sz="1800">
                <a:solidFill>
                  <a:schemeClr val="dk1"/>
                </a:solidFill>
                <a:latin typeface="Consolas"/>
                <a:ea typeface="Consolas"/>
                <a:cs typeface="Consolas"/>
                <a:sym typeface="Consolas"/>
              </a:rPr>
              <a:t>    }</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800">
              <a:solidFill>
                <a:schemeClr val="dk1"/>
              </a:solidFill>
              <a:latin typeface="Consolas"/>
              <a:ea typeface="Consolas"/>
              <a:cs typeface="Consolas"/>
              <a:sym typeface="Consolas"/>
            </a:endParaRPr>
          </a:p>
          <a:p>
            <a:pPr indent="0" lvl="0" marL="0" rtl="0" algn="l">
              <a:lnSpc>
                <a:spcPct val="100000"/>
              </a:lnSpc>
              <a:spcBef>
                <a:spcPts val="595"/>
              </a:spcBef>
              <a:spcAft>
                <a:spcPts val="0"/>
              </a:spcAft>
              <a:buClr>
                <a:schemeClr val="dk1"/>
              </a:buClr>
              <a:buSzPts val="1100"/>
              <a:buFont typeface="Arial"/>
              <a:buNone/>
            </a:pPr>
            <a:r>
              <a:t/>
            </a:r>
            <a:endParaRPr sz="1800">
              <a:solidFill>
                <a:schemeClr val="dk1"/>
              </a:solidFill>
              <a:latin typeface="Arial"/>
              <a:ea typeface="Arial"/>
              <a:cs typeface="Arial"/>
              <a:sym typeface="Arial"/>
            </a:endParaRPr>
          </a:p>
        </p:txBody>
      </p:sp>
      <p:sp>
        <p:nvSpPr>
          <p:cNvPr id="472" name="Google Shape;472;p67"/>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68"/>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478" name="Google Shape;478;p68"/>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5200"/>
              <a:buFont typeface="Arial"/>
              <a:buNone/>
            </a:pPr>
            <a:r>
              <a:rPr b="1" i="0" lang="vi-VN" sz="5200" u="none" cap="none" strike="noStrike">
                <a:solidFill>
                  <a:srgbClr val="FAFAFA"/>
                </a:solidFill>
              </a:rPr>
              <a:t>Tóm tắt</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69"/>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Tóm tắt</a:t>
            </a:r>
            <a:endParaRPr>
              <a:latin typeface="Arial"/>
              <a:ea typeface="Arial"/>
              <a:cs typeface="Arial"/>
              <a:sym typeface="Arial"/>
            </a:endParaRPr>
          </a:p>
        </p:txBody>
      </p:sp>
      <p:sp>
        <p:nvSpPr>
          <p:cNvPr id="484" name="Google Shape;484;p69"/>
          <p:cNvSpPr txBox="1"/>
          <p:nvPr>
            <p:ph idx="1" type="body"/>
          </p:nvPr>
        </p:nvSpPr>
        <p:spPr>
          <a:xfrm>
            <a:off x="311700" y="1106300"/>
            <a:ext cx="8520600" cy="324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vi-VN" sz="2000">
                <a:latin typeface="Arial"/>
                <a:ea typeface="Arial"/>
                <a:cs typeface="Arial"/>
                <a:sym typeface="Arial"/>
              </a:rPr>
              <a:t>Trong Bài học 9, bạn đã tìm hiểu cách:</a:t>
            </a:r>
            <a:endParaRPr>
              <a:latin typeface="Arial"/>
              <a:ea typeface="Arial"/>
              <a:cs typeface="Arial"/>
              <a:sym typeface="Arial"/>
            </a:endParaRPr>
          </a:p>
          <a:p>
            <a:pPr indent="-355600" lvl="0" marL="457200" rtl="0" algn="l">
              <a:lnSpc>
                <a:spcPct val="115000"/>
              </a:lnSpc>
              <a:spcBef>
                <a:spcPts val="600"/>
              </a:spcBef>
              <a:spcAft>
                <a:spcPts val="0"/>
              </a:spcAft>
              <a:buClr>
                <a:srgbClr val="1C4587"/>
              </a:buClr>
              <a:buSzPts val="2000"/>
              <a:buChar char="●"/>
            </a:pPr>
            <a:r>
              <a:rPr lang="vi-VN" sz="2000">
                <a:solidFill>
                  <a:srgbClr val="1C4587"/>
                </a:solidFill>
                <a:uFill>
                  <a:noFill/>
                </a:uFill>
                <a:latin typeface="Arial"/>
                <a:ea typeface="Arial"/>
                <a:cs typeface="Arial"/>
                <a:sym typeface="Arial"/>
                <a:hlinkClick action="ppaction://hlinksldjump" r:id="rId3">
                  <a:extLst>
                    <a:ext uri="{A12FA001-AC4F-418D-AE19-62706E023703}">
                      <ahyp:hlinkClr val="tx"/>
                    </a:ext>
                  </a:extLst>
                </a:hlinkClick>
              </a:rPr>
              <a:t>Thiết lập và định cấu hình cơ sở dữ liệu bằng thư viện Phòng</a:t>
            </a:r>
            <a:endParaRPr>
              <a:solidFill>
                <a:srgbClr val="1C4587"/>
              </a:solidFill>
              <a:latin typeface="Arial"/>
              <a:ea typeface="Arial"/>
              <a:cs typeface="Arial"/>
              <a:sym typeface="Arial"/>
            </a:endParaRPr>
          </a:p>
          <a:p>
            <a:pPr indent="-355600" lvl="0" marL="457200" rtl="0" algn="l">
              <a:lnSpc>
                <a:spcPct val="115000"/>
              </a:lnSpc>
              <a:spcBef>
                <a:spcPts val="600"/>
              </a:spcBef>
              <a:spcAft>
                <a:spcPts val="0"/>
              </a:spcAft>
              <a:buClr>
                <a:srgbClr val="1C4587"/>
              </a:buClr>
              <a:buSzPts val="2000"/>
              <a:buChar char="●"/>
            </a:pPr>
            <a:r>
              <a:rPr lang="vi-VN" sz="2000">
                <a:solidFill>
                  <a:srgbClr val="1C4587"/>
                </a:solidFill>
                <a:uFill>
                  <a:noFill/>
                </a:uFill>
                <a:latin typeface="Arial"/>
                <a:ea typeface="Arial"/>
                <a:cs typeface="Arial"/>
                <a:sym typeface="Arial"/>
                <a:hlinkClick action="ppaction://hlinksldjump" r:id="rId4">
                  <a:extLst>
                    <a:ext uri="{A12FA001-AC4F-418D-AE19-62706E023703}">
                      <ahyp:hlinkClr val="tx"/>
                    </a:ext>
                  </a:extLst>
                </a:hlinkClick>
              </a:rPr>
              <a:t>Dùng</a:t>
            </a:r>
            <a:r>
              <a:rPr lang="vi-VN" sz="2000">
                <a:solidFill>
                  <a:srgbClr val="1C4587"/>
                </a:solidFill>
                <a:latin typeface="Arial"/>
                <a:ea typeface="Arial"/>
                <a:cs typeface="Arial"/>
                <a:sym typeface="Arial"/>
              </a:rPr>
              <a:t> coroutine để lập trình không đồng bộ</a:t>
            </a:r>
            <a:endParaRPr>
              <a:solidFill>
                <a:srgbClr val="1C4587"/>
              </a:solidFill>
              <a:latin typeface="Arial"/>
              <a:ea typeface="Arial"/>
              <a:cs typeface="Arial"/>
              <a:sym typeface="Arial"/>
            </a:endParaRPr>
          </a:p>
          <a:p>
            <a:pPr indent="-355600" lvl="0" marL="457200" rtl="0" algn="l">
              <a:lnSpc>
                <a:spcPct val="115000"/>
              </a:lnSpc>
              <a:spcBef>
                <a:spcPts val="600"/>
              </a:spcBef>
              <a:spcAft>
                <a:spcPts val="0"/>
              </a:spcAft>
              <a:buClr>
                <a:srgbClr val="1C4587"/>
              </a:buClr>
              <a:buSzPts val="2000"/>
              <a:buChar char="●"/>
            </a:pPr>
            <a:r>
              <a:rPr lang="vi-VN" sz="2000">
                <a:solidFill>
                  <a:srgbClr val="1C4587"/>
                </a:solidFill>
                <a:uFill>
                  <a:noFill/>
                </a:uFill>
                <a:latin typeface="Arial"/>
                <a:ea typeface="Arial"/>
                <a:cs typeface="Arial"/>
                <a:sym typeface="Arial"/>
                <a:hlinkClick action="ppaction://hlinksldjump" r:id="rId5">
                  <a:extLst>
                    <a:ext uri="{A12FA001-AC4F-418D-AE19-62706E023703}">
                      <ahyp:hlinkClr val="tx"/>
                    </a:ext>
                  </a:extLst>
                </a:hlinkClick>
              </a:rPr>
              <a:t>Dùng coroutine với Phòng</a:t>
            </a:r>
            <a:endParaRPr>
              <a:solidFill>
                <a:srgbClr val="1C4587"/>
              </a:solidFill>
              <a:latin typeface="Arial"/>
              <a:ea typeface="Arial"/>
              <a:cs typeface="Arial"/>
              <a:sym typeface="Arial"/>
            </a:endParaRPr>
          </a:p>
          <a:p>
            <a:pPr indent="-355600" lvl="0" marL="457200" rtl="0" algn="l">
              <a:lnSpc>
                <a:spcPct val="115000"/>
              </a:lnSpc>
              <a:spcBef>
                <a:spcPts val="600"/>
              </a:spcBef>
              <a:spcAft>
                <a:spcPts val="600"/>
              </a:spcAft>
              <a:buClr>
                <a:srgbClr val="1C4587"/>
              </a:buClr>
              <a:buSzPts val="2000"/>
              <a:buChar char="●"/>
            </a:pPr>
            <a:r>
              <a:rPr lang="vi-VN" sz="2000">
                <a:solidFill>
                  <a:srgbClr val="1C4587"/>
                </a:solidFill>
                <a:uFill>
                  <a:noFill/>
                </a:uFill>
                <a:latin typeface="Arial"/>
                <a:ea typeface="Arial"/>
                <a:cs typeface="Arial"/>
                <a:sym typeface="Arial"/>
                <a:hlinkClick action="ppaction://hlinksldjump" r:id="rId6">
                  <a:extLst>
                    <a:ext uri="{A12FA001-AC4F-418D-AE19-62706E023703}">
                      <ahyp:hlinkClr val="tx"/>
                    </a:ext>
                  </a:extLst>
                </a:hlinkClick>
              </a:rPr>
              <a:t>Kiểm tra cơ sở dữ liệu</a:t>
            </a:r>
            <a:endParaRPr>
              <a:solidFill>
                <a:srgbClr val="1C4587"/>
              </a:solidFill>
              <a:latin typeface="Arial"/>
              <a:ea typeface="Arial"/>
              <a:cs typeface="Arial"/>
              <a:sym typeface="Arial"/>
            </a:endParaRPr>
          </a:p>
        </p:txBody>
      </p:sp>
      <p:sp>
        <p:nvSpPr>
          <p:cNvPr id="485" name="Google Shape;485;p69"/>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70"/>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Tìm hiểu thêm</a:t>
            </a:r>
            <a:endParaRPr>
              <a:latin typeface="Arial"/>
              <a:ea typeface="Arial"/>
              <a:cs typeface="Arial"/>
              <a:sym typeface="Arial"/>
            </a:endParaRPr>
          </a:p>
        </p:txBody>
      </p:sp>
      <p:sp>
        <p:nvSpPr>
          <p:cNvPr id="491" name="Google Shape;491;p70"/>
          <p:cNvSpPr txBox="1"/>
          <p:nvPr>
            <p:ph idx="1" type="body"/>
          </p:nvPr>
        </p:nvSpPr>
        <p:spPr>
          <a:xfrm>
            <a:off x="311700" y="995075"/>
            <a:ext cx="8520600" cy="32751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Char char="●"/>
            </a:pPr>
            <a:r>
              <a:rPr lang="vi-VN" sz="2000" u="sng">
                <a:solidFill>
                  <a:srgbClr val="1155CC"/>
                </a:solidFill>
                <a:latin typeface="Arial"/>
                <a:ea typeface="Arial"/>
                <a:cs typeface="Arial"/>
                <a:sym typeface="Arial"/>
                <a:hlinkClick r:id="rId3">
                  <a:extLst>
                    <a:ext uri="{A12FA001-AC4F-418D-AE19-62706E023703}">
                      <ahyp:hlinkClr val="tx"/>
                    </a:ext>
                  </a:extLst>
                </a:hlinkClick>
              </a:rPr>
              <a:t>7 mẹo hay dành cho Phòng</a:t>
            </a:r>
            <a:r>
              <a:rPr lang="vi-VN" sz="2000" u="sng">
                <a:solidFill>
                  <a:srgbClr val="1155CC"/>
                </a:solidFill>
                <a:latin typeface="Arial"/>
                <a:ea typeface="Arial"/>
                <a:cs typeface="Arial"/>
                <a:sym typeface="Arial"/>
              </a:rPr>
              <a:t> </a:t>
            </a:r>
            <a:endParaRPr>
              <a:solidFill>
                <a:srgbClr val="1155CC"/>
              </a:solidFill>
              <a:latin typeface="Arial"/>
              <a:ea typeface="Arial"/>
              <a:cs typeface="Arial"/>
              <a:sym typeface="Arial"/>
            </a:endParaRPr>
          </a:p>
          <a:p>
            <a:pPr indent="-355600" lvl="0" marL="457200" rtl="0" algn="l">
              <a:lnSpc>
                <a:spcPct val="115000"/>
              </a:lnSpc>
              <a:spcBef>
                <a:spcPts val="0"/>
              </a:spcBef>
              <a:spcAft>
                <a:spcPts val="0"/>
              </a:spcAft>
              <a:buSzPts val="2000"/>
              <a:buChar char="●"/>
            </a:pPr>
            <a:r>
              <a:rPr lang="vi-VN" sz="2000" u="sng">
                <a:solidFill>
                  <a:srgbClr val="1155CC"/>
                </a:solidFill>
                <a:latin typeface="Arial"/>
                <a:ea typeface="Arial"/>
                <a:cs typeface="Arial"/>
                <a:sym typeface="Arial"/>
                <a:hlinkClick r:id="rId4">
                  <a:extLst>
                    <a:ext uri="{A12FA001-AC4F-418D-AE19-62706E023703}">
                      <ahyp:hlinkClr val="tx"/>
                    </a:ext>
                  </a:extLst>
                </a:hlinkClick>
              </a:rPr>
              <a:t>Thư viện lưu trữ Phòng</a:t>
            </a:r>
            <a:r>
              <a:rPr lang="vi-VN" sz="2000" u="sng">
                <a:solidFill>
                  <a:srgbClr val="1155CC"/>
                </a:solidFill>
                <a:latin typeface="Arial"/>
                <a:ea typeface="Arial"/>
                <a:cs typeface="Arial"/>
                <a:sym typeface="Arial"/>
              </a:rPr>
              <a:t> </a:t>
            </a:r>
            <a:endParaRPr>
              <a:solidFill>
                <a:srgbClr val="1155CC"/>
              </a:solidFill>
              <a:latin typeface="Arial"/>
              <a:ea typeface="Arial"/>
              <a:cs typeface="Arial"/>
              <a:sym typeface="Arial"/>
            </a:endParaRPr>
          </a:p>
          <a:p>
            <a:pPr indent="-355600" lvl="0" marL="457200" rtl="0" algn="l">
              <a:lnSpc>
                <a:spcPct val="115000"/>
              </a:lnSpc>
              <a:spcBef>
                <a:spcPts val="0"/>
              </a:spcBef>
              <a:spcAft>
                <a:spcPts val="0"/>
              </a:spcAft>
              <a:buSzPts val="2000"/>
              <a:buChar char="●"/>
            </a:pPr>
            <a:r>
              <a:rPr lang="vi-VN" sz="2000" u="sng">
                <a:solidFill>
                  <a:srgbClr val="1155CC"/>
                </a:solidFill>
                <a:latin typeface="Arial"/>
                <a:ea typeface="Arial"/>
                <a:cs typeface="Arial"/>
                <a:sym typeface="Arial"/>
                <a:hlinkClick r:id="rId5">
                  <a:extLst>
                    <a:ext uri="{A12FA001-AC4F-418D-AE19-62706E023703}">
                      <ahyp:hlinkClr val="tx"/>
                    </a:ext>
                  </a:extLst>
                </a:hlinkClick>
              </a:rPr>
              <a:t>Trang chủ SQLite</a:t>
            </a:r>
            <a:endParaRPr>
              <a:solidFill>
                <a:srgbClr val="1155CC"/>
              </a:solidFill>
              <a:latin typeface="Arial"/>
              <a:ea typeface="Arial"/>
              <a:cs typeface="Arial"/>
              <a:sym typeface="Arial"/>
            </a:endParaRPr>
          </a:p>
          <a:p>
            <a:pPr indent="-355600" lvl="0" marL="457200" rtl="0" algn="l">
              <a:lnSpc>
                <a:spcPct val="115000"/>
              </a:lnSpc>
              <a:spcBef>
                <a:spcPts val="0"/>
              </a:spcBef>
              <a:spcAft>
                <a:spcPts val="0"/>
              </a:spcAft>
              <a:buSzPts val="2000"/>
              <a:buChar char="●"/>
            </a:pPr>
            <a:r>
              <a:rPr lang="vi-VN" sz="2000" u="sng">
                <a:solidFill>
                  <a:srgbClr val="1155CC"/>
                </a:solidFill>
                <a:latin typeface="Arial"/>
                <a:ea typeface="Arial"/>
                <a:cs typeface="Arial"/>
                <a:sym typeface="Arial"/>
                <a:hlinkClick r:id="rId6">
                  <a:extLst>
                    <a:ext uri="{A12FA001-AC4F-418D-AE19-62706E023703}">
                      <ahyp:hlinkClr val="tx"/>
                    </a:ext>
                  </a:extLst>
                </a:hlinkClick>
              </a:rPr>
              <a:t>Lưu dữ liệu bằng SQLite</a:t>
            </a:r>
            <a:endParaRPr>
              <a:solidFill>
                <a:srgbClr val="1155CC"/>
              </a:solidFill>
              <a:latin typeface="Arial"/>
              <a:ea typeface="Arial"/>
              <a:cs typeface="Arial"/>
              <a:sym typeface="Arial"/>
            </a:endParaRPr>
          </a:p>
          <a:p>
            <a:pPr indent="-355600" lvl="0" marL="457200" rtl="0" algn="l">
              <a:lnSpc>
                <a:spcPct val="115000"/>
              </a:lnSpc>
              <a:spcBef>
                <a:spcPts val="0"/>
              </a:spcBef>
              <a:spcAft>
                <a:spcPts val="0"/>
              </a:spcAft>
              <a:buSzPts val="2000"/>
              <a:buChar char="●"/>
            </a:pPr>
            <a:r>
              <a:rPr lang="vi-VN" sz="2000" u="sng">
                <a:solidFill>
                  <a:srgbClr val="1155CC"/>
                </a:solidFill>
                <a:latin typeface="Arial"/>
                <a:ea typeface="Arial"/>
                <a:cs typeface="Arial"/>
                <a:sym typeface="Arial"/>
                <a:hlinkClick r:id="rId7">
                  <a:extLst>
                    <a:ext uri="{A12FA001-AC4F-418D-AE19-62706E023703}">
                      <ahyp:hlinkClr val="tx"/>
                    </a:ext>
                  </a:extLst>
                </a:hlinkClick>
              </a:rPr>
              <a:t>Hướng dẫn về coroutine</a:t>
            </a:r>
            <a:r>
              <a:rPr lang="vi-VN" sz="2000" u="sng">
                <a:solidFill>
                  <a:srgbClr val="1155CC"/>
                </a:solidFill>
                <a:latin typeface="Arial"/>
                <a:ea typeface="Arial"/>
                <a:cs typeface="Arial"/>
                <a:sym typeface="Arial"/>
              </a:rPr>
              <a:t> </a:t>
            </a:r>
            <a:endParaRPr>
              <a:solidFill>
                <a:srgbClr val="1155CC"/>
              </a:solidFill>
              <a:latin typeface="Arial"/>
              <a:ea typeface="Arial"/>
              <a:cs typeface="Arial"/>
              <a:sym typeface="Arial"/>
            </a:endParaRPr>
          </a:p>
          <a:p>
            <a:pPr indent="-355600" lvl="0" marL="457200" rtl="0" algn="l">
              <a:lnSpc>
                <a:spcPct val="115000"/>
              </a:lnSpc>
              <a:spcBef>
                <a:spcPts val="0"/>
              </a:spcBef>
              <a:spcAft>
                <a:spcPts val="0"/>
              </a:spcAft>
              <a:buSzPts val="2000"/>
              <a:buChar char="●"/>
            </a:pPr>
            <a:r>
              <a:rPr lang="vi-VN" sz="2000" u="sng">
                <a:solidFill>
                  <a:srgbClr val="1155CC"/>
                </a:solidFill>
                <a:latin typeface="Arial"/>
                <a:ea typeface="Arial"/>
                <a:cs typeface="Arial"/>
                <a:sym typeface="Arial"/>
                <a:hlinkClick r:id="rId8">
                  <a:extLst>
                    <a:ext uri="{A12FA001-AC4F-418D-AE19-62706E023703}">
                      <ahyp:hlinkClr val="tx"/>
                    </a:ext>
                  </a:extLst>
                </a:hlinkClick>
              </a:rPr>
              <a:t>Phương thức gửi – kotlinx-coroutines-core</a:t>
            </a:r>
            <a:r>
              <a:rPr lang="vi-VN" sz="2000" u="sng">
                <a:solidFill>
                  <a:srgbClr val="1155CC"/>
                </a:solidFill>
                <a:latin typeface="Arial"/>
                <a:ea typeface="Arial"/>
                <a:cs typeface="Arial"/>
                <a:sym typeface="Arial"/>
              </a:rPr>
              <a:t> </a:t>
            </a:r>
            <a:endParaRPr>
              <a:solidFill>
                <a:srgbClr val="1155CC"/>
              </a:solidFill>
              <a:latin typeface="Arial"/>
              <a:ea typeface="Arial"/>
              <a:cs typeface="Arial"/>
              <a:sym typeface="Arial"/>
            </a:endParaRPr>
          </a:p>
          <a:p>
            <a:pPr indent="-355600" lvl="0" marL="457200" rtl="0" algn="l">
              <a:lnSpc>
                <a:spcPct val="115000"/>
              </a:lnSpc>
              <a:spcBef>
                <a:spcPts val="0"/>
              </a:spcBef>
              <a:spcAft>
                <a:spcPts val="0"/>
              </a:spcAft>
              <a:buSzPts val="2000"/>
              <a:buChar char="●"/>
            </a:pPr>
            <a:r>
              <a:rPr lang="vi-VN" sz="2000" u="sng">
                <a:solidFill>
                  <a:srgbClr val="1155CC"/>
                </a:solidFill>
                <a:latin typeface="Arial"/>
                <a:ea typeface="Arial"/>
                <a:cs typeface="Arial"/>
                <a:sym typeface="Arial"/>
                <a:hlinkClick r:id="rId9">
                  <a:extLst>
                    <a:ext uri="{A12FA001-AC4F-418D-AE19-62706E023703}">
                      <ahyp:hlinkClr val="tx"/>
                    </a:ext>
                  </a:extLst>
                </a:hlinkClick>
              </a:rPr>
              <a:t>Coroutine trên Android (phần I): Tìm hiểu khái niệm cơ bản</a:t>
            </a:r>
            <a:r>
              <a:rPr lang="vi-VN" sz="2000" u="sng">
                <a:solidFill>
                  <a:srgbClr val="1155CC"/>
                </a:solidFill>
                <a:latin typeface="Arial"/>
                <a:ea typeface="Arial"/>
                <a:cs typeface="Arial"/>
                <a:sym typeface="Arial"/>
              </a:rPr>
              <a:t> </a:t>
            </a:r>
            <a:endParaRPr>
              <a:solidFill>
                <a:srgbClr val="1155CC"/>
              </a:solidFill>
              <a:latin typeface="Arial"/>
              <a:ea typeface="Arial"/>
              <a:cs typeface="Arial"/>
              <a:sym typeface="Arial"/>
            </a:endParaRPr>
          </a:p>
          <a:p>
            <a:pPr indent="-355600" lvl="0" marL="457200" rtl="0" algn="l">
              <a:lnSpc>
                <a:spcPct val="115000"/>
              </a:lnSpc>
              <a:spcBef>
                <a:spcPts val="0"/>
              </a:spcBef>
              <a:spcAft>
                <a:spcPts val="0"/>
              </a:spcAft>
              <a:buSzPts val="2000"/>
              <a:buChar char="●"/>
            </a:pPr>
            <a:r>
              <a:rPr lang="vi-VN" sz="2000" u="sng">
                <a:solidFill>
                  <a:srgbClr val="1155CC"/>
                </a:solidFill>
                <a:latin typeface="Arial"/>
                <a:ea typeface="Arial"/>
                <a:cs typeface="Arial"/>
                <a:sym typeface="Arial"/>
                <a:hlinkClick r:id="rId10">
                  <a:extLst>
                    <a:ext uri="{A12FA001-AC4F-418D-AE19-62706E023703}">
                      <ahyp:hlinkClr val="tx"/>
                    </a:ext>
                  </a:extLst>
                </a:hlinkClick>
              </a:rPr>
              <a:t>Coroutine trên Android (phần II): Bắt đầu</a:t>
            </a:r>
            <a:r>
              <a:rPr lang="vi-VN" sz="2000" u="sng">
                <a:solidFill>
                  <a:srgbClr val="1155CC"/>
                </a:solidFill>
                <a:latin typeface="Arial"/>
                <a:ea typeface="Arial"/>
                <a:cs typeface="Arial"/>
                <a:sym typeface="Arial"/>
              </a:rPr>
              <a:t> </a:t>
            </a:r>
            <a:endParaRPr>
              <a:solidFill>
                <a:srgbClr val="1155CC"/>
              </a:solidFill>
              <a:latin typeface="Arial"/>
              <a:ea typeface="Arial"/>
              <a:cs typeface="Arial"/>
              <a:sym typeface="Arial"/>
            </a:endParaRPr>
          </a:p>
          <a:p>
            <a:pPr indent="-355600" lvl="0" marL="457200" rtl="0" algn="l">
              <a:lnSpc>
                <a:spcPct val="115000"/>
              </a:lnSpc>
              <a:spcBef>
                <a:spcPts val="0"/>
              </a:spcBef>
              <a:spcAft>
                <a:spcPts val="0"/>
              </a:spcAft>
              <a:buSzPts val="2000"/>
              <a:buChar char="●"/>
            </a:pPr>
            <a:r>
              <a:rPr lang="vi-VN" sz="2000" u="sng">
                <a:solidFill>
                  <a:srgbClr val="1155CC"/>
                </a:solidFill>
                <a:latin typeface="Arial"/>
                <a:ea typeface="Arial"/>
                <a:cs typeface="Arial"/>
                <a:sym typeface="Arial"/>
                <a:hlinkClick r:id="rId11">
                  <a:extLst>
                    <a:ext uri="{A12FA001-AC4F-418D-AE19-62706E023703}">
                      <ahyp:hlinkClr val="tx"/>
                    </a:ext>
                  </a:extLst>
                </a:hlinkClick>
              </a:rPr>
              <a:t>Coroutine dễ dàng trong Android: viewModelScope</a:t>
            </a:r>
            <a:endParaRPr>
              <a:solidFill>
                <a:srgbClr val="1155CC"/>
              </a:solidFill>
              <a:latin typeface="Arial"/>
              <a:ea typeface="Arial"/>
              <a:cs typeface="Arial"/>
              <a:sym typeface="Arial"/>
            </a:endParaRPr>
          </a:p>
          <a:p>
            <a:pPr indent="-355600" lvl="0" marL="457200" rtl="0" algn="l">
              <a:lnSpc>
                <a:spcPct val="115000"/>
              </a:lnSpc>
              <a:spcBef>
                <a:spcPts val="0"/>
              </a:spcBef>
              <a:spcAft>
                <a:spcPts val="0"/>
              </a:spcAft>
              <a:buSzPts val="2000"/>
              <a:buChar char="●"/>
            </a:pPr>
            <a:r>
              <a:rPr lang="vi-VN" sz="2000" u="sng">
                <a:solidFill>
                  <a:srgbClr val="1155CC"/>
                </a:solidFill>
                <a:latin typeface="Arial"/>
                <a:ea typeface="Arial"/>
                <a:cs typeface="Arial"/>
                <a:sym typeface="Arial"/>
                <a:hlinkClick r:id="rId12">
                  <a:extLst>
                    <a:ext uri="{A12FA001-AC4F-418D-AE19-62706E023703}">
                      <ahyp:hlinkClr val="tx"/>
                    </a:ext>
                  </a:extLst>
                </a:hlinkClick>
              </a:rPr>
              <a:t>Kiến thức cơ bản về coroutine của Kotlin</a:t>
            </a:r>
            <a:r>
              <a:rPr lang="vi-VN" sz="2000" u="sng">
                <a:solidFill>
                  <a:srgbClr val="1155CC"/>
                </a:solidFill>
                <a:latin typeface="Arial"/>
                <a:ea typeface="Arial"/>
                <a:cs typeface="Arial"/>
                <a:sym typeface="Arial"/>
              </a:rPr>
              <a:t> </a:t>
            </a:r>
            <a:endParaRPr>
              <a:solidFill>
                <a:srgbClr val="1155CC"/>
              </a:solidFill>
              <a:latin typeface="Arial"/>
              <a:ea typeface="Arial"/>
              <a:cs typeface="Arial"/>
              <a:sym typeface="Arial"/>
            </a:endParaRPr>
          </a:p>
        </p:txBody>
      </p:sp>
      <p:sp>
        <p:nvSpPr>
          <p:cNvPr id="492" name="Google Shape;492;p70"/>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71"/>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Lộ trình</a:t>
            </a:r>
            <a:endParaRPr>
              <a:latin typeface="Arial"/>
              <a:ea typeface="Arial"/>
              <a:cs typeface="Arial"/>
              <a:sym typeface="Arial"/>
            </a:endParaRPr>
          </a:p>
        </p:txBody>
      </p:sp>
      <p:sp>
        <p:nvSpPr>
          <p:cNvPr id="498" name="Google Shape;498;p71"/>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499" name="Google Shape;499;p71"/>
          <p:cNvSpPr txBox="1"/>
          <p:nvPr>
            <p:ph idx="1" type="body"/>
          </p:nvPr>
        </p:nvSpPr>
        <p:spPr>
          <a:xfrm>
            <a:off x="311711" y="1490519"/>
            <a:ext cx="5408605" cy="89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vi-VN">
                <a:latin typeface="Arial"/>
                <a:ea typeface="Arial"/>
                <a:cs typeface="Arial"/>
                <a:sym typeface="Arial"/>
              </a:rPr>
              <a:t>Thực hành những gì bạn đã học được bằng cách hoàn thành lộ trình này:</a:t>
            </a:r>
            <a:endParaRPr sz="2300">
              <a:latin typeface="Arial"/>
              <a:ea typeface="Arial"/>
              <a:cs typeface="Arial"/>
              <a:sym typeface="Arial"/>
            </a:endParaRPr>
          </a:p>
          <a:p>
            <a:pPr indent="0" lvl="0" marL="0" rtl="0" algn="l">
              <a:lnSpc>
                <a:spcPct val="115000"/>
              </a:lnSpc>
              <a:spcBef>
                <a:spcPts val="1000"/>
              </a:spcBef>
              <a:spcAft>
                <a:spcPts val="1000"/>
              </a:spcAft>
              <a:buSzPts val="2400"/>
              <a:buNone/>
            </a:pPr>
            <a:r>
              <a:rPr lang="vi-VN" u="sng">
                <a:solidFill>
                  <a:schemeClr val="hlink"/>
                </a:solidFill>
                <a:latin typeface="Arial"/>
                <a:ea typeface="Arial"/>
                <a:cs typeface="Arial"/>
                <a:sym typeface="Arial"/>
                <a:hlinkClick r:id="rId3"/>
              </a:rPr>
              <a:t>Bài học 9: Cấu trúc của ứng dụng</a:t>
            </a:r>
            <a:r>
              <a:rPr lang="vi-VN" u="sng">
                <a:solidFill>
                  <a:schemeClr val="hlink"/>
                </a:solidFill>
                <a:latin typeface="Arial"/>
                <a:ea typeface="Arial"/>
                <a:cs typeface="Arial"/>
                <a:sym typeface="Arial"/>
              </a:rPr>
              <a:t> </a:t>
            </a:r>
            <a:r>
              <a:rPr lang="vi-VN" u="sng">
                <a:solidFill>
                  <a:schemeClr val="hlink"/>
                </a:solidFill>
                <a:latin typeface="Arial"/>
                <a:ea typeface="Arial"/>
                <a:cs typeface="Arial"/>
                <a:sym typeface="Arial"/>
                <a:hlinkClick r:id="rId4"/>
              </a:rPr>
              <a:t>(khả năng lưu trữ cố định)</a:t>
            </a:r>
            <a:endParaRPr sz="2300">
              <a:latin typeface="Arial"/>
              <a:ea typeface="Arial"/>
              <a:cs typeface="Arial"/>
              <a:sym typeface="Arial"/>
            </a:endParaRPr>
          </a:p>
        </p:txBody>
      </p:sp>
      <p:pic>
        <p:nvPicPr>
          <p:cNvPr id="500" name="Google Shape;500;p71"/>
          <p:cNvPicPr preferRelativeResize="0"/>
          <p:nvPr/>
        </p:nvPicPr>
        <p:blipFill rotWithShape="1">
          <a:blip r:embed="rId5">
            <a:alphaModFix/>
          </a:blip>
          <a:srcRect b="13226" l="12796" r="12273" t="12878"/>
          <a:stretch/>
        </p:blipFill>
        <p:spPr>
          <a:xfrm>
            <a:off x="5771650" y="1382495"/>
            <a:ext cx="2755850" cy="2717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Ngôn ngữ truy vấn có cấu trúc (SQL)</a:t>
            </a:r>
            <a:endParaRPr>
              <a:latin typeface="Arial"/>
              <a:ea typeface="Arial"/>
              <a:cs typeface="Arial"/>
              <a:sym typeface="Arial"/>
            </a:endParaRPr>
          </a:p>
        </p:txBody>
      </p:sp>
      <p:sp>
        <p:nvSpPr>
          <p:cNvPr id="118" name="Google Shape;118;p22"/>
          <p:cNvSpPr txBox="1"/>
          <p:nvPr>
            <p:ph idx="1" type="body"/>
          </p:nvPr>
        </p:nvSpPr>
        <p:spPr>
          <a:xfrm>
            <a:off x="322500" y="1610000"/>
            <a:ext cx="8520600" cy="289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t/>
            </a:r>
            <a:endParaRPr sz="300">
              <a:latin typeface="Arial"/>
              <a:ea typeface="Arial"/>
              <a:cs typeface="Arial"/>
              <a:sym typeface="Arial"/>
            </a:endParaRPr>
          </a:p>
          <a:p>
            <a:pPr indent="-368300" lvl="0" marL="457200" rtl="0" algn="l">
              <a:lnSpc>
                <a:spcPct val="115000"/>
              </a:lnSpc>
              <a:spcBef>
                <a:spcPts val="1000"/>
              </a:spcBef>
              <a:spcAft>
                <a:spcPts val="0"/>
              </a:spcAft>
              <a:buSzPts val="2200"/>
              <a:buChar char="●"/>
            </a:pPr>
            <a:r>
              <a:rPr lang="vi-VN" sz="2200">
                <a:latin typeface="Arial"/>
                <a:ea typeface="Arial"/>
                <a:cs typeface="Arial"/>
                <a:sym typeface="Arial"/>
              </a:rPr>
              <a:t>Tạo bảng mới</a:t>
            </a:r>
            <a:endParaRPr>
              <a:latin typeface="Arial"/>
              <a:ea typeface="Arial"/>
              <a:cs typeface="Arial"/>
              <a:sym typeface="Arial"/>
            </a:endParaRPr>
          </a:p>
          <a:p>
            <a:pPr indent="-368300" lvl="0" marL="457200" rtl="0" algn="l">
              <a:lnSpc>
                <a:spcPct val="115000"/>
              </a:lnSpc>
              <a:spcBef>
                <a:spcPts val="1000"/>
              </a:spcBef>
              <a:spcAft>
                <a:spcPts val="0"/>
              </a:spcAft>
              <a:buSzPts val="2200"/>
              <a:buChar char="●"/>
            </a:pPr>
            <a:r>
              <a:rPr lang="vi-VN" sz="2200">
                <a:latin typeface="Arial"/>
                <a:ea typeface="Arial"/>
                <a:cs typeface="Arial"/>
                <a:sym typeface="Arial"/>
              </a:rPr>
              <a:t>Truy vấn dữ liệu</a:t>
            </a:r>
            <a:endParaRPr>
              <a:latin typeface="Arial"/>
              <a:ea typeface="Arial"/>
              <a:cs typeface="Arial"/>
              <a:sym typeface="Arial"/>
            </a:endParaRPr>
          </a:p>
          <a:p>
            <a:pPr indent="-368300" lvl="0" marL="457200" rtl="0" algn="l">
              <a:lnSpc>
                <a:spcPct val="115000"/>
              </a:lnSpc>
              <a:spcBef>
                <a:spcPts val="1000"/>
              </a:spcBef>
              <a:spcAft>
                <a:spcPts val="0"/>
              </a:spcAft>
              <a:buSzPts val="2200"/>
              <a:buChar char="●"/>
            </a:pPr>
            <a:r>
              <a:rPr lang="vi-VN" sz="2200">
                <a:latin typeface="Arial"/>
                <a:ea typeface="Arial"/>
                <a:cs typeface="Arial"/>
                <a:sym typeface="Arial"/>
              </a:rPr>
              <a:t>Chèn dữ liệu mới</a:t>
            </a:r>
            <a:endParaRPr>
              <a:latin typeface="Arial"/>
              <a:ea typeface="Arial"/>
              <a:cs typeface="Arial"/>
              <a:sym typeface="Arial"/>
            </a:endParaRPr>
          </a:p>
          <a:p>
            <a:pPr indent="-368300" lvl="0" marL="457200" rtl="0" algn="l">
              <a:lnSpc>
                <a:spcPct val="115000"/>
              </a:lnSpc>
              <a:spcBef>
                <a:spcPts val="1000"/>
              </a:spcBef>
              <a:spcAft>
                <a:spcPts val="0"/>
              </a:spcAft>
              <a:buSzPts val="2200"/>
              <a:buChar char="●"/>
            </a:pPr>
            <a:r>
              <a:rPr lang="vi-VN" sz="2200">
                <a:latin typeface="Arial"/>
                <a:ea typeface="Arial"/>
                <a:cs typeface="Arial"/>
                <a:sym typeface="Arial"/>
              </a:rPr>
              <a:t>Cập nhật dữ liệu</a:t>
            </a:r>
            <a:endParaRPr>
              <a:latin typeface="Arial"/>
              <a:ea typeface="Arial"/>
              <a:cs typeface="Arial"/>
              <a:sym typeface="Arial"/>
            </a:endParaRPr>
          </a:p>
          <a:p>
            <a:pPr indent="-368300" lvl="0" marL="457200" rtl="0" algn="l">
              <a:lnSpc>
                <a:spcPct val="115000"/>
              </a:lnSpc>
              <a:spcBef>
                <a:spcPts val="1000"/>
              </a:spcBef>
              <a:spcAft>
                <a:spcPts val="1000"/>
              </a:spcAft>
              <a:buSzPts val="2200"/>
              <a:buChar char="●"/>
            </a:pPr>
            <a:r>
              <a:rPr lang="vi-VN" sz="2200">
                <a:latin typeface="Arial"/>
                <a:ea typeface="Arial"/>
                <a:cs typeface="Arial"/>
                <a:sym typeface="Arial"/>
              </a:rPr>
              <a:t>Xóa dữ liệu</a:t>
            </a:r>
            <a:endParaRPr>
              <a:latin typeface="Arial"/>
              <a:ea typeface="Arial"/>
              <a:cs typeface="Arial"/>
              <a:sym typeface="Arial"/>
            </a:endParaRPr>
          </a:p>
        </p:txBody>
      </p:sp>
      <p:sp>
        <p:nvSpPr>
          <p:cNvPr id="119" name="Google Shape;119;p22"/>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120" name="Google Shape;120;p22"/>
          <p:cNvSpPr txBox="1"/>
          <p:nvPr/>
        </p:nvSpPr>
        <p:spPr>
          <a:xfrm>
            <a:off x="333475" y="1165313"/>
            <a:ext cx="7719900" cy="615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000"/>
              </a:spcAft>
              <a:buClr>
                <a:srgbClr val="000000"/>
              </a:buClr>
              <a:buSzPts val="2200"/>
              <a:buFont typeface="Arial"/>
              <a:buNone/>
            </a:pPr>
            <a:r>
              <a:rPr i="0" lang="vi-VN" sz="2200" u="none" cap="none" strike="noStrike">
                <a:solidFill>
                  <a:schemeClr val="dk1"/>
                </a:solidFill>
              </a:rPr>
              <a:t>Dùng SQL để truy cập và sửa đổi cơ sở dữ liệu quan hệ.</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id="125" name="Google Shape;125;p23"/>
          <p:cNvPicPr preferRelativeResize="0"/>
          <p:nvPr/>
        </p:nvPicPr>
        <p:blipFill rotWithShape="1">
          <a:blip r:embed="rId3">
            <a:alphaModFix/>
          </a:blip>
          <a:srcRect b="0" l="0" r="0" t="0"/>
          <a:stretch/>
        </p:blipFill>
        <p:spPr>
          <a:xfrm>
            <a:off x="522525" y="1178100"/>
            <a:ext cx="1719550" cy="3284350"/>
          </a:xfrm>
          <a:prstGeom prst="rect">
            <a:avLst/>
          </a:prstGeom>
          <a:noFill/>
          <a:ln>
            <a:noFill/>
          </a:ln>
        </p:spPr>
      </p:pic>
      <p:sp>
        <p:nvSpPr>
          <p:cNvPr id="126" name="Google Shape;126;p23"/>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SQLite trong Android</a:t>
            </a:r>
            <a:endParaRPr>
              <a:latin typeface="Arial"/>
              <a:ea typeface="Arial"/>
              <a:cs typeface="Arial"/>
              <a:sym typeface="Arial"/>
            </a:endParaRPr>
          </a:p>
        </p:txBody>
      </p:sp>
      <p:sp>
        <p:nvSpPr>
          <p:cNvPr id="127" name="Google Shape;127;p23"/>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128" name="Google Shape;128;p23"/>
          <p:cNvSpPr/>
          <p:nvPr/>
        </p:nvSpPr>
        <p:spPr>
          <a:xfrm>
            <a:off x="3139402" y="2915099"/>
            <a:ext cx="1034350" cy="819400"/>
          </a:xfrm>
          <a:prstGeom prst="flowChartMagneticDisk">
            <a:avLst/>
          </a:prstGeom>
          <a:solidFill>
            <a:srgbClr val="FFFFFF"/>
          </a:solidFill>
          <a:ln cap="flat" cmpd="sng" w="28575">
            <a:solidFill>
              <a:srgbClr val="3DDB8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23"/>
          <p:cNvSpPr txBox="1"/>
          <p:nvPr/>
        </p:nvSpPr>
        <p:spPr>
          <a:xfrm>
            <a:off x="2457177" y="3734488"/>
            <a:ext cx="2415900" cy="349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i="0" lang="vi-VN" sz="1800" u="none" cap="none" strike="noStrike">
                <a:solidFill>
                  <a:srgbClr val="000000"/>
                </a:solidFill>
              </a:rPr>
              <a:t>Cơ sở dữ liệu SQLite</a:t>
            </a:r>
            <a:endParaRPr/>
          </a:p>
        </p:txBody>
      </p:sp>
      <p:sp>
        <p:nvSpPr>
          <p:cNvPr id="130" name="Google Shape;130;p23"/>
          <p:cNvSpPr txBox="1"/>
          <p:nvPr/>
        </p:nvSpPr>
        <p:spPr>
          <a:xfrm>
            <a:off x="730107" y="2281674"/>
            <a:ext cx="1304400" cy="885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i="0" lang="vi-VN" sz="1800" u="none" cap="none" strike="noStrike">
                <a:solidFill>
                  <a:srgbClr val="FFFFFF"/>
                </a:solidFill>
              </a:rPr>
              <a:t>Ứng dụng của bạn</a:t>
            </a:r>
            <a:endParaRPr/>
          </a:p>
        </p:txBody>
      </p:sp>
      <p:sp>
        <p:nvSpPr>
          <p:cNvPr id="131" name="Google Shape;131;p23"/>
          <p:cNvSpPr txBox="1"/>
          <p:nvPr/>
        </p:nvSpPr>
        <p:spPr>
          <a:xfrm>
            <a:off x="2588252" y="1654725"/>
            <a:ext cx="1843200" cy="349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i="0" lang="vi-VN" sz="1800" u="none" cap="none" strike="noStrike">
                <a:solidFill>
                  <a:srgbClr val="000000"/>
                </a:solidFill>
              </a:rPr>
              <a:t>Lưu trữ dữ liệu</a:t>
            </a:r>
            <a:endParaRPr/>
          </a:p>
        </p:txBody>
      </p:sp>
      <p:cxnSp>
        <p:nvCxnSpPr>
          <p:cNvPr id="132" name="Google Shape;132;p23"/>
          <p:cNvCxnSpPr/>
          <p:nvPr/>
        </p:nvCxnSpPr>
        <p:spPr>
          <a:xfrm>
            <a:off x="2343150" y="2196200"/>
            <a:ext cx="1251900" cy="631500"/>
          </a:xfrm>
          <a:prstGeom prst="curvedConnector3">
            <a:avLst>
              <a:gd fmla="val 86556" name="adj1"/>
            </a:avLst>
          </a:prstGeom>
          <a:noFill/>
          <a:ln cap="flat" cmpd="sng" w="28575">
            <a:solidFill>
              <a:srgbClr val="083042"/>
            </a:solidFill>
            <a:prstDash val="solid"/>
            <a:round/>
            <a:headEnd len="sm" w="sm"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Ví dụ về các lệnh SQLite</a:t>
            </a:r>
            <a:endParaRPr>
              <a:latin typeface="Arial"/>
              <a:ea typeface="Arial"/>
              <a:cs typeface="Arial"/>
              <a:sym typeface="Arial"/>
            </a:endParaRPr>
          </a:p>
        </p:txBody>
      </p:sp>
      <p:sp>
        <p:nvSpPr>
          <p:cNvPr id="138" name="Google Shape;138;p24"/>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139" name="Google Shape;139;p24"/>
          <p:cNvSpPr txBox="1"/>
          <p:nvPr/>
        </p:nvSpPr>
        <p:spPr>
          <a:xfrm>
            <a:off x="320350" y="1290850"/>
            <a:ext cx="13890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rPr b="1" i="0" lang="vi-VN" sz="2200" u="none" cap="none" strike="noStrike">
                <a:solidFill>
                  <a:srgbClr val="000000"/>
                </a:solidFill>
              </a:rPr>
              <a:t>C</a:t>
            </a:r>
            <a:r>
              <a:rPr i="0" lang="vi-VN" sz="2200" u="none" cap="none" strike="noStrike">
                <a:solidFill>
                  <a:srgbClr val="000000"/>
                </a:solidFill>
              </a:rPr>
              <a:t>reate</a:t>
            </a:r>
            <a:endParaRPr/>
          </a:p>
        </p:txBody>
      </p:sp>
      <p:sp>
        <p:nvSpPr>
          <p:cNvPr id="140" name="Google Shape;140;p24"/>
          <p:cNvSpPr txBox="1"/>
          <p:nvPr/>
        </p:nvSpPr>
        <p:spPr>
          <a:xfrm>
            <a:off x="330525" y="2081275"/>
            <a:ext cx="13890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rPr b="1" i="0" lang="vi-VN" sz="2200" u="none" cap="none" strike="noStrike">
                <a:solidFill>
                  <a:srgbClr val="000000"/>
                </a:solidFill>
              </a:rPr>
              <a:t>R</a:t>
            </a:r>
            <a:r>
              <a:rPr i="0" lang="vi-VN" sz="2200" u="none" cap="none" strike="noStrike">
                <a:solidFill>
                  <a:srgbClr val="000000"/>
                </a:solidFill>
              </a:rPr>
              <a:t>ead</a:t>
            </a:r>
            <a:endParaRPr/>
          </a:p>
        </p:txBody>
      </p:sp>
      <p:sp>
        <p:nvSpPr>
          <p:cNvPr id="141" name="Google Shape;141;p24"/>
          <p:cNvSpPr txBox="1"/>
          <p:nvPr/>
        </p:nvSpPr>
        <p:spPr>
          <a:xfrm>
            <a:off x="320360" y="2871690"/>
            <a:ext cx="13890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rPr b="1" i="0" lang="vi-VN" sz="2200" u="none" cap="none" strike="noStrike">
                <a:solidFill>
                  <a:srgbClr val="000000"/>
                </a:solidFill>
              </a:rPr>
              <a:t>U</a:t>
            </a:r>
            <a:r>
              <a:rPr i="0" lang="vi-VN" sz="2200" u="none" cap="none" strike="noStrike">
                <a:solidFill>
                  <a:srgbClr val="000000"/>
                </a:solidFill>
              </a:rPr>
              <a:t>pdate</a:t>
            </a:r>
            <a:endParaRPr/>
          </a:p>
        </p:txBody>
      </p:sp>
      <p:sp>
        <p:nvSpPr>
          <p:cNvPr id="142" name="Google Shape;142;p24"/>
          <p:cNvSpPr txBox="1"/>
          <p:nvPr/>
        </p:nvSpPr>
        <p:spPr>
          <a:xfrm>
            <a:off x="330525" y="3682435"/>
            <a:ext cx="13890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rPr b="1" i="0" lang="vi-VN" sz="2200" u="none" cap="none" strike="noStrike">
                <a:solidFill>
                  <a:srgbClr val="000000"/>
                </a:solidFill>
              </a:rPr>
              <a:t>D</a:t>
            </a:r>
            <a:r>
              <a:rPr i="0" lang="vi-VN" sz="2200" u="none" cap="none" strike="noStrike">
                <a:solidFill>
                  <a:srgbClr val="000000"/>
                </a:solidFill>
              </a:rPr>
              <a:t>elete</a:t>
            </a:r>
            <a:endParaRPr/>
          </a:p>
        </p:txBody>
      </p:sp>
      <p:sp>
        <p:nvSpPr>
          <p:cNvPr id="143" name="Google Shape;143;p24"/>
          <p:cNvSpPr txBox="1"/>
          <p:nvPr/>
        </p:nvSpPr>
        <p:spPr>
          <a:xfrm>
            <a:off x="1719525" y="1243075"/>
            <a:ext cx="7112700" cy="32712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500"/>
              </a:spcBef>
              <a:spcAft>
                <a:spcPts val="0"/>
              </a:spcAft>
              <a:buNone/>
            </a:pPr>
            <a:r>
              <a:rPr lang="vi-VN" sz="1800">
                <a:latin typeface="Courier New"/>
                <a:ea typeface="Courier New"/>
                <a:cs typeface="Courier New"/>
                <a:sym typeface="Courier New"/>
              </a:rPr>
              <a:t>INSERT INTO colors VALUES ("red", "#FF0000");</a:t>
            </a:r>
            <a:r>
              <a:rPr lang="vi-VN" sz="1800">
                <a:latin typeface="Roboto"/>
                <a:ea typeface="Roboto"/>
                <a:cs typeface="Roboto"/>
                <a:sym typeface="Roboto"/>
              </a:rPr>
              <a:t> </a:t>
            </a:r>
            <a:endParaRPr sz="1800">
              <a:latin typeface="Roboto"/>
              <a:ea typeface="Roboto"/>
              <a:cs typeface="Roboto"/>
              <a:sym typeface="Roboto"/>
            </a:endParaRPr>
          </a:p>
          <a:p>
            <a:pPr indent="0" lvl="0" marL="0" rtl="0" algn="l">
              <a:lnSpc>
                <a:spcPct val="200000"/>
              </a:lnSpc>
              <a:spcBef>
                <a:spcPts val="2000"/>
              </a:spcBef>
              <a:spcAft>
                <a:spcPts val="0"/>
              </a:spcAft>
              <a:buNone/>
            </a:pPr>
            <a:r>
              <a:rPr lang="vi-VN" sz="1800">
                <a:latin typeface="Courier New"/>
                <a:ea typeface="Courier New"/>
                <a:cs typeface="Courier New"/>
                <a:sym typeface="Courier New"/>
              </a:rPr>
              <a:t>SELECT * from colors;</a:t>
            </a:r>
            <a:r>
              <a:rPr lang="vi-VN" sz="1800">
                <a:latin typeface="Roboto"/>
                <a:ea typeface="Roboto"/>
                <a:cs typeface="Roboto"/>
                <a:sym typeface="Roboto"/>
              </a:rPr>
              <a:t> 		</a:t>
            </a:r>
            <a:endParaRPr sz="1800">
              <a:latin typeface="Roboto"/>
              <a:ea typeface="Roboto"/>
              <a:cs typeface="Roboto"/>
              <a:sym typeface="Roboto"/>
            </a:endParaRPr>
          </a:p>
          <a:p>
            <a:pPr indent="0" lvl="0" marL="0" rtl="0" algn="l">
              <a:lnSpc>
                <a:spcPct val="200000"/>
              </a:lnSpc>
              <a:spcBef>
                <a:spcPts val="2000"/>
              </a:spcBef>
              <a:spcAft>
                <a:spcPts val="0"/>
              </a:spcAft>
              <a:buNone/>
            </a:pPr>
            <a:r>
              <a:rPr lang="vi-VN" sz="1800">
                <a:latin typeface="Courier New"/>
                <a:ea typeface="Courier New"/>
                <a:cs typeface="Courier New"/>
                <a:sym typeface="Courier New"/>
              </a:rPr>
              <a:t>UPDATE colors SET hex="#DD0000" WHERE name="red";</a:t>
            </a:r>
            <a:r>
              <a:rPr lang="vi-VN" sz="1800">
                <a:latin typeface="Roboto"/>
                <a:ea typeface="Roboto"/>
                <a:cs typeface="Roboto"/>
                <a:sym typeface="Roboto"/>
              </a:rPr>
              <a:t> </a:t>
            </a:r>
            <a:endParaRPr sz="1800">
              <a:latin typeface="Roboto"/>
              <a:ea typeface="Roboto"/>
              <a:cs typeface="Roboto"/>
              <a:sym typeface="Roboto"/>
            </a:endParaRPr>
          </a:p>
          <a:p>
            <a:pPr indent="0" lvl="0" marL="0" rtl="0" algn="l">
              <a:lnSpc>
                <a:spcPct val="200000"/>
              </a:lnSpc>
              <a:spcBef>
                <a:spcPts val="2000"/>
              </a:spcBef>
              <a:spcAft>
                <a:spcPts val="2000"/>
              </a:spcAft>
              <a:buNone/>
            </a:pPr>
            <a:r>
              <a:rPr lang="vi-VN" sz="1800">
                <a:latin typeface="Courier New"/>
                <a:ea typeface="Courier New"/>
                <a:cs typeface="Courier New"/>
                <a:sym typeface="Courier New"/>
              </a:rPr>
              <a:t>DELETE FROM colors WHERE name = "red"; </a:t>
            </a:r>
            <a:endParaRPr sz="1800">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5"/>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Tương tác trực tiếp với cơ sở dữ liệu</a:t>
            </a:r>
            <a:endParaRPr>
              <a:latin typeface="Arial"/>
              <a:ea typeface="Arial"/>
              <a:cs typeface="Arial"/>
              <a:sym typeface="Arial"/>
            </a:endParaRPr>
          </a:p>
        </p:txBody>
      </p:sp>
      <p:sp>
        <p:nvSpPr>
          <p:cNvPr id="149" name="Google Shape;149;p25"/>
          <p:cNvSpPr txBox="1"/>
          <p:nvPr>
            <p:ph idx="1" type="body"/>
          </p:nvPr>
        </p:nvSpPr>
        <p:spPr>
          <a:xfrm>
            <a:off x="311700" y="1777875"/>
            <a:ext cx="8520600" cy="1839300"/>
          </a:xfrm>
          <a:prstGeom prst="rect">
            <a:avLst/>
          </a:prstGeom>
          <a:noFill/>
          <a:ln>
            <a:noFill/>
          </a:ln>
        </p:spPr>
        <p:txBody>
          <a:bodyPr anchorCtr="0" anchor="t" bIns="91425" lIns="91425" spcFirstLastPara="1" rIns="91425" wrap="square" tIns="91425">
            <a:noAutofit/>
          </a:bodyPr>
          <a:lstStyle/>
          <a:p>
            <a:pPr indent="-368300" lvl="0" marL="457200" rtl="0" algn="l">
              <a:lnSpc>
                <a:spcPct val="150000"/>
              </a:lnSpc>
              <a:spcBef>
                <a:spcPts val="0"/>
              </a:spcBef>
              <a:spcAft>
                <a:spcPts val="0"/>
              </a:spcAft>
              <a:buSzPts val="2200"/>
              <a:buChar char="●"/>
            </a:pPr>
            <a:r>
              <a:rPr lang="vi-VN" sz="2200">
                <a:latin typeface="Arial"/>
                <a:ea typeface="Arial"/>
                <a:cs typeface="Arial"/>
                <a:sym typeface="Arial"/>
              </a:rPr>
              <a:t>Không có phương thức xác minh thời gian biên dịch đối với các truy vấn SQL thô</a:t>
            </a:r>
            <a:endParaRPr>
              <a:latin typeface="Arial"/>
              <a:ea typeface="Arial"/>
              <a:cs typeface="Arial"/>
              <a:sym typeface="Arial"/>
            </a:endParaRPr>
          </a:p>
          <a:p>
            <a:pPr indent="-368300" lvl="0" marL="457200" rtl="0" algn="l">
              <a:lnSpc>
                <a:spcPct val="115000"/>
              </a:lnSpc>
              <a:spcBef>
                <a:spcPts val="1000"/>
              </a:spcBef>
              <a:spcAft>
                <a:spcPts val="1000"/>
              </a:spcAft>
              <a:buSzPts val="2200"/>
              <a:buChar char="●"/>
            </a:pPr>
            <a:r>
              <a:rPr lang="vi-VN" sz="2200">
                <a:latin typeface="Arial"/>
                <a:ea typeface="Arial"/>
                <a:cs typeface="Arial"/>
                <a:sym typeface="Arial"/>
              </a:rPr>
              <a:t>Cần có nhiều mã nguyên mẫu để chuyển đổi giữa các đối tượng dữ liệu và          truy vấn SQL</a:t>
            </a:r>
            <a:endParaRPr>
              <a:latin typeface="Arial"/>
              <a:ea typeface="Arial"/>
              <a:cs typeface="Arial"/>
              <a:sym typeface="Arial"/>
            </a:endParaRPr>
          </a:p>
        </p:txBody>
      </p:sp>
      <p:sp>
        <p:nvSpPr>
          <p:cNvPr id="150" name="Google Shape;150;p25"/>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cxnSp>
        <p:nvCxnSpPr>
          <p:cNvPr id="151" name="Google Shape;151;p25"/>
          <p:cNvCxnSpPr/>
          <p:nvPr/>
        </p:nvCxnSpPr>
        <p:spPr>
          <a:xfrm>
            <a:off x="3039900" y="3567475"/>
            <a:ext cx="528600" cy="0"/>
          </a:xfrm>
          <a:prstGeom prst="straightConnector1">
            <a:avLst/>
          </a:prstGeom>
          <a:noFill/>
          <a:ln cap="flat" cmpd="sng" w="19050">
            <a:solidFill>
              <a:srgbClr val="083042"/>
            </a:solidFill>
            <a:prstDash val="solid"/>
            <a:round/>
            <a:headEnd len="med" w="med" type="triangl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