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entation.xml" ContentType="application/vnd.openxmlformats-officedocument.presentationml.presentation.main+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6" r:id="rId1"/>
  </p:sldMasterIdLst>
  <p:notesMasterIdLst>
    <p:notesMasterId r:id="rId65"/>
  </p:notesMasterIdLst>
  <p:handoutMasterIdLst>
    <p:handoutMasterId r:id="rId66"/>
  </p:handoutMasterIdLst>
  <p:sldIdLst>
    <p:sldId id="408" r:id="rId2"/>
    <p:sldId id="410" r:id="rId3"/>
    <p:sldId id="407" r:id="rId4"/>
    <p:sldId id="399" r:id="rId5"/>
    <p:sldId id="386" r:id="rId6"/>
    <p:sldId id="387" r:id="rId7"/>
    <p:sldId id="388" r:id="rId8"/>
    <p:sldId id="412" r:id="rId9"/>
    <p:sldId id="411" r:id="rId10"/>
    <p:sldId id="456" r:id="rId11"/>
    <p:sldId id="457" r:id="rId12"/>
    <p:sldId id="482" r:id="rId13"/>
    <p:sldId id="390" r:id="rId14"/>
    <p:sldId id="391" r:id="rId15"/>
    <p:sldId id="392" r:id="rId16"/>
    <p:sldId id="393" r:id="rId17"/>
    <p:sldId id="394" r:id="rId18"/>
    <p:sldId id="409" r:id="rId19"/>
    <p:sldId id="483" r:id="rId20"/>
    <p:sldId id="397" r:id="rId21"/>
    <p:sldId id="405" r:id="rId22"/>
    <p:sldId id="404" r:id="rId23"/>
    <p:sldId id="406" r:id="rId24"/>
    <p:sldId id="398" r:id="rId25"/>
    <p:sldId id="484" r:id="rId26"/>
    <p:sldId id="459" r:id="rId27"/>
    <p:sldId id="460" r:id="rId28"/>
    <p:sldId id="461" r:id="rId29"/>
    <p:sldId id="462" r:id="rId30"/>
    <p:sldId id="463" r:id="rId31"/>
    <p:sldId id="464" r:id="rId32"/>
    <p:sldId id="465" r:id="rId33"/>
    <p:sldId id="466" r:id="rId34"/>
    <p:sldId id="485" r:id="rId35"/>
    <p:sldId id="468" r:id="rId36"/>
    <p:sldId id="469" r:id="rId37"/>
    <p:sldId id="470" r:id="rId38"/>
    <p:sldId id="471" r:id="rId39"/>
    <p:sldId id="472" r:id="rId40"/>
    <p:sldId id="473" r:id="rId41"/>
    <p:sldId id="474" r:id="rId42"/>
    <p:sldId id="486" r:id="rId43"/>
    <p:sldId id="267" r:id="rId44"/>
    <p:sldId id="269" r:id="rId45"/>
    <p:sldId id="270" r:id="rId46"/>
    <p:sldId id="271" r:id="rId47"/>
    <p:sldId id="272" r:id="rId48"/>
    <p:sldId id="300" r:id="rId49"/>
    <p:sldId id="301" r:id="rId50"/>
    <p:sldId id="302" r:id="rId51"/>
    <p:sldId id="303" r:id="rId52"/>
    <p:sldId id="279" r:id="rId53"/>
    <p:sldId id="280" r:id="rId54"/>
    <p:sldId id="478" r:id="rId55"/>
    <p:sldId id="283" r:id="rId56"/>
    <p:sldId id="479" r:id="rId57"/>
    <p:sldId id="285" r:id="rId58"/>
    <p:sldId id="287" r:id="rId59"/>
    <p:sldId id="480" r:id="rId60"/>
    <p:sldId id="487" r:id="rId61"/>
    <p:sldId id="289" r:id="rId62"/>
    <p:sldId id="290" r:id="rId63"/>
    <p:sldId id="364" r:id="rId64"/>
  </p:sldIdLst>
  <p:sldSz cx="9144000" cy="6858000" type="screen4x3"/>
  <p:notesSz cx="9939338" cy="6805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FF00"/>
    <a:srgbClr val="FF3399"/>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1" autoAdjust="0"/>
    <p:restoredTop sz="88889"/>
  </p:normalViewPr>
  <p:slideViewPr>
    <p:cSldViewPr>
      <p:cViewPr varScale="1">
        <p:scale>
          <a:sx n="80" d="100"/>
          <a:sy n="80" d="100"/>
        </p:scale>
        <p:origin x="1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39" name="Rectangle 3"/>
          <p:cNvSpPr>
            <a:spLocks noGrp="1" noChangeArrowheads="1"/>
          </p:cNvSpPr>
          <p:nvPr>
            <p:ph type="dt" sz="quarter"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p:cNvSpPr>
            <a:spLocks noGrp="1" noChangeArrowheads="1"/>
          </p:cNvSpPr>
          <p:nvPr>
            <p:ph type="ftr" sz="quarter" idx="2"/>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1" name="Rectangle 5"/>
          <p:cNvSpPr>
            <a:spLocks noGrp="1" noChangeArrowheads="1"/>
          </p:cNvSpPr>
          <p:nvPr>
            <p:ph type="sldNum" sz="quarter" idx="3"/>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a:defRPr sz="1200"/>
            </a:lvl1pPr>
          </a:lstStyle>
          <a:p>
            <a:pPr>
              <a:defRPr/>
            </a:pPr>
            <a:fld id="{C51A1731-DD6B-054E-B514-217C02C13AAC}" type="slidenum">
              <a:rPr lang="en-US" altLang="ja-JP"/>
              <a:pPr>
                <a:defRPr/>
              </a:pPr>
              <a:t>‹#›</a:t>
            </a:fld>
            <a:endParaRPr lang="en-US" altLang="ja-JP"/>
          </a:p>
        </p:txBody>
      </p:sp>
    </p:spTree>
    <p:extLst>
      <p:ext uri="{BB962C8B-B14F-4D97-AF65-F5344CB8AC3E}">
        <p14:creationId xmlns:p14="http://schemas.microsoft.com/office/powerpoint/2010/main" val="1266847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7411" name="Rectangle 3"/>
          <p:cNvSpPr>
            <a:spLocks noGrp="1" noChangeArrowheads="1"/>
          </p:cNvSpPr>
          <p:nvPr>
            <p:ph type="dt"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3268663" y="511175"/>
            <a:ext cx="3402012" cy="25511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3" name="Rectangle 5"/>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414" name="Rectangle 6"/>
          <p:cNvSpPr>
            <a:spLocks noGrp="1" noChangeArrowheads="1"/>
          </p:cNvSpPr>
          <p:nvPr>
            <p:ph type="ftr" sz="quarter" idx="4"/>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a:defRPr sz="1200">
                <a:latin typeface="Times New Roman" pitchFamily="18" charset="0"/>
                <a:ea typeface="ＭＳ Ｐゴシック" pitchFamily="34" charset="-128"/>
                <a:cs typeface="+mn-cs"/>
              </a:defRPr>
            </a:lvl1pPr>
          </a:lstStyle>
          <a:p>
            <a:pPr>
              <a:defRPr/>
            </a:pPr>
            <a:endParaRPr lang="en-US" altLang="ja-JP"/>
          </a:p>
        </p:txBody>
      </p:sp>
      <p:sp>
        <p:nvSpPr>
          <p:cNvPr id="17415" name="Rectangle 7"/>
          <p:cNvSpPr>
            <a:spLocks noGrp="1" noChangeArrowheads="1"/>
          </p:cNvSpPr>
          <p:nvPr>
            <p:ph type="sldNum" sz="quarter" idx="5"/>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a:defRPr sz="1200"/>
            </a:lvl1pPr>
          </a:lstStyle>
          <a:p>
            <a:pPr>
              <a:defRPr/>
            </a:pPr>
            <a:fld id="{54EB6FB6-B08F-A340-B047-86773E5356EF}" type="slidenum">
              <a:rPr lang="en-US" altLang="ja-JP"/>
              <a:pPr>
                <a:defRPr/>
              </a:pPr>
              <a:t>‹#›</a:t>
            </a:fld>
            <a:endParaRPr lang="en-US" altLang="ja-JP"/>
          </a:p>
        </p:txBody>
      </p:sp>
    </p:spTree>
    <p:extLst>
      <p:ext uri="{BB962C8B-B14F-4D97-AF65-F5344CB8AC3E}">
        <p14:creationId xmlns:p14="http://schemas.microsoft.com/office/powerpoint/2010/main" val="1979325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65FADE7-BD60-864A-A0D7-7C38585EF111}" type="slidenum">
              <a:rPr lang="en-US" sz="1200"/>
              <a:pPr eaLnBrk="1" hangingPunct="1"/>
              <a:t>4</a:t>
            </a:fld>
            <a:endParaRPr lang="en-US" sz="1200"/>
          </a:p>
        </p:txBody>
      </p:sp>
      <p:sp>
        <p:nvSpPr>
          <p:cNvPr id="19458" name="Rectangle 2"/>
          <p:cNvSpPr>
            <a:spLocks noGrp="1" noRot="1" noChangeAspect="1" noChangeArrowheads="1" noTextEdit="1"/>
          </p:cNvSpPr>
          <p:nvPr>
            <p:ph type="sldImg"/>
          </p:nvPr>
        </p:nvSpPr>
        <p:spPr>
          <a:xfrm>
            <a:off x="4995863" y="620713"/>
            <a:ext cx="3003550" cy="2252662"/>
          </a:xfrm>
          <a:ln/>
        </p:spPr>
      </p:sp>
      <p:sp>
        <p:nvSpPr>
          <p:cNvPr id="1945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dirty="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dirty="0">
              <a:latin typeface="ZapfHumnst BT" charset="0"/>
              <a:ea typeface="ＭＳ Ｐ明朝"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56323" name="Rectangle 2"/>
          <p:cNvSpPr>
            <a:spLocks noGrp="1" noRot="1" noChangeAspect="1" noChangeArrowheads="1"/>
          </p:cNvSpPr>
          <p:nvPr>
            <p:ph type="sldImg"/>
          </p:nvPr>
        </p:nvSpPr>
        <p:spPr>
          <a:xfrm>
            <a:off x="4937125" y="600075"/>
            <a:ext cx="3008313" cy="2255838"/>
          </a:xfrm>
          <a:solidFill>
            <a:srgbClr val="FFFFFF"/>
          </a:solidFill>
          <a:ln/>
        </p:spPr>
      </p:sp>
      <p:sp>
        <p:nvSpPr>
          <p:cNvPr id="5632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Subsystems provide a </a:t>
            </a:r>
            <a:r>
              <a:rPr lang="ja-JP" altLang="en-US" sz="1000">
                <a:latin typeface="Arial" charset="0"/>
                <a:ea typeface="ＭＳ Ｐ明朝" charset="0"/>
              </a:rPr>
              <a:t>“</a:t>
            </a:r>
            <a:r>
              <a:rPr lang="en-US" altLang="ja-JP" sz="1000">
                <a:latin typeface="ZapfHumnst BT" charset="0"/>
                <a:ea typeface="ＭＳ Ｐ明朝" charset="0"/>
              </a:rPr>
              <a:t>replaceable design</a:t>
            </a:r>
            <a:r>
              <a:rPr lang="ja-JP" altLang="en-US" sz="1000">
                <a:latin typeface="Arial" charset="0"/>
                <a:ea typeface="ＭＳ Ｐ明朝" charset="0"/>
              </a:rPr>
              <a:t>”</a:t>
            </a:r>
            <a:r>
              <a:rPr lang="en-US" altLang="ja-JP" sz="1000">
                <a:latin typeface="ZapfHumnst BT" charset="0"/>
                <a:ea typeface="ＭＳ Ｐ明朝" charset="0"/>
              </a:rPr>
              <a:t> element: Any two subsystems (or classes, for that matter) that realize the same interfaces are interchangeable.</a:t>
            </a:r>
          </a:p>
          <a:p>
            <a:r>
              <a:rPr lang="en-US" sz="1000">
                <a:latin typeface="ZapfHumnst BT" charset="0"/>
                <a:ea typeface="ＭＳ Ｐ明朝" charset="0"/>
              </a:rPr>
              <a:t>Subsystems support multiple implementation variants. Subsystems can be used when modeling one of many implementation variants.</a:t>
            </a:r>
          </a:p>
          <a:p>
            <a:r>
              <a:rPr lang="en-US" sz="1000">
                <a:latin typeface="ZapfHumnst BT" charset="0"/>
                <a:ea typeface="ＭＳ Ｐ明朝" charset="0"/>
              </a:rPr>
              <a:t>Subsystems can be used to represent components from the Implementation Model in the Design Model.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79906" name="Text Box 2"/>
          <p:cNvSpPr txBox="1">
            <a:spLocks noChangeArrowheads="1"/>
          </p:cNvSpPr>
          <p:nvPr/>
        </p:nvSpPr>
        <p:spPr bwMode="auto">
          <a:xfrm>
            <a:off x="823913" y="893763"/>
            <a:ext cx="2627312" cy="3941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Again, stress to the students that the emphasis in this course is on understanding when subsystems are used, not necessarily on identifying them, as the identification of subsystems from the analysis classes identified in Use-Case Analysis is the architect</a:t>
            </a:r>
            <a:r>
              <a:rPr lang="ja-JP" altLang="en-US" sz="1000">
                <a:latin typeface="Arial"/>
              </a:rPr>
              <a:t>’</a:t>
            </a:r>
            <a:r>
              <a:rPr lang="en-US" sz="1000">
                <a:latin typeface="ZapfHumnst BT" charset="0"/>
              </a:rPr>
              <a:t>s job. However, since subsystems are something that can appear at any level of the architecture, practicing identifying them (and justifying them) is a worthwhile exercise. Thus, we do have the students identify the subsystems in the exercise at the end of this module.</a:t>
            </a:r>
          </a:p>
          <a:p>
            <a:pPr>
              <a:spcBef>
                <a:spcPct val="50000"/>
              </a:spcBef>
              <a:defRPr/>
            </a:pPr>
            <a:r>
              <a:rPr lang="en-US" sz="1000">
                <a:latin typeface="ZapfHumnst BT" charset="0"/>
              </a:rPr>
              <a:t>White-board different class groupings to show tight and loose coupling.</a:t>
            </a:r>
          </a:p>
          <a:p>
            <a:pPr>
              <a:spcBef>
                <a:spcPct val="50000"/>
              </a:spcBef>
              <a:defRPr/>
            </a:pPr>
            <a:r>
              <a:rPr lang="en-US" sz="1000">
                <a:latin typeface="ZapfHumnst BT" charset="0"/>
              </a:rPr>
              <a:t>There are two ways to find subsystems — top down, as one does in Architectural Analysis and Design, and bottom-up, as is done in Use-Case Design (to be discussed in a later module).  Identifying subsystems from object collaborations and based on coupling and cohesion is considered bottom-up.</a:t>
            </a:r>
          </a:p>
        </p:txBody>
      </p:sp>
      <p:sp>
        <p:nvSpPr>
          <p:cNvPr id="58372" name="Rectangle 3"/>
          <p:cNvSpPr>
            <a:spLocks noGrp="1" noRot="1" noChangeAspect="1" noChangeArrowheads="1"/>
          </p:cNvSpPr>
          <p:nvPr>
            <p:ph type="sldImg"/>
          </p:nvPr>
        </p:nvSpPr>
        <p:spPr>
          <a:xfrm>
            <a:off x="4937125" y="600075"/>
            <a:ext cx="3008313" cy="2255838"/>
          </a:xfrm>
          <a:solidFill>
            <a:srgbClr val="FFFFFF"/>
          </a:solidFill>
          <a:ln/>
        </p:spPr>
      </p:sp>
      <p:sp>
        <p:nvSpPr>
          <p:cNvPr id="58373"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b="1">
                <a:latin typeface="ZapfHumnst BT" charset="0"/>
                <a:ea typeface="ＭＳ Ｐ明朝" charset="0"/>
              </a:rPr>
              <a:t>Object collaborations</a:t>
            </a:r>
            <a:r>
              <a:rPr lang="en-US" sz="1000">
                <a:latin typeface="ZapfHumnst BT" charset="0"/>
                <a:ea typeface="ＭＳ Ｐ明朝" charset="0"/>
              </a:rPr>
              <a:t>: If the classes in a collaboration interact only with each other to produce a well-defined set of results, then encapsulate them within a subsystem.</a:t>
            </a:r>
          </a:p>
          <a:p>
            <a:r>
              <a:rPr lang="en-US" sz="1000" b="1">
                <a:latin typeface="ZapfHumnst BT" charset="0"/>
                <a:ea typeface="ＭＳ Ｐ明朝" charset="0"/>
              </a:rPr>
              <a:t>Optionality</a:t>
            </a:r>
            <a:r>
              <a:rPr lang="en-US" sz="1000">
                <a:latin typeface="ZapfHumnst BT" charset="0"/>
                <a:ea typeface="ＭＳ Ｐ明朝" charset="0"/>
              </a:rPr>
              <a:t>: If collaborations model optional behavior, or features that may be removed, upgraded, or replaced with alternatives, then encapsulate them within a subsystem.</a:t>
            </a:r>
          </a:p>
          <a:p>
            <a:r>
              <a:rPr lang="en-US" sz="1000" b="1">
                <a:latin typeface="ZapfHumnst BT" charset="0"/>
                <a:ea typeface="ＭＳ Ｐ明朝" charset="0"/>
              </a:rPr>
              <a:t>User interface</a:t>
            </a:r>
            <a:r>
              <a:rPr lang="en-US" sz="1000">
                <a:latin typeface="ZapfHumnst BT" charset="0"/>
                <a:ea typeface="ＭＳ Ｐ明朝" charset="0"/>
              </a:rPr>
              <a:t>: Create </a:t>
            </a:r>
            <a:r>
              <a:rPr lang="ja-JP" altLang="en-US" sz="1000">
                <a:latin typeface="Arial" charset="0"/>
                <a:ea typeface="ＭＳ Ｐ明朝" charset="0"/>
              </a:rPr>
              <a:t>“</a:t>
            </a:r>
            <a:r>
              <a:rPr lang="en-US" altLang="ja-JP" sz="1000">
                <a:latin typeface="ZapfHumnst BT" charset="0"/>
                <a:ea typeface="ＭＳ Ｐ明朝" charset="0"/>
              </a:rPr>
              <a:t>horizontal</a:t>
            </a:r>
            <a:r>
              <a:rPr lang="ja-JP" altLang="en-US" sz="1000">
                <a:latin typeface="Arial" charset="0"/>
                <a:ea typeface="ＭＳ Ｐ明朝" charset="0"/>
              </a:rPr>
              <a:t>”</a:t>
            </a:r>
            <a:r>
              <a:rPr lang="en-US" altLang="ja-JP" sz="1000">
                <a:latin typeface="ZapfHumnst BT" charset="0"/>
                <a:ea typeface="ＭＳ Ｐ明朝" charset="0"/>
              </a:rPr>
              <a:t> subsystems (boundary classes and related entity classes in separate subsystems) or </a:t>
            </a:r>
            <a:r>
              <a:rPr lang="ja-JP" altLang="en-US" sz="1000">
                <a:latin typeface="Arial" charset="0"/>
                <a:ea typeface="ＭＳ Ｐ明朝" charset="0"/>
              </a:rPr>
              <a:t>“</a:t>
            </a:r>
            <a:r>
              <a:rPr lang="en-US" altLang="ja-JP" sz="1000">
                <a:latin typeface="ZapfHumnst BT" charset="0"/>
                <a:ea typeface="ＭＳ Ｐ明朝" charset="0"/>
              </a:rPr>
              <a:t>vertical</a:t>
            </a:r>
            <a:r>
              <a:rPr lang="ja-JP" altLang="en-US" sz="1000">
                <a:latin typeface="Arial" charset="0"/>
                <a:ea typeface="ＭＳ Ｐ明朝" charset="0"/>
              </a:rPr>
              <a:t>”</a:t>
            </a:r>
            <a:r>
              <a:rPr lang="en-US" altLang="ja-JP" sz="1000">
                <a:latin typeface="ZapfHumnst BT" charset="0"/>
                <a:ea typeface="ＭＳ Ｐ明朝" charset="0"/>
              </a:rPr>
              <a:t> subsystems (related boundary and entity classes in the same subsystem), depending on the coupling of the user interface and entity classes.</a:t>
            </a:r>
          </a:p>
          <a:p>
            <a:r>
              <a:rPr lang="en-US" sz="1000" b="1">
                <a:latin typeface="ZapfHumnst BT" charset="0"/>
                <a:ea typeface="ＭＳ Ｐ明朝" charset="0"/>
              </a:rPr>
              <a:t>Actors</a:t>
            </a:r>
            <a:r>
              <a:rPr lang="en-US" sz="1000">
                <a:latin typeface="ZapfHumnst BT" charset="0"/>
                <a:ea typeface="ＭＳ Ｐ明朝" charset="0"/>
              </a:rPr>
              <a:t>: Partition functionality used by two different actors, since each actor can independently change requirements.</a:t>
            </a:r>
          </a:p>
          <a:p>
            <a:r>
              <a:rPr lang="en-US" sz="1000" b="1">
                <a:latin typeface="ZapfHumnst BT" charset="0"/>
                <a:ea typeface="ＭＳ Ｐ明朝" charset="0"/>
              </a:rPr>
              <a:t>Class coupling and cohesion</a:t>
            </a:r>
            <a:r>
              <a:rPr lang="en-US" sz="1000">
                <a:latin typeface="ZapfHumnst BT" charset="0"/>
                <a:ea typeface="ＭＳ Ｐ明朝" charset="0"/>
              </a:rPr>
              <a:t>: Organize highly coupled classes into subsystems, separating along the lines of weak coupling. </a:t>
            </a:r>
          </a:p>
          <a:p>
            <a:r>
              <a:rPr lang="en-US" sz="1000" b="1">
                <a:latin typeface="ZapfHumnst BT" charset="0"/>
                <a:ea typeface="ＭＳ Ｐ明朝" charset="0"/>
              </a:rPr>
              <a:t>Substitution</a:t>
            </a:r>
            <a:r>
              <a:rPr lang="en-US" sz="1000">
                <a:latin typeface="ZapfHumnst BT" charset="0"/>
                <a:ea typeface="ＭＳ Ｐ明朝" charset="0"/>
              </a:rPr>
              <a:t>: Represent different service levels for a particular capability (for example, high, medium, and low availability) as a separate subsystem, that realizes the same interfaces. </a:t>
            </a:r>
          </a:p>
          <a:p>
            <a:r>
              <a:rPr lang="en-US" sz="1000" b="1">
                <a:latin typeface="ZapfHumnst BT" charset="0"/>
                <a:ea typeface="ＭＳ Ｐ明朝" charset="0"/>
              </a:rPr>
              <a:t>Distribution</a:t>
            </a:r>
            <a:r>
              <a:rPr lang="en-US" sz="1000">
                <a:latin typeface="ZapfHumnst BT" charset="0"/>
                <a:ea typeface="ＭＳ Ｐ明朝" charset="0"/>
              </a:rPr>
              <a:t>: If particular functionality must reside on a particular node, ensure that the subsystem functionality maps onto a single node.  </a:t>
            </a:r>
          </a:p>
          <a:p>
            <a:r>
              <a:rPr lang="en-US" sz="1000" b="1">
                <a:latin typeface="ZapfHumnst BT" charset="0"/>
                <a:ea typeface="ＭＳ Ｐ明朝" charset="0"/>
              </a:rPr>
              <a:t>Volatility</a:t>
            </a:r>
            <a:r>
              <a:rPr lang="en-US" sz="1000">
                <a:latin typeface="ZapfHumnst BT" charset="0"/>
                <a:ea typeface="ＭＳ Ｐ明朝" charset="0"/>
              </a:rPr>
              <a:t>: You will want to encapsulate those chunks of your system that you expect to change.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1954" name="Text Box 2"/>
          <p:cNvSpPr txBox="1">
            <a:spLocks noChangeArrowheads="1"/>
          </p:cNvSpPr>
          <p:nvPr/>
        </p:nvSpPr>
        <p:spPr bwMode="auto">
          <a:xfrm>
            <a:off x="823913" y="893763"/>
            <a:ext cx="2600325" cy="727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are usually refined into subsystems in Identify Design Elements. This is discussed in more detail on the next slide.</a:t>
            </a:r>
          </a:p>
        </p:txBody>
      </p:sp>
      <p:sp>
        <p:nvSpPr>
          <p:cNvPr id="60420" name="Rectangle 3"/>
          <p:cNvSpPr>
            <a:spLocks noGrp="1" noRot="1" noChangeAspect="1" noChangeArrowheads="1"/>
          </p:cNvSpPr>
          <p:nvPr>
            <p:ph type="sldImg"/>
          </p:nvPr>
        </p:nvSpPr>
        <p:spPr>
          <a:xfrm>
            <a:off x="4937125" y="600075"/>
            <a:ext cx="3008313" cy="2255838"/>
          </a:xfrm>
          <a:solidFill>
            <a:srgbClr val="FFFFFF"/>
          </a:solidFill>
          <a:ln/>
        </p:spPr>
      </p:sp>
      <p:sp>
        <p:nvSpPr>
          <p:cNvPr id="6042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Examples of analysis classes that may evolve into subsystems include:</a:t>
            </a:r>
          </a:p>
          <a:p>
            <a:pPr marL="228600" lvl="1" indent="-114300">
              <a:buFontTx/>
              <a:buChar char="•"/>
            </a:pPr>
            <a:r>
              <a:rPr lang="en-US" sz="1000">
                <a:latin typeface="ZapfHumnst BT" charset="0"/>
                <a:ea typeface="ＭＳ Ｐ明朝" charset="0"/>
              </a:rPr>
              <a:t>Classes providing complex services and/or utilities.  For example:</a:t>
            </a:r>
          </a:p>
          <a:p>
            <a:pPr marL="457200" lvl="2" indent="-114300">
              <a:buFontTx/>
              <a:buChar char="•"/>
            </a:pPr>
            <a:r>
              <a:rPr lang="en-US" sz="1000">
                <a:latin typeface="ZapfHumnst BT" charset="0"/>
                <a:ea typeface="ＭＳ Ｐ明朝" charset="0"/>
              </a:rPr>
              <a:t>Credit or risk evaluation engines in financial applications</a:t>
            </a:r>
          </a:p>
          <a:p>
            <a:pPr marL="457200" lvl="2" indent="-114300">
              <a:buFontTx/>
              <a:buChar char="•"/>
            </a:pPr>
            <a:r>
              <a:rPr lang="en-US" sz="1000">
                <a:latin typeface="ZapfHumnst BT" charset="0"/>
                <a:ea typeface="ＭＳ Ｐ明朝" charset="0"/>
              </a:rPr>
              <a:t>Rule-based evaluation engines in commercial applications</a:t>
            </a:r>
          </a:p>
          <a:p>
            <a:pPr marL="457200" lvl="2" indent="-114300">
              <a:buFontTx/>
              <a:buChar char="•"/>
            </a:pPr>
            <a:r>
              <a:rPr lang="en-US" sz="1000">
                <a:latin typeface="ZapfHumnst BT" charset="0"/>
                <a:ea typeface="ＭＳ Ｐ明朝" charset="0"/>
              </a:rPr>
              <a:t>Security authorization services in most applications.</a:t>
            </a:r>
          </a:p>
          <a:p>
            <a:pPr marL="228600" lvl="1" indent="-114300">
              <a:buFontTx/>
              <a:buChar char="•"/>
            </a:pPr>
            <a:r>
              <a:rPr lang="en-US" sz="1000">
                <a:latin typeface="ZapfHumnst BT" charset="0"/>
                <a:ea typeface="ＭＳ Ｐ明朝" charset="0"/>
              </a:rPr>
              <a:t>Boundary classes, both for user interfaces and external system interfaces.  If the interface(s) are simple and well-defined, a single class may be sufficient. Often, however, these interfaces are too complex to be represented using a single class. They often require complex collaborations of many classes.  Moreover, these interfaces may be reusable across applications.  As a result, a subsystem more appropriately models these interfaces in many cases.  </a:t>
            </a:r>
          </a:p>
          <a:p>
            <a:r>
              <a:rPr lang="en-US" sz="1000">
                <a:latin typeface="ZapfHumnst BT" charset="0"/>
                <a:ea typeface="ＭＳ Ｐ明朝" charset="0"/>
              </a:rPr>
              <a:t>Examples of products the system uses that you can represent by a subsystem include: </a:t>
            </a:r>
          </a:p>
          <a:p>
            <a:pPr marL="228600" lvl="1" indent="-114300">
              <a:buFontTx/>
              <a:buChar char="•"/>
            </a:pPr>
            <a:r>
              <a:rPr lang="en-US" sz="1000">
                <a:latin typeface="ZapfHumnst BT" charset="0"/>
                <a:ea typeface="ＭＳ Ｐ明朝" charset="0"/>
              </a:rPr>
              <a:t>Communication software (middle-ware, COM/CORBA support)</a:t>
            </a:r>
          </a:p>
          <a:p>
            <a:pPr marL="228600" lvl="1" indent="-114300">
              <a:buFontTx/>
              <a:buChar char="•"/>
            </a:pPr>
            <a:r>
              <a:rPr lang="en-US" sz="1000">
                <a:latin typeface="ZapfHumnst BT" charset="0"/>
                <a:ea typeface="ＭＳ Ｐ明朝" charset="0"/>
              </a:rPr>
              <a:t>Database access support (RDBMS mapping support)</a:t>
            </a:r>
          </a:p>
          <a:p>
            <a:pPr marL="228600" lvl="1" indent="-114300">
              <a:buFontTx/>
              <a:buChar char="•"/>
            </a:pPr>
            <a:r>
              <a:rPr lang="en-US" sz="1000">
                <a:latin typeface="ZapfHumnst BT" charset="0"/>
                <a:ea typeface="ＭＳ Ｐ明朝" charset="0"/>
              </a:rPr>
              <a:t>Types and data structures (stacks, lists, queues)</a:t>
            </a:r>
          </a:p>
          <a:p>
            <a:pPr marL="228600" lvl="1" indent="-114300">
              <a:buFontTx/>
              <a:buChar char="•"/>
            </a:pPr>
            <a:r>
              <a:rPr lang="en-US" sz="1000">
                <a:latin typeface="ZapfHumnst BT" charset="0"/>
                <a:ea typeface="ＭＳ Ｐ明朝" charset="0"/>
              </a:rPr>
              <a:t>Common utilities (math libraries)</a:t>
            </a:r>
          </a:p>
          <a:p>
            <a:pPr marL="228600" lvl="1" indent="-114300">
              <a:buFontTx/>
              <a:buChar char="•"/>
            </a:pPr>
            <a:r>
              <a:rPr lang="en-US" sz="1000">
                <a:latin typeface="ZapfHumnst BT" charset="0"/>
                <a:ea typeface="ＭＳ Ｐ明朝" charset="0"/>
              </a:rPr>
              <a:t>Application-specific products (billing system, scheduler)</a:t>
            </a:r>
          </a:p>
          <a:p>
            <a:r>
              <a:rPr lang="en-US" sz="1000">
                <a:latin typeface="ZapfHumnst BT" charset="0"/>
                <a:ea typeface="ＭＳ Ｐ明朝" charset="0"/>
              </a:rPr>
              <a:t>Interfaces and subsystems provide the necessary decoupling between interface and implementation to model (in Design) what components do for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4002" name="Text Box 2"/>
          <p:cNvSpPr txBox="1">
            <a:spLocks noChangeArrowheads="1"/>
          </p:cNvSpPr>
          <p:nvPr/>
        </p:nvSpPr>
        <p:spPr bwMode="auto">
          <a:xfrm>
            <a:off x="823913" y="893763"/>
            <a:ext cx="2625725" cy="20748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Subsystems can also be defined as part of the detailed design of any design element.  Subsystems can be identified at any point in the design process, at any time a </a:t>
            </a:r>
            <a:r>
              <a:rPr lang="ja-JP" altLang="en-US" sz="1000">
                <a:latin typeface="Arial"/>
              </a:rPr>
              <a:t>“</a:t>
            </a:r>
            <a:r>
              <a:rPr lang="en-US" sz="1000">
                <a:latin typeface="ZapfHumnst BT" charset="0"/>
              </a:rPr>
              <a:t>chunk of responsibility</a:t>
            </a:r>
            <a:r>
              <a:rPr lang="ja-JP" altLang="en-US" sz="1000">
                <a:latin typeface="Arial"/>
              </a:rPr>
              <a:t>”</a:t>
            </a:r>
            <a:r>
              <a:rPr lang="en-US" sz="1000">
                <a:latin typeface="ZapfHumnst BT" charset="0"/>
              </a:rPr>
              <a:t> is discovered that is bigger than a class.  </a:t>
            </a:r>
          </a:p>
          <a:p>
            <a:pPr>
              <a:spcBef>
                <a:spcPct val="50000"/>
              </a:spcBef>
              <a:defRPr/>
            </a:pPr>
            <a:r>
              <a:rPr lang="en-US" sz="1000">
                <a:latin typeface="ZapfHumnst BT" charset="0"/>
              </a:rPr>
              <a:t>In any case, most of the time, subsystems play a major role in the software architecture.</a:t>
            </a:r>
          </a:p>
          <a:p>
            <a:pPr>
              <a:spcBef>
                <a:spcPct val="50000"/>
              </a:spcBef>
              <a:defRPr/>
            </a:pPr>
            <a:endParaRPr lang="en-US" sz="1000">
              <a:latin typeface="ZapfHumnst BT" charset="0"/>
            </a:endParaRPr>
          </a:p>
          <a:p>
            <a:pPr>
              <a:spcBef>
                <a:spcPct val="50000"/>
              </a:spcBef>
              <a:defRPr/>
            </a:pPr>
            <a:endParaRPr lang="en-US" sz="1000">
              <a:latin typeface="ZapfHumnst BT" charset="0"/>
            </a:endParaRPr>
          </a:p>
        </p:txBody>
      </p:sp>
      <p:sp>
        <p:nvSpPr>
          <p:cNvPr id="62468" name="Rectangle 3"/>
          <p:cNvSpPr>
            <a:spLocks noGrp="1" noRot="1" noChangeAspect="1" noChangeArrowheads="1"/>
          </p:cNvSpPr>
          <p:nvPr>
            <p:ph type="sldImg"/>
          </p:nvPr>
        </p:nvSpPr>
        <p:spPr>
          <a:xfrm>
            <a:off x="4937125" y="600075"/>
            <a:ext cx="3008313" cy="2255838"/>
          </a:xfrm>
          <a:solidFill>
            <a:srgbClr val="FFFFFF"/>
          </a:solidFill>
          <a:ln/>
        </p:spPr>
      </p:sp>
      <p:sp>
        <p:nvSpPr>
          <p:cNvPr id="62469"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When the analysis class is complex, such that it appears to embody behaviors that cannot be the responsibility of a single class acting alone, or the responsibilities may need to be reused, the analysis class should be refined into a subsystem. This is a decision based largely on conjecture guided by experience. The actual representation may take a few iterations to stabilize.  </a:t>
            </a:r>
          </a:p>
          <a:p>
            <a:r>
              <a:rPr lang="en-US" sz="1000">
                <a:latin typeface="ZapfHumnst BT" charset="0"/>
                <a:ea typeface="ＭＳ Ｐ明朝" charset="0"/>
              </a:rPr>
              <a:t>As discussed earlier, the use of a subsystem allows the interface to be defined and stabilized, while leaving the design details of the interface implementation to remain hidden while its definition evolves.</a:t>
            </a:r>
          </a:p>
          <a:p>
            <a:r>
              <a:rPr lang="en-US" sz="1000">
                <a:latin typeface="ZapfHumnst BT" charset="0"/>
                <a:ea typeface="ＭＳ Ｐ明朝" charset="0"/>
              </a:rPr>
              <a:t>The decision to make something a subsystem is often driven by the knowledge and experience of the architect. Since it tends to have a strong effect on the partitioning of the solution space, the decision needs to be made in the context of the whole model.  It is the result of more detailed design knowledge, as well as the imposition of constraints imposed by the implementation environment. </a:t>
            </a:r>
          </a:p>
          <a:p>
            <a:r>
              <a:rPr lang="en-US" sz="1000">
                <a:latin typeface="ZapfHumnst BT" charset="0"/>
                <a:ea typeface="ＭＳ Ｐ明朝" charset="0"/>
              </a:rPr>
              <a:t>When an analysis class is evolved into a subsystem, the responsibilities that were allocated to the </a:t>
            </a:r>
            <a:r>
              <a:rPr lang="ja-JP" altLang="en-US" sz="1000">
                <a:latin typeface="Arial" charset="0"/>
                <a:ea typeface="ＭＳ Ｐ明朝" charset="0"/>
              </a:rPr>
              <a:t>“</a:t>
            </a:r>
            <a:r>
              <a:rPr lang="en-US" altLang="ja-JP" sz="1000">
                <a:latin typeface="ZapfHumnst BT" charset="0"/>
                <a:ea typeface="ＭＳ Ｐ明朝" charset="0"/>
              </a:rPr>
              <a:t>superman</a:t>
            </a:r>
            <a:r>
              <a:rPr lang="ja-JP" altLang="en-US" sz="1000">
                <a:latin typeface="Arial" charset="0"/>
                <a:ea typeface="ＭＳ Ｐ明朝" charset="0"/>
              </a:rPr>
              <a:t>”</a:t>
            </a:r>
            <a:r>
              <a:rPr lang="en-US" altLang="ja-JP" sz="1000">
                <a:latin typeface="ZapfHumnst BT" charset="0"/>
                <a:ea typeface="ＭＳ Ｐ明朝" charset="0"/>
              </a:rPr>
              <a:t> analysis class are then allocated to the subsystem and an associated interface (that is, they are used to define the interface operations).  The details of how that subsystem actually implements the responsibilities (that is, the interface operations) is deferred until Subsystem Design.</a:t>
            </a:r>
          </a:p>
          <a:p>
            <a:endParaRPr lang="en-US" sz="1000">
              <a:latin typeface="ZapfHumnst BT" charset="0"/>
              <a:ea typeface="ＭＳ Ｐ明朝"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34</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989480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66563" name="Rectangle 2"/>
          <p:cNvSpPr>
            <a:spLocks noGrp="1" noRot="1" noChangeAspect="1" noChangeArrowheads="1"/>
          </p:cNvSpPr>
          <p:nvPr>
            <p:ph type="sldImg"/>
          </p:nvPr>
        </p:nvSpPr>
        <p:spPr>
          <a:xfrm>
            <a:off x="4937125" y="600075"/>
            <a:ext cx="3008313" cy="2255838"/>
          </a:xfrm>
          <a:solidFill>
            <a:srgbClr val="FFFFFF"/>
          </a:solidFill>
          <a:ln/>
        </p:spPr>
      </p:sp>
      <p:sp>
        <p:nvSpPr>
          <p:cNvPr id="6656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Once the subsystems are identified, their interfaces need to be identified.</a:t>
            </a:r>
          </a:p>
          <a:p>
            <a:r>
              <a:rPr lang="en-US" sz="1000" b="1">
                <a:latin typeface="ZapfHumnst BT" charset="0"/>
                <a:ea typeface="ＭＳ Ｐ明朝" charset="0"/>
              </a:rPr>
              <a:t>Identify candidate interfaces</a:t>
            </a:r>
            <a:r>
              <a:rPr lang="en-US" sz="1000">
                <a:latin typeface="ZapfHumnst BT" charset="0"/>
                <a:ea typeface="ＭＳ Ｐ明朝" charset="0"/>
              </a:rPr>
              <a:t>. Organize the subsystem responsibilities into groups of cohesive, related responsibilities. These groupings define the initial, first-cut set of interfaces for the subsystem.  To start with, identify an operation for each responsibility, complete with parameters and return values.</a:t>
            </a:r>
          </a:p>
          <a:p>
            <a:r>
              <a:rPr lang="en-US" sz="1000" b="1">
                <a:latin typeface="ZapfHumnst BT" charset="0"/>
                <a:ea typeface="ＭＳ Ｐ明朝" charset="0"/>
              </a:rPr>
              <a:t>Look for similarities between interfaces</a:t>
            </a:r>
            <a:r>
              <a:rPr lang="en-US" sz="1000">
                <a:latin typeface="ZapfHumnst BT" charset="0"/>
                <a:ea typeface="ＭＳ Ｐ明朝" charset="0"/>
              </a:rPr>
              <a:t>. Look for similar names, similar responsibilities, and similar operations. Extract common operations into a new interface. Be sure to look at existing interfaces as well, re-using them where possible.</a:t>
            </a:r>
          </a:p>
          <a:p>
            <a:r>
              <a:rPr lang="en-US" sz="1000" b="1">
                <a:latin typeface="ZapfHumnst BT" charset="0"/>
                <a:ea typeface="ＭＳ Ｐ明朝" charset="0"/>
              </a:rPr>
              <a:t>Define interface dependencies</a:t>
            </a:r>
            <a:r>
              <a:rPr lang="en-US" sz="1000">
                <a:latin typeface="ZapfHumnst BT" charset="0"/>
                <a:ea typeface="ＭＳ Ｐ明朝" charset="0"/>
              </a:rPr>
              <a:t>. Add dependency relationships from the interface to all classes and/or interfaces that appear in the interface operation signatures. </a:t>
            </a:r>
          </a:p>
          <a:p>
            <a:r>
              <a:rPr lang="en-US" sz="1000" b="1">
                <a:latin typeface="ZapfHumnst BT" charset="0"/>
                <a:ea typeface="ＭＳ Ｐ明朝" charset="0"/>
              </a:rPr>
              <a:t>Map the interfaces to subsystems</a:t>
            </a:r>
            <a:r>
              <a:rPr lang="en-US" sz="1000">
                <a:latin typeface="ZapfHumnst BT" charset="0"/>
                <a:ea typeface="ＭＳ Ｐ明朝" charset="0"/>
              </a:rPr>
              <a:t>.  Create realization associations from the subsystem to the interface(s) it realizes.</a:t>
            </a:r>
          </a:p>
          <a:p>
            <a:r>
              <a:rPr lang="en-US" sz="1000" b="1">
                <a:latin typeface="ZapfHumnst BT" charset="0"/>
                <a:ea typeface="ＭＳ Ｐ明朝" charset="0"/>
              </a:rPr>
              <a:t>Define the behavior specified by the interfaces</a:t>
            </a:r>
            <a:r>
              <a:rPr lang="en-US" sz="1000">
                <a:latin typeface="ZapfHumnst BT" charset="0"/>
                <a:ea typeface="ＭＳ Ｐ明朝" charset="0"/>
              </a:rPr>
              <a:t>. If the operations on the interface must be invoked in a particular order, define a state machine that illustrates the publicly visible (or inferred) states that any design element that realizes the interface must support. </a:t>
            </a:r>
          </a:p>
          <a:p>
            <a:r>
              <a:rPr lang="en-US" sz="1000" b="1">
                <a:latin typeface="ZapfHumnst BT" charset="0"/>
                <a:ea typeface="ＭＳ Ｐ明朝" charset="0"/>
              </a:rPr>
              <a:t>Package the interfaces</a:t>
            </a:r>
            <a:r>
              <a:rPr lang="en-US" sz="1000">
                <a:latin typeface="ZapfHumnst BT" charset="0"/>
                <a:ea typeface="ＭＳ Ｐ明朝" charset="0"/>
              </a:rPr>
              <a:t>. Interfaces can be managed and controlled independently of the subsystems themselves. Partition the interfaces </a:t>
            </a:r>
            <a:r>
              <a:rPr lang="en-AU" sz="1000">
                <a:latin typeface="ZapfHumnst BT" charset="0"/>
                <a:ea typeface="ＭＳ Ｐ明朝" charset="0"/>
              </a:rPr>
              <a:t>according to their responsibilities. </a:t>
            </a:r>
            <a:endParaRPr lang="en-US" sz="1000">
              <a:latin typeface="ZapfHumnst BT" charset="0"/>
              <a:ea typeface="ＭＳ Ｐ明朝" charset="0"/>
            </a:endParaRPr>
          </a:p>
        </p:txBody>
      </p:sp>
      <p:sp>
        <p:nvSpPr>
          <p:cNvPr id="386052" name="Text Box 4"/>
          <p:cNvSpPr txBox="1">
            <a:spLocks noChangeArrowheads="1"/>
          </p:cNvSpPr>
          <p:nvPr/>
        </p:nvSpPr>
        <p:spPr bwMode="auto">
          <a:xfrm>
            <a:off x="823913" y="893763"/>
            <a:ext cx="2582862"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Emphasize that the interfaces are completely defined in Identify Design Elements, including their signatures. This is important, as these interfaces will serve as synchronization points that enable parallel development.</a:t>
            </a:r>
          </a:p>
          <a:p>
            <a:pPr>
              <a:spcBef>
                <a:spcPct val="50000"/>
              </a:spcBef>
              <a:defRPr/>
            </a:pPr>
            <a:r>
              <a:rPr lang="en-AU" sz="1000">
                <a:latin typeface="ZapfHumnst BT" charset="0"/>
              </a:rPr>
              <a:t>The only restriction when identifying interface relationships is that there must be no resulting structure from any relationship, and that all features are public. </a:t>
            </a:r>
            <a:r>
              <a:rPr lang="en-US" sz="1000">
                <a:latin typeface="ZapfHumnst BT" charset="0"/>
              </a:rPr>
              <a:t>Defining the dependencies between interfaces provides useful coupling information to the architect.</a:t>
            </a:r>
          </a:p>
          <a:p>
            <a:pPr>
              <a:spcBef>
                <a:spcPct val="50000"/>
              </a:spcBef>
              <a:defRPr/>
            </a:pPr>
            <a:r>
              <a:rPr lang="en-US" sz="1000">
                <a:latin typeface="ZapfHumnst BT" charset="0"/>
              </a:rPr>
              <a:t>Interface state machines aid the user of the interface to better understand the interface, and will aid the designer of elements that realize the interface to provide the correct behavior for their elements.</a:t>
            </a:r>
          </a:p>
          <a:p>
            <a:pPr>
              <a:spcBef>
                <a:spcPct val="50000"/>
              </a:spcBef>
              <a:defRPr/>
            </a:pPr>
            <a:r>
              <a:rPr lang="en-AU" sz="1000">
                <a:latin typeface="ZapfHumnst BT" charset="0"/>
              </a:rPr>
              <a:t>If a subsystem implements only a single interface, it can be placed within the same parent package as the interface.</a:t>
            </a:r>
            <a:r>
              <a:rPr lang="en-US" sz="1000">
                <a:latin typeface="ZapfHumnst BT" charset="0"/>
              </a:rPr>
              <a:t> </a:t>
            </a:r>
          </a:p>
          <a:p>
            <a:pPr>
              <a:spcBef>
                <a:spcPct val="50000"/>
              </a:spcBef>
              <a:defRPr/>
            </a:pPr>
            <a:r>
              <a:rPr lang="en-US" sz="1000">
                <a:latin typeface="ZapfHumnst BT" charset="0"/>
              </a:rPr>
              <a:t>Interfaces are owned by the architect; changes to interfaces are always architecturally significant.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88098" name="Text Box 2"/>
          <p:cNvSpPr txBox="1">
            <a:spLocks noChangeArrowheads="1"/>
          </p:cNvSpPr>
          <p:nvPr/>
        </p:nvSpPr>
        <p:spPr bwMode="auto">
          <a:xfrm>
            <a:off x="823913" y="893763"/>
            <a:ext cx="2608262" cy="257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One convention for interface names is to use an </a:t>
            </a:r>
            <a:r>
              <a:rPr lang="ja-JP" altLang="en-US" sz="1000">
                <a:latin typeface="Arial"/>
              </a:rPr>
              <a:t>“</a:t>
            </a:r>
            <a:r>
              <a:rPr lang="en-US" sz="1000">
                <a:latin typeface="ZapfHumnst BT" charset="0"/>
              </a:rPr>
              <a:t>I</a:t>
            </a:r>
            <a:r>
              <a:rPr lang="ja-JP" altLang="en-US" sz="1000">
                <a:latin typeface="Arial"/>
              </a:rPr>
              <a:t>”</a:t>
            </a:r>
            <a:r>
              <a:rPr lang="en-US" sz="1000">
                <a:latin typeface="ZapfHumnst BT" charset="0"/>
              </a:rPr>
              <a:t> as the first character. That is the convention we will use in this course.</a:t>
            </a:r>
          </a:p>
          <a:p>
            <a:pPr>
              <a:spcBef>
                <a:spcPct val="50000"/>
              </a:spcBef>
              <a:defRPr/>
            </a:pPr>
            <a:r>
              <a:rPr lang="en-AU" sz="1000">
                <a:latin typeface="ZapfHumnst BT" charset="0"/>
              </a:rPr>
              <a:t>You cannot have any relationships except dependencies </a:t>
            </a:r>
            <a:r>
              <a:rPr lang="en-AU" sz="1000" b="1">
                <a:latin typeface="ZapfHumnst BT" charset="0"/>
              </a:rPr>
              <a:t>FROM</a:t>
            </a:r>
            <a:r>
              <a:rPr lang="en-AU" sz="1000">
                <a:latin typeface="ZapfHumnst BT" charset="0"/>
              </a:rPr>
              <a:t> an interface. As per the UML, you can only have a structural relationship </a:t>
            </a:r>
            <a:r>
              <a:rPr lang="en-AU" sz="1000" b="1">
                <a:latin typeface="ZapfHumnst BT" charset="0"/>
              </a:rPr>
              <a:t>TO</a:t>
            </a:r>
            <a:r>
              <a:rPr lang="en-AU" sz="1000">
                <a:latin typeface="ZapfHumnst BT" charset="0"/>
              </a:rPr>
              <a:t> an interface if it is not visible to that interface – that is, no navigability from interface to the other end</a:t>
            </a:r>
            <a:r>
              <a:rPr lang="en-US" sz="1000">
                <a:latin typeface="ZapfHumnst BT" charset="0"/>
              </a:rPr>
              <a:t>.</a:t>
            </a:r>
          </a:p>
          <a:p>
            <a:pPr>
              <a:spcBef>
                <a:spcPct val="50000"/>
              </a:spcBef>
              <a:defRPr/>
            </a:pPr>
            <a:r>
              <a:rPr lang="en-AU" sz="1000">
                <a:latin typeface="ZapfHumnst BT" charset="0"/>
              </a:rPr>
              <a:t>Interfaces are like classes with significant behavior – same documentation and diagrams apply to both. Additionally, if the interface is significant, a mechanism should be created to illustrate its use</a:t>
            </a:r>
            <a:r>
              <a:rPr lang="en-US" sz="1000">
                <a:latin typeface="ZapfHumnst BT" charset="0"/>
              </a:rPr>
              <a:t>.</a:t>
            </a:r>
          </a:p>
        </p:txBody>
      </p:sp>
      <p:sp>
        <p:nvSpPr>
          <p:cNvPr id="68612" name="Rectangle 3"/>
          <p:cNvSpPr>
            <a:spLocks noGrp="1" noRot="1" noChangeAspect="1" noChangeArrowheads="1"/>
          </p:cNvSpPr>
          <p:nvPr>
            <p:ph type="sldImg"/>
          </p:nvPr>
        </p:nvSpPr>
        <p:spPr>
          <a:xfrm>
            <a:off x="4937125" y="600075"/>
            <a:ext cx="3008313" cy="2255838"/>
          </a:xfrm>
          <a:solidFill>
            <a:srgbClr val="FFFFFF"/>
          </a:solidFill>
          <a:ln/>
        </p:spPr>
      </p:sp>
      <p:sp>
        <p:nvSpPr>
          <p:cNvPr id="68613"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b="1">
                <a:latin typeface="ZapfHumnst BT" charset="0"/>
                <a:ea typeface="ＭＳ Ｐ明朝" charset="0"/>
              </a:rPr>
              <a:t>Interface name</a:t>
            </a:r>
            <a:r>
              <a:rPr lang="en-US" sz="1000">
                <a:latin typeface="ZapfHumnst BT" charset="0"/>
                <a:ea typeface="ＭＳ Ｐ明朝" charset="0"/>
              </a:rPr>
              <a:t>: Name the interface to reflect the role it plays in the system. The name should be short — one-to-two words. It is not necessary to include the word "interface" in the name; it is implied by the type of model element (that is, interface).</a:t>
            </a:r>
          </a:p>
          <a:p>
            <a:r>
              <a:rPr lang="en-US" sz="1000" b="1">
                <a:latin typeface="ZapfHumnst BT" charset="0"/>
                <a:ea typeface="ＭＳ Ｐ明朝" charset="0"/>
              </a:rPr>
              <a:t>Interface description</a:t>
            </a:r>
            <a:r>
              <a:rPr lang="en-US" sz="1000">
                <a:latin typeface="ZapfHumnst BT" charset="0"/>
                <a:ea typeface="ＭＳ Ｐ明朝" charset="0"/>
              </a:rPr>
              <a:t>: The description should convey the responsibilities of the interface.The description should be several sentences long, up to a short paragraph. The description should not simply restate the name of the interface. Instead, it should illuminate the role the interface plays in the system.</a:t>
            </a:r>
          </a:p>
          <a:p>
            <a:r>
              <a:rPr lang="en-US" sz="1000" b="1">
                <a:latin typeface="ZapfHumnst BT" charset="0"/>
                <a:ea typeface="ＭＳ Ｐ明朝" charset="0"/>
              </a:rPr>
              <a:t>Operation definition</a:t>
            </a:r>
            <a:r>
              <a:rPr lang="en-US" sz="1000">
                <a:latin typeface="ZapfHumnst BT" charset="0"/>
                <a:ea typeface="ＭＳ Ｐ明朝" charset="0"/>
              </a:rPr>
              <a:t>: Each interface should provide a unique and well-defined set of operations. Operation names should reflect the result of the operation.  When an operation sets or gets information, including </a:t>
            </a:r>
            <a:r>
              <a:rPr lang="ja-JP" altLang="en-US" sz="1000">
                <a:latin typeface="Arial" charset="0"/>
                <a:ea typeface="ＭＳ Ｐ明朝" charset="0"/>
              </a:rPr>
              <a:t>“</a:t>
            </a:r>
            <a:r>
              <a:rPr lang="en-US" altLang="ja-JP" sz="1000">
                <a:latin typeface="ZapfHumnst BT" charset="0"/>
                <a:ea typeface="ＭＳ Ｐ明朝" charset="0"/>
              </a:rPr>
              <a:t>set</a:t>
            </a:r>
            <a:r>
              <a:rPr lang="ja-JP" altLang="en-US" sz="1000">
                <a:latin typeface="Arial" charset="0"/>
                <a:ea typeface="ＭＳ Ｐ明朝" charset="0"/>
              </a:rPr>
              <a:t>”</a:t>
            </a:r>
            <a:r>
              <a:rPr lang="en-US" altLang="ja-JP" sz="1000">
                <a:latin typeface="ZapfHumnst BT" charset="0"/>
                <a:ea typeface="ＭＳ Ｐ明朝" charset="0"/>
              </a:rPr>
              <a:t> or </a:t>
            </a:r>
            <a:r>
              <a:rPr lang="ja-JP" altLang="en-US" sz="1000">
                <a:latin typeface="Arial" charset="0"/>
                <a:ea typeface="ＭＳ Ｐ明朝" charset="0"/>
              </a:rPr>
              <a:t>“</a:t>
            </a:r>
            <a:r>
              <a:rPr lang="en-US" altLang="ja-JP" sz="1000">
                <a:latin typeface="ZapfHumnst BT" charset="0"/>
                <a:ea typeface="ＭＳ Ｐ明朝" charset="0"/>
              </a:rPr>
              <a:t>get</a:t>
            </a:r>
            <a:r>
              <a:rPr lang="ja-JP" altLang="en-US" sz="1000">
                <a:latin typeface="Arial" charset="0"/>
                <a:ea typeface="ＭＳ Ｐ明朝" charset="0"/>
              </a:rPr>
              <a:t>”</a:t>
            </a:r>
            <a:r>
              <a:rPr lang="en-US" altLang="ja-JP" sz="1000">
                <a:latin typeface="ZapfHumnst BT" charset="0"/>
                <a:ea typeface="ＭＳ Ｐ明朝" charset="0"/>
              </a:rPr>
              <a:t> in the name of the operation is redundant.  Give the operation the same name as the property of the model element that is being set or retrieved. Example: name() returns the name of the object; name(aString) sets the name of the object to aString.  </a:t>
            </a:r>
          </a:p>
          <a:p>
            <a:r>
              <a:rPr lang="en-US" sz="1000">
                <a:latin typeface="ZapfHumnst BT" charset="0"/>
                <a:ea typeface="ＭＳ Ｐ明朝" charset="0"/>
              </a:rPr>
              <a:t>The description of the operation should describe what the operation does, including any key algorithms, and what value it returns. Name the parameters of the operation to indicate what information is being passed to the operation. Identify the type of the parameter.</a:t>
            </a:r>
          </a:p>
          <a:p>
            <a:r>
              <a:rPr lang="en-US" sz="1000" b="1">
                <a:latin typeface="ZapfHumnst BT" charset="0"/>
                <a:ea typeface="ＭＳ Ｐ明朝" charset="0"/>
              </a:rPr>
              <a:t>Interface documentation</a:t>
            </a:r>
            <a:r>
              <a:rPr lang="en-US" sz="1000">
                <a:latin typeface="ZapfHumnst BT" charset="0"/>
                <a:ea typeface="ＭＳ Ｐ明朝" charset="0"/>
              </a:rPr>
              <a:t>: The behavior defined by the interface is specified as a set of operations.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90146" name="Text Box 2"/>
          <p:cNvSpPr txBox="1">
            <a:spLocks noChangeArrowheads="1"/>
          </p:cNvSpPr>
          <p:nvPr/>
        </p:nvSpPr>
        <p:spPr bwMode="auto">
          <a:xfrm>
            <a:off x="823913" y="893763"/>
            <a:ext cx="2628900" cy="78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Emphasize the rationale for choosing these subsystems — external system access.</a:t>
            </a:r>
          </a:p>
          <a:p>
            <a:pPr>
              <a:defRPr/>
            </a:pPr>
            <a:endParaRPr lang="en-US" sz="1000">
              <a:latin typeface="ZapfHumnst BT" charset="0"/>
            </a:endParaRPr>
          </a:p>
          <a:p>
            <a:pPr>
              <a:spcBef>
                <a:spcPct val="50000"/>
              </a:spcBef>
              <a:defRPr/>
            </a:pPr>
            <a:endParaRPr lang="en-US" sz="1000">
              <a:latin typeface="ZapfHumnst BT" charset="0"/>
            </a:endParaRPr>
          </a:p>
        </p:txBody>
      </p:sp>
      <p:sp>
        <p:nvSpPr>
          <p:cNvPr id="70660" name="Rectangle 3"/>
          <p:cNvSpPr>
            <a:spLocks noGrp="1" noRot="1" noChangeAspect="1" noChangeArrowheads="1"/>
          </p:cNvSpPr>
          <p:nvPr>
            <p:ph type="sldImg"/>
          </p:nvPr>
        </p:nvSpPr>
        <p:spPr>
          <a:xfrm>
            <a:off x="4937125" y="600075"/>
            <a:ext cx="3008313" cy="2255838"/>
          </a:xfrm>
          <a:solidFill>
            <a:srgbClr val="FFFFFF"/>
          </a:solidFill>
          <a:ln/>
        </p:spPr>
      </p:sp>
      <p:sp>
        <p:nvSpPr>
          <p:cNvPr id="7066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During Use-Case Analysis, we modeled two boundary classes, the BillingSystem and the CourseCatalogSystem, whose responsibilities were to cover the details of the interfaces to the external systems. It was decided by the architects of the Course Registration System that the interactions to support external system access will be more complex than can be implemented in a single class. Thus, subsystems were identified to encapsulate these responsibilities and provide interfaces that give the external systems access. The above diagram includes these subsystems, as well as their interfaces. </a:t>
            </a:r>
          </a:p>
          <a:p>
            <a:r>
              <a:rPr lang="en-US" sz="1000">
                <a:latin typeface="ZapfHumnst BT" charset="0"/>
                <a:ea typeface="ＭＳ Ｐ明朝" charset="0"/>
              </a:rPr>
              <a:t>The BillingSystem subsystem provides an interface to the external billing system. It is used to submit a bill when registration ends and students have been registered in courses.  </a:t>
            </a:r>
          </a:p>
          <a:p>
            <a:r>
              <a:rPr lang="en-US" sz="1000">
                <a:latin typeface="ZapfHumnst BT" charset="0"/>
                <a:ea typeface="ＭＳ Ｐ明朝" charset="0"/>
              </a:rPr>
              <a:t>The CourseCatalogSystem subsystem encapsulates all the work involved for communicating to the legacy Course Catalog System. The system provides access to the unabridged catalog of all courses and course offerings provided by the university, including those from previous semesters.</a:t>
            </a:r>
          </a:p>
          <a:p>
            <a:r>
              <a:rPr lang="en-US" sz="1000">
                <a:latin typeface="ZapfHumnst BT" charset="0"/>
                <a:ea typeface="ＭＳ Ｐ明朝" charset="0"/>
              </a:rPr>
              <a:t>These are subsystems rather than packages because a simple interface to their complex internal behaviors can be created. Also, by using a subsystem with an explicit and stable interface, the particulars of the external systems to be used (in this case,  the Billing System and the legacy Course Catalog System) could be changed at a later date with no impact on the rest of the system.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2707" name="Rectangle 2"/>
          <p:cNvSpPr>
            <a:spLocks noGrp="1" noRot="1" noChangeAspect="1" noChangeArrowheads="1"/>
          </p:cNvSpPr>
          <p:nvPr>
            <p:ph type="sldImg"/>
          </p:nvPr>
        </p:nvSpPr>
        <p:spPr>
          <a:xfrm>
            <a:off x="4937125" y="600075"/>
            <a:ext cx="3008313" cy="2255838"/>
          </a:xfrm>
          <a:solidFill>
            <a:srgbClr val="FFFFFF"/>
          </a:solidFill>
          <a:ln/>
        </p:spPr>
      </p:sp>
      <p:sp>
        <p:nvSpPr>
          <p:cNvPr id="72708"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table is an example of how you could document the mapping of analysis classes to design elements. This may be refined as the Design process continues.</a:t>
            </a:r>
          </a:p>
          <a:p>
            <a:endParaRPr lang="en-US" sz="1000">
              <a:latin typeface="ZapfHumnst BT" charset="0"/>
              <a:ea typeface="ＭＳ Ｐ明朝"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482306" name="Text Box 2"/>
          <p:cNvSpPr txBox="1">
            <a:spLocks noChangeArrowheads="1"/>
          </p:cNvSpPr>
          <p:nvPr/>
        </p:nvSpPr>
        <p:spPr bwMode="auto">
          <a:xfrm>
            <a:off x="823913" y="893763"/>
            <a:ext cx="2679700" cy="5327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There may be some concern over the use of </a:t>
            </a:r>
            <a:r>
              <a:rPr lang="ja-JP" altLang="en-US" sz="1000">
                <a:latin typeface="Arial"/>
              </a:rPr>
              <a:t>“</a:t>
            </a:r>
            <a:r>
              <a:rPr lang="en-US" sz="1000">
                <a:latin typeface="ZapfHumnst BT" charset="0"/>
              </a:rPr>
              <a:t>proxy.</a:t>
            </a:r>
            <a:r>
              <a:rPr lang="ja-JP" altLang="en-US" sz="1000">
                <a:latin typeface="Arial"/>
              </a:rPr>
              <a:t>”</a:t>
            </a:r>
            <a:r>
              <a:rPr lang="en-US" sz="1000">
                <a:latin typeface="ZapfHumnst BT" charset="0"/>
              </a:rPr>
              <a:t> However, using &lt;&lt;subsystem proxy&gt;&gt; should remove any ambiguous confusion with the "proxy" design pattern. (Although it is in a loose way, an instance of the design pattern, at least at Design time.)</a:t>
            </a:r>
            <a:br>
              <a:rPr lang="en-US" sz="1000">
                <a:latin typeface="ZapfHumnst BT" charset="0"/>
              </a:rPr>
            </a:br>
            <a:r>
              <a:rPr lang="en-US" sz="1000">
                <a:latin typeface="ZapfHumnst BT" charset="0"/>
              </a:rPr>
              <a:t>Note: The stereotype was changed from &lt;&lt;façade&gt;&gt; to &lt;subsystem proxy&gt;&gt; in RUP v5.5.</a:t>
            </a:r>
          </a:p>
          <a:p>
            <a:pPr>
              <a:defRPr/>
            </a:pPr>
            <a:r>
              <a:rPr lang="en-US" sz="1000">
                <a:latin typeface="ZapfHumnst BT" charset="0"/>
              </a:rPr>
              <a:t>This convention is useful when using Rose, since Rose does not fully support subsystems yet. (You can</a:t>
            </a:r>
            <a:r>
              <a:rPr lang="ja-JP" altLang="en-US" sz="1000">
                <a:latin typeface="Arial"/>
              </a:rPr>
              <a:t>’</a:t>
            </a:r>
            <a:r>
              <a:rPr lang="en-US" sz="1000">
                <a:latin typeface="ZapfHumnst BT" charset="0"/>
              </a:rPr>
              <a:t>t include subsystems in interaction diagrams.) The subsystem proxy class can act in place of the subsystem in sequence diagrams, and collaboration diagrams in which a subsystem cannot (today) appear in Rose. Use a subsystem proxy when you want to indicate usage of a specific subsystem.  The subsystem proxy realizes the interfaces realized by the subsystem.  To enable the subsystem proxy to provide all of the operations defined by the interfaces of the subsystem create a new class diagram in the subsystem package and give it the name </a:t>
            </a:r>
            <a:r>
              <a:rPr lang="en-US" sz="1000" b="1">
                <a:latin typeface="ZapfHumnst BT" charset="0"/>
              </a:rPr>
              <a:t>Interface Realizations</a:t>
            </a:r>
            <a:r>
              <a:rPr lang="en-US" sz="1000">
                <a:latin typeface="ZapfHumnst BT" charset="0"/>
              </a:rPr>
              <a:t>. You can then drag and drop the subsystem proxy class into the new diagram. Draw realization associations from the subsystem proxy class to the interface classes that the proxy realizes, making sure that all the interface operations are defined in the subsystem proxy class. </a:t>
            </a:r>
          </a:p>
          <a:p>
            <a:pPr>
              <a:defRPr/>
            </a:pPr>
            <a:endParaRPr lang="en-US" sz="1000">
              <a:latin typeface="ZapfHumnst BT" charset="0"/>
            </a:endParaRPr>
          </a:p>
        </p:txBody>
      </p:sp>
      <p:sp>
        <p:nvSpPr>
          <p:cNvPr id="74756" name="Rectangle 3"/>
          <p:cNvSpPr>
            <a:spLocks noGrp="1" noRot="1" noChangeAspect="1" noChangeArrowheads="1"/>
          </p:cNvSpPr>
          <p:nvPr>
            <p:ph type="sldImg"/>
          </p:nvPr>
        </p:nvSpPr>
        <p:spPr>
          <a:xfrm>
            <a:off x="4937125" y="600075"/>
            <a:ext cx="3008313" cy="2255838"/>
          </a:xfrm>
          <a:solidFill>
            <a:srgbClr val="FFFFFF"/>
          </a:solidFill>
          <a:ln/>
        </p:spPr>
      </p:sp>
      <p:sp>
        <p:nvSpPr>
          <p:cNvPr id="74757"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For this course, we will represent subsystems as three items in the model: </a:t>
            </a:r>
          </a:p>
          <a:p>
            <a:pPr marL="228600" lvl="1" indent="-114300">
              <a:buFontTx/>
              <a:buChar char="•"/>
            </a:pPr>
            <a:r>
              <a:rPr lang="en-US" sz="1000">
                <a:latin typeface="ZapfHumnst BT" charset="0"/>
                <a:ea typeface="ＭＳ Ｐ明朝" charset="0"/>
              </a:rPr>
              <a:t>A &lt;&lt;subsystem&gt;&gt; package (that is, package with a stereotype of &lt;&lt;subsystem&gt;&gt;), </a:t>
            </a:r>
          </a:p>
          <a:p>
            <a:pPr marL="228600" lvl="1" indent="-114300">
              <a:buFontTx/>
              <a:buChar char="•"/>
            </a:pPr>
            <a:r>
              <a:rPr lang="en-US" sz="1000">
                <a:latin typeface="ZapfHumnst BT" charset="0"/>
                <a:ea typeface="ＭＳ Ｐ明朝" charset="0"/>
              </a:rPr>
              <a:t>A &lt;&lt;subsystem proxy&gt;&gt; class (that is, class with a stereotype of &lt;&lt;subsystem proxy&gt;&gt;)</a:t>
            </a:r>
          </a:p>
          <a:p>
            <a:pPr marL="228600" lvl="1" indent="-114300">
              <a:buFontTx/>
              <a:buChar char="•"/>
            </a:pPr>
            <a:r>
              <a:rPr lang="en-US" sz="1000">
                <a:latin typeface="ZapfHumnst BT" charset="0"/>
                <a:ea typeface="ＭＳ Ｐ明朝" charset="0"/>
              </a:rPr>
              <a:t>A subsystem interface (class with a stereotype of &lt;&lt;interface&gt;&gt;.  The interface names will start with an </a:t>
            </a:r>
            <a:r>
              <a:rPr lang="ja-JP" altLang="en-US" sz="1000">
                <a:latin typeface="Arial" charset="0"/>
                <a:ea typeface="ＭＳ Ｐ明朝" charset="0"/>
              </a:rPr>
              <a:t>‘</a:t>
            </a:r>
            <a:r>
              <a:rPr lang="en-US" altLang="ja-JP" sz="1000">
                <a:latin typeface="ZapfHumnst BT" charset="0"/>
                <a:ea typeface="ＭＳ Ｐ明朝" charset="0"/>
              </a:rPr>
              <a:t>I</a:t>
            </a:r>
            <a:r>
              <a:rPr lang="ja-JP" altLang="en-US" sz="1000">
                <a:latin typeface="Arial" charset="0"/>
                <a:ea typeface="ＭＳ Ｐ明朝" charset="0"/>
              </a:rPr>
              <a:t>’</a:t>
            </a:r>
            <a:r>
              <a:rPr lang="en-US" altLang="ja-JP" sz="1000">
                <a:latin typeface="ZapfHumnst BT" charset="0"/>
                <a:ea typeface="ＭＳ Ｐ明朝" charset="0"/>
              </a:rPr>
              <a:t>. </a:t>
            </a:r>
          </a:p>
          <a:p>
            <a:r>
              <a:rPr lang="en-US" sz="1000">
                <a:latin typeface="ZapfHumnst BT" charset="0"/>
                <a:ea typeface="ＭＳ Ｐ明朝" charset="0"/>
              </a:rPr>
              <a:t>The &lt;&lt;subsystem&gt;&gt; package provides a container for the elements that comprise the subsystem, the interaction diagrams that describe how the subsystem elements collaborate to implement the operations of the interfaces the subsystem realizes, and other diagrams that clarify the subsystem elements. The subsystem realizes the interface.</a:t>
            </a:r>
          </a:p>
          <a:p>
            <a:r>
              <a:rPr lang="en-US" sz="1000">
                <a:latin typeface="ZapfHumnst BT" charset="0"/>
                <a:ea typeface="ＭＳ Ｐ明朝" charset="0"/>
              </a:rPr>
              <a:t>The &lt;&lt;subsystem proxy&gt;&gt; class realizes the interface(s) (as a proxy) and will orchestrate the implementation of the subsystem interface(s) operations. (This will be discussed further in the module on Subsystem Design.)</a:t>
            </a:r>
          </a:p>
          <a:p>
            <a:r>
              <a:rPr lang="en-US" sz="1000">
                <a:latin typeface="ZapfHumnst BT" charset="0"/>
                <a:ea typeface="ＭＳ Ｐ明朝" charset="0"/>
              </a:rPr>
              <a:t>Such conventions make the consistent modeling of subsystems easier.  We will see later in the course how we utilize this convention in representing subsystems in our diagrams.</a:t>
            </a:r>
          </a:p>
          <a:p>
            <a:r>
              <a:rPr lang="en-US" sz="1000">
                <a:latin typeface="ZapfHumnst BT" charset="0"/>
                <a:ea typeface="ＭＳ Ｐ明朝" charset="0"/>
              </a:rPr>
              <a:t>Remember, interfaces are EXTERNAL to the subsystem package.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8</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6803" name="Rectangle 2"/>
          <p:cNvSpPr>
            <a:spLocks noGrp="1" noRot="1" noChangeAspect="1" noChangeArrowheads="1"/>
          </p:cNvSpPr>
          <p:nvPr>
            <p:ph type="sldImg"/>
          </p:nvPr>
        </p:nvSpPr>
        <p:spPr>
          <a:xfrm>
            <a:off x="4937125" y="600075"/>
            <a:ext cx="3008313" cy="2255838"/>
          </a:xfrm>
          <a:solidFill>
            <a:srgbClr val="FFFFFF"/>
          </a:solidFill>
          <a:ln/>
        </p:spPr>
      </p:sp>
      <p:sp>
        <p:nvSpPr>
          <p:cNvPr id="76804"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is a context diagram for the CourseCatalogSystem subsystem.</a:t>
            </a:r>
          </a:p>
          <a:p>
            <a:r>
              <a:rPr lang="en-US" sz="1000">
                <a:latin typeface="ZapfHumnst BT" charset="0"/>
                <a:ea typeface="ＭＳ Ｐ明朝" charset="0"/>
              </a:rPr>
              <a:t>A subsystem context class diagram should contain the subsystem, interface(s), associated realizes relationship(s), and any subsystem relationships (both to/from the subsystem and from/to other design elements).</a:t>
            </a:r>
          </a:p>
          <a:p>
            <a:r>
              <a:rPr lang="en-US" sz="1000">
                <a:latin typeface="ZapfHumnst BT" charset="0"/>
                <a:ea typeface="ＭＳ Ｐ明朝" charset="0"/>
              </a:rPr>
              <a:t>The ICourseCatalogSystem interface is dependent on the CourseOfferingList class as the CourseOfferingList class appears in the signature of one its operations.  </a:t>
            </a:r>
          </a:p>
          <a:p>
            <a:r>
              <a:rPr lang="en-US" sz="1000">
                <a:latin typeface="ZapfHumnst BT" charset="0"/>
                <a:ea typeface="ＭＳ Ｐ明朝" charset="0"/>
              </a:rPr>
              <a:t>The RegistrationController and the CloseRegistrationController classes are dependent on the ICourseCatalogSystem interface to obtain the list of CourseOfferings being offered for a particular semester.</a:t>
            </a:r>
          </a:p>
          <a:p>
            <a:r>
              <a:rPr lang="en-US" sz="1000">
                <a:latin typeface="ZapfHumnst BT" charset="0"/>
                <a:ea typeface="ＭＳ Ｐ明朝" charset="0"/>
              </a:rPr>
              <a:t>Notice the use of the modeling conventions, especially the subsystem proxy class and the realization relationship.</a:t>
            </a:r>
          </a:p>
          <a:p>
            <a:r>
              <a:rPr lang="en-US" sz="1000">
                <a:latin typeface="ZapfHumnst BT" charset="0"/>
                <a:ea typeface="ＭＳ Ｐ明朝" charset="0"/>
              </a:rPr>
              <a:t>In </a:t>
            </a:r>
            <a:r>
              <a:rPr lang="en-US" sz="1000" b="1">
                <a:latin typeface="ZapfHumnst BT" charset="0"/>
                <a:ea typeface="ＭＳ Ｐ明朝" charset="0"/>
              </a:rPr>
              <a:t>Identify Design Elements</a:t>
            </a:r>
            <a:r>
              <a:rPr lang="en-US" sz="1000">
                <a:latin typeface="ZapfHumnst BT" charset="0"/>
                <a:ea typeface="ＭＳ Ｐ明朝" charset="0"/>
              </a:rPr>
              <a:t>, the interfaces are completely defined, including their signatures.  This is important, as these interfaces will serve as synchronization points that enable parallel development.  </a:t>
            </a:r>
          </a:p>
          <a:p>
            <a:r>
              <a:rPr lang="en-US" sz="1000">
                <a:latin typeface="ZapfHumnst BT" charset="0"/>
                <a:ea typeface="ＭＳ Ｐ明朝" charset="0"/>
              </a:rPr>
              <a:t>There is not a Semester class.  It is envisioned that this will be some type of enumeration in the implementation.</a:t>
            </a:r>
          </a:p>
        </p:txBody>
      </p:sp>
      <p:sp>
        <p:nvSpPr>
          <p:cNvPr id="484356" name="Text Box 4"/>
          <p:cNvSpPr txBox="1">
            <a:spLocks noChangeArrowheads="1"/>
          </p:cNvSpPr>
          <p:nvPr/>
        </p:nvSpPr>
        <p:spPr bwMode="auto">
          <a:xfrm>
            <a:off x="823913" y="893763"/>
            <a:ext cx="2655887" cy="142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Some might question the definition of the &lt;&lt;subsystem proxy&gt;&gt; class at this point by asking </a:t>
            </a:r>
            <a:r>
              <a:rPr lang="ja-JP" altLang="en-US" sz="1000">
                <a:latin typeface="Arial"/>
              </a:rPr>
              <a:t>“</a:t>
            </a:r>
            <a:r>
              <a:rPr lang="en-US" sz="1000">
                <a:latin typeface="ZapfHumnst BT" charset="0"/>
              </a:rPr>
              <a:t>Since it is inside the subsystem package, shouldn</a:t>
            </a:r>
            <a:r>
              <a:rPr lang="ja-JP" altLang="en-US" sz="1000">
                <a:latin typeface="Arial"/>
              </a:rPr>
              <a:t>’</a:t>
            </a:r>
            <a:r>
              <a:rPr lang="en-US" sz="1000">
                <a:latin typeface="ZapfHumnst BT" charset="0"/>
              </a:rPr>
              <a:t>t its definition be deferred to Subsystem Design?</a:t>
            </a:r>
            <a:r>
              <a:rPr lang="ja-JP" altLang="en-US" sz="1000">
                <a:latin typeface="Arial"/>
              </a:rPr>
              <a:t>”</a:t>
            </a:r>
            <a:endParaRPr lang="en-US" sz="1000">
              <a:latin typeface="ZapfHumnst BT" charset="0"/>
            </a:endParaRPr>
          </a:p>
          <a:p>
            <a:pPr>
              <a:spcBef>
                <a:spcPct val="50000"/>
              </a:spcBef>
              <a:defRPr/>
            </a:pPr>
            <a:r>
              <a:rPr lang="en-US" sz="1000">
                <a:latin typeface="ZapfHumnst BT" charset="0"/>
              </a:rPr>
              <a:t>Well, it is defined here, because we need it, so we can define the realization relationship for the interface.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Mastering OOAD w/ UML 2.0 – Instructor Notes</a:t>
            </a:r>
          </a:p>
        </p:txBody>
      </p:sp>
      <p:sp>
        <p:nvSpPr>
          <p:cNvPr id="5"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78851" name="Rectangle 2"/>
          <p:cNvSpPr>
            <a:spLocks noGrp="1" noRot="1" noChangeAspect="1" noChangeArrowheads="1"/>
          </p:cNvSpPr>
          <p:nvPr>
            <p:ph type="sldImg"/>
          </p:nvPr>
        </p:nvSpPr>
        <p:spPr>
          <a:xfrm>
            <a:off x="4937125" y="600075"/>
            <a:ext cx="3008313" cy="2255838"/>
          </a:xfrm>
          <a:solidFill>
            <a:srgbClr val="FFFFFF"/>
          </a:solidFill>
          <a:ln/>
        </p:spPr>
      </p:sp>
      <p:sp>
        <p:nvSpPr>
          <p:cNvPr id="78852"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The above is a context diagram for the BillingSystem subsystem.</a:t>
            </a:r>
          </a:p>
          <a:p>
            <a:r>
              <a:rPr lang="en-US" sz="1000">
                <a:latin typeface="ZapfHumnst BT" charset="0"/>
                <a:ea typeface="ＭＳ Ｐ明朝" charset="0"/>
              </a:rPr>
              <a:t>A subsystem context class diagram should contain the subsystem, interface(s), associated realizes relationship(s), and any subsystem relationships (both to/from the subsystem and from/to other design elements).</a:t>
            </a:r>
          </a:p>
          <a:p>
            <a:r>
              <a:rPr lang="en-US" sz="1000">
                <a:latin typeface="ZapfHumnst BT" charset="0"/>
                <a:ea typeface="ＭＳ Ｐ明朝" charset="0"/>
              </a:rPr>
              <a:t>The IBillingSystem interface is dependent on the student class as the student class appears in the signature of one its operations. (Stay tuned for dependencies in the Class Design module.)  </a:t>
            </a:r>
          </a:p>
          <a:p>
            <a:r>
              <a:rPr lang="en-US" sz="1000">
                <a:latin typeface="ZapfHumnst BT" charset="0"/>
                <a:ea typeface="ＭＳ Ｐ明朝" charset="0"/>
              </a:rPr>
              <a:t>The CloseRegistrationController is dependent on the IBillingSystem interface to bill the student for the courses he or she is enrolled in.</a:t>
            </a:r>
          </a:p>
          <a:p>
            <a:r>
              <a:rPr lang="en-US" sz="1000">
                <a:latin typeface="ZapfHumnst BT" charset="0"/>
                <a:ea typeface="ＭＳ Ｐ明朝" charset="0"/>
              </a:rPr>
              <a:t>Notice the use of the modeling conventions, especially the subsystem proxy class and the realization relationship.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42</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112967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EA4E6F-E8E3-EF4B-B510-DBC3FD0D7E45}"/>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0BD86E3B-F948-3B4B-9A9B-30092795B31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49186" name="Text Box 2">
            <a:extLst>
              <a:ext uri="{FF2B5EF4-FFF2-40B4-BE49-F238E27FC236}">
                <a16:creationId xmlns:a16="http://schemas.microsoft.com/office/drawing/2014/main" id="{DC1A2ABC-3EC9-F64D-AC13-EF5548EA188A}"/>
              </a:ext>
            </a:extLst>
          </p:cNvPr>
          <p:cNvSpPr txBox="1">
            <a:spLocks noChangeArrowheads="1"/>
          </p:cNvSpPr>
          <p:nvPr/>
        </p:nvSpPr>
        <p:spPr bwMode="auto">
          <a:xfrm>
            <a:off x="584200" y="1203325"/>
            <a:ext cx="1897063"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ZapfHumnst BT" pitchFamily="34" charset="0"/>
              </a:rPr>
              <a:t>Discuss some of the benefits of doing this well: portability, reuse, insulation from change, and so on.</a:t>
            </a:r>
          </a:p>
          <a:p>
            <a:pPr>
              <a:spcBef>
                <a:spcPct val="50000"/>
              </a:spcBef>
            </a:pPr>
            <a:r>
              <a:rPr lang="en-US" altLang="en-US">
                <a:latin typeface="ZapfHumnst BT" pitchFamily="34" charset="0"/>
              </a:rPr>
              <a:t>There should not be any public classes within a subsystem; the only thing a subsystem should expose to the outside world is its interfaces.  </a:t>
            </a:r>
          </a:p>
          <a:p>
            <a:pPr>
              <a:spcBef>
                <a:spcPct val="50000"/>
              </a:spcBef>
            </a:pPr>
            <a:r>
              <a:rPr lang="en-US" altLang="en-US">
                <a:latin typeface="ZapfHumnst BT" pitchFamily="34" charset="0"/>
              </a:rPr>
              <a:t>These guidelines will be applied throughout this module as we describe how to perform the detailed design of a subsystem. This slide is meant to provide the student with an “overall vision” for the subsystem design.  </a:t>
            </a:r>
          </a:p>
          <a:p>
            <a:pPr>
              <a:spcBef>
                <a:spcPct val="50000"/>
              </a:spcBef>
            </a:pPr>
            <a:endParaRPr lang="en-US" altLang="en-US">
              <a:latin typeface="ZapfHumnst BT" pitchFamily="34" charset="0"/>
            </a:endParaRPr>
          </a:p>
        </p:txBody>
      </p:sp>
      <p:sp>
        <p:nvSpPr>
          <p:cNvPr id="349187" name="Rectangle 3">
            <a:extLst>
              <a:ext uri="{FF2B5EF4-FFF2-40B4-BE49-F238E27FC236}">
                <a16:creationId xmlns:a16="http://schemas.microsoft.com/office/drawing/2014/main" id="{6877F2D3-9386-5E46-9F0F-CFB4899EA91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49188" name="Rectangle 4">
            <a:extLst>
              <a:ext uri="{FF2B5EF4-FFF2-40B4-BE49-F238E27FC236}">
                <a16:creationId xmlns:a16="http://schemas.microsoft.com/office/drawing/2014/main" id="{E8296745-2724-6149-9B6A-E8513338DB4B}"/>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Each subsystem should be as independent as possible from other parts of the system. It should be possible to evolve different parts of the system independently from other parts. This minimizes the impact of changes and eases maintenance efforts.</a:t>
            </a:r>
          </a:p>
          <a:p>
            <a:r>
              <a:rPr lang="en-US" altLang="en-US" sz="1000">
                <a:latin typeface="ZapfHumnst BT" pitchFamily="34" charset="0"/>
              </a:rPr>
              <a:t>It should be possible to replace any part of the system with a new part, provided the new part supports the same interfaces. In order to ensure that subsystems are replaceable elements in the model, the following conditions are necessary:</a:t>
            </a:r>
          </a:p>
          <a:p>
            <a:pPr marL="228600" lvl="1" indent="-114300">
              <a:buFontTx/>
              <a:buChar char="•"/>
            </a:pPr>
            <a:r>
              <a:rPr lang="en-US" altLang="en-US" sz="1000">
                <a:latin typeface="ZapfHumnst BT" pitchFamily="34" charset="0"/>
              </a:rPr>
              <a:t>A subsystem should not expose any of its contents. No element contained by a subsystem should have “public” visibility. No element outside the subsystem should depend on the existence of a particular element inside the subsystem.</a:t>
            </a:r>
          </a:p>
          <a:p>
            <a:pPr marL="228600" lvl="1" indent="-114300">
              <a:buFontTx/>
              <a:buChar char="•"/>
            </a:pPr>
            <a:r>
              <a:rPr lang="en-US" altLang="en-US" sz="1000">
                <a:latin typeface="ZapfHumnst BT" pitchFamily="34" charset="0"/>
              </a:rPr>
              <a:t>A subsystem should depend only on the interfaces of other model elements, so that it is not directly dependent on any specific model elements outside the subsystem. The exceptions are cases where a number of subsystems share a set of class definitions in common, in which case those subsystems “import” the contents of the packages that contain the common classes. This should be done only with packages in lower layers in the architecture, and only to ensure that common definitions of classes that must pass between subsystems are consistently defined.</a:t>
            </a:r>
          </a:p>
          <a:p>
            <a:pPr marL="228600" lvl="1" indent="-114300">
              <a:buFontTx/>
              <a:buChar char="•"/>
            </a:pPr>
            <a:r>
              <a:rPr lang="en-US" altLang="en-US" sz="1000">
                <a:latin typeface="ZapfHumnst BT" pitchFamily="34" charset="0"/>
              </a:rPr>
              <a:t>All dependencies on a subsystem should be dependencies on the subsystem interfaces. Clients of a subsystem are dependent on the subsystem interface(s), not on elements within the subsystem.  In that way, the subsystem can be replaced by any other subsystem that realizes the same interfaces.</a:t>
            </a:r>
          </a:p>
        </p:txBody>
      </p:sp>
    </p:spTree>
    <p:extLst>
      <p:ext uri="{BB962C8B-B14F-4D97-AF65-F5344CB8AC3E}">
        <p14:creationId xmlns:p14="http://schemas.microsoft.com/office/powerpoint/2010/main" val="1842594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72948D2-21B6-4C4E-A990-974C618DCD66}"/>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DE9D5D31-D141-5245-A64A-3F5DAFEFEFFA}"/>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3282" name="Rectangle 2">
            <a:extLst>
              <a:ext uri="{FF2B5EF4-FFF2-40B4-BE49-F238E27FC236}">
                <a16:creationId xmlns:a16="http://schemas.microsoft.com/office/drawing/2014/main" id="{69878828-B69B-034D-B71E-8CB92C95D92D}"/>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44DE3205-C1B3-E24D-A4FB-434EA23CD176}"/>
              </a:ext>
            </a:extLst>
          </p:cNvPr>
          <p:cNvSpPr>
            <a:spLocks noGrp="1" noChangeArrowheads="1"/>
          </p:cNvSpPr>
          <p:nvPr>
            <p:ph type="body" idx="1"/>
          </p:nvPr>
        </p:nvSpPr>
        <p:spPr/>
        <p:txBody>
          <a:bodyPr/>
          <a:lstStyle/>
          <a:p>
            <a:r>
              <a:rPr lang="en-US" altLang="en-US" sz="1000">
                <a:latin typeface="ZapfHumnst BT" pitchFamily="34" charset="0"/>
              </a:rPr>
              <a:t>This slide shows the major steps involved in the </a:t>
            </a:r>
            <a:r>
              <a:rPr lang="en-US" altLang="en-US" sz="1000" b="1">
                <a:latin typeface="ZapfHumnst BT" pitchFamily="34" charset="0"/>
              </a:rPr>
              <a:t>Subsystem Design</a:t>
            </a:r>
            <a:r>
              <a:rPr lang="en-US" altLang="en-US" sz="1000">
                <a:latin typeface="ZapfHumnst BT" pitchFamily="34" charset="0"/>
              </a:rPr>
              <a:t> activity.</a:t>
            </a:r>
          </a:p>
          <a:p>
            <a:r>
              <a:rPr lang="en-US" altLang="en-US" sz="1000">
                <a:latin typeface="ZapfHumnst BT" pitchFamily="34" charset="0"/>
              </a:rPr>
              <a:t>We first must take the responsibilities allocated to the subsystems and further allocate those responsibilities to the subsystem elements.  </a:t>
            </a:r>
          </a:p>
          <a:p>
            <a:r>
              <a:rPr lang="en-US" altLang="en-US" sz="1000">
                <a:latin typeface="ZapfHumnst BT" pitchFamily="34" charset="0"/>
              </a:rPr>
              <a:t>Once the subsystem elements have been identified, the internal structure of the subsystems (a.k.a. subsystem element relationships) must be documented.  </a:t>
            </a:r>
          </a:p>
          <a:p>
            <a:r>
              <a:rPr lang="en-US" altLang="en-US" sz="1000">
                <a:latin typeface="ZapfHumnst BT" pitchFamily="34" charset="0"/>
              </a:rPr>
              <a:t>Once you know how the subsystem will implement its responsibilities, you need to document the interfaces upon which the subsystem is dependent.</a:t>
            </a:r>
          </a:p>
          <a:p>
            <a:r>
              <a:rPr lang="en-US" altLang="en-US" sz="1000">
                <a:latin typeface="ZapfHumnst BT" pitchFamily="34" charset="0"/>
              </a:rPr>
              <a:t>Finally, we will discuss the kinds of things you should look for when reviewing the results of </a:t>
            </a:r>
            <a:r>
              <a:rPr lang="en-US" altLang="en-US" sz="1000" b="1">
                <a:latin typeface="ZapfHumnst BT" pitchFamily="34" charset="0"/>
              </a:rPr>
              <a:t>Subsystem Design</a:t>
            </a:r>
            <a:r>
              <a:rPr lang="en-US" altLang="en-US" sz="1000">
                <a:latin typeface="ZapfHumnst BT" pitchFamily="34" charset="0"/>
              </a:rPr>
              <a:t>.</a:t>
            </a:r>
          </a:p>
          <a:p>
            <a:endParaRPr lang="en-US" altLang="en-US" sz="1000">
              <a:latin typeface="ZapfHumnst BT" pitchFamily="34" charset="0"/>
            </a:endParaRPr>
          </a:p>
        </p:txBody>
      </p:sp>
      <p:sp>
        <p:nvSpPr>
          <p:cNvPr id="353284" name="Text Box 4">
            <a:extLst>
              <a:ext uri="{FF2B5EF4-FFF2-40B4-BE49-F238E27FC236}">
                <a16:creationId xmlns:a16="http://schemas.microsoft.com/office/drawing/2014/main" id="{4978AC84-518E-CA4D-8654-10565DE6AD87}"/>
              </a:ext>
            </a:extLst>
          </p:cNvPr>
          <p:cNvSpPr txBox="1">
            <a:spLocks noChangeArrowheads="1"/>
          </p:cNvSpPr>
          <p:nvPr/>
        </p:nvSpPr>
        <p:spPr bwMode="auto">
          <a:xfrm>
            <a:off x="584200" y="1206500"/>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The process is similar to that defined in Use-Case Analysis, but instead of use cases we are working with interface operations. In Subsystem Design, we concentrate on developing “interface realizations”  rather than “use-case realizations.”</a:t>
            </a:r>
          </a:p>
          <a:p>
            <a:pPr>
              <a:spcBef>
                <a:spcPct val="50000"/>
              </a:spcBef>
            </a:pPr>
            <a:r>
              <a:rPr lang="en-US" altLang="en-US">
                <a:latin typeface="ZapfHumnst BT" pitchFamily="34" charset="0"/>
              </a:rPr>
              <a:t>Ask the students where the subsystem responsibilities are documented.</a:t>
            </a:r>
            <a:br>
              <a:rPr lang="en-US" altLang="en-US">
                <a:latin typeface="ZapfHumnst BT" pitchFamily="34" charset="0"/>
              </a:rPr>
            </a:br>
            <a:r>
              <a:rPr lang="en-US" altLang="en-US">
                <a:latin typeface="ZapfHumnst BT" pitchFamily="34" charset="0"/>
              </a:rPr>
              <a:t>Answer: In the interfaces that the subsystem realizes.</a:t>
            </a:r>
          </a:p>
        </p:txBody>
      </p:sp>
    </p:spTree>
    <p:extLst>
      <p:ext uri="{BB962C8B-B14F-4D97-AF65-F5344CB8AC3E}">
        <p14:creationId xmlns:p14="http://schemas.microsoft.com/office/powerpoint/2010/main" val="2408742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95463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9D47AE9-55FA-C84C-9C7E-5E2406BDEC74}"/>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24E4E6F0-B74A-BE41-9233-71613F658E51}"/>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8402" name="Rectangle 2">
            <a:extLst>
              <a:ext uri="{FF2B5EF4-FFF2-40B4-BE49-F238E27FC236}">
                <a16:creationId xmlns:a16="http://schemas.microsoft.com/office/drawing/2014/main" id="{936DD019-7FC9-9A4E-9D3D-3CE5B631974F}"/>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58403" name="Rectangle 3">
            <a:extLst>
              <a:ext uri="{FF2B5EF4-FFF2-40B4-BE49-F238E27FC236}">
                <a16:creationId xmlns:a16="http://schemas.microsoft.com/office/drawing/2014/main" id="{F8722638-B1B3-AE48-B0ED-45D6D69F67E8}"/>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The external behaviors of the subsystem are defined by the interfaces it realizes. When a subsystem realizes an interface, it makes a commitment to support each and every operation defined by the interface. </a:t>
            </a:r>
          </a:p>
          <a:p>
            <a:r>
              <a:rPr lang="en-US" altLang="en-US" sz="1000">
                <a:latin typeface="ZapfHumnst BT" pitchFamily="34" charset="0"/>
              </a:rPr>
              <a:t>The operation may be in turn realized by: </a:t>
            </a:r>
          </a:p>
          <a:p>
            <a:pPr marL="171450" lvl="1" indent="-57150">
              <a:buFontTx/>
              <a:buChar char="•"/>
            </a:pPr>
            <a:r>
              <a:rPr lang="en-US" altLang="en-US" sz="1000">
                <a:latin typeface="ZapfHumnst BT" pitchFamily="34" charset="0"/>
              </a:rPr>
              <a:t>An operation on a class contained by the subsystem; this operation may require collaboration with other classes or subsystems.</a:t>
            </a:r>
          </a:p>
          <a:p>
            <a:pPr marL="171450" lvl="1" indent="-57150">
              <a:buFontTx/>
              <a:buChar char="•"/>
            </a:pPr>
            <a:r>
              <a:rPr lang="en-US" altLang="en-US" sz="1000">
                <a:latin typeface="ZapfHumnst BT" pitchFamily="34" charset="0"/>
              </a:rPr>
              <a:t>An operation on an interface realized by a contained subsystem.</a:t>
            </a:r>
          </a:p>
          <a:p>
            <a:pPr fontAlgn="t"/>
            <a:r>
              <a:rPr lang="en-US" altLang="en-US" sz="1000">
                <a:latin typeface="ZapfHumnst BT" pitchFamily="34" charset="0"/>
              </a:rPr>
              <a:t>The collaborations of model elements within the subsystem should be documented using sequence diagrams that show how the subsystem behavior is realized. Each operation on an interface realized by the subsystem should have one or more documenting sequence diagrams. This diagram is owned by the subsystem, and is used to design the </a:t>
            </a:r>
            <a:r>
              <a:rPr lang="en-US" altLang="en-US" sz="1000" i="1">
                <a:latin typeface="ZapfHumnst BT" pitchFamily="34" charset="0"/>
              </a:rPr>
              <a:t>internal</a:t>
            </a:r>
            <a:r>
              <a:rPr lang="en-US" altLang="en-US" sz="1000" b="1">
                <a:latin typeface="ZapfHumnst BT" pitchFamily="34" charset="0"/>
              </a:rPr>
              <a:t> </a:t>
            </a:r>
            <a:r>
              <a:rPr lang="en-US" altLang="en-US" sz="1000">
                <a:latin typeface="ZapfHumnst BT" pitchFamily="34" charset="0"/>
              </a:rPr>
              <a:t>behavior of that subsystem.</a:t>
            </a:r>
          </a:p>
          <a:p>
            <a:pPr>
              <a:buFontTx/>
              <a:buChar char="•"/>
            </a:pPr>
            <a:endParaRPr lang="en-US" altLang="en-US" sz="1000">
              <a:latin typeface="ZapfHumnst BT" pitchFamily="34" charset="0"/>
            </a:endParaRPr>
          </a:p>
        </p:txBody>
      </p:sp>
      <p:sp>
        <p:nvSpPr>
          <p:cNvPr id="358404" name="Text Box 4">
            <a:extLst>
              <a:ext uri="{FF2B5EF4-FFF2-40B4-BE49-F238E27FC236}">
                <a16:creationId xmlns:a16="http://schemas.microsoft.com/office/drawing/2014/main" id="{5D8AA205-8E9C-6947-85CE-32799F466145}"/>
              </a:ext>
            </a:extLst>
          </p:cNvPr>
          <p:cNvSpPr txBox="1">
            <a:spLocks noChangeArrowheads="1"/>
          </p:cNvSpPr>
          <p:nvPr/>
        </p:nvSpPr>
        <p:spPr bwMode="auto">
          <a:xfrm>
            <a:off x="584200" y="1206500"/>
            <a:ext cx="1854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Essentially, an &lt;&lt;interface realization&gt;&gt; stereotyped use case is created inside the &lt;&lt;subsystem&gt;&gt; package with the same name as the interface it models. Thus, there is one &lt;&lt;interface realization&gt;&gt; use case (for example, UML collaboration) for each interface the subsystem realizes. The interface realization contains the static and dynamic models that describe how the subsystem realizes the interfaces (for example, a class diagram and interaction diagrams — at least one interaction diagram per interface operation). As with use-case realizations, the interface realization does not contain any classes; they “live” in the &lt;&lt;subsystem&gt;&gt; package or in other design element packages.</a:t>
            </a:r>
          </a:p>
          <a:p>
            <a:pPr>
              <a:spcBef>
                <a:spcPct val="50000"/>
              </a:spcBef>
            </a:pPr>
            <a:r>
              <a:rPr lang="en-AU" altLang="en-US">
                <a:latin typeface="ZapfHumnst BT" pitchFamily="34" charset="0"/>
              </a:rPr>
              <a:t>This fits well with the large-scale “systems-of-systems” development idea where you would have subsystem use cases and their corresponding realizations; it also keeps the diagrams neat.  </a:t>
            </a:r>
          </a:p>
        </p:txBody>
      </p:sp>
    </p:spTree>
    <p:extLst>
      <p:ext uri="{BB962C8B-B14F-4D97-AF65-F5344CB8AC3E}">
        <p14:creationId xmlns:p14="http://schemas.microsoft.com/office/powerpoint/2010/main" val="2870957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D7A2667-9F2F-E14A-9624-8BC3BF818E47}"/>
              </a:ext>
            </a:extLst>
          </p:cNvPr>
          <p:cNvSpPr>
            <a:spLocks noGrp="1" noChangeArrowheads="1"/>
          </p:cNvSpPr>
          <p:nvPr>
            <p:ph type="hdr" sz="quarter"/>
          </p:nvPr>
        </p:nvSpPr>
        <p:spPr>
          <a:ln/>
        </p:spPr>
        <p:txBody>
          <a:bodyPr/>
          <a:lstStyle/>
          <a:p>
            <a:r>
              <a:rPr lang="en-US" altLang="en-US"/>
              <a:t>Mastering OOAD w/UML 2.0 – Instructor Notes</a:t>
            </a:r>
          </a:p>
        </p:txBody>
      </p:sp>
      <p:sp>
        <p:nvSpPr>
          <p:cNvPr id="7" name="Rectangle 15">
            <a:extLst>
              <a:ext uri="{FF2B5EF4-FFF2-40B4-BE49-F238E27FC236}">
                <a16:creationId xmlns:a16="http://schemas.microsoft.com/office/drawing/2014/main" id="{287DD25B-CA4D-1E46-B405-A5C7F5BFA9F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60450" name="Text Box 2">
            <a:extLst>
              <a:ext uri="{FF2B5EF4-FFF2-40B4-BE49-F238E27FC236}">
                <a16:creationId xmlns:a16="http://schemas.microsoft.com/office/drawing/2014/main" id="{B5EEAB7D-8B54-734F-A34B-036D98170E0E}"/>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360451" name="Text Box 3">
            <a:extLst>
              <a:ext uri="{FF2B5EF4-FFF2-40B4-BE49-F238E27FC236}">
                <a16:creationId xmlns:a16="http://schemas.microsoft.com/office/drawing/2014/main" id="{A54D10BE-E55E-4244-ABAF-34F16027EE8D}"/>
              </a:ext>
            </a:extLst>
          </p:cNvPr>
          <p:cNvSpPr txBox="1">
            <a:spLocks noChangeArrowheads="1"/>
          </p:cNvSpPr>
          <p:nvPr/>
        </p:nvSpPr>
        <p:spPr bwMode="auto">
          <a:xfrm>
            <a:off x="584200" y="1206500"/>
            <a:ext cx="1854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You may find additional classes or subsystems during this activity. If so, the added classes and relationships must be consistent with the established architecture.</a:t>
            </a:r>
          </a:p>
          <a:p>
            <a:pPr>
              <a:spcBef>
                <a:spcPct val="50000"/>
              </a:spcBef>
            </a:pPr>
            <a:r>
              <a:rPr lang="en-US" altLang="en-US">
                <a:latin typeface="ZapfHumnst BT" pitchFamily="34" charset="0"/>
              </a:rPr>
              <a:t>Sometimes you see repeated patterns of interaction in these early interface realizations that give birth to new subsystems and some revisions in the interface realizations. It is important for the architect to look within and across subsystems for common behaviors (common collaborations) within the subsystems, pulling it out where possible. This is a reuse scavenging activity that falls under the Identify Design Elements umbrella.</a:t>
            </a:r>
          </a:p>
          <a:p>
            <a:pPr>
              <a:spcBef>
                <a:spcPct val="50000"/>
              </a:spcBef>
            </a:pPr>
            <a:r>
              <a:rPr lang="en-US" altLang="en-US">
                <a:latin typeface="ZapfHumnst BT" pitchFamily="34" charset="0"/>
              </a:rPr>
              <a:t>It is important to describe the collaborations to support the design and implementation mechanisms defined in Identify Design Mechanisms.</a:t>
            </a:r>
          </a:p>
        </p:txBody>
      </p:sp>
      <p:sp>
        <p:nvSpPr>
          <p:cNvPr id="360452" name="Rectangle 4">
            <a:extLst>
              <a:ext uri="{FF2B5EF4-FFF2-40B4-BE49-F238E27FC236}">
                <a16:creationId xmlns:a16="http://schemas.microsoft.com/office/drawing/2014/main" id="{DDEA572B-6832-CF42-BCDA-EE9508850F1F}"/>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60453" name="Rectangle 5">
            <a:extLst>
              <a:ext uri="{FF2B5EF4-FFF2-40B4-BE49-F238E27FC236}">
                <a16:creationId xmlns:a16="http://schemas.microsoft.com/office/drawing/2014/main" id="{0D923C28-D76F-6840-8072-E3446EB7F2E4}"/>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For each interface operation, identify the classes (or, where the required behavior is complex, a contained subsystem) within the current subsystem that are needed to perform the operation. Create new classes/subsystems where existing classes/subsystems cannot provide the required behavior (but try to reuse first). </a:t>
            </a:r>
          </a:p>
          <a:p>
            <a:r>
              <a:rPr lang="en-US" altLang="en-US" sz="1000">
                <a:latin typeface="ZapfHumnst BT" pitchFamily="34" charset="0"/>
              </a:rPr>
              <a:t>Creation of new classes and subsystems should force reconsideration of subsystem content and boundary. Be careful to avoid having effectively the same class in two different subsystems. Existence of such a class implies that the subsystem boundaries may not be well-drawn. Periodically revisit Identify Design Elements to re-balance subsystem responsibilities.</a:t>
            </a:r>
          </a:p>
          <a:p>
            <a:r>
              <a:rPr lang="en-US" altLang="en-US" sz="1000">
                <a:latin typeface="ZapfHumnst BT" pitchFamily="34" charset="0"/>
              </a:rPr>
              <a:t>The collaborations of model elements within the subsystem should be documented using interaction diagrams that show how the subsystem behavior is realized. Each operation on an interface realized by the subsystem should have one or more documenting interaction diagrams. This "internal" interaction diagram shows exactly what classes provide the interface, what needs to happen internally to provide the subsystem’s functionality, and which classes send messages out from the subsystem. These diagrams are owned by the subsystem, and are used to design the internal behavior of the subsystem. The diagrams are essential for subsystems with complex internal designs. They also enable the subsystem behavior to be easily understood, rendering it reusable across contexts.</a:t>
            </a:r>
          </a:p>
          <a:p>
            <a:r>
              <a:rPr lang="en-US" altLang="en-US" sz="1000">
                <a:latin typeface="ZapfHumnst BT" pitchFamily="34" charset="0"/>
              </a:rPr>
              <a:t>These internal interaction diagrams should incorporate any applicable  mechanisms initially identified in Identify Design Mechanisms (for example, persistence, distribution, and so on.)</a:t>
            </a:r>
          </a:p>
        </p:txBody>
      </p:sp>
    </p:spTree>
    <p:extLst>
      <p:ext uri="{BB962C8B-B14F-4D97-AF65-F5344CB8AC3E}">
        <p14:creationId xmlns:p14="http://schemas.microsoft.com/office/powerpoint/2010/main" val="91615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380EAD0-6882-0740-BBAC-DB1DF2CDD21C}"/>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532F9ECF-74A4-2D47-9DCB-627760927F7A}"/>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25986" name="Text Box 2">
            <a:extLst>
              <a:ext uri="{FF2B5EF4-FFF2-40B4-BE49-F238E27FC236}">
                <a16:creationId xmlns:a16="http://schemas.microsoft.com/office/drawing/2014/main" id="{28BA6D75-32A6-ED4C-8589-534747662C67}"/>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425987" name="Rectangle 3">
            <a:extLst>
              <a:ext uri="{FF2B5EF4-FFF2-40B4-BE49-F238E27FC236}">
                <a16:creationId xmlns:a16="http://schemas.microsoft.com/office/drawing/2014/main" id="{9692895D-FED3-A043-AE9A-44E267C1A12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5988" name="Rectangle 4">
            <a:extLst>
              <a:ext uri="{FF2B5EF4-FFF2-40B4-BE49-F238E27FC236}">
                <a16:creationId xmlns:a16="http://schemas.microsoft.com/office/drawing/2014/main" id="{ED61A406-B7F6-D742-A361-B3889A4D3284}"/>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 gate is a parameter that represents a message that crosses the boundary of an interaction or interaction fragment. Messages within the interaction can be connected to the gate. If the interaction is referenced within another interaction, messages may be connected to its gates. When the interaction is executed, messages connected through gates will be delivered properly.</a:t>
            </a:r>
          </a:p>
          <a:p>
            <a:endParaRPr lang="en-US" altLang="en-US" sz="1000">
              <a:latin typeface="ZapfHumnst BT" pitchFamily="34" charset="0"/>
            </a:endParaRPr>
          </a:p>
        </p:txBody>
      </p:sp>
    </p:spTree>
    <p:extLst>
      <p:ext uri="{BB962C8B-B14F-4D97-AF65-F5344CB8AC3E}">
        <p14:creationId xmlns:p14="http://schemas.microsoft.com/office/powerpoint/2010/main" val="2054990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3341B91-9DC6-BB46-B56C-F8FEE4B043EE}"/>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763274B-C1B6-324A-910E-E9B2B0D25208}"/>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28034" name="Rectangle 2">
            <a:extLst>
              <a:ext uri="{FF2B5EF4-FFF2-40B4-BE49-F238E27FC236}">
                <a16:creationId xmlns:a16="http://schemas.microsoft.com/office/drawing/2014/main" id="{10CA14E6-EBF2-7E47-8DBF-DC44C98FFD8E}"/>
              </a:ext>
            </a:extLst>
          </p:cNvPr>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28035" name="Rectangle 3">
            <a:extLst>
              <a:ext uri="{FF2B5EF4-FFF2-40B4-BE49-F238E27FC236}">
                <a16:creationId xmlns:a16="http://schemas.microsoft.com/office/drawing/2014/main" id="{79C21377-3036-424E-8D2A-5BA10E5E1CCD}"/>
              </a:ext>
            </a:extLst>
          </p:cNvPr>
          <p:cNvSpPr>
            <a:spLocks noGrp="1"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All elements on a diagram should represent the same level of abstraction.</a:t>
            </a:r>
          </a:p>
        </p:txBody>
      </p:sp>
    </p:spTree>
    <p:extLst>
      <p:ext uri="{BB962C8B-B14F-4D97-AF65-F5344CB8AC3E}">
        <p14:creationId xmlns:p14="http://schemas.microsoft.com/office/powerpoint/2010/main" val="166306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12</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1013251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661FDB1-6B20-E74B-8F18-99EF02A9A8AA}"/>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5CF5B95F-7C1C-3440-BE1F-774CF2A86064}"/>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30082" name="Text Box 2">
            <a:extLst>
              <a:ext uri="{FF2B5EF4-FFF2-40B4-BE49-F238E27FC236}">
                <a16:creationId xmlns:a16="http://schemas.microsoft.com/office/drawing/2014/main" id="{22393A42-65F2-3A40-986E-2FAF08380F66}"/>
              </a:ext>
            </a:extLst>
          </p:cNvPr>
          <p:cNvSpPr txBox="1">
            <a:spLocks noChangeArrowheads="1"/>
          </p:cNvSpPr>
          <p:nvPr/>
        </p:nvSpPr>
        <p:spPr bwMode="auto">
          <a:xfrm>
            <a:off x="312738" y="1065213"/>
            <a:ext cx="2033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p:txBody>
      </p:sp>
      <p:sp>
        <p:nvSpPr>
          <p:cNvPr id="430083" name="Text Box 3">
            <a:extLst>
              <a:ext uri="{FF2B5EF4-FFF2-40B4-BE49-F238E27FC236}">
                <a16:creationId xmlns:a16="http://schemas.microsoft.com/office/drawing/2014/main" id="{8C9C63BB-8C33-1545-8370-6821B1DB1248}"/>
              </a:ext>
            </a:extLst>
          </p:cNvPr>
          <p:cNvSpPr txBox="1">
            <a:spLocks noChangeArrowheads="1"/>
          </p:cNvSpPr>
          <p:nvPr/>
        </p:nvSpPr>
        <p:spPr bwMode="auto">
          <a:xfrm>
            <a:off x="584200" y="1206500"/>
            <a:ext cx="1854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You may find additional classes or subsystems during this activity. If so, the added classes and relationships must be consistent with the established architecture.</a:t>
            </a:r>
          </a:p>
          <a:p>
            <a:pPr>
              <a:spcBef>
                <a:spcPct val="50000"/>
              </a:spcBef>
            </a:pPr>
            <a:r>
              <a:rPr lang="en-US" altLang="en-US">
                <a:latin typeface="ZapfHumnst BT" pitchFamily="34" charset="0"/>
              </a:rPr>
              <a:t>Sometimes you see repeated patterns of interaction in these early interface realizations that give birth to new subsystems and some revisions in the interface realizations. It is important for the architect to look within and across subsystems for common behaviors (common collaborations) within the subsystems, pulling it out where possible. This is a reuse scavenging activity that falls under the Identify Design Elements umbrella.</a:t>
            </a:r>
          </a:p>
          <a:p>
            <a:pPr>
              <a:spcBef>
                <a:spcPct val="50000"/>
              </a:spcBef>
            </a:pPr>
            <a:r>
              <a:rPr lang="en-US" altLang="en-US">
                <a:latin typeface="ZapfHumnst BT" pitchFamily="34" charset="0"/>
              </a:rPr>
              <a:t>It is important to describe the collaborations to support the design and implementation mechanisms defined in Identify Design Mechanisms.</a:t>
            </a:r>
          </a:p>
        </p:txBody>
      </p:sp>
      <p:sp>
        <p:nvSpPr>
          <p:cNvPr id="430084" name="Rectangle 4">
            <a:extLst>
              <a:ext uri="{FF2B5EF4-FFF2-40B4-BE49-F238E27FC236}">
                <a16:creationId xmlns:a16="http://schemas.microsoft.com/office/drawing/2014/main" id="{993B6D85-9584-4541-88EE-4BA6BAFA4F62}"/>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Tree>
    <p:extLst>
      <p:ext uri="{BB962C8B-B14F-4D97-AF65-F5344CB8AC3E}">
        <p14:creationId xmlns:p14="http://schemas.microsoft.com/office/powerpoint/2010/main" val="1106425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05C75E-2384-B74F-A875-A7F8780EE9D0}"/>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D01B6658-64BA-D64E-9203-3A6CA92B890F}"/>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432130" name="Rectangle 2">
            <a:extLst>
              <a:ext uri="{FF2B5EF4-FFF2-40B4-BE49-F238E27FC236}">
                <a16:creationId xmlns:a16="http://schemas.microsoft.com/office/drawing/2014/main" id="{CDEB1F0A-CF5C-9B46-9B1F-9D381A918EC0}"/>
              </a:ext>
            </a:extLst>
          </p:cNvPr>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32131" name="Rectangle 3">
            <a:extLst>
              <a:ext uri="{FF2B5EF4-FFF2-40B4-BE49-F238E27FC236}">
                <a16:creationId xmlns:a16="http://schemas.microsoft.com/office/drawing/2014/main" id="{67330396-CB00-F94C-8D10-828116E26F01}"/>
              </a:ext>
            </a:extLst>
          </p:cNvPr>
          <p:cNvSpPr>
            <a:spLocks noGrp="1"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slide describes the modeling conventions we will be using to model the internal subsystem element interactions.</a:t>
            </a:r>
          </a:p>
          <a:p>
            <a:r>
              <a:rPr lang="en-US" altLang="en-US" sz="1000">
                <a:latin typeface="ZapfHumnst BT" pitchFamily="34" charset="0"/>
              </a:rPr>
              <a:t>As discussed earlier, there should be at least one interaction diagram per interface operation to illustrate how the operations offered by the interfaces of the subsystem are performed by model elements contained in the subsystem. </a:t>
            </a:r>
          </a:p>
          <a:p>
            <a:r>
              <a:rPr lang="en-US" altLang="en-US" sz="1000">
                <a:latin typeface="ZapfHumnst BT" pitchFamily="34" charset="0"/>
              </a:rPr>
              <a:t>These interaction diagrams should start with a message coming through a gate, the message should be mapped to/associated with the interface operation that is being modeled in the interaction diagram.</a:t>
            </a:r>
          </a:p>
          <a:p>
            <a:r>
              <a:rPr lang="en-US" altLang="en-US" sz="1000">
                <a:latin typeface="ZapfHumnst BT" pitchFamily="34" charset="0"/>
              </a:rPr>
              <a:t>The remainder of the diagram should model how the &lt;&lt;subsystem&gt;&gt; class delegates responsibility for performing the invoked operation to the other subsystem elements.</a:t>
            </a:r>
          </a:p>
          <a:p>
            <a:r>
              <a:rPr lang="en-US" altLang="en-US" sz="1000">
                <a:latin typeface="ZapfHumnst BT" pitchFamily="34" charset="0"/>
              </a:rPr>
              <a:t>It is recommended that you name the interaction diagram using the operation name. This naming convention simplifies future tracing of interface behaviors to the classes that implement the interface operations.</a:t>
            </a:r>
          </a:p>
          <a:p>
            <a:endParaRPr lang="en-US" altLang="en-US" sz="1000">
              <a:latin typeface="ZapfHumnst BT" pitchFamily="34" charset="0"/>
            </a:endParaRPr>
          </a:p>
        </p:txBody>
      </p:sp>
    </p:spTree>
    <p:extLst>
      <p:ext uri="{BB962C8B-B14F-4D97-AF65-F5344CB8AC3E}">
        <p14:creationId xmlns:p14="http://schemas.microsoft.com/office/powerpoint/2010/main" val="3055458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78363B2-4405-C740-B79C-AA99322E9CEF}"/>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AB0175C7-DD4A-A34F-B2DD-24BA1E86356E}"/>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74786" name="Rectangle 2">
            <a:extLst>
              <a:ext uri="{FF2B5EF4-FFF2-40B4-BE49-F238E27FC236}">
                <a16:creationId xmlns:a16="http://schemas.microsoft.com/office/drawing/2014/main" id="{450DA159-0D08-4642-9E65-9AFEA1FAF1F5}"/>
              </a:ext>
            </a:extLst>
          </p:cNvPr>
          <p:cNvSpPr>
            <a:spLocks noGrp="1" noRot="1" noChangeAspect="1"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headEnd/>
            <a:tailEnd/>
          </a:ln>
        </p:spPr>
      </p:sp>
      <p:sp>
        <p:nvSpPr>
          <p:cNvPr id="374787" name="Rectangle 3">
            <a:extLst>
              <a:ext uri="{FF2B5EF4-FFF2-40B4-BE49-F238E27FC236}">
                <a16:creationId xmlns:a16="http://schemas.microsoft.com/office/drawing/2014/main" id="{4715AAF1-31F5-AF4D-866D-7B5D4B63958D}"/>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In this example, we will demonstrate the design of a subsystem that does not require the incorporation of an architectural mechanism.</a:t>
            </a:r>
          </a:p>
          <a:p>
            <a:r>
              <a:rPr lang="en-US" altLang="en-US" sz="1000">
                <a:latin typeface="ZapfHumnst BT" pitchFamily="34" charset="0"/>
              </a:rPr>
              <a:t>The above sequence diagram is a portion of the Close Registration use-case realization sequence diagram. The internals of the Billing System subsystem have not been designed yet. That is the purpose of this activity, </a:t>
            </a:r>
            <a:r>
              <a:rPr lang="en-US" altLang="en-US" sz="1000" b="1">
                <a:latin typeface="ZapfHumnst BT" pitchFamily="34" charset="0"/>
              </a:rPr>
              <a:t>Subsystem Design</a:t>
            </a:r>
            <a:r>
              <a:rPr lang="en-US" altLang="en-US" sz="1000">
                <a:latin typeface="ZapfHumnst BT" pitchFamily="34" charset="0"/>
              </a:rPr>
              <a:t>.  </a:t>
            </a:r>
          </a:p>
          <a:p>
            <a:r>
              <a:rPr lang="en-US" altLang="en-US" sz="1000">
                <a:latin typeface="ZapfHumnst BT" pitchFamily="34" charset="0"/>
              </a:rPr>
              <a:t>This diagram sets the context of what will be performed in </a:t>
            </a:r>
            <a:r>
              <a:rPr lang="en-US" altLang="en-US" sz="1000" b="1">
                <a:latin typeface="ZapfHumnst BT" pitchFamily="34" charset="0"/>
              </a:rPr>
              <a:t>Subsystem Design</a:t>
            </a:r>
            <a:r>
              <a:rPr lang="en-US" altLang="en-US" sz="1000">
                <a:latin typeface="ZapfHumnst BT" pitchFamily="34" charset="0"/>
              </a:rPr>
              <a:t>. It puts requirements on the subsystem, and is the primary input specification for the task of creating local interactions for the subsystem.</a:t>
            </a:r>
          </a:p>
          <a:p>
            <a:r>
              <a:rPr lang="en-US" altLang="en-US" sz="1000">
                <a:latin typeface="ZapfHumnst BT" pitchFamily="34" charset="0"/>
              </a:rPr>
              <a:t>In the above example for the BillingSystem subsystem, we see the operations the subsystem must support. This shows the simple way that some client (CloseRegistrationController here) deals with the task of submitting a student bill to the legacy Billing System. The IBillingsystem:submitBill() operation documentation specifies the following: “Billing information must be converted into a format understood by the external Billing System, and then submitted to the external Billing System.”  Thus, the actual generation and submission of the bill is the responsibility of the Billing System subsystem. In </a:t>
            </a:r>
            <a:r>
              <a:rPr lang="en-US" altLang="en-US" sz="1000" b="1">
                <a:latin typeface="ZapfHumnst BT" pitchFamily="34" charset="0"/>
              </a:rPr>
              <a:t>Subsystem Design</a:t>
            </a:r>
            <a:r>
              <a:rPr lang="en-US" altLang="en-US" sz="1000">
                <a:latin typeface="ZapfHumnst BT" pitchFamily="34" charset="0"/>
              </a:rPr>
              <a:t>, we will describe exactly </a:t>
            </a:r>
            <a:r>
              <a:rPr lang="en-US" altLang="en-US" sz="1000" i="1">
                <a:latin typeface="ZapfHumnst BT" pitchFamily="34" charset="0"/>
              </a:rPr>
              <a:t>how</a:t>
            </a:r>
            <a:r>
              <a:rPr lang="en-US" altLang="en-US" sz="1000">
                <a:latin typeface="ZapfHumnst BT" pitchFamily="34" charset="0"/>
              </a:rPr>
              <a:t> this is done.</a:t>
            </a:r>
          </a:p>
          <a:p>
            <a:endParaRPr lang="en-US" altLang="en-US" sz="1000">
              <a:latin typeface="ZapfHumnst BT" pitchFamily="34" charset="0"/>
            </a:endParaRPr>
          </a:p>
        </p:txBody>
      </p:sp>
      <p:sp>
        <p:nvSpPr>
          <p:cNvPr id="374788" name="Text Box 4">
            <a:extLst>
              <a:ext uri="{FF2B5EF4-FFF2-40B4-BE49-F238E27FC236}">
                <a16:creationId xmlns:a16="http://schemas.microsoft.com/office/drawing/2014/main" id="{B88CA484-3B7D-504E-8D23-D7D9C6BBBECC}"/>
              </a:ext>
            </a:extLst>
          </p:cNvPr>
          <p:cNvSpPr txBox="1">
            <a:spLocks noChangeArrowheads="1"/>
          </p:cNvSpPr>
          <p:nvPr/>
        </p:nvSpPr>
        <p:spPr bwMode="auto">
          <a:xfrm>
            <a:off x="584200" y="1206500"/>
            <a:ext cx="1854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On the presented slide, the subsystem interface is shown in white, but this does not show up in the black-and-white manuals.</a:t>
            </a:r>
          </a:p>
          <a:p>
            <a:pPr>
              <a:spcBef>
                <a:spcPct val="50000"/>
              </a:spcBef>
            </a:pPr>
            <a:r>
              <a:rPr lang="en-US" altLang="en-US">
                <a:latin typeface="ZapfHumnst BT" pitchFamily="34" charset="0"/>
              </a:rPr>
              <a:t>The requirements do not include any specific requirements for the Billing System. Thus, for the purposes of the Subsystem Design module, we will concentrate on the basics of building a transaction to the Billing System and communicating with the Billing System through a specific boundary class.</a:t>
            </a:r>
          </a:p>
        </p:txBody>
      </p:sp>
    </p:spTree>
    <p:extLst>
      <p:ext uri="{BB962C8B-B14F-4D97-AF65-F5344CB8AC3E}">
        <p14:creationId xmlns:p14="http://schemas.microsoft.com/office/powerpoint/2010/main" val="2724621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B9FD35F-749B-B149-9D55-E9C7771873BE}"/>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C9C4B0A6-746C-F54E-A803-CD8F2A2D4C11}"/>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76834" name="Rectangle 2">
            <a:extLst>
              <a:ext uri="{FF2B5EF4-FFF2-40B4-BE49-F238E27FC236}">
                <a16:creationId xmlns:a16="http://schemas.microsoft.com/office/drawing/2014/main" id="{4C8363A8-FBB9-A34A-9EDE-7243BCFBA6AD}"/>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76835" name="Rectangle 3">
            <a:extLst>
              <a:ext uri="{FF2B5EF4-FFF2-40B4-BE49-F238E27FC236}">
                <a16:creationId xmlns:a16="http://schemas.microsoft.com/office/drawing/2014/main" id="{7E0B8357-4210-474E-9A64-56A483B2B90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Designing the internals of a subsystem should yield (local) interaction diagrams like the sequence diagram shown above.  </a:t>
            </a:r>
          </a:p>
          <a:p>
            <a:r>
              <a:rPr lang="en-US" altLang="en-US" sz="1000">
                <a:latin typeface="ZapfHumnst BT" pitchFamily="34" charset="0"/>
              </a:rPr>
              <a:t>This example “looks inside” the BillingSystem subsystem and shows the collaborations required to implement the submitBill() operation of the IBillingSystem interface.  </a:t>
            </a:r>
          </a:p>
          <a:p>
            <a:r>
              <a:rPr lang="en-US" altLang="en-US" sz="1000">
                <a:latin typeface="ZapfHumnst BT" pitchFamily="34" charset="0"/>
              </a:rPr>
              <a:t>The client object initiating the interaction is abstracted to be an untyped object here.That is because, within the scope of the design of this one subsystem, we do not care who the client is.</a:t>
            </a:r>
          </a:p>
          <a:p>
            <a:r>
              <a:rPr lang="en-US" altLang="en-US" sz="1000">
                <a:latin typeface="ZapfHumnst BT" pitchFamily="34" charset="0"/>
              </a:rPr>
              <a:t>The BillingSystem subsystem proxy class actually realizes the IBillingSystem interface. It is the class that delegates the implementation of the interface to the subsystem elements. </a:t>
            </a:r>
          </a:p>
          <a:p>
            <a:r>
              <a:rPr lang="en-US" altLang="en-US" sz="1000">
                <a:latin typeface="ZapfHumnst BT" pitchFamily="34" charset="0"/>
              </a:rPr>
              <a:t>The BillingSystem proxy class instance creates a StudentBillingTransaction specific to the external Billing System.  This transaction will be in a format that the Billing System can process. The StudentBillingTransaction knows how to create itself using information from the given Student. After creating the StudentBillingTransaction, the BillingSystem proxy class instance submits the transaction to the class instance that actually communicates with the Billing System.</a:t>
            </a:r>
          </a:p>
          <a:p>
            <a:endParaRPr lang="en-US" altLang="en-US" sz="1000">
              <a:latin typeface="ZapfHumnst BT" pitchFamily="34" charset="0"/>
            </a:endParaRPr>
          </a:p>
        </p:txBody>
      </p:sp>
      <p:sp>
        <p:nvSpPr>
          <p:cNvPr id="376836" name="Text Box 4">
            <a:extLst>
              <a:ext uri="{FF2B5EF4-FFF2-40B4-BE49-F238E27FC236}">
                <a16:creationId xmlns:a16="http://schemas.microsoft.com/office/drawing/2014/main" id="{5C77D6CC-1287-9340-9272-9815F1867A8E}"/>
              </a:ext>
            </a:extLst>
          </p:cNvPr>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en-US">
                <a:latin typeface="ZapfHumnst BT" pitchFamily="34" charset="0"/>
              </a:rPr>
              <a:t>Message Parameters: In most cases, we want to direct the student to use the parameter name (theTuition), rather than the type (double) when describing the parameters of a message. Parameters are more meaningful in most cases. If you look at the example  submitBill(Student, double), this would be much more descriptive displayed as submitBill(aStudent, theTuition).  </a:t>
            </a:r>
          </a:p>
          <a:p>
            <a:r>
              <a:rPr lang="en-US" altLang="en-US">
                <a:latin typeface="ZapfHumnst BT" pitchFamily="34" charset="0"/>
              </a:rPr>
              <a:t>If there are cases where the parameter name does not add any value, then it would be acceptable to just use the Type.</a:t>
            </a:r>
          </a:p>
        </p:txBody>
      </p:sp>
    </p:spTree>
    <p:extLst>
      <p:ext uri="{BB962C8B-B14F-4D97-AF65-F5344CB8AC3E}">
        <p14:creationId xmlns:p14="http://schemas.microsoft.com/office/powerpoint/2010/main" val="3182820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178414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E534C3C-7D40-7643-B1F9-F6F135B51B8C}"/>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7A032-E286-3F4F-A55D-448C897F9AA2}"/>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82978" name="Rectangle 2">
            <a:extLst>
              <a:ext uri="{FF2B5EF4-FFF2-40B4-BE49-F238E27FC236}">
                <a16:creationId xmlns:a16="http://schemas.microsoft.com/office/drawing/2014/main" id="{755D7A9B-FFFC-E141-9840-DAAA2CB37113}"/>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2979" name="Rectangle 3">
            <a:extLst>
              <a:ext uri="{FF2B5EF4-FFF2-40B4-BE49-F238E27FC236}">
                <a16:creationId xmlns:a16="http://schemas.microsoft.com/office/drawing/2014/main" id="{FC410F25-6652-4B43-A3A2-09FD53B2DC72}"/>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submitBill() interface operation.</a:t>
            </a:r>
          </a:p>
          <a:p>
            <a:r>
              <a:rPr lang="en-US" altLang="en-US" sz="100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p>
          <a:p>
            <a:r>
              <a:rPr lang="en-US" altLang="en-US" sz="1000">
                <a:latin typeface="ZapfHumnst BT" pitchFamily="34" charset="0"/>
              </a:rPr>
              <a:t>Just as in Use-Case Analysis and Use-Case Design</a:t>
            </a:r>
            <a:r>
              <a:rPr lang="en-US" altLang="en-US" sz="1000" i="1">
                <a:latin typeface="ZapfHumnst BT" pitchFamily="34" charset="0"/>
              </a:rPr>
              <a:t>,</a:t>
            </a:r>
            <a:r>
              <a:rPr lang="en-US" altLang="en-US" sz="1000">
                <a:latin typeface="ZapfHumnst BT" pitchFamily="34" charset="0"/>
              </a:rPr>
              <a:t> the subsystem element collaborations modeled previously in the interaction diagrams drive the relationships defined between the participating design elements.</a:t>
            </a:r>
          </a:p>
          <a:p>
            <a:r>
              <a:rPr lang="en-US" altLang="en-US" sz="1000">
                <a:latin typeface="ZapfHumnst BT" pitchFamily="34" charset="0"/>
              </a:rPr>
              <a:t>This is exactly the same approach we used to identify analysis class relationships in Use-Case Analysis and to identify design element relationships in Use-Case Design.</a:t>
            </a:r>
          </a:p>
          <a:p>
            <a:endParaRPr lang="en-US" altLang="en-US" sz="1000">
              <a:latin typeface="ZapfHumnst BT" pitchFamily="34" charset="0"/>
            </a:endParaRPr>
          </a:p>
        </p:txBody>
      </p:sp>
      <p:sp>
        <p:nvSpPr>
          <p:cNvPr id="382980" name="Text Box 4">
            <a:extLst>
              <a:ext uri="{FF2B5EF4-FFF2-40B4-BE49-F238E27FC236}">
                <a16:creationId xmlns:a16="http://schemas.microsoft.com/office/drawing/2014/main" id="{8017C835-1CC7-324E-AD66-F47AA8B09B61}"/>
              </a:ext>
            </a:extLst>
          </p:cNvPr>
          <p:cNvSpPr txBox="1">
            <a:spLocks noChangeArrowheads="1"/>
          </p:cNvSpPr>
          <p:nvPr/>
        </p:nvSpPr>
        <p:spPr bwMode="auto">
          <a:xfrm>
            <a:off x="584200" y="1206500"/>
            <a:ext cx="18542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Emphasize the modeling of the interface and subsystem proxy.</a:t>
            </a:r>
          </a:p>
          <a:p>
            <a:pPr>
              <a:spcBef>
                <a:spcPct val="50000"/>
              </a:spcBef>
            </a:pPr>
            <a:r>
              <a:rPr lang="en-US" altLang="en-US">
                <a:latin typeface="ZapfHumnst BT" pitchFamily="34" charset="0"/>
              </a:rPr>
              <a:t>Stress how the subsystem element collaborations drive the relationships defined between them by flipping back to the sequence diagram shown earlier.</a:t>
            </a:r>
          </a:p>
          <a:p>
            <a:pPr>
              <a:spcBef>
                <a:spcPct val="50000"/>
              </a:spcBef>
            </a:pPr>
            <a:r>
              <a:rPr lang="en-US" alt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p>
        </p:txBody>
      </p:sp>
    </p:spTree>
    <p:extLst>
      <p:ext uri="{BB962C8B-B14F-4D97-AF65-F5344CB8AC3E}">
        <p14:creationId xmlns:p14="http://schemas.microsoft.com/office/powerpoint/2010/main" val="1308675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2546656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B0490ED-E816-B84A-B10E-2BF4715B78AE}"/>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DB5EAB5F-C06D-BF4A-9E85-83638A8C44C2}"/>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87074" name="Text Box 2">
            <a:extLst>
              <a:ext uri="{FF2B5EF4-FFF2-40B4-BE49-F238E27FC236}">
                <a16:creationId xmlns:a16="http://schemas.microsoft.com/office/drawing/2014/main" id="{3CB9E709-897D-D046-AD71-613713AF2D0F}"/>
              </a:ext>
            </a:extLst>
          </p:cNvPr>
          <p:cNvSpPr txBox="1">
            <a:spLocks noChangeArrowheads="1"/>
          </p:cNvSpPr>
          <p:nvPr/>
        </p:nvSpPr>
        <p:spPr bwMode="auto">
          <a:xfrm>
            <a:off x="584200" y="1206500"/>
            <a:ext cx="18542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ZapfHumnst BT" pitchFamily="34" charset="0"/>
              </a:rPr>
              <a:t>Create a dependency association between the subsystem and each package/subsystem interface the subsystem is dependent upon. As a result, existing subsystem relationships and possibly subsystem interfaces may need to be refined. </a:t>
            </a:r>
          </a:p>
          <a:p>
            <a:r>
              <a:rPr lang="en-US" altLang="en-US">
                <a:latin typeface="ZapfHumnst BT" pitchFamily="34" charset="0"/>
              </a:rPr>
              <a:t>Using interface dependencies allows flexible frameworks to be designed using replaceable design elements.</a:t>
            </a:r>
          </a:p>
          <a:p>
            <a:r>
              <a:rPr lang="en-US" altLang="en-US">
                <a:latin typeface="ZapfHumnst BT" pitchFamily="34" charset="0"/>
              </a:rPr>
              <a:t>Note: Any changes to subsystem interfaces or to relationships between subsystems must be evaluated from an architecture perspective (see Identify Design Elements). </a:t>
            </a:r>
          </a:p>
          <a:p>
            <a:endParaRPr lang="en-US" altLang="en-US">
              <a:latin typeface="ZapfHumnst BT" pitchFamily="34" charset="0"/>
            </a:endParaRPr>
          </a:p>
        </p:txBody>
      </p:sp>
      <p:sp>
        <p:nvSpPr>
          <p:cNvPr id="387075" name="Rectangle 3">
            <a:extLst>
              <a:ext uri="{FF2B5EF4-FFF2-40B4-BE49-F238E27FC236}">
                <a16:creationId xmlns:a16="http://schemas.microsoft.com/office/drawing/2014/main" id="{633A69C0-FFCD-C949-A02B-63C208890019}"/>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7076" name="Rectangle 4">
            <a:extLst>
              <a:ext uri="{FF2B5EF4-FFF2-40B4-BE49-F238E27FC236}">
                <a16:creationId xmlns:a16="http://schemas.microsoft.com/office/drawing/2014/main" id="{CFDC95DA-E096-E641-906A-F70BE8781CFF}"/>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When a subsystem element uses some behavior of an element contained by another subsystem or package, a dependency on the external element is needed.</a:t>
            </a:r>
          </a:p>
          <a:p>
            <a:r>
              <a:rPr lang="en-US" altLang="en-US" sz="1000">
                <a:latin typeface="ZapfHumnst BT" pitchFamily="34" charset="0"/>
              </a:rPr>
              <a:t>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It also gives the designer total freedom in designing the internal behavior of the subsystem, as long as it provides the correct external behavior. If a model element directly references a model element in another subsystem, the designer is no longer free to remove that model element or redistribute the behavior of that model element to other elements. As a result, the system is more brittle.</a:t>
            </a:r>
          </a:p>
          <a:p>
            <a:r>
              <a:rPr lang="en-US" altLang="en-US" sz="1000">
                <a:latin typeface="ZapfHumnst BT" pitchFamily="34" charset="0"/>
              </a:rPr>
              <a:t>If the element the subsystem element is dependent on is within a package, the dependency should be on the package itself.  Ideally, a subsystem should only depend on the interfaces of other model elements for the reasons stated above.The exception is where a number of subsystems share a set of common class definitions, in which case those subsystems “import” the contents of the packages containing the common classes. This should be done only with packages in lower layers in the architecture to ensure that common class definitions are defined consistently. The disadvantage is that the subsystem cannot be reused independent of the depended-on package. </a:t>
            </a:r>
          </a:p>
        </p:txBody>
      </p:sp>
    </p:spTree>
    <p:extLst>
      <p:ext uri="{BB962C8B-B14F-4D97-AF65-F5344CB8AC3E}">
        <p14:creationId xmlns:p14="http://schemas.microsoft.com/office/powerpoint/2010/main" val="2864723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38C522-724C-234E-A28F-5453E5C0D287}"/>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32D2AC5D-582A-BC49-97F6-4A6B35DA21B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1170" name="Rectangle 2">
            <a:extLst>
              <a:ext uri="{FF2B5EF4-FFF2-40B4-BE49-F238E27FC236}">
                <a16:creationId xmlns:a16="http://schemas.microsoft.com/office/drawing/2014/main" id="{8D5DED84-4628-0B43-9927-124DBCB600B1}"/>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1171" name="Rectangle 3">
            <a:extLst>
              <a:ext uri="{FF2B5EF4-FFF2-40B4-BE49-F238E27FC236}">
                <a16:creationId xmlns:a16="http://schemas.microsoft.com/office/drawing/2014/main" id="{70B5BD8A-B4AA-4B41-9B25-BC679D493578}"/>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diagram models the dependencies that the BillingSystem subsystem has with other design elements. These dependencies support the relationships of the enclosed classes as modeled on the earlier subsystem class diagrams. They are on standard packages that do not have a specific interface. Thus, the BillingSystem subsystem cannot be reused without the packages it depends on.</a:t>
            </a:r>
          </a:p>
          <a:p>
            <a:r>
              <a:rPr lang="en-US" altLang="en-US" sz="1000">
                <a:latin typeface="ZapfHumnst BT" pitchFamily="34" charset="0"/>
              </a:rPr>
              <a:t>The BillingSystem subsystem is dependent on the External System Interfaces package in order to gain access to the subsystem interface itself (IBillingSystem). Remember, the subsystem interfaces were not packaged with the subsystems themselves.</a:t>
            </a:r>
          </a:p>
          <a:p>
            <a:r>
              <a:rPr lang="en-US" altLang="en-US" sz="1000">
                <a:latin typeface="ZapfHumnst BT" pitchFamily="34" charset="0"/>
              </a:rPr>
              <a:t>The BillingSystem subsystem is dependent on the University Artifacts package in order to gain access to the core types of the Course Registration System.</a:t>
            </a:r>
          </a:p>
        </p:txBody>
      </p:sp>
      <p:sp>
        <p:nvSpPr>
          <p:cNvPr id="391172" name="Text Box 4">
            <a:extLst>
              <a:ext uri="{FF2B5EF4-FFF2-40B4-BE49-F238E27FC236}">
                <a16:creationId xmlns:a16="http://schemas.microsoft.com/office/drawing/2014/main" id="{C49591E5-506A-8E44-A3BF-2AFA1CC179D9}"/>
              </a:ext>
            </a:extLst>
          </p:cNvPr>
          <p:cNvSpPr txBox="1">
            <a:spLocks noChangeArrowheads="1"/>
          </p:cNvSpPr>
          <p:nvPr/>
        </p:nvSpPr>
        <p:spPr bwMode="auto">
          <a:xfrm>
            <a:off x="584200" y="1206500"/>
            <a:ext cx="19050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a:latin typeface="ZapfHumnst BT" pitchFamily="34" charset="0"/>
              </a:rPr>
              <a:t>You may want to demonstrate how these dependencies support the relationships between the enclosed classes by flipping back to the class diagram for the BillingSystem subsystem.</a:t>
            </a:r>
          </a:p>
        </p:txBody>
      </p:sp>
    </p:spTree>
    <p:extLst>
      <p:ext uri="{BB962C8B-B14F-4D97-AF65-F5344CB8AC3E}">
        <p14:creationId xmlns:p14="http://schemas.microsoft.com/office/powerpoint/2010/main" val="2818054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C6D6F9-DC3B-6945-8106-7CBC3F8066D1}"/>
              </a:ext>
            </a:extLst>
          </p:cNvPr>
          <p:cNvSpPr>
            <a:spLocks noGrp="1" noChangeArrowheads="1"/>
          </p:cNvSpPr>
          <p:nvPr>
            <p:ph type="hdr" sz="quarter"/>
          </p:nvPr>
        </p:nvSpPr>
        <p:spPr>
          <a:ln/>
        </p:spPr>
        <p:txBody>
          <a:bodyPr/>
          <a:lstStyle/>
          <a:p>
            <a:r>
              <a:rPr lang="en-US" altLang="en-US"/>
              <a:t>Mastering OOAD w/UML 2.0 – Instructor Notes</a:t>
            </a:r>
          </a:p>
        </p:txBody>
      </p:sp>
      <p:sp>
        <p:nvSpPr>
          <p:cNvPr id="6" name="Rectangle 15">
            <a:extLst>
              <a:ext uri="{FF2B5EF4-FFF2-40B4-BE49-F238E27FC236}">
                <a16:creationId xmlns:a16="http://schemas.microsoft.com/office/drawing/2014/main" id="{9FB560C5-2F57-5146-A131-7C1BB1ABE295}"/>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56354" name="Rectangle 2">
            <a:extLst>
              <a:ext uri="{FF2B5EF4-FFF2-40B4-BE49-F238E27FC236}">
                <a16:creationId xmlns:a16="http://schemas.microsoft.com/office/drawing/2014/main" id="{33D8F39A-34DC-CF46-82C0-1DB944549C8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EE544DF-9178-9447-84A6-A496BD84C858}"/>
              </a:ext>
            </a:extLst>
          </p:cNvPr>
          <p:cNvSpPr>
            <a:spLocks noGrp="1" noChangeArrowheads="1"/>
          </p:cNvSpPr>
          <p:nvPr>
            <p:ph type="body" idx="1"/>
          </p:nvPr>
        </p:nvSpPr>
        <p:spPr/>
        <p:txBody>
          <a:bodyPr/>
          <a:lstStyle/>
          <a:p>
            <a:r>
              <a:rPr lang="en-US" altLang="en-US" sz="1000">
                <a:latin typeface="ZapfHumnst BT" pitchFamily="34" charset="0"/>
              </a:rPr>
              <a:t>You first must take the responsibilities allocated to the subsystems and further allocate those responsibilities to the subsystem elements. </a:t>
            </a:r>
          </a:p>
          <a:p>
            <a:r>
              <a:rPr lang="en-US" altLang="en-US" sz="1000">
                <a:latin typeface="ZapfHumnst BT" pitchFamily="34" charset="0"/>
              </a:rPr>
              <a:t>The purpose of this step is to:</a:t>
            </a:r>
          </a:p>
          <a:p>
            <a:pPr marL="228600" lvl="1" indent="-114300">
              <a:buFontTx/>
              <a:buChar char="•"/>
            </a:pPr>
            <a:r>
              <a:rPr lang="en-US" altLang="en-US" sz="1000">
                <a:latin typeface="ZapfHumnst BT" pitchFamily="34" charset="0"/>
              </a:rPr>
              <a:t>Specify the internal behaviors of the subsystem</a:t>
            </a:r>
          </a:p>
          <a:p>
            <a:pPr marL="228600" lvl="1" indent="-114300">
              <a:buFontTx/>
              <a:buChar char="•"/>
            </a:pPr>
            <a:r>
              <a:rPr lang="en-US" altLang="en-US" sz="1000">
                <a:latin typeface="ZapfHumnst BT" pitchFamily="34" charset="0"/>
              </a:rPr>
              <a:t>Identify new classes or subsystems needed to satisfy subsystem behavioral requirements.</a:t>
            </a:r>
          </a:p>
          <a:p>
            <a:r>
              <a:rPr lang="en-US" altLang="en-US" sz="100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p>
          <a:p>
            <a:r>
              <a:rPr lang="en-US" altLang="en-US" sz="100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p>
          <a:p>
            <a:endParaRPr lang="en-US" altLang="en-US" sz="1000">
              <a:latin typeface="ZapfHumnst BT" pitchFamily="34" charset="0"/>
            </a:endParaRPr>
          </a:p>
        </p:txBody>
      </p:sp>
      <p:sp>
        <p:nvSpPr>
          <p:cNvPr id="356356" name="Text Box 4">
            <a:extLst>
              <a:ext uri="{FF2B5EF4-FFF2-40B4-BE49-F238E27FC236}">
                <a16:creationId xmlns:a16="http://schemas.microsoft.com/office/drawing/2014/main" id="{B36F6EB4-950B-B345-B0C6-7AFF7723E5B5}"/>
              </a:ext>
            </a:extLst>
          </p:cNvPr>
          <p:cNvSpPr txBox="1">
            <a:spLocks noChangeArrowheads="1"/>
          </p:cNvSpPr>
          <p:nvPr/>
        </p:nvSpPr>
        <p:spPr bwMode="auto">
          <a:xfrm>
            <a:off x="584200" y="1209675"/>
            <a:ext cx="1854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en-US">
                <a:latin typeface="ZapfHumnst BT" pitchFamily="34" charset="0"/>
              </a:rPr>
              <a:t>In Subsystem Design, you define subsystem elements to implement subsystem responsibilities. </a:t>
            </a:r>
          </a:p>
          <a:p>
            <a:pPr>
              <a:spcBef>
                <a:spcPct val="50000"/>
              </a:spcBef>
            </a:pPr>
            <a:r>
              <a:rPr lang="en-US" altLang="en-US">
                <a:latin typeface="ZapfHumnst BT" pitchFamily="34" charset="0"/>
              </a:rPr>
              <a:t>Note: The design mechanisms were mapped to the design elements in the Identify Design Mechanisms module.</a:t>
            </a:r>
          </a:p>
        </p:txBody>
      </p:sp>
    </p:spTree>
    <p:extLst>
      <p:ext uri="{BB962C8B-B14F-4D97-AF65-F5344CB8AC3E}">
        <p14:creationId xmlns:p14="http://schemas.microsoft.com/office/powerpoint/2010/main" val="142500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AD9B71E-C8B3-1A4B-BA8C-E9D60ED07924}" type="slidenum">
              <a:rPr lang="en-US" sz="1200"/>
              <a:pPr eaLnBrk="1" hangingPunct="1"/>
              <a:t>19</a:t>
            </a:fld>
            <a:endParaRPr lang="en-US" sz="1200"/>
          </a:p>
        </p:txBody>
      </p:sp>
      <p:sp>
        <p:nvSpPr>
          <p:cNvPr id="24578" name="Rectangle 2"/>
          <p:cNvSpPr>
            <a:spLocks noGrp="1" noRot="1" noChangeAspect="1" noChangeArrowheads="1" noTextEdit="1"/>
          </p:cNvSpPr>
          <p:nvPr>
            <p:ph type="sldImg"/>
          </p:nvPr>
        </p:nvSpPr>
        <p:spPr>
          <a:xfrm>
            <a:off x="4995863" y="620713"/>
            <a:ext cx="3003550" cy="2252662"/>
          </a:xfrm>
          <a:ln/>
        </p:spPr>
      </p:sp>
      <p:sp>
        <p:nvSpPr>
          <p:cNvPr id="24579"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extLst>
      <p:ext uri="{BB962C8B-B14F-4D97-AF65-F5344CB8AC3E}">
        <p14:creationId xmlns:p14="http://schemas.microsoft.com/office/powerpoint/2010/main" val="3236863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A80314A-1EF7-5948-B64D-AD41FCDEAAA5}"/>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93096A5-1C54-2347-A09C-D7B22CC1AFA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5266" name="Rectangle 2">
            <a:extLst>
              <a:ext uri="{FF2B5EF4-FFF2-40B4-BE49-F238E27FC236}">
                <a16:creationId xmlns:a16="http://schemas.microsoft.com/office/drawing/2014/main" id="{A1919EAB-E0E7-CF41-B66B-BC3127AA1646}"/>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5267" name="Rectangle 3">
            <a:extLst>
              <a:ext uri="{FF2B5EF4-FFF2-40B4-BE49-F238E27FC236}">
                <a16:creationId xmlns:a16="http://schemas.microsoft.com/office/drawing/2014/main" id="{5AF8A56D-F98B-5345-9BD3-B275396B285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This checklist includes the key things to look for when assessing the results of </a:t>
            </a:r>
            <a:r>
              <a:rPr lang="en-US" altLang="en-US" sz="1000" b="1">
                <a:latin typeface="ZapfHumnst BT" pitchFamily="34" charset="0"/>
              </a:rPr>
              <a:t>Subsystem Design</a:t>
            </a:r>
            <a:r>
              <a:rPr lang="en-US" altLang="en-US" sz="1000">
                <a:latin typeface="ZapfHumnst BT" pitchFamily="34" charset="0"/>
              </a:rPr>
              <a:t>.</a:t>
            </a:r>
          </a:p>
          <a:p>
            <a:r>
              <a:rPr lang="en-US" altLang="en-US" sz="1000">
                <a:latin typeface="ZapfHumnst BT" pitchFamily="34" charset="0"/>
              </a:rPr>
              <a:t>A designer is responsible for the integrity of the design subsystem, ensuring that: </a:t>
            </a:r>
          </a:p>
          <a:p>
            <a:pPr marL="228600" lvl="1" indent="-114300">
              <a:buFontTx/>
              <a:buChar char="•"/>
            </a:pPr>
            <a:r>
              <a:rPr lang="en-US" altLang="en-US" sz="1000">
                <a:latin typeface="ZapfHumnst BT" pitchFamily="34" charset="0"/>
              </a:rPr>
              <a:t>The subsystem encapsulates its contents, only exposing contained behavior through interfaces it realizes.</a:t>
            </a:r>
          </a:p>
          <a:p>
            <a:pPr marL="228600" lvl="1" indent="-114300">
              <a:buFontTx/>
              <a:buChar char="•"/>
            </a:pPr>
            <a:r>
              <a:rPr lang="en-US" altLang="en-US" sz="1000">
                <a:latin typeface="ZapfHumnst BT" pitchFamily="34" charset="0"/>
              </a:rPr>
              <a:t>The operations of the interfaces the subsystem realizes are distributed to contained classes or subsystems.</a:t>
            </a:r>
          </a:p>
          <a:p>
            <a:pPr marL="228600" lvl="1" indent="-114300">
              <a:buFontTx/>
              <a:buChar char="•"/>
            </a:pPr>
            <a:r>
              <a:rPr lang="en-US" altLang="en-US" sz="1000">
                <a:latin typeface="ZapfHumnst BT" pitchFamily="34" charset="0"/>
              </a:rPr>
              <a:t>The subsystem properly implements its interfaces.</a:t>
            </a:r>
          </a:p>
        </p:txBody>
      </p:sp>
    </p:spTree>
    <p:extLst>
      <p:ext uri="{BB962C8B-B14F-4D97-AF65-F5344CB8AC3E}">
        <p14:creationId xmlns:p14="http://schemas.microsoft.com/office/powerpoint/2010/main" val="852053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A80314A-1EF7-5948-B64D-AD41FCDEAAA5}"/>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93096A5-1C54-2347-A09C-D7B22CC1AFA7}"/>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5266" name="Rectangle 2">
            <a:extLst>
              <a:ext uri="{FF2B5EF4-FFF2-40B4-BE49-F238E27FC236}">
                <a16:creationId xmlns:a16="http://schemas.microsoft.com/office/drawing/2014/main" id="{A1919EAB-E0E7-CF41-B66B-BC3127AA1646}"/>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5267" name="Rectangle 3">
            <a:extLst>
              <a:ext uri="{FF2B5EF4-FFF2-40B4-BE49-F238E27FC236}">
                <a16:creationId xmlns:a16="http://schemas.microsoft.com/office/drawing/2014/main" id="{5AF8A56D-F98B-5345-9BD3-B275396B2853}"/>
              </a:ext>
            </a:extLst>
          </p:cNvPr>
          <p:cNvSpPr>
            <a:spLocks noGrp="1"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ZapfHumnst BT" pitchFamily="34" charset="0"/>
              </a:rPr>
              <a:t>This checklist includes the key things to look for when assessing the results of </a:t>
            </a:r>
            <a:r>
              <a:rPr lang="en-US" altLang="en-US" sz="1000" b="1" dirty="0">
                <a:latin typeface="ZapfHumnst BT" pitchFamily="34" charset="0"/>
              </a:rPr>
              <a:t>Subsystem Design</a:t>
            </a:r>
            <a:r>
              <a:rPr lang="en-US" altLang="en-US" sz="1000" dirty="0">
                <a:latin typeface="ZapfHumnst BT" pitchFamily="34" charset="0"/>
              </a:rPr>
              <a:t>.</a:t>
            </a:r>
          </a:p>
          <a:p>
            <a:r>
              <a:rPr lang="en-US" altLang="en-US" sz="1000" dirty="0">
                <a:latin typeface="ZapfHumnst BT" pitchFamily="34" charset="0"/>
              </a:rPr>
              <a:t>A designer is responsible for the integrity of the design subsystem, ensuring that: </a:t>
            </a:r>
          </a:p>
          <a:p>
            <a:pPr marL="228600" lvl="1" indent="-114300">
              <a:buFontTx/>
              <a:buChar char="•"/>
            </a:pPr>
            <a:r>
              <a:rPr lang="en-US" altLang="en-US" sz="1000" dirty="0">
                <a:latin typeface="ZapfHumnst BT" pitchFamily="34" charset="0"/>
              </a:rPr>
              <a:t>The subsystem encapsulates its contents, only exposing contained behavior through interfaces it realizes.</a:t>
            </a:r>
          </a:p>
          <a:p>
            <a:pPr marL="228600" lvl="1" indent="-114300">
              <a:buFontTx/>
              <a:buChar char="•"/>
            </a:pPr>
            <a:r>
              <a:rPr lang="en-US" altLang="en-US" sz="1000" dirty="0">
                <a:latin typeface="ZapfHumnst BT" pitchFamily="34" charset="0"/>
              </a:rPr>
              <a:t>The operations of the interfaces the subsystem realizes are distributed to contained classes or subsystems.</a:t>
            </a:r>
          </a:p>
          <a:p>
            <a:pPr marL="228600" lvl="1" indent="-114300">
              <a:buFontTx/>
              <a:buChar char="•"/>
            </a:pPr>
            <a:r>
              <a:rPr lang="en-US" altLang="en-US" sz="1000" dirty="0">
                <a:latin typeface="ZapfHumnst BT" pitchFamily="34" charset="0"/>
              </a:rPr>
              <a:t>The subsystem properly implements its interfaces.</a:t>
            </a:r>
          </a:p>
        </p:txBody>
      </p:sp>
    </p:spTree>
    <p:extLst>
      <p:ext uri="{BB962C8B-B14F-4D97-AF65-F5344CB8AC3E}">
        <p14:creationId xmlns:p14="http://schemas.microsoft.com/office/powerpoint/2010/main" val="4204125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B9AB78-62CA-F044-9201-D78074508C4F}"/>
              </a:ext>
            </a:extLst>
          </p:cNvPr>
          <p:cNvSpPr>
            <a:spLocks noGrp="1" noChangeArrowheads="1"/>
          </p:cNvSpPr>
          <p:nvPr>
            <p:ph type="hdr" sz="quarter"/>
          </p:nvPr>
        </p:nvSpPr>
        <p:spPr>
          <a:ln/>
        </p:spPr>
        <p:txBody>
          <a:bodyPr/>
          <a:lstStyle/>
          <a:p>
            <a:r>
              <a:rPr lang="en-US" altLang="en-US"/>
              <a:t>Mastering OOAD w/UML 2.0 – Instructor Notes</a:t>
            </a:r>
          </a:p>
        </p:txBody>
      </p:sp>
      <p:sp>
        <p:nvSpPr>
          <p:cNvPr id="5" name="Rectangle 15">
            <a:extLst>
              <a:ext uri="{FF2B5EF4-FFF2-40B4-BE49-F238E27FC236}">
                <a16:creationId xmlns:a16="http://schemas.microsoft.com/office/drawing/2014/main" id="{1F4B10F3-72EF-BA4A-983F-31DFAA07B3A9}"/>
              </a:ext>
            </a:extLst>
          </p:cNvPr>
          <p:cNvSpPr>
            <a:spLocks noGrp="1" noChangeArrowheads="1"/>
          </p:cNvSpPr>
          <p:nvPr>
            <p:ph type="ftr" sz="quarter" idx="4"/>
          </p:nvPr>
        </p:nvSpPr>
        <p:spPr>
          <a:ln/>
        </p:spPr>
        <p:txBody>
          <a:bodyPr/>
          <a:lstStyle/>
          <a:p>
            <a:r>
              <a:rPr lang="en-US" altLang="en-US"/>
              <a:t>Module 12 - Subsystem Design</a:t>
            </a:r>
            <a:endParaRPr lang="en-US" altLang="en-US">
              <a:latin typeface="ZapfHumnst BT" pitchFamily="34" charset="0"/>
            </a:endParaRPr>
          </a:p>
        </p:txBody>
      </p:sp>
      <p:sp>
        <p:nvSpPr>
          <p:cNvPr id="397314" name="Rectangle 2">
            <a:extLst>
              <a:ext uri="{FF2B5EF4-FFF2-40B4-BE49-F238E27FC236}">
                <a16:creationId xmlns:a16="http://schemas.microsoft.com/office/drawing/2014/main" id="{7D4C51F5-89CC-BD44-83EC-141365F587F2}"/>
              </a:ext>
            </a:extLst>
          </p:cNvPr>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7316" name="Text Box 4">
            <a:extLst>
              <a:ext uri="{FF2B5EF4-FFF2-40B4-BE49-F238E27FC236}">
                <a16:creationId xmlns:a16="http://schemas.microsoft.com/office/drawing/2014/main" id="{5F7EC5CB-4693-8842-B3D6-89AA3E6DB05B}"/>
              </a:ext>
            </a:extLst>
          </p:cNvPr>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en-US">
                <a:latin typeface="ZapfHumnst BT" pitchFamily="34" charset="0"/>
              </a:rPr>
              <a:t>1. In </a:t>
            </a:r>
            <a:r>
              <a:rPr lang="en-US" altLang="en-US" b="1">
                <a:latin typeface="ZapfHumnst BT" pitchFamily="34" charset="0"/>
              </a:rPr>
              <a:t>Subsystem Design</a:t>
            </a:r>
            <a:r>
              <a:rPr lang="en-US" altLang="en-US">
                <a:latin typeface="ZapfHumnst BT" pitchFamily="34" charset="0"/>
              </a:rPr>
              <a:t>, you look at the responsibilities of a subsystem in detail. You define and refine the classes that are needed to implement the responsibilities, and refine subsystem dependencies, as needed. </a:t>
            </a:r>
          </a:p>
          <a:p>
            <a:r>
              <a:rPr lang="en-US" altLang="en-US">
                <a:latin typeface="ZapfHumnst BT" pitchFamily="34" charset="0"/>
              </a:rPr>
              <a:t>2. Gates are a connection point for a message that comes into or goes outside the interaction. Messages within the interaction can be connected to the gate. </a:t>
            </a:r>
          </a:p>
          <a:p>
            <a:r>
              <a:rPr lang="en-US" altLang="en-US">
                <a:latin typeface="ZapfHumnst BT" pitchFamily="34" charset="0"/>
              </a:rPr>
              <a:t>3. 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a:t>
            </a:r>
          </a:p>
        </p:txBody>
      </p:sp>
    </p:spTree>
    <p:extLst>
      <p:ext uri="{BB962C8B-B14F-4D97-AF65-F5344CB8AC3E}">
        <p14:creationId xmlns:p14="http://schemas.microsoft.com/office/powerpoint/2010/main" val="25233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US" sz="900">
                <a:latin typeface="Times New Roman" charset="0"/>
                <a:ea typeface="ＭＳ Ｐ明朝" charset="0"/>
              </a:rPr>
              <a:t>a. Screen image</a:t>
            </a:r>
          </a:p>
          <a:p>
            <a:pPr>
              <a:lnSpc>
                <a:spcPct val="80000"/>
              </a:lnSpc>
            </a:pPr>
            <a:r>
              <a:rPr lang="en-US" sz="900">
                <a:latin typeface="Times New Roman" charset="0"/>
                <a:ea typeface="ＭＳ Ｐ明朝" charset="0"/>
              </a:rPr>
              <a:t>This is the screen image to be displayed. If screen images are created in advance with the screen design tool, attach a hardcopy.</a:t>
            </a:r>
          </a:p>
          <a:p>
            <a:pPr>
              <a:lnSpc>
                <a:spcPct val="80000"/>
              </a:lnSpc>
            </a:pPr>
            <a:r>
              <a:rPr lang="en-US" sz="900">
                <a:latin typeface="Times New Roman" charset="0"/>
                <a:ea typeface="ＭＳ Ｐ明朝" charset="0"/>
              </a:rPr>
              <a:t>b. List of functions</a:t>
            </a:r>
          </a:p>
          <a:p>
            <a:pPr>
              <a:lnSpc>
                <a:spcPct val="80000"/>
              </a:lnSpc>
            </a:pPr>
            <a:r>
              <a:rPr lang="en-US" sz="900">
                <a:latin typeface="Times New Roman" charset="0"/>
                <a:ea typeface="ＭＳ Ｐ明朝" charset="0"/>
              </a:rPr>
              <a:t>Defines the names of parts such as the buttons on the screen, and summarizes their functions.</a:t>
            </a:r>
          </a:p>
          <a:p>
            <a:pPr>
              <a:lnSpc>
                <a:spcPct val="80000"/>
              </a:lnSpc>
            </a:pPr>
            <a:r>
              <a:rPr lang="en-US" sz="900">
                <a:latin typeface="Times New Roman" charset="0"/>
                <a:ea typeface="ＭＳ Ｐ明朝" charset="0"/>
              </a:rPr>
              <a:t>Provide descriptions of events for individual screens, attributes of parts, input check specifications and output specifications, etc.</a:t>
            </a:r>
          </a:p>
          <a:p>
            <a:pPr>
              <a:lnSpc>
                <a:spcPct val="80000"/>
              </a:lnSpc>
            </a:pPr>
            <a:r>
              <a:rPr lang="en-US" sz="900">
                <a:latin typeface="Times New Roman" charset="0"/>
                <a:ea typeface="ＭＳ Ｐ明朝" charset="0"/>
              </a:rPr>
              <a:t>c. Defining the field attributes</a:t>
            </a:r>
          </a:p>
          <a:p>
            <a:pPr>
              <a:lnSpc>
                <a:spcPct val="80000"/>
              </a:lnSpc>
            </a:pPr>
            <a:r>
              <a:rPr lang="en-US" sz="900">
                <a:latin typeface="Times New Roman" charset="0"/>
                <a:ea typeface="ＭＳ Ｐ明朝" charset="0"/>
              </a:rPr>
              <a:t>Decide on the field attributes of input and output items, and summarize them in descriptions of items for screen display. The screen consists of multiple fields. Each field consists of a one-byte (equivalent to a single character) attribute at the beginning and a variable item.</a:t>
            </a:r>
          </a:p>
          <a:p>
            <a:pPr>
              <a:lnSpc>
                <a:spcPct val="80000"/>
              </a:lnSpc>
            </a:pPr>
            <a:r>
              <a:rPr lang="en-US" sz="900">
                <a:latin typeface="Times New Roman" charset="0"/>
                <a:ea typeface="ＭＳ Ｐ明朝" charset="0"/>
              </a:rPr>
              <a:t>The criteria used for defining field attributes are as follows:</a:t>
            </a:r>
          </a:p>
          <a:p>
            <a:pPr lvl="1">
              <a:lnSpc>
                <a:spcPct val="80000"/>
              </a:lnSpc>
            </a:pPr>
            <a:r>
              <a:rPr lang="en-US" sz="900" b="1">
                <a:latin typeface="Times New Roman" charset="0"/>
                <a:ea typeface="ＭＳ Ｐ明朝" charset="0"/>
              </a:rPr>
              <a:t>Color and brightness: </a:t>
            </a:r>
            <a:r>
              <a:rPr lang="en-US" sz="900">
                <a:latin typeface="Times New Roman" charset="0"/>
                <a:ea typeface="ＭＳ Ｐ明朝" charset="0"/>
              </a:rPr>
              <a:t>Seven colors can be set for displayed color: green, white, red, blue, purple, light blue, and yellow. Arrange the color in accordance with the degree of importance of the item, such as "red" for error and "yellow" for alert. For better readability, make sure there is a large difference between the brightness of characters and that of the background.</a:t>
            </a:r>
          </a:p>
          <a:p>
            <a:pPr lvl="1">
              <a:lnSpc>
                <a:spcPct val="80000"/>
              </a:lnSpc>
            </a:pPr>
            <a:r>
              <a:rPr lang="en-US" sz="900" b="1">
                <a:latin typeface="Times New Roman" charset="0"/>
                <a:ea typeface="ＭＳ Ｐ明朝" charset="0"/>
              </a:rPr>
              <a:t>Display suppression: </a:t>
            </a:r>
            <a:r>
              <a:rPr lang="en-US" sz="900">
                <a:latin typeface="Times New Roman" charset="0"/>
                <a:ea typeface="ＭＳ Ｐ明朝" charset="0"/>
              </a:rPr>
              <a:t>This can be specified to suppress display of input content on the screen. It is used to enter passwords, which should not be seen by third parties.</a:t>
            </a:r>
          </a:p>
          <a:p>
            <a:pPr lvl="1">
              <a:lnSpc>
                <a:spcPct val="80000"/>
              </a:lnSpc>
            </a:pPr>
            <a:r>
              <a:rPr lang="en-US" sz="900" b="1">
                <a:latin typeface="Times New Roman" charset="0"/>
                <a:ea typeface="ＭＳ Ｐ明朝" charset="0"/>
              </a:rPr>
              <a:t>Blink: </a:t>
            </a:r>
            <a:r>
              <a:rPr lang="en-US" sz="900">
                <a:latin typeface="Times New Roman" charset="0"/>
                <a:ea typeface="ＭＳ Ｐ明朝" charset="0"/>
              </a:rPr>
              <a:t>This is used to call attention to an item, such as error items.</a:t>
            </a:r>
          </a:p>
          <a:p>
            <a:pPr lvl="1">
              <a:lnSpc>
                <a:spcPct val="80000"/>
              </a:lnSpc>
            </a:pPr>
            <a:r>
              <a:rPr lang="en-US" sz="900" b="1">
                <a:latin typeface="Times New Roman" charset="0"/>
                <a:ea typeface="ＭＳ Ｐ明朝" charset="0"/>
              </a:rPr>
              <a:t>Reverse: </a:t>
            </a:r>
            <a:r>
              <a:rPr lang="en-US" sz="900">
                <a:latin typeface="Times New Roman" charset="0"/>
                <a:ea typeface="ＭＳ Ｐ明朝" charset="0"/>
              </a:rPr>
              <a:t>This is used to emphasize a field and identify an area.</a:t>
            </a:r>
          </a:p>
          <a:p>
            <a:pPr lvl="1">
              <a:lnSpc>
                <a:spcPct val="80000"/>
              </a:lnSpc>
            </a:pPr>
            <a:r>
              <a:rPr lang="en-US" sz="900" b="1">
                <a:latin typeface="Times New Roman" charset="0"/>
                <a:ea typeface="ＭＳ Ｐ明朝" charset="0"/>
              </a:rPr>
              <a:t>Ruled lines: </a:t>
            </a:r>
            <a:r>
              <a:rPr lang="en-US" sz="900">
                <a:latin typeface="Times New Roman" charset="0"/>
                <a:ea typeface="ＭＳ Ｐ明朝" charset="0"/>
              </a:rPr>
              <a:t>This is used to frame items. A vertical ruled line is displayed in one column. Since an attribute before a variable item (one-character wide) shares the same column with a vertical ruled line, only one column is sufficient to display the vertical ruled line with an attribute.</a:t>
            </a:r>
          </a:p>
          <a:p>
            <a:pPr lvl="1">
              <a:lnSpc>
                <a:spcPct val="80000"/>
              </a:lnSpc>
            </a:pPr>
            <a:r>
              <a:rPr lang="en-US" sz="900" b="1">
                <a:latin typeface="Times New Roman" charset="0"/>
                <a:ea typeface="ＭＳ Ｐ明朝" charset="0"/>
              </a:rPr>
              <a:t>Enlarged character:</a:t>
            </a:r>
            <a:r>
              <a:rPr lang="en-US" sz="900">
                <a:latin typeface="Times New Roman" charset="0"/>
                <a:ea typeface="ＭＳ Ｐ明朝" charset="0"/>
              </a:rPr>
              <a:t> This is used to enlarge characters on the screen to make them easier to see, or it is used for emphasis.</a:t>
            </a:r>
          </a:p>
          <a:p>
            <a:pPr lvl="1">
              <a:lnSpc>
                <a:spcPct val="80000"/>
              </a:lnSpc>
            </a:pPr>
            <a:r>
              <a:rPr lang="en-US" sz="900" b="1">
                <a:latin typeface="Times New Roman" charset="0"/>
                <a:ea typeface="ＭＳ Ｐ明朝" charset="0"/>
              </a:rPr>
              <a:t>Protection setting: </a:t>
            </a:r>
            <a:r>
              <a:rPr lang="en-US" sz="900">
                <a:latin typeface="Times New Roman" charset="0"/>
                <a:ea typeface="ＭＳ Ｐ明朝" charset="0"/>
              </a:rPr>
              <a:t>This is specified for items that operators are not allowed to input.</a:t>
            </a:r>
          </a:p>
          <a:p>
            <a:pPr lvl="1">
              <a:lnSpc>
                <a:spcPct val="80000"/>
              </a:lnSpc>
            </a:pPr>
            <a:r>
              <a:rPr lang="en-US" sz="900" b="1">
                <a:latin typeface="Times New Roman" charset="0"/>
                <a:ea typeface="ＭＳ Ｐ明朝" charset="0"/>
              </a:rPr>
              <a:t>Transfer setting:</a:t>
            </a:r>
            <a:r>
              <a:rPr lang="en-US" sz="900">
                <a:latin typeface="Times New Roman" charset="0"/>
                <a:ea typeface="ＭＳ Ｐ明朝" charset="0"/>
              </a:rPr>
              <a:t> This is specified for a field to be transferred to the host. Usually, transfer is not specified for fields set for protection. Also to reduce transfer volumes, transfer is not specified for data held by the host.</a:t>
            </a:r>
          </a:p>
          <a:p>
            <a:pPr>
              <a:lnSpc>
                <a:spcPct val="80000"/>
              </a:lnSpc>
            </a:pPr>
            <a:r>
              <a:rPr lang="en-US" sz="900" b="1">
                <a:latin typeface="Times New Roman" charset="0"/>
                <a:ea typeface="ＭＳ Ｐ明朝" charset="0"/>
              </a:rPr>
              <a:t>Print suppression:</a:t>
            </a:r>
            <a:r>
              <a:rPr lang="en-US" sz="900">
                <a:latin typeface="Times New Roman" charset="0"/>
                <a:ea typeface="ＭＳ Ｐ明朝" charset="0"/>
              </a:rPr>
              <a:t> This is set for a field that is not to be printed because the field information is not required on the hardcopy. For example, if the hardcopy is used as an official report, it is desirable to not print the normal end message.</a:t>
            </a:r>
          </a:p>
        </p:txBody>
      </p:sp>
      <p:sp>
        <p:nvSpPr>
          <p:cNvPr id="419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68EF3FD2-DB5D-E24D-AEA4-56FD59DC4818}" type="slidenum">
              <a:rPr lang="en-US" altLang="ja-JP" sz="1200"/>
              <a:pPr eaLnBrk="1" hangingPunct="1"/>
              <a:t>22</a:t>
            </a:fld>
            <a:endParaRPr lang="en-US" altLang="ja-JP"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kumimoji="1" sz="2000">
                <a:solidFill>
                  <a:schemeClr val="tx1"/>
                </a:solidFill>
                <a:latin typeface="Times New Roman" charset="0"/>
                <a:ea typeface="ＭＳ Ｐゴシック" charset="0"/>
                <a:cs typeface="ＭＳ Ｐゴシック" charset="0"/>
              </a:defRPr>
            </a:lvl1pPr>
            <a:lvl2pPr marL="742950" indent="-285750" defTabSz="915988" eaLnBrk="0" hangingPunct="0">
              <a:defRPr kumimoji="1" sz="2000">
                <a:solidFill>
                  <a:schemeClr val="tx1"/>
                </a:solidFill>
                <a:latin typeface="Times New Roman" charset="0"/>
                <a:ea typeface="ＭＳ Ｐゴシック" charset="0"/>
              </a:defRPr>
            </a:lvl2pPr>
            <a:lvl3pPr marL="1143000" indent="-228600" defTabSz="915988" eaLnBrk="0" hangingPunct="0">
              <a:defRPr kumimoji="1" sz="2000">
                <a:solidFill>
                  <a:schemeClr val="tx1"/>
                </a:solidFill>
                <a:latin typeface="Times New Roman" charset="0"/>
                <a:ea typeface="ＭＳ Ｐゴシック" charset="0"/>
              </a:defRPr>
            </a:lvl3pPr>
            <a:lvl4pPr marL="1600200" indent="-228600" defTabSz="915988" eaLnBrk="0" hangingPunct="0">
              <a:defRPr kumimoji="1" sz="2000">
                <a:solidFill>
                  <a:schemeClr val="tx1"/>
                </a:solidFill>
                <a:latin typeface="Times New Roman" charset="0"/>
                <a:ea typeface="ＭＳ Ｐゴシック" charset="0"/>
              </a:defRPr>
            </a:lvl4pPr>
            <a:lvl5pPr marL="2057400" indent="-228600" defTabSz="915988" eaLnBrk="0" hangingPunct="0">
              <a:defRPr kumimoji="1" sz="2000">
                <a:solidFill>
                  <a:schemeClr val="tx1"/>
                </a:solidFill>
                <a:latin typeface="Times New Roman" charset="0"/>
                <a:ea typeface="ＭＳ Ｐゴシック" charset="0"/>
              </a:defRPr>
            </a:lvl5pPr>
            <a:lvl6pPr marL="25146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defTabSz="915988"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0CD7020-13B1-2B4E-B47F-D93015D31E82}" type="slidenum">
              <a:rPr lang="en-US" sz="1200"/>
              <a:pPr eaLnBrk="1" hangingPunct="1"/>
              <a:t>26</a:t>
            </a:fld>
            <a:endParaRPr lang="en-US" sz="1200"/>
          </a:p>
        </p:txBody>
      </p:sp>
      <p:sp>
        <p:nvSpPr>
          <p:cNvPr id="48130" name="Rectangle 2"/>
          <p:cNvSpPr>
            <a:spLocks noGrp="1" noRot="1" noChangeAspect="1" noChangeArrowheads="1" noTextEdit="1"/>
          </p:cNvSpPr>
          <p:nvPr>
            <p:ph type="sldImg"/>
          </p:nvPr>
        </p:nvSpPr>
        <p:spPr>
          <a:xfrm>
            <a:off x="4995863" y="620713"/>
            <a:ext cx="3003550" cy="2252662"/>
          </a:xfrm>
          <a:ln/>
        </p:spPr>
      </p:sp>
      <p:sp>
        <p:nvSpPr>
          <p:cNvPr id="48131" name="Rectangle 3"/>
          <p:cNvSpPr>
            <a:spLocks noGrp="1" noChangeArrowheads="1"/>
          </p:cNvSpPr>
          <p:nvPr>
            <p:ph type="body" idx="1"/>
          </p:nvPr>
        </p:nvSpPr>
        <p:spPr>
          <a:xfrm>
            <a:off x="3603625" y="3048000"/>
            <a:ext cx="5756275" cy="29924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a:latin typeface="ZapfHumnst BT" charset="0"/>
                <a:ea typeface="ＭＳ Ｐ明朝" charset="0"/>
              </a:rPr>
              <a:t>In this step, our purpose is to create define and refine the Data Model to support storage and retrieval of persistent classes. This is done only after the design of the persistent classes has stabilized. </a:t>
            </a:r>
          </a:p>
          <a:p>
            <a:endParaRPr lang="en-US" sz="1000">
              <a:latin typeface="ZapfHumnst BT" charset="0"/>
              <a:ea typeface="ＭＳ Ｐ明朝"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371714" name="Text Box 2"/>
          <p:cNvSpPr txBox="1">
            <a:spLocks noChangeArrowheads="1"/>
          </p:cNvSpPr>
          <p:nvPr/>
        </p:nvSpPr>
        <p:spPr bwMode="auto">
          <a:xfrm>
            <a:off x="823913" y="893763"/>
            <a:ext cx="255905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ts val="513"/>
              </a:spcBef>
              <a:spcAft>
                <a:spcPts val="513"/>
              </a:spcAft>
              <a:defRPr/>
            </a:pPr>
            <a:r>
              <a:rPr lang="en-US" sz="1000">
                <a:latin typeface="ZapfHumnst BT" charset="0"/>
              </a:rPr>
              <a:t>We are now making the turn from design classes to subsystems and interfaces.</a:t>
            </a:r>
          </a:p>
          <a:p>
            <a:pPr>
              <a:spcBef>
                <a:spcPts val="513"/>
              </a:spcBef>
              <a:spcAft>
                <a:spcPts val="513"/>
              </a:spcAft>
              <a:defRPr/>
            </a:pPr>
            <a:r>
              <a:rPr lang="en-US" sz="1000">
                <a:latin typeface="ZapfHumnst BT" charset="0"/>
              </a:rPr>
              <a:t>Let</a:t>
            </a:r>
            <a:r>
              <a:rPr lang="ja-JP" altLang="en-US" sz="1000">
                <a:latin typeface="Arial"/>
              </a:rPr>
              <a:t>’</a:t>
            </a:r>
            <a:r>
              <a:rPr lang="en-US" sz="1000">
                <a:latin typeface="ZapfHumnst BT" charset="0"/>
              </a:rPr>
              <a:t>s look at how some </a:t>
            </a: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are refined into subsystems with interfaces. First let</a:t>
            </a:r>
            <a:r>
              <a:rPr lang="ja-JP" altLang="en-US" sz="1000">
                <a:latin typeface="Arial"/>
              </a:rPr>
              <a:t>’</a:t>
            </a:r>
            <a:r>
              <a:rPr lang="en-US" sz="1000">
                <a:latin typeface="ZapfHumnst BT" charset="0"/>
              </a:rPr>
              <a:t>s review what subsystems and interfaces are.</a:t>
            </a:r>
          </a:p>
          <a:p>
            <a:pPr>
              <a:spcBef>
                <a:spcPts val="513"/>
              </a:spcBef>
              <a:spcAft>
                <a:spcPts val="513"/>
              </a:spcAft>
              <a:defRPr/>
            </a:pPr>
            <a:r>
              <a:rPr lang="en-US" sz="1000">
                <a:latin typeface="ZapfHumnst BT" charset="0"/>
              </a:rPr>
              <a:t>Subsystems and interfaces were first introduced in the Concepts of Object Orientation module. The concepts are repeated here for review purposes.</a:t>
            </a:r>
          </a:p>
          <a:p>
            <a:pPr>
              <a:spcBef>
                <a:spcPts val="513"/>
              </a:spcBef>
              <a:spcAft>
                <a:spcPts val="513"/>
              </a:spcAft>
              <a:defRPr/>
            </a:pPr>
            <a:r>
              <a:rPr lang="en-US" sz="1000">
                <a:latin typeface="ZapfHumnst BT" charset="0"/>
              </a:rPr>
              <a:t>In the UML, any classifier (for example, class, subsystem, component) can have interface(s); however, to keep things simple, in this course we will concentrate on interfaces for subsystems. </a:t>
            </a:r>
          </a:p>
          <a:p>
            <a:pPr>
              <a:buFont typeface="Symbol" charset="0"/>
              <a:buNone/>
              <a:defRPr/>
            </a:pPr>
            <a:r>
              <a:rPr lang="en-US" sz="1000">
                <a:latin typeface="ZapfHumnst BT" charset="0"/>
              </a:rPr>
              <a:t>Emphasize the following:</a:t>
            </a:r>
          </a:p>
          <a:p>
            <a:pPr>
              <a:buFontTx/>
              <a:buChar char="-"/>
              <a:defRPr/>
            </a:pPr>
            <a:r>
              <a:rPr lang="en-US" sz="1000">
                <a:latin typeface="ZapfHumnst BT" charset="0"/>
              </a:rPr>
              <a:t>Canonical vs. elided notation.</a:t>
            </a:r>
          </a:p>
          <a:p>
            <a:pPr>
              <a:buFontTx/>
              <a:buChar char="-"/>
              <a:defRPr/>
            </a:pPr>
            <a:r>
              <a:rPr lang="en-US" sz="1000">
                <a:latin typeface="ZapfHumnst BT" charset="0"/>
              </a:rPr>
              <a:t>Multiple interfaces are possible per subsystem.</a:t>
            </a:r>
          </a:p>
          <a:p>
            <a:pPr>
              <a:buFontTx/>
              <a:buChar char="-"/>
              <a:defRPr/>
            </a:pPr>
            <a:r>
              <a:rPr lang="en-US" sz="1000">
                <a:latin typeface="ZapfHumnst BT" charset="0"/>
              </a:rPr>
              <a:t>Interface can be realized by multiple subsystems.</a:t>
            </a:r>
          </a:p>
          <a:p>
            <a:pPr>
              <a:buFontTx/>
              <a:buChar char="-"/>
              <a:defRPr/>
            </a:pPr>
            <a:r>
              <a:rPr lang="en-US" sz="1000">
                <a:latin typeface="ZapfHumnst BT" charset="0"/>
              </a:rPr>
              <a:t>Interface is not a part of the subsystem, it is external.</a:t>
            </a:r>
          </a:p>
          <a:p>
            <a:pPr>
              <a:defRPr/>
            </a:pPr>
            <a:endParaRPr lang="en-US" sz="1000">
              <a:latin typeface="ZapfHumnst BT" charset="0"/>
            </a:endParaRPr>
          </a:p>
        </p:txBody>
      </p:sp>
      <p:sp>
        <p:nvSpPr>
          <p:cNvPr id="50180" name="Rectangle 3"/>
          <p:cNvSpPr>
            <a:spLocks noGrp="1" noRot="1" noChangeAspect="1" noChangeArrowheads="1"/>
          </p:cNvSpPr>
          <p:nvPr>
            <p:ph type="sldImg"/>
          </p:nvPr>
        </p:nvSpPr>
        <p:spPr>
          <a:xfrm>
            <a:off x="4937125" y="600075"/>
            <a:ext cx="3008313" cy="2255838"/>
          </a:xfrm>
          <a:solidFill>
            <a:srgbClr val="FFFFFF"/>
          </a:solidFill>
          <a:ln/>
        </p:spPr>
      </p:sp>
      <p:sp>
        <p:nvSpPr>
          <p:cNvPr id="50181"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A subsystem is a model element that has the semantics of a package, such that it can contain other model elements, and a class, such that it has behavior. A subsystem realizes one or more interfaces, which define the behavior it can perform.</a:t>
            </a:r>
          </a:p>
          <a:p>
            <a:r>
              <a:rPr lang="en-US" sz="1000">
                <a:latin typeface="ZapfHumnst BT" charset="0"/>
                <a:ea typeface="ＭＳ Ｐ明朝" charset="0"/>
              </a:rPr>
              <a:t>A subsystem can be represented as a UML package (that is, a tabbed folder) with the «subsystem» stereotype.</a:t>
            </a:r>
          </a:p>
          <a:p>
            <a:r>
              <a:rPr lang="en-US" sz="1000">
                <a:latin typeface="ZapfHumnst BT" charset="0"/>
                <a:ea typeface="ＭＳ Ｐ明朝" charset="0"/>
              </a:rPr>
              <a:t>An interface is a model element that defines a set of behaviors (a set of operations) offered by a classifier model element (specifically, a class, subsystem, or component). The relationship between interfaces and classifiers (subsystems) is not always one-to-one. An interface can be realized by multiple classifiers, and a classifier can realize multiple interfaces. </a:t>
            </a:r>
          </a:p>
          <a:p>
            <a:r>
              <a:rPr lang="en-US" sz="1000">
                <a:latin typeface="ZapfHumnst BT" charset="0"/>
                <a:ea typeface="ＭＳ Ｐ明朝" charset="0"/>
              </a:rPr>
              <a:t>Realization is a semantic relationship between two classifiers. One classifier serves as the contract that the other classifier agrees to carry out.</a:t>
            </a:r>
          </a:p>
          <a:p>
            <a:r>
              <a:rPr lang="en-US" sz="1000">
                <a:latin typeface="ZapfHumnst BT" charset="0"/>
                <a:ea typeface="ＭＳ Ｐ明朝" charset="0"/>
              </a:rPr>
              <a:t>The realization relationship can be modeled as a dashed line with a hollow arrowhead pointing at the contract classifier (canonical form), or when combined with an interface, as a </a:t>
            </a:r>
            <a:r>
              <a:rPr lang="ja-JP" altLang="en-US" sz="1000">
                <a:latin typeface="Arial" charset="0"/>
                <a:ea typeface="ＭＳ Ｐ明朝" charset="0"/>
              </a:rPr>
              <a:t>“</a:t>
            </a:r>
            <a:r>
              <a:rPr lang="en-US" altLang="ja-JP" sz="1000">
                <a:latin typeface="ZapfHumnst BT" charset="0"/>
                <a:ea typeface="ＭＳ Ｐ明朝" charset="0"/>
              </a:rPr>
              <a:t>ball</a:t>
            </a:r>
            <a:r>
              <a:rPr lang="ja-JP" altLang="en-US" sz="1000">
                <a:latin typeface="Arial" charset="0"/>
                <a:ea typeface="ＭＳ Ｐ明朝" charset="0"/>
              </a:rPr>
              <a:t>”</a:t>
            </a:r>
            <a:r>
              <a:rPr lang="en-US" altLang="ja-JP" sz="1000">
                <a:latin typeface="ZapfHumnst BT" charset="0"/>
                <a:ea typeface="ＭＳ Ｐ明朝" charset="0"/>
              </a:rPr>
              <a:t> (elided form).  Thus, in the above example, the two interface/subsystem pairs with the relation between them are synonymous.</a:t>
            </a:r>
          </a:p>
          <a:p>
            <a:r>
              <a:rPr lang="en-US" sz="1000">
                <a:latin typeface="ZapfHumnst BT" charset="0"/>
                <a:ea typeface="ＭＳ Ｐ明朝" charset="0"/>
              </a:rPr>
              <a:t>Interfaces are a natural evolution from the public classes of a package (described on the previous slide) to abstractions outside the subsystem.  Interfaces are pulled out of the subsystem like a kind of antenna, through which the subsystem can receive signals. All classes inside the subsystem are then private and not accessible from the outside.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52227" name="Rectangle 2"/>
          <p:cNvSpPr>
            <a:spLocks noGrp="1" noRot="1" noChangeAspect="1" noChangeArrowheads="1"/>
          </p:cNvSpPr>
          <p:nvPr>
            <p:ph type="sldImg"/>
          </p:nvPr>
        </p:nvSpPr>
        <p:spPr>
          <a:xfrm>
            <a:off x="4937125" y="600075"/>
            <a:ext cx="3008313" cy="2255838"/>
          </a:xfrm>
          <a:solidFill>
            <a:srgbClr val="FFFFFF"/>
          </a:solidFill>
          <a:ln/>
        </p:spPr>
      </p:sp>
      <p:sp>
        <p:nvSpPr>
          <p:cNvPr id="52228" name="Rectangle 3"/>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A subsystem encapsulates its implementation behind one (or more) interfaces. Interfaces isolate the rest of the architecture from the details of the implementation. Operations defined for the interface are implemented by one or more elements contained within the subsystem. </a:t>
            </a:r>
          </a:p>
          <a:p>
            <a:r>
              <a:rPr lang="en-US" sz="1000">
                <a:latin typeface="ZapfHumnst BT" charset="0"/>
                <a:ea typeface="ＭＳ Ｐ明朝" charset="0"/>
              </a:rPr>
              <a:t>An interface is a pure specification. Interfaces provide the </a:t>
            </a:r>
            <a:r>
              <a:rPr lang="ja-JP" altLang="en-US" sz="1000">
                <a:latin typeface="Arial" charset="0"/>
                <a:ea typeface="ＭＳ Ｐ明朝" charset="0"/>
              </a:rPr>
              <a:t>“</a:t>
            </a:r>
            <a:r>
              <a:rPr lang="en-US" altLang="ja-JP" sz="1000">
                <a:latin typeface="ZapfHumnst BT" charset="0"/>
                <a:ea typeface="ＭＳ Ｐ明朝" charset="0"/>
              </a:rPr>
              <a:t>family of behavior</a:t>
            </a:r>
            <a:r>
              <a:rPr lang="ja-JP" altLang="en-US" sz="1000">
                <a:latin typeface="Arial" charset="0"/>
                <a:ea typeface="ＭＳ Ｐ明朝" charset="0"/>
              </a:rPr>
              <a:t>”</a:t>
            </a:r>
            <a:r>
              <a:rPr lang="en-US" altLang="ja-JP" sz="1000">
                <a:latin typeface="ZapfHumnst BT" charset="0"/>
                <a:ea typeface="ＭＳ Ｐ明朝" charset="0"/>
              </a:rPr>
              <a:t> that a classifier that implements the interface must support. Interfaces are separate things that have separate life spans from the elements that realize them.This separation of interface and implementation exemplifies the OO concepts of modularity and encapsulation, as well as polymorphism. </a:t>
            </a:r>
            <a:br>
              <a:rPr lang="en-US" altLang="ja-JP" sz="1000">
                <a:latin typeface="ZapfHumnst BT" charset="0"/>
                <a:ea typeface="ＭＳ Ｐ明朝" charset="0"/>
              </a:rPr>
            </a:br>
            <a:r>
              <a:rPr lang="en-US" altLang="ja-JP" sz="1000">
                <a:latin typeface="ZapfHumnst BT" charset="0"/>
                <a:ea typeface="ＭＳ Ｐ明朝" charset="0"/>
              </a:rPr>
              <a:t>Note: Interfaces are not abstract classes. Abstract classes allow you to provide default behavior for some or all of their methods. Interfaces provide no default behavior.</a:t>
            </a:r>
          </a:p>
          <a:p>
            <a:r>
              <a:rPr lang="en-US" sz="1000">
                <a:latin typeface="ZapfHumnst BT" charset="0"/>
                <a:ea typeface="ＭＳ Ｐ明朝" charset="0"/>
              </a:rPr>
              <a:t>As mentioned earlier, an interface can be realized by one or more subsystems. Any two subsystems that realize the same interfaces can be substituted for one another. The benefit of this is that, unlike a package, the contents and internal behaviors of a subsystem can change with complete freedom, so long as the subsystem's interfaces remain constant.</a:t>
            </a:r>
          </a:p>
          <a:p>
            <a:r>
              <a:rPr lang="en-US" sz="1000">
                <a:latin typeface="ZapfHumnst BT" charset="0"/>
                <a:ea typeface="ＭＳ Ｐ明朝" charset="0"/>
              </a:rPr>
              <a:t>In the above example, InterfaceK defines the operations X() and Y().  Both SubsystemA and SubsystemB realize InterfaceK, which means that they provide the implementation for operations X() and Y(). Thus, SubsystemA and SubsystemB are completely </a:t>
            </a:r>
            <a:r>
              <a:rPr lang="ja-JP" altLang="en-US" sz="1000">
                <a:latin typeface="Arial" charset="0"/>
                <a:ea typeface="ＭＳ Ｐ明朝" charset="0"/>
              </a:rPr>
              <a:t>“</a:t>
            </a:r>
            <a:r>
              <a:rPr lang="en-US" altLang="ja-JP" sz="1000">
                <a:latin typeface="ZapfHumnst BT" charset="0"/>
                <a:ea typeface="ＭＳ Ｐ明朝" charset="0"/>
              </a:rPr>
              <a:t>plug-and-playable</a:t>
            </a:r>
            <a:r>
              <a:rPr lang="ja-JP" altLang="en-US" sz="1000">
                <a:latin typeface="Arial" charset="0"/>
                <a:ea typeface="ＭＳ Ｐ明朝" charset="0"/>
              </a:rPr>
              <a:t>”</a:t>
            </a:r>
            <a:r>
              <a:rPr lang="en-US" altLang="ja-JP" sz="1000">
                <a:latin typeface="ZapfHumnst BT" charset="0"/>
                <a:ea typeface="ＭＳ Ｐ明朝" charset="0"/>
              </a:rPr>
              <a:t> (that is, one can be replaced by the other without any impacts on clients of the subsystems).</a:t>
            </a:r>
            <a:endParaRPr lang="en-US" sz="1000">
              <a:latin typeface="ZapfHumnst BT" charset="0"/>
              <a:ea typeface="ＭＳ Ｐ明朝" charset="0"/>
            </a:endParaRPr>
          </a:p>
        </p:txBody>
      </p:sp>
      <p:sp>
        <p:nvSpPr>
          <p:cNvPr id="373764" name="Text Box 4"/>
          <p:cNvSpPr txBox="1">
            <a:spLocks noChangeArrowheads="1"/>
          </p:cNvSpPr>
          <p:nvPr/>
        </p:nvSpPr>
        <p:spPr bwMode="auto">
          <a:xfrm>
            <a:off x="823913" y="893763"/>
            <a:ext cx="2582862" cy="165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000">
                <a:latin typeface="ZapfHumnst BT" charset="0"/>
              </a:rPr>
              <a:t>Remember that interfaces and abstract classes are not the same concept. An interface is a full-fledged citizen that may be </a:t>
            </a:r>
            <a:r>
              <a:rPr lang="ja-JP" altLang="en-US" sz="1000">
                <a:latin typeface="Arial"/>
              </a:rPr>
              <a:t>“</a:t>
            </a:r>
            <a:r>
              <a:rPr lang="en-US" sz="1000">
                <a:latin typeface="ZapfHumnst BT" charset="0"/>
              </a:rPr>
              <a:t>realized</a:t>
            </a:r>
            <a:r>
              <a:rPr lang="ja-JP" altLang="en-US" sz="1000">
                <a:latin typeface="Arial"/>
              </a:rPr>
              <a:t>”</a:t>
            </a:r>
            <a:r>
              <a:rPr lang="en-US" sz="1000">
                <a:latin typeface="ZapfHumnst BT" charset="0"/>
              </a:rPr>
              <a:t> (excuse the overloaded term) using abstract classes.  However, the realization of an interface is not the same as inheriting from an abstract base class.</a:t>
            </a:r>
          </a:p>
          <a:p>
            <a:pPr>
              <a:defRPr/>
            </a:pPr>
            <a:r>
              <a:rPr lang="en-US" sz="1000">
                <a:latin typeface="ZapfHumnst BT" charset="0"/>
              </a:rPr>
              <a:t>Generalization and abstract classes will be discussed in the Class Design module.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pPr>
              <a:defRPr/>
            </a:pPr>
            <a:r>
              <a:rPr lang="en-US"/>
              <a:t>Mastering OOAD w/ UML 2.0 – Instructor Notes</a:t>
            </a:r>
          </a:p>
        </p:txBody>
      </p:sp>
      <p:sp>
        <p:nvSpPr>
          <p:cNvPr id="6" name="Rectangle 15"/>
          <p:cNvSpPr>
            <a:spLocks noGrp="1" noChangeArrowheads="1"/>
          </p:cNvSpPr>
          <p:nvPr>
            <p:ph type="ftr" sz="quarter" idx="4"/>
          </p:nvPr>
        </p:nvSpPr>
        <p:spPr/>
        <p:txBody>
          <a:bodyPr/>
          <a:lstStyle/>
          <a:p>
            <a:pPr>
              <a:defRPr/>
            </a:pPr>
            <a:r>
              <a:rPr lang="en-US"/>
              <a:t>Module 7 - Identify Design Elements</a:t>
            </a:r>
            <a:endParaRPr lang="en-US">
              <a:latin typeface="ZapfHumnst BT" charset="0"/>
            </a:endParaRPr>
          </a:p>
        </p:txBody>
      </p:sp>
      <p:sp>
        <p:nvSpPr>
          <p:cNvPr id="467970" name="Text Box 2"/>
          <p:cNvSpPr txBox="1">
            <a:spLocks noChangeArrowheads="1"/>
          </p:cNvSpPr>
          <p:nvPr/>
        </p:nvSpPr>
        <p:spPr bwMode="auto">
          <a:xfrm>
            <a:off x="823913" y="893763"/>
            <a:ext cx="2609850" cy="4173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a:latin typeface="ZapfHumnst BT" charset="0"/>
              </a:rPr>
              <a:t>The UML supports the concept of a subsystem, which has different semantics than just the package semantics (though a subsystem </a:t>
            </a:r>
            <a:r>
              <a:rPr lang="ja-JP" altLang="en-US" sz="1000">
                <a:latin typeface="Arial"/>
              </a:rPr>
              <a:t>“</a:t>
            </a:r>
            <a:r>
              <a:rPr lang="en-US" sz="1000">
                <a:latin typeface="ZapfHumnst BT" charset="0"/>
              </a:rPr>
              <a:t>inherits from</a:t>
            </a:r>
            <a:r>
              <a:rPr lang="ja-JP" altLang="en-US" sz="1000">
                <a:latin typeface="Arial"/>
              </a:rPr>
              <a:t>”</a:t>
            </a:r>
            <a:r>
              <a:rPr lang="en-US" sz="1000">
                <a:latin typeface="ZapfHumnst BT" charset="0"/>
              </a:rPr>
              <a:t> package in the UML metamodel). You can model a subsystem as a package with the «subsystem» stereotype.  See the modeling convention slide provided later in this module for more information.</a:t>
            </a:r>
          </a:p>
          <a:p>
            <a:pPr>
              <a:defRPr/>
            </a:pPr>
            <a:endParaRPr lang="en-US" sz="1000">
              <a:latin typeface="ZapfHumnst BT" charset="0"/>
            </a:endParaRPr>
          </a:p>
          <a:p>
            <a:pPr>
              <a:defRPr/>
            </a:pPr>
            <a:r>
              <a:rPr lang="en-US" sz="1000">
                <a:latin typeface="ZapfHumnst BT" charset="0"/>
              </a:rPr>
              <a:t>A subsystem is a special kind of package whose behavior is important enough to be extracted out into interface(s).</a:t>
            </a:r>
          </a:p>
          <a:p>
            <a:pPr>
              <a:spcBef>
                <a:spcPct val="50000"/>
              </a:spcBef>
              <a:defRPr/>
            </a:pPr>
            <a:r>
              <a:rPr lang="en-US" sz="1000">
                <a:latin typeface="ZapfHumnst BT" charset="0"/>
              </a:rPr>
              <a:t>Subsystems ALWAYS have an interface. If a package has an </a:t>
            </a:r>
            <a:r>
              <a:rPr lang="ja-JP" altLang="en-US" sz="1000">
                <a:latin typeface="Arial"/>
              </a:rPr>
              <a:t>“</a:t>
            </a:r>
            <a:r>
              <a:rPr lang="en-US" sz="1000">
                <a:latin typeface="ZapfHumnst BT" charset="0"/>
              </a:rPr>
              <a:t>interface</a:t>
            </a:r>
            <a:r>
              <a:rPr lang="ja-JP" altLang="en-US" sz="1000">
                <a:latin typeface="Arial"/>
              </a:rPr>
              <a:t>”</a:t>
            </a:r>
            <a:r>
              <a:rPr lang="en-US" sz="1000">
                <a:latin typeface="ZapfHumnst BT" charset="0"/>
              </a:rPr>
              <a:t> (a small number of public classes), it is really a subsystem.  Not all packages are subsystems. Only subsystems realize interfaces.</a:t>
            </a:r>
          </a:p>
          <a:p>
            <a:pPr>
              <a:spcBef>
                <a:spcPct val="50000"/>
              </a:spcBef>
              <a:defRPr/>
            </a:pPr>
            <a:r>
              <a:rPr lang="en-US" sz="1000">
                <a:latin typeface="ZapfHumnst BT" charset="0"/>
              </a:rPr>
              <a:t>Emphasize that all dependencies on a subsystem should be through its interface!</a:t>
            </a:r>
          </a:p>
          <a:p>
            <a:pPr>
              <a:spcBef>
                <a:spcPct val="50000"/>
              </a:spcBef>
              <a:defRPr/>
            </a:pPr>
            <a:endParaRPr lang="en-US" sz="1000">
              <a:latin typeface="ZapfHumnst BT" charset="0"/>
            </a:endParaRPr>
          </a:p>
          <a:p>
            <a:pPr>
              <a:spcBef>
                <a:spcPct val="50000"/>
              </a:spcBef>
              <a:defRPr/>
            </a:pPr>
            <a:endParaRPr lang="en-US" sz="1000">
              <a:latin typeface="ZapfHumnst BT" charset="0"/>
            </a:endParaRPr>
          </a:p>
          <a:p>
            <a:pPr>
              <a:spcBef>
                <a:spcPct val="50000"/>
              </a:spcBef>
              <a:defRPr/>
            </a:pPr>
            <a:endParaRPr lang="en-US" sz="1000">
              <a:latin typeface="ZapfHumnst BT" charset="0"/>
            </a:endParaRPr>
          </a:p>
        </p:txBody>
      </p:sp>
      <p:sp>
        <p:nvSpPr>
          <p:cNvPr id="54276" name="Rectangle 3"/>
          <p:cNvSpPr>
            <a:spLocks noGrp="1" noRot="1" noChangeAspect="1" noChangeArrowheads="1"/>
          </p:cNvSpPr>
          <p:nvPr>
            <p:ph type="sldImg"/>
          </p:nvPr>
        </p:nvSpPr>
        <p:spPr>
          <a:xfrm>
            <a:off x="4937125" y="600075"/>
            <a:ext cx="3008313" cy="2255838"/>
          </a:xfrm>
          <a:solidFill>
            <a:srgbClr val="FFFFFF"/>
          </a:solidFill>
          <a:ln/>
        </p:spPr>
      </p:sp>
      <p:sp>
        <p:nvSpPr>
          <p:cNvPr id="54277" name="Rectangle 4"/>
          <p:cNvSpPr>
            <a:spLocks noGrp="1" noChangeArrowheads="1"/>
          </p:cNvSpPr>
          <p:nvPr>
            <p:ph type="body" idx="1"/>
          </p:nvPr>
        </p:nvSpPr>
        <p:spPr>
          <a:xfrm>
            <a:off x="3514725" y="2941638"/>
            <a:ext cx="5756275" cy="29321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ea typeface="ＭＳ Ｐ明朝" charset="0"/>
              </a:rPr>
              <a:t>Subsystems and packages are very alike, but are different in some essential ways. A subsystem provides interfaces by which the behavior it contains can be accessed. Packages provide no behavior; they are simply containers of things that have behavior. Packages help organize and control sets of classes that are needed in common, but which are not really subsystems. Packages are just used for model organization and configuration management.</a:t>
            </a:r>
          </a:p>
          <a:p>
            <a:r>
              <a:rPr lang="en-US" sz="1000">
                <a:latin typeface="ZapfHumnst BT" charset="0"/>
                <a:ea typeface="ＭＳ Ｐ明朝" charset="0"/>
              </a:rPr>
              <a:t>Subsystems completely encapsulate their contents, providing behavior only through their interfaces. Dependencies on a subsystem are on its interface(s), not on specific subsystem contents. With packages, dependencies are on specific elements within the package.</a:t>
            </a:r>
          </a:p>
          <a:p>
            <a:r>
              <a:rPr lang="en-US" sz="1000">
                <a:latin typeface="ZapfHumnst BT" charset="0"/>
                <a:ea typeface="ＭＳ Ｐ明朝" charset="0"/>
              </a:rPr>
              <a:t>With subsystems, the contents and internal behaviors of a subsystem can change with complete freedom as long as the subsystem's interfaces remain constant. With packages, it is impossible to substitute packages for one another unless they have the same public classes. The public classes and their public operations get frozen by the dependencies that external classes have on them. Thus, the designer is not free to eliminate these classes or change their behaviors if a better idea presents itself.</a:t>
            </a:r>
          </a:p>
          <a:p>
            <a:r>
              <a:rPr lang="en-US" sz="1000">
                <a:latin typeface="ZapfHumnst BT" charset="0"/>
                <a:ea typeface="ＭＳ Ｐ明朝" charset="0"/>
              </a:rPr>
              <a:t>Note: Even when using packages, it is important that you hide the implementation from elements external to the package. All dependencies on a package should be on the public classes of the package.  Public classes can be considered the interface of the package and should be managed as such (stabilized early).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F7FEC050-DAB5-DB41-85E9-206EAFA9159E}" type="slidenum">
              <a:rPr lang="en-US" altLang="ja-JP"/>
              <a:pPr>
                <a:defRPr/>
              </a:pPr>
              <a:t>‹#›</a:t>
            </a:fld>
            <a:endParaRPr lang="en-US" altLang="ja-JP"/>
          </a:p>
        </p:txBody>
      </p:sp>
    </p:spTree>
    <p:extLst>
      <p:ext uri="{BB962C8B-B14F-4D97-AF65-F5344CB8AC3E}">
        <p14:creationId xmlns:p14="http://schemas.microsoft.com/office/powerpoint/2010/main" val="370289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E710CA77-A547-6245-9124-61D3399271AF}" type="slidenum">
              <a:rPr lang="en-US" altLang="ja-JP"/>
              <a:pPr>
                <a:defRPr/>
              </a:pPr>
              <a:t>‹#›</a:t>
            </a:fld>
            <a:endParaRPr lang="en-US" altLang="ja-JP"/>
          </a:p>
        </p:txBody>
      </p:sp>
    </p:spTree>
    <p:extLst>
      <p:ext uri="{BB962C8B-B14F-4D97-AF65-F5344CB8AC3E}">
        <p14:creationId xmlns:p14="http://schemas.microsoft.com/office/powerpoint/2010/main" val="25871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endParaRPr lang="en-US" altLang="ja-JP"/>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0E9E9C1C-E8F8-0D43-A1B9-C52D212717D4}" type="slidenum">
              <a:rPr lang="en-US" altLang="ja-JP"/>
              <a:pPr>
                <a:defRPr/>
              </a:pPr>
              <a:t>‹#›</a:t>
            </a:fld>
            <a:endParaRPr lang="en-US" altLang="ja-JP"/>
          </a:p>
        </p:txBody>
      </p:sp>
    </p:spTree>
    <p:extLst>
      <p:ext uri="{BB962C8B-B14F-4D97-AF65-F5344CB8AC3E}">
        <p14:creationId xmlns:p14="http://schemas.microsoft.com/office/powerpoint/2010/main" val="32588811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554A740-1183-B14F-955D-45F447AAC20B}" type="slidenum">
              <a:rPr lang="en-US" altLang="ja-JP"/>
              <a:pPr>
                <a:defRPr/>
              </a:pPr>
              <a:t>‹#›</a:t>
            </a:fld>
            <a:endParaRPr lang="en-US" altLang="ja-JP"/>
          </a:p>
        </p:txBody>
      </p:sp>
    </p:spTree>
    <p:extLst>
      <p:ext uri="{BB962C8B-B14F-4D97-AF65-F5344CB8AC3E}">
        <p14:creationId xmlns:p14="http://schemas.microsoft.com/office/powerpoint/2010/main" val="50017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2D1E3875-C2A0-FF43-A6CD-F26C81A5A0AF}" type="slidenum">
              <a:rPr lang="en-US" altLang="ja-JP"/>
              <a:pPr>
                <a:defRPr/>
              </a:pPr>
              <a:t>‹#›</a:t>
            </a:fld>
            <a:endParaRPr lang="en-US" altLang="ja-JP"/>
          </a:p>
        </p:txBody>
      </p:sp>
    </p:spTree>
    <p:extLst>
      <p:ext uri="{BB962C8B-B14F-4D97-AF65-F5344CB8AC3E}">
        <p14:creationId xmlns:p14="http://schemas.microsoft.com/office/powerpoint/2010/main" val="16860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88C6B819-37CD-7446-B456-29B59BB945F2}" type="slidenum">
              <a:rPr lang="en-US" altLang="ja-JP"/>
              <a:pPr>
                <a:defRPr/>
              </a:pPr>
              <a:t>‹#›</a:t>
            </a:fld>
            <a:endParaRPr lang="en-US" altLang="ja-JP"/>
          </a:p>
        </p:txBody>
      </p:sp>
    </p:spTree>
    <p:extLst>
      <p:ext uri="{BB962C8B-B14F-4D97-AF65-F5344CB8AC3E}">
        <p14:creationId xmlns:p14="http://schemas.microsoft.com/office/powerpoint/2010/main" val="93497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266C9749-2B8E-AE4E-B6D3-17AF93D2C45A}" type="slidenum">
              <a:rPr lang="en-US" altLang="ja-JP"/>
              <a:pPr>
                <a:defRPr/>
              </a:pPr>
              <a:t>‹#›</a:t>
            </a:fld>
            <a:endParaRPr lang="en-US" altLang="ja-JP"/>
          </a:p>
        </p:txBody>
      </p:sp>
    </p:spTree>
    <p:extLst>
      <p:ext uri="{BB962C8B-B14F-4D97-AF65-F5344CB8AC3E}">
        <p14:creationId xmlns:p14="http://schemas.microsoft.com/office/powerpoint/2010/main" val="236941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DE3B21DC-2EBA-C74D-A1E4-EB8E482B1281}" type="slidenum">
              <a:rPr lang="en-US" altLang="ja-JP"/>
              <a:pPr>
                <a:defRPr/>
              </a:pPr>
              <a:t>‹#›</a:t>
            </a:fld>
            <a:endParaRPr lang="en-US" altLang="ja-JP"/>
          </a:p>
        </p:txBody>
      </p:sp>
    </p:spTree>
    <p:extLst>
      <p:ext uri="{BB962C8B-B14F-4D97-AF65-F5344CB8AC3E}">
        <p14:creationId xmlns:p14="http://schemas.microsoft.com/office/powerpoint/2010/main" val="49837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834384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1074BB26-452E-2A49-B0A7-69F105629B8C}" type="slidenum">
              <a:rPr lang="en-US" altLang="ja-JP"/>
              <a:pPr>
                <a:defRPr/>
              </a:pPr>
              <a:t>‹#›</a:t>
            </a:fld>
            <a:endParaRPr lang="en-US" altLang="ja-JP"/>
          </a:p>
        </p:txBody>
      </p:sp>
    </p:spTree>
    <p:extLst>
      <p:ext uri="{BB962C8B-B14F-4D97-AF65-F5344CB8AC3E}">
        <p14:creationId xmlns:p14="http://schemas.microsoft.com/office/powerpoint/2010/main" val="141825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EEAD546C-9DD7-2B44-AEBA-F54FAE7955FB}" type="slidenum">
              <a:rPr lang="en-US" altLang="ja-JP"/>
              <a:pPr>
                <a:defRPr/>
              </a:pPr>
              <a:t>‹#›</a:t>
            </a:fld>
            <a:endParaRPr lang="en-US" altLang="ja-JP"/>
          </a:p>
        </p:txBody>
      </p:sp>
    </p:spTree>
    <p:extLst>
      <p:ext uri="{BB962C8B-B14F-4D97-AF65-F5344CB8AC3E}">
        <p14:creationId xmlns:p14="http://schemas.microsoft.com/office/powerpoint/2010/main" val="205977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E9E9C1C-E8F8-0D43-A1B9-C52D212717D4}" type="slidenum">
              <a:rPr lang="en-US" altLang="ja-JP"/>
              <a:pPr>
                <a:defRPr/>
              </a:pPr>
              <a:t>‹#›</a:t>
            </a:fld>
            <a:endParaRPr lang="en-US" altLang="ja-JP"/>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08925979"/>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3200" u="sng" dirty="0">
                <a:ea typeface="ＭＳ Ｐゴシック" pitchFamily="34" charset="-128"/>
                <a:cs typeface="+mj-cs"/>
              </a:rPr>
              <a:t>THIẾT KẾ VÀ XÂY DỰNG PHẦN MỀM</a:t>
            </a:r>
            <a:br>
              <a:rPr lang="en-US" altLang="ja-JP" sz="3600" dirty="0">
                <a:ea typeface="ＭＳ Ｐゴシック" pitchFamily="34" charset="-128"/>
                <a:cs typeface="+mj-cs"/>
              </a:rPr>
            </a:br>
            <a:r>
              <a:rPr lang="en-US" altLang="ja-JP" sz="3600" dirty="0">
                <a:ea typeface="ＭＳ Ｐゴシック" pitchFamily="34" charset="-128"/>
                <a:cs typeface="+mj-cs"/>
              </a:rPr>
              <a:t>Bài </a:t>
            </a:r>
            <a:r>
              <a:rPr lang="en-US" altLang="ja-JP" sz="4400" b="1" dirty="0">
                <a:ea typeface="ＭＳ Ｐゴシック" pitchFamily="34" charset="-128"/>
                <a:cs typeface="+mj-cs"/>
              </a:rPr>
              <a:t>5. Thiết </a:t>
            </a:r>
            <a:r>
              <a:rPr lang="en-US" altLang="ja-JP" sz="4400" b="1" dirty="0" err="1">
                <a:ea typeface="ＭＳ Ｐゴシック" pitchFamily="34" charset="-128"/>
                <a:cs typeface="+mj-cs"/>
              </a:rPr>
              <a:t>kế</a:t>
            </a:r>
            <a:r>
              <a:rPr lang="en-US" altLang="ja-JP" sz="4400" b="1" dirty="0">
                <a:ea typeface="ＭＳ Ｐゴシック" pitchFamily="34" charset="-128"/>
                <a:cs typeface="+mj-cs"/>
              </a:rPr>
              <a:t> giao diện</a:t>
            </a:r>
            <a:endParaRPr lang="en-US" sz="4400" b="1" dirty="0">
              <a:ea typeface="ＭＳ Ｐゴシック" pitchFamily="34" charset="-128"/>
              <a:cs typeface="+mj-cs"/>
            </a:endParaRPr>
          </a:p>
        </p:txBody>
      </p:sp>
      <p:sp>
        <p:nvSpPr>
          <p:cNvPr id="15364"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4E6FF5C-052D-1949-844D-758E406B0230}" type="slidenum">
              <a:rPr lang="en-US" altLang="ja-JP" sz="1400">
                <a:solidFill>
                  <a:srgbClr val="FFFFFF"/>
                </a:solidFill>
              </a:rPr>
              <a:pPr eaLnBrk="1" hangingPunct="1"/>
              <a:t>1</a:t>
            </a:fld>
            <a:endParaRPr lang="en-US" altLang="ja-JP" sz="1400">
              <a:solidFill>
                <a:srgbClr val="FFFFFF"/>
              </a:solidFill>
            </a:endParaRPr>
          </a:p>
        </p:txBody>
      </p:sp>
      <p:sp>
        <p:nvSpPr>
          <p:cNvPr id="3" name="Subtitle 2">
            <a:extLst>
              <a:ext uri="{FF2B5EF4-FFF2-40B4-BE49-F238E27FC236}">
                <a16:creationId xmlns:a16="http://schemas.microsoft.com/office/drawing/2014/main" id="{21A741C6-E4D5-E04B-BBA6-365DF678C762}"/>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Công</a:t>
            </a:r>
            <a:r>
              <a:rPr lang="en-GB" dirty="0"/>
              <a:t> </a:t>
            </a:r>
            <a:r>
              <a:rPr lang="en-GB" dirty="0" err="1"/>
              <a:t>cụ</a:t>
            </a:r>
            <a:r>
              <a:rPr lang="en-GB" dirty="0"/>
              <a:t> </a:t>
            </a:r>
            <a:r>
              <a:rPr lang="en-GB" dirty="0" err="1"/>
              <a:t>thiết</a:t>
            </a:r>
            <a:r>
              <a:rPr lang="en-GB" dirty="0"/>
              <a:t> </a:t>
            </a:r>
            <a:r>
              <a:rPr lang="en-GB" dirty="0" err="1"/>
              <a:t>kế</a:t>
            </a:r>
            <a:r>
              <a:rPr lang="en-GB" dirty="0"/>
              <a:t> GUI</a:t>
            </a:r>
          </a:p>
        </p:txBody>
      </p:sp>
      <p:sp>
        <p:nvSpPr>
          <p:cNvPr id="26626" name="Content Placeholder 2"/>
          <p:cNvSpPr>
            <a:spLocks noGrp="1"/>
          </p:cNvSpPr>
          <p:nvPr>
            <p:ph idx="1"/>
          </p:nvPr>
        </p:nvSpPr>
        <p:spPr/>
        <p:txBody>
          <a:bodyPr/>
          <a:lstStyle/>
          <a:p>
            <a:r>
              <a:rPr lang="en-GB" sz="2800" dirty="0" err="1">
                <a:latin typeface="Arial" charset="0"/>
              </a:rPr>
              <a:t>Công</a:t>
            </a:r>
            <a:r>
              <a:rPr lang="en-GB" sz="2800" dirty="0">
                <a:latin typeface="Arial" charset="0"/>
              </a:rPr>
              <a:t> </a:t>
            </a:r>
            <a:r>
              <a:rPr lang="en-GB" sz="2800" dirty="0" err="1">
                <a:latin typeface="Arial" charset="0"/>
              </a:rPr>
              <a:t>cụ</a:t>
            </a:r>
            <a:r>
              <a:rPr lang="en-GB" sz="2800" dirty="0">
                <a:latin typeface="Arial" charset="0"/>
              </a:rPr>
              <a:t> </a:t>
            </a:r>
            <a:r>
              <a:rPr lang="en-GB" sz="2800" dirty="0" err="1">
                <a:latin typeface="Arial" charset="0"/>
              </a:rPr>
              <a:t>đơn</a:t>
            </a:r>
            <a:r>
              <a:rPr lang="en-GB" sz="2800" dirty="0">
                <a:latin typeface="Arial" charset="0"/>
              </a:rPr>
              <a:t> </a:t>
            </a:r>
            <a:r>
              <a:rPr lang="en-GB" sz="2800" dirty="0" err="1">
                <a:latin typeface="Arial" charset="0"/>
              </a:rPr>
              <a:t>giản</a:t>
            </a:r>
            <a:endParaRPr lang="en-GB" sz="2800" dirty="0">
              <a:latin typeface="Arial" charset="0"/>
            </a:endParaRPr>
          </a:p>
          <a:p>
            <a:pPr lvl="1"/>
            <a:r>
              <a:rPr lang="en-GB" dirty="0">
                <a:latin typeface="Arial" charset="0"/>
              </a:rPr>
              <a:t>Notepad</a:t>
            </a:r>
          </a:p>
          <a:p>
            <a:pPr lvl="1"/>
            <a:r>
              <a:rPr lang="en-GB" dirty="0">
                <a:latin typeface="Arial" charset="0"/>
              </a:rPr>
              <a:t>Microsoft Excel/</a:t>
            </a:r>
            <a:r>
              <a:rPr lang="en-GB" dirty="0" err="1">
                <a:latin typeface="Arial" charset="0"/>
              </a:rPr>
              <a:t>Powerpoint</a:t>
            </a:r>
            <a:r>
              <a:rPr lang="en-GB" dirty="0">
                <a:latin typeface="Arial" charset="0"/>
              </a:rPr>
              <a:t>/Word/FrontPage</a:t>
            </a:r>
          </a:p>
          <a:p>
            <a:r>
              <a:rPr lang="en-GB" sz="2800" dirty="0" err="1">
                <a:latin typeface="Arial" charset="0"/>
              </a:rPr>
              <a:t>Công</a:t>
            </a:r>
            <a:r>
              <a:rPr lang="en-GB" sz="2800" dirty="0">
                <a:latin typeface="Arial" charset="0"/>
              </a:rPr>
              <a:t> </a:t>
            </a:r>
            <a:r>
              <a:rPr lang="en-GB" sz="2800" dirty="0" err="1">
                <a:latin typeface="Arial" charset="0"/>
              </a:rPr>
              <a:t>cụ</a:t>
            </a:r>
            <a:r>
              <a:rPr lang="en-GB" sz="2800" dirty="0">
                <a:latin typeface="Arial" charset="0"/>
              </a:rPr>
              <a:t> </a:t>
            </a:r>
            <a:r>
              <a:rPr lang="en-GB" sz="2800" dirty="0" err="1">
                <a:latin typeface="Arial" charset="0"/>
              </a:rPr>
              <a:t>chuyên</a:t>
            </a:r>
            <a:r>
              <a:rPr lang="en-GB" sz="2800" dirty="0">
                <a:latin typeface="Arial" charset="0"/>
              </a:rPr>
              <a:t> </a:t>
            </a:r>
            <a:r>
              <a:rPr lang="en-GB" sz="2800" dirty="0" err="1">
                <a:latin typeface="Arial" charset="0"/>
              </a:rPr>
              <a:t>nghiệp</a:t>
            </a:r>
            <a:endParaRPr lang="en-GB" sz="2800" dirty="0">
              <a:latin typeface="Arial" charset="0"/>
            </a:endParaRPr>
          </a:p>
          <a:p>
            <a:pPr lvl="1"/>
            <a:r>
              <a:rPr lang="en-GB" sz="2400" dirty="0">
                <a:latin typeface="Arial" charset="0"/>
              </a:rPr>
              <a:t>Free</a:t>
            </a:r>
          </a:p>
          <a:p>
            <a:pPr lvl="2"/>
            <a:r>
              <a:rPr lang="en-GB" sz="2000" dirty="0" err="1">
                <a:latin typeface="Arial" charset="0"/>
              </a:rPr>
              <a:t>InVision</a:t>
            </a:r>
            <a:endParaRPr lang="en-GB" sz="2000" dirty="0">
              <a:latin typeface="Arial" charset="0"/>
            </a:endParaRPr>
          </a:p>
          <a:p>
            <a:pPr lvl="2"/>
            <a:r>
              <a:rPr lang="en-GB" sz="2000" dirty="0">
                <a:latin typeface="Arial" charset="0"/>
              </a:rPr>
              <a:t>IDEs: Eclipse, </a:t>
            </a:r>
            <a:r>
              <a:rPr lang="en-GB" sz="2000" dirty="0" err="1">
                <a:latin typeface="Arial" charset="0"/>
              </a:rPr>
              <a:t>NetBean</a:t>
            </a:r>
            <a:endParaRPr lang="en-GB" sz="2000" dirty="0">
              <a:latin typeface="Arial" charset="0"/>
            </a:endParaRPr>
          </a:p>
          <a:p>
            <a:pPr lvl="1"/>
            <a:r>
              <a:rPr lang="en-GB" sz="2400" dirty="0">
                <a:latin typeface="Arial" charset="0"/>
              </a:rPr>
              <a:t>Commercial</a:t>
            </a:r>
          </a:p>
          <a:p>
            <a:pPr lvl="2"/>
            <a:r>
              <a:rPr lang="en-GB" sz="2000" dirty="0">
                <a:latin typeface="Arial" charset="0"/>
              </a:rPr>
              <a:t>Adobe Dreamweaver</a:t>
            </a:r>
          </a:p>
          <a:p>
            <a:pPr lvl="2"/>
            <a:r>
              <a:rPr lang="en-GB" sz="2000" dirty="0">
                <a:latin typeface="Arial" charset="0"/>
              </a:rPr>
              <a:t>Axure RP</a:t>
            </a:r>
          </a:p>
          <a:p>
            <a:pPr lvl="2"/>
            <a:r>
              <a:rPr lang="en-GB" sz="2000" dirty="0">
                <a:latin typeface="Arial" charset="0"/>
              </a:rPr>
              <a:t>Photoshop</a:t>
            </a:r>
          </a:p>
          <a:p>
            <a:pPr lvl="2"/>
            <a:r>
              <a:rPr lang="en-GB" sz="2000" dirty="0">
                <a:latin typeface="Arial" charset="0"/>
              </a:rPr>
              <a:t>IDEs: Visual Studio</a:t>
            </a:r>
          </a:p>
        </p:txBody>
      </p:sp>
      <p:sp>
        <p:nvSpPr>
          <p:cNvPr id="2662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87599B21-2862-614C-8DB8-03C11B0B402D}" type="slidenum">
              <a:rPr lang="en-US" altLang="ja-JP" sz="1400">
                <a:solidFill>
                  <a:srgbClr val="FFFFFF"/>
                </a:solidFill>
              </a:rPr>
              <a:pPr eaLnBrk="1" hangingPunct="1"/>
              <a:t>10</a:t>
            </a:fld>
            <a:endParaRPr lang="en-US" altLang="ja-JP" sz="1400">
              <a:solidFill>
                <a:srgbClr val="FFFFFF"/>
              </a:solidFill>
            </a:endParaRPr>
          </a:p>
        </p:txBody>
      </p:sp>
      <p:pic>
        <p:nvPicPr>
          <p:cNvPr id="26628"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0" y="38862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943100" cy="195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0" name="Picture 4"/>
          <p:cNvPicPr>
            <a:picLocks noChangeAspect="1"/>
          </p:cNvPicPr>
          <p:nvPr/>
        </p:nvPicPr>
        <p:blipFill>
          <a:blip r:embed="rId4">
            <a:extLst>
              <a:ext uri="{28A0092B-C50C-407E-A947-70E740481C1C}">
                <a14:useLocalDpi xmlns:a14="http://schemas.microsoft.com/office/drawing/2010/main" val="0"/>
              </a:ext>
            </a:extLst>
          </a:blip>
          <a:srcRect t="30000" b="28333"/>
          <a:stretch>
            <a:fillRect/>
          </a:stretch>
        </p:blipFill>
        <p:spPr bwMode="auto">
          <a:xfrm>
            <a:off x="4479290" y="3192462"/>
            <a:ext cx="2032000"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1" name="Picture 5"/>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267200" y="4038600"/>
            <a:ext cx="2949575"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2"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496050" y="3200400"/>
            <a:ext cx="2640013"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3" name="Picture 7"/>
          <p:cNvPicPr>
            <a:picLocks noChangeAspect="1"/>
          </p:cNvPicPr>
          <p:nvPr/>
        </p:nvPicPr>
        <p:blipFill>
          <a:blip r:embed="rId7" cstate="email">
            <a:extLst>
              <a:ext uri="{28A0092B-C50C-407E-A947-70E740481C1C}">
                <a14:useLocalDpi xmlns:a14="http://schemas.microsoft.com/office/drawing/2010/main" val="0"/>
              </a:ext>
            </a:extLst>
          </a:blip>
          <a:srcRect l="14182" r="11989"/>
          <a:stretch>
            <a:fillRect/>
          </a:stretch>
        </p:blipFill>
        <p:spPr bwMode="auto">
          <a:xfrm>
            <a:off x="4191000" y="5257800"/>
            <a:ext cx="1425575"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4" name="Picture 8"/>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791200" y="5257800"/>
            <a:ext cx="30480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a:p>
        </p:txBody>
      </p:sp>
      <p:pic>
        <p:nvPicPr>
          <p:cNvPr id="27650" name="Content Placeholder 4" descr="Screen Shot 2016-09-16 at 11.52.11 A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54050" y="1000125"/>
            <a:ext cx="7835900" cy="4876800"/>
          </a:xfrm>
        </p:spPr>
      </p:pic>
      <p:sp>
        <p:nvSpPr>
          <p:cNvPr id="2765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431044AA-0EBB-1047-AD08-EF163414C197}" type="slidenum">
              <a:rPr lang="en-US" altLang="ja-JP" sz="1400">
                <a:solidFill>
                  <a:srgbClr val="FFFFFF"/>
                </a:solidFill>
              </a:rPr>
              <a:pPr eaLnBrk="1" hangingPunct="1"/>
              <a:t>11</a:t>
            </a:fld>
            <a:endParaRPr lang="en-US" altLang="ja-JP"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12</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2667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2770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271004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Biểu</a:t>
            </a:r>
            <a:r>
              <a:rPr lang="en-US" dirty="0">
                <a:latin typeface="Arial" charset="0"/>
                <a:ea typeface="+mj-ea"/>
                <a:cs typeface="Arial" charset="0"/>
              </a:rPr>
              <a:t> </a:t>
            </a:r>
            <a:r>
              <a:rPr lang="en-US" dirty="0" err="1">
                <a:latin typeface="Arial" charset="0"/>
                <a:ea typeface="+mj-ea"/>
                <a:cs typeface="Arial" charset="0"/>
              </a:rPr>
              <a:t>đồ</a:t>
            </a:r>
            <a:r>
              <a:rPr lang="en-US" dirty="0">
                <a:latin typeface="Arial" charset="0"/>
                <a:ea typeface="+mj-ea"/>
                <a:cs typeface="Arial" charset="0"/>
              </a:rPr>
              <a:t>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endParaRPr lang="en-US" dirty="0">
              <a:latin typeface="Arial" charset="0"/>
              <a:ea typeface="+mj-ea"/>
              <a:cs typeface="Arial" charset="0"/>
            </a:endParaRPr>
          </a:p>
        </p:txBody>
      </p:sp>
      <p:sp>
        <p:nvSpPr>
          <p:cNvPr id="30722" name="Rectangle 3"/>
          <p:cNvSpPr>
            <a:spLocks noGrp="1" noChangeArrowheads="1"/>
          </p:cNvSpPr>
          <p:nvPr>
            <p:ph idx="1"/>
          </p:nvPr>
        </p:nvSpPr>
        <p:spPr/>
        <p:txBody>
          <a:bodyPr/>
          <a:lstStyle/>
          <a:p>
            <a:pPr eaLnBrk="1" hangingPunct="1"/>
            <a:r>
              <a:rPr lang="en-US" sz="2800" dirty="0">
                <a:latin typeface="Arial" charset="0"/>
                <a:cs typeface="Arial" charset="0"/>
              </a:rPr>
              <a:t>Tổng </a:t>
            </a:r>
            <a:r>
              <a:rPr lang="en-US" sz="2800" dirty="0" err="1">
                <a:latin typeface="Arial" charset="0"/>
                <a:cs typeface="Arial" charset="0"/>
              </a:rPr>
              <a:t>quan</a:t>
            </a:r>
            <a:r>
              <a:rPr lang="en-US" sz="2800" dirty="0">
                <a:latin typeface="Arial" charset="0"/>
                <a:cs typeface="Arial" charset="0"/>
              </a:rPr>
              <a:t> </a:t>
            </a:r>
            <a:r>
              <a:rPr lang="en-US" sz="2800" dirty="0" err="1">
                <a:latin typeface="Arial" charset="0"/>
                <a:cs typeface="Arial" charset="0"/>
              </a:rPr>
              <a:t>mối</a:t>
            </a:r>
            <a:r>
              <a:rPr lang="en-US" sz="2800" dirty="0">
                <a:latin typeface="Arial" charset="0"/>
                <a:cs typeface="Arial" charset="0"/>
              </a:rPr>
              <a:t> </a:t>
            </a:r>
            <a:r>
              <a:rPr lang="vi-VN" sz="2800" dirty="0">
                <a:latin typeface="Arial" charset="0"/>
                <a:cs typeface="Arial" charset="0"/>
              </a:rPr>
              <a:t>tương</a:t>
            </a:r>
            <a:r>
              <a:rPr lang="en-US" sz="2800" dirty="0">
                <a:latin typeface="Arial" charset="0"/>
                <a:cs typeface="Arial" charset="0"/>
              </a:rPr>
              <a:t> </a:t>
            </a:r>
            <a:r>
              <a:rPr lang="en-US" sz="2800" dirty="0" err="1">
                <a:latin typeface="Arial" charset="0"/>
                <a:cs typeface="Arial" charset="0"/>
              </a:rPr>
              <a:t>quan</a:t>
            </a:r>
            <a:r>
              <a:rPr lang="en-US" sz="2800" dirty="0">
                <a:latin typeface="Arial" charset="0"/>
                <a:cs typeface="Arial" charset="0"/>
              </a:rPr>
              <a:t> </a:t>
            </a:r>
            <a:r>
              <a:rPr lang="en-US" sz="2800" dirty="0" err="1">
                <a:latin typeface="Arial" charset="0"/>
                <a:cs typeface="Arial" charset="0"/>
              </a:rPr>
              <a:t>giữa</a:t>
            </a:r>
            <a:r>
              <a:rPr lang="en-US" sz="2800" dirty="0">
                <a:latin typeface="Arial" charset="0"/>
                <a:cs typeface="Arial" charset="0"/>
              </a:rPr>
              <a:t> các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trong </a:t>
            </a:r>
            <a:r>
              <a:rPr lang="en-US" sz="2800" dirty="0" err="1">
                <a:latin typeface="Arial" charset="0"/>
                <a:cs typeface="Arial" charset="0"/>
              </a:rPr>
              <a:t>biểu</a:t>
            </a:r>
            <a:r>
              <a:rPr lang="en-US" sz="2800" dirty="0">
                <a:latin typeface="Arial" charset="0"/>
                <a:cs typeface="Arial" charset="0"/>
              </a:rPr>
              <a:t> </a:t>
            </a:r>
            <a:r>
              <a:rPr lang="en-US" sz="2800" dirty="0" err="1">
                <a:latin typeface="Arial" charset="0"/>
                <a:cs typeface="Arial" charset="0"/>
              </a:rPr>
              <a:t>đồ</a:t>
            </a:r>
            <a:r>
              <a:rPr lang="en-US" sz="2800" dirty="0">
                <a:latin typeface="Arial" charset="0"/>
                <a:cs typeface="Arial" charset="0"/>
              </a:rPr>
              <a:t> </a:t>
            </a:r>
            <a:r>
              <a:rPr lang="en-US" sz="2800" dirty="0" err="1">
                <a:latin typeface="Arial" charset="0"/>
                <a:cs typeface="Arial" charset="0"/>
              </a:rPr>
              <a:t>chuyển</a:t>
            </a:r>
            <a:r>
              <a:rPr lang="en-US" sz="2800" dirty="0">
                <a:latin typeface="Arial" charset="0"/>
                <a:cs typeface="Arial" charset="0"/>
              </a:rPr>
              <a:t> </a:t>
            </a:r>
            <a:r>
              <a:rPr lang="en-US" sz="2800" dirty="0" err="1">
                <a:latin typeface="Arial" charset="0"/>
                <a:cs typeface="Arial" charset="0"/>
              </a:rPr>
              <a:t>tiếp</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a:p>
            <a:pPr lvl="1" eaLnBrk="1" hangingPunct="1"/>
            <a:r>
              <a:rPr lang="en-US" sz="2400" dirty="0">
                <a:latin typeface="Arial" charset="0"/>
                <a:cs typeface="Arial" charset="0"/>
              </a:rPr>
              <a:t>Phân loại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4 </a:t>
            </a:r>
            <a:r>
              <a:rPr lang="en-US" sz="2400" dirty="0" err="1">
                <a:latin typeface="Arial" charset="0"/>
                <a:cs typeface="Arial" charset="0"/>
              </a:rPr>
              <a:t>khuôn</a:t>
            </a:r>
            <a:r>
              <a:rPr lang="en-US" sz="2400" dirty="0">
                <a:latin typeface="Arial" charset="0"/>
                <a:cs typeface="Arial" charset="0"/>
              </a:rPr>
              <a:t> mẫu (patterns) </a:t>
            </a:r>
            <a:r>
              <a:rPr lang="en-US" sz="2400" dirty="0" err="1">
                <a:latin typeface="Arial" charset="0"/>
                <a:cs typeface="Arial" charset="0"/>
              </a:rPr>
              <a:t>bằng</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tập</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vào</a:t>
            </a:r>
            <a:r>
              <a:rPr lang="en-US" sz="2400" dirty="0">
                <a:latin typeface="Arial" charset="0"/>
                <a:cs typeface="Arial" charset="0"/>
              </a:rPr>
              <a:t> </a:t>
            </a:r>
            <a:r>
              <a:rPr lang="en-US" sz="2400" dirty="0" err="1">
                <a:latin typeface="Arial" charset="0"/>
                <a:cs typeface="Arial" charset="0"/>
              </a:rPr>
              <a:t>khuôn</a:t>
            </a:r>
            <a:r>
              <a:rPr lang="en-US" sz="2400" dirty="0">
                <a:latin typeface="Arial" charset="0"/>
                <a:cs typeface="Arial" charset="0"/>
              </a:rPr>
              <a:t> mẫu </a:t>
            </a:r>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(transition pattern)</a:t>
            </a:r>
          </a:p>
          <a:p>
            <a:pPr lvl="1" eaLnBrk="1" hangingPunct="1"/>
            <a:r>
              <a:rPr lang="en-US" sz="2400" dirty="0">
                <a:latin typeface="Arial" charset="0"/>
                <a:cs typeface="Arial" charset="0"/>
              </a:rPr>
              <a:t>Liên kết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phù</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phân loại</a:t>
            </a:r>
          </a:p>
        </p:txBody>
      </p:sp>
      <p:sp>
        <p:nvSpPr>
          <p:cNvPr id="3072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6B4C408-6C69-0545-9E16-F5552E42FC52}" type="slidenum">
              <a:rPr lang="en-US" altLang="ja-JP" sz="1400">
                <a:solidFill>
                  <a:srgbClr val="FFFFFF"/>
                </a:solidFill>
              </a:rPr>
              <a:pPr eaLnBrk="1" hangingPunct="1"/>
              <a:t>13</a:t>
            </a:fld>
            <a:endParaRPr lang="en-US" altLang="ja-JP" sz="1400">
              <a:solidFill>
                <a:srgbClr val="FFFFFF"/>
              </a:solidFill>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endParaRPr lang="en-US" dirty="0">
              <a:latin typeface="Arial" charset="0"/>
              <a:ea typeface="+mj-ea"/>
              <a:cs typeface="Arial" charset="0"/>
            </a:endParaRPr>
          </a:p>
        </p:txBody>
      </p:sp>
      <p:sp>
        <p:nvSpPr>
          <p:cNvPr id="31746" name="Rectangle 3"/>
          <p:cNvSpPr>
            <a:spLocks noGrp="1" noChangeArrowheads="1"/>
          </p:cNvSpPr>
          <p:nvPr>
            <p:ph idx="1"/>
          </p:nvPr>
        </p:nvSpPr>
        <p:spPr/>
        <p:txBody>
          <a:bodyPr/>
          <a:lstStyle/>
          <a:p>
            <a:pPr eaLnBrk="1" hangingPunct="1">
              <a:buFont typeface="Wingdings" charset="0"/>
              <a:buChar char="u"/>
            </a:pPr>
            <a:r>
              <a:rPr lang="en-US" sz="2800" i="1" u="sng" dirty="0">
                <a:latin typeface="Arial" charset="0"/>
              </a:rPr>
              <a:t>1. </a:t>
            </a:r>
            <a:r>
              <a:rPr lang="en-US" sz="2800" i="1" u="sng" dirty="0" err="1">
                <a:latin typeface="Arial" charset="0"/>
              </a:rPr>
              <a:t>Chuyển</a:t>
            </a:r>
            <a:r>
              <a:rPr lang="en-US" sz="2800" i="1" u="sng" dirty="0">
                <a:latin typeface="Arial" charset="0"/>
              </a:rPr>
              <a:t> </a:t>
            </a:r>
            <a:r>
              <a:rPr lang="en-US" sz="2800" i="1" u="sng" dirty="0" err="1">
                <a:latin typeface="Arial" charset="0"/>
              </a:rPr>
              <a:t>tiếp</a:t>
            </a:r>
            <a:r>
              <a:rPr lang="en-US" sz="2800" i="1" u="sng" dirty="0">
                <a:latin typeface="Arial" charset="0"/>
              </a:rPr>
              <a:t> </a:t>
            </a:r>
            <a:r>
              <a:rPr lang="en-US" sz="2800" i="1" u="sng" dirty="0" err="1">
                <a:latin typeface="Arial" charset="0"/>
              </a:rPr>
              <a:t>màn</a:t>
            </a:r>
            <a:r>
              <a:rPr lang="en-US" sz="2800" i="1" u="sng" dirty="0">
                <a:latin typeface="Arial" charset="0"/>
              </a:rPr>
              <a:t> </a:t>
            </a:r>
            <a:r>
              <a:rPr lang="en-US" sz="2800" i="1" u="sng" dirty="0" err="1">
                <a:latin typeface="Arial" charset="0"/>
              </a:rPr>
              <a:t>hình</a:t>
            </a:r>
            <a:r>
              <a:rPr lang="en-US" sz="2800" i="1" u="sng" dirty="0">
                <a:latin typeface="Arial" charset="0"/>
              </a:rPr>
              <a:t> đơn </a:t>
            </a:r>
            <a:r>
              <a:rPr lang="en-US" sz="2800" i="1" u="sng" dirty="0" err="1">
                <a:latin typeface="Arial" charset="0"/>
              </a:rPr>
              <a:t>giản</a:t>
            </a:r>
            <a:r>
              <a:rPr lang="en-US" sz="2800" i="1" u="sng" dirty="0">
                <a:latin typeface="Arial" charset="0"/>
              </a:rPr>
              <a:t>:</a:t>
            </a:r>
            <a:r>
              <a:rPr lang="en-US" sz="2800" dirty="0">
                <a:latin typeface="Arial" charset="0"/>
              </a:rPr>
              <a:t> </a:t>
            </a:r>
          </a:p>
          <a:p>
            <a:pPr lvl="1" eaLnBrk="1" hangingPunct="1"/>
            <a:r>
              <a:rPr lang="en-US" sz="2400" dirty="0" err="1">
                <a:latin typeface="Arial" charset="0"/>
              </a:rPr>
              <a:t>Chuyển</a:t>
            </a:r>
            <a:r>
              <a:rPr lang="en-US" sz="2400" dirty="0">
                <a:latin typeface="Arial" charset="0"/>
              </a:rPr>
              <a:t> </a:t>
            </a:r>
            <a:r>
              <a:rPr lang="en-US" sz="2400" dirty="0" err="1">
                <a:latin typeface="Arial" charset="0"/>
              </a:rPr>
              <a:t>tiếp</a:t>
            </a:r>
            <a:r>
              <a:rPr lang="en-US" sz="2400" dirty="0">
                <a:latin typeface="Arial" charset="0"/>
              </a:rPr>
              <a:t> đơn </a:t>
            </a:r>
            <a:r>
              <a:rPr lang="en-US" sz="2400" dirty="0" err="1">
                <a:latin typeface="Arial" charset="0"/>
              </a:rPr>
              <a:t>giản</a:t>
            </a:r>
            <a:r>
              <a:rPr lang="en-US" sz="2400" dirty="0">
                <a:latin typeface="Arial" charset="0"/>
              </a:rPr>
              <a:t> </a:t>
            </a:r>
            <a:r>
              <a:rPr lang="en-US" sz="2400" dirty="0" err="1">
                <a:latin typeface="Arial" charset="0"/>
              </a:rPr>
              <a:t>thông</a:t>
            </a:r>
            <a:r>
              <a:rPr lang="en-US" sz="2400" dirty="0">
                <a:latin typeface="Arial" charset="0"/>
              </a:rPr>
              <a:t> </a:t>
            </a:r>
            <a:r>
              <a:rPr lang="en-US" sz="2400" dirty="0" err="1">
                <a:latin typeface="Arial" charset="0"/>
              </a:rPr>
              <a:t>thường</a:t>
            </a:r>
            <a:r>
              <a:rPr lang="en-US" sz="2400" dirty="0">
                <a:latin typeface="Arial" charset="0"/>
              </a:rPr>
              <a:t> </a:t>
            </a:r>
            <a:r>
              <a:rPr lang="en-US" sz="2400" dirty="0" err="1">
                <a:latin typeface="Arial" charset="0"/>
              </a:rPr>
              <a:t>tới</a:t>
            </a:r>
            <a:r>
              <a:rPr lang="en-US" sz="2400" dirty="0">
                <a:latin typeface="Arial" charset="0"/>
              </a:rPr>
              <a:t> một </a:t>
            </a:r>
            <a:r>
              <a:rPr lang="en-US" sz="2400" dirty="0" err="1">
                <a:latin typeface="Arial" charset="0"/>
              </a:rPr>
              <a:t>màn</a:t>
            </a:r>
            <a:r>
              <a:rPr lang="en-US" sz="2400" dirty="0">
                <a:latin typeface="Arial" charset="0"/>
              </a:rPr>
              <a:t> </a:t>
            </a:r>
            <a:r>
              <a:rPr lang="en-US" sz="2400" dirty="0" err="1">
                <a:latin typeface="Arial" charset="0"/>
              </a:rPr>
              <a:t>hình</a:t>
            </a:r>
            <a:r>
              <a:rPr lang="en-US" sz="2400" dirty="0">
                <a:latin typeface="Arial" charset="0"/>
              </a:rPr>
              <a:t> độc </a:t>
            </a:r>
            <a:r>
              <a:rPr lang="en-US" sz="2400" dirty="0" err="1">
                <a:latin typeface="Arial" charset="0"/>
              </a:rPr>
              <a:t>lập</a:t>
            </a:r>
            <a:endParaRPr lang="en-US" sz="2400" dirty="0">
              <a:latin typeface="Arial" charset="0"/>
            </a:endParaRPr>
          </a:p>
        </p:txBody>
      </p:sp>
      <p:sp>
        <p:nvSpPr>
          <p:cNvPr id="31748"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5E8A0D0-35A8-6848-9C0F-AD7A7E66549B}" type="slidenum">
              <a:rPr lang="en-US" altLang="ja-JP" sz="1400">
                <a:solidFill>
                  <a:srgbClr val="FFFFFF"/>
                </a:solidFill>
              </a:rPr>
              <a:pPr eaLnBrk="1" hangingPunct="1"/>
              <a:t>14</a:t>
            </a:fld>
            <a:endParaRPr lang="en-US" altLang="ja-JP" sz="1400">
              <a:solidFill>
                <a:srgbClr val="FFFFFF"/>
              </a:solidFill>
            </a:endParaRPr>
          </a:p>
        </p:txBody>
      </p:sp>
      <p:grpSp>
        <p:nvGrpSpPr>
          <p:cNvPr id="31747" name="Group 14"/>
          <p:cNvGrpSpPr>
            <a:grpSpLocks/>
          </p:cNvGrpSpPr>
          <p:nvPr/>
        </p:nvGrpSpPr>
        <p:grpSpPr bwMode="auto">
          <a:xfrm>
            <a:off x="685800" y="3733800"/>
            <a:ext cx="8077200" cy="1295400"/>
            <a:chOff x="685800" y="3733800"/>
            <a:chExt cx="8077200" cy="1295400"/>
          </a:xfrm>
        </p:grpSpPr>
        <p:sp>
          <p:nvSpPr>
            <p:cNvPr id="19461" name="Rectangle 5"/>
            <p:cNvSpPr>
              <a:spLocks noChangeArrowheads="1"/>
            </p:cNvSpPr>
            <p:nvPr/>
          </p:nvSpPr>
          <p:spPr bwMode="auto">
            <a:xfrm>
              <a:off x="685800" y="3733800"/>
              <a:ext cx="32004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dirty="0">
                  <a:latin typeface="Verdana" charset="0"/>
                </a:rPr>
                <a:t>Edit Slide</a:t>
              </a:r>
            </a:p>
          </p:txBody>
        </p:sp>
        <p:sp>
          <p:nvSpPr>
            <p:cNvPr id="19462" name="Rectangle 6"/>
            <p:cNvSpPr>
              <a:spLocks noChangeArrowheads="1"/>
            </p:cNvSpPr>
            <p:nvPr/>
          </p:nvSpPr>
          <p:spPr bwMode="auto">
            <a:xfrm>
              <a:off x="5105400" y="3733800"/>
              <a:ext cx="36576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View Slide Show </a:t>
              </a:r>
            </a:p>
            <a:p>
              <a:pPr algn="ctr">
                <a:defRPr/>
              </a:pPr>
              <a:r>
                <a:rPr kumimoji="0" lang="en-US" sz="2400">
                  <a:latin typeface="Verdana" charset="0"/>
                </a:rPr>
                <a:t>(From Start)</a:t>
              </a:r>
            </a:p>
          </p:txBody>
        </p:sp>
        <p:cxnSp>
          <p:nvCxnSpPr>
            <p:cNvPr id="19463" name="Straight Arrow Connector 13"/>
            <p:cNvCxnSpPr>
              <a:cxnSpLocks noChangeShapeType="1"/>
              <a:stCxn id="19461" idx="3"/>
              <a:endCxn id="19462" idx="1"/>
            </p:cNvCxnSpPr>
            <p:nvPr/>
          </p:nvCxnSpPr>
          <p:spPr bwMode="auto">
            <a:xfrm>
              <a:off x="3886200" y="4381500"/>
              <a:ext cx="1219200" cy="1588"/>
            </a:xfrm>
            <a:prstGeom prst="straightConnector1">
              <a:avLst/>
            </a:prstGeom>
            <a:ln>
              <a:prstDash val="dash"/>
              <a:headEnd/>
              <a:tailEnd type="arrow" w="med" len="med"/>
            </a:ln>
          </p:spPr>
          <p:style>
            <a:lnRef idx="2">
              <a:schemeClr val="dk1"/>
            </a:lnRef>
            <a:fillRef idx="1">
              <a:schemeClr val="lt1"/>
            </a:fillRef>
            <a:effectRef idx="0">
              <a:schemeClr val="dk1"/>
            </a:effectRef>
            <a:fontRef idx="minor">
              <a:schemeClr val="dk1"/>
            </a:fontRef>
          </p:style>
        </p:cxnSp>
      </p:gr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(2)</a:t>
            </a:r>
          </a:p>
        </p:txBody>
      </p:sp>
      <p:sp>
        <p:nvSpPr>
          <p:cNvPr id="32770" name="Rectangle 3"/>
          <p:cNvSpPr>
            <a:spLocks noGrp="1" noChangeArrowheads="1"/>
          </p:cNvSpPr>
          <p:nvPr>
            <p:ph idx="1"/>
          </p:nvPr>
        </p:nvSpPr>
        <p:spPr/>
        <p:txBody>
          <a:bodyPr/>
          <a:lstStyle/>
          <a:p>
            <a:pPr eaLnBrk="1" hangingPunct="1"/>
            <a:r>
              <a:rPr lang="en-US" sz="2800" i="1" u="sng" dirty="0">
                <a:latin typeface="Arial" charset="0"/>
                <a:cs typeface="Arial" charset="0"/>
              </a:rPr>
              <a:t>2.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con </a:t>
            </a:r>
            <a:r>
              <a:rPr lang="en-US" sz="2800" i="1" u="sng" dirty="0" err="1">
                <a:latin typeface="Arial" charset="0"/>
                <a:cs typeface="Arial" charset="0"/>
              </a:rPr>
              <a:t>phụ</a:t>
            </a:r>
            <a:r>
              <a:rPr lang="en-US" sz="2800" i="1" u="sng" dirty="0">
                <a:latin typeface="Arial" charset="0"/>
                <a:cs typeface="Arial" charset="0"/>
              </a:rPr>
              <a:t> thuộc:</a:t>
            </a:r>
            <a:r>
              <a:rPr lang="en-US" sz="2800" i="1" dirty="0">
                <a:latin typeface="Arial" charset="0"/>
                <a:cs typeface="Arial" charset="0"/>
              </a:rPr>
              <a:t> </a:t>
            </a:r>
          </a:p>
          <a:p>
            <a:pPr lvl="1" eaLnBrk="1" hangingPunct="1"/>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tới</a:t>
            </a:r>
            <a:r>
              <a:rPr lang="en-US" sz="2400" dirty="0">
                <a:latin typeface="Arial" charset="0"/>
                <a:cs typeface="Arial" charset="0"/>
              </a:rPr>
              <a:t>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pop-up</a:t>
            </a:r>
          </a:p>
          <a:p>
            <a:pPr lvl="1" eaLnBrk="1" hangingPunct="1"/>
            <a:r>
              <a:rPr lang="en-US" sz="2400" dirty="0">
                <a:latin typeface="Arial" charset="0"/>
                <a:cs typeface="Arial" charset="0"/>
              </a:rPr>
              <a:t>Khi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con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ở </a:t>
            </a:r>
            <a:r>
              <a:rPr lang="en-US" sz="2400" dirty="0" err="1">
                <a:latin typeface="Arial" charset="0"/>
                <a:cs typeface="Arial" charset="0"/>
              </a:rPr>
              <a:t>dưới</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thao</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được</a:t>
            </a:r>
          </a:p>
        </p:txBody>
      </p:sp>
      <p:sp>
        <p:nvSpPr>
          <p:cNvPr id="32772"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AC36942A-FACD-E74A-A184-198AB0465B22}" type="slidenum">
              <a:rPr lang="en-US" altLang="ja-JP" sz="1400">
                <a:solidFill>
                  <a:srgbClr val="FFFFFF"/>
                </a:solidFill>
              </a:rPr>
              <a:pPr eaLnBrk="1" hangingPunct="1"/>
              <a:t>15</a:t>
            </a:fld>
            <a:endParaRPr lang="en-US" altLang="ja-JP" sz="1400">
              <a:solidFill>
                <a:srgbClr val="FFFFFF"/>
              </a:solidFill>
            </a:endParaRPr>
          </a:p>
        </p:txBody>
      </p:sp>
      <p:grpSp>
        <p:nvGrpSpPr>
          <p:cNvPr id="32771" name="Group 13"/>
          <p:cNvGrpSpPr>
            <a:grpSpLocks/>
          </p:cNvGrpSpPr>
          <p:nvPr/>
        </p:nvGrpSpPr>
        <p:grpSpPr bwMode="auto">
          <a:xfrm>
            <a:off x="228600" y="4343400"/>
            <a:ext cx="8534400" cy="1295400"/>
            <a:chOff x="228600" y="4343400"/>
            <a:chExt cx="8534400" cy="1295400"/>
          </a:xfrm>
        </p:grpSpPr>
        <p:sp>
          <p:nvSpPr>
            <p:cNvPr id="20486" name="Rectangle 6"/>
            <p:cNvSpPr>
              <a:spLocks noChangeArrowheads="1"/>
            </p:cNvSpPr>
            <p:nvPr/>
          </p:nvSpPr>
          <p:spPr bwMode="auto">
            <a:xfrm>
              <a:off x="228600" y="43434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Edit Slide</a:t>
              </a:r>
            </a:p>
          </p:txBody>
        </p:sp>
        <p:sp>
          <p:nvSpPr>
            <p:cNvPr id="20487" name="Rectangle 7"/>
            <p:cNvSpPr>
              <a:spLocks noChangeArrowheads="1"/>
            </p:cNvSpPr>
            <p:nvPr/>
          </p:nvSpPr>
          <p:spPr bwMode="auto">
            <a:xfrm>
              <a:off x="5257800" y="43434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Format Text</a:t>
              </a:r>
            </a:p>
          </p:txBody>
        </p:sp>
        <p:cxnSp>
          <p:nvCxnSpPr>
            <p:cNvPr id="20488" name="Straight Arrow Connector 8"/>
            <p:cNvCxnSpPr>
              <a:cxnSpLocks noChangeShapeType="1"/>
              <a:stCxn id="20486" idx="3"/>
              <a:endCxn id="20487" idx="1"/>
            </p:cNvCxnSpPr>
            <p:nvPr/>
          </p:nvCxnSpPr>
          <p:spPr bwMode="auto">
            <a:xfrm>
              <a:off x="3733800" y="4991100"/>
              <a:ext cx="1524000" cy="1588"/>
            </a:xfrm>
            <a:prstGeom prst="straightConnector1">
              <a:avLst/>
            </a:prstGeom>
            <a:ln>
              <a:headEnd/>
              <a:tailEnd type="arrow" w="med" len="med"/>
            </a:ln>
          </p:spPr>
          <p:style>
            <a:lnRef idx="2">
              <a:schemeClr val="dk1"/>
            </a:lnRef>
            <a:fillRef idx="1">
              <a:schemeClr val="lt1"/>
            </a:fillRef>
            <a:effectRef idx="0">
              <a:schemeClr val="dk1"/>
            </a:effectRef>
            <a:fontRef idx="minor">
              <a:schemeClr val="dk1"/>
            </a:fontRef>
          </p:style>
        </p:cxnSp>
      </p:grpSp>
      <p:sp>
        <p:nvSpPr>
          <p:cNvPr id="10" name="AutoShape 6"/>
          <p:cNvSpPr>
            <a:spLocks noChangeArrowheads="1"/>
          </p:cNvSpPr>
          <p:nvPr/>
        </p:nvSpPr>
        <p:spPr bwMode="auto">
          <a:xfrm>
            <a:off x="3740150" y="4911725"/>
            <a:ext cx="287338" cy="144463"/>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defRPr/>
            </a:pPr>
            <a:endParaRPr lang="en-GB"/>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Bốn</a:t>
            </a:r>
            <a:r>
              <a:rPr lang="en-US" dirty="0">
                <a:latin typeface="Arial" charset="0"/>
                <a:ea typeface="+mj-ea"/>
                <a:cs typeface="Arial" charset="0"/>
              </a:rPr>
              <a:t> </a:t>
            </a:r>
            <a:r>
              <a:rPr lang="en-US" dirty="0" err="1">
                <a:latin typeface="Arial" charset="0"/>
                <a:ea typeface="+mj-ea"/>
                <a:cs typeface="Arial" charset="0"/>
              </a:rPr>
              <a:t>khuôn</a:t>
            </a:r>
            <a:r>
              <a:rPr lang="en-US" dirty="0">
                <a:latin typeface="Arial" charset="0"/>
                <a:ea typeface="+mj-ea"/>
                <a:cs typeface="Arial" charset="0"/>
              </a:rPr>
              <a:t> mẫu </a:t>
            </a:r>
            <a:r>
              <a:rPr lang="en-US" dirty="0" err="1">
                <a:latin typeface="Arial" charset="0"/>
                <a:ea typeface="+mj-ea"/>
                <a:cs typeface="Arial" charset="0"/>
              </a:rPr>
              <a:t>chuyển</a:t>
            </a:r>
            <a:r>
              <a:rPr lang="en-US" dirty="0">
                <a:latin typeface="Arial" charset="0"/>
                <a:ea typeface="+mj-ea"/>
                <a:cs typeface="Arial" charset="0"/>
              </a:rPr>
              <a:t> </a:t>
            </a:r>
            <a:r>
              <a:rPr lang="en-US" dirty="0" err="1">
                <a:latin typeface="Arial" charset="0"/>
                <a:ea typeface="+mj-ea"/>
                <a:cs typeface="Arial" charset="0"/>
              </a:rPr>
              <a:t>tiếp</a:t>
            </a:r>
            <a:r>
              <a:rPr lang="en-US" dirty="0">
                <a:latin typeface="Arial" charset="0"/>
                <a:ea typeface="+mj-ea"/>
                <a:cs typeface="Arial" charset="0"/>
              </a:rPr>
              <a:t> (3)</a:t>
            </a:r>
          </a:p>
        </p:txBody>
      </p:sp>
      <p:sp>
        <p:nvSpPr>
          <p:cNvPr id="33794" name="Rectangle 3"/>
          <p:cNvSpPr>
            <a:spLocks noGrp="1" noChangeArrowheads="1"/>
          </p:cNvSpPr>
          <p:nvPr>
            <p:ph idx="1"/>
          </p:nvPr>
        </p:nvSpPr>
        <p:spPr/>
        <p:txBody>
          <a:bodyPr/>
          <a:lstStyle/>
          <a:p>
            <a:pPr eaLnBrk="1" hangingPunct="1"/>
            <a:r>
              <a:rPr lang="en-US" sz="2800" i="1" u="sng" dirty="0">
                <a:latin typeface="Arial" charset="0"/>
                <a:cs typeface="Arial" charset="0"/>
              </a:rPr>
              <a:t>3.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con độc </a:t>
            </a:r>
            <a:r>
              <a:rPr lang="en-US" sz="2800" i="1" u="sng" dirty="0" err="1">
                <a:latin typeface="Arial" charset="0"/>
                <a:cs typeface="Arial" charset="0"/>
              </a:rPr>
              <a:t>lập</a:t>
            </a:r>
            <a:r>
              <a:rPr lang="en-US" sz="2800" i="1" u="sng" dirty="0">
                <a:latin typeface="Arial" charset="0"/>
                <a:cs typeface="Arial" charset="0"/>
              </a:rPr>
              <a:t>: </a:t>
            </a:r>
          </a:p>
          <a:p>
            <a:pPr lvl="1" eaLnBrk="1" hangingPunct="1"/>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tới</a:t>
            </a:r>
            <a:r>
              <a:rPr lang="en-US" sz="2400" dirty="0">
                <a:latin typeface="Arial" charset="0"/>
                <a:cs typeface="Arial" charset="0"/>
              </a:rPr>
              <a:t>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pop-up, </a:t>
            </a:r>
          </a:p>
          <a:p>
            <a:pPr lvl="1" eaLnBrk="1" hangingPunct="1"/>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cha </a:t>
            </a:r>
            <a:r>
              <a:rPr lang="en-US" sz="2400" dirty="0" err="1">
                <a:latin typeface="Arial" charset="0"/>
                <a:cs typeface="Arial" charset="0"/>
              </a:rPr>
              <a:t>và</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khác </a:t>
            </a:r>
            <a:r>
              <a:rPr lang="en-US" sz="2400" dirty="0" err="1">
                <a:latin typeface="Arial" charset="0"/>
                <a:cs typeface="Arial" charset="0"/>
              </a:rPr>
              <a:t>có</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thao</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được </a:t>
            </a:r>
            <a:r>
              <a:rPr lang="en-US" sz="2400" dirty="0" err="1">
                <a:latin typeface="Arial" charset="0"/>
                <a:cs typeface="Arial" charset="0"/>
              </a:rPr>
              <a:t>khi</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con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endParaRPr lang="en-US" sz="2400" dirty="0">
              <a:latin typeface="Arial" charset="0"/>
              <a:cs typeface="Arial" charset="0"/>
            </a:endParaRPr>
          </a:p>
        </p:txBody>
      </p:sp>
      <p:sp>
        <p:nvSpPr>
          <p:cNvPr id="33796"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B95B9098-20A6-D841-8761-0C05DE378EC8}" type="slidenum">
              <a:rPr lang="en-US" altLang="ja-JP" sz="1400">
                <a:solidFill>
                  <a:srgbClr val="FFFFFF"/>
                </a:solidFill>
              </a:rPr>
              <a:pPr eaLnBrk="1" hangingPunct="1"/>
              <a:t>16</a:t>
            </a:fld>
            <a:endParaRPr lang="en-US" altLang="ja-JP" sz="1400">
              <a:solidFill>
                <a:srgbClr val="FFFFFF"/>
              </a:solidFill>
            </a:endParaRPr>
          </a:p>
        </p:txBody>
      </p:sp>
      <p:grpSp>
        <p:nvGrpSpPr>
          <p:cNvPr id="33795" name="Group 10"/>
          <p:cNvGrpSpPr>
            <a:grpSpLocks/>
          </p:cNvGrpSpPr>
          <p:nvPr/>
        </p:nvGrpSpPr>
        <p:grpSpPr bwMode="auto">
          <a:xfrm>
            <a:off x="304800" y="4953000"/>
            <a:ext cx="8534400" cy="1295400"/>
            <a:chOff x="304800" y="4953000"/>
            <a:chExt cx="8534400" cy="1295400"/>
          </a:xfrm>
        </p:grpSpPr>
        <p:sp>
          <p:nvSpPr>
            <p:cNvPr id="21509" name="Rectangle 7"/>
            <p:cNvSpPr>
              <a:spLocks noChangeArrowheads="1"/>
            </p:cNvSpPr>
            <p:nvPr/>
          </p:nvSpPr>
          <p:spPr bwMode="auto">
            <a:xfrm>
              <a:off x="304800" y="49530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Edit Slide</a:t>
              </a:r>
            </a:p>
          </p:txBody>
        </p:sp>
        <p:sp>
          <p:nvSpPr>
            <p:cNvPr id="21510" name="Rectangle 8"/>
            <p:cNvSpPr>
              <a:spLocks noChangeArrowheads="1"/>
            </p:cNvSpPr>
            <p:nvPr/>
          </p:nvSpPr>
          <p:spPr bwMode="auto">
            <a:xfrm>
              <a:off x="5334000" y="4953000"/>
              <a:ext cx="35052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Replace Text</a:t>
              </a:r>
            </a:p>
          </p:txBody>
        </p:sp>
        <p:cxnSp>
          <p:nvCxnSpPr>
            <p:cNvPr id="21511" name="Straight Arrow Connector 9"/>
            <p:cNvCxnSpPr>
              <a:cxnSpLocks noChangeShapeType="1"/>
            </p:cNvCxnSpPr>
            <p:nvPr/>
          </p:nvCxnSpPr>
          <p:spPr bwMode="auto">
            <a:xfrm>
              <a:off x="3810000" y="5600700"/>
              <a:ext cx="1524000" cy="1588"/>
            </a:xfrm>
            <a:prstGeom prst="straightConnector1">
              <a:avLst/>
            </a:prstGeom>
            <a:ln>
              <a:prstDash val="dash"/>
              <a:headEnd/>
              <a:tailEnd type="arrow" w="med" len="med"/>
            </a:ln>
          </p:spPr>
          <p:style>
            <a:lnRef idx="2">
              <a:schemeClr val="dk1"/>
            </a:lnRef>
            <a:fillRef idx="1">
              <a:schemeClr val="lt1"/>
            </a:fillRef>
            <a:effectRef idx="0">
              <a:schemeClr val="dk1"/>
            </a:effectRef>
            <a:fontRef idx="minor">
              <a:schemeClr val="dk1"/>
            </a:fontRef>
          </p:style>
        </p:cxnSp>
      </p:grpSp>
      <p:sp>
        <p:nvSpPr>
          <p:cNvPr id="10" name="AutoShape 6"/>
          <p:cNvSpPr>
            <a:spLocks noChangeArrowheads="1"/>
          </p:cNvSpPr>
          <p:nvPr/>
        </p:nvSpPr>
        <p:spPr bwMode="auto">
          <a:xfrm>
            <a:off x="3816350" y="5521325"/>
            <a:ext cx="287338" cy="144463"/>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defRPr/>
            </a:pPr>
            <a:endParaRPr lang="en-GB"/>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pPr eaLnBrk="1" fontAlgn="auto" hangingPunct="1">
              <a:spcAft>
                <a:spcPts val="0"/>
              </a:spcAft>
              <a:defRPr/>
            </a:pPr>
            <a:r>
              <a:rPr lang="en-US">
                <a:latin typeface="Arial" charset="0"/>
                <a:ea typeface="+mj-ea"/>
                <a:cs typeface="Arial" charset="0"/>
              </a:rPr>
              <a:t>Four transition patterns (4)</a:t>
            </a:r>
          </a:p>
        </p:txBody>
      </p:sp>
      <p:sp>
        <p:nvSpPr>
          <p:cNvPr id="34818" name="Rectangle 3"/>
          <p:cNvSpPr>
            <a:spLocks noGrp="1" noChangeArrowheads="1"/>
          </p:cNvSpPr>
          <p:nvPr>
            <p:ph idx="1"/>
          </p:nvPr>
        </p:nvSpPr>
        <p:spPr/>
        <p:txBody>
          <a:bodyPr/>
          <a:lstStyle/>
          <a:p>
            <a:pPr eaLnBrk="1" hangingPunct="1"/>
            <a:r>
              <a:rPr lang="en-US" sz="2800" i="1" u="sng" dirty="0">
                <a:latin typeface="Arial" charset="0"/>
                <a:cs typeface="Arial" charset="0"/>
              </a:rPr>
              <a:t>4. </a:t>
            </a:r>
            <a:r>
              <a:rPr lang="en-US" sz="2800" i="1" u="sng" dirty="0" err="1">
                <a:latin typeface="Arial" charset="0"/>
                <a:cs typeface="Arial" charset="0"/>
              </a:rPr>
              <a:t>Chuyển</a:t>
            </a:r>
            <a:r>
              <a:rPr lang="en-US" sz="2800" i="1" u="sng" dirty="0">
                <a:latin typeface="Arial" charset="0"/>
                <a:cs typeface="Arial" charset="0"/>
              </a:rPr>
              <a:t> </a:t>
            </a:r>
            <a:r>
              <a:rPr lang="en-US" sz="2800" i="1" u="sng" dirty="0" err="1">
                <a:latin typeface="Arial" charset="0"/>
                <a:cs typeface="Arial" charset="0"/>
              </a:rPr>
              <a:t>tiếp</a:t>
            </a:r>
            <a:r>
              <a:rPr lang="en-US" sz="2800" i="1" u="sng" dirty="0">
                <a:latin typeface="Arial" charset="0"/>
                <a:cs typeface="Arial" charset="0"/>
              </a:rPr>
              <a:t> </a:t>
            </a:r>
            <a:r>
              <a:rPr lang="en-US" sz="2800" i="1" u="sng" dirty="0" err="1">
                <a:latin typeface="Arial" charset="0"/>
                <a:cs typeface="Arial" charset="0"/>
              </a:rPr>
              <a:t>tới</a:t>
            </a:r>
            <a:r>
              <a:rPr lang="en-US" sz="2800" i="1" u="sng" dirty="0">
                <a:latin typeface="Arial" charset="0"/>
                <a:cs typeface="Arial" charset="0"/>
              </a:rPr>
              <a:t> một </a:t>
            </a:r>
            <a:r>
              <a:rPr lang="en-US" sz="2800" i="1" u="sng" dirty="0" err="1">
                <a:latin typeface="Arial" charset="0"/>
                <a:cs typeface="Arial" charset="0"/>
              </a:rPr>
              <a:t>màn</a:t>
            </a:r>
            <a:r>
              <a:rPr lang="en-US" sz="2800" i="1" u="sng" dirty="0">
                <a:latin typeface="Arial" charset="0"/>
                <a:cs typeface="Arial" charset="0"/>
              </a:rPr>
              <a:t> </a:t>
            </a:r>
            <a:r>
              <a:rPr lang="en-US" sz="2800" i="1" u="sng" dirty="0" err="1">
                <a:latin typeface="Arial" charset="0"/>
                <a:cs typeface="Arial" charset="0"/>
              </a:rPr>
              <a:t>hình</a:t>
            </a:r>
            <a:r>
              <a:rPr lang="en-US" sz="2800" i="1" u="sng" dirty="0">
                <a:latin typeface="Arial" charset="0"/>
                <a:cs typeface="Arial" charset="0"/>
              </a:rPr>
              <a:t> </a:t>
            </a:r>
            <a:r>
              <a:rPr lang="en-US" sz="2800" i="1" u="sng" dirty="0" err="1">
                <a:latin typeface="Arial" charset="0"/>
                <a:cs typeface="Arial" charset="0"/>
              </a:rPr>
              <a:t>phụ</a:t>
            </a:r>
            <a:r>
              <a:rPr lang="en-US" sz="2800" i="1" u="sng" dirty="0">
                <a:latin typeface="Arial" charset="0"/>
                <a:cs typeface="Arial" charset="0"/>
              </a:rPr>
              <a:t> thuộc: </a:t>
            </a:r>
          </a:p>
          <a:p>
            <a:pPr lvl="1" eaLnBrk="1" hangingPunct="1"/>
            <a:r>
              <a:rPr lang="en-US" sz="2400" dirty="0" err="1">
                <a:latin typeface="Arial" charset="0"/>
                <a:cs typeface="Arial" charset="0"/>
              </a:rPr>
              <a:t>Bắt</a:t>
            </a:r>
            <a:r>
              <a:rPr lang="en-US" sz="2400" dirty="0">
                <a:latin typeface="Arial" charset="0"/>
                <a:cs typeface="Arial" charset="0"/>
              </a:rPr>
              <a:t> đầu một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phụ</a:t>
            </a:r>
            <a:r>
              <a:rPr lang="en-US" sz="2400" dirty="0">
                <a:latin typeface="Arial" charset="0"/>
                <a:cs typeface="Arial" charset="0"/>
              </a:rPr>
              <a:t> thuộc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dữ</a:t>
            </a:r>
            <a:r>
              <a:rPr lang="en-US" sz="2400" dirty="0">
                <a:latin typeface="Arial" charset="0"/>
                <a:cs typeface="Arial" charset="0"/>
              </a:rPr>
              <a:t> liệu</a:t>
            </a:r>
          </a:p>
        </p:txBody>
      </p:sp>
      <p:sp>
        <p:nvSpPr>
          <p:cNvPr id="34820"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6FDB3C1D-97FE-BF4F-9913-02388D8A3B6F}" type="slidenum">
              <a:rPr lang="en-US" altLang="ja-JP" sz="1400">
                <a:solidFill>
                  <a:srgbClr val="FFFFFF"/>
                </a:solidFill>
              </a:rPr>
              <a:pPr eaLnBrk="1" hangingPunct="1"/>
              <a:t>17</a:t>
            </a:fld>
            <a:endParaRPr lang="en-US" altLang="ja-JP" sz="1400">
              <a:solidFill>
                <a:srgbClr val="FFFFFF"/>
              </a:solidFill>
            </a:endParaRPr>
          </a:p>
        </p:txBody>
      </p:sp>
      <p:grpSp>
        <p:nvGrpSpPr>
          <p:cNvPr id="34819" name="Group 14"/>
          <p:cNvGrpSpPr>
            <a:grpSpLocks/>
          </p:cNvGrpSpPr>
          <p:nvPr/>
        </p:nvGrpSpPr>
        <p:grpSpPr bwMode="auto">
          <a:xfrm>
            <a:off x="228600" y="3429000"/>
            <a:ext cx="8763000" cy="1295400"/>
            <a:chOff x="381000" y="3429000"/>
            <a:chExt cx="8763000" cy="1295400"/>
          </a:xfrm>
        </p:grpSpPr>
        <p:sp>
          <p:nvSpPr>
            <p:cNvPr id="22533" name="Rectangle 8"/>
            <p:cNvSpPr>
              <a:spLocks noChangeArrowheads="1"/>
            </p:cNvSpPr>
            <p:nvPr/>
          </p:nvSpPr>
          <p:spPr bwMode="auto">
            <a:xfrm>
              <a:off x="381000" y="3429000"/>
              <a:ext cx="32004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dirty="0">
                  <a:latin typeface="Verdana" charset="0"/>
                </a:rPr>
                <a:t>Edit Slide</a:t>
              </a:r>
            </a:p>
          </p:txBody>
        </p:sp>
        <p:sp>
          <p:nvSpPr>
            <p:cNvPr id="22534" name="Rectangle 9"/>
            <p:cNvSpPr>
              <a:spLocks noChangeArrowheads="1"/>
            </p:cNvSpPr>
            <p:nvPr/>
          </p:nvSpPr>
          <p:spPr bwMode="auto">
            <a:xfrm>
              <a:off x="5410200" y="3429000"/>
              <a:ext cx="3733800" cy="1295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2400">
                  <a:latin typeface="Verdana" charset="0"/>
                </a:rPr>
                <a:t>Duplicate Slide</a:t>
              </a:r>
            </a:p>
          </p:txBody>
        </p:sp>
        <p:cxnSp>
          <p:nvCxnSpPr>
            <p:cNvPr id="22535" name="Straight Arrow Connector 10"/>
            <p:cNvCxnSpPr>
              <a:cxnSpLocks noChangeShapeType="1"/>
              <a:stCxn id="22533" idx="3"/>
              <a:endCxn id="22534" idx="1"/>
            </p:cNvCxnSpPr>
            <p:nvPr/>
          </p:nvCxnSpPr>
          <p:spPr bwMode="auto">
            <a:xfrm>
              <a:off x="3581400" y="4076700"/>
              <a:ext cx="1828800" cy="1588"/>
            </a:xfrm>
            <a:prstGeom prst="straightConnector1">
              <a:avLst/>
            </a:prstGeom>
            <a:ln>
              <a:headEnd/>
              <a:tailEnd type="arrow" w="med" len="med"/>
            </a:ln>
          </p:spPr>
          <p:style>
            <a:lnRef idx="2">
              <a:schemeClr val="dk1"/>
            </a:lnRef>
            <a:fillRef idx="1">
              <a:schemeClr val="lt1"/>
            </a:fillRef>
            <a:effectRef idx="0">
              <a:schemeClr val="dk1"/>
            </a:effectRef>
            <a:fontRef idx="minor">
              <a:schemeClr val="dk1"/>
            </a:fontRef>
          </p:style>
        </p:cxnSp>
        <p:sp>
          <p:nvSpPr>
            <p:cNvPr id="22536" name="Rectangle 11"/>
            <p:cNvSpPr>
              <a:spLocks noChangeArrowheads="1"/>
            </p:cNvSpPr>
            <p:nvPr/>
          </p:nvSpPr>
          <p:spPr bwMode="auto">
            <a:xfrm>
              <a:off x="3657600" y="3505200"/>
              <a:ext cx="1638300" cy="533400"/>
            </a:xfrm>
            <a:prstGeom prst="rect">
              <a:avLst/>
            </a:prstGeom>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800" i="1">
                  <a:solidFill>
                    <a:schemeClr val="tx1"/>
                  </a:solidFill>
                  <a:latin typeface="Verdana" charset="0"/>
                </a:rPr>
                <a:t>Selected </a:t>
              </a:r>
            </a:p>
            <a:p>
              <a:pPr algn="ctr">
                <a:defRPr/>
              </a:pPr>
              <a:r>
                <a:rPr kumimoji="0" lang="en-US" sz="1800" i="1">
                  <a:solidFill>
                    <a:schemeClr val="tx1"/>
                  </a:solidFill>
                  <a:latin typeface="Verdana" charset="0"/>
                </a:rPr>
                <a:t>slide</a:t>
              </a:r>
            </a:p>
          </p:txBody>
        </p:sp>
      </p:gr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GB" dirty="0" err="1"/>
              <a:t>Kết</a:t>
            </a:r>
            <a:r>
              <a:rPr lang="en-GB" dirty="0"/>
              <a:t> </a:t>
            </a:r>
            <a:r>
              <a:rPr lang="en-GB" dirty="0" err="1"/>
              <a:t>nối</a:t>
            </a:r>
            <a:r>
              <a:rPr lang="en-GB" dirty="0"/>
              <a:t> </a:t>
            </a:r>
            <a:r>
              <a:rPr lang="en-GB" dirty="0" err="1"/>
              <a:t>màn</a:t>
            </a:r>
            <a:r>
              <a:rPr lang="en-GB" dirty="0"/>
              <a:t> </a:t>
            </a:r>
            <a:r>
              <a:rPr lang="en-GB" dirty="0" err="1"/>
              <a:t>hình</a:t>
            </a:r>
            <a:r>
              <a:rPr lang="en-GB" dirty="0"/>
              <a:t>: </a:t>
            </a:r>
            <a:r>
              <a:rPr lang="en-GB" dirty="0" err="1"/>
              <a:t>Biểu</a:t>
            </a:r>
            <a:r>
              <a:rPr lang="en-GB" dirty="0"/>
              <a:t> </a:t>
            </a:r>
            <a:r>
              <a:rPr lang="en-GB" dirty="0" err="1"/>
              <a:t>đồ</a:t>
            </a:r>
            <a:r>
              <a:rPr lang="en-GB" dirty="0"/>
              <a:t> </a:t>
            </a:r>
            <a:r>
              <a:rPr lang="en-GB" dirty="0" err="1"/>
              <a:t>chuyển</a:t>
            </a:r>
            <a:r>
              <a:rPr lang="en-GB" dirty="0"/>
              <a:t> </a:t>
            </a:r>
            <a:r>
              <a:rPr lang="en-GB" dirty="0" err="1"/>
              <a:t>tiếp</a:t>
            </a:r>
            <a:r>
              <a:rPr lang="en-GB" dirty="0"/>
              <a:t> </a:t>
            </a:r>
            <a:r>
              <a:rPr lang="en-GB" dirty="0" err="1"/>
              <a:t>màn</a:t>
            </a:r>
            <a:r>
              <a:rPr lang="en-GB" dirty="0"/>
              <a:t> </a:t>
            </a:r>
            <a:r>
              <a:rPr lang="en-GB" dirty="0" err="1"/>
              <a:t>hình</a:t>
            </a:r>
            <a:endParaRPr lang="en-GB" dirty="0"/>
          </a:p>
        </p:txBody>
      </p:sp>
      <p:sp>
        <p:nvSpPr>
          <p:cNvPr id="35842"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6D8021A-16A8-9E42-8EF7-C9656EF98A2C}" type="slidenum">
              <a:rPr lang="en-US" altLang="ja-JP" sz="1400">
                <a:solidFill>
                  <a:srgbClr val="FFFFFF"/>
                </a:solidFill>
              </a:rPr>
              <a:pPr eaLnBrk="1" hangingPunct="1"/>
              <a:t>18</a:t>
            </a:fld>
            <a:endParaRPr lang="en-US" altLang="ja-JP" sz="1400">
              <a:solidFill>
                <a:srgbClr val="FFFFFF"/>
              </a:solidFill>
            </a:endParaRPr>
          </a:p>
        </p:txBody>
      </p:sp>
      <p:sp>
        <p:nvSpPr>
          <p:cNvPr id="5" name="Rectangle 4"/>
          <p:cNvSpPr/>
          <p:nvPr/>
        </p:nvSpPr>
        <p:spPr>
          <a:xfrm>
            <a:off x="3124200" y="1600200"/>
            <a:ext cx="2133600" cy="10668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Edit Slide</a:t>
            </a:r>
          </a:p>
        </p:txBody>
      </p:sp>
      <p:sp>
        <p:nvSpPr>
          <p:cNvPr id="7" name="Rectangle 6"/>
          <p:cNvSpPr/>
          <p:nvPr/>
        </p:nvSpPr>
        <p:spPr>
          <a:xfrm>
            <a:off x="4876800" y="3581400"/>
            <a:ext cx="25908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View Slide Master</a:t>
            </a:r>
          </a:p>
        </p:txBody>
      </p:sp>
      <p:sp>
        <p:nvSpPr>
          <p:cNvPr id="8" name="Rectangle 7"/>
          <p:cNvSpPr/>
          <p:nvPr/>
        </p:nvSpPr>
        <p:spPr>
          <a:xfrm>
            <a:off x="6019800" y="4876800"/>
            <a:ext cx="25146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Duplicate Slide</a:t>
            </a:r>
          </a:p>
        </p:txBody>
      </p:sp>
      <p:sp>
        <p:nvSpPr>
          <p:cNvPr id="9" name="Rectangle 8"/>
          <p:cNvSpPr/>
          <p:nvPr/>
        </p:nvSpPr>
        <p:spPr>
          <a:xfrm>
            <a:off x="228600" y="3200400"/>
            <a:ext cx="2590800" cy="889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Format Text</a:t>
            </a:r>
          </a:p>
        </p:txBody>
      </p:sp>
      <p:sp>
        <p:nvSpPr>
          <p:cNvPr id="10" name="Rectangle 9"/>
          <p:cNvSpPr/>
          <p:nvPr/>
        </p:nvSpPr>
        <p:spPr>
          <a:xfrm>
            <a:off x="228600" y="4876800"/>
            <a:ext cx="26035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Replace Text</a:t>
            </a:r>
          </a:p>
        </p:txBody>
      </p:sp>
      <p:cxnSp>
        <p:nvCxnSpPr>
          <p:cNvPr id="15" name="Elbow Connector 14"/>
          <p:cNvCxnSpPr>
            <a:stCxn id="5" idx="3"/>
            <a:endCxn id="7" idx="0"/>
          </p:cNvCxnSpPr>
          <p:nvPr/>
        </p:nvCxnSpPr>
        <p:spPr>
          <a:xfrm>
            <a:off x="5257800" y="2133600"/>
            <a:ext cx="914400" cy="1447800"/>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endCxn id="10" idx="3"/>
          </p:cNvCxnSpPr>
          <p:nvPr/>
        </p:nvCxnSpPr>
        <p:spPr>
          <a:xfrm rot="5400000">
            <a:off x="2025650" y="3473450"/>
            <a:ext cx="2667000" cy="1054100"/>
          </a:xfrm>
          <a:prstGeom prst="bentConnector2">
            <a:avLst/>
          </a:prstGeom>
          <a:ln>
            <a:solidFill>
              <a:srgbClr val="29293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33" idx="1"/>
            <a:endCxn id="9" idx="0"/>
          </p:cNvCxnSpPr>
          <p:nvPr/>
        </p:nvCxnSpPr>
        <p:spPr>
          <a:xfrm rot="10800000" flipV="1">
            <a:off x="1524000" y="2095500"/>
            <a:ext cx="1371600" cy="11049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32" name="Diamond 31"/>
          <p:cNvSpPr/>
          <p:nvPr/>
        </p:nvSpPr>
        <p:spPr>
          <a:xfrm>
            <a:off x="3771900" y="2667000"/>
            <a:ext cx="228600" cy="228600"/>
          </a:xfrm>
          <a:prstGeom prst="diamond">
            <a:avLst/>
          </a:prstGeom>
          <a:solidFill>
            <a:schemeClr val="bg1"/>
          </a:solidFill>
          <a:ln>
            <a:solidFill>
              <a:srgbClr val="29293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33" name="Diamond 32"/>
          <p:cNvSpPr/>
          <p:nvPr/>
        </p:nvSpPr>
        <p:spPr>
          <a:xfrm>
            <a:off x="2895600" y="1981200"/>
            <a:ext cx="228600" cy="228600"/>
          </a:xfrm>
          <a:prstGeom prst="diamond">
            <a:avLst/>
          </a:prstGeom>
          <a:solidFill>
            <a:schemeClr val="bg1"/>
          </a:solidFill>
          <a:ln>
            <a:solidFill>
              <a:srgbClr val="29293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cxnSp>
        <p:nvCxnSpPr>
          <p:cNvPr id="61" name="Elbow Connector 60"/>
          <p:cNvCxnSpPr>
            <a:endCxn id="8" idx="1"/>
          </p:cNvCxnSpPr>
          <p:nvPr/>
        </p:nvCxnSpPr>
        <p:spPr>
          <a:xfrm rot="16200000" flipH="1">
            <a:off x="3924300" y="3238500"/>
            <a:ext cx="2667000" cy="15240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6565900" y="2362200"/>
            <a:ext cx="24257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Show From Start</a:t>
            </a:r>
          </a:p>
        </p:txBody>
      </p:sp>
      <p:cxnSp>
        <p:nvCxnSpPr>
          <p:cNvPr id="66" name="Elbow Connector 65"/>
          <p:cNvCxnSpPr>
            <a:endCxn id="65" idx="0"/>
          </p:cNvCxnSpPr>
          <p:nvPr/>
        </p:nvCxnSpPr>
        <p:spPr>
          <a:xfrm>
            <a:off x="5257800" y="1981200"/>
            <a:ext cx="2520950" cy="381000"/>
          </a:xfrm>
          <a:prstGeom prst="bentConnector2">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2" name="Rectangle 11"/>
          <p:cNvSpPr>
            <a:spLocks noChangeArrowheads="1"/>
          </p:cNvSpPr>
          <p:nvPr/>
        </p:nvSpPr>
        <p:spPr bwMode="auto">
          <a:xfrm>
            <a:off x="4419600" y="4800600"/>
            <a:ext cx="1638300" cy="5334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600" i="1">
                <a:solidFill>
                  <a:schemeClr val="tx1"/>
                </a:solidFill>
                <a:latin typeface="Verdana" charset="0"/>
              </a:rPr>
              <a:t>Selected </a:t>
            </a:r>
          </a:p>
          <a:p>
            <a:pPr algn="ctr">
              <a:defRPr/>
            </a:pPr>
            <a:r>
              <a:rPr kumimoji="0" lang="en-US" sz="1600" i="1">
                <a:solidFill>
                  <a:schemeClr val="tx1"/>
                </a:solidFill>
                <a:latin typeface="Verdana" charset="0"/>
              </a:rPr>
              <a:t>slide</a:t>
            </a:r>
          </a:p>
        </p:txBody>
      </p:sp>
      <p:sp>
        <p:nvSpPr>
          <p:cNvPr id="18" name="Rectangle 17"/>
          <p:cNvSpPr/>
          <p:nvPr/>
        </p:nvSpPr>
        <p:spPr>
          <a:xfrm>
            <a:off x="4495800" y="5976938"/>
            <a:ext cx="2514600" cy="914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GB"/>
              <a:t>Show Current Slide</a:t>
            </a:r>
          </a:p>
        </p:txBody>
      </p:sp>
      <p:cxnSp>
        <p:nvCxnSpPr>
          <p:cNvPr id="19" name="Elbow Connector 18"/>
          <p:cNvCxnSpPr>
            <a:endCxn id="18" idx="1"/>
          </p:cNvCxnSpPr>
          <p:nvPr/>
        </p:nvCxnSpPr>
        <p:spPr>
          <a:xfrm rot="16200000" flipH="1">
            <a:off x="2459831" y="4398169"/>
            <a:ext cx="3767138" cy="304800"/>
          </a:xfrm>
          <a:prstGeom prst="bentConnector2">
            <a:avLst/>
          </a:prstGeom>
          <a:ln>
            <a:solidFill>
              <a:srgbClr val="292934"/>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11"/>
          <p:cNvSpPr>
            <a:spLocks noChangeArrowheads="1"/>
          </p:cNvSpPr>
          <p:nvPr/>
        </p:nvSpPr>
        <p:spPr bwMode="auto">
          <a:xfrm>
            <a:off x="2895600" y="5791200"/>
            <a:ext cx="1638300" cy="5334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0000" tIns="46800" rIns="90000" bIns="46800" anchor="ctr"/>
          <a:lstStyle/>
          <a:p>
            <a:pPr algn="ctr">
              <a:defRPr/>
            </a:pPr>
            <a:r>
              <a:rPr kumimoji="0" lang="en-US" sz="1600" i="1">
                <a:solidFill>
                  <a:schemeClr val="tx1"/>
                </a:solidFill>
                <a:latin typeface="Verdana" charset="0"/>
              </a:rPr>
              <a:t>Selected </a:t>
            </a:r>
          </a:p>
          <a:p>
            <a:pPr algn="ctr">
              <a:defRPr/>
            </a:pPr>
            <a:r>
              <a:rPr kumimoji="0" lang="en-US" sz="1600" i="1">
                <a:solidFill>
                  <a:schemeClr val="tx1"/>
                </a:solidFill>
                <a:latin typeface="Verdana" charset="0"/>
              </a:rPr>
              <a:t>slide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19</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32766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33797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63424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Thiết</a:t>
            </a:r>
            <a:r>
              <a:rPr lang="en-GB" dirty="0"/>
              <a:t> </a:t>
            </a:r>
            <a:r>
              <a:rPr lang="en-GB" dirty="0" err="1"/>
              <a:t>kế</a:t>
            </a:r>
            <a:r>
              <a:rPr lang="en-GB" dirty="0"/>
              <a:t> </a:t>
            </a:r>
            <a:r>
              <a:rPr lang="en-GB" dirty="0" err="1"/>
              <a:t>giao</a:t>
            </a:r>
            <a:r>
              <a:rPr lang="en-GB" dirty="0"/>
              <a:t> </a:t>
            </a:r>
            <a:r>
              <a:rPr lang="en-GB" dirty="0" err="1"/>
              <a:t>diện</a:t>
            </a:r>
            <a:endParaRPr lang="en-GB" dirty="0"/>
          </a:p>
        </p:txBody>
      </p:sp>
      <p:sp>
        <p:nvSpPr>
          <p:cNvPr id="16386" name="Content Placeholder 2"/>
          <p:cNvSpPr>
            <a:spLocks noGrp="1"/>
          </p:cNvSpPr>
          <p:nvPr>
            <p:ph idx="1"/>
          </p:nvPr>
        </p:nvSpPr>
        <p:spPr>
          <a:xfrm>
            <a:off x="457200" y="1600200"/>
            <a:ext cx="8426450" cy="4876800"/>
          </a:xfrm>
        </p:spPr>
        <p:txBody>
          <a:bodyPr/>
          <a:lstStyle/>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đồ</a:t>
            </a:r>
            <a:r>
              <a:rPr lang="en-GB" sz="3600" dirty="0">
                <a:latin typeface="Arial" charset="0"/>
              </a:rPr>
              <a:t> </a:t>
            </a:r>
            <a:r>
              <a:rPr lang="en-GB" sz="3600" dirty="0" err="1">
                <a:latin typeface="Arial" charset="0"/>
              </a:rPr>
              <a:t>họa</a:t>
            </a:r>
            <a:r>
              <a:rPr lang="en-GB" sz="3600" dirty="0">
                <a:latin typeface="Arial" charset="0"/>
              </a:rPr>
              <a:t> </a:t>
            </a:r>
            <a:r>
              <a:rPr lang="en-GB" sz="3600" dirty="0" err="1">
                <a:latin typeface="Arial" charset="0"/>
              </a:rPr>
              <a:t>người</a:t>
            </a:r>
            <a:r>
              <a:rPr lang="en-GB" sz="3600" dirty="0">
                <a:latin typeface="Arial" charset="0"/>
              </a:rPr>
              <a:t> </a:t>
            </a:r>
            <a:r>
              <a:rPr lang="en-GB" sz="3600" dirty="0" err="1">
                <a:latin typeface="Arial" charset="0"/>
              </a:rPr>
              <a:t>dùng</a:t>
            </a:r>
            <a:endParaRPr lang="en-GB" sz="3600" dirty="0">
              <a:latin typeface="Arial" charset="0"/>
            </a:endParaRPr>
          </a:p>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hệ</a:t>
            </a:r>
            <a:r>
              <a:rPr lang="en-GB" sz="3600" dirty="0">
                <a:latin typeface="Arial" charset="0"/>
              </a:rPr>
              <a:t> </a:t>
            </a:r>
            <a:r>
              <a:rPr lang="en-GB" sz="3600" dirty="0" err="1">
                <a:latin typeface="Arial" charset="0"/>
              </a:rPr>
              <a:t>thống</a:t>
            </a:r>
            <a:r>
              <a:rPr lang="en-GB" sz="3600" dirty="0">
                <a:latin typeface="Arial" charset="0"/>
              </a:rPr>
              <a:t>/</a:t>
            </a:r>
            <a:r>
              <a:rPr lang="en-GB" sz="3600" dirty="0" err="1">
                <a:latin typeface="Arial" charset="0"/>
              </a:rPr>
              <a:t>thiết</a:t>
            </a:r>
            <a:r>
              <a:rPr lang="en-GB" sz="3600" dirty="0">
                <a:latin typeface="Arial" charset="0"/>
              </a:rPr>
              <a:t> </a:t>
            </a:r>
            <a:r>
              <a:rPr lang="en-GB" sz="3600" dirty="0" err="1">
                <a:latin typeface="Arial" charset="0"/>
              </a:rPr>
              <a:t>bị</a:t>
            </a:r>
            <a:endParaRPr lang="en-GB" sz="3600" dirty="0">
              <a:latin typeface="Arial" charset="0"/>
            </a:endParaRP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46B82CD-FBBC-E24D-9965-A27D30D5DA57}" type="slidenum">
              <a:rPr lang="en-US" altLang="ja-JP" sz="1400">
                <a:solidFill>
                  <a:srgbClr val="FFFFFF"/>
                </a:solidFill>
              </a:rPr>
              <a:pPr eaLnBrk="1" hangingPunct="1"/>
              <a:t>2</a:t>
            </a:fld>
            <a:endParaRPr lang="en-US" altLang="ja-JP" sz="1400">
              <a:solidFill>
                <a:srgbClr val="FFFFFF"/>
              </a:solidFill>
            </a:endParaRPr>
          </a:p>
        </p:txBody>
      </p:sp>
      <p:sp>
        <p:nvSpPr>
          <p:cNvPr id="16389" name="AutoShape 5"/>
          <p:cNvSpPr>
            <a:spLocks noChangeArrowheads="1"/>
          </p:cNvSpPr>
          <p:nvPr/>
        </p:nvSpPr>
        <p:spPr bwMode="auto">
          <a:xfrm>
            <a:off x="60325" y="17033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6388" name="Rectangle 4"/>
          <p:cNvSpPr>
            <a:spLocks noChangeArrowheads="1"/>
          </p:cNvSpPr>
          <p:nvPr/>
        </p:nvSpPr>
        <p:spPr bwMode="auto">
          <a:xfrm>
            <a:off x="457200" y="16002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title"/>
          </p:nvPr>
        </p:nvSpPr>
        <p:spPr/>
        <p:txBody>
          <a:bodyPr>
            <a:normAutofit/>
          </a:bodyPr>
          <a:lstStyle/>
          <a:p>
            <a:pPr eaLnBrk="1" fontAlgn="auto" hangingPunct="1">
              <a:spcAft>
                <a:spcPts val="0"/>
              </a:spcAft>
              <a:defRPr/>
            </a:pPr>
            <a:r>
              <a:rPr lang="en-US" dirty="0" err="1">
                <a:latin typeface="Arial" charset="0"/>
                <a:ea typeface="+mj-ea"/>
                <a:cs typeface="Arial" charset="0"/>
              </a:rPr>
              <a:t>Đặc</a:t>
            </a:r>
            <a:r>
              <a:rPr lang="en-US" dirty="0">
                <a:latin typeface="Arial" charset="0"/>
                <a:ea typeface="+mj-ea"/>
                <a:cs typeface="Arial" charset="0"/>
              </a:rPr>
              <a:t> </a:t>
            </a:r>
            <a:r>
              <a:rPr lang="en-US" dirty="0" err="1">
                <a:latin typeface="Arial" charset="0"/>
                <a:ea typeface="+mj-ea"/>
                <a:cs typeface="Arial" charset="0"/>
              </a:rPr>
              <a:t>tả</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r>
              <a:rPr lang="en-US" dirty="0">
                <a:latin typeface="Arial" charset="0"/>
                <a:ea typeface="+mj-ea"/>
                <a:cs typeface="Arial" charset="0"/>
              </a:rPr>
              <a:t> (Screen specification)</a:t>
            </a:r>
          </a:p>
        </p:txBody>
      </p:sp>
      <p:sp>
        <p:nvSpPr>
          <p:cNvPr id="38914" name="Rectangle 3"/>
          <p:cNvSpPr>
            <a:spLocks noGrp="1" noChangeArrowheads="1"/>
          </p:cNvSpPr>
          <p:nvPr>
            <p:ph idx="1"/>
          </p:nvPr>
        </p:nvSpPr>
        <p:spPr/>
        <p:txBody>
          <a:bodyPr/>
          <a:lstStyle/>
          <a:p>
            <a:pPr eaLnBrk="1" hangingPunct="1"/>
            <a:r>
              <a:rPr lang="en-US" sz="2800" dirty="0">
                <a:latin typeface="Arial" charset="0"/>
                <a:cs typeface="Arial" charset="0"/>
              </a:rPr>
              <a:t>Xác định một định </a:t>
            </a:r>
            <a:r>
              <a:rPr lang="en-US" sz="2800" dirty="0" err="1">
                <a:latin typeface="Arial" charset="0"/>
                <a:cs typeface="Arial" charset="0"/>
              </a:rPr>
              <a:t>dạng</a:t>
            </a:r>
            <a:r>
              <a:rPr lang="en-US" sz="2800" dirty="0">
                <a:latin typeface="Arial" charset="0"/>
                <a:cs typeface="Arial" charset="0"/>
              </a:rPr>
              <a:t> (format) chi </a:t>
            </a:r>
            <a:r>
              <a:rPr lang="en-US" sz="2800" dirty="0" err="1">
                <a:latin typeface="Arial" charset="0"/>
                <a:cs typeface="Arial" charset="0"/>
              </a:rPr>
              <a:t>tiết</a:t>
            </a:r>
            <a:r>
              <a:rPr lang="en-US" sz="2800" dirty="0">
                <a:latin typeface="Arial" charset="0"/>
                <a:cs typeface="Arial" charset="0"/>
              </a:rPr>
              <a:t> </a:t>
            </a:r>
            <a:r>
              <a:rPr lang="en-US" sz="2800" dirty="0" err="1">
                <a:latin typeface="Arial" charset="0"/>
                <a:cs typeface="Arial" charset="0"/>
              </a:rPr>
              <a:t>cho</a:t>
            </a:r>
            <a:r>
              <a:rPr lang="en-US" sz="2800" dirty="0">
                <a:latin typeface="Arial" charset="0"/>
                <a:cs typeface="Arial" charset="0"/>
              </a:rPr>
              <a:t>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a:p>
            <a:pPr eaLnBrk="1" hangingPunct="1"/>
            <a:r>
              <a:rPr lang="en-US" sz="2800" dirty="0">
                <a:latin typeface="Arial" charset="0"/>
                <a:cs typeface="Arial" charset="0"/>
              </a:rPr>
              <a:t>Định </a:t>
            </a:r>
            <a:r>
              <a:rPr lang="en-US" sz="2800" dirty="0" err="1">
                <a:latin typeface="Arial" charset="0"/>
                <a:cs typeface="Arial" charset="0"/>
              </a:rPr>
              <a:t>nghĩa</a:t>
            </a:r>
            <a:r>
              <a:rPr lang="en-US" sz="2800" dirty="0">
                <a:latin typeface="Arial" charset="0"/>
                <a:cs typeface="Arial" charset="0"/>
              </a:rPr>
              <a:t> thuộc </a:t>
            </a:r>
            <a:r>
              <a:rPr lang="en-US" sz="2800" dirty="0" err="1">
                <a:latin typeface="Arial" charset="0"/>
                <a:cs typeface="Arial" charset="0"/>
              </a:rPr>
              <a:t>tính</a:t>
            </a:r>
            <a:r>
              <a:rPr lang="en-US" sz="2800" dirty="0">
                <a:latin typeface="Arial" charset="0"/>
                <a:cs typeface="Arial" charset="0"/>
              </a:rPr>
              <a:t> (attributes) </a:t>
            </a:r>
            <a:r>
              <a:rPr lang="en-US" sz="2800" dirty="0" err="1">
                <a:latin typeface="Arial" charset="0"/>
                <a:cs typeface="Arial" charset="0"/>
              </a:rPr>
              <a:t>của</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r>
              <a:rPr lang="en-US" sz="2800" dirty="0">
                <a:latin typeface="Arial" charset="0"/>
                <a:cs typeface="Arial" charset="0"/>
              </a:rPr>
              <a:t> (field) </a:t>
            </a: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các </a:t>
            </a:r>
            <a:r>
              <a:rPr lang="en-US" sz="2800" dirty="0" err="1">
                <a:latin typeface="Arial" charset="0"/>
                <a:cs typeface="Arial" charset="0"/>
              </a:rPr>
              <a:t>thông</a:t>
            </a:r>
            <a:r>
              <a:rPr lang="en-US" sz="2800" dirty="0">
                <a:latin typeface="Arial" charset="0"/>
                <a:cs typeface="Arial" charset="0"/>
              </a:rPr>
              <a:t> tin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(screen information) được xác định </a:t>
            </a:r>
            <a:r>
              <a:rPr lang="en-US" sz="2800" dirty="0" err="1">
                <a:latin typeface="Arial" charset="0"/>
                <a:cs typeface="Arial" charset="0"/>
              </a:rPr>
              <a:t>khi</a:t>
            </a:r>
            <a:r>
              <a:rPr lang="en-US" sz="2800" dirty="0">
                <a:latin typeface="Arial" charset="0"/>
                <a:cs typeface="Arial" charset="0"/>
              </a:rPr>
              <a:t> </a:t>
            </a:r>
            <a:r>
              <a:rPr lang="en-US" sz="2800" dirty="0" err="1">
                <a:latin typeface="Arial" charset="0"/>
                <a:cs typeface="Arial" charset="0"/>
              </a:rPr>
              <a:t>tạo</a:t>
            </a:r>
            <a:r>
              <a:rPr lang="en-US" sz="2800" dirty="0">
                <a:latin typeface="Arial" charset="0"/>
                <a:cs typeface="Arial" charset="0"/>
              </a:rPr>
              <a:t> </a:t>
            </a:r>
            <a:r>
              <a:rPr lang="en-US" sz="2800" dirty="0" err="1">
                <a:latin typeface="Arial" charset="0"/>
                <a:cs typeface="Arial" charset="0"/>
              </a:rPr>
              <a:t>ảnh</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biểu</a:t>
            </a:r>
            <a:r>
              <a:rPr lang="en-US" sz="2800" dirty="0">
                <a:latin typeface="Arial" charset="0"/>
                <a:cs typeface="Arial" charset="0"/>
              </a:rPr>
              <a:t> </a:t>
            </a:r>
            <a:r>
              <a:rPr lang="en-US" sz="2800" dirty="0" err="1">
                <a:latin typeface="Arial" charset="0"/>
                <a:cs typeface="Arial" charset="0"/>
              </a:rPr>
              <a:t>đồ</a:t>
            </a:r>
            <a:r>
              <a:rPr lang="en-US" sz="2800" dirty="0">
                <a:latin typeface="Arial" charset="0"/>
                <a:cs typeface="Arial" charset="0"/>
              </a:rPr>
              <a:t> </a:t>
            </a:r>
            <a:r>
              <a:rPr lang="en-US" sz="2800" dirty="0" err="1">
                <a:latin typeface="Arial" charset="0"/>
                <a:cs typeface="Arial" charset="0"/>
              </a:rPr>
              <a:t>chuyển</a:t>
            </a:r>
            <a:r>
              <a:rPr lang="en-US" sz="2800" dirty="0">
                <a:latin typeface="Arial" charset="0"/>
                <a:cs typeface="Arial" charset="0"/>
              </a:rPr>
              <a:t> </a:t>
            </a:r>
            <a:r>
              <a:rPr lang="en-US" sz="2800" dirty="0" err="1">
                <a:latin typeface="Arial" charset="0"/>
                <a:cs typeface="Arial" charset="0"/>
              </a:rPr>
              <a:t>tiếp</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endParaRPr lang="en-US" sz="2800" dirty="0">
              <a:latin typeface="Arial" charset="0"/>
              <a:cs typeface="Arial" charset="0"/>
            </a:endParaRPr>
          </a:p>
        </p:txBody>
      </p:sp>
      <p:sp>
        <p:nvSpPr>
          <p:cNvPr id="3891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9F458874-5C6C-3D44-8271-3C9FAD5E3B66}" type="slidenum">
              <a:rPr lang="en-US" altLang="ja-JP" sz="1400">
                <a:solidFill>
                  <a:srgbClr val="FFFFFF"/>
                </a:solidFill>
              </a:rPr>
              <a:pPr eaLnBrk="1" hangingPunct="1"/>
              <a:t>20</a:t>
            </a:fld>
            <a:endParaRPr lang="en-US" altLang="ja-JP" sz="1400">
              <a:solidFill>
                <a:srgbClr val="FFFFFF"/>
              </a:solidFill>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a:latin typeface="Arial" charset="0"/>
                <a:ea typeface="+mj-ea"/>
                <a:cs typeface="Arial" charset="0"/>
              </a:rPr>
              <a:t>Đặc</a:t>
            </a:r>
            <a:r>
              <a:rPr lang="en-US" dirty="0">
                <a:latin typeface="Arial" charset="0"/>
                <a:ea typeface="+mj-ea"/>
                <a:cs typeface="Arial" charset="0"/>
              </a:rPr>
              <a:t> </a:t>
            </a:r>
            <a:r>
              <a:rPr lang="en-US" dirty="0" err="1">
                <a:latin typeface="Arial" charset="0"/>
                <a:ea typeface="+mj-ea"/>
                <a:cs typeface="Arial" charset="0"/>
              </a:rPr>
              <a:t>tả</a:t>
            </a:r>
            <a:r>
              <a:rPr lang="en-US" dirty="0">
                <a:latin typeface="Arial" charset="0"/>
                <a:ea typeface="+mj-ea"/>
                <a:cs typeface="Arial" charset="0"/>
              </a:rPr>
              <a:t> </a:t>
            </a:r>
            <a:r>
              <a:rPr lang="en-US" dirty="0" err="1">
                <a:latin typeface="Arial" charset="0"/>
                <a:ea typeface="+mj-ea"/>
                <a:cs typeface="Arial" charset="0"/>
              </a:rPr>
              <a:t>màn</a:t>
            </a:r>
            <a:r>
              <a:rPr lang="en-US" dirty="0">
                <a:latin typeface="Arial" charset="0"/>
                <a:ea typeface="+mj-ea"/>
                <a:cs typeface="Arial" charset="0"/>
              </a:rPr>
              <a:t> </a:t>
            </a:r>
            <a:r>
              <a:rPr lang="en-US" dirty="0" err="1">
                <a:latin typeface="Arial" charset="0"/>
                <a:ea typeface="+mj-ea"/>
                <a:cs typeface="Arial" charset="0"/>
              </a:rPr>
              <a:t>hình</a:t>
            </a:r>
            <a:endParaRPr lang="en-US" dirty="0">
              <a:latin typeface="Arial" charset="0"/>
              <a:ea typeface="+mj-ea"/>
              <a:cs typeface="Arial" charset="0"/>
            </a:endParaRPr>
          </a:p>
        </p:txBody>
      </p:sp>
      <p:sp>
        <p:nvSpPr>
          <p:cNvPr id="39938" name="Content Placeholder 2"/>
          <p:cNvSpPr>
            <a:spLocks noGrp="1"/>
          </p:cNvSpPr>
          <p:nvPr>
            <p:ph idx="1"/>
          </p:nvPr>
        </p:nvSpPr>
        <p:spPr/>
        <p:txBody>
          <a:bodyPr/>
          <a:lstStyle/>
          <a:p>
            <a:pPr eaLnBrk="1" hangingPunct="1"/>
            <a:r>
              <a:rPr lang="en-US" sz="2800" dirty="0" err="1">
                <a:latin typeface="Arial" charset="0"/>
                <a:cs typeface="Arial" charset="0"/>
              </a:rPr>
              <a:t>Ảnh</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(screen image)</a:t>
            </a:r>
          </a:p>
          <a:p>
            <a:pPr lvl="1" eaLnBrk="1" hangingPunct="1"/>
            <a:r>
              <a:rPr lang="en-US" sz="2400" dirty="0" err="1">
                <a:latin typeface="Arial" charset="0"/>
                <a:cs typeface="Arial" charset="0"/>
              </a:rPr>
              <a:t>Ảnh</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hiện </a:t>
            </a:r>
            <a:r>
              <a:rPr lang="en-US" sz="2400" dirty="0" err="1">
                <a:latin typeface="Arial" charset="0"/>
                <a:cs typeface="Arial" charset="0"/>
              </a:rPr>
              <a:t>thị</a:t>
            </a:r>
            <a:endParaRPr lang="en-US" sz="2400" dirty="0">
              <a:latin typeface="Arial" charset="0"/>
              <a:cs typeface="Arial" charset="0"/>
            </a:endParaRPr>
          </a:p>
          <a:p>
            <a:pPr lvl="1" eaLnBrk="1" hangingPunct="1"/>
            <a:r>
              <a:rPr lang="en-US" sz="2400" dirty="0">
                <a:latin typeface="Arial" charset="0"/>
                <a:cs typeface="Arial" charset="0"/>
              </a:rPr>
              <a:t>Nếu </a:t>
            </a:r>
            <a:r>
              <a:rPr lang="en-US" sz="2400" dirty="0" err="1">
                <a:latin typeface="Arial" charset="0"/>
                <a:cs typeface="Arial" charset="0"/>
              </a:rPr>
              <a:t>ảnh</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được </a:t>
            </a:r>
            <a:r>
              <a:rPr lang="en-US" sz="2400" dirty="0" err="1">
                <a:latin typeface="Arial" charset="0"/>
                <a:cs typeface="Arial" charset="0"/>
              </a:rPr>
              <a:t>tạo</a:t>
            </a:r>
            <a:r>
              <a:rPr lang="en-US" sz="2400" dirty="0">
                <a:latin typeface="Arial" charset="0"/>
                <a:cs typeface="Arial" charset="0"/>
              </a:rPr>
              <a:t> </a:t>
            </a:r>
            <a:r>
              <a:rPr lang="en-US" sz="2400" dirty="0" err="1">
                <a:latin typeface="Arial" charset="0"/>
                <a:cs typeface="Arial" charset="0"/>
              </a:rPr>
              <a:t>từ</a:t>
            </a:r>
            <a:r>
              <a:rPr lang="en-US" sz="2400" dirty="0">
                <a:latin typeface="Arial" charset="0"/>
                <a:cs typeface="Arial" charset="0"/>
              </a:rPr>
              <a:t> trước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cụ</a:t>
            </a:r>
            <a:r>
              <a:rPr lang="en-US" sz="2400" dirty="0">
                <a:latin typeface="Arial" charset="0"/>
                <a:cs typeface="Arial" charset="0"/>
              </a:rPr>
              <a:t> thiết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đính</a:t>
            </a:r>
            <a:r>
              <a:rPr lang="en-US" sz="2400" dirty="0">
                <a:latin typeface="Arial" charset="0"/>
                <a:cs typeface="Arial" charset="0"/>
              </a:rPr>
              <a:t> </a:t>
            </a:r>
            <a:r>
              <a:rPr lang="en-US" sz="2400" dirty="0" err="1">
                <a:latin typeface="Arial" charset="0"/>
                <a:cs typeface="Arial" charset="0"/>
              </a:rPr>
              <a:t>kèm</a:t>
            </a:r>
            <a:r>
              <a:rPr lang="en-US" sz="2400" dirty="0">
                <a:latin typeface="Arial" charset="0"/>
                <a:cs typeface="Arial" charset="0"/>
              </a:rPr>
              <a:t> một bản </a:t>
            </a:r>
            <a:r>
              <a:rPr lang="en-US" sz="2400" dirty="0" err="1">
                <a:latin typeface="Arial" charset="0"/>
                <a:cs typeface="Arial" charset="0"/>
              </a:rPr>
              <a:t>cứng</a:t>
            </a:r>
            <a:r>
              <a:rPr lang="en-US" sz="2400" dirty="0">
                <a:latin typeface="Arial" charset="0"/>
                <a:cs typeface="Arial" charset="0"/>
              </a:rPr>
              <a:t> (hardcopy).</a:t>
            </a:r>
          </a:p>
          <a:p>
            <a:pPr eaLnBrk="1" hangingPunct="1"/>
            <a:r>
              <a:rPr lang="en-US" sz="2800" dirty="0">
                <a:latin typeface="Arial" charset="0"/>
                <a:cs typeface="Arial" charset="0"/>
              </a:rPr>
              <a:t>Danh </a:t>
            </a:r>
            <a:r>
              <a:rPr lang="en-US" sz="2800" dirty="0" err="1">
                <a:latin typeface="Arial" charset="0"/>
                <a:cs typeface="Arial" charset="0"/>
              </a:rPr>
              <a:t>sách</a:t>
            </a:r>
            <a:r>
              <a:rPr lang="en-US" sz="2800" dirty="0">
                <a:latin typeface="Arial" charset="0"/>
                <a:cs typeface="Arial" charset="0"/>
              </a:rPr>
              <a:t> các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năng</a:t>
            </a:r>
            <a:r>
              <a:rPr lang="en-US" sz="2800" dirty="0">
                <a:latin typeface="Arial" charset="0"/>
                <a:cs typeface="Arial" charset="0"/>
              </a:rPr>
              <a:t> (List of functions)</a:t>
            </a:r>
          </a:p>
          <a:p>
            <a:pPr lvl="1" eaLnBrk="1" hangingPunct="1"/>
            <a:r>
              <a:rPr lang="en-US" sz="2400" dirty="0">
                <a:latin typeface="Arial" charset="0"/>
                <a:cs typeface="Arial" charset="0"/>
              </a:rPr>
              <a:t>Xác định </a:t>
            </a:r>
            <a:r>
              <a:rPr lang="en-US" sz="2400" dirty="0" err="1">
                <a:latin typeface="Arial" charset="0"/>
                <a:cs typeface="Arial" charset="0"/>
              </a:rPr>
              <a:t>tên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các </a:t>
            </a: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phần</a:t>
            </a:r>
            <a:r>
              <a:rPr lang="en-US" sz="2400" dirty="0">
                <a:latin typeface="Arial" charset="0"/>
                <a:cs typeface="Arial" charset="0"/>
              </a:rPr>
              <a:t> </a:t>
            </a:r>
            <a:r>
              <a:rPr lang="en-US" sz="2400" dirty="0" err="1">
                <a:latin typeface="Arial" charset="0"/>
                <a:cs typeface="Arial" charset="0"/>
              </a:rPr>
              <a:t>như</a:t>
            </a:r>
            <a:r>
              <a:rPr lang="en-US" sz="2400" dirty="0">
                <a:latin typeface="Arial" charset="0"/>
                <a:cs typeface="Arial" charset="0"/>
              </a:rPr>
              <a:t> </a:t>
            </a:r>
            <a:r>
              <a:rPr lang="en-US" sz="2400" dirty="0" err="1">
                <a:latin typeface="Arial" charset="0"/>
                <a:cs typeface="Arial" charset="0"/>
              </a:rPr>
              <a:t>nút</a:t>
            </a:r>
            <a:r>
              <a:rPr lang="en-US" sz="2400" dirty="0">
                <a:latin typeface="Arial" charset="0"/>
                <a:cs typeface="Arial" charset="0"/>
              </a:rPr>
              <a:t> </a:t>
            </a:r>
            <a:r>
              <a:rPr lang="en-US" sz="2400" dirty="0" err="1">
                <a:latin typeface="Arial" charset="0"/>
                <a:cs typeface="Arial" charset="0"/>
              </a:rPr>
              <a:t>trên</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tóm</a:t>
            </a:r>
            <a:r>
              <a:rPr lang="en-US" sz="2400" dirty="0">
                <a:latin typeface="Arial" charset="0"/>
                <a:cs typeface="Arial" charset="0"/>
              </a:rPr>
              <a:t> </a:t>
            </a:r>
            <a:r>
              <a:rPr lang="en-US" sz="2400" dirty="0" err="1">
                <a:latin typeface="Arial" charset="0"/>
                <a:cs typeface="Arial" charset="0"/>
              </a:rPr>
              <a:t>tắt</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năng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chúng.</a:t>
            </a:r>
          </a:p>
          <a:p>
            <a:pPr lvl="1" eaLnBrk="1" hangingPunct="1"/>
            <a:r>
              <a:rPr lang="en-US" sz="2400" dirty="0" err="1">
                <a:latin typeface="Arial" charset="0"/>
                <a:cs typeface="Arial" charset="0"/>
              </a:rPr>
              <a:t>Cung</a:t>
            </a:r>
            <a:r>
              <a:rPr lang="en-US" sz="2400" dirty="0">
                <a:latin typeface="Arial" charset="0"/>
                <a:cs typeface="Arial" charset="0"/>
              </a:rPr>
              <a:t> cấp </a:t>
            </a:r>
            <a:r>
              <a:rPr lang="en-US" sz="2400" dirty="0" err="1">
                <a:latin typeface="Arial" charset="0"/>
                <a:cs typeface="Arial" charset="0"/>
              </a:rPr>
              <a:t>mô</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các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r>
              <a:rPr lang="en-US" sz="2400" dirty="0">
                <a:latin typeface="Arial" charset="0"/>
                <a:cs typeface="Arial" charset="0"/>
              </a:rPr>
              <a:t>, thuộc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phần</a:t>
            </a:r>
            <a:r>
              <a:rPr lang="en-US" sz="2400" dirty="0">
                <a:latin typeface="Arial" charset="0"/>
                <a:cs typeface="Arial" charset="0"/>
              </a:rPr>
              <a:t>, </a:t>
            </a:r>
            <a:r>
              <a:rPr lang="en-US" sz="2400" dirty="0" err="1">
                <a:latin typeface="Arial" charset="0"/>
                <a:cs typeface="Arial" charset="0"/>
              </a:rPr>
              <a:t>đặc</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kiểm</a:t>
            </a:r>
            <a:r>
              <a:rPr lang="en-US" sz="2400" dirty="0">
                <a:latin typeface="Arial" charset="0"/>
                <a:cs typeface="Arial" charset="0"/>
              </a:rPr>
              <a:t> tra đầu </a:t>
            </a:r>
            <a:r>
              <a:rPr lang="en-US" sz="2400" dirty="0" err="1">
                <a:latin typeface="Arial" charset="0"/>
                <a:cs typeface="Arial" charset="0"/>
              </a:rPr>
              <a:t>vào</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đầu ra, v.v.</a:t>
            </a:r>
          </a:p>
          <a:p>
            <a:pPr eaLnBrk="1" hangingPunct="1"/>
            <a:r>
              <a:rPr lang="en-US" sz="2800" dirty="0">
                <a:latin typeface="Arial" charset="0"/>
                <a:cs typeface="Arial" charset="0"/>
              </a:rPr>
              <a:t>Định </a:t>
            </a:r>
            <a:r>
              <a:rPr lang="en-US" sz="2800" dirty="0" err="1">
                <a:latin typeface="Arial" charset="0"/>
                <a:cs typeface="Arial" charset="0"/>
              </a:rPr>
              <a:t>nghĩa</a:t>
            </a:r>
            <a:r>
              <a:rPr lang="en-US" sz="2800" dirty="0">
                <a:latin typeface="Arial" charset="0"/>
                <a:cs typeface="Arial" charset="0"/>
              </a:rPr>
              <a:t> thuộc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endParaRPr lang="en-US" sz="2800" dirty="0">
              <a:latin typeface="Arial" charset="0"/>
              <a:cs typeface="Arial" charset="0"/>
            </a:endParaRPr>
          </a:p>
        </p:txBody>
      </p:sp>
      <p:sp>
        <p:nvSpPr>
          <p:cNvPr id="39939"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FB0C29E-3388-3243-9CAE-A7CDBFF1997B}" type="slidenum">
              <a:rPr lang="en-US" altLang="ja-JP" sz="1400">
                <a:solidFill>
                  <a:srgbClr val="FFFFFF"/>
                </a:solidFill>
              </a:rPr>
              <a:pPr eaLnBrk="1" hangingPunct="1"/>
              <a:t>21</a:t>
            </a:fld>
            <a:endParaRPr lang="en-US" altLang="ja-JP" sz="1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F7535929-EB79-DF4C-891C-1C747364157C}" type="slidenum">
              <a:rPr lang="en-US" altLang="ja-JP" sz="1200"/>
              <a:pPr eaLnBrk="1" hangingPunct="1"/>
              <a:t>22</a:t>
            </a:fld>
            <a:endParaRPr lang="en-US" altLang="ja-JP" sz="120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813"/>
            <a:ext cx="9169400" cy="4573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4724400"/>
            <a:ext cx="9159875"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4" name="TextBox 6"/>
          <p:cNvSpPr txBox="1">
            <a:spLocks noChangeArrowheads="1"/>
          </p:cNvSpPr>
          <p:nvPr/>
        </p:nvSpPr>
        <p:spPr bwMode="auto">
          <a:xfrm>
            <a:off x="304800" y="1371600"/>
            <a:ext cx="3503613"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3200">
                <a:solidFill>
                  <a:srgbClr val="0070C0"/>
                </a:solidFill>
              </a:rPr>
              <a:t>Screen specification</a:t>
            </a:r>
          </a:p>
          <a:p>
            <a:pPr algn="ctr" eaLnBrk="1" hangingPunct="1"/>
            <a:r>
              <a:rPr lang="en-US" sz="3200">
                <a:solidFill>
                  <a:srgbClr val="0070C0"/>
                </a:solidFill>
              </a:rPr>
              <a:t>example</a:t>
            </a:r>
          </a:p>
        </p:txBody>
      </p:sp>
      <p:sp>
        <p:nvSpPr>
          <p:cNvPr id="6" name="Rectangle 2"/>
          <p:cNvSpPr txBox="1">
            <a:spLocks noChangeArrowheads="1"/>
          </p:cNvSpPr>
          <p:nvPr/>
        </p:nvSpPr>
        <p:spPr bwMode="auto">
          <a:xfrm>
            <a:off x="228600" y="6096000"/>
            <a:ext cx="3657600" cy="457200"/>
          </a:xfrm>
          <a:prstGeom prst="rect">
            <a:avLst/>
          </a:prstGeom>
          <a:noFill/>
          <a:ln w="9525">
            <a:noFill/>
            <a:miter lim="800000"/>
            <a:headEnd/>
            <a:tailEnd/>
          </a:ln>
          <a:effectLst/>
        </p:spPr>
        <p:txBody>
          <a:bodyPr anchor="ctr" anchorCtr="1"/>
          <a:lstStyle/>
          <a:p>
            <a:pPr algn="ctr" eaLnBrk="0" hangingPunct="0">
              <a:defRPr/>
            </a:pPr>
            <a:r>
              <a:rPr kumimoji="0" lang="en-US" kern="0">
                <a:solidFill>
                  <a:schemeClr val="bg1">
                    <a:lumMod val="50000"/>
                  </a:schemeClr>
                </a:solidFill>
                <a:latin typeface="+mj-lt"/>
                <a:ea typeface="+mj-ea"/>
                <a:cs typeface="+mj-cs"/>
              </a:rPr>
              <a:t>[1]: Section 3.2.1, pp 3-54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atin typeface="Arial" charset="0"/>
                <a:ea typeface="+mj-ea"/>
                <a:cs typeface="Arial" charset="0"/>
              </a:rPr>
              <a:t>Định </a:t>
            </a:r>
            <a:r>
              <a:rPr lang="en-US" dirty="0" err="1">
                <a:latin typeface="Arial" charset="0"/>
                <a:ea typeface="+mj-ea"/>
                <a:cs typeface="Arial" charset="0"/>
              </a:rPr>
              <a:t>nghĩa</a:t>
            </a:r>
            <a:r>
              <a:rPr lang="en-US" dirty="0">
                <a:latin typeface="Arial" charset="0"/>
                <a:ea typeface="+mj-ea"/>
                <a:cs typeface="Arial" charset="0"/>
              </a:rPr>
              <a:t> thuộc </a:t>
            </a:r>
            <a:r>
              <a:rPr lang="en-US" dirty="0" err="1">
                <a:latin typeface="Arial" charset="0"/>
                <a:ea typeface="+mj-ea"/>
                <a:cs typeface="Arial" charset="0"/>
              </a:rPr>
              <a:t>tính</a:t>
            </a:r>
            <a:r>
              <a:rPr lang="en-US" dirty="0">
                <a:latin typeface="Arial" charset="0"/>
                <a:ea typeface="+mj-ea"/>
                <a:cs typeface="Arial" charset="0"/>
              </a:rPr>
              <a:t> </a:t>
            </a:r>
            <a:r>
              <a:rPr lang="en-US" dirty="0" err="1">
                <a:latin typeface="Arial" charset="0"/>
                <a:ea typeface="+mj-ea"/>
                <a:cs typeface="Arial" charset="0"/>
              </a:rPr>
              <a:t>của</a:t>
            </a:r>
            <a:r>
              <a:rPr lang="en-US" dirty="0">
                <a:latin typeface="Arial" charset="0"/>
                <a:ea typeface="+mj-ea"/>
                <a:cs typeface="Arial" charset="0"/>
              </a:rPr>
              <a:t> các </a:t>
            </a:r>
            <a:r>
              <a:rPr lang="en-US" dirty="0" err="1">
                <a:latin typeface="Arial" charset="0"/>
                <a:ea typeface="+mj-ea"/>
                <a:cs typeface="Arial" charset="0"/>
              </a:rPr>
              <a:t>trường</a:t>
            </a:r>
            <a:endParaRPr lang="en-US" dirty="0">
              <a:latin typeface="Arial" charset="0"/>
              <a:ea typeface="+mj-ea"/>
              <a:cs typeface="Arial" charset="0"/>
            </a:endParaRPr>
          </a:p>
        </p:txBody>
      </p:sp>
      <p:sp>
        <p:nvSpPr>
          <p:cNvPr id="43010" name="Content Placeholder 2"/>
          <p:cNvSpPr>
            <a:spLocks noGrp="1"/>
          </p:cNvSpPr>
          <p:nvPr>
            <p:ph idx="1"/>
          </p:nvPr>
        </p:nvSpPr>
        <p:spPr/>
        <p:txBody>
          <a:bodyPr/>
          <a:lstStyle/>
          <a:p>
            <a:pPr eaLnBrk="1" hangingPunct="1"/>
            <a:r>
              <a:rPr lang="en-US" sz="2800" dirty="0">
                <a:latin typeface="Arial" charset="0"/>
                <a:cs typeface="Arial" charset="0"/>
              </a:rPr>
              <a:t>Xác định thuộc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a:t>
            </a:r>
            <a:r>
              <a:rPr lang="en-US" sz="2800" dirty="0" err="1">
                <a:latin typeface="Arial" charset="0"/>
                <a:cs typeface="Arial" charset="0"/>
              </a:rPr>
              <a:t>trường</a:t>
            </a:r>
            <a:r>
              <a:rPr lang="en-US" sz="2800" dirty="0">
                <a:latin typeface="Arial" charset="0"/>
                <a:cs typeface="Arial" charset="0"/>
              </a:rPr>
              <a:t> đầu </a:t>
            </a:r>
            <a:r>
              <a:rPr lang="en-US" sz="2800" dirty="0" err="1">
                <a:latin typeface="Arial" charset="0"/>
                <a:cs typeface="Arial" charset="0"/>
              </a:rPr>
              <a:t>vào</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đầu ra</a:t>
            </a:r>
          </a:p>
          <a:p>
            <a:pPr eaLnBrk="1" hangingPunct="1"/>
            <a:r>
              <a:rPr lang="en-US" sz="2800" dirty="0" err="1">
                <a:latin typeface="Arial" charset="0"/>
                <a:cs typeface="Arial" charset="0"/>
              </a:rPr>
              <a:t>Khái</a:t>
            </a:r>
            <a:r>
              <a:rPr lang="en-US" sz="2800" dirty="0">
                <a:latin typeface="Arial" charset="0"/>
                <a:cs typeface="Arial" charset="0"/>
              </a:rPr>
              <a:t> </a:t>
            </a:r>
            <a:r>
              <a:rPr lang="en-US" sz="2800" dirty="0" err="1">
                <a:latin typeface="Arial" charset="0"/>
                <a:cs typeface="Arial" charset="0"/>
              </a:rPr>
              <a:t>quát</a:t>
            </a:r>
            <a:r>
              <a:rPr lang="en-US" sz="2800" dirty="0">
                <a:latin typeface="Arial" charset="0"/>
                <a:cs typeface="Arial" charset="0"/>
              </a:rPr>
              <a:t> chúng trong </a:t>
            </a:r>
            <a:r>
              <a:rPr lang="en-US" sz="2800" dirty="0" err="1">
                <a:latin typeface="Arial" charset="0"/>
                <a:cs typeface="Arial" charset="0"/>
              </a:rPr>
              <a:t>mô</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các item trong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hiển</a:t>
            </a:r>
            <a:r>
              <a:rPr lang="en-US" sz="2800" dirty="0">
                <a:latin typeface="Arial" charset="0"/>
                <a:cs typeface="Arial" charset="0"/>
              </a:rPr>
              <a:t> </a:t>
            </a:r>
            <a:r>
              <a:rPr lang="en-US" sz="2800" dirty="0" err="1">
                <a:latin typeface="Arial" charset="0"/>
                <a:cs typeface="Arial" charset="0"/>
              </a:rPr>
              <a:t>thị</a:t>
            </a:r>
            <a:r>
              <a:rPr lang="en-US" sz="2800" dirty="0">
                <a:latin typeface="Arial" charset="0"/>
                <a:cs typeface="Arial" charset="0"/>
              </a:rPr>
              <a:t> </a:t>
            </a:r>
          </a:p>
          <a:p>
            <a:pPr eaLnBrk="1" hangingPunct="1"/>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gồm</a:t>
            </a:r>
            <a:r>
              <a:rPr lang="en-US" sz="2800" dirty="0">
                <a:latin typeface="Arial" charset="0"/>
                <a:cs typeface="Arial" charset="0"/>
              </a:rPr>
              <a:t> </a:t>
            </a:r>
            <a:r>
              <a:rPr lang="en-US" sz="2800" dirty="0" err="1">
                <a:latin typeface="Arial" charset="0"/>
                <a:cs typeface="Arial" charset="0"/>
              </a:rPr>
              <a:t>có</a:t>
            </a:r>
            <a:r>
              <a:rPr lang="en-US" sz="2800" dirty="0">
                <a:latin typeface="Arial" charset="0"/>
                <a:cs typeface="Arial" charset="0"/>
              </a:rPr>
              <a:t> nhiều </a:t>
            </a:r>
            <a:r>
              <a:rPr lang="en-US" sz="2800" dirty="0" err="1">
                <a:latin typeface="Arial" charset="0"/>
                <a:cs typeface="Arial" charset="0"/>
              </a:rPr>
              <a:t>trường</a:t>
            </a:r>
            <a:endParaRPr lang="en-US" sz="2800" dirty="0">
              <a:latin typeface="Arial" charset="0"/>
              <a:cs typeface="Arial" charset="0"/>
            </a:endParaRPr>
          </a:p>
          <a:p>
            <a:pPr eaLnBrk="1" hangingPunct="1"/>
            <a:r>
              <a:rPr lang="en-US" sz="2800" dirty="0">
                <a:latin typeface="Arial" charset="0"/>
                <a:cs typeface="Arial" charset="0"/>
              </a:rPr>
              <a:t>Mỗi </a:t>
            </a:r>
            <a:r>
              <a:rPr lang="en-US" sz="2800" dirty="0" err="1">
                <a:latin typeface="Arial" charset="0"/>
                <a:cs typeface="Arial" charset="0"/>
              </a:rPr>
              <a:t>trường</a:t>
            </a:r>
            <a:r>
              <a:rPr lang="en-US" sz="2800" dirty="0">
                <a:latin typeface="Arial" charset="0"/>
                <a:cs typeface="Arial" charset="0"/>
              </a:rPr>
              <a:t> </a:t>
            </a:r>
            <a:r>
              <a:rPr lang="en-US" sz="2800" dirty="0" err="1">
                <a:latin typeface="Arial" charset="0"/>
                <a:cs typeface="Arial" charset="0"/>
              </a:rPr>
              <a:t>gồm</a:t>
            </a:r>
            <a:r>
              <a:rPr lang="en-US" sz="2800" dirty="0">
                <a:latin typeface="Arial" charset="0"/>
                <a:cs typeface="Arial" charset="0"/>
              </a:rPr>
              <a:t> một </a:t>
            </a:r>
            <a:r>
              <a:rPr lang="en-US" sz="2800" dirty="0" err="1">
                <a:latin typeface="Arial" charset="0"/>
                <a:cs typeface="Arial" charset="0"/>
              </a:rPr>
              <a:t>nhóm</a:t>
            </a:r>
            <a:r>
              <a:rPr lang="en-US" sz="2800" dirty="0">
                <a:latin typeface="Arial" charset="0"/>
                <a:cs typeface="Arial" charset="0"/>
              </a:rPr>
              <a:t> các thuộc </a:t>
            </a:r>
            <a:r>
              <a:rPr lang="en-US" sz="2800" dirty="0" err="1">
                <a:latin typeface="Arial" charset="0"/>
                <a:cs typeface="Arial" charset="0"/>
              </a:rPr>
              <a:t>tính</a:t>
            </a:r>
            <a:r>
              <a:rPr lang="en-US" sz="2800" dirty="0">
                <a:latin typeface="Arial" charset="0"/>
                <a:cs typeface="Arial" charset="0"/>
              </a:rPr>
              <a:t> (</a:t>
            </a:r>
            <a:r>
              <a:rPr lang="vi-VN" sz="2800" dirty="0">
                <a:latin typeface="Arial" charset="0"/>
                <a:cs typeface="Arial" charset="0"/>
              </a:rPr>
              <a:t>tương</a:t>
            </a:r>
            <a:r>
              <a:rPr lang="en-US" sz="2800" dirty="0">
                <a:latin typeface="Arial" charset="0"/>
                <a:cs typeface="Arial" charset="0"/>
              </a:rPr>
              <a:t> </a:t>
            </a:r>
            <a:r>
              <a:rPr lang="en-US" sz="2800" dirty="0" err="1">
                <a:latin typeface="Arial" charset="0"/>
                <a:cs typeface="Arial" charset="0"/>
              </a:rPr>
              <a:t>đương</a:t>
            </a:r>
            <a:r>
              <a:rPr lang="en-US" sz="2800" dirty="0">
                <a:latin typeface="Arial" charset="0"/>
                <a:cs typeface="Arial" charset="0"/>
              </a:rPr>
              <a:t> </a:t>
            </a:r>
            <a:r>
              <a:rPr lang="en-US" sz="2800" dirty="0" err="1">
                <a:latin typeface="Arial" charset="0"/>
                <a:cs typeface="Arial" charset="0"/>
              </a:rPr>
              <a:t>với</a:t>
            </a:r>
            <a:r>
              <a:rPr lang="en-US" sz="2800" dirty="0">
                <a:latin typeface="Arial" charset="0"/>
                <a:cs typeface="Arial" charset="0"/>
              </a:rPr>
              <a:t> một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tính</a:t>
            </a:r>
            <a:r>
              <a:rPr lang="en-US" sz="2800" dirty="0">
                <a:latin typeface="Arial" charset="0"/>
                <a:cs typeface="Arial" charset="0"/>
              </a:rPr>
              <a:t>) </a:t>
            </a:r>
            <a:r>
              <a:rPr lang="en-US" sz="2800" dirty="0" err="1">
                <a:latin typeface="Arial" charset="0"/>
                <a:cs typeface="Arial" charset="0"/>
              </a:rPr>
              <a:t>lúc</a:t>
            </a:r>
            <a:r>
              <a:rPr lang="en-US" sz="2800" dirty="0">
                <a:latin typeface="Arial" charset="0"/>
                <a:cs typeface="Arial" charset="0"/>
              </a:rPr>
              <a:t> ban đầu </a:t>
            </a:r>
            <a:r>
              <a:rPr lang="en-US" sz="2800" dirty="0" err="1">
                <a:latin typeface="Arial" charset="0"/>
                <a:cs typeface="Arial" charset="0"/>
              </a:rPr>
              <a:t>và</a:t>
            </a:r>
            <a:r>
              <a:rPr lang="en-US" sz="2800" dirty="0">
                <a:latin typeface="Arial" charset="0"/>
                <a:cs typeface="Arial" charset="0"/>
              </a:rPr>
              <a:t> một item </a:t>
            </a:r>
            <a:r>
              <a:rPr lang="en-US" sz="2800" dirty="0" err="1">
                <a:latin typeface="Arial" charset="0"/>
                <a:cs typeface="Arial" charset="0"/>
              </a:rPr>
              <a:t>có</a:t>
            </a:r>
            <a:r>
              <a:rPr lang="en-US" sz="2800" dirty="0">
                <a:latin typeface="Arial" charset="0"/>
                <a:cs typeface="Arial" charset="0"/>
              </a:rPr>
              <a:t> </a:t>
            </a:r>
            <a:r>
              <a:rPr lang="en-US" sz="2800" dirty="0" err="1">
                <a:latin typeface="Arial" charset="0"/>
                <a:cs typeface="Arial" charset="0"/>
              </a:rPr>
              <a:t>thể</a:t>
            </a:r>
            <a:r>
              <a:rPr lang="en-US" sz="2800" dirty="0">
                <a:latin typeface="Arial" charset="0"/>
                <a:cs typeface="Arial" charset="0"/>
              </a:rPr>
              <a:t> </a:t>
            </a:r>
            <a:r>
              <a:rPr lang="en-US" sz="2800" dirty="0" err="1">
                <a:latin typeface="Arial" charset="0"/>
                <a:cs typeface="Arial" charset="0"/>
              </a:rPr>
              <a:t>thay</a:t>
            </a:r>
            <a:r>
              <a:rPr lang="en-US" sz="2800" dirty="0">
                <a:latin typeface="Arial" charset="0"/>
                <a:cs typeface="Arial" charset="0"/>
              </a:rPr>
              <a:t> đổi (variable item)</a:t>
            </a:r>
          </a:p>
        </p:txBody>
      </p:sp>
      <p:sp>
        <p:nvSpPr>
          <p:cNvPr id="43011"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1FE0E8A-3EE5-184F-B36B-91CD4092F2FF}" type="slidenum">
              <a:rPr lang="en-US" altLang="ja-JP" sz="1400">
                <a:solidFill>
                  <a:srgbClr val="FFFFFF"/>
                </a:solidFill>
              </a:rPr>
              <a:pPr eaLnBrk="1" hangingPunct="1"/>
              <a:t>23</a:t>
            </a:fld>
            <a:endParaRPr lang="en-US" altLang="ja-JP" sz="1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304800"/>
            <a:ext cx="8229600" cy="762000"/>
          </a:xfrm>
        </p:spPr>
        <p:txBody>
          <a:bodyPr/>
          <a:lstStyle/>
          <a:p>
            <a:pPr eaLnBrk="1" fontAlgn="auto" hangingPunct="1">
              <a:spcAft>
                <a:spcPts val="0"/>
              </a:spcAft>
              <a:defRPr/>
            </a:pPr>
            <a:r>
              <a:rPr lang="en-US" sz="3400" dirty="0">
                <a:latin typeface="Arial" charset="0"/>
                <a:ea typeface="+mj-ea"/>
                <a:cs typeface="Arial" charset="0"/>
              </a:rPr>
              <a:t>Example: Defining the field attributes</a:t>
            </a:r>
          </a:p>
        </p:txBody>
      </p:sp>
      <p:sp>
        <p:nvSpPr>
          <p:cNvPr id="44037"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1327B5A5-D824-D041-95A4-29C514417559}" type="slidenum">
              <a:rPr lang="en-US" altLang="ja-JP" sz="1400">
                <a:solidFill>
                  <a:srgbClr val="FFFFFF"/>
                </a:solidFill>
              </a:rPr>
              <a:pPr eaLnBrk="1" hangingPunct="1"/>
              <a:t>24</a:t>
            </a:fld>
            <a:endParaRPr lang="en-US" altLang="ja-JP" sz="1400">
              <a:solidFill>
                <a:srgbClr val="FFFFFF"/>
              </a:solidFill>
            </a:endParaRPr>
          </a:p>
        </p:txBody>
      </p:sp>
      <p:pic>
        <p:nvPicPr>
          <p:cNvPr id="4403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1093788"/>
            <a:ext cx="8001000" cy="5459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5" name="Rectangle 2"/>
          <p:cNvSpPr txBox="1">
            <a:spLocks noChangeArrowheads="1"/>
          </p:cNvSpPr>
          <p:nvPr/>
        </p:nvSpPr>
        <p:spPr bwMode="auto">
          <a:xfrm>
            <a:off x="914400" y="6553200"/>
            <a:ext cx="7696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a:r>
              <a:rPr kumimoji="0" lang="en-US">
                <a:solidFill>
                  <a:srgbClr val="292934"/>
                </a:solidFill>
                <a:latin typeface="Arial" charset="0"/>
              </a:rPr>
              <a:t>[1]: Section 3.2.1, pp 3-57</a:t>
            </a:r>
          </a:p>
        </p:txBody>
      </p:sp>
      <p:sp>
        <p:nvSpPr>
          <p:cNvPr id="8" name="Rectangle 2"/>
          <p:cNvSpPr txBox="1">
            <a:spLocks noChangeArrowheads="1"/>
          </p:cNvSpPr>
          <p:nvPr/>
        </p:nvSpPr>
        <p:spPr bwMode="auto">
          <a:xfrm>
            <a:off x="4419600" y="1143000"/>
            <a:ext cx="1752600" cy="457200"/>
          </a:xfrm>
          <a:prstGeom prst="rect">
            <a:avLst/>
          </a:prstGeom>
          <a:noFill/>
          <a:ln w="9525">
            <a:noFill/>
            <a:miter lim="800000"/>
            <a:headEnd/>
            <a:tailEnd/>
          </a:ln>
          <a:effectLst/>
        </p:spPr>
        <p:txBody>
          <a:bodyPr anchor="ctr" anchorCtr="1"/>
          <a:lstStyle/>
          <a:p>
            <a:pPr algn="ctr" eaLnBrk="0" hangingPunct="0">
              <a:defRPr/>
            </a:pPr>
            <a:r>
              <a:rPr kumimoji="0" lang="en-US" kern="0">
                <a:solidFill>
                  <a:srgbClr val="292934"/>
                </a:solidFill>
                <a:latin typeface="+mj-lt"/>
                <a:ea typeface="+mj-ea"/>
                <a:cs typeface="+mj-cs"/>
              </a:rPr>
              <a:t>[1]</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err="1"/>
              <a:t>Thiết</a:t>
            </a:r>
            <a:r>
              <a:rPr lang="en-GB" dirty="0"/>
              <a:t> </a:t>
            </a:r>
            <a:r>
              <a:rPr lang="en-GB" dirty="0" err="1"/>
              <a:t>kế</a:t>
            </a:r>
            <a:r>
              <a:rPr lang="en-GB" dirty="0"/>
              <a:t> </a:t>
            </a:r>
            <a:r>
              <a:rPr lang="en-GB" dirty="0" err="1"/>
              <a:t>giao</a:t>
            </a:r>
            <a:r>
              <a:rPr lang="en-GB" dirty="0"/>
              <a:t> </a:t>
            </a:r>
            <a:r>
              <a:rPr lang="en-GB" dirty="0" err="1"/>
              <a:t>diện</a:t>
            </a:r>
            <a:endParaRPr lang="en-GB" dirty="0"/>
          </a:p>
        </p:txBody>
      </p:sp>
      <p:sp>
        <p:nvSpPr>
          <p:cNvPr id="16386" name="Content Placeholder 2"/>
          <p:cNvSpPr>
            <a:spLocks noGrp="1"/>
          </p:cNvSpPr>
          <p:nvPr>
            <p:ph idx="1"/>
          </p:nvPr>
        </p:nvSpPr>
        <p:spPr>
          <a:xfrm>
            <a:off x="457200" y="1600200"/>
            <a:ext cx="8426450" cy="4876800"/>
          </a:xfrm>
        </p:spPr>
        <p:txBody>
          <a:bodyPr/>
          <a:lstStyle/>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đồ</a:t>
            </a:r>
            <a:r>
              <a:rPr lang="en-GB" sz="3600" dirty="0">
                <a:latin typeface="Arial" charset="0"/>
              </a:rPr>
              <a:t> </a:t>
            </a:r>
            <a:r>
              <a:rPr lang="en-GB" sz="3600" dirty="0" err="1">
                <a:latin typeface="Arial" charset="0"/>
              </a:rPr>
              <a:t>họa</a:t>
            </a:r>
            <a:r>
              <a:rPr lang="en-GB" sz="3600" dirty="0">
                <a:latin typeface="Arial" charset="0"/>
              </a:rPr>
              <a:t> </a:t>
            </a:r>
            <a:r>
              <a:rPr lang="en-GB" sz="3600" dirty="0" err="1">
                <a:latin typeface="Arial" charset="0"/>
              </a:rPr>
              <a:t>người</a:t>
            </a:r>
            <a:r>
              <a:rPr lang="en-GB" sz="3600" dirty="0">
                <a:latin typeface="Arial" charset="0"/>
              </a:rPr>
              <a:t> </a:t>
            </a:r>
            <a:r>
              <a:rPr lang="en-GB" sz="3600" dirty="0" err="1">
                <a:latin typeface="Arial" charset="0"/>
              </a:rPr>
              <a:t>dùng</a:t>
            </a:r>
            <a:endParaRPr lang="en-GB" sz="3600" dirty="0">
              <a:latin typeface="Arial" charset="0"/>
            </a:endParaRPr>
          </a:p>
          <a:p>
            <a:pPr marL="514350" indent="-514350">
              <a:buFont typeface="Arial" charset="0"/>
              <a:buAutoNum type="arabicPeriod"/>
            </a:pPr>
            <a:r>
              <a:rPr lang="en-GB" sz="3600" dirty="0" err="1">
                <a:latin typeface="Arial" charset="0"/>
              </a:rPr>
              <a:t>Thiết</a:t>
            </a:r>
            <a:r>
              <a:rPr lang="en-GB" sz="3600" dirty="0">
                <a:latin typeface="Arial" charset="0"/>
              </a:rPr>
              <a:t> </a:t>
            </a:r>
            <a:r>
              <a:rPr lang="en-GB" sz="3600" dirty="0" err="1">
                <a:latin typeface="Arial" charset="0"/>
              </a:rPr>
              <a:t>kế</a:t>
            </a:r>
            <a:r>
              <a:rPr lang="en-GB" sz="3600" dirty="0">
                <a:latin typeface="Arial" charset="0"/>
              </a:rPr>
              <a:t> </a:t>
            </a:r>
            <a:r>
              <a:rPr lang="en-GB" sz="3600" dirty="0" err="1">
                <a:latin typeface="Arial" charset="0"/>
              </a:rPr>
              <a:t>giao</a:t>
            </a:r>
            <a:r>
              <a:rPr lang="en-GB" sz="3600" dirty="0">
                <a:latin typeface="Arial" charset="0"/>
              </a:rPr>
              <a:t> </a:t>
            </a:r>
            <a:r>
              <a:rPr lang="en-GB" sz="3600" dirty="0" err="1">
                <a:latin typeface="Arial" charset="0"/>
              </a:rPr>
              <a:t>diện</a:t>
            </a:r>
            <a:r>
              <a:rPr lang="en-GB" sz="3600" dirty="0">
                <a:latin typeface="Arial" charset="0"/>
              </a:rPr>
              <a:t> </a:t>
            </a:r>
            <a:r>
              <a:rPr lang="en-GB" sz="3600" dirty="0" err="1">
                <a:latin typeface="Arial" charset="0"/>
              </a:rPr>
              <a:t>hệ</a:t>
            </a:r>
            <a:r>
              <a:rPr lang="en-GB" sz="3600" dirty="0">
                <a:latin typeface="Arial" charset="0"/>
              </a:rPr>
              <a:t> </a:t>
            </a:r>
            <a:r>
              <a:rPr lang="en-GB" sz="3600" dirty="0" err="1">
                <a:latin typeface="Arial" charset="0"/>
              </a:rPr>
              <a:t>thống</a:t>
            </a:r>
            <a:r>
              <a:rPr lang="en-GB" sz="3600" dirty="0">
                <a:latin typeface="Arial" charset="0"/>
              </a:rPr>
              <a:t>/</a:t>
            </a:r>
            <a:r>
              <a:rPr lang="en-GB" sz="3600" dirty="0" err="1">
                <a:latin typeface="Arial" charset="0"/>
              </a:rPr>
              <a:t>thiết</a:t>
            </a:r>
            <a:r>
              <a:rPr lang="en-GB" sz="3600" dirty="0">
                <a:latin typeface="Arial" charset="0"/>
              </a:rPr>
              <a:t> </a:t>
            </a:r>
            <a:r>
              <a:rPr lang="en-GB" sz="3600" dirty="0" err="1">
                <a:latin typeface="Arial" charset="0"/>
              </a:rPr>
              <a:t>bị</a:t>
            </a:r>
            <a:endParaRPr lang="en-GB" sz="3600" dirty="0">
              <a:latin typeface="Arial" charset="0"/>
            </a:endParaRP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C46B82CD-FBBC-E24D-9965-A27D30D5DA57}" type="slidenum">
              <a:rPr lang="en-US" altLang="ja-JP" sz="1400">
                <a:solidFill>
                  <a:srgbClr val="FFFFFF"/>
                </a:solidFill>
              </a:rPr>
              <a:pPr eaLnBrk="1" hangingPunct="1"/>
              <a:t>25</a:t>
            </a:fld>
            <a:endParaRPr lang="en-US" altLang="ja-JP" sz="1400">
              <a:solidFill>
                <a:srgbClr val="FFFFFF"/>
              </a:solidFill>
            </a:endParaRPr>
          </a:p>
        </p:txBody>
      </p:sp>
      <p:sp>
        <p:nvSpPr>
          <p:cNvPr id="16389" name="AutoShape 5"/>
          <p:cNvSpPr>
            <a:spLocks noChangeArrowheads="1"/>
          </p:cNvSpPr>
          <p:nvPr/>
        </p:nvSpPr>
        <p:spPr bwMode="auto">
          <a:xfrm>
            <a:off x="60325" y="23129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6388" name="Rectangle 4"/>
          <p:cNvSpPr>
            <a:spLocks noChangeArrowheads="1"/>
          </p:cNvSpPr>
          <p:nvPr/>
        </p:nvSpPr>
        <p:spPr bwMode="auto">
          <a:xfrm>
            <a:off x="457200" y="22098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Tree>
    <p:extLst>
      <p:ext uri="{BB962C8B-B14F-4D97-AF65-F5344CB8AC3E}">
        <p14:creationId xmlns:p14="http://schemas.microsoft.com/office/powerpoint/2010/main" val="1823337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26</a:t>
            </a:fld>
            <a:endParaRPr lang="en-US" altLang="ja-JP" sz="1400">
              <a:solidFill>
                <a:srgbClr val="FFFFFF"/>
              </a:solidFill>
            </a:endParaRPr>
          </a:p>
        </p:txBody>
      </p:sp>
      <p:sp>
        <p:nvSpPr>
          <p:cNvPr id="47107" name="Rectangle 4"/>
          <p:cNvSpPr>
            <a:spLocks noChangeArrowheads="1"/>
          </p:cNvSpPr>
          <p:nvPr/>
        </p:nvSpPr>
        <p:spPr bwMode="auto">
          <a:xfrm>
            <a:off x="457200" y="14478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47108" name="AutoShape 5"/>
          <p:cNvSpPr>
            <a:spLocks noChangeArrowheads="1"/>
          </p:cNvSpPr>
          <p:nvPr/>
        </p:nvSpPr>
        <p:spPr bwMode="auto">
          <a:xfrm>
            <a:off x="60325" y="15509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Line 43"/>
          <p:cNvSpPr>
            <a:spLocks noChangeShapeType="1"/>
          </p:cNvSpPr>
          <p:nvPr/>
        </p:nvSpPr>
        <p:spPr bwMode="auto">
          <a:xfrm flipH="1">
            <a:off x="3048000" y="4659313"/>
            <a:ext cx="2238375" cy="158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0722" name="Rectangle 34"/>
          <p:cNvSpPr>
            <a:spLocks noGrp="1" noChangeArrowheads="1"/>
          </p:cNvSpPr>
          <p:nvPr>
            <p:ph type="title"/>
          </p:nvPr>
        </p:nvSpPr>
        <p:spPr/>
        <p:txBody>
          <a:bodyPr>
            <a:normAutofit/>
          </a:bodyPr>
          <a:lstStyle/>
          <a:p>
            <a:pPr>
              <a:defRPr/>
            </a:pPr>
            <a:r>
              <a:rPr lang="en-US" dirty="0" err="1"/>
              <a:t>Hệ</a:t>
            </a:r>
            <a:r>
              <a:rPr lang="en-US" dirty="0"/>
              <a:t> </a:t>
            </a:r>
            <a:r>
              <a:rPr lang="en-US" dirty="0" err="1"/>
              <a:t>thống</a:t>
            </a:r>
            <a:r>
              <a:rPr lang="en-US" dirty="0"/>
              <a:t> con </a:t>
            </a:r>
            <a:r>
              <a:rPr lang="en-US" dirty="0" err="1"/>
              <a:t>và</a:t>
            </a:r>
            <a:r>
              <a:rPr lang="en-US" dirty="0"/>
              <a:t> giao diện</a:t>
            </a:r>
          </a:p>
        </p:txBody>
      </p:sp>
      <p:sp>
        <p:nvSpPr>
          <p:cNvPr id="49155" name="Rectangle 2"/>
          <p:cNvSpPr>
            <a:spLocks noGrp="1" noChangeArrowheads="1"/>
          </p:cNvSpPr>
          <p:nvPr>
            <p:ph idx="1"/>
          </p:nvPr>
        </p:nvSpPr>
        <p:spPr/>
        <p:txBody>
          <a:bodyPr/>
          <a:lstStyle/>
          <a:p>
            <a:r>
              <a:rPr lang="en-US" dirty="0" err="1">
                <a:latin typeface="Arial" charset="0"/>
              </a:rPr>
              <a:t>Tạo</a:t>
            </a:r>
            <a:r>
              <a:rPr lang="en-US" dirty="0">
                <a:latin typeface="Arial" charset="0"/>
              </a:rPr>
              <a:t> một </a:t>
            </a:r>
            <a:r>
              <a:rPr lang="en-US" dirty="0" err="1">
                <a:latin typeface="Arial" charset="0"/>
              </a:rPr>
              <a:t>hoặc</a:t>
            </a:r>
            <a:r>
              <a:rPr lang="en-US" dirty="0">
                <a:latin typeface="Arial" charset="0"/>
              </a:rPr>
              <a:t> nhiều giao diện mà định </a:t>
            </a:r>
            <a:r>
              <a:rPr lang="en-US" dirty="0" err="1">
                <a:latin typeface="Arial" charset="0"/>
              </a:rPr>
              <a:t>nghĩa</a:t>
            </a:r>
            <a:r>
              <a:rPr lang="en-US" dirty="0">
                <a:latin typeface="Arial" charset="0"/>
              </a:rPr>
              <a:t> các </a:t>
            </a:r>
            <a:r>
              <a:rPr lang="en-US" dirty="0" err="1">
                <a:latin typeface="Arial" charset="0"/>
              </a:rPr>
              <a:t>hành</a:t>
            </a:r>
            <a:r>
              <a:rPr lang="en-US" dirty="0">
                <a:latin typeface="Arial" charset="0"/>
              </a:rPr>
              <a:t> vi </a:t>
            </a:r>
            <a:r>
              <a:rPr lang="en-US" dirty="0" err="1">
                <a:latin typeface="Arial" charset="0"/>
              </a:rPr>
              <a:t>của</a:t>
            </a:r>
            <a:r>
              <a:rPr lang="en-US" dirty="0">
                <a:latin typeface="Arial" charset="0"/>
              </a:rPr>
              <a:t> </a:t>
            </a:r>
            <a:r>
              <a:rPr lang="en-US" dirty="0" err="1">
                <a:latin typeface="Arial" charset="0"/>
              </a:rPr>
              <a:t>hệ</a:t>
            </a:r>
            <a:r>
              <a:rPr lang="en-US" dirty="0">
                <a:latin typeface="Arial" charset="0"/>
              </a:rPr>
              <a:t> </a:t>
            </a:r>
            <a:r>
              <a:rPr lang="en-US" dirty="0" err="1">
                <a:latin typeface="Arial" charset="0"/>
              </a:rPr>
              <a:t>thống</a:t>
            </a:r>
            <a:r>
              <a:rPr lang="en-US" dirty="0">
                <a:latin typeface="Arial" charset="0"/>
              </a:rPr>
              <a:t> con (subsystem)</a:t>
            </a:r>
          </a:p>
          <a:p>
            <a:endParaRPr lang="en-US" dirty="0">
              <a:latin typeface="Arial" charset="0"/>
            </a:endParaRPr>
          </a:p>
          <a:p>
            <a:endParaRPr lang="en-US" dirty="0">
              <a:latin typeface="Arial" charset="0"/>
            </a:endParaRPr>
          </a:p>
          <a:p>
            <a:endParaRPr lang="en-US" dirty="0">
              <a:latin typeface="Arial" charset="0"/>
            </a:endParaRPr>
          </a:p>
        </p:txBody>
      </p:sp>
      <p:sp>
        <p:nvSpPr>
          <p:cNvPr id="49156" name="Rectangle 87"/>
          <p:cNvSpPr>
            <a:spLocks noChangeArrowheads="1"/>
          </p:cNvSpPr>
          <p:nvPr/>
        </p:nvSpPr>
        <p:spPr bwMode="auto">
          <a:xfrm>
            <a:off x="5257800" y="2386013"/>
            <a:ext cx="1776413" cy="1011237"/>
          </a:xfrm>
          <a:prstGeom prst="rect">
            <a:avLst/>
          </a:prstGeom>
          <a:solidFill>
            <a:srgbClr val="FFFFCC"/>
          </a:solidFill>
          <a:ln w="0">
            <a:solidFill>
              <a:srgbClr val="990033"/>
            </a:solidFill>
            <a:miter lim="800000"/>
            <a:headEnd/>
            <a:tailEnd/>
          </a:ln>
        </p:spPr>
        <p:txBody>
          <a:bodyPr/>
          <a:lstStyle/>
          <a:p>
            <a:endParaRPr lang="en-GB"/>
          </a:p>
        </p:txBody>
      </p:sp>
      <p:sp>
        <p:nvSpPr>
          <p:cNvPr id="370698" name="Text Box 10"/>
          <p:cNvSpPr txBox="1">
            <a:spLocks noChangeArrowheads="1"/>
          </p:cNvSpPr>
          <p:nvPr/>
        </p:nvSpPr>
        <p:spPr bwMode="auto">
          <a:xfrm>
            <a:off x="7319963" y="3651250"/>
            <a:ext cx="1544637"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Subsystem</a:t>
            </a:r>
          </a:p>
        </p:txBody>
      </p:sp>
      <p:sp>
        <p:nvSpPr>
          <p:cNvPr id="370696" name="Text Box 8"/>
          <p:cNvSpPr txBox="1">
            <a:spLocks noChangeArrowheads="1"/>
          </p:cNvSpPr>
          <p:nvPr/>
        </p:nvSpPr>
        <p:spPr bwMode="auto">
          <a:xfrm>
            <a:off x="482600" y="3651250"/>
            <a:ext cx="1249363"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Interface</a:t>
            </a:r>
          </a:p>
        </p:txBody>
      </p:sp>
      <p:sp>
        <p:nvSpPr>
          <p:cNvPr id="370697" name="Line 9"/>
          <p:cNvSpPr>
            <a:spLocks noChangeShapeType="1"/>
          </p:cNvSpPr>
          <p:nvPr/>
        </p:nvSpPr>
        <p:spPr bwMode="auto">
          <a:xfrm flipV="1">
            <a:off x="1323975" y="2971800"/>
            <a:ext cx="1016000" cy="76835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699" name="Line 11"/>
          <p:cNvSpPr>
            <a:spLocks noChangeShapeType="1"/>
          </p:cNvSpPr>
          <p:nvPr/>
        </p:nvSpPr>
        <p:spPr bwMode="auto">
          <a:xfrm flipH="1" flipV="1">
            <a:off x="7099300" y="2986088"/>
            <a:ext cx="822325" cy="719137"/>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08" name="Freeform 20"/>
          <p:cNvSpPr>
            <a:spLocks/>
          </p:cNvSpPr>
          <p:nvPr/>
        </p:nvSpPr>
        <p:spPr bwMode="auto">
          <a:xfrm>
            <a:off x="4379913" y="2917825"/>
            <a:ext cx="1587" cy="600075"/>
          </a:xfrm>
          <a:custGeom>
            <a:avLst/>
            <a:gdLst>
              <a:gd name="T0" fmla="*/ 1 w 1"/>
              <a:gd name="T1" fmla="*/ 378 h 378"/>
              <a:gd name="T2" fmla="*/ 0 w 1"/>
              <a:gd name="T3" fmla="*/ 0 h 378"/>
            </a:gdLst>
            <a:ahLst/>
            <a:cxnLst>
              <a:cxn ang="0">
                <a:pos x="T0" y="T1"/>
              </a:cxn>
              <a:cxn ang="0">
                <a:pos x="T2" y="T3"/>
              </a:cxn>
            </a:cxnLst>
            <a:rect l="0" t="0" r="r" b="b"/>
            <a:pathLst>
              <a:path w="1" h="378">
                <a:moveTo>
                  <a:pt x="1" y="378"/>
                </a:moveTo>
                <a:lnTo>
                  <a:pt x="0" y="0"/>
                </a:lnTo>
              </a:path>
            </a:pathLst>
          </a:custGeom>
          <a:noFill/>
          <a:ln w="28575">
            <a:solidFill>
              <a:schemeClr val="hlink"/>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1" name="Text Box 23"/>
          <p:cNvSpPr txBox="1">
            <a:spLocks noChangeArrowheads="1"/>
          </p:cNvSpPr>
          <p:nvPr/>
        </p:nvSpPr>
        <p:spPr bwMode="auto">
          <a:xfrm>
            <a:off x="2462213" y="3441700"/>
            <a:ext cx="3836987"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r">
              <a:spcBef>
                <a:spcPct val="50000"/>
              </a:spcBef>
              <a:defRPr/>
            </a:pPr>
            <a:r>
              <a:rPr lang="en-US" i="1">
                <a:solidFill>
                  <a:srgbClr val="0000FF"/>
                </a:solidFill>
              </a:rPr>
              <a:t>Realization (Canonical form)</a:t>
            </a:r>
          </a:p>
        </p:txBody>
      </p:sp>
      <p:sp>
        <p:nvSpPr>
          <p:cNvPr id="370712" name="Text Box 24"/>
          <p:cNvSpPr txBox="1">
            <a:spLocks noChangeArrowheads="1"/>
          </p:cNvSpPr>
          <p:nvPr/>
        </p:nvSpPr>
        <p:spPr bwMode="auto">
          <a:xfrm>
            <a:off x="2873375" y="5180013"/>
            <a:ext cx="3014663"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a:solidFill>
                  <a:srgbClr val="0000FF"/>
                </a:solidFill>
              </a:rPr>
              <a:t>Realization (Elided form)</a:t>
            </a:r>
          </a:p>
        </p:txBody>
      </p:sp>
      <p:sp>
        <p:nvSpPr>
          <p:cNvPr id="370713" name="Line 25"/>
          <p:cNvSpPr>
            <a:spLocks noChangeShapeType="1"/>
          </p:cNvSpPr>
          <p:nvPr/>
        </p:nvSpPr>
        <p:spPr bwMode="auto">
          <a:xfrm flipV="1">
            <a:off x="4394200" y="4703763"/>
            <a:ext cx="0" cy="53340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4" name="Line 26"/>
          <p:cNvSpPr>
            <a:spLocks noChangeShapeType="1"/>
          </p:cNvSpPr>
          <p:nvPr/>
        </p:nvSpPr>
        <p:spPr bwMode="auto">
          <a:xfrm flipH="1">
            <a:off x="7099300" y="4029075"/>
            <a:ext cx="831850" cy="777875"/>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70715" name="Line 27"/>
          <p:cNvSpPr>
            <a:spLocks noChangeShapeType="1"/>
          </p:cNvSpPr>
          <p:nvPr/>
        </p:nvSpPr>
        <p:spPr bwMode="auto">
          <a:xfrm>
            <a:off x="1333500" y="4081463"/>
            <a:ext cx="1409700" cy="534987"/>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49167" name="Oval 41"/>
          <p:cNvSpPr>
            <a:spLocks noChangeArrowheads="1"/>
          </p:cNvSpPr>
          <p:nvPr/>
        </p:nvSpPr>
        <p:spPr bwMode="auto">
          <a:xfrm>
            <a:off x="2770188" y="4416425"/>
            <a:ext cx="450850" cy="447675"/>
          </a:xfrm>
          <a:prstGeom prst="ellipse">
            <a:avLst/>
          </a:prstGeom>
          <a:solidFill>
            <a:srgbClr val="FFFFCC"/>
          </a:solidFill>
          <a:ln w="15875">
            <a:solidFill>
              <a:srgbClr val="8A0E5E"/>
            </a:solidFill>
            <a:round/>
            <a:headEnd/>
            <a:tailEnd/>
          </a:ln>
        </p:spPr>
        <p:txBody>
          <a:bodyPr/>
          <a:lstStyle/>
          <a:p>
            <a:endParaRPr lang="en-GB"/>
          </a:p>
        </p:txBody>
      </p:sp>
      <p:sp>
        <p:nvSpPr>
          <p:cNvPr id="49168" name="Rectangle 42"/>
          <p:cNvSpPr>
            <a:spLocks noChangeArrowheads="1"/>
          </p:cNvSpPr>
          <p:nvPr/>
        </p:nvSpPr>
        <p:spPr bwMode="auto">
          <a:xfrm>
            <a:off x="2228850" y="4876800"/>
            <a:ext cx="15621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t>Interface Name</a:t>
            </a:r>
            <a:endParaRPr lang="en-US"/>
          </a:p>
        </p:txBody>
      </p:sp>
      <p:sp>
        <p:nvSpPr>
          <p:cNvPr id="49169" name="Rectangle 74"/>
          <p:cNvSpPr>
            <a:spLocks noChangeArrowheads="1"/>
          </p:cNvSpPr>
          <p:nvPr/>
        </p:nvSpPr>
        <p:spPr bwMode="auto">
          <a:xfrm>
            <a:off x="5326063" y="3038475"/>
            <a:ext cx="1660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Name </a:t>
            </a:r>
          </a:p>
        </p:txBody>
      </p:sp>
      <p:sp>
        <p:nvSpPr>
          <p:cNvPr id="49170" name="Rectangle 76"/>
          <p:cNvSpPr>
            <a:spLocks noChangeArrowheads="1"/>
          </p:cNvSpPr>
          <p:nvPr/>
        </p:nvSpPr>
        <p:spPr bwMode="auto">
          <a:xfrm>
            <a:off x="5432425" y="2813050"/>
            <a:ext cx="1447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&lt;&lt;subsystem&gt;&gt;</a:t>
            </a:r>
            <a:endParaRPr lang="en-US"/>
          </a:p>
        </p:txBody>
      </p:sp>
      <p:sp>
        <p:nvSpPr>
          <p:cNvPr id="49171" name="Rectangle 77"/>
          <p:cNvSpPr>
            <a:spLocks noChangeArrowheads="1"/>
          </p:cNvSpPr>
          <p:nvPr/>
        </p:nvSpPr>
        <p:spPr bwMode="auto">
          <a:xfrm>
            <a:off x="2389188" y="2425700"/>
            <a:ext cx="1485900" cy="909638"/>
          </a:xfrm>
          <a:prstGeom prst="rect">
            <a:avLst/>
          </a:prstGeom>
          <a:solidFill>
            <a:srgbClr val="FFFFCC"/>
          </a:solidFill>
          <a:ln w="0">
            <a:solidFill>
              <a:srgbClr val="990033"/>
            </a:solidFill>
            <a:miter lim="800000"/>
            <a:headEnd/>
            <a:tailEnd/>
          </a:ln>
        </p:spPr>
        <p:txBody>
          <a:bodyPr/>
          <a:lstStyle/>
          <a:p>
            <a:endParaRPr lang="en-GB"/>
          </a:p>
        </p:txBody>
      </p:sp>
      <p:sp>
        <p:nvSpPr>
          <p:cNvPr id="49172" name="Rectangle 78"/>
          <p:cNvSpPr>
            <a:spLocks noChangeArrowheads="1"/>
          </p:cNvSpPr>
          <p:nvPr/>
        </p:nvSpPr>
        <p:spPr bwMode="auto">
          <a:xfrm>
            <a:off x="2430463" y="2679700"/>
            <a:ext cx="13906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Interface Name</a:t>
            </a:r>
            <a:endParaRPr lang="en-US" dirty="0"/>
          </a:p>
        </p:txBody>
      </p:sp>
      <p:sp>
        <p:nvSpPr>
          <p:cNvPr id="49173" name="Line 81"/>
          <p:cNvSpPr>
            <a:spLocks noChangeShapeType="1"/>
          </p:cNvSpPr>
          <p:nvPr/>
        </p:nvSpPr>
        <p:spPr bwMode="auto">
          <a:xfrm flipH="1" flipV="1">
            <a:off x="4249738" y="2898775"/>
            <a:ext cx="987425" cy="1588"/>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9174" name="Freeform 82"/>
          <p:cNvSpPr>
            <a:spLocks/>
          </p:cNvSpPr>
          <p:nvPr/>
        </p:nvSpPr>
        <p:spPr bwMode="auto">
          <a:xfrm>
            <a:off x="3875088" y="2784475"/>
            <a:ext cx="365125" cy="238125"/>
          </a:xfrm>
          <a:custGeom>
            <a:avLst/>
            <a:gdLst>
              <a:gd name="T0" fmla="*/ 0 w 230"/>
              <a:gd name="T1" fmla="*/ 2147483647 h 150"/>
              <a:gd name="T2" fmla="*/ 2147483647 w 230"/>
              <a:gd name="T3" fmla="*/ 2147483647 h 150"/>
              <a:gd name="T4" fmla="*/ 2147483647 w 230"/>
              <a:gd name="T5" fmla="*/ 0 h 150"/>
              <a:gd name="T6" fmla="*/ 0 w 230"/>
              <a:gd name="T7" fmla="*/ 2147483647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 h="150">
                <a:moveTo>
                  <a:pt x="0" y="75"/>
                </a:moveTo>
                <a:lnTo>
                  <a:pt x="230" y="150"/>
                </a:lnTo>
                <a:lnTo>
                  <a:pt x="230" y="0"/>
                </a:lnTo>
                <a:lnTo>
                  <a:pt x="0" y="75"/>
                </a:lnTo>
                <a:close/>
              </a:path>
            </a:pathLst>
          </a:custGeom>
          <a:noFill/>
          <a:ln w="635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49175" name="Group 102"/>
          <p:cNvGrpSpPr>
            <a:grpSpLocks/>
          </p:cNvGrpSpPr>
          <p:nvPr/>
        </p:nvGrpSpPr>
        <p:grpSpPr bwMode="auto">
          <a:xfrm>
            <a:off x="5892800" y="2489200"/>
            <a:ext cx="368300" cy="266700"/>
            <a:chOff x="2180" y="2672"/>
            <a:chExt cx="232" cy="168"/>
          </a:xfrm>
        </p:grpSpPr>
        <p:sp>
          <p:nvSpPr>
            <p:cNvPr id="49187" name="Rectangle 103"/>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49188" name="Rectangle 104"/>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49189" name="Rectangle 105"/>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9176" name="Rectangle 106"/>
          <p:cNvSpPr>
            <a:spLocks noChangeArrowheads="1"/>
          </p:cNvSpPr>
          <p:nvPr/>
        </p:nvSpPr>
        <p:spPr bwMode="auto">
          <a:xfrm>
            <a:off x="2497138" y="2435225"/>
            <a:ext cx="1255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&lt;&lt;interface&gt;&gt;</a:t>
            </a:r>
            <a:endParaRPr lang="en-US" sz="1600"/>
          </a:p>
        </p:txBody>
      </p:sp>
      <p:grpSp>
        <p:nvGrpSpPr>
          <p:cNvPr id="49177" name="Group 122"/>
          <p:cNvGrpSpPr>
            <a:grpSpLocks/>
          </p:cNvGrpSpPr>
          <p:nvPr/>
        </p:nvGrpSpPr>
        <p:grpSpPr bwMode="auto">
          <a:xfrm>
            <a:off x="2390775" y="2971800"/>
            <a:ext cx="1476375" cy="180975"/>
            <a:chOff x="1506" y="2400"/>
            <a:chExt cx="774" cy="114"/>
          </a:xfrm>
        </p:grpSpPr>
        <p:sp>
          <p:nvSpPr>
            <p:cNvPr id="370795" name="Line 107"/>
            <p:cNvSpPr>
              <a:spLocks noChangeShapeType="1"/>
            </p:cNvSpPr>
            <p:nvPr/>
          </p:nvSpPr>
          <p:spPr bwMode="auto">
            <a:xfrm>
              <a:off x="1506" y="2400"/>
              <a:ext cx="774"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0802" name="Line 114"/>
            <p:cNvSpPr>
              <a:spLocks noChangeShapeType="1"/>
            </p:cNvSpPr>
            <p:nvPr/>
          </p:nvSpPr>
          <p:spPr bwMode="auto">
            <a:xfrm>
              <a:off x="1506" y="2514"/>
              <a:ext cx="774"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49178" name="Rectangle 115"/>
          <p:cNvSpPr>
            <a:spLocks noChangeArrowheads="1"/>
          </p:cNvSpPr>
          <p:nvPr/>
        </p:nvSpPr>
        <p:spPr bwMode="auto">
          <a:xfrm>
            <a:off x="5257800" y="4157663"/>
            <a:ext cx="1776413" cy="1011237"/>
          </a:xfrm>
          <a:prstGeom prst="rect">
            <a:avLst/>
          </a:prstGeom>
          <a:solidFill>
            <a:srgbClr val="FFFFCC"/>
          </a:solidFill>
          <a:ln w="0">
            <a:solidFill>
              <a:srgbClr val="990033"/>
            </a:solidFill>
            <a:miter lim="800000"/>
            <a:headEnd/>
            <a:tailEnd/>
          </a:ln>
        </p:spPr>
        <p:txBody>
          <a:bodyPr/>
          <a:lstStyle/>
          <a:p>
            <a:endParaRPr lang="en-GB"/>
          </a:p>
        </p:txBody>
      </p:sp>
      <p:sp>
        <p:nvSpPr>
          <p:cNvPr id="49179" name="Rectangle 116"/>
          <p:cNvSpPr>
            <a:spLocks noChangeArrowheads="1"/>
          </p:cNvSpPr>
          <p:nvPr/>
        </p:nvSpPr>
        <p:spPr bwMode="auto">
          <a:xfrm>
            <a:off x="5326063" y="4810125"/>
            <a:ext cx="1660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Subsystem Name </a:t>
            </a:r>
          </a:p>
        </p:txBody>
      </p:sp>
      <p:sp>
        <p:nvSpPr>
          <p:cNvPr id="49180" name="Rectangle 117"/>
          <p:cNvSpPr>
            <a:spLocks noChangeArrowheads="1"/>
          </p:cNvSpPr>
          <p:nvPr/>
        </p:nvSpPr>
        <p:spPr bwMode="auto">
          <a:xfrm>
            <a:off x="5432425" y="4584700"/>
            <a:ext cx="1447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&lt;&lt;subsystem&gt;&gt;</a:t>
            </a:r>
            <a:endParaRPr lang="en-US" dirty="0"/>
          </a:p>
        </p:txBody>
      </p:sp>
      <p:grpSp>
        <p:nvGrpSpPr>
          <p:cNvPr id="49181" name="Group 118"/>
          <p:cNvGrpSpPr>
            <a:grpSpLocks/>
          </p:cNvGrpSpPr>
          <p:nvPr/>
        </p:nvGrpSpPr>
        <p:grpSpPr bwMode="auto">
          <a:xfrm>
            <a:off x="5892800" y="4260850"/>
            <a:ext cx="368300" cy="266700"/>
            <a:chOff x="2180" y="2672"/>
            <a:chExt cx="232" cy="168"/>
          </a:xfrm>
        </p:grpSpPr>
        <p:sp>
          <p:nvSpPr>
            <p:cNvPr id="49182" name="Rectangle 11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49183" name="Rectangle 12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49184" name="Rectangle 12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79" name="Rectangle 43"/>
          <p:cNvSpPr>
            <a:spLocks noGrp="1" noChangeArrowheads="1"/>
          </p:cNvSpPr>
          <p:nvPr>
            <p:ph type="title"/>
          </p:nvPr>
        </p:nvSpPr>
        <p:spPr>
          <a:xfrm>
            <a:off x="457200" y="355600"/>
            <a:ext cx="8229600" cy="723900"/>
          </a:xfrm>
        </p:spPr>
        <p:txBody>
          <a:bodyPr>
            <a:normAutofit/>
          </a:bodyPr>
          <a:lstStyle/>
          <a:p>
            <a:pPr>
              <a:defRPr/>
            </a:pPr>
            <a:r>
              <a:rPr lang="en-US" dirty="0" err="1"/>
              <a:t>Hệ</a:t>
            </a:r>
            <a:r>
              <a:rPr lang="en-US" dirty="0"/>
              <a:t> </a:t>
            </a:r>
            <a:r>
              <a:rPr lang="en-US" dirty="0" err="1"/>
              <a:t>thống</a:t>
            </a:r>
            <a:r>
              <a:rPr lang="en-US" dirty="0"/>
              <a:t> con </a:t>
            </a:r>
            <a:r>
              <a:rPr lang="en-US" dirty="0" err="1"/>
              <a:t>và</a:t>
            </a:r>
            <a:r>
              <a:rPr lang="en-US" dirty="0"/>
              <a:t> giao diện (</a:t>
            </a:r>
            <a:r>
              <a:rPr lang="en-US" dirty="0" err="1"/>
              <a:t>tiếp</a:t>
            </a:r>
            <a:r>
              <a:rPr lang="en-US" dirty="0"/>
              <a:t>)</a:t>
            </a:r>
          </a:p>
        </p:txBody>
      </p:sp>
      <p:sp>
        <p:nvSpPr>
          <p:cNvPr id="51202" name="Rectangle 44"/>
          <p:cNvSpPr>
            <a:spLocks noGrp="1" noChangeArrowheads="1"/>
          </p:cNvSpPr>
          <p:nvPr>
            <p:ph idx="1"/>
          </p:nvPr>
        </p:nvSpPr>
        <p:spPr>
          <a:xfrm>
            <a:off x="361950" y="1003300"/>
            <a:ext cx="8489950" cy="4954588"/>
          </a:xfrm>
        </p:spPr>
        <p:txBody>
          <a:bodyPr/>
          <a:lstStyle/>
          <a:p>
            <a:r>
              <a:rPr lang="en-US" sz="2800" dirty="0" err="1">
                <a:latin typeface="Arial" charset="0"/>
              </a:rPr>
              <a:t>Hệ</a:t>
            </a:r>
            <a:r>
              <a:rPr lang="en-US" sz="2800" dirty="0">
                <a:latin typeface="Arial" charset="0"/>
              </a:rPr>
              <a:t> </a:t>
            </a:r>
            <a:r>
              <a:rPr lang="en-US" sz="2800" dirty="0" err="1">
                <a:latin typeface="Arial" charset="0"/>
              </a:rPr>
              <a:t>thống</a:t>
            </a:r>
            <a:r>
              <a:rPr lang="en-US" sz="2800" dirty="0">
                <a:latin typeface="Arial" charset="0"/>
              </a:rPr>
              <a:t> con :</a:t>
            </a:r>
          </a:p>
          <a:p>
            <a:pPr lvl="1"/>
            <a:r>
              <a:rPr lang="en-US" sz="2400" dirty="0" err="1">
                <a:latin typeface="Arial" charset="0"/>
              </a:rPr>
              <a:t>Đóng</a:t>
            </a:r>
            <a:r>
              <a:rPr lang="en-US" sz="2400" dirty="0">
                <a:latin typeface="Arial" charset="0"/>
              </a:rPr>
              <a:t> </a:t>
            </a:r>
            <a:r>
              <a:rPr lang="en-US" sz="2400" dirty="0" err="1">
                <a:latin typeface="Arial" charset="0"/>
              </a:rPr>
              <a:t>gói</a:t>
            </a:r>
            <a:r>
              <a:rPr lang="en-US" sz="2400" dirty="0">
                <a:latin typeface="Arial" charset="0"/>
              </a:rPr>
              <a:t> </a:t>
            </a:r>
            <a:r>
              <a:rPr lang="en-US" sz="2400" dirty="0" err="1">
                <a:latin typeface="Arial" charset="0"/>
              </a:rPr>
              <a:t>hành</a:t>
            </a:r>
            <a:r>
              <a:rPr lang="en-US" sz="2400" dirty="0">
                <a:latin typeface="Arial" charset="0"/>
              </a:rPr>
              <a:t> vi hoàn toàn</a:t>
            </a:r>
          </a:p>
          <a:p>
            <a:pPr lvl="1"/>
            <a:r>
              <a:rPr lang="en-US" sz="2400" dirty="0">
                <a:latin typeface="Arial" charset="0"/>
              </a:rPr>
              <a:t>Đại diện </a:t>
            </a:r>
            <a:r>
              <a:rPr lang="en-US" sz="2400" dirty="0" err="1">
                <a:latin typeface="Arial" charset="0"/>
              </a:rPr>
              <a:t>cho</a:t>
            </a:r>
            <a:r>
              <a:rPr lang="en-US" sz="2400" dirty="0">
                <a:latin typeface="Arial" charset="0"/>
              </a:rPr>
              <a:t> khả </a:t>
            </a:r>
            <a:r>
              <a:rPr lang="en-US" sz="2400" dirty="0" err="1">
                <a:latin typeface="Arial" charset="0"/>
              </a:rPr>
              <a:t>năng</a:t>
            </a:r>
            <a:r>
              <a:rPr lang="en-US" sz="2400" dirty="0">
                <a:latin typeface="Arial" charset="0"/>
              </a:rPr>
              <a:t> độc </a:t>
            </a:r>
            <a:r>
              <a:rPr lang="en-US" sz="2400" dirty="0" err="1">
                <a:latin typeface="Arial" charset="0"/>
              </a:rPr>
              <a:t>lập</a:t>
            </a:r>
            <a:r>
              <a:rPr lang="en-US" sz="2400" dirty="0">
                <a:latin typeface="Arial" charset="0"/>
              </a:rPr>
              <a:t> </a:t>
            </a:r>
            <a:r>
              <a:rPr lang="en-US" sz="2400" dirty="0" err="1">
                <a:latin typeface="Arial" charset="0"/>
              </a:rPr>
              <a:t>với</a:t>
            </a:r>
            <a:r>
              <a:rPr lang="en-US" sz="2400" dirty="0">
                <a:latin typeface="Arial" charset="0"/>
              </a:rPr>
              <a:t> các giao diện rõ ràng (</a:t>
            </a:r>
            <a:r>
              <a:rPr lang="en-US" sz="2400" dirty="0" err="1">
                <a:latin typeface="Arial" charset="0"/>
              </a:rPr>
              <a:t>có</a:t>
            </a:r>
            <a:r>
              <a:rPr lang="en-US" sz="2400" dirty="0">
                <a:latin typeface="Arial" charset="0"/>
              </a:rPr>
              <a:t> </a:t>
            </a:r>
            <a:r>
              <a:rPr lang="en-US" sz="2400" dirty="0" err="1">
                <a:latin typeface="Arial" charset="0"/>
              </a:rPr>
              <a:t>tiềm</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tái</a:t>
            </a:r>
            <a:r>
              <a:rPr lang="en-US" sz="2400" dirty="0">
                <a:latin typeface="Arial" charset="0"/>
              </a:rPr>
              <a:t> </a:t>
            </a:r>
            <a:r>
              <a:rPr lang="en-US" sz="2400" dirty="0" err="1">
                <a:latin typeface="Arial" charset="0"/>
              </a:rPr>
              <a:t>sử</a:t>
            </a:r>
            <a:r>
              <a:rPr lang="en-US" sz="2400" dirty="0">
                <a:latin typeface="Arial" charset="0"/>
              </a:rPr>
              <a:t> </a:t>
            </a:r>
            <a:r>
              <a:rPr lang="en-US" sz="2400" dirty="0" err="1">
                <a:latin typeface="Arial" charset="0"/>
              </a:rPr>
              <a:t>dụng</a:t>
            </a:r>
            <a:r>
              <a:rPr lang="en-US" sz="2400" dirty="0">
                <a:latin typeface="Arial" charset="0"/>
              </a:rPr>
              <a:t>) </a:t>
            </a:r>
          </a:p>
          <a:p>
            <a:pPr lvl="1"/>
            <a:r>
              <a:rPr lang="en-US" sz="2400" dirty="0" err="1">
                <a:latin typeface="Arial" charset="0"/>
              </a:rPr>
              <a:t>Mô</a:t>
            </a:r>
            <a:r>
              <a:rPr lang="en-US" sz="2400" dirty="0">
                <a:latin typeface="Arial" charset="0"/>
              </a:rPr>
              <a:t> </a:t>
            </a:r>
            <a:r>
              <a:rPr lang="en-US" sz="2400" dirty="0" err="1">
                <a:latin typeface="Arial" charset="0"/>
              </a:rPr>
              <a:t>hình</a:t>
            </a:r>
            <a:r>
              <a:rPr lang="en-US" sz="2400" dirty="0">
                <a:latin typeface="Arial" charset="0"/>
              </a:rPr>
              <a:t> hóa các </a:t>
            </a:r>
            <a:r>
              <a:rPr lang="en-US" sz="2400" dirty="0" err="1">
                <a:latin typeface="Arial" charset="0"/>
              </a:rPr>
              <a:t>biến</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thi</a:t>
            </a:r>
            <a:r>
              <a:rPr lang="en-US" sz="2400" dirty="0">
                <a:latin typeface="Arial" charset="0"/>
              </a:rPr>
              <a:t> (implementation variants)</a:t>
            </a:r>
          </a:p>
        </p:txBody>
      </p:sp>
      <p:sp>
        <p:nvSpPr>
          <p:cNvPr id="51203" name="Rectangle 46"/>
          <p:cNvSpPr>
            <a:spLocks noChangeArrowheads="1"/>
          </p:cNvSpPr>
          <p:nvPr/>
        </p:nvSpPr>
        <p:spPr bwMode="auto">
          <a:xfrm>
            <a:off x="1379538" y="4500563"/>
            <a:ext cx="1214437" cy="1196975"/>
          </a:xfrm>
          <a:prstGeom prst="rect">
            <a:avLst/>
          </a:prstGeom>
          <a:solidFill>
            <a:srgbClr val="FFFFCC"/>
          </a:solidFill>
          <a:ln w="12700">
            <a:solidFill>
              <a:srgbClr val="990033"/>
            </a:solidFill>
            <a:miter lim="800000"/>
            <a:headEnd/>
            <a:tailEnd/>
          </a:ln>
        </p:spPr>
        <p:txBody>
          <a:bodyPr/>
          <a:lstStyle/>
          <a:p>
            <a:endParaRPr lang="en-GB"/>
          </a:p>
        </p:txBody>
      </p:sp>
      <p:sp>
        <p:nvSpPr>
          <p:cNvPr id="51204" name="Rectangle 47"/>
          <p:cNvSpPr>
            <a:spLocks noChangeArrowheads="1"/>
          </p:cNvSpPr>
          <p:nvPr/>
        </p:nvSpPr>
        <p:spPr bwMode="auto">
          <a:xfrm>
            <a:off x="1574800" y="4757738"/>
            <a:ext cx="7540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InterfaceK</a:t>
            </a:r>
            <a:endParaRPr lang="en-US"/>
          </a:p>
        </p:txBody>
      </p:sp>
      <p:sp>
        <p:nvSpPr>
          <p:cNvPr id="51205" name="Rectangle 48"/>
          <p:cNvSpPr>
            <a:spLocks noChangeArrowheads="1"/>
          </p:cNvSpPr>
          <p:nvPr/>
        </p:nvSpPr>
        <p:spPr bwMode="auto">
          <a:xfrm>
            <a:off x="1379538" y="4989513"/>
            <a:ext cx="1214437" cy="7080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06" name="Rectangle 49"/>
          <p:cNvSpPr>
            <a:spLocks noChangeArrowheads="1"/>
          </p:cNvSpPr>
          <p:nvPr/>
        </p:nvSpPr>
        <p:spPr bwMode="auto">
          <a:xfrm>
            <a:off x="1379538" y="5092700"/>
            <a:ext cx="1214437" cy="604838"/>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07" name="Rectangle 50"/>
          <p:cNvSpPr>
            <a:spLocks noChangeArrowheads="1"/>
          </p:cNvSpPr>
          <p:nvPr/>
        </p:nvSpPr>
        <p:spPr bwMode="auto">
          <a:xfrm>
            <a:off x="1422400" y="5208588"/>
            <a:ext cx="2206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08" name="Rectangle 51"/>
          <p:cNvSpPr>
            <a:spLocks noChangeArrowheads="1"/>
          </p:cNvSpPr>
          <p:nvPr/>
        </p:nvSpPr>
        <p:spPr bwMode="auto">
          <a:xfrm>
            <a:off x="1422400" y="5413375"/>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09" name="Rectangle 52"/>
          <p:cNvSpPr>
            <a:spLocks noChangeArrowheads="1"/>
          </p:cNvSpPr>
          <p:nvPr/>
        </p:nvSpPr>
        <p:spPr bwMode="auto">
          <a:xfrm>
            <a:off x="1422400" y="4551363"/>
            <a:ext cx="10318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51210" name="Rectangle 53"/>
          <p:cNvSpPr>
            <a:spLocks noChangeArrowheads="1"/>
          </p:cNvSpPr>
          <p:nvPr/>
        </p:nvSpPr>
        <p:spPr bwMode="auto">
          <a:xfrm>
            <a:off x="4476750" y="3349625"/>
            <a:ext cx="2541588" cy="1576388"/>
          </a:xfrm>
          <a:prstGeom prst="rect">
            <a:avLst/>
          </a:prstGeom>
          <a:solidFill>
            <a:srgbClr val="FFFFCC"/>
          </a:solidFill>
          <a:ln w="12700">
            <a:solidFill>
              <a:srgbClr val="990033"/>
            </a:solidFill>
            <a:miter lim="800000"/>
            <a:headEnd/>
            <a:tailEnd/>
          </a:ln>
        </p:spPr>
        <p:txBody>
          <a:bodyPr/>
          <a:lstStyle/>
          <a:p>
            <a:endParaRPr lang="en-GB"/>
          </a:p>
        </p:txBody>
      </p:sp>
      <p:sp>
        <p:nvSpPr>
          <p:cNvPr id="51211" name="Rectangle 56"/>
          <p:cNvSpPr>
            <a:spLocks noChangeArrowheads="1"/>
          </p:cNvSpPr>
          <p:nvPr/>
        </p:nvSpPr>
        <p:spPr bwMode="auto">
          <a:xfrm>
            <a:off x="5216525" y="3590925"/>
            <a:ext cx="9271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SubsystemA</a:t>
            </a:r>
            <a:endParaRPr lang="en-US"/>
          </a:p>
        </p:txBody>
      </p:sp>
      <p:sp>
        <p:nvSpPr>
          <p:cNvPr id="51212" name="Rectangle 57"/>
          <p:cNvSpPr>
            <a:spLocks noChangeArrowheads="1"/>
          </p:cNvSpPr>
          <p:nvPr/>
        </p:nvSpPr>
        <p:spPr bwMode="auto">
          <a:xfrm>
            <a:off x="5078413" y="3384550"/>
            <a:ext cx="117951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1213" name="Line 58"/>
          <p:cNvSpPr>
            <a:spLocks noChangeShapeType="1"/>
          </p:cNvSpPr>
          <p:nvPr/>
        </p:nvSpPr>
        <p:spPr bwMode="auto">
          <a:xfrm flipH="1">
            <a:off x="2860675" y="4443413"/>
            <a:ext cx="1616075" cy="441325"/>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214" name="Freeform 59"/>
          <p:cNvSpPr>
            <a:spLocks/>
          </p:cNvSpPr>
          <p:nvPr/>
        </p:nvSpPr>
        <p:spPr bwMode="auto">
          <a:xfrm>
            <a:off x="2593975" y="4783138"/>
            <a:ext cx="293688" cy="179387"/>
          </a:xfrm>
          <a:custGeom>
            <a:avLst/>
            <a:gdLst>
              <a:gd name="T0" fmla="*/ 0 w 180"/>
              <a:gd name="T1" fmla="*/ 2147483647 h 107"/>
              <a:gd name="T2" fmla="*/ 2147483647 w 180"/>
              <a:gd name="T3" fmla="*/ 2147483647 h 107"/>
              <a:gd name="T4" fmla="*/ 2147483647 w 180"/>
              <a:gd name="T5" fmla="*/ 0 h 107"/>
              <a:gd name="T6" fmla="*/ 0 w 180"/>
              <a:gd name="T7" fmla="*/ 2147483647 h 1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 h="107">
                <a:moveTo>
                  <a:pt x="0" y="92"/>
                </a:moveTo>
                <a:lnTo>
                  <a:pt x="180" y="107"/>
                </a:lnTo>
                <a:lnTo>
                  <a:pt x="146" y="0"/>
                </a:lnTo>
                <a:lnTo>
                  <a:pt x="0" y="92"/>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15" name="Rectangle 60"/>
          <p:cNvSpPr>
            <a:spLocks noChangeArrowheads="1"/>
          </p:cNvSpPr>
          <p:nvPr/>
        </p:nvSpPr>
        <p:spPr bwMode="auto">
          <a:xfrm>
            <a:off x="4478338" y="5075238"/>
            <a:ext cx="3294062" cy="1660525"/>
          </a:xfrm>
          <a:prstGeom prst="rect">
            <a:avLst/>
          </a:prstGeom>
          <a:solidFill>
            <a:srgbClr val="FFFFCC"/>
          </a:solidFill>
          <a:ln w="12700">
            <a:solidFill>
              <a:srgbClr val="990033"/>
            </a:solidFill>
            <a:miter lim="800000"/>
            <a:headEnd/>
            <a:tailEnd/>
          </a:ln>
        </p:spPr>
        <p:txBody>
          <a:bodyPr/>
          <a:lstStyle/>
          <a:p>
            <a:endParaRPr lang="en-GB"/>
          </a:p>
        </p:txBody>
      </p:sp>
      <p:sp>
        <p:nvSpPr>
          <p:cNvPr id="51216" name="Rectangle 63"/>
          <p:cNvSpPr>
            <a:spLocks noChangeArrowheads="1"/>
          </p:cNvSpPr>
          <p:nvPr/>
        </p:nvSpPr>
        <p:spPr bwMode="auto">
          <a:xfrm>
            <a:off x="5608638" y="5335588"/>
            <a:ext cx="9271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SubsystemB</a:t>
            </a:r>
            <a:endParaRPr lang="en-US"/>
          </a:p>
        </p:txBody>
      </p:sp>
      <p:sp>
        <p:nvSpPr>
          <p:cNvPr id="51217" name="Rectangle 64"/>
          <p:cNvSpPr>
            <a:spLocks noChangeArrowheads="1"/>
          </p:cNvSpPr>
          <p:nvPr/>
        </p:nvSpPr>
        <p:spPr bwMode="auto">
          <a:xfrm>
            <a:off x="5454650" y="5127625"/>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1218" name="Line 65"/>
          <p:cNvSpPr>
            <a:spLocks noChangeShapeType="1"/>
          </p:cNvSpPr>
          <p:nvPr/>
        </p:nvSpPr>
        <p:spPr bwMode="auto">
          <a:xfrm flipH="1" flipV="1">
            <a:off x="2847975" y="5276850"/>
            <a:ext cx="1630363" cy="439738"/>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219" name="Freeform 66"/>
          <p:cNvSpPr>
            <a:spLocks/>
          </p:cNvSpPr>
          <p:nvPr/>
        </p:nvSpPr>
        <p:spPr bwMode="auto">
          <a:xfrm rot="354369">
            <a:off x="2593975" y="5181600"/>
            <a:ext cx="279400" cy="182563"/>
          </a:xfrm>
          <a:custGeom>
            <a:avLst/>
            <a:gdLst>
              <a:gd name="T0" fmla="*/ 0 w 171"/>
              <a:gd name="T1" fmla="*/ 2147483647 h 108"/>
              <a:gd name="T2" fmla="*/ 2147483647 w 171"/>
              <a:gd name="T3" fmla="*/ 0 h 108"/>
              <a:gd name="T4" fmla="*/ 2147483647 w 171"/>
              <a:gd name="T5" fmla="*/ 2147483647 h 108"/>
              <a:gd name="T6" fmla="*/ 0 w 171"/>
              <a:gd name="T7" fmla="*/ 2147483647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108">
                <a:moveTo>
                  <a:pt x="0" y="23"/>
                </a:moveTo>
                <a:lnTo>
                  <a:pt x="171" y="0"/>
                </a:lnTo>
                <a:lnTo>
                  <a:pt x="154" y="108"/>
                </a:lnTo>
                <a:lnTo>
                  <a:pt x="0" y="23"/>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0" name="Rectangle 67"/>
          <p:cNvSpPr>
            <a:spLocks noChangeArrowheads="1"/>
          </p:cNvSpPr>
          <p:nvPr/>
        </p:nvSpPr>
        <p:spPr bwMode="auto">
          <a:xfrm>
            <a:off x="4687888" y="40767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51221" name="Rectangle 68"/>
          <p:cNvSpPr>
            <a:spLocks noChangeArrowheads="1"/>
          </p:cNvSpPr>
          <p:nvPr/>
        </p:nvSpPr>
        <p:spPr bwMode="auto">
          <a:xfrm>
            <a:off x="4826000" y="4127500"/>
            <a:ext cx="6143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ClassA1</a:t>
            </a:r>
            <a:endParaRPr lang="en-US"/>
          </a:p>
        </p:txBody>
      </p:sp>
      <p:sp>
        <p:nvSpPr>
          <p:cNvPr id="51222" name="Rectangle 69"/>
          <p:cNvSpPr>
            <a:spLocks noChangeArrowheads="1"/>
          </p:cNvSpPr>
          <p:nvPr/>
        </p:nvSpPr>
        <p:spPr bwMode="auto">
          <a:xfrm>
            <a:off x="4687888" y="43481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3" name="Rectangle 70"/>
          <p:cNvSpPr>
            <a:spLocks noChangeArrowheads="1"/>
          </p:cNvSpPr>
          <p:nvPr/>
        </p:nvSpPr>
        <p:spPr bwMode="auto">
          <a:xfrm>
            <a:off x="4687888" y="44497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4" name="Rectangle 71"/>
          <p:cNvSpPr>
            <a:spLocks noChangeArrowheads="1"/>
          </p:cNvSpPr>
          <p:nvPr/>
        </p:nvSpPr>
        <p:spPr bwMode="auto">
          <a:xfrm>
            <a:off x="4727575" y="4578350"/>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25" name="Rectangle 72"/>
          <p:cNvSpPr>
            <a:spLocks noChangeArrowheads="1"/>
          </p:cNvSpPr>
          <p:nvPr/>
        </p:nvSpPr>
        <p:spPr bwMode="auto">
          <a:xfrm>
            <a:off x="5900738" y="40767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51226" name="Rectangle 73"/>
          <p:cNvSpPr>
            <a:spLocks noChangeArrowheads="1"/>
          </p:cNvSpPr>
          <p:nvPr/>
        </p:nvSpPr>
        <p:spPr bwMode="auto">
          <a:xfrm>
            <a:off x="6040438" y="4127500"/>
            <a:ext cx="6143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ClassA2</a:t>
            </a:r>
            <a:endParaRPr lang="en-US"/>
          </a:p>
        </p:txBody>
      </p:sp>
      <p:sp>
        <p:nvSpPr>
          <p:cNvPr id="51227" name="Rectangle 74"/>
          <p:cNvSpPr>
            <a:spLocks noChangeArrowheads="1"/>
          </p:cNvSpPr>
          <p:nvPr/>
        </p:nvSpPr>
        <p:spPr bwMode="auto">
          <a:xfrm>
            <a:off x="5900738" y="43481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8" name="Rectangle 75"/>
          <p:cNvSpPr>
            <a:spLocks noChangeArrowheads="1"/>
          </p:cNvSpPr>
          <p:nvPr/>
        </p:nvSpPr>
        <p:spPr bwMode="auto">
          <a:xfrm>
            <a:off x="5900738" y="44497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29" name="Rectangle 76"/>
          <p:cNvSpPr>
            <a:spLocks noChangeArrowheads="1"/>
          </p:cNvSpPr>
          <p:nvPr/>
        </p:nvSpPr>
        <p:spPr bwMode="auto">
          <a:xfrm>
            <a:off x="5943600" y="4578350"/>
            <a:ext cx="220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30" name="Rectangle 77"/>
          <p:cNvSpPr>
            <a:spLocks noChangeArrowheads="1"/>
          </p:cNvSpPr>
          <p:nvPr/>
        </p:nvSpPr>
        <p:spPr bwMode="auto">
          <a:xfrm>
            <a:off x="4603750" y="5788025"/>
            <a:ext cx="906463" cy="830263"/>
          </a:xfrm>
          <a:prstGeom prst="rect">
            <a:avLst/>
          </a:prstGeom>
          <a:solidFill>
            <a:srgbClr val="FFFFCC"/>
          </a:solidFill>
          <a:ln w="0">
            <a:solidFill>
              <a:srgbClr val="990033"/>
            </a:solidFill>
            <a:miter lim="800000"/>
            <a:headEnd/>
            <a:tailEnd/>
          </a:ln>
        </p:spPr>
        <p:txBody>
          <a:bodyPr/>
          <a:lstStyle/>
          <a:p>
            <a:endParaRPr lang="en-GB"/>
          </a:p>
        </p:txBody>
      </p:sp>
      <p:sp>
        <p:nvSpPr>
          <p:cNvPr id="51231" name="Rectangle 78"/>
          <p:cNvSpPr>
            <a:spLocks noChangeArrowheads="1"/>
          </p:cNvSpPr>
          <p:nvPr/>
        </p:nvSpPr>
        <p:spPr bwMode="auto">
          <a:xfrm>
            <a:off x="4716463" y="5840413"/>
            <a:ext cx="61436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ClassB1</a:t>
            </a:r>
            <a:endParaRPr lang="en-US"/>
          </a:p>
        </p:txBody>
      </p:sp>
      <p:sp>
        <p:nvSpPr>
          <p:cNvPr id="51232" name="Rectangle 79"/>
          <p:cNvSpPr>
            <a:spLocks noChangeArrowheads="1"/>
          </p:cNvSpPr>
          <p:nvPr/>
        </p:nvSpPr>
        <p:spPr bwMode="auto">
          <a:xfrm>
            <a:off x="4603750" y="6059488"/>
            <a:ext cx="906463" cy="56197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3" name="Rectangle 80"/>
          <p:cNvSpPr>
            <a:spLocks noChangeArrowheads="1"/>
          </p:cNvSpPr>
          <p:nvPr/>
        </p:nvSpPr>
        <p:spPr bwMode="auto">
          <a:xfrm>
            <a:off x="4603750" y="6161088"/>
            <a:ext cx="906463" cy="45720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4" name="Rectangle 81"/>
          <p:cNvSpPr>
            <a:spLocks noChangeArrowheads="1"/>
          </p:cNvSpPr>
          <p:nvPr/>
        </p:nvSpPr>
        <p:spPr bwMode="auto">
          <a:xfrm>
            <a:off x="4646613" y="6215063"/>
            <a:ext cx="266700"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sp>
        <p:nvSpPr>
          <p:cNvPr id="51235" name="Rectangle 82"/>
          <p:cNvSpPr>
            <a:spLocks noChangeArrowheads="1"/>
          </p:cNvSpPr>
          <p:nvPr/>
        </p:nvSpPr>
        <p:spPr bwMode="auto">
          <a:xfrm>
            <a:off x="4646613" y="6419850"/>
            <a:ext cx="2206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Y()</a:t>
            </a:r>
            <a:endParaRPr lang="en-US"/>
          </a:p>
        </p:txBody>
      </p:sp>
      <p:sp>
        <p:nvSpPr>
          <p:cNvPr id="51236" name="Rectangle 83"/>
          <p:cNvSpPr>
            <a:spLocks noChangeArrowheads="1"/>
          </p:cNvSpPr>
          <p:nvPr/>
        </p:nvSpPr>
        <p:spPr bwMode="auto">
          <a:xfrm>
            <a:off x="5748338" y="5827713"/>
            <a:ext cx="906462" cy="758825"/>
          </a:xfrm>
          <a:prstGeom prst="rect">
            <a:avLst/>
          </a:prstGeom>
          <a:solidFill>
            <a:srgbClr val="FFFFCC"/>
          </a:solidFill>
          <a:ln w="0">
            <a:solidFill>
              <a:srgbClr val="990033"/>
            </a:solidFill>
            <a:miter lim="800000"/>
            <a:headEnd/>
            <a:tailEnd/>
          </a:ln>
        </p:spPr>
        <p:txBody>
          <a:bodyPr/>
          <a:lstStyle/>
          <a:p>
            <a:endParaRPr lang="en-GB"/>
          </a:p>
        </p:txBody>
      </p:sp>
      <p:sp>
        <p:nvSpPr>
          <p:cNvPr id="51237" name="Rectangle 84"/>
          <p:cNvSpPr>
            <a:spLocks noChangeArrowheads="1"/>
          </p:cNvSpPr>
          <p:nvPr/>
        </p:nvSpPr>
        <p:spPr bwMode="auto">
          <a:xfrm>
            <a:off x="5861050" y="5865813"/>
            <a:ext cx="6127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ClassB2</a:t>
            </a:r>
            <a:endParaRPr lang="en-US"/>
          </a:p>
        </p:txBody>
      </p:sp>
      <p:sp>
        <p:nvSpPr>
          <p:cNvPr id="51238" name="Rectangle 85"/>
          <p:cNvSpPr>
            <a:spLocks noChangeArrowheads="1"/>
          </p:cNvSpPr>
          <p:nvPr/>
        </p:nvSpPr>
        <p:spPr bwMode="auto">
          <a:xfrm>
            <a:off x="5748338" y="6097588"/>
            <a:ext cx="90646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39" name="Rectangle 86"/>
          <p:cNvSpPr>
            <a:spLocks noChangeArrowheads="1"/>
          </p:cNvSpPr>
          <p:nvPr/>
        </p:nvSpPr>
        <p:spPr bwMode="auto">
          <a:xfrm>
            <a:off x="5748338" y="6200775"/>
            <a:ext cx="906462" cy="385763"/>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0" name="Rectangle 87"/>
          <p:cNvSpPr>
            <a:spLocks noChangeArrowheads="1"/>
          </p:cNvSpPr>
          <p:nvPr/>
        </p:nvSpPr>
        <p:spPr bwMode="auto">
          <a:xfrm>
            <a:off x="5791200" y="6253163"/>
            <a:ext cx="220663"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51241" name="Rectangle 88"/>
          <p:cNvSpPr>
            <a:spLocks noChangeArrowheads="1"/>
          </p:cNvSpPr>
          <p:nvPr/>
        </p:nvSpPr>
        <p:spPr bwMode="auto">
          <a:xfrm>
            <a:off x="6753225" y="5827713"/>
            <a:ext cx="893763" cy="758825"/>
          </a:xfrm>
          <a:prstGeom prst="rect">
            <a:avLst/>
          </a:prstGeom>
          <a:solidFill>
            <a:srgbClr val="FFFFCC"/>
          </a:solidFill>
          <a:ln w="0">
            <a:solidFill>
              <a:srgbClr val="990033"/>
            </a:solidFill>
            <a:miter lim="800000"/>
            <a:headEnd/>
            <a:tailEnd/>
          </a:ln>
        </p:spPr>
        <p:txBody>
          <a:bodyPr/>
          <a:lstStyle/>
          <a:p>
            <a:endParaRPr lang="en-GB"/>
          </a:p>
        </p:txBody>
      </p:sp>
      <p:sp>
        <p:nvSpPr>
          <p:cNvPr id="51242" name="Rectangle 89"/>
          <p:cNvSpPr>
            <a:spLocks noChangeArrowheads="1"/>
          </p:cNvSpPr>
          <p:nvPr/>
        </p:nvSpPr>
        <p:spPr bwMode="auto">
          <a:xfrm>
            <a:off x="6850063" y="5865813"/>
            <a:ext cx="614362"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ClassB3</a:t>
            </a:r>
            <a:endParaRPr lang="en-US"/>
          </a:p>
        </p:txBody>
      </p:sp>
      <p:sp>
        <p:nvSpPr>
          <p:cNvPr id="51243" name="Rectangle 90"/>
          <p:cNvSpPr>
            <a:spLocks noChangeArrowheads="1"/>
          </p:cNvSpPr>
          <p:nvPr/>
        </p:nvSpPr>
        <p:spPr bwMode="auto">
          <a:xfrm>
            <a:off x="6753225" y="6097588"/>
            <a:ext cx="893763"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4" name="Rectangle 91"/>
          <p:cNvSpPr>
            <a:spLocks noChangeArrowheads="1"/>
          </p:cNvSpPr>
          <p:nvPr/>
        </p:nvSpPr>
        <p:spPr bwMode="auto">
          <a:xfrm>
            <a:off x="6753225" y="6200775"/>
            <a:ext cx="893763" cy="385763"/>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1245" name="Rectangle 92"/>
          <p:cNvSpPr>
            <a:spLocks noChangeArrowheads="1"/>
          </p:cNvSpPr>
          <p:nvPr/>
        </p:nvSpPr>
        <p:spPr bwMode="auto">
          <a:xfrm>
            <a:off x="6796088" y="6253163"/>
            <a:ext cx="21272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Z()</a:t>
            </a:r>
            <a:endParaRPr lang="en-US"/>
          </a:p>
        </p:txBody>
      </p:sp>
      <p:grpSp>
        <p:nvGrpSpPr>
          <p:cNvPr id="51246" name="Group 96"/>
          <p:cNvGrpSpPr>
            <a:grpSpLocks/>
          </p:cNvGrpSpPr>
          <p:nvPr/>
        </p:nvGrpSpPr>
        <p:grpSpPr bwMode="auto">
          <a:xfrm>
            <a:off x="6470650" y="3419475"/>
            <a:ext cx="368300" cy="266700"/>
            <a:chOff x="2180" y="2672"/>
            <a:chExt cx="232" cy="168"/>
          </a:xfrm>
        </p:grpSpPr>
        <p:sp>
          <p:nvSpPr>
            <p:cNvPr id="51255" name="Rectangle 97"/>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1256" name="Rectangle 98"/>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1257" name="Rectangle 99"/>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1247" name="Group 100"/>
          <p:cNvGrpSpPr>
            <a:grpSpLocks/>
          </p:cNvGrpSpPr>
          <p:nvPr/>
        </p:nvGrpSpPr>
        <p:grpSpPr bwMode="auto">
          <a:xfrm>
            <a:off x="7192963" y="5153025"/>
            <a:ext cx="368300" cy="266700"/>
            <a:chOff x="2180" y="2672"/>
            <a:chExt cx="232" cy="168"/>
          </a:xfrm>
        </p:grpSpPr>
        <p:sp>
          <p:nvSpPr>
            <p:cNvPr id="51252" name="Rectangle 101"/>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1253" name="Rectangle 102"/>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1254" name="Rectangle 103"/>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372840" name="Line 104"/>
          <p:cNvSpPr>
            <a:spLocks noChangeShapeType="1"/>
          </p:cNvSpPr>
          <p:nvPr/>
        </p:nvSpPr>
        <p:spPr bwMode="auto">
          <a:xfrm>
            <a:off x="4478338" y="5575300"/>
            <a:ext cx="3294062"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1" name="Line 105"/>
          <p:cNvSpPr>
            <a:spLocks noChangeShapeType="1"/>
          </p:cNvSpPr>
          <p:nvPr/>
        </p:nvSpPr>
        <p:spPr bwMode="auto">
          <a:xfrm>
            <a:off x="4478338" y="5705475"/>
            <a:ext cx="3294062"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2" name="Line 106"/>
          <p:cNvSpPr>
            <a:spLocks noChangeShapeType="1"/>
          </p:cNvSpPr>
          <p:nvPr/>
        </p:nvSpPr>
        <p:spPr bwMode="auto">
          <a:xfrm>
            <a:off x="4481513" y="3844925"/>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72843" name="Line 107"/>
          <p:cNvSpPr>
            <a:spLocks noChangeShapeType="1"/>
          </p:cNvSpPr>
          <p:nvPr/>
        </p:nvSpPr>
        <p:spPr bwMode="auto">
          <a:xfrm>
            <a:off x="4481513" y="3957638"/>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11"/>
          <p:cNvSpPr>
            <a:spLocks noChangeShapeType="1"/>
          </p:cNvSpPr>
          <p:nvPr/>
        </p:nvSpPr>
        <p:spPr bwMode="auto">
          <a:xfrm flipH="1" flipV="1">
            <a:off x="2597150" y="5037138"/>
            <a:ext cx="1588" cy="508000"/>
          </a:xfrm>
          <a:prstGeom prst="line">
            <a:avLst/>
          </a:prstGeom>
          <a:noFill/>
          <a:ln w="158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66946" name="Text Box 2"/>
          <p:cNvSpPr txBox="1">
            <a:spLocks noChangeArrowheads="1"/>
          </p:cNvSpPr>
          <p:nvPr/>
        </p:nvSpPr>
        <p:spPr bwMode="auto">
          <a:xfrm>
            <a:off x="3249225" y="6382693"/>
            <a:ext cx="3002745"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sz="2400" dirty="0" err="1">
                <a:solidFill>
                  <a:srgbClr val="0000FF"/>
                </a:solidFill>
              </a:rPr>
              <a:t>Đóng</a:t>
            </a:r>
            <a:r>
              <a:rPr lang="en-US" sz="2400" dirty="0">
                <a:solidFill>
                  <a:srgbClr val="0000FF"/>
                </a:solidFill>
              </a:rPr>
              <a:t> </a:t>
            </a:r>
            <a:r>
              <a:rPr lang="en-US" sz="2400" dirty="0" err="1">
                <a:solidFill>
                  <a:srgbClr val="0000FF"/>
                </a:solidFill>
              </a:rPr>
              <a:t>gói</a:t>
            </a:r>
            <a:r>
              <a:rPr lang="en-US" sz="2400" dirty="0">
                <a:solidFill>
                  <a:srgbClr val="0000FF"/>
                </a:solidFill>
              </a:rPr>
              <a:t> </a:t>
            </a:r>
            <a:r>
              <a:rPr lang="en-US" sz="2400" dirty="0" err="1">
                <a:solidFill>
                  <a:srgbClr val="0000FF"/>
                </a:solidFill>
              </a:rPr>
              <a:t>là</a:t>
            </a:r>
            <a:r>
              <a:rPr lang="en-US" sz="2400" dirty="0">
                <a:solidFill>
                  <a:srgbClr val="0000FF"/>
                </a:solidFill>
              </a:rPr>
              <a:t> </a:t>
            </a:r>
            <a:r>
              <a:rPr lang="en-US" sz="2400" dirty="0" err="1">
                <a:solidFill>
                  <a:srgbClr val="0000FF"/>
                </a:solidFill>
              </a:rPr>
              <a:t>chìa</a:t>
            </a:r>
            <a:r>
              <a:rPr lang="en-US" sz="2400" dirty="0">
                <a:solidFill>
                  <a:srgbClr val="0000FF"/>
                </a:solidFill>
              </a:rPr>
              <a:t> </a:t>
            </a:r>
            <a:r>
              <a:rPr lang="en-US" sz="2400" dirty="0" err="1">
                <a:solidFill>
                  <a:srgbClr val="0000FF"/>
                </a:solidFill>
              </a:rPr>
              <a:t>khóa</a:t>
            </a:r>
            <a:r>
              <a:rPr lang="en-US" sz="2400" dirty="0">
                <a:solidFill>
                  <a:srgbClr val="0000FF"/>
                </a:solidFill>
              </a:rPr>
              <a:t>!</a:t>
            </a:r>
          </a:p>
        </p:txBody>
      </p:sp>
      <p:sp>
        <p:nvSpPr>
          <p:cNvPr id="466947" name="Rectangle 3"/>
          <p:cNvSpPr>
            <a:spLocks noGrp="1" noChangeArrowheads="1"/>
          </p:cNvSpPr>
          <p:nvPr>
            <p:ph type="title"/>
          </p:nvPr>
        </p:nvSpPr>
        <p:spPr>
          <a:xfrm>
            <a:off x="457200" y="368300"/>
            <a:ext cx="8229600" cy="685800"/>
          </a:xfrm>
        </p:spPr>
        <p:txBody>
          <a:bodyPr>
            <a:normAutofit/>
          </a:bodyPr>
          <a:lstStyle/>
          <a:p>
            <a:pPr>
              <a:defRPr/>
            </a:pPr>
            <a:r>
              <a:rPr lang="en-US" dirty="0"/>
              <a:t>Packages và Subsystems</a:t>
            </a:r>
          </a:p>
        </p:txBody>
      </p:sp>
      <p:sp>
        <p:nvSpPr>
          <p:cNvPr id="53252" name="Rectangle 4"/>
          <p:cNvSpPr>
            <a:spLocks noGrp="1" noChangeArrowheads="1"/>
          </p:cNvSpPr>
          <p:nvPr>
            <p:ph idx="1"/>
          </p:nvPr>
        </p:nvSpPr>
        <p:spPr>
          <a:xfrm>
            <a:off x="361950" y="1166813"/>
            <a:ext cx="3844925" cy="3592512"/>
          </a:xfrm>
        </p:spPr>
        <p:txBody>
          <a:bodyPr/>
          <a:lstStyle/>
          <a:p>
            <a:pPr>
              <a:buFont typeface="Wingdings" charset="0"/>
              <a:buNone/>
            </a:pPr>
            <a:r>
              <a:rPr lang="en-US" sz="2800" dirty="0">
                <a:latin typeface="Arial" charset="0"/>
              </a:rPr>
              <a:t>Subsystems </a:t>
            </a:r>
          </a:p>
          <a:p>
            <a:pPr lvl="1"/>
            <a:r>
              <a:rPr lang="en-US" sz="2400" dirty="0" err="1">
                <a:latin typeface="Arial" charset="0"/>
              </a:rPr>
              <a:t>Cung</a:t>
            </a:r>
            <a:r>
              <a:rPr lang="en-US" sz="2400" dirty="0">
                <a:latin typeface="Arial" charset="0"/>
              </a:rPr>
              <a:t> cấp </a:t>
            </a:r>
            <a:r>
              <a:rPr lang="en-US" sz="2400" dirty="0" err="1">
                <a:latin typeface="Arial" charset="0"/>
              </a:rPr>
              <a:t>hành</a:t>
            </a:r>
            <a:r>
              <a:rPr lang="en-US" sz="2400" dirty="0">
                <a:latin typeface="Arial" charset="0"/>
              </a:rPr>
              <a:t> vi</a:t>
            </a:r>
          </a:p>
          <a:p>
            <a:pPr lvl="1"/>
            <a:r>
              <a:rPr lang="en-US" sz="2400" dirty="0" err="1">
                <a:latin typeface="Arial" charset="0"/>
              </a:rPr>
              <a:t>Đóng</a:t>
            </a:r>
            <a:r>
              <a:rPr lang="en-US" sz="2400" dirty="0">
                <a:latin typeface="Arial" charset="0"/>
              </a:rPr>
              <a:t> </a:t>
            </a:r>
            <a:r>
              <a:rPr lang="en-US" sz="2400" dirty="0" err="1">
                <a:latin typeface="Arial" charset="0"/>
              </a:rPr>
              <a:t>gói</a:t>
            </a:r>
            <a:r>
              <a:rPr lang="en-US" sz="2400" dirty="0">
                <a:latin typeface="Arial" charset="0"/>
              </a:rPr>
              <a:t> hoàn toàn</a:t>
            </a:r>
          </a:p>
          <a:p>
            <a:pPr lvl="1"/>
            <a:r>
              <a:rPr lang="en-US" sz="2400" dirty="0" err="1">
                <a:latin typeface="Arial" charset="0"/>
              </a:rPr>
              <a:t>Dễ</a:t>
            </a:r>
            <a:r>
              <a:rPr lang="en-US" sz="2400" dirty="0">
                <a:latin typeface="Arial" charset="0"/>
              </a:rPr>
              <a:t> </a:t>
            </a:r>
            <a:r>
              <a:rPr lang="en-US" sz="2400" dirty="0" err="1">
                <a:latin typeface="Arial" charset="0"/>
              </a:rPr>
              <a:t>thay</a:t>
            </a:r>
            <a:r>
              <a:rPr lang="en-US" sz="2400" dirty="0">
                <a:latin typeface="Arial" charset="0"/>
              </a:rPr>
              <a:t> </a:t>
            </a:r>
            <a:r>
              <a:rPr lang="en-US" sz="2400" dirty="0" err="1">
                <a:latin typeface="Arial" charset="0"/>
              </a:rPr>
              <a:t>thế</a:t>
            </a:r>
            <a:endParaRPr lang="en-US" sz="2400" dirty="0">
              <a:latin typeface="Arial" charset="0"/>
            </a:endParaRPr>
          </a:p>
        </p:txBody>
      </p:sp>
      <p:sp>
        <p:nvSpPr>
          <p:cNvPr id="53253" name="Rectangle 6"/>
          <p:cNvSpPr>
            <a:spLocks noChangeArrowheads="1"/>
          </p:cNvSpPr>
          <p:nvPr/>
        </p:nvSpPr>
        <p:spPr bwMode="auto">
          <a:xfrm>
            <a:off x="1912938" y="5483225"/>
            <a:ext cx="1357312" cy="777875"/>
          </a:xfrm>
          <a:prstGeom prst="rect">
            <a:avLst/>
          </a:prstGeom>
          <a:solidFill>
            <a:srgbClr val="FFFFCC"/>
          </a:solidFill>
          <a:ln w="0">
            <a:solidFill>
              <a:srgbClr val="990033"/>
            </a:solidFill>
            <a:miter lim="800000"/>
            <a:headEnd/>
            <a:tailEnd/>
          </a:ln>
        </p:spPr>
        <p:txBody>
          <a:bodyPr/>
          <a:lstStyle/>
          <a:p>
            <a:endParaRPr lang="en-GB"/>
          </a:p>
        </p:txBody>
      </p:sp>
      <p:sp>
        <p:nvSpPr>
          <p:cNvPr id="53254" name="Rectangle 9"/>
          <p:cNvSpPr>
            <a:spLocks noChangeArrowheads="1"/>
          </p:cNvSpPr>
          <p:nvPr/>
        </p:nvSpPr>
        <p:spPr bwMode="auto">
          <a:xfrm>
            <a:off x="2071688" y="5995988"/>
            <a:ext cx="10461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Subsystem A</a:t>
            </a:r>
            <a:endParaRPr lang="en-US"/>
          </a:p>
        </p:txBody>
      </p:sp>
      <p:sp>
        <p:nvSpPr>
          <p:cNvPr id="53255" name="Rectangle 10"/>
          <p:cNvSpPr>
            <a:spLocks noChangeArrowheads="1"/>
          </p:cNvSpPr>
          <p:nvPr/>
        </p:nvSpPr>
        <p:spPr bwMode="auto">
          <a:xfrm>
            <a:off x="1952625" y="5784850"/>
            <a:ext cx="126047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a:p>
        </p:txBody>
      </p:sp>
      <p:sp>
        <p:nvSpPr>
          <p:cNvPr id="53256" name="Rectangle 12"/>
          <p:cNvSpPr>
            <a:spLocks noChangeArrowheads="1"/>
          </p:cNvSpPr>
          <p:nvPr/>
        </p:nvSpPr>
        <p:spPr bwMode="auto">
          <a:xfrm>
            <a:off x="4008438" y="4941888"/>
            <a:ext cx="2689225" cy="1319212"/>
          </a:xfrm>
          <a:prstGeom prst="rect">
            <a:avLst/>
          </a:prstGeom>
          <a:solidFill>
            <a:srgbClr val="FFFFCC"/>
          </a:solidFill>
          <a:ln w="0">
            <a:solidFill>
              <a:srgbClr val="990033"/>
            </a:solidFill>
            <a:miter lim="800000"/>
            <a:headEnd/>
            <a:tailEnd/>
          </a:ln>
        </p:spPr>
        <p:txBody>
          <a:bodyPr/>
          <a:lstStyle/>
          <a:p>
            <a:endParaRPr lang="en-GB"/>
          </a:p>
        </p:txBody>
      </p:sp>
      <p:sp>
        <p:nvSpPr>
          <p:cNvPr id="53257" name="Rectangle 13"/>
          <p:cNvSpPr>
            <a:spLocks noChangeArrowheads="1"/>
          </p:cNvSpPr>
          <p:nvPr/>
        </p:nvSpPr>
        <p:spPr bwMode="auto">
          <a:xfrm>
            <a:off x="4008438" y="4718050"/>
            <a:ext cx="1081087" cy="22383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53258" name="Rectangle 14"/>
          <p:cNvSpPr>
            <a:spLocks noChangeArrowheads="1"/>
          </p:cNvSpPr>
          <p:nvPr/>
        </p:nvSpPr>
        <p:spPr bwMode="auto">
          <a:xfrm>
            <a:off x="4008438" y="4718050"/>
            <a:ext cx="1081087" cy="223838"/>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59" name="Rectangle 15"/>
          <p:cNvSpPr>
            <a:spLocks noChangeArrowheads="1"/>
          </p:cNvSpPr>
          <p:nvPr/>
        </p:nvSpPr>
        <p:spPr bwMode="auto">
          <a:xfrm>
            <a:off x="4930775" y="4968875"/>
            <a:ext cx="85883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Package B</a:t>
            </a:r>
            <a:endParaRPr lang="en-US"/>
          </a:p>
        </p:txBody>
      </p:sp>
      <p:sp>
        <p:nvSpPr>
          <p:cNvPr id="53260" name="Rectangle 16"/>
          <p:cNvSpPr>
            <a:spLocks noChangeArrowheads="1"/>
          </p:cNvSpPr>
          <p:nvPr/>
        </p:nvSpPr>
        <p:spPr bwMode="auto">
          <a:xfrm>
            <a:off x="4192588" y="5205413"/>
            <a:ext cx="844550" cy="528637"/>
          </a:xfrm>
          <a:prstGeom prst="rect">
            <a:avLst/>
          </a:prstGeom>
          <a:solidFill>
            <a:srgbClr val="FFFFCC"/>
          </a:solidFill>
          <a:ln w="0">
            <a:solidFill>
              <a:srgbClr val="990033"/>
            </a:solidFill>
            <a:miter lim="800000"/>
            <a:headEnd/>
            <a:tailEnd/>
          </a:ln>
        </p:spPr>
        <p:txBody>
          <a:bodyPr/>
          <a:lstStyle/>
          <a:p>
            <a:endParaRPr lang="en-GB"/>
          </a:p>
        </p:txBody>
      </p:sp>
      <p:sp>
        <p:nvSpPr>
          <p:cNvPr id="53261" name="Rectangle 17"/>
          <p:cNvSpPr>
            <a:spLocks noChangeArrowheads="1"/>
          </p:cNvSpPr>
          <p:nvPr/>
        </p:nvSpPr>
        <p:spPr bwMode="auto">
          <a:xfrm>
            <a:off x="4286250" y="5245100"/>
            <a:ext cx="66198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ClassB1</a:t>
            </a:r>
            <a:endParaRPr lang="en-US"/>
          </a:p>
        </p:txBody>
      </p:sp>
      <p:sp>
        <p:nvSpPr>
          <p:cNvPr id="53262" name="Rectangle 18"/>
          <p:cNvSpPr>
            <a:spLocks noChangeArrowheads="1"/>
          </p:cNvSpPr>
          <p:nvPr/>
        </p:nvSpPr>
        <p:spPr bwMode="auto">
          <a:xfrm>
            <a:off x="4192588" y="5483225"/>
            <a:ext cx="844550" cy="2508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3" name="Rectangle 19"/>
          <p:cNvSpPr>
            <a:spLocks noChangeArrowheads="1"/>
          </p:cNvSpPr>
          <p:nvPr/>
        </p:nvSpPr>
        <p:spPr bwMode="auto">
          <a:xfrm>
            <a:off x="4192588" y="5588000"/>
            <a:ext cx="844550" cy="1460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4" name="Rectangle 20"/>
          <p:cNvSpPr>
            <a:spLocks noChangeArrowheads="1"/>
          </p:cNvSpPr>
          <p:nvPr/>
        </p:nvSpPr>
        <p:spPr bwMode="auto">
          <a:xfrm>
            <a:off x="5603875" y="5535613"/>
            <a:ext cx="855663" cy="541337"/>
          </a:xfrm>
          <a:prstGeom prst="rect">
            <a:avLst/>
          </a:prstGeom>
          <a:solidFill>
            <a:srgbClr val="FFFFCC"/>
          </a:solidFill>
          <a:ln w="0">
            <a:solidFill>
              <a:srgbClr val="990033"/>
            </a:solidFill>
            <a:miter lim="800000"/>
            <a:headEnd/>
            <a:tailEnd/>
          </a:ln>
        </p:spPr>
        <p:txBody>
          <a:bodyPr/>
          <a:lstStyle/>
          <a:p>
            <a:endParaRPr lang="en-GB"/>
          </a:p>
        </p:txBody>
      </p:sp>
      <p:sp>
        <p:nvSpPr>
          <p:cNvPr id="53265" name="Rectangle 21"/>
          <p:cNvSpPr>
            <a:spLocks noChangeArrowheads="1"/>
          </p:cNvSpPr>
          <p:nvPr/>
        </p:nvSpPr>
        <p:spPr bwMode="auto">
          <a:xfrm>
            <a:off x="5708650" y="5588000"/>
            <a:ext cx="66198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ClassB2</a:t>
            </a:r>
            <a:endParaRPr lang="en-US"/>
          </a:p>
        </p:txBody>
      </p:sp>
      <p:sp>
        <p:nvSpPr>
          <p:cNvPr id="53266" name="Rectangle 22"/>
          <p:cNvSpPr>
            <a:spLocks noChangeArrowheads="1"/>
          </p:cNvSpPr>
          <p:nvPr/>
        </p:nvSpPr>
        <p:spPr bwMode="auto">
          <a:xfrm>
            <a:off x="5603875" y="5826125"/>
            <a:ext cx="855663" cy="2508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7" name="Rectangle 23"/>
          <p:cNvSpPr>
            <a:spLocks noChangeArrowheads="1"/>
          </p:cNvSpPr>
          <p:nvPr/>
        </p:nvSpPr>
        <p:spPr bwMode="auto">
          <a:xfrm>
            <a:off x="5603875" y="5930900"/>
            <a:ext cx="855663" cy="1460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68" name="Line 28"/>
          <p:cNvSpPr>
            <a:spLocks noChangeShapeType="1"/>
          </p:cNvSpPr>
          <p:nvPr/>
        </p:nvSpPr>
        <p:spPr bwMode="auto">
          <a:xfrm>
            <a:off x="5037138" y="5562600"/>
            <a:ext cx="566737" cy="144463"/>
          </a:xfrm>
          <a:prstGeom prst="line">
            <a:avLst/>
          </a:prstGeom>
          <a:noFill/>
          <a:ln w="22225">
            <a:solidFill>
              <a:srgbClr val="990033"/>
            </a:solidFill>
            <a:prstDash val="sys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69" name="Line 29"/>
          <p:cNvSpPr>
            <a:spLocks noChangeShapeType="1"/>
          </p:cNvSpPr>
          <p:nvPr/>
        </p:nvSpPr>
        <p:spPr bwMode="auto">
          <a:xfrm flipH="1" flipV="1">
            <a:off x="5472113" y="5602288"/>
            <a:ext cx="131762" cy="104775"/>
          </a:xfrm>
          <a:prstGeom prst="line">
            <a:avLst/>
          </a:prstGeom>
          <a:noFill/>
          <a:ln w="22225">
            <a:solidFill>
              <a:srgbClr val="990033"/>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0" name="Line 30"/>
          <p:cNvSpPr>
            <a:spLocks noChangeShapeType="1"/>
          </p:cNvSpPr>
          <p:nvPr/>
        </p:nvSpPr>
        <p:spPr bwMode="auto">
          <a:xfrm flipH="1">
            <a:off x="5432425" y="5707063"/>
            <a:ext cx="171450" cy="26987"/>
          </a:xfrm>
          <a:prstGeom prst="line">
            <a:avLst/>
          </a:prstGeom>
          <a:noFill/>
          <a:ln w="22225">
            <a:solidFill>
              <a:srgbClr val="990033"/>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1" name="Line 31"/>
          <p:cNvSpPr>
            <a:spLocks noChangeShapeType="1"/>
          </p:cNvSpPr>
          <p:nvPr/>
        </p:nvSpPr>
        <p:spPr bwMode="auto">
          <a:xfrm flipH="1">
            <a:off x="2728913" y="4343400"/>
            <a:ext cx="712787" cy="474663"/>
          </a:xfrm>
          <a:prstGeom prst="line">
            <a:avLst/>
          </a:prstGeom>
          <a:noFill/>
          <a:ln w="222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3272" name="Line 32"/>
          <p:cNvSpPr>
            <a:spLocks noChangeShapeType="1"/>
          </p:cNvSpPr>
          <p:nvPr/>
        </p:nvSpPr>
        <p:spPr bwMode="auto">
          <a:xfrm>
            <a:off x="4065588" y="4322763"/>
            <a:ext cx="354012" cy="869950"/>
          </a:xfrm>
          <a:prstGeom prst="line">
            <a:avLst/>
          </a:prstGeom>
          <a:noFill/>
          <a:ln w="22225">
            <a:solidFill>
              <a:srgbClr val="990033"/>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GB"/>
          </a:p>
        </p:txBody>
      </p:sp>
      <p:sp>
        <p:nvSpPr>
          <p:cNvPr id="466979" name="Rectangle 35"/>
          <p:cNvSpPr>
            <a:spLocks noChangeArrowheads="1"/>
          </p:cNvSpPr>
          <p:nvPr/>
        </p:nvSpPr>
        <p:spPr bwMode="auto">
          <a:xfrm>
            <a:off x="5200650" y="1166813"/>
            <a:ext cx="3844925" cy="3592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marL="339725" indent="-339725">
              <a:lnSpc>
                <a:spcPct val="80000"/>
              </a:lnSpc>
              <a:spcBef>
                <a:spcPct val="30000"/>
              </a:spcBef>
              <a:buClr>
                <a:srgbClr val="FFFF99"/>
              </a:buClr>
              <a:buFont typeface="Wingdings" charset="0"/>
              <a:buNone/>
              <a:defRPr/>
            </a:pPr>
            <a:r>
              <a:rPr lang="en-US" sz="2800" dirty="0">
                <a:solidFill>
                  <a:srgbClr val="0000FF"/>
                </a:solidFill>
              </a:rPr>
              <a:t>Packages </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Không</a:t>
            </a:r>
            <a:r>
              <a:rPr lang="en-US" sz="2400" dirty="0">
                <a:solidFill>
                  <a:srgbClr val="0000FF"/>
                </a:solidFill>
              </a:rPr>
              <a:t> </a:t>
            </a:r>
            <a:r>
              <a:rPr lang="en-US" sz="2400" dirty="0" err="1">
                <a:solidFill>
                  <a:srgbClr val="0000FF"/>
                </a:solidFill>
              </a:rPr>
              <a:t>cung</a:t>
            </a:r>
            <a:r>
              <a:rPr lang="en-US" sz="2400" dirty="0">
                <a:solidFill>
                  <a:srgbClr val="0000FF"/>
                </a:solidFill>
              </a:rPr>
              <a:t> cấp </a:t>
            </a:r>
            <a:r>
              <a:rPr lang="en-US" sz="2400" dirty="0" err="1">
                <a:solidFill>
                  <a:srgbClr val="0000FF"/>
                </a:solidFill>
              </a:rPr>
              <a:t>hành</a:t>
            </a:r>
            <a:r>
              <a:rPr lang="en-US" sz="2400" dirty="0">
                <a:solidFill>
                  <a:srgbClr val="0000FF"/>
                </a:solidFill>
              </a:rPr>
              <a:t> vi</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Không</a:t>
            </a:r>
            <a:r>
              <a:rPr lang="en-US" sz="2400" dirty="0">
                <a:solidFill>
                  <a:srgbClr val="0000FF"/>
                </a:solidFill>
              </a:rPr>
              <a:t> </a:t>
            </a:r>
            <a:r>
              <a:rPr lang="en-US" sz="2400" dirty="0" err="1">
                <a:solidFill>
                  <a:srgbClr val="0000FF"/>
                </a:solidFill>
              </a:rPr>
              <a:t>đóng</a:t>
            </a:r>
            <a:r>
              <a:rPr lang="en-US" sz="2400" dirty="0">
                <a:solidFill>
                  <a:srgbClr val="0000FF"/>
                </a:solidFill>
              </a:rPr>
              <a:t> </a:t>
            </a:r>
            <a:r>
              <a:rPr lang="en-US" sz="2400" dirty="0" err="1">
                <a:solidFill>
                  <a:srgbClr val="0000FF"/>
                </a:solidFill>
              </a:rPr>
              <a:t>gói</a:t>
            </a:r>
            <a:r>
              <a:rPr lang="en-US" sz="2400" dirty="0">
                <a:solidFill>
                  <a:srgbClr val="0000FF"/>
                </a:solidFill>
              </a:rPr>
              <a:t> hoàn toàn</a:t>
            </a:r>
          </a:p>
          <a:p>
            <a:pPr marL="682625" lvl="1" indent="-228600">
              <a:lnSpc>
                <a:spcPct val="87000"/>
              </a:lnSpc>
              <a:spcBef>
                <a:spcPct val="30000"/>
              </a:spcBef>
              <a:buClr>
                <a:srgbClr val="DDDDDD"/>
              </a:buClr>
              <a:buFont typeface="Wingdings" charset="0"/>
              <a:buChar char="§"/>
              <a:defRPr/>
            </a:pPr>
            <a:r>
              <a:rPr lang="en-US" sz="2400" dirty="0" err="1">
                <a:solidFill>
                  <a:srgbClr val="0000FF"/>
                </a:solidFill>
              </a:rPr>
              <a:t>Có</a:t>
            </a:r>
            <a:r>
              <a:rPr lang="en-US" sz="2400" dirty="0">
                <a:solidFill>
                  <a:srgbClr val="0000FF"/>
                </a:solidFill>
              </a:rPr>
              <a:t> </a:t>
            </a:r>
            <a:r>
              <a:rPr lang="en-US" sz="2400" dirty="0" err="1">
                <a:solidFill>
                  <a:srgbClr val="0000FF"/>
                </a:solidFill>
              </a:rPr>
              <a:t>thể</a:t>
            </a:r>
            <a:r>
              <a:rPr lang="en-US" sz="2400" dirty="0">
                <a:solidFill>
                  <a:srgbClr val="0000FF"/>
                </a:solidFill>
              </a:rPr>
              <a:t> </a:t>
            </a:r>
            <a:r>
              <a:rPr lang="en-US" sz="2400" dirty="0" err="1">
                <a:solidFill>
                  <a:srgbClr val="0000FF"/>
                </a:solidFill>
              </a:rPr>
              <a:t>không</a:t>
            </a:r>
            <a:r>
              <a:rPr lang="en-US" sz="2400" dirty="0">
                <a:solidFill>
                  <a:srgbClr val="0000FF"/>
                </a:solidFill>
              </a:rPr>
              <a:t> </a:t>
            </a:r>
            <a:r>
              <a:rPr lang="en-US" sz="2400" dirty="0" err="1">
                <a:solidFill>
                  <a:srgbClr val="0000FF"/>
                </a:solidFill>
              </a:rPr>
              <a:t>dễ</a:t>
            </a:r>
            <a:r>
              <a:rPr lang="en-US" sz="2400" dirty="0">
                <a:solidFill>
                  <a:srgbClr val="0000FF"/>
                </a:solidFill>
              </a:rPr>
              <a:t> </a:t>
            </a:r>
            <a:r>
              <a:rPr lang="en-US" sz="2400" dirty="0" err="1">
                <a:solidFill>
                  <a:srgbClr val="0000FF"/>
                </a:solidFill>
              </a:rPr>
              <a:t>thay</a:t>
            </a:r>
            <a:r>
              <a:rPr lang="en-US" sz="2400" dirty="0">
                <a:solidFill>
                  <a:srgbClr val="0000FF"/>
                </a:solidFill>
              </a:rPr>
              <a:t> </a:t>
            </a:r>
            <a:r>
              <a:rPr lang="en-US" sz="2400" dirty="0" err="1">
                <a:solidFill>
                  <a:srgbClr val="0000FF"/>
                </a:solidFill>
              </a:rPr>
              <a:t>thế</a:t>
            </a:r>
            <a:endParaRPr lang="en-US" sz="2400" dirty="0">
              <a:solidFill>
                <a:srgbClr val="0000FF"/>
              </a:solidFill>
            </a:endParaRPr>
          </a:p>
        </p:txBody>
      </p:sp>
      <p:grpSp>
        <p:nvGrpSpPr>
          <p:cNvPr id="53274" name="Group 38"/>
          <p:cNvGrpSpPr>
            <a:grpSpLocks/>
          </p:cNvGrpSpPr>
          <p:nvPr/>
        </p:nvGrpSpPr>
        <p:grpSpPr bwMode="auto">
          <a:xfrm>
            <a:off x="2371725" y="5526088"/>
            <a:ext cx="368300" cy="266700"/>
            <a:chOff x="2180" y="2672"/>
            <a:chExt cx="232" cy="168"/>
          </a:xfrm>
        </p:grpSpPr>
        <p:sp>
          <p:nvSpPr>
            <p:cNvPr id="53284" name="Rectangle 3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3285" name="Rectangle 4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3286" name="Rectangle 4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3275" name="Group 46"/>
          <p:cNvGrpSpPr>
            <a:grpSpLocks/>
          </p:cNvGrpSpPr>
          <p:nvPr/>
        </p:nvGrpSpPr>
        <p:grpSpPr bwMode="auto">
          <a:xfrm rot="2877252">
            <a:off x="2463801" y="4767262"/>
            <a:ext cx="309562" cy="277813"/>
            <a:chOff x="2458" y="2575"/>
            <a:chExt cx="195" cy="175"/>
          </a:xfrm>
        </p:grpSpPr>
        <p:sp>
          <p:nvSpPr>
            <p:cNvPr id="53280" name="Oval 42"/>
            <p:cNvSpPr>
              <a:spLocks noChangeArrowheads="1"/>
            </p:cNvSpPr>
            <p:nvPr/>
          </p:nvSpPr>
          <p:spPr bwMode="auto">
            <a:xfrm rot="5400000">
              <a:off x="2481" y="2600"/>
              <a:ext cx="149" cy="152"/>
            </a:xfrm>
            <a:prstGeom prst="ellipse">
              <a:avLst/>
            </a:prstGeom>
            <a:solidFill>
              <a:srgbClr val="FFFFCC"/>
            </a:solidFill>
            <a:ln w="12700">
              <a:solidFill>
                <a:srgbClr val="990033"/>
              </a:solidFill>
              <a:round/>
              <a:headEnd/>
              <a:tailEnd/>
            </a:ln>
          </p:spPr>
          <p:txBody>
            <a:bodyPr/>
            <a:lstStyle/>
            <a:p>
              <a:endParaRPr lang="en-GB"/>
            </a:p>
          </p:txBody>
        </p:sp>
        <p:grpSp>
          <p:nvGrpSpPr>
            <p:cNvPr id="53281" name="Group 43"/>
            <p:cNvGrpSpPr>
              <a:grpSpLocks/>
            </p:cNvGrpSpPr>
            <p:nvPr/>
          </p:nvGrpSpPr>
          <p:grpSpPr bwMode="auto">
            <a:xfrm rot="5400000">
              <a:off x="2509" y="2524"/>
              <a:ext cx="93" cy="195"/>
              <a:chOff x="2312" y="1120"/>
              <a:chExt cx="288" cy="544"/>
            </a:xfrm>
          </p:grpSpPr>
          <p:sp>
            <p:nvSpPr>
              <p:cNvPr id="466988" name="Arc 44"/>
              <p:cNvSpPr>
                <a:spLocks/>
              </p:cNvSpPr>
              <p:nvPr/>
            </p:nvSpPr>
            <p:spPr bwMode="auto">
              <a:xfrm flipH="1">
                <a:off x="2316" y="1124"/>
                <a:ext cx="288" cy="27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466989" name="Arc 45"/>
              <p:cNvSpPr>
                <a:spLocks/>
              </p:cNvSpPr>
              <p:nvPr/>
            </p:nvSpPr>
            <p:spPr bwMode="auto">
              <a:xfrm flipH="1" flipV="1">
                <a:off x="2312" y="1417"/>
                <a:ext cx="288" cy="2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grpSp>
      </p:grpSp>
      <p:sp>
        <p:nvSpPr>
          <p:cNvPr id="53276" name="Rectangle 24"/>
          <p:cNvSpPr>
            <a:spLocks noChangeArrowheads="1"/>
          </p:cNvSpPr>
          <p:nvPr/>
        </p:nvSpPr>
        <p:spPr bwMode="auto">
          <a:xfrm>
            <a:off x="3230563" y="3802063"/>
            <a:ext cx="1279525" cy="541337"/>
          </a:xfrm>
          <a:prstGeom prst="rect">
            <a:avLst/>
          </a:prstGeom>
          <a:solidFill>
            <a:srgbClr val="FFFFCC"/>
          </a:solidFill>
          <a:ln w="0">
            <a:solidFill>
              <a:srgbClr val="990033"/>
            </a:solidFill>
            <a:miter lim="800000"/>
            <a:headEnd/>
            <a:tailEnd/>
          </a:ln>
        </p:spPr>
        <p:txBody>
          <a:bodyPr/>
          <a:lstStyle/>
          <a:p>
            <a:endParaRPr lang="en-GB"/>
          </a:p>
        </p:txBody>
      </p:sp>
      <p:sp>
        <p:nvSpPr>
          <p:cNvPr id="53277" name="Rectangle 25"/>
          <p:cNvSpPr>
            <a:spLocks noChangeArrowheads="1"/>
          </p:cNvSpPr>
          <p:nvPr/>
        </p:nvSpPr>
        <p:spPr bwMode="auto">
          <a:xfrm>
            <a:off x="3402013" y="3854450"/>
            <a:ext cx="94773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Client Class</a:t>
            </a:r>
            <a:endParaRPr lang="en-US"/>
          </a:p>
        </p:txBody>
      </p:sp>
      <p:sp>
        <p:nvSpPr>
          <p:cNvPr id="53278" name="Rectangle 26"/>
          <p:cNvSpPr>
            <a:spLocks noChangeArrowheads="1"/>
          </p:cNvSpPr>
          <p:nvPr/>
        </p:nvSpPr>
        <p:spPr bwMode="auto">
          <a:xfrm>
            <a:off x="3230563" y="4079875"/>
            <a:ext cx="1279525" cy="2635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3279" name="Rectangle 27"/>
          <p:cNvSpPr>
            <a:spLocks noChangeArrowheads="1"/>
          </p:cNvSpPr>
          <p:nvPr/>
        </p:nvSpPr>
        <p:spPr bwMode="auto">
          <a:xfrm>
            <a:off x="3230563" y="4184650"/>
            <a:ext cx="1279525" cy="1587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atin typeface="Arial" charset="0"/>
                <a:ea typeface="+mj-ea"/>
                <a:cs typeface="Arial" charset="0"/>
              </a:rPr>
              <a:t>Tài liệu tham khảo</a:t>
            </a:r>
          </a:p>
        </p:txBody>
      </p:sp>
      <p:sp>
        <p:nvSpPr>
          <p:cNvPr id="17410" name="Content Placeholder 2"/>
          <p:cNvSpPr>
            <a:spLocks noGrp="1"/>
          </p:cNvSpPr>
          <p:nvPr>
            <p:ph idx="1"/>
          </p:nvPr>
        </p:nvSpPr>
        <p:spPr/>
        <p:txBody>
          <a:bodyPr/>
          <a:lstStyle/>
          <a:p>
            <a:pPr marL="514350" indent="-514350" eaLnBrk="1" hangingPunct="1">
              <a:buSzPct val="100000"/>
              <a:buFont typeface="Wingdings" charset="0"/>
              <a:buNone/>
            </a:pPr>
            <a:r>
              <a:rPr lang="en-US" dirty="0">
                <a:latin typeface="Arial" charset="0"/>
                <a:cs typeface="Arial" charset="0"/>
              </a:rPr>
              <a:t>[1] Textbook for Software Design &amp; Development Engineers, </a:t>
            </a:r>
            <a:r>
              <a:rPr lang="en-US" i="1" dirty="0">
                <a:latin typeface="Arial" charset="0"/>
                <a:cs typeface="Arial" charset="0"/>
              </a:rPr>
              <a:t>No. 3 – System Development, Operations and Maintenance, 2</a:t>
            </a:r>
            <a:r>
              <a:rPr lang="en-US" i="1" baseline="30000" dirty="0">
                <a:latin typeface="Arial" charset="0"/>
                <a:cs typeface="Arial" charset="0"/>
              </a:rPr>
              <a:t>nd</a:t>
            </a:r>
            <a:r>
              <a:rPr lang="en-US" i="1" dirty="0">
                <a:latin typeface="Arial" charset="0"/>
                <a:cs typeface="Arial" charset="0"/>
              </a:rPr>
              <a:t> Edition; </a:t>
            </a:r>
            <a:r>
              <a:rPr lang="en-US" dirty="0">
                <a:latin typeface="Arial" charset="0"/>
                <a:cs typeface="Arial" charset="0"/>
              </a:rPr>
              <a:t>Japan Information Processing Development Corporation, Japan Information-Technology Engineers Examination Center.</a:t>
            </a:r>
          </a:p>
        </p:txBody>
      </p:sp>
      <p:sp>
        <p:nvSpPr>
          <p:cNvPr id="1741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02DE6E84-512F-654F-A377-85EEFC5CD4FD}" type="slidenum">
              <a:rPr lang="en-US" altLang="ja-JP" sz="1200"/>
              <a:pPr eaLnBrk="1" hangingPunct="1"/>
              <a:t>3</a:t>
            </a:fld>
            <a:endParaRPr lang="en-US" altLang="ja-JP"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2122271" y="6060431"/>
            <a:ext cx="493757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defRPr/>
            </a:pPr>
            <a:r>
              <a:rPr lang="en-US" sz="2400" dirty="0">
                <a:solidFill>
                  <a:srgbClr val="0000FF"/>
                </a:solidFill>
              </a:rPr>
              <a:t>Các </a:t>
            </a:r>
            <a:r>
              <a:rPr lang="en-US" sz="2400" dirty="0" err="1">
                <a:solidFill>
                  <a:srgbClr val="0000FF"/>
                </a:solidFill>
              </a:rPr>
              <a:t>hệ</a:t>
            </a:r>
            <a:r>
              <a:rPr lang="en-US" sz="2400" dirty="0">
                <a:solidFill>
                  <a:srgbClr val="0000FF"/>
                </a:solidFill>
              </a:rPr>
              <a:t> </a:t>
            </a:r>
            <a:r>
              <a:rPr lang="en-US" sz="2400" dirty="0" err="1">
                <a:solidFill>
                  <a:srgbClr val="0000FF"/>
                </a:solidFill>
              </a:rPr>
              <a:t>thống</a:t>
            </a:r>
            <a:r>
              <a:rPr lang="en-US" sz="2400" dirty="0">
                <a:solidFill>
                  <a:srgbClr val="0000FF"/>
                </a:solidFill>
              </a:rPr>
              <a:t> con tang </a:t>
            </a:r>
            <a:r>
              <a:rPr lang="en-US" sz="2400" dirty="0" err="1">
                <a:solidFill>
                  <a:srgbClr val="0000FF"/>
                </a:solidFill>
              </a:rPr>
              <a:t>mức</a:t>
            </a:r>
            <a:r>
              <a:rPr lang="en-US" sz="2400" dirty="0">
                <a:solidFill>
                  <a:srgbClr val="0000FF"/>
                </a:solidFill>
              </a:rPr>
              <a:t> </a:t>
            </a:r>
            <a:r>
              <a:rPr lang="en-US" sz="2400" dirty="0" err="1">
                <a:solidFill>
                  <a:srgbClr val="0000FF"/>
                </a:solidFill>
              </a:rPr>
              <a:t>trừu</a:t>
            </a:r>
            <a:r>
              <a:rPr lang="en-US" sz="2400" dirty="0">
                <a:solidFill>
                  <a:srgbClr val="0000FF"/>
                </a:solidFill>
              </a:rPr>
              <a:t> tượng</a:t>
            </a:r>
          </a:p>
        </p:txBody>
      </p:sp>
      <p:sp>
        <p:nvSpPr>
          <p:cNvPr id="376835" name="Rectangle 3"/>
          <p:cNvSpPr>
            <a:spLocks noGrp="1" noChangeArrowheads="1"/>
          </p:cNvSpPr>
          <p:nvPr>
            <p:ph type="title"/>
          </p:nvPr>
        </p:nvSpPr>
        <p:spPr/>
        <p:txBody>
          <a:bodyPr/>
          <a:lstStyle/>
          <a:p>
            <a:pPr>
              <a:defRPr/>
            </a:pP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con</a:t>
            </a:r>
          </a:p>
        </p:txBody>
      </p:sp>
      <p:sp>
        <p:nvSpPr>
          <p:cNvPr id="376836" name="Rectangle 4"/>
          <p:cNvSpPr>
            <a:spLocks noGrp="1" noChangeArrowheads="1"/>
          </p:cNvSpPr>
          <p:nvPr>
            <p:ph idx="1"/>
          </p:nvPr>
        </p:nvSpPr>
        <p:spPr>
          <a:xfrm>
            <a:off x="457200" y="1447800"/>
            <a:ext cx="8229600" cy="4876800"/>
          </a:xfrm>
        </p:spPr>
        <p:txBody>
          <a:bodyPr>
            <a:normAutofit fontScale="92500" lnSpcReduction="10000"/>
          </a:bodyPr>
          <a:lstStyle/>
          <a:p>
            <a:pPr>
              <a:defRPr/>
            </a:pPr>
            <a:r>
              <a:rPr lang="en-US" sz="2600" dirty="0" err="1"/>
              <a:t>Hệ</a:t>
            </a:r>
            <a:r>
              <a:rPr lang="en-US" sz="2600" dirty="0"/>
              <a:t> </a:t>
            </a:r>
            <a:r>
              <a:rPr lang="en-US" sz="2600" dirty="0" err="1"/>
              <a:t>thống</a:t>
            </a:r>
            <a:r>
              <a:rPr lang="en-US" sz="2600" dirty="0"/>
              <a:t> con </a:t>
            </a:r>
            <a:r>
              <a:rPr lang="en-US" sz="2600" dirty="0" err="1"/>
              <a:t>có</a:t>
            </a:r>
            <a:r>
              <a:rPr lang="en-US" sz="2600" dirty="0"/>
              <a:t> </a:t>
            </a:r>
            <a:r>
              <a:rPr lang="en-US" sz="2600" dirty="0" err="1"/>
              <a:t>thể</a:t>
            </a:r>
            <a:r>
              <a:rPr lang="en-US" sz="2600" dirty="0"/>
              <a:t> </a:t>
            </a:r>
            <a:r>
              <a:rPr lang="en-US" sz="2600" dirty="0" err="1"/>
              <a:t>dùng</a:t>
            </a:r>
            <a:r>
              <a:rPr lang="en-US" sz="2600" dirty="0"/>
              <a:t> </a:t>
            </a:r>
            <a:r>
              <a:rPr lang="en-US" sz="2600" dirty="0" err="1"/>
              <a:t>để</a:t>
            </a:r>
            <a:r>
              <a:rPr lang="en-US" sz="2600" dirty="0"/>
              <a:t> chia </a:t>
            </a:r>
            <a:r>
              <a:rPr lang="en-US" sz="2600" dirty="0" err="1"/>
              <a:t>hệ</a:t>
            </a:r>
            <a:r>
              <a:rPr lang="en-US" sz="2600" dirty="0"/>
              <a:t> </a:t>
            </a:r>
            <a:r>
              <a:rPr lang="en-US" sz="2600" dirty="0" err="1"/>
              <a:t>thống</a:t>
            </a:r>
            <a:r>
              <a:rPr lang="en-US" sz="2600" dirty="0"/>
              <a:t> </a:t>
            </a:r>
            <a:r>
              <a:rPr lang="en-US" sz="2600" dirty="0" err="1"/>
              <a:t>thành</a:t>
            </a:r>
            <a:r>
              <a:rPr lang="en-US" sz="2600" dirty="0"/>
              <a:t> các phân </a:t>
            </a:r>
            <a:r>
              <a:rPr lang="en-US" sz="2600" dirty="0" err="1"/>
              <a:t>có</a:t>
            </a:r>
            <a:r>
              <a:rPr lang="en-US" sz="2600" dirty="0"/>
              <a:t> </a:t>
            </a:r>
            <a:r>
              <a:rPr lang="en-US" sz="2600" dirty="0" err="1"/>
              <a:t>thể</a:t>
            </a:r>
            <a:r>
              <a:rPr lang="en-US" sz="2600" dirty="0"/>
              <a:t> độc </a:t>
            </a:r>
            <a:r>
              <a:rPr lang="en-US" sz="2600" dirty="0" err="1"/>
              <a:t>lập</a:t>
            </a:r>
            <a:r>
              <a:rPr lang="en-US" sz="2600" dirty="0"/>
              <a:t>:</a:t>
            </a:r>
          </a:p>
          <a:p>
            <a:pPr marL="798513" lvl="1" indent="-342900">
              <a:defRPr/>
            </a:pPr>
            <a:r>
              <a:rPr lang="en-US" sz="2400" dirty="0"/>
              <a:t>Được </a:t>
            </a:r>
            <a:r>
              <a:rPr lang="en-US" sz="2400" dirty="0" err="1"/>
              <a:t>gọi</a:t>
            </a:r>
            <a:r>
              <a:rPr lang="en-US" sz="2400" dirty="0"/>
              <a:t> (ordered), </a:t>
            </a:r>
            <a:r>
              <a:rPr lang="en-US" sz="2400" dirty="0" err="1"/>
              <a:t>cấu</a:t>
            </a:r>
            <a:r>
              <a:rPr lang="en-US" sz="2400" dirty="0"/>
              <a:t> </a:t>
            </a:r>
            <a:r>
              <a:rPr lang="en-US" sz="2400" dirty="0" err="1"/>
              <a:t>hình</a:t>
            </a:r>
            <a:r>
              <a:rPr lang="en-US" sz="2400" dirty="0"/>
              <a:t> (configured), </a:t>
            </a:r>
            <a:r>
              <a:rPr lang="en-US" sz="2400" dirty="0" err="1"/>
              <a:t>hoặc</a:t>
            </a:r>
            <a:r>
              <a:rPr lang="en-US" sz="2400" dirty="0"/>
              <a:t> </a:t>
            </a:r>
            <a:r>
              <a:rPr lang="en-US" sz="2400" dirty="0" err="1"/>
              <a:t>cung</a:t>
            </a:r>
            <a:r>
              <a:rPr lang="en-US" sz="2400" dirty="0"/>
              <a:t> cấp (delivered)</a:t>
            </a:r>
          </a:p>
          <a:p>
            <a:pPr marL="798513" lvl="1" indent="-342900">
              <a:defRPr/>
            </a:pPr>
            <a:r>
              <a:rPr lang="en-US" sz="2400" dirty="0"/>
              <a:t>Được </a:t>
            </a:r>
            <a:r>
              <a:rPr lang="en-US" sz="2400" dirty="0" err="1"/>
              <a:t>phát</a:t>
            </a:r>
            <a:r>
              <a:rPr lang="en-US" sz="2400" dirty="0"/>
              <a:t> </a:t>
            </a:r>
            <a:r>
              <a:rPr lang="en-US" sz="2400" dirty="0" err="1"/>
              <a:t>triển</a:t>
            </a:r>
            <a:r>
              <a:rPr lang="en-US" sz="2400" dirty="0"/>
              <a:t> (developed), </a:t>
            </a:r>
            <a:r>
              <a:rPr lang="en-US" sz="2400" dirty="0" err="1"/>
              <a:t>miễn</a:t>
            </a:r>
            <a:r>
              <a:rPr lang="en-US" sz="2400" dirty="0"/>
              <a:t> </a:t>
            </a:r>
            <a:r>
              <a:rPr lang="en-US" sz="2400" dirty="0" err="1"/>
              <a:t>là</a:t>
            </a:r>
            <a:r>
              <a:rPr lang="en-US" sz="2400" dirty="0"/>
              <a:t> các giao diện </a:t>
            </a:r>
            <a:r>
              <a:rPr lang="en-US" sz="2400" dirty="0" err="1"/>
              <a:t>không</a:t>
            </a:r>
            <a:r>
              <a:rPr lang="en-US" sz="2400" dirty="0"/>
              <a:t> đổi</a:t>
            </a:r>
          </a:p>
          <a:p>
            <a:pPr marL="798513" lvl="1" indent="-342900">
              <a:defRPr/>
            </a:pPr>
            <a:r>
              <a:rPr lang="en-US" sz="2400" dirty="0"/>
              <a:t>Được </a:t>
            </a:r>
            <a:r>
              <a:rPr lang="en-US" sz="2400" dirty="0" err="1"/>
              <a:t>triển</a:t>
            </a:r>
            <a:r>
              <a:rPr lang="en-US" sz="2400" dirty="0"/>
              <a:t> </a:t>
            </a:r>
            <a:r>
              <a:rPr lang="en-US" sz="2400" dirty="0" err="1"/>
              <a:t>khai</a:t>
            </a:r>
            <a:r>
              <a:rPr lang="en-US" sz="2400" dirty="0"/>
              <a:t> (deployed) </a:t>
            </a:r>
            <a:r>
              <a:rPr lang="en-US" sz="2400" dirty="0" err="1"/>
              <a:t>giữa</a:t>
            </a:r>
            <a:r>
              <a:rPr lang="en-US" sz="2400" dirty="0"/>
              <a:t> </a:t>
            </a:r>
            <a:r>
              <a:rPr lang="en-US" sz="2400" dirty="0" err="1"/>
              <a:t>tập</a:t>
            </a:r>
            <a:r>
              <a:rPr lang="en-US" sz="2400" dirty="0"/>
              <a:t> </a:t>
            </a:r>
            <a:r>
              <a:rPr lang="en-US" sz="2400" dirty="0" err="1"/>
              <a:t>hợp</a:t>
            </a:r>
            <a:r>
              <a:rPr lang="en-US" sz="2400" dirty="0"/>
              <a:t> các </a:t>
            </a:r>
            <a:r>
              <a:rPr lang="en-US" sz="2400" dirty="0" err="1"/>
              <a:t>nút</a:t>
            </a:r>
            <a:r>
              <a:rPr lang="en-US" sz="2400" dirty="0"/>
              <a:t> </a:t>
            </a:r>
            <a:r>
              <a:rPr lang="en-US" sz="2400" dirty="0" err="1"/>
              <a:t>tính</a:t>
            </a:r>
            <a:r>
              <a:rPr lang="en-US" sz="2400" dirty="0"/>
              <a:t> </a:t>
            </a:r>
            <a:r>
              <a:rPr lang="en-US" sz="2400" dirty="0" err="1"/>
              <a:t>toán</a:t>
            </a:r>
            <a:r>
              <a:rPr lang="en-US" sz="2400" dirty="0"/>
              <a:t> phân </a:t>
            </a:r>
            <a:r>
              <a:rPr lang="en-US" sz="2400" dirty="0" err="1"/>
              <a:t>tán</a:t>
            </a:r>
            <a:endParaRPr lang="en-US" sz="2400" dirty="0"/>
          </a:p>
          <a:p>
            <a:pPr marL="798513" lvl="1" indent="-342900">
              <a:defRPr/>
            </a:pPr>
            <a:r>
              <a:rPr lang="en-US" sz="2400" dirty="0"/>
              <a:t>Được </a:t>
            </a:r>
            <a:r>
              <a:rPr lang="en-US" sz="2400" dirty="0" err="1"/>
              <a:t>thay</a:t>
            </a:r>
            <a:r>
              <a:rPr lang="en-US" sz="2400" dirty="0"/>
              <a:t> đổi (changed) mà </a:t>
            </a:r>
            <a:r>
              <a:rPr lang="en-US" sz="2400" dirty="0" err="1"/>
              <a:t>không</a:t>
            </a:r>
            <a:r>
              <a:rPr lang="en-US" sz="2400" dirty="0"/>
              <a:t> </a:t>
            </a:r>
            <a:r>
              <a:rPr lang="en-US" sz="2400" dirty="0" err="1"/>
              <a:t>ảnh</a:t>
            </a:r>
            <a:r>
              <a:rPr lang="en-US" sz="2400" dirty="0"/>
              <a:t> </a:t>
            </a:r>
            <a:r>
              <a:rPr lang="en-US" sz="2400" dirty="0" err="1"/>
              <a:t>hưởng</a:t>
            </a:r>
            <a:r>
              <a:rPr lang="en-US" sz="2400" dirty="0"/>
              <a:t> các </a:t>
            </a:r>
            <a:r>
              <a:rPr lang="en-US" sz="2400" dirty="0" err="1"/>
              <a:t>phần</a:t>
            </a:r>
            <a:r>
              <a:rPr lang="en-US" sz="2400" dirty="0"/>
              <a:t> khác </a:t>
            </a:r>
            <a:r>
              <a:rPr lang="en-US" sz="2400" dirty="0" err="1"/>
              <a:t>của</a:t>
            </a:r>
            <a:r>
              <a:rPr lang="en-US" sz="2400" dirty="0"/>
              <a:t> </a:t>
            </a:r>
            <a:r>
              <a:rPr lang="en-US" sz="2400" dirty="0" err="1"/>
              <a:t>hệ</a:t>
            </a:r>
            <a:r>
              <a:rPr lang="en-US" sz="2400" dirty="0"/>
              <a:t> </a:t>
            </a:r>
            <a:r>
              <a:rPr lang="en-US" sz="2400" dirty="0" err="1"/>
              <a:t>thống</a:t>
            </a:r>
            <a:endParaRPr lang="en-US" sz="2400" dirty="0"/>
          </a:p>
          <a:p>
            <a:pPr>
              <a:defRPr/>
            </a:pPr>
            <a:r>
              <a:rPr lang="en-US" sz="2600" dirty="0" err="1"/>
              <a:t>Hệ</a:t>
            </a:r>
            <a:r>
              <a:rPr lang="en-US" sz="2600" dirty="0"/>
              <a:t> </a:t>
            </a:r>
            <a:r>
              <a:rPr lang="en-US" sz="2600" dirty="0" err="1"/>
              <a:t>thống</a:t>
            </a:r>
            <a:r>
              <a:rPr lang="en-US" sz="2600" dirty="0"/>
              <a:t> con </a:t>
            </a:r>
            <a:r>
              <a:rPr lang="en-US" sz="2600" dirty="0" err="1"/>
              <a:t>còn</a:t>
            </a:r>
            <a:r>
              <a:rPr lang="en-US" sz="2600" dirty="0"/>
              <a:t> được </a:t>
            </a:r>
            <a:r>
              <a:rPr lang="en-US" sz="2600" dirty="0" err="1"/>
              <a:t>dùng</a:t>
            </a:r>
            <a:r>
              <a:rPr lang="en-US" sz="2600" dirty="0"/>
              <a:t> </a:t>
            </a:r>
            <a:r>
              <a:rPr lang="en-US" sz="2600" dirty="0" err="1"/>
              <a:t>để</a:t>
            </a:r>
            <a:r>
              <a:rPr lang="en-US" sz="2600" dirty="0"/>
              <a:t>:</a:t>
            </a:r>
          </a:p>
          <a:p>
            <a:pPr marL="798513" lvl="1" indent="-342900">
              <a:defRPr/>
            </a:pPr>
            <a:r>
              <a:rPr lang="en-US" sz="2400" dirty="0"/>
              <a:t>Phân </a:t>
            </a:r>
            <a:r>
              <a:rPr lang="en-US" sz="2400" dirty="0" err="1"/>
              <a:t>vùng</a:t>
            </a:r>
            <a:r>
              <a:rPr lang="en-US" sz="2400" dirty="0"/>
              <a:t> </a:t>
            </a:r>
            <a:r>
              <a:rPr lang="en-US" sz="2400" dirty="0" err="1"/>
              <a:t>hệ</a:t>
            </a:r>
            <a:r>
              <a:rPr lang="en-US" sz="2400" dirty="0"/>
              <a:t> </a:t>
            </a:r>
            <a:r>
              <a:rPr lang="en-US" sz="2400" dirty="0" err="1"/>
              <a:t>thống</a:t>
            </a:r>
            <a:r>
              <a:rPr lang="en-US" sz="2400" dirty="0"/>
              <a:t> </a:t>
            </a:r>
            <a:r>
              <a:rPr lang="en-US" sz="2400" dirty="0" err="1"/>
              <a:t>thành</a:t>
            </a:r>
            <a:r>
              <a:rPr lang="en-US" sz="2400" dirty="0"/>
              <a:t> các đơn </a:t>
            </a:r>
            <a:r>
              <a:rPr lang="en-US" sz="2400" dirty="0" err="1"/>
              <a:t>vị</a:t>
            </a:r>
            <a:r>
              <a:rPr lang="en-US" sz="2400" dirty="0"/>
              <a:t> mà </a:t>
            </a:r>
            <a:r>
              <a:rPr lang="en-US" sz="2400" dirty="0" err="1"/>
              <a:t>có</a:t>
            </a:r>
            <a:r>
              <a:rPr lang="en-US" sz="2400" dirty="0"/>
              <a:t> </a:t>
            </a:r>
            <a:r>
              <a:rPr lang="en-US" sz="2400" dirty="0" err="1"/>
              <a:t>thể</a:t>
            </a:r>
            <a:r>
              <a:rPr lang="en-US" sz="2400" dirty="0"/>
              <a:t> </a:t>
            </a:r>
            <a:r>
              <a:rPr lang="en-US" sz="2400" dirty="0" err="1"/>
              <a:t>cung</a:t>
            </a:r>
            <a:r>
              <a:rPr lang="en-US" sz="2400" dirty="0"/>
              <a:t> cấp các </a:t>
            </a:r>
            <a:r>
              <a:rPr lang="en-US" sz="2400" dirty="0" err="1"/>
              <a:t>giới</a:t>
            </a:r>
            <a:r>
              <a:rPr lang="en-US" sz="2400" dirty="0"/>
              <a:t> </a:t>
            </a:r>
            <a:r>
              <a:rPr lang="en-US" sz="2400" dirty="0" err="1"/>
              <a:t>hạn</a:t>
            </a:r>
            <a:r>
              <a:rPr lang="en-US" sz="2400" dirty="0"/>
              <a:t> </a:t>
            </a:r>
            <a:r>
              <a:rPr lang="en-US" sz="2400" dirty="0" err="1"/>
              <a:t>về</a:t>
            </a:r>
            <a:r>
              <a:rPr lang="en-US" sz="2400" dirty="0"/>
              <a:t> </a:t>
            </a:r>
            <a:r>
              <a:rPr lang="en-US" sz="2400" dirty="0" err="1"/>
              <a:t>bảo</a:t>
            </a:r>
            <a:r>
              <a:rPr lang="en-US" sz="2400" dirty="0"/>
              <a:t> mật (restricted security) đối </a:t>
            </a:r>
            <a:r>
              <a:rPr lang="en-US" sz="2400" dirty="0" err="1"/>
              <a:t>với</a:t>
            </a:r>
            <a:r>
              <a:rPr lang="en-US" sz="2400" dirty="0"/>
              <a:t> các tài nguyên </a:t>
            </a:r>
            <a:r>
              <a:rPr lang="en-US" sz="2400" dirty="0" err="1"/>
              <a:t>quan</a:t>
            </a:r>
            <a:r>
              <a:rPr lang="en-US" sz="2400" dirty="0"/>
              <a:t> trọng</a:t>
            </a:r>
          </a:p>
          <a:p>
            <a:pPr marL="798513" lvl="1" indent="-342900">
              <a:defRPr/>
            </a:pPr>
            <a:r>
              <a:rPr lang="en-US" sz="2400" dirty="0"/>
              <a:t>Đại diện các </a:t>
            </a:r>
            <a:r>
              <a:rPr lang="en-US" sz="2400" dirty="0" err="1"/>
              <a:t>sản</a:t>
            </a:r>
            <a:r>
              <a:rPr lang="en-US" sz="2400" dirty="0"/>
              <a:t> </a:t>
            </a:r>
            <a:r>
              <a:rPr lang="en-US" sz="2400" dirty="0" err="1"/>
              <a:t>phẩm</a:t>
            </a:r>
            <a:r>
              <a:rPr lang="en-US" sz="2400" dirty="0"/>
              <a:t> </a:t>
            </a:r>
            <a:r>
              <a:rPr lang="en-US" sz="2400" dirty="0" err="1"/>
              <a:t>đã</a:t>
            </a:r>
            <a:r>
              <a:rPr lang="en-US" sz="2400" dirty="0"/>
              <a:t> </a:t>
            </a:r>
            <a:r>
              <a:rPr lang="en-US" sz="2400" dirty="0" err="1"/>
              <a:t>tồn</a:t>
            </a:r>
            <a:r>
              <a:rPr lang="en-US" sz="2400" dirty="0"/>
              <a:t> tại </a:t>
            </a:r>
            <a:r>
              <a:rPr lang="en-US" sz="2400" dirty="0" err="1"/>
              <a:t>hoặc</a:t>
            </a:r>
            <a:r>
              <a:rPr lang="en-US" sz="2400" dirty="0"/>
              <a:t> các </a:t>
            </a:r>
            <a:r>
              <a:rPr lang="en-US" sz="2400" dirty="0" err="1"/>
              <a:t>hệ</a:t>
            </a:r>
            <a:r>
              <a:rPr lang="en-US" sz="2400" dirty="0"/>
              <a:t> </a:t>
            </a:r>
            <a:r>
              <a:rPr lang="en-US" sz="2400" dirty="0" err="1"/>
              <a:t>thống</a:t>
            </a:r>
            <a:r>
              <a:rPr lang="en-US" sz="2400" dirty="0"/>
              <a:t> bên </a:t>
            </a:r>
            <a:r>
              <a:rPr lang="en-US" sz="2400" dirty="0" err="1"/>
              <a:t>ngoài</a:t>
            </a:r>
            <a:r>
              <a:rPr lang="en-US" sz="2400" dirty="0"/>
              <a:t> (</a:t>
            </a:r>
            <a:r>
              <a:rPr lang="en-US" sz="2400" dirty="0" err="1"/>
              <a:t>v.d.</a:t>
            </a:r>
            <a:r>
              <a:rPr lang="en-US" sz="2400" dirty="0"/>
              <a:t> components)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a:defRPr/>
            </a:pPr>
            <a:r>
              <a:rPr lang="en-US"/>
              <a:t>Identifying Subsystems Hints</a:t>
            </a:r>
          </a:p>
        </p:txBody>
      </p:sp>
      <p:sp>
        <p:nvSpPr>
          <p:cNvPr id="57346" name="Rectangle 3"/>
          <p:cNvSpPr>
            <a:spLocks noGrp="1" noChangeArrowheads="1"/>
          </p:cNvSpPr>
          <p:nvPr>
            <p:ph idx="1"/>
          </p:nvPr>
        </p:nvSpPr>
        <p:spPr/>
        <p:txBody>
          <a:bodyPr/>
          <a:lstStyle/>
          <a:p>
            <a:r>
              <a:rPr lang="en-US">
                <a:latin typeface="Arial" charset="0"/>
              </a:rPr>
              <a:t>Look at object collaborations.</a:t>
            </a:r>
          </a:p>
          <a:p>
            <a:r>
              <a:rPr lang="en-US">
                <a:latin typeface="Arial" charset="0"/>
              </a:rPr>
              <a:t>Look for optionality.</a:t>
            </a:r>
          </a:p>
          <a:p>
            <a:r>
              <a:rPr lang="en-US">
                <a:latin typeface="Arial" charset="0"/>
              </a:rPr>
              <a:t>Look to the user interface                               of the system.</a:t>
            </a:r>
          </a:p>
          <a:p>
            <a:r>
              <a:rPr lang="en-US">
                <a:latin typeface="Arial" charset="0"/>
              </a:rPr>
              <a:t>Look to the actors.</a:t>
            </a:r>
          </a:p>
          <a:p>
            <a:r>
              <a:rPr lang="en-US">
                <a:latin typeface="Arial" charset="0"/>
              </a:rPr>
              <a:t>Look for coupling and cohesion                      between classes.</a:t>
            </a:r>
          </a:p>
          <a:p>
            <a:r>
              <a:rPr lang="en-US">
                <a:latin typeface="Arial" charset="0"/>
              </a:rPr>
              <a:t>Look at substitution.</a:t>
            </a:r>
          </a:p>
          <a:p>
            <a:r>
              <a:rPr lang="en-US">
                <a:latin typeface="Arial" charset="0"/>
              </a:rPr>
              <a:t>Look at distribution.</a:t>
            </a:r>
          </a:p>
          <a:p>
            <a:r>
              <a:rPr lang="en-US">
                <a:latin typeface="Arial" charset="0"/>
              </a:rPr>
              <a:t>Look at volatility.</a:t>
            </a:r>
          </a:p>
        </p:txBody>
      </p:sp>
      <p:pic>
        <p:nvPicPr>
          <p:cNvPr id="378888" name="Picture 8" descr="mag_glass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45288" y="1176338"/>
            <a:ext cx="1336675" cy="26797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64758" dir="6078596" algn="ctr" rotWithShape="0">
                    <a:srgbClr val="B2B2B2">
                      <a:alpha val="50000"/>
                    </a:srgbClr>
                  </a:outerShdw>
                </a:effectLst>
              </a14:hiddenEffects>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type="title"/>
          </p:nvPr>
        </p:nvSpPr>
        <p:spPr/>
        <p:txBody>
          <a:bodyPr/>
          <a:lstStyle/>
          <a:p>
            <a:pPr>
              <a:defRPr/>
            </a:pPr>
            <a:r>
              <a:rPr lang="en-US" dirty="0" err="1"/>
              <a:t>Ứng</a:t>
            </a:r>
            <a:r>
              <a:rPr lang="en-US" dirty="0"/>
              <a:t> </a:t>
            </a:r>
            <a:r>
              <a:rPr lang="en-US" dirty="0" err="1"/>
              <a:t>viên</a:t>
            </a:r>
            <a:r>
              <a:rPr lang="en-US" dirty="0"/>
              <a:t> </a:t>
            </a:r>
            <a:r>
              <a:rPr lang="en-US" dirty="0" err="1"/>
              <a:t>cho</a:t>
            </a:r>
            <a:r>
              <a:rPr lang="en-US" dirty="0"/>
              <a:t> </a:t>
            </a:r>
            <a:r>
              <a:rPr lang="en-US" dirty="0" err="1"/>
              <a:t>hệ</a:t>
            </a:r>
            <a:r>
              <a:rPr lang="en-US" dirty="0"/>
              <a:t> </a:t>
            </a:r>
            <a:r>
              <a:rPr lang="en-US" dirty="0" err="1"/>
              <a:t>thống</a:t>
            </a:r>
            <a:r>
              <a:rPr lang="en-US" dirty="0"/>
              <a:t> con</a:t>
            </a:r>
          </a:p>
        </p:txBody>
      </p:sp>
      <p:sp>
        <p:nvSpPr>
          <p:cNvPr id="380930" name="Rectangle 2"/>
          <p:cNvSpPr>
            <a:spLocks noGrp="1" noChangeArrowheads="1"/>
          </p:cNvSpPr>
          <p:nvPr>
            <p:ph idx="1"/>
          </p:nvPr>
        </p:nvSpPr>
        <p:spPr/>
        <p:txBody>
          <a:bodyPr>
            <a:normAutofit lnSpcReduction="10000"/>
          </a:bodyPr>
          <a:lstStyle/>
          <a:p>
            <a:pPr>
              <a:defRPr/>
            </a:pPr>
            <a:r>
              <a:rPr lang="en-US" sz="2800" dirty="0"/>
              <a:t>Các lớp phân </a:t>
            </a:r>
            <a:r>
              <a:rPr lang="en-US" sz="2800" dirty="0" err="1"/>
              <a:t>tích</a:t>
            </a:r>
            <a:r>
              <a:rPr lang="en-US" sz="2800" dirty="0"/>
              <a:t> (analysis classes) </a:t>
            </a:r>
            <a:r>
              <a:rPr lang="en-US" sz="2800" dirty="0" err="1"/>
              <a:t>có</a:t>
            </a:r>
            <a:r>
              <a:rPr lang="en-US" sz="2800" dirty="0"/>
              <a:t> </a:t>
            </a:r>
            <a:r>
              <a:rPr lang="en-US" sz="2800" dirty="0" err="1"/>
              <a:t>thể</a:t>
            </a:r>
            <a:r>
              <a:rPr lang="en-US" sz="2800" dirty="0"/>
              <a:t> được “</a:t>
            </a:r>
            <a:r>
              <a:rPr lang="en-US" sz="2800" dirty="0" err="1"/>
              <a:t>tiến</a:t>
            </a:r>
            <a:r>
              <a:rPr lang="en-US" sz="2800" dirty="0"/>
              <a:t> hóa” (evolve) </a:t>
            </a:r>
            <a:r>
              <a:rPr lang="en-US" sz="2800" dirty="0" err="1"/>
              <a:t>thành</a:t>
            </a:r>
            <a:r>
              <a:rPr lang="en-US" sz="2800" dirty="0"/>
              <a:t> các </a:t>
            </a:r>
            <a:r>
              <a:rPr lang="en-US" sz="2800" dirty="0" err="1"/>
              <a:t>hệ</a:t>
            </a:r>
            <a:r>
              <a:rPr lang="en-US" sz="2800" dirty="0"/>
              <a:t> </a:t>
            </a:r>
            <a:r>
              <a:rPr lang="en-US" sz="2800" dirty="0" err="1"/>
              <a:t>thống</a:t>
            </a:r>
            <a:r>
              <a:rPr lang="en-US" sz="2800" dirty="0"/>
              <a:t> con:</a:t>
            </a:r>
          </a:p>
          <a:p>
            <a:pPr marL="798513" lvl="1" indent="-342900">
              <a:defRPr/>
            </a:pPr>
            <a:r>
              <a:rPr lang="en-US" sz="2500" dirty="0"/>
              <a:t>Các lớp </a:t>
            </a:r>
            <a:r>
              <a:rPr lang="en-US" sz="2500" dirty="0" err="1"/>
              <a:t>cung</a:t>
            </a:r>
            <a:r>
              <a:rPr lang="en-US" sz="2500" dirty="0"/>
              <a:t> cấp các dịch </a:t>
            </a:r>
            <a:r>
              <a:rPr lang="en-US" sz="2500" dirty="0" err="1"/>
              <a:t>vụ</a:t>
            </a:r>
            <a:r>
              <a:rPr lang="en-US" sz="2500" dirty="0"/>
              <a:t> (services) </a:t>
            </a:r>
            <a:r>
              <a:rPr lang="en-US" sz="2500" dirty="0" err="1"/>
              <a:t>phức</a:t>
            </a:r>
            <a:r>
              <a:rPr lang="en-US" sz="2500" dirty="0"/>
              <a:t> </a:t>
            </a:r>
            <a:r>
              <a:rPr lang="en-US" sz="2500" dirty="0" err="1"/>
              <a:t>tạp</a:t>
            </a:r>
            <a:r>
              <a:rPr lang="en-US" sz="2500" dirty="0"/>
              <a:t> </a:t>
            </a:r>
            <a:r>
              <a:rPr lang="en-US" sz="2500" dirty="0" err="1"/>
              <a:t>và</a:t>
            </a:r>
            <a:r>
              <a:rPr lang="en-US" sz="2500" dirty="0"/>
              <a:t>/</a:t>
            </a:r>
            <a:r>
              <a:rPr lang="en-US" sz="2500" dirty="0" err="1"/>
              <a:t>hoặc</a:t>
            </a:r>
            <a:r>
              <a:rPr lang="en-US" sz="2500" dirty="0"/>
              <a:t> các tiện </a:t>
            </a:r>
            <a:r>
              <a:rPr lang="en-US" sz="2500" dirty="0" err="1"/>
              <a:t>ích</a:t>
            </a:r>
            <a:r>
              <a:rPr lang="en-US" sz="2500" dirty="0"/>
              <a:t> </a:t>
            </a:r>
          </a:p>
          <a:p>
            <a:pPr marL="798513" lvl="1" indent="-342900">
              <a:defRPr/>
            </a:pPr>
            <a:r>
              <a:rPr lang="en-US" sz="2500" dirty="0"/>
              <a:t>Các lớp </a:t>
            </a:r>
            <a:r>
              <a:rPr lang="en-US" sz="2500" dirty="0" err="1"/>
              <a:t>biên</a:t>
            </a:r>
            <a:r>
              <a:rPr lang="en-US" sz="2500" dirty="0"/>
              <a:t> (boundary classes) (giao diện </a:t>
            </a:r>
            <a:r>
              <a:rPr lang="en-US" sz="2500" dirty="0" err="1"/>
              <a:t>người</a:t>
            </a:r>
            <a:r>
              <a:rPr lang="en-US" sz="2500" dirty="0"/>
              <a:t> </a:t>
            </a:r>
            <a:r>
              <a:rPr lang="en-US" sz="2500" dirty="0" err="1"/>
              <a:t>dùng</a:t>
            </a:r>
            <a:r>
              <a:rPr lang="en-US" sz="2500" dirty="0"/>
              <a:t> </a:t>
            </a:r>
            <a:r>
              <a:rPr lang="en-US" sz="2500" dirty="0" err="1"/>
              <a:t>và</a:t>
            </a:r>
            <a:r>
              <a:rPr lang="en-US" sz="2500" dirty="0"/>
              <a:t> giao diện </a:t>
            </a:r>
            <a:r>
              <a:rPr lang="en-US" sz="2500" dirty="0" err="1"/>
              <a:t>với</a:t>
            </a:r>
            <a:r>
              <a:rPr lang="en-US" sz="2500" dirty="0"/>
              <a:t> </a:t>
            </a:r>
            <a:r>
              <a:rPr lang="en-US" sz="2500" dirty="0" err="1"/>
              <a:t>hệ</a:t>
            </a:r>
            <a:r>
              <a:rPr lang="en-US" sz="2500" dirty="0"/>
              <a:t> </a:t>
            </a:r>
            <a:r>
              <a:rPr lang="en-US" sz="2500" dirty="0" err="1"/>
              <a:t>thống</a:t>
            </a:r>
            <a:r>
              <a:rPr lang="en-US" sz="2500" dirty="0"/>
              <a:t> bên </a:t>
            </a:r>
            <a:r>
              <a:rPr lang="en-US" sz="2500" dirty="0" err="1"/>
              <a:t>ngoài</a:t>
            </a:r>
            <a:r>
              <a:rPr lang="en-US" sz="2500" dirty="0"/>
              <a:t>)</a:t>
            </a:r>
          </a:p>
          <a:p>
            <a:pPr>
              <a:defRPr/>
            </a:pPr>
            <a:r>
              <a:rPr lang="en-US" sz="2800" dirty="0"/>
              <a:t>Các </a:t>
            </a:r>
            <a:r>
              <a:rPr lang="en-US" sz="2800" dirty="0" err="1"/>
              <a:t>sản</a:t>
            </a:r>
            <a:r>
              <a:rPr lang="en-US" sz="2800" dirty="0"/>
              <a:t> </a:t>
            </a:r>
            <a:r>
              <a:rPr lang="en-US" sz="2800" dirty="0" err="1"/>
              <a:t>phẩm</a:t>
            </a:r>
            <a:r>
              <a:rPr lang="en-US" sz="2800" dirty="0"/>
              <a:t> </a:t>
            </a:r>
            <a:r>
              <a:rPr lang="en-US" sz="2800" dirty="0" err="1"/>
              <a:t>đã</a:t>
            </a:r>
            <a:r>
              <a:rPr lang="en-US" sz="2800" dirty="0"/>
              <a:t> </a:t>
            </a:r>
            <a:r>
              <a:rPr lang="en-US" sz="2800" dirty="0" err="1"/>
              <a:t>tồn</a:t>
            </a:r>
            <a:r>
              <a:rPr lang="en-US" sz="2800" dirty="0"/>
              <a:t> tại </a:t>
            </a:r>
            <a:r>
              <a:rPr lang="en-US" sz="2800" dirty="0" err="1"/>
              <a:t>hoặc</a:t>
            </a:r>
            <a:r>
              <a:rPr lang="en-US" sz="2800" dirty="0"/>
              <a:t> các </a:t>
            </a:r>
            <a:r>
              <a:rPr lang="en-US" sz="2800" dirty="0" err="1"/>
              <a:t>hệ</a:t>
            </a:r>
            <a:r>
              <a:rPr lang="en-US" sz="2800" dirty="0"/>
              <a:t> </a:t>
            </a:r>
            <a:r>
              <a:rPr lang="en-US" sz="2800" dirty="0" err="1"/>
              <a:t>thống</a:t>
            </a:r>
            <a:r>
              <a:rPr lang="en-US" sz="2800" dirty="0"/>
              <a:t> bên </a:t>
            </a:r>
            <a:r>
              <a:rPr lang="en-US" sz="2800" dirty="0" err="1"/>
              <a:t>ngoài</a:t>
            </a:r>
            <a:r>
              <a:rPr lang="en-US" sz="2800" dirty="0"/>
              <a:t> (e.g., components):</a:t>
            </a:r>
          </a:p>
          <a:p>
            <a:pPr marL="798513" lvl="1" indent="-342900">
              <a:defRPr/>
            </a:pPr>
            <a:r>
              <a:rPr lang="en-US" sz="2500" dirty="0" err="1"/>
              <a:t>Phần</a:t>
            </a:r>
            <a:r>
              <a:rPr lang="en-US" sz="2500" dirty="0"/>
              <a:t> mềm tượng </a:t>
            </a:r>
            <a:r>
              <a:rPr lang="en-US" sz="2500" dirty="0" err="1"/>
              <a:t>tác</a:t>
            </a:r>
            <a:endParaRPr lang="en-US" sz="2500" dirty="0"/>
          </a:p>
          <a:p>
            <a:pPr marL="798513" lvl="1" indent="-342900">
              <a:defRPr/>
            </a:pPr>
            <a:r>
              <a:rPr lang="en-US" sz="2500" dirty="0" err="1"/>
              <a:t>Hỗ</a:t>
            </a:r>
            <a:r>
              <a:rPr lang="en-US" sz="2500" dirty="0"/>
              <a:t> </a:t>
            </a:r>
            <a:r>
              <a:rPr lang="en-US" sz="2500" dirty="0" err="1"/>
              <a:t>trợ</a:t>
            </a:r>
            <a:r>
              <a:rPr lang="en-US" sz="2500" dirty="0"/>
              <a:t> </a:t>
            </a:r>
            <a:r>
              <a:rPr lang="en-US" sz="2500" dirty="0" err="1"/>
              <a:t>truy</a:t>
            </a:r>
            <a:r>
              <a:rPr lang="en-US" sz="2500" dirty="0"/>
              <a:t> </a:t>
            </a:r>
            <a:r>
              <a:rPr lang="en-US" sz="2500" dirty="0" err="1"/>
              <a:t>cập</a:t>
            </a:r>
            <a:r>
              <a:rPr lang="en-US" sz="2500" dirty="0"/>
              <a:t> cơ </a:t>
            </a:r>
            <a:r>
              <a:rPr lang="en-US" sz="2500" dirty="0" err="1"/>
              <a:t>sở</a:t>
            </a:r>
            <a:r>
              <a:rPr lang="en-US" sz="2500" dirty="0"/>
              <a:t> </a:t>
            </a:r>
            <a:r>
              <a:rPr lang="en-US" sz="2500" dirty="0" err="1"/>
              <a:t>dữ</a:t>
            </a:r>
            <a:r>
              <a:rPr lang="en-US" sz="2500" dirty="0"/>
              <a:t> liệu</a:t>
            </a:r>
          </a:p>
          <a:p>
            <a:pPr marL="798513" lvl="1" indent="-342900">
              <a:defRPr/>
            </a:pPr>
            <a:r>
              <a:rPr lang="en-US" sz="2500" dirty="0" err="1"/>
              <a:t>Kiểu</a:t>
            </a:r>
            <a:r>
              <a:rPr lang="en-US" sz="2500" dirty="0"/>
              <a:t> </a:t>
            </a:r>
            <a:r>
              <a:rPr lang="en-US" sz="2500" dirty="0" err="1"/>
              <a:t>và</a:t>
            </a:r>
            <a:r>
              <a:rPr lang="en-US" sz="2500" dirty="0"/>
              <a:t> </a:t>
            </a:r>
            <a:r>
              <a:rPr lang="en-US" sz="2500" dirty="0" err="1"/>
              <a:t>cấu</a:t>
            </a:r>
            <a:r>
              <a:rPr lang="en-US" sz="2500" dirty="0"/>
              <a:t> </a:t>
            </a:r>
            <a:r>
              <a:rPr lang="en-US" sz="2500" dirty="0" err="1"/>
              <a:t>trúc</a:t>
            </a:r>
            <a:r>
              <a:rPr lang="en-US" sz="2500" dirty="0"/>
              <a:t> </a:t>
            </a:r>
            <a:r>
              <a:rPr lang="en-US" sz="2500" dirty="0" err="1"/>
              <a:t>dữ</a:t>
            </a:r>
            <a:r>
              <a:rPr lang="en-US" sz="2500" dirty="0"/>
              <a:t> liệu </a:t>
            </a:r>
          </a:p>
          <a:p>
            <a:pPr marL="798513" lvl="1" indent="-342900">
              <a:defRPr/>
            </a:pPr>
            <a:r>
              <a:rPr lang="en-US" sz="2500" dirty="0"/>
              <a:t>Các tiện </a:t>
            </a:r>
            <a:r>
              <a:rPr lang="en-US" sz="2500" dirty="0" err="1"/>
              <a:t>ích</a:t>
            </a:r>
            <a:r>
              <a:rPr lang="en-US" sz="2500" dirty="0"/>
              <a:t> </a:t>
            </a:r>
            <a:r>
              <a:rPr lang="en-US" sz="2500" dirty="0" err="1"/>
              <a:t>chung</a:t>
            </a:r>
            <a:endParaRPr lang="en-US" sz="2500" dirty="0"/>
          </a:p>
          <a:p>
            <a:pPr marL="798513" lvl="1" indent="-342900">
              <a:defRPr/>
            </a:pPr>
            <a:r>
              <a:rPr lang="en-US" sz="2500" dirty="0" err="1"/>
              <a:t>Sản</a:t>
            </a:r>
            <a:r>
              <a:rPr lang="en-US" sz="2500" dirty="0"/>
              <a:t> </a:t>
            </a:r>
            <a:r>
              <a:rPr lang="en-US" sz="2500" dirty="0" err="1"/>
              <a:t>phẩm</a:t>
            </a:r>
            <a:r>
              <a:rPr lang="en-US" sz="2500" dirty="0"/>
              <a:t> </a:t>
            </a:r>
            <a:r>
              <a:rPr lang="en-US" sz="2500" dirty="0" err="1"/>
              <a:t>có</a:t>
            </a:r>
            <a:r>
              <a:rPr lang="en-US" sz="2500" dirty="0"/>
              <a:t> </a:t>
            </a:r>
            <a:r>
              <a:rPr lang="en-US" sz="2500" dirty="0" err="1"/>
              <a:t>ứng</a:t>
            </a:r>
            <a:r>
              <a:rPr lang="en-US" sz="2500" dirty="0"/>
              <a:t> </a:t>
            </a:r>
            <a:r>
              <a:rPr lang="en-US" sz="2500" dirty="0" err="1"/>
              <a:t>dụng</a:t>
            </a:r>
            <a:r>
              <a:rPr lang="en-US" sz="2500" dirty="0"/>
              <a:t> </a:t>
            </a:r>
            <a:r>
              <a:rPr lang="en-US" sz="2500" dirty="0" err="1"/>
              <a:t>cụ</a:t>
            </a:r>
            <a:r>
              <a:rPr lang="en-US" sz="2500" dirty="0"/>
              <a:t> </a:t>
            </a:r>
            <a:r>
              <a:rPr lang="en-US" sz="2500" dirty="0" err="1"/>
              <a:t>thể</a:t>
            </a:r>
            <a:endParaRPr lang="en-US" sz="2500" dirty="0"/>
          </a:p>
        </p:txBody>
      </p:sp>
      <p:sp>
        <p:nvSpPr>
          <p:cNvPr id="59395" name="Rectangle 122"/>
          <p:cNvSpPr>
            <a:spLocks noChangeArrowheads="1"/>
          </p:cNvSpPr>
          <p:nvPr/>
        </p:nvSpPr>
        <p:spPr bwMode="auto">
          <a:xfrm>
            <a:off x="6067425" y="3825875"/>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396" name="Rectangle 124"/>
          <p:cNvSpPr>
            <a:spLocks noChangeArrowheads="1"/>
          </p:cNvSpPr>
          <p:nvPr/>
        </p:nvSpPr>
        <p:spPr bwMode="auto">
          <a:xfrm>
            <a:off x="6273800" y="4400550"/>
            <a:ext cx="973138"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A</a:t>
            </a:r>
            <a:endParaRPr lang="en-US"/>
          </a:p>
        </p:txBody>
      </p:sp>
      <p:sp>
        <p:nvSpPr>
          <p:cNvPr id="59397" name="Rectangle 130"/>
          <p:cNvSpPr>
            <a:spLocks noChangeArrowheads="1"/>
          </p:cNvSpPr>
          <p:nvPr/>
        </p:nvSpPr>
        <p:spPr bwMode="auto">
          <a:xfrm>
            <a:off x="6172200" y="4171950"/>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9398" name="Rectangle 132"/>
          <p:cNvSpPr>
            <a:spLocks noChangeArrowheads="1"/>
          </p:cNvSpPr>
          <p:nvPr/>
        </p:nvSpPr>
        <p:spPr bwMode="auto">
          <a:xfrm>
            <a:off x="7019925" y="4651375"/>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399" name="Rectangle 134"/>
          <p:cNvSpPr>
            <a:spLocks noChangeArrowheads="1"/>
          </p:cNvSpPr>
          <p:nvPr/>
        </p:nvSpPr>
        <p:spPr bwMode="auto">
          <a:xfrm>
            <a:off x="7226300" y="5313363"/>
            <a:ext cx="973138"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B</a:t>
            </a:r>
            <a:endParaRPr lang="en-US"/>
          </a:p>
        </p:txBody>
      </p:sp>
      <p:sp>
        <p:nvSpPr>
          <p:cNvPr id="59400" name="Rectangle 135"/>
          <p:cNvSpPr>
            <a:spLocks noChangeArrowheads="1"/>
          </p:cNvSpPr>
          <p:nvPr/>
        </p:nvSpPr>
        <p:spPr bwMode="auto">
          <a:xfrm>
            <a:off x="7124700" y="5113338"/>
            <a:ext cx="117792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59401" name="Rectangle 137"/>
          <p:cNvSpPr>
            <a:spLocks noChangeArrowheads="1"/>
          </p:cNvSpPr>
          <p:nvPr/>
        </p:nvSpPr>
        <p:spPr bwMode="auto">
          <a:xfrm>
            <a:off x="6232525" y="5524500"/>
            <a:ext cx="1385888" cy="928688"/>
          </a:xfrm>
          <a:prstGeom prst="rect">
            <a:avLst/>
          </a:prstGeom>
          <a:solidFill>
            <a:srgbClr val="FFFFCC"/>
          </a:solidFill>
          <a:ln w="19050">
            <a:solidFill>
              <a:srgbClr val="990033"/>
            </a:solidFill>
            <a:miter lim="800000"/>
            <a:headEnd/>
            <a:tailEnd/>
          </a:ln>
        </p:spPr>
        <p:txBody>
          <a:bodyPr/>
          <a:lstStyle/>
          <a:p>
            <a:endParaRPr lang="en-GB"/>
          </a:p>
        </p:txBody>
      </p:sp>
      <p:sp>
        <p:nvSpPr>
          <p:cNvPr id="59402" name="Rectangle 139"/>
          <p:cNvSpPr>
            <a:spLocks noChangeArrowheads="1"/>
          </p:cNvSpPr>
          <p:nvPr/>
        </p:nvSpPr>
        <p:spPr bwMode="auto">
          <a:xfrm>
            <a:off x="6438900" y="6146800"/>
            <a:ext cx="982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 C</a:t>
            </a:r>
            <a:endParaRPr lang="en-US"/>
          </a:p>
        </p:txBody>
      </p:sp>
      <p:sp>
        <p:nvSpPr>
          <p:cNvPr id="59403" name="Rectangle 140"/>
          <p:cNvSpPr>
            <a:spLocks noChangeArrowheads="1"/>
          </p:cNvSpPr>
          <p:nvPr/>
        </p:nvSpPr>
        <p:spPr bwMode="auto">
          <a:xfrm>
            <a:off x="6337300" y="5956300"/>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grpSp>
        <p:nvGrpSpPr>
          <p:cNvPr id="59404" name="Group 145"/>
          <p:cNvGrpSpPr>
            <a:grpSpLocks/>
          </p:cNvGrpSpPr>
          <p:nvPr/>
        </p:nvGrpSpPr>
        <p:grpSpPr bwMode="auto">
          <a:xfrm>
            <a:off x="6540500" y="3905250"/>
            <a:ext cx="368300" cy="266700"/>
            <a:chOff x="2180" y="2672"/>
            <a:chExt cx="232" cy="168"/>
          </a:xfrm>
        </p:grpSpPr>
        <p:sp>
          <p:nvSpPr>
            <p:cNvPr id="59413" name="Rectangle 146"/>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14" name="Rectangle 147"/>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15" name="Rectangle 148"/>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9405" name="Group 149"/>
          <p:cNvGrpSpPr>
            <a:grpSpLocks/>
          </p:cNvGrpSpPr>
          <p:nvPr/>
        </p:nvGrpSpPr>
        <p:grpSpPr bwMode="auto">
          <a:xfrm>
            <a:off x="6651625" y="5627688"/>
            <a:ext cx="368300" cy="266700"/>
            <a:chOff x="2180" y="2672"/>
            <a:chExt cx="232" cy="168"/>
          </a:xfrm>
        </p:grpSpPr>
        <p:sp>
          <p:nvSpPr>
            <p:cNvPr id="59410" name="Rectangle 150"/>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11" name="Rectangle 151"/>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12" name="Rectangle 152"/>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59406" name="Group 153"/>
          <p:cNvGrpSpPr>
            <a:grpSpLocks/>
          </p:cNvGrpSpPr>
          <p:nvPr/>
        </p:nvGrpSpPr>
        <p:grpSpPr bwMode="auto">
          <a:xfrm>
            <a:off x="7515225" y="4773613"/>
            <a:ext cx="368300" cy="266700"/>
            <a:chOff x="2180" y="2672"/>
            <a:chExt cx="232" cy="168"/>
          </a:xfrm>
        </p:grpSpPr>
        <p:sp>
          <p:nvSpPr>
            <p:cNvPr id="59407" name="Rectangle 154"/>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59408" name="Rectangle 155"/>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59409" name="Rectangle 156"/>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93" name="AutoShape 17"/>
          <p:cNvSpPr>
            <a:spLocks noChangeArrowheads="1"/>
          </p:cNvSpPr>
          <p:nvPr/>
        </p:nvSpPr>
        <p:spPr bwMode="auto">
          <a:xfrm>
            <a:off x="4318000" y="3517900"/>
            <a:ext cx="762000" cy="838200"/>
          </a:xfrm>
          <a:prstGeom prst="downArrow">
            <a:avLst>
              <a:gd name="adj1" fmla="val 50000"/>
              <a:gd name="adj2" fmla="val 49790"/>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82995" name="Rectangle 19"/>
          <p:cNvSpPr>
            <a:spLocks noGrp="1" noChangeArrowheads="1"/>
          </p:cNvSpPr>
          <p:nvPr>
            <p:ph type="title"/>
          </p:nvPr>
        </p:nvSpPr>
        <p:spPr/>
        <p:txBody>
          <a:bodyPr/>
          <a:lstStyle/>
          <a:p>
            <a:pPr>
              <a:defRPr/>
            </a:pPr>
            <a:r>
              <a:rPr lang="en-US" dirty="0"/>
              <a:t>Xác định các </a:t>
            </a:r>
            <a:r>
              <a:rPr lang="en-US" dirty="0" err="1"/>
              <a:t>hệ</a:t>
            </a:r>
            <a:r>
              <a:rPr lang="en-US" dirty="0"/>
              <a:t> </a:t>
            </a:r>
            <a:r>
              <a:rPr lang="en-US" dirty="0" err="1"/>
              <a:t>thống</a:t>
            </a:r>
            <a:r>
              <a:rPr lang="en-US" dirty="0"/>
              <a:t> con</a:t>
            </a:r>
          </a:p>
        </p:txBody>
      </p:sp>
      <p:sp>
        <p:nvSpPr>
          <p:cNvPr id="61443" name="Rectangle 66"/>
          <p:cNvSpPr>
            <a:spLocks noChangeArrowheads="1"/>
          </p:cNvSpPr>
          <p:nvPr/>
        </p:nvSpPr>
        <p:spPr bwMode="auto">
          <a:xfrm>
            <a:off x="4103688" y="1797050"/>
            <a:ext cx="1190625" cy="1428750"/>
          </a:xfrm>
          <a:prstGeom prst="rect">
            <a:avLst/>
          </a:prstGeom>
          <a:solidFill>
            <a:srgbClr val="FFFFCC"/>
          </a:solidFill>
          <a:ln w="12700">
            <a:solidFill>
              <a:srgbClr val="990033"/>
            </a:solidFill>
            <a:miter lim="800000"/>
            <a:headEnd/>
            <a:tailEnd/>
          </a:ln>
        </p:spPr>
        <p:txBody>
          <a:bodyPr/>
          <a:lstStyle/>
          <a:p>
            <a:endParaRPr lang="en-GB"/>
          </a:p>
        </p:txBody>
      </p:sp>
      <p:sp>
        <p:nvSpPr>
          <p:cNvPr id="61444" name="Rectangle 67"/>
          <p:cNvSpPr>
            <a:spLocks noChangeArrowheads="1"/>
          </p:cNvSpPr>
          <p:nvPr/>
        </p:nvSpPr>
        <p:spPr bwMode="auto">
          <a:xfrm>
            <a:off x="4081830" y="1863725"/>
            <a:ext cx="1237519" cy="436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lnSpc>
                <a:spcPts val="1700"/>
              </a:lnSpc>
            </a:pPr>
            <a:r>
              <a:rPr lang="en-US" sz="1600">
                <a:solidFill>
                  <a:srgbClr val="000000"/>
                </a:solidFill>
              </a:rPr>
              <a:t>&lt;&lt;boundary&gt;&gt;</a:t>
            </a:r>
            <a:br>
              <a:rPr lang="en-US" sz="1800">
                <a:solidFill>
                  <a:srgbClr val="000000"/>
                </a:solidFill>
              </a:rPr>
            </a:br>
            <a:r>
              <a:rPr lang="en-US" sz="1800">
                <a:solidFill>
                  <a:srgbClr val="000000"/>
                </a:solidFill>
              </a:rPr>
              <a:t>ClassA</a:t>
            </a:r>
            <a:endParaRPr lang="en-US"/>
          </a:p>
        </p:txBody>
      </p:sp>
      <p:sp>
        <p:nvSpPr>
          <p:cNvPr id="61445" name="Rectangle 68"/>
          <p:cNvSpPr>
            <a:spLocks noChangeArrowheads="1"/>
          </p:cNvSpPr>
          <p:nvPr/>
        </p:nvSpPr>
        <p:spPr bwMode="auto">
          <a:xfrm>
            <a:off x="4103688" y="2317750"/>
            <a:ext cx="1190625" cy="90805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46" name="Rectangle 69"/>
          <p:cNvSpPr>
            <a:spLocks noChangeArrowheads="1"/>
          </p:cNvSpPr>
          <p:nvPr/>
        </p:nvSpPr>
        <p:spPr bwMode="auto">
          <a:xfrm>
            <a:off x="4103688" y="2463800"/>
            <a:ext cx="1190625" cy="7620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47" name="Rectangle 70"/>
          <p:cNvSpPr>
            <a:spLocks noChangeArrowheads="1"/>
          </p:cNvSpPr>
          <p:nvPr/>
        </p:nvSpPr>
        <p:spPr bwMode="auto">
          <a:xfrm>
            <a:off x="4164013" y="2520950"/>
            <a:ext cx="304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X()</a:t>
            </a:r>
            <a:endParaRPr lang="en-US"/>
          </a:p>
        </p:txBody>
      </p:sp>
      <p:sp>
        <p:nvSpPr>
          <p:cNvPr id="61448" name="Rectangle 71"/>
          <p:cNvSpPr>
            <a:spLocks noChangeArrowheads="1"/>
          </p:cNvSpPr>
          <p:nvPr/>
        </p:nvSpPr>
        <p:spPr bwMode="auto">
          <a:xfrm>
            <a:off x="4164013" y="2806700"/>
            <a:ext cx="368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W()</a:t>
            </a:r>
            <a:endParaRPr lang="en-US"/>
          </a:p>
        </p:txBody>
      </p:sp>
      <p:sp>
        <p:nvSpPr>
          <p:cNvPr id="61449" name="Rectangle 23"/>
          <p:cNvSpPr>
            <a:spLocks noChangeArrowheads="1"/>
          </p:cNvSpPr>
          <p:nvPr/>
        </p:nvSpPr>
        <p:spPr bwMode="auto">
          <a:xfrm>
            <a:off x="2019300" y="4498975"/>
            <a:ext cx="1768475" cy="1892300"/>
          </a:xfrm>
          <a:prstGeom prst="rect">
            <a:avLst/>
          </a:prstGeom>
          <a:solidFill>
            <a:srgbClr val="FFFFCC"/>
          </a:solidFill>
          <a:ln w="12700">
            <a:solidFill>
              <a:srgbClr val="990033"/>
            </a:solidFill>
            <a:miter lim="800000"/>
            <a:headEnd/>
            <a:tailEnd/>
          </a:ln>
        </p:spPr>
        <p:txBody>
          <a:bodyPr/>
          <a:lstStyle/>
          <a:p>
            <a:endParaRPr lang="en-GB"/>
          </a:p>
        </p:txBody>
      </p:sp>
      <p:sp>
        <p:nvSpPr>
          <p:cNvPr id="61450" name="Rectangle 24"/>
          <p:cNvSpPr>
            <a:spLocks noChangeArrowheads="1"/>
          </p:cNvSpPr>
          <p:nvPr/>
        </p:nvSpPr>
        <p:spPr bwMode="auto">
          <a:xfrm>
            <a:off x="2019300" y="5264150"/>
            <a:ext cx="1768475" cy="11271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51" name="Rectangle 25"/>
          <p:cNvSpPr>
            <a:spLocks noChangeArrowheads="1"/>
          </p:cNvSpPr>
          <p:nvPr/>
        </p:nvSpPr>
        <p:spPr bwMode="auto">
          <a:xfrm>
            <a:off x="2019300" y="5424488"/>
            <a:ext cx="1768475" cy="96678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52" name="Rectangle 26"/>
          <p:cNvSpPr>
            <a:spLocks noChangeArrowheads="1"/>
          </p:cNvSpPr>
          <p:nvPr/>
        </p:nvSpPr>
        <p:spPr bwMode="auto">
          <a:xfrm>
            <a:off x="2079625" y="5626100"/>
            <a:ext cx="355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X()</a:t>
            </a:r>
            <a:endParaRPr lang="en-US"/>
          </a:p>
        </p:txBody>
      </p:sp>
      <p:sp>
        <p:nvSpPr>
          <p:cNvPr id="61453" name="Rectangle 27"/>
          <p:cNvSpPr>
            <a:spLocks noChangeArrowheads="1"/>
          </p:cNvSpPr>
          <p:nvPr/>
        </p:nvSpPr>
        <p:spPr bwMode="auto">
          <a:xfrm>
            <a:off x="2079625" y="5948363"/>
            <a:ext cx="43021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W()</a:t>
            </a:r>
            <a:endParaRPr lang="en-US"/>
          </a:p>
        </p:txBody>
      </p:sp>
      <p:sp>
        <p:nvSpPr>
          <p:cNvPr id="61454" name="Rectangle 28"/>
          <p:cNvSpPr>
            <a:spLocks noChangeArrowheads="1"/>
          </p:cNvSpPr>
          <p:nvPr/>
        </p:nvSpPr>
        <p:spPr bwMode="auto">
          <a:xfrm>
            <a:off x="2197100" y="4578350"/>
            <a:ext cx="14224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800">
                <a:solidFill>
                  <a:srgbClr val="000000"/>
                </a:solidFill>
              </a:rPr>
              <a:t>&lt;&lt;Interface&gt;&gt;</a:t>
            </a:r>
            <a:endParaRPr lang="en-US" sz="1800"/>
          </a:p>
        </p:txBody>
      </p:sp>
      <p:sp>
        <p:nvSpPr>
          <p:cNvPr id="61455" name="Line 34"/>
          <p:cNvSpPr>
            <a:spLocks noChangeShapeType="1"/>
          </p:cNvSpPr>
          <p:nvPr/>
        </p:nvSpPr>
        <p:spPr bwMode="auto">
          <a:xfrm flipH="1">
            <a:off x="4159250" y="5422900"/>
            <a:ext cx="1222375" cy="1588"/>
          </a:xfrm>
          <a:prstGeom prst="line">
            <a:avLst/>
          </a:prstGeom>
          <a:noFill/>
          <a:ln w="222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1456" name="Freeform 35"/>
          <p:cNvSpPr>
            <a:spLocks/>
          </p:cNvSpPr>
          <p:nvPr/>
        </p:nvSpPr>
        <p:spPr bwMode="auto">
          <a:xfrm>
            <a:off x="3800475" y="5265738"/>
            <a:ext cx="381000" cy="282575"/>
          </a:xfrm>
          <a:custGeom>
            <a:avLst/>
            <a:gdLst>
              <a:gd name="T0" fmla="*/ 0 w 240"/>
              <a:gd name="T1" fmla="*/ 2147483647 h 178"/>
              <a:gd name="T2" fmla="*/ 2147483647 w 240"/>
              <a:gd name="T3" fmla="*/ 2147483647 h 178"/>
              <a:gd name="T4" fmla="*/ 2147483647 w 240"/>
              <a:gd name="T5" fmla="*/ 0 h 178"/>
              <a:gd name="T6" fmla="*/ 0 w 240"/>
              <a:gd name="T7" fmla="*/ 2147483647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78">
                <a:moveTo>
                  <a:pt x="0" y="89"/>
                </a:moveTo>
                <a:lnTo>
                  <a:pt x="240" y="178"/>
                </a:lnTo>
                <a:lnTo>
                  <a:pt x="240" y="0"/>
                </a:lnTo>
                <a:lnTo>
                  <a:pt x="0" y="89"/>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61457" name="Group 57"/>
          <p:cNvGrpSpPr>
            <a:grpSpLocks/>
          </p:cNvGrpSpPr>
          <p:nvPr/>
        </p:nvGrpSpPr>
        <p:grpSpPr bwMode="auto">
          <a:xfrm>
            <a:off x="2451100" y="1600200"/>
            <a:ext cx="1511300" cy="709613"/>
            <a:chOff x="512" y="1424"/>
            <a:chExt cx="952" cy="447"/>
          </a:xfrm>
        </p:grpSpPr>
        <p:sp>
          <p:nvSpPr>
            <p:cNvPr id="382994" name="Text Box 18"/>
            <p:cNvSpPr txBox="1">
              <a:spLocks noChangeArrowheads="1"/>
            </p:cNvSpPr>
            <p:nvPr/>
          </p:nvSpPr>
          <p:spPr bwMode="auto">
            <a:xfrm>
              <a:off x="512" y="1424"/>
              <a:ext cx="952" cy="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ja-JP" altLang="en-US">
                  <a:solidFill>
                    <a:srgbClr val="0000FF"/>
                  </a:solidFill>
                  <a:latin typeface="Arial"/>
                </a:rPr>
                <a:t>“</a:t>
              </a:r>
              <a:r>
                <a:rPr lang="en-US">
                  <a:solidFill>
                    <a:srgbClr val="0000FF"/>
                  </a:solidFill>
                </a:rPr>
                <a:t>Superman</a:t>
              </a:r>
            </a:p>
          </p:txBody>
        </p:sp>
        <p:sp>
          <p:nvSpPr>
            <p:cNvPr id="383032" name="Text Box 56"/>
            <p:cNvSpPr txBox="1">
              <a:spLocks noChangeArrowheads="1"/>
            </p:cNvSpPr>
            <p:nvPr/>
          </p:nvSpPr>
          <p:spPr bwMode="auto">
            <a:xfrm>
              <a:off x="576" y="1608"/>
              <a:ext cx="688" cy="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solidFill>
                    <a:srgbClr val="0000FF"/>
                  </a:solidFill>
                </a:rPr>
                <a:t>Class</a:t>
              </a:r>
              <a:r>
                <a:rPr lang="ja-JP" altLang="en-US">
                  <a:solidFill>
                    <a:srgbClr val="0000FF"/>
                  </a:solidFill>
                  <a:latin typeface="Arial"/>
                </a:rPr>
                <a:t>”</a:t>
              </a:r>
              <a:endParaRPr lang="en-US">
                <a:solidFill>
                  <a:srgbClr val="0000FF"/>
                </a:solidFill>
              </a:endParaRPr>
            </a:p>
          </p:txBody>
        </p:sp>
      </p:grpSp>
      <p:pic>
        <p:nvPicPr>
          <p:cNvPr id="61458" name="Picture 58" descr="super_clas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4163" y="1511300"/>
            <a:ext cx="1168400" cy="2574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59" name="Rectangle 79"/>
          <p:cNvSpPr>
            <a:spLocks noChangeArrowheads="1"/>
          </p:cNvSpPr>
          <p:nvPr/>
        </p:nvSpPr>
        <p:spPr bwMode="auto">
          <a:xfrm>
            <a:off x="2252663" y="4841875"/>
            <a:ext cx="121443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100">
                <a:solidFill>
                  <a:srgbClr val="000000"/>
                </a:solidFill>
              </a:rPr>
              <a:t>InterfaceK</a:t>
            </a:r>
            <a:endParaRPr lang="en-US"/>
          </a:p>
        </p:txBody>
      </p:sp>
      <p:sp>
        <p:nvSpPr>
          <p:cNvPr id="61460" name="Rectangle 80"/>
          <p:cNvSpPr>
            <a:spLocks noChangeArrowheads="1"/>
          </p:cNvSpPr>
          <p:nvPr/>
        </p:nvSpPr>
        <p:spPr bwMode="auto">
          <a:xfrm>
            <a:off x="5419725" y="4724400"/>
            <a:ext cx="2541588" cy="1666875"/>
          </a:xfrm>
          <a:prstGeom prst="rect">
            <a:avLst/>
          </a:prstGeom>
          <a:solidFill>
            <a:srgbClr val="FFFFCC"/>
          </a:solidFill>
          <a:ln w="12700">
            <a:solidFill>
              <a:srgbClr val="990033"/>
            </a:solidFill>
            <a:miter lim="800000"/>
            <a:headEnd/>
            <a:tailEnd/>
          </a:ln>
        </p:spPr>
        <p:txBody>
          <a:bodyPr/>
          <a:lstStyle/>
          <a:p>
            <a:endParaRPr lang="en-GB"/>
          </a:p>
        </p:txBody>
      </p:sp>
      <p:sp>
        <p:nvSpPr>
          <p:cNvPr id="61461" name="Rectangle 81"/>
          <p:cNvSpPr>
            <a:spLocks noChangeArrowheads="1"/>
          </p:cNvSpPr>
          <p:nvPr/>
        </p:nvSpPr>
        <p:spPr bwMode="auto">
          <a:xfrm>
            <a:off x="6159500" y="4981575"/>
            <a:ext cx="9271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SubsystemA</a:t>
            </a:r>
            <a:endParaRPr lang="en-US"/>
          </a:p>
        </p:txBody>
      </p:sp>
      <p:sp>
        <p:nvSpPr>
          <p:cNvPr id="61462" name="Rectangle 82"/>
          <p:cNvSpPr>
            <a:spLocks noChangeArrowheads="1"/>
          </p:cNvSpPr>
          <p:nvPr/>
        </p:nvSpPr>
        <p:spPr bwMode="auto">
          <a:xfrm>
            <a:off x="6021388" y="4775200"/>
            <a:ext cx="117951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&lt;&lt;subsystem&gt;&gt;</a:t>
            </a:r>
            <a:endParaRPr lang="en-US"/>
          </a:p>
        </p:txBody>
      </p:sp>
      <p:sp>
        <p:nvSpPr>
          <p:cNvPr id="61463" name="Rectangle 83"/>
          <p:cNvSpPr>
            <a:spLocks noChangeArrowheads="1"/>
          </p:cNvSpPr>
          <p:nvPr/>
        </p:nvSpPr>
        <p:spPr bwMode="auto">
          <a:xfrm>
            <a:off x="5630863" y="54864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61464" name="Rectangle 84"/>
          <p:cNvSpPr>
            <a:spLocks noChangeArrowheads="1"/>
          </p:cNvSpPr>
          <p:nvPr/>
        </p:nvSpPr>
        <p:spPr bwMode="auto">
          <a:xfrm>
            <a:off x="5768975" y="5537200"/>
            <a:ext cx="6143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ClassA1</a:t>
            </a:r>
            <a:endParaRPr lang="en-US"/>
          </a:p>
        </p:txBody>
      </p:sp>
      <p:sp>
        <p:nvSpPr>
          <p:cNvPr id="61465" name="Rectangle 85"/>
          <p:cNvSpPr>
            <a:spLocks noChangeArrowheads="1"/>
          </p:cNvSpPr>
          <p:nvPr/>
        </p:nvSpPr>
        <p:spPr bwMode="auto">
          <a:xfrm>
            <a:off x="5630863" y="57578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66" name="Rectangle 86"/>
          <p:cNvSpPr>
            <a:spLocks noChangeArrowheads="1"/>
          </p:cNvSpPr>
          <p:nvPr/>
        </p:nvSpPr>
        <p:spPr bwMode="auto">
          <a:xfrm>
            <a:off x="5630863" y="58594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67" name="Rectangle 87"/>
          <p:cNvSpPr>
            <a:spLocks noChangeArrowheads="1"/>
          </p:cNvSpPr>
          <p:nvPr/>
        </p:nvSpPr>
        <p:spPr bwMode="auto">
          <a:xfrm>
            <a:off x="5670550" y="5988050"/>
            <a:ext cx="220663"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X()</a:t>
            </a:r>
            <a:endParaRPr lang="en-US"/>
          </a:p>
        </p:txBody>
      </p:sp>
      <p:sp>
        <p:nvSpPr>
          <p:cNvPr id="61468" name="Rectangle 88"/>
          <p:cNvSpPr>
            <a:spLocks noChangeArrowheads="1"/>
          </p:cNvSpPr>
          <p:nvPr/>
        </p:nvSpPr>
        <p:spPr bwMode="auto">
          <a:xfrm>
            <a:off x="6843713" y="5486400"/>
            <a:ext cx="976312" cy="760413"/>
          </a:xfrm>
          <a:prstGeom prst="rect">
            <a:avLst/>
          </a:prstGeom>
          <a:solidFill>
            <a:srgbClr val="FFFFCC"/>
          </a:solidFill>
          <a:ln w="0">
            <a:solidFill>
              <a:srgbClr val="990033"/>
            </a:solidFill>
            <a:miter lim="800000"/>
            <a:headEnd/>
            <a:tailEnd/>
          </a:ln>
        </p:spPr>
        <p:txBody>
          <a:bodyPr/>
          <a:lstStyle/>
          <a:p>
            <a:endParaRPr lang="en-GB"/>
          </a:p>
        </p:txBody>
      </p:sp>
      <p:sp>
        <p:nvSpPr>
          <p:cNvPr id="61469" name="Rectangle 89"/>
          <p:cNvSpPr>
            <a:spLocks noChangeArrowheads="1"/>
          </p:cNvSpPr>
          <p:nvPr/>
        </p:nvSpPr>
        <p:spPr bwMode="auto">
          <a:xfrm>
            <a:off x="6983413" y="5537200"/>
            <a:ext cx="614362"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ClassA2</a:t>
            </a:r>
            <a:endParaRPr lang="en-US"/>
          </a:p>
        </p:txBody>
      </p:sp>
      <p:sp>
        <p:nvSpPr>
          <p:cNvPr id="61470" name="Rectangle 90"/>
          <p:cNvSpPr>
            <a:spLocks noChangeArrowheads="1"/>
          </p:cNvSpPr>
          <p:nvPr/>
        </p:nvSpPr>
        <p:spPr bwMode="auto">
          <a:xfrm>
            <a:off x="6843713" y="5757863"/>
            <a:ext cx="976312"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71" name="Rectangle 91"/>
          <p:cNvSpPr>
            <a:spLocks noChangeArrowheads="1"/>
          </p:cNvSpPr>
          <p:nvPr/>
        </p:nvSpPr>
        <p:spPr bwMode="auto">
          <a:xfrm>
            <a:off x="6843713" y="5859463"/>
            <a:ext cx="976312" cy="3873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1472" name="Rectangle 92"/>
          <p:cNvSpPr>
            <a:spLocks noChangeArrowheads="1"/>
          </p:cNvSpPr>
          <p:nvPr/>
        </p:nvSpPr>
        <p:spPr bwMode="auto">
          <a:xfrm>
            <a:off x="6886575" y="5988050"/>
            <a:ext cx="2667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W()</a:t>
            </a:r>
            <a:endParaRPr lang="en-US"/>
          </a:p>
        </p:txBody>
      </p:sp>
      <p:grpSp>
        <p:nvGrpSpPr>
          <p:cNvPr id="61473" name="Group 93"/>
          <p:cNvGrpSpPr>
            <a:grpSpLocks/>
          </p:cNvGrpSpPr>
          <p:nvPr/>
        </p:nvGrpSpPr>
        <p:grpSpPr bwMode="auto">
          <a:xfrm>
            <a:off x="7413625" y="4819650"/>
            <a:ext cx="368300" cy="266700"/>
            <a:chOff x="2180" y="2672"/>
            <a:chExt cx="232" cy="168"/>
          </a:xfrm>
        </p:grpSpPr>
        <p:sp>
          <p:nvSpPr>
            <p:cNvPr id="61476" name="Rectangle 94"/>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61477" name="Rectangle 95"/>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61478" name="Rectangle 96"/>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383073" name="Line 97"/>
          <p:cNvSpPr>
            <a:spLocks noChangeShapeType="1"/>
          </p:cNvSpPr>
          <p:nvPr/>
        </p:nvSpPr>
        <p:spPr bwMode="auto">
          <a:xfrm>
            <a:off x="5414963" y="5238750"/>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383074" name="Line 98"/>
          <p:cNvSpPr>
            <a:spLocks noChangeShapeType="1"/>
          </p:cNvSpPr>
          <p:nvPr/>
        </p:nvSpPr>
        <p:spPr bwMode="auto">
          <a:xfrm>
            <a:off x="5414963" y="5351463"/>
            <a:ext cx="2536825" cy="0"/>
          </a:xfrm>
          <a:prstGeom prst="line">
            <a:avLst/>
          </a:prstGeom>
          <a:noFill/>
          <a:ln w="12700">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AutoShape 5"/>
          <p:cNvSpPr>
            <a:spLocks noChangeArrowheads="1"/>
          </p:cNvSpPr>
          <p:nvPr/>
        </p:nvSpPr>
        <p:spPr bwMode="auto">
          <a:xfrm>
            <a:off x="73772" y="21605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70647"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34</a:t>
            </a:fld>
            <a:endParaRPr lang="en-US" altLang="ja-JP" sz="1400">
              <a:solidFill>
                <a:srgbClr val="FFFFFF"/>
              </a:solidFill>
            </a:endParaRPr>
          </a:p>
        </p:txBody>
      </p:sp>
      <p:sp>
        <p:nvSpPr>
          <p:cNvPr id="47107" name="Rectangle 4"/>
          <p:cNvSpPr>
            <a:spLocks noChangeArrowheads="1"/>
          </p:cNvSpPr>
          <p:nvPr/>
        </p:nvSpPr>
        <p:spPr bwMode="auto">
          <a:xfrm>
            <a:off x="457200" y="20574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397688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87313" y="5656263"/>
            <a:ext cx="9056687" cy="831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2400" dirty="0">
                <a:solidFill>
                  <a:srgbClr val="0000FF"/>
                </a:solidFill>
              </a:rPr>
              <a:t>Stable, well-defined interfaces are key to a stable, </a:t>
            </a:r>
            <a:br>
              <a:rPr lang="en-US" sz="2400" dirty="0">
                <a:solidFill>
                  <a:srgbClr val="0000FF"/>
                </a:solidFill>
              </a:rPr>
            </a:br>
            <a:r>
              <a:rPr lang="en-US" sz="2400" dirty="0">
                <a:solidFill>
                  <a:srgbClr val="0000FF"/>
                </a:solidFill>
              </a:rPr>
              <a:t>resilient architecture.</a:t>
            </a:r>
          </a:p>
        </p:txBody>
      </p:sp>
      <p:sp>
        <p:nvSpPr>
          <p:cNvPr id="385027" name="Rectangle 3"/>
          <p:cNvSpPr>
            <a:spLocks noGrp="1" noChangeArrowheads="1"/>
          </p:cNvSpPr>
          <p:nvPr>
            <p:ph type="title"/>
          </p:nvPr>
        </p:nvSpPr>
        <p:spPr/>
        <p:txBody>
          <a:bodyPr/>
          <a:lstStyle/>
          <a:p>
            <a:pPr>
              <a:defRPr/>
            </a:pPr>
            <a:r>
              <a:rPr lang="en-US" dirty="0"/>
              <a:t>Xác định giao diện</a:t>
            </a:r>
          </a:p>
        </p:txBody>
      </p:sp>
      <p:sp>
        <p:nvSpPr>
          <p:cNvPr id="65539" name="Rectangle 4"/>
          <p:cNvSpPr>
            <a:spLocks noGrp="1" noChangeArrowheads="1"/>
          </p:cNvSpPr>
          <p:nvPr>
            <p:ph idx="1"/>
          </p:nvPr>
        </p:nvSpPr>
        <p:spPr>
          <a:xfrm>
            <a:off x="457200" y="1600200"/>
            <a:ext cx="8229600" cy="4013200"/>
          </a:xfrm>
        </p:spPr>
        <p:txBody>
          <a:bodyPr/>
          <a:lstStyle/>
          <a:p>
            <a:pPr>
              <a:lnSpc>
                <a:spcPct val="70000"/>
              </a:lnSpc>
            </a:pPr>
            <a:r>
              <a:rPr lang="en-US" sz="2800" dirty="0" err="1">
                <a:latin typeface="Arial" charset="0"/>
              </a:rPr>
              <a:t>Mục</a:t>
            </a:r>
            <a:r>
              <a:rPr lang="en-US" sz="2800" dirty="0">
                <a:latin typeface="Arial" charset="0"/>
              </a:rPr>
              <a:t> </a:t>
            </a:r>
            <a:r>
              <a:rPr lang="en-US" sz="2800" dirty="0" err="1">
                <a:latin typeface="Arial" charset="0"/>
              </a:rPr>
              <a:t>đích</a:t>
            </a:r>
            <a:endParaRPr lang="en-US" sz="2800" dirty="0">
              <a:latin typeface="Arial" charset="0"/>
            </a:endParaRPr>
          </a:p>
          <a:p>
            <a:pPr marL="798513" lvl="1" indent="-342900">
              <a:lnSpc>
                <a:spcPct val="77000"/>
              </a:lnSpc>
            </a:pPr>
            <a:r>
              <a:rPr lang="en-US" sz="2400" dirty="0">
                <a:latin typeface="Arial" charset="0"/>
              </a:rPr>
              <a:t>Để xác định giao diện </a:t>
            </a:r>
            <a:r>
              <a:rPr lang="en-US" sz="2400" dirty="0" err="1">
                <a:latin typeface="Arial" charset="0"/>
              </a:rPr>
              <a:t>của</a:t>
            </a:r>
            <a:r>
              <a:rPr lang="en-US" sz="2400" dirty="0">
                <a:latin typeface="Arial" charset="0"/>
              </a:rPr>
              <a:t>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 </a:t>
            </a:r>
            <a:r>
              <a:rPr lang="en-US" sz="2400" dirty="0" err="1">
                <a:latin typeface="Arial" charset="0"/>
              </a:rPr>
              <a:t>cần</a:t>
            </a:r>
            <a:r>
              <a:rPr lang="en-US" sz="2400" dirty="0">
                <a:latin typeface="Arial" charset="0"/>
              </a:rPr>
              <a:t> </a:t>
            </a:r>
            <a:r>
              <a:rPr lang="en-US" sz="2400" dirty="0" err="1">
                <a:latin typeface="Arial" charset="0"/>
              </a:rPr>
              <a:t>dự</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trách</a:t>
            </a: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của</a:t>
            </a:r>
            <a:r>
              <a:rPr lang="en-US" sz="2400" dirty="0">
                <a:latin typeface="Arial" charset="0"/>
              </a:rPr>
              <a:t> chúng</a:t>
            </a:r>
          </a:p>
          <a:p>
            <a:pPr>
              <a:lnSpc>
                <a:spcPct val="70000"/>
              </a:lnSpc>
            </a:pPr>
            <a:r>
              <a:rPr lang="en-US" sz="2800" dirty="0">
                <a:latin typeface="Arial" charset="0"/>
              </a:rPr>
              <a:t>Các bước </a:t>
            </a:r>
            <a:r>
              <a:rPr lang="en-US" sz="2800" dirty="0" err="1">
                <a:latin typeface="Arial" charset="0"/>
              </a:rPr>
              <a:t>tiến</a:t>
            </a:r>
            <a:r>
              <a:rPr lang="en-US" sz="2800" dirty="0">
                <a:latin typeface="Arial" charset="0"/>
              </a:rPr>
              <a:t> </a:t>
            </a:r>
            <a:r>
              <a:rPr lang="en-US" sz="2800" dirty="0" err="1">
                <a:latin typeface="Arial" charset="0"/>
              </a:rPr>
              <a:t>hành</a:t>
            </a:r>
            <a:endParaRPr lang="en-US" sz="2800" dirty="0">
              <a:latin typeface="Arial" charset="0"/>
            </a:endParaRPr>
          </a:p>
          <a:p>
            <a:pPr marL="798513" lvl="1" indent="-342900">
              <a:lnSpc>
                <a:spcPct val="77000"/>
              </a:lnSpc>
            </a:pPr>
            <a:r>
              <a:rPr lang="en-US" sz="2400" dirty="0">
                <a:latin typeface="Arial" charset="0"/>
              </a:rPr>
              <a:t>Xác định một </a:t>
            </a:r>
            <a:r>
              <a:rPr lang="en-US" sz="2400" dirty="0" err="1">
                <a:latin typeface="Arial" charset="0"/>
              </a:rPr>
              <a:t>tập</a:t>
            </a:r>
            <a:r>
              <a:rPr lang="en-US" sz="2400" dirty="0">
                <a:latin typeface="Arial" charset="0"/>
              </a:rPr>
              <a:t> </a:t>
            </a:r>
            <a:r>
              <a:rPr lang="en-US" sz="2400" dirty="0" err="1">
                <a:latin typeface="Arial" charset="0"/>
              </a:rPr>
              <a:t>hợp</a:t>
            </a:r>
            <a:r>
              <a:rPr lang="en-US" sz="2400" dirty="0">
                <a:latin typeface="Arial" charset="0"/>
              </a:rPr>
              <a:t> các </a:t>
            </a:r>
            <a:r>
              <a:rPr lang="en-US" sz="2400" dirty="0" err="1">
                <a:latin typeface="Arial" charset="0"/>
              </a:rPr>
              <a:t>ứng</a:t>
            </a:r>
            <a:r>
              <a:rPr lang="en-US" sz="2400" dirty="0">
                <a:latin typeface="Arial" charset="0"/>
              </a:rPr>
              <a:t> </a:t>
            </a:r>
            <a:r>
              <a:rPr lang="en-US" sz="2400" dirty="0" err="1">
                <a:latin typeface="Arial" charset="0"/>
              </a:rPr>
              <a:t>viên</a:t>
            </a:r>
            <a:r>
              <a:rPr lang="en-US" sz="2400" dirty="0">
                <a:latin typeface="Arial" charset="0"/>
              </a:rPr>
              <a:t> </a:t>
            </a:r>
            <a:r>
              <a:rPr lang="en-US" sz="2400" dirty="0" err="1">
                <a:latin typeface="Arial" charset="0"/>
              </a:rPr>
              <a:t>cho</a:t>
            </a:r>
            <a:r>
              <a:rPr lang="en-US" sz="2400" dirty="0">
                <a:latin typeface="Arial" charset="0"/>
              </a:rPr>
              <a:t> các giao diện </a:t>
            </a:r>
            <a:r>
              <a:rPr lang="en-US" sz="2400" dirty="0" err="1">
                <a:latin typeface="Arial" charset="0"/>
              </a:rPr>
              <a:t>của</a:t>
            </a:r>
            <a:r>
              <a:rPr lang="en-US" sz="2400" dirty="0">
                <a:latin typeface="Arial" charset="0"/>
              </a:rPr>
              <a:t> tất </a:t>
            </a:r>
            <a:r>
              <a:rPr lang="en-US" sz="2400" dirty="0" err="1">
                <a:latin typeface="Arial" charset="0"/>
              </a:rPr>
              <a:t>cả</a:t>
            </a:r>
            <a:r>
              <a:rPr lang="en-US" sz="2400" dirty="0">
                <a:latin typeface="Arial" charset="0"/>
              </a:rPr>
              <a:t> các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a:t>
            </a:r>
          </a:p>
          <a:p>
            <a:pPr marL="798513" lvl="1" indent="-342900">
              <a:lnSpc>
                <a:spcPct val="77000"/>
              </a:lnSpc>
            </a:pPr>
            <a:r>
              <a:rPr lang="en-US" sz="2400" dirty="0">
                <a:latin typeface="Arial" charset="0"/>
              </a:rPr>
              <a:t>Tìm điểm </a:t>
            </a:r>
            <a:r>
              <a:rPr lang="en-US" sz="2400" dirty="0" err="1">
                <a:latin typeface="Arial" charset="0"/>
              </a:rPr>
              <a:t>chung</a:t>
            </a:r>
            <a:r>
              <a:rPr lang="en-US" sz="2400" dirty="0">
                <a:latin typeface="Arial" charset="0"/>
              </a:rPr>
              <a:t> </a:t>
            </a:r>
            <a:r>
              <a:rPr lang="en-US" sz="2400" dirty="0" err="1">
                <a:latin typeface="Arial" charset="0"/>
              </a:rPr>
              <a:t>giữa</a:t>
            </a:r>
            <a:r>
              <a:rPr lang="en-US" sz="2400" dirty="0">
                <a:latin typeface="Arial" charset="0"/>
              </a:rPr>
              <a:t> các giao diện</a:t>
            </a:r>
          </a:p>
          <a:p>
            <a:pPr marL="798513" lvl="1" indent="-342900">
              <a:lnSpc>
                <a:spcPct val="77000"/>
              </a:lnSpc>
            </a:pPr>
            <a:r>
              <a:rPr lang="en-US" sz="2400" dirty="0">
                <a:latin typeface="Arial" charset="0"/>
              </a:rPr>
              <a:t>Tìm các </a:t>
            </a:r>
            <a:r>
              <a:rPr lang="en-US" sz="2400" dirty="0" err="1">
                <a:latin typeface="Arial" charset="0"/>
              </a:rPr>
              <a:t>phụ</a:t>
            </a:r>
            <a:r>
              <a:rPr lang="en-US" sz="2400" dirty="0">
                <a:latin typeface="Arial" charset="0"/>
              </a:rPr>
              <a:t> thuộc </a:t>
            </a:r>
            <a:r>
              <a:rPr lang="en-US" sz="2400" dirty="0" err="1">
                <a:latin typeface="Arial" charset="0"/>
              </a:rPr>
              <a:t>của</a:t>
            </a:r>
            <a:r>
              <a:rPr lang="en-US" sz="2400" dirty="0">
                <a:latin typeface="Arial" charset="0"/>
              </a:rPr>
              <a:t> giao diện</a:t>
            </a:r>
          </a:p>
          <a:p>
            <a:pPr marL="798513" lvl="1" indent="-342900">
              <a:lnSpc>
                <a:spcPct val="77000"/>
              </a:lnSpc>
            </a:pPr>
            <a:r>
              <a:rPr lang="en-US" sz="2400" dirty="0" err="1">
                <a:latin typeface="Arial" charset="0"/>
              </a:rPr>
              <a:t>Ánh</a:t>
            </a:r>
            <a:r>
              <a:rPr lang="en-US" sz="2400" dirty="0">
                <a:latin typeface="Arial" charset="0"/>
              </a:rPr>
              <a:t> </a:t>
            </a:r>
            <a:r>
              <a:rPr lang="en-US" sz="2400" dirty="0" err="1">
                <a:latin typeface="Arial" charset="0"/>
              </a:rPr>
              <a:t>xạ</a:t>
            </a:r>
            <a:r>
              <a:rPr lang="en-US" sz="2400" dirty="0">
                <a:latin typeface="Arial" charset="0"/>
              </a:rPr>
              <a:t> các giao diện </a:t>
            </a:r>
            <a:r>
              <a:rPr lang="en-US" sz="2400" dirty="0" err="1">
                <a:latin typeface="Arial" charset="0"/>
              </a:rPr>
              <a:t>tới</a:t>
            </a:r>
            <a:r>
              <a:rPr lang="en-US" sz="2400" dirty="0">
                <a:latin typeface="Arial" charset="0"/>
              </a:rPr>
              <a:t> các </a:t>
            </a:r>
            <a:r>
              <a:rPr lang="en-US" sz="2400" dirty="0" err="1">
                <a:latin typeface="Arial" charset="0"/>
              </a:rPr>
              <a:t>hệ</a:t>
            </a:r>
            <a:r>
              <a:rPr lang="en-US" sz="2400" dirty="0">
                <a:latin typeface="Arial" charset="0"/>
              </a:rPr>
              <a:t> </a:t>
            </a:r>
            <a:r>
              <a:rPr lang="en-US" sz="2400" dirty="0" err="1">
                <a:latin typeface="Arial" charset="0"/>
              </a:rPr>
              <a:t>thống</a:t>
            </a:r>
            <a:r>
              <a:rPr lang="en-US" sz="2400" dirty="0">
                <a:latin typeface="Arial" charset="0"/>
              </a:rPr>
              <a:t> con</a:t>
            </a:r>
          </a:p>
          <a:p>
            <a:pPr marL="798513" lvl="1" indent="-342900">
              <a:lnSpc>
                <a:spcPct val="77000"/>
              </a:lnSpc>
            </a:pPr>
            <a:r>
              <a:rPr lang="en-US" sz="2400" dirty="0">
                <a:latin typeface="Arial" charset="0"/>
              </a:rPr>
              <a:t>Định </a:t>
            </a:r>
            <a:r>
              <a:rPr lang="en-US" sz="2400" dirty="0" err="1">
                <a:latin typeface="Arial" charset="0"/>
              </a:rPr>
              <a:t>nghĩa</a:t>
            </a:r>
            <a:r>
              <a:rPr lang="en-US" sz="2400" dirty="0">
                <a:latin typeface="Arial" charset="0"/>
              </a:rPr>
              <a:t> </a:t>
            </a:r>
            <a:r>
              <a:rPr lang="en-US" sz="2400" dirty="0" err="1">
                <a:latin typeface="Arial" charset="0"/>
              </a:rPr>
              <a:t>hành</a:t>
            </a:r>
            <a:r>
              <a:rPr lang="en-US" sz="2400" dirty="0">
                <a:latin typeface="Arial" charset="0"/>
              </a:rPr>
              <a:t> vi được xác định bởi các giao diện</a:t>
            </a:r>
          </a:p>
          <a:p>
            <a:pPr marL="798513" lvl="1" indent="-342900">
              <a:lnSpc>
                <a:spcPct val="77000"/>
              </a:lnSpc>
            </a:pPr>
            <a:r>
              <a:rPr lang="en-US" sz="2400" dirty="0" err="1">
                <a:latin typeface="Arial" charset="0"/>
              </a:rPr>
              <a:t>Gói</a:t>
            </a:r>
            <a:r>
              <a:rPr lang="en-US" sz="2400" dirty="0">
                <a:latin typeface="Arial" charset="0"/>
              </a:rPr>
              <a:t> (package) các giao diện </a:t>
            </a:r>
            <a:r>
              <a:rPr lang="en-US" sz="2400" dirty="0" err="1">
                <a:latin typeface="Arial" charset="0"/>
              </a:rPr>
              <a:t>này</a:t>
            </a:r>
            <a:endParaRPr lang="en-US" sz="2400" dirty="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a:defRPr/>
            </a:pPr>
            <a:r>
              <a:rPr lang="en-US" dirty="0"/>
              <a:t>Interface Guidelines</a:t>
            </a:r>
          </a:p>
        </p:txBody>
      </p:sp>
      <p:sp>
        <p:nvSpPr>
          <p:cNvPr id="387075" name="Rectangle 3"/>
          <p:cNvSpPr>
            <a:spLocks noGrp="1" noChangeArrowheads="1"/>
          </p:cNvSpPr>
          <p:nvPr>
            <p:ph idx="1"/>
          </p:nvPr>
        </p:nvSpPr>
        <p:spPr>
          <a:xfrm>
            <a:off x="361950" y="1473200"/>
            <a:ext cx="6546850" cy="4838700"/>
          </a:xfrm>
        </p:spPr>
        <p:txBody>
          <a:bodyPr>
            <a:normAutofit fontScale="92500"/>
          </a:bodyPr>
          <a:lstStyle/>
          <a:p>
            <a:pPr>
              <a:defRPr/>
            </a:pPr>
            <a:r>
              <a:rPr lang="en-US" sz="2800" dirty="0" err="1"/>
              <a:t>Tên</a:t>
            </a:r>
            <a:r>
              <a:rPr lang="en-US" sz="2800" dirty="0"/>
              <a:t> giao diện (interface name)</a:t>
            </a:r>
          </a:p>
          <a:p>
            <a:pPr lvl="1">
              <a:defRPr/>
            </a:pPr>
            <a:r>
              <a:rPr lang="en-US" sz="2400" dirty="0" err="1"/>
              <a:t>Phản</a:t>
            </a:r>
            <a:r>
              <a:rPr lang="en-US" sz="2400" dirty="0"/>
              <a:t> </a:t>
            </a:r>
            <a:r>
              <a:rPr lang="en-US" sz="2400" dirty="0" err="1"/>
              <a:t>ánh</a:t>
            </a:r>
            <a:r>
              <a:rPr lang="en-US" sz="2400" dirty="0"/>
              <a:t> </a:t>
            </a:r>
            <a:r>
              <a:rPr lang="en-US" sz="2400" dirty="0" err="1"/>
              <a:t>vai</a:t>
            </a:r>
            <a:r>
              <a:rPr lang="en-US" sz="2400" dirty="0"/>
              <a:t> </a:t>
            </a:r>
            <a:r>
              <a:rPr lang="en-US" sz="2400" dirty="0" err="1"/>
              <a:t>trò</a:t>
            </a:r>
            <a:r>
              <a:rPr lang="en-US" sz="2400" dirty="0"/>
              <a:t> trong </a:t>
            </a:r>
            <a:r>
              <a:rPr lang="en-US" sz="2400" dirty="0" err="1"/>
              <a:t>hệ</a:t>
            </a:r>
            <a:r>
              <a:rPr lang="en-US" sz="2400" dirty="0"/>
              <a:t> </a:t>
            </a:r>
            <a:r>
              <a:rPr lang="en-US" sz="2400" dirty="0" err="1"/>
              <a:t>thống</a:t>
            </a:r>
            <a:endParaRPr lang="en-US" sz="2400" dirty="0"/>
          </a:p>
          <a:p>
            <a:pPr>
              <a:defRPr/>
            </a:pPr>
            <a:r>
              <a:rPr lang="en-US" sz="2800" dirty="0" err="1"/>
              <a:t>Mô</a:t>
            </a:r>
            <a:r>
              <a:rPr lang="en-US" sz="2800" dirty="0"/>
              <a:t> </a:t>
            </a:r>
            <a:r>
              <a:rPr lang="en-US" sz="2800" dirty="0" err="1"/>
              <a:t>tả</a:t>
            </a:r>
            <a:r>
              <a:rPr lang="en-US" sz="2800" dirty="0"/>
              <a:t> giao diện (interface description)</a:t>
            </a:r>
          </a:p>
          <a:p>
            <a:pPr lvl="1">
              <a:defRPr/>
            </a:pPr>
            <a:r>
              <a:rPr lang="en-US" sz="2400" dirty="0"/>
              <a:t>Bao </a:t>
            </a:r>
            <a:r>
              <a:rPr lang="en-US" sz="2400" dirty="0" err="1"/>
              <a:t>quát</a:t>
            </a:r>
            <a:r>
              <a:rPr lang="en-US" sz="2400" dirty="0"/>
              <a:t> các </a:t>
            </a:r>
            <a:r>
              <a:rPr lang="en-US" sz="2400" dirty="0" err="1"/>
              <a:t>trách</a:t>
            </a:r>
            <a:r>
              <a:rPr lang="en-US" sz="2400" dirty="0"/>
              <a:t> </a:t>
            </a:r>
            <a:r>
              <a:rPr lang="en-US" sz="2400" dirty="0" err="1"/>
              <a:t>nhiệm</a:t>
            </a:r>
            <a:endParaRPr lang="en-US" sz="2400" dirty="0"/>
          </a:p>
          <a:p>
            <a:pPr>
              <a:defRPr/>
            </a:pPr>
            <a:r>
              <a:rPr lang="en-US" sz="2800" dirty="0"/>
              <a:t>Định </a:t>
            </a:r>
            <a:r>
              <a:rPr lang="en-US" sz="2800" dirty="0" err="1"/>
              <a:t>nghĩa</a:t>
            </a:r>
            <a:r>
              <a:rPr lang="en-US" sz="2800" dirty="0"/>
              <a:t> </a:t>
            </a:r>
            <a:r>
              <a:rPr lang="en-US" sz="2800" dirty="0" err="1"/>
              <a:t>hoạt</a:t>
            </a:r>
            <a:r>
              <a:rPr lang="en-US" sz="2800" dirty="0"/>
              <a:t> </a:t>
            </a:r>
            <a:r>
              <a:rPr lang="en-US" sz="2800" dirty="0" err="1"/>
              <a:t>động</a:t>
            </a:r>
            <a:r>
              <a:rPr lang="en-US" sz="2800" dirty="0"/>
              <a:t> (operation definition)</a:t>
            </a:r>
          </a:p>
          <a:p>
            <a:pPr lvl="1">
              <a:defRPr/>
            </a:pPr>
            <a:r>
              <a:rPr lang="en-US" sz="2400" dirty="0" err="1"/>
              <a:t>Tên</a:t>
            </a:r>
            <a:r>
              <a:rPr lang="en-US" sz="2400" dirty="0"/>
              <a:t> </a:t>
            </a:r>
            <a:r>
              <a:rPr lang="en-US" sz="2400" dirty="0" err="1"/>
              <a:t>gọi</a:t>
            </a:r>
            <a:r>
              <a:rPr lang="en-US" sz="2400" dirty="0"/>
              <a:t> </a:t>
            </a:r>
            <a:r>
              <a:rPr lang="en-US" sz="2400" dirty="0" err="1"/>
              <a:t>cần</a:t>
            </a:r>
            <a:r>
              <a:rPr lang="en-US" sz="2400" dirty="0"/>
              <a:t> </a:t>
            </a:r>
            <a:r>
              <a:rPr lang="en-US" sz="2400" dirty="0" err="1"/>
              <a:t>phản</a:t>
            </a:r>
            <a:r>
              <a:rPr lang="en-US" sz="2400" dirty="0"/>
              <a:t> </a:t>
            </a:r>
            <a:r>
              <a:rPr lang="en-US" sz="2400" dirty="0" err="1"/>
              <a:t>ánh</a:t>
            </a:r>
            <a:r>
              <a:rPr lang="en-US" sz="2400" dirty="0"/>
              <a:t> kết quả </a:t>
            </a:r>
            <a:r>
              <a:rPr lang="en-US" sz="2400" dirty="0" err="1"/>
              <a:t>của</a:t>
            </a:r>
            <a:r>
              <a:rPr lang="en-US" sz="2400" dirty="0"/>
              <a:t> </a:t>
            </a:r>
            <a:r>
              <a:rPr lang="en-US" sz="2400" dirty="0" err="1"/>
              <a:t>hoạt</a:t>
            </a:r>
            <a:r>
              <a:rPr lang="en-US" sz="2400" dirty="0"/>
              <a:t> </a:t>
            </a:r>
            <a:r>
              <a:rPr lang="en-US" sz="2400" dirty="0" err="1"/>
              <a:t>động</a:t>
            </a:r>
            <a:endParaRPr lang="en-US" sz="2400" dirty="0"/>
          </a:p>
          <a:p>
            <a:pPr lvl="1">
              <a:defRPr/>
            </a:pPr>
            <a:r>
              <a:rPr lang="en-US" sz="2400" dirty="0" err="1"/>
              <a:t>Mô</a:t>
            </a:r>
            <a:r>
              <a:rPr lang="en-US" sz="2400" dirty="0"/>
              <a:t> </a:t>
            </a:r>
            <a:r>
              <a:rPr lang="en-US" sz="2400" dirty="0" err="1"/>
              <a:t>tả</a:t>
            </a:r>
            <a:r>
              <a:rPr lang="en-US" sz="2400" dirty="0"/>
              <a:t> </a:t>
            </a:r>
            <a:r>
              <a:rPr lang="en-US" sz="2400" dirty="0" err="1"/>
              <a:t>hoạt</a:t>
            </a:r>
            <a:r>
              <a:rPr lang="en-US" sz="2400" dirty="0"/>
              <a:t> </a:t>
            </a:r>
            <a:r>
              <a:rPr lang="en-US" sz="2400" dirty="0" err="1"/>
              <a:t>động</a:t>
            </a:r>
            <a:r>
              <a:rPr lang="en-US" sz="2400" dirty="0"/>
              <a:t> </a:t>
            </a:r>
            <a:r>
              <a:rPr lang="en-US" sz="2400" dirty="0" err="1"/>
              <a:t>làm</a:t>
            </a:r>
            <a:r>
              <a:rPr lang="en-US" sz="2400" dirty="0"/>
              <a:t> </a:t>
            </a:r>
            <a:r>
              <a:rPr lang="en-US" sz="2400" dirty="0" err="1"/>
              <a:t>gì</a:t>
            </a:r>
            <a:r>
              <a:rPr lang="en-US" sz="2400" dirty="0"/>
              <a:t>, các tham </a:t>
            </a:r>
            <a:r>
              <a:rPr lang="en-US" sz="2400" dirty="0" err="1"/>
              <a:t>số</a:t>
            </a:r>
            <a:r>
              <a:rPr lang="en-US" sz="2400" dirty="0"/>
              <a:t> </a:t>
            </a:r>
            <a:r>
              <a:rPr lang="en-US" sz="2400" dirty="0" err="1"/>
              <a:t>và</a:t>
            </a:r>
            <a:r>
              <a:rPr lang="en-US" sz="2400" dirty="0"/>
              <a:t> kết quả</a:t>
            </a:r>
          </a:p>
          <a:p>
            <a:pPr>
              <a:defRPr/>
            </a:pPr>
            <a:r>
              <a:rPr lang="en-US" sz="2800" dirty="0"/>
              <a:t>Tài liệu giao diện (interface documentation)</a:t>
            </a:r>
          </a:p>
          <a:p>
            <a:pPr lvl="1">
              <a:defRPr/>
            </a:pPr>
            <a:r>
              <a:rPr lang="en-US" sz="2400" dirty="0" err="1"/>
              <a:t>Gói</a:t>
            </a:r>
            <a:r>
              <a:rPr lang="en-US" sz="2400" dirty="0"/>
              <a:t> </a:t>
            </a:r>
            <a:r>
              <a:rPr lang="en-US" sz="2400" dirty="0" err="1"/>
              <a:t>hỗ</a:t>
            </a:r>
            <a:r>
              <a:rPr lang="en-US" sz="2400" dirty="0"/>
              <a:t> </a:t>
            </a:r>
            <a:r>
              <a:rPr lang="en-US" sz="2400" dirty="0" err="1"/>
              <a:t>trợ</a:t>
            </a:r>
            <a:r>
              <a:rPr lang="en-US" sz="2400" dirty="0"/>
              <a:t> </a:t>
            </a:r>
            <a:r>
              <a:rPr lang="en-US" sz="2400" dirty="0" err="1"/>
              <a:t>thông</a:t>
            </a:r>
            <a:r>
              <a:rPr lang="en-US" sz="2400" dirty="0"/>
              <a:t> tin: </a:t>
            </a:r>
            <a:r>
              <a:rPr lang="en-US" sz="2400" dirty="0" err="1"/>
              <a:t>biểu</a:t>
            </a:r>
            <a:r>
              <a:rPr lang="en-US" sz="2400" dirty="0"/>
              <a:t> </a:t>
            </a:r>
            <a:r>
              <a:rPr lang="en-US" sz="2400" dirty="0" err="1"/>
              <a:t>đồ</a:t>
            </a:r>
            <a:r>
              <a:rPr lang="en-US" sz="2400" dirty="0"/>
              <a:t> </a:t>
            </a:r>
            <a:r>
              <a:rPr lang="en-US" sz="2400" dirty="0" err="1"/>
              <a:t>trình</a:t>
            </a:r>
            <a:r>
              <a:rPr lang="en-US" sz="2400" dirty="0"/>
              <a:t> tự, </a:t>
            </a:r>
            <a:r>
              <a:rPr lang="en-US" sz="2400" dirty="0" err="1"/>
              <a:t>biểu</a:t>
            </a:r>
            <a:r>
              <a:rPr lang="en-US" sz="2400" dirty="0"/>
              <a:t> </a:t>
            </a:r>
            <a:r>
              <a:rPr lang="en-US" sz="2400" dirty="0" err="1"/>
              <a:t>đồ</a:t>
            </a:r>
            <a:r>
              <a:rPr lang="en-US" sz="2400" dirty="0"/>
              <a:t> </a:t>
            </a:r>
            <a:r>
              <a:rPr lang="en-US" sz="2400" dirty="0" err="1"/>
              <a:t>trạng</a:t>
            </a:r>
            <a:r>
              <a:rPr lang="en-US" sz="2400" dirty="0"/>
              <a:t> </a:t>
            </a:r>
            <a:r>
              <a:rPr lang="en-US" sz="2400" dirty="0" err="1"/>
              <a:t>thái</a:t>
            </a:r>
            <a:r>
              <a:rPr lang="en-US" sz="2400" dirty="0"/>
              <a:t>, </a:t>
            </a:r>
            <a:r>
              <a:rPr lang="en-US" sz="2400" dirty="0" err="1"/>
              <a:t>kế</a:t>
            </a:r>
            <a:r>
              <a:rPr lang="en-US" sz="2400" dirty="0"/>
              <a:t> </a:t>
            </a:r>
            <a:r>
              <a:rPr lang="en-US" sz="2400" dirty="0" err="1"/>
              <a:t>hoạch</a:t>
            </a:r>
            <a:r>
              <a:rPr lang="en-US" sz="2400" dirty="0"/>
              <a:t> </a:t>
            </a:r>
            <a:r>
              <a:rPr lang="en-US" sz="2400" dirty="0" err="1"/>
              <a:t>kiểm</a:t>
            </a:r>
            <a:r>
              <a:rPr lang="en-US" sz="2400" dirty="0"/>
              <a:t> </a:t>
            </a:r>
            <a:r>
              <a:rPr lang="en-US" sz="2400" dirty="0" err="1"/>
              <a:t>thử</a:t>
            </a:r>
            <a:r>
              <a:rPr lang="en-US" sz="2400" dirty="0"/>
              <a:t>(test plans), v.v.</a:t>
            </a:r>
          </a:p>
        </p:txBody>
      </p:sp>
      <p:pic>
        <p:nvPicPr>
          <p:cNvPr id="67587" name="Picture 92" descr="ooad_07_2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6013" y="1041400"/>
            <a:ext cx="2070100" cy="229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9" name="Text Box 39"/>
          <p:cNvSpPr txBox="1">
            <a:spLocks noChangeArrowheads="1"/>
          </p:cNvSpPr>
          <p:nvPr/>
        </p:nvSpPr>
        <p:spPr bwMode="auto">
          <a:xfrm>
            <a:off x="376238" y="6019800"/>
            <a:ext cx="8475662"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dirty="0">
                <a:solidFill>
                  <a:srgbClr val="00CCFF"/>
                </a:solidFill>
              </a:rPr>
              <a:t>Tất </a:t>
            </a:r>
            <a:r>
              <a:rPr lang="en-US" sz="2400" dirty="0" err="1">
                <a:solidFill>
                  <a:srgbClr val="00CCFF"/>
                </a:solidFill>
              </a:rPr>
              <a:t>cả</a:t>
            </a:r>
            <a:r>
              <a:rPr lang="en-US" sz="2400" dirty="0">
                <a:solidFill>
                  <a:srgbClr val="00CCFF"/>
                </a:solidFill>
              </a:rPr>
              <a:t> các lớp phân </a:t>
            </a:r>
            <a:r>
              <a:rPr lang="en-US" sz="2400" dirty="0" err="1">
                <a:solidFill>
                  <a:srgbClr val="00CCFF"/>
                </a:solidFill>
              </a:rPr>
              <a:t>tích</a:t>
            </a:r>
            <a:r>
              <a:rPr lang="en-US" sz="2400" dirty="0">
                <a:solidFill>
                  <a:srgbClr val="00CCFF"/>
                </a:solidFill>
              </a:rPr>
              <a:t> khác được </a:t>
            </a:r>
            <a:r>
              <a:rPr lang="en-US" sz="2400" dirty="0" err="1">
                <a:solidFill>
                  <a:srgbClr val="00CCFF"/>
                </a:solidFill>
              </a:rPr>
              <a:t>ánh</a:t>
            </a:r>
            <a:r>
              <a:rPr lang="en-US" sz="2400" dirty="0">
                <a:solidFill>
                  <a:srgbClr val="00CCFF"/>
                </a:solidFill>
              </a:rPr>
              <a:t> </a:t>
            </a:r>
            <a:r>
              <a:rPr lang="en-US" sz="2400" dirty="0" err="1">
                <a:solidFill>
                  <a:srgbClr val="00CCFF"/>
                </a:solidFill>
              </a:rPr>
              <a:t>xạ</a:t>
            </a:r>
            <a:r>
              <a:rPr lang="en-US" sz="2400" dirty="0">
                <a:solidFill>
                  <a:srgbClr val="00CCFF"/>
                </a:solidFill>
              </a:rPr>
              <a:t> 1-1 </a:t>
            </a:r>
            <a:r>
              <a:rPr lang="en-US" sz="2400" dirty="0" err="1">
                <a:solidFill>
                  <a:srgbClr val="00CCFF"/>
                </a:solidFill>
              </a:rPr>
              <a:t>tới</a:t>
            </a:r>
            <a:r>
              <a:rPr lang="en-US" sz="2400" dirty="0">
                <a:solidFill>
                  <a:srgbClr val="00CCFF"/>
                </a:solidFill>
              </a:rPr>
              <a:t> các lớp thiết </a:t>
            </a:r>
            <a:r>
              <a:rPr lang="en-US" sz="2400" dirty="0" err="1">
                <a:solidFill>
                  <a:srgbClr val="00CCFF"/>
                </a:solidFill>
              </a:rPr>
              <a:t>kế</a:t>
            </a:r>
            <a:r>
              <a:rPr lang="en-US" sz="2400" dirty="0">
                <a:solidFill>
                  <a:srgbClr val="00CCFF"/>
                </a:solidFill>
              </a:rPr>
              <a:t>.</a:t>
            </a:r>
          </a:p>
        </p:txBody>
      </p:sp>
      <p:sp>
        <p:nvSpPr>
          <p:cNvPr id="389160" name="Text Box 40"/>
          <p:cNvSpPr txBox="1">
            <a:spLocks noChangeArrowheads="1"/>
          </p:cNvSpPr>
          <p:nvPr/>
        </p:nvSpPr>
        <p:spPr bwMode="auto">
          <a:xfrm>
            <a:off x="452438" y="952500"/>
            <a:ext cx="292100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600" i="1">
                <a:solidFill>
                  <a:srgbClr val="00CCFF"/>
                </a:solidFill>
              </a:rPr>
              <a:t>Analysis</a:t>
            </a:r>
          </a:p>
        </p:txBody>
      </p:sp>
      <p:sp>
        <p:nvSpPr>
          <p:cNvPr id="389161" name="Text Box 41"/>
          <p:cNvSpPr txBox="1">
            <a:spLocks noChangeArrowheads="1"/>
          </p:cNvSpPr>
          <p:nvPr/>
        </p:nvSpPr>
        <p:spPr bwMode="auto">
          <a:xfrm>
            <a:off x="5426075" y="952500"/>
            <a:ext cx="292100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600" i="1">
                <a:solidFill>
                  <a:srgbClr val="00CCFF"/>
                </a:solidFill>
              </a:rPr>
              <a:t>Design</a:t>
            </a:r>
          </a:p>
        </p:txBody>
      </p:sp>
      <p:sp>
        <p:nvSpPr>
          <p:cNvPr id="389162" name="Rectangle 42"/>
          <p:cNvSpPr>
            <a:spLocks noGrp="1" noChangeArrowheads="1"/>
          </p:cNvSpPr>
          <p:nvPr>
            <p:ph type="title"/>
          </p:nvPr>
        </p:nvSpPr>
        <p:spPr>
          <a:xfrm>
            <a:off x="457200" y="342900"/>
            <a:ext cx="8229600" cy="635000"/>
          </a:xfrm>
        </p:spPr>
        <p:txBody>
          <a:bodyPr>
            <a:normAutofit fontScale="90000"/>
          </a:bodyPr>
          <a:lstStyle/>
          <a:p>
            <a:pPr>
              <a:defRPr/>
            </a:pPr>
            <a:r>
              <a:rPr lang="en-US" sz="3200"/>
              <a:t>Example: Design Subsystems and Interfaces</a:t>
            </a:r>
          </a:p>
        </p:txBody>
      </p:sp>
      <p:sp>
        <p:nvSpPr>
          <p:cNvPr id="389122" name="AutoShape 2"/>
          <p:cNvSpPr>
            <a:spLocks noChangeArrowheads="1"/>
          </p:cNvSpPr>
          <p:nvPr/>
        </p:nvSpPr>
        <p:spPr bwMode="auto">
          <a:xfrm>
            <a:off x="3629025" y="2035175"/>
            <a:ext cx="825500" cy="604838"/>
          </a:xfrm>
          <a:prstGeom prst="rightArrow">
            <a:avLst>
              <a:gd name="adj1" fmla="val 50000"/>
              <a:gd name="adj2" fmla="val 34121"/>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9638" name="Rectangle 126"/>
          <p:cNvSpPr>
            <a:spLocks noChangeArrowheads="1"/>
          </p:cNvSpPr>
          <p:nvPr/>
        </p:nvSpPr>
        <p:spPr bwMode="auto">
          <a:xfrm>
            <a:off x="822325" y="1511300"/>
            <a:ext cx="1982788" cy="1593850"/>
          </a:xfrm>
          <a:prstGeom prst="rect">
            <a:avLst/>
          </a:prstGeom>
          <a:solidFill>
            <a:srgbClr val="FFFFCC"/>
          </a:solidFill>
          <a:ln w="0">
            <a:solidFill>
              <a:srgbClr val="990033"/>
            </a:solidFill>
            <a:miter lim="800000"/>
            <a:headEnd/>
            <a:tailEnd/>
          </a:ln>
        </p:spPr>
        <p:txBody>
          <a:bodyPr/>
          <a:lstStyle/>
          <a:p>
            <a:endParaRPr lang="en-GB"/>
          </a:p>
        </p:txBody>
      </p:sp>
      <p:sp>
        <p:nvSpPr>
          <p:cNvPr id="69639" name="Rectangle 127"/>
          <p:cNvSpPr>
            <a:spLocks noChangeArrowheads="1"/>
          </p:cNvSpPr>
          <p:nvPr/>
        </p:nvSpPr>
        <p:spPr bwMode="auto">
          <a:xfrm>
            <a:off x="1214438" y="1887538"/>
            <a:ext cx="12160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BillingSystem</a:t>
            </a:r>
            <a:endParaRPr lang="en-US" sz="1600"/>
          </a:p>
        </p:txBody>
      </p:sp>
      <p:sp>
        <p:nvSpPr>
          <p:cNvPr id="69640" name="Rectangle 128"/>
          <p:cNvSpPr>
            <a:spLocks noChangeArrowheads="1"/>
          </p:cNvSpPr>
          <p:nvPr/>
        </p:nvSpPr>
        <p:spPr bwMode="auto">
          <a:xfrm>
            <a:off x="822325" y="2276475"/>
            <a:ext cx="1982788" cy="82867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41" name="Rectangle 129"/>
          <p:cNvSpPr>
            <a:spLocks noChangeArrowheads="1"/>
          </p:cNvSpPr>
          <p:nvPr/>
        </p:nvSpPr>
        <p:spPr bwMode="auto">
          <a:xfrm>
            <a:off x="822325" y="2443163"/>
            <a:ext cx="1982788" cy="661987"/>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42" name="Rectangle 130"/>
          <p:cNvSpPr>
            <a:spLocks noChangeArrowheads="1"/>
          </p:cNvSpPr>
          <p:nvPr/>
        </p:nvSpPr>
        <p:spPr bwMode="auto">
          <a:xfrm>
            <a:off x="922338" y="2628900"/>
            <a:ext cx="11525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//submit bill()</a:t>
            </a:r>
            <a:endParaRPr lang="en-US" sz="1600"/>
          </a:p>
        </p:txBody>
      </p:sp>
      <p:sp>
        <p:nvSpPr>
          <p:cNvPr id="69643" name="Rectangle 131"/>
          <p:cNvSpPr>
            <a:spLocks noChangeArrowheads="1"/>
          </p:cNvSpPr>
          <p:nvPr/>
        </p:nvSpPr>
        <p:spPr bwMode="auto">
          <a:xfrm>
            <a:off x="1165225" y="1593850"/>
            <a:ext cx="132238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69644" name="Rectangle 95"/>
          <p:cNvSpPr>
            <a:spLocks noChangeArrowheads="1"/>
          </p:cNvSpPr>
          <p:nvPr/>
        </p:nvSpPr>
        <p:spPr bwMode="auto">
          <a:xfrm>
            <a:off x="6330950" y="1593850"/>
            <a:ext cx="1146175" cy="723900"/>
          </a:xfrm>
          <a:prstGeom prst="rect">
            <a:avLst/>
          </a:prstGeom>
          <a:solidFill>
            <a:srgbClr val="FFFFCC"/>
          </a:solidFill>
          <a:ln w="0">
            <a:solidFill>
              <a:srgbClr val="990033"/>
            </a:solidFill>
            <a:miter lim="800000"/>
            <a:headEnd/>
            <a:tailEnd/>
          </a:ln>
        </p:spPr>
        <p:txBody>
          <a:bodyPr/>
          <a:lstStyle/>
          <a:p>
            <a:endParaRPr lang="en-GB"/>
          </a:p>
        </p:txBody>
      </p:sp>
      <p:sp>
        <p:nvSpPr>
          <p:cNvPr id="69645" name="Rectangle 98"/>
          <p:cNvSpPr>
            <a:spLocks noChangeArrowheads="1"/>
          </p:cNvSpPr>
          <p:nvPr/>
        </p:nvSpPr>
        <p:spPr bwMode="auto">
          <a:xfrm>
            <a:off x="6430963" y="2078038"/>
            <a:ext cx="95408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Billing System</a:t>
            </a:r>
            <a:endParaRPr lang="en-US"/>
          </a:p>
        </p:txBody>
      </p:sp>
      <p:sp>
        <p:nvSpPr>
          <p:cNvPr id="69646" name="Rectangle 99"/>
          <p:cNvSpPr>
            <a:spLocks noChangeArrowheads="1"/>
          </p:cNvSpPr>
          <p:nvPr/>
        </p:nvSpPr>
        <p:spPr bwMode="auto">
          <a:xfrm>
            <a:off x="6364288" y="1898650"/>
            <a:ext cx="10826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69647" name="Rectangle 100"/>
          <p:cNvSpPr>
            <a:spLocks noChangeArrowheads="1"/>
          </p:cNvSpPr>
          <p:nvPr/>
        </p:nvSpPr>
        <p:spPr bwMode="auto">
          <a:xfrm>
            <a:off x="5238750" y="2863850"/>
            <a:ext cx="3352800" cy="661988"/>
          </a:xfrm>
          <a:prstGeom prst="rect">
            <a:avLst/>
          </a:prstGeom>
          <a:solidFill>
            <a:srgbClr val="FFFFCC"/>
          </a:solidFill>
          <a:ln w="0">
            <a:solidFill>
              <a:srgbClr val="990033"/>
            </a:solidFill>
            <a:miter lim="800000"/>
            <a:headEnd/>
            <a:tailEnd/>
          </a:ln>
        </p:spPr>
        <p:txBody>
          <a:bodyPr/>
          <a:lstStyle/>
          <a:p>
            <a:endParaRPr lang="en-GB"/>
          </a:p>
        </p:txBody>
      </p:sp>
      <p:sp>
        <p:nvSpPr>
          <p:cNvPr id="69648" name="Rectangle 101"/>
          <p:cNvSpPr>
            <a:spLocks noChangeArrowheads="1"/>
          </p:cNvSpPr>
          <p:nvPr/>
        </p:nvSpPr>
        <p:spPr bwMode="auto">
          <a:xfrm>
            <a:off x="6453188" y="2908300"/>
            <a:ext cx="9540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IBillingSystem</a:t>
            </a:r>
            <a:endParaRPr lang="en-US"/>
          </a:p>
        </p:txBody>
      </p:sp>
      <p:sp>
        <p:nvSpPr>
          <p:cNvPr id="69649" name="Rectangle 102"/>
          <p:cNvSpPr>
            <a:spLocks noChangeArrowheads="1"/>
          </p:cNvSpPr>
          <p:nvPr/>
        </p:nvSpPr>
        <p:spPr bwMode="auto">
          <a:xfrm>
            <a:off x="5238750" y="3100388"/>
            <a:ext cx="3352800" cy="4254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0" name="Rectangle 103"/>
          <p:cNvSpPr>
            <a:spLocks noChangeArrowheads="1"/>
          </p:cNvSpPr>
          <p:nvPr/>
        </p:nvSpPr>
        <p:spPr bwMode="auto">
          <a:xfrm>
            <a:off x="5238750" y="3189288"/>
            <a:ext cx="3352800" cy="3365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1" name="Rectangle 104"/>
          <p:cNvSpPr>
            <a:spLocks noChangeArrowheads="1"/>
          </p:cNvSpPr>
          <p:nvPr/>
        </p:nvSpPr>
        <p:spPr bwMode="auto">
          <a:xfrm>
            <a:off x="5257800" y="3276600"/>
            <a:ext cx="38131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submitBill(forTuition : Double, forStudent : Student)</a:t>
            </a:r>
            <a:endParaRPr lang="en-US" sz="1400"/>
          </a:p>
        </p:txBody>
      </p:sp>
      <p:sp>
        <p:nvSpPr>
          <p:cNvPr id="69652" name="Line 105"/>
          <p:cNvSpPr>
            <a:spLocks noChangeShapeType="1"/>
          </p:cNvSpPr>
          <p:nvPr/>
        </p:nvSpPr>
        <p:spPr bwMode="auto">
          <a:xfrm>
            <a:off x="6904038" y="2317750"/>
            <a:ext cx="0" cy="31115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9653" name="Freeform 106"/>
          <p:cNvSpPr>
            <a:spLocks/>
          </p:cNvSpPr>
          <p:nvPr/>
        </p:nvSpPr>
        <p:spPr bwMode="auto">
          <a:xfrm>
            <a:off x="6824663" y="2628900"/>
            <a:ext cx="157162" cy="212725"/>
          </a:xfrm>
          <a:custGeom>
            <a:avLst/>
            <a:gdLst>
              <a:gd name="T0" fmla="*/ 2147483647 w 99"/>
              <a:gd name="T1" fmla="*/ 2147483647 h 134"/>
              <a:gd name="T2" fmla="*/ 2147483647 w 99"/>
              <a:gd name="T3" fmla="*/ 0 h 134"/>
              <a:gd name="T4" fmla="*/ 0 w 99"/>
              <a:gd name="T5" fmla="*/ 0 h 134"/>
              <a:gd name="T6" fmla="*/ 2147483647 w 99"/>
              <a:gd name="T7" fmla="*/ 2147483647 h 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4">
                <a:moveTo>
                  <a:pt x="50" y="134"/>
                </a:moveTo>
                <a:lnTo>
                  <a:pt x="99" y="0"/>
                </a:lnTo>
                <a:lnTo>
                  <a:pt x="0" y="0"/>
                </a:lnTo>
                <a:lnTo>
                  <a:pt x="50" y="134"/>
                </a:lnTo>
                <a:close/>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9158" name="AutoShape 38"/>
          <p:cNvSpPr>
            <a:spLocks noChangeArrowheads="1"/>
          </p:cNvSpPr>
          <p:nvPr/>
        </p:nvSpPr>
        <p:spPr bwMode="auto">
          <a:xfrm>
            <a:off x="3630613" y="3968750"/>
            <a:ext cx="825500" cy="604838"/>
          </a:xfrm>
          <a:prstGeom prst="rightArrow">
            <a:avLst>
              <a:gd name="adj1" fmla="val 50000"/>
              <a:gd name="adj2" fmla="val 34121"/>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9655" name="Rectangle 86"/>
          <p:cNvSpPr>
            <a:spLocks noChangeArrowheads="1"/>
          </p:cNvSpPr>
          <p:nvPr/>
        </p:nvSpPr>
        <p:spPr bwMode="auto">
          <a:xfrm>
            <a:off x="542925" y="3652838"/>
            <a:ext cx="2571750" cy="1363662"/>
          </a:xfrm>
          <a:prstGeom prst="rect">
            <a:avLst/>
          </a:prstGeom>
          <a:solidFill>
            <a:srgbClr val="FFFFCC"/>
          </a:solidFill>
          <a:ln w="0">
            <a:solidFill>
              <a:srgbClr val="990033"/>
            </a:solidFill>
            <a:miter lim="800000"/>
            <a:headEnd/>
            <a:tailEnd/>
          </a:ln>
        </p:spPr>
        <p:txBody>
          <a:bodyPr/>
          <a:lstStyle/>
          <a:p>
            <a:endParaRPr lang="en-GB"/>
          </a:p>
        </p:txBody>
      </p:sp>
      <p:sp>
        <p:nvSpPr>
          <p:cNvPr id="69656" name="Rectangle 87"/>
          <p:cNvSpPr>
            <a:spLocks noChangeArrowheads="1"/>
          </p:cNvSpPr>
          <p:nvPr/>
        </p:nvSpPr>
        <p:spPr bwMode="auto">
          <a:xfrm>
            <a:off x="768350" y="4006850"/>
            <a:ext cx="20304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1600"/>
          </a:p>
        </p:txBody>
      </p:sp>
      <p:sp>
        <p:nvSpPr>
          <p:cNvPr id="69657" name="Rectangle 88"/>
          <p:cNvSpPr>
            <a:spLocks noChangeArrowheads="1"/>
          </p:cNvSpPr>
          <p:nvPr/>
        </p:nvSpPr>
        <p:spPr bwMode="auto">
          <a:xfrm>
            <a:off x="542925" y="4308475"/>
            <a:ext cx="2571750" cy="7080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8" name="Rectangle 89"/>
          <p:cNvSpPr>
            <a:spLocks noChangeArrowheads="1"/>
          </p:cNvSpPr>
          <p:nvPr/>
        </p:nvSpPr>
        <p:spPr bwMode="auto">
          <a:xfrm>
            <a:off x="542925" y="4449763"/>
            <a:ext cx="2571750" cy="566737"/>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59" name="Rectangle 90"/>
          <p:cNvSpPr>
            <a:spLocks noChangeArrowheads="1"/>
          </p:cNvSpPr>
          <p:nvPr/>
        </p:nvSpPr>
        <p:spPr bwMode="auto">
          <a:xfrm>
            <a:off x="596900" y="4627563"/>
            <a:ext cx="20367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//get course offerings()</a:t>
            </a:r>
            <a:endParaRPr lang="en-US" sz="1600"/>
          </a:p>
        </p:txBody>
      </p:sp>
      <p:sp>
        <p:nvSpPr>
          <p:cNvPr id="69660" name="Rectangle 91"/>
          <p:cNvSpPr>
            <a:spLocks noChangeArrowheads="1"/>
          </p:cNvSpPr>
          <p:nvPr/>
        </p:nvSpPr>
        <p:spPr bwMode="auto">
          <a:xfrm>
            <a:off x="1074738" y="3722688"/>
            <a:ext cx="1322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&lt;&lt;boundary&gt;&gt;</a:t>
            </a:r>
            <a:endParaRPr lang="en-US" sz="1600"/>
          </a:p>
        </p:txBody>
      </p:sp>
      <p:sp>
        <p:nvSpPr>
          <p:cNvPr id="69661" name="Rectangle 109"/>
          <p:cNvSpPr>
            <a:spLocks noChangeArrowheads="1"/>
          </p:cNvSpPr>
          <p:nvPr/>
        </p:nvSpPr>
        <p:spPr bwMode="auto">
          <a:xfrm>
            <a:off x="5700713" y="3805238"/>
            <a:ext cx="1706562" cy="835025"/>
          </a:xfrm>
          <a:prstGeom prst="rect">
            <a:avLst/>
          </a:prstGeom>
          <a:solidFill>
            <a:srgbClr val="FFFFCC"/>
          </a:solidFill>
          <a:ln w="0">
            <a:solidFill>
              <a:srgbClr val="990033"/>
            </a:solidFill>
            <a:miter lim="800000"/>
            <a:headEnd/>
            <a:tailEnd/>
          </a:ln>
        </p:spPr>
        <p:txBody>
          <a:bodyPr/>
          <a:lstStyle/>
          <a:p>
            <a:endParaRPr lang="en-GB"/>
          </a:p>
        </p:txBody>
      </p:sp>
      <p:sp>
        <p:nvSpPr>
          <p:cNvPr id="69662" name="Rectangle 112"/>
          <p:cNvSpPr>
            <a:spLocks noChangeArrowheads="1"/>
          </p:cNvSpPr>
          <p:nvPr/>
        </p:nvSpPr>
        <p:spPr bwMode="auto">
          <a:xfrm>
            <a:off x="5741988" y="4389438"/>
            <a:ext cx="164782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Course Catalog System </a:t>
            </a:r>
          </a:p>
        </p:txBody>
      </p:sp>
      <p:sp>
        <p:nvSpPr>
          <p:cNvPr id="69663" name="Rectangle 114"/>
          <p:cNvSpPr>
            <a:spLocks noChangeArrowheads="1"/>
          </p:cNvSpPr>
          <p:nvPr/>
        </p:nvSpPr>
        <p:spPr bwMode="auto">
          <a:xfrm>
            <a:off x="6022975" y="4210050"/>
            <a:ext cx="10826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a:p>
        </p:txBody>
      </p:sp>
      <p:sp>
        <p:nvSpPr>
          <p:cNvPr id="69664" name="Rectangle 115"/>
          <p:cNvSpPr>
            <a:spLocks noChangeArrowheads="1"/>
          </p:cNvSpPr>
          <p:nvPr/>
        </p:nvSpPr>
        <p:spPr bwMode="auto">
          <a:xfrm>
            <a:off x="2743200" y="5199063"/>
            <a:ext cx="5148263" cy="754062"/>
          </a:xfrm>
          <a:prstGeom prst="rect">
            <a:avLst/>
          </a:prstGeom>
          <a:solidFill>
            <a:srgbClr val="FFFFCC"/>
          </a:solidFill>
          <a:ln w="0">
            <a:solidFill>
              <a:srgbClr val="990033"/>
            </a:solidFill>
            <a:miter lim="800000"/>
            <a:headEnd/>
            <a:tailEnd/>
          </a:ln>
        </p:spPr>
        <p:txBody>
          <a:bodyPr/>
          <a:lstStyle/>
          <a:p>
            <a:endParaRPr lang="en-GB"/>
          </a:p>
        </p:txBody>
      </p:sp>
      <p:sp>
        <p:nvSpPr>
          <p:cNvPr id="69665" name="Rectangle 116"/>
          <p:cNvSpPr>
            <a:spLocks noChangeArrowheads="1"/>
          </p:cNvSpPr>
          <p:nvPr/>
        </p:nvSpPr>
        <p:spPr bwMode="auto">
          <a:xfrm>
            <a:off x="4826000" y="5245100"/>
            <a:ext cx="1562100"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ICourseCatalogSystem</a:t>
            </a:r>
            <a:endParaRPr lang="en-US"/>
          </a:p>
        </p:txBody>
      </p:sp>
      <p:sp>
        <p:nvSpPr>
          <p:cNvPr id="69666" name="Rectangle 117"/>
          <p:cNvSpPr>
            <a:spLocks noChangeArrowheads="1"/>
          </p:cNvSpPr>
          <p:nvPr/>
        </p:nvSpPr>
        <p:spPr bwMode="auto">
          <a:xfrm>
            <a:off x="2743200" y="5464175"/>
            <a:ext cx="5148263" cy="4889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67" name="Rectangle 118"/>
          <p:cNvSpPr>
            <a:spLocks noChangeArrowheads="1"/>
          </p:cNvSpPr>
          <p:nvPr/>
        </p:nvSpPr>
        <p:spPr bwMode="auto">
          <a:xfrm>
            <a:off x="2743200" y="5573713"/>
            <a:ext cx="5148263" cy="37941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68" name="Rectangle 119"/>
          <p:cNvSpPr>
            <a:spLocks noChangeArrowheads="1"/>
          </p:cNvSpPr>
          <p:nvPr/>
        </p:nvSpPr>
        <p:spPr bwMode="auto">
          <a:xfrm>
            <a:off x="2905125" y="5545138"/>
            <a:ext cx="6270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getCourseOfferings(forSemester : Semester, forStudent : Student) : CourseOfferingList</a:t>
            </a:r>
            <a:endParaRPr lang="en-US" sz="1400"/>
          </a:p>
        </p:txBody>
      </p:sp>
      <p:sp>
        <p:nvSpPr>
          <p:cNvPr id="69669" name="Line 120"/>
          <p:cNvSpPr>
            <a:spLocks noChangeShapeType="1"/>
          </p:cNvSpPr>
          <p:nvPr/>
        </p:nvSpPr>
        <p:spPr bwMode="auto">
          <a:xfrm>
            <a:off x="6275388" y="4640263"/>
            <a:ext cx="1587" cy="31750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9670" name="Freeform 121"/>
          <p:cNvSpPr>
            <a:spLocks/>
          </p:cNvSpPr>
          <p:nvPr/>
        </p:nvSpPr>
        <p:spPr bwMode="auto">
          <a:xfrm>
            <a:off x="6173788" y="4973638"/>
            <a:ext cx="158750" cy="225425"/>
          </a:xfrm>
          <a:custGeom>
            <a:avLst/>
            <a:gdLst>
              <a:gd name="T0" fmla="*/ 2147483647 w 100"/>
              <a:gd name="T1" fmla="*/ 2147483647 h 142"/>
              <a:gd name="T2" fmla="*/ 2147483647 w 100"/>
              <a:gd name="T3" fmla="*/ 0 h 142"/>
              <a:gd name="T4" fmla="*/ 0 w 100"/>
              <a:gd name="T5" fmla="*/ 0 h 142"/>
              <a:gd name="T6" fmla="*/ 2147483647 w 100"/>
              <a:gd name="T7" fmla="*/ 2147483647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142"/>
                </a:moveTo>
                <a:lnTo>
                  <a:pt x="100" y="0"/>
                </a:lnTo>
                <a:lnTo>
                  <a:pt x="0" y="0"/>
                </a:lnTo>
                <a:lnTo>
                  <a:pt x="50" y="142"/>
                </a:lnTo>
                <a:close/>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671" name="Rectangle 124"/>
          <p:cNvSpPr>
            <a:spLocks noChangeArrowheads="1"/>
          </p:cNvSpPr>
          <p:nvPr/>
        </p:nvSpPr>
        <p:spPr bwMode="auto">
          <a:xfrm>
            <a:off x="2905125" y="5697538"/>
            <a:ext cx="8540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initialize()</a:t>
            </a:r>
            <a:endParaRPr lang="en-US" sz="1600"/>
          </a:p>
        </p:txBody>
      </p:sp>
      <p:grpSp>
        <p:nvGrpSpPr>
          <p:cNvPr id="69672" name="Group 137"/>
          <p:cNvGrpSpPr>
            <a:grpSpLocks/>
          </p:cNvGrpSpPr>
          <p:nvPr/>
        </p:nvGrpSpPr>
        <p:grpSpPr bwMode="auto">
          <a:xfrm>
            <a:off x="6659563" y="1641475"/>
            <a:ext cx="322262" cy="220663"/>
            <a:chOff x="4195" y="954"/>
            <a:chExt cx="203" cy="139"/>
          </a:xfrm>
        </p:grpSpPr>
        <p:sp>
          <p:nvSpPr>
            <p:cNvPr id="69677" name="Rectangle 134"/>
            <p:cNvSpPr>
              <a:spLocks noChangeArrowheads="1"/>
            </p:cNvSpPr>
            <p:nvPr/>
          </p:nvSpPr>
          <p:spPr bwMode="auto">
            <a:xfrm>
              <a:off x="4259" y="954"/>
              <a:ext cx="139" cy="139"/>
            </a:xfrm>
            <a:prstGeom prst="rect">
              <a:avLst/>
            </a:prstGeom>
            <a:solidFill>
              <a:srgbClr val="FFFFCC"/>
            </a:solidFill>
            <a:ln w="12700">
              <a:solidFill>
                <a:srgbClr val="990033"/>
              </a:solidFill>
              <a:miter lim="800000"/>
              <a:headEnd/>
              <a:tailEnd/>
            </a:ln>
          </p:spPr>
          <p:txBody>
            <a:bodyPr/>
            <a:lstStyle/>
            <a:p>
              <a:endParaRPr lang="en-GB"/>
            </a:p>
          </p:txBody>
        </p:sp>
        <p:sp>
          <p:nvSpPr>
            <p:cNvPr id="69678" name="Rectangle 135"/>
            <p:cNvSpPr>
              <a:spLocks noChangeArrowheads="1"/>
            </p:cNvSpPr>
            <p:nvPr/>
          </p:nvSpPr>
          <p:spPr bwMode="auto">
            <a:xfrm>
              <a:off x="4195" y="1035"/>
              <a:ext cx="100" cy="34"/>
            </a:xfrm>
            <a:prstGeom prst="rect">
              <a:avLst/>
            </a:prstGeom>
            <a:solidFill>
              <a:srgbClr val="FFFFCC"/>
            </a:solidFill>
            <a:ln w="12700">
              <a:solidFill>
                <a:srgbClr val="990033"/>
              </a:solidFill>
              <a:miter lim="800000"/>
              <a:headEnd/>
              <a:tailEnd/>
            </a:ln>
          </p:spPr>
          <p:txBody>
            <a:bodyPr/>
            <a:lstStyle/>
            <a:p>
              <a:endParaRPr lang="en-GB"/>
            </a:p>
          </p:txBody>
        </p:sp>
        <p:sp>
          <p:nvSpPr>
            <p:cNvPr id="69679" name="Rectangle 136"/>
            <p:cNvSpPr>
              <a:spLocks noChangeArrowheads="1"/>
            </p:cNvSpPr>
            <p:nvPr/>
          </p:nvSpPr>
          <p:spPr bwMode="auto">
            <a:xfrm>
              <a:off x="4195" y="983"/>
              <a:ext cx="100" cy="34"/>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69673" name="Group 138"/>
          <p:cNvGrpSpPr>
            <a:grpSpLocks/>
          </p:cNvGrpSpPr>
          <p:nvPr/>
        </p:nvGrpSpPr>
        <p:grpSpPr bwMode="auto">
          <a:xfrm>
            <a:off x="6403975" y="3938588"/>
            <a:ext cx="322263" cy="220662"/>
            <a:chOff x="4195" y="954"/>
            <a:chExt cx="203" cy="139"/>
          </a:xfrm>
        </p:grpSpPr>
        <p:sp>
          <p:nvSpPr>
            <p:cNvPr id="69674" name="Rectangle 139"/>
            <p:cNvSpPr>
              <a:spLocks noChangeArrowheads="1"/>
            </p:cNvSpPr>
            <p:nvPr/>
          </p:nvSpPr>
          <p:spPr bwMode="auto">
            <a:xfrm>
              <a:off x="4259" y="954"/>
              <a:ext cx="139" cy="139"/>
            </a:xfrm>
            <a:prstGeom prst="rect">
              <a:avLst/>
            </a:prstGeom>
            <a:solidFill>
              <a:srgbClr val="FFFFCC"/>
            </a:solidFill>
            <a:ln w="12700">
              <a:solidFill>
                <a:srgbClr val="990033"/>
              </a:solidFill>
              <a:miter lim="800000"/>
              <a:headEnd/>
              <a:tailEnd/>
            </a:ln>
          </p:spPr>
          <p:txBody>
            <a:bodyPr/>
            <a:lstStyle/>
            <a:p>
              <a:endParaRPr lang="en-GB"/>
            </a:p>
          </p:txBody>
        </p:sp>
        <p:sp>
          <p:nvSpPr>
            <p:cNvPr id="69675" name="Rectangle 140"/>
            <p:cNvSpPr>
              <a:spLocks noChangeArrowheads="1"/>
            </p:cNvSpPr>
            <p:nvPr/>
          </p:nvSpPr>
          <p:spPr bwMode="auto">
            <a:xfrm>
              <a:off x="4195" y="1035"/>
              <a:ext cx="100" cy="34"/>
            </a:xfrm>
            <a:prstGeom prst="rect">
              <a:avLst/>
            </a:prstGeom>
            <a:solidFill>
              <a:srgbClr val="FFFFCC"/>
            </a:solidFill>
            <a:ln w="12700">
              <a:solidFill>
                <a:srgbClr val="990033"/>
              </a:solidFill>
              <a:miter lim="800000"/>
              <a:headEnd/>
              <a:tailEnd/>
            </a:ln>
          </p:spPr>
          <p:txBody>
            <a:bodyPr/>
            <a:lstStyle/>
            <a:p>
              <a:endParaRPr lang="en-GB"/>
            </a:p>
          </p:txBody>
        </p:sp>
        <p:sp>
          <p:nvSpPr>
            <p:cNvPr id="69676" name="Rectangle 141"/>
            <p:cNvSpPr>
              <a:spLocks noChangeArrowheads="1"/>
            </p:cNvSpPr>
            <p:nvPr/>
          </p:nvSpPr>
          <p:spPr bwMode="auto">
            <a:xfrm>
              <a:off x="4195" y="983"/>
              <a:ext cx="100" cy="34"/>
            </a:xfrm>
            <a:prstGeom prst="rect">
              <a:avLst/>
            </a:prstGeom>
            <a:solidFill>
              <a:srgbClr val="FFFFCC"/>
            </a:solidFill>
            <a:ln w="12700">
              <a:solidFill>
                <a:srgbClr val="990033"/>
              </a:solidFill>
              <a:miter lim="800000"/>
              <a:headEnd/>
              <a:tailEnd/>
            </a:ln>
          </p:spPr>
          <p:txBody>
            <a:bodyPr/>
            <a:lstStyle/>
            <a:p>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1000" y="1651000"/>
            <a:ext cx="8382000" cy="2622550"/>
          </a:xfrm>
          <a:prstGeom prst="rect">
            <a:avLst/>
          </a:prstGeom>
          <a:noFill/>
          <a:ln w="38100">
            <a:solidFill>
              <a:srgbClr val="00CC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1" name="Line 3"/>
          <p:cNvSpPr>
            <a:spLocks noChangeShapeType="1"/>
          </p:cNvSpPr>
          <p:nvPr/>
        </p:nvSpPr>
        <p:spPr bwMode="auto">
          <a:xfrm>
            <a:off x="4254500" y="1663700"/>
            <a:ext cx="0" cy="262255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2" name="Line 4"/>
          <p:cNvSpPr>
            <a:spLocks noChangeShapeType="1"/>
          </p:cNvSpPr>
          <p:nvPr/>
        </p:nvSpPr>
        <p:spPr bwMode="auto">
          <a:xfrm>
            <a:off x="381000" y="22606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3" name="Text Box 5"/>
          <p:cNvSpPr txBox="1">
            <a:spLocks noChangeArrowheads="1"/>
          </p:cNvSpPr>
          <p:nvPr/>
        </p:nvSpPr>
        <p:spPr bwMode="auto">
          <a:xfrm>
            <a:off x="762000" y="1714500"/>
            <a:ext cx="2438400"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b="1">
                <a:solidFill>
                  <a:srgbClr val="0000FF"/>
                </a:solidFill>
              </a:rPr>
              <a:t>Analysis Class</a:t>
            </a:r>
          </a:p>
        </p:txBody>
      </p:sp>
      <p:sp>
        <p:nvSpPr>
          <p:cNvPr id="391174" name="Text Box 6"/>
          <p:cNvSpPr txBox="1">
            <a:spLocks noChangeArrowheads="1"/>
          </p:cNvSpPr>
          <p:nvPr/>
        </p:nvSpPr>
        <p:spPr bwMode="auto">
          <a:xfrm>
            <a:off x="4432300" y="1714500"/>
            <a:ext cx="2819400"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defRPr/>
            </a:pPr>
            <a:r>
              <a:rPr lang="en-US" sz="2400" b="1">
                <a:solidFill>
                  <a:srgbClr val="0000FF"/>
                </a:solidFill>
              </a:rPr>
              <a:t>Design Element</a:t>
            </a:r>
          </a:p>
        </p:txBody>
      </p:sp>
      <p:sp>
        <p:nvSpPr>
          <p:cNvPr id="391175" name="Line 7"/>
          <p:cNvSpPr>
            <a:spLocks noChangeShapeType="1"/>
          </p:cNvSpPr>
          <p:nvPr/>
        </p:nvSpPr>
        <p:spPr bwMode="auto">
          <a:xfrm>
            <a:off x="381000" y="27178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6" name="Line 8"/>
          <p:cNvSpPr>
            <a:spLocks noChangeShapeType="1"/>
          </p:cNvSpPr>
          <p:nvPr/>
        </p:nvSpPr>
        <p:spPr bwMode="auto">
          <a:xfrm>
            <a:off x="381000" y="3251200"/>
            <a:ext cx="8382000" cy="0"/>
          </a:xfrm>
          <a:prstGeom prst="line">
            <a:avLst/>
          </a:prstGeom>
          <a:noFill/>
          <a:ln w="38100">
            <a:solidFill>
              <a:srgbClr val="00CC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391177" name="Text Box 9"/>
          <p:cNvSpPr txBox="1">
            <a:spLocks noChangeArrowheads="1"/>
          </p:cNvSpPr>
          <p:nvPr/>
        </p:nvSpPr>
        <p:spPr bwMode="auto">
          <a:xfrm>
            <a:off x="762000" y="2292350"/>
            <a:ext cx="28956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dirty="0" err="1"/>
              <a:t>CourseCatalogSystem</a:t>
            </a:r>
            <a:endParaRPr lang="en-US" dirty="0"/>
          </a:p>
        </p:txBody>
      </p:sp>
      <p:sp>
        <p:nvSpPr>
          <p:cNvPr id="391178" name="Text Box 10"/>
          <p:cNvSpPr txBox="1">
            <a:spLocks noChangeArrowheads="1"/>
          </p:cNvSpPr>
          <p:nvPr/>
        </p:nvSpPr>
        <p:spPr bwMode="auto">
          <a:xfrm>
            <a:off x="762000" y="2787650"/>
            <a:ext cx="28956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BillingSystem</a:t>
            </a:r>
          </a:p>
        </p:txBody>
      </p:sp>
      <p:sp>
        <p:nvSpPr>
          <p:cNvPr id="391179" name="Rectangle 11"/>
          <p:cNvSpPr>
            <a:spLocks noChangeArrowheads="1"/>
          </p:cNvSpPr>
          <p:nvPr/>
        </p:nvSpPr>
        <p:spPr bwMode="auto">
          <a:xfrm>
            <a:off x="762000" y="3251200"/>
            <a:ext cx="3429000" cy="1022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defRPr/>
            </a:pPr>
            <a:r>
              <a:rPr lang="en-US" dirty="0"/>
              <a:t>All other analysis classes map directly to design classes</a:t>
            </a:r>
          </a:p>
        </p:txBody>
      </p:sp>
      <p:sp>
        <p:nvSpPr>
          <p:cNvPr id="391180" name="Text Box 12"/>
          <p:cNvSpPr txBox="1">
            <a:spLocks noChangeArrowheads="1"/>
          </p:cNvSpPr>
          <p:nvPr/>
        </p:nvSpPr>
        <p:spPr bwMode="auto">
          <a:xfrm>
            <a:off x="4572000" y="2292350"/>
            <a:ext cx="43434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CourseCatalogSystem Subsystem</a:t>
            </a:r>
          </a:p>
        </p:txBody>
      </p:sp>
      <p:sp>
        <p:nvSpPr>
          <p:cNvPr id="391181" name="Text Box 13"/>
          <p:cNvSpPr txBox="1">
            <a:spLocks noChangeArrowheads="1"/>
          </p:cNvSpPr>
          <p:nvPr/>
        </p:nvSpPr>
        <p:spPr bwMode="auto">
          <a:xfrm>
            <a:off x="4572000" y="2787650"/>
            <a:ext cx="4343400" cy="41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a:t>BillingSystem Subsystem</a:t>
            </a:r>
          </a:p>
        </p:txBody>
      </p:sp>
      <p:sp>
        <p:nvSpPr>
          <p:cNvPr id="391182" name="Rectangle 14"/>
          <p:cNvSpPr>
            <a:spLocks noGrp="1" noChangeArrowheads="1"/>
          </p:cNvSpPr>
          <p:nvPr>
            <p:ph type="title"/>
          </p:nvPr>
        </p:nvSpPr>
        <p:spPr>
          <a:xfrm>
            <a:off x="457200" y="533400"/>
            <a:ext cx="8572500" cy="990600"/>
          </a:xfrm>
        </p:spPr>
        <p:txBody>
          <a:bodyPr>
            <a:noAutofit/>
          </a:bodyPr>
          <a:lstStyle/>
          <a:p>
            <a:pPr>
              <a:defRPr/>
            </a:pPr>
            <a:r>
              <a:rPr lang="en-US" sz="3200" dirty="0"/>
              <a:t>Example: Analysis-Class-To-Design-Element Map</a:t>
            </a:r>
          </a:p>
        </p:txBody>
      </p:sp>
      <p:pic>
        <p:nvPicPr>
          <p:cNvPr id="71694" name="Picture 15" descr="bd0573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3676650"/>
            <a:ext cx="2432050" cy="277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1695" name="Group 97"/>
          <p:cNvGrpSpPr>
            <a:grpSpLocks/>
          </p:cNvGrpSpPr>
          <p:nvPr/>
        </p:nvGrpSpPr>
        <p:grpSpPr bwMode="auto">
          <a:xfrm>
            <a:off x="5238750" y="4921250"/>
            <a:ext cx="1525588" cy="1535113"/>
            <a:chOff x="4300" y="2731"/>
            <a:chExt cx="1161" cy="1168"/>
          </a:xfrm>
        </p:grpSpPr>
        <p:sp>
          <p:nvSpPr>
            <p:cNvPr id="391227" name="Freeform 59"/>
            <p:cNvSpPr>
              <a:spLocks/>
            </p:cNvSpPr>
            <p:nvPr/>
          </p:nvSpPr>
          <p:spPr bwMode="auto">
            <a:xfrm>
              <a:off x="4311" y="2731"/>
              <a:ext cx="1150" cy="1166"/>
            </a:xfrm>
            <a:custGeom>
              <a:avLst/>
              <a:gdLst>
                <a:gd name="T0" fmla="*/ 3449 w 3449"/>
                <a:gd name="T1" fmla="*/ 1095 h 2332"/>
                <a:gd name="T2" fmla="*/ 3426 w 3449"/>
                <a:gd name="T3" fmla="*/ 894 h 2332"/>
                <a:gd name="T4" fmla="*/ 3351 w 3449"/>
                <a:gd name="T5" fmla="*/ 700 h 2332"/>
                <a:gd name="T6" fmla="*/ 3227 w 3449"/>
                <a:gd name="T7" fmla="*/ 521 h 2332"/>
                <a:gd name="T8" fmla="*/ 3058 w 3449"/>
                <a:gd name="T9" fmla="*/ 362 h 2332"/>
                <a:gd name="T10" fmla="*/ 2847 w 3449"/>
                <a:gd name="T11" fmla="*/ 228 h 2332"/>
                <a:gd name="T12" fmla="*/ 2603 w 3449"/>
                <a:gd name="T13" fmla="*/ 121 h 2332"/>
                <a:gd name="T14" fmla="*/ 2332 w 3449"/>
                <a:gd name="T15" fmla="*/ 46 h 2332"/>
                <a:gd name="T16" fmla="*/ 2042 w 3449"/>
                <a:gd name="T17" fmla="*/ 6 h 2332"/>
                <a:gd name="T18" fmla="*/ 1742 w 3449"/>
                <a:gd name="T19" fmla="*/ 0 h 2332"/>
                <a:gd name="T20" fmla="*/ 1442 w 3449"/>
                <a:gd name="T21" fmla="*/ 31 h 2332"/>
                <a:gd name="T22" fmla="*/ 1152 w 3449"/>
                <a:gd name="T23" fmla="*/ 96 h 2332"/>
                <a:gd name="T24" fmla="*/ 877 w 3449"/>
                <a:gd name="T25" fmla="*/ 193 h 2332"/>
                <a:gd name="T26" fmla="*/ 629 w 3449"/>
                <a:gd name="T27" fmla="*/ 320 h 2332"/>
                <a:gd name="T28" fmla="*/ 415 w 3449"/>
                <a:gd name="T29" fmla="*/ 472 h 2332"/>
                <a:gd name="T30" fmla="*/ 240 w 3449"/>
                <a:gd name="T31" fmla="*/ 646 h 2332"/>
                <a:gd name="T32" fmla="*/ 110 w 3449"/>
                <a:gd name="T33" fmla="*/ 835 h 2332"/>
                <a:gd name="T34" fmla="*/ 30 w 3449"/>
                <a:gd name="T35" fmla="*/ 1034 h 2332"/>
                <a:gd name="T36" fmla="*/ 0 w 3449"/>
                <a:gd name="T37" fmla="*/ 1237 h 2332"/>
                <a:gd name="T38" fmla="*/ 23 w 3449"/>
                <a:gd name="T39" fmla="*/ 1438 h 2332"/>
                <a:gd name="T40" fmla="*/ 98 w 3449"/>
                <a:gd name="T41" fmla="*/ 1632 h 2332"/>
                <a:gd name="T42" fmla="*/ 222 w 3449"/>
                <a:gd name="T43" fmla="*/ 1811 h 2332"/>
                <a:gd name="T44" fmla="*/ 392 w 3449"/>
                <a:gd name="T45" fmla="*/ 1970 h 2332"/>
                <a:gd name="T46" fmla="*/ 602 w 3449"/>
                <a:gd name="T47" fmla="*/ 2104 h 2332"/>
                <a:gd name="T48" fmla="*/ 847 w 3449"/>
                <a:gd name="T49" fmla="*/ 2212 h 2332"/>
                <a:gd name="T50" fmla="*/ 1118 w 3449"/>
                <a:gd name="T51" fmla="*/ 2286 h 2332"/>
                <a:gd name="T52" fmla="*/ 1407 w 3449"/>
                <a:gd name="T53" fmla="*/ 2326 h 2332"/>
                <a:gd name="T54" fmla="*/ 1707 w 3449"/>
                <a:gd name="T55" fmla="*/ 2332 h 2332"/>
                <a:gd name="T56" fmla="*/ 2006 w 3449"/>
                <a:gd name="T57" fmla="*/ 2301 h 2332"/>
                <a:gd name="T58" fmla="*/ 2298 w 3449"/>
                <a:gd name="T59" fmla="*/ 2237 h 2332"/>
                <a:gd name="T60" fmla="*/ 2572 w 3449"/>
                <a:gd name="T61" fmla="*/ 2139 h 2332"/>
                <a:gd name="T62" fmla="*/ 2819 w 3449"/>
                <a:gd name="T63" fmla="*/ 2014 h 2332"/>
                <a:gd name="T64" fmla="*/ 3033 w 3449"/>
                <a:gd name="T65" fmla="*/ 1860 h 2332"/>
                <a:gd name="T66" fmla="*/ 3209 w 3449"/>
                <a:gd name="T67" fmla="*/ 1688 h 2332"/>
                <a:gd name="T68" fmla="*/ 3338 w 3449"/>
                <a:gd name="T69" fmla="*/ 1497 h 2332"/>
                <a:gd name="T70" fmla="*/ 3420 w 3449"/>
                <a:gd name="T71" fmla="*/ 1298 h 2332"/>
                <a:gd name="T72" fmla="*/ 3449 w 3449"/>
                <a:gd name="T73" fmla="*/ 1095 h 2332"/>
                <a:gd name="T74" fmla="*/ 3449 w 3449"/>
                <a:gd name="T75" fmla="*/ 1095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49" h="2332">
                  <a:moveTo>
                    <a:pt x="3449" y="1095"/>
                  </a:moveTo>
                  <a:lnTo>
                    <a:pt x="3426" y="894"/>
                  </a:lnTo>
                  <a:lnTo>
                    <a:pt x="3351" y="700"/>
                  </a:lnTo>
                  <a:lnTo>
                    <a:pt x="3227" y="521"/>
                  </a:lnTo>
                  <a:lnTo>
                    <a:pt x="3058" y="362"/>
                  </a:lnTo>
                  <a:lnTo>
                    <a:pt x="2847" y="228"/>
                  </a:lnTo>
                  <a:lnTo>
                    <a:pt x="2603" y="121"/>
                  </a:lnTo>
                  <a:lnTo>
                    <a:pt x="2332" y="46"/>
                  </a:lnTo>
                  <a:lnTo>
                    <a:pt x="2042" y="6"/>
                  </a:lnTo>
                  <a:lnTo>
                    <a:pt x="1742" y="0"/>
                  </a:lnTo>
                  <a:lnTo>
                    <a:pt x="1442" y="31"/>
                  </a:lnTo>
                  <a:lnTo>
                    <a:pt x="1152" y="96"/>
                  </a:lnTo>
                  <a:lnTo>
                    <a:pt x="877" y="193"/>
                  </a:lnTo>
                  <a:lnTo>
                    <a:pt x="629" y="320"/>
                  </a:lnTo>
                  <a:lnTo>
                    <a:pt x="415" y="472"/>
                  </a:lnTo>
                  <a:lnTo>
                    <a:pt x="240" y="646"/>
                  </a:lnTo>
                  <a:lnTo>
                    <a:pt x="110" y="835"/>
                  </a:lnTo>
                  <a:lnTo>
                    <a:pt x="30" y="1034"/>
                  </a:lnTo>
                  <a:lnTo>
                    <a:pt x="0" y="1237"/>
                  </a:lnTo>
                  <a:lnTo>
                    <a:pt x="23" y="1438"/>
                  </a:lnTo>
                  <a:lnTo>
                    <a:pt x="98" y="1632"/>
                  </a:lnTo>
                  <a:lnTo>
                    <a:pt x="222" y="1811"/>
                  </a:lnTo>
                  <a:lnTo>
                    <a:pt x="392" y="1970"/>
                  </a:lnTo>
                  <a:lnTo>
                    <a:pt x="602" y="2104"/>
                  </a:lnTo>
                  <a:lnTo>
                    <a:pt x="847" y="2212"/>
                  </a:lnTo>
                  <a:lnTo>
                    <a:pt x="1118" y="2286"/>
                  </a:lnTo>
                  <a:lnTo>
                    <a:pt x="1407" y="2326"/>
                  </a:lnTo>
                  <a:lnTo>
                    <a:pt x="1707" y="2332"/>
                  </a:lnTo>
                  <a:lnTo>
                    <a:pt x="2006" y="2301"/>
                  </a:lnTo>
                  <a:lnTo>
                    <a:pt x="2298" y="2237"/>
                  </a:lnTo>
                  <a:lnTo>
                    <a:pt x="2572" y="2139"/>
                  </a:lnTo>
                  <a:lnTo>
                    <a:pt x="2819" y="2014"/>
                  </a:lnTo>
                  <a:lnTo>
                    <a:pt x="3033" y="1860"/>
                  </a:lnTo>
                  <a:lnTo>
                    <a:pt x="3209" y="1688"/>
                  </a:lnTo>
                  <a:lnTo>
                    <a:pt x="3338" y="1497"/>
                  </a:lnTo>
                  <a:lnTo>
                    <a:pt x="3420" y="1298"/>
                  </a:lnTo>
                  <a:lnTo>
                    <a:pt x="3449" y="1095"/>
                  </a:lnTo>
                  <a:lnTo>
                    <a:pt x="3449" y="1095"/>
                  </a:lnTo>
                  <a:close/>
                </a:path>
              </a:pathLst>
            </a:custGeom>
            <a:solidFill>
              <a:srgbClr val="A64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28" name="Freeform 60"/>
            <p:cNvSpPr>
              <a:spLocks/>
            </p:cNvSpPr>
            <p:nvPr/>
          </p:nvSpPr>
          <p:spPr bwMode="auto">
            <a:xfrm>
              <a:off x="4437" y="2834"/>
              <a:ext cx="923" cy="919"/>
            </a:xfrm>
            <a:custGeom>
              <a:avLst/>
              <a:gdLst>
                <a:gd name="T0" fmla="*/ 2773 w 2773"/>
                <a:gd name="T1" fmla="*/ 842 h 1837"/>
                <a:gd name="T2" fmla="*/ 2754 w 2773"/>
                <a:gd name="T3" fmla="*/ 684 h 1837"/>
                <a:gd name="T4" fmla="*/ 2693 w 2773"/>
                <a:gd name="T5" fmla="*/ 533 h 1837"/>
                <a:gd name="T6" fmla="*/ 2591 w 2773"/>
                <a:gd name="T7" fmla="*/ 393 h 1837"/>
                <a:gd name="T8" fmla="*/ 2453 w 2773"/>
                <a:gd name="T9" fmla="*/ 270 h 1837"/>
                <a:gd name="T10" fmla="*/ 2283 w 2773"/>
                <a:gd name="T11" fmla="*/ 166 h 1837"/>
                <a:gd name="T12" fmla="*/ 2087 w 2773"/>
                <a:gd name="T13" fmla="*/ 85 h 1837"/>
                <a:gd name="T14" fmla="*/ 1868 w 2773"/>
                <a:gd name="T15" fmla="*/ 30 h 1837"/>
                <a:gd name="T16" fmla="*/ 1635 w 2773"/>
                <a:gd name="T17" fmla="*/ 1 h 1837"/>
                <a:gd name="T18" fmla="*/ 1394 w 2773"/>
                <a:gd name="T19" fmla="*/ 0 h 1837"/>
                <a:gd name="T20" fmla="*/ 1153 w 2773"/>
                <a:gd name="T21" fmla="*/ 27 h 1837"/>
                <a:gd name="T22" fmla="*/ 920 w 2773"/>
                <a:gd name="T23" fmla="*/ 82 h 1837"/>
                <a:gd name="T24" fmla="*/ 699 w 2773"/>
                <a:gd name="T25" fmla="*/ 162 h 1837"/>
                <a:gd name="T26" fmla="*/ 500 w 2773"/>
                <a:gd name="T27" fmla="*/ 265 h 1837"/>
                <a:gd name="T28" fmla="*/ 329 w 2773"/>
                <a:gd name="T29" fmla="*/ 387 h 1837"/>
                <a:gd name="T30" fmla="*/ 190 w 2773"/>
                <a:gd name="T31" fmla="*/ 526 h 1837"/>
                <a:gd name="T32" fmla="*/ 86 w 2773"/>
                <a:gd name="T33" fmla="*/ 677 h 1837"/>
                <a:gd name="T34" fmla="*/ 22 w 2773"/>
                <a:gd name="T35" fmla="*/ 834 h 1837"/>
                <a:gd name="T36" fmla="*/ 0 w 2773"/>
                <a:gd name="T37" fmla="*/ 995 h 1837"/>
                <a:gd name="T38" fmla="*/ 19 w 2773"/>
                <a:gd name="T39" fmla="*/ 1154 h 1837"/>
                <a:gd name="T40" fmla="*/ 81 w 2773"/>
                <a:gd name="T41" fmla="*/ 1306 h 1837"/>
                <a:gd name="T42" fmla="*/ 181 w 2773"/>
                <a:gd name="T43" fmla="*/ 1445 h 1837"/>
                <a:gd name="T44" fmla="*/ 320 w 2773"/>
                <a:gd name="T45" fmla="*/ 1568 h 1837"/>
                <a:gd name="T46" fmla="*/ 489 w 2773"/>
                <a:gd name="T47" fmla="*/ 1672 h 1837"/>
                <a:gd name="T48" fmla="*/ 687 w 2773"/>
                <a:gd name="T49" fmla="*/ 1753 h 1837"/>
                <a:gd name="T50" fmla="*/ 906 w 2773"/>
                <a:gd name="T51" fmla="*/ 1809 h 1837"/>
                <a:gd name="T52" fmla="*/ 1139 w 2773"/>
                <a:gd name="T53" fmla="*/ 1837 h 1837"/>
                <a:gd name="T54" fmla="*/ 1380 w 2773"/>
                <a:gd name="T55" fmla="*/ 1837 h 1837"/>
                <a:gd name="T56" fmla="*/ 1621 w 2773"/>
                <a:gd name="T57" fmla="*/ 1810 h 1837"/>
                <a:gd name="T58" fmla="*/ 1854 w 2773"/>
                <a:gd name="T59" fmla="*/ 1756 h 1837"/>
                <a:gd name="T60" fmla="*/ 2075 w 2773"/>
                <a:gd name="T61" fmla="*/ 1676 h 1837"/>
                <a:gd name="T62" fmla="*/ 2272 w 2773"/>
                <a:gd name="T63" fmla="*/ 1574 h 1837"/>
                <a:gd name="T64" fmla="*/ 2445 w 2773"/>
                <a:gd name="T65" fmla="*/ 1451 h 1837"/>
                <a:gd name="T66" fmla="*/ 2584 w 2773"/>
                <a:gd name="T67" fmla="*/ 1312 h 1837"/>
                <a:gd name="T68" fmla="*/ 2688 w 2773"/>
                <a:gd name="T69" fmla="*/ 1161 h 1837"/>
                <a:gd name="T70" fmla="*/ 2752 w 2773"/>
                <a:gd name="T71" fmla="*/ 1003 h 1837"/>
                <a:gd name="T72" fmla="*/ 2773 w 2773"/>
                <a:gd name="T73" fmla="*/ 842 h 1837"/>
                <a:gd name="T74" fmla="*/ 2773 w 2773"/>
                <a:gd name="T75" fmla="*/ 842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3" h="1837">
                  <a:moveTo>
                    <a:pt x="2773" y="842"/>
                  </a:moveTo>
                  <a:lnTo>
                    <a:pt x="2754" y="684"/>
                  </a:lnTo>
                  <a:lnTo>
                    <a:pt x="2693" y="533"/>
                  </a:lnTo>
                  <a:lnTo>
                    <a:pt x="2591" y="393"/>
                  </a:lnTo>
                  <a:lnTo>
                    <a:pt x="2453" y="270"/>
                  </a:lnTo>
                  <a:lnTo>
                    <a:pt x="2283" y="166"/>
                  </a:lnTo>
                  <a:lnTo>
                    <a:pt x="2087" y="85"/>
                  </a:lnTo>
                  <a:lnTo>
                    <a:pt x="1868" y="30"/>
                  </a:lnTo>
                  <a:lnTo>
                    <a:pt x="1635" y="1"/>
                  </a:lnTo>
                  <a:lnTo>
                    <a:pt x="1394" y="0"/>
                  </a:lnTo>
                  <a:lnTo>
                    <a:pt x="1153" y="27"/>
                  </a:lnTo>
                  <a:lnTo>
                    <a:pt x="920" y="82"/>
                  </a:lnTo>
                  <a:lnTo>
                    <a:pt x="699" y="162"/>
                  </a:lnTo>
                  <a:lnTo>
                    <a:pt x="500" y="265"/>
                  </a:lnTo>
                  <a:lnTo>
                    <a:pt x="329" y="387"/>
                  </a:lnTo>
                  <a:lnTo>
                    <a:pt x="190" y="526"/>
                  </a:lnTo>
                  <a:lnTo>
                    <a:pt x="86" y="677"/>
                  </a:lnTo>
                  <a:lnTo>
                    <a:pt x="22" y="834"/>
                  </a:lnTo>
                  <a:lnTo>
                    <a:pt x="0" y="995"/>
                  </a:lnTo>
                  <a:lnTo>
                    <a:pt x="19" y="1154"/>
                  </a:lnTo>
                  <a:lnTo>
                    <a:pt x="81" y="1306"/>
                  </a:lnTo>
                  <a:lnTo>
                    <a:pt x="181" y="1445"/>
                  </a:lnTo>
                  <a:lnTo>
                    <a:pt x="320" y="1568"/>
                  </a:lnTo>
                  <a:lnTo>
                    <a:pt x="489" y="1672"/>
                  </a:lnTo>
                  <a:lnTo>
                    <a:pt x="687" y="1753"/>
                  </a:lnTo>
                  <a:lnTo>
                    <a:pt x="906" y="1809"/>
                  </a:lnTo>
                  <a:lnTo>
                    <a:pt x="1139" y="1837"/>
                  </a:lnTo>
                  <a:lnTo>
                    <a:pt x="1380" y="1837"/>
                  </a:lnTo>
                  <a:lnTo>
                    <a:pt x="1621" y="1810"/>
                  </a:lnTo>
                  <a:lnTo>
                    <a:pt x="1854" y="1756"/>
                  </a:lnTo>
                  <a:lnTo>
                    <a:pt x="2075" y="1676"/>
                  </a:lnTo>
                  <a:lnTo>
                    <a:pt x="2272" y="1574"/>
                  </a:lnTo>
                  <a:lnTo>
                    <a:pt x="2445" y="1451"/>
                  </a:lnTo>
                  <a:lnTo>
                    <a:pt x="2584" y="1312"/>
                  </a:lnTo>
                  <a:lnTo>
                    <a:pt x="2688" y="1161"/>
                  </a:lnTo>
                  <a:lnTo>
                    <a:pt x="2752" y="1003"/>
                  </a:lnTo>
                  <a:lnTo>
                    <a:pt x="2773" y="842"/>
                  </a:lnTo>
                  <a:lnTo>
                    <a:pt x="2773" y="842"/>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29" name="Freeform 61"/>
            <p:cNvSpPr>
              <a:spLocks/>
            </p:cNvSpPr>
            <p:nvPr/>
          </p:nvSpPr>
          <p:spPr bwMode="auto">
            <a:xfrm>
              <a:off x="4468" y="2890"/>
              <a:ext cx="814" cy="820"/>
            </a:xfrm>
            <a:custGeom>
              <a:avLst/>
              <a:gdLst>
                <a:gd name="T0" fmla="*/ 0 w 2440"/>
                <a:gd name="T1" fmla="*/ 854 h 1642"/>
                <a:gd name="T2" fmla="*/ 11 w 2440"/>
                <a:gd name="T3" fmla="*/ 996 h 1642"/>
                <a:gd name="T4" fmla="*/ 59 w 2440"/>
                <a:gd name="T5" fmla="*/ 1133 h 1642"/>
                <a:gd name="T6" fmla="*/ 141 w 2440"/>
                <a:gd name="T7" fmla="*/ 1260 h 1642"/>
                <a:gd name="T8" fmla="*/ 256 w 2440"/>
                <a:gd name="T9" fmla="*/ 1374 h 1642"/>
                <a:gd name="T10" fmla="*/ 402 w 2440"/>
                <a:gd name="T11" fmla="*/ 1472 h 1642"/>
                <a:gd name="T12" fmla="*/ 571 w 2440"/>
                <a:gd name="T13" fmla="*/ 1549 h 1642"/>
                <a:gd name="T14" fmla="*/ 760 w 2440"/>
                <a:gd name="T15" fmla="*/ 1604 h 1642"/>
                <a:gd name="T16" fmla="*/ 963 w 2440"/>
                <a:gd name="T17" fmla="*/ 1636 h 1642"/>
                <a:gd name="T18" fmla="*/ 1174 w 2440"/>
                <a:gd name="T19" fmla="*/ 1642 h 1642"/>
                <a:gd name="T20" fmla="*/ 1387 w 2440"/>
                <a:gd name="T21" fmla="*/ 1625 h 1642"/>
                <a:gd name="T22" fmla="*/ 1595 w 2440"/>
                <a:gd name="T23" fmla="*/ 1582 h 1642"/>
                <a:gd name="T24" fmla="*/ 1790 w 2440"/>
                <a:gd name="T25" fmla="*/ 1516 h 1642"/>
                <a:gd name="T26" fmla="*/ 1970 w 2440"/>
                <a:gd name="T27" fmla="*/ 1429 h 1642"/>
                <a:gd name="T28" fmla="*/ 2125 w 2440"/>
                <a:gd name="T29" fmla="*/ 1324 h 1642"/>
                <a:gd name="T30" fmla="*/ 2253 w 2440"/>
                <a:gd name="T31" fmla="*/ 1204 h 1642"/>
                <a:gd name="T32" fmla="*/ 2350 w 2440"/>
                <a:gd name="T33" fmla="*/ 1071 h 1642"/>
                <a:gd name="T34" fmla="*/ 2413 w 2440"/>
                <a:gd name="T35" fmla="*/ 931 h 1642"/>
                <a:gd name="T36" fmla="*/ 2440 w 2440"/>
                <a:gd name="T37" fmla="*/ 788 h 1642"/>
                <a:gd name="T38" fmla="*/ 2429 w 2440"/>
                <a:gd name="T39" fmla="*/ 646 h 1642"/>
                <a:gd name="T40" fmla="*/ 2381 w 2440"/>
                <a:gd name="T41" fmla="*/ 509 h 1642"/>
                <a:gd name="T42" fmla="*/ 2298 w 2440"/>
                <a:gd name="T43" fmla="*/ 382 h 1642"/>
                <a:gd name="T44" fmla="*/ 2182 w 2440"/>
                <a:gd name="T45" fmla="*/ 269 h 1642"/>
                <a:gd name="T46" fmla="*/ 2038 w 2440"/>
                <a:gd name="T47" fmla="*/ 171 h 1642"/>
                <a:gd name="T48" fmla="*/ 1868 w 2440"/>
                <a:gd name="T49" fmla="*/ 94 h 1642"/>
                <a:gd name="T50" fmla="*/ 1678 w 2440"/>
                <a:gd name="T51" fmla="*/ 39 h 1642"/>
                <a:gd name="T52" fmla="*/ 1475 w 2440"/>
                <a:gd name="T53" fmla="*/ 7 h 1642"/>
                <a:gd name="T54" fmla="*/ 1264 w 2440"/>
                <a:gd name="T55" fmla="*/ 0 h 1642"/>
                <a:gd name="T56" fmla="*/ 1052 w 2440"/>
                <a:gd name="T57" fmla="*/ 18 h 1642"/>
                <a:gd name="T58" fmla="*/ 845 w 2440"/>
                <a:gd name="T59" fmla="*/ 61 h 1642"/>
                <a:gd name="T60" fmla="*/ 649 w 2440"/>
                <a:gd name="T61" fmla="*/ 126 h 1642"/>
                <a:gd name="T62" fmla="*/ 470 w 2440"/>
                <a:gd name="T63" fmla="*/ 213 h 1642"/>
                <a:gd name="T64" fmla="*/ 315 w 2440"/>
                <a:gd name="T65" fmla="*/ 319 h 1642"/>
                <a:gd name="T66" fmla="*/ 186 w 2440"/>
                <a:gd name="T67" fmla="*/ 439 h 1642"/>
                <a:gd name="T68" fmla="*/ 89 w 2440"/>
                <a:gd name="T69" fmla="*/ 572 h 1642"/>
                <a:gd name="T70" fmla="*/ 26 w 2440"/>
                <a:gd name="T71" fmla="*/ 710 h 1642"/>
                <a:gd name="T72" fmla="*/ 0 w 2440"/>
                <a:gd name="T73" fmla="*/ 854 h 1642"/>
                <a:gd name="T74" fmla="*/ 0 w 2440"/>
                <a:gd name="T75" fmla="*/ 854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1642">
                  <a:moveTo>
                    <a:pt x="0" y="854"/>
                  </a:moveTo>
                  <a:lnTo>
                    <a:pt x="11" y="996"/>
                  </a:lnTo>
                  <a:lnTo>
                    <a:pt x="59" y="1133"/>
                  </a:lnTo>
                  <a:lnTo>
                    <a:pt x="141" y="1260"/>
                  </a:lnTo>
                  <a:lnTo>
                    <a:pt x="256" y="1374"/>
                  </a:lnTo>
                  <a:lnTo>
                    <a:pt x="402" y="1472"/>
                  </a:lnTo>
                  <a:lnTo>
                    <a:pt x="571" y="1549"/>
                  </a:lnTo>
                  <a:lnTo>
                    <a:pt x="760" y="1604"/>
                  </a:lnTo>
                  <a:lnTo>
                    <a:pt x="963" y="1636"/>
                  </a:lnTo>
                  <a:lnTo>
                    <a:pt x="1174" y="1642"/>
                  </a:lnTo>
                  <a:lnTo>
                    <a:pt x="1387" y="1625"/>
                  </a:lnTo>
                  <a:lnTo>
                    <a:pt x="1595" y="1582"/>
                  </a:lnTo>
                  <a:lnTo>
                    <a:pt x="1790" y="1516"/>
                  </a:lnTo>
                  <a:lnTo>
                    <a:pt x="1970" y="1429"/>
                  </a:lnTo>
                  <a:lnTo>
                    <a:pt x="2125" y="1324"/>
                  </a:lnTo>
                  <a:lnTo>
                    <a:pt x="2253" y="1204"/>
                  </a:lnTo>
                  <a:lnTo>
                    <a:pt x="2350" y="1071"/>
                  </a:lnTo>
                  <a:lnTo>
                    <a:pt x="2413" y="931"/>
                  </a:lnTo>
                  <a:lnTo>
                    <a:pt x="2440" y="788"/>
                  </a:lnTo>
                  <a:lnTo>
                    <a:pt x="2429" y="646"/>
                  </a:lnTo>
                  <a:lnTo>
                    <a:pt x="2381" y="509"/>
                  </a:lnTo>
                  <a:lnTo>
                    <a:pt x="2298" y="382"/>
                  </a:lnTo>
                  <a:lnTo>
                    <a:pt x="2182" y="269"/>
                  </a:lnTo>
                  <a:lnTo>
                    <a:pt x="2038" y="171"/>
                  </a:lnTo>
                  <a:lnTo>
                    <a:pt x="1868" y="94"/>
                  </a:lnTo>
                  <a:lnTo>
                    <a:pt x="1678" y="39"/>
                  </a:lnTo>
                  <a:lnTo>
                    <a:pt x="1475" y="7"/>
                  </a:lnTo>
                  <a:lnTo>
                    <a:pt x="1264" y="0"/>
                  </a:lnTo>
                  <a:lnTo>
                    <a:pt x="1052" y="18"/>
                  </a:lnTo>
                  <a:lnTo>
                    <a:pt x="845" y="61"/>
                  </a:lnTo>
                  <a:lnTo>
                    <a:pt x="649" y="126"/>
                  </a:lnTo>
                  <a:lnTo>
                    <a:pt x="470" y="213"/>
                  </a:lnTo>
                  <a:lnTo>
                    <a:pt x="315" y="319"/>
                  </a:lnTo>
                  <a:lnTo>
                    <a:pt x="186" y="439"/>
                  </a:lnTo>
                  <a:lnTo>
                    <a:pt x="89" y="572"/>
                  </a:lnTo>
                  <a:lnTo>
                    <a:pt x="26" y="710"/>
                  </a:lnTo>
                  <a:lnTo>
                    <a:pt x="0" y="854"/>
                  </a:lnTo>
                  <a:lnTo>
                    <a:pt x="0" y="854"/>
                  </a:lnTo>
                  <a:close/>
                </a:path>
              </a:pathLst>
            </a:custGeom>
            <a:solidFill>
              <a:srgbClr val="FFF2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0" name="Freeform 62"/>
            <p:cNvSpPr>
              <a:spLocks/>
            </p:cNvSpPr>
            <p:nvPr/>
          </p:nvSpPr>
          <p:spPr bwMode="auto">
            <a:xfrm>
              <a:off x="4583" y="3011"/>
              <a:ext cx="587" cy="593"/>
            </a:xfrm>
            <a:custGeom>
              <a:avLst/>
              <a:gdLst>
                <a:gd name="T0" fmla="*/ 1291 w 1760"/>
                <a:gd name="T1" fmla="*/ 1095 h 1186"/>
                <a:gd name="T2" fmla="*/ 1532 w 1760"/>
                <a:gd name="T3" fmla="*/ 957 h 1186"/>
                <a:gd name="T4" fmla="*/ 1696 w 1760"/>
                <a:gd name="T5" fmla="*/ 775 h 1186"/>
                <a:gd name="T6" fmla="*/ 1760 w 1760"/>
                <a:gd name="T7" fmla="*/ 570 h 1186"/>
                <a:gd name="T8" fmla="*/ 1719 w 1760"/>
                <a:gd name="T9" fmla="*/ 369 h 1186"/>
                <a:gd name="T10" fmla="*/ 1576 w 1760"/>
                <a:gd name="T11" fmla="*/ 195 h 1186"/>
                <a:gd name="T12" fmla="*/ 1350 w 1760"/>
                <a:gd name="T13" fmla="*/ 69 h 1186"/>
                <a:gd name="T14" fmla="*/ 1066 w 1760"/>
                <a:gd name="T15" fmla="*/ 6 h 1186"/>
                <a:gd name="T16" fmla="*/ 761 w 1760"/>
                <a:gd name="T17" fmla="*/ 14 h 1186"/>
                <a:gd name="T18" fmla="*/ 470 w 1760"/>
                <a:gd name="T19" fmla="*/ 91 h 1186"/>
                <a:gd name="T20" fmla="*/ 227 w 1760"/>
                <a:gd name="T21" fmla="*/ 230 h 1186"/>
                <a:gd name="T22" fmla="*/ 65 w 1760"/>
                <a:gd name="T23" fmla="*/ 412 h 1186"/>
                <a:gd name="T24" fmla="*/ 0 w 1760"/>
                <a:gd name="T25" fmla="*/ 616 h 1186"/>
                <a:gd name="T26" fmla="*/ 42 w 1760"/>
                <a:gd name="T27" fmla="*/ 817 h 1186"/>
                <a:gd name="T28" fmla="*/ 185 w 1760"/>
                <a:gd name="T29" fmla="*/ 991 h 1186"/>
                <a:gd name="T30" fmla="*/ 411 w 1760"/>
                <a:gd name="T31" fmla="*/ 1118 h 1186"/>
                <a:gd name="T32" fmla="*/ 695 w 1760"/>
                <a:gd name="T33" fmla="*/ 1180 h 1186"/>
                <a:gd name="T34" fmla="*/ 1000 w 1760"/>
                <a:gd name="T35" fmla="*/ 1173 h 1186"/>
                <a:gd name="T36" fmla="*/ 1140 w 1760"/>
                <a:gd name="T37" fmla="*/ 1104 h 1186"/>
                <a:gd name="T38" fmla="*/ 858 w 1760"/>
                <a:gd name="T39" fmla="*/ 1146 h 1186"/>
                <a:gd name="T40" fmla="*/ 577 w 1760"/>
                <a:gd name="T41" fmla="*/ 1122 h 1186"/>
                <a:gd name="T42" fmla="*/ 335 w 1760"/>
                <a:gd name="T43" fmla="*/ 1034 h 1186"/>
                <a:gd name="T44" fmla="*/ 158 w 1760"/>
                <a:gd name="T45" fmla="*/ 893 h 1186"/>
                <a:gd name="T46" fmla="*/ 68 w 1760"/>
                <a:gd name="T47" fmla="*/ 716 h 1186"/>
                <a:gd name="T48" fmla="*/ 76 w 1760"/>
                <a:gd name="T49" fmla="*/ 524 h 1186"/>
                <a:gd name="T50" fmla="*/ 181 w 1760"/>
                <a:gd name="T51" fmla="*/ 340 h 1186"/>
                <a:gd name="T52" fmla="*/ 370 w 1760"/>
                <a:gd name="T53" fmla="*/ 187 h 1186"/>
                <a:gd name="T54" fmla="*/ 621 w 1760"/>
                <a:gd name="T55" fmla="*/ 84 h 1186"/>
                <a:gd name="T56" fmla="*/ 903 w 1760"/>
                <a:gd name="T57" fmla="*/ 41 h 1186"/>
                <a:gd name="T58" fmla="*/ 1184 w 1760"/>
                <a:gd name="T59" fmla="*/ 65 h 1186"/>
                <a:gd name="T60" fmla="*/ 1426 w 1760"/>
                <a:gd name="T61" fmla="*/ 152 h 1186"/>
                <a:gd name="T62" fmla="*/ 1603 w 1760"/>
                <a:gd name="T63" fmla="*/ 293 h 1186"/>
                <a:gd name="T64" fmla="*/ 1693 w 1760"/>
                <a:gd name="T65" fmla="*/ 471 h 1186"/>
                <a:gd name="T66" fmla="*/ 1685 w 1760"/>
                <a:gd name="T67" fmla="*/ 663 h 1186"/>
                <a:gd name="T68" fmla="*/ 1580 w 1760"/>
                <a:gd name="T69" fmla="*/ 847 h 1186"/>
                <a:gd name="T70" fmla="*/ 1391 w 1760"/>
                <a:gd name="T71" fmla="*/ 1000 h 1186"/>
                <a:gd name="T72" fmla="*/ 1193 w 1760"/>
                <a:gd name="T73" fmla="*/ 1085 h 1186"/>
                <a:gd name="T74" fmla="*/ 1208 w 1760"/>
                <a:gd name="T75" fmla="*/ 1125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0" h="1186">
                  <a:moveTo>
                    <a:pt x="1208" y="1125"/>
                  </a:moveTo>
                  <a:lnTo>
                    <a:pt x="1291" y="1095"/>
                  </a:lnTo>
                  <a:lnTo>
                    <a:pt x="1421" y="1033"/>
                  </a:lnTo>
                  <a:lnTo>
                    <a:pt x="1532" y="957"/>
                  </a:lnTo>
                  <a:lnTo>
                    <a:pt x="1626" y="870"/>
                  </a:lnTo>
                  <a:lnTo>
                    <a:pt x="1696" y="775"/>
                  </a:lnTo>
                  <a:lnTo>
                    <a:pt x="1741" y="674"/>
                  </a:lnTo>
                  <a:lnTo>
                    <a:pt x="1760" y="570"/>
                  </a:lnTo>
                  <a:lnTo>
                    <a:pt x="1753" y="468"/>
                  </a:lnTo>
                  <a:lnTo>
                    <a:pt x="1719" y="369"/>
                  </a:lnTo>
                  <a:lnTo>
                    <a:pt x="1659" y="277"/>
                  </a:lnTo>
                  <a:lnTo>
                    <a:pt x="1576" y="195"/>
                  </a:lnTo>
                  <a:lnTo>
                    <a:pt x="1472" y="125"/>
                  </a:lnTo>
                  <a:lnTo>
                    <a:pt x="1350" y="69"/>
                  </a:lnTo>
                  <a:lnTo>
                    <a:pt x="1214" y="29"/>
                  </a:lnTo>
                  <a:lnTo>
                    <a:pt x="1066" y="6"/>
                  </a:lnTo>
                  <a:lnTo>
                    <a:pt x="914" y="0"/>
                  </a:lnTo>
                  <a:lnTo>
                    <a:pt x="761" y="14"/>
                  </a:lnTo>
                  <a:lnTo>
                    <a:pt x="611" y="44"/>
                  </a:lnTo>
                  <a:lnTo>
                    <a:pt x="470" y="91"/>
                  </a:lnTo>
                  <a:lnTo>
                    <a:pt x="340" y="153"/>
                  </a:lnTo>
                  <a:lnTo>
                    <a:pt x="227" y="230"/>
                  </a:lnTo>
                  <a:lnTo>
                    <a:pt x="135" y="316"/>
                  </a:lnTo>
                  <a:lnTo>
                    <a:pt x="65" y="412"/>
                  </a:lnTo>
                  <a:lnTo>
                    <a:pt x="20" y="512"/>
                  </a:lnTo>
                  <a:lnTo>
                    <a:pt x="0" y="616"/>
                  </a:lnTo>
                  <a:lnTo>
                    <a:pt x="8" y="719"/>
                  </a:lnTo>
                  <a:lnTo>
                    <a:pt x="42" y="817"/>
                  </a:lnTo>
                  <a:lnTo>
                    <a:pt x="102" y="909"/>
                  </a:lnTo>
                  <a:lnTo>
                    <a:pt x="185" y="991"/>
                  </a:lnTo>
                  <a:lnTo>
                    <a:pt x="289" y="1062"/>
                  </a:lnTo>
                  <a:lnTo>
                    <a:pt x="411" y="1118"/>
                  </a:lnTo>
                  <a:lnTo>
                    <a:pt x="547" y="1157"/>
                  </a:lnTo>
                  <a:lnTo>
                    <a:pt x="695" y="1180"/>
                  </a:lnTo>
                  <a:lnTo>
                    <a:pt x="847" y="1186"/>
                  </a:lnTo>
                  <a:lnTo>
                    <a:pt x="1000" y="1173"/>
                  </a:lnTo>
                  <a:lnTo>
                    <a:pt x="1149" y="1142"/>
                  </a:lnTo>
                  <a:lnTo>
                    <a:pt x="1140" y="1104"/>
                  </a:lnTo>
                  <a:lnTo>
                    <a:pt x="1000" y="1133"/>
                  </a:lnTo>
                  <a:lnTo>
                    <a:pt x="858" y="1146"/>
                  </a:lnTo>
                  <a:lnTo>
                    <a:pt x="715" y="1142"/>
                  </a:lnTo>
                  <a:lnTo>
                    <a:pt x="577" y="1122"/>
                  </a:lnTo>
                  <a:lnTo>
                    <a:pt x="449" y="1085"/>
                  </a:lnTo>
                  <a:lnTo>
                    <a:pt x="335" y="1034"/>
                  </a:lnTo>
                  <a:lnTo>
                    <a:pt x="237" y="969"/>
                  </a:lnTo>
                  <a:lnTo>
                    <a:pt x="158" y="893"/>
                  </a:lnTo>
                  <a:lnTo>
                    <a:pt x="101" y="807"/>
                  </a:lnTo>
                  <a:lnTo>
                    <a:pt x="68" y="716"/>
                  </a:lnTo>
                  <a:lnTo>
                    <a:pt x="60" y="620"/>
                  </a:lnTo>
                  <a:lnTo>
                    <a:pt x="76" y="524"/>
                  </a:lnTo>
                  <a:lnTo>
                    <a:pt x="116" y="429"/>
                  </a:lnTo>
                  <a:lnTo>
                    <a:pt x="181" y="340"/>
                  </a:lnTo>
                  <a:lnTo>
                    <a:pt x="266" y="258"/>
                  </a:lnTo>
                  <a:lnTo>
                    <a:pt x="370" y="187"/>
                  </a:lnTo>
                  <a:lnTo>
                    <a:pt x="490" y="128"/>
                  </a:lnTo>
                  <a:lnTo>
                    <a:pt x="621" y="84"/>
                  </a:lnTo>
                  <a:lnTo>
                    <a:pt x="760" y="54"/>
                  </a:lnTo>
                  <a:lnTo>
                    <a:pt x="903" y="41"/>
                  </a:lnTo>
                  <a:lnTo>
                    <a:pt x="1046" y="44"/>
                  </a:lnTo>
                  <a:lnTo>
                    <a:pt x="1184" y="65"/>
                  </a:lnTo>
                  <a:lnTo>
                    <a:pt x="1312" y="101"/>
                  </a:lnTo>
                  <a:lnTo>
                    <a:pt x="1426" y="152"/>
                  </a:lnTo>
                  <a:lnTo>
                    <a:pt x="1524" y="218"/>
                  </a:lnTo>
                  <a:lnTo>
                    <a:pt x="1603" y="293"/>
                  </a:lnTo>
                  <a:lnTo>
                    <a:pt x="1660" y="379"/>
                  </a:lnTo>
                  <a:lnTo>
                    <a:pt x="1693" y="471"/>
                  </a:lnTo>
                  <a:lnTo>
                    <a:pt x="1701" y="567"/>
                  </a:lnTo>
                  <a:lnTo>
                    <a:pt x="1685" y="663"/>
                  </a:lnTo>
                  <a:lnTo>
                    <a:pt x="1644" y="757"/>
                  </a:lnTo>
                  <a:lnTo>
                    <a:pt x="1580" y="847"/>
                  </a:lnTo>
                  <a:lnTo>
                    <a:pt x="1494" y="928"/>
                  </a:lnTo>
                  <a:lnTo>
                    <a:pt x="1391" y="1000"/>
                  </a:lnTo>
                  <a:lnTo>
                    <a:pt x="1271" y="1058"/>
                  </a:lnTo>
                  <a:lnTo>
                    <a:pt x="1193" y="1085"/>
                  </a:lnTo>
                  <a:lnTo>
                    <a:pt x="1208" y="1125"/>
                  </a:lnTo>
                  <a:lnTo>
                    <a:pt x="1208" y="1125"/>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1" name="Freeform 63"/>
            <p:cNvSpPr>
              <a:spLocks/>
            </p:cNvSpPr>
            <p:nvPr/>
          </p:nvSpPr>
          <p:spPr bwMode="auto">
            <a:xfrm>
              <a:off x="4951" y="3550"/>
              <a:ext cx="39" cy="35"/>
            </a:xfrm>
            <a:custGeom>
              <a:avLst/>
              <a:gdLst>
                <a:gd name="T0" fmla="*/ 41 w 116"/>
                <a:gd name="T1" fmla="*/ 69 h 69"/>
                <a:gd name="T2" fmla="*/ 116 w 116"/>
                <a:gd name="T3" fmla="*/ 47 h 69"/>
                <a:gd name="T4" fmla="*/ 96 w 116"/>
                <a:gd name="T5" fmla="*/ 0 h 69"/>
                <a:gd name="T6" fmla="*/ 0 w 116"/>
                <a:gd name="T7" fmla="*/ 36 h 69"/>
                <a:gd name="T8" fmla="*/ 41 w 116"/>
                <a:gd name="T9" fmla="*/ 69 h 69"/>
                <a:gd name="T10" fmla="*/ 41 w 116"/>
                <a:gd name="T11" fmla="*/ 69 h 69"/>
              </a:gdLst>
              <a:ahLst/>
              <a:cxnLst>
                <a:cxn ang="0">
                  <a:pos x="T0" y="T1"/>
                </a:cxn>
                <a:cxn ang="0">
                  <a:pos x="T2" y="T3"/>
                </a:cxn>
                <a:cxn ang="0">
                  <a:pos x="T4" y="T5"/>
                </a:cxn>
                <a:cxn ang="0">
                  <a:pos x="T6" y="T7"/>
                </a:cxn>
                <a:cxn ang="0">
                  <a:pos x="T8" y="T9"/>
                </a:cxn>
                <a:cxn ang="0">
                  <a:pos x="T10" y="T11"/>
                </a:cxn>
              </a:cxnLst>
              <a:rect l="0" t="0" r="r" b="b"/>
              <a:pathLst>
                <a:path w="116" h="69">
                  <a:moveTo>
                    <a:pt x="41" y="69"/>
                  </a:moveTo>
                  <a:lnTo>
                    <a:pt x="116" y="47"/>
                  </a:lnTo>
                  <a:lnTo>
                    <a:pt x="96" y="0"/>
                  </a:lnTo>
                  <a:lnTo>
                    <a:pt x="0" y="36"/>
                  </a:lnTo>
                  <a:lnTo>
                    <a:pt x="41" y="69"/>
                  </a:lnTo>
                  <a:lnTo>
                    <a:pt x="41" y="69"/>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2" name="Freeform 64"/>
            <p:cNvSpPr>
              <a:spLocks/>
            </p:cNvSpPr>
            <p:nvPr/>
          </p:nvSpPr>
          <p:spPr bwMode="auto">
            <a:xfrm>
              <a:off x="5012" y="3155"/>
              <a:ext cx="203" cy="135"/>
            </a:xfrm>
            <a:custGeom>
              <a:avLst/>
              <a:gdLst>
                <a:gd name="T0" fmla="*/ 119 w 608"/>
                <a:gd name="T1" fmla="*/ 269 h 269"/>
                <a:gd name="T2" fmla="*/ 608 w 608"/>
                <a:gd name="T3" fmla="*/ 0 h 269"/>
                <a:gd name="T4" fmla="*/ 0 w 608"/>
                <a:gd name="T5" fmla="*/ 40 h 269"/>
                <a:gd name="T6" fmla="*/ 119 w 608"/>
                <a:gd name="T7" fmla="*/ 269 h 269"/>
                <a:gd name="T8" fmla="*/ 119 w 608"/>
                <a:gd name="T9" fmla="*/ 269 h 269"/>
              </a:gdLst>
              <a:ahLst/>
              <a:cxnLst>
                <a:cxn ang="0">
                  <a:pos x="T0" y="T1"/>
                </a:cxn>
                <a:cxn ang="0">
                  <a:pos x="T2" y="T3"/>
                </a:cxn>
                <a:cxn ang="0">
                  <a:pos x="T4" y="T5"/>
                </a:cxn>
                <a:cxn ang="0">
                  <a:pos x="T6" y="T7"/>
                </a:cxn>
                <a:cxn ang="0">
                  <a:pos x="T8" y="T9"/>
                </a:cxn>
              </a:cxnLst>
              <a:rect l="0" t="0" r="r" b="b"/>
              <a:pathLst>
                <a:path w="608" h="269">
                  <a:moveTo>
                    <a:pt x="119" y="269"/>
                  </a:moveTo>
                  <a:lnTo>
                    <a:pt x="608" y="0"/>
                  </a:lnTo>
                  <a:lnTo>
                    <a:pt x="0" y="40"/>
                  </a:lnTo>
                  <a:lnTo>
                    <a:pt x="119" y="269"/>
                  </a:lnTo>
                  <a:lnTo>
                    <a:pt x="119" y="269"/>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3" name="Freeform 65"/>
            <p:cNvSpPr>
              <a:spLocks/>
            </p:cNvSpPr>
            <p:nvPr/>
          </p:nvSpPr>
          <p:spPr bwMode="auto">
            <a:xfrm>
              <a:off x="4874" y="3416"/>
              <a:ext cx="139" cy="217"/>
            </a:xfrm>
            <a:custGeom>
              <a:avLst/>
              <a:gdLst>
                <a:gd name="T0" fmla="*/ 368 w 415"/>
                <a:gd name="T1" fmla="*/ 0 h 434"/>
                <a:gd name="T2" fmla="*/ 415 w 415"/>
                <a:gd name="T3" fmla="*/ 434 h 434"/>
                <a:gd name="T4" fmla="*/ 0 w 415"/>
                <a:gd name="T5" fmla="*/ 122 h 434"/>
                <a:gd name="T6" fmla="*/ 368 w 415"/>
                <a:gd name="T7" fmla="*/ 0 h 434"/>
                <a:gd name="T8" fmla="*/ 368 w 415"/>
                <a:gd name="T9" fmla="*/ 0 h 434"/>
              </a:gdLst>
              <a:ahLst/>
              <a:cxnLst>
                <a:cxn ang="0">
                  <a:pos x="T0" y="T1"/>
                </a:cxn>
                <a:cxn ang="0">
                  <a:pos x="T2" y="T3"/>
                </a:cxn>
                <a:cxn ang="0">
                  <a:pos x="T4" y="T5"/>
                </a:cxn>
                <a:cxn ang="0">
                  <a:pos x="T6" y="T7"/>
                </a:cxn>
                <a:cxn ang="0">
                  <a:pos x="T8" y="T9"/>
                </a:cxn>
              </a:cxnLst>
              <a:rect l="0" t="0" r="r" b="b"/>
              <a:pathLst>
                <a:path w="415" h="434">
                  <a:moveTo>
                    <a:pt x="368" y="0"/>
                  </a:moveTo>
                  <a:lnTo>
                    <a:pt x="415" y="434"/>
                  </a:lnTo>
                  <a:lnTo>
                    <a:pt x="0" y="122"/>
                  </a:lnTo>
                  <a:lnTo>
                    <a:pt x="368" y="0"/>
                  </a:lnTo>
                  <a:lnTo>
                    <a:pt x="368" y="0"/>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4" name="Freeform 66"/>
            <p:cNvSpPr>
              <a:spLocks/>
            </p:cNvSpPr>
            <p:nvPr/>
          </p:nvSpPr>
          <p:spPr bwMode="auto">
            <a:xfrm>
              <a:off x="4542" y="3318"/>
              <a:ext cx="208" cy="144"/>
            </a:xfrm>
            <a:custGeom>
              <a:avLst/>
              <a:gdLst>
                <a:gd name="T0" fmla="*/ 622 w 622"/>
                <a:gd name="T1" fmla="*/ 219 h 288"/>
                <a:gd name="T2" fmla="*/ 0 w 622"/>
                <a:gd name="T3" fmla="*/ 288 h 288"/>
                <a:gd name="T4" fmla="*/ 497 w 622"/>
                <a:gd name="T5" fmla="*/ 0 h 288"/>
                <a:gd name="T6" fmla="*/ 622 w 622"/>
                <a:gd name="T7" fmla="*/ 219 h 288"/>
                <a:gd name="T8" fmla="*/ 622 w 622"/>
                <a:gd name="T9" fmla="*/ 219 h 288"/>
              </a:gdLst>
              <a:ahLst/>
              <a:cxnLst>
                <a:cxn ang="0">
                  <a:pos x="T0" y="T1"/>
                </a:cxn>
                <a:cxn ang="0">
                  <a:pos x="T2" y="T3"/>
                </a:cxn>
                <a:cxn ang="0">
                  <a:pos x="T4" y="T5"/>
                </a:cxn>
                <a:cxn ang="0">
                  <a:pos x="T6" y="T7"/>
                </a:cxn>
                <a:cxn ang="0">
                  <a:pos x="T8" y="T9"/>
                </a:cxn>
              </a:cxnLst>
              <a:rect l="0" t="0" r="r" b="b"/>
              <a:pathLst>
                <a:path w="622" h="288">
                  <a:moveTo>
                    <a:pt x="622" y="219"/>
                  </a:moveTo>
                  <a:lnTo>
                    <a:pt x="0" y="288"/>
                  </a:lnTo>
                  <a:lnTo>
                    <a:pt x="497" y="0"/>
                  </a:lnTo>
                  <a:lnTo>
                    <a:pt x="622" y="219"/>
                  </a:lnTo>
                  <a:lnTo>
                    <a:pt x="622" y="219"/>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5" name="Freeform 67"/>
            <p:cNvSpPr>
              <a:spLocks/>
            </p:cNvSpPr>
            <p:nvPr/>
          </p:nvSpPr>
          <p:spPr bwMode="auto">
            <a:xfrm>
              <a:off x="4755" y="2969"/>
              <a:ext cx="139" cy="220"/>
            </a:xfrm>
            <a:custGeom>
              <a:avLst/>
              <a:gdLst>
                <a:gd name="T0" fmla="*/ 413 w 413"/>
                <a:gd name="T1" fmla="*/ 333 h 441"/>
                <a:gd name="T2" fmla="*/ 12 w 413"/>
                <a:gd name="T3" fmla="*/ 441 h 441"/>
                <a:gd name="T4" fmla="*/ 0 w 413"/>
                <a:gd name="T5" fmla="*/ 0 h 441"/>
                <a:gd name="T6" fmla="*/ 413 w 413"/>
                <a:gd name="T7" fmla="*/ 333 h 441"/>
                <a:gd name="T8" fmla="*/ 413 w 413"/>
                <a:gd name="T9" fmla="*/ 333 h 441"/>
              </a:gdLst>
              <a:ahLst/>
              <a:cxnLst>
                <a:cxn ang="0">
                  <a:pos x="T0" y="T1"/>
                </a:cxn>
                <a:cxn ang="0">
                  <a:pos x="T2" y="T3"/>
                </a:cxn>
                <a:cxn ang="0">
                  <a:pos x="T4" y="T5"/>
                </a:cxn>
                <a:cxn ang="0">
                  <a:pos x="T6" y="T7"/>
                </a:cxn>
                <a:cxn ang="0">
                  <a:pos x="T8" y="T9"/>
                </a:cxn>
              </a:cxnLst>
              <a:rect l="0" t="0" r="r" b="b"/>
              <a:pathLst>
                <a:path w="413" h="441">
                  <a:moveTo>
                    <a:pt x="413" y="333"/>
                  </a:moveTo>
                  <a:lnTo>
                    <a:pt x="12" y="441"/>
                  </a:lnTo>
                  <a:lnTo>
                    <a:pt x="0" y="0"/>
                  </a:lnTo>
                  <a:lnTo>
                    <a:pt x="413" y="333"/>
                  </a:lnTo>
                  <a:lnTo>
                    <a:pt x="413" y="333"/>
                  </a:lnTo>
                  <a:close/>
                </a:path>
              </a:pathLst>
            </a:custGeom>
            <a:solidFill>
              <a:srgbClr val="5E75F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6" name="Freeform 68"/>
            <p:cNvSpPr>
              <a:spLocks/>
            </p:cNvSpPr>
            <p:nvPr/>
          </p:nvSpPr>
          <p:spPr bwMode="auto">
            <a:xfrm>
              <a:off x="4999" y="3296"/>
              <a:ext cx="213" cy="135"/>
            </a:xfrm>
            <a:custGeom>
              <a:avLst/>
              <a:gdLst>
                <a:gd name="T0" fmla="*/ 635 w 635"/>
                <a:gd name="T1" fmla="*/ 271 h 271"/>
                <a:gd name="T2" fmla="*/ 0 w 635"/>
                <a:gd name="T3" fmla="*/ 257 h 271"/>
                <a:gd name="T4" fmla="*/ 179 w 635"/>
                <a:gd name="T5" fmla="*/ 0 h 271"/>
                <a:gd name="T6" fmla="*/ 635 w 635"/>
                <a:gd name="T7" fmla="*/ 271 h 271"/>
                <a:gd name="T8" fmla="*/ 635 w 635"/>
                <a:gd name="T9" fmla="*/ 271 h 271"/>
              </a:gdLst>
              <a:ahLst/>
              <a:cxnLst>
                <a:cxn ang="0">
                  <a:pos x="T0" y="T1"/>
                </a:cxn>
                <a:cxn ang="0">
                  <a:pos x="T2" y="T3"/>
                </a:cxn>
                <a:cxn ang="0">
                  <a:pos x="T4" y="T5"/>
                </a:cxn>
                <a:cxn ang="0">
                  <a:pos x="T6" y="T7"/>
                </a:cxn>
                <a:cxn ang="0">
                  <a:pos x="T8" y="T9"/>
                </a:cxn>
              </a:cxnLst>
              <a:rect l="0" t="0" r="r" b="b"/>
              <a:pathLst>
                <a:path w="635" h="271">
                  <a:moveTo>
                    <a:pt x="635" y="271"/>
                  </a:moveTo>
                  <a:lnTo>
                    <a:pt x="0" y="257"/>
                  </a:lnTo>
                  <a:lnTo>
                    <a:pt x="179" y="0"/>
                  </a:lnTo>
                  <a:lnTo>
                    <a:pt x="635" y="271"/>
                  </a:lnTo>
                  <a:lnTo>
                    <a:pt x="635" y="271"/>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7" name="Freeform 69"/>
            <p:cNvSpPr>
              <a:spLocks/>
            </p:cNvSpPr>
            <p:nvPr/>
          </p:nvSpPr>
          <p:spPr bwMode="auto">
            <a:xfrm>
              <a:off x="4733" y="3426"/>
              <a:ext cx="147" cy="221"/>
            </a:xfrm>
            <a:custGeom>
              <a:avLst/>
              <a:gdLst>
                <a:gd name="T0" fmla="*/ 442 w 442"/>
                <a:gd name="T1" fmla="*/ 87 h 443"/>
                <a:gd name="T2" fmla="*/ 0 w 442"/>
                <a:gd name="T3" fmla="*/ 443 h 443"/>
                <a:gd name="T4" fmla="*/ 68 w 442"/>
                <a:gd name="T5" fmla="*/ 0 h 443"/>
                <a:gd name="T6" fmla="*/ 442 w 442"/>
                <a:gd name="T7" fmla="*/ 87 h 443"/>
                <a:gd name="T8" fmla="*/ 442 w 442"/>
                <a:gd name="T9" fmla="*/ 87 h 443"/>
              </a:gdLst>
              <a:ahLst/>
              <a:cxnLst>
                <a:cxn ang="0">
                  <a:pos x="T0" y="T1"/>
                </a:cxn>
                <a:cxn ang="0">
                  <a:pos x="T2" y="T3"/>
                </a:cxn>
                <a:cxn ang="0">
                  <a:pos x="T4" y="T5"/>
                </a:cxn>
                <a:cxn ang="0">
                  <a:pos x="T6" y="T7"/>
                </a:cxn>
                <a:cxn ang="0">
                  <a:pos x="T8" y="T9"/>
                </a:cxn>
              </a:cxnLst>
              <a:rect l="0" t="0" r="r" b="b"/>
              <a:pathLst>
                <a:path w="442" h="443">
                  <a:moveTo>
                    <a:pt x="442" y="87"/>
                  </a:moveTo>
                  <a:lnTo>
                    <a:pt x="0" y="443"/>
                  </a:lnTo>
                  <a:lnTo>
                    <a:pt x="68" y="0"/>
                  </a:lnTo>
                  <a:lnTo>
                    <a:pt x="442" y="87"/>
                  </a:lnTo>
                  <a:lnTo>
                    <a:pt x="442" y="87"/>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8" name="Freeform 70"/>
            <p:cNvSpPr>
              <a:spLocks/>
            </p:cNvSpPr>
            <p:nvPr/>
          </p:nvSpPr>
          <p:spPr bwMode="auto">
            <a:xfrm>
              <a:off x="4543" y="3178"/>
              <a:ext cx="219" cy="130"/>
            </a:xfrm>
            <a:custGeom>
              <a:avLst/>
              <a:gdLst>
                <a:gd name="T0" fmla="*/ 495 w 653"/>
                <a:gd name="T1" fmla="*/ 260 h 260"/>
                <a:gd name="T2" fmla="*/ 0 w 653"/>
                <a:gd name="T3" fmla="*/ 0 h 260"/>
                <a:gd name="T4" fmla="*/ 653 w 653"/>
                <a:gd name="T5" fmla="*/ 13 h 260"/>
                <a:gd name="T6" fmla="*/ 495 w 653"/>
                <a:gd name="T7" fmla="*/ 260 h 260"/>
                <a:gd name="T8" fmla="*/ 495 w 653"/>
                <a:gd name="T9" fmla="*/ 260 h 260"/>
              </a:gdLst>
              <a:ahLst/>
              <a:cxnLst>
                <a:cxn ang="0">
                  <a:pos x="T0" y="T1"/>
                </a:cxn>
                <a:cxn ang="0">
                  <a:pos x="T2" y="T3"/>
                </a:cxn>
                <a:cxn ang="0">
                  <a:pos x="T4" y="T5"/>
                </a:cxn>
                <a:cxn ang="0">
                  <a:pos x="T6" y="T7"/>
                </a:cxn>
                <a:cxn ang="0">
                  <a:pos x="T8" y="T9"/>
                </a:cxn>
              </a:cxnLst>
              <a:rect l="0" t="0" r="r" b="b"/>
              <a:pathLst>
                <a:path w="653" h="260">
                  <a:moveTo>
                    <a:pt x="495" y="260"/>
                  </a:moveTo>
                  <a:lnTo>
                    <a:pt x="0" y="0"/>
                  </a:lnTo>
                  <a:lnTo>
                    <a:pt x="653" y="13"/>
                  </a:lnTo>
                  <a:lnTo>
                    <a:pt x="495" y="260"/>
                  </a:lnTo>
                  <a:lnTo>
                    <a:pt x="495" y="260"/>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39" name="Freeform 71"/>
            <p:cNvSpPr>
              <a:spLocks/>
            </p:cNvSpPr>
            <p:nvPr/>
          </p:nvSpPr>
          <p:spPr bwMode="auto">
            <a:xfrm>
              <a:off x="4890" y="2952"/>
              <a:ext cx="133" cy="219"/>
            </a:xfrm>
            <a:custGeom>
              <a:avLst/>
              <a:gdLst>
                <a:gd name="T0" fmla="*/ 351 w 403"/>
                <a:gd name="T1" fmla="*/ 439 h 439"/>
                <a:gd name="T2" fmla="*/ 0 w 403"/>
                <a:gd name="T3" fmla="*/ 362 h 439"/>
                <a:gd name="T4" fmla="*/ 403 w 403"/>
                <a:gd name="T5" fmla="*/ 0 h 439"/>
                <a:gd name="T6" fmla="*/ 351 w 403"/>
                <a:gd name="T7" fmla="*/ 439 h 439"/>
                <a:gd name="T8" fmla="*/ 351 w 403"/>
                <a:gd name="T9" fmla="*/ 439 h 439"/>
              </a:gdLst>
              <a:ahLst/>
              <a:cxnLst>
                <a:cxn ang="0">
                  <a:pos x="T0" y="T1"/>
                </a:cxn>
                <a:cxn ang="0">
                  <a:pos x="T2" y="T3"/>
                </a:cxn>
                <a:cxn ang="0">
                  <a:pos x="T4" y="T5"/>
                </a:cxn>
                <a:cxn ang="0">
                  <a:pos x="T6" y="T7"/>
                </a:cxn>
                <a:cxn ang="0">
                  <a:pos x="T8" y="T9"/>
                </a:cxn>
              </a:cxnLst>
              <a:rect l="0" t="0" r="r" b="b"/>
              <a:pathLst>
                <a:path w="403" h="439">
                  <a:moveTo>
                    <a:pt x="351" y="439"/>
                  </a:moveTo>
                  <a:lnTo>
                    <a:pt x="0" y="362"/>
                  </a:lnTo>
                  <a:lnTo>
                    <a:pt x="403" y="0"/>
                  </a:lnTo>
                  <a:lnTo>
                    <a:pt x="351" y="439"/>
                  </a:lnTo>
                  <a:lnTo>
                    <a:pt x="351" y="439"/>
                  </a:lnTo>
                  <a:close/>
                </a:path>
              </a:pathLst>
            </a:custGeom>
            <a:solidFill>
              <a:srgbClr val="FF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0" name="Freeform 72"/>
            <p:cNvSpPr>
              <a:spLocks/>
            </p:cNvSpPr>
            <p:nvPr/>
          </p:nvSpPr>
          <p:spPr bwMode="auto">
            <a:xfrm>
              <a:off x="4300" y="2731"/>
              <a:ext cx="953" cy="1168"/>
            </a:xfrm>
            <a:custGeom>
              <a:avLst/>
              <a:gdLst>
                <a:gd name="T0" fmla="*/ 2156 w 2860"/>
                <a:gd name="T1" fmla="*/ 2197 h 2335"/>
                <a:gd name="T2" fmla="*/ 1638 w 2860"/>
                <a:gd name="T3" fmla="*/ 2265 h 2335"/>
                <a:gd name="T4" fmla="*/ 1100 w 2860"/>
                <a:gd name="T5" fmla="*/ 2204 h 2335"/>
                <a:gd name="T6" fmla="*/ 1317 w 2860"/>
                <a:gd name="T7" fmla="*/ 2207 h 2335"/>
                <a:gd name="T8" fmla="*/ 1795 w 2860"/>
                <a:gd name="T9" fmla="*/ 2212 h 2335"/>
                <a:gd name="T10" fmla="*/ 2311 w 2860"/>
                <a:gd name="T11" fmla="*/ 2091 h 2335"/>
                <a:gd name="T12" fmla="*/ 2266 w 2860"/>
                <a:gd name="T13" fmla="*/ 2084 h 2335"/>
                <a:gd name="T14" fmla="*/ 1874 w 2860"/>
                <a:gd name="T15" fmla="*/ 2176 h 2335"/>
                <a:gd name="T16" fmla="*/ 1416 w 2860"/>
                <a:gd name="T17" fmla="*/ 2183 h 2335"/>
                <a:gd name="T18" fmla="*/ 926 w 2860"/>
                <a:gd name="T19" fmla="*/ 2085 h 2335"/>
                <a:gd name="T20" fmla="*/ 498 w 2860"/>
                <a:gd name="T21" fmla="*/ 1850 h 2335"/>
                <a:gd name="T22" fmla="*/ 207 w 2860"/>
                <a:gd name="T23" fmla="*/ 1553 h 2335"/>
                <a:gd name="T24" fmla="*/ 145 w 2860"/>
                <a:gd name="T25" fmla="*/ 1198 h 2335"/>
                <a:gd name="T26" fmla="*/ 283 w 2860"/>
                <a:gd name="T27" fmla="*/ 812 h 2335"/>
                <a:gd name="T28" fmla="*/ 619 w 2860"/>
                <a:gd name="T29" fmla="*/ 471 h 2335"/>
                <a:gd name="T30" fmla="*/ 1097 w 2860"/>
                <a:gd name="T31" fmla="*/ 228 h 2335"/>
                <a:gd name="T32" fmla="*/ 1637 w 2860"/>
                <a:gd name="T33" fmla="*/ 103 h 2335"/>
                <a:gd name="T34" fmla="*/ 2148 w 2860"/>
                <a:gd name="T35" fmla="*/ 83 h 2335"/>
                <a:gd name="T36" fmla="*/ 1676 w 2860"/>
                <a:gd name="T37" fmla="*/ 73 h 2335"/>
                <a:gd name="T38" fmla="*/ 1284 w 2860"/>
                <a:gd name="T39" fmla="*/ 155 h 2335"/>
                <a:gd name="T40" fmla="*/ 871 w 2860"/>
                <a:gd name="T41" fmla="*/ 307 h 2335"/>
                <a:gd name="T42" fmla="*/ 516 w 2860"/>
                <a:gd name="T43" fmla="*/ 499 h 2335"/>
                <a:gd name="T44" fmla="*/ 167 w 2860"/>
                <a:gd name="T45" fmla="*/ 855 h 2335"/>
                <a:gd name="T46" fmla="*/ 414 w 2860"/>
                <a:gd name="T47" fmla="*/ 548 h 2335"/>
                <a:gd name="T48" fmla="*/ 786 w 2860"/>
                <a:gd name="T49" fmla="*/ 287 h 2335"/>
                <a:gd name="T50" fmla="*/ 1185 w 2860"/>
                <a:gd name="T51" fmla="*/ 130 h 2335"/>
                <a:gd name="T52" fmla="*/ 1830 w 2860"/>
                <a:gd name="T53" fmla="*/ 13 h 2335"/>
                <a:gd name="T54" fmla="*/ 2342 w 2860"/>
                <a:gd name="T55" fmla="*/ 64 h 2335"/>
                <a:gd name="T56" fmla="*/ 2336 w 2860"/>
                <a:gd name="T57" fmla="*/ 40 h 2335"/>
                <a:gd name="T58" fmla="*/ 1740 w 2860"/>
                <a:gd name="T59" fmla="*/ 0 h 2335"/>
                <a:gd name="T60" fmla="*/ 1145 w 2860"/>
                <a:gd name="T61" fmla="*/ 100 h 2335"/>
                <a:gd name="T62" fmla="*/ 622 w 2860"/>
                <a:gd name="T63" fmla="*/ 330 h 2335"/>
                <a:gd name="T64" fmla="*/ 233 w 2860"/>
                <a:gd name="T65" fmla="*/ 660 h 2335"/>
                <a:gd name="T66" fmla="*/ 27 w 2860"/>
                <a:gd name="T67" fmla="*/ 1053 h 2335"/>
                <a:gd name="T68" fmla="*/ 26 w 2860"/>
                <a:gd name="T69" fmla="*/ 1457 h 2335"/>
                <a:gd name="T70" fmla="*/ 233 w 2860"/>
                <a:gd name="T71" fmla="*/ 1828 h 2335"/>
                <a:gd name="T72" fmla="*/ 621 w 2860"/>
                <a:gd name="T73" fmla="*/ 2119 h 2335"/>
                <a:gd name="T74" fmla="*/ 1144 w 2860"/>
                <a:gd name="T75" fmla="*/ 2295 h 2335"/>
                <a:gd name="T76" fmla="*/ 1738 w 2860"/>
                <a:gd name="T77" fmla="*/ 2335 h 2335"/>
                <a:gd name="T78" fmla="*/ 2333 w 2860"/>
                <a:gd name="T79" fmla="*/ 2235 h 2335"/>
                <a:gd name="T80" fmla="*/ 2860 w 2860"/>
                <a:gd name="T81" fmla="*/ 2008 h 2335"/>
                <a:gd name="T82" fmla="*/ 2443 w 2860"/>
                <a:gd name="T83" fmla="*/ 2177 h 2335"/>
                <a:gd name="T84" fmla="*/ 2394 w 2860"/>
                <a:gd name="T85" fmla="*/ 2169 h 2335"/>
                <a:gd name="T86" fmla="*/ 2382 w 2860"/>
                <a:gd name="T87" fmla="*/ 2135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0" h="2335">
                  <a:moveTo>
                    <a:pt x="2382" y="2135"/>
                  </a:moveTo>
                  <a:lnTo>
                    <a:pt x="2156" y="2197"/>
                  </a:lnTo>
                  <a:lnTo>
                    <a:pt x="1941" y="2245"/>
                  </a:lnTo>
                  <a:lnTo>
                    <a:pt x="1638" y="2265"/>
                  </a:lnTo>
                  <a:lnTo>
                    <a:pt x="1343" y="2257"/>
                  </a:lnTo>
                  <a:lnTo>
                    <a:pt x="1100" y="2204"/>
                  </a:lnTo>
                  <a:lnTo>
                    <a:pt x="934" y="2150"/>
                  </a:lnTo>
                  <a:lnTo>
                    <a:pt x="1317" y="2207"/>
                  </a:lnTo>
                  <a:lnTo>
                    <a:pt x="1554" y="2228"/>
                  </a:lnTo>
                  <a:lnTo>
                    <a:pt x="1795" y="2212"/>
                  </a:lnTo>
                  <a:lnTo>
                    <a:pt x="2081" y="2161"/>
                  </a:lnTo>
                  <a:lnTo>
                    <a:pt x="2311" y="2091"/>
                  </a:lnTo>
                  <a:lnTo>
                    <a:pt x="2485" y="2023"/>
                  </a:lnTo>
                  <a:lnTo>
                    <a:pt x="2266" y="2084"/>
                  </a:lnTo>
                  <a:lnTo>
                    <a:pt x="2092" y="2132"/>
                  </a:lnTo>
                  <a:lnTo>
                    <a:pt x="1874" y="2176"/>
                  </a:lnTo>
                  <a:lnTo>
                    <a:pt x="1660" y="2189"/>
                  </a:lnTo>
                  <a:lnTo>
                    <a:pt x="1416" y="2183"/>
                  </a:lnTo>
                  <a:lnTo>
                    <a:pt x="1200" y="2149"/>
                  </a:lnTo>
                  <a:lnTo>
                    <a:pt x="926" y="2085"/>
                  </a:lnTo>
                  <a:lnTo>
                    <a:pt x="693" y="1980"/>
                  </a:lnTo>
                  <a:lnTo>
                    <a:pt x="498" y="1850"/>
                  </a:lnTo>
                  <a:lnTo>
                    <a:pt x="337" y="1727"/>
                  </a:lnTo>
                  <a:lnTo>
                    <a:pt x="207" y="1553"/>
                  </a:lnTo>
                  <a:lnTo>
                    <a:pt x="154" y="1373"/>
                  </a:lnTo>
                  <a:lnTo>
                    <a:pt x="145" y="1198"/>
                  </a:lnTo>
                  <a:lnTo>
                    <a:pt x="194" y="995"/>
                  </a:lnTo>
                  <a:lnTo>
                    <a:pt x="283" y="812"/>
                  </a:lnTo>
                  <a:lnTo>
                    <a:pt x="431" y="634"/>
                  </a:lnTo>
                  <a:lnTo>
                    <a:pt x="619" y="471"/>
                  </a:lnTo>
                  <a:lnTo>
                    <a:pt x="818" y="352"/>
                  </a:lnTo>
                  <a:lnTo>
                    <a:pt x="1097" y="228"/>
                  </a:lnTo>
                  <a:lnTo>
                    <a:pt x="1415" y="139"/>
                  </a:lnTo>
                  <a:lnTo>
                    <a:pt x="1637" y="103"/>
                  </a:lnTo>
                  <a:lnTo>
                    <a:pt x="1863" y="87"/>
                  </a:lnTo>
                  <a:lnTo>
                    <a:pt x="2148" y="83"/>
                  </a:lnTo>
                  <a:lnTo>
                    <a:pt x="1908" y="65"/>
                  </a:lnTo>
                  <a:lnTo>
                    <a:pt x="1676" y="73"/>
                  </a:lnTo>
                  <a:lnTo>
                    <a:pt x="1433" y="114"/>
                  </a:lnTo>
                  <a:lnTo>
                    <a:pt x="1284" y="155"/>
                  </a:lnTo>
                  <a:lnTo>
                    <a:pt x="1074" y="214"/>
                  </a:lnTo>
                  <a:lnTo>
                    <a:pt x="871" y="307"/>
                  </a:lnTo>
                  <a:lnTo>
                    <a:pt x="711" y="381"/>
                  </a:lnTo>
                  <a:lnTo>
                    <a:pt x="516" y="499"/>
                  </a:lnTo>
                  <a:lnTo>
                    <a:pt x="310" y="694"/>
                  </a:lnTo>
                  <a:lnTo>
                    <a:pt x="167" y="855"/>
                  </a:lnTo>
                  <a:lnTo>
                    <a:pt x="245" y="706"/>
                  </a:lnTo>
                  <a:lnTo>
                    <a:pt x="414" y="548"/>
                  </a:lnTo>
                  <a:lnTo>
                    <a:pt x="604" y="394"/>
                  </a:lnTo>
                  <a:lnTo>
                    <a:pt x="786" y="287"/>
                  </a:lnTo>
                  <a:lnTo>
                    <a:pt x="965" y="201"/>
                  </a:lnTo>
                  <a:lnTo>
                    <a:pt x="1185" y="130"/>
                  </a:lnTo>
                  <a:lnTo>
                    <a:pt x="1509" y="45"/>
                  </a:lnTo>
                  <a:lnTo>
                    <a:pt x="1830" y="13"/>
                  </a:lnTo>
                  <a:lnTo>
                    <a:pt x="2082" y="27"/>
                  </a:lnTo>
                  <a:lnTo>
                    <a:pt x="2342" y="64"/>
                  </a:lnTo>
                  <a:lnTo>
                    <a:pt x="2596" y="101"/>
                  </a:lnTo>
                  <a:lnTo>
                    <a:pt x="2336" y="40"/>
                  </a:lnTo>
                  <a:lnTo>
                    <a:pt x="2043" y="2"/>
                  </a:lnTo>
                  <a:lnTo>
                    <a:pt x="1740" y="0"/>
                  </a:lnTo>
                  <a:lnTo>
                    <a:pt x="1438" y="32"/>
                  </a:lnTo>
                  <a:lnTo>
                    <a:pt x="1145" y="100"/>
                  </a:lnTo>
                  <a:lnTo>
                    <a:pt x="870" y="201"/>
                  </a:lnTo>
                  <a:lnTo>
                    <a:pt x="622" y="330"/>
                  </a:lnTo>
                  <a:lnTo>
                    <a:pt x="407" y="485"/>
                  </a:lnTo>
                  <a:lnTo>
                    <a:pt x="233" y="660"/>
                  </a:lnTo>
                  <a:lnTo>
                    <a:pt x="105" y="851"/>
                  </a:lnTo>
                  <a:lnTo>
                    <a:pt x="27" y="1053"/>
                  </a:lnTo>
                  <a:lnTo>
                    <a:pt x="0" y="1256"/>
                  </a:lnTo>
                  <a:lnTo>
                    <a:pt x="26" y="1457"/>
                  </a:lnTo>
                  <a:lnTo>
                    <a:pt x="105" y="1651"/>
                  </a:lnTo>
                  <a:lnTo>
                    <a:pt x="233" y="1828"/>
                  </a:lnTo>
                  <a:lnTo>
                    <a:pt x="406" y="1986"/>
                  </a:lnTo>
                  <a:lnTo>
                    <a:pt x="621" y="2119"/>
                  </a:lnTo>
                  <a:lnTo>
                    <a:pt x="869" y="2223"/>
                  </a:lnTo>
                  <a:lnTo>
                    <a:pt x="1144" y="2295"/>
                  </a:lnTo>
                  <a:lnTo>
                    <a:pt x="1435" y="2333"/>
                  </a:lnTo>
                  <a:lnTo>
                    <a:pt x="1738" y="2335"/>
                  </a:lnTo>
                  <a:lnTo>
                    <a:pt x="2040" y="2302"/>
                  </a:lnTo>
                  <a:lnTo>
                    <a:pt x="2333" y="2235"/>
                  </a:lnTo>
                  <a:lnTo>
                    <a:pt x="2608" y="2134"/>
                  </a:lnTo>
                  <a:lnTo>
                    <a:pt x="2860" y="2008"/>
                  </a:lnTo>
                  <a:lnTo>
                    <a:pt x="2603" y="2126"/>
                  </a:lnTo>
                  <a:lnTo>
                    <a:pt x="2443" y="2177"/>
                  </a:lnTo>
                  <a:lnTo>
                    <a:pt x="2300" y="2210"/>
                  </a:lnTo>
                  <a:lnTo>
                    <a:pt x="2394" y="2169"/>
                  </a:lnTo>
                  <a:lnTo>
                    <a:pt x="2257" y="2200"/>
                  </a:lnTo>
                  <a:lnTo>
                    <a:pt x="2382" y="2135"/>
                  </a:lnTo>
                  <a:lnTo>
                    <a:pt x="2382" y="2135"/>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1" name="Freeform 73"/>
            <p:cNvSpPr>
              <a:spLocks/>
            </p:cNvSpPr>
            <p:nvPr/>
          </p:nvSpPr>
          <p:spPr bwMode="auto">
            <a:xfrm>
              <a:off x="4667" y="2787"/>
              <a:ext cx="747" cy="831"/>
            </a:xfrm>
            <a:custGeom>
              <a:avLst/>
              <a:gdLst>
                <a:gd name="T0" fmla="*/ 1930 w 2240"/>
                <a:gd name="T1" fmla="*/ 1567 h 1659"/>
                <a:gd name="T2" fmla="*/ 2111 w 2240"/>
                <a:gd name="T3" fmla="*/ 1343 h 1659"/>
                <a:gd name="T4" fmla="*/ 2211 w 2240"/>
                <a:gd name="T5" fmla="*/ 1191 h 1659"/>
                <a:gd name="T6" fmla="*/ 2240 w 2240"/>
                <a:gd name="T7" fmla="*/ 955 h 1659"/>
                <a:gd name="T8" fmla="*/ 2193 w 2240"/>
                <a:gd name="T9" fmla="*/ 714 h 1659"/>
                <a:gd name="T10" fmla="*/ 2089 w 2240"/>
                <a:gd name="T11" fmla="*/ 527 h 1659"/>
                <a:gd name="T12" fmla="*/ 1963 w 2240"/>
                <a:gd name="T13" fmla="*/ 381 h 1659"/>
                <a:gd name="T14" fmla="*/ 1769 w 2240"/>
                <a:gd name="T15" fmla="*/ 240 h 1659"/>
                <a:gd name="T16" fmla="*/ 1604 w 2240"/>
                <a:gd name="T17" fmla="*/ 152 h 1659"/>
                <a:gd name="T18" fmla="*/ 1436 w 2240"/>
                <a:gd name="T19" fmla="*/ 95 h 1659"/>
                <a:gd name="T20" fmla="*/ 1228 w 2240"/>
                <a:gd name="T21" fmla="*/ 39 h 1659"/>
                <a:gd name="T22" fmla="*/ 982 w 2240"/>
                <a:gd name="T23" fmla="*/ 4 h 1659"/>
                <a:gd name="T24" fmla="*/ 780 w 2240"/>
                <a:gd name="T25" fmla="*/ 0 h 1659"/>
                <a:gd name="T26" fmla="*/ 606 w 2240"/>
                <a:gd name="T27" fmla="*/ 12 h 1659"/>
                <a:gd name="T28" fmla="*/ 407 w 2240"/>
                <a:gd name="T29" fmla="*/ 34 h 1659"/>
                <a:gd name="T30" fmla="*/ 237 w 2240"/>
                <a:gd name="T31" fmla="*/ 77 h 1659"/>
                <a:gd name="T32" fmla="*/ 0 w 2240"/>
                <a:gd name="T33" fmla="*/ 165 h 1659"/>
                <a:gd name="T34" fmla="*/ 291 w 2240"/>
                <a:gd name="T35" fmla="*/ 84 h 1659"/>
                <a:gd name="T36" fmla="*/ 497 w 2240"/>
                <a:gd name="T37" fmla="*/ 48 h 1659"/>
                <a:gd name="T38" fmla="*/ 784 w 2240"/>
                <a:gd name="T39" fmla="*/ 26 h 1659"/>
                <a:gd name="T40" fmla="*/ 1034 w 2240"/>
                <a:gd name="T41" fmla="*/ 36 h 1659"/>
                <a:gd name="T42" fmla="*/ 1347 w 2240"/>
                <a:gd name="T43" fmla="*/ 104 h 1659"/>
                <a:gd name="T44" fmla="*/ 1693 w 2240"/>
                <a:gd name="T45" fmla="*/ 246 h 1659"/>
                <a:gd name="T46" fmla="*/ 1867 w 2240"/>
                <a:gd name="T47" fmla="*/ 367 h 1659"/>
                <a:gd name="T48" fmla="*/ 1993 w 2240"/>
                <a:gd name="T49" fmla="*/ 487 h 1659"/>
                <a:gd name="T50" fmla="*/ 2078 w 2240"/>
                <a:gd name="T51" fmla="*/ 622 h 1659"/>
                <a:gd name="T52" fmla="*/ 2145 w 2240"/>
                <a:gd name="T53" fmla="*/ 782 h 1659"/>
                <a:gd name="T54" fmla="*/ 2175 w 2240"/>
                <a:gd name="T55" fmla="*/ 986 h 1659"/>
                <a:gd name="T56" fmla="*/ 2142 w 2240"/>
                <a:gd name="T57" fmla="*/ 1145 h 1659"/>
                <a:gd name="T58" fmla="*/ 2081 w 2240"/>
                <a:gd name="T59" fmla="*/ 1316 h 1659"/>
                <a:gd name="T60" fmla="*/ 1982 w 2240"/>
                <a:gd name="T61" fmla="*/ 1428 h 1659"/>
                <a:gd name="T62" fmla="*/ 1895 w 2240"/>
                <a:gd name="T63" fmla="*/ 1526 h 1659"/>
                <a:gd name="T64" fmla="*/ 1727 w 2240"/>
                <a:gd name="T65" fmla="*/ 1659 h 1659"/>
                <a:gd name="T66" fmla="*/ 1930 w 2240"/>
                <a:gd name="T67" fmla="*/ 1567 h 1659"/>
                <a:gd name="T68" fmla="*/ 1930 w 2240"/>
                <a:gd name="T69" fmla="*/ 1567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0" h="1659">
                  <a:moveTo>
                    <a:pt x="1930" y="1567"/>
                  </a:moveTo>
                  <a:lnTo>
                    <a:pt x="2111" y="1343"/>
                  </a:lnTo>
                  <a:lnTo>
                    <a:pt x="2211" y="1191"/>
                  </a:lnTo>
                  <a:lnTo>
                    <a:pt x="2240" y="955"/>
                  </a:lnTo>
                  <a:lnTo>
                    <a:pt x="2193" y="714"/>
                  </a:lnTo>
                  <a:lnTo>
                    <a:pt x="2089" y="527"/>
                  </a:lnTo>
                  <a:lnTo>
                    <a:pt x="1963" y="381"/>
                  </a:lnTo>
                  <a:lnTo>
                    <a:pt x="1769" y="240"/>
                  </a:lnTo>
                  <a:lnTo>
                    <a:pt x="1604" y="152"/>
                  </a:lnTo>
                  <a:lnTo>
                    <a:pt x="1436" y="95"/>
                  </a:lnTo>
                  <a:lnTo>
                    <a:pt x="1228" y="39"/>
                  </a:lnTo>
                  <a:lnTo>
                    <a:pt x="982" y="4"/>
                  </a:lnTo>
                  <a:lnTo>
                    <a:pt x="780" y="0"/>
                  </a:lnTo>
                  <a:lnTo>
                    <a:pt x="606" y="12"/>
                  </a:lnTo>
                  <a:lnTo>
                    <a:pt x="407" y="34"/>
                  </a:lnTo>
                  <a:lnTo>
                    <a:pt x="237" y="77"/>
                  </a:lnTo>
                  <a:lnTo>
                    <a:pt x="0" y="165"/>
                  </a:lnTo>
                  <a:lnTo>
                    <a:pt x="291" y="84"/>
                  </a:lnTo>
                  <a:lnTo>
                    <a:pt x="497" y="48"/>
                  </a:lnTo>
                  <a:lnTo>
                    <a:pt x="784" y="26"/>
                  </a:lnTo>
                  <a:lnTo>
                    <a:pt x="1034" y="36"/>
                  </a:lnTo>
                  <a:lnTo>
                    <a:pt x="1347" y="104"/>
                  </a:lnTo>
                  <a:lnTo>
                    <a:pt x="1693" y="246"/>
                  </a:lnTo>
                  <a:lnTo>
                    <a:pt x="1867" y="367"/>
                  </a:lnTo>
                  <a:lnTo>
                    <a:pt x="1993" y="487"/>
                  </a:lnTo>
                  <a:lnTo>
                    <a:pt x="2078" y="622"/>
                  </a:lnTo>
                  <a:lnTo>
                    <a:pt x="2145" y="782"/>
                  </a:lnTo>
                  <a:lnTo>
                    <a:pt x="2175" y="986"/>
                  </a:lnTo>
                  <a:lnTo>
                    <a:pt x="2142" y="1145"/>
                  </a:lnTo>
                  <a:lnTo>
                    <a:pt x="2081" y="1316"/>
                  </a:lnTo>
                  <a:lnTo>
                    <a:pt x="1982" y="1428"/>
                  </a:lnTo>
                  <a:lnTo>
                    <a:pt x="1895" y="1526"/>
                  </a:lnTo>
                  <a:lnTo>
                    <a:pt x="1727" y="1659"/>
                  </a:lnTo>
                  <a:lnTo>
                    <a:pt x="1930" y="1567"/>
                  </a:lnTo>
                  <a:lnTo>
                    <a:pt x="1930" y="1567"/>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2" name="Freeform 74"/>
            <p:cNvSpPr>
              <a:spLocks/>
            </p:cNvSpPr>
            <p:nvPr/>
          </p:nvSpPr>
          <p:spPr bwMode="auto">
            <a:xfrm>
              <a:off x="4501" y="2919"/>
              <a:ext cx="757" cy="767"/>
            </a:xfrm>
            <a:custGeom>
              <a:avLst/>
              <a:gdLst>
                <a:gd name="T0" fmla="*/ 1534 w 2271"/>
                <a:gd name="T1" fmla="*/ 487 h 1534"/>
                <a:gd name="T2" fmla="*/ 1637 w 2271"/>
                <a:gd name="T3" fmla="*/ 0 h 1534"/>
                <a:gd name="T4" fmla="*/ 1154 w 2271"/>
                <a:gd name="T5" fmla="*/ 400 h 1534"/>
                <a:gd name="T6" fmla="*/ 710 w 2271"/>
                <a:gd name="T7" fmla="*/ 26 h 1534"/>
                <a:gd name="T8" fmla="*/ 763 w 2271"/>
                <a:gd name="T9" fmla="*/ 518 h 1534"/>
                <a:gd name="T10" fmla="*/ 31 w 2271"/>
                <a:gd name="T11" fmla="*/ 486 h 1534"/>
                <a:gd name="T12" fmla="*/ 590 w 2271"/>
                <a:gd name="T13" fmla="*/ 783 h 1534"/>
                <a:gd name="T14" fmla="*/ 0 w 2271"/>
                <a:gd name="T15" fmla="*/ 1111 h 1534"/>
                <a:gd name="T16" fmla="*/ 737 w 2271"/>
                <a:gd name="T17" fmla="*/ 1037 h 1534"/>
                <a:gd name="T18" fmla="*/ 633 w 2271"/>
                <a:gd name="T19" fmla="*/ 1534 h 1534"/>
                <a:gd name="T20" fmla="*/ 1117 w 2271"/>
                <a:gd name="T21" fmla="*/ 1134 h 1534"/>
                <a:gd name="T22" fmla="*/ 1561 w 2271"/>
                <a:gd name="T23" fmla="*/ 1506 h 1534"/>
                <a:gd name="T24" fmla="*/ 1508 w 2271"/>
                <a:gd name="T25" fmla="*/ 1015 h 1534"/>
                <a:gd name="T26" fmla="*/ 2239 w 2271"/>
                <a:gd name="T27" fmla="*/ 1046 h 1534"/>
                <a:gd name="T28" fmla="*/ 1681 w 2271"/>
                <a:gd name="T29" fmla="*/ 751 h 1534"/>
                <a:gd name="T30" fmla="*/ 2271 w 2271"/>
                <a:gd name="T31" fmla="*/ 422 h 1534"/>
                <a:gd name="T32" fmla="*/ 1551 w 2271"/>
                <a:gd name="T33" fmla="*/ 493 h 1534"/>
                <a:gd name="T34" fmla="*/ 1468 w 2271"/>
                <a:gd name="T35" fmla="*/ 540 h 1534"/>
                <a:gd name="T36" fmla="*/ 2085 w 2271"/>
                <a:gd name="T37" fmla="*/ 479 h 1534"/>
                <a:gd name="T38" fmla="*/ 1592 w 2271"/>
                <a:gd name="T39" fmla="*/ 753 h 1534"/>
                <a:gd name="T40" fmla="*/ 2059 w 2271"/>
                <a:gd name="T41" fmla="*/ 1001 h 1534"/>
                <a:gd name="T42" fmla="*/ 1447 w 2271"/>
                <a:gd name="T43" fmla="*/ 975 h 1534"/>
                <a:gd name="T44" fmla="*/ 1491 w 2271"/>
                <a:gd name="T45" fmla="*/ 1386 h 1534"/>
                <a:gd name="T46" fmla="*/ 1120 w 2271"/>
                <a:gd name="T47" fmla="*/ 1073 h 1534"/>
                <a:gd name="T48" fmla="*/ 715 w 2271"/>
                <a:gd name="T49" fmla="*/ 1409 h 1534"/>
                <a:gd name="T50" fmla="*/ 802 w 2271"/>
                <a:gd name="T51" fmla="*/ 994 h 1534"/>
                <a:gd name="T52" fmla="*/ 185 w 2271"/>
                <a:gd name="T53" fmla="*/ 1055 h 1534"/>
                <a:gd name="T54" fmla="*/ 678 w 2271"/>
                <a:gd name="T55" fmla="*/ 779 h 1534"/>
                <a:gd name="T56" fmla="*/ 211 w 2271"/>
                <a:gd name="T57" fmla="*/ 532 h 1534"/>
                <a:gd name="T58" fmla="*/ 823 w 2271"/>
                <a:gd name="T59" fmla="*/ 558 h 1534"/>
                <a:gd name="T60" fmla="*/ 779 w 2271"/>
                <a:gd name="T61" fmla="*/ 147 h 1534"/>
                <a:gd name="T62" fmla="*/ 1151 w 2271"/>
                <a:gd name="T63" fmla="*/ 459 h 1534"/>
                <a:gd name="T64" fmla="*/ 1555 w 2271"/>
                <a:gd name="T65" fmla="*/ 124 h 1534"/>
                <a:gd name="T66" fmla="*/ 1472 w 2271"/>
                <a:gd name="T67" fmla="*/ 522 h 1534"/>
                <a:gd name="T68" fmla="*/ 1534 w 2271"/>
                <a:gd name="T69" fmla="*/ 487 h 1534"/>
                <a:gd name="T70" fmla="*/ 1534 w 2271"/>
                <a:gd name="T71" fmla="*/ 487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1" h="1534">
                  <a:moveTo>
                    <a:pt x="1534" y="487"/>
                  </a:moveTo>
                  <a:lnTo>
                    <a:pt x="1637" y="0"/>
                  </a:lnTo>
                  <a:lnTo>
                    <a:pt x="1154" y="400"/>
                  </a:lnTo>
                  <a:lnTo>
                    <a:pt x="710" y="26"/>
                  </a:lnTo>
                  <a:lnTo>
                    <a:pt x="763" y="518"/>
                  </a:lnTo>
                  <a:lnTo>
                    <a:pt x="31" y="486"/>
                  </a:lnTo>
                  <a:lnTo>
                    <a:pt x="590" y="783"/>
                  </a:lnTo>
                  <a:lnTo>
                    <a:pt x="0" y="1111"/>
                  </a:lnTo>
                  <a:lnTo>
                    <a:pt x="737" y="1037"/>
                  </a:lnTo>
                  <a:lnTo>
                    <a:pt x="633" y="1534"/>
                  </a:lnTo>
                  <a:lnTo>
                    <a:pt x="1117" y="1134"/>
                  </a:lnTo>
                  <a:lnTo>
                    <a:pt x="1561" y="1506"/>
                  </a:lnTo>
                  <a:lnTo>
                    <a:pt x="1508" y="1015"/>
                  </a:lnTo>
                  <a:lnTo>
                    <a:pt x="2239" y="1046"/>
                  </a:lnTo>
                  <a:lnTo>
                    <a:pt x="1681" y="751"/>
                  </a:lnTo>
                  <a:lnTo>
                    <a:pt x="2271" y="422"/>
                  </a:lnTo>
                  <a:lnTo>
                    <a:pt x="1551" y="493"/>
                  </a:lnTo>
                  <a:lnTo>
                    <a:pt x="1468" y="540"/>
                  </a:lnTo>
                  <a:lnTo>
                    <a:pt x="2085" y="479"/>
                  </a:lnTo>
                  <a:lnTo>
                    <a:pt x="1592" y="753"/>
                  </a:lnTo>
                  <a:lnTo>
                    <a:pt x="2059" y="1001"/>
                  </a:lnTo>
                  <a:lnTo>
                    <a:pt x="1447" y="975"/>
                  </a:lnTo>
                  <a:lnTo>
                    <a:pt x="1491" y="1386"/>
                  </a:lnTo>
                  <a:lnTo>
                    <a:pt x="1120" y="1073"/>
                  </a:lnTo>
                  <a:lnTo>
                    <a:pt x="715" y="1409"/>
                  </a:lnTo>
                  <a:lnTo>
                    <a:pt x="802" y="994"/>
                  </a:lnTo>
                  <a:lnTo>
                    <a:pt x="185" y="1055"/>
                  </a:lnTo>
                  <a:lnTo>
                    <a:pt x="678" y="779"/>
                  </a:lnTo>
                  <a:lnTo>
                    <a:pt x="211" y="532"/>
                  </a:lnTo>
                  <a:lnTo>
                    <a:pt x="823" y="558"/>
                  </a:lnTo>
                  <a:lnTo>
                    <a:pt x="779" y="147"/>
                  </a:lnTo>
                  <a:lnTo>
                    <a:pt x="1151" y="459"/>
                  </a:lnTo>
                  <a:lnTo>
                    <a:pt x="1555" y="124"/>
                  </a:lnTo>
                  <a:lnTo>
                    <a:pt x="1472" y="522"/>
                  </a:lnTo>
                  <a:lnTo>
                    <a:pt x="1534" y="487"/>
                  </a:lnTo>
                  <a:lnTo>
                    <a:pt x="1534" y="487"/>
                  </a:lnTo>
                  <a:close/>
                </a:path>
              </a:pathLst>
            </a:custGeom>
            <a:solidFill>
              <a:srgbClr val="111E6D"/>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3" name="Freeform 75"/>
            <p:cNvSpPr>
              <a:spLocks/>
            </p:cNvSpPr>
            <p:nvPr/>
          </p:nvSpPr>
          <p:spPr bwMode="auto">
            <a:xfrm>
              <a:off x="4694" y="3116"/>
              <a:ext cx="370" cy="373"/>
            </a:xfrm>
            <a:custGeom>
              <a:avLst/>
              <a:gdLst>
                <a:gd name="T0" fmla="*/ 0 w 1108"/>
                <a:gd name="T1" fmla="*/ 421 h 747"/>
                <a:gd name="T2" fmla="*/ 14 w 1108"/>
                <a:gd name="T3" fmla="*/ 485 h 747"/>
                <a:gd name="T4" fmla="*/ 44 w 1108"/>
                <a:gd name="T5" fmla="*/ 545 h 747"/>
                <a:gd name="T6" fmla="*/ 89 w 1108"/>
                <a:gd name="T7" fmla="*/ 601 h 747"/>
                <a:gd name="T8" fmla="*/ 149 w 1108"/>
                <a:gd name="T9" fmla="*/ 649 h 747"/>
                <a:gd name="T10" fmla="*/ 220 w 1108"/>
                <a:gd name="T11" fmla="*/ 688 h 747"/>
                <a:gd name="T12" fmla="*/ 301 w 1108"/>
                <a:gd name="T13" fmla="*/ 719 h 747"/>
                <a:gd name="T14" fmla="*/ 391 w 1108"/>
                <a:gd name="T15" fmla="*/ 738 h 747"/>
                <a:gd name="T16" fmla="*/ 485 w 1108"/>
                <a:gd name="T17" fmla="*/ 747 h 747"/>
                <a:gd name="T18" fmla="*/ 582 w 1108"/>
                <a:gd name="T19" fmla="*/ 744 h 747"/>
                <a:gd name="T20" fmla="*/ 679 w 1108"/>
                <a:gd name="T21" fmla="*/ 731 h 747"/>
                <a:gd name="T22" fmla="*/ 770 w 1108"/>
                <a:gd name="T23" fmla="*/ 706 h 747"/>
                <a:gd name="T24" fmla="*/ 856 w 1108"/>
                <a:gd name="T25" fmla="*/ 671 h 747"/>
                <a:gd name="T26" fmla="*/ 932 w 1108"/>
                <a:gd name="T27" fmla="*/ 627 h 747"/>
                <a:gd name="T28" fmla="*/ 996 w 1108"/>
                <a:gd name="T29" fmla="*/ 575 h 747"/>
                <a:gd name="T30" fmla="*/ 1048 w 1108"/>
                <a:gd name="T31" fmla="*/ 517 h 747"/>
                <a:gd name="T32" fmla="*/ 1084 w 1108"/>
                <a:gd name="T33" fmla="*/ 456 h 747"/>
                <a:gd name="T34" fmla="*/ 1105 w 1108"/>
                <a:gd name="T35" fmla="*/ 392 h 747"/>
                <a:gd name="T36" fmla="*/ 1108 w 1108"/>
                <a:gd name="T37" fmla="*/ 326 h 747"/>
                <a:gd name="T38" fmla="*/ 1095 w 1108"/>
                <a:gd name="T39" fmla="*/ 263 h 747"/>
                <a:gd name="T40" fmla="*/ 1065 w 1108"/>
                <a:gd name="T41" fmla="*/ 203 h 747"/>
                <a:gd name="T42" fmla="*/ 1020 w 1108"/>
                <a:gd name="T43" fmla="*/ 148 h 747"/>
                <a:gd name="T44" fmla="*/ 961 w 1108"/>
                <a:gd name="T45" fmla="*/ 100 h 747"/>
                <a:gd name="T46" fmla="*/ 888 w 1108"/>
                <a:gd name="T47" fmla="*/ 59 h 747"/>
                <a:gd name="T48" fmla="*/ 807 w 1108"/>
                <a:gd name="T49" fmla="*/ 30 h 747"/>
                <a:gd name="T50" fmla="*/ 717 w 1108"/>
                <a:gd name="T51" fmla="*/ 9 h 747"/>
                <a:gd name="T52" fmla="*/ 623 w 1108"/>
                <a:gd name="T53" fmla="*/ 0 h 747"/>
                <a:gd name="T54" fmla="*/ 526 w 1108"/>
                <a:gd name="T55" fmla="*/ 4 h 747"/>
                <a:gd name="T56" fmla="*/ 431 w 1108"/>
                <a:gd name="T57" fmla="*/ 18 h 747"/>
                <a:gd name="T58" fmla="*/ 338 w 1108"/>
                <a:gd name="T59" fmla="*/ 42 h 747"/>
                <a:gd name="T60" fmla="*/ 254 w 1108"/>
                <a:gd name="T61" fmla="*/ 77 h 747"/>
                <a:gd name="T62" fmla="*/ 176 w 1108"/>
                <a:gd name="T63" fmla="*/ 121 h 747"/>
                <a:gd name="T64" fmla="*/ 112 w 1108"/>
                <a:gd name="T65" fmla="*/ 172 h 747"/>
                <a:gd name="T66" fmla="*/ 60 w 1108"/>
                <a:gd name="T67" fmla="*/ 230 h 747"/>
                <a:gd name="T68" fmla="*/ 25 w 1108"/>
                <a:gd name="T69" fmla="*/ 292 h 747"/>
                <a:gd name="T70" fmla="*/ 4 w 1108"/>
                <a:gd name="T71" fmla="*/ 356 h 747"/>
                <a:gd name="T72" fmla="*/ 0 w 1108"/>
                <a:gd name="T73" fmla="*/ 421 h 747"/>
                <a:gd name="T74" fmla="*/ 0 w 1108"/>
                <a:gd name="T75" fmla="*/ 421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8" h="747">
                  <a:moveTo>
                    <a:pt x="0" y="421"/>
                  </a:moveTo>
                  <a:lnTo>
                    <a:pt x="14" y="485"/>
                  </a:lnTo>
                  <a:lnTo>
                    <a:pt x="44" y="545"/>
                  </a:lnTo>
                  <a:lnTo>
                    <a:pt x="89" y="601"/>
                  </a:lnTo>
                  <a:lnTo>
                    <a:pt x="149" y="649"/>
                  </a:lnTo>
                  <a:lnTo>
                    <a:pt x="220" y="688"/>
                  </a:lnTo>
                  <a:lnTo>
                    <a:pt x="301" y="719"/>
                  </a:lnTo>
                  <a:lnTo>
                    <a:pt x="391" y="738"/>
                  </a:lnTo>
                  <a:lnTo>
                    <a:pt x="485" y="747"/>
                  </a:lnTo>
                  <a:lnTo>
                    <a:pt x="582" y="744"/>
                  </a:lnTo>
                  <a:lnTo>
                    <a:pt x="679" y="731"/>
                  </a:lnTo>
                  <a:lnTo>
                    <a:pt x="770" y="706"/>
                  </a:lnTo>
                  <a:lnTo>
                    <a:pt x="856" y="671"/>
                  </a:lnTo>
                  <a:lnTo>
                    <a:pt x="932" y="627"/>
                  </a:lnTo>
                  <a:lnTo>
                    <a:pt x="996" y="575"/>
                  </a:lnTo>
                  <a:lnTo>
                    <a:pt x="1048" y="517"/>
                  </a:lnTo>
                  <a:lnTo>
                    <a:pt x="1084" y="456"/>
                  </a:lnTo>
                  <a:lnTo>
                    <a:pt x="1105" y="392"/>
                  </a:lnTo>
                  <a:lnTo>
                    <a:pt x="1108" y="326"/>
                  </a:lnTo>
                  <a:lnTo>
                    <a:pt x="1095" y="263"/>
                  </a:lnTo>
                  <a:lnTo>
                    <a:pt x="1065" y="203"/>
                  </a:lnTo>
                  <a:lnTo>
                    <a:pt x="1020" y="148"/>
                  </a:lnTo>
                  <a:lnTo>
                    <a:pt x="961" y="100"/>
                  </a:lnTo>
                  <a:lnTo>
                    <a:pt x="888" y="59"/>
                  </a:lnTo>
                  <a:lnTo>
                    <a:pt x="807" y="30"/>
                  </a:lnTo>
                  <a:lnTo>
                    <a:pt x="717" y="9"/>
                  </a:lnTo>
                  <a:lnTo>
                    <a:pt x="623" y="0"/>
                  </a:lnTo>
                  <a:lnTo>
                    <a:pt x="526" y="4"/>
                  </a:lnTo>
                  <a:lnTo>
                    <a:pt x="431" y="18"/>
                  </a:lnTo>
                  <a:lnTo>
                    <a:pt x="338" y="42"/>
                  </a:lnTo>
                  <a:lnTo>
                    <a:pt x="254" y="77"/>
                  </a:lnTo>
                  <a:lnTo>
                    <a:pt x="176" y="121"/>
                  </a:lnTo>
                  <a:lnTo>
                    <a:pt x="112" y="172"/>
                  </a:lnTo>
                  <a:lnTo>
                    <a:pt x="60" y="230"/>
                  </a:lnTo>
                  <a:lnTo>
                    <a:pt x="25" y="292"/>
                  </a:lnTo>
                  <a:lnTo>
                    <a:pt x="4" y="356"/>
                  </a:lnTo>
                  <a:lnTo>
                    <a:pt x="0" y="421"/>
                  </a:lnTo>
                  <a:lnTo>
                    <a:pt x="0" y="421"/>
                  </a:lnTo>
                  <a:close/>
                </a:path>
              </a:pathLst>
            </a:custGeom>
            <a:solidFill>
              <a:srgbClr val="A39494"/>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4" name="Freeform 76"/>
            <p:cNvSpPr>
              <a:spLocks/>
            </p:cNvSpPr>
            <p:nvPr/>
          </p:nvSpPr>
          <p:spPr bwMode="auto">
            <a:xfrm>
              <a:off x="4729" y="3151"/>
              <a:ext cx="300" cy="303"/>
            </a:xfrm>
            <a:custGeom>
              <a:avLst/>
              <a:gdLst>
                <a:gd name="T0" fmla="*/ 4 w 900"/>
                <a:gd name="T1" fmla="*/ 286 h 605"/>
                <a:gd name="T2" fmla="*/ 0 w 900"/>
                <a:gd name="T3" fmla="*/ 339 h 605"/>
                <a:gd name="T4" fmla="*/ 11 w 900"/>
                <a:gd name="T5" fmla="*/ 391 h 605"/>
                <a:gd name="T6" fmla="*/ 34 w 900"/>
                <a:gd name="T7" fmla="*/ 440 h 605"/>
                <a:gd name="T8" fmla="*/ 71 w 900"/>
                <a:gd name="T9" fmla="*/ 485 h 605"/>
                <a:gd name="T10" fmla="*/ 118 w 900"/>
                <a:gd name="T11" fmla="*/ 524 h 605"/>
                <a:gd name="T12" fmla="*/ 175 w 900"/>
                <a:gd name="T13" fmla="*/ 557 h 605"/>
                <a:gd name="T14" fmla="*/ 242 w 900"/>
                <a:gd name="T15" fmla="*/ 581 h 605"/>
                <a:gd name="T16" fmla="*/ 314 w 900"/>
                <a:gd name="T17" fmla="*/ 597 h 605"/>
                <a:gd name="T18" fmla="*/ 391 w 900"/>
                <a:gd name="T19" fmla="*/ 605 h 605"/>
                <a:gd name="T20" fmla="*/ 470 w 900"/>
                <a:gd name="T21" fmla="*/ 604 h 605"/>
                <a:gd name="T22" fmla="*/ 547 w 900"/>
                <a:gd name="T23" fmla="*/ 593 h 605"/>
                <a:gd name="T24" fmla="*/ 622 w 900"/>
                <a:gd name="T25" fmla="*/ 573 h 605"/>
                <a:gd name="T26" fmla="*/ 692 w 900"/>
                <a:gd name="T27" fmla="*/ 545 h 605"/>
                <a:gd name="T28" fmla="*/ 754 w 900"/>
                <a:gd name="T29" fmla="*/ 510 h 605"/>
                <a:gd name="T30" fmla="*/ 807 w 900"/>
                <a:gd name="T31" fmla="*/ 468 h 605"/>
                <a:gd name="T32" fmla="*/ 850 w 900"/>
                <a:gd name="T33" fmla="*/ 422 h 605"/>
                <a:gd name="T34" fmla="*/ 880 w 900"/>
                <a:gd name="T35" fmla="*/ 372 h 605"/>
                <a:gd name="T36" fmla="*/ 896 w 900"/>
                <a:gd name="T37" fmla="*/ 320 h 605"/>
                <a:gd name="T38" fmla="*/ 900 w 900"/>
                <a:gd name="T39" fmla="*/ 267 h 605"/>
                <a:gd name="T40" fmla="*/ 889 w 900"/>
                <a:gd name="T41" fmla="*/ 215 h 605"/>
                <a:gd name="T42" fmla="*/ 866 w 900"/>
                <a:gd name="T43" fmla="*/ 165 h 605"/>
                <a:gd name="T44" fmla="*/ 829 w 900"/>
                <a:gd name="T45" fmla="*/ 121 h 605"/>
                <a:gd name="T46" fmla="*/ 783 w 900"/>
                <a:gd name="T47" fmla="*/ 81 h 605"/>
                <a:gd name="T48" fmla="*/ 724 w 900"/>
                <a:gd name="T49" fmla="*/ 50 h 605"/>
                <a:gd name="T50" fmla="*/ 659 w 900"/>
                <a:gd name="T51" fmla="*/ 24 h 605"/>
                <a:gd name="T52" fmla="*/ 585 w 900"/>
                <a:gd name="T53" fmla="*/ 8 h 605"/>
                <a:gd name="T54" fmla="*/ 509 w 900"/>
                <a:gd name="T55" fmla="*/ 0 h 605"/>
                <a:gd name="T56" fmla="*/ 432 w 900"/>
                <a:gd name="T57" fmla="*/ 1 h 605"/>
                <a:gd name="T58" fmla="*/ 354 w 900"/>
                <a:gd name="T59" fmla="*/ 12 h 605"/>
                <a:gd name="T60" fmla="*/ 279 w 900"/>
                <a:gd name="T61" fmla="*/ 32 h 605"/>
                <a:gd name="T62" fmla="*/ 208 w 900"/>
                <a:gd name="T63" fmla="*/ 60 h 605"/>
                <a:gd name="T64" fmla="*/ 147 w 900"/>
                <a:gd name="T65" fmla="*/ 95 h 605"/>
                <a:gd name="T66" fmla="*/ 94 w 900"/>
                <a:gd name="T67" fmla="*/ 137 h 605"/>
                <a:gd name="T68" fmla="*/ 52 w 900"/>
                <a:gd name="T69" fmla="*/ 184 h 605"/>
                <a:gd name="T70" fmla="*/ 22 w 900"/>
                <a:gd name="T71" fmla="*/ 233 h 605"/>
                <a:gd name="T72" fmla="*/ 4 w 900"/>
                <a:gd name="T73" fmla="*/ 286 h 605"/>
                <a:gd name="T74" fmla="*/ 4 w 900"/>
                <a:gd name="T75" fmla="*/ 28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0" h="605">
                  <a:moveTo>
                    <a:pt x="4" y="286"/>
                  </a:moveTo>
                  <a:lnTo>
                    <a:pt x="0" y="339"/>
                  </a:lnTo>
                  <a:lnTo>
                    <a:pt x="11" y="391"/>
                  </a:lnTo>
                  <a:lnTo>
                    <a:pt x="34" y="440"/>
                  </a:lnTo>
                  <a:lnTo>
                    <a:pt x="71" y="485"/>
                  </a:lnTo>
                  <a:lnTo>
                    <a:pt x="118" y="524"/>
                  </a:lnTo>
                  <a:lnTo>
                    <a:pt x="175" y="557"/>
                  </a:lnTo>
                  <a:lnTo>
                    <a:pt x="242" y="581"/>
                  </a:lnTo>
                  <a:lnTo>
                    <a:pt x="314" y="597"/>
                  </a:lnTo>
                  <a:lnTo>
                    <a:pt x="391" y="605"/>
                  </a:lnTo>
                  <a:lnTo>
                    <a:pt x="470" y="604"/>
                  </a:lnTo>
                  <a:lnTo>
                    <a:pt x="547" y="593"/>
                  </a:lnTo>
                  <a:lnTo>
                    <a:pt x="622" y="573"/>
                  </a:lnTo>
                  <a:lnTo>
                    <a:pt x="692" y="545"/>
                  </a:lnTo>
                  <a:lnTo>
                    <a:pt x="754" y="510"/>
                  </a:lnTo>
                  <a:lnTo>
                    <a:pt x="807" y="468"/>
                  </a:lnTo>
                  <a:lnTo>
                    <a:pt x="850" y="422"/>
                  </a:lnTo>
                  <a:lnTo>
                    <a:pt x="880" y="372"/>
                  </a:lnTo>
                  <a:lnTo>
                    <a:pt x="896" y="320"/>
                  </a:lnTo>
                  <a:lnTo>
                    <a:pt x="900" y="267"/>
                  </a:lnTo>
                  <a:lnTo>
                    <a:pt x="889" y="215"/>
                  </a:lnTo>
                  <a:lnTo>
                    <a:pt x="866" y="165"/>
                  </a:lnTo>
                  <a:lnTo>
                    <a:pt x="829" y="121"/>
                  </a:lnTo>
                  <a:lnTo>
                    <a:pt x="783" y="81"/>
                  </a:lnTo>
                  <a:lnTo>
                    <a:pt x="724" y="50"/>
                  </a:lnTo>
                  <a:lnTo>
                    <a:pt x="659" y="24"/>
                  </a:lnTo>
                  <a:lnTo>
                    <a:pt x="585" y="8"/>
                  </a:lnTo>
                  <a:lnTo>
                    <a:pt x="509" y="0"/>
                  </a:lnTo>
                  <a:lnTo>
                    <a:pt x="432" y="1"/>
                  </a:lnTo>
                  <a:lnTo>
                    <a:pt x="354" y="12"/>
                  </a:lnTo>
                  <a:lnTo>
                    <a:pt x="279" y="32"/>
                  </a:lnTo>
                  <a:lnTo>
                    <a:pt x="208" y="60"/>
                  </a:lnTo>
                  <a:lnTo>
                    <a:pt x="147" y="95"/>
                  </a:lnTo>
                  <a:lnTo>
                    <a:pt x="94" y="137"/>
                  </a:lnTo>
                  <a:lnTo>
                    <a:pt x="52" y="184"/>
                  </a:lnTo>
                  <a:lnTo>
                    <a:pt x="22" y="233"/>
                  </a:lnTo>
                  <a:lnTo>
                    <a:pt x="4" y="286"/>
                  </a:lnTo>
                  <a:lnTo>
                    <a:pt x="4" y="286"/>
                  </a:lnTo>
                  <a:close/>
                </a:path>
              </a:pathLst>
            </a:custGeom>
            <a:solidFill>
              <a:srgbClr val="FFF2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5" name="Freeform 77"/>
            <p:cNvSpPr>
              <a:spLocks/>
            </p:cNvSpPr>
            <p:nvPr/>
          </p:nvSpPr>
          <p:spPr bwMode="auto">
            <a:xfrm>
              <a:off x="4580" y="3520"/>
              <a:ext cx="100" cy="77"/>
            </a:xfrm>
            <a:custGeom>
              <a:avLst/>
              <a:gdLst>
                <a:gd name="T0" fmla="*/ 300 w 300"/>
                <a:gd name="T1" fmla="*/ 39 h 156"/>
                <a:gd name="T2" fmla="*/ 0 w 300"/>
                <a:gd name="T3" fmla="*/ 156 h 156"/>
                <a:gd name="T4" fmla="*/ 229 w 300"/>
                <a:gd name="T5" fmla="*/ 0 h 156"/>
                <a:gd name="T6" fmla="*/ 300 w 300"/>
                <a:gd name="T7" fmla="*/ 39 h 156"/>
                <a:gd name="T8" fmla="*/ 300 w 300"/>
                <a:gd name="T9" fmla="*/ 39 h 156"/>
              </a:gdLst>
              <a:ahLst/>
              <a:cxnLst>
                <a:cxn ang="0">
                  <a:pos x="T0" y="T1"/>
                </a:cxn>
                <a:cxn ang="0">
                  <a:pos x="T2" y="T3"/>
                </a:cxn>
                <a:cxn ang="0">
                  <a:pos x="T4" y="T5"/>
                </a:cxn>
                <a:cxn ang="0">
                  <a:pos x="T6" y="T7"/>
                </a:cxn>
                <a:cxn ang="0">
                  <a:pos x="T8" y="T9"/>
                </a:cxn>
              </a:cxnLst>
              <a:rect l="0" t="0" r="r" b="b"/>
              <a:pathLst>
                <a:path w="300" h="156">
                  <a:moveTo>
                    <a:pt x="300" y="39"/>
                  </a:moveTo>
                  <a:lnTo>
                    <a:pt x="0" y="156"/>
                  </a:lnTo>
                  <a:lnTo>
                    <a:pt x="229" y="0"/>
                  </a:lnTo>
                  <a:lnTo>
                    <a:pt x="300" y="39"/>
                  </a:lnTo>
                  <a:lnTo>
                    <a:pt x="300" y="39"/>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6" name="Freeform 78"/>
            <p:cNvSpPr>
              <a:spLocks/>
            </p:cNvSpPr>
            <p:nvPr/>
          </p:nvSpPr>
          <p:spPr bwMode="auto">
            <a:xfrm>
              <a:off x="4472" y="3310"/>
              <a:ext cx="116" cy="31"/>
            </a:xfrm>
            <a:custGeom>
              <a:avLst/>
              <a:gdLst>
                <a:gd name="T0" fmla="*/ 343 w 343"/>
                <a:gd name="T1" fmla="*/ 66 h 66"/>
                <a:gd name="T2" fmla="*/ 341 w 343"/>
                <a:gd name="T3" fmla="*/ 0 h 66"/>
                <a:gd name="T4" fmla="*/ 0 w 343"/>
                <a:gd name="T5" fmla="*/ 9 h 66"/>
                <a:gd name="T6" fmla="*/ 343 w 343"/>
                <a:gd name="T7" fmla="*/ 66 h 66"/>
                <a:gd name="T8" fmla="*/ 343 w 343"/>
                <a:gd name="T9" fmla="*/ 66 h 66"/>
              </a:gdLst>
              <a:ahLst/>
              <a:cxnLst>
                <a:cxn ang="0">
                  <a:pos x="T0" y="T1"/>
                </a:cxn>
                <a:cxn ang="0">
                  <a:pos x="T2" y="T3"/>
                </a:cxn>
                <a:cxn ang="0">
                  <a:pos x="T4" y="T5"/>
                </a:cxn>
                <a:cxn ang="0">
                  <a:pos x="T6" y="T7"/>
                </a:cxn>
                <a:cxn ang="0">
                  <a:pos x="T8" y="T9"/>
                </a:cxn>
              </a:cxnLst>
              <a:rect l="0" t="0" r="r" b="b"/>
              <a:pathLst>
                <a:path w="343" h="66">
                  <a:moveTo>
                    <a:pt x="343" y="66"/>
                  </a:moveTo>
                  <a:lnTo>
                    <a:pt x="341" y="0"/>
                  </a:lnTo>
                  <a:lnTo>
                    <a:pt x="0" y="9"/>
                  </a:lnTo>
                  <a:lnTo>
                    <a:pt x="343" y="66"/>
                  </a:lnTo>
                  <a:lnTo>
                    <a:pt x="343" y="66"/>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7" name="Freeform 79"/>
            <p:cNvSpPr>
              <a:spLocks/>
            </p:cNvSpPr>
            <p:nvPr/>
          </p:nvSpPr>
          <p:spPr bwMode="auto">
            <a:xfrm>
              <a:off x="4600" y="3022"/>
              <a:ext cx="81" cy="107"/>
            </a:xfrm>
            <a:custGeom>
              <a:avLst/>
              <a:gdLst>
                <a:gd name="T0" fmla="*/ 244 w 244"/>
                <a:gd name="T1" fmla="*/ 166 h 215"/>
                <a:gd name="T2" fmla="*/ 170 w 244"/>
                <a:gd name="T3" fmla="*/ 215 h 215"/>
                <a:gd name="T4" fmla="*/ 0 w 244"/>
                <a:gd name="T5" fmla="*/ 0 h 215"/>
                <a:gd name="T6" fmla="*/ 244 w 244"/>
                <a:gd name="T7" fmla="*/ 166 h 215"/>
                <a:gd name="T8" fmla="*/ 244 w 244"/>
                <a:gd name="T9" fmla="*/ 166 h 215"/>
              </a:gdLst>
              <a:ahLst/>
              <a:cxnLst>
                <a:cxn ang="0">
                  <a:pos x="T0" y="T1"/>
                </a:cxn>
                <a:cxn ang="0">
                  <a:pos x="T2" y="T3"/>
                </a:cxn>
                <a:cxn ang="0">
                  <a:pos x="T4" y="T5"/>
                </a:cxn>
                <a:cxn ang="0">
                  <a:pos x="T6" y="T7"/>
                </a:cxn>
                <a:cxn ang="0">
                  <a:pos x="T8" y="T9"/>
                </a:cxn>
              </a:cxnLst>
              <a:rect l="0" t="0" r="r" b="b"/>
              <a:pathLst>
                <a:path w="244" h="215">
                  <a:moveTo>
                    <a:pt x="244" y="166"/>
                  </a:moveTo>
                  <a:lnTo>
                    <a:pt x="170" y="215"/>
                  </a:lnTo>
                  <a:lnTo>
                    <a:pt x="0" y="0"/>
                  </a:lnTo>
                  <a:lnTo>
                    <a:pt x="244" y="166"/>
                  </a:lnTo>
                  <a:lnTo>
                    <a:pt x="244" y="166"/>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8" name="Freeform 80"/>
            <p:cNvSpPr>
              <a:spLocks/>
            </p:cNvSpPr>
            <p:nvPr/>
          </p:nvSpPr>
          <p:spPr bwMode="auto">
            <a:xfrm>
              <a:off x="4859" y="2884"/>
              <a:ext cx="41" cy="132"/>
            </a:xfrm>
            <a:custGeom>
              <a:avLst/>
              <a:gdLst>
                <a:gd name="T0" fmla="*/ 123 w 123"/>
                <a:gd name="T1" fmla="*/ 257 h 260"/>
                <a:gd name="T2" fmla="*/ 0 w 123"/>
                <a:gd name="T3" fmla="*/ 260 h 260"/>
                <a:gd name="T4" fmla="*/ 123 w 123"/>
                <a:gd name="T5" fmla="*/ 0 h 260"/>
                <a:gd name="T6" fmla="*/ 123 w 123"/>
                <a:gd name="T7" fmla="*/ 257 h 260"/>
                <a:gd name="T8" fmla="*/ 123 w 123"/>
                <a:gd name="T9" fmla="*/ 257 h 260"/>
              </a:gdLst>
              <a:ahLst/>
              <a:cxnLst>
                <a:cxn ang="0">
                  <a:pos x="T0" y="T1"/>
                </a:cxn>
                <a:cxn ang="0">
                  <a:pos x="T2" y="T3"/>
                </a:cxn>
                <a:cxn ang="0">
                  <a:pos x="T4" y="T5"/>
                </a:cxn>
                <a:cxn ang="0">
                  <a:pos x="T6" y="T7"/>
                </a:cxn>
                <a:cxn ang="0">
                  <a:pos x="T8" y="T9"/>
                </a:cxn>
              </a:cxnLst>
              <a:rect l="0" t="0" r="r" b="b"/>
              <a:pathLst>
                <a:path w="123" h="260">
                  <a:moveTo>
                    <a:pt x="123" y="257"/>
                  </a:moveTo>
                  <a:lnTo>
                    <a:pt x="0" y="260"/>
                  </a:lnTo>
                  <a:lnTo>
                    <a:pt x="123" y="0"/>
                  </a:lnTo>
                  <a:lnTo>
                    <a:pt x="123" y="257"/>
                  </a:lnTo>
                  <a:lnTo>
                    <a:pt x="123" y="257"/>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49" name="Freeform 81"/>
            <p:cNvSpPr>
              <a:spLocks/>
            </p:cNvSpPr>
            <p:nvPr/>
          </p:nvSpPr>
          <p:spPr bwMode="auto">
            <a:xfrm>
              <a:off x="5060" y="2998"/>
              <a:ext cx="114" cy="91"/>
            </a:xfrm>
            <a:custGeom>
              <a:avLst/>
              <a:gdLst>
                <a:gd name="T0" fmla="*/ 79 w 342"/>
                <a:gd name="T1" fmla="*/ 182 h 182"/>
                <a:gd name="T2" fmla="*/ 342 w 342"/>
                <a:gd name="T3" fmla="*/ 0 h 182"/>
                <a:gd name="T4" fmla="*/ 0 w 342"/>
                <a:gd name="T5" fmla="*/ 130 h 182"/>
                <a:gd name="T6" fmla="*/ 79 w 342"/>
                <a:gd name="T7" fmla="*/ 182 h 182"/>
                <a:gd name="T8" fmla="*/ 79 w 342"/>
                <a:gd name="T9" fmla="*/ 182 h 182"/>
              </a:gdLst>
              <a:ahLst/>
              <a:cxnLst>
                <a:cxn ang="0">
                  <a:pos x="T0" y="T1"/>
                </a:cxn>
                <a:cxn ang="0">
                  <a:pos x="T2" y="T3"/>
                </a:cxn>
                <a:cxn ang="0">
                  <a:pos x="T4" y="T5"/>
                </a:cxn>
                <a:cxn ang="0">
                  <a:pos x="T6" y="T7"/>
                </a:cxn>
                <a:cxn ang="0">
                  <a:pos x="T8" y="T9"/>
                </a:cxn>
              </a:cxnLst>
              <a:rect l="0" t="0" r="r" b="b"/>
              <a:pathLst>
                <a:path w="342" h="182">
                  <a:moveTo>
                    <a:pt x="79" y="182"/>
                  </a:moveTo>
                  <a:lnTo>
                    <a:pt x="342" y="0"/>
                  </a:lnTo>
                  <a:lnTo>
                    <a:pt x="0" y="130"/>
                  </a:lnTo>
                  <a:lnTo>
                    <a:pt x="79" y="182"/>
                  </a:lnTo>
                  <a:lnTo>
                    <a:pt x="79" y="182"/>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0" name="Freeform 82"/>
            <p:cNvSpPr>
              <a:spLocks/>
            </p:cNvSpPr>
            <p:nvPr/>
          </p:nvSpPr>
          <p:spPr bwMode="auto">
            <a:xfrm>
              <a:off x="5169" y="3248"/>
              <a:ext cx="110" cy="39"/>
            </a:xfrm>
            <a:custGeom>
              <a:avLst/>
              <a:gdLst>
                <a:gd name="T0" fmla="*/ 332 w 332"/>
                <a:gd name="T1" fmla="*/ 59 h 78"/>
                <a:gd name="T2" fmla="*/ 2 w 332"/>
                <a:gd name="T3" fmla="*/ 78 h 78"/>
                <a:gd name="T4" fmla="*/ 0 w 332"/>
                <a:gd name="T5" fmla="*/ 0 h 78"/>
                <a:gd name="T6" fmla="*/ 332 w 332"/>
                <a:gd name="T7" fmla="*/ 59 h 78"/>
                <a:gd name="T8" fmla="*/ 332 w 332"/>
                <a:gd name="T9" fmla="*/ 59 h 78"/>
              </a:gdLst>
              <a:ahLst/>
              <a:cxnLst>
                <a:cxn ang="0">
                  <a:pos x="T0" y="T1"/>
                </a:cxn>
                <a:cxn ang="0">
                  <a:pos x="T2" y="T3"/>
                </a:cxn>
                <a:cxn ang="0">
                  <a:pos x="T4" y="T5"/>
                </a:cxn>
                <a:cxn ang="0">
                  <a:pos x="T6" y="T7"/>
                </a:cxn>
                <a:cxn ang="0">
                  <a:pos x="T8" y="T9"/>
                </a:cxn>
              </a:cxnLst>
              <a:rect l="0" t="0" r="r" b="b"/>
              <a:pathLst>
                <a:path w="332" h="78">
                  <a:moveTo>
                    <a:pt x="332" y="59"/>
                  </a:moveTo>
                  <a:lnTo>
                    <a:pt x="2" y="78"/>
                  </a:lnTo>
                  <a:lnTo>
                    <a:pt x="0" y="0"/>
                  </a:lnTo>
                  <a:lnTo>
                    <a:pt x="332" y="59"/>
                  </a:lnTo>
                  <a:lnTo>
                    <a:pt x="332" y="59"/>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1" name="Freeform 83"/>
            <p:cNvSpPr>
              <a:spLocks/>
            </p:cNvSpPr>
            <p:nvPr/>
          </p:nvSpPr>
          <p:spPr bwMode="auto">
            <a:xfrm>
              <a:off x="5086" y="3469"/>
              <a:ext cx="74" cy="101"/>
            </a:xfrm>
            <a:custGeom>
              <a:avLst/>
              <a:gdLst>
                <a:gd name="T0" fmla="*/ 218 w 218"/>
                <a:gd name="T1" fmla="*/ 202 h 202"/>
                <a:gd name="T2" fmla="*/ 0 w 218"/>
                <a:gd name="T3" fmla="*/ 55 h 202"/>
                <a:gd name="T4" fmla="*/ 69 w 218"/>
                <a:gd name="T5" fmla="*/ 0 h 202"/>
                <a:gd name="T6" fmla="*/ 218 w 218"/>
                <a:gd name="T7" fmla="*/ 202 h 202"/>
                <a:gd name="T8" fmla="*/ 218 w 218"/>
                <a:gd name="T9" fmla="*/ 202 h 202"/>
              </a:gdLst>
              <a:ahLst/>
              <a:cxnLst>
                <a:cxn ang="0">
                  <a:pos x="T0" y="T1"/>
                </a:cxn>
                <a:cxn ang="0">
                  <a:pos x="T2" y="T3"/>
                </a:cxn>
                <a:cxn ang="0">
                  <a:pos x="T4" y="T5"/>
                </a:cxn>
                <a:cxn ang="0">
                  <a:pos x="T6" y="T7"/>
                </a:cxn>
                <a:cxn ang="0">
                  <a:pos x="T8" y="T9"/>
                </a:cxn>
              </a:cxnLst>
              <a:rect l="0" t="0" r="r" b="b"/>
              <a:pathLst>
                <a:path w="218" h="202">
                  <a:moveTo>
                    <a:pt x="218" y="202"/>
                  </a:moveTo>
                  <a:lnTo>
                    <a:pt x="0" y="55"/>
                  </a:lnTo>
                  <a:lnTo>
                    <a:pt x="69" y="0"/>
                  </a:lnTo>
                  <a:lnTo>
                    <a:pt x="218" y="202"/>
                  </a:lnTo>
                  <a:lnTo>
                    <a:pt x="218" y="202"/>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2" name="Freeform 84"/>
            <p:cNvSpPr>
              <a:spLocks/>
            </p:cNvSpPr>
            <p:nvPr/>
          </p:nvSpPr>
          <p:spPr bwMode="auto">
            <a:xfrm>
              <a:off x="4858" y="3599"/>
              <a:ext cx="34" cy="103"/>
            </a:xfrm>
            <a:custGeom>
              <a:avLst/>
              <a:gdLst>
                <a:gd name="T0" fmla="*/ 102 w 102"/>
                <a:gd name="T1" fmla="*/ 0 h 204"/>
                <a:gd name="T2" fmla="*/ 0 w 102"/>
                <a:gd name="T3" fmla="*/ 204 h 204"/>
                <a:gd name="T4" fmla="*/ 0 w 102"/>
                <a:gd name="T5" fmla="*/ 7 h 204"/>
                <a:gd name="T6" fmla="*/ 102 w 102"/>
                <a:gd name="T7" fmla="*/ 0 h 204"/>
                <a:gd name="T8" fmla="*/ 102 w 102"/>
                <a:gd name="T9" fmla="*/ 0 h 204"/>
              </a:gdLst>
              <a:ahLst/>
              <a:cxnLst>
                <a:cxn ang="0">
                  <a:pos x="T0" y="T1"/>
                </a:cxn>
                <a:cxn ang="0">
                  <a:pos x="T2" y="T3"/>
                </a:cxn>
                <a:cxn ang="0">
                  <a:pos x="T4" y="T5"/>
                </a:cxn>
                <a:cxn ang="0">
                  <a:pos x="T6" y="T7"/>
                </a:cxn>
                <a:cxn ang="0">
                  <a:pos x="T8" y="T9"/>
                </a:cxn>
              </a:cxnLst>
              <a:rect l="0" t="0" r="r" b="b"/>
              <a:pathLst>
                <a:path w="102" h="204">
                  <a:moveTo>
                    <a:pt x="102" y="0"/>
                  </a:moveTo>
                  <a:lnTo>
                    <a:pt x="0" y="204"/>
                  </a:lnTo>
                  <a:lnTo>
                    <a:pt x="0" y="7"/>
                  </a:lnTo>
                  <a:lnTo>
                    <a:pt x="102" y="0"/>
                  </a:lnTo>
                  <a:lnTo>
                    <a:pt x="102" y="0"/>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3" name="Freeform 85"/>
            <p:cNvSpPr>
              <a:spLocks/>
            </p:cNvSpPr>
            <p:nvPr/>
          </p:nvSpPr>
          <p:spPr bwMode="auto">
            <a:xfrm>
              <a:off x="4379" y="2998"/>
              <a:ext cx="848" cy="813"/>
            </a:xfrm>
            <a:custGeom>
              <a:avLst/>
              <a:gdLst>
                <a:gd name="T0" fmla="*/ 2543 w 2543"/>
                <a:gd name="T1" fmla="*/ 1297 h 1626"/>
                <a:gd name="T2" fmla="*/ 2365 w 2543"/>
                <a:gd name="T3" fmla="*/ 1392 h 1626"/>
                <a:gd name="T4" fmla="*/ 2166 w 2543"/>
                <a:gd name="T5" fmla="*/ 1488 h 1626"/>
                <a:gd name="T6" fmla="*/ 1899 w 2543"/>
                <a:gd name="T7" fmla="*/ 1563 h 1626"/>
                <a:gd name="T8" fmla="*/ 1696 w 2543"/>
                <a:gd name="T9" fmla="*/ 1610 h 1626"/>
                <a:gd name="T10" fmla="*/ 1490 w 2543"/>
                <a:gd name="T11" fmla="*/ 1626 h 1626"/>
                <a:gd name="T12" fmla="*/ 1234 w 2543"/>
                <a:gd name="T13" fmla="*/ 1626 h 1626"/>
                <a:gd name="T14" fmla="*/ 963 w 2543"/>
                <a:gd name="T15" fmla="*/ 1583 h 1626"/>
                <a:gd name="T16" fmla="*/ 668 w 2543"/>
                <a:gd name="T17" fmla="*/ 1494 h 1626"/>
                <a:gd name="T18" fmla="*/ 492 w 2543"/>
                <a:gd name="T19" fmla="*/ 1407 h 1626"/>
                <a:gd name="T20" fmla="*/ 322 w 2543"/>
                <a:gd name="T21" fmla="*/ 1306 h 1626"/>
                <a:gd name="T22" fmla="*/ 190 w 2543"/>
                <a:gd name="T23" fmla="*/ 1170 h 1626"/>
                <a:gd name="T24" fmla="*/ 75 w 2543"/>
                <a:gd name="T25" fmla="*/ 1003 h 1626"/>
                <a:gd name="T26" fmla="*/ 17 w 2543"/>
                <a:gd name="T27" fmla="*/ 834 h 1626"/>
                <a:gd name="T28" fmla="*/ 0 w 2543"/>
                <a:gd name="T29" fmla="*/ 658 h 1626"/>
                <a:gd name="T30" fmla="*/ 51 w 2543"/>
                <a:gd name="T31" fmla="*/ 458 h 1626"/>
                <a:gd name="T32" fmla="*/ 152 w 2543"/>
                <a:gd name="T33" fmla="*/ 281 h 1626"/>
                <a:gd name="T34" fmla="*/ 296 w 2543"/>
                <a:gd name="T35" fmla="*/ 119 h 1626"/>
                <a:gd name="T36" fmla="*/ 463 w 2543"/>
                <a:gd name="T37" fmla="*/ 0 h 1626"/>
                <a:gd name="T38" fmla="*/ 286 w 2543"/>
                <a:gd name="T39" fmla="*/ 208 h 1626"/>
                <a:gd name="T40" fmla="*/ 154 w 2543"/>
                <a:gd name="T41" fmla="*/ 394 h 1626"/>
                <a:gd name="T42" fmla="*/ 126 w 2543"/>
                <a:gd name="T43" fmla="*/ 551 h 1626"/>
                <a:gd name="T44" fmla="*/ 92 w 2543"/>
                <a:gd name="T45" fmla="*/ 687 h 1626"/>
                <a:gd name="T46" fmla="*/ 97 w 2543"/>
                <a:gd name="T47" fmla="*/ 843 h 1626"/>
                <a:gd name="T48" fmla="*/ 203 w 2543"/>
                <a:gd name="T49" fmla="*/ 1076 h 1626"/>
                <a:gd name="T50" fmla="*/ 353 w 2543"/>
                <a:gd name="T51" fmla="*/ 1247 h 1626"/>
                <a:gd name="T52" fmla="*/ 559 w 2543"/>
                <a:gd name="T53" fmla="*/ 1361 h 1626"/>
                <a:gd name="T54" fmla="*/ 777 w 2543"/>
                <a:gd name="T55" fmla="*/ 1450 h 1626"/>
                <a:gd name="T56" fmla="*/ 1026 w 2543"/>
                <a:gd name="T57" fmla="*/ 1530 h 1626"/>
                <a:gd name="T58" fmla="*/ 1245 w 2543"/>
                <a:gd name="T59" fmla="*/ 1555 h 1626"/>
                <a:gd name="T60" fmla="*/ 1455 w 2543"/>
                <a:gd name="T61" fmla="*/ 1559 h 1626"/>
                <a:gd name="T62" fmla="*/ 1714 w 2543"/>
                <a:gd name="T63" fmla="*/ 1538 h 1626"/>
                <a:gd name="T64" fmla="*/ 1949 w 2543"/>
                <a:gd name="T65" fmla="*/ 1485 h 1626"/>
                <a:gd name="T66" fmla="*/ 2169 w 2543"/>
                <a:gd name="T67" fmla="*/ 1428 h 1626"/>
                <a:gd name="T68" fmla="*/ 2421 w 2543"/>
                <a:gd name="T69" fmla="*/ 1326 h 1626"/>
                <a:gd name="T70" fmla="*/ 2543 w 2543"/>
                <a:gd name="T71" fmla="*/ 1297 h 1626"/>
                <a:gd name="T72" fmla="*/ 2543 w 2543"/>
                <a:gd name="T73" fmla="*/ 1297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43" h="1626">
                  <a:moveTo>
                    <a:pt x="2543" y="1297"/>
                  </a:moveTo>
                  <a:lnTo>
                    <a:pt x="2365" y="1392"/>
                  </a:lnTo>
                  <a:lnTo>
                    <a:pt x="2166" y="1488"/>
                  </a:lnTo>
                  <a:lnTo>
                    <a:pt x="1899" y="1563"/>
                  </a:lnTo>
                  <a:lnTo>
                    <a:pt x="1696" y="1610"/>
                  </a:lnTo>
                  <a:lnTo>
                    <a:pt x="1490" y="1626"/>
                  </a:lnTo>
                  <a:lnTo>
                    <a:pt x="1234" y="1626"/>
                  </a:lnTo>
                  <a:lnTo>
                    <a:pt x="963" y="1583"/>
                  </a:lnTo>
                  <a:lnTo>
                    <a:pt x="668" y="1494"/>
                  </a:lnTo>
                  <a:lnTo>
                    <a:pt x="492" y="1407"/>
                  </a:lnTo>
                  <a:lnTo>
                    <a:pt x="322" y="1306"/>
                  </a:lnTo>
                  <a:lnTo>
                    <a:pt x="190" y="1170"/>
                  </a:lnTo>
                  <a:lnTo>
                    <a:pt x="75" y="1003"/>
                  </a:lnTo>
                  <a:lnTo>
                    <a:pt x="17" y="834"/>
                  </a:lnTo>
                  <a:lnTo>
                    <a:pt x="0" y="658"/>
                  </a:lnTo>
                  <a:lnTo>
                    <a:pt x="51" y="458"/>
                  </a:lnTo>
                  <a:lnTo>
                    <a:pt x="152" y="281"/>
                  </a:lnTo>
                  <a:lnTo>
                    <a:pt x="296" y="119"/>
                  </a:lnTo>
                  <a:lnTo>
                    <a:pt x="463" y="0"/>
                  </a:lnTo>
                  <a:lnTo>
                    <a:pt x="286" y="208"/>
                  </a:lnTo>
                  <a:lnTo>
                    <a:pt x="154" y="394"/>
                  </a:lnTo>
                  <a:lnTo>
                    <a:pt x="126" y="551"/>
                  </a:lnTo>
                  <a:lnTo>
                    <a:pt x="92" y="687"/>
                  </a:lnTo>
                  <a:lnTo>
                    <a:pt x="97" y="843"/>
                  </a:lnTo>
                  <a:lnTo>
                    <a:pt x="203" y="1076"/>
                  </a:lnTo>
                  <a:lnTo>
                    <a:pt x="353" y="1247"/>
                  </a:lnTo>
                  <a:lnTo>
                    <a:pt x="559" y="1361"/>
                  </a:lnTo>
                  <a:lnTo>
                    <a:pt x="777" y="1450"/>
                  </a:lnTo>
                  <a:lnTo>
                    <a:pt x="1026" y="1530"/>
                  </a:lnTo>
                  <a:lnTo>
                    <a:pt x="1245" y="1555"/>
                  </a:lnTo>
                  <a:lnTo>
                    <a:pt x="1455" y="1559"/>
                  </a:lnTo>
                  <a:lnTo>
                    <a:pt x="1714" y="1538"/>
                  </a:lnTo>
                  <a:lnTo>
                    <a:pt x="1949" y="1485"/>
                  </a:lnTo>
                  <a:lnTo>
                    <a:pt x="2169" y="1428"/>
                  </a:lnTo>
                  <a:lnTo>
                    <a:pt x="2421" y="1326"/>
                  </a:lnTo>
                  <a:lnTo>
                    <a:pt x="2543" y="1297"/>
                  </a:lnTo>
                  <a:lnTo>
                    <a:pt x="2543" y="1297"/>
                  </a:lnTo>
                  <a:close/>
                </a:path>
              </a:pathLst>
            </a:custGeom>
            <a:solidFill>
              <a:srgbClr val="E57F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4" name="Freeform 86"/>
            <p:cNvSpPr>
              <a:spLocks/>
            </p:cNvSpPr>
            <p:nvPr/>
          </p:nvSpPr>
          <p:spPr bwMode="auto">
            <a:xfrm>
              <a:off x="5074" y="2779"/>
              <a:ext cx="366" cy="582"/>
            </a:xfrm>
            <a:custGeom>
              <a:avLst/>
              <a:gdLst>
                <a:gd name="T0" fmla="*/ 1058 w 1102"/>
                <a:gd name="T1" fmla="*/ 1165 h 1165"/>
                <a:gd name="T2" fmla="*/ 1102 w 1102"/>
                <a:gd name="T3" fmla="*/ 954 h 1165"/>
                <a:gd name="T4" fmla="*/ 1090 w 1102"/>
                <a:gd name="T5" fmla="*/ 759 h 1165"/>
                <a:gd name="T6" fmla="*/ 1024 w 1102"/>
                <a:gd name="T7" fmla="*/ 578 h 1165"/>
                <a:gd name="T8" fmla="*/ 925 w 1102"/>
                <a:gd name="T9" fmla="*/ 425 h 1165"/>
                <a:gd name="T10" fmla="*/ 742 w 1102"/>
                <a:gd name="T11" fmla="*/ 259 h 1165"/>
                <a:gd name="T12" fmla="*/ 526 w 1102"/>
                <a:gd name="T13" fmla="*/ 134 h 1165"/>
                <a:gd name="T14" fmla="*/ 297 w 1102"/>
                <a:gd name="T15" fmla="*/ 52 h 1165"/>
                <a:gd name="T16" fmla="*/ 0 w 1102"/>
                <a:gd name="T17" fmla="*/ 0 h 1165"/>
                <a:gd name="T18" fmla="*/ 252 w 1102"/>
                <a:gd name="T19" fmla="*/ 87 h 1165"/>
                <a:gd name="T20" fmla="*/ 546 w 1102"/>
                <a:gd name="T21" fmla="*/ 214 h 1165"/>
                <a:gd name="T22" fmla="*/ 710 w 1102"/>
                <a:gd name="T23" fmla="*/ 318 h 1165"/>
                <a:gd name="T24" fmla="*/ 850 w 1102"/>
                <a:gd name="T25" fmla="*/ 441 h 1165"/>
                <a:gd name="T26" fmla="*/ 948 w 1102"/>
                <a:gd name="T27" fmla="*/ 590 h 1165"/>
                <a:gd name="T28" fmla="*/ 1013 w 1102"/>
                <a:gd name="T29" fmla="*/ 744 h 1165"/>
                <a:gd name="T30" fmla="*/ 1054 w 1102"/>
                <a:gd name="T31" fmla="*/ 931 h 1165"/>
                <a:gd name="T32" fmla="*/ 1058 w 1102"/>
                <a:gd name="T33" fmla="*/ 1165 h 1165"/>
                <a:gd name="T34" fmla="*/ 1058 w 1102"/>
                <a:gd name="T35" fmla="*/ 116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2" h="1165">
                  <a:moveTo>
                    <a:pt x="1058" y="1165"/>
                  </a:moveTo>
                  <a:lnTo>
                    <a:pt x="1102" y="954"/>
                  </a:lnTo>
                  <a:lnTo>
                    <a:pt x="1090" y="759"/>
                  </a:lnTo>
                  <a:lnTo>
                    <a:pt x="1024" y="578"/>
                  </a:lnTo>
                  <a:lnTo>
                    <a:pt x="925" y="425"/>
                  </a:lnTo>
                  <a:lnTo>
                    <a:pt x="742" y="259"/>
                  </a:lnTo>
                  <a:lnTo>
                    <a:pt x="526" y="134"/>
                  </a:lnTo>
                  <a:lnTo>
                    <a:pt x="297" y="52"/>
                  </a:lnTo>
                  <a:lnTo>
                    <a:pt x="0" y="0"/>
                  </a:lnTo>
                  <a:lnTo>
                    <a:pt x="252" y="87"/>
                  </a:lnTo>
                  <a:lnTo>
                    <a:pt x="546" y="214"/>
                  </a:lnTo>
                  <a:lnTo>
                    <a:pt x="710" y="318"/>
                  </a:lnTo>
                  <a:lnTo>
                    <a:pt x="850" y="441"/>
                  </a:lnTo>
                  <a:lnTo>
                    <a:pt x="948" y="590"/>
                  </a:lnTo>
                  <a:lnTo>
                    <a:pt x="1013" y="744"/>
                  </a:lnTo>
                  <a:lnTo>
                    <a:pt x="1054" y="931"/>
                  </a:lnTo>
                  <a:lnTo>
                    <a:pt x="1058" y="1165"/>
                  </a:lnTo>
                  <a:lnTo>
                    <a:pt x="1058" y="1165"/>
                  </a:lnTo>
                  <a:close/>
                </a:path>
              </a:pathLst>
            </a:custGeom>
            <a:solidFill>
              <a:srgbClr val="E57F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5" name="Freeform 87"/>
            <p:cNvSpPr>
              <a:spLocks/>
            </p:cNvSpPr>
            <p:nvPr/>
          </p:nvSpPr>
          <p:spPr bwMode="auto">
            <a:xfrm>
              <a:off x="4644" y="2838"/>
              <a:ext cx="703" cy="912"/>
            </a:xfrm>
            <a:custGeom>
              <a:avLst/>
              <a:gdLst>
                <a:gd name="T0" fmla="*/ 587 w 2115"/>
                <a:gd name="T1" fmla="*/ 1825 h 1825"/>
                <a:gd name="T2" fmla="*/ 1144 w 2115"/>
                <a:gd name="T3" fmla="*/ 1697 h 1825"/>
                <a:gd name="T4" fmla="*/ 1502 w 2115"/>
                <a:gd name="T5" fmla="*/ 1547 h 1825"/>
                <a:gd name="T6" fmla="*/ 1718 w 2115"/>
                <a:gd name="T7" fmla="*/ 1374 h 1825"/>
                <a:gd name="T8" fmla="*/ 1915 w 2115"/>
                <a:gd name="T9" fmla="*/ 1157 h 1825"/>
                <a:gd name="T10" fmla="*/ 1997 w 2115"/>
                <a:gd name="T11" fmla="*/ 926 h 1825"/>
                <a:gd name="T12" fmla="*/ 1964 w 2115"/>
                <a:gd name="T13" fmla="*/ 623 h 1825"/>
                <a:gd name="T14" fmla="*/ 1846 w 2115"/>
                <a:gd name="T15" fmla="*/ 408 h 1825"/>
                <a:gd name="T16" fmla="*/ 1635 w 2115"/>
                <a:gd name="T17" fmla="*/ 254 h 1825"/>
                <a:gd name="T18" fmla="*/ 1358 w 2115"/>
                <a:gd name="T19" fmla="*/ 132 h 1825"/>
                <a:gd name="T20" fmla="*/ 1054 w 2115"/>
                <a:gd name="T21" fmla="*/ 54 h 1825"/>
                <a:gd name="T22" fmla="*/ 696 w 2115"/>
                <a:gd name="T23" fmla="*/ 55 h 1825"/>
                <a:gd name="T24" fmla="*/ 304 w 2115"/>
                <a:gd name="T25" fmla="*/ 114 h 1825"/>
                <a:gd name="T26" fmla="*/ 0 w 2115"/>
                <a:gd name="T27" fmla="*/ 207 h 1825"/>
                <a:gd name="T28" fmla="*/ 38 w 2115"/>
                <a:gd name="T29" fmla="*/ 146 h 1825"/>
                <a:gd name="T30" fmla="*/ 535 w 2115"/>
                <a:gd name="T31" fmla="*/ 13 h 1825"/>
                <a:gd name="T32" fmla="*/ 1103 w 2115"/>
                <a:gd name="T33" fmla="*/ 0 h 1825"/>
                <a:gd name="T34" fmla="*/ 1483 w 2115"/>
                <a:gd name="T35" fmla="*/ 106 h 1825"/>
                <a:gd name="T36" fmla="*/ 1748 w 2115"/>
                <a:gd name="T37" fmla="*/ 218 h 1825"/>
                <a:gd name="T38" fmla="*/ 1904 w 2115"/>
                <a:gd name="T39" fmla="*/ 373 h 1825"/>
                <a:gd name="T40" fmla="*/ 2069 w 2115"/>
                <a:gd name="T41" fmla="*/ 625 h 1825"/>
                <a:gd name="T42" fmla="*/ 2115 w 2115"/>
                <a:gd name="T43" fmla="*/ 889 h 1825"/>
                <a:gd name="T44" fmla="*/ 2028 w 2115"/>
                <a:gd name="T45" fmla="*/ 1135 h 1825"/>
                <a:gd name="T46" fmla="*/ 1866 w 2115"/>
                <a:gd name="T47" fmla="*/ 1369 h 1825"/>
                <a:gd name="T48" fmla="*/ 1645 w 2115"/>
                <a:gd name="T49" fmla="*/ 1571 h 1825"/>
                <a:gd name="T50" fmla="*/ 1257 w 2115"/>
                <a:gd name="T51" fmla="*/ 1729 h 1825"/>
                <a:gd name="T52" fmla="*/ 985 w 2115"/>
                <a:gd name="T53" fmla="*/ 1791 h 1825"/>
                <a:gd name="T54" fmla="*/ 587 w 2115"/>
                <a:gd name="T55" fmla="*/ 1825 h 1825"/>
                <a:gd name="T56" fmla="*/ 587 w 2115"/>
                <a:gd name="T57" fmla="*/ 1825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5" h="1825">
                  <a:moveTo>
                    <a:pt x="587" y="1825"/>
                  </a:moveTo>
                  <a:lnTo>
                    <a:pt x="1144" y="1697"/>
                  </a:lnTo>
                  <a:lnTo>
                    <a:pt x="1502" y="1547"/>
                  </a:lnTo>
                  <a:lnTo>
                    <a:pt x="1718" y="1374"/>
                  </a:lnTo>
                  <a:lnTo>
                    <a:pt x="1915" y="1157"/>
                  </a:lnTo>
                  <a:lnTo>
                    <a:pt x="1997" y="926"/>
                  </a:lnTo>
                  <a:lnTo>
                    <a:pt x="1964" y="623"/>
                  </a:lnTo>
                  <a:lnTo>
                    <a:pt x="1846" y="408"/>
                  </a:lnTo>
                  <a:lnTo>
                    <a:pt x="1635" y="254"/>
                  </a:lnTo>
                  <a:lnTo>
                    <a:pt x="1358" y="132"/>
                  </a:lnTo>
                  <a:lnTo>
                    <a:pt x="1054" y="54"/>
                  </a:lnTo>
                  <a:lnTo>
                    <a:pt x="696" y="55"/>
                  </a:lnTo>
                  <a:lnTo>
                    <a:pt x="304" y="114"/>
                  </a:lnTo>
                  <a:lnTo>
                    <a:pt x="0" y="207"/>
                  </a:lnTo>
                  <a:lnTo>
                    <a:pt x="38" y="146"/>
                  </a:lnTo>
                  <a:lnTo>
                    <a:pt x="535" y="13"/>
                  </a:lnTo>
                  <a:lnTo>
                    <a:pt x="1103" y="0"/>
                  </a:lnTo>
                  <a:lnTo>
                    <a:pt x="1483" y="106"/>
                  </a:lnTo>
                  <a:lnTo>
                    <a:pt x="1748" y="218"/>
                  </a:lnTo>
                  <a:lnTo>
                    <a:pt x="1904" y="373"/>
                  </a:lnTo>
                  <a:lnTo>
                    <a:pt x="2069" y="625"/>
                  </a:lnTo>
                  <a:lnTo>
                    <a:pt x="2115" y="889"/>
                  </a:lnTo>
                  <a:lnTo>
                    <a:pt x="2028" y="1135"/>
                  </a:lnTo>
                  <a:lnTo>
                    <a:pt x="1866" y="1369"/>
                  </a:lnTo>
                  <a:lnTo>
                    <a:pt x="1645" y="1571"/>
                  </a:lnTo>
                  <a:lnTo>
                    <a:pt x="1257" y="1729"/>
                  </a:lnTo>
                  <a:lnTo>
                    <a:pt x="985" y="1791"/>
                  </a:lnTo>
                  <a:lnTo>
                    <a:pt x="587" y="1825"/>
                  </a:lnTo>
                  <a:lnTo>
                    <a:pt x="587" y="1825"/>
                  </a:lnTo>
                  <a:close/>
                </a:path>
              </a:pathLst>
            </a:custGeom>
            <a:solidFill>
              <a:srgbClr val="756868"/>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6" name="Freeform 88"/>
            <p:cNvSpPr>
              <a:spLocks/>
            </p:cNvSpPr>
            <p:nvPr/>
          </p:nvSpPr>
          <p:spPr bwMode="auto">
            <a:xfrm>
              <a:off x="4427" y="2835"/>
              <a:ext cx="936" cy="928"/>
            </a:xfrm>
            <a:custGeom>
              <a:avLst/>
              <a:gdLst>
                <a:gd name="T0" fmla="*/ 50 w 2810"/>
                <a:gd name="T1" fmla="*/ 761 h 1855"/>
                <a:gd name="T2" fmla="*/ 0 w 2810"/>
                <a:gd name="T3" fmla="*/ 1083 h 1855"/>
                <a:gd name="T4" fmla="*/ 120 w 2810"/>
                <a:gd name="T5" fmla="*/ 1387 h 1855"/>
                <a:gd name="T6" fmla="*/ 395 w 2810"/>
                <a:gd name="T7" fmla="*/ 1635 h 1855"/>
                <a:gd name="T8" fmla="*/ 790 w 2810"/>
                <a:gd name="T9" fmla="*/ 1798 h 1855"/>
                <a:gd name="T10" fmla="*/ 1261 w 2810"/>
                <a:gd name="T11" fmla="*/ 1855 h 1855"/>
                <a:gd name="T12" fmla="*/ 1749 w 2810"/>
                <a:gd name="T13" fmla="*/ 1801 h 1855"/>
                <a:gd name="T14" fmla="*/ 2196 w 2810"/>
                <a:gd name="T15" fmla="*/ 1642 h 1855"/>
                <a:gd name="T16" fmla="*/ 2546 w 2810"/>
                <a:gd name="T17" fmla="*/ 1397 h 1855"/>
                <a:gd name="T18" fmla="*/ 2760 w 2810"/>
                <a:gd name="T19" fmla="*/ 1095 h 1855"/>
                <a:gd name="T20" fmla="*/ 2810 w 2810"/>
                <a:gd name="T21" fmla="*/ 772 h 1855"/>
                <a:gd name="T22" fmla="*/ 2690 w 2810"/>
                <a:gd name="T23" fmla="*/ 468 h 1855"/>
                <a:gd name="T24" fmla="*/ 2416 w 2810"/>
                <a:gd name="T25" fmla="*/ 221 h 1855"/>
                <a:gd name="T26" fmla="*/ 2020 w 2810"/>
                <a:gd name="T27" fmla="*/ 58 h 1855"/>
                <a:gd name="T28" fmla="*/ 1549 w 2810"/>
                <a:gd name="T29" fmla="*/ 0 h 1855"/>
                <a:gd name="T30" fmla="*/ 1061 w 2810"/>
                <a:gd name="T31" fmla="*/ 54 h 1855"/>
                <a:gd name="T32" fmla="*/ 1139 w 2810"/>
                <a:gd name="T33" fmla="*/ 53 h 1855"/>
                <a:gd name="T34" fmla="*/ 1605 w 2810"/>
                <a:gd name="T35" fmla="*/ 27 h 1855"/>
                <a:gd name="T36" fmla="*/ 2042 w 2810"/>
                <a:gd name="T37" fmla="*/ 109 h 1855"/>
                <a:gd name="T38" fmla="*/ 2399 w 2810"/>
                <a:gd name="T39" fmla="*/ 287 h 1855"/>
                <a:gd name="T40" fmla="*/ 2629 w 2810"/>
                <a:gd name="T41" fmla="*/ 542 h 1855"/>
                <a:gd name="T42" fmla="*/ 2709 w 2810"/>
                <a:gd name="T43" fmla="*/ 840 h 1855"/>
                <a:gd name="T44" fmla="*/ 2626 w 2810"/>
                <a:gd name="T45" fmla="*/ 1148 h 1855"/>
                <a:gd name="T46" fmla="*/ 2392 w 2810"/>
                <a:gd name="T47" fmla="*/ 1430 h 1855"/>
                <a:gd name="T48" fmla="*/ 2034 w 2810"/>
                <a:gd name="T49" fmla="*/ 1648 h 1855"/>
                <a:gd name="T50" fmla="*/ 1595 w 2810"/>
                <a:gd name="T51" fmla="*/ 1778 h 1855"/>
                <a:gd name="T52" fmla="*/ 1128 w 2810"/>
                <a:gd name="T53" fmla="*/ 1803 h 1855"/>
                <a:gd name="T54" fmla="*/ 691 w 2810"/>
                <a:gd name="T55" fmla="*/ 1723 h 1855"/>
                <a:gd name="T56" fmla="*/ 335 w 2810"/>
                <a:gd name="T57" fmla="*/ 1544 h 1855"/>
                <a:gd name="T58" fmla="*/ 104 w 2810"/>
                <a:gd name="T59" fmla="*/ 1290 h 1855"/>
                <a:gd name="T60" fmla="*/ 25 w 2810"/>
                <a:gd name="T61" fmla="*/ 990 h 1855"/>
                <a:gd name="T62" fmla="*/ 109 w 2810"/>
                <a:gd name="T63" fmla="*/ 653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0" h="1855">
                  <a:moveTo>
                    <a:pt x="109" y="653"/>
                  </a:moveTo>
                  <a:lnTo>
                    <a:pt x="50" y="761"/>
                  </a:lnTo>
                  <a:lnTo>
                    <a:pt x="4" y="922"/>
                  </a:lnTo>
                  <a:lnTo>
                    <a:pt x="0" y="1083"/>
                  </a:lnTo>
                  <a:lnTo>
                    <a:pt x="40" y="1239"/>
                  </a:lnTo>
                  <a:lnTo>
                    <a:pt x="120" y="1387"/>
                  </a:lnTo>
                  <a:lnTo>
                    <a:pt x="240" y="1519"/>
                  </a:lnTo>
                  <a:lnTo>
                    <a:pt x="395" y="1635"/>
                  </a:lnTo>
                  <a:lnTo>
                    <a:pt x="580" y="1728"/>
                  </a:lnTo>
                  <a:lnTo>
                    <a:pt x="790" y="1798"/>
                  </a:lnTo>
                  <a:lnTo>
                    <a:pt x="1020" y="1841"/>
                  </a:lnTo>
                  <a:lnTo>
                    <a:pt x="1261" y="1855"/>
                  </a:lnTo>
                  <a:lnTo>
                    <a:pt x="1506" y="1843"/>
                  </a:lnTo>
                  <a:lnTo>
                    <a:pt x="1749" y="1801"/>
                  </a:lnTo>
                  <a:lnTo>
                    <a:pt x="1980" y="1735"/>
                  </a:lnTo>
                  <a:lnTo>
                    <a:pt x="2196" y="1642"/>
                  </a:lnTo>
                  <a:lnTo>
                    <a:pt x="2385" y="1529"/>
                  </a:lnTo>
                  <a:lnTo>
                    <a:pt x="2546" y="1397"/>
                  </a:lnTo>
                  <a:lnTo>
                    <a:pt x="2672" y="1250"/>
                  </a:lnTo>
                  <a:lnTo>
                    <a:pt x="2760" y="1095"/>
                  </a:lnTo>
                  <a:lnTo>
                    <a:pt x="2806" y="934"/>
                  </a:lnTo>
                  <a:lnTo>
                    <a:pt x="2810" y="772"/>
                  </a:lnTo>
                  <a:lnTo>
                    <a:pt x="2770" y="616"/>
                  </a:lnTo>
                  <a:lnTo>
                    <a:pt x="2690" y="468"/>
                  </a:lnTo>
                  <a:lnTo>
                    <a:pt x="2570" y="336"/>
                  </a:lnTo>
                  <a:lnTo>
                    <a:pt x="2416" y="221"/>
                  </a:lnTo>
                  <a:lnTo>
                    <a:pt x="2230" y="127"/>
                  </a:lnTo>
                  <a:lnTo>
                    <a:pt x="2020" y="58"/>
                  </a:lnTo>
                  <a:lnTo>
                    <a:pt x="1790" y="16"/>
                  </a:lnTo>
                  <a:lnTo>
                    <a:pt x="1549" y="0"/>
                  </a:lnTo>
                  <a:lnTo>
                    <a:pt x="1303" y="13"/>
                  </a:lnTo>
                  <a:lnTo>
                    <a:pt x="1061" y="54"/>
                  </a:lnTo>
                  <a:lnTo>
                    <a:pt x="919" y="106"/>
                  </a:lnTo>
                  <a:lnTo>
                    <a:pt x="1139" y="53"/>
                  </a:lnTo>
                  <a:lnTo>
                    <a:pt x="1372" y="27"/>
                  </a:lnTo>
                  <a:lnTo>
                    <a:pt x="1605" y="27"/>
                  </a:lnTo>
                  <a:lnTo>
                    <a:pt x="1831" y="55"/>
                  </a:lnTo>
                  <a:lnTo>
                    <a:pt x="2042" y="109"/>
                  </a:lnTo>
                  <a:lnTo>
                    <a:pt x="2234" y="186"/>
                  </a:lnTo>
                  <a:lnTo>
                    <a:pt x="2399" y="287"/>
                  </a:lnTo>
                  <a:lnTo>
                    <a:pt x="2532" y="406"/>
                  </a:lnTo>
                  <a:lnTo>
                    <a:pt x="2629" y="542"/>
                  </a:lnTo>
                  <a:lnTo>
                    <a:pt x="2689" y="687"/>
                  </a:lnTo>
                  <a:lnTo>
                    <a:pt x="2709" y="840"/>
                  </a:lnTo>
                  <a:lnTo>
                    <a:pt x="2687" y="996"/>
                  </a:lnTo>
                  <a:lnTo>
                    <a:pt x="2626" y="1148"/>
                  </a:lnTo>
                  <a:lnTo>
                    <a:pt x="2527" y="1295"/>
                  </a:lnTo>
                  <a:lnTo>
                    <a:pt x="2392" y="1430"/>
                  </a:lnTo>
                  <a:lnTo>
                    <a:pt x="2224" y="1548"/>
                  </a:lnTo>
                  <a:lnTo>
                    <a:pt x="2034" y="1648"/>
                  </a:lnTo>
                  <a:lnTo>
                    <a:pt x="1821" y="1725"/>
                  </a:lnTo>
                  <a:lnTo>
                    <a:pt x="1595" y="1778"/>
                  </a:lnTo>
                  <a:lnTo>
                    <a:pt x="1361" y="1805"/>
                  </a:lnTo>
                  <a:lnTo>
                    <a:pt x="1128" y="1803"/>
                  </a:lnTo>
                  <a:lnTo>
                    <a:pt x="903" y="1776"/>
                  </a:lnTo>
                  <a:lnTo>
                    <a:pt x="691" y="1723"/>
                  </a:lnTo>
                  <a:lnTo>
                    <a:pt x="500" y="1645"/>
                  </a:lnTo>
                  <a:lnTo>
                    <a:pt x="335" y="1544"/>
                  </a:lnTo>
                  <a:lnTo>
                    <a:pt x="202" y="1425"/>
                  </a:lnTo>
                  <a:lnTo>
                    <a:pt x="104" y="1290"/>
                  </a:lnTo>
                  <a:lnTo>
                    <a:pt x="44" y="1144"/>
                  </a:lnTo>
                  <a:lnTo>
                    <a:pt x="25" y="990"/>
                  </a:lnTo>
                  <a:lnTo>
                    <a:pt x="46" y="835"/>
                  </a:lnTo>
                  <a:lnTo>
                    <a:pt x="109" y="653"/>
                  </a:lnTo>
                  <a:lnTo>
                    <a:pt x="109" y="653"/>
                  </a:lnTo>
                  <a:close/>
                </a:path>
              </a:pathLst>
            </a:custGeom>
            <a:solidFill>
              <a:srgbClr val="000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7" name="Freeform 89"/>
            <p:cNvSpPr>
              <a:spLocks/>
            </p:cNvSpPr>
            <p:nvPr/>
          </p:nvSpPr>
          <p:spPr bwMode="auto">
            <a:xfrm>
              <a:off x="4580" y="3492"/>
              <a:ext cx="76" cy="106"/>
            </a:xfrm>
            <a:custGeom>
              <a:avLst/>
              <a:gdLst>
                <a:gd name="T0" fmla="*/ 230 w 230"/>
                <a:gd name="T1" fmla="*/ 51 h 212"/>
                <a:gd name="T2" fmla="*/ 0 w 230"/>
                <a:gd name="T3" fmla="*/ 212 h 212"/>
                <a:gd name="T4" fmla="*/ 166 w 230"/>
                <a:gd name="T5" fmla="*/ 0 h 212"/>
                <a:gd name="T6" fmla="*/ 230 w 230"/>
                <a:gd name="T7" fmla="*/ 51 h 212"/>
                <a:gd name="T8" fmla="*/ 230 w 230"/>
                <a:gd name="T9" fmla="*/ 51 h 212"/>
              </a:gdLst>
              <a:ahLst/>
              <a:cxnLst>
                <a:cxn ang="0">
                  <a:pos x="T0" y="T1"/>
                </a:cxn>
                <a:cxn ang="0">
                  <a:pos x="T2" y="T3"/>
                </a:cxn>
                <a:cxn ang="0">
                  <a:pos x="T4" y="T5"/>
                </a:cxn>
                <a:cxn ang="0">
                  <a:pos x="T6" y="T7"/>
                </a:cxn>
                <a:cxn ang="0">
                  <a:pos x="T8" y="T9"/>
                </a:cxn>
              </a:cxnLst>
              <a:rect l="0" t="0" r="r" b="b"/>
              <a:pathLst>
                <a:path w="230" h="212">
                  <a:moveTo>
                    <a:pt x="230" y="51"/>
                  </a:moveTo>
                  <a:lnTo>
                    <a:pt x="0" y="212"/>
                  </a:lnTo>
                  <a:lnTo>
                    <a:pt x="166" y="0"/>
                  </a:lnTo>
                  <a:lnTo>
                    <a:pt x="230" y="51"/>
                  </a:lnTo>
                  <a:lnTo>
                    <a:pt x="230" y="51"/>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8" name="Freeform 90"/>
            <p:cNvSpPr>
              <a:spLocks/>
            </p:cNvSpPr>
            <p:nvPr/>
          </p:nvSpPr>
          <p:spPr bwMode="auto">
            <a:xfrm>
              <a:off x="4472" y="3278"/>
              <a:ext cx="116" cy="36"/>
            </a:xfrm>
            <a:custGeom>
              <a:avLst/>
              <a:gdLst>
                <a:gd name="T0" fmla="*/ 340 w 345"/>
                <a:gd name="T1" fmla="*/ 62 h 72"/>
                <a:gd name="T2" fmla="*/ 0 w 345"/>
                <a:gd name="T3" fmla="*/ 72 h 72"/>
                <a:gd name="T4" fmla="*/ 345 w 345"/>
                <a:gd name="T5" fmla="*/ 0 h 72"/>
                <a:gd name="T6" fmla="*/ 340 w 345"/>
                <a:gd name="T7" fmla="*/ 62 h 72"/>
                <a:gd name="T8" fmla="*/ 340 w 345"/>
                <a:gd name="T9" fmla="*/ 62 h 72"/>
              </a:gdLst>
              <a:ahLst/>
              <a:cxnLst>
                <a:cxn ang="0">
                  <a:pos x="T0" y="T1"/>
                </a:cxn>
                <a:cxn ang="0">
                  <a:pos x="T2" y="T3"/>
                </a:cxn>
                <a:cxn ang="0">
                  <a:pos x="T4" y="T5"/>
                </a:cxn>
                <a:cxn ang="0">
                  <a:pos x="T6" y="T7"/>
                </a:cxn>
                <a:cxn ang="0">
                  <a:pos x="T8" y="T9"/>
                </a:cxn>
              </a:cxnLst>
              <a:rect l="0" t="0" r="r" b="b"/>
              <a:pathLst>
                <a:path w="345" h="72">
                  <a:moveTo>
                    <a:pt x="340" y="62"/>
                  </a:moveTo>
                  <a:lnTo>
                    <a:pt x="0" y="72"/>
                  </a:lnTo>
                  <a:lnTo>
                    <a:pt x="345" y="0"/>
                  </a:lnTo>
                  <a:lnTo>
                    <a:pt x="340" y="62"/>
                  </a:lnTo>
                  <a:lnTo>
                    <a:pt x="340" y="62"/>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59" name="Freeform 91"/>
            <p:cNvSpPr>
              <a:spLocks/>
            </p:cNvSpPr>
            <p:nvPr/>
          </p:nvSpPr>
          <p:spPr bwMode="auto">
            <a:xfrm>
              <a:off x="4600" y="3022"/>
              <a:ext cx="110" cy="83"/>
            </a:xfrm>
            <a:custGeom>
              <a:avLst/>
              <a:gdLst>
                <a:gd name="T0" fmla="*/ 244 w 330"/>
                <a:gd name="T1" fmla="*/ 165 h 165"/>
                <a:gd name="T2" fmla="*/ 0 w 330"/>
                <a:gd name="T3" fmla="*/ 0 h 165"/>
                <a:gd name="T4" fmla="*/ 330 w 330"/>
                <a:gd name="T5" fmla="*/ 116 h 165"/>
                <a:gd name="T6" fmla="*/ 244 w 330"/>
                <a:gd name="T7" fmla="*/ 165 h 165"/>
                <a:gd name="T8" fmla="*/ 244 w 330"/>
                <a:gd name="T9" fmla="*/ 165 h 165"/>
              </a:gdLst>
              <a:ahLst/>
              <a:cxnLst>
                <a:cxn ang="0">
                  <a:pos x="T0" y="T1"/>
                </a:cxn>
                <a:cxn ang="0">
                  <a:pos x="T2" y="T3"/>
                </a:cxn>
                <a:cxn ang="0">
                  <a:pos x="T4" y="T5"/>
                </a:cxn>
                <a:cxn ang="0">
                  <a:pos x="T6" y="T7"/>
                </a:cxn>
                <a:cxn ang="0">
                  <a:pos x="T8" y="T9"/>
                </a:cxn>
              </a:cxnLst>
              <a:rect l="0" t="0" r="r" b="b"/>
              <a:pathLst>
                <a:path w="330" h="165">
                  <a:moveTo>
                    <a:pt x="244" y="165"/>
                  </a:moveTo>
                  <a:lnTo>
                    <a:pt x="0" y="0"/>
                  </a:lnTo>
                  <a:lnTo>
                    <a:pt x="330" y="116"/>
                  </a:lnTo>
                  <a:lnTo>
                    <a:pt x="244" y="165"/>
                  </a:lnTo>
                  <a:lnTo>
                    <a:pt x="244" y="165"/>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0" name="Freeform 92"/>
            <p:cNvSpPr>
              <a:spLocks/>
            </p:cNvSpPr>
            <p:nvPr/>
          </p:nvSpPr>
          <p:spPr bwMode="auto">
            <a:xfrm>
              <a:off x="4900" y="2889"/>
              <a:ext cx="35" cy="123"/>
            </a:xfrm>
            <a:custGeom>
              <a:avLst/>
              <a:gdLst>
                <a:gd name="T0" fmla="*/ 106 w 106"/>
                <a:gd name="T1" fmla="*/ 248 h 249"/>
                <a:gd name="T2" fmla="*/ 0 w 106"/>
                <a:gd name="T3" fmla="*/ 0 h 249"/>
                <a:gd name="T4" fmla="*/ 0 w 106"/>
                <a:gd name="T5" fmla="*/ 249 h 249"/>
                <a:gd name="T6" fmla="*/ 106 w 106"/>
                <a:gd name="T7" fmla="*/ 248 h 249"/>
                <a:gd name="T8" fmla="*/ 106 w 106"/>
                <a:gd name="T9" fmla="*/ 248 h 249"/>
              </a:gdLst>
              <a:ahLst/>
              <a:cxnLst>
                <a:cxn ang="0">
                  <a:pos x="T0" y="T1"/>
                </a:cxn>
                <a:cxn ang="0">
                  <a:pos x="T2" y="T3"/>
                </a:cxn>
                <a:cxn ang="0">
                  <a:pos x="T4" y="T5"/>
                </a:cxn>
                <a:cxn ang="0">
                  <a:pos x="T6" y="T7"/>
                </a:cxn>
                <a:cxn ang="0">
                  <a:pos x="T8" y="T9"/>
                </a:cxn>
              </a:cxnLst>
              <a:rect l="0" t="0" r="r" b="b"/>
              <a:pathLst>
                <a:path w="106" h="249">
                  <a:moveTo>
                    <a:pt x="106" y="248"/>
                  </a:moveTo>
                  <a:lnTo>
                    <a:pt x="0" y="0"/>
                  </a:lnTo>
                  <a:lnTo>
                    <a:pt x="0" y="249"/>
                  </a:lnTo>
                  <a:lnTo>
                    <a:pt x="106" y="248"/>
                  </a:lnTo>
                  <a:lnTo>
                    <a:pt x="106" y="248"/>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1" name="Freeform 93"/>
            <p:cNvSpPr>
              <a:spLocks/>
            </p:cNvSpPr>
            <p:nvPr/>
          </p:nvSpPr>
          <p:spPr bwMode="auto">
            <a:xfrm>
              <a:off x="5089" y="3000"/>
              <a:ext cx="85" cy="111"/>
            </a:xfrm>
            <a:custGeom>
              <a:avLst/>
              <a:gdLst>
                <a:gd name="T0" fmla="*/ 0 w 252"/>
                <a:gd name="T1" fmla="*/ 175 h 224"/>
                <a:gd name="T2" fmla="*/ 252 w 252"/>
                <a:gd name="T3" fmla="*/ 0 h 224"/>
                <a:gd name="T4" fmla="*/ 68 w 252"/>
                <a:gd name="T5" fmla="*/ 224 h 224"/>
                <a:gd name="T6" fmla="*/ 0 w 252"/>
                <a:gd name="T7" fmla="*/ 175 h 224"/>
                <a:gd name="T8" fmla="*/ 0 w 252"/>
                <a:gd name="T9" fmla="*/ 175 h 224"/>
              </a:gdLst>
              <a:ahLst/>
              <a:cxnLst>
                <a:cxn ang="0">
                  <a:pos x="T0" y="T1"/>
                </a:cxn>
                <a:cxn ang="0">
                  <a:pos x="T2" y="T3"/>
                </a:cxn>
                <a:cxn ang="0">
                  <a:pos x="T4" y="T5"/>
                </a:cxn>
                <a:cxn ang="0">
                  <a:pos x="T6" y="T7"/>
                </a:cxn>
                <a:cxn ang="0">
                  <a:pos x="T8" y="T9"/>
                </a:cxn>
              </a:cxnLst>
              <a:rect l="0" t="0" r="r" b="b"/>
              <a:pathLst>
                <a:path w="252" h="224">
                  <a:moveTo>
                    <a:pt x="0" y="175"/>
                  </a:moveTo>
                  <a:lnTo>
                    <a:pt x="252" y="0"/>
                  </a:lnTo>
                  <a:lnTo>
                    <a:pt x="68" y="224"/>
                  </a:lnTo>
                  <a:lnTo>
                    <a:pt x="0" y="175"/>
                  </a:lnTo>
                  <a:lnTo>
                    <a:pt x="0" y="175"/>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2" name="Freeform 94"/>
            <p:cNvSpPr>
              <a:spLocks/>
            </p:cNvSpPr>
            <p:nvPr/>
          </p:nvSpPr>
          <p:spPr bwMode="auto">
            <a:xfrm>
              <a:off x="5167" y="3279"/>
              <a:ext cx="111" cy="41"/>
            </a:xfrm>
            <a:custGeom>
              <a:avLst/>
              <a:gdLst>
                <a:gd name="T0" fmla="*/ 334 w 334"/>
                <a:gd name="T1" fmla="*/ 0 h 84"/>
                <a:gd name="T2" fmla="*/ 1 w 334"/>
                <a:gd name="T3" fmla="*/ 20 h 84"/>
                <a:gd name="T4" fmla="*/ 0 w 334"/>
                <a:gd name="T5" fmla="*/ 84 h 84"/>
                <a:gd name="T6" fmla="*/ 334 w 334"/>
                <a:gd name="T7" fmla="*/ 0 h 84"/>
                <a:gd name="T8" fmla="*/ 334 w 334"/>
                <a:gd name="T9" fmla="*/ 0 h 84"/>
              </a:gdLst>
              <a:ahLst/>
              <a:cxnLst>
                <a:cxn ang="0">
                  <a:pos x="T0" y="T1"/>
                </a:cxn>
                <a:cxn ang="0">
                  <a:pos x="T2" y="T3"/>
                </a:cxn>
                <a:cxn ang="0">
                  <a:pos x="T4" y="T5"/>
                </a:cxn>
                <a:cxn ang="0">
                  <a:pos x="T6" y="T7"/>
                </a:cxn>
                <a:cxn ang="0">
                  <a:pos x="T8" y="T9"/>
                </a:cxn>
              </a:cxnLst>
              <a:rect l="0" t="0" r="r" b="b"/>
              <a:pathLst>
                <a:path w="334" h="84">
                  <a:moveTo>
                    <a:pt x="334" y="0"/>
                  </a:moveTo>
                  <a:lnTo>
                    <a:pt x="1" y="20"/>
                  </a:lnTo>
                  <a:lnTo>
                    <a:pt x="0" y="84"/>
                  </a:lnTo>
                  <a:lnTo>
                    <a:pt x="334" y="0"/>
                  </a:lnTo>
                  <a:lnTo>
                    <a:pt x="334" y="0"/>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3" name="Freeform 95"/>
            <p:cNvSpPr>
              <a:spLocks/>
            </p:cNvSpPr>
            <p:nvPr/>
          </p:nvSpPr>
          <p:spPr bwMode="auto">
            <a:xfrm>
              <a:off x="5064" y="3497"/>
              <a:ext cx="93" cy="80"/>
            </a:xfrm>
            <a:custGeom>
              <a:avLst/>
              <a:gdLst>
                <a:gd name="T0" fmla="*/ 280 w 280"/>
                <a:gd name="T1" fmla="*/ 158 h 158"/>
                <a:gd name="T2" fmla="*/ 74 w 280"/>
                <a:gd name="T3" fmla="*/ 0 h 158"/>
                <a:gd name="T4" fmla="*/ 0 w 280"/>
                <a:gd name="T5" fmla="*/ 47 h 158"/>
                <a:gd name="T6" fmla="*/ 280 w 280"/>
                <a:gd name="T7" fmla="*/ 158 h 158"/>
                <a:gd name="T8" fmla="*/ 280 w 280"/>
                <a:gd name="T9" fmla="*/ 158 h 158"/>
              </a:gdLst>
              <a:ahLst/>
              <a:cxnLst>
                <a:cxn ang="0">
                  <a:pos x="T0" y="T1"/>
                </a:cxn>
                <a:cxn ang="0">
                  <a:pos x="T2" y="T3"/>
                </a:cxn>
                <a:cxn ang="0">
                  <a:pos x="T4" y="T5"/>
                </a:cxn>
                <a:cxn ang="0">
                  <a:pos x="T6" y="T7"/>
                </a:cxn>
                <a:cxn ang="0">
                  <a:pos x="T8" y="T9"/>
                </a:cxn>
              </a:cxnLst>
              <a:rect l="0" t="0" r="r" b="b"/>
              <a:pathLst>
                <a:path w="280" h="158">
                  <a:moveTo>
                    <a:pt x="280" y="158"/>
                  </a:moveTo>
                  <a:lnTo>
                    <a:pt x="74" y="0"/>
                  </a:lnTo>
                  <a:lnTo>
                    <a:pt x="0" y="47"/>
                  </a:lnTo>
                  <a:lnTo>
                    <a:pt x="280" y="158"/>
                  </a:lnTo>
                  <a:lnTo>
                    <a:pt x="280" y="158"/>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391264" name="Freeform 96"/>
            <p:cNvSpPr>
              <a:spLocks/>
            </p:cNvSpPr>
            <p:nvPr/>
          </p:nvSpPr>
          <p:spPr bwMode="auto">
            <a:xfrm>
              <a:off x="4821" y="3602"/>
              <a:ext cx="37" cy="104"/>
            </a:xfrm>
            <a:custGeom>
              <a:avLst/>
              <a:gdLst>
                <a:gd name="T0" fmla="*/ 105 w 110"/>
                <a:gd name="T1" fmla="*/ 209 h 209"/>
                <a:gd name="T2" fmla="*/ 110 w 110"/>
                <a:gd name="T3" fmla="*/ 4 h 209"/>
                <a:gd name="T4" fmla="*/ 0 w 110"/>
                <a:gd name="T5" fmla="*/ 0 h 209"/>
                <a:gd name="T6" fmla="*/ 105 w 110"/>
                <a:gd name="T7" fmla="*/ 209 h 209"/>
                <a:gd name="T8" fmla="*/ 105 w 110"/>
                <a:gd name="T9" fmla="*/ 209 h 209"/>
              </a:gdLst>
              <a:ahLst/>
              <a:cxnLst>
                <a:cxn ang="0">
                  <a:pos x="T0" y="T1"/>
                </a:cxn>
                <a:cxn ang="0">
                  <a:pos x="T2" y="T3"/>
                </a:cxn>
                <a:cxn ang="0">
                  <a:pos x="T4" y="T5"/>
                </a:cxn>
                <a:cxn ang="0">
                  <a:pos x="T6" y="T7"/>
                </a:cxn>
                <a:cxn ang="0">
                  <a:pos x="T8" y="T9"/>
                </a:cxn>
              </a:cxnLst>
              <a:rect l="0" t="0" r="r" b="b"/>
              <a:pathLst>
                <a:path w="110" h="209">
                  <a:moveTo>
                    <a:pt x="105" y="209"/>
                  </a:moveTo>
                  <a:lnTo>
                    <a:pt x="110" y="4"/>
                  </a:lnTo>
                  <a:lnTo>
                    <a:pt x="0" y="0"/>
                  </a:lnTo>
                  <a:lnTo>
                    <a:pt x="105" y="209"/>
                  </a:lnTo>
                  <a:lnTo>
                    <a:pt x="105" y="209"/>
                  </a:lnTo>
                  <a:close/>
                </a:path>
              </a:pathLst>
            </a:cu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GB"/>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204788" y="3695700"/>
            <a:ext cx="3300412" cy="417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i="1" dirty="0">
                <a:solidFill>
                  <a:srgbClr val="00CCFF"/>
                </a:solidFill>
              </a:rPr>
              <a:t>Giao diện </a:t>
            </a:r>
            <a:r>
              <a:rPr lang="en-US" i="1" dirty="0" err="1">
                <a:solidFill>
                  <a:srgbClr val="00CCFF"/>
                </a:solidFill>
              </a:rPr>
              <a:t>bắt</a:t>
            </a:r>
            <a:r>
              <a:rPr lang="en-US" i="1" dirty="0">
                <a:solidFill>
                  <a:srgbClr val="00CCFF"/>
                </a:solidFill>
              </a:rPr>
              <a:t> đầu bởi </a:t>
            </a:r>
            <a:r>
              <a:rPr lang="en-US" i="1" dirty="0" err="1">
                <a:solidFill>
                  <a:srgbClr val="00CCFF"/>
                </a:solidFill>
              </a:rPr>
              <a:t>chữ</a:t>
            </a:r>
            <a:r>
              <a:rPr lang="ja-JP" altLang="en-US" i="1" dirty="0">
                <a:solidFill>
                  <a:srgbClr val="00CCFF"/>
                </a:solidFill>
                <a:latin typeface="Arial"/>
              </a:rPr>
              <a:t>“</a:t>
            </a:r>
            <a:r>
              <a:rPr lang="en-US" i="1" dirty="0">
                <a:solidFill>
                  <a:srgbClr val="00CCFF"/>
                </a:solidFill>
              </a:rPr>
              <a:t>I</a:t>
            </a:r>
            <a:r>
              <a:rPr lang="ja-JP" altLang="en-US" i="1" dirty="0">
                <a:solidFill>
                  <a:srgbClr val="00CCFF"/>
                </a:solidFill>
                <a:latin typeface="Arial"/>
              </a:rPr>
              <a:t>”</a:t>
            </a:r>
            <a:endParaRPr lang="en-US" i="1" dirty="0">
              <a:solidFill>
                <a:srgbClr val="00CCFF"/>
              </a:solidFill>
            </a:endParaRPr>
          </a:p>
        </p:txBody>
      </p:sp>
      <p:sp>
        <p:nvSpPr>
          <p:cNvPr id="481287" name="Rectangle 7"/>
          <p:cNvSpPr>
            <a:spLocks noGrp="1" noChangeArrowheads="1"/>
          </p:cNvSpPr>
          <p:nvPr>
            <p:ph type="title"/>
          </p:nvPr>
        </p:nvSpPr>
        <p:spPr/>
        <p:txBody>
          <a:bodyPr>
            <a:normAutofit fontScale="90000"/>
          </a:bodyPr>
          <a:lstStyle/>
          <a:p>
            <a:pPr>
              <a:defRPr/>
            </a:pPr>
            <a:r>
              <a:rPr lang="en-US" dirty="0"/>
              <a:t>Modeling Convention: Subsystems and</a:t>
            </a:r>
            <a:br>
              <a:rPr lang="en-US" dirty="0"/>
            </a:br>
            <a:r>
              <a:rPr lang="en-US" dirty="0"/>
              <a:t>Interfaces</a:t>
            </a:r>
          </a:p>
        </p:txBody>
      </p:sp>
      <p:sp>
        <p:nvSpPr>
          <p:cNvPr id="73731" name="Rectangle 8"/>
          <p:cNvSpPr>
            <a:spLocks noChangeArrowheads="1"/>
          </p:cNvSpPr>
          <p:nvPr/>
        </p:nvSpPr>
        <p:spPr bwMode="auto">
          <a:xfrm>
            <a:off x="5545138" y="1447800"/>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3732" name="Rectangle 11"/>
          <p:cNvSpPr>
            <a:spLocks noChangeArrowheads="1"/>
          </p:cNvSpPr>
          <p:nvPr/>
        </p:nvSpPr>
        <p:spPr bwMode="auto">
          <a:xfrm>
            <a:off x="5711825" y="1992313"/>
            <a:ext cx="18240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2400"/>
          </a:p>
        </p:txBody>
      </p:sp>
      <p:sp>
        <p:nvSpPr>
          <p:cNvPr id="73733" name="Rectangle 12"/>
          <p:cNvSpPr>
            <a:spLocks noChangeArrowheads="1"/>
          </p:cNvSpPr>
          <p:nvPr/>
        </p:nvSpPr>
        <p:spPr bwMode="auto">
          <a:xfrm>
            <a:off x="6030913" y="1828800"/>
            <a:ext cx="11525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sz="1400"/>
          </a:p>
        </p:txBody>
      </p:sp>
      <p:sp>
        <p:nvSpPr>
          <p:cNvPr id="73734" name="Rectangle 13"/>
          <p:cNvSpPr>
            <a:spLocks noChangeArrowheads="1"/>
          </p:cNvSpPr>
          <p:nvPr/>
        </p:nvSpPr>
        <p:spPr bwMode="auto">
          <a:xfrm>
            <a:off x="1914525" y="2622550"/>
            <a:ext cx="20875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t>ICourseCatalogSystem</a:t>
            </a:r>
          </a:p>
        </p:txBody>
      </p:sp>
      <p:sp>
        <p:nvSpPr>
          <p:cNvPr id="73735" name="Freeform 27"/>
          <p:cNvSpPr>
            <a:spLocks/>
          </p:cNvSpPr>
          <p:nvPr/>
        </p:nvSpPr>
        <p:spPr bwMode="auto">
          <a:xfrm rot="5460272">
            <a:off x="4149725" y="4735513"/>
            <a:ext cx="157163" cy="249237"/>
          </a:xfrm>
          <a:custGeom>
            <a:avLst/>
            <a:gdLst>
              <a:gd name="T0" fmla="*/ 2147483647 w 100"/>
              <a:gd name="T1" fmla="*/ 2147483647 h 142"/>
              <a:gd name="T2" fmla="*/ 2147483647 w 100"/>
              <a:gd name="T3" fmla="*/ 0 h 142"/>
              <a:gd name="T4" fmla="*/ 0 w 100"/>
              <a:gd name="T5" fmla="*/ 0 h 142"/>
              <a:gd name="T6" fmla="*/ 2147483647 w 100"/>
              <a:gd name="T7" fmla="*/ 2147483647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142"/>
                </a:moveTo>
                <a:lnTo>
                  <a:pt x="100" y="0"/>
                </a:lnTo>
                <a:lnTo>
                  <a:pt x="0" y="0"/>
                </a:lnTo>
                <a:lnTo>
                  <a:pt x="50" y="142"/>
                </a:lnTo>
                <a:close/>
              </a:path>
            </a:pathLst>
          </a:custGeom>
          <a:noFill/>
          <a:ln w="9525" cap="flat">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1309" name="Line 29"/>
          <p:cNvSpPr>
            <a:spLocks noChangeShapeType="1"/>
          </p:cNvSpPr>
          <p:nvPr/>
        </p:nvSpPr>
        <p:spPr bwMode="auto">
          <a:xfrm>
            <a:off x="4338638" y="4851400"/>
            <a:ext cx="1246187"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nvGrpSpPr>
          <p:cNvPr id="73737" name="Group 37"/>
          <p:cNvGrpSpPr>
            <a:grpSpLocks/>
          </p:cNvGrpSpPr>
          <p:nvPr/>
        </p:nvGrpSpPr>
        <p:grpSpPr bwMode="auto">
          <a:xfrm>
            <a:off x="6456363" y="1517650"/>
            <a:ext cx="368300" cy="266700"/>
            <a:chOff x="2180" y="2672"/>
            <a:chExt cx="232" cy="168"/>
          </a:xfrm>
        </p:grpSpPr>
        <p:sp>
          <p:nvSpPr>
            <p:cNvPr id="73760" name="Rectangle 38"/>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3761" name="Rectangle 39"/>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3762" name="Rectangle 40"/>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1321" name="Line 41"/>
          <p:cNvSpPr>
            <a:spLocks noChangeShapeType="1"/>
          </p:cNvSpPr>
          <p:nvPr/>
        </p:nvSpPr>
        <p:spPr bwMode="auto">
          <a:xfrm>
            <a:off x="5553075" y="2314575"/>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22" name="Line 42"/>
          <p:cNvSpPr>
            <a:spLocks noChangeShapeType="1"/>
          </p:cNvSpPr>
          <p:nvPr/>
        </p:nvSpPr>
        <p:spPr bwMode="auto">
          <a:xfrm>
            <a:off x="5553075" y="2524125"/>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24" name="Text Box 44"/>
          <p:cNvSpPr txBox="1">
            <a:spLocks noChangeArrowheads="1"/>
          </p:cNvSpPr>
          <p:nvPr/>
        </p:nvSpPr>
        <p:spPr bwMode="auto">
          <a:xfrm>
            <a:off x="5691188" y="2524125"/>
            <a:ext cx="2005012" cy="56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400">
                <a:solidFill>
                  <a:srgbClr val="0000FF"/>
                </a:solidFill>
              </a:rPr>
              <a:t>+ initialize ()</a:t>
            </a:r>
          </a:p>
          <a:p>
            <a:pPr>
              <a:lnSpc>
                <a:spcPts val="1800"/>
              </a:lnSpc>
              <a:defRPr/>
            </a:pPr>
            <a:r>
              <a:rPr lang="en-US" sz="1400">
                <a:solidFill>
                  <a:srgbClr val="0000FF"/>
                </a:solidFill>
              </a:rPr>
              <a:t>+ getCourseOfferings ()</a:t>
            </a:r>
          </a:p>
        </p:txBody>
      </p:sp>
      <p:sp>
        <p:nvSpPr>
          <p:cNvPr id="481326" name="Line 46"/>
          <p:cNvSpPr>
            <a:spLocks noChangeShapeType="1"/>
          </p:cNvSpPr>
          <p:nvPr/>
        </p:nvSpPr>
        <p:spPr bwMode="auto">
          <a:xfrm>
            <a:off x="3019425" y="2295525"/>
            <a:ext cx="2524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73742" name="Rectangle 47"/>
          <p:cNvSpPr>
            <a:spLocks noChangeArrowheads="1"/>
          </p:cNvSpPr>
          <p:nvPr/>
        </p:nvSpPr>
        <p:spPr bwMode="auto">
          <a:xfrm>
            <a:off x="5583238" y="3857625"/>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3743" name="Rectangle 48"/>
          <p:cNvSpPr>
            <a:spLocks noChangeArrowheads="1"/>
          </p:cNvSpPr>
          <p:nvPr/>
        </p:nvSpPr>
        <p:spPr bwMode="auto">
          <a:xfrm>
            <a:off x="5749925" y="4354513"/>
            <a:ext cx="18240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CourseCatalogSystem</a:t>
            </a:r>
            <a:endParaRPr lang="en-US" sz="2400"/>
          </a:p>
        </p:txBody>
      </p:sp>
      <p:sp>
        <p:nvSpPr>
          <p:cNvPr id="73744" name="Rectangle 49"/>
          <p:cNvSpPr>
            <a:spLocks noChangeArrowheads="1"/>
          </p:cNvSpPr>
          <p:nvPr/>
        </p:nvSpPr>
        <p:spPr bwMode="auto">
          <a:xfrm>
            <a:off x="6097588" y="4191000"/>
            <a:ext cx="11525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&lt;&lt;subsystem&gt;&gt;</a:t>
            </a:r>
            <a:endParaRPr lang="en-US" sz="1400"/>
          </a:p>
        </p:txBody>
      </p:sp>
      <p:grpSp>
        <p:nvGrpSpPr>
          <p:cNvPr id="73745" name="Group 51"/>
          <p:cNvGrpSpPr>
            <a:grpSpLocks/>
          </p:cNvGrpSpPr>
          <p:nvPr/>
        </p:nvGrpSpPr>
        <p:grpSpPr bwMode="auto">
          <a:xfrm>
            <a:off x="6494463" y="3927475"/>
            <a:ext cx="368300" cy="266700"/>
            <a:chOff x="2180" y="2672"/>
            <a:chExt cx="232" cy="168"/>
          </a:xfrm>
        </p:grpSpPr>
        <p:sp>
          <p:nvSpPr>
            <p:cNvPr id="73757" name="Rectangle 52"/>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3758" name="Rectangle 53"/>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3759" name="Rectangle 54"/>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1335" name="Line 55"/>
          <p:cNvSpPr>
            <a:spLocks noChangeShapeType="1"/>
          </p:cNvSpPr>
          <p:nvPr/>
        </p:nvSpPr>
        <p:spPr bwMode="auto">
          <a:xfrm>
            <a:off x="5591175" y="472440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36" name="Line 56"/>
          <p:cNvSpPr>
            <a:spLocks noChangeShapeType="1"/>
          </p:cNvSpPr>
          <p:nvPr/>
        </p:nvSpPr>
        <p:spPr bwMode="auto">
          <a:xfrm>
            <a:off x="5591175" y="493395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37" name="Text Box 57"/>
          <p:cNvSpPr txBox="1">
            <a:spLocks noChangeArrowheads="1"/>
          </p:cNvSpPr>
          <p:nvPr/>
        </p:nvSpPr>
        <p:spPr bwMode="auto">
          <a:xfrm>
            <a:off x="5691188" y="4933950"/>
            <a:ext cx="2233612" cy="57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600">
                <a:solidFill>
                  <a:srgbClr val="0000FF"/>
                </a:solidFill>
              </a:rPr>
              <a:t>+ initialize ()</a:t>
            </a:r>
          </a:p>
          <a:p>
            <a:pPr>
              <a:lnSpc>
                <a:spcPts val="1800"/>
              </a:lnSpc>
              <a:defRPr/>
            </a:pPr>
            <a:r>
              <a:rPr lang="en-US" sz="1600">
                <a:solidFill>
                  <a:srgbClr val="0000FF"/>
                </a:solidFill>
              </a:rPr>
              <a:t>+ getCourseOfferings ()</a:t>
            </a:r>
          </a:p>
        </p:txBody>
      </p:sp>
      <p:sp>
        <p:nvSpPr>
          <p:cNvPr id="73749" name="Rectangle 59"/>
          <p:cNvSpPr>
            <a:spLocks noChangeArrowheads="1"/>
          </p:cNvSpPr>
          <p:nvPr/>
        </p:nvSpPr>
        <p:spPr bwMode="auto">
          <a:xfrm>
            <a:off x="1868488" y="4143375"/>
            <a:ext cx="2230437" cy="1412875"/>
          </a:xfrm>
          <a:prstGeom prst="rect">
            <a:avLst/>
          </a:prstGeom>
          <a:solidFill>
            <a:srgbClr val="FFFFCC"/>
          </a:solidFill>
          <a:ln w="0">
            <a:solidFill>
              <a:srgbClr val="990033"/>
            </a:solidFill>
            <a:miter lim="800000"/>
            <a:headEnd/>
            <a:tailEnd/>
          </a:ln>
        </p:spPr>
        <p:txBody>
          <a:bodyPr/>
          <a:lstStyle/>
          <a:p>
            <a:endParaRPr lang="en-GB"/>
          </a:p>
        </p:txBody>
      </p:sp>
      <p:sp>
        <p:nvSpPr>
          <p:cNvPr id="73750" name="Rectangle 60"/>
          <p:cNvSpPr>
            <a:spLocks noChangeArrowheads="1"/>
          </p:cNvSpPr>
          <p:nvPr/>
        </p:nvSpPr>
        <p:spPr bwMode="auto">
          <a:xfrm>
            <a:off x="2035175" y="4421188"/>
            <a:ext cx="18923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ICourseCatalogSystem</a:t>
            </a:r>
            <a:endParaRPr lang="en-US" sz="2400"/>
          </a:p>
        </p:txBody>
      </p:sp>
      <p:sp>
        <p:nvSpPr>
          <p:cNvPr id="73751" name="Rectangle 61"/>
          <p:cNvSpPr>
            <a:spLocks noChangeArrowheads="1"/>
          </p:cNvSpPr>
          <p:nvPr/>
        </p:nvSpPr>
        <p:spPr bwMode="auto">
          <a:xfrm>
            <a:off x="2363788" y="4267200"/>
            <a:ext cx="10334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&lt;&lt;interface&gt;&gt;</a:t>
            </a:r>
            <a:endParaRPr lang="en-US" sz="1400"/>
          </a:p>
        </p:txBody>
      </p:sp>
      <p:sp>
        <p:nvSpPr>
          <p:cNvPr id="481347" name="Line 67"/>
          <p:cNvSpPr>
            <a:spLocks noChangeShapeType="1"/>
          </p:cNvSpPr>
          <p:nvPr/>
        </p:nvSpPr>
        <p:spPr bwMode="auto">
          <a:xfrm>
            <a:off x="1876425" y="472440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48" name="Line 68"/>
          <p:cNvSpPr>
            <a:spLocks noChangeShapeType="1"/>
          </p:cNvSpPr>
          <p:nvPr/>
        </p:nvSpPr>
        <p:spPr bwMode="auto">
          <a:xfrm>
            <a:off x="1876425" y="4933950"/>
            <a:ext cx="222885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1349" name="Text Box 69"/>
          <p:cNvSpPr txBox="1">
            <a:spLocks noChangeArrowheads="1"/>
          </p:cNvSpPr>
          <p:nvPr/>
        </p:nvSpPr>
        <p:spPr bwMode="auto">
          <a:xfrm>
            <a:off x="1957388" y="4933950"/>
            <a:ext cx="2157412" cy="56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400">
                <a:solidFill>
                  <a:srgbClr val="0000FF"/>
                </a:solidFill>
              </a:rPr>
              <a:t>+ getCourseOfferings () </a:t>
            </a:r>
          </a:p>
          <a:p>
            <a:pPr>
              <a:lnSpc>
                <a:spcPts val="1800"/>
              </a:lnSpc>
              <a:defRPr/>
            </a:pPr>
            <a:r>
              <a:rPr lang="en-US" sz="1400">
                <a:solidFill>
                  <a:srgbClr val="0000FF"/>
                </a:solidFill>
              </a:rPr>
              <a:t>+ initialize ()</a:t>
            </a:r>
          </a:p>
        </p:txBody>
      </p:sp>
      <p:sp>
        <p:nvSpPr>
          <p:cNvPr id="481310" name="Line 30"/>
          <p:cNvSpPr>
            <a:spLocks noChangeShapeType="1"/>
          </p:cNvSpPr>
          <p:nvPr/>
        </p:nvSpPr>
        <p:spPr bwMode="auto">
          <a:xfrm>
            <a:off x="1476375" y="4073525"/>
            <a:ext cx="522288" cy="52070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73756" name="Oval 32"/>
          <p:cNvSpPr>
            <a:spLocks noChangeArrowheads="1"/>
          </p:cNvSpPr>
          <p:nvPr/>
        </p:nvSpPr>
        <p:spPr bwMode="auto">
          <a:xfrm>
            <a:off x="2776538" y="2165350"/>
            <a:ext cx="258762" cy="255588"/>
          </a:xfrm>
          <a:prstGeom prst="ellipse">
            <a:avLst/>
          </a:prstGeom>
          <a:solidFill>
            <a:srgbClr val="FFFFCC"/>
          </a:solidFill>
          <a:ln w="0">
            <a:solidFill>
              <a:srgbClr val="990033"/>
            </a:solidFill>
            <a:round/>
            <a:headEnd/>
            <a:tailEnd/>
          </a:ln>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457200" y="1524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120115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18434" name="Rectangle 3"/>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1843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4</a:t>
            </a:fld>
            <a:endParaRPr lang="en-US" altLang="ja-JP" sz="1400">
              <a:solidFill>
                <a:srgbClr val="FFFFFF"/>
              </a:solidFill>
            </a:endParaRPr>
          </a:p>
        </p:txBody>
      </p:sp>
      <p:sp>
        <p:nvSpPr>
          <p:cNvPr id="18436" name="AutoShape 5"/>
          <p:cNvSpPr>
            <a:spLocks noChangeArrowheads="1"/>
          </p:cNvSpPr>
          <p:nvPr/>
        </p:nvSpPr>
        <p:spPr bwMode="auto">
          <a:xfrm>
            <a:off x="60325" y="1627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9"/>
          <p:cNvSpPr>
            <a:spLocks noChangeArrowheads="1"/>
          </p:cNvSpPr>
          <p:nvPr/>
        </p:nvSpPr>
        <p:spPr bwMode="auto">
          <a:xfrm>
            <a:off x="1004888" y="3390900"/>
            <a:ext cx="3602037" cy="1158875"/>
          </a:xfrm>
          <a:prstGeom prst="rect">
            <a:avLst/>
          </a:prstGeom>
          <a:solidFill>
            <a:srgbClr val="FFFFCC"/>
          </a:solidFill>
          <a:ln w="0">
            <a:solidFill>
              <a:srgbClr val="990033"/>
            </a:solidFill>
            <a:miter lim="800000"/>
            <a:headEnd/>
            <a:tailEnd/>
          </a:ln>
        </p:spPr>
        <p:txBody>
          <a:bodyPr/>
          <a:lstStyle/>
          <a:p>
            <a:endParaRPr lang="en-GB"/>
          </a:p>
        </p:txBody>
      </p:sp>
      <p:sp>
        <p:nvSpPr>
          <p:cNvPr id="75778" name="Line 2"/>
          <p:cNvSpPr>
            <a:spLocks noChangeShapeType="1"/>
          </p:cNvSpPr>
          <p:nvPr/>
        </p:nvSpPr>
        <p:spPr bwMode="auto">
          <a:xfrm flipV="1">
            <a:off x="3479800" y="4772025"/>
            <a:ext cx="1588" cy="35560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3331" name="Line 3"/>
          <p:cNvSpPr>
            <a:spLocks noChangeShapeType="1"/>
          </p:cNvSpPr>
          <p:nvPr/>
        </p:nvSpPr>
        <p:spPr bwMode="auto">
          <a:xfrm flipV="1">
            <a:off x="4603750" y="5187950"/>
            <a:ext cx="1527175" cy="517525"/>
          </a:xfrm>
          <a:prstGeom prst="line">
            <a:avLst/>
          </a:prstGeom>
          <a:noFill/>
          <a:ln w="12700">
            <a:solidFill>
              <a:schemeClr val="tx1"/>
            </a:solidFill>
            <a:prstDash val="dash"/>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75780" name="Line 4"/>
          <p:cNvSpPr>
            <a:spLocks noChangeShapeType="1"/>
          </p:cNvSpPr>
          <p:nvPr/>
        </p:nvSpPr>
        <p:spPr bwMode="auto">
          <a:xfrm flipH="1">
            <a:off x="4002088" y="1709738"/>
            <a:ext cx="1741487" cy="1662112"/>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5781" name="Line 5"/>
          <p:cNvSpPr>
            <a:spLocks noChangeShapeType="1"/>
          </p:cNvSpPr>
          <p:nvPr/>
        </p:nvSpPr>
        <p:spPr bwMode="auto">
          <a:xfrm flipH="1">
            <a:off x="6878638" y="3844925"/>
            <a:ext cx="6350" cy="890588"/>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483334" name="Rectangle 6"/>
          <p:cNvSpPr>
            <a:spLocks noGrp="1" noChangeArrowheads="1"/>
          </p:cNvSpPr>
          <p:nvPr>
            <p:ph type="title"/>
          </p:nvPr>
        </p:nvSpPr>
        <p:spPr>
          <a:xfrm>
            <a:off x="457200" y="533400"/>
            <a:ext cx="8229600" cy="647700"/>
          </a:xfrm>
        </p:spPr>
        <p:txBody>
          <a:bodyPr>
            <a:normAutofit fontScale="90000"/>
          </a:bodyPr>
          <a:lstStyle/>
          <a:p>
            <a:pPr>
              <a:defRPr/>
            </a:pPr>
            <a:r>
              <a:rPr lang="en-US" sz="2800" dirty="0"/>
              <a:t>Example: Subsystem Context: </a:t>
            </a:r>
            <a:r>
              <a:rPr lang="en-US" sz="2800" dirty="0" err="1"/>
              <a:t>CourseCatalogSystem</a:t>
            </a:r>
            <a:r>
              <a:rPr lang="en-US" sz="2800" dirty="0"/>
              <a:t> </a:t>
            </a:r>
            <a:endParaRPr lang="en-US" sz="3200" dirty="0"/>
          </a:p>
        </p:txBody>
      </p:sp>
      <p:sp>
        <p:nvSpPr>
          <p:cNvPr id="483335" name="Text Box 7"/>
          <p:cNvSpPr txBox="1">
            <a:spLocks noChangeArrowheads="1"/>
          </p:cNvSpPr>
          <p:nvPr/>
        </p:nvSpPr>
        <p:spPr bwMode="auto">
          <a:xfrm>
            <a:off x="655638" y="4789488"/>
            <a:ext cx="1285875" cy="121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sz="1800" i="1" dirty="0" err="1">
                <a:solidFill>
                  <a:srgbClr val="00CCFF"/>
                </a:solidFill>
              </a:rPr>
              <a:t>Cung</a:t>
            </a:r>
            <a:r>
              <a:rPr lang="en-US" sz="1800" i="1" dirty="0">
                <a:solidFill>
                  <a:srgbClr val="00CCFF"/>
                </a:solidFill>
              </a:rPr>
              <a:t> cấp giao diện </a:t>
            </a:r>
            <a:r>
              <a:rPr lang="en-US" sz="1800" i="1" dirty="0" err="1">
                <a:solidFill>
                  <a:srgbClr val="00CCFF"/>
                </a:solidFill>
              </a:rPr>
              <a:t>đã</a:t>
            </a:r>
            <a:r>
              <a:rPr lang="en-US" sz="1800" i="1" dirty="0">
                <a:solidFill>
                  <a:srgbClr val="00CCFF"/>
                </a:solidFill>
              </a:rPr>
              <a:t> được định </a:t>
            </a:r>
            <a:r>
              <a:rPr lang="en-US" sz="1800" i="1" dirty="0" err="1">
                <a:solidFill>
                  <a:srgbClr val="00CCFF"/>
                </a:solidFill>
              </a:rPr>
              <a:t>nghĩa</a:t>
            </a:r>
            <a:endParaRPr lang="en-US" sz="1800" i="1" dirty="0">
              <a:solidFill>
                <a:srgbClr val="00CCFF"/>
              </a:solidFill>
            </a:endParaRPr>
          </a:p>
        </p:txBody>
      </p:sp>
      <p:sp>
        <p:nvSpPr>
          <p:cNvPr id="483336" name="Line 8"/>
          <p:cNvSpPr>
            <a:spLocks noChangeShapeType="1"/>
          </p:cNvSpPr>
          <p:nvPr/>
        </p:nvSpPr>
        <p:spPr bwMode="auto">
          <a:xfrm flipV="1">
            <a:off x="1760538" y="4957763"/>
            <a:ext cx="1581150" cy="0"/>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75785" name="Rectangle 10"/>
          <p:cNvSpPr>
            <a:spLocks noChangeArrowheads="1"/>
          </p:cNvSpPr>
          <p:nvPr/>
        </p:nvSpPr>
        <p:spPr bwMode="auto">
          <a:xfrm>
            <a:off x="1941513" y="3576638"/>
            <a:ext cx="182403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ICourseCatalogSystem</a:t>
            </a:r>
            <a:endParaRPr lang="en-US" sz="1400"/>
          </a:p>
        </p:txBody>
      </p:sp>
      <p:sp>
        <p:nvSpPr>
          <p:cNvPr id="75786" name="Rectangle 15"/>
          <p:cNvSpPr>
            <a:spLocks noChangeArrowheads="1"/>
          </p:cNvSpPr>
          <p:nvPr/>
        </p:nvSpPr>
        <p:spPr bwMode="auto">
          <a:xfrm>
            <a:off x="2379663" y="3425825"/>
            <a:ext cx="9477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&lt;&lt;Interface&gt;&gt;</a:t>
            </a:r>
            <a:endParaRPr lang="en-US"/>
          </a:p>
        </p:txBody>
      </p:sp>
      <p:sp>
        <p:nvSpPr>
          <p:cNvPr id="75787" name="Rectangle 16"/>
          <p:cNvSpPr>
            <a:spLocks noChangeArrowheads="1"/>
          </p:cNvSpPr>
          <p:nvPr/>
        </p:nvSpPr>
        <p:spPr bwMode="auto">
          <a:xfrm>
            <a:off x="1006475" y="1484313"/>
            <a:ext cx="2414588" cy="1189037"/>
          </a:xfrm>
          <a:prstGeom prst="rect">
            <a:avLst/>
          </a:prstGeom>
          <a:solidFill>
            <a:srgbClr val="FFFFCC"/>
          </a:solidFill>
          <a:ln w="0">
            <a:solidFill>
              <a:srgbClr val="990033"/>
            </a:solidFill>
            <a:miter lim="800000"/>
            <a:headEnd/>
            <a:tailEnd/>
          </a:ln>
        </p:spPr>
        <p:txBody>
          <a:bodyPr/>
          <a:lstStyle/>
          <a:p>
            <a:endParaRPr lang="en-GB"/>
          </a:p>
        </p:txBody>
      </p:sp>
      <p:sp>
        <p:nvSpPr>
          <p:cNvPr id="75788" name="Rectangle 17"/>
          <p:cNvSpPr>
            <a:spLocks noChangeArrowheads="1"/>
          </p:cNvSpPr>
          <p:nvPr/>
        </p:nvSpPr>
        <p:spPr bwMode="auto">
          <a:xfrm>
            <a:off x="1125538" y="1706563"/>
            <a:ext cx="21685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CloseRegistrationController</a:t>
            </a:r>
            <a:endParaRPr lang="en-US" sz="1400"/>
          </a:p>
        </p:txBody>
      </p:sp>
      <p:sp>
        <p:nvSpPr>
          <p:cNvPr id="75789" name="Rectangle 20"/>
          <p:cNvSpPr>
            <a:spLocks noChangeArrowheads="1"/>
          </p:cNvSpPr>
          <p:nvPr/>
        </p:nvSpPr>
        <p:spPr bwMode="auto">
          <a:xfrm>
            <a:off x="1392238" y="2197100"/>
            <a:ext cx="17287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is registration open?()</a:t>
            </a:r>
            <a:endParaRPr lang="en-US"/>
          </a:p>
        </p:txBody>
      </p:sp>
      <p:sp>
        <p:nvSpPr>
          <p:cNvPr id="75790" name="Rectangle 21"/>
          <p:cNvSpPr>
            <a:spLocks noChangeArrowheads="1"/>
          </p:cNvSpPr>
          <p:nvPr/>
        </p:nvSpPr>
        <p:spPr bwMode="auto">
          <a:xfrm>
            <a:off x="1392238" y="2425700"/>
            <a:ext cx="15097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close registration()</a:t>
            </a:r>
            <a:endParaRPr lang="en-US"/>
          </a:p>
        </p:txBody>
      </p:sp>
      <p:sp>
        <p:nvSpPr>
          <p:cNvPr id="75791" name="Rectangle 22"/>
          <p:cNvSpPr>
            <a:spLocks noChangeArrowheads="1"/>
          </p:cNvSpPr>
          <p:nvPr/>
        </p:nvSpPr>
        <p:spPr bwMode="auto">
          <a:xfrm>
            <a:off x="1754188" y="1527175"/>
            <a:ext cx="8112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sp>
        <p:nvSpPr>
          <p:cNvPr id="75792" name="Line 23"/>
          <p:cNvSpPr>
            <a:spLocks noChangeShapeType="1"/>
          </p:cNvSpPr>
          <p:nvPr/>
        </p:nvSpPr>
        <p:spPr bwMode="auto">
          <a:xfrm flipH="1" flipV="1">
            <a:off x="2409825" y="2692400"/>
            <a:ext cx="0" cy="685800"/>
          </a:xfrm>
          <a:prstGeom prst="line">
            <a:avLst/>
          </a:prstGeom>
          <a:noFill/>
          <a:ln w="12700">
            <a:solidFill>
              <a:schemeClr val="tx1"/>
            </a:solidFill>
            <a:round/>
            <a:headEnd type="arrow" w="lg" len="lg"/>
            <a:tailEnd/>
          </a:ln>
          <a:extLst>
            <a:ext uri="{909E8E84-426E-40dd-AFC4-6F175D3DCCD1}">
              <a14:hiddenFill xmlns="" xmlns:a14="http://schemas.microsoft.com/office/drawing/2010/main">
                <a:noFill/>
              </a14:hiddenFill>
            </a:ext>
          </a:extLst>
        </p:spPr>
        <p:txBody>
          <a:bodyPr/>
          <a:lstStyle/>
          <a:p>
            <a:endParaRPr lang="en-GB"/>
          </a:p>
        </p:txBody>
      </p:sp>
      <p:sp>
        <p:nvSpPr>
          <p:cNvPr id="75793" name="Rectangle 24"/>
          <p:cNvSpPr>
            <a:spLocks noChangeArrowheads="1"/>
          </p:cNvSpPr>
          <p:nvPr/>
        </p:nvSpPr>
        <p:spPr bwMode="auto">
          <a:xfrm>
            <a:off x="2106613" y="2744788"/>
            <a:ext cx="25717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0..1</a:t>
            </a:r>
            <a:endParaRPr lang="en-US">
              <a:solidFill>
                <a:srgbClr val="0000FF"/>
              </a:solidFill>
            </a:endParaRPr>
          </a:p>
        </p:txBody>
      </p:sp>
      <p:sp>
        <p:nvSpPr>
          <p:cNvPr id="75794" name="Rectangle 25"/>
          <p:cNvSpPr>
            <a:spLocks noChangeArrowheads="1"/>
          </p:cNvSpPr>
          <p:nvPr/>
        </p:nvSpPr>
        <p:spPr bwMode="auto">
          <a:xfrm>
            <a:off x="1165225" y="3160713"/>
            <a:ext cx="108267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+courseCatalog</a:t>
            </a:r>
            <a:endParaRPr lang="en-US">
              <a:solidFill>
                <a:srgbClr val="0000FF"/>
              </a:solidFill>
            </a:endParaRPr>
          </a:p>
        </p:txBody>
      </p:sp>
      <p:sp>
        <p:nvSpPr>
          <p:cNvPr id="75795" name="Freeform 33"/>
          <p:cNvSpPr>
            <a:spLocks/>
          </p:cNvSpPr>
          <p:nvPr/>
        </p:nvSpPr>
        <p:spPr bwMode="auto">
          <a:xfrm>
            <a:off x="3400425" y="4556125"/>
            <a:ext cx="157163" cy="214313"/>
          </a:xfrm>
          <a:custGeom>
            <a:avLst/>
            <a:gdLst>
              <a:gd name="T0" fmla="*/ 2147483647 w 99"/>
              <a:gd name="T1" fmla="*/ 0 h 135"/>
              <a:gd name="T2" fmla="*/ 2147483647 w 99"/>
              <a:gd name="T3" fmla="*/ 2147483647 h 135"/>
              <a:gd name="T4" fmla="*/ 0 w 99"/>
              <a:gd name="T5" fmla="*/ 2147483647 h 135"/>
              <a:gd name="T6" fmla="*/ 2147483647 w 99"/>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5">
                <a:moveTo>
                  <a:pt x="50" y="0"/>
                </a:moveTo>
                <a:lnTo>
                  <a:pt x="99" y="135"/>
                </a:lnTo>
                <a:lnTo>
                  <a:pt x="0" y="135"/>
                </a:lnTo>
                <a:lnTo>
                  <a:pt x="50" y="0"/>
                </a:lnTo>
                <a:close/>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5796" name="Line 53"/>
          <p:cNvSpPr>
            <a:spLocks noChangeShapeType="1"/>
          </p:cNvSpPr>
          <p:nvPr/>
        </p:nvSpPr>
        <p:spPr bwMode="auto">
          <a:xfrm>
            <a:off x="4603750" y="3895725"/>
            <a:ext cx="1501775" cy="1231900"/>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5797" name="Rectangle 58"/>
          <p:cNvSpPr>
            <a:spLocks noChangeArrowheads="1"/>
          </p:cNvSpPr>
          <p:nvPr/>
        </p:nvSpPr>
        <p:spPr bwMode="auto">
          <a:xfrm>
            <a:off x="2373313" y="5130800"/>
            <a:ext cx="2230437" cy="1698625"/>
          </a:xfrm>
          <a:prstGeom prst="rect">
            <a:avLst/>
          </a:prstGeom>
          <a:solidFill>
            <a:srgbClr val="FFFFCC"/>
          </a:solidFill>
          <a:ln w="0">
            <a:solidFill>
              <a:srgbClr val="990033"/>
            </a:solidFill>
            <a:miter lim="800000"/>
            <a:headEnd/>
            <a:tailEnd/>
          </a:ln>
        </p:spPr>
        <p:txBody>
          <a:bodyPr/>
          <a:lstStyle/>
          <a:p>
            <a:endParaRPr lang="en-GB"/>
          </a:p>
        </p:txBody>
      </p:sp>
      <p:sp>
        <p:nvSpPr>
          <p:cNvPr id="75798" name="Rectangle 59"/>
          <p:cNvSpPr>
            <a:spLocks noChangeArrowheads="1"/>
          </p:cNvSpPr>
          <p:nvPr/>
        </p:nvSpPr>
        <p:spPr bwMode="auto">
          <a:xfrm>
            <a:off x="2540000" y="5734050"/>
            <a:ext cx="17748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CourseCatalogSystem</a:t>
            </a:r>
            <a:endParaRPr lang="en-US"/>
          </a:p>
        </p:txBody>
      </p:sp>
      <p:sp>
        <p:nvSpPr>
          <p:cNvPr id="75799" name="Rectangle 60"/>
          <p:cNvSpPr>
            <a:spLocks noChangeArrowheads="1"/>
          </p:cNvSpPr>
          <p:nvPr/>
        </p:nvSpPr>
        <p:spPr bwMode="auto">
          <a:xfrm>
            <a:off x="2859088" y="5570538"/>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&lt;&lt;subsystem&gt;&gt;</a:t>
            </a:r>
            <a:endParaRPr lang="en-US" sz="1200"/>
          </a:p>
        </p:txBody>
      </p:sp>
      <p:grpSp>
        <p:nvGrpSpPr>
          <p:cNvPr id="75800" name="Group 62"/>
          <p:cNvGrpSpPr>
            <a:grpSpLocks/>
          </p:cNvGrpSpPr>
          <p:nvPr/>
        </p:nvGrpSpPr>
        <p:grpSpPr bwMode="auto">
          <a:xfrm>
            <a:off x="3284538" y="5200650"/>
            <a:ext cx="368300" cy="266700"/>
            <a:chOff x="2180" y="2672"/>
            <a:chExt cx="232" cy="168"/>
          </a:xfrm>
        </p:grpSpPr>
        <p:sp>
          <p:nvSpPr>
            <p:cNvPr id="75826" name="Rectangle 63"/>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5827" name="Rectangle 64"/>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5828" name="Rectangle 65"/>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sp>
        <p:nvSpPr>
          <p:cNvPr id="483394" name="Line 66"/>
          <p:cNvSpPr>
            <a:spLocks noChangeShapeType="1"/>
          </p:cNvSpPr>
          <p:nvPr/>
        </p:nvSpPr>
        <p:spPr bwMode="auto">
          <a:xfrm>
            <a:off x="2381250" y="5997575"/>
            <a:ext cx="22225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395" name="Line 67"/>
          <p:cNvSpPr>
            <a:spLocks noChangeShapeType="1"/>
          </p:cNvSpPr>
          <p:nvPr/>
        </p:nvSpPr>
        <p:spPr bwMode="auto">
          <a:xfrm>
            <a:off x="2381250" y="6159500"/>
            <a:ext cx="22225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396" name="Text Box 68"/>
          <p:cNvSpPr txBox="1">
            <a:spLocks noChangeArrowheads="1"/>
          </p:cNvSpPr>
          <p:nvPr/>
        </p:nvSpPr>
        <p:spPr bwMode="auto">
          <a:xfrm>
            <a:off x="2471738" y="6207125"/>
            <a:ext cx="1866900" cy="56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200">
                <a:solidFill>
                  <a:srgbClr val="0000FF"/>
                </a:solidFill>
              </a:rPr>
              <a:t>+ initialize ()</a:t>
            </a:r>
          </a:p>
          <a:p>
            <a:pPr>
              <a:lnSpc>
                <a:spcPts val="1800"/>
              </a:lnSpc>
              <a:defRPr/>
            </a:pPr>
            <a:r>
              <a:rPr lang="en-US" sz="1200">
                <a:solidFill>
                  <a:srgbClr val="0000FF"/>
                </a:solidFill>
              </a:rPr>
              <a:t>+ getCourseOfferings ()</a:t>
            </a:r>
          </a:p>
        </p:txBody>
      </p:sp>
      <p:sp>
        <p:nvSpPr>
          <p:cNvPr id="483400" name="Text Box 72"/>
          <p:cNvSpPr txBox="1">
            <a:spLocks noChangeArrowheads="1"/>
          </p:cNvSpPr>
          <p:nvPr/>
        </p:nvSpPr>
        <p:spPr bwMode="auto">
          <a:xfrm>
            <a:off x="1033463" y="4006850"/>
            <a:ext cx="3648075" cy="56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nSpc>
                <a:spcPts val="1800"/>
              </a:lnSpc>
              <a:defRPr/>
            </a:pPr>
            <a:r>
              <a:rPr lang="en-US" sz="1200">
                <a:solidFill>
                  <a:srgbClr val="0000FF"/>
                </a:solidFill>
              </a:rPr>
              <a:t>+ getCourseOfferings ( for Semester: Semester ) </a:t>
            </a:r>
          </a:p>
          <a:p>
            <a:pPr>
              <a:lnSpc>
                <a:spcPts val="1800"/>
              </a:lnSpc>
              <a:defRPr/>
            </a:pPr>
            <a:r>
              <a:rPr lang="en-US" sz="1200">
                <a:solidFill>
                  <a:srgbClr val="0000FF"/>
                </a:solidFill>
              </a:rPr>
              <a:t>+ initialize ()</a:t>
            </a:r>
          </a:p>
        </p:txBody>
      </p:sp>
      <p:sp>
        <p:nvSpPr>
          <p:cNvPr id="483402" name="Line 74"/>
          <p:cNvSpPr>
            <a:spLocks noChangeShapeType="1"/>
          </p:cNvSpPr>
          <p:nvPr/>
        </p:nvSpPr>
        <p:spPr bwMode="auto">
          <a:xfrm>
            <a:off x="1019175" y="3844925"/>
            <a:ext cx="3571875"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03" name="Line 75"/>
          <p:cNvSpPr>
            <a:spLocks noChangeShapeType="1"/>
          </p:cNvSpPr>
          <p:nvPr/>
        </p:nvSpPr>
        <p:spPr bwMode="auto">
          <a:xfrm>
            <a:off x="1019175" y="3997325"/>
            <a:ext cx="3571875"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nvGrpSpPr>
          <p:cNvPr id="75807" name="Group 79"/>
          <p:cNvGrpSpPr>
            <a:grpSpLocks/>
          </p:cNvGrpSpPr>
          <p:nvPr/>
        </p:nvGrpSpPr>
        <p:grpSpPr bwMode="auto">
          <a:xfrm>
            <a:off x="1009650" y="1978025"/>
            <a:ext cx="2400300" cy="161925"/>
            <a:chOff x="492" y="1002"/>
            <a:chExt cx="1512" cy="102"/>
          </a:xfrm>
        </p:grpSpPr>
        <p:sp>
          <p:nvSpPr>
            <p:cNvPr id="483404" name="Line 76"/>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05" name="Line 77"/>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08" name="Rectangle 34"/>
          <p:cNvSpPr>
            <a:spLocks noChangeArrowheads="1"/>
          </p:cNvSpPr>
          <p:nvPr/>
        </p:nvSpPr>
        <p:spPr bwMode="auto">
          <a:xfrm>
            <a:off x="5724525" y="1208088"/>
            <a:ext cx="2386013" cy="2640012"/>
          </a:xfrm>
          <a:prstGeom prst="rect">
            <a:avLst/>
          </a:prstGeom>
          <a:solidFill>
            <a:srgbClr val="FFFFCC"/>
          </a:solidFill>
          <a:ln w="0">
            <a:solidFill>
              <a:srgbClr val="990033"/>
            </a:solidFill>
            <a:miter lim="800000"/>
            <a:headEnd/>
            <a:tailEnd/>
          </a:ln>
        </p:spPr>
        <p:txBody>
          <a:bodyPr/>
          <a:lstStyle/>
          <a:p>
            <a:endParaRPr lang="en-GB"/>
          </a:p>
        </p:txBody>
      </p:sp>
      <p:sp>
        <p:nvSpPr>
          <p:cNvPr id="75809" name="Rectangle 35"/>
          <p:cNvSpPr>
            <a:spLocks noChangeArrowheads="1"/>
          </p:cNvSpPr>
          <p:nvPr/>
        </p:nvSpPr>
        <p:spPr bwMode="auto">
          <a:xfrm>
            <a:off x="6076950" y="1404938"/>
            <a:ext cx="17145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RegistrationController</a:t>
            </a:r>
            <a:endParaRPr lang="en-US" sz="1400"/>
          </a:p>
        </p:txBody>
      </p:sp>
      <p:sp>
        <p:nvSpPr>
          <p:cNvPr id="75810" name="Rectangle 38"/>
          <p:cNvSpPr>
            <a:spLocks noChangeArrowheads="1"/>
          </p:cNvSpPr>
          <p:nvPr/>
        </p:nvSpPr>
        <p:spPr bwMode="auto">
          <a:xfrm>
            <a:off x="5959475" y="1884363"/>
            <a:ext cx="1784350" cy="2011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ts val="1800"/>
              </a:lnSpc>
            </a:pPr>
            <a:r>
              <a:rPr lang="en-US" sz="1200">
                <a:solidFill>
                  <a:srgbClr val="000000"/>
                </a:solidFill>
              </a:rPr>
              <a:t>+ getCurrentSchedule()</a:t>
            </a:r>
          </a:p>
          <a:p>
            <a:pPr>
              <a:lnSpc>
                <a:spcPts val="1800"/>
              </a:lnSpc>
            </a:pPr>
            <a:r>
              <a:rPr lang="en-US" sz="1200">
                <a:solidFill>
                  <a:srgbClr val="000000"/>
                </a:solidFill>
              </a:rPr>
              <a:t>+ deleteCurrentSchedule()</a:t>
            </a:r>
          </a:p>
          <a:p>
            <a:pPr>
              <a:lnSpc>
                <a:spcPts val="1800"/>
              </a:lnSpc>
            </a:pPr>
            <a:r>
              <a:rPr lang="en-US" sz="1200">
                <a:solidFill>
                  <a:srgbClr val="000000"/>
                </a:solidFill>
              </a:rPr>
              <a:t>+ submitSchedule()</a:t>
            </a:r>
          </a:p>
          <a:p>
            <a:pPr>
              <a:lnSpc>
                <a:spcPts val="1800"/>
              </a:lnSpc>
            </a:pPr>
            <a:r>
              <a:rPr lang="en-US" sz="1200">
                <a:solidFill>
                  <a:srgbClr val="000000"/>
                </a:solidFill>
              </a:rPr>
              <a:t>+ saveSchedule()</a:t>
            </a:r>
          </a:p>
          <a:p>
            <a:pPr>
              <a:lnSpc>
                <a:spcPts val="1800"/>
              </a:lnSpc>
            </a:pPr>
            <a:r>
              <a:rPr lang="en-US" sz="1200">
                <a:solidFill>
                  <a:srgbClr val="000000"/>
                </a:solidFill>
              </a:rPr>
              <a:t>+ getCourseOfferings()</a:t>
            </a:r>
          </a:p>
          <a:p>
            <a:pPr>
              <a:lnSpc>
                <a:spcPts val="1800"/>
              </a:lnSpc>
            </a:pPr>
            <a:r>
              <a:rPr lang="en-US" sz="1200">
                <a:solidFill>
                  <a:srgbClr val="000000"/>
                </a:solidFill>
              </a:rPr>
              <a:t>+ setSession()</a:t>
            </a:r>
          </a:p>
          <a:p>
            <a:pPr>
              <a:lnSpc>
                <a:spcPts val="1800"/>
              </a:lnSpc>
            </a:pPr>
            <a:r>
              <a:rPr lang="en-US" sz="1200">
                <a:solidFill>
                  <a:srgbClr val="000000"/>
                </a:solidFill>
              </a:rPr>
              <a:t>+ &lt;&lt;class&gt;&gt; new()</a:t>
            </a:r>
          </a:p>
          <a:p>
            <a:pPr>
              <a:lnSpc>
                <a:spcPts val="1800"/>
              </a:lnSpc>
            </a:pPr>
            <a:r>
              <a:rPr lang="en-US" sz="1200">
                <a:solidFill>
                  <a:srgbClr val="000000"/>
                </a:solidFill>
              </a:rPr>
              <a:t>+ getStudent()</a:t>
            </a:r>
            <a:endParaRPr lang="en-US" sz="1200"/>
          </a:p>
          <a:p>
            <a:endParaRPr lang="en-US" sz="1200">
              <a:solidFill>
                <a:srgbClr val="000000"/>
              </a:solidFill>
            </a:endParaRPr>
          </a:p>
        </p:txBody>
      </p:sp>
      <p:sp>
        <p:nvSpPr>
          <p:cNvPr id="75811" name="Rectangle 46"/>
          <p:cNvSpPr>
            <a:spLocks noChangeArrowheads="1"/>
          </p:cNvSpPr>
          <p:nvPr/>
        </p:nvSpPr>
        <p:spPr bwMode="auto">
          <a:xfrm>
            <a:off x="6478588" y="1223963"/>
            <a:ext cx="811212"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grpSp>
        <p:nvGrpSpPr>
          <p:cNvPr id="75812" name="Group 82"/>
          <p:cNvGrpSpPr>
            <a:grpSpLocks/>
          </p:cNvGrpSpPr>
          <p:nvPr/>
        </p:nvGrpSpPr>
        <p:grpSpPr bwMode="auto">
          <a:xfrm>
            <a:off x="5743575" y="1654175"/>
            <a:ext cx="2400300" cy="161925"/>
            <a:chOff x="492" y="1002"/>
            <a:chExt cx="1512" cy="102"/>
          </a:xfrm>
        </p:grpSpPr>
        <p:sp>
          <p:nvSpPr>
            <p:cNvPr id="483411" name="Line 83"/>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12" name="Line 84"/>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13" name="Rectangle 47"/>
          <p:cNvSpPr>
            <a:spLocks noChangeArrowheads="1"/>
          </p:cNvSpPr>
          <p:nvPr/>
        </p:nvSpPr>
        <p:spPr bwMode="auto">
          <a:xfrm>
            <a:off x="6096000" y="4729163"/>
            <a:ext cx="1690688" cy="996950"/>
          </a:xfrm>
          <a:prstGeom prst="rect">
            <a:avLst/>
          </a:prstGeom>
          <a:solidFill>
            <a:srgbClr val="FFFFCC"/>
          </a:solidFill>
          <a:ln w="0">
            <a:solidFill>
              <a:srgbClr val="990033"/>
            </a:solidFill>
            <a:miter lim="800000"/>
            <a:headEnd/>
            <a:tailEnd/>
          </a:ln>
        </p:spPr>
        <p:txBody>
          <a:bodyPr/>
          <a:lstStyle/>
          <a:p>
            <a:endParaRPr lang="en-GB"/>
          </a:p>
        </p:txBody>
      </p:sp>
      <p:sp>
        <p:nvSpPr>
          <p:cNvPr id="75814" name="Rectangle 48"/>
          <p:cNvSpPr>
            <a:spLocks noChangeArrowheads="1"/>
          </p:cNvSpPr>
          <p:nvPr/>
        </p:nvSpPr>
        <p:spPr bwMode="auto">
          <a:xfrm>
            <a:off x="6197600" y="4745038"/>
            <a:ext cx="14779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CourseOfferingList</a:t>
            </a:r>
            <a:endParaRPr lang="en-US" sz="1400"/>
          </a:p>
        </p:txBody>
      </p:sp>
      <p:sp>
        <p:nvSpPr>
          <p:cNvPr id="75815" name="Rectangle 51"/>
          <p:cNvSpPr>
            <a:spLocks noChangeArrowheads="1"/>
          </p:cNvSpPr>
          <p:nvPr/>
        </p:nvSpPr>
        <p:spPr bwMode="auto">
          <a:xfrm>
            <a:off x="6350000" y="5187950"/>
            <a:ext cx="5889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nSpc>
                <a:spcPts val="1800"/>
              </a:lnSpc>
            </a:pPr>
            <a:r>
              <a:rPr lang="en-US" sz="1200">
                <a:solidFill>
                  <a:srgbClr val="000000"/>
                </a:solidFill>
              </a:rPr>
              <a:t>+ new()</a:t>
            </a:r>
          </a:p>
          <a:p>
            <a:pPr>
              <a:lnSpc>
                <a:spcPts val="1800"/>
              </a:lnSpc>
            </a:pPr>
            <a:r>
              <a:rPr lang="en-US" sz="1200">
                <a:solidFill>
                  <a:srgbClr val="000000"/>
                </a:solidFill>
              </a:rPr>
              <a:t>+ add()</a:t>
            </a:r>
            <a:endParaRPr lang="en-US" sz="1200"/>
          </a:p>
        </p:txBody>
      </p:sp>
      <p:grpSp>
        <p:nvGrpSpPr>
          <p:cNvPr id="75816" name="Group 95"/>
          <p:cNvGrpSpPr>
            <a:grpSpLocks/>
          </p:cNvGrpSpPr>
          <p:nvPr/>
        </p:nvGrpSpPr>
        <p:grpSpPr bwMode="auto">
          <a:xfrm>
            <a:off x="6105525" y="4978400"/>
            <a:ext cx="1666875" cy="161925"/>
            <a:chOff x="492" y="1002"/>
            <a:chExt cx="1512" cy="102"/>
          </a:xfrm>
        </p:grpSpPr>
        <p:sp>
          <p:nvSpPr>
            <p:cNvPr id="483424" name="Line 96"/>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3425" name="Line 97"/>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5817" name="Rectangle 98"/>
          <p:cNvSpPr>
            <a:spLocks noChangeArrowheads="1"/>
          </p:cNvSpPr>
          <p:nvPr/>
        </p:nvSpPr>
        <p:spPr bwMode="auto">
          <a:xfrm>
            <a:off x="2544763" y="3144838"/>
            <a:ext cx="841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endParaRPr>
          </a:p>
        </p:txBody>
      </p:sp>
      <p:sp>
        <p:nvSpPr>
          <p:cNvPr id="483433" name="Text Box 105"/>
          <p:cNvSpPr txBox="1">
            <a:spLocks noChangeArrowheads="1"/>
          </p:cNvSpPr>
          <p:nvPr/>
        </p:nvSpPr>
        <p:spPr bwMode="auto">
          <a:xfrm>
            <a:off x="3503613" y="1433513"/>
            <a:ext cx="2279650" cy="6630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spcBef>
                <a:spcPct val="50000"/>
              </a:spcBef>
              <a:defRPr/>
            </a:pPr>
            <a:r>
              <a:rPr lang="en-US" sz="1800" i="1" dirty="0" err="1">
                <a:solidFill>
                  <a:srgbClr val="00CCFF"/>
                </a:solidFill>
              </a:rPr>
              <a:t>Cần</a:t>
            </a:r>
            <a:r>
              <a:rPr lang="en-US" sz="1800" i="1" dirty="0">
                <a:solidFill>
                  <a:srgbClr val="00CCFF"/>
                </a:solidFill>
              </a:rPr>
              <a:t> giao diện </a:t>
            </a:r>
            <a:r>
              <a:rPr lang="en-US" sz="1800" i="1" dirty="0" err="1">
                <a:solidFill>
                  <a:srgbClr val="00CCFF"/>
                </a:solidFill>
              </a:rPr>
              <a:t>đã</a:t>
            </a:r>
            <a:r>
              <a:rPr lang="en-US" sz="1800" i="1" dirty="0">
                <a:solidFill>
                  <a:srgbClr val="00CCFF"/>
                </a:solidFill>
              </a:rPr>
              <a:t> được định </a:t>
            </a:r>
            <a:r>
              <a:rPr lang="en-US" sz="1800" i="1" dirty="0" err="1">
                <a:solidFill>
                  <a:srgbClr val="00CCFF"/>
                </a:solidFill>
              </a:rPr>
              <a:t>nghĩa</a:t>
            </a:r>
            <a:endParaRPr lang="en-US" sz="1800" i="1" dirty="0">
              <a:solidFill>
                <a:srgbClr val="00CCFF"/>
              </a:solidFill>
            </a:endParaRPr>
          </a:p>
        </p:txBody>
      </p:sp>
      <p:sp>
        <p:nvSpPr>
          <p:cNvPr id="483434" name="Line 106"/>
          <p:cNvSpPr>
            <a:spLocks noChangeShapeType="1"/>
          </p:cNvSpPr>
          <p:nvPr/>
        </p:nvSpPr>
        <p:spPr bwMode="auto">
          <a:xfrm>
            <a:off x="4459288" y="1970088"/>
            <a:ext cx="433387" cy="409575"/>
          </a:xfrm>
          <a:prstGeom prst="line">
            <a:avLst/>
          </a:prstGeom>
          <a:noFill/>
          <a:ln w="28575">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
          <p:cNvSpPr>
            <a:spLocks noChangeShapeType="1"/>
          </p:cNvSpPr>
          <p:nvPr/>
        </p:nvSpPr>
        <p:spPr bwMode="auto">
          <a:xfrm flipV="1">
            <a:off x="5641975" y="4057650"/>
            <a:ext cx="1622425" cy="1463675"/>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7826" name="Line 3"/>
          <p:cNvSpPr>
            <a:spLocks noChangeShapeType="1"/>
          </p:cNvSpPr>
          <p:nvPr/>
        </p:nvSpPr>
        <p:spPr bwMode="auto">
          <a:xfrm>
            <a:off x="5654675" y="3721100"/>
            <a:ext cx="1184275" cy="1588"/>
          </a:xfrm>
          <a:prstGeom prst="line">
            <a:avLst/>
          </a:prstGeom>
          <a:noFill/>
          <a:ln w="12700">
            <a:solidFill>
              <a:schemeClr val="tx1"/>
            </a:solidFill>
            <a:prstDash val="dash"/>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77827" name="Line 4"/>
          <p:cNvSpPr>
            <a:spLocks noChangeShapeType="1"/>
          </p:cNvSpPr>
          <p:nvPr/>
        </p:nvSpPr>
        <p:spPr bwMode="auto">
          <a:xfrm>
            <a:off x="3700463" y="2463800"/>
            <a:ext cx="1587" cy="752475"/>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a:lstStyle/>
          <a:p>
            <a:endParaRPr lang="en-GB"/>
          </a:p>
        </p:txBody>
      </p:sp>
      <p:sp>
        <p:nvSpPr>
          <p:cNvPr id="485381" name="Rectangle 5"/>
          <p:cNvSpPr>
            <a:spLocks noGrp="1" noChangeArrowheads="1"/>
          </p:cNvSpPr>
          <p:nvPr>
            <p:ph type="title"/>
          </p:nvPr>
        </p:nvSpPr>
        <p:spPr>
          <a:xfrm>
            <a:off x="457200" y="533400"/>
            <a:ext cx="8229600" cy="520700"/>
          </a:xfrm>
        </p:spPr>
        <p:txBody>
          <a:bodyPr>
            <a:normAutofit fontScale="90000"/>
          </a:bodyPr>
          <a:lstStyle/>
          <a:p>
            <a:pPr>
              <a:defRPr/>
            </a:pPr>
            <a:r>
              <a:rPr lang="en-US" sz="3200"/>
              <a:t>Example: Subsystem Context: Billing System </a:t>
            </a:r>
          </a:p>
        </p:txBody>
      </p:sp>
      <p:sp>
        <p:nvSpPr>
          <p:cNvPr id="77829" name="Rectangle 12"/>
          <p:cNvSpPr>
            <a:spLocks noChangeArrowheads="1"/>
          </p:cNvSpPr>
          <p:nvPr/>
        </p:nvSpPr>
        <p:spPr bwMode="auto">
          <a:xfrm>
            <a:off x="1762125" y="3216275"/>
            <a:ext cx="3879850" cy="1009650"/>
          </a:xfrm>
          <a:prstGeom prst="rect">
            <a:avLst/>
          </a:prstGeom>
          <a:solidFill>
            <a:srgbClr val="FFFFCC"/>
          </a:solidFill>
          <a:ln w="0">
            <a:solidFill>
              <a:srgbClr val="990033"/>
            </a:solidFill>
            <a:miter lim="800000"/>
            <a:headEnd/>
            <a:tailEnd/>
          </a:ln>
        </p:spPr>
        <p:txBody>
          <a:bodyPr/>
          <a:lstStyle/>
          <a:p>
            <a:endParaRPr lang="en-GB"/>
          </a:p>
        </p:txBody>
      </p:sp>
      <p:sp>
        <p:nvSpPr>
          <p:cNvPr id="77830" name="Rectangle 13"/>
          <p:cNvSpPr>
            <a:spLocks noChangeArrowheads="1"/>
          </p:cNvSpPr>
          <p:nvPr/>
        </p:nvSpPr>
        <p:spPr bwMode="auto">
          <a:xfrm>
            <a:off x="3159125" y="3475038"/>
            <a:ext cx="11160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IBillingSystem</a:t>
            </a:r>
            <a:endParaRPr lang="en-US" sz="1400"/>
          </a:p>
        </p:txBody>
      </p:sp>
      <p:sp>
        <p:nvSpPr>
          <p:cNvPr id="77831" name="Rectangle 14"/>
          <p:cNvSpPr>
            <a:spLocks noChangeArrowheads="1"/>
          </p:cNvSpPr>
          <p:nvPr/>
        </p:nvSpPr>
        <p:spPr bwMode="auto">
          <a:xfrm>
            <a:off x="1762125" y="3708400"/>
            <a:ext cx="3879850" cy="517525"/>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2" name="Rectangle 15"/>
          <p:cNvSpPr>
            <a:spLocks noChangeArrowheads="1"/>
          </p:cNvSpPr>
          <p:nvPr/>
        </p:nvSpPr>
        <p:spPr bwMode="auto">
          <a:xfrm>
            <a:off x="1762125" y="3865563"/>
            <a:ext cx="3879850" cy="36036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3" name="Rectangle 16"/>
          <p:cNvSpPr>
            <a:spLocks noChangeArrowheads="1"/>
          </p:cNvSpPr>
          <p:nvPr/>
        </p:nvSpPr>
        <p:spPr bwMode="auto">
          <a:xfrm>
            <a:off x="1924050" y="3941763"/>
            <a:ext cx="353853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submitBill(forStudent : Student, forTuition : double)</a:t>
            </a:r>
          </a:p>
        </p:txBody>
      </p:sp>
      <p:sp>
        <p:nvSpPr>
          <p:cNvPr id="77834" name="Rectangle 17"/>
          <p:cNvSpPr>
            <a:spLocks noChangeArrowheads="1"/>
          </p:cNvSpPr>
          <p:nvPr/>
        </p:nvSpPr>
        <p:spPr bwMode="auto">
          <a:xfrm>
            <a:off x="3171825" y="3268663"/>
            <a:ext cx="10318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&lt;&lt;Interface&gt;&gt;</a:t>
            </a:r>
            <a:endParaRPr lang="en-US"/>
          </a:p>
        </p:txBody>
      </p:sp>
      <p:sp>
        <p:nvSpPr>
          <p:cNvPr id="77835" name="Line 18"/>
          <p:cNvSpPr>
            <a:spLocks noChangeShapeType="1"/>
          </p:cNvSpPr>
          <p:nvPr/>
        </p:nvSpPr>
        <p:spPr bwMode="auto">
          <a:xfrm flipV="1">
            <a:off x="3702050" y="4491038"/>
            <a:ext cx="1588" cy="427037"/>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7836" name="Freeform 19"/>
          <p:cNvSpPr>
            <a:spLocks/>
          </p:cNvSpPr>
          <p:nvPr/>
        </p:nvSpPr>
        <p:spPr bwMode="auto">
          <a:xfrm>
            <a:off x="3611563" y="4225925"/>
            <a:ext cx="180975" cy="246063"/>
          </a:xfrm>
          <a:custGeom>
            <a:avLst/>
            <a:gdLst>
              <a:gd name="T0" fmla="*/ 2147483647 w 114"/>
              <a:gd name="T1" fmla="*/ 0 h 155"/>
              <a:gd name="T2" fmla="*/ 2147483647 w 114"/>
              <a:gd name="T3" fmla="*/ 2147483647 h 155"/>
              <a:gd name="T4" fmla="*/ 0 w 114"/>
              <a:gd name="T5" fmla="*/ 2147483647 h 155"/>
              <a:gd name="T6" fmla="*/ 2147483647 w 114"/>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55">
                <a:moveTo>
                  <a:pt x="57" y="0"/>
                </a:moveTo>
                <a:lnTo>
                  <a:pt x="114" y="155"/>
                </a:lnTo>
                <a:lnTo>
                  <a:pt x="0" y="155"/>
                </a:lnTo>
                <a:lnTo>
                  <a:pt x="57" y="0"/>
                </a:lnTo>
                <a:close/>
              </a:path>
            </a:pathLst>
          </a:custGeom>
          <a:noFill/>
          <a:ln w="12700" cap="flat"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7837" name="Rectangle 27"/>
          <p:cNvSpPr>
            <a:spLocks noChangeArrowheads="1"/>
          </p:cNvSpPr>
          <p:nvPr/>
        </p:nvSpPr>
        <p:spPr bwMode="auto">
          <a:xfrm>
            <a:off x="3870325" y="3314700"/>
            <a:ext cx="920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1</a:t>
            </a:r>
            <a:endParaRPr lang="en-US"/>
          </a:p>
        </p:txBody>
      </p:sp>
      <p:sp>
        <p:nvSpPr>
          <p:cNvPr id="77838" name="Rectangle 28"/>
          <p:cNvSpPr>
            <a:spLocks noChangeArrowheads="1"/>
          </p:cNvSpPr>
          <p:nvPr/>
        </p:nvSpPr>
        <p:spPr bwMode="auto">
          <a:xfrm>
            <a:off x="3779838" y="2581275"/>
            <a:ext cx="2762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rPr>
              <a:t>0..1</a:t>
            </a:r>
            <a:endParaRPr lang="en-US">
              <a:solidFill>
                <a:srgbClr val="0000FF"/>
              </a:solidFill>
            </a:endParaRPr>
          </a:p>
        </p:txBody>
      </p:sp>
      <p:sp>
        <p:nvSpPr>
          <p:cNvPr id="77839" name="Rectangle 29"/>
          <p:cNvSpPr>
            <a:spLocks noChangeArrowheads="1"/>
          </p:cNvSpPr>
          <p:nvPr/>
        </p:nvSpPr>
        <p:spPr bwMode="auto">
          <a:xfrm>
            <a:off x="3008313" y="2962275"/>
            <a:ext cx="711200"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300">
                <a:solidFill>
                  <a:srgbClr val="0000FF"/>
                </a:solidFill>
              </a:rPr>
              <a:t>+ Biller</a:t>
            </a:r>
            <a:endParaRPr lang="en-US">
              <a:solidFill>
                <a:srgbClr val="0000FF"/>
              </a:solidFill>
            </a:endParaRPr>
          </a:p>
        </p:txBody>
      </p:sp>
      <p:sp>
        <p:nvSpPr>
          <p:cNvPr id="77840" name="Rectangle 30"/>
          <p:cNvSpPr>
            <a:spLocks noChangeArrowheads="1"/>
          </p:cNvSpPr>
          <p:nvPr/>
        </p:nvSpPr>
        <p:spPr bwMode="auto">
          <a:xfrm>
            <a:off x="3870325" y="2981325"/>
            <a:ext cx="920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FFFF00"/>
                </a:solidFill>
              </a:rPr>
              <a:t>1</a:t>
            </a:r>
            <a:endParaRPr lang="en-US">
              <a:solidFill>
                <a:srgbClr val="FFFF00"/>
              </a:solidFill>
            </a:endParaRPr>
          </a:p>
        </p:txBody>
      </p:sp>
      <p:sp>
        <p:nvSpPr>
          <p:cNvPr id="77841" name="Rectangle 31"/>
          <p:cNvSpPr>
            <a:spLocks noChangeArrowheads="1"/>
          </p:cNvSpPr>
          <p:nvPr/>
        </p:nvSpPr>
        <p:spPr bwMode="auto">
          <a:xfrm>
            <a:off x="6838950" y="3409950"/>
            <a:ext cx="917575" cy="647700"/>
          </a:xfrm>
          <a:prstGeom prst="rect">
            <a:avLst/>
          </a:prstGeom>
          <a:solidFill>
            <a:srgbClr val="FFFFCC"/>
          </a:solidFill>
          <a:ln w="0">
            <a:solidFill>
              <a:srgbClr val="990033"/>
            </a:solidFill>
            <a:miter lim="800000"/>
            <a:headEnd/>
            <a:tailEnd/>
          </a:ln>
        </p:spPr>
        <p:txBody>
          <a:bodyPr/>
          <a:lstStyle/>
          <a:p>
            <a:endParaRPr lang="en-GB"/>
          </a:p>
        </p:txBody>
      </p:sp>
      <p:sp>
        <p:nvSpPr>
          <p:cNvPr id="77842" name="Rectangle 32"/>
          <p:cNvSpPr>
            <a:spLocks noChangeArrowheads="1"/>
          </p:cNvSpPr>
          <p:nvPr/>
        </p:nvSpPr>
        <p:spPr bwMode="auto">
          <a:xfrm>
            <a:off x="6980238" y="3668713"/>
            <a:ext cx="61118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Student</a:t>
            </a:r>
            <a:endParaRPr lang="en-US" sz="1400"/>
          </a:p>
        </p:txBody>
      </p:sp>
      <p:sp>
        <p:nvSpPr>
          <p:cNvPr id="77843" name="Rectangle 33"/>
          <p:cNvSpPr>
            <a:spLocks noChangeArrowheads="1"/>
          </p:cNvSpPr>
          <p:nvPr/>
        </p:nvSpPr>
        <p:spPr bwMode="auto">
          <a:xfrm>
            <a:off x="6889750" y="3462338"/>
            <a:ext cx="782638"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&lt;&lt;entity&gt;&gt;</a:t>
            </a:r>
            <a:endParaRPr lang="en-US"/>
          </a:p>
        </p:txBody>
      </p:sp>
      <p:sp>
        <p:nvSpPr>
          <p:cNvPr id="77844" name="Rectangle 34"/>
          <p:cNvSpPr>
            <a:spLocks noChangeArrowheads="1"/>
          </p:cNvSpPr>
          <p:nvPr/>
        </p:nvSpPr>
        <p:spPr bwMode="auto">
          <a:xfrm>
            <a:off x="2489200" y="1277938"/>
            <a:ext cx="2414588" cy="1189037"/>
          </a:xfrm>
          <a:prstGeom prst="rect">
            <a:avLst/>
          </a:prstGeom>
          <a:solidFill>
            <a:srgbClr val="FFFFCC"/>
          </a:solidFill>
          <a:ln w="0">
            <a:solidFill>
              <a:srgbClr val="990033"/>
            </a:solidFill>
            <a:miter lim="800000"/>
            <a:headEnd/>
            <a:tailEnd/>
          </a:ln>
        </p:spPr>
        <p:txBody>
          <a:bodyPr/>
          <a:lstStyle/>
          <a:p>
            <a:endParaRPr lang="en-GB"/>
          </a:p>
        </p:txBody>
      </p:sp>
      <p:sp>
        <p:nvSpPr>
          <p:cNvPr id="77845" name="Rectangle 35"/>
          <p:cNvSpPr>
            <a:spLocks noChangeArrowheads="1"/>
          </p:cNvSpPr>
          <p:nvPr/>
        </p:nvSpPr>
        <p:spPr bwMode="auto">
          <a:xfrm>
            <a:off x="2608263" y="1500188"/>
            <a:ext cx="21685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CloseRegistrationController</a:t>
            </a:r>
            <a:endParaRPr lang="en-US" sz="1400"/>
          </a:p>
        </p:txBody>
      </p:sp>
      <p:sp>
        <p:nvSpPr>
          <p:cNvPr id="77846" name="Rectangle 36"/>
          <p:cNvSpPr>
            <a:spLocks noChangeArrowheads="1"/>
          </p:cNvSpPr>
          <p:nvPr/>
        </p:nvSpPr>
        <p:spPr bwMode="auto">
          <a:xfrm>
            <a:off x="2874963" y="1990725"/>
            <a:ext cx="17287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is registration open?()</a:t>
            </a:r>
            <a:endParaRPr lang="en-US"/>
          </a:p>
        </p:txBody>
      </p:sp>
      <p:sp>
        <p:nvSpPr>
          <p:cNvPr id="77847" name="Rectangle 37"/>
          <p:cNvSpPr>
            <a:spLocks noChangeArrowheads="1"/>
          </p:cNvSpPr>
          <p:nvPr/>
        </p:nvSpPr>
        <p:spPr bwMode="auto">
          <a:xfrm>
            <a:off x="2874963" y="2219325"/>
            <a:ext cx="15097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 close registration()</a:t>
            </a:r>
            <a:endParaRPr lang="en-US"/>
          </a:p>
        </p:txBody>
      </p:sp>
      <p:sp>
        <p:nvSpPr>
          <p:cNvPr id="77848" name="Rectangle 38"/>
          <p:cNvSpPr>
            <a:spLocks noChangeArrowheads="1"/>
          </p:cNvSpPr>
          <p:nvPr/>
        </p:nvSpPr>
        <p:spPr bwMode="auto">
          <a:xfrm>
            <a:off x="3236913" y="1320800"/>
            <a:ext cx="8112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&lt;&lt;control&gt;&gt;</a:t>
            </a:r>
            <a:endParaRPr lang="en-US"/>
          </a:p>
        </p:txBody>
      </p:sp>
      <p:grpSp>
        <p:nvGrpSpPr>
          <p:cNvPr id="77849" name="Group 39"/>
          <p:cNvGrpSpPr>
            <a:grpSpLocks/>
          </p:cNvGrpSpPr>
          <p:nvPr/>
        </p:nvGrpSpPr>
        <p:grpSpPr bwMode="auto">
          <a:xfrm>
            <a:off x="2492375" y="1771650"/>
            <a:ext cx="2400300" cy="161925"/>
            <a:chOff x="492" y="1002"/>
            <a:chExt cx="1512" cy="102"/>
          </a:xfrm>
        </p:grpSpPr>
        <p:sp>
          <p:nvSpPr>
            <p:cNvPr id="485416" name="Line 40"/>
            <p:cNvSpPr>
              <a:spLocks noChangeShapeType="1"/>
            </p:cNvSpPr>
            <p:nvPr/>
          </p:nvSpPr>
          <p:spPr bwMode="auto">
            <a:xfrm>
              <a:off x="492" y="1002"/>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5417" name="Line 41"/>
            <p:cNvSpPr>
              <a:spLocks noChangeShapeType="1"/>
            </p:cNvSpPr>
            <p:nvPr/>
          </p:nvSpPr>
          <p:spPr bwMode="auto">
            <a:xfrm>
              <a:off x="492" y="1104"/>
              <a:ext cx="1512"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7850" name="Rectangle 44"/>
          <p:cNvSpPr>
            <a:spLocks noChangeArrowheads="1"/>
          </p:cNvSpPr>
          <p:nvPr/>
        </p:nvSpPr>
        <p:spPr bwMode="auto">
          <a:xfrm>
            <a:off x="1773238" y="4918075"/>
            <a:ext cx="3873500" cy="1447800"/>
          </a:xfrm>
          <a:prstGeom prst="rect">
            <a:avLst/>
          </a:prstGeom>
          <a:solidFill>
            <a:srgbClr val="FFFFCC"/>
          </a:solidFill>
          <a:ln w="0">
            <a:solidFill>
              <a:srgbClr val="990033"/>
            </a:solidFill>
            <a:miter lim="800000"/>
            <a:headEnd/>
            <a:tailEnd/>
          </a:ln>
        </p:spPr>
        <p:txBody>
          <a:bodyPr/>
          <a:lstStyle/>
          <a:p>
            <a:endParaRPr lang="en-GB"/>
          </a:p>
        </p:txBody>
      </p:sp>
      <p:sp>
        <p:nvSpPr>
          <p:cNvPr id="77851" name="Rectangle 45"/>
          <p:cNvSpPr>
            <a:spLocks noChangeArrowheads="1"/>
          </p:cNvSpPr>
          <p:nvPr/>
        </p:nvSpPr>
        <p:spPr bwMode="auto">
          <a:xfrm>
            <a:off x="3192463" y="5521325"/>
            <a:ext cx="10668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a:solidFill>
                  <a:srgbClr val="000000"/>
                </a:solidFill>
              </a:rPr>
              <a:t>BillingSystem</a:t>
            </a:r>
            <a:endParaRPr lang="en-US"/>
          </a:p>
        </p:txBody>
      </p:sp>
      <p:sp>
        <p:nvSpPr>
          <p:cNvPr id="77852" name="Rectangle 46"/>
          <p:cNvSpPr>
            <a:spLocks noChangeArrowheads="1"/>
          </p:cNvSpPr>
          <p:nvPr/>
        </p:nvSpPr>
        <p:spPr bwMode="auto">
          <a:xfrm>
            <a:off x="3186113" y="5357813"/>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&lt;&lt;subsystem&gt;&gt;</a:t>
            </a:r>
            <a:endParaRPr lang="en-US" sz="1200"/>
          </a:p>
        </p:txBody>
      </p:sp>
      <p:grpSp>
        <p:nvGrpSpPr>
          <p:cNvPr id="77853" name="Group 48"/>
          <p:cNvGrpSpPr>
            <a:grpSpLocks/>
          </p:cNvGrpSpPr>
          <p:nvPr/>
        </p:nvGrpSpPr>
        <p:grpSpPr bwMode="auto">
          <a:xfrm>
            <a:off x="3513138" y="4987925"/>
            <a:ext cx="368300" cy="266700"/>
            <a:chOff x="2180" y="2672"/>
            <a:chExt cx="232" cy="168"/>
          </a:xfrm>
        </p:grpSpPr>
        <p:sp>
          <p:nvSpPr>
            <p:cNvPr id="77858" name="Rectangle 4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GB"/>
            </a:p>
          </p:txBody>
        </p:sp>
        <p:sp>
          <p:nvSpPr>
            <p:cNvPr id="77859" name="Rectangle 5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GB"/>
            </a:p>
          </p:txBody>
        </p:sp>
        <p:sp>
          <p:nvSpPr>
            <p:cNvPr id="77860" name="Rectangle 5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GB"/>
            </a:p>
          </p:txBody>
        </p:sp>
      </p:grpSp>
      <p:grpSp>
        <p:nvGrpSpPr>
          <p:cNvPr id="77854" name="Group 58"/>
          <p:cNvGrpSpPr>
            <a:grpSpLocks/>
          </p:cNvGrpSpPr>
          <p:nvPr/>
        </p:nvGrpSpPr>
        <p:grpSpPr bwMode="auto">
          <a:xfrm>
            <a:off x="1781175" y="5784850"/>
            <a:ext cx="3865563" cy="200025"/>
            <a:chOff x="1530" y="3390"/>
            <a:chExt cx="1400" cy="120"/>
          </a:xfrm>
        </p:grpSpPr>
        <p:sp>
          <p:nvSpPr>
            <p:cNvPr id="485428" name="Line 52"/>
            <p:cNvSpPr>
              <a:spLocks noChangeShapeType="1"/>
            </p:cNvSpPr>
            <p:nvPr/>
          </p:nvSpPr>
          <p:spPr bwMode="auto">
            <a:xfrm>
              <a:off x="1530" y="3390"/>
              <a:ext cx="14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485429" name="Line 53"/>
            <p:cNvSpPr>
              <a:spLocks noChangeShapeType="1"/>
            </p:cNvSpPr>
            <p:nvPr/>
          </p:nvSpPr>
          <p:spPr bwMode="auto">
            <a:xfrm>
              <a:off x="1530" y="3510"/>
              <a:ext cx="1400" cy="0"/>
            </a:xfrm>
            <a:prstGeom prst="line">
              <a:avLst/>
            </a:prstGeom>
            <a:noFill/>
            <a:ln w="3175">
              <a:solidFill>
                <a:srgbClr val="9900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
        <p:nvSpPr>
          <p:cNvPr id="77855" name="Rectangle 56"/>
          <p:cNvSpPr>
            <a:spLocks noChangeArrowheads="1"/>
          </p:cNvSpPr>
          <p:nvPr/>
        </p:nvSpPr>
        <p:spPr bwMode="auto">
          <a:xfrm>
            <a:off x="1931988" y="6121400"/>
            <a:ext cx="35385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submitBill(forStudent : Student, forTuition : double)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AutoShape 5"/>
          <p:cNvSpPr>
            <a:spLocks noChangeArrowheads="1"/>
          </p:cNvSpPr>
          <p:nvPr/>
        </p:nvSpPr>
        <p:spPr bwMode="auto">
          <a:xfrm>
            <a:off x="73772" y="27701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
        <p:nvSpPr>
          <p:cNvPr id="1201154" name="Rectangle 2"/>
          <p:cNvSpPr>
            <a:spLocks noGrp="1" noChangeArrowheads="1"/>
          </p:cNvSpPr>
          <p:nvPr>
            <p:ph type="title"/>
          </p:nvPr>
        </p:nvSpPr>
        <p:spPr/>
        <p:txBody>
          <a:bodyPr/>
          <a:lstStyle/>
          <a:p>
            <a:pPr eaLnBrk="1" fontAlgn="auto" hangingPunct="1">
              <a:spcAft>
                <a:spcPts val="0"/>
              </a:spcAft>
              <a:defRPr/>
            </a:pPr>
            <a:r>
              <a:rPr lang="en-US" dirty="0">
                <a:ea typeface="Arial Unicode MS" pitchFamily="34" charset="-128"/>
                <a:cs typeface="Arial Unicode MS" pitchFamily="34" charset="-128"/>
              </a:rPr>
              <a:t>2.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hệ</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thống</a:t>
            </a:r>
            <a:r>
              <a:rPr lang="en-US" dirty="0">
                <a:ea typeface="Arial Unicode MS" pitchFamily="34" charset="-128"/>
                <a:cs typeface="Arial Unicode MS" pitchFamily="34" charset="-128"/>
              </a:rPr>
              <a:t>/thiết </a:t>
            </a:r>
            <a:r>
              <a:rPr lang="en-US" dirty="0" err="1">
                <a:ea typeface="Arial Unicode MS" pitchFamily="34" charset="-128"/>
                <a:cs typeface="Arial Unicode MS" pitchFamily="34" charset="-128"/>
              </a:rPr>
              <a:t>bị</a:t>
            </a:r>
            <a:endParaRPr lang="en-US" dirty="0">
              <a:ea typeface="Arial Unicode MS" pitchFamily="34" charset="-128"/>
              <a:cs typeface="Arial Unicode MS" pitchFamily="34" charset="-128"/>
            </a:endParaRPr>
          </a:p>
        </p:txBody>
      </p:sp>
      <p:sp>
        <p:nvSpPr>
          <p:cNvPr id="47106" name="Rectangle 3"/>
          <p:cNvSpPr>
            <a:spLocks noGrp="1" noChangeArrowheads="1"/>
          </p:cNvSpPr>
          <p:nvPr>
            <p:ph idx="1"/>
          </p:nvPr>
        </p:nvSpPr>
        <p:spPr>
          <a:xfrm>
            <a:off x="470647" y="1524000"/>
            <a:ext cx="8686800" cy="4533900"/>
          </a:xfrm>
        </p:spPr>
        <p:txBody>
          <a:bodyPr/>
          <a:lstStyle/>
          <a:p>
            <a:pPr marL="0" indent="0" eaLnBrk="1" hangingPunct="1">
              <a:buSzPct val="100000"/>
              <a:buFont typeface="Arial" charset="0"/>
              <a:buNone/>
            </a:pPr>
            <a:r>
              <a:rPr lang="en-US" sz="3200" dirty="0">
                <a:latin typeface="Arial" charset="0"/>
              </a:rPr>
              <a:t>2.1. Xác định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2.2. Xác định giao diện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a:p>
            <a:pPr marL="0" indent="0" eaLnBrk="1" hangingPunct="1">
              <a:buSzPct val="100000"/>
              <a:buFont typeface="Arial" charset="0"/>
              <a:buNone/>
            </a:pPr>
            <a:r>
              <a:rPr lang="en-US" sz="3200" dirty="0">
                <a:latin typeface="Arial" charset="0"/>
              </a:rPr>
              <a:t>2.3. Thiết </a:t>
            </a:r>
            <a:r>
              <a:rPr lang="en-US" sz="3200" dirty="0" err="1">
                <a:latin typeface="Arial" charset="0"/>
              </a:rPr>
              <a:t>kế</a:t>
            </a:r>
            <a:r>
              <a:rPr lang="en-US" sz="3200" dirty="0">
                <a:latin typeface="Arial" charset="0"/>
              </a:rPr>
              <a:t> </a:t>
            </a:r>
            <a:r>
              <a:rPr lang="en-US" sz="3200" dirty="0" err="1">
                <a:latin typeface="Arial" charset="0"/>
              </a:rPr>
              <a:t>hệ</a:t>
            </a:r>
            <a:r>
              <a:rPr lang="en-US" sz="3200" dirty="0">
                <a:latin typeface="Arial" charset="0"/>
              </a:rPr>
              <a:t> </a:t>
            </a:r>
            <a:r>
              <a:rPr lang="en-US" sz="3200" dirty="0" err="1">
                <a:latin typeface="Arial" charset="0"/>
              </a:rPr>
              <a:t>thống</a:t>
            </a:r>
            <a:r>
              <a:rPr lang="en-US" sz="3200" dirty="0">
                <a:latin typeface="Arial" charset="0"/>
              </a:rPr>
              <a:t> con</a:t>
            </a:r>
          </a:p>
        </p:txBody>
      </p:sp>
      <p:sp>
        <p:nvSpPr>
          <p:cNvPr id="47109"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2A1216A-E089-004D-9686-0300F3E46023}" type="slidenum">
              <a:rPr lang="en-US" altLang="ja-JP" sz="1400">
                <a:solidFill>
                  <a:srgbClr val="FFFFFF"/>
                </a:solidFill>
              </a:rPr>
              <a:pPr eaLnBrk="1" hangingPunct="1"/>
              <a:t>42</a:t>
            </a:fld>
            <a:endParaRPr lang="en-US" altLang="ja-JP" sz="1400">
              <a:solidFill>
                <a:srgbClr val="FFFFFF"/>
              </a:solidFill>
            </a:endParaRPr>
          </a:p>
        </p:txBody>
      </p:sp>
      <p:sp>
        <p:nvSpPr>
          <p:cNvPr id="47107" name="Rectangle 4"/>
          <p:cNvSpPr>
            <a:spLocks noChangeArrowheads="1"/>
          </p:cNvSpPr>
          <p:nvPr/>
        </p:nvSpPr>
        <p:spPr bwMode="auto">
          <a:xfrm>
            <a:off x="457200" y="26670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1657048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6" name="Oval 16">
            <a:extLst>
              <a:ext uri="{FF2B5EF4-FFF2-40B4-BE49-F238E27FC236}">
                <a16:creationId xmlns:a16="http://schemas.microsoft.com/office/drawing/2014/main" id="{BB95AA5A-0C32-F945-80F8-27DAB0892027}"/>
              </a:ext>
            </a:extLst>
          </p:cNvPr>
          <p:cNvSpPr>
            <a:spLocks noChangeArrowheads="1"/>
          </p:cNvSpPr>
          <p:nvPr/>
        </p:nvSpPr>
        <p:spPr bwMode="auto">
          <a:xfrm>
            <a:off x="7877175" y="2844800"/>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7" name="Line 17">
            <a:extLst>
              <a:ext uri="{FF2B5EF4-FFF2-40B4-BE49-F238E27FC236}">
                <a16:creationId xmlns:a16="http://schemas.microsoft.com/office/drawing/2014/main" id="{83ABADBB-5D46-4F48-A8DC-88D30B05FD7A}"/>
              </a:ext>
            </a:extLst>
          </p:cNvPr>
          <p:cNvSpPr>
            <a:spLocks noChangeShapeType="1"/>
          </p:cNvSpPr>
          <p:nvPr/>
        </p:nvSpPr>
        <p:spPr bwMode="auto">
          <a:xfrm>
            <a:off x="8032750" y="3149600"/>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8" name="Oval 18">
            <a:extLst>
              <a:ext uri="{FF2B5EF4-FFF2-40B4-BE49-F238E27FC236}">
                <a16:creationId xmlns:a16="http://schemas.microsoft.com/office/drawing/2014/main" id="{63990CC4-1720-6848-ACC8-FD9127AEC385}"/>
              </a:ext>
            </a:extLst>
          </p:cNvPr>
          <p:cNvSpPr>
            <a:spLocks noChangeArrowheads="1"/>
          </p:cNvSpPr>
          <p:nvPr/>
        </p:nvSpPr>
        <p:spPr bwMode="auto">
          <a:xfrm>
            <a:off x="7877175" y="4603750"/>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9" name="Line 19">
            <a:extLst>
              <a:ext uri="{FF2B5EF4-FFF2-40B4-BE49-F238E27FC236}">
                <a16:creationId xmlns:a16="http://schemas.microsoft.com/office/drawing/2014/main" id="{571F18BC-B593-0149-B1D6-2601BE93D88C}"/>
              </a:ext>
            </a:extLst>
          </p:cNvPr>
          <p:cNvSpPr>
            <a:spLocks noChangeShapeType="1"/>
          </p:cNvSpPr>
          <p:nvPr/>
        </p:nvSpPr>
        <p:spPr bwMode="auto">
          <a:xfrm>
            <a:off x="8032750" y="4908550"/>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4" name="Oval 24">
            <a:extLst>
              <a:ext uri="{FF2B5EF4-FFF2-40B4-BE49-F238E27FC236}">
                <a16:creationId xmlns:a16="http://schemas.microsoft.com/office/drawing/2014/main" id="{6C13F7F2-CE0E-0441-A468-6467B5AC3D64}"/>
              </a:ext>
            </a:extLst>
          </p:cNvPr>
          <p:cNvSpPr>
            <a:spLocks noChangeArrowheads="1"/>
          </p:cNvSpPr>
          <p:nvPr/>
        </p:nvSpPr>
        <p:spPr bwMode="auto">
          <a:xfrm>
            <a:off x="7858125" y="1052513"/>
            <a:ext cx="304800" cy="304800"/>
          </a:xfrm>
          <a:prstGeom prst="ellipse">
            <a:avLst/>
          </a:prstGeom>
          <a:solidFill>
            <a:srgbClr val="FFFFCC"/>
          </a:solidFill>
          <a:ln w="12700">
            <a:solidFill>
              <a:srgbClr val="8A0E5E"/>
            </a:solidFill>
            <a:round/>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5" name="Line 25">
            <a:extLst>
              <a:ext uri="{FF2B5EF4-FFF2-40B4-BE49-F238E27FC236}">
                <a16:creationId xmlns:a16="http://schemas.microsoft.com/office/drawing/2014/main" id="{8CE5D662-56DB-5F40-A917-759831CDB263}"/>
              </a:ext>
            </a:extLst>
          </p:cNvPr>
          <p:cNvSpPr>
            <a:spLocks noChangeShapeType="1"/>
          </p:cNvSpPr>
          <p:nvPr/>
        </p:nvSpPr>
        <p:spPr bwMode="auto">
          <a:xfrm>
            <a:off x="8010525" y="1357313"/>
            <a:ext cx="0" cy="22860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0" name="Line 20">
            <a:extLst>
              <a:ext uri="{FF2B5EF4-FFF2-40B4-BE49-F238E27FC236}">
                <a16:creationId xmlns:a16="http://schemas.microsoft.com/office/drawing/2014/main" id="{43D04E6C-4204-9A4A-A2E2-863F71DC9AF9}"/>
              </a:ext>
            </a:extLst>
          </p:cNvPr>
          <p:cNvSpPr>
            <a:spLocks noChangeShapeType="1"/>
          </p:cNvSpPr>
          <p:nvPr/>
        </p:nvSpPr>
        <p:spPr bwMode="auto">
          <a:xfrm>
            <a:off x="8032750" y="2536825"/>
            <a:ext cx="0" cy="25717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1" name="Line 21">
            <a:extLst>
              <a:ext uri="{FF2B5EF4-FFF2-40B4-BE49-F238E27FC236}">
                <a16:creationId xmlns:a16="http://schemas.microsoft.com/office/drawing/2014/main" id="{E788A6AA-A019-2A47-81BD-891662ACEC3B}"/>
              </a:ext>
            </a:extLst>
          </p:cNvPr>
          <p:cNvSpPr>
            <a:spLocks noChangeShapeType="1"/>
          </p:cNvSpPr>
          <p:nvPr/>
        </p:nvSpPr>
        <p:spPr bwMode="auto">
          <a:xfrm>
            <a:off x="8032750" y="4314825"/>
            <a:ext cx="0" cy="22542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4" name="Rectangle 14">
            <a:extLst>
              <a:ext uri="{FF2B5EF4-FFF2-40B4-BE49-F238E27FC236}">
                <a16:creationId xmlns:a16="http://schemas.microsoft.com/office/drawing/2014/main" id="{1775B125-4359-2B43-9E14-ADBE6BB0E7DC}"/>
              </a:ext>
            </a:extLst>
          </p:cNvPr>
          <p:cNvSpPr>
            <a:spLocks noChangeArrowheads="1"/>
          </p:cNvSpPr>
          <p:nvPr/>
        </p:nvSpPr>
        <p:spPr bwMode="auto">
          <a:xfrm>
            <a:off x="7200900" y="5106988"/>
            <a:ext cx="1592263" cy="950912"/>
          </a:xfrm>
          <a:prstGeom prst="rect">
            <a:avLst/>
          </a:prstGeom>
          <a:solidFill>
            <a:srgbClr val="FFFFCC"/>
          </a:solidFill>
          <a:ln w="12700">
            <a:solidFill>
              <a:srgbClr val="8A0E5E"/>
            </a:solidFill>
            <a:miter lim="800000"/>
            <a:headEnd/>
            <a:tailEnd/>
          </a:ln>
        </p:spPr>
        <p:txBody>
          <a:bodyPr/>
          <a:lstStyle/>
          <a:p>
            <a:endParaRPr lang="en-US"/>
          </a:p>
        </p:txBody>
      </p:sp>
      <p:sp>
        <p:nvSpPr>
          <p:cNvPr id="348172" name="Rectangle 12">
            <a:extLst>
              <a:ext uri="{FF2B5EF4-FFF2-40B4-BE49-F238E27FC236}">
                <a16:creationId xmlns:a16="http://schemas.microsoft.com/office/drawing/2014/main" id="{B160E7BA-9AD0-3A4B-8C12-F1DC522EB1F0}"/>
              </a:ext>
            </a:extLst>
          </p:cNvPr>
          <p:cNvSpPr>
            <a:spLocks noChangeArrowheads="1"/>
          </p:cNvSpPr>
          <p:nvPr/>
        </p:nvSpPr>
        <p:spPr bwMode="auto">
          <a:xfrm>
            <a:off x="7200900" y="3367088"/>
            <a:ext cx="1592263" cy="968375"/>
          </a:xfrm>
          <a:prstGeom prst="rect">
            <a:avLst/>
          </a:prstGeom>
          <a:solidFill>
            <a:srgbClr val="FFFFCC"/>
          </a:solidFill>
          <a:ln w="12700">
            <a:solidFill>
              <a:srgbClr val="8A0E5E"/>
            </a:solidFill>
            <a:miter lim="800000"/>
            <a:headEnd/>
            <a:tailEnd/>
          </a:ln>
        </p:spPr>
        <p:txBody>
          <a:bodyPr/>
          <a:lstStyle/>
          <a:p>
            <a:endParaRPr lang="en-US"/>
          </a:p>
        </p:txBody>
      </p:sp>
      <p:sp>
        <p:nvSpPr>
          <p:cNvPr id="348170" name="Rectangle 10">
            <a:extLst>
              <a:ext uri="{FF2B5EF4-FFF2-40B4-BE49-F238E27FC236}">
                <a16:creationId xmlns:a16="http://schemas.microsoft.com/office/drawing/2014/main" id="{B42951B8-759B-CD4F-8DDB-08C18CDC106F}"/>
              </a:ext>
            </a:extLst>
          </p:cNvPr>
          <p:cNvSpPr>
            <a:spLocks noChangeArrowheads="1"/>
          </p:cNvSpPr>
          <p:nvPr/>
        </p:nvSpPr>
        <p:spPr bwMode="auto">
          <a:xfrm>
            <a:off x="7200900" y="1579563"/>
            <a:ext cx="1592263" cy="968375"/>
          </a:xfrm>
          <a:prstGeom prst="rect">
            <a:avLst/>
          </a:prstGeom>
          <a:solidFill>
            <a:srgbClr val="FFFFCC"/>
          </a:solidFill>
          <a:ln w="12700">
            <a:solidFill>
              <a:srgbClr val="8A0E5E"/>
            </a:solidFill>
            <a:miter lim="800000"/>
            <a:headEnd/>
            <a:tailEnd/>
          </a:ln>
        </p:spPr>
        <p:txBody>
          <a:bodyPr/>
          <a:lstStyle/>
          <a:p>
            <a:endParaRPr lang="en-US"/>
          </a:p>
        </p:txBody>
      </p:sp>
      <p:sp>
        <p:nvSpPr>
          <p:cNvPr id="348162" name="Rectangle 2">
            <a:extLst>
              <a:ext uri="{FF2B5EF4-FFF2-40B4-BE49-F238E27FC236}">
                <a16:creationId xmlns:a16="http://schemas.microsoft.com/office/drawing/2014/main" id="{9A363571-7E8F-8043-BB18-9843C851273E}"/>
              </a:ext>
            </a:extLst>
          </p:cNvPr>
          <p:cNvSpPr>
            <a:spLocks noChangeArrowheads="1"/>
          </p:cNvSpPr>
          <p:nvPr/>
        </p:nvSpPr>
        <p:spPr bwMode="auto">
          <a:xfrm>
            <a:off x="990600" y="6172200"/>
            <a:ext cx="641985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pPr>
            <a:r>
              <a:rPr lang="en-US" altLang="en-US" sz="2800" dirty="0" err="1">
                <a:solidFill>
                  <a:srgbClr val="00CCFF"/>
                </a:solidFill>
              </a:rPr>
              <a:t>Chìa</a:t>
            </a:r>
            <a:r>
              <a:rPr lang="en-US" altLang="en-US" sz="2800" dirty="0">
                <a:solidFill>
                  <a:srgbClr val="00CCFF"/>
                </a:solidFill>
              </a:rPr>
              <a:t> </a:t>
            </a:r>
            <a:r>
              <a:rPr lang="en-US" altLang="en-US" sz="2800" dirty="0" err="1">
                <a:solidFill>
                  <a:srgbClr val="00CCFF"/>
                </a:solidFill>
              </a:rPr>
              <a:t>khóa</a:t>
            </a:r>
            <a:r>
              <a:rPr lang="en-US" altLang="en-US" sz="2800" dirty="0">
                <a:solidFill>
                  <a:srgbClr val="00CCFF"/>
                </a:solidFill>
              </a:rPr>
              <a:t> </a:t>
            </a:r>
            <a:r>
              <a:rPr lang="en-US" altLang="en-US" sz="2800" dirty="0" err="1">
                <a:solidFill>
                  <a:srgbClr val="00CCFF"/>
                </a:solidFill>
              </a:rPr>
              <a:t>là</a:t>
            </a:r>
            <a:r>
              <a:rPr lang="en-US" altLang="en-US" sz="2800" dirty="0">
                <a:solidFill>
                  <a:srgbClr val="00CCFF"/>
                </a:solidFill>
              </a:rPr>
              <a:t> </a:t>
            </a:r>
            <a:r>
              <a:rPr lang="en-US" altLang="en-US" sz="2800" dirty="0" err="1">
                <a:solidFill>
                  <a:srgbClr val="00CCFF"/>
                </a:solidFill>
              </a:rPr>
              <a:t>sự</a:t>
            </a:r>
            <a:r>
              <a:rPr lang="en-US" altLang="en-US" sz="2800" dirty="0">
                <a:solidFill>
                  <a:srgbClr val="00CCFF"/>
                </a:solidFill>
              </a:rPr>
              <a:t> </a:t>
            </a:r>
            <a:r>
              <a:rPr lang="en-US" altLang="en-US" sz="2800" dirty="0" err="1">
                <a:solidFill>
                  <a:srgbClr val="00CCFF"/>
                </a:solidFill>
              </a:rPr>
              <a:t>trừu</a:t>
            </a:r>
            <a:r>
              <a:rPr lang="en-US" altLang="en-US" sz="2800" dirty="0">
                <a:solidFill>
                  <a:srgbClr val="00CCFF"/>
                </a:solidFill>
              </a:rPr>
              <a:t> tượng </a:t>
            </a:r>
            <a:r>
              <a:rPr lang="en-US" altLang="en-US" sz="2800" dirty="0" err="1">
                <a:solidFill>
                  <a:srgbClr val="00CCFF"/>
                </a:solidFill>
              </a:rPr>
              <a:t>và</a:t>
            </a:r>
            <a:r>
              <a:rPr lang="en-US" altLang="en-US" sz="2800" dirty="0">
                <a:solidFill>
                  <a:srgbClr val="00CCFF"/>
                </a:solidFill>
              </a:rPr>
              <a:t> </a:t>
            </a:r>
            <a:r>
              <a:rPr lang="en-US" altLang="en-US" sz="2800" dirty="0" err="1">
                <a:solidFill>
                  <a:srgbClr val="00CCFF"/>
                </a:solidFill>
              </a:rPr>
              <a:t>sự</a:t>
            </a:r>
            <a:r>
              <a:rPr lang="en-US" altLang="en-US" sz="2800" dirty="0">
                <a:solidFill>
                  <a:srgbClr val="00CCFF"/>
                </a:solidFill>
              </a:rPr>
              <a:t> </a:t>
            </a:r>
            <a:r>
              <a:rPr lang="en-US" altLang="en-US" sz="2800" dirty="0" err="1">
                <a:solidFill>
                  <a:srgbClr val="00CCFF"/>
                </a:solidFill>
              </a:rPr>
              <a:t>đóng</a:t>
            </a:r>
            <a:r>
              <a:rPr lang="en-US" altLang="en-US" sz="2800" dirty="0">
                <a:solidFill>
                  <a:srgbClr val="00CCFF"/>
                </a:solidFill>
              </a:rPr>
              <a:t> </a:t>
            </a:r>
            <a:r>
              <a:rPr lang="en-US" altLang="en-US" sz="2800" dirty="0" err="1">
                <a:solidFill>
                  <a:srgbClr val="00CCFF"/>
                </a:solidFill>
              </a:rPr>
              <a:t>gói</a:t>
            </a:r>
            <a:endParaRPr lang="en-US" altLang="en-US" sz="2800" dirty="0">
              <a:solidFill>
                <a:srgbClr val="00CCFF"/>
              </a:solidFill>
            </a:endParaRPr>
          </a:p>
        </p:txBody>
      </p:sp>
      <p:sp>
        <p:nvSpPr>
          <p:cNvPr id="348164" name="Rectangle 4">
            <a:extLst>
              <a:ext uri="{FF2B5EF4-FFF2-40B4-BE49-F238E27FC236}">
                <a16:creationId xmlns:a16="http://schemas.microsoft.com/office/drawing/2014/main" id="{62DAA375-3DCE-9646-BACD-FDAF3D265651}"/>
              </a:ext>
            </a:extLst>
          </p:cNvPr>
          <p:cNvSpPr>
            <a:spLocks noChangeArrowheads="1"/>
          </p:cNvSpPr>
          <p:nvPr/>
        </p:nvSpPr>
        <p:spPr bwMode="auto">
          <a:xfrm>
            <a:off x="7926388" y="2227263"/>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A</a:t>
            </a:r>
          </a:p>
        </p:txBody>
      </p:sp>
      <p:sp>
        <p:nvSpPr>
          <p:cNvPr id="348165" name="Rectangle 5">
            <a:extLst>
              <a:ext uri="{FF2B5EF4-FFF2-40B4-BE49-F238E27FC236}">
                <a16:creationId xmlns:a16="http://schemas.microsoft.com/office/drawing/2014/main" id="{117F0DDC-81E7-764D-B674-C129BBC58D46}"/>
              </a:ext>
            </a:extLst>
          </p:cNvPr>
          <p:cNvSpPr>
            <a:spLocks noChangeArrowheads="1"/>
          </p:cNvSpPr>
          <p:nvPr/>
        </p:nvSpPr>
        <p:spPr bwMode="auto">
          <a:xfrm>
            <a:off x="7372350" y="1984375"/>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66" name="Rectangle 6">
            <a:extLst>
              <a:ext uri="{FF2B5EF4-FFF2-40B4-BE49-F238E27FC236}">
                <a16:creationId xmlns:a16="http://schemas.microsoft.com/office/drawing/2014/main" id="{4FFBB770-18B8-1347-9958-91B884EF58BF}"/>
              </a:ext>
            </a:extLst>
          </p:cNvPr>
          <p:cNvSpPr>
            <a:spLocks noChangeArrowheads="1"/>
          </p:cNvSpPr>
          <p:nvPr/>
        </p:nvSpPr>
        <p:spPr bwMode="auto">
          <a:xfrm>
            <a:off x="7926388" y="403225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B</a:t>
            </a:r>
          </a:p>
        </p:txBody>
      </p:sp>
      <p:sp>
        <p:nvSpPr>
          <p:cNvPr id="348167" name="Rectangle 7">
            <a:extLst>
              <a:ext uri="{FF2B5EF4-FFF2-40B4-BE49-F238E27FC236}">
                <a16:creationId xmlns:a16="http://schemas.microsoft.com/office/drawing/2014/main" id="{0469A36C-753A-4E40-8E2D-0828004B4D77}"/>
              </a:ext>
            </a:extLst>
          </p:cNvPr>
          <p:cNvSpPr>
            <a:spLocks noChangeArrowheads="1"/>
          </p:cNvSpPr>
          <p:nvPr/>
        </p:nvSpPr>
        <p:spPr bwMode="auto">
          <a:xfrm>
            <a:off x="7372350" y="3790950"/>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68" name="Rectangle 8">
            <a:extLst>
              <a:ext uri="{FF2B5EF4-FFF2-40B4-BE49-F238E27FC236}">
                <a16:creationId xmlns:a16="http://schemas.microsoft.com/office/drawing/2014/main" id="{10355485-D413-454B-B7BA-793DE710F1C5}"/>
              </a:ext>
            </a:extLst>
          </p:cNvPr>
          <p:cNvSpPr>
            <a:spLocks noChangeArrowheads="1"/>
          </p:cNvSpPr>
          <p:nvPr/>
        </p:nvSpPr>
        <p:spPr bwMode="auto">
          <a:xfrm>
            <a:off x="7920038" y="5753100"/>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FF"/>
                </a:solidFill>
              </a:rPr>
              <a:t>C</a:t>
            </a:r>
          </a:p>
        </p:txBody>
      </p:sp>
      <p:sp>
        <p:nvSpPr>
          <p:cNvPr id="348169" name="Rectangle 9">
            <a:extLst>
              <a:ext uri="{FF2B5EF4-FFF2-40B4-BE49-F238E27FC236}">
                <a16:creationId xmlns:a16="http://schemas.microsoft.com/office/drawing/2014/main" id="{98464811-F2FB-2E4D-A3B5-BFF0461D2508}"/>
              </a:ext>
            </a:extLst>
          </p:cNvPr>
          <p:cNvSpPr>
            <a:spLocks noChangeArrowheads="1"/>
          </p:cNvSpPr>
          <p:nvPr/>
        </p:nvSpPr>
        <p:spPr bwMode="auto">
          <a:xfrm>
            <a:off x="7372350" y="5529263"/>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sp>
        <p:nvSpPr>
          <p:cNvPr id="348182" name="Rectangle 22">
            <a:extLst>
              <a:ext uri="{FF2B5EF4-FFF2-40B4-BE49-F238E27FC236}">
                <a16:creationId xmlns:a16="http://schemas.microsoft.com/office/drawing/2014/main" id="{AF7353C9-C393-574D-868D-A7CE1BD33D0B}"/>
              </a:ext>
            </a:extLst>
          </p:cNvPr>
          <p:cNvSpPr>
            <a:spLocks noGrp="1" noChangeArrowheads="1"/>
          </p:cNvSpPr>
          <p:nvPr>
            <p:ph type="title"/>
          </p:nvPr>
        </p:nvSpPr>
        <p:spPr/>
        <p:txBody>
          <a:bodyPr/>
          <a:lstStyle/>
          <a:p>
            <a:r>
              <a:rPr lang="en-US" altLang="en-US"/>
              <a:t>Subsystem Guidelines</a:t>
            </a:r>
          </a:p>
        </p:txBody>
      </p:sp>
      <p:sp>
        <p:nvSpPr>
          <p:cNvPr id="348183" name="Rectangle 23">
            <a:extLst>
              <a:ext uri="{FF2B5EF4-FFF2-40B4-BE49-F238E27FC236}">
                <a16:creationId xmlns:a16="http://schemas.microsoft.com/office/drawing/2014/main" id="{61A621EE-80A0-0646-BC46-F4BEA399353C}"/>
              </a:ext>
            </a:extLst>
          </p:cNvPr>
          <p:cNvSpPr>
            <a:spLocks noGrp="1" noChangeArrowheads="1"/>
          </p:cNvSpPr>
          <p:nvPr>
            <p:ph idx="1"/>
          </p:nvPr>
        </p:nvSpPr>
        <p:spPr>
          <a:xfrm>
            <a:off x="22297" y="1231466"/>
            <a:ext cx="7388154" cy="4441825"/>
          </a:xfrm>
        </p:spPr>
        <p:txBody>
          <a:bodyPr>
            <a:normAutofit lnSpcReduction="10000"/>
          </a:bodyPr>
          <a:lstStyle/>
          <a:p>
            <a:r>
              <a:rPr lang="en-US" altLang="en-US" sz="3200" dirty="0" err="1"/>
              <a:t>Mục</a:t>
            </a:r>
            <a:r>
              <a:rPr lang="en-US" altLang="en-US" sz="3200" dirty="0"/>
              <a:t> </a:t>
            </a:r>
            <a:r>
              <a:rPr lang="en-US" altLang="en-US" sz="3200" dirty="0" err="1"/>
              <a:t>tiêu</a:t>
            </a:r>
            <a:endParaRPr lang="en-US" altLang="en-US" sz="3200" dirty="0"/>
          </a:p>
          <a:p>
            <a:pPr lvl="1"/>
            <a:r>
              <a:rPr lang="en-US" altLang="en-US" sz="2800" dirty="0" err="1"/>
              <a:t>Giảm</a:t>
            </a:r>
            <a:r>
              <a:rPr lang="en-US" altLang="en-US" sz="2800" dirty="0"/>
              <a:t> ràng </a:t>
            </a:r>
            <a:r>
              <a:rPr lang="en-US" altLang="en-US" sz="2800" dirty="0" err="1"/>
              <a:t>buộc</a:t>
            </a:r>
            <a:r>
              <a:rPr lang="en-US" altLang="en-US" sz="2800" dirty="0"/>
              <a:t> (Loose coupling)</a:t>
            </a:r>
          </a:p>
          <a:p>
            <a:pPr lvl="1"/>
            <a:r>
              <a:rPr lang="en-US" altLang="en-US" sz="2800" dirty="0"/>
              <a:t>Di </a:t>
            </a:r>
            <a:r>
              <a:rPr lang="en-US" altLang="en-US" sz="2800" dirty="0" err="1"/>
              <a:t>động</a:t>
            </a:r>
            <a:r>
              <a:rPr lang="en-US" altLang="en-US" sz="2800" dirty="0"/>
              <a:t> (portability), </a:t>
            </a:r>
            <a:r>
              <a:rPr lang="en-US" altLang="en-US" sz="2800" dirty="0" err="1"/>
              <a:t>sự</a:t>
            </a:r>
            <a:r>
              <a:rPr lang="en-US" altLang="en-US" sz="2800" dirty="0"/>
              <a:t> </a:t>
            </a:r>
            <a:r>
              <a:rPr lang="vi-VN" altLang="en-US" sz="2800" dirty="0"/>
              <a:t>tương</a:t>
            </a:r>
            <a:r>
              <a:rPr lang="en-US" altLang="en-US" sz="2800" dirty="0"/>
              <a:t> </a:t>
            </a:r>
            <a:r>
              <a:rPr lang="en-US" altLang="en-US" sz="2800" dirty="0" err="1"/>
              <a:t>thích</a:t>
            </a:r>
            <a:r>
              <a:rPr lang="en-US" altLang="en-US" sz="2800" dirty="0"/>
              <a:t> </a:t>
            </a:r>
            <a:r>
              <a:rPr lang="en-US" altLang="en-US" sz="2800" dirty="0" err="1"/>
              <a:t>cắm-và-chạy</a:t>
            </a:r>
            <a:r>
              <a:rPr lang="en-US" altLang="en-US" sz="2800" dirty="0"/>
              <a:t> (plug-and-play compatibility)</a:t>
            </a:r>
          </a:p>
          <a:p>
            <a:pPr lvl="1"/>
            <a:r>
              <a:rPr lang="en-US" altLang="en-US" sz="2800" dirty="0" err="1"/>
              <a:t>Tránh</a:t>
            </a:r>
            <a:r>
              <a:rPr lang="en-US" altLang="en-US" sz="2800" dirty="0"/>
              <a:t> khỏi </a:t>
            </a:r>
            <a:r>
              <a:rPr lang="en-US" altLang="en-US" sz="2800" dirty="0" err="1"/>
              <a:t>thay</a:t>
            </a:r>
            <a:r>
              <a:rPr lang="en-US" altLang="en-US" sz="2800" dirty="0"/>
              <a:t> đổi (Insulation from change)</a:t>
            </a:r>
          </a:p>
          <a:p>
            <a:pPr lvl="1"/>
            <a:r>
              <a:rPr lang="en-US" altLang="en-US" sz="2800" dirty="0"/>
              <a:t>Tiến hóa độc </a:t>
            </a:r>
            <a:r>
              <a:rPr lang="en-US" altLang="en-US" sz="2800" dirty="0" err="1"/>
              <a:t>lập</a:t>
            </a:r>
            <a:r>
              <a:rPr lang="en-US" altLang="en-US" sz="2800" dirty="0"/>
              <a:t> (Independent evolution)</a:t>
            </a:r>
          </a:p>
          <a:p>
            <a:r>
              <a:rPr lang="en-US" altLang="en-US" sz="3200" dirty="0" err="1"/>
              <a:t>Gợi</a:t>
            </a:r>
            <a:r>
              <a:rPr lang="en-US" altLang="en-US" sz="3200" dirty="0"/>
              <a:t> ý </a:t>
            </a:r>
            <a:r>
              <a:rPr lang="en-US" altLang="en-US" sz="3200" dirty="0" err="1"/>
              <a:t>mạnh</a:t>
            </a:r>
            <a:r>
              <a:rPr lang="en-US" altLang="en-US" sz="3200" dirty="0"/>
              <a:t> </a:t>
            </a:r>
            <a:r>
              <a:rPr lang="en-US" altLang="en-US" sz="3200" dirty="0" err="1"/>
              <a:t>mẽ</a:t>
            </a:r>
            <a:r>
              <a:rPr lang="en-US" altLang="en-US" sz="3200" dirty="0"/>
              <a:t> (strong suggestions)</a:t>
            </a:r>
          </a:p>
          <a:p>
            <a:pPr lvl="1"/>
            <a:r>
              <a:rPr lang="en-US" altLang="en-US" sz="2800" dirty="0" err="1"/>
              <a:t>Không</a:t>
            </a:r>
            <a:r>
              <a:rPr lang="en-US" altLang="en-US" sz="2800" dirty="0"/>
              <a:t> </a:t>
            </a:r>
            <a:r>
              <a:rPr lang="en-US" altLang="en-US" sz="2800" dirty="0" err="1"/>
              <a:t>để</a:t>
            </a:r>
            <a:r>
              <a:rPr lang="en-US" altLang="en-US" sz="2800" dirty="0"/>
              <a:t> </a:t>
            </a:r>
            <a:r>
              <a:rPr lang="en-US" altLang="en-US" sz="2800" dirty="0" err="1"/>
              <a:t>lộ</a:t>
            </a:r>
            <a:r>
              <a:rPr lang="en-US" altLang="en-US" sz="2800" dirty="0"/>
              <a:t> chi </a:t>
            </a:r>
            <a:r>
              <a:rPr lang="en-US" altLang="en-US" sz="2800" dirty="0" err="1"/>
              <a:t>tiết</a:t>
            </a:r>
            <a:r>
              <a:rPr lang="en-US" altLang="en-US" sz="2800" dirty="0"/>
              <a:t>, chỉ giao diện</a:t>
            </a:r>
          </a:p>
          <a:p>
            <a:pPr lvl="1"/>
            <a:r>
              <a:rPr lang="en-US" altLang="en-US" sz="2800" dirty="0"/>
              <a:t>Chỉ </a:t>
            </a:r>
            <a:r>
              <a:rPr lang="en-US" altLang="en-US" sz="2800" dirty="0" err="1"/>
              <a:t>phụ</a:t>
            </a:r>
            <a:r>
              <a:rPr lang="en-US" altLang="en-US" sz="2800" dirty="0"/>
              <a:t> thuộc </a:t>
            </a:r>
            <a:r>
              <a:rPr lang="en-US" altLang="en-US" sz="2800" dirty="0" err="1"/>
              <a:t>vào</a:t>
            </a:r>
            <a:r>
              <a:rPr lang="en-US" altLang="en-US" sz="2800" dirty="0"/>
              <a:t> các giao diện khác</a:t>
            </a:r>
          </a:p>
        </p:txBody>
      </p:sp>
      <p:grpSp>
        <p:nvGrpSpPr>
          <p:cNvPr id="348191" name="Group 31">
            <a:extLst>
              <a:ext uri="{FF2B5EF4-FFF2-40B4-BE49-F238E27FC236}">
                <a16:creationId xmlns:a16="http://schemas.microsoft.com/office/drawing/2014/main" id="{773260F1-8B9C-DB49-9A77-AE14084CAC8F}"/>
              </a:ext>
            </a:extLst>
          </p:cNvPr>
          <p:cNvGrpSpPr>
            <a:grpSpLocks/>
          </p:cNvGrpSpPr>
          <p:nvPr/>
        </p:nvGrpSpPr>
        <p:grpSpPr bwMode="auto">
          <a:xfrm>
            <a:off x="7818438" y="1679575"/>
            <a:ext cx="368300" cy="266700"/>
            <a:chOff x="2180" y="2672"/>
            <a:chExt cx="232" cy="168"/>
          </a:xfrm>
        </p:grpSpPr>
        <p:sp>
          <p:nvSpPr>
            <p:cNvPr id="348192" name="Rectangle 32">
              <a:extLst>
                <a:ext uri="{FF2B5EF4-FFF2-40B4-BE49-F238E27FC236}">
                  <a16:creationId xmlns:a16="http://schemas.microsoft.com/office/drawing/2014/main" id="{4AF07D80-8124-2D45-B601-5BF99B6AA410}"/>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193" name="Rectangle 33">
              <a:extLst>
                <a:ext uri="{FF2B5EF4-FFF2-40B4-BE49-F238E27FC236}">
                  <a16:creationId xmlns:a16="http://schemas.microsoft.com/office/drawing/2014/main" id="{1288A115-45F8-1A45-99AF-782034566A0C}"/>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194" name="Rectangle 34">
              <a:extLst>
                <a:ext uri="{FF2B5EF4-FFF2-40B4-BE49-F238E27FC236}">
                  <a16:creationId xmlns:a16="http://schemas.microsoft.com/office/drawing/2014/main" id="{6D86B89B-20E8-B841-B1FF-C36A2CA052F3}"/>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48195" name="Group 35">
            <a:extLst>
              <a:ext uri="{FF2B5EF4-FFF2-40B4-BE49-F238E27FC236}">
                <a16:creationId xmlns:a16="http://schemas.microsoft.com/office/drawing/2014/main" id="{6291C64A-3D6D-1E45-93C4-9DCBC7AA82AB}"/>
              </a:ext>
            </a:extLst>
          </p:cNvPr>
          <p:cNvGrpSpPr>
            <a:grpSpLocks/>
          </p:cNvGrpSpPr>
          <p:nvPr/>
        </p:nvGrpSpPr>
        <p:grpSpPr bwMode="auto">
          <a:xfrm rot="5400000">
            <a:off x="7927182" y="2682081"/>
            <a:ext cx="203200" cy="427037"/>
            <a:chOff x="2312" y="1120"/>
            <a:chExt cx="288" cy="544"/>
          </a:xfrm>
        </p:grpSpPr>
        <p:sp>
          <p:nvSpPr>
            <p:cNvPr id="348196" name="Arc 36">
              <a:extLst>
                <a:ext uri="{FF2B5EF4-FFF2-40B4-BE49-F238E27FC236}">
                  <a16:creationId xmlns:a16="http://schemas.microsoft.com/office/drawing/2014/main" id="{D17ABB68-7A8A-854B-8BF5-C12F37ABF90D}"/>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48197" name="Arc 37">
              <a:extLst>
                <a:ext uri="{FF2B5EF4-FFF2-40B4-BE49-F238E27FC236}">
                  <a16:creationId xmlns:a16="http://schemas.microsoft.com/office/drawing/2014/main" id="{DCF114FB-1233-F04A-A48F-54961A5BB273}"/>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348199" name="Group 39">
            <a:extLst>
              <a:ext uri="{FF2B5EF4-FFF2-40B4-BE49-F238E27FC236}">
                <a16:creationId xmlns:a16="http://schemas.microsoft.com/office/drawing/2014/main" id="{957EF577-A4DD-994B-B538-BE62956734EB}"/>
              </a:ext>
            </a:extLst>
          </p:cNvPr>
          <p:cNvGrpSpPr>
            <a:grpSpLocks/>
          </p:cNvGrpSpPr>
          <p:nvPr/>
        </p:nvGrpSpPr>
        <p:grpSpPr bwMode="auto">
          <a:xfrm rot="5400000">
            <a:off x="7927182" y="4428331"/>
            <a:ext cx="203200" cy="427037"/>
            <a:chOff x="2312" y="1120"/>
            <a:chExt cx="288" cy="544"/>
          </a:xfrm>
        </p:grpSpPr>
        <p:sp>
          <p:nvSpPr>
            <p:cNvPr id="348200" name="Arc 40">
              <a:extLst>
                <a:ext uri="{FF2B5EF4-FFF2-40B4-BE49-F238E27FC236}">
                  <a16:creationId xmlns:a16="http://schemas.microsoft.com/office/drawing/2014/main" id="{FCCB53AB-7B8F-A04A-9B6E-D31C0AB3F628}"/>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48201" name="Arc 41">
              <a:extLst>
                <a:ext uri="{FF2B5EF4-FFF2-40B4-BE49-F238E27FC236}">
                  <a16:creationId xmlns:a16="http://schemas.microsoft.com/office/drawing/2014/main" id="{F86D6399-7503-1C46-9F91-7F6251E2936E}"/>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348202" name="Group 42">
            <a:extLst>
              <a:ext uri="{FF2B5EF4-FFF2-40B4-BE49-F238E27FC236}">
                <a16:creationId xmlns:a16="http://schemas.microsoft.com/office/drawing/2014/main" id="{4A3576EE-76DD-F443-AAD3-F0E5A4766DC8}"/>
              </a:ext>
            </a:extLst>
          </p:cNvPr>
          <p:cNvGrpSpPr>
            <a:grpSpLocks/>
          </p:cNvGrpSpPr>
          <p:nvPr/>
        </p:nvGrpSpPr>
        <p:grpSpPr bwMode="auto">
          <a:xfrm>
            <a:off x="7818438" y="3467100"/>
            <a:ext cx="368300" cy="266700"/>
            <a:chOff x="2180" y="2672"/>
            <a:chExt cx="232" cy="168"/>
          </a:xfrm>
        </p:grpSpPr>
        <p:sp>
          <p:nvSpPr>
            <p:cNvPr id="348203" name="Rectangle 43">
              <a:extLst>
                <a:ext uri="{FF2B5EF4-FFF2-40B4-BE49-F238E27FC236}">
                  <a16:creationId xmlns:a16="http://schemas.microsoft.com/office/drawing/2014/main" id="{4459FA35-774E-9F45-B73D-85C02BD69018}"/>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204" name="Rectangle 44">
              <a:extLst>
                <a:ext uri="{FF2B5EF4-FFF2-40B4-BE49-F238E27FC236}">
                  <a16:creationId xmlns:a16="http://schemas.microsoft.com/office/drawing/2014/main" id="{7BF182CF-1919-4647-B455-1E24BAA607B6}"/>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205" name="Rectangle 45">
              <a:extLst>
                <a:ext uri="{FF2B5EF4-FFF2-40B4-BE49-F238E27FC236}">
                  <a16:creationId xmlns:a16="http://schemas.microsoft.com/office/drawing/2014/main" id="{40B909A6-424C-0041-84DF-5A46092EFEF8}"/>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48206" name="Group 46">
            <a:extLst>
              <a:ext uri="{FF2B5EF4-FFF2-40B4-BE49-F238E27FC236}">
                <a16:creationId xmlns:a16="http://schemas.microsoft.com/office/drawing/2014/main" id="{3A98778C-26E9-A047-8B5A-DE1D6825F81A}"/>
              </a:ext>
            </a:extLst>
          </p:cNvPr>
          <p:cNvGrpSpPr>
            <a:grpSpLocks/>
          </p:cNvGrpSpPr>
          <p:nvPr/>
        </p:nvGrpSpPr>
        <p:grpSpPr bwMode="auto">
          <a:xfrm>
            <a:off x="7818438" y="5213350"/>
            <a:ext cx="368300" cy="266700"/>
            <a:chOff x="2180" y="2672"/>
            <a:chExt cx="232" cy="168"/>
          </a:xfrm>
        </p:grpSpPr>
        <p:sp>
          <p:nvSpPr>
            <p:cNvPr id="348207" name="Rectangle 47">
              <a:extLst>
                <a:ext uri="{FF2B5EF4-FFF2-40B4-BE49-F238E27FC236}">
                  <a16:creationId xmlns:a16="http://schemas.microsoft.com/office/drawing/2014/main" id="{331F2EBE-605D-7A4C-8B5D-917D2E255BFF}"/>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48208" name="Rectangle 48">
              <a:extLst>
                <a:ext uri="{FF2B5EF4-FFF2-40B4-BE49-F238E27FC236}">
                  <a16:creationId xmlns:a16="http://schemas.microsoft.com/office/drawing/2014/main" id="{FFC8C145-B2C8-F645-B4E3-60591D0DAB41}"/>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48209" name="Rectangle 49">
              <a:extLst>
                <a:ext uri="{FF2B5EF4-FFF2-40B4-BE49-F238E27FC236}">
                  <a16:creationId xmlns:a16="http://schemas.microsoft.com/office/drawing/2014/main" id="{AA69E910-4BAB-9945-B7EF-F0DC6D867435}"/>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Tree>
    <p:extLst>
      <p:ext uri="{BB962C8B-B14F-4D97-AF65-F5344CB8AC3E}">
        <p14:creationId xmlns:p14="http://schemas.microsoft.com/office/powerpoint/2010/main" val="279716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301ECF53-5C82-0444-A6CF-E51208305ED3}"/>
              </a:ext>
            </a:extLst>
          </p:cNvPr>
          <p:cNvSpPr>
            <a:spLocks noGrp="1" noChangeArrowheads="1"/>
          </p:cNvSpPr>
          <p:nvPr>
            <p:ph type="title"/>
          </p:nvPr>
        </p:nvSpPr>
        <p:spPr/>
        <p:txBody>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2259" name="Rectangle 3">
            <a:extLst>
              <a:ext uri="{FF2B5EF4-FFF2-40B4-BE49-F238E27FC236}">
                <a16:creationId xmlns:a16="http://schemas.microsoft.com/office/drawing/2014/main" id="{E6C74236-29E5-5148-98D2-92468C82D9E6}"/>
              </a:ext>
            </a:extLst>
          </p:cNvPr>
          <p:cNvSpPr>
            <a:spLocks noGrp="1" noChangeArrowheads="1"/>
          </p:cNvSpPr>
          <p:nvPr>
            <p:ph idx="1"/>
          </p:nvPr>
        </p:nvSpPr>
        <p:spPr/>
        <p:txBody>
          <a:bodyPr/>
          <a:lstStyle/>
          <a:p>
            <a:r>
              <a:rPr lang="en-US" altLang="en-US" dirty="0"/>
              <a:t>Phân chia các </a:t>
            </a:r>
            <a:r>
              <a:rPr lang="en-US" altLang="en-US" dirty="0" err="1"/>
              <a:t>hành</a:t>
            </a:r>
            <a:r>
              <a:rPr lang="en-US" altLang="en-US" dirty="0"/>
              <a:t> vi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tới</a:t>
            </a:r>
            <a:r>
              <a:rPr lang="en-US" altLang="en-US" dirty="0"/>
              <a:t> các </a:t>
            </a:r>
            <a:r>
              <a:rPr lang="en-US" altLang="en-US" dirty="0" err="1"/>
              <a:t>thành</a:t>
            </a:r>
            <a:r>
              <a:rPr lang="en-US" altLang="en-US" dirty="0"/>
              <a:t> </a:t>
            </a:r>
            <a:r>
              <a:rPr lang="en-US" altLang="en-US" dirty="0" err="1"/>
              <a:t>phần</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br>
              <a:rPr lang="en-US" altLang="en-US" dirty="0"/>
            </a:br>
            <a:endParaRPr lang="en-US" altLang="en-US" dirty="0"/>
          </a:p>
          <a:p>
            <a:r>
              <a:rPr lang="en-US" altLang="en-US" dirty="0"/>
              <a:t>Viết tài liệu các </a:t>
            </a:r>
            <a:r>
              <a:rPr lang="en-US" altLang="en-US" dirty="0" err="1"/>
              <a:t>thành</a:t>
            </a:r>
            <a:r>
              <a:rPr lang="en-US" altLang="en-US" dirty="0"/>
              <a:t> </a:t>
            </a:r>
            <a:r>
              <a:rPr lang="en-US" altLang="en-US" dirty="0" err="1"/>
              <a:t>phần</a:t>
            </a:r>
            <a:br>
              <a:rPr lang="en-US" altLang="en-US" dirty="0"/>
            </a:b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br>
              <a:rPr lang="en-US" altLang="en-US" dirty="0"/>
            </a:br>
            <a:br>
              <a:rPr lang="en-US" altLang="en-US" dirty="0"/>
            </a:br>
            <a:endParaRPr lang="en-US" altLang="en-US" dirty="0"/>
          </a:p>
          <a:p>
            <a:r>
              <a:rPr lang="en-US" altLang="en-US" dirty="0" err="1"/>
              <a:t>Mô</a:t>
            </a:r>
            <a:r>
              <a:rPr lang="en-US" altLang="en-US" dirty="0"/>
              <a:t> </a:t>
            </a:r>
            <a:r>
              <a:rPr lang="en-US" altLang="en-US" dirty="0" err="1"/>
              <a:t>tả</a:t>
            </a:r>
            <a:r>
              <a:rPr lang="en-US" altLang="en-US" dirty="0"/>
              <a:t> </a:t>
            </a:r>
            <a:r>
              <a:rPr lang="en-US" altLang="en-US" dirty="0" err="1"/>
              <a:t>sự</a:t>
            </a:r>
            <a:r>
              <a:rPr lang="en-US" altLang="en-US" dirty="0"/>
              <a:t> </a:t>
            </a:r>
            <a:r>
              <a:rPr lang="en-US" altLang="en-US" dirty="0" err="1"/>
              <a:t>phụ</a:t>
            </a:r>
            <a:r>
              <a:rPr lang="en-US" altLang="en-US" dirty="0"/>
              <a:t> thuộc </a:t>
            </a:r>
            <a:r>
              <a:rPr lang="en-US" altLang="en-US" dirty="0" err="1"/>
              <a:t>của</a:t>
            </a:r>
            <a:br>
              <a:rPr lang="en-US" altLang="en-US" dirty="0"/>
            </a:br>
            <a:r>
              <a:rPr lang="en-US" altLang="en-US" dirty="0" err="1"/>
              <a:t>hệ</a:t>
            </a:r>
            <a:r>
              <a:rPr lang="en-US" altLang="en-US" dirty="0"/>
              <a:t> </a:t>
            </a:r>
            <a:r>
              <a:rPr lang="en-US" altLang="en-US" dirty="0" err="1"/>
              <a:t>thống</a:t>
            </a:r>
            <a:r>
              <a:rPr lang="en-US" altLang="en-US" dirty="0"/>
              <a:t> con</a:t>
            </a:r>
            <a:br>
              <a:rPr lang="en-US" altLang="en-US" dirty="0"/>
            </a:br>
            <a:br>
              <a:rPr lang="en-US" altLang="en-US" dirty="0"/>
            </a:br>
            <a:endParaRPr lang="en-US" altLang="en-US" dirty="0"/>
          </a:p>
          <a:p>
            <a:r>
              <a:rPr lang="en-US" altLang="en-US" dirty="0"/>
              <a:t>Checkpoints</a:t>
            </a:r>
          </a:p>
        </p:txBody>
      </p:sp>
      <p:grpSp>
        <p:nvGrpSpPr>
          <p:cNvPr id="352260" name="Group 4">
            <a:extLst>
              <a:ext uri="{FF2B5EF4-FFF2-40B4-BE49-F238E27FC236}">
                <a16:creationId xmlns:a16="http://schemas.microsoft.com/office/drawing/2014/main" id="{FE068673-78F1-504B-BD5D-5687669DC6D4}"/>
              </a:ext>
            </a:extLst>
          </p:cNvPr>
          <p:cNvGrpSpPr>
            <a:grpSpLocks/>
          </p:cNvGrpSpPr>
          <p:nvPr/>
        </p:nvGrpSpPr>
        <p:grpSpPr bwMode="auto">
          <a:xfrm>
            <a:off x="4633935" y="2882900"/>
            <a:ext cx="1506537" cy="1155700"/>
            <a:chOff x="3673" y="2402"/>
            <a:chExt cx="1778" cy="1363"/>
          </a:xfrm>
        </p:grpSpPr>
        <p:sp>
          <p:nvSpPr>
            <p:cNvPr id="352261" name="Freeform 5">
              <a:extLst>
                <a:ext uri="{FF2B5EF4-FFF2-40B4-BE49-F238E27FC236}">
                  <a16:creationId xmlns:a16="http://schemas.microsoft.com/office/drawing/2014/main" id="{38011541-0EF0-0346-AED8-AFA1C9168946}"/>
                </a:ext>
              </a:extLst>
            </p:cNvPr>
            <p:cNvSpPr>
              <a:spLocks/>
            </p:cNvSpPr>
            <p:nvPr/>
          </p:nvSpPr>
          <p:spPr bwMode="auto">
            <a:xfrm>
              <a:off x="3673" y="2402"/>
              <a:ext cx="1778" cy="1363"/>
            </a:xfrm>
            <a:custGeom>
              <a:avLst/>
              <a:gdLst>
                <a:gd name="T0" fmla="*/ 3405 w 3556"/>
                <a:gd name="T1" fmla="*/ 1333 h 2728"/>
                <a:gd name="T2" fmla="*/ 3234 w 3556"/>
                <a:gd name="T3" fmla="*/ 1742 h 2728"/>
                <a:gd name="T4" fmla="*/ 3059 w 3556"/>
                <a:gd name="T5" fmla="*/ 2149 h 2728"/>
                <a:gd name="T6" fmla="*/ 2887 w 3556"/>
                <a:gd name="T7" fmla="*/ 2553 h 2728"/>
                <a:gd name="T8" fmla="*/ 2814 w 3556"/>
                <a:gd name="T9" fmla="*/ 2686 h 2728"/>
                <a:gd name="T10" fmla="*/ 2787 w 3556"/>
                <a:gd name="T11" fmla="*/ 2728 h 2728"/>
                <a:gd name="T12" fmla="*/ 2647 w 3556"/>
                <a:gd name="T13" fmla="*/ 2613 h 2728"/>
                <a:gd name="T14" fmla="*/ 2359 w 3556"/>
                <a:gd name="T15" fmla="*/ 2532 h 2728"/>
                <a:gd name="T16" fmla="*/ 2065 w 3556"/>
                <a:gd name="T17" fmla="*/ 2461 h 2728"/>
                <a:gd name="T18" fmla="*/ 1770 w 3556"/>
                <a:gd name="T19" fmla="*/ 2400 h 2728"/>
                <a:gd name="T20" fmla="*/ 1470 w 3556"/>
                <a:gd name="T21" fmla="*/ 2344 h 2728"/>
                <a:gd name="T22" fmla="*/ 1167 w 3556"/>
                <a:gd name="T23" fmla="*/ 2296 h 2728"/>
                <a:gd name="T24" fmla="*/ 864 w 3556"/>
                <a:gd name="T25" fmla="*/ 2256 h 2728"/>
                <a:gd name="T26" fmla="*/ 557 w 3556"/>
                <a:gd name="T27" fmla="*/ 2221 h 2728"/>
                <a:gd name="T28" fmla="*/ 351 w 3556"/>
                <a:gd name="T29" fmla="*/ 2212 h 2728"/>
                <a:gd name="T30" fmla="*/ 248 w 3556"/>
                <a:gd name="T31" fmla="*/ 2206 h 2728"/>
                <a:gd name="T32" fmla="*/ 148 w 3556"/>
                <a:gd name="T33" fmla="*/ 2197 h 2728"/>
                <a:gd name="T34" fmla="*/ 50 w 3556"/>
                <a:gd name="T35" fmla="*/ 2195 h 2728"/>
                <a:gd name="T36" fmla="*/ 52 w 3556"/>
                <a:gd name="T37" fmla="*/ 2085 h 2728"/>
                <a:gd name="T38" fmla="*/ 251 w 3556"/>
                <a:gd name="T39" fmla="*/ 1746 h 2728"/>
                <a:gd name="T40" fmla="*/ 441 w 3556"/>
                <a:gd name="T41" fmla="*/ 1404 h 2728"/>
                <a:gd name="T42" fmla="*/ 626 w 3556"/>
                <a:gd name="T43" fmla="*/ 1059 h 2728"/>
                <a:gd name="T44" fmla="*/ 800 w 3556"/>
                <a:gd name="T45" fmla="*/ 785 h 2728"/>
                <a:gd name="T46" fmla="*/ 1558 w 3556"/>
                <a:gd name="T47" fmla="*/ 721 h 2728"/>
                <a:gd name="T48" fmla="*/ 1699 w 3556"/>
                <a:gd name="T49" fmla="*/ 662 h 2728"/>
                <a:gd name="T50" fmla="*/ 1833 w 3556"/>
                <a:gd name="T51" fmla="*/ 593 h 2728"/>
                <a:gd name="T52" fmla="*/ 1944 w 3556"/>
                <a:gd name="T53" fmla="*/ 491 h 2728"/>
                <a:gd name="T54" fmla="*/ 2090 w 3556"/>
                <a:gd name="T55" fmla="*/ 390 h 2728"/>
                <a:gd name="T56" fmla="*/ 2261 w 3556"/>
                <a:gd name="T57" fmla="*/ 313 h 2728"/>
                <a:gd name="T58" fmla="*/ 2435 w 3556"/>
                <a:gd name="T59" fmla="*/ 242 h 2728"/>
                <a:gd name="T60" fmla="*/ 2608 w 3556"/>
                <a:gd name="T61" fmla="*/ 167 h 2728"/>
                <a:gd name="T62" fmla="*/ 2752 w 3556"/>
                <a:gd name="T63" fmla="*/ 106 h 2728"/>
                <a:gd name="T64" fmla="*/ 2890 w 3556"/>
                <a:gd name="T65" fmla="*/ 54 h 2728"/>
                <a:gd name="T66" fmla="*/ 3032 w 3556"/>
                <a:gd name="T67" fmla="*/ 14 h 2728"/>
                <a:gd name="T68" fmla="*/ 3178 w 3556"/>
                <a:gd name="T69" fmla="*/ 0 h 2728"/>
                <a:gd name="T70" fmla="*/ 3276 w 3556"/>
                <a:gd name="T71" fmla="*/ 56 h 2728"/>
                <a:gd name="T72" fmla="*/ 3338 w 3556"/>
                <a:gd name="T73" fmla="*/ 136 h 2728"/>
                <a:gd name="T74" fmla="*/ 3318 w 3556"/>
                <a:gd name="T75" fmla="*/ 303 h 2728"/>
                <a:gd name="T76" fmla="*/ 3190 w 3556"/>
                <a:gd name="T77" fmla="*/ 447 h 2728"/>
                <a:gd name="T78" fmla="*/ 3013 w 3556"/>
                <a:gd name="T79" fmla="*/ 551 h 2728"/>
                <a:gd name="T80" fmla="*/ 2825 w 3556"/>
                <a:gd name="T81" fmla="*/ 648 h 2728"/>
                <a:gd name="T82" fmla="*/ 2637 w 3556"/>
                <a:gd name="T83" fmla="*/ 746 h 2728"/>
                <a:gd name="T84" fmla="*/ 2453 w 3556"/>
                <a:gd name="T85" fmla="*/ 848 h 2728"/>
                <a:gd name="T86" fmla="*/ 2990 w 3556"/>
                <a:gd name="T87" fmla="*/ 906 h 2728"/>
                <a:gd name="T88" fmla="*/ 3078 w 3556"/>
                <a:gd name="T89" fmla="*/ 883 h 2728"/>
                <a:gd name="T90" fmla="*/ 3149 w 3556"/>
                <a:gd name="T91" fmla="*/ 906 h 2728"/>
                <a:gd name="T92" fmla="*/ 3196 w 3556"/>
                <a:gd name="T93" fmla="*/ 955 h 2728"/>
                <a:gd name="T94" fmla="*/ 3290 w 3556"/>
                <a:gd name="T95" fmla="*/ 975 h 2728"/>
                <a:gd name="T96" fmla="*/ 3387 w 3556"/>
                <a:gd name="T97" fmla="*/ 986 h 2728"/>
                <a:gd name="T98" fmla="*/ 3485 w 3556"/>
                <a:gd name="T99" fmla="*/ 994 h 2728"/>
                <a:gd name="T100" fmla="*/ 3556 w 3556"/>
                <a:gd name="T101" fmla="*/ 1013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56" h="2728">
                  <a:moveTo>
                    <a:pt x="3529" y="1026"/>
                  </a:moveTo>
                  <a:lnTo>
                    <a:pt x="3489" y="1130"/>
                  </a:lnTo>
                  <a:lnTo>
                    <a:pt x="3447" y="1232"/>
                  </a:lnTo>
                  <a:lnTo>
                    <a:pt x="3405" y="1333"/>
                  </a:lnTo>
                  <a:lnTo>
                    <a:pt x="3362" y="1437"/>
                  </a:lnTo>
                  <a:lnTo>
                    <a:pt x="3320" y="1539"/>
                  </a:lnTo>
                  <a:lnTo>
                    <a:pt x="3276" y="1640"/>
                  </a:lnTo>
                  <a:lnTo>
                    <a:pt x="3234" y="1742"/>
                  </a:lnTo>
                  <a:lnTo>
                    <a:pt x="3190" y="1844"/>
                  </a:lnTo>
                  <a:lnTo>
                    <a:pt x="3148" y="1945"/>
                  </a:lnTo>
                  <a:lnTo>
                    <a:pt x="3103" y="2047"/>
                  </a:lnTo>
                  <a:lnTo>
                    <a:pt x="3059" y="2149"/>
                  </a:lnTo>
                  <a:lnTo>
                    <a:pt x="3017" y="2250"/>
                  </a:lnTo>
                  <a:lnTo>
                    <a:pt x="2973" y="2350"/>
                  </a:lnTo>
                  <a:lnTo>
                    <a:pt x="2929" y="2452"/>
                  </a:lnTo>
                  <a:lnTo>
                    <a:pt x="2887" y="2553"/>
                  </a:lnTo>
                  <a:lnTo>
                    <a:pt x="2842" y="2655"/>
                  </a:lnTo>
                  <a:lnTo>
                    <a:pt x="2829" y="2661"/>
                  </a:lnTo>
                  <a:lnTo>
                    <a:pt x="2819" y="2672"/>
                  </a:lnTo>
                  <a:lnTo>
                    <a:pt x="2814" y="2686"/>
                  </a:lnTo>
                  <a:lnTo>
                    <a:pt x="2810" y="2701"/>
                  </a:lnTo>
                  <a:lnTo>
                    <a:pt x="2804" y="2714"/>
                  </a:lnTo>
                  <a:lnTo>
                    <a:pt x="2798" y="2724"/>
                  </a:lnTo>
                  <a:lnTo>
                    <a:pt x="2787" y="2728"/>
                  </a:lnTo>
                  <a:lnTo>
                    <a:pt x="2769" y="2724"/>
                  </a:lnTo>
                  <a:lnTo>
                    <a:pt x="2791" y="2655"/>
                  </a:lnTo>
                  <a:lnTo>
                    <a:pt x="2720" y="2634"/>
                  </a:lnTo>
                  <a:lnTo>
                    <a:pt x="2647" y="2613"/>
                  </a:lnTo>
                  <a:lnTo>
                    <a:pt x="2576" y="2592"/>
                  </a:lnTo>
                  <a:lnTo>
                    <a:pt x="2503" y="2571"/>
                  </a:lnTo>
                  <a:lnTo>
                    <a:pt x="2432" y="2551"/>
                  </a:lnTo>
                  <a:lnTo>
                    <a:pt x="2359" y="2532"/>
                  </a:lnTo>
                  <a:lnTo>
                    <a:pt x="2286" y="2515"/>
                  </a:lnTo>
                  <a:lnTo>
                    <a:pt x="2213" y="2496"/>
                  </a:lnTo>
                  <a:lnTo>
                    <a:pt x="2140" y="2479"/>
                  </a:lnTo>
                  <a:lnTo>
                    <a:pt x="2065" y="2461"/>
                  </a:lnTo>
                  <a:lnTo>
                    <a:pt x="1992" y="2446"/>
                  </a:lnTo>
                  <a:lnTo>
                    <a:pt x="1917" y="2429"/>
                  </a:lnTo>
                  <a:lnTo>
                    <a:pt x="1844" y="2413"/>
                  </a:lnTo>
                  <a:lnTo>
                    <a:pt x="1770" y="2400"/>
                  </a:lnTo>
                  <a:lnTo>
                    <a:pt x="1695" y="2385"/>
                  </a:lnTo>
                  <a:lnTo>
                    <a:pt x="1620" y="2371"/>
                  </a:lnTo>
                  <a:lnTo>
                    <a:pt x="1545" y="2358"/>
                  </a:lnTo>
                  <a:lnTo>
                    <a:pt x="1470" y="2344"/>
                  </a:lnTo>
                  <a:lnTo>
                    <a:pt x="1395" y="2331"/>
                  </a:lnTo>
                  <a:lnTo>
                    <a:pt x="1319" y="2319"/>
                  </a:lnTo>
                  <a:lnTo>
                    <a:pt x="1244" y="2308"/>
                  </a:lnTo>
                  <a:lnTo>
                    <a:pt x="1167" y="2296"/>
                  </a:lnTo>
                  <a:lnTo>
                    <a:pt x="1092" y="2285"/>
                  </a:lnTo>
                  <a:lnTo>
                    <a:pt x="1015" y="2275"/>
                  </a:lnTo>
                  <a:lnTo>
                    <a:pt x="940" y="2266"/>
                  </a:lnTo>
                  <a:lnTo>
                    <a:pt x="864" y="2256"/>
                  </a:lnTo>
                  <a:lnTo>
                    <a:pt x="787" y="2246"/>
                  </a:lnTo>
                  <a:lnTo>
                    <a:pt x="710" y="2239"/>
                  </a:lnTo>
                  <a:lnTo>
                    <a:pt x="633" y="2229"/>
                  </a:lnTo>
                  <a:lnTo>
                    <a:pt x="557" y="2221"/>
                  </a:lnTo>
                  <a:lnTo>
                    <a:pt x="480" y="2216"/>
                  </a:lnTo>
                  <a:lnTo>
                    <a:pt x="403" y="2208"/>
                  </a:lnTo>
                  <a:lnTo>
                    <a:pt x="376" y="2210"/>
                  </a:lnTo>
                  <a:lnTo>
                    <a:pt x="351" y="2212"/>
                  </a:lnTo>
                  <a:lnTo>
                    <a:pt x="324" y="2212"/>
                  </a:lnTo>
                  <a:lnTo>
                    <a:pt x="299" y="2212"/>
                  </a:lnTo>
                  <a:lnTo>
                    <a:pt x="273" y="2210"/>
                  </a:lnTo>
                  <a:lnTo>
                    <a:pt x="248" y="2206"/>
                  </a:lnTo>
                  <a:lnTo>
                    <a:pt x="223" y="2204"/>
                  </a:lnTo>
                  <a:lnTo>
                    <a:pt x="198" y="2202"/>
                  </a:lnTo>
                  <a:lnTo>
                    <a:pt x="173" y="2198"/>
                  </a:lnTo>
                  <a:lnTo>
                    <a:pt x="148" y="2197"/>
                  </a:lnTo>
                  <a:lnTo>
                    <a:pt x="123" y="2195"/>
                  </a:lnTo>
                  <a:lnTo>
                    <a:pt x="98" y="2195"/>
                  </a:lnTo>
                  <a:lnTo>
                    <a:pt x="73" y="2195"/>
                  </a:lnTo>
                  <a:lnTo>
                    <a:pt x="50" y="2195"/>
                  </a:lnTo>
                  <a:lnTo>
                    <a:pt x="25" y="2198"/>
                  </a:lnTo>
                  <a:lnTo>
                    <a:pt x="0" y="2202"/>
                  </a:lnTo>
                  <a:lnTo>
                    <a:pt x="0" y="2170"/>
                  </a:lnTo>
                  <a:lnTo>
                    <a:pt x="52" y="2085"/>
                  </a:lnTo>
                  <a:lnTo>
                    <a:pt x="104" y="2001"/>
                  </a:lnTo>
                  <a:lnTo>
                    <a:pt x="154" y="1916"/>
                  </a:lnTo>
                  <a:lnTo>
                    <a:pt x="203" y="1832"/>
                  </a:lnTo>
                  <a:lnTo>
                    <a:pt x="251" y="1746"/>
                  </a:lnTo>
                  <a:lnTo>
                    <a:pt x="301" y="1661"/>
                  </a:lnTo>
                  <a:lnTo>
                    <a:pt x="347" y="1575"/>
                  </a:lnTo>
                  <a:lnTo>
                    <a:pt x="395" y="1489"/>
                  </a:lnTo>
                  <a:lnTo>
                    <a:pt x="441" y="1404"/>
                  </a:lnTo>
                  <a:lnTo>
                    <a:pt x="489" y="1318"/>
                  </a:lnTo>
                  <a:lnTo>
                    <a:pt x="534" y="1232"/>
                  </a:lnTo>
                  <a:lnTo>
                    <a:pt x="580" y="1145"/>
                  </a:lnTo>
                  <a:lnTo>
                    <a:pt x="626" y="1059"/>
                  </a:lnTo>
                  <a:lnTo>
                    <a:pt x="672" y="971"/>
                  </a:lnTo>
                  <a:lnTo>
                    <a:pt x="716" y="884"/>
                  </a:lnTo>
                  <a:lnTo>
                    <a:pt x="762" y="798"/>
                  </a:lnTo>
                  <a:lnTo>
                    <a:pt x="800" y="785"/>
                  </a:lnTo>
                  <a:lnTo>
                    <a:pt x="1459" y="777"/>
                  </a:lnTo>
                  <a:lnTo>
                    <a:pt x="1491" y="756"/>
                  </a:lnTo>
                  <a:lnTo>
                    <a:pt x="1524" y="739"/>
                  </a:lnTo>
                  <a:lnTo>
                    <a:pt x="1558" y="721"/>
                  </a:lnTo>
                  <a:lnTo>
                    <a:pt x="1593" y="706"/>
                  </a:lnTo>
                  <a:lnTo>
                    <a:pt x="1629" y="691"/>
                  </a:lnTo>
                  <a:lnTo>
                    <a:pt x="1664" y="675"/>
                  </a:lnTo>
                  <a:lnTo>
                    <a:pt x="1699" y="662"/>
                  </a:lnTo>
                  <a:lnTo>
                    <a:pt x="1735" y="645"/>
                  </a:lnTo>
                  <a:lnTo>
                    <a:pt x="1768" y="629"/>
                  </a:lnTo>
                  <a:lnTo>
                    <a:pt x="1802" y="612"/>
                  </a:lnTo>
                  <a:lnTo>
                    <a:pt x="1833" y="593"/>
                  </a:lnTo>
                  <a:lnTo>
                    <a:pt x="1864" y="572"/>
                  </a:lnTo>
                  <a:lnTo>
                    <a:pt x="1892" y="547"/>
                  </a:lnTo>
                  <a:lnTo>
                    <a:pt x="1919" y="520"/>
                  </a:lnTo>
                  <a:lnTo>
                    <a:pt x="1944" y="491"/>
                  </a:lnTo>
                  <a:lnTo>
                    <a:pt x="1965" y="457"/>
                  </a:lnTo>
                  <a:lnTo>
                    <a:pt x="2006" y="434"/>
                  </a:lnTo>
                  <a:lnTo>
                    <a:pt x="2048" y="411"/>
                  </a:lnTo>
                  <a:lnTo>
                    <a:pt x="2090" y="390"/>
                  </a:lnTo>
                  <a:lnTo>
                    <a:pt x="2132" y="368"/>
                  </a:lnTo>
                  <a:lnTo>
                    <a:pt x="2176" y="349"/>
                  </a:lnTo>
                  <a:lnTo>
                    <a:pt x="2219" y="330"/>
                  </a:lnTo>
                  <a:lnTo>
                    <a:pt x="2261" y="313"/>
                  </a:lnTo>
                  <a:lnTo>
                    <a:pt x="2305" y="294"/>
                  </a:lnTo>
                  <a:lnTo>
                    <a:pt x="2349" y="276"/>
                  </a:lnTo>
                  <a:lnTo>
                    <a:pt x="2391" y="259"/>
                  </a:lnTo>
                  <a:lnTo>
                    <a:pt x="2435" y="242"/>
                  </a:lnTo>
                  <a:lnTo>
                    <a:pt x="2478" y="223"/>
                  </a:lnTo>
                  <a:lnTo>
                    <a:pt x="2522" y="205"/>
                  </a:lnTo>
                  <a:lnTo>
                    <a:pt x="2564" y="186"/>
                  </a:lnTo>
                  <a:lnTo>
                    <a:pt x="2608" y="167"/>
                  </a:lnTo>
                  <a:lnTo>
                    <a:pt x="2650" y="146"/>
                  </a:lnTo>
                  <a:lnTo>
                    <a:pt x="2685" y="132"/>
                  </a:lnTo>
                  <a:lnTo>
                    <a:pt x="2718" y="121"/>
                  </a:lnTo>
                  <a:lnTo>
                    <a:pt x="2752" y="106"/>
                  </a:lnTo>
                  <a:lnTo>
                    <a:pt x="2787" y="92"/>
                  </a:lnTo>
                  <a:lnTo>
                    <a:pt x="2821" y="79"/>
                  </a:lnTo>
                  <a:lnTo>
                    <a:pt x="2856" y="65"/>
                  </a:lnTo>
                  <a:lnTo>
                    <a:pt x="2890" y="54"/>
                  </a:lnTo>
                  <a:lnTo>
                    <a:pt x="2925" y="40"/>
                  </a:lnTo>
                  <a:lnTo>
                    <a:pt x="2961" y="31"/>
                  </a:lnTo>
                  <a:lnTo>
                    <a:pt x="2996" y="21"/>
                  </a:lnTo>
                  <a:lnTo>
                    <a:pt x="3032" y="14"/>
                  </a:lnTo>
                  <a:lnTo>
                    <a:pt x="3067" y="6"/>
                  </a:lnTo>
                  <a:lnTo>
                    <a:pt x="3103" y="2"/>
                  </a:lnTo>
                  <a:lnTo>
                    <a:pt x="3140" y="0"/>
                  </a:lnTo>
                  <a:lnTo>
                    <a:pt x="3178" y="0"/>
                  </a:lnTo>
                  <a:lnTo>
                    <a:pt x="3215" y="4"/>
                  </a:lnTo>
                  <a:lnTo>
                    <a:pt x="3236" y="21"/>
                  </a:lnTo>
                  <a:lnTo>
                    <a:pt x="3255" y="38"/>
                  </a:lnTo>
                  <a:lnTo>
                    <a:pt x="3276" y="56"/>
                  </a:lnTo>
                  <a:lnTo>
                    <a:pt x="3297" y="75"/>
                  </a:lnTo>
                  <a:lnTo>
                    <a:pt x="3315" y="92"/>
                  </a:lnTo>
                  <a:lnTo>
                    <a:pt x="3328" y="113"/>
                  </a:lnTo>
                  <a:lnTo>
                    <a:pt x="3338" y="136"/>
                  </a:lnTo>
                  <a:lnTo>
                    <a:pt x="3343" y="163"/>
                  </a:lnTo>
                  <a:lnTo>
                    <a:pt x="3347" y="213"/>
                  </a:lnTo>
                  <a:lnTo>
                    <a:pt x="3338" y="259"/>
                  </a:lnTo>
                  <a:lnTo>
                    <a:pt x="3318" y="303"/>
                  </a:lnTo>
                  <a:lnTo>
                    <a:pt x="3293" y="343"/>
                  </a:lnTo>
                  <a:lnTo>
                    <a:pt x="3261" y="382"/>
                  </a:lnTo>
                  <a:lnTo>
                    <a:pt x="3226" y="416"/>
                  </a:lnTo>
                  <a:lnTo>
                    <a:pt x="3190" y="447"/>
                  </a:lnTo>
                  <a:lnTo>
                    <a:pt x="3153" y="478"/>
                  </a:lnTo>
                  <a:lnTo>
                    <a:pt x="3107" y="503"/>
                  </a:lnTo>
                  <a:lnTo>
                    <a:pt x="3059" y="526"/>
                  </a:lnTo>
                  <a:lnTo>
                    <a:pt x="3013" y="551"/>
                  </a:lnTo>
                  <a:lnTo>
                    <a:pt x="2965" y="574"/>
                  </a:lnTo>
                  <a:lnTo>
                    <a:pt x="2919" y="599"/>
                  </a:lnTo>
                  <a:lnTo>
                    <a:pt x="2871" y="624"/>
                  </a:lnTo>
                  <a:lnTo>
                    <a:pt x="2825" y="648"/>
                  </a:lnTo>
                  <a:lnTo>
                    <a:pt x="2777" y="672"/>
                  </a:lnTo>
                  <a:lnTo>
                    <a:pt x="2731" y="696"/>
                  </a:lnTo>
                  <a:lnTo>
                    <a:pt x="2685" y="721"/>
                  </a:lnTo>
                  <a:lnTo>
                    <a:pt x="2637" y="746"/>
                  </a:lnTo>
                  <a:lnTo>
                    <a:pt x="2591" y="771"/>
                  </a:lnTo>
                  <a:lnTo>
                    <a:pt x="2545" y="796"/>
                  </a:lnTo>
                  <a:lnTo>
                    <a:pt x="2499" y="823"/>
                  </a:lnTo>
                  <a:lnTo>
                    <a:pt x="2453" y="848"/>
                  </a:lnTo>
                  <a:lnTo>
                    <a:pt x="2407" y="873"/>
                  </a:lnTo>
                  <a:lnTo>
                    <a:pt x="2952" y="930"/>
                  </a:lnTo>
                  <a:lnTo>
                    <a:pt x="2971" y="917"/>
                  </a:lnTo>
                  <a:lnTo>
                    <a:pt x="2990" y="906"/>
                  </a:lnTo>
                  <a:lnTo>
                    <a:pt x="3011" y="896"/>
                  </a:lnTo>
                  <a:lnTo>
                    <a:pt x="3032" y="888"/>
                  </a:lnTo>
                  <a:lnTo>
                    <a:pt x="3055" y="884"/>
                  </a:lnTo>
                  <a:lnTo>
                    <a:pt x="3078" y="883"/>
                  </a:lnTo>
                  <a:lnTo>
                    <a:pt x="3100" y="883"/>
                  </a:lnTo>
                  <a:lnTo>
                    <a:pt x="3123" y="886"/>
                  </a:lnTo>
                  <a:lnTo>
                    <a:pt x="3138" y="896"/>
                  </a:lnTo>
                  <a:lnTo>
                    <a:pt x="3149" y="906"/>
                  </a:lnTo>
                  <a:lnTo>
                    <a:pt x="3159" y="917"/>
                  </a:lnTo>
                  <a:lnTo>
                    <a:pt x="3172" y="930"/>
                  </a:lnTo>
                  <a:lnTo>
                    <a:pt x="3172" y="950"/>
                  </a:lnTo>
                  <a:lnTo>
                    <a:pt x="3196" y="955"/>
                  </a:lnTo>
                  <a:lnTo>
                    <a:pt x="3219" y="961"/>
                  </a:lnTo>
                  <a:lnTo>
                    <a:pt x="3242" y="965"/>
                  </a:lnTo>
                  <a:lnTo>
                    <a:pt x="3267" y="971"/>
                  </a:lnTo>
                  <a:lnTo>
                    <a:pt x="3290" y="975"/>
                  </a:lnTo>
                  <a:lnTo>
                    <a:pt x="3315" y="977"/>
                  </a:lnTo>
                  <a:lnTo>
                    <a:pt x="3339" y="980"/>
                  </a:lnTo>
                  <a:lnTo>
                    <a:pt x="3364" y="982"/>
                  </a:lnTo>
                  <a:lnTo>
                    <a:pt x="3387" y="986"/>
                  </a:lnTo>
                  <a:lnTo>
                    <a:pt x="3412" y="988"/>
                  </a:lnTo>
                  <a:lnTo>
                    <a:pt x="3437" y="990"/>
                  </a:lnTo>
                  <a:lnTo>
                    <a:pt x="3462" y="992"/>
                  </a:lnTo>
                  <a:lnTo>
                    <a:pt x="3485" y="994"/>
                  </a:lnTo>
                  <a:lnTo>
                    <a:pt x="3510" y="996"/>
                  </a:lnTo>
                  <a:lnTo>
                    <a:pt x="3533" y="998"/>
                  </a:lnTo>
                  <a:lnTo>
                    <a:pt x="3556" y="1000"/>
                  </a:lnTo>
                  <a:lnTo>
                    <a:pt x="3556" y="1013"/>
                  </a:lnTo>
                  <a:lnTo>
                    <a:pt x="3549" y="1019"/>
                  </a:lnTo>
                  <a:lnTo>
                    <a:pt x="3539" y="1023"/>
                  </a:lnTo>
                  <a:lnTo>
                    <a:pt x="3529" y="10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2" name="Freeform 6">
              <a:extLst>
                <a:ext uri="{FF2B5EF4-FFF2-40B4-BE49-F238E27FC236}">
                  <a16:creationId xmlns:a16="http://schemas.microsoft.com/office/drawing/2014/main" id="{D6CBB79C-4BF0-EF45-BFFF-6B1C566AF975}"/>
                </a:ext>
              </a:extLst>
            </p:cNvPr>
            <p:cNvSpPr>
              <a:spLocks/>
            </p:cNvSpPr>
            <p:nvPr/>
          </p:nvSpPr>
          <p:spPr bwMode="auto">
            <a:xfrm>
              <a:off x="3705" y="2805"/>
              <a:ext cx="1704" cy="895"/>
            </a:xfrm>
            <a:custGeom>
              <a:avLst/>
              <a:gdLst>
                <a:gd name="T0" fmla="*/ 2520 w 3409"/>
                <a:gd name="T1" fmla="*/ 1734 h 1789"/>
                <a:gd name="T2" fmla="*/ 2238 w 3409"/>
                <a:gd name="T3" fmla="*/ 1671 h 1789"/>
                <a:gd name="T4" fmla="*/ 1958 w 3409"/>
                <a:gd name="T5" fmla="*/ 1609 h 1789"/>
                <a:gd name="T6" fmla="*/ 1678 w 3409"/>
                <a:gd name="T7" fmla="*/ 1554 h 1789"/>
                <a:gd name="T8" fmla="*/ 1396 w 3409"/>
                <a:gd name="T9" fmla="*/ 1500 h 1789"/>
                <a:gd name="T10" fmla="*/ 1110 w 3409"/>
                <a:gd name="T11" fmla="*/ 1448 h 1789"/>
                <a:gd name="T12" fmla="*/ 816 w 3409"/>
                <a:gd name="T13" fmla="*/ 1406 h 1789"/>
                <a:gd name="T14" fmla="*/ 526 w 3409"/>
                <a:gd name="T15" fmla="*/ 1379 h 1789"/>
                <a:gd name="T16" fmla="*/ 238 w 3409"/>
                <a:gd name="T17" fmla="*/ 1356 h 1789"/>
                <a:gd name="T18" fmla="*/ 46 w 3409"/>
                <a:gd name="T19" fmla="*/ 1258 h 1789"/>
                <a:gd name="T20" fmla="*/ 275 w 3409"/>
                <a:gd name="T21" fmla="*/ 846 h 1789"/>
                <a:gd name="T22" fmla="*/ 503 w 3409"/>
                <a:gd name="T23" fmla="*/ 433 h 1789"/>
                <a:gd name="T24" fmla="*/ 732 w 3409"/>
                <a:gd name="T25" fmla="*/ 21 h 1789"/>
                <a:gd name="T26" fmla="*/ 904 w 3409"/>
                <a:gd name="T27" fmla="*/ 7 h 1789"/>
                <a:gd name="T28" fmla="*/ 1087 w 3409"/>
                <a:gd name="T29" fmla="*/ 2 h 1789"/>
                <a:gd name="T30" fmla="*/ 1265 w 3409"/>
                <a:gd name="T31" fmla="*/ 5 h 1789"/>
                <a:gd name="T32" fmla="*/ 799 w 3409"/>
                <a:gd name="T33" fmla="*/ 312 h 1789"/>
                <a:gd name="T34" fmla="*/ 768 w 3409"/>
                <a:gd name="T35" fmla="*/ 416 h 1789"/>
                <a:gd name="T36" fmla="*/ 666 w 3409"/>
                <a:gd name="T37" fmla="*/ 456 h 1789"/>
                <a:gd name="T38" fmla="*/ 557 w 3409"/>
                <a:gd name="T39" fmla="*/ 533 h 1789"/>
                <a:gd name="T40" fmla="*/ 405 w 3409"/>
                <a:gd name="T41" fmla="*/ 727 h 1789"/>
                <a:gd name="T42" fmla="*/ 400 w 3409"/>
                <a:gd name="T43" fmla="*/ 823 h 1789"/>
                <a:gd name="T44" fmla="*/ 482 w 3409"/>
                <a:gd name="T45" fmla="*/ 869 h 1789"/>
                <a:gd name="T46" fmla="*/ 605 w 3409"/>
                <a:gd name="T47" fmla="*/ 840 h 1789"/>
                <a:gd name="T48" fmla="*/ 730 w 3409"/>
                <a:gd name="T49" fmla="*/ 815 h 1789"/>
                <a:gd name="T50" fmla="*/ 860 w 3409"/>
                <a:gd name="T51" fmla="*/ 800 h 1789"/>
                <a:gd name="T52" fmla="*/ 906 w 3409"/>
                <a:gd name="T53" fmla="*/ 690 h 1789"/>
                <a:gd name="T54" fmla="*/ 1023 w 3409"/>
                <a:gd name="T55" fmla="*/ 644 h 1789"/>
                <a:gd name="T56" fmla="*/ 1181 w 3409"/>
                <a:gd name="T57" fmla="*/ 585 h 1789"/>
                <a:gd name="T58" fmla="*/ 2110 w 3409"/>
                <a:gd name="T59" fmla="*/ 172 h 1789"/>
                <a:gd name="T60" fmla="*/ 2273 w 3409"/>
                <a:gd name="T61" fmla="*/ 103 h 1789"/>
                <a:gd name="T62" fmla="*/ 2442 w 3409"/>
                <a:gd name="T63" fmla="*/ 109 h 1789"/>
                <a:gd name="T64" fmla="*/ 2616 w 3409"/>
                <a:gd name="T65" fmla="*/ 126 h 1789"/>
                <a:gd name="T66" fmla="*/ 2789 w 3409"/>
                <a:gd name="T67" fmla="*/ 149 h 1789"/>
                <a:gd name="T68" fmla="*/ 2712 w 3409"/>
                <a:gd name="T69" fmla="*/ 236 h 1789"/>
                <a:gd name="T70" fmla="*/ 2584 w 3409"/>
                <a:gd name="T71" fmla="*/ 351 h 1789"/>
                <a:gd name="T72" fmla="*/ 2468 w 3409"/>
                <a:gd name="T73" fmla="*/ 481 h 1789"/>
                <a:gd name="T74" fmla="*/ 2449 w 3409"/>
                <a:gd name="T75" fmla="*/ 650 h 1789"/>
                <a:gd name="T76" fmla="*/ 2626 w 3409"/>
                <a:gd name="T77" fmla="*/ 685 h 1789"/>
                <a:gd name="T78" fmla="*/ 2810 w 3409"/>
                <a:gd name="T79" fmla="*/ 566 h 1789"/>
                <a:gd name="T80" fmla="*/ 2992 w 3409"/>
                <a:gd name="T81" fmla="*/ 401 h 1789"/>
                <a:gd name="T82" fmla="*/ 3042 w 3409"/>
                <a:gd name="T83" fmla="*/ 291 h 1789"/>
                <a:gd name="T84" fmla="*/ 2989 w 3409"/>
                <a:gd name="T85" fmla="*/ 251 h 1789"/>
                <a:gd name="T86" fmla="*/ 2879 w 3409"/>
                <a:gd name="T87" fmla="*/ 374 h 1789"/>
                <a:gd name="T88" fmla="*/ 2756 w 3409"/>
                <a:gd name="T89" fmla="*/ 477 h 1789"/>
                <a:gd name="T90" fmla="*/ 2616 w 3409"/>
                <a:gd name="T91" fmla="*/ 554 h 1789"/>
                <a:gd name="T92" fmla="*/ 2568 w 3409"/>
                <a:gd name="T93" fmla="*/ 571 h 1789"/>
                <a:gd name="T94" fmla="*/ 2645 w 3409"/>
                <a:gd name="T95" fmla="*/ 431 h 1789"/>
                <a:gd name="T96" fmla="*/ 2797 w 3409"/>
                <a:gd name="T97" fmla="*/ 309 h 1789"/>
                <a:gd name="T98" fmla="*/ 2962 w 3409"/>
                <a:gd name="T99" fmla="*/ 209 h 1789"/>
                <a:gd name="T100" fmla="*/ 3052 w 3409"/>
                <a:gd name="T101" fmla="*/ 192 h 1789"/>
                <a:gd name="T102" fmla="*/ 3104 w 3409"/>
                <a:gd name="T103" fmla="*/ 182 h 1789"/>
                <a:gd name="T104" fmla="*/ 3298 w 3409"/>
                <a:gd name="T105" fmla="*/ 211 h 1789"/>
                <a:gd name="T106" fmla="*/ 3336 w 3409"/>
                <a:gd name="T107" fmla="*/ 424 h 1789"/>
                <a:gd name="T108" fmla="*/ 3138 w 3409"/>
                <a:gd name="T109" fmla="*/ 917 h 1789"/>
                <a:gd name="T110" fmla="*/ 2923 w 3409"/>
                <a:gd name="T111" fmla="*/ 1404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09" h="1789">
                  <a:moveTo>
                    <a:pt x="2747" y="1789"/>
                  </a:moveTo>
                  <a:lnTo>
                    <a:pt x="2689" y="1776"/>
                  </a:lnTo>
                  <a:lnTo>
                    <a:pt x="2634" y="1761"/>
                  </a:lnTo>
                  <a:lnTo>
                    <a:pt x="2576" y="1747"/>
                  </a:lnTo>
                  <a:lnTo>
                    <a:pt x="2520" y="1734"/>
                  </a:lnTo>
                  <a:lnTo>
                    <a:pt x="2463" y="1720"/>
                  </a:lnTo>
                  <a:lnTo>
                    <a:pt x="2407" y="1707"/>
                  </a:lnTo>
                  <a:lnTo>
                    <a:pt x="2351" y="1695"/>
                  </a:lnTo>
                  <a:lnTo>
                    <a:pt x="2294" y="1682"/>
                  </a:lnTo>
                  <a:lnTo>
                    <a:pt x="2238" y="1671"/>
                  </a:lnTo>
                  <a:lnTo>
                    <a:pt x="2182" y="1657"/>
                  </a:lnTo>
                  <a:lnTo>
                    <a:pt x="2125" y="1646"/>
                  </a:lnTo>
                  <a:lnTo>
                    <a:pt x="2069" y="1632"/>
                  </a:lnTo>
                  <a:lnTo>
                    <a:pt x="2014" y="1621"/>
                  </a:lnTo>
                  <a:lnTo>
                    <a:pt x="1958" y="1609"/>
                  </a:lnTo>
                  <a:lnTo>
                    <a:pt x="1902" y="1598"/>
                  </a:lnTo>
                  <a:lnTo>
                    <a:pt x="1845" y="1586"/>
                  </a:lnTo>
                  <a:lnTo>
                    <a:pt x="1789" y="1575"/>
                  </a:lnTo>
                  <a:lnTo>
                    <a:pt x="1733" y="1563"/>
                  </a:lnTo>
                  <a:lnTo>
                    <a:pt x="1678" y="1554"/>
                  </a:lnTo>
                  <a:lnTo>
                    <a:pt x="1620" y="1542"/>
                  </a:lnTo>
                  <a:lnTo>
                    <a:pt x="1565" y="1530"/>
                  </a:lnTo>
                  <a:lnTo>
                    <a:pt x="1509" y="1521"/>
                  </a:lnTo>
                  <a:lnTo>
                    <a:pt x="1451" y="1509"/>
                  </a:lnTo>
                  <a:lnTo>
                    <a:pt x="1396" y="1500"/>
                  </a:lnTo>
                  <a:lnTo>
                    <a:pt x="1338" y="1488"/>
                  </a:lnTo>
                  <a:lnTo>
                    <a:pt x="1280" y="1479"/>
                  </a:lnTo>
                  <a:lnTo>
                    <a:pt x="1225" y="1469"/>
                  </a:lnTo>
                  <a:lnTo>
                    <a:pt x="1167" y="1460"/>
                  </a:lnTo>
                  <a:lnTo>
                    <a:pt x="1110" y="1448"/>
                  </a:lnTo>
                  <a:lnTo>
                    <a:pt x="1052" y="1438"/>
                  </a:lnTo>
                  <a:lnTo>
                    <a:pt x="994" y="1429"/>
                  </a:lnTo>
                  <a:lnTo>
                    <a:pt x="937" y="1419"/>
                  </a:lnTo>
                  <a:lnTo>
                    <a:pt x="876" y="1413"/>
                  </a:lnTo>
                  <a:lnTo>
                    <a:pt x="816" y="1406"/>
                  </a:lnTo>
                  <a:lnTo>
                    <a:pt x="757" y="1400"/>
                  </a:lnTo>
                  <a:lnTo>
                    <a:pt x="699" y="1394"/>
                  </a:lnTo>
                  <a:lnTo>
                    <a:pt x="641" y="1390"/>
                  </a:lnTo>
                  <a:lnTo>
                    <a:pt x="582" y="1385"/>
                  </a:lnTo>
                  <a:lnTo>
                    <a:pt x="526" y="1379"/>
                  </a:lnTo>
                  <a:lnTo>
                    <a:pt x="469" y="1373"/>
                  </a:lnTo>
                  <a:lnTo>
                    <a:pt x="411" y="1369"/>
                  </a:lnTo>
                  <a:lnTo>
                    <a:pt x="353" y="1366"/>
                  </a:lnTo>
                  <a:lnTo>
                    <a:pt x="296" y="1360"/>
                  </a:lnTo>
                  <a:lnTo>
                    <a:pt x="238" y="1356"/>
                  </a:lnTo>
                  <a:lnTo>
                    <a:pt x="179" y="1352"/>
                  </a:lnTo>
                  <a:lnTo>
                    <a:pt x="121" y="1348"/>
                  </a:lnTo>
                  <a:lnTo>
                    <a:pt x="60" y="1344"/>
                  </a:lnTo>
                  <a:lnTo>
                    <a:pt x="0" y="1341"/>
                  </a:lnTo>
                  <a:lnTo>
                    <a:pt x="46" y="1258"/>
                  </a:lnTo>
                  <a:lnTo>
                    <a:pt x="92" y="1176"/>
                  </a:lnTo>
                  <a:lnTo>
                    <a:pt x="139" y="1093"/>
                  </a:lnTo>
                  <a:lnTo>
                    <a:pt x="183" y="1011"/>
                  </a:lnTo>
                  <a:lnTo>
                    <a:pt x="229" y="928"/>
                  </a:lnTo>
                  <a:lnTo>
                    <a:pt x="275" y="846"/>
                  </a:lnTo>
                  <a:lnTo>
                    <a:pt x="321" y="763"/>
                  </a:lnTo>
                  <a:lnTo>
                    <a:pt x="367" y="681"/>
                  </a:lnTo>
                  <a:lnTo>
                    <a:pt x="413" y="598"/>
                  </a:lnTo>
                  <a:lnTo>
                    <a:pt x="459" y="516"/>
                  </a:lnTo>
                  <a:lnTo>
                    <a:pt x="503" y="433"/>
                  </a:lnTo>
                  <a:lnTo>
                    <a:pt x="549" y="351"/>
                  </a:lnTo>
                  <a:lnTo>
                    <a:pt x="595" y="268"/>
                  </a:lnTo>
                  <a:lnTo>
                    <a:pt x="641" y="186"/>
                  </a:lnTo>
                  <a:lnTo>
                    <a:pt x="685" y="103"/>
                  </a:lnTo>
                  <a:lnTo>
                    <a:pt x="732" y="21"/>
                  </a:lnTo>
                  <a:lnTo>
                    <a:pt x="764" y="19"/>
                  </a:lnTo>
                  <a:lnTo>
                    <a:pt x="799" y="15"/>
                  </a:lnTo>
                  <a:lnTo>
                    <a:pt x="833" y="13"/>
                  </a:lnTo>
                  <a:lnTo>
                    <a:pt x="868" y="9"/>
                  </a:lnTo>
                  <a:lnTo>
                    <a:pt x="904" y="7"/>
                  </a:lnTo>
                  <a:lnTo>
                    <a:pt x="941" y="5"/>
                  </a:lnTo>
                  <a:lnTo>
                    <a:pt x="977" y="4"/>
                  </a:lnTo>
                  <a:lnTo>
                    <a:pt x="1014" y="2"/>
                  </a:lnTo>
                  <a:lnTo>
                    <a:pt x="1050" y="2"/>
                  </a:lnTo>
                  <a:lnTo>
                    <a:pt x="1087" y="2"/>
                  </a:lnTo>
                  <a:lnTo>
                    <a:pt x="1123" y="0"/>
                  </a:lnTo>
                  <a:lnTo>
                    <a:pt x="1160" y="2"/>
                  </a:lnTo>
                  <a:lnTo>
                    <a:pt x="1196" y="2"/>
                  </a:lnTo>
                  <a:lnTo>
                    <a:pt x="1231" y="4"/>
                  </a:lnTo>
                  <a:lnTo>
                    <a:pt x="1265" y="5"/>
                  </a:lnTo>
                  <a:lnTo>
                    <a:pt x="1300" y="7"/>
                  </a:lnTo>
                  <a:lnTo>
                    <a:pt x="847" y="264"/>
                  </a:lnTo>
                  <a:lnTo>
                    <a:pt x="828" y="278"/>
                  </a:lnTo>
                  <a:lnTo>
                    <a:pt x="812" y="295"/>
                  </a:lnTo>
                  <a:lnTo>
                    <a:pt x="799" y="312"/>
                  </a:lnTo>
                  <a:lnTo>
                    <a:pt x="787" y="332"/>
                  </a:lnTo>
                  <a:lnTo>
                    <a:pt x="778" y="353"/>
                  </a:lnTo>
                  <a:lnTo>
                    <a:pt x="772" y="374"/>
                  </a:lnTo>
                  <a:lnTo>
                    <a:pt x="768" y="395"/>
                  </a:lnTo>
                  <a:lnTo>
                    <a:pt x="768" y="416"/>
                  </a:lnTo>
                  <a:lnTo>
                    <a:pt x="749" y="424"/>
                  </a:lnTo>
                  <a:lnTo>
                    <a:pt x="728" y="433"/>
                  </a:lnTo>
                  <a:lnTo>
                    <a:pt x="709" y="443"/>
                  </a:lnTo>
                  <a:lnTo>
                    <a:pt x="687" y="450"/>
                  </a:lnTo>
                  <a:lnTo>
                    <a:pt x="666" y="456"/>
                  </a:lnTo>
                  <a:lnTo>
                    <a:pt x="645" y="458"/>
                  </a:lnTo>
                  <a:lnTo>
                    <a:pt x="624" y="456"/>
                  </a:lnTo>
                  <a:lnTo>
                    <a:pt x="603" y="449"/>
                  </a:lnTo>
                  <a:lnTo>
                    <a:pt x="580" y="491"/>
                  </a:lnTo>
                  <a:lnTo>
                    <a:pt x="557" y="533"/>
                  </a:lnTo>
                  <a:lnTo>
                    <a:pt x="530" y="575"/>
                  </a:lnTo>
                  <a:lnTo>
                    <a:pt x="503" y="615"/>
                  </a:lnTo>
                  <a:lnTo>
                    <a:pt x="472" y="656"/>
                  </a:lnTo>
                  <a:lnTo>
                    <a:pt x="440" y="692"/>
                  </a:lnTo>
                  <a:lnTo>
                    <a:pt x="405" y="727"/>
                  </a:lnTo>
                  <a:lnTo>
                    <a:pt x="367" y="757"/>
                  </a:lnTo>
                  <a:lnTo>
                    <a:pt x="369" y="777"/>
                  </a:lnTo>
                  <a:lnTo>
                    <a:pt x="377" y="794"/>
                  </a:lnTo>
                  <a:lnTo>
                    <a:pt x="386" y="809"/>
                  </a:lnTo>
                  <a:lnTo>
                    <a:pt x="400" y="823"/>
                  </a:lnTo>
                  <a:lnTo>
                    <a:pt x="415" y="834"/>
                  </a:lnTo>
                  <a:lnTo>
                    <a:pt x="428" y="848"/>
                  </a:lnTo>
                  <a:lnTo>
                    <a:pt x="444" y="861"/>
                  </a:lnTo>
                  <a:lnTo>
                    <a:pt x="457" y="874"/>
                  </a:lnTo>
                  <a:lnTo>
                    <a:pt x="482" y="869"/>
                  </a:lnTo>
                  <a:lnTo>
                    <a:pt x="505" y="863"/>
                  </a:lnTo>
                  <a:lnTo>
                    <a:pt x="530" y="857"/>
                  </a:lnTo>
                  <a:lnTo>
                    <a:pt x="555" y="851"/>
                  </a:lnTo>
                  <a:lnTo>
                    <a:pt x="580" y="846"/>
                  </a:lnTo>
                  <a:lnTo>
                    <a:pt x="605" y="840"/>
                  </a:lnTo>
                  <a:lnTo>
                    <a:pt x="628" y="834"/>
                  </a:lnTo>
                  <a:lnTo>
                    <a:pt x="653" y="828"/>
                  </a:lnTo>
                  <a:lnTo>
                    <a:pt x="678" y="823"/>
                  </a:lnTo>
                  <a:lnTo>
                    <a:pt x="705" y="819"/>
                  </a:lnTo>
                  <a:lnTo>
                    <a:pt x="730" y="815"/>
                  </a:lnTo>
                  <a:lnTo>
                    <a:pt x="755" y="811"/>
                  </a:lnTo>
                  <a:lnTo>
                    <a:pt x="781" y="807"/>
                  </a:lnTo>
                  <a:lnTo>
                    <a:pt x="806" y="803"/>
                  </a:lnTo>
                  <a:lnTo>
                    <a:pt x="833" y="802"/>
                  </a:lnTo>
                  <a:lnTo>
                    <a:pt x="860" y="800"/>
                  </a:lnTo>
                  <a:lnTo>
                    <a:pt x="864" y="775"/>
                  </a:lnTo>
                  <a:lnTo>
                    <a:pt x="870" y="752"/>
                  </a:lnTo>
                  <a:lnTo>
                    <a:pt x="879" y="731"/>
                  </a:lnTo>
                  <a:lnTo>
                    <a:pt x="893" y="711"/>
                  </a:lnTo>
                  <a:lnTo>
                    <a:pt x="906" y="690"/>
                  </a:lnTo>
                  <a:lnTo>
                    <a:pt x="922" y="671"/>
                  </a:lnTo>
                  <a:lnTo>
                    <a:pt x="939" y="654"/>
                  </a:lnTo>
                  <a:lnTo>
                    <a:pt x="956" y="635"/>
                  </a:lnTo>
                  <a:lnTo>
                    <a:pt x="991" y="644"/>
                  </a:lnTo>
                  <a:lnTo>
                    <a:pt x="1023" y="644"/>
                  </a:lnTo>
                  <a:lnTo>
                    <a:pt x="1056" y="638"/>
                  </a:lnTo>
                  <a:lnTo>
                    <a:pt x="1087" y="627"/>
                  </a:lnTo>
                  <a:lnTo>
                    <a:pt x="1119" y="614"/>
                  </a:lnTo>
                  <a:lnTo>
                    <a:pt x="1150" y="598"/>
                  </a:lnTo>
                  <a:lnTo>
                    <a:pt x="1181" y="585"/>
                  </a:lnTo>
                  <a:lnTo>
                    <a:pt x="1211" y="571"/>
                  </a:lnTo>
                  <a:lnTo>
                    <a:pt x="1998" y="174"/>
                  </a:lnTo>
                  <a:lnTo>
                    <a:pt x="2039" y="180"/>
                  </a:lnTo>
                  <a:lnTo>
                    <a:pt x="2075" y="178"/>
                  </a:lnTo>
                  <a:lnTo>
                    <a:pt x="2110" y="172"/>
                  </a:lnTo>
                  <a:lnTo>
                    <a:pt x="2144" y="161"/>
                  </a:lnTo>
                  <a:lnTo>
                    <a:pt x="2177" y="149"/>
                  </a:lnTo>
                  <a:lnTo>
                    <a:pt x="2209" y="134"/>
                  </a:lnTo>
                  <a:lnTo>
                    <a:pt x="2240" y="119"/>
                  </a:lnTo>
                  <a:lnTo>
                    <a:pt x="2273" y="103"/>
                  </a:lnTo>
                  <a:lnTo>
                    <a:pt x="2305" y="103"/>
                  </a:lnTo>
                  <a:lnTo>
                    <a:pt x="2340" y="103"/>
                  </a:lnTo>
                  <a:lnTo>
                    <a:pt x="2372" y="105"/>
                  </a:lnTo>
                  <a:lnTo>
                    <a:pt x="2407" y="107"/>
                  </a:lnTo>
                  <a:lnTo>
                    <a:pt x="2442" y="109"/>
                  </a:lnTo>
                  <a:lnTo>
                    <a:pt x="2476" y="111"/>
                  </a:lnTo>
                  <a:lnTo>
                    <a:pt x="2511" y="115"/>
                  </a:lnTo>
                  <a:lnTo>
                    <a:pt x="2545" y="119"/>
                  </a:lnTo>
                  <a:lnTo>
                    <a:pt x="2582" y="122"/>
                  </a:lnTo>
                  <a:lnTo>
                    <a:pt x="2616" y="126"/>
                  </a:lnTo>
                  <a:lnTo>
                    <a:pt x="2651" y="130"/>
                  </a:lnTo>
                  <a:lnTo>
                    <a:pt x="2685" y="136"/>
                  </a:lnTo>
                  <a:lnTo>
                    <a:pt x="2720" y="140"/>
                  </a:lnTo>
                  <a:lnTo>
                    <a:pt x="2754" y="145"/>
                  </a:lnTo>
                  <a:lnTo>
                    <a:pt x="2789" y="149"/>
                  </a:lnTo>
                  <a:lnTo>
                    <a:pt x="2824" y="155"/>
                  </a:lnTo>
                  <a:lnTo>
                    <a:pt x="2795" y="174"/>
                  </a:lnTo>
                  <a:lnTo>
                    <a:pt x="2766" y="193"/>
                  </a:lnTo>
                  <a:lnTo>
                    <a:pt x="2739" y="215"/>
                  </a:lnTo>
                  <a:lnTo>
                    <a:pt x="2712" y="236"/>
                  </a:lnTo>
                  <a:lnTo>
                    <a:pt x="2685" y="257"/>
                  </a:lnTo>
                  <a:lnTo>
                    <a:pt x="2658" y="280"/>
                  </a:lnTo>
                  <a:lnTo>
                    <a:pt x="2634" y="303"/>
                  </a:lnTo>
                  <a:lnTo>
                    <a:pt x="2609" y="326"/>
                  </a:lnTo>
                  <a:lnTo>
                    <a:pt x="2584" y="351"/>
                  </a:lnTo>
                  <a:lnTo>
                    <a:pt x="2559" y="376"/>
                  </a:lnTo>
                  <a:lnTo>
                    <a:pt x="2536" y="401"/>
                  </a:lnTo>
                  <a:lnTo>
                    <a:pt x="2513" y="427"/>
                  </a:lnTo>
                  <a:lnTo>
                    <a:pt x="2490" y="454"/>
                  </a:lnTo>
                  <a:lnTo>
                    <a:pt x="2468" y="481"/>
                  </a:lnTo>
                  <a:lnTo>
                    <a:pt x="2447" y="510"/>
                  </a:lnTo>
                  <a:lnTo>
                    <a:pt x="2426" y="539"/>
                  </a:lnTo>
                  <a:lnTo>
                    <a:pt x="2424" y="579"/>
                  </a:lnTo>
                  <a:lnTo>
                    <a:pt x="2432" y="615"/>
                  </a:lnTo>
                  <a:lnTo>
                    <a:pt x="2449" y="650"/>
                  </a:lnTo>
                  <a:lnTo>
                    <a:pt x="2472" y="681"/>
                  </a:lnTo>
                  <a:lnTo>
                    <a:pt x="2513" y="704"/>
                  </a:lnTo>
                  <a:lnTo>
                    <a:pt x="2551" y="708"/>
                  </a:lnTo>
                  <a:lnTo>
                    <a:pt x="2587" y="702"/>
                  </a:lnTo>
                  <a:lnTo>
                    <a:pt x="2626" y="685"/>
                  </a:lnTo>
                  <a:lnTo>
                    <a:pt x="2662" y="662"/>
                  </a:lnTo>
                  <a:lnTo>
                    <a:pt x="2699" y="637"/>
                  </a:lnTo>
                  <a:lnTo>
                    <a:pt x="2733" y="614"/>
                  </a:lnTo>
                  <a:lnTo>
                    <a:pt x="2770" y="596"/>
                  </a:lnTo>
                  <a:lnTo>
                    <a:pt x="2810" y="566"/>
                  </a:lnTo>
                  <a:lnTo>
                    <a:pt x="2848" y="535"/>
                  </a:lnTo>
                  <a:lnTo>
                    <a:pt x="2887" y="502"/>
                  </a:lnTo>
                  <a:lnTo>
                    <a:pt x="2923" y="470"/>
                  </a:lnTo>
                  <a:lnTo>
                    <a:pt x="2958" y="435"/>
                  </a:lnTo>
                  <a:lnTo>
                    <a:pt x="2992" y="401"/>
                  </a:lnTo>
                  <a:lnTo>
                    <a:pt x="3027" y="364"/>
                  </a:lnTo>
                  <a:lnTo>
                    <a:pt x="3060" y="328"/>
                  </a:lnTo>
                  <a:lnTo>
                    <a:pt x="3056" y="316"/>
                  </a:lnTo>
                  <a:lnTo>
                    <a:pt x="3050" y="303"/>
                  </a:lnTo>
                  <a:lnTo>
                    <a:pt x="3042" y="291"/>
                  </a:lnTo>
                  <a:lnTo>
                    <a:pt x="3035" y="278"/>
                  </a:lnTo>
                  <a:lnTo>
                    <a:pt x="3025" y="268"/>
                  </a:lnTo>
                  <a:lnTo>
                    <a:pt x="3015" y="259"/>
                  </a:lnTo>
                  <a:lnTo>
                    <a:pt x="3002" y="253"/>
                  </a:lnTo>
                  <a:lnTo>
                    <a:pt x="2989" y="251"/>
                  </a:lnTo>
                  <a:lnTo>
                    <a:pt x="2967" y="276"/>
                  </a:lnTo>
                  <a:lnTo>
                    <a:pt x="2946" y="303"/>
                  </a:lnTo>
                  <a:lnTo>
                    <a:pt x="2925" y="326"/>
                  </a:lnTo>
                  <a:lnTo>
                    <a:pt x="2902" y="351"/>
                  </a:lnTo>
                  <a:lnTo>
                    <a:pt x="2879" y="374"/>
                  </a:lnTo>
                  <a:lnTo>
                    <a:pt x="2856" y="397"/>
                  </a:lnTo>
                  <a:lnTo>
                    <a:pt x="2831" y="418"/>
                  </a:lnTo>
                  <a:lnTo>
                    <a:pt x="2806" y="439"/>
                  </a:lnTo>
                  <a:lnTo>
                    <a:pt x="2781" y="460"/>
                  </a:lnTo>
                  <a:lnTo>
                    <a:pt x="2756" y="477"/>
                  </a:lnTo>
                  <a:lnTo>
                    <a:pt x="2729" y="497"/>
                  </a:lnTo>
                  <a:lnTo>
                    <a:pt x="2703" y="512"/>
                  </a:lnTo>
                  <a:lnTo>
                    <a:pt x="2674" y="527"/>
                  </a:lnTo>
                  <a:lnTo>
                    <a:pt x="2645" y="543"/>
                  </a:lnTo>
                  <a:lnTo>
                    <a:pt x="2616" y="554"/>
                  </a:lnTo>
                  <a:lnTo>
                    <a:pt x="2587" y="566"/>
                  </a:lnTo>
                  <a:lnTo>
                    <a:pt x="2582" y="566"/>
                  </a:lnTo>
                  <a:lnTo>
                    <a:pt x="2576" y="566"/>
                  </a:lnTo>
                  <a:lnTo>
                    <a:pt x="2570" y="566"/>
                  </a:lnTo>
                  <a:lnTo>
                    <a:pt x="2568" y="571"/>
                  </a:lnTo>
                  <a:lnTo>
                    <a:pt x="2547" y="552"/>
                  </a:lnTo>
                  <a:lnTo>
                    <a:pt x="2568" y="520"/>
                  </a:lnTo>
                  <a:lnTo>
                    <a:pt x="2593" y="489"/>
                  </a:lnTo>
                  <a:lnTo>
                    <a:pt x="2618" y="460"/>
                  </a:lnTo>
                  <a:lnTo>
                    <a:pt x="2645" y="431"/>
                  </a:lnTo>
                  <a:lnTo>
                    <a:pt x="2674" y="404"/>
                  </a:lnTo>
                  <a:lnTo>
                    <a:pt x="2703" y="380"/>
                  </a:lnTo>
                  <a:lnTo>
                    <a:pt x="2733" y="355"/>
                  </a:lnTo>
                  <a:lnTo>
                    <a:pt x="2764" y="332"/>
                  </a:lnTo>
                  <a:lnTo>
                    <a:pt x="2797" y="309"/>
                  </a:lnTo>
                  <a:lnTo>
                    <a:pt x="2829" y="287"/>
                  </a:lnTo>
                  <a:lnTo>
                    <a:pt x="2862" y="266"/>
                  </a:lnTo>
                  <a:lnTo>
                    <a:pt x="2895" y="247"/>
                  </a:lnTo>
                  <a:lnTo>
                    <a:pt x="2927" y="228"/>
                  </a:lnTo>
                  <a:lnTo>
                    <a:pt x="2962" y="209"/>
                  </a:lnTo>
                  <a:lnTo>
                    <a:pt x="2994" y="192"/>
                  </a:lnTo>
                  <a:lnTo>
                    <a:pt x="3027" y="174"/>
                  </a:lnTo>
                  <a:lnTo>
                    <a:pt x="3035" y="186"/>
                  </a:lnTo>
                  <a:lnTo>
                    <a:pt x="3044" y="190"/>
                  </a:lnTo>
                  <a:lnTo>
                    <a:pt x="3052" y="192"/>
                  </a:lnTo>
                  <a:lnTo>
                    <a:pt x="3061" y="190"/>
                  </a:lnTo>
                  <a:lnTo>
                    <a:pt x="3071" y="186"/>
                  </a:lnTo>
                  <a:lnTo>
                    <a:pt x="3081" y="182"/>
                  </a:lnTo>
                  <a:lnTo>
                    <a:pt x="3092" y="180"/>
                  </a:lnTo>
                  <a:lnTo>
                    <a:pt x="3104" y="182"/>
                  </a:lnTo>
                  <a:lnTo>
                    <a:pt x="3140" y="193"/>
                  </a:lnTo>
                  <a:lnTo>
                    <a:pt x="3177" y="201"/>
                  </a:lnTo>
                  <a:lnTo>
                    <a:pt x="3217" y="205"/>
                  </a:lnTo>
                  <a:lnTo>
                    <a:pt x="3257" y="209"/>
                  </a:lnTo>
                  <a:lnTo>
                    <a:pt x="3298" y="211"/>
                  </a:lnTo>
                  <a:lnTo>
                    <a:pt x="3336" y="215"/>
                  </a:lnTo>
                  <a:lnTo>
                    <a:pt x="3374" y="218"/>
                  </a:lnTo>
                  <a:lnTo>
                    <a:pt x="3409" y="224"/>
                  </a:lnTo>
                  <a:lnTo>
                    <a:pt x="3372" y="324"/>
                  </a:lnTo>
                  <a:lnTo>
                    <a:pt x="3336" y="424"/>
                  </a:lnTo>
                  <a:lnTo>
                    <a:pt x="3299" y="523"/>
                  </a:lnTo>
                  <a:lnTo>
                    <a:pt x="3259" y="623"/>
                  </a:lnTo>
                  <a:lnTo>
                    <a:pt x="3221" y="721"/>
                  </a:lnTo>
                  <a:lnTo>
                    <a:pt x="3179" y="819"/>
                  </a:lnTo>
                  <a:lnTo>
                    <a:pt x="3138" y="917"/>
                  </a:lnTo>
                  <a:lnTo>
                    <a:pt x="3096" y="1014"/>
                  </a:lnTo>
                  <a:lnTo>
                    <a:pt x="3054" y="1112"/>
                  </a:lnTo>
                  <a:lnTo>
                    <a:pt x="3010" y="1210"/>
                  </a:lnTo>
                  <a:lnTo>
                    <a:pt x="2967" y="1306"/>
                  </a:lnTo>
                  <a:lnTo>
                    <a:pt x="2923" y="1404"/>
                  </a:lnTo>
                  <a:lnTo>
                    <a:pt x="2879" y="1500"/>
                  </a:lnTo>
                  <a:lnTo>
                    <a:pt x="2835" y="1596"/>
                  </a:lnTo>
                  <a:lnTo>
                    <a:pt x="2791" y="1694"/>
                  </a:lnTo>
                  <a:lnTo>
                    <a:pt x="2747" y="1789"/>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3" name="Freeform 7">
              <a:extLst>
                <a:ext uri="{FF2B5EF4-FFF2-40B4-BE49-F238E27FC236}">
                  <a16:creationId xmlns:a16="http://schemas.microsoft.com/office/drawing/2014/main" id="{AFF71994-0740-AC48-B7D7-87957CE27B32}"/>
                </a:ext>
              </a:extLst>
            </p:cNvPr>
            <p:cNvSpPr>
              <a:spLocks/>
            </p:cNvSpPr>
            <p:nvPr/>
          </p:nvSpPr>
          <p:spPr bwMode="auto">
            <a:xfrm>
              <a:off x="4664" y="2445"/>
              <a:ext cx="663" cy="412"/>
            </a:xfrm>
            <a:custGeom>
              <a:avLst/>
              <a:gdLst>
                <a:gd name="T0" fmla="*/ 992 w 1326"/>
                <a:gd name="T1" fmla="*/ 430 h 825"/>
                <a:gd name="T2" fmla="*/ 888 w 1326"/>
                <a:gd name="T3" fmla="*/ 484 h 825"/>
                <a:gd name="T4" fmla="*/ 788 w 1326"/>
                <a:gd name="T5" fmla="*/ 539 h 825"/>
                <a:gd name="T6" fmla="*/ 687 w 1326"/>
                <a:gd name="T7" fmla="*/ 595 h 825"/>
                <a:gd name="T8" fmla="*/ 587 w 1326"/>
                <a:gd name="T9" fmla="*/ 649 h 825"/>
                <a:gd name="T10" fmla="*/ 487 w 1326"/>
                <a:gd name="T11" fmla="*/ 703 h 825"/>
                <a:gd name="T12" fmla="*/ 383 w 1326"/>
                <a:gd name="T13" fmla="*/ 754 h 825"/>
                <a:gd name="T14" fmla="*/ 278 w 1326"/>
                <a:gd name="T15" fmla="*/ 802 h 825"/>
                <a:gd name="T16" fmla="*/ 180 w 1326"/>
                <a:gd name="T17" fmla="*/ 825 h 825"/>
                <a:gd name="T18" fmla="*/ 186 w 1326"/>
                <a:gd name="T19" fmla="*/ 731 h 825"/>
                <a:gd name="T20" fmla="*/ 182 w 1326"/>
                <a:gd name="T21" fmla="*/ 633 h 825"/>
                <a:gd name="T22" fmla="*/ 155 w 1326"/>
                <a:gd name="T23" fmla="*/ 541 h 825"/>
                <a:gd name="T24" fmla="*/ 92 w 1326"/>
                <a:gd name="T25" fmla="*/ 467 h 825"/>
                <a:gd name="T26" fmla="*/ 69 w 1326"/>
                <a:gd name="T27" fmla="*/ 445 h 825"/>
                <a:gd name="T28" fmla="*/ 40 w 1326"/>
                <a:gd name="T29" fmla="*/ 434 h 825"/>
                <a:gd name="T30" fmla="*/ 13 w 1326"/>
                <a:gd name="T31" fmla="*/ 426 h 825"/>
                <a:gd name="T32" fmla="*/ 0 w 1326"/>
                <a:gd name="T33" fmla="*/ 411 h 825"/>
                <a:gd name="T34" fmla="*/ 238 w 1326"/>
                <a:gd name="T35" fmla="*/ 304 h 825"/>
                <a:gd name="T36" fmla="*/ 209 w 1326"/>
                <a:gd name="T37" fmla="*/ 374 h 825"/>
                <a:gd name="T38" fmla="*/ 224 w 1326"/>
                <a:gd name="T39" fmla="*/ 424 h 825"/>
                <a:gd name="T40" fmla="*/ 259 w 1326"/>
                <a:gd name="T41" fmla="*/ 438 h 825"/>
                <a:gd name="T42" fmla="*/ 297 w 1326"/>
                <a:gd name="T43" fmla="*/ 436 h 825"/>
                <a:gd name="T44" fmla="*/ 335 w 1326"/>
                <a:gd name="T45" fmla="*/ 432 h 825"/>
                <a:gd name="T46" fmla="*/ 368 w 1326"/>
                <a:gd name="T47" fmla="*/ 421 h 825"/>
                <a:gd name="T48" fmla="*/ 397 w 1326"/>
                <a:gd name="T49" fmla="*/ 401 h 825"/>
                <a:gd name="T50" fmla="*/ 420 w 1326"/>
                <a:gd name="T51" fmla="*/ 376 h 825"/>
                <a:gd name="T52" fmla="*/ 441 w 1326"/>
                <a:gd name="T53" fmla="*/ 350 h 825"/>
                <a:gd name="T54" fmla="*/ 1101 w 1326"/>
                <a:gd name="T55" fmla="*/ 33 h 825"/>
                <a:gd name="T56" fmla="*/ 1130 w 1326"/>
                <a:gd name="T57" fmla="*/ 64 h 825"/>
                <a:gd name="T58" fmla="*/ 1166 w 1326"/>
                <a:gd name="T59" fmla="*/ 64 h 825"/>
                <a:gd name="T60" fmla="*/ 1205 w 1326"/>
                <a:gd name="T61" fmla="*/ 50 h 825"/>
                <a:gd name="T62" fmla="*/ 1241 w 1326"/>
                <a:gd name="T63" fmla="*/ 33 h 825"/>
                <a:gd name="T64" fmla="*/ 1268 w 1326"/>
                <a:gd name="T65" fmla="*/ 6 h 825"/>
                <a:gd name="T66" fmla="*/ 1297 w 1326"/>
                <a:gd name="T67" fmla="*/ 14 h 825"/>
                <a:gd name="T68" fmla="*/ 1326 w 1326"/>
                <a:gd name="T69" fmla="*/ 93 h 825"/>
                <a:gd name="T70" fmla="*/ 1310 w 1326"/>
                <a:gd name="T71" fmla="*/ 179 h 825"/>
                <a:gd name="T72" fmla="*/ 1253 w 1326"/>
                <a:gd name="T73" fmla="*/ 248 h 825"/>
                <a:gd name="T74" fmla="*/ 1188 w 1326"/>
                <a:gd name="T75" fmla="*/ 305 h 825"/>
                <a:gd name="T76" fmla="*/ 1117 w 1326"/>
                <a:gd name="T77" fmla="*/ 355 h 825"/>
                <a:gd name="T78" fmla="*/ 1044 w 1326"/>
                <a:gd name="T79" fmla="*/ 403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rgbClr val="336699"/>
            </a:solidFill>
            <a:ln w="9525">
              <a:solidFill>
                <a:srgbClr val="0000CC"/>
              </a:solidFill>
              <a:round/>
              <a:headEnd/>
              <a:tailEnd/>
            </a:ln>
          </p:spPr>
          <p:txBody>
            <a:bodyPr/>
            <a:lstStyle/>
            <a:p>
              <a:endParaRPr lang="en-US"/>
            </a:p>
          </p:txBody>
        </p:sp>
        <p:sp>
          <p:nvSpPr>
            <p:cNvPr id="352264" name="Freeform 8">
              <a:extLst>
                <a:ext uri="{FF2B5EF4-FFF2-40B4-BE49-F238E27FC236}">
                  <a16:creationId xmlns:a16="http://schemas.microsoft.com/office/drawing/2014/main" id="{170576F3-CA4A-8545-8E8A-15DE60334CC6}"/>
                </a:ext>
              </a:extLst>
            </p:cNvPr>
            <p:cNvSpPr>
              <a:spLocks/>
            </p:cNvSpPr>
            <p:nvPr/>
          </p:nvSpPr>
          <p:spPr bwMode="auto">
            <a:xfrm>
              <a:off x="4789" y="2416"/>
              <a:ext cx="491" cy="228"/>
            </a:xfrm>
            <a:custGeom>
              <a:avLst/>
              <a:gdLst>
                <a:gd name="T0" fmla="*/ 916 w 983"/>
                <a:gd name="T1" fmla="*/ 32 h 456"/>
                <a:gd name="T2" fmla="*/ 818 w 983"/>
                <a:gd name="T3" fmla="*/ 69 h 456"/>
                <a:gd name="T4" fmla="*/ 722 w 983"/>
                <a:gd name="T5" fmla="*/ 109 h 456"/>
                <a:gd name="T6" fmla="*/ 626 w 983"/>
                <a:gd name="T7" fmla="*/ 150 h 456"/>
                <a:gd name="T8" fmla="*/ 530 w 983"/>
                <a:gd name="T9" fmla="*/ 192 h 456"/>
                <a:gd name="T10" fmla="*/ 436 w 983"/>
                <a:gd name="T11" fmla="*/ 232 h 456"/>
                <a:gd name="T12" fmla="*/ 338 w 983"/>
                <a:gd name="T13" fmla="*/ 272 h 456"/>
                <a:gd name="T14" fmla="*/ 242 w 983"/>
                <a:gd name="T15" fmla="*/ 311 h 456"/>
                <a:gd name="T16" fmla="*/ 144 w 983"/>
                <a:gd name="T17" fmla="*/ 345 h 456"/>
                <a:gd name="T18" fmla="*/ 134 w 983"/>
                <a:gd name="T19" fmla="*/ 366 h 456"/>
                <a:gd name="T20" fmla="*/ 142 w 983"/>
                <a:gd name="T21" fmla="*/ 384 h 456"/>
                <a:gd name="T22" fmla="*/ 148 w 983"/>
                <a:gd name="T23" fmla="*/ 403 h 456"/>
                <a:gd name="T24" fmla="*/ 134 w 983"/>
                <a:gd name="T25" fmla="*/ 422 h 456"/>
                <a:gd name="T26" fmla="*/ 106 w 983"/>
                <a:gd name="T27" fmla="*/ 437 h 456"/>
                <a:gd name="T28" fmla="*/ 75 w 983"/>
                <a:gd name="T29" fmla="*/ 451 h 456"/>
                <a:gd name="T30" fmla="*/ 42 w 983"/>
                <a:gd name="T31" fmla="*/ 456 h 456"/>
                <a:gd name="T32" fmla="*/ 8 w 983"/>
                <a:gd name="T33" fmla="*/ 449 h 456"/>
                <a:gd name="T34" fmla="*/ 8 w 983"/>
                <a:gd name="T35" fmla="*/ 403 h 456"/>
                <a:gd name="T36" fmla="*/ 25 w 983"/>
                <a:gd name="T37" fmla="*/ 359 h 456"/>
                <a:gd name="T38" fmla="*/ 115 w 983"/>
                <a:gd name="T39" fmla="*/ 303 h 456"/>
                <a:gd name="T40" fmla="*/ 209 w 983"/>
                <a:gd name="T41" fmla="*/ 253 h 456"/>
                <a:gd name="T42" fmla="*/ 303 w 983"/>
                <a:gd name="T43" fmla="*/ 209 h 456"/>
                <a:gd name="T44" fmla="*/ 399 w 983"/>
                <a:gd name="T45" fmla="*/ 167 h 456"/>
                <a:gd name="T46" fmla="*/ 497 w 983"/>
                <a:gd name="T47" fmla="*/ 128 h 456"/>
                <a:gd name="T48" fmla="*/ 593 w 983"/>
                <a:gd name="T49" fmla="*/ 90 h 456"/>
                <a:gd name="T50" fmla="*/ 691 w 983"/>
                <a:gd name="T51" fmla="*/ 52 h 456"/>
                <a:gd name="T52" fmla="*/ 789 w 983"/>
                <a:gd name="T53" fmla="*/ 11 h 456"/>
                <a:gd name="T54" fmla="*/ 839 w 983"/>
                <a:gd name="T55" fmla="*/ 0 h 456"/>
                <a:gd name="T56" fmla="*/ 889 w 983"/>
                <a:gd name="T57" fmla="*/ 0 h 456"/>
                <a:gd name="T58" fmla="*/ 937 w 983"/>
                <a:gd name="T59" fmla="*/ 9 h 456"/>
                <a:gd name="T60" fmla="*/ 983 w 983"/>
                <a:gd name="T61" fmla="*/ 25 h 456"/>
                <a:gd name="T62" fmla="*/ 975 w 983"/>
                <a:gd name="T63" fmla="*/ 48 h 456"/>
                <a:gd name="T64" fmla="*/ 958 w 983"/>
                <a:gd name="T65" fmla="*/ 61 h 456"/>
                <a:gd name="T66" fmla="*/ 937 w 983"/>
                <a:gd name="T67" fmla="*/ 69 h 456"/>
                <a:gd name="T68" fmla="*/ 916 w 983"/>
                <a:gd name="T69" fmla="*/ 7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5" name="Freeform 9">
              <a:extLst>
                <a:ext uri="{FF2B5EF4-FFF2-40B4-BE49-F238E27FC236}">
                  <a16:creationId xmlns:a16="http://schemas.microsoft.com/office/drawing/2014/main" id="{2A5BD379-EC84-8043-828E-AC39C78E3CBE}"/>
                </a:ext>
              </a:extLst>
            </p:cNvPr>
            <p:cNvSpPr>
              <a:spLocks/>
            </p:cNvSpPr>
            <p:nvPr/>
          </p:nvSpPr>
          <p:spPr bwMode="auto">
            <a:xfrm>
              <a:off x="4941" y="2860"/>
              <a:ext cx="284" cy="272"/>
            </a:xfrm>
            <a:custGeom>
              <a:avLst/>
              <a:gdLst>
                <a:gd name="T0" fmla="*/ 41 w 568"/>
                <a:gd name="T1" fmla="*/ 453 h 545"/>
                <a:gd name="T2" fmla="*/ 62 w 568"/>
                <a:gd name="T3" fmla="*/ 493 h 545"/>
                <a:gd name="T4" fmla="*/ 119 w 568"/>
                <a:gd name="T5" fmla="*/ 505 h 545"/>
                <a:gd name="T6" fmla="*/ 185 w 568"/>
                <a:gd name="T7" fmla="*/ 489 h 545"/>
                <a:gd name="T8" fmla="*/ 244 w 568"/>
                <a:gd name="T9" fmla="*/ 460 h 545"/>
                <a:gd name="T10" fmla="*/ 300 w 568"/>
                <a:gd name="T11" fmla="*/ 422 h 545"/>
                <a:gd name="T12" fmla="*/ 352 w 568"/>
                <a:gd name="T13" fmla="*/ 376 h 545"/>
                <a:gd name="T14" fmla="*/ 401 w 568"/>
                <a:gd name="T15" fmla="*/ 326 h 545"/>
                <a:gd name="T16" fmla="*/ 451 w 568"/>
                <a:gd name="T17" fmla="*/ 274 h 545"/>
                <a:gd name="T18" fmla="*/ 503 w 568"/>
                <a:gd name="T19" fmla="*/ 224 h 545"/>
                <a:gd name="T20" fmla="*/ 536 w 568"/>
                <a:gd name="T21" fmla="*/ 200 h 545"/>
                <a:gd name="T22" fmla="*/ 509 w 568"/>
                <a:gd name="T23" fmla="*/ 259 h 545"/>
                <a:gd name="T24" fmla="*/ 459 w 568"/>
                <a:gd name="T25" fmla="*/ 305 h 545"/>
                <a:gd name="T26" fmla="*/ 409 w 568"/>
                <a:gd name="T27" fmla="*/ 353 h 545"/>
                <a:gd name="T28" fmla="*/ 357 w 568"/>
                <a:gd name="T29" fmla="*/ 399 h 545"/>
                <a:gd name="T30" fmla="*/ 307 w 568"/>
                <a:gd name="T31" fmla="*/ 441 h 545"/>
                <a:gd name="T32" fmla="*/ 254 w 568"/>
                <a:gd name="T33" fmla="*/ 480 h 545"/>
                <a:gd name="T34" fmla="*/ 196 w 568"/>
                <a:gd name="T35" fmla="*/ 512 h 545"/>
                <a:gd name="T36" fmla="*/ 135 w 568"/>
                <a:gd name="T37" fmla="*/ 537 h 545"/>
                <a:gd name="T38" fmla="*/ 87 w 568"/>
                <a:gd name="T39" fmla="*/ 541 h 545"/>
                <a:gd name="T40" fmla="*/ 58 w 568"/>
                <a:gd name="T41" fmla="*/ 537 h 545"/>
                <a:gd name="T42" fmla="*/ 29 w 568"/>
                <a:gd name="T43" fmla="*/ 528 h 545"/>
                <a:gd name="T44" fmla="*/ 8 w 568"/>
                <a:gd name="T45" fmla="*/ 508 h 545"/>
                <a:gd name="T46" fmla="*/ 18 w 568"/>
                <a:gd name="T47" fmla="*/ 455 h 545"/>
                <a:gd name="T48" fmla="*/ 60 w 568"/>
                <a:gd name="T49" fmla="*/ 380 h 545"/>
                <a:gd name="T50" fmla="*/ 114 w 568"/>
                <a:gd name="T51" fmla="*/ 309 h 545"/>
                <a:gd name="T52" fmla="*/ 177 w 568"/>
                <a:gd name="T53" fmla="*/ 244 h 545"/>
                <a:gd name="T54" fmla="*/ 244 w 568"/>
                <a:gd name="T55" fmla="*/ 182 h 545"/>
                <a:gd name="T56" fmla="*/ 317 w 568"/>
                <a:gd name="T57" fmla="*/ 125 h 545"/>
                <a:gd name="T58" fmla="*/ 392 w 568"/>
                <a:gd name="T59" fmla="*/ 73 h 545"/>
                <a:gd name="T60" fmla="*/ 467 w 568"/>
                <a:gd name="T61" fmla="*/ 23 h 545"/>
                <a:gd name="T62" fmla="*/ 568 w 568"/>
                <a:gd name="T63" fmla="*/ 0 h 545"/>
                <a:gd name="T64" fmla="*/ 495 w 568"/>
                <a:gd name="T65" fmla="*/ 40 h 545"/>
                <a:gd name="T66" fmla="*/ 423 w 568"/>
                <a:gd name="T67" fmla="*/ 84 h 545"/>
                <a:gd name="T68" fmla="*/ 350 w 568"/>
                <a:gd name="T69" fmla="*/ 132 h 545"/>
                <a:gd name="T70" fmla="*/ 279 w 568"/>
                <a:gd name="T71" fmla="*/ 184 h 545"/>
                <a:gd name="T72" fmla="*/ 211 w 568"/>
                <a:gd name="T73" fmla="*/ 240 h 545"/>
                <a:gd name="T74" fmla="*/ 146 w 568"/>
                <a:gd name="T75" fmla="*/ 299 h 545"/>
                <a:gd name="T76" fmla="*/ 89 w 568"/>
                <a:gd name="T77" fmla="*/ 363 h 545"/>
                <a:gd name="T78" fmla="*/ 37 w 568"/>
                <a:gd name="T79" fmla="*/ 43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8" h="545">
                  <a:moveTo>
                    <a:pt x="37" y="430"/>
                  </a:moveTo>
                  <a:lnTo>
                    <a:pt x="41" y="453"/>
                  </a:lnTo>
                  <a:lnTo>
                    <a:pt x="48" y="476"/>
                  </a:lnTo>
                  <a:lnTo>
                    <a:pt x="62" y="493"/>
                  </a:lnTo>
                  <a:lnTo>
                    <a:pt x="83" y="506"/>
                  </a:lnTo>
                  <a:lnTo>
                    <a:pt x="119" y="505"/>
                  </a:lnTo>
                  <a:lnTo>
                    <a:pt x="152" y="499"/>
                  </a:lnTo>
                  <a:lnTo>
                    <a:pt x="185" y="489"/>
                  </a:lnTo>
                  <a:lnTo>
                    <a:pt x="215" y="476"/>
                  </a:lnTo>
                  <a:lnTo>
                    <a:pt x="244" y="460"/>
                  </a:lnTo>
                  <a:lnTo>
                    <a:pt x="273" y="443"/>
                  </a:lnTo>
                  <a:lnTo>
                    <a:pt x="300" y="422"/>
                  </a:lnTo>
                  <a:lnTo>
                    <a:pt x="327" y="401"/>
                  </a:lnTo>
                  <a:lnTo>
                    <a:pt x="352" y="376"/>
                  </a:lnTo>
                  <a:lnTo>
                    <a:pt x="376" y="353"/>
                  </a:lnTo>
                  <a:lnTo>
                    <a:pt x="401" y="326"/>
                  </a:lnTo>
                  <a:lnTo>
                    <a:pt x="426" y="301"/>
                  </a:lnTo>
                  <a:lnTo>
                    <a:pt x="451" y="274"/>
                  </a:lnTo>
                  <a:lnTo>
                    <a:pt x="476" y="249"/>
                  </a:lnTo>
                  <a:lnTo>
                    <a:pt x="503" y="224"/>
                  </a:lnTo>
                  <a:lnTo>
                    <a:pt x="530" y="200"/>
                  </a:lnTo>
                  <a:lnTo>
                    <a:pt x="536" y="200"/>
                  </a:lnTo>
                  <a:lnTo>
                    <a:pt x="536" y="238"/>
                  </a:lnTo>
                  <a:lnTo>
                    <a:pt x="509" y="259"/>
                  </a:lnTo>
                  <a:lnTo>
                    <a:pt x="484" y="282"/>
                  </a:lnTo>
                  <a:lnTo>
                    <a:pt x="459" y="305"/>
                  </a:lnTo>
                  <a:lnTo>
                    <a:pt x="434" y="328"/>
                  </a:lnTo>
                  <a:lnTo>
                    <a:pt x="409" y="353"/>
                  </a:lnTo>
                  <a:lnTo>
                    <a:pt x="382" y="376"/>
                  </a:lnTo>
                  <a:lnTo>
                    <a:pt x="357" y="399"/>
                  </a:lnTo>
                  <a:lnTo>
                    <a:pt x="332" y="420"/>
                  </a:lnTo>
                  <a:lnTo>
                    <a:pt x="307" y="441"/>
                  </a:lnTo>
                  <a:lnTo>
                    <a:pt x="281" y="460"/>
                  </a:lnTo>
                  <a:lnTo>
                    <a:pt x="254" y="480"/>
                  </a:lnTo>
                  <a:lnTo>
                    <a:pt x="225" y="497"/>
                  </a:lnTo>
                  <a:lnTo>
                    <a:pt x="196" y="512"/>
                  </a:lnTo>
                  <a:lnTo>
                    <a:pt x="165" y="526"/>
                  </a:lnTo>
                  <a:lnTo>
                    <a:pt x="135" y="537"/>
                  </a:lnTo>
                  <a:lnTo>
                    <a:pt x="102" y="545"/>
                  </a:lnTo>
                  <a:lnTo>
                    <a:pt x="87" y="541"/>
                  </a:lnTo>
                  <a:lnTo>
                    <a:pt x="71" y="539"/>
                  </a:lnTo>
                  <a:lnTo>
                    <a:pt x="58" y="537"/>
                  </a:lnTo>
                  <a:lnTo>
                    <a:pt x="43" y="533"/>
                  </a:lnTo>
                  <a:lnTo>
                    <a:pt x="29" y="528"/>
                  </a:lnTo>
                  <a:lnTo>
                    <a:pt x="18" y="520"/>
                  </a:lnTo>
                  <a:lnTo>
                    <a:pt x="8" y="508"/>
                  </a:lnTo>
                  <a:lnTo>
                    <a:pt x="0" y="493"/>
                  </a:lnTo>
                  <a:lnTo>
                    <a:pt x="18" y="455"/>
                  </a:lnTo>
                  <a:lnTo>
                    <a:pt x="37" y="416"/>
                  </a:lnTo>
                  <a:lnTo>
                    <a:pt x="60" y="380"/>
                  </a:lnTo>
                  <a:lnTo>
                    <a:pt x="87" y="343"/>
                  </a:lnTo>
                  <a:lnTo>
                    <a:pt x="114" y="309"/>
                  </a:lnTo>
                  <a:lnTo>
                    <a:pt x="144" y="276"/>
                  </a:lnTo>
                  <a:lnTo>
                    <a:pt x="177" y="244"/>
                  </a:lnTo>
                  <a:lnTo>
                    <a:pt x="209" y="213"/>
                  </a:lnTo>
                  <a:lnTo>
                    <a:pt x="244" y="182"/>
                  </a:lnTo>
                  <a:lnTo>
                    <a:pt x="281" y="154"/>
                  </a:lnTo>
                  <a:lnTo>
                    <a:pt x="317" y="125"/>
                  </a:lnTo>
                  <a:lnTo>
                    <a:pt x="355" y="98"/>
                  </a:lnTo>
                  <a:lnTo>
                    <a:pt x="392" y="73"/>
                  </a:lnTo>
                  <a:lnTo>
                    <a:pt x="430" y="48"/>
                  </a:lnTo>
                  <a:lnTo>
                    <a:pt x="467" y="23"/>
                  </a:lnTo>
                  <a:lnTo>
                    <a:pt x="503" y="0"/>
                  </a:lnTo>
                  <a:lnTo>
                    <a:pt x="568" y="0"/>
                  </a:lnTo>
                  <a:lnTo>
                    <a:pt x="532" y="19"/>
                  </a:lnTo>
                  <a:lnTo>
                    <a:pt x="495" y="40"/>
                  </a:lnTo>
                  <a:lnTo>
                    <a:pt x="459" y="61"/>
                  </a:lnTo>
                  <a:lnTo>
                    <a:pt x="423" y="84"/>
                  </a:lnTo>
                  <a:lnTo>
                    <a:pt x="386" y="107"/>
                  </a:lnTo>
                  <a:lnTo>
                    <a:pt x="350" y="132"/>
                  </a:lnTo>
                  <a:lnTo>
                    <a:pt x="315" y="157"/>
                  </a:lnTo>
                  <a:lnTo>
                    <a:pt x="279" y="184"/>
                  </a:lnTo>
                  <a:lnTo>
                    <a:pt x="244" y="211"/>
                  </a:lnTo>
                  <a:lnTo>
                    <a:pt x="211" y="240"/>
                  </a:lnTo>
                  <a:lnTo>
                    <a:pt x="179" y="269"/>
                  </a:lnTo>
                  <a:lnTo>
                    <a:pt x="146" y="299"/>
                  </a:lnTo>
                  <a:lnTo>
                    <a:pt x="117" y="330"/>
                  </a:lnTo>
                  <a:lnTo>
                    <a:pt x="89" y="363"/>
                  </a:lnTo>
                  <a:lnTo>
                    <a:pt x="62" y="395"/>
                  </a:lnTo>
                  <a:lnTo>
                    <a:pt x="37" y="43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6" name="Freeform 10">
              <a:extLst>
                <a:ext uri="{FF2B5EF4-FFF2-40B4-BE49-F238E27FC236}">
                  <a16:creationId xmlns:a16="http://schemas.microsoft.com/office/drawing/2014/main" id="{4B6B4DC3-6B28-B84A-988A-DB3B5CC79D5C}"/>
                </a:ext>
              </a:extLst>
            </p:cNvPr>
            <p:cNvSpPr>
              <a:spLocks/>
            </p:cNvSpPr>
            <p:nvPr/>
          </p:nvSpPr>
          <p:spPr bwMode="auto">
            <a:xfrm>
              <a:off x="4653" y="2677"/>
              <a:ext cx="89" cy="180"/>
            </a:xfrm>
            <a:custGeom>
              <a:avLst/>
              <a:gdLst>
                <a:gd name="T0" fmla="*/ 159 w 178"/>
                <a:gd name="T1" fmla="*/ 360 h 360"/>
                <a:gd name="T2" fmla="*/ 159 w 178"/>
                <a:gd name="T3" fmla="*/ 310 h 360"/>
                <a:gd name="T4" fmla="*/ 153 w 178"/>
                <a:gd name="T5" fmla="*/ 259 h 360"/>
                <a:gd name="T6" fmla="*/ 142 w 178"/>
                <a:gd name="T7" fmla="*/ 207 h 360"/>
                <a:gd name="T8" fmla="*/ 126 w 178"/>
                <a:gd name="T9" fmla="*/ 157 h 360"/>
                <a:gd name="T10" fmla="*/ 103 w 178"/>
                <a:gd name="T11" fmla="*/ 111 h 360"/>
                <a:gd name="T12" fmla="*/ 74 w 178"/>
                <a:gd name="T13" fmla="*/ 69 h 360"/>
                <a:gd name="T14" fmla="*/ 40 w 178"/>
                <a:gd name="T15" fmla="*/ 32 h 360"/>
                <a:gd name="T16" fmla="*/ 0 w 178"/>
                <a:gd name="T17" fmla="*/ 2 h 360"/>
                <a:gd name="T18" fmla="*/ 13 w 178"/>
                <a:gd name="T19" fmla="*/ 0 h 360"/>
                <a:gd name="T20" fmla="*/ 26 w 178"/>
                <a:gd name="T21" fmla="*/ 0 h 360"/>
                <a:gd name="T22" fmla="*/ 38 w 178"/>
                <a:gd name="T23" fmla="*/ 3 h 360"/>
                <a:gd name="T24" fmla="*/ 51 w 178"/>
                <a:gd name="T25" fmla="*/ 9 h 360"/>
                <a:gd name="T26" fmla="*/ 63 w 178"/>
                <a:gd name="T27" fmla="*/ 17 h 360"/>
                <a:gd name="T28" fmla="*/ 74 w 178"/>
                <a:gd name="T29" fmla="*/ 27 h 360"/>
                <a:gd name="T30" fmla="*/ 86 w 178"/>
                <a:gd name="T31" fmla="*/ 34 h 360"/>
                <a:gd name="T32" fmla="*/ 95 w 178"/>
                <a:gd name="T33" fmla="*/ 42 h 360"/>
                <a:gd name="T34" fmla="*/ 117 w 178"/>
                <a:gd name="T35" fmla="*/ 76 h 360"/>
                <a:gd name="T36" fmla="*/ 136 w 178"/>
                <a:gd name="T37" fmla="*/ 113 h 360"/>
                <a:gd name="T38" fmla="*/ 153 w 178"/>
                <a:gd name="T39" fmla="*/ 153 h 360"/>
                <a:gd name="T40" fmla="*/ 168 w 178"/>
                <a:gd name="T41" fmla="*/ 191 h 360"/>
                <a:gd name="T42" fmla="*/ 176 w 178"/>
                <a:gd name="T43" fmla="*/ 234 h 360"/>
                <a:gd name="T44" fmla="*/ 178 w 178"/>
                <a:gd name="T45" fmla="*/ 276 h 360"/>
                <a:gd name="T46" fmla="*/ 174 w 178"/>
                <a:gd name="T47" fmla="*/ 318 h 360"/>
                <a:gd name="T48" fmla="*/ 159 w 178"/>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7" name="Freeform 11">
              <a:extLst>
                <a:ext uri="{FF2B5EF4-FFF2-40B4-BE49-F238E27FC236}">
                  <a16:creationId xmlns:a16="http://schemas.microsoft.com/office/drawing/2014/main" id="{77235544-112E-964D-995C-BF8C9FBE730E}"/>
                </a:ext>
              </a:extLst>
            </p:cNvPr>
            <p:cNvSpPr>
              <a:spLocks/>
            </p:cNvSpPr>
            <p:nvPr/>
          </p:nvSpPr>
          <p:spPr bwMode="auto">
            <a:xfrm>
              <a:off x="4112" y="2701"/>
              <a:ext cx="595" cy="403"/>
            </a:xfrm>
            <a:custGeom>
              <a:avLst/>
              <a:gdLst>
                <a:gd name="T0" fmla="*/ 1127 w 1192"/>
                <a:gd name="T1" fmla="*/ 362 h 805"/>
                <a:gd name="T2" fmla="*/ 1013 w 1192"/>
                <a:gd name="T3" fmla="*/ 422 h 805"/>
                <a:gd name="T4" fmla="*/ 898 w 1192"/>
                <a:gd name="T5" fmla="*/ 481 h 805"/>
                <a:gd name="T6" fmla="*/ 783 w 1192"/>
                <a:gd name="T7" fmla="*/ 541 h 805"/>
                <a:gd name="T8" fmla="*/ 668 w 1192"/>
                <a:gd name="T9" fmla="*/ 598 h 805"/>
                <a:gd name="T10" fmla="*/ 553 w 1192"/>
                <a:gd name="T11" fmla="*/ 656 h 805"/>
                <a:gd name="T12" fmla="*/ 436 w 1192"/>
                <a:gd name="T13" fmla="*/ 711 h 805"/>
                <a:gd name="T14" fmla="*/ 321 w 1192"/>
                <a:gd name="T15" fmla="*/ 765 h 805"/>
                <a:gd name="T16" fmla="*/ 192 w 1192"/>
                <a:gd name="T17" fmla="*/ 805 h 805"/>
                <a:gd name="T18" fmla="*/ 232 w 1192"/>
                <a:gd name="T19" fmla="*/ 777 h 805"/>
                <a:gd name="T20" fmla="*/ 242 w 1192"/>
                <a:gd name="T21" fmla="*/ 736 h 805"/>
                <a:gd name="T22" fmla="*/ 230 w 1192"/>
                <a:gd name="T23" fmla="*/ 690 h 805"/>
                <a:gd name="T24" fmla="*/ 205 w 1192"/>
                <a:gd name="T25" fmla="*/ 652 h 805"/>
                <a:gd name="T26" fmla="*/ 173 w 1192"/>
                <a:gd name="T27" fmla="*/ 613 h 805"/>
                <a:gd name="T28" fmla="*/ 134 w 1192"/>
                <a:gd name="T29" fmla="*/ 579 h 805"/>
                <a:gd name="T30" fmla="*/ 94 w 1192"/>
                <a:gd name="T31" fmla="*/ 554 h 805"/>
                <a:gd name="T32" fmla="*/ 50 w 1192"/>
                <a:gd name="T33" fmla="*/ 537 h 805"/>
                <a:gd name="T34" fmla="*/ 29 w 1192"/>
                <a:gd name="T35" fmla="*/ 569 h 805"/>
                <a:gd name="T36" fmla="*/ 0 w 1192"/>
                <a:gd name="T37" fmla="*/ 583 h 805"/>
                <a:gd name="T38" fmla="*/ 86 w 1192"/>
                <a:gd name="T39" fmla="*/ 491 h 805"/>
                <a:gd name="T40" fmla="*/ 209 w 1192"/>
                <a:gd name="T41" fmla="*/ 414 h 805"/>
                <a:gd name="T42" fmla="*/ 332 w 1192"/>
                <a:gd name="T43" fmla="*/ 343 h 805"/>
                <a:gd name="T44" fmla="*/ 457 w 1192"/>
                <a:gd name="T45" fmla="*/ 276 h 805"/>
                <a:gd name="T46" fmla="*/ 584 w 1192"/>
                <a:gd name="T47" fmla="*/ 211 h 805"/>
                <a:gd name="T48" fmla="*/ 710 w 1192"/>
                <a:gd name="T49" fmla="*/ 149 h 805"/>
                <a:gd name="T50" fmla="*/ 837 w 1192"/>
                <a:gd name="T51" fmla="*/ 88 h 805"/>
                <a:gd name="T52" fmla="*/ 965 w 1192"/>
                <a:gd name="T53" fmla="*/ 28 h 805"/>
                <a:gd name="T54" fmla="*/ 1052 w 1192"/>
                <a:gd name="T55" fmla="*/ 5 h 805"/>
                <a:gd name="T56" fmla="*/ 1090 w 1192"/>
                <a:gd name="T57" fmla="*/ 26 h 805"/>
                <a:gd name="T58" fmla="*/ 1123 w 1192"/>
                <a:gd name="T59" fmla="*/ 57 h 805"/>
                <a:gd name="T60" fmla="*/ 1148 w 1192"/>
                <a:gd name="T61" fmla="*/ 94 h 805"/>
                <a:gd name="T62" fmla="*/ 1173 w 1192"/>
                <a:gd name="T63" fmla="*/ 165 h 805"/>
                <a:gd name="T64" fmla="*/ 1192 w 1192"/>
                <a:gd name="T65" fmla="*/ 274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rgbClr val="336699"/>
            </a:solidFill>
            <a:ln w="9525">
              <a:solidFill>
                <a:srgbClr val="003399"/>
              </a:solidFill>
              <a:round/>
              <a:headEnd/>
              <a:tailEnd/>
            </a:ln>
          </p:spPr>
          <p:txBody>
            <a:bodyPr/>
            <a:lstStyle/>
            <a:p>
              <a:endParaRPr lang="en-US"/>
            </a:p>
          </p:txBody>
        </p:sp>
        <p:sp>
          <p:nvSpPr>
            <p:cNvPr id="352268" name="Freeform 12">
              <a:extLst>
                <a:ext uri="{FF2B5EF4-FFF2-40B4-BE49-F238E27FC236}">
                  <a16:creationId xmlns:a16="http://schemas.microsoft.com/office/drawing/2014/main" id="{79E87EA0-0F29-0E4E-8804-32DBE2220BB3}"/>
                </a:ext>
              </a:extLst>
            </p:cNvPr>
            <p:cNvSpPr>
              <a:spLocks/>
            </p:cNvSpPr>
            <p:nvPr/>
          </p:nvSpPr>
          <p:spPr bwMode="auto">
            <a:xfrm>
              <a:off x="3906" y="2997"/>
              <a:ext cx="308" cy="227"/>
            </a:xfrm>
            <a:custGeom>
              <a:avLst/>
              <a:gdLst>
                <a:gd name="T0" fmla="*/ 496 w 616"/>
                <a:gd name="T1" fmla="*/ 242 h 455"/>
                <a:gd name="T2" fmla="*/ 467 w 616"/>
                <a:gd name="T3" fmla="*/ 280 h 455"/>
                <a:gd name="T4" fmla="*/ 442 w 616"/>
                <a:gd name="T5" fmla="*/ 319 h 455"/>
                <a:gd name="T6" fmla="*/ 421 w 616"/>
                <a:gd name="T7" fmla="*/ 359 h 455"/>
                <a:gd name="T8" fmla="*/ 390 w 616"/>
                <a:gd name="T9" fmla="*/ 384 h 455"/>
                <a:gd name="T10" fmla="*/ 346 w 616"/>
                <a:gd name="T11" fmla="*/ 390 h 455"/>
                <a:gd name="T12" fmla="*/ 304 w 616"/>
                <a:gd name="T13" fmla="*/ 397 h 455"/>
                <a:gd name="T14" fmla="*/ 259 w 616"/>
                <a:gd name="T15" fmla="*/ 407 h 455"/>
                <a:gd name="T16" fmla="*/ 219 w 616"/>
                <a:gd name="T17" fmla="*/ 417 h 455"/>
                <a:gd name="T18" fmla="*/ 177 w 616"/>
                <a:gd name="T19" fmla="*/ 426 h 455"/>
                <a:gd name="T20" fmla="*/ 135 w 616"/>
                <a:gd name="T21" fmla="*/ 438 h 455"/>
                <a:gd name="T22" fmla="*/ 94 w 616"/>
                <a:gd name="T23" fmla="*/ 449 h 455"/>
                <a:gd name="T24" fmla="*/ 54 w 616"/>
                <a:gd name="T25" fmla="*/ 438 h 455"/>
                <a:gd name="T26" fmla="*/ 119 w 616"/>
                <a:gd name="T27" fmla="*/ 388 h 455"/>
                <a:gd name="T28" fmla="*/ 192 w 616"/>
                <a:gd name="T29" fmla="*/ 346 h 455"/>
                <a:gd name="T30" fmla="*/ 269 w 616"/>
                <a:gd name="T31" fmla="*/ 313 h 455"/>
                <a:gd name="T32" fmla="*/ 348 w 616"/>
                <a:gd name="T33" fmla="*/ 298 h 455"/>
                <a:gd name="T34" fmla="*/ 378 w 616"/>
                <a:gd name="T35" fmla="*/ 257 h 455"/>
                <a:gd name="T36" fmla="*/ 375 w 616"/>
                <a:gd name="T37" fmla="*/ 206 h 455"/>
                <a:gd name="T38" fmla="*/ 355 w 616"/>
                <a:gd name="T39" fmla="*/ 186 h 455"/>
                <a:gd name="T40" fmla="*/ 332 w 616"/>
                <a:gd name="T41" fmla="*/ 173 h 455"/>
                <a:gd name="T42" fmla="*/ 307 w 616"/>
                <a:gd name="T43" fmla="*/ 169 h 455"/>
                <a:gd name="T44" fmla="*/ 282 w 616"/>
                <a:gd name="T45" fmla="*/ 183 h 455"/>
                <a:gd name="T46" fmla="*/ 263 w 616"/>
                <a:gd name="T47" fmla="*/ 196 h 455"/>
                <a:gd name="T48" fmla="*/ 242 w 616"/>
                <a:gd name="T49" fmla="*/ 215 h 455"/>
                <a:gd name="T50" fmla="*/ 231 w 616"/>
                <a:gd name="T51" fmla="*/ 238 h 455"/>
                <a:gd name="T52" fmla="*/ 238 w 616"/>
                <a:gd name="T53" fmla="*/ 265 h 455"/>
                <a:gd name="T54" fmla="*/ 185 w 616"/>
                <a:gd name="T55" fmla="*/ 303 h 455"/>
                <a:gd name="T56" fmla="*/ 127 w 616"/>
                <a:gd name="T57" fmla="*/ 344 h 455"/>
                <a:gd name="T58" fmla="*/ 68 w 616"/>
                <a:gd name="T59" fmla="*/ 376 h 455"/>
                <a:gd name="T60" fmla="*/ 8 w 616"/>
                <a:gd name="T61" fmla="*/ 397 h 455"/>
                <a:gd name="T62" fmla="*/ 2 w 616"/>
                <a:gd name="T63" fmla="*/ 390 h 455"/>
                <a:gd name="T64" fmla="*/ 0 w 616"/>
                <a:gd name="T65" fmla="*/ 374 h 455"/>
                <a:gd name="T66" fmla="*/ 68 w 616"/>
                <a:gd name="T67" fmla="*/ 323 h 455"/>
                <a:gd name="T68" fmla="*/ 121 w 616"/>
                <a:gd name="T69" fmla="*/ 255 h 455"/>
                <a:gd name="T70" fmla="*/ 169 w 616"/>
                <a:gd name="T71" fmla="*/ 185 h 455"/>
                <a:gd name="T72" fmla="*/ 213 w 616"/>
                <a:gd name="T73" fmla="*/ 117 h 455"/>
                <a:gd name="T74" fmla="*/ 282 w 616"/>
                <a:gd name="T75" fmla="*/ 98 h 455"/>
                <a:gd name="T76" fmla="*/ 350 w 616"/>
                <a:gd name="T77" fmla="*/ 75 h 455"/>
                <a:gd name="T78" fmla="*/ 415 w 616"/>
                <a:gd name="T79" fmla="*/ 44 h 455"/>
                <a:gd name="T80" fmla="*/ 474 w 616"/>
                <a:gd name="T81" fmla="*/ 0 h 455"/>
                <a:gd name="T82" fmla="*/ 522 w 616"/>
                <a:gd name="T83" fmla="*/ 23 h 455"/>
                <a:gd name="T84" fmla="*/ 567 w 616"/>
                <a:gd name="T85" fmla="*/ 56 h 455"/>
                <a:gd name="T86" fmla="*/ 599 w 616"/>
                <a:gd name="T87" fmla="*/ 100 h 455"/>
                <a:gd name="T88" fmla="*/ 616 w 616"/>
                <a:gd name="T89" fmla="*/ 15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69" name="Freeform 13">
              <a:extLst>
                <a:ext uri="{FF2B5EF4-FFF2-40B4-BE49-F238E27FC236}">
                  <a16:creationId xmlns:a16="http://schemas.microsoft.com/office/drawing/2014/main" id="{ED2C5E6E-7028-9443-963A-E718BD560549}"/>
                </a:ext>
              </a:extLst>
            </p:cNvPr>
            <p:cNvSpPr>
              <a:spLocks/>
            </p:cNvSpPr>
            <p:nvPr/>
          </p:nvSpPr>
          <p:spPr bwMode="auto">
            <a:xfrm>
              <a:off x="4041" y="3101"/>
              <a:ext cx="37" cy="32"/>
            </a:xfrm>
            <a:custGeom>
              <a:avLst/>
              <a:gdLst>
                <a:gd name="T0" fmla="*/ 65 w 75"/>
                <a:gd name="T1" fmla="*/ 63 h 65"/>
                <a:gd name="T2" fmla="*/ 54 w 75"/>
                <a:gd name="T3" fmla="*/ 65 h 65"/>
                <a:gd name="T4" fmla="*/ 44 w 75"/>
                <a:gd name="T5" fmla="*/ 63 h 65"/>
                <a:gd name="T6" fmla="*/ 35 w 75"/>
                <a:gd name="T7" fmla="*/ 59 h 65"/>
                <a:gd name="T8" fmla="*/ 25 w 75"/>
                <a:gd name="T9" fmla="*/ 55 h 65"/>
                <a:gd name="T10" fmla="*/ 17 w 75"/>
                <a:gd name="T11" fmla="*/ 47 h 65"/>
                <a:gd name="T12" fmla="*/ 12 w 75"/>
                <a:gd name="T13" fmla="*/ 40 h 65"/>
                <a:gd name="T14" fmla="*/ 6 w 75"/>
                <a:gd name="T15" fmla="*/ 32 h 65"/>
                <a:gd name="T16" fmla="*/ 0 w 75"/>
                <a:gd name="T17" fmla="*/ 24 h 65"/>
                <a:gd name="T18" fmla="*/ 8 w 75"/>
                <a:gd name="T19" fmla="*/ 9 h 65"/>
                <a:gd name="T20" fmla="*/ 23 w 75"/>
                <a:gd name="T21" fmla="*/ 0 h 65"/>
                <a:gd name="T22" fmla="*/ 38 w 75"/>
                <a:gd name="T23" fmla="*/ 0 h 65"/>
                <a:gd name="T24" fmla="*/ 54 w 75"/>
                <a:gd name="T25" fmla="*/ 5 h 65"/>
                <a:gd name="T26" fmla="*/ 67 w 75"/>
                <a:gd name="T27" fmla="*/ 15 h 65"/>
                <a:gd name="T28" fmla="*/ 75 w 75"/>
                <a:gd name="T29" fmla="*/ 28 h 65"/>
                <a:gd name="T30" fmla="*/ 75 w 75"/>
                <a:gd name="T31" fmla="*/ 46 h 65"/>
                <a:gd name="T32" fmla="*/ 65 w 75"/>
                <a:gd name="T33"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2320" name="Freeform 64">
            <a:extLst>
              <a:ext uri="{FF2B5EF4-FFF2-40B4-BE49-F238E27FC236}">
                <a16:creationId xmlns:a16="http://schemas.microsoft.com/office/drawing/2014/main" id="{70239DD0-3F85-E842-BAB6-C8D5284AF9ED}"/>
              </a:ext>
            </a:extLst>
          </p:cNvPr>
          <p:cNvSpPr>
            <a:spLocks/>
          </p:cNvSpPr>
          <p:nvPr/>
        </p:nvSpPr>
        <p:spPr bwMode="auto">
          <a:xfrm>
            <a:off x="6154738" y="1878013"/>
            <a:ext cx="1587" cy="0"/>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52520" name="Group 264">
            <a:extLst>
              <a:ext uri="{FF2B5EF4-FFF2-40B4-BE49-F238E27FC236}">
                <a16:creationId xmlns:a16="http://schemas.microsoft.com/office/drawing/2014/main" id="{093180A5-63FC-DA44-969E-534CFB68BF37}"/>
              </a:ext>
            </a:extLst>
          </p:cNvPr>
          <p:cNvGrpSpPr>
            <a:grpSpLocks/>
          </p:cNvGrpSpPr>
          <p:nvPr/>
        </p:nvGrpSpPr>
        <p:grpSpPr bwMode="auto">
          <a:xfrm>
            <a:off x="6313647" y="2197408"/>
            <a:ext cx="2181225" cy="1111250"/>
            <a:chOff x="2812" y="1023"/>
            <a:chExt cx="1374" cy="700"/>
          </a:xfrm>
        </p:grpSpPr>
        <p:sp>
          <p:nvSpPr>
            <p:cNvPr id="352271" name="Rectangle 15">
              <a:extLst>
                <a:ext uri="{FF2B5EF4-FFF2-40B4-BE49-F238E27FC236}">
                  <a16:creationId xmlns:a16="http://schemas.microsoft.com/office/drawing/2014/main" id="{7C32FEAC-E402-F441-B87E-C227721BB2F9}"/>
                </a:ext>
              </a:extLst>
            </p:cNvPr>
            <p:cNvSpPr>
              <a:spLocks noChangeArrowheads="1"/>
            </p:cNvSpPr>
            <p:nvPr/>
          </p:nvSpPr>
          <p:spPr bwMode="auto">
            <a:xfrm>
              <a:off x="2940" y="1096"/>
              <a:ext cx="1173" cy="627"/>
            </a:xfrm>
            <a:prstGeom prst="rect">
              <a:avLst/>
            </a:prstGeom>
            <a:solidFill>
              <a:srgbClr val="99CCFF"/>
            </a:solidFill>
            <a:ln w="38100">
              <a:solidFill>
                <a:srgbClr val="000000"/>
              </a:solidFill>
              <a:miter lim="800000"/>
              <a:headEnd/>
              <a:tailEnd/>
            </a:ln>
          </p:spPr>
          <p:txBody>
            <a:bodyPr/>
            <a:lstStyle/>
            <a:p>
              <a:endParaRPr lang="en-US"/>
            </a:p>
          </p:txBody>
        </p:sp>
        <p:sp>
          <p:nvSpPr>
            <p:cNvPr id="352272" name="Freeform 16">
              <a:extLst>
                <a:ext uri="{FF2B5EF4-FFF2-40B4-BE49-F238E27FC236}">
                  <a16:creationId xmlns:a16="http://schemas.microsoft.com/office/drawing/2014/main" id="{75E1ACDF-D4AD-4C45-952B-C498B5867E2A}"/>
                </a:ext>
              </a:extLst>
            </p:cNvPr>
            <p:cNvSpPr>
              <a:spLocks/>
            </p:cNvSpPr>
            <p:nvPr/>
          </p:nvSpPr>
          <p:spPr bwMode="auto">
            <a:xfrm>
              <a:off x="3256" y="1222"/>
              <a:ext cx="500" cy="418"/>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3" name="Freeform 17">
              <a:extLst>
                <a:ext uri="{FF2B5EF4-FFF2-40B4-BE49-F238E27FC236}">
                  <a16:creationId xmlns:a16="http://schemas.microsoft.com/office/drawing/2014/main" id="{096B96AA-8EAA-D44F-9637-E324E1BAA680}"/>
                </a:ext>
              </a:extLst>
            </p:cNvPr>
            <p:cNvSpPr>
              <a:spLocks/>
            </p:cNvSpPr>
            <p:nvPr/>
          </p:nvSpPr>
          <p:spPr bwMode="auto">
            <a:xfrm>
              <a:off x="3496" y="1630"/>
              <a:ext cx="7" cy="3"/>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4" name="Freeform 18">
              <a:extLst>
                <a:ext uri="{FF2B5EF4-FFF2-40B4-BE49-F238E27FC236}">
                  <a16:creationId xmlns:a16="http://schemas.microsoft.com/office/drawing/2014/main" id="{BF0C4FA7-C4E7-874C-9C89-731DF67C45A3}"/>
                </a:ext>
              </a:extLst>
            </p:cNvPr>
            <p:cNvSpPr>
              <a:spLocks/>
            </p:cNvSpPr>
            <p:nvPr/>
          </p:nvSpPr>
          <p:spPr bwMode="auto">
            <a:xfrm>
              <a:off x="3287" y="1231"/>
              <a:ext cx="437" cy="399"/>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5" name="Freeform 19">
              <a:extLst>
                <a:ext uri="{FF2B5EF4-FFF2-40B4-BE49-F238E27FC236}">
                  <a16:creationId xmlns:a16="http://schemas.microsoft.com/office/drawing/2014/main" id="{A9013D34-41A5-2842-BA14-BEE55E95D71B}"/>
                </a:ext>
              </a:extLst>
            </p:cNvPr>
            <p:cNvSpPr>
              <a:spLocks/>
            </p:cNvSpPr>
            <p:nvPr/>
          </p:nvSpPr>
          <p:spPr bwMode="auto">
            <a:xfrm>
              <a:off x="2812" y="1167"/>
              <a:ext cx="614" cy="405"/>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6" name="Freeform 20">
              <a:extLst>
                <a:ext uri="{FF2B5EF4-FFF2-40B4-BE49-F238E27FC236}">
                  <a16:creationId xmlns:a16="http://schemas.microsoft.com/office/drawing/2014/main" id="{F32831EC-3EAE-2940-8B3F-E89EBB87F1FB}"/>
                </a:ext>
              </a:extLst>
            </p:cNvPr>
            <p:cNvSpPr>
              <a:spLocks/>
            </p:cNvSpPr>
            <p:nvPr/>
          </p:nvSpPr>
          <p:spPr bwMode="auto">
            <a:xfrm>
              <a:off x="2818" y="1174"/>
              <a:ext cx="602" cy="307"/>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7" name="Freeform 21">
              <a:extLst>
                <a:ext uri="{FF2B5EF4-FFF2-40B4-BE49-F238E27FC236}">
                  <a16:creationId xmlns:a16="http://schemas.microsoft.com/office/drawing/2014/main" id="{F16BC4DA-4743-E642-928A-7504C435E511}"/>
                </a:ext>
              </a:extLst>
            </p:cNvPr>
            <p:cNvSpPr>
              <a:spLocks/>
            </p:cNvSpPr>
            <p:nvPr/>
          </p:nvSpPr>
          <p:spPr bwMode="auto">
            <a:xfrm>
              <a:off x="3572" y="1167"/>
              <a:ext cx="614" cy="405"/>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8" name="Freeform 22">
              <a:extLst>
                <a:ext uri="{FF2B5EF4-FFF2-40B4-BE49-F238E27FC236}">
                  <a16:creationId xmlns:a16="http://schemas.microsoft.com/office/drawing/2014/main" id="{CC082739-45C5-924D-8B84-B93AE0574A76}"/>
                </a:ext>
              </a:extLst>
            </p:cNvPr>
            <p:cNvSpPr>
              <a:spLocks/>
            </p:cNvSpPr>
            <p:nvPr/>
          </p:nvSpPr>
          <p:spPr bwMode="auto">
            <a:xfrm>
              <a:off x="3981" y="1275"/>
              <a:ext cx="79" cy="58"/>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79" name="Freeform 23">
              <a:extLst>
                <a:ext uri="{FF2B5EF4-FFF2-40B4-BE49-F238E27FC236}">
                  <a16:creationId xmlns:a16="http://schemas.microsoft.com/office/drawing/2014/main" id="{12F005E9-D04D-B64F-AED4-8168E6754536}"/>
                </a:ext>
              </a:extLst>
            </p:cNvPr>
            <p:cNvSpPr>
              <a:spLocks/>
            </p:cNvSpPr>
            <p:nvPr/>
          </p:nvSpPr>
          <p:spPr bwMode="auto">
            <a:xfrm>
              <a:off x="3578" y="1174"/>
              <a:ext cx="602" cy="307"/>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0" name="Freeform 24">
              <a:extLst>
                <a:ext uri="{FF2B5EF4-FFF2-40B4-BE49-F238E27FC236}">
                  <a16:creationId xmlns:a16="http://schemas.microsoft.com/office/drawing/2014/main" id="{B7B10E91-4E25-D547-93FA-1E394BAFA657}"/>
                </a:ext>
              </a:extLst>
            </p:cNvPr>
            <p:cNvSpPr>
              <a:spLocks/>
            </p:cNvSpPr>
            <p:nvPr/>
          </p:nvSpPr>
          <p:spPr bwMode="auto">
            <a:xfrm>
              <a:off x="3256" y="1485"/>
              <a:ext cx="500" cy="220"/>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1" name="Freeform 25">
              <a:extLst>
                <a:ext uri="{FF2B5EF4-FFF2-40B4-BE49-F238E27FC236}">
                  <a16:creationId xmlns:a16="http://schemas.microsoft.com/office/drawing/2014/main" id="{BE84F4BF-6597-964B-AA36-94E7C1E4F833}"/>
                </a:ext>
              </a:extLst>
            </p:cNvPr>
            <p:cNvSpPr>
              <a:spLocks/>
            </p:cNvSpPr>
            <p:nvPr/>
          </p:nvSpPr>
          <p:spPr bwMode="auto">
            <a:xfrm>
              <a:off x="3683" y="1230"/>
              <a:ext cx="121" cy="108"/>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2" name="Freeform 26">
              <a:extLst>
                <a:ext uri="{FF2B5EF4-FFF2-40B4-BE49-F238E27FC236}">
                  <a16:creationId xmlns:a16="http://schemas.microsoft.com/office/drawing/2014/main" id="{C2366F4F-46FE-684B-8878-B5F236B16C75}"/>
                </a:ext>
              </a:extLst>
            </p:cNvPr>
            <p:cNvSpPr>
              <a:spLocks/>
            </p:cNvSpPr>
            <p:nvPr/>
          </p:nvSpPr>
          <p:spPr bwMode="auto">
            <a:xfrm>
              <a:off x="3786" y="1322"/>
              <a:ext cx="278" cy="58"/>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3" name="Freeform 27">
              <a:extLst>
                <a:ext uri="{FF2B5EF4-FFF2-40B4-BE49-F238E27FC236}">
                  <a16:creationId xmlns:a16="http://schemas.microsoft.com/office/drawing/2014/main" id="{1F44BB2D-851F-584F-84EB-9B5822C55A45}"/>
                </a:ext>
              </a:extLst>
            </p:cNvPr>
            <p:cNvSpPr>
              <a:spLocks/>
            </p:cNvSpPr>
            <p:nvPr/>
          </p:nvSpPr>
          <p:spPr bwMode="auto">
            <a:xfrm>
              <a:off x="3791" y="1324"/>
              <a:ext cx="270" cy="5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4" name="Freeform 28">
              <a:extLst>
                <a:ext uri="{FF2B5EF4-FFF2-40B4-BE49-F238E27FC236}">
                  <a16:creationId xmlns:a16="http://schemas.microsoft.com/office/drawing/2014/main" id="{441BA142-705D-4D49-9AAE-9DFA44D3CFA6}"/>
                </a:ext>
              </a:extLst>
            </p:cNvPr>
            <p:cNvSpPr>
              <a:spLocks/>
            </p:cNvSpPr>
            <p:nvPr/>
          </p:nvSpPr>
          <p:spPr bwMode="auto">
            <a:xfrm>
              <a:off x="3709" y="1033"/>
              <a:ext cx="310" cy="281"/>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5" name="Freeform 29">
              <a:extLst>
                <a:ext uri="{FF2B5EF4-FFF2-40B4-BE49-F238E27FC236}">
                  <a16:creationId xmlns:a16="http://schemas.microsoft.com/office/drawing/2014/main" id="{4EB817D4-E741-8447-8C73-F754884F7C03}"/>
                </a:ext>
              </a:extLst>
            </p:cNvPr>
            <p:cNvSpPr>
              <a:spLocks/>
            </p:cNvSpPr>
            <p:nvPr/>
          </p:nvSpPr>
          <p:spPr bwMode="auto">
            <a:xfrm>
              <a:off x="3857" y="1068"/>
              <a:ext cx="129" cy="129"/>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6" name="Freeform 30">
              <a:extLst>
                <a:ext uri="{FF2B5EF4-FFF2-40B4-BE49-F238E27FC236}">
                  <a16:creationId xmlns:a16="http://schemas.microsoft.com/office/drawing/2014/main" id="{55778537-7781-4142-A0E4-B9D38A0F1480}"/>
                </a:ext>
              </a:extLst>
            </p:cNvPr>
            <p:cNvSpPr>
              <a:spLocks/>
            </p:cNvSpPr>
            <p:nvPr/>
          </p:nvSpPr>
          <p:spPr bwMode="auto">
            <a:xfrm>
              <a:off x="3843" y="1150"/>
              <a:ext cx="70" cy="47"/>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7" name="Freeform 31">
              <a:extLst>
                <a:ext uri="{FF2B5EF4-FFF2-40B4-BE49-F238E27FC236}">
                  <a16:creationId xmlns:a16="http://schemas.microsoft.com/office/drawing/2014/main" id="{E41917A5-0B1B-D64F-8288-A1F7AB1FEE65}"/>
                </a:ext>
              </a:extLst>
            </p:cNvPr>
            <p:cNvSpPr>
              <a:spLocks/>
            </p:cNvSpPr>
            <p:nvPr/>
          </p:nvSpPr>
          <p:spPr bwMode="auto">
            <a:xfrm>
              <a:off x="3843" y="1068"/>
              <a:ext cx="35" cy="102"/>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8" name="Freeform 32">
              <a:extLst>
                <a:ext uri="{FF2B5EF4-FFF2-40B4-BE49-F238E27FC236}">
                  <a16:creationId xmlns:a16="http://schemas.microsoft.com/office/drawing/2014/main" id="{B42AD022-A23B-B745-8008-F0E9BCA8819B}"/>
                </a:ext>
              </a:extLst>
            </p:cNvPr>
            <p:cNvSpPr>
              <a:spLocks/>
            </p:cNvSpPr>
            <p:nvPr/>
          </p:nvSpPr>
          <p:spPr bwMode="auto">
            <a:xfrm>
              <a:off x="3874" y="1068"/>
              <a:ext cx="66" cy="44"/>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89" name="Freeform 33">
              <a:extLst>
                <a:ext uri="{FF2B5EF4-FFF2-40B4-BE49-F238E27FC236}">
                  <a16:creationId xmlns:a16="http://schemas.microsoft.com/office/drawing/2014/main" id="{FBEE1A4E-729C-174A-A1F1-24E9698E9537}"/>
                </a:ext>
              </a:extLst>
            </p:cNvPr>
            <p:cNvSpPr>
              <a:spLocks/>
            </p:cNvSpPr>
            <p:nvPr/>
          </p:nvSpPr>
          <p:spPr bwMode="auto">
            <a:xfrm>
              <a:off x="3872" y="1118"/>
              <a:ext cx="60" cy="2"/>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0" name="Freeform 34">
              <a:extLst>
                <a:ext uri="{FF2B5EF4-FFF2-40B4-BE49-F238E27FC236}">
                  <a16:creationId xmlns:a16="http://schemas.microsoft.com/office/drawing/2014/main" id="{5E65EB55-CADB-2F49-BB2B-5C8AA7864D51}"/>
                </a:ext>
              </a:extLst>
            </p:cNvPr>
            <p:cNvSpPr>
              <a:spLocks/>
            </p:cNvSpPr>
            <p:nvPr/>
          </p:nvSpPr>
          <p:spPr bwMode="auto">
            <a:xfrm>
              <a:off x="3862" y="1127"/>
              <a:ext cx="66" cy="17"/>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1" name="Freeform 35">
              <a:extLst>
                <a:ext uri="{FF2B5EF4-FFF2-40B4-BE49-F238E27FC236}">
                  <a16:creationId xmlns:a16="http://schemas.microsoft.com/office/drawing/2014/main" id="{CDF1CD02-EC6F-B745-8209-6EDDFB978E88}"/>
                </a:ext>
              </a:extLst>
            </p:cNvPr>
            <p:cNvSpPr>
              <a:spLocks/>
            </p:cNvSpPr>
            <p:nvPr/>
          </p:nvSpPr>
          <p:spPr bwMode="auto">
            <a:xfrm>
              <a:off x="3818" y="1046"/>
              <a:ext cx="191" cy="175"/>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2" name="Freeform 36">
              <a:extLst>
                <a:ext uri="{FF2B5EF4-FFF2-40B4-BE49-F238E27FC236}">
                  <a16:creationId xmlns:a16="http://schemas.microsoft.com/office/drawing/2014/main" id="{03C945B1-F28F-C149-B148-2D6EA18EA889}"/>
                </a:ext>
              </a:extLst>
            </p:cNvPr>
            <p:cNvSpPr>
              <a:spLocks/>
            </p:cNvSpPr>
            <p:nvPr/>
          </p:nvSpPr>
          <p:spPr bwMode="auto">
            <a:xfrm>
              <a:off x="3818" y="1048"/>
              <a:ext cx="185" cy="173"/>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3" name="Freeform 37">
              <a:extLst>
                <a:ext uri="{FF2B5EF4-FFF2-40B4-BE49-F238E27FC236}">
                  <a16:creationId xmlns:a16="http://schemas.microsoft.com/office/drawing/2014/main" id="{413CF6DF-C8BF-4842-A0C5-A17EF78817CA}"/>
                </a:ext>
              </a:extLst>
            </p:cNvPr>
            <p:cNvSpPr>
              <a:spLocks/>
            </p:cNvSpPr>
            <p:nvPr/>
          </p:nvSpPr>
          <p:spPr bwMode="auto">
            <a:xfrm>
              <a:off x="3797" y="1239"/>
              <a:ext cx="193" cy="28"/>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4" name="Freeform 38">
              <a:extLst>
                <a:ext uri="{FF2B5EF4-FFF2-40B4-BE49-F238E27FC236}">
                  <a16:creationId xmlns:a16="http://schemas.microsoft.com/office/drawing/2014/main" id="{32144CAB-075A-C149-B62D-073E7FCEB19A}"/>
                </a:ext>
              </a:extLst>
            </p:cNvPr>
            <p:cNvSpPr>
              <a:spLocks/>
            </p:cNvSpPr>
            <p:nvPr/>
          </p:nvSpPr>
          <p:spPr bwMode="auto">
            <a:xfrm>
              <a:off x="3806" y="1278"/>
              <a:ext cx="171" cy="29"/>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5" name="Freeform 39">
              <a:extLst>
                <a:ext uri="{FF2B5EF4-FFF2-40B4-BE49-F238E27FC236}">
                  <a16:creationId xmlns:a16="http://schemas.microsoft.com/office/drawing/2014/main" id="{07ECCCE3-AC55-7B4E-BF1A-9260CDEAD3C7}"/>
                </a:ext>
              </a:extLst>
            </p:cNvPr>
            <p:cNvSpPr>
              <a:spLocks/>
            </p:cNvSpPr>
            <p:nvPr/>
          </p:nvSpPr>
          <p:spPr bwMode="auto">
            <a:xfrm>
              <a:off x="3769" y="1048"/>
              <a:ext cx="38" cy="179"/>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6" name="Freeform 40">
              <a:extLst>
                <a:ext uri="{FF2B5EF4-FFF2-40B4-BE49-F238E27FC236}">
                  <a16:creationId xmlns:a16="http://schemas.microsoft.com/office/drawing/2014/main" id="{A3A97515-DA4A-6344-91ED-20D30A344FDB}"/>
                </a:ext>
              </a:extLst>
            </p:cNvPr>
            <p:cNvSpPr>
              <a:spLocks/>
            </p:cNvSpPr>
            <p:nvPr/>
          </p:nvSpPr>
          <p:spPr bwMode="auto">
            <a:xfrm>
              <a:off x="3727" y="1087"/>
              <a:ext cx="32" cy="115"/>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7" name="Freeform 41">
              <a:extLst>
                <a:ext uri="{FF2B5EF4-FFF2-40B4-BE49-F238E27FC236}">
                  <a16:creationId xmlns:a16="http://schemas.microsoft.com/office/drawing/2014/main" id="{70D0BCDB-D3D0-474A-93B1-36E0A123D77F}"/>
                </a:ext>
              </a:extLst>
            </p:cNvPr>
            <p:cNvSpPr>
              <a:spLocks/>
            </p:cNvSpPr>
            <p:nvPr/>
          </p:nvSpPr>
          <p:spPr bwMode="auto">
            <a:xfrm>
              <a:off x="3716" y="1210"/>
              <a:ext cx="71" cy="55"/>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298" name="Rectangle 42">
              <a:extLst>
                <a:ext uri="{FF2B5EF4-FFF2-40B4-BE49-F238E27FC236}">
                  <a16:creationId xmlns:a16="http://schemas.microsoft.com/office/drawing/2014/main" id="{8CDCCB48-06F8-F14F-8BB2-4C34A0144934}"/>
                </a:ext>
              </a:extLst>
            </p:cNvPr>
            <p:cNvSpPr>
              <a:spLocks noChangeArrowheads="1"/>
            </p:cNvSpPr>
            <p:nvPr/>
          </p:nvSpPr>
          <p:spPr bwMode="auto">
            <a:xfrm>
              <a:off x="3972"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299" name="Rectangle 43">
              <a:extLst>
                <a:ext uri="{FF2B5EF4-FFF2-40B4-BE49-F238E27FC236}">
                  <a16:creationId xmlns:a16="http://schemas.microsoft.com/office/drawing/2014/main" id="{8844EE63-6724-4E45-9BDE-FEB71F3492B6}"/>
                </a:ext>
              </a:extLst>
            </p:cNvPr>
            <p:cNvSpPr>
              <a:spLocks noChangeArrowheads="1"/>
            </p:cNvSpPr>
            <p:nvPr/>
          </p:nvSpPr>
          <p:spPr bwMode="auto">
            <a:xfrm>
              <a:off x="3965" y="1082"/>
              <a:ext cx="2"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0" name="Rectangle 44">
              <a:extLst>
                <a:ext uri="{FF2B5EF4-FFF2-40B4-BE49-F238E27FC236}">
                  <a16:creationId xmlns:a16="http://schemas.microsoft.com/office/drawing/2014/main" id="{6044195B-933A-B742-83F9-99F9DFA7DA5E}"/>
                </a:ext>
              </a:extLst>
            </p:cNvPr>
            <p:cNvSpPr>
              <a:spLocks noChangeArrowheads="1"/>
            </p:cNvSpPr>
            <p:nvPr/>
          </p:nvSpPr>
          <p:spPr bwMode="auto">
            <a:xfrm>
              <a:off x="3957"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1" name="Rectangle 45">
              <a:extLst>
                <a:ext uri="{FF2B5EF4-FFF2-40B4-BE49-F238E27FC236}">
                  <a16:creationId xmlns:a16="http://schemas.microsoft.com/office/drawing/2014/main" id="{E5FA52EC-219D-1548-A144-D402B367EF2E}"/>
                </a:ext>
              </a:extLst>
            </p:cNvPr>
            <p:cNvSpPr>
              <a:spLocks noChangeArrowheads="1"/>
            </p:cNvSpPr>
            <p:nvPr/>
          </p:nvSpPr>
          <p:spPr bwMode="auto">
            <a:xfrm>
              <a:off x="3950" y="1082"/>
              <a:ext cx="2"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2" name="Rectangle 46">
              <a:extLst>
                <a:ext uri="{FF2B5EF4-FFF2-40B4-BE49-F238E27FC236}">
                  <a16:creationId xmlns:a16="http://schemas.microsoft.com/office/drawing/2014/main" id="{2C779ACC-DE1C-D740-8229-D961AB90FD02}"/>
                </a:ext>
              </a:extLst>
            </p:cNvPr>
            <p:cNvSpPr>
              <a:spLocks noChangeArrowheads="1"/>
            </p:cNvSpPr>
            <p:nvPr/>
          </p:nvSpPr>
          <p:spPr bwMode="auto">
            <a:xfrm>
              <a:off x="3942" y="1082"/>
              <a:ext cx="3"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303" name="Freeform 47">
              <a:extLst>
                <a:ext uri="{FF2B5EF4-FFF2-40B4-BE49-F238E27FC236}">
                  <a16:creationId xmlns:a16="http://schemas.microsoft.com/office/drawing/2014/main" id="{BC3E2345-7C05-2A43-9F56-CB4561556E64}"/>
                </a:ext>
              </a:extLst>
            </p:cNvPr>
            <p:cNvSpPr>
              <a:spLocks/>
            </p:cNvSpPr>
            <p:nvPr/>
          </p:nvSpPr>
          <p:spPr bwMode="auto">
            <a:xfrm>
              <a:off x="3935" y="1082"/>
              <a:ext cx="3" cy="28"/>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4" name="Freeform 48">
              <a:extLst>
                <a:ext uri="{FF2B5EF4-FFF2-40B4-BE49-F238E27FC236}">
                  <a16:creationId xmlns:a16="http://schemas.microsoft.com/office/drawing/2014/main" id="{75CDCC14-509F-6845-9114-8B8A9255B3E1}"/>
                </a:ext>
              </a:extLst>
            </p:cNvPr>
            <p:cNvSpPr>
              <a:spLocks/>
            </p:cNvSpPr>
            <p:nvPr/>
          </p:nvSpPr>
          <p:spPr bwMode="auto">
            <a:xfrm>
              <a:off x="3928" y="1082"/>
              <a:ext cx="2" cy="46"/>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5" name="Freeform 49">
              <a:extLst>
                <a:ext uri="{FF2B5EF4-FFF2-40B4-BE49-F238E27FC236}">
                  <a16:creationId xmlns:a16="http://schemas.microsoft.com/office/drawing/2014/main" id="{3B602A4B-F949-B64F-9BC8-C50552A0FAF5}"/>
                </a:ext>
              </a:extLst>
            </p:cNvPr>
            <p:cNvSpPr>
              <a:spLocks/>
            </p:cNvSpPr>
            <p:nvPr/>
          </p:nvSpPr>
          <p:spPr bwMode="auto">
            <a:xfrm>
              <a:off x="3920" y="1082"/>
              <a:ext cx="2" cy="58"/>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6" name="Freeform 50">
              <a:extLst>
                <a:ext uri="{FF2B5EF4-FFF2-40B4-BE49-F238E27FC236}">
                  <a16:creationId xmlns:a16="http://schemas.microsoft.com/office/drawing/2014/main" id="{8F448CA9-2ABD-054B-B7E9-ED895C4BC724}"/>
                </a:ext>
              </a:extLst>
            </p:cNvPr>
            <p:cNvSpPr>
              <a:spLocks/>
            </p:cNvSpPr>
            <p:nvPr/>
          </p:nvSpPr>
          <p:spPr bwMode="auto">
            <a:xfrm>
              <a:off x="3912" y="1082"/>
              <a:ext cx="3" cy="67"/>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7" name="Freeform 51">
              <a:extLst>
                <a:ext uri="{FF2B5EF4-FFF2-40B4-BE49-F238E27FC236}">
                  <a16:creationId xmlns:a16="http://schemas.microsoft.com/office/drawing/2014/main" id="{067BA252-9268-7A48-93DA-B2711FFCFB37}"/>
                </a:ext>
              </a:extLst>
            </p:cNvPr>
            <p:cNvSpPr>
              <a:spLocks/>
            </p:cNvSpPr>
            <p:nvPr/>
          </p:nvSpPr>
          <p:spPr bwMode="auto">
            <a:xfrm>
              <a:off x="3905" y="1082"/>
              <a:ext cx="2" cy="76"/>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8" name="Freeform 52">
              <a:extLst>
                <a:ext uri="{FF2B5EF4-FFF2-40B4-BE49-F238E27FC236}">
                  <a16:creationId xmlns:a16="http://schemas.microsoft.com/office/drawing/2014/main" id="{5D958795-48BF-AF41-A2F7-A6E485EB6A8E}"/>
                </a:ext>
              </a:extLst>
            </p:cNvPr>
            <p:cNvSpPr>
              <a:spLocks/>
            </p:cNvSpPr>
            <p:nvPr/>
          </p:nvSpPr>
          <p:spPr bwMode="auto">
            <a:xfrm>
              <a:off x="3897" y="1082"/>
              <a:ext cx="3" cy="84"/>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09" name="Freeform 53">
              <a:extLst>
                <a:ext uri="{FF2B5EF4-FFF2-40B4-BE49-F238E27FC236}">
                  <a16:creationId xmlns:a16="http://schemas.microsoft.com/office/drawing/2014/main" id="{B497B919-B120-4543-83EE-13FE8C6503EB}"/>
                </a:ext>
              </a:extLst>
            </p:cNvPr>
            <p:cNvSpPr>
              <a:spLocks/>
            </p:cNvSpPr>
            <p:nvPr/>
          </p:nvSpPr>
          <p:spPr bwMode="auto">
            <a:xfrm>
              <a:off x="3897" y="1164"/>
              <a:ext cx="3" cy="1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0" name="Freeform 54">
              <a:extLst>
                <a:ext uri="{FF2B5EF4-FFF2-40B4-BE49-F238E27FC236}">
                  <a16:creationId xmlns:a16="http://schemas.microsoft.com/office/drawing/2014/main" id="{75910A61-7EFA-A24C-AF68-42B27D19521B}"/>
                </a:ext>
              </a:extLst>
            </p:cNvPr>
            <p:cNvSpPr>
              <a:spLocks/>
            </p:cNvSpPr>
            <p:nvPr/>
          </p:nvSpPr>
          <p:spPr bwMode="auto">
            <a:xfrm>
              <a:off x="3890" y="1082"/>
              <a:ext cx="2" cy="91"/>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1" name="Freeform 55">
              <a:extLst>
                <a:ext uri="{FF2B5EF4-FFF2-40B4-BE49-F238E27FC236}">
                  <a16:creationId xmlns:a16="http://schemas.microsoft.com/office/drawing/2014/main" id="{CF6D7C03-93EB-8145-9127-C24F84C2A178}"/>
                </a:ext>
              </a:extLst>
            </p:cNvPr>
            <p:cNvSpPr>
              <a:spLocks/>
            </p:cNvSpPr>
            <p:nvPr/>
          </p:nvSpPr>
          <p:spPr bwMode="auto">
            <a:xfrm>
              <a:off x="3882" y="1082"/>
              <a:ext cx="3" cy="97"/>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2" name="Freeform 56">
              <a:extLst>
                <a:ext uri="{FF2B5EF4-FFF2-40B4-BE49-F238E27FC236}">
                  <a16:creationId xmlns:a16="http://schemas.microsoft.com/office/drawing/2014/main" id="{5C13EE54-1A4F-F44A-87CB-88516C12EEA7}"/>
                </a:ext>
              </a:extLst>
            </p:cNvPr>
            <p:cNvSpPr>
              <a:spLocks/>
            </p:cNvSpPr>
            <p:nvPr/>
          </p:nvSpPr>
          <p:spPr bwMode="auto">
            <a:xfrm>
              <a:off x="3875" y="1091"/>
              <a:ext cx="3" cy="92"/>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3" name="Freeform 57">
              <a:extLst>
                <a:ext uri="{FF2B5EF4-FFF2-40B4-BE49-F238E27FC236}">
                  <a16:creationId xmlns:a16="http://schemas.microsoft.com/office/drawing/2014/main" id="{08510F3A-C284-D146-92A4-46864679B035}"/>
                </a:ext>
              </a:extLst>
            </p:cNvPr>
            <p:cNvSpPr>
              <a:spLocks/>
            </p:cNvSpPr>
            <p:nvPr/>
          </p:nvSpPr>
          <p:spPr bwMode="auto">
            <a:xfrm>
              <a:off x="3853" y="1155"/>
              <a:ext cx="2" cy="28"/>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4" name="Freeform 58">
              <a:extLst>
                <a:ext uri="{FF2B5EF4-FFF2-40B4-BE49-F238E27FC236}">
                  <a16:creationId xmlns:a16="http://schemas.microsoft.com/office/drawing/2014/main" id="{7BE2D8FE-6F23-9148-8C71-B9EFF0FE627A}"/>
                </a:ext>
              </a:extLst>
            </p:cNvPr>
            <p:cNvSpPr>
              <a:spLocks/>
            </p:cNvSpPr>
            <p:nvPr/>
          </p:nvSpPr>
          <p:spPr bwMode="auto">
            <a:xfrm>
              <a:off x="3860" y="1142"/>
              <a:ext cx="3" cy="41"/>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5" name="Freeform 59">
              <a:extLst>
                <a:ext uri="{FF2B5EF4-FFF2-40B4-BE49-F238E27FC236}">
                  <a16:creationId xmlns:a16="http://schemas.microsoft.com/office/drawing/2014/main" id="{2AEB91E0-F1C8-BF45-8ECD-F10CEC6B8813}"/>
                </a:ext>
              </a:extLst>
            </p:cNvPr>
            <p:cNvSpPr>
              <a:spLocks/>
            </p:cNvSpPr>
            <p:nvPr/>
          </p:nvSpPr>
          <p:spPr bwMode="auto">
            <a:xfrm>
              <a:off x="3868" y="1126"/>
              <a:ext cx="2" cy="57"/>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6" name="Freeform 60">
              <a:extLst>
                <a:ext uri="{FF2B5EF4-FFF2-40B4-BE49-F238E27FC236}">
                  <a16:creationId xmlns:a16="http://schemas.microsoft.com/office/drawing/2014/main" id="{E5A17293-B0FD-B541-B6CD-B7317DB27AAB}"/>
                </a:ext>
              </a:extLst>
            </p:cNvPr>
            <p:cNvSpPr>
              <a:spLocks/>
            </p:cNvSpPr>
            <p:nvPr/>
          </p:nvSpPr>
          <p:spPr bwMode="auto">
            <a:xfrm>
              <a:off x="3875" y="1082"/>
              <a:ext cx="3" cy="28"/>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7" name="Freeform 61">
              <a:extLst>
                <a:ext uri="{FF2B5EF4-FFF2-40B4-BE49-F238E27FC236}">
                  <a16:creationId xmlns:a16="http://schemas.microsoft.com/office/drawing/2014/main" id="{BFE821B5-37E1-8047-AB0C-54708CD47C48}"/>
                </a:ext>
              </a:extLst>
            </p:cNvPr>
            <p:cNvSpPr>
              <a:spLocks/>
            </p:cNvSpPr>
            <p:nvPr/>
          </p:nvSpPr>
          <p:spPr bwMode="auto">
            <a:xfrm>
              <a:off x="3868" y="1082"/>
              <a:ext cx="2" cy="50"/>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8" name="Freeform 62">
              <a:extLst>
                <a:ext uri="{FF2B5EF4-FFF2-40B4-BE49-F238E27FC236}">
                  <a16:creationId xmlns:a16="http://schemas.microsoft.com/office/drawing/2014/main" id="{822C3CAC-6EC3-994F-A23F-905F5E164706}"/>
                </a:ext>
              </a:extLst>
            </p:cNvPr>
            <p:cNvSpPr>
              <a:spLocks/>
            </p:cNvSpPr>
            <p:nvPr/>
          </p:nvSpPr>
          <p:spPr bwMode="auto">
            <a:xfrm>
              <a:off x="3860" y="1082"/>
              <a:ext cx="3" cy="65"/>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19" name="Freeform 63">
              <a:extLst>
                <a:ext uri="{FF2B5EF4-FFF2-40B4-BE49-F238E27FC236}">
                  <a16:creationId xmlns:a16="http://schemas.microsoft.com/office/drawing/2014/main" id="{CB231F76-5BB2-0F49-879B-7B7BEF438FD7}"/>
                </a:ext>
              </a:extLst>
            </p:cNvPr>
            <p:cNvSpPr>
              <a:spLocks/>
            </p:cNvSpPr>
            <p:nvPr/>
          </p:nvSpPr>
          <p:spPr bwMode="auto">
            <a:xfrm>
              <a:off x="3853" y="1082"/>
              <a:ext cx="2" cy="76"/>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1" name="Freeform 65">
              <a:extLst>
                <a:ext uri="{FF2B5EF4-FFF2-40B4-BE49-F238E27FC236}">
                  <a16:creationId xmlns:a16="http://schemas.microsoft.com/office/drawing/2014/main" id="{31F331B8-3E5D-CC4C-9D78-AB966BC24B27}"/>
                </a:ext>
              </a:extLst>
            </p:cNvPr>
            <p:cNvSpPr>
              <a:spLocks/>
            </p:cNvSpPr>
            <p:nvPr/>
          </p:nvSpPr>
          <p:spPr bwMode="auto">
            <a:xfrm>
              <a:off x="3882" y="1177"/>
              <a:ext cx="3" cy="6"/>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2" name="Freeform 66">
              <a:extLst>
                <a:ext uri="{FF2B5EF4-FFF2-40B4-BE49-F238E27FC236}">
                  <a16:creationId xmlns:a16="http://schemas.microsoft.com/office/drawing/2014/main" id="{2BA643E9-9DBD-0047-9034-51EEA1DAA4E9}"/>
                </a:ext>
              </a:extLst>
            </p:cNvPr>
            <p:cNvSpPr>
              <a:spLocks/>
            </p:cNvSpPr>
            <p:nvPr/>
          </p:nvSpPr>
          <p:spPr bwMode="auto">
            <a:xfrm>
              <a:off x="3890" y="1171"/>
              <a:ext cx="2" cy="12"/>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3" name="Freeform 67">
              <a:extLst>
                <a:ext uri="{FF2B5EF4-FFF2-40B4-BE49-F238E27FC236}">
                  <a16:creationId xmlns:a16="http://schemas.microsoft.com/office/drawing/2014/main" id="{F0A72905-A77C-BA46-8B0F-4CABC653DC84}"/>
                </a:ext>
              </a:extLst>
            </p:cNvPr>
            <p:cNvSpPr>
              <a:spLocks/>
            </p:cNvSpPr>
            <p:nvPr/>
          </p:nvSpPr>
          <p:spPr bwMode="auto">
            <a:xfrm>
              <a:off x="3905" y="1155"/>
              <a:ext cx="2" cy="28"/>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4" name="Freeform 68">
              <a:extLst>
                <a:ext uri="{FF2B5EF4-FFF2-40B4-BE49-F238E27FC236}">
                  <a16:creationId xmlns:a16="http://schemas.microsoft.com/office/drawing/2014/main" id="{A4E4BC10-6187-3143-8327-DF075EEF4531}"/>
                </a:ext>
              </a:extLst>
            </p:cNvPr>
            <p:cNvSpPr>
              <a:spLocks/>
            </p:cNvSpPr>
            <p:nvPr/>
          </p:nvSpPr>
          <p:spPr bwMode="auto">
            <a:xfrm>
              <a:off x="3912" y="1147"/>
              <a:ext cx="3" cy="36"/>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5" name="Freeform 69">
              <a:extLst>
                <a:ext uri="{FF2B5EF4-FFF2-40B4-BE49-F238E27FC236}">
                  <a16:creationId xmlns:a16="http://schemas.microsoft.com/office/drawing/2014/main" id="{CEA3A62D-198D-474E-9C9E-0A32C999BDA5}"/>
                </a:ext>
              </a:extLst>
            </p:cNvPr>
            <p:cNvSpPr>
              <a:spLocks/>
            </p:cNvSpPr>
            <p:nvPr/>
          </p:nvSpPr>
          <p:spPr bwMode="auto">
            <a:xfrm>
              <a:off x="3920" y="1136"/>
              <a:ext cx="2" cy="47"/>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6" name="Freeform 70">
              <a:extLst>
                <a:ext uri="{FF2B5EF4-FFF2-40B4-BE49-F238E27FC236}">
                  <a16:creationId xmlns:a16="http://schemas.microsoft.com/office/drawing/2014/main" id="{498D74DA-C0B3-AD48-A3F4-CAE7ABF40CE3}"/>
                </a:ext>
              </a:extLst>
            </p:cNvPr>
            <p:cNvSpPr>
              <a:spLocks/>
            </p:cNvSpPr>
            <p:nvPr/>
          </p:nvSpPr>
          <p:spPr bwMode="auto">
            <a:xfrm>
              <a:off x="3928" y="1123"/>
              <a:ext cx="2" cy="60"/>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7" name="Freeform 71">
              <a:extLst>
                <a:ext uri="{FF2B5EF4-FFF2-40B4-BE49-F238E27FC236}">
                  <a16:creationId xmlns:a16="http://schemas.microsoft.com/office/drawing/2014/main" id="{DCFBDC49-5640-6043-9EA1-01BA524429BD}"/>
                </a:ext>
              </a:extLst>
            </p:cNvPr>
            <p:cNvSpPr>
              <a:spLocks/>
            </p:cNvSpPr>
            <p:nvPr/>
          </p:nvSpPr>
          <p:spPr bwMode="auto">
            <a:xfrm>
              <a:off x="3935" y="1101"/>
              <a:ext cx="3" cy="82"/>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8" name="Freeform 72">
              <a:extLst>
                <a:ext uri="{FF2B5EF4-FFF2-40B4-BE49-F238E27FC236}">
                  <a16:creationId xmlns:a16="http://schemas.microsoft.com/office/drawing/2014/main" id="{94569DA9-9E16-F745-9B28-73BE4DD0CB2A}"/>
                </a:ext>
              </a:extLst>
            </p:cNvPr>
            <p:cNvSpPr>
              <a:spLocks/>
            </p:cNvSpPr>
            <p:nvPr/>
          </p:nvSpPr>
          <p:spPr bwMode="auto">
            <a:xfrm>
              <a:off x="3876" y="1096"/>
              <a:ext cx="45" cy="7"/>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29" name="Freeform 73">
              <a:extLst>
                <a:ext uri="{FF2B5EF4-FFF2-40B4-BE49-F238E27FC236}">
                  <a16:creationId xmlns:a16="http://schemas.microsoft.com/office/drawing/2014/main" id="{F8750131-E275-854C-A5A8-2F595A0A5DF7}"/>
                </a:ext>
              </a:extLst>
            </p:cNvPr>
            <p:cNvSpPr>
              <a:spLocks/>
            </p:cNvSpPr>
            <p:nvPr/>
          </p:nvSpPr>
          <p:spPr bwMode="auto">
            <a:xfrm>
              <a:off x="3877" y="1088"/>
              <a:ext cx="24" cy="7"/>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0" name="Freeform 74">
              <a:extLst>
                <a:ext uri="{FF2B5EF4-FFF2-40B4-BE49-F238E27FC236}">
                  <a16:creationId xmlns:a16="http://schemas.microsoft.com/office/drawing/2014/main" id="{54BEAD1B-D7C7-9847-95E2-2D6CCDACA065}"/>
                </a:ext>
              </a:extLst>
            </p:cNvPr>
            <p:cNvSpPr>
              <a:spLocks/>
            </p:cNvSpPr>
            <p:nvPr/>
          </p:nvSpPr>
          <p:spPr bwMode="auto">
            <a:xfrm>
              <a:off x="3855" y="1088"/>
              <a:ext cx="23" cy="7"/>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1" name="Freeform 75">
              <a:extLst>
                <a:ext uri="{FF2B5EF4-FFF2-40B4-BE49-F238E27FC236}">
                  <a16:creationId xmlns:a16="http://schemas.microsoft.com/office/drawing/2014/main" id="{B2A836F8-EF13-A343-88A9-D2B012618DEE}"/>
                </a:ext>
              </a:extLst>
            </p:cNvPr>
            <p:cNvSpPr>
              <a:spLocks/>
            </p:cNvSpPr>
            <p:nvPr/>
          </p:nvSpPr>
          <p:spPr bwMode="auto">
            <a:xfrm>
              <a:off x="3855" y="1096"/>
              <a:ext cx="22" cy="7"/>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2" name="Freeform 76">
              <a:extLst>
                <a:ext uri="{FF2B5EF4-FFF2-40B4-BE49-F238E27FC236}">
                  <a16:creationId xmlns:a16="http://schemas.microsoft.com/office/drawing/2014/main" id="{0B327CE9-5384-EE47-92DF-5EB0F993E01E}"/>
                </a:ext>
              </a:extLst>
            </p:cNvPr>
            <p:cNvSpPr>
              <a:spLocks/>
            </p:cNvSpPr>
            <p:nvPr/>
          </p:nvSpPr>
          <p:spPr bwMode="auto">
            <a:xfrm>
              <a:off x="3873" y="1112"/>
              <a:ext cx="62" cy="6"/>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3" name="Freeform 77">
              <a:extLst>
                <a:ext uri="{FF2B5EF4-FFF2-40B4-BE49-F238E27FC236}">
                  <a16:creationId xmlns:a16="http://schemas.microsoft.com/office/drawing/2014/main" id="{C90D96B1-2ADC-844A-998E-DACC257E57CA}"/>
                </a:ext>
              </a:extLst>
            </p:cNvPr>
            <p:cNvSpPr>
              <a:spLocks/>
            </p:cNvSpPr>
            <p:nvPr/>
          </p:nvSpPr>
          <p:spPr bwMode="auto">
            <a:xfrm>
              <a:off x="3855" y="1112"/>
              <a:ext cx="19" cy="6"/>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4" name="Freeform 78">
              <a:extLst>
                <a:ext uri="{FF2B5EF4-FFF2-40B4-BE49-F238E27FC236}">
                  <a16:creationId xmlns:a16="http://schemas.microsoft.com/office/drawing/2014/main" id="{EE525466-6FDE-C442-BD44-36D94D223441}"/>
                </a:ext>
              </a:extLst>
            </p:cNvPr>
            <p:cNvSpPr>
              <a:spLocks/>
            </p:cNvSpPr>
            <p:nvPr/>
          </p:nvSpPr>
          <p:spPr bwMode="auto">
            <a:xfrm>
              <a:off x="3870" y="1120"/>
              <a:ext cx="62" cy="7"/>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5" name="Freeform 79">
              <a:extLst>
                <a:ext uri="{FF2B5EF4-FFF2-40B4-BE49-F238E27FC236}">
                  <a16:creationId xmlns:a16="http://schemas.microsoft.com/office/drawing/2014/main" id="{5EDD7676-ED9D-6D43-A516-97D93C2883A8}"/>
                </a:ext>
              </a:extLst>
            </p:cNvPr>
            <p:cNvSpPr>
              <a:spLocks/>
            </p:cNvSpPr>
            <p:nvPr/>
          </p:nvSpPr>
          <p:spPr bwMode="auto">
            <a:xfrm>
              <a:off x="3855" y="1120"/>
              <a:ext cx="17" cy="7"/>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6" name="Freeform 80">
              <a:extLst>
                <a:ext uri="{FF2B5EF4-FFF2-40B4-BE49-F238E27FC236}">
                  <a16:creationId xmlns:a16="http://schemas.microsoft.com/office/drawing/2014/main" id="{F8D0357A-010B-CE42-B252-A891161F0EB6}"/>
                </a:ext>
              </a:extLst>
            </p:cNvPr>
            <p:cNvSpPr>
              <a:spLocks/>
            </p:cNvSpPr>
            <p:nvPr/>
          </p:nvSpPr>
          <p:spPr bwMode="auto">
            <a:xfrm>
              <a:off x="3863" y="1136"/>
              <a:ext cx="22" cy="6"/>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7" name="Freeform 81">
              <a:extLst>
                <a:ext uri="{FF2B5EF4-FFF2-40B4-BE49-F238E27FC236}">
                  <a16:creationId xmlns:a16="http://schemas.microsoft.com/office/drawing/2014/main" id="{9392A10B-E095-A740-AF13-92B8D84DE945}"/>
                </a:ext>
              </a:extLst>
            </p:cNvPr>
            <p:cNvSpPr>
              <a:spLocks/>
            </p:cNvSpPr>
            <p:nvPr/>
          </p:nvSpPr>
          <p:spPr bwMode="auto">
            <a:xfrm>
              <a:off x="3855" y="1136"/>
              <a:ext cx="11" cy="6"/>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8" name="Freeform 82">
              <a:extLst>
                <a:ext uri="{FF2B5EF4-FFF2-40B4-BE49-F238E27FC236}">
                  <a16:creationId xmlns:a16="http://schemas.microsoft.com/office/drawing/2014/main" id="{355B6769-0FB3-F645-B923-34DC5AA893C8}"/>
                </a:ext>
              </a:extLst>
            </p:cNvPr>
            <p:cNvSpPr>
              <a:spLocks/>
            </p:cNvSpPr>
            <p:nvPr/>
          </p:nvSpPr>
          <p:spPr bwMode="auto">
            <a:xfrm>
              <a:off x="3858" y="1144"/>
              <a:ext cx="60" cy="6"/>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39" name="Freeform 83">
              <a:extLst>
                <a:ext uri="{FF2B5EF4-FFF2-40B4-BE49-F238E27FC236}">
                  <a16:creationId xmlns:a16="http://schemas.microsoft.com/office/drawing/2014/main" id="{7F1E1B1D-0D8E-7143-9398-63B6F9181AF7}"/>
                </a:ext>
              </a:extLst>
            </p:cNvPr>
            <p:cNvSpPr>
              <a:spLocks/>
            </p:cNvSpPr>
            <p:nvPr/>
          </p:nvSpPr>
          <p:spPr bwMode="auto">
            <a:xfrm>
              <a:off x="3855" y="1144"/>
              <a:ext cx="7" cy="6"/>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0" name="Freeform 84">
              <a:extLst>
                <a:ext uri="{FF2B5EF4-FFF2-40B4-BE49-F238E27FC236}">
                  <a16:creationId xmlns:a16="http://schemas.microsoft.com/office/drawing/2014/main" id="{4F80FC94-6BFB-7645-9A5E-2A453C693182}"/>
                </a:ext>
              </a:extLst>
            </p:cNvPr>
            <p:cNvSpPr>
              <a:spLocks/>
            </p:cNvSpPr>
            <p:nvPr/>
          </p:nvSpPr>
          <p:spPr bwMode="auto">
            <a:xfrm>
              <a:off x="3855" y="1160"/>
              <a:ext cx="50" cy="6"/>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1" name="Freeform 85">
              <a:extLst>
                <a:ext uri="{FF2B5EF4-FFF2-40B4-BE49-F238E27FC236}">
                  <a16:creationId xmlns:a16="http://schemas.microsoft.com/office/drawing/2014/main" id="{2CCB0924-6272-734B-B67F-2ACD6F12BBCD}"/>
                </a:ext>
              </a:extLst>
            </p:cNvPr>
            <p:cNvSpPr>
              <a:spLocks/>
            </p:cNvSpPr>
            <p:nvPr/>
          </p:nvSpPr>
          <p:spPr bwMode="auto">
            <a:xfrm>
              <a:off x="3855" y="1167"/>
              <a:ext cx="42" cy="7"/>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2" name="Freeform 86">
              <a:extLst>
                <a:ext uri="{FF2B5EF4-FFF2-40B4-BE49-F238E27FC236}">
                  <a16:creationId xmlns:a16="http://schemas.microsoft.com/office/drawing/2014/main" id="{A19C6928-607E-E14C-8AB5-FFDA2ACD783D}"/>
                </a:ext>
              </a:extLst>
            </p:cNvPr>
            <p:cNvSpPr>
              <a:spLocks/>
            </p:cNvSpPr>
            <p:nvPr/>
          </p:nvSpPr>
          <p:spPr bwMode="auto">
            <a:xfrm>
              <a:off x="3889" y="1167"/>
              <a:ext cx="65" cy="7"/>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3" name="Freeform 87">
              <a:extLst>
                <a:ext uri="{FF2B5EF4-FFF2-40B4-BE49-F238E27FC236}">
                  <a16:creationId xmlns:a16="http://schemas.microsoft.com/office/drawing/2014/main" id="{17B1460B-C158-234C-AF67-5DC892C4E3F8}"/>
                </a:ext>
              </a:extLst>
            </p:cNvPr>
            <p:cNvSpPr>
              <a:spLocks/>
            </p:cNvSpPr>
            <p:nvPr/>
          </p:nvSpPr>
          <p:spPr bwMode="auto">
            <a:xfrm>
              <a:off x="3898" y="1160"/>
              <a:ext cx="40" cy="6"/>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4" name="Freeform 88">
              <a:extLst>
                <a:ext uri="{FF2B5EF4-FFF2-40B4-BE49-F238E27FC236}">
                  <a16:creationId xmlns:a16="http://schemas.microsoft.com/office/drawing/2014/main" id="{635CCED3-9C83-034F-9668-F8F68E3C0659}"/>
                </a:ext>
              </a:extLst>
            </p:cNvPr>
            <p:cNvSpPr>
              <a:spLocks/>
            </p:cNvSpPr>
            <p:nvPr/>
          </p:nvSpPr>
          <p:spPr bwMode="auto">
            <a:xfrm>
              <a:off x="3913" y="1144"/>
              <a:ext cx="46" cy="6"/>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5" name="Freeform 89">
              <a:extLst>
                <a:ext uri="{FF2B5EF4-FFF2-40B4-BE49-F238E27FC236}">
                  <a16:creationId xmlns:a16="http://schemas.microsoft.com/office/drawing/2014/main" id="{E727098D-40F7-3E49-8C78-0E975DB8DA02}"/>
                </a:ext>
              </a:extLst>
            </p:cNvPr>
            <p:cNvSpPr>
              <a:spLocks/>
            </p:cNvSpPr>
            <p:nvPr/>
          </p:nvSpPr>
          <p:spPr bwMode="auto">
            <a:xfrm>
              <a:off x="3928" y="1120"/>
              <a:ext cx="20" cy="7"/>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6" name="Freeform 90">
              <a:extLst>
                <a:ext uri="{FF2B5EF4-FFF2-40B4-BE49-F238E27FC236}">
                  <a16:creationId xmlns:a16="http://schemas.microsoft.com/office/drawing/2014/main" id="{E38D9F56-724F-A24A-8A85-727CF445456E}"/>
                </a:ext>
              </a:extLst>
            </p:cNvPr>
            <p:cNvSpPr>
              <a:spLocks/>
            </p:cNvSpPr>
            <p:nvPr/>
          </p:nvSpPr>
          <p:spPr bwMode="auto">
            <a:xfrm>
              <a:off x="3932" y="1112"/>
              <a:ext cx="35" cy="6"/>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7" name="Freeform 91">
              <a:extLst>
                <a:ext uri="{FF2B5EF4-FFF2-40B4-BE49-F238E27FC236}">
                  <a16:creationId xmlns:a16="http://schemas.microsoft.com/office/drawing/2014/main" id="{5C914710-BA8F-9D4D-8188-AB8F44DC6CD7}"/>
                </a:ext>
              </a:extLst>
            </p:cNvPr>
            <p:cNvSpPr>
              <a:spLocks/>
            </p:cNvSpPr>
            <p:nvPr/>
          </p:nvSpPr>
          <p:spPr bwMode="auto">
            <a:xfrm>
              <a:off x="3764" y="1277"/>
              <a:ext cx="33" cy="26"/>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8" name="Freeform 92">
              <a:extLst>
                <a:ext uri="{FF2B5EF4-FFF2-40B4-BE49-F238E27FC236}">
                  <a16:creationId xmlns:a16="http://schemas.microsoft.com/office/drawing/2014/main" id="{D91BBB22-8EBD-0C4E-84DA-34F43CBFC2A3}"/>
                </a:ext>
              </a:extLst>
            </p:cNvPr>
            <p:cNvSpPr>
              <a:spLocks/>
            </p:cNvSpPr>
            <p:nvPr/>
          </p:nvSpPr>
          <p:spPr bwMode="auto">
            <a:xfrm>
              <a:off x="3823" y="1334"/>
              <a:ext cx="17" cy="7"/>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49" name="Freeform 93">
              <a:extLst>
                <a:ext uri="{FF2B5EF4-FFF2-40B4-BE49-F238E27FC236}">
                  <a16:creationId xmlns:a16="http://schemas.microsoft.com/office/drawing/2014/main" id="{82C1F16E-E9E2-7B4E-B068-08599106A7AF}"/>
                </a:ext>
              </a:extLst>
            </p:cNvPr>
            <p:cNvSpPr>
              <a:spLocks/>
            </p:cNvSpPr>
            <p:nvPr/>
          </p:nvSpPr>
          <p:spPr bwMode="auto">
            <a:xfrm>
              <a:off x="3843" y="1334"/>
              <a:ext cx="16" cy="7"/>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0" name="Freeform 94">
              <a:extLst>
                <a:ext uri="{FF2B5EF4-FFF2-40B4-BE49-F238E27FC236}">
                  <a16:creationId xmlns:a16="http://schemas.microsoft.com/office/drawing/2014/main" id="{A6E6D245-05E9-904B-92ED-940EDBD59214}"/>
                </a:ext>
              </a:extLst>
            </p:cNvPr>
            <p:cNvSpPr>
              <a:spLocks/>
            </p:cNvSpPr>
            <p:nvPr/>
          </p:nvSpPr>
          <p:spPr bwMode="auto">
            <a:xfrm>
              <a:off x="3862" y="1334"/>
              <a:ext cx="17" cy="6"/>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1" name="Freeform 95">
              <a:extLst>
                <a:ext uri="{FF2B5EF4-FFF2-40B4-BE49-F238E27FC236}">
                  <a16:creationId xmlns:a16="http://schemas.microsoft.com/office/drawing/2014/main" id="{421BCDD4-CB9A-6B40-BF4D-C0A86EC35B31}"/>
                </a:ext>
              </a:extLst>
            </p:cNvPr>
            <p:cNvSpPr>
              <a:spLocks/>
            </p:cNvSpPr>
            <p:nvPr/>
          </p:nvSpPr>
          <p:spPr bwMode="auto">
            <a:xfrm>
              <a:off x="3881" y="1333"/>
              <a:ext cx="18" cy="7"/>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2" name="Freeform 96">
              <a:extLst>
                <a:ext uri="{FF2B5EF4-FFF2-40B4-BE49-F238E27FC236}">
                  <a16:creationId xmlns:a16="http://schemas.microsoft.com/office/drawing/2014/main" id="{857FAF7E-0371-BE4A-BB1C-6987633ADFB9}"/>
                </a:ext>
              </a:extLst>
            </p:cNvPr>
            <p:cNvSpPr>
              <a:spLocks/>
            </p:cNvSpPr>
            <p:nvPr/>
          </p:nvSpPr>
          <p:spPr bwMode="auto">
            <a:xfrm>
              <a:off x="3901" y="1333"/>
              <a:ext cx="17" cy="6"/>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3" name="Freeform 97">
              <a:extLst>
                <a:ext uri="{FF2B5EF4-FFF2-40B4-BE49-F238E27FC236}">
                  <a16:creationId xmlns:a16="http://schemas.microsoft.com/office/drawing/2014/main" id="{C9A6DEBA-90ED-774F-9D31-D627F8FD69FD}"/>
                </a:ext>
              </a:extLst>
            </p:cNvPr>
            <p:cNvSpPr>
              <a:spLocks/>
            </p:cNvSpPr>
            <p:nvPr/>
          </p:nvSpPr>
          <p:spPr bwMode="auto">
            <a:xfrm>
              <a:off x="3920" y="1333"/>
              <a:ext cx="18" cy="5"/>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4" name="Freeform 98">
              <a:extLst>
                <a:ext uri="{FF2B5EF4-FFF2-40B4-BE49-F238E27FC236}">
                  <a16:creationId xmlns:a16="http://schemas.microsoft.com/office/drawing/2014/main" id="{FC52BB51-2703-3445-98F2-348D2C879354}"/>
                </a:ext>
              </a:extLst>
            </p:cNvPr>
            <p:cNvSpPr>
              <a:spLocks/>
            </p:cNvSpPr>
            <p:nvPr/>
          </p:nvSpPr>
          <p:spPr bwMode="auto">
            <a:xfrm>
              <a:off x="3940" y="1332"/>
              <a:ext cx="18" cy="6"/>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5" name="Freeform 99">
              <a:extLst>
                <a:ext uri="{FF2B5EF4-FFF2-40B4-BE49-F238E27FC236}">
                  <a16:creationId xmlns:a16="http://schemas.microsoft.com/office/drawing/2014/main" id="{4CA1D2A4-0AE0-1741-B9D5-2D6E1D3C3851}"/>
                </a:ext>
              </a:extLst>
            </p:cNvPr>
            <p:cNvSpPr>
              <a:spLocks/>
            </p:cNvSpPr>
            <p:nvPr/>
          </p:nvSpPr>
          <p:spPr bwMode="auto">
            <a:xfrm>
              <a:off x="3959" y="1332"/>
              <a:ext cx="18" cy="5"/>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6" name="Freeform 100">
              <a:extLst>
                <a:ext uri="{FF2B5EF4-FFF2-40B4-BE49-F238E27FC236}">
                  <a16:creationId xmlns:a16="http://schemas.microsoft.com/office/drawing/2014/main" id="{10DF28E8-048E-5641-A96C-E7A148C18556}"/>
                </a:ext>
              </a:extLst>
            </p:cNvPr>
            <p:cNvSpPr>
              <a:spLocks/>
            </p:cNvSpPr>
            <p:nvPr/>
          </p:nvSpPr>
          <p:spPr bwMode="auto">
            <a:xfrm>
              <a:off x="3978" y="1331"/>
              <a:ext cx="18" cy="5"/>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7" name="Freeform 101">
              <a:extLst>
                <a:ext uri="{FF2B5EF4-FFF2-40B4-BE49-F238E27FC236}">
                  <a16:creationId xmlns:a16="http://schemas.microsoft.com/office/drawing/2014/main" id="{64514D91-70C9-2345-994D-1685FA2FFD24}"/>
                </a:ext>
              </a:extLst>
            </p:cNvPr>
            <p:cNvSpPr>
              <a:spLocks/>
            </p:cNvSpPr>
            <p:nvPr/>
          </p:nvSpPr>
          <p:spPr bwMode="auto">
            <a:xfrm>
              <a:off x="3834" y="1345"/>
              <a:ext cx="16" cy="7"/>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8" name="Freeform 102">
              <a:extLst>
                <a:ext uri="{FF2B5EF4-FFF2-40B4-BE49-F238E27FC236}">
                  <a16:creationId xmlns:a16="http://schemas.microsoft.com/office/drawing/2014/main" id="{2035287D-DE9C-8741-9BB8-04309A18CF86}"/>
                </a:ext>
              </a:extLst>
            </p:cNvPr>
            <p:cNvSpPr>
              <a:spLocks/>
            </p:cNvSpPr>
            <p:nvPr/>
          </p:nvSpPr>
          <p:spPr bwMode="auto">
            <a:xfrm>
              <a:off x="3854" y="1344"/>
              <a:ext cx="17" cy="7"/>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59" name="Freeform 103">
              <a:extLst>
                <a:ext uri="{FF2B5EF4-FFF2-40B4-BE49-F238E27FC236}">
                  <a16:creationId xmlns:a16="http://schemas.microsoft.com/office/drawing/2014/main" id="{C5F1512A-AC3A-1E40-858A-397F7AF847BA}"/>
                </a:ext>
              </a:extLst>
            </p:cNvPr>
            <p:cNvSpPr>
              <a:spLocks/>
            </p:cNvSpPr>
            <p:nvPr/>
          </p:nvSpPr>
          <p:spPr bwMode="auto">
            <a:xfrm>
              <a:off x="3874" y="1344"/>
              <a:ext cx="17" cy="7"/>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0" name="Freeform 104">
              <a:extLst>
                <a:ext uri="{FF2B5EF4-FFF2-40B4-BE49-F238E27FC236}">
                  <a16:creationId xmlns:a16="http://schemas.microsoft.com/office/drawing/2014/main" id="{95C1D372-2295-334C-AE48-5194AF271282}"/>
                </a:ext>
              </a:extLst>
            </p:cNvPr>
            <p:cNvSpPr>
              <a:spLocks/>
            </p:cNvSpPr>
            <p:nvPr/>
          </p:nvSpPr>
          <p:spPr bwMode="auto">
            <a:xfrm>
              <a:off x="3894" y="1343"/>
              <a:ext cx="18" cy="7"/>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1" name="Freeform 105">
              <a:extLst>
                <a:ext uri="{FF2B5EF4-FFF2-40B4-BE49-F238E27FC236}">
                  <a16:creationId xmlns:a16="http://schemas.microsoft.com/office/drawing/2014/main" id="{7248040F-83C1-0745-9270-DBB3C50B1406}"/>
                </a:ext>
              </a:extLst>
            </p:cNvPr>
            <p:cNvSpPr>
              <a:spLocks/>
            </p:cNvSpPr>
            <p:nvPr/>
          </p:nvSpPr>
          <p:spPr bwMode="auto">
            <a:xfrm>
              <a:off x="3914" y="1343"/>
              <a:ext cx="18" cy="6"/>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2" name="Freeform 106">
              <a:extLst>
                <a:ext uri="{FF2B5EF4-FFF2-40B4-BE49-F238E27FC236}">
                  <a16:creationId xmlns:a16="http://schemas.microsoft.com/office/drawing/2014/main" id="{E9563185-E160-5249-93DE-90665B202899}"/>
                </a:ext>
              </a:extLst>
            </p:cNvPr>
            <p:cNvSpPr>
              <a:spLocks/>
            </p:cNvSpPr>
            <p:nvPr/>
          </p:nvSpPr>
          <p:spPr bwMode="auto">
            <a:xfrm>
              <a:off x="3934" y="1343"/>
              <a:ext cx="18" cy="6"/>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3" name="Freeform 107">
              <a:extLst>
                <a:ext uri="{FF2B5EF4-FFF2-40B4-BE49-F238E27FC236}">
                  <a16:creationId xmlns:a16="http://schemas.microsoft.com/office/drawing/2014/main" id="{C7D38F53-EFED-804A-8399-F3ADF5BE78C9}"/>
                </a:ext>
              </a:extLst>
            </p:cNvPr>
            <p:cNvSpPr>
              <a:spLocks/>
            </p:cNvSpPr>
            <p:nvPr/>
          </p:nvSpPr>
          <p:spPr bwMode="auto">
            <a:xfrm>
              <a:off x="3954" y="1343"/>
              <a:ext cx="18" cy="5"/>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4" name="Freeform 108">
              <a:extLst>
                <a:ext uri="{FF2B5EF4-FFF2-40B4-BE49-F238E27FC236}">
                  <a16:creationId xmlns:a16="http://schemas.microsoft.com/office/drawing/2014/main" id="{7549F0CF-45A1-8148-92B8-2C23018DBA0D}"/>
                </a:ext>
              </a:extLst>
            </p:cNvPr>
            <p:cNvSpPr>
              <a:spLocks/>
            </p:cNvSpPr>
            <p:nvPr/>
          </p:nvSpPr>
          <p:spPr bwMode="auto">
            <a:xfrm>
              <a:off x="3974" y="1342"/>
              <a:ext cx="18" cy="6"/>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5" name="Freeform 109">
              <a:extLst>
                <a:ext uri="{FF2B5EF4-FFF2-40B4-BE49-F238E27FC236}">
                  <a16:creationId xmlns:a16="http://schemas.microsoft.com/office/drawing/2014/main" id="{B0350E18-1CF5-1043-B204-BA6B53138622}"/>
                </a:ext>
              </a:extLst>
            </p:cNvPr>
            <p:cNvSpPr>
              <a:spLocks/>
            </p:cNvSpPr>
            <p:nvPr/>
          </p:nvSpPr>
          <p:spPr bwMode="auto">
            <a:xfrm>
              <a:off x="3994" y="1342"/>
              <a:ext cx="19" cy="5"/>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6" name="Freeform 110">
              <a:extLst>
                <a:ext uri="{FF2B5EF4-FFF2-40B4-BE49-F238E27FC236}">
                  <a16:creationId xmlns:a16="http://schemas.microsoft.com/office/drawing/2014/main" id="{0131578D-6D73-394C-840D-92002C0E8E51}"/>
                </a:ext>
              </a:extLst>
            </p:cNvPr>
            <p:cNvSpPr>
              <a:spLocks/>
            </p:cNvSpPr>
            <p:nvPr/>
          </p:nvSpPr>
          <p:spPr bwMode="auto">
            <a:xfrm>
              <a:off x="3845" y="1355"/>
              <a:ext cx="17" cy="7"/>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7" name="Freeform 111">
              <a:extLst>
                <a:ext uri="{FF2B5EF4-FFF2-40B4-BE49-F238E27FC236}">
                  <a16:creationId xmlns:a16="http://schemas.microsoft.com/office/drawing/2014/main" id="{1AF2000F-736B-0D47-A513-ED4FB7B3AF1B}"/>
                </a:ext>
              </a:extLst>
            </p:cNvPr>
            <p:cNvSpPr>
              <a:spLocks/>
            </p:cNvSpPr>
            <p:nvPr/>
          </p:nvSpPr>
          <p:spPr bwMode="auto">
            <a:xfrm>
              <a:off x="3886" y="1353"/>
              <a:ext cx="102" cy="8"/>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8" name="Freeform 112">
              <a:extLst>
                <a:ext uri="{FF2B5EF4-FFF2-40B4-BE49-F238E27FC236}">
                  <a16:creationId xmlns:a16="http://schemas.microsoft.com/office/drawing/2014/main" id="{1528607D-97A0-1840-9309-ACBE633B76F3}"/>
                </a:ext>
              </a:extLst>
            </p:cNvPr>
            <p:cNvSpPr>
              <a:spLocks/>
            </p:cNvSpPr>
            <p:nvPr/>
          </p:nvSpPr>
          <p:spPr bwMode="auto">
            <a:xfrm>
              <a:off x="3865" y="1355"/>
              <a:ext cx="18" cy="7"/>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69" name="Freeform 113">
              <a:extLst>
                <a:ext uri="{FF2B5EF4-FFF2-40B4-BE49-F238E27FC236}">
                  <a16:creationId xmlns:a16="http://schemas.microsoft.com/office/drawing/2014/main" id="{686B325C-3302-6D40-B3B0-114DD2BD60C4}"/>
                </a:ext>
              </a:extLst>
            </p:cNvPr>
            <p:cNvSpPr>
              <a:spLocks/>
            </p:cNvSpPr>
            <p:nvPr/>
          </p:nvSpPr>
          <p:spPr bwMode="auto">
            <a:xfrm>
              <a:off x="3989" y="1353"/>
              <a:ext cx="19" cy="5"/>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0" name="Freeform 114">
              <a:extLst>
                <a:ext uri="{FF2B5EF4-FFF2-40B4-BE49-F238E27FC236}">
                  <a16:creationId xmlns:a16="http://schemas.microsoft.com/office/drawing/2014/main" id="{A3195D68-4BA1-2242-BC9C-DED1171B3DE2}"/>
                </a:ext>
              </a:extLst>
            </p:cNvPr>
            <p:cNvSpPr>
              <a:spLocks/>
            </p:cNvSpPr>
            <p:nvPr/>
          </p:nvSpPr>
          <p:spPr bwMode="auto">
            <a:xfrm>
              <a:off x="4010" y="1352"/>
              <a:ext cx="19" cy="5"/>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1" name="Freeform 115">
              <a:extLst>
                <a:ext uri="{FF2B5EF4-FFF2-40B4-BE49-F238E27FC236}">
                  <a16:creationId xmlns:a16="http://schemas.microsoft.com/office/drawing/2014/main" id="{D3D583B7-DC3D-A14F-B2FF-0FB9A800C6B1}"/>
                </a:ext>
              </a:extLst>
            </p:cNvPr>
            <p:cNvSpPr>
              <a:spLocks/>
            </p:cNvSpPr>
            <p:nvPr/>
          </p:nvSpPr>
          <p:spPr bwMode="auto">
            <a:xfrm>
              <a:off x="4042" y="1318"/>
              <a:ext cx="61" cy="3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2" name="Freeform 116">
              <a:extLst>
                <a:ext uri="{FF2B5EF4-FFF2-40B4-BE49-F238E27FC236}">
                  <a16:creationId xmlns:a16="http://schemas.microsoft.com/office/drawing/2014/main" id="{38B82EF9-B483-7E45-9D2C-3D910CCF2679}"/>
                </a:ext>
              </a:extLst>
            </p:cNvPr>
            <p:cNvSpPr>
              <a:spLocks/>
            </p:cNvSpPr>
            <p:nvPr/>
          </p:nvSpPr>
          <p:spPr bwMode="auto">
            <a:xfrm>
              <a:off x="4059" y="1322"/>
              <a:ext cx="39" cy="17"/>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3" name="Freeform 117">
              <a:extLst>
                <a:ext uri="{FF2B5EF4-FFF2-40B4-BE49-F238E27FC236}">
                  <a16:creationId xmlns:a16="http://schemas.microsoft.com/office/drawing/2014/main" id="{721A0E0A-CABA-5A48-BCC0-AD53199868DC}"/>
                </a:ext>
              </a:extLst>
            </p:cNvPr>
            <p:cNvSpPr>
              <a:spLocks/>
            </p:cNvSpPr>
            <p:nvPr/>
          </p:nvSpPr>
          <p:spPr bwMode="auto">
            <a:xfrm>
              <a:off x="4045" y="1322"/>
              <a:ext cx="14" cy="8"/>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4" name="Freeform 118">
              <a:extLst>
                <a:ext uri="{FF2B5EF4-FFF2-40B4-BE49-F238E27FC236}">
                  <a16:creationId xmlns:a16="http://schemas.microsoft.com/office/drawing/2014/main" id="{68168449-A2BE-CE41-BDE2-90B0DB911209}"/>
                </a:ext>
              </a:extLst>
            </p:cNvPr>
            <p:cNvSpPr>
              <a:spLocks/>
            </p:cNvSpPr>
            <p:nvPr/>
          </p:nvSpPr>
          <p:spPr bwMode="auto">
            <a:xfrm>
              <a:off x="4044" y="1328"/>
              <a:ext cx="12" cy="7"/>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5" name="Freeform 119">
              <a:extLst>
                <a:ext uri="{FF2B5EF4-FFF2-40B4-BE49-F238E27FC236}">
                  <a16:creationId xmlns:a16="http://schemas.microsoft.com/office/drawing/2014/main" id="{2215CB0A-A916-774A-871B-32692C02C1F3}"/>
                </a:ext>
              </a:extLst>
            </p:cNvPr>
            <p:cNvSpPr>
              <a:spLocks/>
            </p:cNvSpPr>
            <p:nvPr/>
          </p:nvSpPr>
          <p:spPr bwMode="auto">
            <a:xfrm>
              <a:off x="4059" y="1333"/>
              <a:ext cx="40" cy="12"/>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6" name="Freeform 120">
              <a:extLst>
                <a:ext uri="{FF2B5EF4-FFF2-40B4-BE49-F238E27FC236}">
                  <a16:creationId xmlns:a16="http://schemas.microsoft.com/office/drawing/2014/main" id="{DC58BBEC-B359-6946-A7B3-79E9B3303B00}"/>
                </a:ext>
              </a:extLst>
            </p:cNvPr>
            <p:cNvSpPr>
              <a:spLocks/>
            </p:cNvSpPr>
            <p:nvPr/>
          </p:nvSpPr>
          <p:spPr bwMode="auto">
            <a:xfrm>
              <a:off x="3789" y="1330"/>
              <a:ext cx="37" cy="45"/>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7" name="Freeform 121">
              <a:extLst>
                <a:ext uri="{FF2B5EF4-FFF2-40B4-BE49-F238E27FC236}">
                  <a16:creationId xmlns:a16="http://schemas.microsoft.com/office/drawing/2014/main" id="{330CD655-6486-C54F-A045-8C730F9BC649}"/>
                </a:ext>
              </a:extLst>
            </p:cNvPr>
            <p:cNvSpPr>
              <a:spLocks/>
            </p:cNvSpPr>
            <p:nvPr/>
          </p:nvSpPr>
          <p:spPr bwMode="auto">
            <a:xfrm>
              <a:off x="3341" y="1387"/>
              <a:ext cx="331" cy="65"/>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8" name="Freeform 122">
              <a:extLst>
                <a:ext uri="{FF2B5EF4-FFF2-40B4-BE49-F238E27FC236}">
                  <a16:creationId xmlns:a16="http://schemas.microsoft.com/office/drawing/2014/main" id="{8C0219CB-C2DC-3846-ACE6-1D7B19A874D9}"/>
                </a:ext>
              </a:extLst>
            </p:cNvPr>
            <p:cNvSpPr>
              <a:spLocks/>
            </p:cNvSpPr>
            <p:nvPr/>
          </p:nvSpPr>
          <p:spPr bwMode="auto">
            <a:xfrm>
              <a:off x="3379" y="1041"/>
              <a:ext cx="254" cy="327"/>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79" name="Freeform 123">
              <a:extLst>
                <a:ext uri="{FF2B5EF4-FFF2-40B4-BE49-F238E27FC236}">
                  <a16:creationId xmlns:a16="http://schemas.microsoft.com/office/drawing/2014/main" id="{7E7F1915-779F-EB46-AF20-F907CDE631E4}"/>
                </a:ext>
              </a:extLst>
            </p:cNvPr>
            <p:cNvSpPr>
              <a:spLocks/>
            </p:cNvSpPr>
            <p:nvPr/>
          </p:nvSpPr>
          <p:spPr bwMode="auto">
            <a:xfrm>
              <a:off x="3416" y="1059"/>
              <a:ext cx="184" cy="163"/>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0" name="Freeform 124">
              <a:extLst>
                <a:ext uri="{FF2B5EF4-FFF2-40B4-BE49-F238E27FC236}">
                  <a16:creationId xmlns:a16="http://schemas.microsoft.com/office/drawing/2014/main" id="{DB686104-7481-A144-89C0-DA534A77D97B}"/>
                </a:ext>
              </a:extLst>
            </p:cNvPr>
            <p:cNvSpPr>
              <a:spLocks/>
            </p:cNvSpPr>
            <p:nvPr/>
          </p:nvSpPr>
          <p:spPr bwMode="auto">
            <a:xfrm>
              <a:off x="3383" y="1314"/>
              <a:ext cx="95" cy="15"/>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1" name="Freeform 125">
              <a:extLst>
                <a:ext uri="{FF2B5EF4-FFF2-40B4-BE49-F238E27FC236}">
                  <a16:creationId xmlns:a16="http://schemas.microsoft.com/office/drawing/2014/main" id="{9F550FE4-9C8B-AF45-9224-E339BEA6F4B7}"/>
                </a:ext>
              </a:extLst>
            </p:cNvPr>
            <p:cNvSpPr>
              <a:spLocks/>
            </p:cNvSpPr>
            <p:nvPr/>
          </p:nvSpPr>
          <p:spPr bwMode="auto">
            <a:xfrm>
              <a:off x="3522" y="1317"/>
              <a:ext cx="94" cy="14"/>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2" name="Freeform 126">
              <a:extLst>
                <a:ext uri="{FF2B5EF4-FFF2-40B4-BE49-F238E27FC236}">
                  <a16:creationId xmlns:a16="http://schemas.microsoft.com/office/drawing/2014/main" id="{D3823996-C649-914A-A6F2-1B5F18461ADF}"/>
                </a:ext>
              </a:extLst>
            </p:cNvPr>
            <p:cNvSpPr>
              <a:spLocks/>
            </p:cNvSpPr>
            <p:nvPr/>
          </p:nvSpPr>
          <p:spPr bwMode="auto">
            <a:xfrm>
              <a:off x="3438" y="1240"/>
              <a:ext cx="136" cy="44"/>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3" name="Freeform 127">
              <a:extLst>
                <a:ext uri="{FF2B5EF4-FFF2-40B4-BE49-F238E27FC236}">
                  <a16:creationId xmlns:a16="http://schemas.microsoft.com/office/drawing/2014/main" id="{F5EFD89F-F743-2143-A084-AD4E31955334}"/>
                </a:ext>
              </a:extLst>
            </p:cNvPr>
            <p:cNvSpPr>
              <a:spLocks/>
            </p:cNvSpPr>
            <p:nvPr/>
          </p:nvSpPr>
          <p:spPr bwMode="auto">
            <a:xfrm>
              <a:off x="3342" y="1437"/>
              <a:ext cx="328" cy="2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4" name="Freeform 128">
              <a:extLst>
                <a:ext uri="{FF2B5EF4-FFF2-40B4-BE49-F238E27FC236}">
                  <a16:creationId xmlns:a16="http://schemas.microsoft.com/office/drawing/2014/main" id="{78E87F2D-19D5-8347-9FD4-A6B5AC23A96A}"/>
                </a:ext>
              </a:extLst>
            </p:cNvPr>
            <p:cNvSpPr>
              <a:spLocks/>
            </p:cNvSpPr>
            <p:nvPr/>
          </p:nvSpPr>
          <p:spPr bwMode="auto">
            <a:xfrm>
              <a:off x="3426" y="1065"/>
              <a:ext cx="167" cy="149"/>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5" name="Freeform 129">
              <a:extLst>
                <a:ext uri="{FF2B5EF4-FFF2-40B4-BE49-F238E27FC236}">
                  <a16:creationId xmlns:a16="http://schemas.microsoft.com/office/drawing/2014/main" id="{758CAD27-272F-AE42-B700-0F16E6C4C008}"/>
                </a:ext>
              </a:extLst>
            </p:cNvPr>
            <p:cNvSpPr>
              <a:spLocks/>
            </p:cNvSpPr>
            <p:nvPr/>
          </p:nvSpPr>
          <p:spPr bwMode="auto">
            <a:xfrm>
              <a:off x="3390" y="1050"/>
              <a:ext cx="24" cy="179"/>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6" name="Freeform 130">
              <a:extLst>
                <a:ext uri="{FF2B5EF4-FFF2-40B4-BE49-F238E27FC236}">
                  <a16:creationId xmlns:a16="http://schemas.microsoft.com/office/drawing/2014/main" id="{4A488209-41D2-2641-9850-392AA883BB49}"/>
                </a:ext>
              </a:extLst>
            </p:cNvPr>
            <p:cNvSpPr>
              <a:spLocks/>
            </p:cNvSpPr>
            <p:nvPr/>
          </p:nvSpPr>
          <p:spPr bwMode="auto">
            <a:xfrm>
              <a:off x="3419" y="1235"/>
              <a:ext cx="177" cy="7"/>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7" name="Freeform 131">
              <a:extLst>
                <a:ext uri="{FF2B5EF4-FFF2-40B4-BE49-F238E27FC236}">
                  <a16:creationId xmlns:a16="http://schemas.microsoft.com/office/drawing/2014/main" id="{53EC943D-4402-A943-8C18-884326A1583E}"/>
                </a:ext>
              </a:extLst>
            </p:cNvPr>
            <p:cNvSpPr>
              <a:spLocks/>
            </p:cNvSpPr>
            <p:nvPr/>
          </p:nvSpPr>
          <p:spPr bwMode="auto">
            <a:xfrm>
              <a:off x="3470" y="1064"/>
              <a:ext cx="124" cy="1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8" name="Freeform 132">
              <a:extLst>
                <a:ext uri="{FF2B5EF4-FFF2-40B4-BE49-F238E27FC236}">
                  <a16:creationId xmlns:a16="http://schemas.microsoft.com/office/drawing/2014/main" id="{96ECB0BB-AA3F-7B4A-89EE-4217C6E95648}"/>
                </a:ext>
              </a:extLst>
            </p:cNvPr>
            <p:cNvSpPr>
              <a:spLocks/>
            </p:cNvSpPr>
            <p:nvPr/>
          </p:nvSpPr>
          <p:spPr bwMode="auto">
            <a:xfrm>
              <a:off x="3562" y="1105"/>
              <a:ext cx="36" cy="114"/>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89" name="Freeform 133">
              <a:extLst>
                <a:ext uri="{FF2B5EF4-FFF2-40B4-BE49-F238E27FC236}">
                  <a16:creationId xmlns:a16="http://schemas.microsoft.com/office/drawing/2014/main" id="{164CFC13-2F08-E343-85B9-F77BC1139317}"/>
                </a:ext>
              </a:extLst>
            </p:cNvPr>
            <p:cNvSpPr>
              <a:spLocks/>
            </p:cNvSpPr>
            <p:nvPr/>
          </p:nvSpPr>
          <p:spPr bwMode="auto">
            <a:xfrm>
              <a:off x="3422" y="1098"/>
              <a:ext cx="31" cy="116"/>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0" name="Freeform 134">
              <a:extLst>
                <a:ext uri="{FF2B5EF4-FFF2-40B4-BE49-F238E27FC236}">
                  <a16:creationId xmlns:a16="http://schemas.microsoft.com/office/drawing/2014/main" id="{EEB0D622-37FF-4745-B60D-E158F5F903AB}"/>
                </a:ext>
              </a:extLst>
            </p:cNvPr>
            <p:cNvSpPr>
              <a:spLocks/>
            </p:cNvSpPr>
            <p:nvPr/>
          </p:nvSpPr>
          <p:spPr bwMode="auto">
            <a:xfrm>
              <a:off x="3424" y="1064"/>
              <a:ext cx="29" cy="1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1" name="Freeform 135">
              <a:extLst>
                <a:ext uri="{FF2B5EF4-FFF2-40B4-BE49-F238E27FC236}">
                  <a16:creationId xmlns:a16="http://schemas.microsoft.com/office/drawing/2014/main" id="{53C24F93-DDB2-4440-9A40-D5F2C8E85F57}"/>
                </a:ext>
              </a:extLst>
            </p:cNvPr>
            <p:cNvSpPr>
              <a:spLocks/>
            </p:cNvSpPr>
            <p:nvPr/>
          </p:nvSpPr>
          <p:spPr bwMode="auto">
            <a:xfrm>
              <a:off x="3405" y="1033"/>
              <a:ext cx="210" cy="31"/>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2" name="Freeform 136">
              <a:extLst>
                <a:ext uri="{FF2B5EF4-FFF2-40B4-BE49-F238E27FC236}">
                  <a16:creationId xmlns:a16="http://schemas.microsoft.com/office/drawing/2014/main" id="{1D6448A2-D5A7-F647-B443-40B5E025CF18}"/>
                </a:ext>
              </a:extLst>
            </p:cNvPr>
            <p:cNvSpPr>
              <a:spLocks/>
            </p:cNvSpPr>
            <p:nvPr/>
          </p:nvSpPr>
          <p:spPr bwMode="auto">
            <a:xfrm>
              <a:off x="3586" y="1271"/>
              <a:ext cx="36" cy="24"/>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3" name="Freeform 137">
              <a:extLst>
                <a:ext uri="{FF2B5EF4-FFF2-40B4-BE49-F238E27FC236}">
                  <a16:creationId xmlns:a16="http://schemas.microsoft.com/office/drawing/2014/main" id="{9977DE80-B871-964D-995B-461935413E25}"/>
                </a:ext>
              </a:extLst>
            </p:cNvPr>
            <p:cNvSpPr>
              <a:spLocks/>
            </p:cNvSpPr>
            <p:nvPr/>
          </p:nvSpPr>
          <p:spPr bwMode="auto">
            <a:xfrm>
              <a:off x="3384" y="1273"/>
              <a:ext cx="24" cy="24"/>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4" name="Freeform 138">
              <a:extLst>
                <a:ext uri="{FF2B5EF4-FFF2-40B4-BE49-F238E27FC236}">
                  <a16:creationId xmlns:a16="http://schemas.microsoft.com/office/drawing/2014/main" id="{16590D96-1878-294A-905C-724B52590742}"/>
                </a:ext>
              </a:extLst>
            </p:cNvPr>
            <p:cNvSpPr>
              <a:spLocks/>
            </p:cNvSpPr>
            <p:nvPr/>
          </p:nvSpPr>
          <p:spPr bwMode="auto">
            <a:xfrm>
              <a:off x="3381" y="1297"/>
              <a:ext cx="245" cy="7"/>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5" name="Freeform 139">
              <a:extLst>
                <a:ext uri="{FF2B5EF4-FFF2-40B4-BE49-F238E27FC236}">
                  <a16:creationId xmlns:a16="http://schemas.microsoft.com/office/drawing/2014/main" id="{F4D220B3-1465-214A-A7F2-020600531C91}"/>
                </a:ext>
              </a:extLst>
            </p:cNvPr>
            <p:cNvSpPr>
              <a:spLocks/>
            </p:cNvSpPr>
            <p:nvPr/>
          </p:nvSpPr>
          <p:spPr bwMode="auto">
            <a:xfrm rot="580897">
              <a:off x="3626" y="1305"/>
              <a:ext cx="11" cy="61"/>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6" name="Freeform 140">
              <a:extLst>
                <a:ext uri="{FF2B5EF4-FFF2-40B4-BE49-F238E27FC236}">
                  <a16:creationId xmlns:a16="http://schemas.microsoft.com/office/drawing/2014/main" id="{4E8E072D-55AD-BE47-8199-DEB1E6F89853}"/>
                </a:ext>
              </a:extLst>
            </p:cNvPr>
            <p:cNvSpPr>
              <a:spLocks/>
            </p:cNvSpPr>
            <p:nvPr/>
          </p:nvSpPr>
          <p:spPr bwMode="auto">
            <a:xfrm>
              <a:off x="3375" y="1302"/>
              <a:ext cx="11" cy="66"/>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7" name="Freeform 141">
              <a:extLst>
                <a:ext uri="{FF2B5EF4-FFF2-40B4-BE49-F238E27FC236}">
                  <a16:creationId xmlns:a16="http://schemas.microsoft.com/office/drawing/2014/main" id="{96E2074F-0D7A-E549-8270-C682F34F7EB8}"/>
                </a:ext>
              </a:extLst>
            </p:cNvPr>
            <p:cNvSpPr>
              <a:spLocks/>
            </p:cNvSpPr>
            <p:nvPr/>
          </p:nvSpPr>
          <p:spPr bwMode="auto">
            <a:xfrm>
              <a:off x="3383" y="1363"/>
              <a:ext cx="244" cy="16"/>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8" name="Freeform 142">
              <a:extLst>
                <a:ext uri="{FF2B5EF4-FFF2-40B4-BE49-F238E27FC236}">
                  <a16:creationId xmlns:a16="http://schemas.microsoft.com/office/drawing/2014/main" id="{8811DFF2-CFD4-6F4D-B1AB-BD058A996691}"/>
                </a:ext>
              </a:extLst>
            </p:cNvPr>
            <p:cNvSpPr>
              <a:spLocks/>
            </p:cNvSpPr>
            <p:nvPr/>
          </p:nvSpPr>
          <p:spPr bwMode="auto">
            <a:xfrm>
              <a:off x="3385" y="1386"/>
              <a:ext cx="251" cy="3"/>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399" name="Freeform 143">
              <a:extLst>
                <a:ext uri="{FF2B5EF4-FFF2-40B4-BE49-F238E27FC236}">
                  <a16:creationId xmlns:a16="http://schemas.microsoft.com/office/drawing/2014/main" id="{CA02AEDD-60B9-2549-A269-94450C7EBACF}"/>
                </a:ext>
              </a:extLst>
            </p:cNvPr>
            <p:cNvSpPr>
              <a:spLocks/>
            </p:cNvSpPr>
            <p:nvPr/>
          </p:nvSpPr>
          <p:spPr bwMode="auto">
            <a:xfrm>
              <a:off x="3528" y="1324"/>
              <a:ext cx="56" cy="5"/>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0" name="Freeform 144">
              <a:extLst>
                <a:ext uri="{FF2B5EF4-FFF2-40B4-BE49-F238E27FC236}">
                  <a16:creationId xmlns:a16="http://schemas.microsoft.com/office/drawing/2014/main" id="{47750711-F0A4-BB4B-89CF-74F341F0D083}"/>
                </a:ext>
              </a:extLst>
            </p:cNvPr>
            <p:cNvSpPr>
              <a:spLocks/>
            </p:cNvSpPr>
            <p:nvPr/>
          </p:nvSpPr>
          <p:spPr bwMode="auto">
            <a:xfrm>
              <a:off x="3388" y="1320"/>
              <a:ext cx="86" cy="7"/>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1" name="Freeform 145">
              <a:extLst>
                <a:ext uri="{FF2B5EF4-FFF2-40B4-BE49-F238E27FC236}">
                  <a16:creationId xmlns:a16="http://schemas.microsoft.com/office/drawing/2014/main" id="{BB874158-EF80-A34B-9ADB-7BDF212F0E6D}"/>
                </a:ext>
              </a:extLst>
            </p:cNvPr>
            <p:cNvSpPr>
              <a:spLocks/>
            </p:cNvSpPr>
            <p:nvPr/>
          </p:nvSpPr>
          <p:spPr bwMode="auto">
            <a:xfrm>
              <a:off x="3377" y="1332"/>
              <a:ext cx="243" cy="8"/>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2" name="Freeform 146">
              <a:extLst>
                <a:ext uri="{FF2B5EF4-FFF2-40B4-BE49-F238E27FC236}">
                  <a16:creationId xmlns:a16="http://schemas.microsoft.com/office/drawing/2014/main" id="{7E3644CE-2613-D141-AF8A-836B099244FC}"/>
                </a:ext>
              </a:extLst>
            </p:cNvPr>
            <p:cNvSpPr>
              <a:spLocks/>
            </p:cNvSpPr>
            <p:nvPr/>
          </p:nvSpPr>
          <p:spPr bwMode="auto">
            <a:xfrm>
              <a:off x="3337" y="1382"/>
              <a:ext cx="42" cy="60"/>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3" name="Freeform 147">
              <a:extLst>
                <a:ext uri="{FF2B5EF4-FFF2-40B4-BE49-F238E27FC236}">
                  <a16:creationId xmlns:a16="http://schemas.microsoft.com/office/drawing/2014/main" id="{1C5B34FD-D933-EF48-9AB4-B3C813C38FB0}"/>
                </a:ext>
              </a:extLst>
            </p:cNvPr>
            <p:cNvSpPr>
              <a:spLocks/>
            </p:cNvSpPr>
            <p:nvPr/>
          </p:nvSpPr>
          <p:spPr bwMode="auto">
            <a:xfrm>
              <a:off x="3356" y="1443"/>
              <a:ext cx="303" cy="2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4" name="Freeform 148">
              <a:extLst>
                <a:ext uri="{FF2B5EF4-FFF2-40B4-BE49-F238E27FC236}">
                  <a16:creationId xmlns:a16="http://schemas.microsoft.com/office/drawing/2014/main" id="{AB7308FA-F32A-DA49-8DAB-CC92DDC9061E}"/>
                </a:ext>
              </a:extLst>
            </p:cNvPr>
            <p:cNvSpPr>
              <a:spLocks/>
            </p:cNvSpPr>
            <p:nvPr/>
          </p:nvSpPr>
          <p:spPr bwMode="auto">
            <a:xfrm>
              <a:off x="3355" y="1438"/>
              <a:ext cx="303" cy="4"/>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5" name="Freeform 149">
              <a:extLst>
                <a:ext uri="{FF2B5EF4-FFF2-40B4-BE49-F238E27FC236}">
                  <a16:creationId xmlns:a16="http://schemas.microsoft.com/office/drawing/2014/main" id="{58425C6C-9B4E-7643-B95A-DD930FD440D4}"/>
                </a:ext>
              </a:extLst>
            </p:cNvPr>
            <p:cNvSpPr>
              <a:spLocks/>
            </p:cNvSpPr>
            <p:nvPr/>
          </p:nvSpPr>
          <p:spPr bwMode="auto">
            <a:xfrm>
              <a:off x="3636" y="1396"/>
              <a:ext cx="37" cy="52"/>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6" name="Freeform 150">
              <a:extLst>
                <a:ext uri="{FF2B5EF4-FFF2-40B4-BE49-F238E27FC236}">
                  <a16:creationId xmlns:a16="http://schemas.microsoft.com/office/drawing/2014/main" id="{C1598CB6-2C47-0041-AD6A-DFF06F38DB5A}"/>
                </a:ext>
              </a:extLst>
            </p:cNvPr>
            <p:cNvSpPr>
              <a:spLocks/>
            </p:cNvSpPr>
            <p:nvPr/>
          </p:nvSpPr>
          <p:spPr bwMode="auto">
            <a:xfrm>
              <a:off x="3436" y="1421"/>
              <a:ext cx="137" cy="12"/>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7" name="Freeform 151">
              <a:extLst>
                <a:ext uri="{FF2B5EF4-FFF2-40B4-BE49-F238E27FC236}">
                  <a16:creationId xmlns:a16="http://schemas.microsoft.com/office/drawing/2014/main" id="{53F356DA-3004-E24F-B7EF-DCAEEFE71797}"/>
                </a:ext>
              </a:extLst>
            </p:cNvPr>
            <p:cNvSpPr>
              <a:spLocks/>
            </p:cNvSpPr>
            <p:nvPr/>
          </p:nvSpPr>
          <p:spPr bwMode="auto">
            <a:xfrm>
              <a:off x="3383" y="1395"/>
              <a:ext cx="27" cy="8"/>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8" name="Freeform 152">
              <a:extLst>
                <a:ext uri="{FF2B5EF4-FFF2-40B4-BE49-F238E27FC236}">
                  <a16:creationId xmlns:a16="http://schemas.microsoft.com/office/drawing/2014/main" id="{C2C1112C-DA89-4448-94B6-D926AC89A74A}"/>
                </a:ext>
              </a:extLst>
            </p:cNvPr>
            <p:cNvSpPr>
              <a:spLocks/>
            </p:cNvSpPr>
            <p:nvPr/>
          </p:nvSpPr>
          <p:spPr bwMode="auto">
            <a:xfrm>
              <a:off x="3606" y="1318"/>
              <a:ext cx="5" cy="10"/>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09" name="Freeform 153">
              <a:extLst>
                <a:ext uri="{FF2B5EF4-FFF2-40B4-BE49-F238E27FC236}">
                  <a16:creationId xmlns:a16="http://schemas.microsoft.com/office/drawing/2014/main" id="{4E906021-EB09-BE42-96F7-3B8E58D550F1}"/>
                </a:ext>
              </a:extLst>
            </p:cNvPr>
            <p:cNvSpPr>
              <a:spLocks/>
            </p:cNvSpPr>
            <p:nvPr/>
          </p:nvSpPr>
          <p:spPr bwMode="auto">
            <a:xfrm>
              <a:off x="3581" y="1224"/>
              <a:ext cx="6" cy="12"/>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0" name="Freeform 154">
              <a:extLst>
                <a:ext uri="{FF2B5EF4-FFF2-40B4-BE49-F238E27FC236}">
                  <a16:creationId xmlns:a16="http://schemas.microsoft.com/office/drawing/2014/main" id="{F5BDDD63-D4C0-2F45-BABA-5B240A1AB61C}"/>
                </a:ext>
              </a:extLst>
            </p:cNvPr>
            <p:cNvSpPr>
              <a:spLocks/>
            </p:cNvSpPr>
            <p:nvPr/>
          </p:nvSpPr>
          <p:spPr bwMode="auto">
            <a:xfrm>
              <a:off x="3590" y="1054"/>
              <a:ext cx="31" cy="188"/>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1" name="Freeform 155">
              <a:extLst>
                <a:ext uri="{FF2B5EF4-FFF2-40B4-BE49-F238E27FC236}">
                  <a16:creationId xmlns:a16="http://schemas.microsoft.com/office/drawing/2014/main" id="{F85FFCCC-23E1-9141-8F5E-DC6E52C88999}"/>
                </a:ext>
              </a:extLst>
            </p:cNvPr>
            <p:cNvSpPr>
              <a:spLocks/>
            </p:cNvSpPr>
            <p:nvPr/>
          </p:nvSpPr>
          <p:spPr bwMode="auto">
            <a:xfrm>
              <a:off x="3456" y="1251"/>
              <a:ext cx="82" cy="18"/>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2" name="Freeform 156">
              <a:extLst>
                <a:ext uri="{FF2B5EF4-FFF2-40B4-BE49-F238E27FC236}">
                  <a16:creationId xmlns:a16="http://schemas.microsoft.com/office/drawing/2014/main" id="{126752C7-2929-A74C-9C78-EAE46F0AD1C8}"/>
                </a:ext>
              </a:extLst>
            </p:cNvPr>
            <p:cNvSpPr>
              <a:spLocks/>
            </p:cNvSpPr>
            <p:nvPr/>
          </p:nvSpPr>
          <p:spPr bwMode="auto">
            <a:xfrm>
              <a:off x="3432" y="1264"/>
              <a:ext cx="84" cy="25"/>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3" name="Freeform 157">
              <a:extLst>
                <a:ext uri="{FF2B5EF4-FFF2-40B4-BE49-F238E27FC236}">
                  <a16:creationId xmlns:a16="http://schemas.microsoft.com/office/drawing/2014/main" id="{058E117E-26EA-FD44-9EBE-DA05AF1F4D6F}"/>
                </a:ext>
              </a:extLst>
            </p:cNvPr>
            <p:cNvSpPr>
              <a:spLocks/>
            </p:cNvSpPr>
            <p:nvPr/>
          </p:nvSpPr>
          <p:spPr bwMode="auto">
            <a:xfrm>
              <a:off x="3549" y="1266"/>
              <a:ext cx="35" cy="20"/>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4" name="Freeform 158">
              <a:extLst>
                <a:ext uri="{FF2B5EF4-FFF2-40B4-BE49-F238E27FC236}">
                  <a16:creationId xmlns:a16="http://schemas.microsoft.com/office/drawing/2014/main" id="{110C81BC-8DC3-B140-B484-4C14C07A027E}"/>
                </a:ext>
              </a:extLst>
            </p:cNvPr>
            <p:cNvSpPr>
              <a:spLocks/>
            </p:cNvSpPr>
            <p:nvPr/>
          </p:nvSpPr>
          <p:spPr bwMode="auto">
            <a:xfrm>
              <a:off x="3551" y="1250"/>
              <a:ext cx="24" cy="15"/>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5" name="Freeform 159">
              <a:extLst>
                <a:ext uri="{FF2B5EF4-FFF2-40B4-BE49-F238E27FC236}">
                  <a16:creationId xmlns:a16="http://schemas.microsoft.com/office/drawing/2014/main" id="{8140EC4F-876B-EA40-8EB9-52E3063BE847}"/>
                </a:ext>
              </a:extLst>
            </p:cNvPr>
            <p:cNvSpPr>
              <a:spLocks/>
            </p:cNvSpPr>
            <p:nvPr/>
          </p:nvSpPr>
          <p:spPr bwMode="auto">
            <a:xfrm>
              <a:off x="3570" y="1087"/>
              <a:ext cx="11" cy="109"/>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6" name="Freeform 160">
              <a:extLst>
                <a:ext uri="{FF2B5EF4-FFF2-40B4-BE49-F238E27FC236}">
                  <a16:creationId xmlns:a16="http://schemas.microsoft.com/office/drawing/2014/main" id="{7A14E2E8-158E-B042-B5F6-2551B00B81C5}"/>
                </a:ext>
              </a:extLst>
            </p:cNvPr>
            <p:cNvSpPr>
              <a:spLocks/>
            </p:cNvSpPr>
            <p:nvPr/>
          </p:nvSpPr>
          <p:spPr bwMode="auto">
            <a:xfrm>
              <a:off x="3414" y="1395"/>
              <a:ext cx="26" cy="8"/>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7" name="Freeform 161">
              <a:extLst>
                <a:ext uri="{FF2B5EF4-FFF2-40B4-BE49-F238E27FC236}">
                  <a16:creationId xmlns:a16="http://schemas.microsoft.com/office/drawing/2014/main" id="{61FFDC83-35D3-EF4D-BF7A-C7055ED305A3}"/>
                </a:ext>
              </a:extLst>
            </p:cNvPr>
            <p:cNvSpPr>
              <a:spLocks/>
            </p:cNvSpPr>
            <p:nvPr/>
          </p:nvSpPr>
          <p:spPr bwMode="auto">
            <a:xfrm>
              <a:off x="3403" y="1407"/>
              <a:ext cx="26" cy="8"/>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8" name="Freeform 162">
              <a:extLst>
                <a:ext uri="{FF2B5EF4-FFF2-40B4-BE49-F238E27FC236}">
                  <a16:creationId xmlns:a16="http://schemas.microsoft.com/office/drawing/2014/main" id="{68E33D8E-8B7A-354D-8AED-8577352D989C}"/>
                </a:ext>
              </a:extLst>
            </p:cNvPr>
            <p:cNvSpPr>
              <a:spLocks/>
            </p:cNvSpPr>
            <p:nvPr/>
          </p:nvSpPr>
          <p:spPr bwMode="auto">
            <a:xfrm>
              <a:off x="3375" y="1406"/>
              <a:ext cx="26" cy="8"/>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19" name="Freeform 163">
              <a:extLst>
                <a:ext uri="{FF2B5EF4-FFF2-40B4-BE49-F238E27FC236}">
                  <a16:creationId xmlns:a16="http://schemas.microsoft.com/office/drawing/2014/main" id="{95409C50-B69A-3449-85E3-2C09D2258631}"/>
                </a:ext>
              </a:extLst>
            </p:cNvPr>
            <p:cNvSpPr>
              <a:spLocks/>
            </p:cNvSpPr>
            <p:nvPr/>
          </p:nvSpPr>
          <p:spPr bwMode="auto">
            <a:xfrm>
              <a:off x="3365" y="1417"/>
              <a:ext cx="26" cy="7"/>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0" name="Freeform 164">
              <a:extLst>
                <a:ext uri="{FF2B5EF4-FFF2-40B4-BE49-F238E27FC236}">
                  <a16:creationId xmlns:a16="http://schemas.microsoft.com/office/drawing/2014/main" id="{9086A97E-A766-F542-8971-A46C99C6222B}"/>
                </a:ext>
              </a:extLst>
            </p:cNvPr>
            <p:cNvSpPr>
              <a:spLocks/>
            </p:cNvSpPr>
            <p:nvPr/>
          </p:nvSpPr>
          <p:spPr bwMode="auto">
            <a:xfrm>
              <a:off x="3393" y="1418"/>
              <a:ext cx="26" cy="8"/>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1" name="Freeform 165">
              <a:extLst>
                <a:ext uri="{FF2B5EF4-FFF2-40B4-BE49-F238E27FC236}">
                  <a16:creationId xmlns:a16="http://schemas.microsoft.com/office/drawing/2014/main" id="{406F7448-84DE-AD47-945D-8571F25C3CD5}"/>
                </a:ext>
              </a:extLst>
            </p:cNvPr>
            <p:cNvSpPr>
              <a:spLocks/>
            </p:cNvSpPr>
            <p:nvPr/>
          </p:nvSpPr>
          <p:spPr bwMode="auto">
            <a:xfrm>
              <a:off x="3432" y="1408"/>
              <a:ext cx="25" cy="9"/>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2" name="Freeform 166">
              <a:extLst>
                <a:ext uri="{FF2B5EF4-FFF2-40B4-BE49-F238E27FC236}">
                  <a16:creationId xmlns:a16="http://schemas.microsoft.com/office/drawing/2014/main" id="{E6252700-4E27-9441-9F26-8765B4C6A7A6}"/>
                </a:ext>
              </a:extLst>
            </p:cNvPr>
            <p:cNvSpPr>
              <a:spLocks/>
            </p:cNvSpPr>
            <p:nvPr/>
          </p:nvSpPr>
          <p:spPr bwMode="auto">
            <a:xfrm>
              <a:off x="3461" y="1408"/>
              <a:ext cx="24" cy="9"/>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3" name="Freeform 167">
              <a:extLst>
                <a:ext uri="{FF2B5EF4-FFF2-40B4-BE49-F238E27FC236}">
                  <a16:creationId xmlns:a16="http://schemas.microsoft.com/office/drawing/2014/main" id="{07B36055-550B-9746-B690-EF1C73AB7F3F}"/>
                </a:ext>
              </a:extLst>
            </p:cNvPr>
            <p:cNvSpPr>
              <a:spLocks/>
            </p:cNvSpPr>
            <p:nvPr/>
          </p:nvSpPr>
          <p:spPr bwMode="auto">
            <a:xfrm>
              <a:off x="3488" y="1408"/>
              <a:ext cx="24" cy="9"/>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4" name="Freeform 168">
              <a:extLst>
                <a:ext uri="{FF2B5EF4-FFF2-40B4-BE49-F238E27FC236}">
                  <a16:creationId xmlns:a16="http://schemas.microsoft.com/office/drawing/2014/main" id="{25216CAA-60FE-B746-B324-A2425995C61A}"/>
                </a:ext>
              </a:extLst>
            </p:cNvPr>
            <p:cNvSpPr>
              <a:spLocks/>
            </p:cNvSpPr>
            <p:nvPr/>
          </p:nvSpPr>
          <p:spPr bwMode="auto">
            <a:xfrm>
              <a:off x="3600" y="1398"/>
              <a:ext cx="26" cy="9"/>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5" name="Freeform 169">
              <a:extLst>
                <a:ext uri="{FF2B5EF4-FFF2-40B4-BE49-F238E27FC236}">
                  <a16:creationId xmlns:a16="http://schemas.microsoft.com/office/drawing/2014/main" id="{94FF2092-7AD5-F242-9082-435BB1CD8911}"/>
                </a:ext>
              </a:extLst>
            </p:cNvPr>
            <p:cNvSpPr>
              <a:spLocks/>
            </p:cNvSpPr>
            <p:nvPr/>
          </p:nvSpPr>
          <p:spPr bwMode="auto">
            <a:xfrm>
              <a:off x="3611" y="1410"/>
              <a:ext cx="27" cy="8"/>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6" name="Freeform 170">
              <a:extLst>
                <a:ext uri="{FF2B5EF4-FFF2-40B4-BE49-F238E27FC236}">
                  <a16:creationId xmlns:a16="http://schemas.microsoft.com/office/drawing/2014/main" id="{8C8D7731-587D-C342-B9A6-1556F419FF4D}"/>
                </a:ext>
              </a:extLst>
            </p:cNvPr>
            <p:cNvSpPr>
              <a:spLocks/>
            </p:cNvSpPr>
            <p:nvPr/>
          </p:nvSpPr>
          <p:spPr bwMode="auto">
            <a:xfrm>
              <a:off x="3625" y="1420"/>
              <a:ext cx="26" cy="8"/>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7" name="Freeform 171">
              <a:extLst>
                <a:ext uri="{FF2B5EF4-FFF2-40B4-BE49-F238E27FC236}">
                  <a16:creationId xmlns:a16="http://schemas.microsoft.com/office/drawing/2014/main" id="{967E100A-1720-494E-8606-4F5A952A77AE}"/>
                </a:ext>
              </a:extLst>
            </p:cNvPr>
            <p:cNvSpPr>
              <a:spLocks/>
            </p:cNvSpPr>
            <p:nvPr/>
          </p:nvSpPr>
          <p:spPr bwMode="auto">
            <a:xfrm>
              <a:off x="3582" y="1411"/>
              <a:ext cx="26" cy="9"/>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28" name="Freeform 172">
              <a:extLst>
                <a:ext uri="{FF2B5EF4-FFF2-40B4-BE49-F238E27FC236}">
                  <a16:creationId xmlns:a16="http://schemas.microsoft.com/office/drawing/2014/main" id="{071BA347-9DAE-824E-92F6-B7C833EB3BB5}"/>
                </a:ext>
              </a:extLst>
            </p:cNvPr>
            <p:cNvSpPr>
              <a:spLocks/>
            </p:cNvSpPr>
            <p:nvPr/>
          </p:nvSpPr>
          <p:spPr bwMode="auto">
            <a:xfrm>
              <a:off x="3593" y="1422"/>
              <a:ext cx="27" cy="8"/>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52429" name="Picture 173" descr="bs01043_">
              <a:extLst>
                <a:ext uri="{FF2B5EF4-FFF2-40B4-BE49-F238E27FC236}">
                  <a16:creationId xmlns:a16="http://schemas.microsoft.com/office/drawing/2014/main" id="{6944556A-1320-444C-B028-8C2EADA4A0F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65" y="1023"/>
              <a:ext cx="288" cy="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2431" name="Group 175">
            <a:extLst>
              <a:ext uri="{FF2B5EF4-FFF2-40B4-BE49-F238E27FC236}">
                <a16:creationId xmlns:a16="http://schemas.microsoft.com/office/drawing/2014/main" id="{0278F479-6363-4641-8060-65ABB1D382B7}"/>
              </a:ext>
            </a:extLst>
          </p:cNvPr>
          <p:cNvGrpSpPr>
            <a:grpSpLocks/>
          </p:cNvGrpSpPr>
          <p:nvPr/>
        </p:nvGrpSpPr>
        <p:grpSpPr bwMode="auto">
          <a:xfrm>
            <a:off x="4724400" y="4491038"/>
            <a:ext cx="1835150" cy="1174750"/>
            <a:chOff x="2573" y="1966"/>
            <a:chExt cx="2853" cy="1827"/>
          </a:xfrm>
        </p:grpSpPr>
        <p:sp>
          <p:nvSpPr>
            <p:cNvPr id="352432" name="Freeform 176">
              <a:extLst>
                <a:ext uri="{FF2B5EF4-FFF2-40B4-BE49-F238E27FC236}">
                  <a16:creationId xmlns:a16="http://schemas.microsoft.com/office/drawing/2014/main" id="{D6362144-DCEB-5348-833D-31CAE99E7B55}"/>
                </a:ext>
              </a:extLst>
            </p:cNvPr>
            <p:cNvSpPr>
              <a:spLocks/>
            </p:cNvSpPr>
            <p:nvPr/>
          </p:nvSpPr>
          <p:spPr bwMode="auto">
            <a:xfrm>
              <a:off x="2724" y="2056"/>
              <a:ext cx="2541" cy="1637"/>
            </a:xfrm>
            <a:custGeom>
              <a:avLst/>
              <a:gdLst>
                <a:gd name="T0" fmla="*/ 0 w 5083"/>
                <a:gd name="T1" fmla="*/ 2994 h 3273"/>
                <a:gd name="T2" fmla="*/ 40 w 5083"/>
                <a:gd name="T3" fmla="*/ 348 h 3273"/>
                <a:gd name="T4" fmla="*/ 3467 w 5083"/>
                <a:gd name="T5" fmla="*/ 0 h 3273"/>
                <a:gd name="T6" fmla="*/ 5083 w 5083"/>
                <a:gd name="T7" fmla="*/ 3273 h 3273"/>
                <a:gd name="T8" fmla="*/ 0 w 5083"/>
                <a:gd name="T9" fmla="*/ 2994 h 3273"/>
                <a:gd name="T10" fmla="*/ 0 w 5083"/>
                <a:gd name="T11" fmla="*/ 2994 h 3273"/>
              </a:gdLst>
              <a:ahLst/>
              <a:cxnLst>
                <a:cxn ang="0">
                  <a:pos x="T0" y="T1"/>
                </a:cxn>
                <a:cxn ang="0">
                  <a:pos x="T2" y="T3"/>
                </a:cxn>
                <a:cxn ang="0">
                  <a:pos x="T4" y="T5"/>
                </a:cxn>
                <a:cxn ang="0">
                  <a:pos x="T6" y="T7"/>
                </a:cxn>
                <a:cxn ang="0">
                  <a:pos x="T8" y="T9"/>
                </a:cxn>
                <a:cxn ang="0">
                  <a:pos x="T10" y="T11"/>
                </a:cxn>
              </a:cxnLst>
              <a:rect l="0" t="0" r="r" b="b"/>
              <a:pathLst>
                <a:path w="5083" h="3273">
                  <a:moveTo>
                    <a:pt x="0" y="2994"/>
                  </a:moveTo>
                  <a:lnTo>
                    <a:pt x="40" y="348"/>
                  </a:lnTo>
                  <a:lnTo>
                    <a:pt x="3467" y="0"/>
                  </a:lnTo>
                  <a:lnTo>
                    <a:pt x="5083" y="3273"/>
                  </a:lnTo>
                  <a:lnTo>
                    <a:pt x="0" y="2994"/>
                  </a:lnTo>
                  <a:lnTo>
                    <a:pt x="0" y="2994"/>
                  </a:lnTo>
                  <a:close/>
                </a:path>
              </a:pathLst>
            </a:custGeom>
            <a:solidFill>
              <a:srgbClr val="D4F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3" name="Freeform 177">
              <a:extLst>
                <a:ext uri="{FF2B5EF4-FFF2-40B4-BE49-F238E27FC236}">
                  <a16:creationId xmlns:a16="http://schemas.microsoft.com/office/drawing/2014/main" id="{89BB1B83-5110-DD4C-A6A0-C9B63D32F89F}"/>
                </a:ext>
              </a:extLst>
            </p:cNvPr>
            <p:cNvSpPr>
              <a:spLocks/>
            </p:cNvSpPr>
            <p:nvPr/>
          </p:nvSpPr>
          <p:spPr bwMode="auto">
            <a:xfrm>
              <a:off x="2587" y="2378"/>
              <a:ext cx="753" cy="976"/>
            </a:xfrm>
            <a:custGeom>
              <a:avLst/>
              <a:gdLst>
                <a:gd name="T0" fmla="*/ 894 w 1506"/>
                <a:gd name="T1" fmla="*/ 29 h 1953"/>
                <a:gd name="T2" fmla="*/ 934 w 1506"/>
                <a:gd name="T3" fmla="*/ 99 h 1953"/>
                <a:gd name="T4" fmla="*/ 987 w 1506"/>
                <a:gd name="T5" fmla="*/ 187 h 1953"/>
                <a:gd name="T6" fmla="*/ 1042 w 1506"/>
                <a:gd name="T7" fmla="*/ 268 h 1953"/>
                <a:gd name="T8" fmla="*/ 1086 w 1506"/>
                <a:gd name="T9" fmla="*/ 312 h 1953"/>
                <a:gd name="T10" fmla="*/ 1133 w 1506"/>
                <a:gd name="T11" fmla="*/ 323 h 1953"/>
                <a:gd name="T12" fmla="*/ 1238 w 1506"/>
                <a:gd name="T13" fmla="*/ 373 h 1953"/>
                <a:gd name="T14" fmla="*/ 1257 w 1506"/>
                <a:gd name="T15" fmla="*/ 477 h 1953"/>
                <a:gd name="T16" fmla="*/ 1283 w 1506"/>
                <a:gd name="T17" fmla="*/ 527 h 1953"/>
                <a:gd name="T18" fmla="*/ 1306 w 1506"/>
                <a:gd name="T19" fmla="*/ 586 h 1953"/>
                <a:gd name="T20" fmla="*/ 1329 w 1506"/>
                <a:gd name="T21" fmla="*/ 652 h 1953"/>
                <a:gd name="T22" fmla="*/ 1348 w 1506"/>
                <a:gd name="T23" fmla="*/ 709 h 1953"/>
                <a:gd name="T24" fmla="*/ 1361 w 1506"/>
                <a:gd name="T25" fmla="*/ 747 h 1953"/>
                <a:gd name="T26" fmla="*/ 1367 w 1506"/>
                <a:gd name="T27" fmla="*/ 831 h 1953"/>
                <a:gd name="T28" fmla="*/ 1378 w 1506"/>
                <a:gd name="T29" fmla="*/ 994 h 1953"/>
                <a:gd name="T30" fmla="*/ 1392 w 1506"/>
                <a:gd name="T31" fmla="*/ 1179 h 1953"/>
                <a:gd name="T32" fmla="*/ 1401 w 1506"/>
                <a:gd name="T33" fmla="*/ 1339 h 1953"/>
                <a:gd name="T34" fmla="*/ 1401 w 1506"/>
                <a:gd name="T35" fmla="*/ 1441 h 1953"/>
                <a:gd name="T36" fmla="*/ 1399 w 1506"/>
                <a:gd name="T37" fmla="*/ 1498 h 1953"/>
                <a:gd name="T38" fmla="*/ 1399 w 1506"/>
                <a:gd name="T39" fmla="*/ 1533 h 1953"/>
                <a:gd name="T40" fmla="*/ 1422 w 1506"/>
                <a:gd name="T41" fmla="*/ 1576 h 1953"/>
                <a:gd name="T42" fmla="*/ 1378 w 1506"/>
                <a:gd name="T43" fmla="*/ 1884 h 1953"/>
                <a:gd name="T44" fmla="*/ 981 w 1506"/>
                <a:gd name="T45" fmla="*/ 1738 h 1953"/>
                <a:gd name="T46" fmla="*/ 922 w 1506"/>
                <a:gd name="T47" fmla="*/ 1759 h 1953"/>
                <a:gd name="T48" fmla="*/ 820 w 1506"/>
                <a:gd name="T49" fmla="*/ 1797 h 1953"/>
                <a:gd name="T50" fmla="*/ 681 w 1506"/>
                <a:gd name="T51" fmla="*/ 1839 h 1953"/>
                <a:gd name="T52" fmla="*/ 521 w 1506"/>
                <a:gd name="T53" fmla="*/ 1879 h 1953"/>
                <a:gd name="T54" fmla="*/ 358 w 1506"/>
                <a:gd name="T55" fmla="*/ 1913 h 1953"/>
                <a:gd name="T56" fmla="*/ 221 w 1506"/>
                <a:gd name="T57" fmla="*/ 1936 h 1953"/>
                <a:gd name="T58" fmla="*/ 139 w 1506"/>
                <a:gd name="T59" fmla="*/ 1949 h 1953"/>
                <a:gd name="T60" fmla="*/ 131 w 1506"/>
                <a:gd name="T61" fmla="*/ 1943 h 1953"/>
                <a:gd name="T62" fmla="*/ 139 w 1506"/>
                <a:gd name="T63" fmla="*/ 1896 h 1953"/>
                <a:gd name="T64" fmla="*/ 97 w 1506"/>
                <a:gd name="T65" fmla="*/ 1835 h 1953"/>
                <a:gd name="T66" fmla="*/ 38 w 1506"/>
                <a:gd name="T67" fmla="*/ 1778 h 1953"/>
                <a:gd name="T68" fmla="*/ 10 w 1506"/>
                <a:gd name="T69" fmla="*/ 1725 h 1953"/>
                <a:gd name="T70" fmla="*/ 2 w 1506"/>
                <a:gd name="T71" fmla="*/ 1648 h 1953"/>
                <a:gd name="T72" fmla="*/ 12 w 1506"/>
                <a:gd name="T73" fmla="*/ 1552 h 1953"/>
                <a:gd name="T74" fmla="*/ 33 w 1506"/>
                <a:gd name="T75" fmla="*/ 1439 h 1953"/>
                <a:gd name="T76" fmla="*/ 50 w 1506"/>
                <a:gd name="T77" fmla="*/ 1318 h 1953"/>
                <a:gd name="T78" fmla="*/ 52 w 1506"/>
                <a:gd name="T79" fmla="*/ 1188 h 1953"/>
                <a:gd name="T80" fmla="*/ 36 w 1506"/>
                <a:gd name="T81" fmla="*/ 1067 h 1953"/>
                <a:gd name="T82" fmla="*/ 19 w 1506"/>
                <a:gd name="T83" fmla="*/ 970 h 1953"/>
                <a:gd name="T84" fmla="*/ 4 w 1506"/>
                <a:gd name="T85" fmla="*/ 913 h 1953"/>
                <a:gd name="T86" fmla="*/ 8 w 1506"/>
                <a:gd name="T87" fmla="*/ 882 h 1953"/>
                <a:gd name="T88" fmla="*/ 33 w 1506"/>
                <a:gd name="T89" fmla="*/ 791 h 1953"/>
                <a:gd name="T90" fmla="*/ 78 w 1506"/>
                <a:gd name="T91" fmla="*/ 668 h 1953"/>
                <a:gd name="T92" fmla="*/ 141 w 1506"/>
                <a:gd name="T93" fmla="*/ 538 h 1953"/>
                <a:gd name="T94" fmla="*/ 215 w 1506"/>
                <a:gd name="T95" fmla="*/ 428 h 1953"/>
                <a:gd name="T96" fmla="*/ 301 w 1506"/>
                <a:gd name="T97" fmla="*/ 346 h 1953"/>
                <a:gd name="T98" fmla="*/ 388 w 1506"/>
                <a:gd name="T99" fmla="*/ 285 h 1953"/>
                <a:gd name="T100" fmla="*/ 477 w 1506"/>
                <a:gd name="T101" fmla="*/ 238 h 1953"/>
                <a:gd name="T102" fmla="*/ 561 w 1506"/>
                <a:gd name="T103" fmla="*/ 196 h 1953"/>
                <a:gd name="T104" fmla="*/ 633 w 1506"/>
                <a:gd name="T105" fmla="*/ 160 h 1953"/>
                <a:gd name="T106" fmla="*/ 687 w 1506"/>
                <a:gd name="T107" fmla="*/ 135 h 1953"/>
                <a:gd name="T108" fmla="*/ 728 w 1506"/>
                <a:gd name="T109" fmla="*/ 80 h 1953"/>
                <a:gd name="T110" fmla="*/ 770 w 1506"/>
                <a:gd name="T111" fmla="*/ 71 h 1953"/>
                <a:gd name="T112" fmla="*/ 829 w 1506"/>
                <a:gd name="T113" fmla="*/ 40 h 1953"/>
                <a:gd name="T114" fmla="*/ 871 w 1506"/>
                <a:gd name="T115" fmla="*/ 4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6" h="1953">
                  <a:moveTo>
                    <a:pt x="878" y="0"/>
                  </a:moveTo>
                  <a:lnTo>
                    <a:pt x="882" y="6"/>
                  </a:lnTo>
                  <a:lnTo>
                    <a:pt x="886" y="15"/>
                  </a:lnTo>
                  <a:lnTo>
                    <a:pt x="894" y="29"/>
                  </a:lnTo>
                  <a:lnTo>
                    <a:pt x="899" y="42"/>
                  </a:lnTo>
                  <a:lnTo>
                    <a:pt x="911" y="59"/>
                  </a:lnTo>
                  <a:lnTo>
                    <a:pt x="920" y="76"/>
                  </a:lnTo>
                  <a:lnTo>
                    <a:pt x="934" y="99"/>
                  </a:lnTo>
                  <a:lnTo>
                    <a:pt x="945" y="120"/>
                  </a:lnTo>
                  <a:lnTo>
                    <a:pt x="958" y="143"/>
                  </a:lnTo>
                  <a:lnTo>
                    <a:pt x="972" y="164"/>
                  </a:lnTo>
                  <a:lnTo>
                    <a:pt x="987" y="187"/>
                  </a:lnTo>
                  <a:lnTo>
                    <a:pt x="1000" y="207"/>
                  </a:lnTo>
                  <a:lnTo>
                    <a:pt x="1013" y="230"/>
                  </a:lnTo>
                  <a:lnTo>
                    <a:pt x="1027" y="249"/>
                  </a:lnTo>
                  <a:lnTo>
                    <a:pt x="1042" y="268"/>
                  </a:lnTo>
                  <a:lnTo>
                    <a:pt x="1053" y="282"/>
                  </a:lnTo>
                  <a:lnTo>
                    <a:pt x="1065" y="295"/>
                  </a:lnTo>
                  <a:lnTo>
                    <a:pt x="1074" y="304"/>
                  </a:lnTo>
                  <a:lnTo>
                    <a:pt x="1086" y="312"/>
                  </a:lnTo>
                  <a:lnTo>
                    <a:pt x="1101" y="321"/>
                  </a:lnTo>
                  <a:lnTo>
                    <a:pt x="1116" y="327"/>
                  </a:lnTo>
                  <a:lnTo>
                    <a:pt x="1126" y="325"/>
                  </a:lnTo>
                  <a:lnTo>
                    <a:pt x="1133" y="323"/>
                  </a:lnTo>
                  <a:lnTo>
                    <a:pt x="1139" y="321"/>
                  </a:lnTo>
                  <a:lnTo>
                    <a:pt x="1141" y="321"/>
                  </a:lnTo>
                  <a:lnTo>
                    <a:pt x="1196" y="287"/>
                  </a:lnTo>
                  <a:lnTo>
                    <a:pt x="1238" y="373"/>
                  </a:lnTo>
                  <a:lnTo>
                    <a:pt x="1238" y="451"/>
                  </a:lnTo>
                  <a:lnTo>
                    <a:pt x="1240" y="453"/>
                  </a:lnTo>
                  <a:lnTo>
                    <a:pt x="1251" y="468"/>
                  </a:lnTo>
                  <a:lnTo>
                    <a:pt x="1257" y="477"/>
                  </a:lnTo>
                  <a:lnTo>
                    <a:pt x="1266" y="494"/>
                  </a:lnTo>
                  <a:lnTo>
                    <a:pt x="1272" y="504"/>
                  </a:lnTo>
                  <a:lnTo>
                    <a:pt x="1278" y="515"/>
                  </a:lnTo>
                  <a:lnTo>
                    <a:pt x="1283" y="527"/>
                  </a:lnTo>
                  <a:lnTo>
                    <a:pt x="1289" y="542"/>
                  </a:lnTo>
                  <a:lnTo>
                    <a:pt x="1295" y="553"/>
                  </a:lnTo>
                  <a:lnTo>
                    <a:pt x="1300" y="571"/>
                  </a:lnTo>
                  <a:lnTo>
                    <a:pt x="1306" y="586"/>
                  </a:lnTo>
                  <a:lnTo>
                    <a:pt x="1312" y="603"/>
                  </a:lnTo>
                  <a:lnTo>
                    <a:pt x="1318" y="618"/>
                  </a:lnTo>
                  <a:lnTo>
                    <a:pt x="1323" y="635"/>
                  </a:lnTo>
                  <a:lnTo>
                    <a:pt x="1329" y="652"/>
                  </a:lnTo>
                  <a:lnTo>
                    <a:pt x="1337" y="669"/>
                  </a:lnTo>
                  <a:lnTo>
                    <a:pt x="1340" y="683"/>
                  </a:lnTo>
                  <a:lnTo>
                    <a:pt x="1344" y="698"/>
                  </a:lnTo>
                  <a:lnTo>
                    <a:pt x="1348" y="709"/>
                  </a:lnTo>
                  <a:lnTo>
                    <a:pt x="1354" y="721"/>
                  </a:lnTo>
                  <a:lnTo>
                    <a:pt x="1357" y="736"/>
                  </a:lnTo>
                  <a:lnTo>
                    <a:pt x="1361" y="744"/>
                  </a:lnTo>
                  <a:lnTo>
                    <a:pt x="1361" y="747"/>
                  </a:lnTo>
                  <a:lnTo>
                    <a:pt x="1361" y="759"/>
                  </a:lnTo>
                  <a:lnTo>
                    <a:pt x="1363" y="776"/>
                  </a:lnTo>
                  <a:lnTo>
                    <a:pt x="1365" y="802"/>
                  </a:lnTo>
                  <a:lnTo>
                    <a:pt x="1367" y="831"/>
                  </a:lnTo>
                  <a:lnTo>
                    <a:pt x="1371" y="867"/>
                  </a:lnTo>
                  <a:lnTo>
                    <a:pt x="1373" y="907"/>
                  </a:lnTo>
                  <a:lnTo>
                    <a:pt x="1376" y="951"/>
                  </a:lnTo>
                  <a:lnTo>
                    <a:pt x="1378" y="994"/>
                  </a:lnTo>
                  <a:lnTo>
                    <a:pt x="1382" y="1042"/>
                  </a:lnTo>
                  <a:lnTo>
                    <a:pt x="1386" y="1088"/>
                  </a:lnTo>
                  <a:lnTo>
                    <a:pt x="1390" y="1135"/>
                  </a:lnTo>
                  <a:lnTo>
                    <a:pt x="1392" y="1179"/>
                  </a:lnTo>
                  <a:lnTo>
                    <a:pt x="1395" y="1225"/>
                  </a:lnTo>
                  <a:lnTo>
                    <a:pt x="1397" y="1266"/>
                  </a:lnTo>
                  <a:lnTo>
                    <a:pt x="1401" y="1306"/>
                  </a:lnTo>
                  <a:lnTo>
                    <a:pt x="1401" y="1339"/>
                  </a:lnTo>
                  <a:lnTo>
                    <a:pt x="1401" y="1369"/>
                  </a:lnTo>
                  <a:lnTo>
                    <a:pt x="1401" y="1398"/>
                  </a:lnTo>
                  <a:lnTo>
                    <a:pt x="1403" y="1422"/>
                  </a:lnTo>
                  <a:lnTo>
                    <a:pt x="1401" y="1441"/>
                  </a:lnTo>
                  <a:lnTo>
                    <a:pt x="1401" y="1460"/>
                  </a:lnTo>
                  <a:lnTo>
                    <a:pt x="1401" y="1475"/>
                  </a:lnTo>
                  <a:lnTo>
                    <a:pt x="1401" y="1489"/>
                  </a:lnTo>
                  <a:lnTo>
                    <a:pt x="1399" y="1498"/>
                  </a:lnTo>
                  <a:lnTo>
                    <a:pt x="1399" y="1508"/>
                  </a:lnTo>
                  <a:lnTo>
                    <a:pt x="1399" y="1515"/>
                  </a:lnTo>
                  <a:lnTo>
                    <a:pt x="1399" y="1523"/>
                  </a:lnTo>
                  <a:lnTo>
                    <a:pt x="1399" y="1533"/>
                  </a:lnTo>
                  <a:lnTo>
                    <a:pt x="1401" y="1542"/>
                  </a:lnTo>
                  <a:lnTo>
                    <a:pt x="1405" y="1555"/>
                  </a:lnTo>
                  <a:lnTo>
                    <a:pt x="1415" y="1569"/>
                  </a:lnTo>
                  <a:lnTo>
                    <a:pt x="1422" y="1576"/>
                  </a:lnTo>
                  <a:lnTo>
                    <a:pt x="1426" y="1580"/>
                  </a:lnTo>
                  <a:lnTo>
                    <a:pt x="1475" y="1593"/>
                  </a:lnTo>
                  <a:lnTo>
                    <a:pt x="1506" y="1751"/>
                  </a:lnTo>
                  <a:lnTo>
                    <a:pt x="1378" y="1884"/>
                  </a:lnTo>
                  <a:lnTo>
                    <a:pt x="1061" y="1821"/>
                  </a:lnTo>
                  <a:lnTo>
                    <a:pt x="991" y="1736"/>
                  </a:lnTo>
                  <a:lnTo>
                    <a:pt x="987" y="1736"/>
                  </a:lnTo>
                  <a:lnTo>
                    <a:pt x="981" y="1738"/>
                  </a:lnTo>
                  <a:lnTo>
                    <a:pt x="970" y="1742"/>
                  </a:lnTo>
                  <a:lnTo>
                    <a:pt x="958" y="1747"/>
                  </a:lnTo>
                  <a:lnTo>
                    <a:pt x="941" y="1753"/>
                  </a:lnTo>
                  <a:lnTo>
                    <a:pt x="922" y="1759"/>
                  </a:lnTo>
                  <a:lnTo>
                    <a:pt x="899" y="1766"/>
                  </a:lnTo>
                  <a:lnTo>
                    <a:pt x="877" y="1778"/>
                  </a:lnTo>
                  <a:lnTo>
                    <a:pt x="848" y="1785"/>
                  </a:lnTo>
                  <a:lnTo>
                    <a:pt x="820" y="1797"/>
                  </a:lnTo>
                  <a:lnTo>
                    <a:pt x="787" y="1806"/>
                  </a:lnTo>
                  <a:lnTo>
                    <a:pt x="755" y="1818"/>
                  </a:lnTo>
                  <a:lnTo>
                    <a:pt x="717" y="1827"/>
                  </a:lnTo>
                  <a:lnTo>
                    <a:pt x="681" y="1839"/>
                  </a:lnTo>
                  <a:lnTo>
                    <a:pt x="643" y="1850"/>
                  </a:lnTo>
                  <a:lnTo>
                    <a:pt x="605" y="1861"/>
                  </a:lnTo>
                  <a:lnTo>
                    <a:pt x="561" y="1869"/>
                  </a:lnTo>
                  <a:lnTo>
                    <a:pt x="521" y="1879"/>
                  </a:lnTo>
                  <a:lnTo>
                    <a:pt x="477" y="1888"/>
                  </a:lnTo>
                  <a:lnTo>
                    <a:pt x="437" y="1898"/>
                  </a:lnTo>
                  <a:lnTo>
                    <a:pt x="396" y="1905"/>
                  </a:lnTo>
                  <a:lnTo>
                    <a:pt x="358" y="1913"/>
                  </a:lnTo>
                  <a:lnTo>
                    <a:pt x="320" y="1918"/>
                  </a:lnTo>
                  <a:lnTo>
                    <a:pt x="285" y="1926"/>
                  </a:lnTo>
                  <a:lnTo>
                    <a:pt x="251" y="1930"/>
                  </a:lnTo>
                  <a:lnTo>
                    <a:pt x="221" y="1936"/>
                  </a:lnTo>
                  <a:lnTo>
                    <a:pt x="194" y="1939"/>
                  </a:lnTo>
                  <a:lnTo>
                    <a:pt x="173" y="1945"/>
                  </a:lnTo>
                  <a:lnTo>
                    <a:pt x="152" y="1947"/>
                  </a:lnTo>
                  <a:lnTo>
                    <a:pt x="139" y="1949"/>
                  </a:lnTo>
                  <a:lnTo>
                    <a:pt x="131" y="1951"/>
                  </a:lnTo>
                  <a:lnTo>
                    <a:pt x="130" y="1953"/>
                  </a:lnTo>
                  <a:lnTo>
                    <a:pt x="130" y="1949"/>
                  </a:lnTo>
                  <a:lnTo>
                    <a:pt x="131" y="1943"/>
                  </a:lnTo>
                  <a:lnTo>
                    <a:pt x="135" y="1934"/>
                  </a:lnTo>
                  <a:lnTo>
                    <a:pt x="139" y="1924"/>
                  </a:lnTo>
                  <a:lnTo>
                    <a:pt x="139" y="1909"/>
                  </a:lnTo>
                  <a:lnTo>
                    <a:pt x="139" y="1896"/>
                  </a:lnTo>
                  <a:lnTo>
                    <a:pt x="135" y="1880"/>
                  </a:lnTo>
                  <a:lnTo>
                    <a:pt x="130" y="1867"/>
                  </a:lnTo>
                  <a:lnTo>
                    <a:pt x="114" y="1850"/>
                  </a:lnTo>
                  <a:lnTo>
                    <a:pt x="97" y="1835"/>
                  </a:lnTo>
                  <a:lnTo>
                    <a:pt x="78" y="1818"/>
                  </a:lnTo>
                  <a:lnTo>
                    <a:pt x="59" y="1801"/>
                  </a:lnTo>
                  <a:lnTo>
                    <a:pt x="48" y="1789"/>
                  </a:lnTo>
                  <a:lnTo>
                    <a:pt x="38" y="1778"/>
                  </a:lnTo>
                  <a:lnTo>
                    <a:pt x="29" y="1766"/>
                  </a:lnTo>
                  <a:lnTo>
                    <a:pt x="23" y="1755"/>
                  </a:lnTo>
                  <a:lnTo>
                    <a:pt x="16" y="1740"/>
                  </a:lnTo>
                  <a:lnTo>
                    <a:pt x="10" y="1725"/>
                  </a:lnTo>
                  <a:lnTo>
                    <a:pt x="4" y="1707"/>
                  </a:lnTo>
                  <a:lnTo>
                    <a:pt x="4" y="1690"/>
                  </a:lnTo>
                  <a:lnTo>
                    <a:pt x="0" y="1669"/>
                  </a:lnTo>
                  <a:lnTo>
                    <a:pt x="2" y="1648"/>
                  </a:lnTo>
                  <a:lnTo>
                    <a:pt x="2" y="1626"/>
                  </a:lnTo>
                  <a:lnTo>
                    <a:pt x="6" y="1603"/>
                  </a:lnTo>
                  <a:lnTo>
                    <a:pt x="8" y="1576"/>
                  </a:lnTo>
                  <a:lnTo>
                    <a:pt x="12" y="1552"/>
                  </a:lnTo>
                  <a:lnTo>
                    <a:pt x="17" y="1525"/>
                  </a:lnTo>
                  <a:lnTo>
                    <a:pt x="23" y="1498"/>
                  </a:lnTo>
                  <a:lnTo>
                    <a:pt x="27" y="1468"/>
                  </a:lnTo>
                  <a:lnTo>
                    <a:pt x="33" y="1439"/>
                  </a:lnTo>
                  <a:lnTo>
                    <a:pt x="36" y="1409"/>
                  </a:lnTo>
                  <a:lnTo>
                    <a:pt x="42" y="1380"/>
                  </a:lnTo>
                  <a:lnTo>
                    <a:pt x="46" y="1348"/>
                  </a:lnTo>
                  <a:lnTo>
                    <a:pt x="50" y="1318"/>
                  </a:lnTo>
                  <a:lnTo>
                    <a:pt x="52" y="1285"/>
                  </a:lnTo>
                  <a:lnTo>
                    <a:pt x="55" y="1255"/>
                  </a:lnTo>
                  <a:lnTo>
                    <a:pt x="54" y="1221"/>
                  </a:lnTo>
                  <a:lnTo>
                    <a:pt x="52" y="1188"/>
                  </a:lnTo>
                  <a:lnTo>
                    <a:pt x="48" y="1156"/>
                  </a:lnTo>
                  <a:lnTo>
                    <a:pt x="46" y="1128"/>
                  </a:lnTo>
                  <a:lnTo>
                    <a:pt x="40" y="1095"/>
                  </a:lnTo>
                  <a:lnTo>
                    <a:pt x="36" y="1067"/>
                  </a:lnTo>
                  <a:lnTo>
                    <a:pt x="33" y="1038"/>
                  </a:lnTo>
                  <a:lnTo>
                    <a:pt x="29" y="1015"/>
                  </a:lnTo>
                  <a:lnTo>
                    <a:pt x="23" y="991"/>
                  </a:lnTo>
                  <a:lnTo>
                    <a:pt x="19" y="970"/>
                  </a:lnTo>
                  <a:lnTo>
                    <a:pt x="14" y="951"/>
                  </a:lnTo>
                  <a:lnTo>
                    <a:pt x="12" y="936"/>
                  </a:lnTo>
                  <a:lnTo>
                    <a:pt x="6" y="922"/>
                  </a:lnTo>
                  <a:lnTo>
                    <a:pt x="4" y="913"/>
                  </a:lnTo>
                  <a:lnTo>
                    <a:pt x="4" y="907"/>
                  </a:lnTo>
                  <a:lnTo>
                    <a:pt x="4" y="903"/>
                  </a:lnTo>
                  <a:lnTo>
                    <a:pt x="6" y="896"/>
                  </a:lnTo>
                  <a:lnTo>
                    <a:pt x="8" y="882"/>
                  </a:lnTo>
                  <a:lnTo>
                    <a:pt x="14" y="865"/>
                  </a:lnTo>
                  <a:lnTo>
                    <a:pt x="17" y="842"/>
                  </a:lnTo>
                  <a:lnTo>
                    <a:pt x="25" y="820"/>
                  </a:lnTo>
                  <a:lnTo>
                    <a:pt x="33" y="791"/>
                  </a:lnTo>
                  <a:lnTo>
                    <a:pt x="44" y="764"/>
                  </a:lnTo>
                  <a:lnTo>
                    <a:pt x="54" y="732"/>
                  </a:lnTo>
                  <a:lnTo>
                    <a:pt x="65" y="700"/>
                  </a:lnTo>
                  <a:lnTo>
                    <a:pt x="78" y="668"/>
                  </a:lnTo>
                  <a:lnTo>
                    <a:pt x="93" y="635"/>
                  </a:lnTo>
                  <a:lnTo>
                    <a:pt x="107" y="601"/>
                  </a:lnTo>
                  <a:lnTo>
                    <a:pt x="124" y="569"/>
                  </a:lnTo>
                  <a:lnTo>
                    <a:pt x="141" y="538"/>
                  </a:lnTo>
                  <a:lnTo>
                    <a:pt x="160" y="510"/>
                  </a:lnTo>
                  <a:lnTo>
                    <a:pt x="177" y="479"/>
                  </a:lnTo>
                  <a:lnTo>
                    <a:pt x="196" y="453"/>
                  </a:lnTo>
                  <a:lnTo>
                    <a:pt x="215" y="428"/>
                  </a:lnTo>
                  <a:lnTo>
                    <a:pt x="236" y="407"/>
                  </a:lnTo>
                  <a:lnTo>
                    <a:pt x="257" y="384"/>
                  </a:lnTo>
                  <a:lnTo>
                    <a:pt x="278" y="365"/>
                  </a:lnTo>
                  <a:lnTo>
                    <a:pt x="301" y="346"/>
                  </a:lnTo>
                  <a:lnTo>
                    <a:pt x="323" y="331"/>
                  </a:lnTo>
                  <a:lnTo>
                    <a:pt x="344" y="314"/>
                  </a:lnTo>
                  <a:lnTo>
                    <a:pt x="367" y="301"/>
                  </a:lnTo>
                  <a:lnTo>
                    <a:pt x="388" y="285"/>
                  </a:lnTo>
                  <a:lnTo>
                    <a:pt x="411" y="274"/>
                  </a:lnTo>
                  <a:lnTo>
                    <a:pt x="432" y="261"/>
                  </a:lnTo>
                  <a:lnTo>
                    <a:pt x="455" y="249"/>
                  </a:lnTo>
                  <a:lnTo>
                    <a:pt x="477" y="238"/>
                  </a:lnTo>
                  <a:lnTo>
                    <a:pt x="500" y="228"/>
                  </a:lnTo>
                  <a:lnTo>
                    <a:pt x="519" y="217"/>
                  </a:lnTo>
                  <a:lnTo>
                    <a:pt x="540" y="206"/>
                  </a:lnTo>
                  <a:lnTo>
                    <a:pt x="561" y="196"/>
                  </a:lnTo>
                  <a:lnTo>
                    <a:pt x="582" y="187"/>
                  </a:lnTo>
                  <a:lnTo>
                    <a:pt x="599" y="177"/>
                  </a:lnTo>
                  <a:lnTo>
                    <a:pt x="618" y="169"/>
                  </a:lnTo>
                  <a:lnTo>
                    <a:pt x="633" y="160"/>
                  </a:lnTo>
                  <a:lnTo>
                    <a:pt x="650" y="154"/>
                  </a:lnTo>
                  <a:lnTo>
                    <a:pt x="664" y="147"/>
                  </a:lnTo>
                  <a:lnTo>
                    <a:pt x="677" y="141"/>
                  </a:lnTo>
                  <a:lnTo>
                    <a:pt x="687" y="135"/>
                  </a:lnTo>
                  <a:lnTo>
                    <a:pt x="698" y="133"/>
                  </a:lnTo>
                  <a:lnTo>
                    <a:pt x="711" y="126"/>
                  </a:lnTo>
                  <a:lnTo>
                    <a:pt x="717" y="126"/>
                  </a:lnTo>
                  <a:lnTo>
                    <a:pt x="728" y="80"/>
                  </a:lnTo>
                  <a:lnTo>
                    <a:pt x="732" y="78"/>
                  </a:lnTo>
                  <a:lnTo>
                    <a:pt x="747" y="76"/>
                  </a:lnTo>
                  <a:lnTo>
                    <a:pt x="757" y="72"/>
                  </a:lnTo>
                  <a:lnTo>
                    <a:pt x="770" y="71"/>
                  </a:lnTo>
                  <a:lnTo>
                    <a:pt x="782" y="65"/>
                  </a:lnTo>
                  <a:lnTo>
                    <a:pt x="799" y="59"/>
                  </a:lnTo>
                  <a:lnTo>
                    <a:pt x="814" y="50"/>
                  </a:lnTo>
                  <a:lnTo>
                    <a:pt x="829" y="40"/>
                  </a:lnTo>
                  <a:lnTo>
                    <a:pt x="840" y="29"/>
                  </a:lnTo>
                  <a:lnTo>
                    <a:pt x="854" y="21"/>
                  </a:lnTo>
                  <a:lnTo>
                    <a:pt x="863" y="10"/>
                  </a:lnTo>
                  <a:lnTo>
                    <a:pt x="871" y="4"/>
                  </a:lnTo>
                  <a:lnTo>
                    <a:pt x="875" y="0"/>
                  </a:lnTo>
                  <a:lnTo>
                    <a:pt x="878" y="0"/>
                  </a:lnTo>
                  <a:lnTo>
                    <a:pt x="878" y="0"/>
                  </a:lnTo>
                  <a:close/>
                </a:path>
              </a:pathLst>
            </a:custGeom>
            <a:solidFill>
              <a:srgbClr val="CF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4" name="Freeform 178">
              <a:extLst>
                <a:ext uri="{FF2B5EF4-FFF2-40B4-BE49-F238E27FC236}">
                  <a16:creationId xmlns:a16="http://schemas.microsoft.com/office/drawing/2014/main" id="{8D3D4DD0-BE30-F14A-BB73-2A51F23373FD}"/>
                </a:ext>
              </a:extLst>
            </p:cNvPr>
            <p:cNvSpPr>
              <a:spLocks/>
            </p:cNvSpPr>
            <p:nvPr/>
          </p:nvSpPr>
          <p:spPr bwMode="auto">
            <a:xfrm>
              <a:off x="2997" y="2070"/>
              <a:ext cx="466" cy="494"/>
            </a:xfrm>
            <a:custGeom>
              <a:avLst/>
              <a:gdLst>
                <a:gd name="T0" fmla="*/ 933 w 933"/>
                <a:gd name="T1" fmla="*/ 133 h 989"/>
                <a:gd name="T2" fmla="*/ 933 w 933"/>
                <a:gd name="T3" fmla="*/ 150 h 989"/>
                <a:gd name="T4" fmla="*/ 933 w 933"/>
                <a:gd name="T5" fmla="*/ 169 h 989"/>
                <a:gd name="T6" fmla="*/ 929 w 933"/>
                <a:gd name="T7" fmla="*/ 192 h 989"/>
                <a:gd name="T8" fmla="*/ 925 w 933"/>
                <a:gd name="T9" fmla="*/ 217 h 989"/>
                <a:gd name="T10" fmla="*/ 923 w 933"/>
                <a:gd name="T11" fmla="*/ 244 h 989"/>
                <a:gd name="T12" fmla="*/ 920 w 933"/>
                <a:gd name="T13" fmla="*/ 272 h 989"/>
                <a:gd name="T14" fmla="*/ 914 w 933"/>
                <a:gd name="T15" fmla="*/ 299 h 989"/>
                <a:gd name="T16" fmla="*/ 906 w 933"/>
                <a:gd name="T17" fmla="*/ 325 h 989"/>
                <a:gd name="T18" fmla="*/ 899 w 933"/>
                <a:gd name="T19" fmla="*/ 348 h 989"/>
                <a:gd name="T20" fmla="*/ 891 w 933"/>
                <a:gd name="T21" fmla="*/ 371 h 989"/>
                <a:gd name="T22" fmla="*/ 880 w 933"/>
                <a:gd name="T23" fmla="*/ 398 h 989"/>
                <a:gd name="T24" fmla="*/ 870 w 933"/>
                <a:gd name="T25" fmla="*/ 420 h 989"/>
                <a:gd name="T26" fmla="*/ 823 w 933"/>
                <a:gd name="T27" fmla="*/ 445 h 989"/>
                <a:gd name="T28" fmla="*/ 786 w 933"/>
                <a:gd name="T29" fmla="*/ 641 h 989"/>
                <a:gd name="T30" fmla="*/ 709 w 933"/>
                <a:gd name="T31" fmla="*/ 681 h 989"/>
                <a:gd name="T32" fmla="*/ 663 w 933"/>
                <a:gd name="T33" fmla="*/ 761 h 989"/>
                <a:gd name="T34" fmla="*/ 661 w 933"/>
                <a:gd name="T35" fmla="*/ 770 h 989"/>
                <a:gd name="T36" fmla="*/ 653 w 933"/>
                <a:gd name="T37" fmla="*/ 789 h 989"/>
                <a:gd name="T38" fmla="*/ 642 w 933"/>
                <a:gd name="T39" fmla="*/ 820 h 989"/>
                <a:gd name="T40" fmla="*/ 631 w 933"/>
                <a:gd name="T41" fmla="*/ 854 h 989"/>
                <a:gd name="T42" fmla="*/ 619 w 933"/>
                <a:gd name="T43" fmla="*/ 884 h 989"/>
                <a:gd name="T44" fmla="*/ 615 w 933"/>
                <a:gd name="T45" fmla="*/ 903 h 989"/>
                <a:gd name="T46" fmla="*/ 612 w 933"/>
                <a:gd name="T47" fmla="*/ 909 h 989"/>
                <a:gd name="T48" fmla="*/ 593 w 933"/>
                <a:gd name="T49" fmla="*/ 915 h 989"/>
                <a:gd name="T50" fmla="*/ 572 w 933"/>
                <a:gd name="T51" fmla="*/ 915 h 989"/>
                <a:gd name="T52" fmla="*/ 539 w 933"/>
                <a:gd name="T53" fmla="*/ 907 h 989"/>
                <a:gd name="T54" fmla="*/ 501 w 933"/>
                <a:gd name="T55" fmla="*/ 892 h 989"/>
                <a:gd name="T56" fmla="*/ 467 w 933"/>
                <a:gd name="T57" fmla="*/ 877 h 989"/>
                <a:gd name="T58" fmla="*/ 446 w 933"/>
                <a:gd name="T59" fmla="*/ 867 h 989"/>
                <a:gd name="T60" fmla="*/ 342 w 933"/>
                <a:gd name="T61" fmla="*/ 989 h 989"/>
                <a:gd name="T62" fmla="*/ 0 w 933"/>
                <a:gd name="T63" fmla="*/ 768 h 989"/>
                <a:gd name="T64" fmla="*/ 7 w 933"/>
                <a:gd name="T65" fmla="*/ 753 h 989"/>
                <a:gd name="T66" fmla="*/ 20 w 933"/>
                <a:gd name="T67" fmla="*/ 725 h 989"/>
                <a:gd name="T68" fmla="*/ 41 w 933"/>
                <a:gd name="T69" fmla="*/ 688 h 989"/>
                <a:gd name="T70" fmla="*/ 62 w 933"/>
                <a:gd name="T71" fmla="*/ 647 h 989"/>
                <a:gd name="T72" fmla="*/ 83 w 933"/>
                <a:gd name="T73" fmla="*/ 601 h 989"/>
                <a:gd name="T74" fmla="*/ 104 w 933"/>
                <a:gd name="T75" fmla="*/ 555 h 989"/>
                <a:gd name="T76" fmla="*/ 121 w 933"/>
                <a:gd name="T77" fmla="*/ 510 h 989"/>
                <a:gd name="T78" fmla="*/ 135 w 933"/>
                <a:gd name="T79" fmla="*/ 472 h 989"/>
                <a:gd name="T80" fmla="*/ 142 w 933"/>
                <a:gd name="T81" fmla="*/ 432 h 989"/>
                <a:gd name="T82" fmla="*/ 152 w 933"/>
                <a:gd name="T83" fmla="*/ 394 h 989"/>
                <a:gd name="T84" fmla="*/ 159 w 933"/>
                <a:gd name="T85" fmla="*/ 360 h 989"/>
                <a:gd name="T86" fmla="*/ 167 w 933"/>
                <a:gd name="T87" fmla="*/ 329 h 989"/>
                <a:gd name="T88" fmla="*/ 171 w 933"/>
                <a:gd name="T89" fmla="*/ 304 h 989"/>
                <a:gd name="T90" fmla="*/ 176 w 933"/>
                <a:gd name="T91" fmla="*/ 284 h 989"/>
                <a:gd name="T92" fmla="*/ 268 w 933"/>
                <a:gd name="T93" fmla="*/ 6 h 989"/>
                <a:gd name="T94" fmla="*/ 933 w 933"/>
                <a:gd name="T95" fmla="*/ 131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3" h="989">
                  <a:moveTo>
                    <a:pt x="933" y="131"/>
                  </a:moveTo>
                  <a:lnTo>
                    <a:pt x="933" y="133"/>
                  </a:lnTo>
                  <a:lnTo>
                    <a:pt x="933" y="145"/>
                  </a:lnTo>
                  <a:lnTo>
                    <a:pt x="933" y="150"/>
                  </a:lnTo>
                  <a:lnTo>
                    <a:pt x="933" y="160"/>
                  </a:lnTo>
                  <a:lnTo>
                    <a:pt x="933" y="169"/>
                  </a:lnTo>
                  <a:lnTo>
                    <a:pt x="933" y="181"/>
                  </a:lnTo>
                  <a:lnTo>
                    <a:pt x="929" y="192"/>
                  </a:lnTo>
                  <a:lnTo>
                    <a:pt x="927" y="204"/>
                  </a:lnTo>
                  <a:lnTo>
                    <a:pt x="925" y="217"/>
                  </a:lnTo>
                  <a:lnTo>
                    <a:pt x="925" y="230"/>
                  </a:lnTo>
                  <a:lnTo>
                    <a:pt x="923" y="244"/>
                  </a:lnTo>
                  <a:lnTo>
                    <a:pt x="923" y="259"/>
                  </a:lnTo>
                  <a:lnTo>
                    <a:pt x="920" y="272"/>
                  </a:lnTo>
                  <a:lnTo>
                    <a:pt x="918" y="287"/>
                  </a:lnTo>
                  <a:lnTo>
                    <a:pt x="914" y="299"/>
                  </a:lnTo>
                  <a:lnTo>
                    <a:pt x="910" y="312"/>
                  </a:lnTo>
                  <a:lnTo>
                    <a:pt x="906" y="325"/>
                  </a:lnTo>
                  <a:lnTo>
                    <a:pt x="904" y="339"/>
                  </a:lnTo>
                  <a:lnTo>
                    <a:pt x="899" y="348"/>
                  </a:lnTo>
                  <a:lnTo>
                    <a:pt x="897" y="360"/>
                  </a:lnTo>
                  <a:lnTo>
                    <a:pt x="891" y="371"/>
                  </a:lnTo>
                  <a:lnTo>
                    <a:pt x="887" y="382"/>
                  </a:lnTo>
                  <a:lnTo>
                    <a:pt x="880" y="398"/>
                  </a:lnTo>
                  <a:lnTo>
                    <a:pt x="876" y="411"/>
                  </a:lnTo>
                  <a:lnTo>
                    <a:pt x="870" y="420"/>
                  </a:lnTo>
                  <a:lnTo>
                    <a:pt x="870" y="424"/>
                  </a:lnTo>
                  <a:lnTo>
                    <a:pt x="823" y="445"/>
                  </a:lnTo>
                  <a:lnTo>
                    <a:pt x="828" y="641"/>
                  </a:lnTo>
                  <a:lnTo>
                    <a:pt x="786" y="641"/>
                  </a:lnTo>
                  <a:lnTo>
                    <a:pt x="752" y="635"/>
                  </a:lnTo>
                  <a:lnTo>
                    <a:pt x="709" y="681"/>
                  </a:lnTo>
                  <a:lnTo>
                    <a:pt x="623" y="681"/>
                  </a:lnTo>
                  <a:lnTo>
                    <a:pt x="663" y="761"/>
                  </a:lnTo>
                  <a:lnTo>
                    <a:pt x="663" y="766"/>
                  </a:lnTo>
                  <a:lnTo>
                    <a:pt x="661" y="770"/>
                  </a:lnTo>
                  <a:lnTo>
                    <a:pt x="659" y="780"/>
                  </a:lnTo>
                  <a:lnTo>
                    <a:pt x="653" y="789"/>
                  </a:lnTo>
                  <a:lnTo>
                    <a:pt x="650" y="804"/>
                  </a:lnTo>
                  <a:lnTo>
                    <a:pt x="642" y="820"/>
                  </a:lnTo>
                  <a:lnTo>
                    <a:pt x="636" y="837"/>
                  </a:lnTo>
                  <a:lnTo>
                    <a:pt x="631" y="854"/>
                  </a:lnTo>
                  <a:lnTo>
                    <a:pt x="625" y="871"/>
                  </a:lnTo>
                  <a:lnTo>
                    <a:pt x="619" y="884"/>
                  </a:lnTo>
                  <a:lnTo>
                    <a:pt x="617" y="896"/>
                  </a:lnTo>
                  <a:lnTo>
                    <a:pt x="615" y="903"/>
                  </a:lnTo>
                  <a:lnTo>
                    <a:pt x="615" y="907"/>
                  </a:lnTo>
                  <a:lnTo>
                    <a:pt x="612" y="909"/>
                  </a:lnTo>
                  <a:lnTo>
                    <a:pt x="602" y="913"/>
                  </a:lnTo>
                  <a:lnTo>
                    <a:pt x="593" y="915"/>
                  </a:lnTo>
                  <a:lnTo>
                    <a:pt x="583" y="917"/>
                  </a:lnTo>
                  <a:lnTo>
                    <a:pt x="572" y="915"/>
                  </a:lnTo>
                  <a:lnTo>
                    <a:pt x="558" y="915"/>
                  </a:lnTo>
                  <a:lnTo>
                    <a:pt x="539" y="907"/>
                  </a:lnTo>
                  <a:lnTo>
                    <a:pt x="520" y="901"/>
                  </a:lnTo>
                  <a:lnTo>
                    <a:pt x="501" y="892"/>
                  </a:lnTo>
                  <a:lnTo>
                    <a:pt x="484" y="886"/>
                  </a:lnTo>
                  <a:lnTo>
                    <a:pt x="467" y="877"/>
                  </a:lnTo>
                  <a:lnTo>
                    <a:pt x="456" y="871"/>
                  </a:lnTo>
                  <a:lnTo>
                    <a:pt x="446" y="867"/>
                  </a:lnTo>
                  <a:lnTo>
                    <a:pt x="444" y="867"/>
                  </a:lnTo>
                  <a:lnTo>
                    <a:pt x="342" y="989"/>
                  </a:lnTo>
                  <a:lnTo>
                    <a:pt x="0" y="772"/>
                  </a:lnTo>
                  <a:lnTo>
                    <a:pt x="0" y="768"/>
                  </a:lnTo>
                  <a:lnTo>
                    <a:pt x="3" y="763"/>
                  </a:lnTo>
                  <a:lnTo>
                    <a:pt x="7" y="753"/>
                  </a:lnTo>
                  <a:lnTo>
                    <a:pt x="15" y="742"/>
                  </a:lnTo>
                  <a:lnTo>
                    <a:pt x="20" y="725"/>
                  </a:lnTo>
                  <a:lnTo>
                    <a:pt x="30" y="707"/>
                  </a:lnTo>
                  <a:lnTo>
                    <a:pt x="41" y="688"/>
                  </a:lnTo>
                  <a:lnTo>
                    <a:pt x="53" y="669"/>
                  </a:lnTo>
                  <a:lnTo>
                    <a:pt x="62" y="647"/>
                  </a:lnTo>
                  <a:lnTo>
                    <a:pt x="74" y="624"/>
                  </a:lnTo>
                  <a:lnTo>
                    <a:pt x="83" y="601"/>
                  </a:lnTo>
                  <a:lnTo>
                    <a:pt x="95" y="578"/>
                  </a:lnTo>
                  <a:lnTo>
                    <a:pt x="104" y="555"/>
                  </a:lnTo>
                  <a:lnTo>
                    <a:pt x="114" y="533"/>
                  </a:lnTo>
                  <a:lnTo>
                    <a:pt x="121" y="510"/>
                  </a:lnTo>
                  <a:lnTo>
                    <a:pt x="131" y="493"/>
                  </a:lnTo>
                  <a:lnTo>
                    <a:pt x="135" y="472"/>
                  </a:lnTo>
                  <a:lnTo>
                    <a:pt x="138" y="453"/>
                  </a:lnTo>
                  <a:lnTo>
                    <a:pt x="142" y="432"/>
                  </a:lnTo>
                  <a:lnTo>
                    <a:pt x="148" y="413"/>
                  </a:lnTo>
                  <a:lnTo>
                    <a:pt x="152" y="394"/>
                  </a:lnTo>
                  <a:lnTo>
                    <a:pt x="155" y="377"/>
                  </a:lnTo>
                  <a:lnTo>
                    <a:pt x="159" y="360"/>
                  </a:lnTo>
                  <a:lnTo>
                    <a:pt x="165" y="346"/>
                  </a:lnTo>
                  <a:lnTo>
                    <a:pt x="167" y="329"/>
                  </a:lnTo>
                  <a:lnTo>
                    <a:pt x="169" y="318"/>
                  </a:lnTo>
                  <a:lnTo>
                    <a:pt x="171" y="304"/>
                  </a:lnTo>
                  <a:lnTo>
                    <a:pt x="174" y="297"/>
                  </a:lnTo>
                  <a:lnTo>
                    <a:pt x="176" y="284"/>
                  </a:lnTo>
                  <a:lnTo>
                    <a:pt x="178" y="280"/>
                  </a:lnTo>
                  <a:lnTo>
                    <a:pt x="268" y="6"/>
                  </a:lnTo>
                  <a:lnTo>
                    <a:pt x="729" y="0"/>
                  </a:lnTo>
                  <a:lnTo>
                    <a:pt x="933" y="131"/>
                  </a:lnTo>
                  <a:lnTo>
                    <a:pt x="933" y="131"/>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5" name="Freeform 179">
              <a:extLst>
                <a:ext uri="{FF2B5EF4-FFF2-40B4-BE49-F238E27FC236}">
                  <a16:creationId xmlns:a16="http://schemas.microsoft.com/office/drawing/2014/main" id="{2FF53465-2277-1441-8914-B8A9EAB4640E}"/>
                </a:ext>
              </a:extLst>
            </p:cNvPr>
            <p:cNvSpPr>
              <a:spLocks/>
            </p:cNvSpPr>
            <p:nvPr/>
          </p:nvSpPr>
          <p:spPr bwMode="auto">
            <a:xfrm>
              <a:off x="2697" y="3485"/>
              <a:ext cx="2647" cy="308"/>
            </a:xfrm>
            <a:custGeom>
              <a:avLst/>
              <a:gdLst>
                <a:gd name="T0" fmla="*/ 0 w 5294"/>
                <a:gd name="T1" fmla="*/ 162 h 616"/>
                <a:gd name="T2" fmla="*/ 3054 w 5294"/>
                <a:gd name="T3" fmla="*/ 0 h 616"/>
                <a:gd name="T4" fmla="*/ 4514 w 5294"/>
                <a:gd name="T5" fmla="*/ 127 h 616"/>
                <a:gd name="T6" fmla="*/ 5294 w 5294"/>
                <a:gd name="T7" fmla="*/ 462 h 616"/>
                <a:gd name="T8" fmla="*/ 2775 w 5294"/>
                <a:gd name="T9" fmla="*/ 616 h 616"/>
                <a:gd name="T10" fmla="*/ 0 w 5294"/>
                <a:gd name="T11" fmla="*/ 162 h 616"/>
                <a:gd name="T12" fmla="*/ 0 w 5294"/>
                <a:gd name="T13" fmla="*/ 162 h 616"/>
              </a:gdLst>
              <a:ahLst/>
              <a:cxnLst>
                <a:cxn ang="0">
                  <a:pos x="T0" y="T1"/>
                </a:cxn>
                <a:cxn ang="0">
                  <a:pos x="T2" y="T3"/>
                </a:cxn>
                <a:cxn ang="0">
                  <a:pos x="T4" y="T5"/>
                </a:cxn>
                <a:cxn ang="0">
                  <a:pos x="T6" y="T7"/>
                </a:cxn>
                <a:cxn ang="0">
                  <a:pos x="T8" y="T9"/>
                </a:cxn>
                <a:cxn ang="0">
                  <a:pos x="T10" y="T11"/>
                </a:cxn>
                <a:cxn ang="0">
                  <a:pos x="T12" y="T13"/>
                </a:cxn>
              </a:cxnLst>
              <a:rect l="0" t="0" r="r" b="b"/>
              <a:pathLst>
                <a:path w="5294" h="616">
                  <a:moveTo>
                    <a:pt x="0" y="162"/>
                  </a:moveTo>
                  <a:lnTo>
                    <a:pt x="3054" y="0"/>
                  </a:lnTo>
                  <a:lnTo>
                    <a:pt x="4514" y="127"/>
                  </a:lnTo>
                  <a:lnTo>
                    <a:pt x="5294" y="462"/>
                  </a:lnTo>
                  <a:lnTo>
                    <a:pt x="2775" y="616"/>
                  </a:lnTo>
                  <a:lnTo>
                    <a:pt x="0" y="162"/>
                  </a:lnTo>
                  <a:lnTo>
                    <a:pt x="0" y="162"/>
                  </a:lnTo>
                  <a:close/>
                </a:path>
              </a:pathLst>
            </a:custGeom>
            <a:solidFill>
              <a:srgbClr val="C7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6" name="Freeform 180">
              <a:extLst>
                <a:ext uri="{FF2B5EF4-FFF2-40B4-BE49-F238E27FC236}">
                  <a16:creationId xmlns:a16="http://schemas.microsoft.com/office/drawing/2014/main" id="{32F32F84-F6B4-494B-8E2C-BFE0EA5F64DF}"/>
                </a:ext>
              </a:extLst>
            </p:cNvPr>
            <p:cNvSpPr>
              <a:spLocks/>
            </p:cNvSpPr>
            <p:nvPr/>
          </p:nvSpPr>
          <p:spPr bwMode="auto">
            <a:xfrm>
              <a:off x="3122" y="3558"/>
              <a:ext cx="913" cy="194"/>
            </a:xfrm>
            <a:custGeom>
              <a:avLst/>
              <a:gdLst>
                <a:gd name="T0" fmla="*/ 259 w 1825"/>
                <a:gd name="T1" fmla="*/ 0 h 388"/>
                <a:gd name="T2" fmla="*/ 0 w 1825"/>
                <a:gd name="T3" fmla="*/ 42 h 388"/>
                <a:gd name="T4" fmla="*/ 567 w 1825"/>
                <a:gd name="T5" fmla="*/ 210 h 388"/>
                <a:gd name="T6" fmla="*/ 379 w 1825"/>
                <a:gd name="T7" fmla="*/ 274 h 388"/>
                <a:gd name="T8" fmla="*/ 785 w 1825"/>
                <a:gd name="T9" fmla="*/ 308 h 388"/>
                <a:gd name="T10" fmla="*/ 778 w 1825"/>
                <a:gd name="T11" fmla="*/ 308 h 388"/>
                <a:gd name="T12" fmla="*/ 763 w 1825"/>
                <a:gd name="T13" fmla="*/ 308 h 388"/>
                <a:gd name="T14" fmla="*/ 751 w 1825"/>
                <a:gd name="T15" fmla="*/ 308 h 388"/>
                <a:gd name="T16" fmla="*/ 740 w 1825"/>
                <a:gd name="T17" fmla="*/ 312 h 388"/>
                <a:gd name="T18" fmla="*/ 727 w 1825"/>
                <a:gd name="T19" fmla="*/ 314 h 388"/>
                <a:gd name="T20" fmla="*/ 715 w 1825"/>
                <a:gd name="T21" fmla="*/ 318 h 388"/>
                <a:gd name="T22" fmla="*/ 702 w 1825"/>
                <a:gd name="T23" fmla="*/ 318 h 388"/>
                <a:gd name="T24" fmla="*/ 690 w 1825"/>
                <a:gd name="T25" fmla="*/ 322 h 388"/>
                <a:gd name="T26" fmla="*/ 679 w 1825"/>
                <a:gd name="T27" fmla="*/ 324 h 388"/>
                <a:gd name="T28" fmla="*/ 673 w 1825"/>
                <a:gd name="T29" fmla="*/ 327 h 388"/>
                <a:gd name="T30" fmla="*/ 658 w 1825"/>
                <a:gd name="T31" fmla="*/ 333 h 388"/>
                <a:gd name="T32" fmla="*/ 656 w 1825"/>
                <a:gd name="T33" fmla="*/ 341 h 388"/>
                <a:gd name="T34" fmla="*/ 660 w 1825"/>
                <a:gd name="T35" fmla="*/ 345 h 388"/>
                <a:gd name="T36" fmla="*/ 668 w 1825"/>
                <a:gd name="T37" fmla="*/ 348 h 388"/>
                <a:gd name="T38" fmla="*/ 677 w 1825"/>
                <a:gd name="T39" fmla="*/ 352 h 388"/>
                <a:gd name="T40" fmla="*/ 690 w 1825"/>
                <a:gd name="T41" fmla="*/ 358 h 388"/>
                <a:gd name="T42" fmla="*/ 706 w 1825"/>
                <a:gd name="T43" fmla="*/ 362 h 388"/>
                <a:gd name="T44" fmla="*/ 725 w 1825"/>
                <a:gd name="T45" fmla="*/ 365 h 388"/>
                <a:gd name="T46" fmla="*/ 744 w 1825"/>
                <a:gd name="T47" fmla="*/ 369 h 388"/>
                <a:gd name="T48" fmla="*/ 766 w 1825"/>
                <a:gd name="T49" fmla="*/ 375 h 388"/>
                <a:gd name="T50" fmla="*/ 789 w 1825"/>
                <a:gd name="T51" fmla="*/ 377 h 388"/>
                <a:gd name="T52" fmla="*/ 814 w 1825"/>
                <a:gd name="T53" fmla="*/ 381 h 388"/>
                <a:gd name="T54" fmla="*/ 839 w 1825"/>
                <a:gd name="T55" fmla="*/ 383 h 388"/>
                <a:gd name="T56" fmla="*/ 865 w 1825"/>
                <a:gd name="T57" fmla="*/ 386 h 388"/>
                <a:gd name="T58" fmla="*/ 892 w 1825"/>
                <a:gd name="T59" fmla="*/ 386 h 388"/>
                <a:gd name="T60" fmla="*/ 920 w 1825"/>
                <a:gd name="T61" fmla="*/ 388 h 388"/>
                <a:gd name="T62" fmla="*/ 947 w 1825"/>
                <a:gd name="T63" fmla="*/ 388 h 388"/>
                <a:gd name="T64" fmla="*/ 976 w 1825"/>
                <a:gd name="T65" fmla="*/ 388 h 388"/>
                <a:gd name="T66" fmla="*/ 1000 w 1825"/>
                <a:gd name="T67" fmla="*/ 386 h 388"/>
                <a:gd name="T68" fmla="*/ 1027 w 1825"/>
                <a:gd name="T69" fmla="*/ 384 h 388"/>
                <a:gd name="T70" fmla="*/ 1052 w 1825"/>
                <a:gd name="T71" fmla="*/ 381 h 388"/>
                <a:gd name="T72" fmla="*/ 1078 w 1825"/>
                <a:gd name="T73" fmla="*/ 377 h 388"/>
                <a:gd name="T74" fmla="*/ 1099 w 1825"/>
                <a:gd name="T75" fmla="*/ 371 h 388"/>
                <a:gd name="T76" fmla="*/ 1122 w 1825"/>
                <a:gd name="T77" fmla="*/ 367 h 388"/>
                <a:gd name="T78" fmla="*/ 1143 w 1825"/>
                <a:gd name="T79" fmla="*/ 362 h 388"/>
                <a:gd name="T80" fmla="*/ 1164 w 1825"/>
                <a:gd name="T81" fmla="*/ 360 h 388"/>
                <a:gd name="T82" fmla="*/ 1179 w 1825"/>
                <a:gd name="T83" fmla="*/ 354 h 388"/>
                <a:gd name="T84" fmla="*/ 1196 w 1825"/>
                <a:gd name="T85" fmla="*/ 348 h 388"/>
                <a:gd name="T86" fmla="*/ 1207 w 1825"/>
                <a:gd name="T87" fmla="*/ 345 h 388"/>
                <a:gd name="T88" fmla="*/ 1221 w 1825"/>
                <a:gd name="T89" fmla="*/ 341 h 388"/>
                <a:gd name="T90" fmla="*/ 1230 w 1825"/>
                <a:gd name="T91" fmla="*/ 335 h 388"/>
                <a:gd name="T92" fmla="*/ 1238 w 1825"/>
                <a:gd name="T93" fmla="*/ 335 h 388"/>
                <a:gd name="T94" fmla="*/ 1242 w 1825"/>
                <a:gd name="T95" fmla="*/ 335 h 388"/>
                <a:gd name="T96" fmla="*/ 1244 w 1825"/>
                <a:gd name="T97" fmla="*/ 335 h 388"/>
                <a:gd name="T98" fmla="*/ 1825 w 1825"/>
                <a:gd name="T99" fmla="*/ 270 h 388"/>
                <a:gd name="T100" fmla="*/ 1339 w 1825"/>
                <a:gd name="T101" fmla="*/ 111 h 388"/>
                <a:gd name="T102" fmla="*/ 259 w 1825"/>
                <a:gd name="T103" fmla="*/ 0 h 388"/>
                <a:gd name="T104" fmla="*/ 259 w 1825"/>
                <a:gd name="T105"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5" h="388">
                  <a:moveTo>
                    <a:pt x="259" y="0"/>
                  </a:moveTo>
                  <a:lnTo>
                    <a:pt x="0" y="42"/>
                  </a:lnTo>
                  <a:lnTo>
                    <a:pt x="567" y="210"/>
                  </a:lnTo>
                  <a:lnTo>
                    <a:pt x="379" y="274"/>
                  </a:lnTo>
                  <a:lnTo>
                    <a:pt x="785" y="308"/>
                  </a:lnTo>
                  <a:lnTo>
                    <a:pt x="778" y="308"/>
                  </a:lnTo>
                  <a:lnTo>
                    <a:pt x="763" y="308"/>
                  </a:lnTo>
                  <a:lnTo>
                    <a:pt x="751" y="308"/>
                  </a:lnTo>
                  <a:lnTo>
                    <a:pt x="740" y="312"/>
                  </a:lnTo>
                  <a:lnTo>
                    <a:pt x="727" y="314"/>
                  </a:lnTo>
                  <a:lnTo>
                    <a:pt x="715" y="318"/>
                  </a:lnTo>
                  <a:lnTo>
                    <a:pt x="702" y="318"/>
                  </a:lnTo>
                  <a:lnTo>
                    <a:pt x="690" y="322"/>
                  </a:lnTo>
                  <a:lnTo>
                    <a:pt x="679" y="324"/>
                  </a:lnTo>
                  <a:lnTo>
                    <a:pt x="673" y="327"/>
                  </a:lnTo>
                  <a:lnTo>
                    <a:pt x="658" y="333"/>
                  </a:lnTo>
                  <a:lnTo>
                    <a:pt x="656" y="341"/>
                  </a:lnTo>
                  <a:lnTo>
                    <a:pt x="660" y="345"/>
                  </a:lnTo>
                  <a:lnTo>
                    <a:pt x="668" y="348"/>
                  </a:lnTo>
                  <a:lnTo>
                    <a:pt x="677" y="352"/>
                  </a:lnTo>
                  <a:lnTo>
                    <a:pt x="690" y="358"/>
                  </a:lnTo>
                  <a:lnTo>
                    <a:pt x="706" y="362"/>
                  </a:lnTo>
                  <a:lnTo>
                    <a:pt x="725" y="365"/>
                  </a:lnTo>
                  <a:lnTo>
                    <a:pt x="744" y="369"/>
                  </a:lnTo>
                  <a:lnTo>
                    <a:pt x="766" y="375"/>
                  </a:lnTo>
                  <a:lnTo>
                    <a:pt x="789" y="377"/>
                  </a:lnTo>
                  <a:lnTo>
                    <a:pt x="814" y="381"/>
                  </a:lnTo>
                  <a:lnTo>
                    <a:pt x="839" y="383"/>
                  </a:lnTo>
                  <a:lnTo>
                    <a:pt x="865" y="386"/>
                  </a:lnTo>
                  <a:lnTo>
                    <a:pt x="892" y="386"/>
                  </a:lnTo>
                  <a:lnTo>
                    <a:pt x="920" y="388"/>
                  </a:lnTo>
                  <a:lnTo>
                    <a:pt x="947" y="388"/>
                  </a:lnTo>
                  <a:lnTo>
                    <a:pt x="976" y="388"/>
                  </a:lnTo>
                  <a:lnTo>
                    <a:pt x="1000" y="386"/>
                  </a:lnTo>
                  <a:lnTo>
                    <a:pt x="1027" y="384"/>
                  </a:lnTo>
                  <a:lnTo>
                    <a:pt x="1052" y="381"/>
                  </a:lnTo>
                  <a:lnTo>
                    <a:pt x="1078" y="377"/>
                  </a:lnTo>
                  <a:lnTo>
                    <a:pt x="1099" y="371"/>
                  </a:lnTo>
                  <a:lnTo>
                    <a:pt x="1122" y="367"/>
                  </a:lnTo>
                  <a:lnTo>
                    <a:pt x="1143" y="362"/>
                  </a:lnTo>
                  <a:lnTo>
                    <a:pt x="1164" y="360"/>
                  </a:lnTo>
                  <a:lnTo>
                    <a:pt x="1179" y="354"/>
                  </a:lnTo>
                  <a:lnTo>
                    <a:pt x="1196" y="348"/>
                  </a:lnTo>
                  <a:lnTo>
                    <a:pt x="1207" y="345"/>
                  </a:lnTo>
                  <a:lnTo>
                    <a:pt x="1221" y="341"/>
                  </a:lnTo>
                  <a:lnTo>
                    <a:pt x="1230" y="335"/>
                  </a:lnTo>
                  <a:lnTo>
                    <a:pt x="1238" y="335"/>
                  </a:lnTo>
                  <a:lnTo>
                    <a:pt x="1242" y="335"/>
                  </a:lnTo>
                  <a:lnTo>
                    <a:pt x="1244" y="335"/>
                  </a:lnTo>
                  <a:lnTo>
                    <a:pt x="1825" y="270"/>
                  </a:lnTo>
                  <a:lnTo>
                    <a:pt x="1339" y="111"/>
                  </a:lnTo>
                  <a:lnTo>
                    <a:pt x="259" y="0"/>
                  </a:lnTo>
                  <a:lnTo>
                    <a:pt x="259" y="0"/>
                  </a:lnTo>
                  <a:close/>
                </a:path>
              </a:pathLst>
            </a:custGeom>
            <a:solidFill>
              <a:srgbClr val="9CB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7" name="Freeform 181">
              <a:extLst>
                <a:ext uri="{FF2B5EF4-FFF2-40B4-BE49-F238E27FC236}">
                  <a16:creationId xmlns:a16="http://schemas.microsoft.com/office/drawing/2014/main" id="{6ABADB30-1F10-A54A-853E-B86080FF26BA}"/>
                </a:ext>
              </a:extLst>
            </p:cNvPr>
            <p:cNvSpPr>
              <a:spLocks/>
            </p:cNvSpPr>
            <p:nvPr/>
          </p:nvSpPr>
          <p:spPr bwMode="auto">
            <a:xfrm>
              <a:off x="3781" y="3505"/>
              <a:ext cx="1348" cy="230"/>
            </a:xfrm>
            <a:custGeom>
              <a:avLst/>
              <a:gdLst>
                <a:gd name="T0" fmla="*/ 654 w 2695"/>
                <a:gd name="T1" fmla="*/ 42 h 460"/>
                <a:gd name="T2" fmla="*/ 239 w 2695"/>
                <a:gd name="T3" fmla="*/ 42 h 460"/>
                <a:gd name="T4" fmla="*/ 368 w 2695"/>
                <a:gd name="T5" fmla="*/ 0 h 460"/>
                <a:gd name="T6" fmla="*/ 0 w 2695"/>
                <a:gd name="T7" fmla="*/ 0 h 460"/>
                <a:gd name="T8" fmla="*/ 135 w 2695"/>
                <a:gd name="T9" fmla="*/ 46 h 460"/>
                <a:gd name="T10" fmla="*/ 61 w 2695"/>
                <a:gd name="T11" fmla="*/ 97 h 460"/>
                <a:gd name="T12" fmla="*/ 433 w 2695"/>
                <a:gd name="T13" fmla="*/ 186 h 460"/>
                <a:gd name="T14" fmla="*/ 608 w 2695"/>
                <a:gd name="T15" fmla="*/ 217 h 460"/>
                <a:gd name="T16" fmla="*/ 1060 w 2695"/>
                <a:gd name="T17" fmla="*/ 236 h 460"/>
                <a:gd name="T18" fmla="*/ 762 w 2695"/>
                <a:gd name="T19" fmla="*/ 266 h 460"/>
                <a:gd name="T20" fmla="*/ 528 w 2695"/>
                <a:gd name="T21" fmla="*/ 297 h 460"/>
                <a:gd name="T22" fmla="*/ 1076 w 2695"/>
                <a:gd name="T23" fmla="*/ 422 h 460"/>
                <a:gd name="T24" fmla="*/ 1566 w 2695"/>
                <a:gd name="T25" fmla="*/ 388 h 460"/>
                <a:gd name="T26" fmla="*/ 2060 w 2695"/>
                <a:gd name="T27" fmla="*/ 460 h 460"/>
                <a:gd name="T28" fmla="*/ 2695 w 2695"/>
                <a:gd name="T29" fmla="*/ 422 h 460"/>
                <a:gd name="T30" fmla="*/ 2556 w 2695"/>
                <a:gd name="T31" fmla="*/ 361 h 460"/>
                <a:gd name="T32" fmla="*/ 2227 w 2695"/>
                <a:gd name="T33" fmla="*/ 335 h 460"/>
                <a:gd name="T34" fmla="*/ 1826 w 2695"/>
                <a:gd name="T35" fmla="*/ 319 h 460"/>
                <a:gd name="T36" fmla="*/ 1594 w 2695"/>
                <a:gd name="T37" fmla="*/ 27 h 460"/>
                <a:gd name="T38" fmla="*/ 654 w 2695"/>
                <a:gd name="T39" fmla="*/ 42 h 460"/>
                <a:gd name="T40" fmla="*/ 654 w 2695"/>
                <a:gd name="T41" fmla="*/ 4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5" h="460">
                  <a:moveTo>
                    <a:pt x="654" y="42"/>
                  </a:moveTo>
                  <a:lnTo>
                    <a:pt x="239" y="42"/>
                  </a:lnTo>
                  <a:lnTo>
                    <a:pt x="368" y="0"/>
                  </a:lnTo>
                  <a:lnTo>
                    <a:pt x="0" y="0"/>
                  </a:lnTo>
                  <a:lnTo>
                    <a:pt x="135" y="46"/>
                  </a:lnTo>
                  <a:lnTo>
                    <a:pt x="61" y="97"/>
                  </a:lnTo>
                  <a:lnTo>
                    <a:pt x="433" y="186"/>
                  </a:lnTo>
                  <a:lnTo>
                    <a:pt x="608" y="217"/>
                  </a:lnTo>
                  <a:lnTo>
                    <a:pt x="1060" y="236"/>
                  </a:lnTo>
                  <a:lnTo>
                    <a:pt x="762" y="266"/>
                  </a:lnTo>
                  <a:lnTo>
                    <a:pt x="528" y="297"/>
                  </a:lnTo>
                  <a:lnTo>
                    <a:pt x="1076" y="422"/>
                  </a:lnTo>
                  <a:lnTo>
                    <a:pt x="1566" y="388"/>
                  </a:lnTo>
                  <a:lnTo>
                    <a:pt x="2060" y="460"/>
                  </a:lnTo>
                  <a:lnTo>
                    <a:pt x="2695" y="422"/>
                  </a:lnTo>
                  <a:lnTo>
                    <a:pt x="2556" y="361"/>
                  </a:lnTo>
                  <a:lnTo>
                    <a:pt x="2227" y="335"/>
                  </a:lnTo>
                  <a:lnTo>
                    <a:pt x="1826" y="319"/>
                  </a:lnTo>
                  <a:lnTo>
                    <a:pt x="1594" y="27"/>
                  </a:lnTo>
                  <a:lnTo>
                    <a:pt x="654" y="42"/>
                  </a:lnTo>
                  <a:lnTo>
                    <a:pt x="654" y="42"/>
                  </a:lnTo>
                  <a:close/>
                </a:path>
              </a:pathLst>
            </a:custGeom>
            <a:solidFill>
              <a:srgbClr val="9CB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8" name="Freeform 182">
              <a:extLst>
                <a:ext uri="{FF2B5EF4-FFF2-40B4-BE49-F238E27FC236}">
                  <a16:creationId xmlns:a16="http://schemas.microsoft.com/office/drawing/2014/main" id="{3CA86C27-8A67-4142-A0F8-0B9808459A36}"/>
                </a:ext>
              </a:extLst>
            </p:cNvPr>
            <p:cNvSpPr>
              <a:spLocks/>
            </p:cNvSpPr>
            <p:nvPr/>
          </p:nvSpPr>
          <p:spPr bwMode="auto">
            <a:xfrm>
              <a:off x="3602" y="2660"/>
              <a:ext cx="947" cy="859"/>
            </a:xfrm>
            <a:custGeom>
              <a:avLst/>
              <a:gdLst>
                <a:gd name="T0" fmla="*/ 759 w 1894"/>
                <a:gd name="T1" fmla="*/ 38 h 1718"/>
                <a:gd name="T2" fmla="*/ 706 w 1894"/>
                <a:gd name="T3" fmla="*/ 72 h 1718"/>
                <a:gd name="T4" fmla="*/ 656 w 1894"/>
                <a:gd name="T5" fmla="*/ 103 h 1718"/>
                <a:gd name="T6" fmla="*/ 603 w 1894"/>
                <a:gd name="T7" fmla="*/ 106 h 1718"/>
                <a:gd name="T8" fmla="*/ 533 w 1894"/>
                <a:gd name="T9" fmla="*/ 125 h 1718"/>
                <a:gd name="T10" fmla="*/ 420 w 1894"/>
                <a:gd name="T11" fmla="*/ 158 h 1718"/>
                <a:gd name="T12" fmla="*/ 297 w 1894"/>
                <a:gd name="T13" fmla="*/ 207 h 1718"/>
                <a:gd name="T14" fmla="*/ 194 w 1894"/>
                <a:gd name="T15" fmla="*/ 258 h 1718"/>
                <a:gd name="T16" fmla="*/ 132 w 1894"/>
                <a:gd name="T17" fmla="*/ 308 h 1718"/>
                <a:gd name="T18" fmla="*/ 107 w 1894"/>
                <a:gd name="T19" fmla="*/ 378 h 1718"/>
                <a:gd name="T20" fmla="*/ 116 w 1894"/>
                <a:gd name="T21" fmla="*/ 441 h 1718"/>
                <a:gd name="T22" fmla="*/ 120 w 1894"/>
                <a:gd name="T23" fmla="*/ 519 h 1718"/>
                <a:gd name="T24" fmla="*/ 122 w 1894"/>
                <a:gd name="T25" fmla="*/ 606 h 1718"/>
                <a:gd name="T26" fmla="*/ 118 w 1894"/>
                <a:gd name="T27" fmla="*/ 690 h 1718"/>
                <a:gd name="T28" fmla="*/ 95 w 1894"/>
                <a:gd name="T29" fmla="*/ 762 h 1718"/>
                <a:gd name="T30" fmla="*/ 65 w 1894"/>
                <a:gd name="T31" fmla="*/ 823 h 1718"/>
                <a:gd name="T32" fmla="*/ 35 w 1894"/>
                <a:gd name="T33" fmla="*/ 891 h 1718"/>
                <a:gd name="T34" fmla="*/ 10 w 1894"/>
                <a:gd name="T35" fmla="*/ 971 h 1718"/>
                <a:gd name="T36" fmla="*/ 0 w 1894"/>
                <a:gd name="T37" fmla="*/ 1066 h 1718"/>
                <a:gd name="T38" fmla="*/ 6 w 1894"/>
                <a:gd name="T39" fmla="*/ 1161 h 1718"/>
                <a:gd name="T40" fmla="*/ 33 w 1894"/>
                <a:gd name="T41" fmla="*/ 1247 h 1718"/>
                <a:gd name="T42" fmla="*/ 76 w 1894"/>
                <a:gd name="T43" fmla="*/ 1319 h 1718"/>
                <a:gd name="T44" fmla="*/ 124 w 1894"/>
                <a:gd name="T45" fmla="*/ 1386 h 1718"/>
                <a:gd name="T46" fmla="*/ 160 w 1894"/>
                <a:gd name="T47" fmla="*/ 1450 h 1718"/>
                <a:gd name="T48" fmla="*/ 175 w 1894"/>
                <a:gd name="T49" fmla="*/ 1521 h 1718"/>
                <a:gd name="T50" fmla="*/ 179 w 1894"/>
                <a:gd name="T51" fmla="*/ 1574 h 1718"/>
                <a:gd name="T52" fmla="*/ 299 w 1894"/>
                <a:gd name="T53" fmla="*/ 1718 h 1718"/>
                <a:gd name="T54" fmla="*/ 517 w 1894"/>
                <a:gd name="T55" fmla="*/ 1665 h 1718"/>
                <a:gd name="T56" fmla="*/ 525 w 1894"/>
                <a:gd name="T57" fmla="*/ 1593 h 1718"/>
                <a:gd name="T58" fmla="*/ 561 w 1894"/>
                <a:gd name="T59" fmla="*/ 1517 h 1718"/>
                <a:gd name="T60" fmla="*/ 622 w 1894"/>
                <a:gd name="T61" fmla="*/ 1452 h 1718"/>
                <a:gd name="T62" fmla="*/ 692 w 1894"/>
                <a:gd name="T63" fmla="*/ 1414 h 1718"/>
                <a:gd name="T64" fmla="*/ 829 w 1894"/>
                <a:gd name="T65" fmla="*/ 1426 h 1718"/>
                <a:gd name="T66" fmla="*/ 1118 w 1894"/>
                <a:gd name="T67" fmla="*/ 1403 h 1718"/>
                <a:gd name="T68" fmla="*/ 1173 w 1894"/>
                <a:gd name="T69" fmla="*/ 1403 h 1718"/>
                <a:gd name="T70" fmla="*/ 1232 w 1894"/>
                <a:gd name="T71" fmla="*/ 1407 h 1718"/>
                <a:gd name="T72" fmla="*/ 1302 w 1894"/>
                <a:gd name="T73" fmla="*/ 1433 h 1718"/>
                <a:gd name="T74" fmla="*/ 1339 w 1894"/>
                <a:gd name="T75" fmla="*/ 1433 h 1718"/>
                <a:gd name="T76" fmla="*/ 1422 w 1894"/>
                <a:gd name="T77" fmla="*/ 1380 h 1718"/>
                <a:gd name="T78" fmla="*/ 1441 w 1894"/>
                <a:gd name="T79" fmla="*/ 1412 h 1718"/>
                <a:gd name="T80" fmla="*/ 1409 w 1894"/>
                <a:gd name="T81" fmla="*/ 1473 h 1718"/>
                <a:gd name="T82" fmla="*/ 1458 w 1894"/>
                <a:gd name="T83" fmla="*/ 1559 h 1718"/>
                <a:gd name="T84" fmla="*/ 1886 w 1894"/>
                <a:gd name="T85" fmla="*/ 722 h 1718"/>
                <a:gd name="T86" fmla="*/ 1827 w 1894"/>
                <a:gd name="T87" fmla="*/ 658 h 1718"/>
                <a:gd name="T88" fmla="*/ 1734 w 1894"/>
                <a:gd name="T89" fmla="*/ 563 h 1718"/>
                <a:gd name="T90" fmla="*/ 1637 w 1894"/>
                <a:gd name="T91" fmla="*/ 473 h 1718"/>
                <a:gd name="T92" fmla="*/ 1557 w 1894"/>
                <a:gd name="T93" fmla="*/ 416 h 1718"/>
                <a:gd name="T94" fmla="*/ 1498 w 1894"/>
                <a:gd name="T95" fmla="*/ 386 h 1718"/>
                <a:gd name="T96" fmla="*/ 1422 w 1894"/>
                <a:gd name="T97" fmla="*/ 371 h 1718"/>
                <a:gd name="T98" fmla="*/ 1350 w 1894"/>
                <a:gd name="T99" fmla="*/ 348 h 1718"/>
                <a:gd name="T100" fmla="*/ 1291 w 1894"/>
                <a:gd name="T101" fmla="*/ 304 h 1718"/>
                <a:gd name="T102" fmla="*/ 1219 w 1894"/>
                <a:gd name="T103" fmla="*/ 243 h 1718"/>
                <a:gd name="T104" fmla="*/ 1164 w 1894"/>
                <a:gd name="T105" fmla="*/ 190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4" h="1718">
                  <a:moveTo>
                    <a:pt x="852" y="30"/>
                  </a:moveTo>
                  <a:lnTo>
                    <a:pt x="783" y="0"/>
                  </a:lnTo>
                  <a:lnTo>
                    <a:pt x="780" y="4"/>
                  </a:lnTo>
                  <a:lnTo>
                    <a:pt x="772" y="19"/>
                  </a:lnTo>
                  <a:lnTo>
                    <a:pt x="759" y="38"/>
                  </a:lnTo>
                  <a:lnTo>
                    <a:pt x="744" y="57"/>
                  </a:lnTo>
                  <a:lnTo>
                    <a:pt x="734" y="61"/>
                  </a:lnTo>
                  <a:lnTo>
                    <a:pt x="725" y="66"/>
                  </a:lnTo>
                  <a:lnTo>
                    <a:pt x="713" y="68"/>
                  </a:lnTo>
                  <a:lnTo>
                    <a:pt x="706" y="72"/>
                  </a:lnTo>
                  <a:lnTo>
                    <a:pt x="690" y="74"/>
                  </a:lnTo>
                  <a:lnTo>
                    <a:pt x="687" y="76"/>
                  </a:lnTo>
                  <a:lnTo>
                    <a:pt x="664" y="104"/>
                  </a:lnTo>
                  <a:lnTo>
                    <a:pt x="660" y="103"/>
                  </a:lnTo>
                  <a:lnTo>
                    <a:pt x="656" y="103"/>
                  </a:lnTo>
                  <a:lnTo>
                    <a:pt x="645" y="103"/>
                  </a:lnTo>
                  <a:lnTo>
                    <a:pt x="633" y="104"/>
                  </a:lnTo>
                  <a:lnTo>
                    <a:pt x="624" y="104"/>
                  </a:lnTo>
                  <a:lnTo>
                    <a:pt x="614" y="104"/>
                  </a:lnTo>
                  <a:lnTo>
                    <a:pt x="603" y="106"/>
                  </a:lnTo>
                  <a:lnTo>
                    <a:pt x="592" y="110"/>
                  </a:lnTo>
                  <a:lnTo>
                    <a:pt x="578" y="112"/>
                  </a:lnTo>
                  <a:lnTo>
                    <a:pt x="565" y="116"/>
                  </a:lnTo>
                  <a:lnTo>
                    <a:pt x="548" y="120"/>
                  </a:lnTo>
                  <a:lnTo>
                    <a:pt x="533" y="125"/>
                  </a:lnTo>
                  <a:lnTo>
                    <a:pt x="510" y="129"/>
                  </a:lnTo>
                  <a:lnTo>
                    <a:pt x="489" y="135"/>
                  </a:lnTo>
                  <a:lnTo>
                    <a:pt x="466" y="142"/>
                  </a:lnTo>
                  <a:lnTo>
                    <a:pt x="445" y="150"/>
                  </a:lnTo>
                  <a:lnTo>
                    <a:pt x="420" y="158"/>
                  </a:lnTo>
                  <a:lnTo>
                    <a:pt x="396" y="167"/>
                  </a:lnTo>
                  <a:lnTo>
                    <a:pt x="371" y="177"/>
                  </a:lnTo>
                  <a:lnTo>
                    <a:pt x="348" y="188"/>
                  </a:lnTo>
                  <a:lnTo>
                    <a:pt x="322" y="198"/>
                  </a:lnTo>
                  <a:lnTo>
                    <a:pt x="297" y="207"/>
                  </a:lnTo>
                  <a:lnTo>
                    <a:pt x="274" y="217"/>
                  </a:lnTo>
                  <a:lnTo>
                    <a:pt x="253" y="228"/>
                  </a:lnTo>
                  <a:lnTo>
                    <a:pt x="230" y="237"/>
                  </a:lnTo>
                  <a:lnTo>
                    <a:pt x="211" y="249"/>
                  </a:lnTo>
                  <a:lnTo>
                    <a:pt x="194" y="258"/>
                  </a:lnTo>
                  <a:lnTo>
                    <a:pt x="179" y="270"/>
                  </a:lnTo>
                  <a:lnTo>
                    <a:pt x="162" y="277"/>
                  </a:lnTo>
                  <a:lnTo>
                    <a:pt x="151" y="289"/>
                  </a:lnTo>
                  <a:lnTo>
                    <a:pt x="139" y="296"/>
                  </a:lnTo>
                  <a:lnTo>
                    <a:pt x="132" y="308"/>
                  </a:lnTo>
                  <a:lnTo>
                    <a:pt x="118" y="327"/>
                  </a:lnTo>
                  <a:lnTo>
                    <a:pt x="113" y="348"/>
                  </a:lnTo>
                  <a:lnTo>
                    <a:pt x="109" y="357"/>
                  </a:lnTo>
                  <a:lnTo>
                    <a:pt x="107" y="367"/>
                  </a:lnTo>
                  <a:lnTo>
                    <a:pt x="107" y="378"/>
                  </a:lnTo>
                  <a:lnTo>
                    <a:pt x="109" y="390"/>
                  </a:lnTo>
                  <a:lnTo>
                    <a:pt x="109" y="401"/>
                  </a:lnTo>
                  <a:lnTo>
                    <a:pt x="111" y="412"/>
                  </a:lnTo>
                  <a:lnTo>
                    <a:pt x="113" y="426"/>
                  </a:lnTo>
                  <a:lnTo>
                    <a:pt x="116" y="441"/>
                  </a:lnTo>
                  <a:lnTo>
                    <a:pt x="116" y="454"/>
                  </a:lnTo>
                  <a:lnTo>
                    <a:pt x="118" y="469"/>
                  </a:lnTo>
                  <a:lnTo>
                    <a:pt x="118" y="487"/>
                  </a:lnTo>
                  <a:lnTo>
                    <a:pt x="120" y="504"/>
                  </a:lnTo>
                  <a:lnTo>
                    <a:pt x="120" y="519"/>
                  </a:lnTo>
                  <a:lnTo>
                    <a:pt x="122" y="536"/>
                  </a:lnTo>
                  <a:lnTo>
                    <a:pt x="122" y="553"/>
                  </a:lnTo>
                  <a:lnTo>
                    <a:pt x="124" y="572"/>
                  </a:lnTo>
                  <a:lnTo>
                    <a:pt x="122" y="589"/>
                  </a:lnTo>
                  <a:lnTo>
                    <a:pt x="122" y="606"/>
                  </a:lnTo>
                  <a:lnTo>
                    <a:pt x="122" y="623"/>
                  </a:lnTo>
                  <a:lnTo>
                    <a:pt x="122" y="642"/>
                  </a:lnTo>
                  <a:lnTo>
                    <a:pt x="120" y="658"/>
                  </a:lnTo>
                  <a:lnTo>
                    <a:pt x="120" y="675"/>
                  </a:lnTo>
                  <a:lnTo>
                    <a:pt x="118" y="690"/>
                  </a:lnTo>
                  <a:lnTo>
                    <a:pt x="116" y="707"/>
                  </a:lnTo>
                  <a:lnTo>
                    <a:pt x="111" y="720"/>
                  </a:lnTo>
                  <a:lnTo>
                    <a:pt x="105" y="734"/>
                  </a:lnTo>
                  <a:lnTo>
                    <a:pt x="99" y="747"/>
                  </a:lnTo>
                  <a:lnTo>
                    <a:pt x="95" y="762"/>
                  </a:lnTo>
                  <a:lnTo>
                    <a:pt x="90" y="774"/>
                  </a:lnTo>
                  <a:lnTo>
                    <a:pt x="84" y="787"/>
                  </a:lnTo>
                  <a:lnTo>
                    <a:pt x="78" y="798"/>
                  </a:lnTo>
                  <a:lnTo>
                    <a:pt x="73" y="812"/>
                  </a:lnTo>
                  <a:lnTo>
                    <a:pt x="65" y="823"/>
                  </a:lnTo>
                  <a:lnTo>
                    <a:pt x="59" y="836"/>
                  </a:lnTo>
                  <a:lnTo>
                    <a:pt x="52" y="850"/>
                  </a:lnTo>
                  <a:lnTo>
                    <a:pt x="46" y="863"/>
                  </a:lnTo>
                  <a:lnTo>
                    <a:pt x="40" y="876"/>
                  </a:lnTo>
                  <a:lnTo>
                    <a:pt x="35" y="891"/>
                  </a:lnTo>
                  <a:lnTo>
                    <a:pt x="29" y="907"/>
                  </a:lnTo>
                  <a:lnTo>
                    <a:pt x="25" y="924"/>
                  </a:lnTo>
                  <a:lnTo>
                    <a:pt x="19" y="937"/>
                  </a:lnTo>
                  <a:lnTo>
                    <a:pt x="14" y="954"/>
                  </a:lnTo>
                  <a:lnTo>
                    <a:pt x="10" y="971"/>
                  </a:lnTo>
                  <a:lnTo>
                    <a:pt x="8" y="990"/>
                  </a:lnTo>
                  <a:lnTo>
                    <a:pt x="4" y="1007"/>
                  </a:lnTo>
                  <a:lnTo>
                    <a:pt x="2" y="1026"/>
                  </a:lnTo>
                  <a:lnTo>
                    <a:pt x="0" y="1045"/>
                  </a:lnTo>
                  <a:lnTo>
                    <a:pt x="0" y="1066"/>
                  </a:lnTo>
                  <a:lnTo>
                    <a:pt x="0" y="1083"/>
                  </a:lnTo>
                  <a:lnTo>
                    <a:pt x="0" y="1104"/>
                  </a:lnTo>
                  <a:lnTo>
                    <a:pt x="0" y="1122"/>
                  </a:lnTo>
                  <a:lnTo>
                    <a:pt x="4" y="1142"/>
                  </a:lnTo>
                  <a:lnTo>
                    <a:pt x="6" y="1161"/>
                  </a:lnTo>
                  <a:lnTo>
                    <a:pt x="10" y="1180"/>
                  </a:lnTo>
                  <a:lnTo>
                    <a:pt x="16" y="1198"/>
                  </a:lnTo>
                  <a:lnTo>
                    <a:pt x="21" y="1217"/>
                  </a:lnTo>
                  <a:lnTo>
                    <a:pt x="27" y="1232"/>
                  </a:lnTo>
                  <a:lnTo>
                    <a:pt x="33" y="1247"/>
                  </a:lnTo>
                  <a:lnTo>
                    <a:pt x="40" y="1262"/>
                  </a:lnTo>
                  <a:lnTo>
                    <a:pt x="50" y="1277"/>
                  </a:lnTo>
                  <a:lnTo>
                    <a:pt x="57" y="1291"/>
                  </a:lnTo>
                  <a:lnTo>
                    <a:pt x="67" y="1306"/>
                  </a:lnTo>
                  <a:lnTo>
                    <a:pt x="76" y="1319"/>
                  </a:lnTo>
                  <a:lnTo>
                    <a:pt x="88" y="1334"/>
                  </a:lnTo>
                  <a:lnTo>
                    <a:pt x="95" y="1346"/>
                  </a:lnTo>
                  <a:lnTo>
                    <a:pt x="105" y="1359"/>
                  </a:lnTo>
                  <a:lnTo>
                    <a:pt x="114" y="1372"/>
                  </a:lnTo>
                  <a:lnTo>
                    <a:pt x="124" y="1386"/>
                  </a:lnTo>
                  <a:lnTo>
                    <a:pt x="132" y="1397"/>
                  </a:lnTo>
                  <a:lnTo>
                    <a:pt x="141" y="1410"/>
                  </a:lnTo>
                  <a:lnTo>
                    <a:pt x="149" y="1424"/>
                  </a:lnTo>
                  <a:lnTo>
                    <a:pt x="156" y="1439"/>
                  </a:lnTo>
                  <a:lnTo>
                    <a:pt x="160" y="1450"/>
                  </a:lnTo>
                  <a:lnTo>
                    <a:pt x="164" y="1466"/>
                  </a:lnTo>
                  <a:lnTo>
                    <a:pt x="168" y="1477"/>
                  </a:lnTo>
                  <a:lnTo>
                    <a:pt x="171" y="1492"/>
                  </a:lnTo>
                  <a:lnTo>
                    <a:pt x="173" y="1506"/>
                  </a:lnTo>
                  <a:lnTo>
                    <a:pt x="175" y="1521"/>
                  </a:lnTo>
                  <a:lnTo>
                    <a:pt x="177" y="1530"/>
                  </a:lnTo>
                  <a:lnTo>
                    <a:pt x="179" y="1544"/>
                  </a:lnTo>
                  <a:lnTo>
                    <a:pt x="179" y="1553"/>
                  </a:lnTo>
                  <a:lnTo>
                    <a:pt x="179" y="1564"/>
                  </a:lnTo>
                  <a:lnTo>
                    <a:pt x="179" y="1574"/>
                  </a:lnTo>
                  <a:lnTo>
                    <a:pt x="179" y="1583"/>
                  </a:lnTo>
                  <a:lnTo>
                    <a:pt x="179" y="1591"/>
                  </a:lnTo>
                  <a:lnTo>
                    <a:pt x="179" y="1597"/>
                  </a:lnTo>
                  <a:lnTo>
                    <a:pt x="227" y="1663"/>
                  </a:lnTo>
                  <a:lnTo>
                    <a:pt x="299" y="1718"/>
                  </a:lnTo>
                  <a:lnTo>
                    <a:pt x="521" y="1707"/>
                  </a:lnTo>
                  <a:lnTo>
                    <a:pt x="519" y="1701"/>
                  </a:lnTo>
                  <a:lnTo>
                    <a:pt x="519" y="1690"/>
                  </a:lnTo>
                  <a:lnTo>
                    <a:pt x="517" y="1679"/>
                  </a:lnTo>
                  <a:lnTo>
                    <a:pt x="517" y="1665"/>
                  </a:lnTo>
                  <a:lnTo>
                    <a:pt x="517" y="1654"/>
                  </a:lnTo>
                  <a:lnTo>
                    <a:pt x="519" y="1641"/>
                  </a:lnTo>
                  <a:lnTo>
                    <a:pt x="519" y="1623"/>
                  </a:lnTo>
                  <a:lnTo>
                    <a:pt x="521" y="1610"/>
                  </a:lnTo>
                  <a:lnTo>
                    <a:pt x="525" y="1593"/>
                  </a:lnTo>
                  <a:lnTo>
                    <a:pt x="531" y="1578"/>
                  </a:lnTo>
                  <a:lnTo>
                    <a:pt x="534" y="1561"/>
                  </a:lnTo>
                  <a:lnTo>
                    <a:pt x="542" y="1547"/>
                  </a:lnTo>
                  <a:lnTo>
                    <a:pt x="550" y="1530"/>
                  </a:lnTo>
                  <a:lnTo>
                    <a:pt x="561" y="1517"/>
                  </a:lnTo>
                  <a:lnTo>
                    <a:pt x="571" y="1500"/>
                  </a:lnTo>
                  <a:lnTo>
                    <a:pt x="582" y="1487"/>
                  </a:lnTo>
                  <a:lnTo>
                    <a:pt x="595" y="1477"/>
                  </a:lnTo>
                  <a:lnTo>
                    <a:pt x="609" y="1464"/>
                  </a:lnTo>
                  <a:lnTo>
                    <a:pt x="622" y="1452"/>
                  </a:lnTo>
                  <a:lnTo>
                    <a:pt x="637" y="1443"/>
                  </a:lnTo>
                  <a:lnTo>
                    <a:pt x="652" y="1433"/>
                  </a:lnTo>
                  <a:lnTo>
                    <a:pt x="668" y="1428"/>
                  </a:lnTo>
                  <a:lnTo>
                    <a:pt x="679" y="1420"/>
                  </a:lnTo>
                  <a:lnTo>
                    <a:pt x="692" y="1414"/>
                  </a:lnTo>
                  <a:lnTo>
                    <a:pt x="702" y="1409"/>
                  </a:lnTo>
                  <a:lnTo>
                    <a:pt x="713" y="1407"/>
                  </a:lnTo>
                  <a:lnTo>
                    <a:pt x="728" y="1399"/>
                  </a:lnTo>
                  <a:lnTo>
                    <a:pt x="734" y="1399"/>
                  </a:lnTo>
                  <a:lnTo>
                    <a:pt x="829" y="1426"/>
                  </a:lnTo>
                  <a:lnTo>
                    <a:pt x="966" y="1511"/>
                  </a:lnTo>
                  <a:lnTo>
                    <a:pt x="1097" y="1407"/>
                  </a:lnTo>
                  <a:lnTo>
                    <a:pt x="1101" y="1403"/>
                  </a:lnTo>
                  <a:lnTo>
                    <a:pt x="1112" y="1403"/>
                  </a:lnTo>
                  <a:lnTo>
                    <a:pt x="1118" y="1403"/>
                  </a:lnTo>
                  <a:lnTo>
                    <a:pt x="1128" y="1403"/>
                  </a:lnTo>
                  <a:lnTo>
                    <a:pt x="1139" y="1403"/>
                  </a:lnTo>
                  <a:lnTo>
                    <a:pt x="1150" y="1403"/>
                  </a:lnTo>
                  <a:lnTo>
                    <a:pt x="1162" y="1403"/>
                  </a:lnTo>
                  <a:lnTo>
                    <a:pt x="1173" y="1403"/>
                  </a:lnTo>
                  <a:lnTo>
                    <a:pt x="1185" y="1403"/>
                  </a:lnTo>
                  <a:lnTo>
                    <a:pt x="1198" y="1403"/>
                  </a:lnTo>
                  <a:lnTo>
                    <a:pt x="1209" y="1403"/>
                  </a:lnTo>
                  <a:lnTo>
                    <a:pt x="1221" y="1407"/>
                  </a:lnTo>
                  <a:lnTo>
                    <a:pt x="1232" y="1407"/>
                  </a:lnTo>
                  <a:lnTo>
                    <a:pt x="1245" y="1410"/>
                  </a:lnTo>
                  <a:lnTo>
                    <a:pt x="1262" y="1412"/>
                  </a:lnTo>
                  <a:lnTo>
                    <a:pt x="1280" y="1418"/>
                  </a:lnTo>
                  <a:lnTo>
                    <a:pt x="1291" y="1424"/>
                  </a:lnTo>
                  <a:lnTo>
                    <a:pt x="1302" y="1433"/>
                  </a:lnTo>
                  <a:lnTo>
                    <a:pt x="1314" y="1443"/>
                  </a:lnTo>
                  <a:lnTo>
                    <a:pt x="1320" y="1450"/>
                  </a:lnTo>
                  <a:lnTo>
                    <a:pt x="1320" y="1445"/>
                  </a:lnTo>
                  <a:lnTo>
                    <a:pt x="1327" y="1441"/>
                  </a:lnTo>
                  <a:lnTo>
                    <a:pt x="1339" y="1433"/>
                  </a:lnTo>
                  <a:lnTo>
                    <a:pt x="1354" y="1422"/>
                  </a:lnTo>
                  <a:lnTo>
                    <a:pt x="1369" y="1407"/>
                  </a:lnTo>
                  <a:lnTo>
                    <a:pt x="1386" y="1395"/>
                  </a:lnTo>
                  <a:lnTo>
                    <a:pt x="1403" y="1384"/>
                  </a:lnTo>
                  <a:lnTo>
                    <a:pt x="1422" y="1380"/>
                  </a:lnTo>
                  <a:lnTo>
                    <a:pt x="1432" y="1380"/>
                  </a:lnTo>
                  <a:lnTo>
                    <a:pt x="1441" y="1388"/>
                  </a:lnTo>
                  <a:lnTo>
                    <a:pt x="1441" y="1393"/>
                  </a:lnTo>
                  <a:lnTo>
                    <a:pt x="1443" y="1403"/>
                  </a:lnTo>
                  <a:lnTo>
                    <a:pt x="1441" y="1412"/>
                  </a:lnTo>
                  <a:lnTo>
                    <a:pt x="1439" y="1426"/>
                  </a:lnTo>
                  <a:lnTo>
                    <a:pt x="1432" y="1435"/>
                  </a:lnTo>
                  <a:lnTo>
                    <a:pt x="1426" y="1450"/>
                  </a:lnTo>
                  <a:lnTo>
                    <a:pt x="1416" y="1460"/>
                  </a:lnTo>
                  <a:lnTo>
                    <a:pt x="1409" y="1473"/>
                  </a:lnTo>
                  <a:lnTo>
                    <a:pt x="1401" y="1483"/>
                  </a:lnTo>
                  <a:lnTo>
                    <a:pt x="1396" y="1492"/>
                  </a:lnTo>
                  <a:lnTo>
                    <a:pt x="1390" y="1496"/>
                  </a:lnTo>
                  <a:lnTo>
                    <a:pt x="1390" y="1500"/>
                  </a:lnTo>
                  <a:lnTo>
                    <a:pt x="1458" y="1559"/>
                  </a:lnTo>
                  <a:lnTo>
                    <a:pt x="1513" y="1650"/>
                  </a:lnTo>
                  <a:lnTo>
                    <a:pt x="1694" y="1650"/>
                  </a:lnTo>
                  <a:lnTo>
                    <a:pt x="1894" y="730"/>
                  </a:lnTo>
                  <a:lnTo>
                    <a:pt x="1890" y="726"/>
                  </a:lnTo>
                  <a:lnTo>
                    <a:pt x="1886" y="722"/>
                  </a:lnTo>
                  <a:lnTo>
                    <a:pt x="1878" y="713"/>
                  </a:lnTo>
                  <a:lnTo>
                    <a:pt x="1869" y="703"/>
                  </a:lnTo>
                  <a:lnTo>
                    <a:pt x="1856" y="690"/>
                  </a:lnTo>
                  <a:lnTo>
                    <a:pt x="1842" y="675"/>
                  </a:lnTo>
                  <a:lnTo>
                    <a:pt x="1827" y="658"/>
                  </a:lnTo>
                  <a:lnTo>
                    <a:pt x="1812" y="642"/>
                  </a:lnTo>
                  <a:lnTo>
                    <a:pt x="1791" y="622"/>
                  </a:lnTo>
                  <a:lnTo>
                    <a:pt x="1772" y="602"/>
                  </a:lnTo>
                  <a:lnTo>
                    <a:pt x="1753" y="582"/>
                  </a:lnTo>
                  <a:lnTo>
                    <a:pt x="1734" y="563"/>
                  </a:lnTo>
                  <a:lnTo>
                    <a:pt x="1713" y="542"/>
                  </a:lnTo>
                  <a:lnTo>
                    <a:pt x="1694" y="525"/>
                  </a:lnTo>
                  <a:lnTo>
                    <a:pt x="1673" y="506"/>
                  </a:lnTo>
                  <a:lnTo>
                    <a:pt x="1656" y="490"/>
                  </a:lnTo>
                  <a:lnTo>
                    <a:pt x="1637" y="473"/>
                  </a:lnTo>
                  <a:lnTo>
                    <a:pt x="1620" y="460"/>
                  </a:lnTo>
                  <a:lnTo>
                    <a:pt x="1603" y="447"/>
                  </a:lnTo>
                  <a:lnTo>
                    <a:pt x="1588" y="435"/>
                  </a:lnTo>
                  <a:lnTo>
                    <a:pt x="1570" y="424"/>
                  </a:lnTo>
                  <a:lnTo>
                    <a:pt x="1557" y="416"/>
                  </a:lnTo>
                  <a:lnTo>
                    <a:pt x="1544" y="409"/>
                  </a:lnTo>
                  <a:lnTo>
                    <a:pt x="1534" y="403"/>
                  </a:lnTo>
                  <a:lnTo>
                    <a:pt x="1519" y="395"/>
                  </a:lnTo>
                  <a:lnTo>
                    <a:pt x="1508" y="390"/>
                  </a:lnTo>
                  <a:lnTo>
                    <a:pt x="1498" y="386"/>
                  </a:lnTo>
                  <a:lnTo>
                    <a:pt x="1487" y="384"/>
                  </a:lnTo>
                  <a:lnTo>
                    <a:pt x="1468" y="376"/>
                  </a:lnTo>
                  <a:lnTo>
                    <a:pt x="1453" y="376"/>
                  </a:lnTo>
                  <a:lnTo>
                    <a:pt x="1435" y="371"/>
                  </a:lnTo>
                  <a:lnTo>
                    <a:pt x="1422" y="371"/>
                  </a:lnTo>
                  <a:lnTo>
                    <a:pt x="1407" y="367"/>
                  </a:lnTo>
                  <a:lnTo>
                    <a:pt x="1394" y="365"/>
                  </a:lnTo>
                  <a:lnTo>
                    <a:pt x="1377" y="359"/>
                  </a:lnTo>
                  <a:lnTo>
                    <a:pt x="1361" y="353"/>
                  </a:lnTo>
                  <a:lnTo>
                    <a:pt x="1350" y="348"/>
                  </a:lnTo>
                  <a:lnTo>
                    <a:pt x="1340" y="342"/>
                  </a:lnTo>
                  <a:lnTo>
                    <a:pt x="1329" y="334"/>
                  </a:lnTo>
                  <a:lnTo>
                    <a:pt x="1320" y="327"/>
                  </a:lnTo>
                  <a:lnTo>
                    <a:pt x="1304" y="315"/>
                  </a:lnTo>
                  <a:lnTo>
                    <a:pt x="1291" y="304"/>
                  </a:lnTo>
                  <a:lnTo>
                    <a:pt x="1276" y="293"/>
                  </a:lnTo>
                  <a:lnTo>
                    <a:pt x="1262" y="281"/>
                  </a:lnTo>
                  <a:lnTo>
                    <a:pt x="1247" y="268"/>
                  </a:lnTo>
                  <a:lnTo>
                    <a:pt x="1234" y="255"/>
                  </a:lnTo>
                  <a:lnTo>
                    <a:pt x="1219" y="243"/>
                  </a:lnTo>
                  <a:lnTo>
                    <a:pt x="1207" y="232"/>
                  </a:lnTo>
                  <a:lnTo>
                    <a:pt x="1194" y="218"/>
                  </a:lnTo>
                  <a:lnTo>
                    <a:pt x="1183" y="207"/>
                  </a:lnTo>
                  <a:lnTo>
                    <a:pt x="1171" y="196"/>
                  </a:lnTo>
                  <a:lnTo>
                    <a:pt x="1164" y="190"/>
                  </a:lnTo>
                  <a:lnTo>
                    <a:pt x="1152" y="177"/>
                  </a:lnTo>
                  <a:lnTo>
                    <a:pt x="1148" y="173"/>
                  </a:lnTo>
                  <a:lnTo>
                    <a:pt x="852" y="30"/>
                  </a:lnTo>
                  <a:lnTo>
                    <a:pt x="852" y="30"/>
                  </a:lnTo>
                  <a:close/>
                </a:path>
              </a:pathLst>
            </a:custGeom>
            <a:solidFill>
              <a:srgbClr val="EDEF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39" name="Freeform 183">
              <a:extLst>
                <a:ext uri="{FF2B5EF4-FFF2-40B4-BE49-F238E27FC236}">
                  <a16:creationId xmlns:a16="http://schemas.microsoft.com/office/drawing/2014/main" id="{94DB8BD9-84F0-8643-B701-3BA283555AEA}"/>
                </a:ext>
              </a:extLst>
            </p:cNvPr>
            <p:cNvSpPr>
              <a:spLocks/>
            </p:cNvSpPr>
            <p:nvPr/>
          </p:nvSpPr>
          <p:spPr bwMode="auto">
            <a:xfrm>
              <a:off x="3596" y="2687"/>
              <a:ext cx="392" cy="831"/>
            </a:xfrm>
            <a:custGeom>
              <a:avLst/>
              <a:gdLst>
                <a:gd name="T0" fmla="*/ 549 w 783"/>
                <a:gd name="T1" fmla="*/ 1601 h 1664"/>
                <a:gd name="T2" fmla="*/ 559 w 783"/>
                <a:gd name="T3" fmla="*/ 1525 h 1664"/>
                <a:gd name="T4" fmla="*/ 574 w 783"/>
                <a:gd name="T5" fmla="*/ 1462 h 1664"/>
                <a:gd name="T6" fmla="*/ 587 w 783"/>
                <a:gd name="T7" fmla="*/ 1413 h 1664"/>
                <a:gd name="T8" fmla="*/ 564 w 783"/>
                <a:gd name="T9" fmla="*/ 1403 h 1664"/>
                <a:gd name="T10" fmla="*/ 492 w 783"/>
                <a:gd name="T11" fmla="*/ 1445 h 1664"/>
                <a:gd name="T12" fmla="*/ 443 w 783"/>
                <a:gd name="T13" fmla="*/ 1515 h 1664"/>
                <a:gd name="T14" fmla="*/ 401 w 783"/>
                <a:gd name="T15" fmla="*/ 1576 h 1664"/>
                <a:gd name="T16" fmla="*/ 354 w 783"/>
                <a:gd name="T17" fmla="*/ 1574 h 1664"/>
                <a:gd name="T18" fmla="*/ 340 w 783"/>
                <a:gd name="T19" fmla="*/ 1500 h 1664"/>
                <a:gd name="T20" fmla="*/ 340 w 783"/>
                <a:gd name="T21" fmla="*/ 1437 h 1664"/>
                <a:gd name="T22" fmla="*/ 344 w 783"/>
                <a:gd name="T23" fmla="*/ 1380 h 1664"/>
                <a:gd name="T24" fmla="*/ 350 w 783"/>
                <a:gd name="T25" fmla="*/ 1344 h 1664"/>
                <a:gd name="T26" fmla="*/ 393 w 783"/>
                <a:gd name="T27" fmla="*/ 1325 h 1664"/>
                <a:gd name="T28" fmla="*/ 452 w 783"/>
                <a:gd name="T29" fmla="*/ 1304 h 1664"/>
                <a:gd name="T30" fmla="*/ 507 w 783"/>
                <a:gd name="T31" fmla="*/ 1280 h 1664"/>
                <a:gd name="T32" fmla="*/ 521 w 783"/>
                <a:gd name="T33" fmla="*/ 1213 h 1664"/>
                <a:gd name="T34" fmla="*/ 458 w 783"/>
                <a:gd name="T35" fmla="*/ 1152 h 1664"/>
                <a:gd name="T36" fmla="*/ 390 w 783"/>
                <a:gd name="T37" fmla="*/ 1110 h 1664"/>
                <a:gd name="T38" fmla="*/ 319 w 783"/>
                <a:gd name="T39" fmla="*/ 1059 h 1664"/>
                <a:gd name="T40" fmla="*/ 323 w 783"/>
                <a:gd name="T41" fmla="*/ 973 h 1664"/>
                <a:gd name="T42" fmla="*/ 348 w 783"/>
                <a:gd name="T43" fmla="*/ 911 h 1664"/>
                <a:gd name="T44" fmla="*/ 352 w 783"/>
                <a:gd name="T45" fmla="*/ 818 h 1664"/>
                <a:gd name="T46" fmla="*/ 325 w 783"/>
                <a:gd name="T47" fmla="*/ 700 h 1664"/>
                <a:gd name="T48" fmla="*/ 291 w 783"/>
                <a:gd name="T49" fmla="*/ 584 h 1664"/>
                <a:gd name="T50" fmla="*/ 272 w 783"/>
                <a:gd name="T51" fmla="*/ 491 h 1664"/>
                <a:gd name="T52" fmla="*/ 287 w 783"/>
                <a:gd name="T53" fmla="*/ 432 h 1664"/>
                <a:gd name="T54" fmla="*/ 722 w 783"/>
                <a:gd name="T55" fmla="*/ 135 h 1664"/>
                <a:gd name="T56" fmla="*/ 620 w 783"/>
                <a:gd name="T57" fmla="*/ 50 h 1664"/>
                <a:gd name="T58" fmla="*/ 566 w 783"/>
                <a:gd name="T59" fmla="*/ 67 h 1664"/>
                <a:gd name="T60" fmla="*/ 488 w 783"/>
                <a:gd name="T61" fmla="*/ 97 h 1664"/>
                <a:gd name="T62" fmla="*/ 397 w 783"/>
                <a:gd name="T63" fmla="*/ 135 h 1664"/>
                <a:gd name="T64" fmla="*/ 314 w 783"/>
                <a:gd name="T65" fmla="*/ 179 h 1664"/>
                <a:gd name="T66" fmla="*/ 253 w 783"/>
                <a:gd name="T67" fmla="*/ 211 h 1664"/>
                <a:gd name="T68" fmla="*/ 300 w 783"/>
                <a:gd name="T69" fmla="*/ 255 h 1664"/>
                <a:gd name="T70" fmla="*/ 287 w 783"/>
                <a:gd name="T71" fmla="*/ 310 h 1664"/>
                <a:gd name="T72" fmla="*/ 205 w 783"/>
                <a:gd name="T73" fmla="*/ 280 h 1664"/>
                <a:gd name="T74" fmla="*/ 141 w 783"/>
                <a:gd name="T75" fmla="*/ 304 h 1664"/>
                <a:gd name="T76" fmla="*/ 122 w 783"/>
                <a:gd name="T77" fmla="*/ 375 h 1664"/>
                <a:gd name="T78" fmla="*/ 122 w 783"/>
                <a:gd name="T79" fmla="*/ 420 h 1664"/>
                <a:gd name="T80" fmla="*/ 116 w 783"/>
                <a:gd name="T81" fmla="*/ 500 h 1664"/>
                <a:gd name="T82" fmla="*/ 89 w 783"/>
                <a:gd name="T83" fmla="*/ 616 h 1664"/>
                <a:gd name="T84" fmla="*/ 61 w 783"/>
                <a:gd name="T85" fmla="*/ 740 h 1664"/>
                <a:gd name="T86" fmla="*/ 47 w 783"/>
                <a:gd name="T87" fmla="*/ 810 h 1664"/>
                <a:gd name="T88" fmla="*/ 40 w 783"/>
                <a:gd name="T89" fmla="*/ 838 h 1664"/>
                <a:gd name="T90" fmla="*/ 19 w 783"/>
                <a:gd name="T91" fmla="*/ 916 h 1664"/>
                <a:gd name="T92" fmla="*/ 2 w 783"/>
                <a:gd name="T93" fmla="*/ 998 h 1664"/>
                <a:gd name="T94" fmla="*/ 2 w 783"/>
                <a:gd name="T95" fmla="*/ 1070 h 1664"/>
                <a:gd name="T96" fmla="*/ 21 w 783"/>
                <a:gd name="T97" fmla="*/ 1141 h 1664"/>
                <a:gd name="T98" fmla="*/ 38 w 783"/>
                <a:gd name="T99" fmla="*/ 1215 h 1664"/>
                <a:gd name="T100" fmla="*/ 103 w 783"/>
                <a:gd name="T101" fmla="*/ 1289 h 1664"/>
                <a:gd name="T102" fmla="*/ 186 w 783"/>
                <a:gd name="T103" fmla="*/ 1363 h 1664"/>
                <a:gd name="T104" fmla="*/ 196 w 783"/>
                <a:gd name="T105" fmla="*/ 1424 h 1664"/>
                <a:gd name="T106" fmla="*/ 184 w 783"/>
                <a:gd name="T107" fmla="*/ 1477 h 1664"/>
                <a:gd name="T108" fmla="*/ 182 w 783"/>
                <a:gd name="T109" fmla="*/ 1534 h 1664"/>
                <a:gd name="T110" fmla="*/ 232 w 783"/>
                <a:gd name="T111" fmla="*/ 1614 h 1664"/>
                <a:gd name="T112" fmla="*/ 300 w 783"/>
                <a:gd name="T113" fmla="*/ 1664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664">
                  <a:moveTo>
                    <a:pt x="555" y="1645"/>
                  </a:moveTo>
                  <a:lnTo>
                    <a:pt x="553" y="1637"/>
                  </a:lnTo>
                  <a:lnTo>
                    <a:pt x="551" y="1626"/>
                  </a:lnTo>
                  <a:lnTo>
                    <a:pt x="549" y="1610"/>
                  </a:lnTo>
                  <a:lnTo>
                    <a:pt x="549" y="1601"/>
                  </a:lnTo>
                  <a:lnTo>
                    <a:pt x="549" y="1582"/>
                  </a:lnTo>
                  <a:lnTo>
                    <a:pt x="555" y="1565"/>
                  </a:lnTo>
                  <a:lnTo>
                    <a:pt x="555" y="1549"/>
                  </a:lnTo>
                  <a:lnTo>
                    <a:pt x="557" y="1538"/>
                  </a:lnTo>
                  <a:lnTo>
                    <a:pt x="559" y="1525"/>
                  </a:lnTo>
                  <a:lnTo>
                    <a:pt x="563" y="1511"/>
                  </a:lnTo>
                  <a:lnTo>
                    <a:pt x="564" y="1498"/>
                  </a:lnTo>
                  <a:lnTo>
                    <a:pt x="568" y="1485"/>
                  </a:lnTo>
                  <a:lnTo>
                    <a:pt x="570" y="1473"/>
                  </a:lnTo>
                  <a:lnTo>
                    <a:pt x="574" y="1462"/>
                  </a:lnTo>
                  <a:lnTo>
                    <a:pt x="576" y="1451"/>
                  </a:lnTo>
                  <a:lnTo>
                    <a:pt x="578" y="1439"/>
                  </a:lnTo>
                  <a:lnTo>
                    <a:pt x="580" y="1430"/>
                  </a:lnTo>
                  <a:lnTo>
                    <a:pt x="584" y="1424"/>
                  </a:lnTo>
                  <a:lnTo>
                    <a:pt x="587" y="1413"/>
                  </a:lnTo>
                  <a:lnTo>
                    <a:pt x="589" y="1409"/>
                  </a:lnTo>
                  <a:lnTo>
                    <a:pt x="585" y="1407"/>
                  </a:lnTo>
                  <a:lnTo>
                    <a:pt x="582" y="1405"/>
                  </a:lnTo>
                  <a:lnTo>
                    <a:pt x="574" y="1403"/>
                  </a:lnTo>
                  <a:lnTo>
                    <a:pt x="564" y="1403"/>
                  </a:lnTo>
                  <a:lnTo>
                    <a:pt x="551" y="1403"/>
                  </a:lnTo>
                  <a:lnTo>
                    <a:pt x="538" y="1407"/>
                  </a:lnTo>
                  <a:lnTo>
                    <a:pt x="523" y="1415"/>
                  </a:lnTo>
                  <a:lnTo>
                    <a:pt x="509" y="1430"/>
                  </a:lnTo>
                  <a:lnTo>
                    <a:pt x="492" y="1445"/>
                  </a:lnTo>
                  <a:lnTo>
                    <a:pt x="475" y="1468"/>
                  </a:lnTo>
                  <a:lnTo>
                    <a:pt x="466" y="1477"/>
                  </a:lnTo>
                  <a:lnTo>
                    <a:pt x="458" y="1489"/>
                  </a:lnTo>
                  <a:lnTo>
                    <a:pt x="449" y="1504"/>
                  </a:lnTo>
                  <a:lnTo>
                    <a:pt x="443" y="1515"/>
                  </a:lnTo>
                  <a:lnTo>
                    <a:pt x="435" y="1525"/>
                  </a:lnTo>
                  <a:lnTo>
                    <a:pt x="428" y="1538"/>
                  </a:lnTo>
                  <a:lnTo>
                    <a:pt x="420" y="1548"/>
                  </a:lnTo>
                  <a:lnTo>
                    <a:pt x="414" y="1559"/>
                  </a:lnTo>
                  <a:lnTo>
                    <a:pt x="401" y="1576"/>
                  </a:lnTo>
                  <a:lnTo>
                    <a:pt x="390" y="1591"/>
                  </a:lnTo>
                  <a:lnTo>
                    <a:pt x="376" y="1593"/>
                  </a:lnTo>
                  <a:lnTo>
                    <a:pt x="367" y="1591"/>
                  </a:lnTo>
                  <a:lnTo>
                    <a:pt x="359" y="1584"/>
                  </a:lnTo>
                  <a:lnTo>
                    <a:pt x="354" y="1574"/>
                  </a:lnTo>
                  <a:lnTo>
                    <a:pt x="348" y="1557"/>
                  </a:lnTo>
                  <a:lnTo>
                    <a:pt x="344" y="1538"/>
                  </a:lnTo>
                  <a:lnTo>
                    <a:pt x="342" y="1523"/>
                  </a:lnTo>
                  <a:lnTo>
                    <a:pt x="340" y="1511"/>
                  </a:lnTo>
                  <a:lnTo>
                    <a:pt x="340" y="1500"/>
                  </a:lnTo>
                  <a:lnTo>
                    <a:pt x="340" y="1489"/>
                  </a:lnTo>
                  <a:lnTo>
                    <a:pt x="340" y="1477"/>
                  </a:lnTo>
                  <a:lnTo>
                    <a:pt x="340" y="1462"/>
                  </a:lnTo>
                  <a:lnTo>
                    <a:pt x="340" y="1451"/>
                  </a:lnTo>
                  <a:lnTo>
                    <a:pt x="340" y="1437"/>
                  </a:lnTo>
                  <a:lnTo>
                    <a:pt x="340" y="1424"/>
                  </a:lnTo>
                  <a:lnTo>
                    <a:pt x="342" y="1413"/>
                  </a:lnTo>
                  <a:lnTo>
                    <a:pt x="342" y="1401"/>
                  </a:lnTo>
                  <a:lnTo>
                    <a:pt x="344" y="1392"/>
                  </a:lnTo>
                  <a:lnTo>
                    <a:pt x="344" y="1380"/>
                  </a:lnTo>
                  <a:lnTo>
                    <a:pt x="344" y="1371"/>
                  </a:lnTo>
                  <a:lnTo>
                    <a:pt x="344" y="1361"/>
                  </a:lnTo>
                  <a:lnTo>
                    <a:pt x="346" y="1356"/>
                  </a:lnTo>
                  <a:lnTo>
                    <a:pt x="348" y="1346"/>
                  </a:lnTo>
                  <a:lnTo>
                    <a:pt x="350" y="1344"/>
                  </a:lnTo>
                  <a:lnTo>
                    <a:pt x="354" y="1340"/>
                  </a:lnTo>
                  <a:lnTo>
                    <a:pt x="365" y="1337"/>
                  </a:lnTo>
                  <a:lnTo>
                    <a:pt x="373" y="1333"/>
                  </a:lnTo>
                  <a:lnTo>
                    <a:pt x="382" y="1329"/>
                  </a:lnTo>
                  <a:lnTo>
                    <a:pt x="393" y="1325"/>
                  </a:lnTo>
                  <a:lnTo>
                    <a:pt x="407" y="1323"/>
                  </a:lnTo>
                  <a:lnTo>
                    <a:pt x="418" y="1318"/>
                  </a:lnTo>
                  <a:lnTo>
                    <a:pt x="430" y="1314"/>
                  </a:lnTo>
                  <a:lnTo>
                    <a:pt x="441" y="1308"/>
                  </a:lnTo>
                  <a:lnTo>
                    <a:pt x="452" y="1304"/>
                  </a:lnTo>
                  <a:lnTo>
                    <a:pt x="464" y="1299"/>
                  </a:lnTo>
                  <a:lnTo>
                    <a:pt x="475" y="1295"/>
                  </a:lnTo>
                  <a:lnTo>
                    <a:pt x="485" y="1291"/>
                  </a:lnTo>
                  <a:lnTo>
                    <a:pt x="494" y="1289"/>
                  </a:lnTo>
                  <a:lnTo>
                    <a:pt x="507" y="1280"/>
                  </a:lnTo>
                  <a:lnTo>
                    <a:pt x="519" y="1268"/>
                  </a:lnTo>
                  <a:lnTo>
                    <a:pt x="525" y="1255"/>
                  </a:lnTo>
                  <a:lnTo>
                    <a:pt x="528" y="1243"/>
                  </a:lnTo>
                  <a:lnTo>
                    <a:pt x="526" y="1228"/>
                  </a:lnTo>
                  <a:lnTo>
                    <a:pt x="521" y="1213"/>
                  </a:lnTo>
                  <a:lnTo>
                    <a:pt x="509" y="1196"/>
                  </a:lnTo>
                  <a:lnTo>
                    <a:pt x="494" y="1181"/>
                  </a:lnTo>
                  <a:lnTo>
                    <a:pt x="483" y="1171"/>
                  </a:lnTo>
                  <a:lnTo>
                    <a:pt x="471" y="1162"/>
                  </a:lnTo>
                  <a:lnTo>
                    <a:pt x="458" y="1152"/>
                  </a:lnTo>
                  <a:lnTo>
                    <a:pt x="445" y="1145"/>
                  </a:lnTo>
                  <a:lnTo>
                    <a:pt x="430" y="1135"/>
                  </a:lnTo>
                  <a:lnTo>
                    <a:pt x="416" y="1127"/>
                  </a:lnTo>
                  <a:lnTo>
                    <a:pt x="401" y="1118"/>
                  </a:lnTo>
                  <a:lnTo>
                    <a:pt x="390" y="1110"/>
                  </a:lnTo>
                  <a:lnTo>
                    <a:pt x="374" y="1101"/>
                  </a:lnTo>
                  <a:lnTo>
                    <a:pt x="361" y="1093"/>
                  </a:lnTo>
                  <a:lnTo>
                    <a:pt x="348" y="1084"/>
                  </a:lnTo>
                  <a:lnTo>
                    <a:pt x="338" y="1076"/>
                  </a:lnTo>
                  <a:lnTo>
                    <a:pt x="319" y="1059"/>
                  </a:lnTo>
                  <a:lnTo>
                    <a:pt x="310" y="1042"/>
                  </a:lnTo>
                  <a:lnTo>
                    <a:pt x="304" y="1025"/>
                  </a:lnTo>
                  <a:lnTo>
                    <a:pt x="306" y="1008"/>
                  </a:lnTo>
                  <a:lnTo>
                    <a:pt x="312" y="991"/>
                  </a:lnTo>
                  <a:lnTo>
                    <a:pt x="323" y="973"/>
                  </a:lnTo>
                  <a:lnTo>
                    <a:pt x="327" y="962"/>
                  </a:lnTo>
                  <a:lnTo>
                    <a:pt x="333" y="951"/>
                  </a:lnTo>
                  <a:lnTo>
                    <a:pt x="338" y="937"/>
                  </a:lnTo>
                  <a:lnTo>
                    <a:pt x="344" y="926"/>
                  </a:lnTo>
                  <a:lnTo>
                    <a:pt x="348" y="911"/>
                  </a:lnTo>
                  <a:lnTo>
                    <a:pt x="352" y="896"/>
                  </a:lnTo>
                  <a:lnTo>
                    <a:pt x="354" y="878"/>
                  </a:lnTo>
                  <a:lnTo>
                    <a:pt x="355" y="861"/>
                  </a:lnTo>
                  <a:lnTo>
                    <a:pt x="354" y="838"/>
                  </a:lnTo>
                  <a:lnTo>
                    <a:pt x="352" y="818"/>
                  </a:lnTo>
                  <a:lnTo>
                    <a:pt x="348" y="795"/>
                  </a:lnTo>
                  <a:lnTo>
                    <a:pt x="344" y="774"/>
                  </a:lnTo>
                  <a:lnTo>
                    <a:pt x="336" y="749"/>
                  </a:lnTo>
                  <a:lnTo>
                    <a:pt x="331" y="724"/>
                  </a:lnTo>
                  <a:lnTo>
                    <a:pt x="325" y="700"/>
                  </a:lnTo>
                  <a:lnTo>
                    <a:pt x="319" y="677"/>
                  </a:lnTo>
                  <a:lnTo>
                    <a:pt x="312" y="652"/>
                  </a:lnTo>
                  <a:lnTo>
                    <a:pt x="304" y="627"/>
                  </a:lnTo>
                  <a:lnTo>
                    <a:pt x="296" y="605"/>
                  </a:lnTo>
                  <a:lnTo>
                    <a:pt x="291" y="584"/>
                  </a:lnTo>
                  <a:lnTo>
                    <a:pt x="285" y="561"/>
                  </a:lnTo>
                  <a:lnTo>
                    <a:pt x="279" y="542"/>
                  </a:lnTo>
                  <a:lnTo>
                    <a:pt x="276" y="523"/>
                  </a:lnTo>
                  <a:lnTo>
                    <a:pt x="276" y="508"/>
                  </a:lnTo>
                  <a:lnTo>
                    <a:pt x="272" y="491"/>
                  </a:lnTo>
                  <a:lnTo>
                    <a:pt x="272" y="477"/>
                  </a:lnTo>
                  <a:lnTo>
                    <a:pt x="272" y="466"/>
                  </a:lnTo>
                  <a:lnTo>
                    <a:pt x="276" y="456"/>
                  </a:lnTo>
                  <a:lnTo>
                    <a:pt x="279" y="441"/>
                  </a:lnTo>
                  <a:lnTo>
                    <a:pt x="287" y="432"/>
                  </a:lnTo>
                  <a:lnTo>
                    <a:pt x="302" y="422"/>
                  </a:lnTo>
                  <a:lnTo>
                    <a:pt x="310" y="422"/>
                  </a:lnTo>
                  <a:lnTo>
                    <a:pt x="443" y="500"/>
                  </a:lnTo>
                  <a:lnTo>
                    <a:pt x="494" y="255"/>
                  </a:lnTo>
                  <a:lnTo>
                    <a:pt x="722" y="135"/>
                  </a:lnTo>
                  <a:lnTo>
                    <a:pt x="783" y="0"/>
                  </a:lnTo>
                  <a:lnTo>
                    <a:pt x="682" y="74"/>
                  </a:lnTo>
                  <a:lnTo>
                    <a:pt x="637" y="46"/>
                  </a:lnTo>
                  <a:lnTo>
                    <a:pt x="631" y="46"/>
                  </a:lnTo>
                  <a:lnTo>
                    <a:pt x="620" y="50"/>
                  </a:lnTo>
                  <a:lnTo>
                    <a:pt x="610" y="50"/>
                  </a:lnTo>
                  <a:lnTo>
                    <a:pt x="603" y="53"/>
                  </a:lnTo>
                  <a:lnTo>
                    <a:pt x="591" y="57"/>
                  </a:lnTo>
                  <a:lnTo>
                    <a:pt x="582" y="63"/>
                  </a:lnTo>
                  <a:lnTo>
                    <a:pt x="566" y="67"/>
                  </a:lnTo>
                  <a:lnTo>
                    <a:pt x="553" y="72"/>
                  </a:lnTo>
                  <a:lnTo>
                    <a:pt x="538" y="78"/>
                  </a:lnTo>
                  <a:lnTo>
                    <a:pt x="523" y="86"/>
                  </a:lnTo>
                  <a:lnTo>
                    <a:pt x="506" y="91"/>
                  </a:lnTo>
                  <a:lnTo>
                    <a:pt x="488" y="97"/>
                  </a:lnTo>
                  <a:lnTo>
                    <a:pt x="471" y="105"/>
                  </a:lnTo>
                  <a:lnTo>
                    <a:pt x="454" y="114"/>
                  </a:lnTo>
                  <a:lnTo>
                    <a:pt x="433" y="120"/>
                  </a:lnTo>
                  <a:lnTo>
                    <a:pt x="416" y="127"/>
                  </a:lnTo>
                  <a:lnTo>
                    <a:pt x="397" y="135"/>
                  </a:lnTo>
                  <a:lnTo>
                    <a:pt x="380" y="145"/>
                  </a:lnTo>
                  <a:lnTo>
                    <a:pt x="361" y="152"/>
                  </a:lnTo>
                  <a:lnTo>
                    <a:pt x="344" y="162"/>
                  </a:lnTo>
                  <a:lnTo>
                    <a:pt x="327" y="169"/>
                  </a:lnTo>
                  <a:lnTo>
                    <a:pt x="314" y="179"/>
                  </a:lnTo>
                  <a:lnTo>
                    <a:pt x="298" y="184"/>
                  </a:lnTo>
                  <a:lnTo>
                    <a:pt x="287" y="192"/>
                  </a:lnTo>
                  <a:lnTo>
                    <a:pt x="274" y="198"/>
                  </a:lnTo>
                  <a:lnTo>
                    <a:pt x="266" y="203"/>
                  </a:lnTo>
                  <a:lnTo>
                    <a:pt x="253" y="211"/>
                  </a:lnTo>
                  <a:lnTo>
                    <a:pt x="249" y="215"/>
                  </a:lnTo>
                  <a:lnTo>
                    <a:pt x="253" y="217"/>
                  </a:lnTo>
                  <a:lnTo>
                    <a:pt x="264" y="226"/>
                  </a:lnTo>
                  <a:lnTo>
                    <a:pt x="279" y="238"/>
                  </a:lnTo>
                  <a:lnTo>
                    <a:pt x="300" y="255"/>
                  </a:lnTo>
                  <a:lnTo>
                    <a:pt x="315" y="270"/>
                  </a:lnTo>
                  <a:lnTo>
                    <a:pt x="321" y="291"/>
                  </a:lnTo>
                  <a:lnTo>
                    <a:pt x="315" y="306"/>
                  </a:lnTo>
                  <a:lnTo>
                    <a:pt x="300" y="314"/>
                  </a:lnTo>
                  <a:lnTo>
                    <a:pt x="287" y="310"/>
                  </a:lnTo>
                  <a:lnTo>
                    <a:pt x="272" y="306"/>
                  </a:lnTo>
                  <a:lnTo>
                    <a:pt x="255" y="299"/>
                  </a:lnTo>
                  <a:lnTo>
                    <a:pt x="239" y="293"/>
                  </a:lnTo>
                  <a:lnTo>
                    <a:pt x="222" y="285"/>
                  </a:lnTo>
                  <a:lnTo>
                    <a:pt x="205" y="280"/>
                  </a:lnTo>
                  <a:lnTo>
                    <a:pt x="188" y="278"/>
                  </a:lnTo>
                  <a:lnTo>
                    <a:pt x="175" y="280"/>
                  </a:lnTo>
                  <a:lnTo>
                    <a:pt x="160" y="283"/>
                  </a:lnTo>
                  <a:lnTo>
                    <a:pt x="150" y="293"/>
                  </a:lnTo>
                  <a:lnTo>
                    <a:pt x="141" y="304"/>
                  </a:lnTo>
                  <a:lnTo>
                    <a:pt x="135" y="319"/>
                  </a:lnTo>
                  <a:lnTo>
                    <a:pt x="127" y="333"/>
                  </a:lnTo>
                  <a:lnTo>
                    <a:pt x="124" y="348"/>
                  </a:lnTo>
                  <a:lnTo>
                    <a:pt x="122" y="361"/>
                  </a:lnTo>
                  <a:lnTo>
                    <a:pt x="122" y="375"/>
                  </a:lnTo>
                  <a:lnTo>
                    <a:pt x="122" y="382"/>
                  </a:lnTo>
                  <a:lnTo>
                    <a:pt x="122" y="390"/>
                  </a:lnTo>
                  <a:lnTo>
                    <a:pt x="122" y="397"/>
                  </a:lnTo>
                  <a:lnTo>
                    <a:pt x="124" y="409"/>
                  </a:lnTo>
                  <a:lnTo>
                    <a:pt x="122" y="420"/>
                  </a:lnTo>
                  <a:lnTo>
                    <a:pt x="122" y="439"/>
                  </a:lnTo>
                  <a:lnTo>
                    <a:pt x="120" y="451"/>
                  </a:lnTo>
                  <a:lnTo>
                    <a:pt x="120" y="464"/>
                  </a:lnTo>
                  <a:lnTo>
                    <a:pt x="118" y="481"/>
                  </a:lnTo>
                  <a:lnTo>
                    <a:pt x="116" y="500"/>
                  </a:lnTo>
                  <a:lnTo>
                    <a:pt x="110" y="519"/>
                  </a:lnTo>
                  <a:lnTo>
                    <a:pt x="105" y="542"/>
                  </a:lnTo>
                  <a:lnTo>
                    <a:pt x="99" y="565"/>
                  </a:lnTo>
                  <a:lnTo>
                    <a:pt x="95" y="591"/>
                  </a:lnTo>
                  <a:lnTo>
                    <a:pt x="89" y="616"/>
                  </a:lnTo>
                  <a:lnTo>
                    <a:pt x="84" y="643"/>
                  </a:lnTo>
                  <a:lnTo>
                    <a:pt x="78" y="669"/>
                  </a:lnTo>
                  <a:lnTo>
                    <a:pt x="72" y="696"/>
                  </a:lnTo>
                  <a:lnTo>
                    <a:pt x="66" y="717"/>
                  </a:lnTo>
                  <a:lnTo>
                    <a:pt x="61" y="740"/>
                  </a:lnTo>
                  <a:lnTo>
                    <a:pt x="57" y="759"/>
                  </a:lnTo>
                  <a:lnTo>
                    <a:pt x="53" y="778"/>
                  </a:lnTo>
                  <a:lnTo>
                    <a:pt x="49" y="791"/>
                  </a:lnTo>
                  <a:lnTo>
                    <a:pt x="47" y="804"/>
                  </a:lnTo>
                  <a:lnTo>
                    <a:pt x="47" y="810"/>
                  </a:lnTo>
                  <a:lnTo>
                    <a:pt x="47" y="814"/>
                  </a:lnTo>
                  <a:lnTo>
                    <a:pt x="46" y="814"/>
                  </a:lnTo>
                  <a:lnTo>
                    <a:pt x="44" y="819"/>
                  </a:lnTo>
                  <a:lnTo>
                    <a:pt x="42" y="827"/>
                  </a:lnTo>
                  <a:lnTo>
                    <a:pt x="40" y="838"/>
                  </a:lnTo>
                  <a:lnTo>
                    <a:pt x="36" y="850"/>
                  </a:lnTo>
                  <a:lnTo>
                    <a:pt x="32" y="865"/>
                  </a:lnTo>
                  <a:lnTo>
                    <a:pt x="28" y="882"/>
                  </a:lnTo>
                  <a:lnTo>
                    <a:pt x="25" y="899"/>
                  </a:lnTo>
                  <a:lnTo>
                    <a:pt x="19" y="916"/>
                  </a:lnTo>
                  <a:lnTo>
                    <a:pt x="15" y="934"/>
                  </a:lnTo>
                  <a:lnTo>
                    <a:pt x="11" y="951"/>
                  </a:lnTo>
                  <a:lnTo>
                    <a:pt x="8" y="968"/>
                  </a:lnTo>
                  <a:lnTo>
                    <a:pt x="4" y="983"/>
                  </a:lnTo>
                  <a:lnTo>
                    <a:pt x="2" y="998"/>
                  </a:lnTo>
                  <a:lnTo>
                    <a:pt x="2" y="1010"/>
                  </a:lnTo>
                  <a:lnTo>
                    <a:pt x="2" y="1021"/>
                  </a:lnTo>
                  <a:lnTo>
                    <a:pt x="0" y="1038"/>
                  </a:lnTo>
                  <a:lnTo>
                    <a:pt x="0" y="1055"/>
                  </a:lnTo>
                  <a:lnTo>
                    <a:pt x="2" y="1070"/>
                  </a:lnTo>
                  <a:lnTo>
                    <a:pt x="6" y="1086"/>
                  </a:lnTo>
                  <a:lnTo>
                    <a:pt x="9" y="1099"/>
                  </a:lnTo>
                  <a:lnTo>
                    <a:pt x="13" y="1112"/>
                  </a:lnTo>
                  <a:lnTo>
                    <a:pt x="17" y="1126"/>
                  </a:lnTo>
                  <a:lnTo>
                    <a:pt x="21" y="1141"/>
                  </a:lnTo>
                  <a:lnTo>
                    <a:pt x="23" y="1154"/>
                  </a:lnTo>
                  <a:lnTo>
                    <a:pt x="25" y="1169"/>
                  </a:lnTo>
                  <a:lnTo>
                    <a:pt x="28" y="1184"/>
                  </a:lnTo>
                  <a:lnTo>
                    <a:pt x="34" y="1202"/>
                  </a:lnTo>
                  <a:lnTo>
                    <a:pt x="38" y="1215"/>
                  </a:lnTo>
                  <a:lnTo>
                    <a:pt x="46" y="1230"/>
                  </a:lnTo>
                  <a:lnTo>
                    <a:pt x="55" y="1245"/>
                  </a:lnTo>
                  <a:lnTo>
                    <a:pt x="70" y="1261"/>
                  </a:lnTo>
                  <a:lnTo>
                    <a:pt x="84" y="1274"/>
                  </a:lnTo>
                  <a:lnTo>
                    <a:pt x="103" y="1289"/>
                  </a:lnTo>
                  <a:lnTo>
                    <a:pt x="120" y="1302"/>
                  </a:lnTo>
                  <a:lnTo>
                    <a:pt x="141" y="1318"/>
                  </a:lnTo>
                  <a:lnTo>
                    <a:pt x="156" y="1331"/>
                  </a:lnTo>
                  <a:lnTo>
                    <a:pt x="173" y="1348"/>
                  </a:lnTo>
                  <a:lnTo>
                    <a:pt x="186" y="1363"/>
                  </a:lnTo>
                  <a:lnTo>
                    <a:pt x="196" y="1384"/>
                  </a:lnTo>
                  <a:lnTo>
                    <a:pt x="196" y="1392"/>
                  </a:lnTo>
                  <a:lnTo>
                    <a:pt x="196" y="1401"/>
                  </a:lnTo>
                  <a:lnTo>
                    <a:pt x="196" y="1411"/>
                  </a:lnTo>
                  <a:lnTo>
                    <a:pt x="196" y="1424"/>
                  </a:lnTo>
                  <a:lnTo>
                    <a:pt x="192" y="1432"/>
                  </a:lnTo>
                  <a:lnTo>
                    <a:pt x="192" y="1443"/>
                  </a:lnTo>
                  <a:lnTo>
                    <a:pt x="188" y="1454"/>
                  </a:lnTo>
                  <a:lnTo>
                    <a:pt x="188" y="1468"/>
                  </a:lnTo>
                  <a:lnTo>
                    <a:pt x="184" y="1477"/>
                  </a:lnTo>
                  <a:lnTo>
                    <a:pt x="182" y="1489"/>
                  </a:lnTo>
                  <a:lnTo>
                    <a:pt x="182" y="1500"/>
                  </a:lnTo>
                  <a:lnTo>
                    <a:pt x="182" y="1511"/>
                  </a:lnTo>
                  <a:lnTo>
                    <a:pt x="182" y="1523"/>
                  </a:lnTo>
                  <a:lnTo>
                    <a:pt x="182" y="1534"/>
                  </a:lnTo>
                  <a:lnTo>
                    <a:pt x="184" y="1548"/>
                  </a:lnTo>
                  <a:lnTo>
                    <a:pt x="190" y="1557"/>
                  </a:lnTo>
                  <a:lnTo>
                    <a:pt x="200" y="1576"/>
                  </a:lnTo>
                  <a:lnTo>
                    <a:pt x="215" y="1597"/>
                  </a:lnTo>
                  <a:lnTo>
                    <a:pt x="232" y="1614"/>
                  </a:lnTo>
                  <a:lnTo>
                    <a:pt x="253" y="1631"/>
                  </a:lnTo>
                  <a:lnTo>
                    <a:pt x="268" y="1645"/>
                  </a:lnTo>
                  <a:lnTo>
                    <a:pt x="285" y="1654"/>
                  </a:lnTo>
                  <a:lnTo>
                    <a:pt x="295" y="1662"/>
                  </a:lnTo>
                  <a:lnTo>
                    <a:pt x="300" y="1664"/>
                  </a:lnTo>
                  <a:lnTo>
                    <a:pt x="555" y="1645"/>
                  </a:lnTo>
                  <a:lnTo>
                    <a:pt x="555" y="1645"/>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0" name="Freeform 184">
              <a:extLst>
                <a:ext uri="{FF2B5EF4-FFF2-40B4-BE49-F238E27FC236}">
                  <a16:creationId xmlns:a16="http://schemas.microsoft.com/office/drawing/2014/main" id="{931AD9F2-AD8B-BF43-B635-EFDFAEAC2903}"/>
                </a:ext>
              </a:extLst>
            </p:cNvPr>
            <p:cNvSpPr>
              <a:spLocks/>
            </p:cNvSpPr>
            <p:nvPr/>
          </p:nvSpPr>
          <p:spPr bwMode="auto">
            <a:xfrm>
              <a:off x="4093" y="2938"/>
              <a:ext cx="400" cy="558"/>
            </a:xfrm>
            <a:custGeom>
              <a:avLst/>
              <a:gdLst>
                <a:gd name="T0" fmla="*/ 186 w 800"/>
                <a:gd name="T1" fmla="*/ 563 h 1116"/>
                <a:gd name="T2" fmla="*/ 186 w 800"/>
                <a:gd name="T3" fmla="*/ 610 h 1116"/>
                <a:gd name="T4" fmla="*/ 185 w 800"/>
                <a:gd name="T5" fmla="*/ 667 h 1116"/>
                <a:gd name="T6" fmla="*/ 179 w 800"/>
                <a:gd name="T7" fmla="*/ 726 h 1116"/>
                <a:gd name="T8" fmla="*/ 145 w 800"/>
                <a:gd name="T9" fmla="*/ 757 h 1116"/>
                <a:gd name="T10" fmla="*/ 97 w 800"/>
                <a:gd name="T11" fmla="*/ 705 h 1116"/>
                <a:gd name="T12" fmla="*/ 69 w 800"/>
                <a:gd name="T13" fmla="*/ 646 h 1116"/>
                <a:gd name="T14" fmla="*/ 40 w 800"/>
                <a:gd name="T15" fmla="*/ 584 h 1116"/>
                <a:gd name="T16" fmla="*/ 12 w 800"/>
                <a:gd name="T17" fmla="*/ 534 h 1116"/>
                <a:gd name="T18" fmla="*/ 0 w 800"/>
                <a:gd name="T19" fmla="*/ 547 h 1116"/>
                <a:gd name="T20" fmla="*/ 2 w 800"/>
                <a:gd name="T21" fmla="*/ 606 h 1116"/>
                <a:gd name="T22" fmla="*/ 8 w 800"/>
                <a:gd name="T23" fmla="*/ 688 h 1116"/>
                <a:gd name="T24" fmla="*/ 15 w 800"/>
                <a:gd name="T25" fmla="*/ 774 h 1116"/>
                <a:gd name="T26" fmla="*/ 19 w 800"/>
                <a:gd name="T27" fmla="*/ 844 h 1116"/>
                <a:gd name="T28" fmla="*/ 17 w 800"/>
                <a:gd name="T29" fmla="*/ 901 h 1116"/>
                <a:gd name="T30" fmla="*/ 13 w 800"/>
                <a:gd name="T31" fmla="*/ 950 h 1116"/>
                <a:gd name="T32" fmla="*/ 339 w 800"/>
                <a:gd name="T33" fmla="*/ 916 h 1116"/>
                <a:gd name="T34" fmla="*/ 722 w 800"/>
                <a:gd name="T35" fmla="*/ 479 h 1116"/>
                <a:gd name="T36" fmla="*/ 713 w 800"/>
                <a:gd name="T37" fmla="*/ 418 h 1116"/>
                <a:gd name="T38" fmla="*/ 696 w 800"/>
                <a:gd name="T39" fmla="*/ 314 h 1116"/>
                <a:gd name="T40" fmla="*/ 677 w 800"/>
                <a:gd name="T41" fmla="*/ 205 h 1116"/>
                <a:gd name="T42" fmla="*/ 662 w 800"/>
                <a:gd name="T43" fmla="*/ 135 h 1116"/>
                <a:gd name="T44" fmla="*/ 641 w 800"/>
                <a:gd name="T45" fmla="*/ 78 h 1116"/>
                <a:gd name="T46" fmla="*/ 620 w 800"/>
                <a:gd name="T47" fmla="*/ 32 h 1116"/>
                <a:gd name="T48" fmla="*/ 595 w 800"/>
                <a:gd name="T49" fmla="*/ 0 h 1116"/>
                <a:gd name="T50" fmla="*/ 580 w 800"/>
                <a:gd name="T51" fmla="*/ 28 h 1116"/>
                <a:gd name="T52" fmla="*/ 580 w 800"/>
                <a:gd name="T53" fmla="*/ 76 h 1116"/>
                <a:gd name="T54" fmla="*/ 576 w 800"/>
                <a:gd name="T55" fmla="*/ 133 h 1116"/>
                <a:gd name="T56" fmla="*/ 572 w 800"/>
                <a:gd name="T57" fmla="*/ 192 h 1116"/>
                <a:gd name="T58" fmla="*/ 563 w 800"/>
                <a:gd name="T59" fmla="*/ 239 h 1116"/>
                <a:gd name="T60" fmla="*/ 544 w 800"/>
                <a:gd name="T61" fmla="*/ 285 h 1116"/>
                <a:gd name="T62" fmla="*/ 502 w 800"/>
                <a:gd name="T63" fmla="*/ 296 h 1116"/>
                <a:gd name="T64" fmla="*/ 460 w 800"/>
                <a:gd name="T65" fmla="*/ 239 h 1116"/>
                <a:gd name="T66" fmla="*/ 434 w 800"/>
                <a:gd name="T67" fmla="*/ 201 h 1116"/>
                <a:gd name="T68" fmla="*/ 426 w 800"/>
                <a:gd name="T69" fmla="*/ 224 h 1116"/>
                <a:gd name="T70" fmla="*/ 428 w 800"/>
                <a:gd name="T71" fmla="*/ 264 h 1116"/>
                <a:gd name="T72" fmla="*/ 435 w 800"/>
                <a:gd name="T73" fmla="*/ 319 h 1116"/>
                <a:gd name="T74" fmla="*/ 447 w 800"/>
                <a:gd name="T75" fmla="*/ 388 h 1116"/>
                <a:gd name="T76" fmla="*/ 456 w 800"/>
                <a:gd name="T77" fmla="*/ 456 h 1116"/>
                <a:gd name="T78" fmla="*/ 454 w 800"/>
                <a:gd name="T79" fmla="*/ 517 h 1116"/>
                <a:gd name="T80" fmla="*/ 432 w 800"/>
                <a:gd name="T81" fmla="*/ 565 h 1116"/>
                <a:gd name="T82" fmla="*/ 363 w 800"/>
                <a:gd name="T83" fmla="*/ 572 h 1116"/>
                <a:gd name="T84" fmla="*/ 342 w 800"/>
                <a:gd name="T85" fmla="*/ 572 h 1116"/>
                <a:gd name="T86" fmla="*/ 363 w 800"/>
                <a:gd name="T87" fmla="*/ 623 h 1116"/>
                <a:gd name="T88" fmla="*/ 369 w 800"/>
                <a:gd name="T89" fmla="*/ 671 h 1116"/>
                <a:gd name="T90" fmla="*/ 359 w 800"/>
                <a:gd name="T91" fmla="*/ 726 h 1116"/>
                <a:gd name="T92" fmla="*/ 344 w 800"/>
                <a:gd name="T93" fmla="*/ 777 h 1116"/>
                <a:gd name="T94" fmla="*/ 287 w 800"/>
                <a:gd name="T95" fmla="*/ 795 h 1116"/>
                <a:gd name="T96" fmla="*/ 251 w 800"/>
                <a:gd name="T97" fmla="*/ 730 h 1116"/>
                <a:gd name="T98" fmla="*/ 219 w 800"/>
                <a:gd name="T99" fmla="*/ 644 h 1116"/>
                <a:gd name="T100" fmla="*/ 194 w 800"/>
                <a:gd name="T101" fmla="*/ 568 h 1116"/>
                <a:gd name="T102" fmla="*/ 186 w 800"/>
                <a:gd name="T103" fmla="*/ 53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0" h="1116">
                  <a:moveTo>
                    <a:pt x="186" y="538"/>
                  </a:moveTo>
                  <a:lnTo>
                    <a:pt x="186" y="542"/>
                  </a:lnTo>
                  <a:lnTo>
                    <a:pt x="186" y="555"/>
                  </a:lnTo>
                  <a:lnTo>
                    <a:pt x="186" y="563"/>
                  </a:lnTo>
                  <a:lnTo>
                    <a:pt x="186" y="574"/>
                  </a:lnTo>
                  <a:lnTo>
                    <a:pt x="186" y="585"/>
                  </a:lnTo>
                  <a:lnTo>
                    <a:pt x="188" y="599"/>
                  </a:lnTo>
                  <a:lnTo>
                    <a:pt x="186" y="610"/>
                  </a:lnTo>
                  <a:lnTo>
                    <a:pt x="186" y="625"/>
                  </a:lnTo>
                  <a:lnTo>
                    <a:pt x="186" y="639"/>
                  </a:lnTo>
                  <a:lnTo>
                    <a:pt x="186" y="654"/>
                  </a:lnTo>
                  <a:lnTo>
                    <a:pt x="185" y="667"/>
                  </a:lnTo>
                  <a:lnTo>
                    <a:pt x="185" y="680"/>
                  </a:lnTo>
                  <a:lnTo>
                    <a:pt x="185" y="694"/>
                  </a:lnTo>
                  <a:lnTo>
                    <a:pt x="185" y="709"/>
                  </a:lnTo>
                  <a:lnTo>
                    <a:pt x="179" y="726"/>
                  </a:lnTo>
                  <a:lnTo>
                    <a:pt x="173" y="741"/>
                  </a:lnTo>
                  <a:lnTo>
                    <a:pt x="164" y="753"/>
                  </a:lnTo>
                  <a:lnTo>
                    <a:pt x="156" y="758"/>
                  </a:lnTo>
                  <a:lnTo>
                    <a:pt x="145" y="757"/>
                  </a:lnTo>
                  <a:lnTo>
                    <a:pt x="133" y="751"/>
                  </a:lnTo>
                  <a:lnTo>
                    <a:pt x="120" y="738"/>
                  </a:lnTo>
                  <a:lnTo>
                    <a:pt x="107" y="720"/>
                  </a:lnTo>
                  <a:lnTo>
                    <a:pt x="97" y="705"/>
                  </a:lnTo>
                  <a:lnTo>
                    <a:pt x="91" y="692"/>
                  </a:lnTo>
                  <a:lnTo>
                    <a:pt x="82" y="677"/>
                  </a:lnTo>
                  <a:lnTo>
                    <a:pt x="76" y="663"/>
                  </a:lnTo>
                  <a:lnTo>
                    <a:pt x="69" y="646"/>
                  </a:lnTo>
                  <a:lnTo>
                    <a:pt x="61" y="631"/>
                  </a:lnTo>
                  <a:lnTo>
                    <a:pt x="53" y="614"/>
                  </a:lnTo>
                  <a:lnTo>
                    <a:pt x="48" y="601"/>
                  </a:lnTo>
                  <a:lnTo>
                    <a:pt x="40" y="584"/>
                  </a:lnTo>
                  <a:lnTo>
                    <a:pt x="32" y="572"/>
                  </a:lnTo>
                  <a:lnTo>
                    <a:pt x="27" y="559"/>
                  </a:lnTo>
                  <a:lnTo>
                    <a:pt x="21" y="549"/>
                  </a:lnTo>
                  <a:lnTo>
                    <a:pt x="12" y="534"/>
                  </a:lnTo>
                  <a:lnTo>
                    <a:pt x="8" y="532"/>
                  </a:lnTo>
                  <a:lnTo>
                    <a:pt x="4" y="534"/>
                  </a:lnTo>
                  <a:lnTo>
                    <a:pt x="2" y="540"/>
                  </a:lnTo>
                  <a:lnTo>
                    <a:pt x="0" y="547"/>
                  </a:lnTo>
                  <a:lnTo>
                    <a:pt x="0" y="561"/>
                  </a:lnTo>
                  <a:lnTo>
                    <a:pt x="0" y="572"/>
                  </a:lnTo>
                  <a:lnTo>
                    <a:pt x="0" y="589"/>
                  </a:lnTo>
                  <a:lnTo>
                    <a:pt x="2" y="606"/>
                  </a:lnTo>
                  <a:lnTo>
                    <a:pt x="4" y="627"/>
                  </a:lnTo>
                  <a:lnTo>
                    <a:pt x="4" y="644"/>
                  </a:lnTo>
                  <a:lnTo>
                    <a:pt x="8" y="665"/>
                  </a:lnTo>
                  <a:lnTo>
                    <a:pt x="8" y="688"/>
                  </a:lnTo>
                  <a:lnTo>
                    <a:pt x="12" y="711"/>
                  </a:lnTo>
                  <a:lnTo>
                    <a:pt x="12" y="732"/>
                  </a:lnTo>
                  <a:lnTo>
                    <a:pt x="15" y="753"/>
                  </a:lnTo>
                  <a:lnTo>
                    <a:pt x="15" y="774"/>
                  </a:lnTo>
                  <a:lnTo>
                    <a:pt x="19" y="795"/>
                  </a:lnTo>
                  <a:lnTo>
                    <a:pt x="19" y="812"/>
                  </a:lnTo>
                  <a:lnTo>
                    <a:pt x="19" y="829"/>
                  </a:lnTo>
                  <a:lnTo>
                    <a:pt x="19" y="844"/>
                  </a:lnTo>
                  <a:lnTo>
                    <a:pt x="19" y="861"/>
                  </a:lnTo>
                  <a:lnTo>
                    <a:pt x="17" y="876"/>
                  </a:lnTo>
                  <a:lnTo>
                    <a:pt x="17" y="890"/>
                  </a:lnTo>
                  <a:lnTo>
                    <a:pt x="17" y="901"/>
                  </a:lnTo>
                  <a:lnTo>
                    <a:pt x="17" y="912"/>
                  </a:lnTo>
                  <a:lnTo>
                    <a:pt x="15" y="930"/>
                  </a:lnTo>
                  <a:lnTo>
                    <a:pt x="13" y="943"/>
                  </a:lnTo>
                  <a:lnTo>
                    <a:pt x="13" y="950"/>
                  </a:lnTo>
                  <a:lnTo>
                    <a:pt x="13" y="954"/>
                  </a:lnTo>
                  <a:lnTo>
                    <a:pt x="116" y="859"/>
                  </a:lnTo>
                  <a:lnTo>
                    <a:pt x="276" y="871"/>
                  </a:lnTo>
                  <a:lnTo>
                    <a:pt x="339" y="916"/>
                  </a:lnTo>
                  <a:lnTo>
                    <a:pt x="519" y="1104"/>
                  </a:lnTo>
                  <a:lnTo>
                    <a:pt x="800" y="1116"/>
                  </a:lnTo>
                  <a:lnTo>
                    <a:pt x="724" y="483"/>
                  </a:lnTo>
                  <a:lnTo>
                    <a:pt x="722" y="479"/>
                  </a:lnTo>
                  <a:lnTo>
                    <a:pt x="721" y="469"/>
                  </a:lnTo>
                  <a:lnTo>
                    <a:pt x="719" y="456"/>
                  </a:lnTo>
                  <a:lnTo>
                    <a:pt x="717" y="441"/>
                  </a:lnTo>
                  <a:lnTo>
                    <a:pt x="713" y="418"/>
                  </a:lnTo>
                  <a:lnTo>
                    <a:pt x="709" y="395"/>
                  </a:lnTo>
                  <a:lnTo>
                    <a:pt x="705" y="369"/>
                  </a:lnTo>
                  <a:lnTo>
                    <a:pt x="702" y="344"/>
                  </a:lnTo>
                  <a:lnTo>
                    <a:pt x="696" y="314"/>
                  </a:lnTo>
                  <a:lnTo>
                    <a:pt x="692" y="285"/>
                  </a:lnTo>
                  <a:lnTo>
                    <a:pt x="686" y="257"/>
                  </a:lnTo>
                  <a:lnTo>
                    <a:pt x="683" y="232"/>
                  </a:lnTo>
                  <a:lnTo>
                    <a:pt x="677" y="205"/>
                  </a:lnTo>
                  <a:lnTo>
                    <a:pt x="673" y="184"/>
                  </a:lnTo>
                  <a:lnTo>
                    <a:pt x="669" y="163"/>
                  </a:lnTo>
                  <a:lnTo>
                    <a:pt x="667" y="150"/>
                  </a:lnTo>
                  <a:lnTo>
                    <a:pt x="662" y="135"/>
                  </a:lnTo>
                  <a:lnTo>
                    <a:pt x="656" y="120"/>
                  </a:lnTo>
                  <a:lnTo>
                    <a:pt x="650" y="104"/>
                  </a:lnTo>
                  <a:lnTo>
                    <a:pt x="646" y="93"/>
                  </a:lnTo>
                  <a:lnTo>
                    <a:pt x="641" y="78"/>
                  </a:lnTo>
                  <a:lnTo>
                    <a:pt x="635" y="65"/>
                  </a:lnTo>
                  <a:lnTo>
                    <a:pt x="629" y="53"/>
                  </a:lnTo>
                  <a:lnTo>
                    <a:pt x="626" y="44"/>
                  </a:lnTo>
                  <a:lnTo>
                    <a:pt x="620" y="32"/>
                  </a:lnTo>
                  <a:lnTo>
                    <a:pt x="614" y="23"/>
                  </a:lnTo>
                  <a:lnTo>
                    <a:pt x="608" y="15"/>
                  </a:lnTo>
                  <a:lnTo>
                    <a:pt x="605" y="9"/>
                  </a:lnTo>
                  <a:lnTo>
                    <a:pt x="595" y="0"/>
                  </a:lnTo>
                  <a:lnTo>
                    <a:pt x="589" y="2"/>
                  </a:lnTo>
                  <a:lnTo>
                    <a:pt x="582" y="6"/>
                  </a:lnTo>
                  <a:lnTo>
                    <a:pt x="580" y="21"/>
                  </a:lnTo>
                  <a:lnTo>
                    <a:pt x="580" y="28"/>
                  </a:lnTo>
                  <a:lnTo>
                    <a:pt x="580" y="40"/>
                  </a:lnTo>
                  <a:lnTo>
                    <a:pt x="580" y="51"/>
                  </a:lnTo>
                  <a:lnTo>
                    <a:pt x="580" y="65"/>
                  </a:lnTo>
                  <a:lnTo>
                    <a:pt x="580" y="76"/>
                  </a:lnTo>
                  <a:lnTo>
                    <a:pt x="580" y="91"/>
                  </a:lnTo>
                  <a:lnTo>
                    <a:pt x="580" y="104"/>
                  </a:lnTo>
                  <a:lnTo>
                    <a:pt x="580" y="120"/>
                  </a:lnTo>
                  <a:lnTo>
                    <a:pt x="576" y="133"/>
                  </a:lnTo>
                  <a:lnTo>
                    <a:pt x="576" y="148"/>
                  </a:lnTo>
                  <a:lnTo>
                    <a:pt x="576" y="163"/>
                  </a:lnTo>
                  <a:lnTo>
                    <a:pt x="576" y="179"/>
                  </a:lnTo>
                  <a:lnTo>
                    <a:pt x="572" y="192"/>
                  </a:lnTo>
                  <a:lnTo>
                    <a:pt x="570" y="205"/>
                  </a:lnTo>
                  <a:lnTo>
                    <a:pt x="567" y="217"/>
                  </a:lnTo>
                  <a:lnTo>
                    <a:pt x="565" y="230"/>
                  </a:lnTo>
                  <a:lnTo>
                    <a:pt x="563" y="239"/>
                  </a:lnTo>
                  <a:lnTo>
                    <a:pt x="557" y="251"/>
                  </a:lnTo>
                  <a:lnTo>
                    <a:pt x="553" y="260"/>
                  </a:lnTo>
                  <a:lnTo>
                    <a:pt x="553" y="272"/>
                  </a:lnTo>
                  <a:lnTo>
                    <a:pt x="544" y="285"/>
                  </a:lnTo>
                  <a:lnTo>
                    <a:pt x="534" y="296"/>
                  </a:lnTo>
                  <a:lnTo>
                    <a:pt x="525" y="302"/>
                  </a:lnTo>
                  <a:lnTo>
                    <a:pt x="515" y="304"/>
                  </a:lnTo>
                  <a:lnTo>
                    <a:pt x="502" y="296"/>
                  </a:lnTo>
                  <a:lnTo>
                    <a:pt x="491" y="285"/>
                  </a:lnTo>
                  <a:lnTo>
                    <a:pt x="481" y="270"/>
                  </a:lnTo>
                  <a:lnTo>
                    <a:pt x="472" y="257"/>
                  </a:lnTo>
                  <a:lnTo>
                    <a:pt x="460" y="239"/>
                  </a:lnTo>
                  <a:lnTo>
                    <a:pt x="453" y="226"/>
                  </a:lnTo>
                  <a:lnTo>
                    <a:pt x="445" y="213"/>
                  </a:lnTo>
                  <a:lnTo>
                    <a:pt x="441" y="207"/>
                  </a:lnTo>
                  <a:lnTo>
                    <a:pt x="434" y="201"/>
                  </a:lnTo>
                  <a:lnTo>
                    <a:pt x="430" y="203"/>
                  </a:lnTo>
                  <a:lnTo>
                    <a:pt x="426" y="207"/>
                  </a:lnTo>
                  <a:lnTo>
                    <a:pt x="426" y="218"/>
                  </a:lnTo>
                  <a:lnTo>
                    <a:pt x="426" y="224"/>
                  </a:lnTo>
                  <a:lnTo>
                    <a:pt x="426" y="232"/>
                  </a:lnTo>
                  <a:lnTo>
                    <a:pt x="426" y="241"/>
                  </a:lnTo>
                  <a:lnTo>
                    <a:pt x="428" y="253"/>
                  </a:lnTo>
                  <a:lnTo>
                    <a:pt x="428" y="264"/>
                  </a:lnTo>
                  <a:lnTo>
                    <a:pt x="430" y="276"/>
                  </a:lnTo>
                  <a:lnTo>
                    <a:pt x="432" y="289"/>
                  </a:lnTo>
                  <a:lnTo>
                    <a:pt x="435" y="306"/>
                  </a:lnTo>
                  <a:lnTo>
                    <a:pt x="435" y="319"/>
                  </a:lnTo>
                  <a:lnTo>
                    <a:pt x="439" y="336"/>
                  </a:lnTo>
                  <a:lnTo>
                    <a:pt x="441" y="353"/>
                  </a:lnTo>
                  <a:lnTo>
                    <a:pt x="445" y="371"/>
                  </a:lnTo>
                  <a:lnTo>
                    <a:pt x="447" y="388"/>
                  </a:lnTo>
                  <a:lnTo>
                    <a:pt x="451" y="405"/>
                  </a:lnTo>
                  <a:lnTo>
                    <a:pt x="453" y="422"/>
                  </a:lnTo>
                  <a:lnTo>
                    <a:pt x="456" y="441"/>
                  </a:lnTo>
                  <a:lnTo>
                    <a:pt x="456" y="456"/>
                  </a:lnTo>
                  <a:lnTo>
                    <a:pt x="456" y="473"/>
                  </a:lnTo>
                  <a:lnTo>
                    <a:pt x="456" y="488"/>
                  </a:lnTo>
                  <a:lnTo>
                    <a:pt x="456" y="504"/>
                  </a:lnTo>
                  <a:lnTo>
                    <a:pt x="454" y="517"/>
                  </a:lnTo>
                  <a:lnTo>
                    <a:pt x="453" y="530"/>
                  </a:lnTo>
                  <a:lnTo>
                    <a:pt x="449" y="540"/>
                  </a:lnTo>
                  <a:lnTo>
                    <a:pt x="447" y="551"/>
                  </a:lnTo>
                  <a:lnTo>
                    <a:pt x="432" y="565"/>
                  </a:lnTo>
                  <a:lnTo>
                    <a:pt x="416" y="572"/>
                  </a:lnTo>
                  <a:lnTo>
                    <a:pt x="397" y="574"/>
                  </a:lnTo>
                  <a:lnTo>
                    <a:pt x="380" y="576"/>
                  </a:lnTo>
                  <a:lnTo>
                    <a:pt x="363" y="572"/>
                  </a:lnTo>
                  <a:lnTo>
                    <a:pt x="350" y="570"/>
                  </a:lnTo>
                  <a:lnTo>
                    <a:pt x="340" y="566"/>
                  </a:lnTo>
                  <a:lnTo>
                    <a:pt x="339" y="566"/>
                  </a:lnTo>
                  <a:lnTo>
                    <a:pt x="342" y="572"/>
                  </a:lnTo>
                  <a:lnTo>
                    <a:pt x="348" y="578"/>
                  </a:lnTo>
                  <a:lnTo>
                    <a:pt x="354" y="591"/>
                  </a:lnTo>
                  <a:lnTo>
                    <a:pt x="358" y="604"/>
                  </a:lnTo>
                  <a:lnTo>
                    <a:pt x="363" y="623"/>
                  </a:lnTo>
                  <a:lnTo>
                    <a:pt x="365" y="633"/>
                  </a:lnTo>
                  <a:lnTo>
                    <a:pt x="367" y="644"/>
                  </a:lnTo>
                  <a:lnTo>
                    <a:pt x="367" y="656"/>
                  </a:lnTo>
                  <a:lnTo>
                    <a:pt x="369" y="671"/>
                  </a:lnTo>
                  <a:lnTo>
                    <a:pt x="367" y="682"/>
                  </a:lnTo>
                  <a:lnTo>
                    <a:pt x="365" y="698"/>
                  </a:lnTo>
                  <a:lnTo>
                    <a:pt x="361" y="711"/>
                  </a:lnTo>
                  <a:lnTo>
                    <a:pt x="359" y="726"/>
                  </a:lnTo>
                  <a:lnTo>
                    <a:pt x="356" y="739"/>
                  </a:lnTo>
                  <a:lnTo>
                    <a:pt x="352" y="753"/>
                  </a:lnTo>
                  <a:lnTo>
                    <a:pt x="348" y="764"/>
                  </a:lnTo>
                  <a:lnTo>
                    <a:pt x="344" y="777"/>
                  </a:lnTo>
                  <a:lnTo>
                    <a:pt x="331" y="795"/>
                  </a:lnTo>
                  <a:lnTo>
                    <a:pt x="318" y="806"/>
                  </a:lnTo>
                  <a:lnTo>
                    <a:pt x="302" y="806"/>
                  </a:lnTo>
                  <a:lnTo>
                    <a:pt x="287" y="795"/>
                  </a:lnTo>
                  <a:lnTo>
                    <a:pt x="278" y="781"/>
                  </a:lnTo>
                  <a:lnTo>
                    <a:pt x="268" y="766"/>
                  </a:lnTo>
                  <a:lnTo>
                    <a:pt x="259" y="747"/>
                  </a:lnTo>
                  <a:lnTo>
                    <a:pt x="251" y="730"/>
                  </a:lnTo>
                  <a:lnTo>
                    <a:pt x="242" y="707"/>
                  </a:lnTo>
                  <a:lnTo>
                    <a:pt x="234" y="686"/>
                  </a:lnTo>
                  <a:lnTo>
                    <a:pt x="224" y="665"/>
                  </a:lnTo>
                  <a:lnTo>
                    <a:pt x="219" y="644"/>
                  </a:lnTo>
                  <a:lnTo>
                    <a:pt x="211" y="622"/>
                  </a:lnTo>
                  <a:lnTo>
                    <a:pt x="204" y="603"/>
                  </a:lnTo>
                  <a:lnTo>
                    <a:pt x="198" y="584"/>
                  </a:lnTo>
                  <a:lnTo>
                    <a:pt x="194" y="568"/>
                  </a:lnTo>
                  <a:lnTo>
                    <a:pt x="188" y="555"/>
                  </a:lnTo>
                  <a:lnTo>
                    <a:pt x="186" y="545"/>
                  </a:lnTo>
                  <a:lnTo>
                    <a:pt x="186" y="538"/>
                  </a:lnTo>
                  <a:lnTo>
                    <a:pt x="186" y="538"/>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1" name="Freeform 185">
              <a:extLst>
                <a:ext uri="{FF2B5EF4-FFF2-40B4-BE49-F238E27FC236}">
                  <a16:creationId xmlns:a16="http://schemas.microsoft.com/office/drawing/2014/main" id="{4717AB93-3A10-5241-9575-2E299CB54781}"/>
                </a:ext>
              </a:extLst>
            </p:cNvPr>
            <p:cNvSpPr>
              <a:spLocks/>
            </p:cNvSpPr>
            <p:nvPr/>
          </p:nvSpPr>
          <p:spPr bwMode="auto">
            <a:xfrm>
              <a:off x="3043" y="2937"/>
              <a:ext cx="285" cy="385"/>
            </a:xfrm>
            <a:custGeom>
              <a:avLst/>
              <a:gdLst>
                <a:gd name="T0" fmla="*/ 355 w 568"/>
                <a:gd name="T1" fmla="*/ 141 h 770"/>
                <a:gd name="T2" fmla="*/ 351 w 568"/>
                <a:gd name="T3" fmla="*/ 164 h 770"/>
                <a:gd name="T4" fmla="*/ 351 w 568"/>
                <a:gd name="T5" fmla="*/ 188 h 770"/>
                <a:gd name="T6" fmla="*/ 349 w 568"/>
                <a:gd name="T7" fmla="*/ 217 h 770"/>
                <a:gd name="T8" fmla="*/ 349 w 568"/>
                <a:gd name="T9" fmla="*/ 249 h 770"/>
                <a:gd name="T10" fmla="*/ 349 w 568"/>
                <a:gd name="T11" fmla="*/ 281 h 770"/>
                <a:gd name="T12" fmla="*/ 353 w 568"/>
                <a:gd name="T13" fmla="*/ 316 h 770"/>
                <a:gd name="T14" fmla="*/ 359 w 568"/>
                <a:gd name="T15" fmla="*/ 346 h 770"/>
                <a:gd name="T16" fmla="*/ 367 w 568"/>
                <a:gd name="T17" fmla="*/ 373 h 770"/>
                <a:gd name="T18" fmla="*/ 378 w 568"/>
                <a:gd name="T19" fmla="*/ 396 h 770"/>
                <a:gd name="T20" fmla="*/ 389 w 568"/>
                <a:gd name="T21" fmla="*/ 416 h 770"/>
                <a:gd name="T22" fmla="*/ 403 w 568"/>
                <a:gd name="T23" fmla="*/ 439 h 770"/>
                <a:gd name="T24" fmla="*/ 418 w 568"/>
                <a:gd name="T25" fmla="*/ 458 h 770"/>
                <a:gd name="T26" fmla="*/ 420 w 568"/>
                <a:gd name="T27" fmla="*/ 462 h 770"/>
                <a:gd name="T28" fmla="*/ 412 w 568"/>
                <a:gd name="T29" fmla="*/ 473 h 770"/>
                <a:gd name="T30" fmla="*/ 401 w 568"/>
                <a:gd name="T31" fmla="*/ 496 h 770"/>
                <a:gd name="T32" fmla="*/ 387 w 568"/>
                <a:gd name="T33" fmla="*/ 525 h 770"/>
                <a:gd name="T34" fmla="*/ 372 w 568"/>
                <a:gd name="T35" fmla="*/ 557 h 770"/>
                <a:gd name="T36" fmla="*/ 359 w 568"/>
                <a:gd name="T37" fmla="*/ 588 h 770"/>
                <a:gd name="T38" fmla="*/ 348 w 568"/>
                <a:gd name="T39" fmla="*/ 618 h 770"/>
                <a:gd name="T40" fmla="*/ 340 w 568"/>
                <a:gd name="T41" fmla="*/ 641 h 770"/>
                <a:gd name="T42" fmla="*/ 338 w 568"/>
                <a:gd name="T43" fmla="*/ 660 h 770"/>
                <a:gd name="T44" fmla="*/ 351 w 568"/>
                <a:gd name="T45" fmla="*/ 656 h 770"/>
                <a:gd name="T46" fmla="*/ 380 w 568"/>
                <a:gd name="T47" fmla="*/ 631 h 770"/>
                <a:gd name="T48" fmla="*/ 410 w 568"/>
                <a:gd name="T49" fmla="*/ 603 h 770"/>
                <a:gd name="T50" fmla="*/ 441 w 568"/>
                <a:gd name="T51" fmla="*/ 584 h 770"/>
                <a:gd name="T52" fmla="*/ 463 w 568"/>
                <a:gd name="T53" fmla="*/ 578 h 770"/>
                <a:gd name="T54" fmla="*/ 482 w 568"/>
                <a:gd name="T55" fmla="*/ 584 h 770"/>
                <a:gd name="T56" fmla="*/ 568 w 568"/>
                <a:gd name="T57" fmla="*/ 673 h 770"/>
                <a:gd name="T58" fmla="*/ 148 w 568"/>
                <a:gd name="T59" fmla="*/ 719 h 770"/>
                <a:gd name="T60" fmla="*/ 148 w 568"/>
                <a:gd name="T61" fmla="*/ 711 h 770"/>
                <a:gd name="T62" fmla="*/ 152 w 568"/>
                <a:gd name="T63" fmla="*/ 694 h 770"/>
                <a:gd name="T64" fmla="*/ 156 w 568"/>
                <a:gd name="T65" fmla="*/ 667 h 770"/>
                <a:gd name="T66" fmla="*/ 159 w 568"/>
                <a:gd name="T67" fmla="*/ 635 h 770"/>
                <a:gd name="T68" fmla="*/ 159 w 568"/>
                <a:gd name="T69" fmla="*/ 599 h 770"/>
                <a:gd name="T70" fmla="*/ 159 w 568"/>
                <a:gd name="T71" fmla="*/ 565 h 770"/>
                <a:gd name="T72" fmla="*/ 156 w 568"/>
                <a:gd name="T73" fmla="*/ 532 h 770"/>
                <a:gd name="T74" fmla="*/ 148 w 568"/>
                <a:gd name="T75" fmla="*/ 508 h 770"/>
                <a:gd name="T76" fmla="*/ 133 w 568"/>
                <a:gd name="T77" fmla="*/ 487 h 770"/>
                <a:gd name="T78" fmla="*/ 114 w 568"/>
                <a:gd name="T79" fmla="*/ 473 h 770"/>
                <a:gd name="T80" fmla="*/ 91 w 568"/>
                <a:gd name="T81" fmla="*/ 466 h 770"/>
                <a:gd name="T82" fmla="*/ 70 w 568"/>
                <a:gd name="T83" fmla="*/ 462 h 770"/>
                <a:gd name="T84" fmla="*/ 47 w 568"/>
                <a:gd name="T85" fmla="*/ 458 h 770"/>
                <a:gd name="T86" fmla="*/ 28 w 568"/>
                <a:gd name="T87" fmla="*/ 456 h 770"/>
                <a:gd name="T88" fmla="*/ 5 w 568"/>
                <a:gd name="T89" fmla="*/ 451 h 770"/>
                <a:gd name="T90" fmla="*/ 3 w 568"/>
                <a:gd name="T91" fmla="*/ 428 h 770"/>
                <a:gd name="T92" fmla="*/ 23 w 568"/>
                <a:gd name="T93" fmla="*/ 394 h 770"/>
                <a:gd name="T94" fmla="*/ 32 w 568"/>
                <a:gd name="T95" fmla="*/ 367 h 770"/>
                <a:gd name="T96" fmla="*/ 42 w 568"/>
                <a:gd name="T97" fmla="*/ 338 h 770"/>
                <a:gd name="T98" fmla="*/ 51 w 568"/>
                <a:gd name="T99" fmla="*/ 304 h 770"/>
                <a:gd name="T100" fmla="*/ 57 w 568"/>
                <a:gd name="T101" fmla="*/ 268 h 770"/>
                <a:gd name="T102" fmla="*/ 55 w 568"/>
                <a:gd name="T103" fmla="*/ 222 h 770"/>
                <a:gd name="T104" fmla="*/ 51 w 568"/>
                <a:gd name="T105" fmla="*/ 179 h 770"/>
                <a:gd name="T106" fmla="*/ 43 w 568"/>
                <a:gd name="T107" fmla="*/ 133 h 770"/>
                <a:gd name="T108" fmla="*/ 36 w 568"/>
                <a:gd name="T109" fmla="*/ 93 h 770"/>
                <a:gd name="T110" fmla="*/ 24 w 568"/>
                <a:gd name="T111" fmla="*/ 55 h 770"/>
                <a:gd name="T112" fmla="*/ 17 w 568"/>
                <a:gd name="T113" fmla="*/ 27 h 770"/>
                <a:gd name="T114" fmla="*/ 11 w 568"/>
                <a:gd name="T115" fmla="*/ 6 h 770"/>
                <a:gd name="T116" fmla="*/ 357 w 568"/>
                <a:gd name="T117" fmla="*/ 13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 h="770">
                  <a:moveTo>
                    <a:pt x="357" y="137"/>
                  </a:moveTo>
                  <a:lnTo>
                    <a:pt x="355" y="141"/>
                  </a:lnTo>
                  <a:lnTo>
                    <a:pt x="353" y="156"/>
                  </a:lnTo>
                  <a:lnTo>
                    <a:pt x="351" y="164"/>
                  </a:lnTo>
                  <a:lnTo>
                    <a:pt x="351" y="177"/>
                  </a:lnTo>
                  <a:lnTo>
                    <a:pt x="351" y="188"/>
                  </a:lnTo>
                  <a:lnTo>
                    <a:pt x="351" y="203"/>
                  </a:lnTo>
                  <a:lnTo>
                    <a:pt x="349" y="217"/>
                  </a:lnTo>
                  <a:lnTo>
                    <a:pt x="349" y="232"/>
                  </a:lnTo>
                  <a:lnTo>
                    <a:pt x="349" y="249"/>
                  </a:lnTo>
                  <a:lnTo>
                    <a:pt x="349" y="266"/>
                  </a:lnTo>
                  <a:lnTo>
                    <a:pt x="349" y="281"/>
                  </a:lnTo>
                  <a:lnTo>
                    <a:pt x="351" y="299"/>
                  </a:lnTo>
                  <a:lnTo>
                    <a:pt x="353" y="316"/>
                  </a:lnTo>
                  <a:lnTo>
                    <a:pt x="357" y="333"/>
                  </a:lnTo>
                  <a:lnTo>
                    <a:pt x="359" y="346"/>
                  </a:lnTo>
                  <a:lnTo>
                    <a:pt x="363" y="359"/>
                  </a:lnTo>
                  <a:lnTo>
                    <a:pt x="367" y="373"/>
                  </a:lnTo>
                  <a:lnTo>
                    <a:pt x="372" y="386"/>
                  </a:lnTo>
                  <a:lnTo>
                    <a:pt x="378" y="396"/>
                  </a:lnTo>
                  <a:lnTo>
                    <a:pt x="384" y="407"/>
                  </a:lnTo>
                  <a:lnTo>
                    <a:pt x="389" y="416"/>
                  </a:lnTo>
                  <a:lnTo>
                    <a:pt x="395" y="426"/>
                  </a:lnTo>
                  <a:lnTo>
                    <a:pt x="403" y="439"/>
                  </a:lnTo>
                  <a:lnTo>
                    <a:pt x="412" y="453"/>
                  </a:lnTo>
                  <a:lnTo>
                    <a:pt x="418" y="458"/>
                  </a:lnTo>
                  <a:lnTo>
                    <a:pt x="422" y="462"/>
                  </a:lnTo>
                  <a:lnTo>
                    <a:pt x="420" y="462"/>
                  </a:lnTo>
                  <a:lnTo>
                    <a:pt x="418" y="468"/>
                  </a:lnTo>
                  <a:lnTo>
                    <a:pt x="412" y="473"/>
                  </a:lnTo>
                  <a:lnTo>
                    <a:pt x="408" y="485"/>
                  </a:lnTo>
                  <a:lnTo>
                    <a:pt x="401" y="496"/>
                  </a:lnTo>
                  <a:lnTo>
                    <a:pt x="395" y="510"/>
                  </a:lnTo>
                  <a:lnTo>
                    <a:pt x="387" y="525"/>
                  </a:lnTo>
                  <a:lnTo>
                    <a:pt x="382" y="542"/>
                  </a:lnTo>
                  <a:lnTo>
                    <a:pt x="372" y="557"/>
                  </a:lnTo>
                  <a:lnTo>
                    <a:pt x="367" y="572"/>
                  </a:lnTo>
                  <a:lnTo>
                    <a:pt x="359" y="588"/>
                  </a:lnTo>
                  <a:lnTo>
                    <a:pt x="353" y="605"/>
                  </a:lnTo>
                  <a:lnTo>
                    <a:pt x="348" y="618"/>
                  </a:lnTo>
                  <a:lnTo>
                    <a:pt x="344" y="631"/>
                  </a:lnTo>
                  <a:lnTo>
                    <a:pt x="340" y="641"/>
                  </a:lnTo>
                  <a:lnTo>
                    <a:pt x="340" y="652"/>
                  </a:lnTo>
                  <a:lnTo>
                    <a:pt x="338" y="660"/>
                  </a:lnTo>
                  <a:lnTo>
                    <a:pt x="344" y="662"/>
                  </a:lnTo>
                  <a:lnTo>
                    <a:pt x="351" y="656"/>
                  </a:lnTo>
                  <a:lnTo>
                    <a:pt x="367" y="646"/>
                  </a:lnTo>
                  <a:lnTo>
                    <a:pt x="380" y="631"/>
                  </a:lnTo>
                  <a:lnTo>
                    <a:pt x="395" y="616"/>
                  </a:lnTo>
                  <a:lnTo>
                    <a:pt x="410" y="603"/>
                  </a:lnTo>
                  <a:lnTo>
                    <a:pt x="427" y="593"/>
                  </a:lnTo>
                  <a:lnTo>
                    <a:pt x="441" y="584"/>
                  </a:lnTo>
                  <a:lnTo>
                    <a:pt x="454" y="580"/>
                  </a:lnTo>
                  <a:lnTo>
                    <a:pt x="463" y="578"/>
                  </a:lnTo>
                  <a:lnTo>
                    <a:pt x="473" y="580"/>
                  </a:lnTo>
                  <a:lnTo>
                    <a:pt x="482" y="584"/>
                  </a:lnTo>
                  <a:lnTo>
                    <a:pt x="488" y="588"/>
                  </a:lnTo>
                  <a:lnTo>
                    <a:pt x="568" y="673"/>
                  </a:lnTo>
                  <a:lnTo>
                    <a:pt x="482" y="770"/>
                  </a:lnTo>
                  <a:lnTo>
                    <a:pt x="148" y="719"/>
                  </a:lnTo>
                  <a:lnTo>
                    <a:pt x="148" y="715"/>
                  </a:lnTo>
                  <a:lnTo>
                    <a:pt x="148" y="711"/>
                  </a:lnTo>
                  <a:lnTo>
                    <a:pt x="150" y="703"/>
                  </a:lnTo>
                  <a:lnTo>
                    <a:pt x="152" y="694"/>
                  </a:lnTo>
                  <a:lnTo>
                    <a:pt x="152" y="681"/>
                  </a:lnTo>
                  <a:lnTo>
                    <a:pt x="156" y="667"/>
                  </a:lnTo>
                  <a:lnTo>
                    <a:pt x="156" y="650"/>
                  </a:lnTo>
                  <a:lnTo>
                    <a:pt x="159" y="635"/>
                  </a:lnTo>
                  <a:lnTo>
                    <a:pt x="159" y="616"/>
                  </a:lnTo>
                  <a:lnTo>
                    <a:pt x="159" y="599"/>
                  </a:lnTo>
                  <a:lnTo>
                    <a:pt x="159" y="582"/>
                  </a:lnTo>
                  <a:lnTo>
                    <a:pt x="159" y="565"/>
                  </a:lnTo>
                  <a:lnTo>
                    <a:pt x="157" y="548"/>
                  </a:lnTo>
                  <a:lnTo>
                    <a:pt x="156" y="532"/>
                  </a:lnTo>
                  <a:lnTo>
                    <a:pt x="152" y="519"/>
                  </a:lnTo>
                  <a:lnTo>
                    <a:pt x="148" y="508"/>
                  </a:lnTo>
                  <a:lnTo>
                    <a:pt x="140" y="496"/>
                  </a:lnTo>
                  <a:lnTo>
                    <a:pt x="133" y="487"/>
                  </a:lnTo>
                  <a:lnTo>
                    <a:pt x="123" y="479"/>
                  </a:lnTo>
                  <a:lnTo>
                    <a:pt x="114" y="473"/>
                  </a:lnTo>
                  <a:lnTo>
                    <a:pt x="102" y="468"/>
                  </a:lnTo>
                  <a:lnTo>
                    <a:pt x="91" y="466"/>
                  </a:lnTo>
                  <a:lnTo>
                    <a:pt x="80" y="462"/>
                  </a:lnTo>
                  <a:lnTo>
                    <a:pt x="70" y="462"/>
                  </a:lnTo>
                  <a:lnTo>
                    <a:pt x="59" y="460"/>
                  </a:lnTo>
                  <a:lnTo>
                    <a:pt x="47" y="458"/>
                  </a:lnTo>
                  <a:lnTo>
                    <a:pt x="38" y="456"/>
                  </a:lnTo>
                  <a:lnTo>
                    <a:pt x="28" y="456"/>
                  </a:lnTo>
                  <a:lnTo>
                    <a:pt x="13" y="454"/>
                  </a:lnTo>
                  <a:lnTo>
                    <a:pt x="5" y="451"/>
                  </a:lnTo>
                  <a:lnTo>
                    <a:pt x="0" y="439"/>
                  </a:lnTo>
                  <a:lnTo>
                    <a:pt x="3" y="428"/>
                  </a:lnTo>
                  <a:lnTo>
                    <a:pt x="11" y="411"/>
                  </a:lnTo>
                  <a:lnTo>
                    <a:pt x="23" y="394"/>
                  </a:lnTo>
                  <a:lnTo>
                    <a:pt x="26" y="380"/>
                  </a:lnTo>
                  <a:lnTo>
                    <a:pt x="32" y="367"/>
                  </a:lnTo>
                  <a:lnTo>
                    <a:pt x="36" y="352"/>
                  </a:lnTo>
                  <a:lnTo>
                    <a:pt x="42" y="338"/>
                  </a:lnTo>
                  <a:lnTo>
                    <a:pt x="45" y="321"/>
                  </a:lnTo>
                  <a:lnTo>
                    <a:pt x="51" y="304"/>
                  </a:lnTo>
                  <a:lnTo>
                    <a:pt x="53" y="285"/>
                  </a:lnTo>
                  <a:lnTo>
                    <a:pt x="57" y="268"/>
                  </a:lnTo>
                  <a:lnTo>
                    <a:pt x="55" y="245"/>
                  </a:lnTo>
                  <a:lnTo>
                    <a:pt x="55" y="222"/>
                  </a:lnTo>
                  <a:lnTo>
                    <a:pt x="53" y="200"/>
                  </a:lnTo>
                  <a:lnTo>
                    <a:pt x="51" y="179"/>
                  </a:lnTo>
                  <a:lnTo>
                    <a:pt x="47" y="156"/>
                  </a:lnTo>
                  <a:lnTo>
                    <a:pt x="43" y="133"/>
                  </a:lnTo>
                  <a:lnTo>
                    <a:pt x="40" y="112"/>
                  </a:lnTo>
                  <a:lnTo>
                    <a:pt x="36" y="93"/>
                  </a:lnTo>
                  <a:lnTo>
                    <a:pt x="30" y="72"/>
                  </a:lnTo>
                  <a:lnTo>
                    <a:pt x="24" y="55"/>
                  </a:lnTo>
                  <a:lnTo>
                    <a:pt x="21" y="38"/>
                  </a:lnTo>
                  <a:lnTo>
                    <a:pt x="17" y="27"/>
                  </a:lnTo>
                  <a:lnTo>
                    <a:pt x="13" y="13"/>
                  </a:lnTo>
                  <a:lnTo>
                    <a:pt x="11" y="6"/>
                  </a:lnTo>
                  <a:lnTo>
                    <a:pt x="11" y="0"/>
                  </a:lnTo>
                  <a:lnTo>
                    <a:pt x="357" y="137"/>
                  </a:lnTo>
                  <a:lnTo>
                    <a:pt x="357" y="137"/>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2" name="Freeform 186">
              <a:extLst>
                <a:ext uri="{FF2B5EF4-FFF2-40B4-BE49-F238E27FC236}">
                  <a16:creationId xmlns:a16="http://schemas.microsoft.com/office/drawing/2014/main" id="{3FA66805-E903-E945-B586-7FAAF637D281}"/>
                </a:ext>
              </a:extLst>
            </p:cNvPr>
            <p:cNvSpPr>
              <a:spLocks/>
            </p:cNvSpPr>
            <p:nvPr/>
          </p:nvSpPr>
          <p:spPr bwMode="auto">
            <a:xfrm>
              <a:off x="3196" y="3250"/>
              <a:ext cx="325" cy="149"/>
            </a:xfrm>
            <a:custGeom>
              <a:avLst/>
              <a:gdLst>
                <a:gd name="T0" fmla="*/ 268 w 650"/>
                <a:gd name="T1" fmla="*/ 0 h 299"/>
                <a:gd name="T2" fmla="*/ 272 w 650"/>
                <a:gd name="T3" fmla="*/ 2 h 299"/>
                <a:gd name="T4" fmla="*/ 283 w 650"/>
                <a:gd name="T5" fmla="*/ 14 h 299"/>
                <a:gd name="T6" fmla="*/ 291 w 650"/>
                <a:gd name="T7" fmla="*/ 19 h 299"/>
                <a:gd name="T8" fmla="*/ 302 w 650"/>
                <a:gd name="T9" fmla="*/ 29 h 299"/>
                <a:gd name="T10" fmla="*/ 313 w 650"/>
                <a:gd name="T11" fmla="*/ 38 h 299"/>
                <a:gd name="T12" fmla="*/ 329 w 650"/>
                <a:gd name="T13" fmla="*/ 50 h 299"/>
                <a:gd name="T14" fmla="*/ 340 w 650"/>
                <a:gd name="T15" fmla="*/ 59 h 299"/>
                <a:gd name="T16" fmla="*/ 355 w 650"/>
                <a:gd name="T17" fmla="*/ 71 h 299"/>
                <a:gd name="T18" fmla="*/ 372 w 650"/>
                <a:gd name="T19" fmla="*/ 84 h 299"/>
                <a:gd name="T20" fmla="*/ 389 w 650"/>
                <a:gd name="T21" fmla="*/ 99 h 299"/>
                <a:gd name="T22" fmla="*/ 406 w 650"/>
                <a:gd name="T23" fmla="*/ 111 h 299"/>
                <a:gd name="T24" fmla="*/ 426 w 650"/>
                <a:gd name="T25" fmla="*/ 126 h 299"/>
                <a:gd name="T26" fmla="*/ 445 w 650"/>
                <a:gd name="T27" fmla="*/ 141 h 299"/>
                <a:gd name="T28" fmla="*/ 462 w 650"/>
                <a:gd name="T29" fmla="*/ 156 h 299"/>
                <a:gd name="T30" fmla="*/ 481 w 650"/>
                <a:gd name="T31" fmla="*/ 168 h 299"/>
                <a:gd name="T32" fmla="*/ 498 w 650"/>
                <a:gd name="T33" fmla="*/ 181 h 299"/>
                <a:gd name="T34" fmla="*/ 515 w 650"/>
                <a:gd name="T35" fmla="*/ 194 h 299"/>
                <a:gd name="T36" fmla="*/ 530 w 650"/>
                <a:gd name="T37" fmla="*/ 208 h 299"/>
                <a:gd name="T38" fmla="*/ 545 w 650"/>
                <a:gd name="T39" fmla="*/ 219 h 299"/>
                <a:gd name="T40" fmla="*/ 560 w 650"/>
                <a:gd name="T41" fmla="*/ 232 h 299"/>
                <a:gd name="T42" fmla="*/ 576 w 650"/>
                <a:gd name="T43" fmla="*/ 244 h 299"/>
                <a:gd name="T44" fmla="*/ 591 w 650"/>
                <a:gd name="T45" fmla="*/ 255 h 299"/>
                <a:gd name="T46" fmla="*/ 602 w 650"/>
                <a:gd name="T47" fmla="*/ 263 h 299"/>
                <a:gd name="T48" fmla="*/ 614 w 650"/>
                <a:gd name="T49" fmla="*/ 272 h 299"/>
                <a:gd name="T50" fmla="*/ 623 w 650"/>
                <a:gd name="T51" fmla="*/ 278 h 299"/>
                <a:gd name="T52" fmla="*/ 633 w 650"/>
                <a:gd name="T53" fmla="*/ 286 h 299"/>
                <a:gd name="T54" fmla="*/ 644 w 650"/>
                <a:gd name="T55" fmla="*/ 297 h 299"/>
                <a:gd name="T56" fmla="*/ 650 w 650"/>
                <a:gd name="T57" fmla="*/ 299 h 299"/>
                <a:gd name="T58" fmla="*/ 241 w 650"/>
                <a:gd name="T59" fmla="*/ 223 h 299"/>
                <a:gd name="T60" fmla="*/ 0 w 650"/>
                <a:gd name="T61" fmla="*/ 116 h 299"/>
                <a:gd name="T62" fmla="*/ 268 w 650"/>
                <a:gd name="T63" fmla="*/ 0 h 299"/>
                <a:gd name="T64" fmla="*/ 268 w 650"/>
                <a:gd name="T65"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0" h="299">
                  <a:moveTo>
                    <a:pt x="268" y="0"/>
                  </a:moveTo>
                  <a:lnTo>
                    <a:pt x="272" y="2"/>
                  </a:lnTo>
                  <a:lnTo>
                    <a:pt x="283" y="14"/>
                  </a:lnTo>
                  <a:lnTo>
                    <a:pt x="291" y="19"/>
                  </a:lnTo>
                  <a:lnTo>
                    <a:pt x="302" y="29"/>
                  </a:lnTo>
                  <a:lnTo>
                    <a:pt x="313" y="38"/>
                  </a:lnTo>
                  <a:lnTo>
                    <a:pt x="329" y="50"/>
                  </a:lnTo>
                  <a:lnTo>
                    <a:pt x="340" y="59"/>
                  </a:lnTo>
                  <a:lnTo>
                    <a:pt x="355" y="71"/>
                  </a:lnTo>
                  <a:lnTo>
                    <a:pt x="372" y="84"/>
                  </a:lnTo>
                  <a:lnTo>
                    <a:pt x="389" y="99"/>
                  </a:lnTo>
                  <a:lnTo>
                    <a:pt x="406" y="111"/>
                  </a:lnTo>
                  <a:lnTo>
                    <a:pt x="426" y="126"/>
                  </a:lnTo>
                  <a:lnTo>
                    <a:pt x="445" y="141"/>
                  </a:lnTo>
                  <a:lnTo>
                    <a:pt x="462" y="156"/>
                  </a:lnTo>
                  <a:lnTo>
                    <a:pt x="481" y="168"/>
                  </a:lnTo>
                  <a:lnTo>
                    <a:pt x="498" y="181"/>
                  </a:lnTo>
                  <a:lnTo>
                    <a:pt x="515" y="194"/>
                  </a:lnTo>
                  <a:lnTo>
                    <a:pt x="530" y="208"/>
                  </a:lnTo>
                  <a:lnTo>
                    <a:pt x="545" y="219"/>
                  </a:lnTo>
                  <a:lnTo>
                    <a:pt x="560" y="232"/>
                  </a:lnTo>
                  <a:lnTo>
                    <a:pt x="576" y="244"/>
                  </a:lnTo>
                  <a:lnTo>
                    <a:pt x="591" y="255"/>
                  </a:lnTo>
                  <a:lnTo>
                    <a:pt x="602" y="263"/>
                  </a:lnTo>
                  <a:lnTo>
                    <a:pt x="614" y="272"/>
                  </a:lnTo>
                  <a:lnTo>
                    <a:pt x="623" y="278"/>
                  </a:lnTo>
                  <a:lnTo>
                    <a:pt x="633" y="286"/>
                  </a:lnTo>
                  <a:lnTo>
                    <a:pt x="644" y="297"/>
                  </a:lnTo>
                  <a:lnTo>
                    <a:pt x="650" y="299"/>
                  </a:lnTo>
                  <a:lnTo>
                    <a:pt x="241" y="223"/>
                  </a:lnTo>
                  <a:lnTo>
                    <a:pt x="0" y="116"/>
                  </a:lnTo>
                  <a:lnTo>
                    <a:pt x="268" y="0"/>
                  </a:lnTo>
                  <a:lnTo>
                    <a:pt x="268" y="0"/>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3" name="Freeform 187">
              <a:extLst>
                <a:ext uri="{FF2B5EF4-FFF2-40B4-BE49-F238E27FC236}">
                  <a16:creationId xmlns:a16="http://schemas.microsoft.com/office/drawing/2014/main" id="{BEF173F5-957B-994E-BFCA-6DBB14DBD9C1}"/>
                </a:ext>
              </a:extLst>
            </p:cNvPr>
            <p:cNvSpPr>
              <a:spLocks/>
            </p:cNvSpPr>
            <p:nvPr/>
          </p:nvSpPr>
          <p:spPr bwMode="auto">
            <a:xfrm>
              <a:off x="3162" y="3251"/>
              <a:ext cx="192" cy="93"/>
            </a:xfrm>
            <a:custGeom>
              <a:avLst/>
              <a:gdLst>
                <a:gd name="T0" fmla="*/ 322 w 384"/>
                <a:gd name="T1" fmla="*/ 0 h 187"/>
                <a:gd name="T2" fmla="*/ 310 w 384"/>
                <a:gd name="T3" fmla="*/ 14 h 187"/>
                <a:gd name="T4" fmla="*/ 303 w 384"/>
                <a:gd name="T5" fmla="*/ 25 h 187"/>
                <a:gd name="T6" fmla="*/ 295 w 384"/>
                <a:gd name="T7" fmla="*/ 36 h 187"/>
                <a:gd name="T8" fmla="*/ 291 w 384"/>
                <a:gd name="T9" fmla="*/ 54 h 187"/>
                <a:gd name="T10" fmla="*/ 289 w 384"/>
                <a:gd name="T11" fmla="*/ 71 h 187"/>
                <a:gd name="T12" fmla="*/ 293 w 384"/>
                <a:gd name="T13" fmla="*/ 92 h 187"/>
                <a:gd name="T14" fmla="*/ 299 w 384"/>
                <a:gd name="T15" fmla="*/ 111 h 187"/>
                <a:gd name="T16" fmla="*/ 312 w 384"/>
                <a:gd name="T17" fmla="*/ 130 h 187"/>
                <a:gd name="T18" fmla="*/ 325 w 384"/>
                <a:gd name="T19" fmla="*/ 145 h 187"/>
                <a:gd name="T20" fmla="*/ 342 w 384"/>
                <a:gd name="T21" fmla="*/ 160 h 187"/>
                <a:gd name="T22" fmla="*/ 356 w 384"/>
                <a:gd name="T23" fmla="*/ 170 h 187"/>
                <a:gd name="T24" fmla="*/ 371 w 384"/>
                <a:gd name="T25" fmla="*/ 179 h 187"/>
                <a:gd name="T26" fmla="*/ 380 w 384"/>
                <a:gd name="T27" fmla="*/ 183 h 187"/>
                <a:gd name="T28" fmla="*/ 384 w 384"/>
                <a:gd name="T29" fmla="*/ 187 h 187"/>
                <a:gd name="T30" fmla="*/ 0 w 384"/>
                <a:gd name="T31" fmla="*/ 120 h 187"/>
                <a:gd name="T32" fmla="*/ 322 w 384"/>
                <a:gd name="T33" fmla="*/ 0 h 187"/>
                <a:gd name="T34" fmla="*/ 322 w 384"/>
                <a:gd name="T3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187">
                  <a:moveTo>
                    <a:pt x="322" y="0"/>
                  </a:moveTo>
                  <a:lnTo>
                    <a:pt x="310" y="14"/>
                  </a:lnTo>
                  <a:lnTo>
                    <a:pt x="303" y="25"/>
                  </a:lnTo>
                  <a:lnTo>
                    <a:pt x="295" y="36"/>
                  </a:lnTo>
                  <a:lnTo>
                    <a:pt x="291" y="54"/>
                  </a:lnTo>
                  <a:lnTo>
                    <a:pt x="289" y="71"/>
                  </a:lnTo>
                  <a:lnTo>
                    <a:pt x="293" y="92"/>
                  </a:lnTo>
                  <a:lnTo>
                    <a:pt x="299" y="111"/>
                  </a:lnTo>
                  <a:lnTo>
                    <a:pt x="312" y="130"/>
                  </a:lnTo>
                  <a:lnTo>
                    <a:pt x="325" y="145"/>
                  </a:lnTo>
                  <a:lnTo>
                    <a:pt x="342" y="160"/>
                  </a:lnTo>
                  <a:lnTo>
                    <a:pt x="356" y="170"/>
                  </a:lnTo>
                  <a:lnTo>
                    <a:pt x="371" y="179"/>
                  </a:lnTo>
                  <a:lnTo>
                    <a:pt x="380" y="183"/>
                  </a:lnTo>
                  <a:lnTo>
                    <a:pt x="384" y="187"/>
                  </a:lnTo>
                  <a:lnTo>
                    <a:pt x="0" y="120"/>
                  </a:lnTo>
                  <a:lnTo>
                    <a:pt x="322" y="0"/>
                  </a:lnTo>
                  <a:lnTo>
                    <a:pt x="322"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4" name="Freeform 188">
              <a:extLst>
                <a:ext uri="{FF2B5EF4-FFF2-40B4-BE49-F238E27FC236}">
                  <a16:creationId xmlns:a16="http://schemas.microsoft.com/office/drawing/2014/main" id="{C6B731E1-344B-0C40-A107-2EF885EE16A5}"/>
                </a:ext>
              </a:extLst>
            </p:cNvPr>
            <p:cNvSpPr>
              <a:spLocks/>
            </p:cNvSpPr>
            <p:nvPr/>
          </p:nvSpPr>
          <p:spPr bwMode="auto">
            <a:xfrm>
              <a:off x="3984" y="2358"/>
              <a:ext cx="70" cy="200"/>
            </a:xfrm>
            <a:custGeom>
              <a:avLst/>
              <a:gdLst>
                <a:gd name="T0" fmla="*/ 67 w 139"/>
                <a:gd name="T1" fmla="*/ 0 h 401"/>
                <a:gd name="T2" fmla="*/ 61 w 139"/>
                <a:gd name="T3" fmla="*/ 0 h 401"/>
                <a:gd name="T4" fmla="*/ 52 w 139"/>
                <a:gd name="T5" fmla="*/ 2 h 401"/>
                <a:gd name="T6" fmla="*/ 40 w 139"/>
                <a:gd name="T7" fmla="*/ 6 h 401"/>
                <a:gd name="T8" fmla="*/ 33 w 139"/>
                <a:gd name="T9" fmla="*/ 17 h 401"/>
                <a:gd name="T10" fmla="*/ 29 w 139"/>
                <a:gd name="T11" fmla="*/ 31 h 401"/>
                <a:gd name="T12" fmla="*/ 31 w 139"/>
                <a:gd name="T13" fmla="*/ 50 h 401"/>
                <a:gd name="T14" fmla="*/ 31 w 139"/>
                <a:gd name="T15" fmla="*/ 59 h 401"/>
                <a:gd name="T16" fmla="*/ 33 w 139"/>
                <a:gd name="T17" fmla="*/ 71 h 401"/>
                <a:gd name="T18" fmla="*/ 33 w 139"/>
                <a:gd name="T19" fmla="*/ 80 h 401"/>
                <a:gd name="T20" fmla="*/ 33 w 139"/>
                <a:gd name="T21" fmla="*/ 92 h 401"/>
                <a:gd name="T22" fmla="*/ 27 w 139"/>
                <a:gd name="T23" fmla="*/ 109 h 401"/>
                <a:gd name="T24" fmla="*/ 21 w 139"/>
                <a:gd name="T25" fmla="*/ 126 h 401"/>
                <a:gd name="T26" fmla="*/ 18 w 139"/>
                <a:gd name="T27" fmla="*/ 135 h 401"/>
                <a:gd name="T28" fmla="*/ 14 w 139"/>
                <a:gd name="T29" fmla="*/ 145 h 401"/>
                <a:gd name="T30" fmla="*/ 10 w 139"/>
                <a:gd name="T31" fmla="*/ 156 h 401"/>
                <a:gd name="T32" fmla="*/ 8 w 139"/>
                <a:gd name="T33" fmla="*/ 168 h 401"/>
                <a:gd name="T34" fmla="*/ 2 w 139"/>
                <a:gd name="T35" fmla="*/ 179 h 401"/>
                <a:gd name="T36" fmla="*/ 0 w 139"/>
                <a:gd name="T37" fmla="*/ 192 h 401"/>
                <a:gd name="T38" fmla="*/ 0 w 139"/>
                <a:gd name="T39" fmla="*/ 204 h 401"/>
                <a:gd name="T40" fmla="*/ 0 w 139"/>
                <a:gd name="T41" fmla="*/ 219 h 401"/>
                <a:gd name="T42" fmla="*/ 0 w 139"/>
                <a:gd name="T43" fmla="*/ 232 h 401"/>
                <a:gd name="T44" fmla="*/ 0 w 139"/>
                <a:gd name="T45" fmla="*/ 246 h 401"/>
                <a:gd name="T46" fmla="*/ 2 w 139"/>
                <a:gd name="T47" fmla="*/ 257 h 401"/>
                <a:gd name="T48" fmla="*/ 8 w 139"/>
                <a:gd name="T49" fmla="*/ 268 h 401"/>
                <a:gd name="T50" fmla="*/ 14 w 139"/>
                <a:gd name="T51" fmla="*/ 284 h 401"/>
                <a:gd name="T52" fmla="*/ 23 w 139"/>
                <a:gd name="T53" fmla="*/ 295 h 401"/>
                <a:gd name="T54" fmla="*/ 29 w 139"/>
                <a:gd name="T55" fmla="*/ 304 h 401"/>
                <a:gd name="T56" fmla="*/ 33 w 139"/>
                <a:gd name="T57" fmla="*/ 314 h 401"/>
                <a:gd name="T58" fmla="*/ 31 w 139"/>
                <a:gd name="T59" fmla="*/ 323 h 401"/>
                <a:gd name="T60" fmla="*/ 29 w 139"/>
                <a:gd name="T61" fmla="*/ 337 h 401"/>
                <a:gd name="T62" fmla="*/ 27 w 139"/>
                <a:gd name="T63" fmla="*/ 348 h 401"/>
                <a:gd name="T64" fmla="*/ 33 w 139"/>
                <a:gd name="T65" fmla="*/ 365 h 401"/>
                <a:gd name="T66" fmla="*/ 46 w 139"/>
                <a:gd name="T67" fmla="*/ 377 h 401"/>
                <a:gd name="T68" fmla="*/ 65 w 139"/>
                <a:gd name="T69" fmla="*/ 388 h 401"/>
                <a:gd name="T70" fmla="*/ 80 w 139"/>
                <a:gd name="T71" fmla="*/ 398 h 401"/>
                <a:gd name="T72" fmla="*/ 88 w 139"/>
                <a:gd name="T73" fmla="*/ 401 h 401"/>
                <a:gd name="T74" fmla="*/ 139 w 139"/>
                <a:gd name="T75" fmla="*/ 54 h 401"/>
                <a:gd name="T76" fmla="*/ 67 w 139"/>
                <a:gd name="T77" fmla="*/ 0 h 401"/>
                <a:gd name="T78" fmla="*/ 67 w 139"/>
                <a:gd name="T7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 h="401">
                  <a:moveTo>
                    <a:pt x="67" y="0"/>
                  </a:moveTo>
                  <a:lnTo>
                    <a:pt x="61" y="0"/>
                  </a:lnTo>
                  <a:lnTo>
                    <a:pt x="52" y="2"/>
                  </a:lnTo>
                  <a:lnTo>
                    <a:pt x="40" y="6"/>
                  </a:lnTo>
                  <a:lnTo>
                    <a:pt x="33" y="17"/>
                  </a:lnTo>
                  <a:lnTo>
                    <a:pt x="29" y="31"/>
                  </a:lnTo>
                  <a:lnTo>
                    <a:pt x="31" y="50"/>
                  </a:lnTo>
                  <a:lnTo>
                    <a:pt x="31" y="59"/>
                  </a:lnTo>
                  <a:lnTo>
                    <a:pt x="33" y="71"/>
                  </a:lnTo>
                  <a:lnTo>
                    <a:pt x="33" y="80"/>
                  </a:lnTo>
                  <a:lnTo>
                    <a:pt x="33" y="92"/>
                  </a:lnTo>
                  <a:lnTo>
                    <a:pt x="27" y="109"/>
                  </a:lnTo>
                  <a:lnTo>
                    <a:pt x="21" y="126"/>
                  </a:lnTo>
                  <a:lnTo>
                    <a:pt x="18" y="135"/>
                  </a:lnTo>
                  <a:lnTo>
                    <a:pt x="14" y="145"/>
                  </a:lnTo>
                  <a:lnTo>
                    <a:pt x="10" y="156"/>
                  </a:lnTo>
                  <a:lnTo>
                    <a:pt x="8" y="168"/>
                  </a:lnTo>
                  <a:lnTo>
                    <a:pt x="2" y="179"/>
                  </a:lnTo>
                  <a:lnTo>
                    <a:pt x="0" y="192"/>
                  </a:lnTo>
                  <a:lnTo>
                    <a:pt x="0" y="204"/>
                  </a:lnTo>
                  <a:lnTo>
                    <a:pt x="0" y="219"/>
                  </a:lnTo>
                  <a:lnTo>
                    <a:pt x="0" y="232"/>
                  </a:lnTo>
                  <a:lnTo>
                    <a:pt x="0" y="246"/>
                  </a:lnTo>
                  <a:lnTo>
                    <a:pt x="2" y="257"/>
                  </a:lnTo>
                  <a:lnTo>
                    <a:pt x="8" y="268"/>
                  </a:lnTo>
                  <a:lnTo>
                    <a:pt x="14" y="284"/>
                  </a:lnTo>
                  <a:lnTo>
                    <a:pt x="23" y="295"/>
                  </a:lnTo>
                  <a:lnTo>
                    <a:pt x="29" y="304"/>
                  </a:lnTo>
                  <a:lnTo>
                    <a:pt x="33" y="314"/>
                  </a:lnTo>
                  <a:lnTo>
                    <a:pt x="31" y="323"/>
                  </a:lnTo>
                  <a:lnTo>
                    <a:pt x="29" y="337"/>
                  </a:lnTo>
                  <a:lnTo>
                    <a:pt x="27" y="348"/>
                  </a:lnTo>
                  <a:lnTo>
                    <a:pt x="33" y="365"/>
                  </a:lnTo>
                  <a:lnTo>
                    <a:pt x="46" y="377"/>
                  </a:lnTo>
                  <a:lnTo>
                    <a:pt x="65" y="388"/>
                  </a:lnTo>
                  <a:lnTo>
                    <a:pt x="80" y="398"/>
                  </a:lnTo>
                  <a:lnTo>
                    <a:pt x="88" y="401"/>
                  </a:lnTo>
                  <a:lnTo>
                    <a:pt x="139" y="54"/>
                  </a:lnTo>
                  <a:lnTo>
                    <a:pt x="67" y="0"/>
                  </a:lnTo>
                  <a:lnTo>
                    <a:pt x="67"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5" name="Freeform 189">
              <a:extLst>
                <a:ext uri="{FF2B5EF4-FFF2-40B4-BE49-F238E27FC236}">
                  <a16:creationId xmlns:a16="http://schemas.microsoft.com/office/drawing/2014/main" id="{28BFAD67-9125-F74B-A6D5-9F1671DE9469}"/>
                </a:ext>
              </a:extLst>
            </p:cNvPr>
            <p:cNvSpPr>
              <a:spLocks/>
            </p:cNvSpPr>
            <p:nvPr/>
          </p:nvSpPr>
          <p:spPr bwMode="auto">
            <a:xfrm>
              <a:off x="3620" y="2684"/>
              <a:ext cx="511" cy="758"/>
            </a:xfrm>
            <a:custGeom>
              <a:avLst/>
              <a:gdLst>
                <a:gd name="T0" fmla="*/ 622 w 1021"/>
                <a:gd name="T1" fmla="*/ 94 h 1517"/>
                <a:gd name="T2" fmla="*/ 556 w 1021"/>
                <a:gd name="T3" fmla="*/ 116 h 1517"/>
                <a:gd name="T4" fmla="*/ 489 w 1021"/>
                <a:gd name="T5" fmla="*/ 151 h 1517"/>
                <a:gd name="T6" fmla="*/ 443 w 1021"/>
                <a:gd name="T7" fmla="*/ 227 h 1517"/>
                <a:gd name="T8" fmla="*/ 367 w 1021"/>
                <a:gd name="T9" fmla="*/ 229 h 1517"/>
                <a:gd name="T10" fmla="*/ 289 w 1021"/>
                <a:gd name="T11" fmla="*/ 257 h 1517"/>
                <a:gd name="T12" fmla="*/ 346 w 1021"/>
                <a:gd name="T13" fmla="*/ 312 h 1517"/>
                <a:gd name="T14" fmla="*/ 377 w 1021"/>
                <a:gd name="T15" fmla="*/ 415 h 1517"/>
                <a:gd name="T16" fmla="*/ 383 w 1021"/>
                <a:gd name="T17" fmla="*/ 481 h 1517"/>
                <a:gd name="T18" fmla="*/ 286 w 1021"/>
                <a:gd name="T19" fmla="*/ 407 h 1517"/>
                <a:gd name="T20" fmla="*/ 196 w 1021"/>
                <a:gd name="T21" fmla="*/ 365 h 1517"/>
                <a:gd name="T22" fmla="*/ 115 w 1021"/>
                <a:gd name="T23" fmla="*/ 400 h 1517"/>
                <a:gd name="T24" fmla="*/ 122 w 1021"/>
                <a:gd name="T25" fmla="*/ 470 h 1517"/>
                <a:gd name="T26" fmla="*/ 113 w 1021"/>
                <a:gd name="T27" fmla="*/ 573 h 1517"/>
                <a:gd name="T28" fmla="*/ 71 w 1021"/>
                <a:gd name="T29" fmla="*/ 704 h 1517"/>
                <a:gd name="T30" fmla="*/ 46 w 1021"/>
                <a:gd name="T31" fmla="*/ 774 h 1517"/>
                <a:gd name="T32" fmla="*/ 71 w 1021"/>
                <a:gd name="T33" fmla="*/ 972 h 1517"/>
                <a:gd name="T34" fmla="*/ 170 w 1021"/>
                <a:gd name="T35" fmla="*/ 928 h 1517"/>
                <a:gd name="T36" fmla="*/ 211 w 1021"/>
                <a:gd name="T37" fmla="*/ 976 h 1517"/>
                <a:gd name="T38" fmla="*/ 177 w 1021"/>
                <a:gd name="T39" fmla="*/ 1073 h 1517"/>
                <a:gd name="T40" fmla="*/ 120 w 1021"/>
                <a:gd name="T41" fmla="*/ 1177 h 1517"/>
                <a:gd name="T42" fmla="*/ 71 w 1021"/>
                <a:gd name="T43" fmla="*/ 1253 h 1517"/>
                <a:gd name="T44" fmla="*/ 154 w 1021"/>
                <a:gd name="T45" fmla="*/ 1263 h 1517"/>
                <a:gd name="T46" fmla="*/ 249 w 1021"/>
                <a:gd name="T47" fmla="*/ 1286 h 1517"/>
                <a:gd name="T48" fmla="*/ 257 w 1021"/>
                <a:gd name="T49" fmla="*/ 1365 h 1517"/>
                <a:gd name="T50" fmla="*/ 234 w 1021"/>
                <a:gd name="T51" fmla="*/ 1447 h 1517"/>
                <a:gd name="T52" fmla="*/ 200 w 1021"/>
                <a:gd name="T53" fmla="*/ 1517 h 1517"/>
                <a:gd name="T54" fmla="*/ 268 w 1021"/>
                <a:gd name="T55" fmla="*/ 1438 h 1517"/>
                <a:gd name="T56" fmla="*/ 345 w 1021"/>
                <a:gd name="T57" fmla="*/ 1365 h 1517"/>
                <a:gd name="T58" fmla="*/ 424 w 1021"/>
                <a:gd name="T59" fmla="*/ 1310 h 1517"/>
                <a:gd name="T60" fmla="*/ 504 w 1021"/>
                <a:gd name="T61" fmla="*/ 1187 h 1517"/>
                <a:gd name="T62" fmla="*/ 428 w 1021"/>
                <a:gd name="T63" fmla="*/ 1152 h 1517"/>
                <a:gd name="T64" fmla="*/ 299 w 1021"/>
                <a:gd name="T65" fmla="*/ 1152 h 1517"/>
                <a:gd name="T66" fmla="*/ 213 w 1021"/>
                <a:gd name="T67" fmla="*/ 1137 h 1517"/>
                <a:gd name="T68" fmla="*/ 287 w 1021"/>
                <a:gd name="T69" fmla="*/ 1063 h 1517"/>
                <a:gd name="T70" fmla="*/ 371 w 1021"/>
                <a:gd name="T71" fmla="*/ 976 h 1517"/>
                <a:gd name="T72" fmla="*/ 388 w 1021"/>
                <a:gd name="T73" fmla="*/ 930 h 1517"/>
                <a:gd name="T74" fmla="*/ 369 w 1021"/>
                <a:gd name="T75" fmla="*/ 806 h 1517"/>
                <a:gd name="T76" fmla="*/ 327 w 1021"/>
                <a:gd name="T77" fmla="*/ 637 h 1517"/>
                <a:gd name="T78" fmla="*/ 257 w 1021"/>
                <a:gd name="T79" fmla="*/ 516 h 1517"/>
                <a:gd name="T80" fmla="*/ 217 w 1021"/>
                <a:gd name="T81" fmla="*/ 466 h 1517"/>
                <a:gd name="T82" fmla="*/ 303 w 1021"/>
                <a:gd name="T83" fmla="*/ 483 h 1517"/>
                <a:gd name="T84" fmla="*/ 388 w 1021"/>
                <a:gd name="T85" fmla="*/ 529 h 1517"/>
                <a:gd name="T86" fmla="*/ 466 w 1021"/>
                <a:gd name="T87" fmla="*/ 609 h 1517"/>
                <a:gd name="T88" fmla="*/ 504 w 1021"/>
                <a:gd name="T89" fmla="*/ 704 h 1517"/>
                <a:gd name="T90" fmla="*/ 544 w 1021"/>
                <a:gd name="T91" fmla="*/ 856 h 1517"/>
                <a:gd name="T92" fmla="*/ 540 w 1021"/>
                <a:gd name="T93" fmla="*/ 983 h 1517"/>
                <a:gd name="T94" fmla="*/ 523 w 1021"/>
                <a:gd name="T95" fmla="*/ 1075 h 1517"/>
                <a:gd name="T96" fmla="*/ 559 w 1021"/>
                <a:gd name="T97" fmla="*/ 1151 h 1517"/>
                <a:gd name="T98" fmla="*/ 590 w 1021"/>
                <a:gd name="T99" fmla="*/ 1240 h 1517"/>
                <a:gd name="T100" fmla="*/ 766 w 1021"/>
                <a:gd name="T101" fmla="*/ 1369 h 1517"/>
                <a:gd name="T102" fmla="*/ 879 w 1021"/>
                <a:gd name="T103" fmla="*/ 1114 h 1517"/>
                <a:gd name="T104" fmla="*/ 888 w 1021"/>
                <a:gd name="T105" fmla="*/ 985 h 1517"/>
                <a:gd name="T106" fmla="*/ 892 w 1021"/>
                <a:gd name="T107" fmla="*/ 843 h 1517"/>
                <a:gd name="T108" fmla="*/ 898 w 1021"/>
                <a:gd name="T109" fmla="*/ 738 h 1517"/>
                <a:gd name="T110" fmla="*/ 913 w 1021"/>
                <a:gd name="T111" fmla="*/ 660 h 1517"/>
                <a:gd name="T112" fmla="*/ 953 w 1021"/>
                <a:gd name="T113" fmla="*/ 576 h 1517"/>
                <a:gd name="T114" fmla="*/ 1016 w 1021"/>
                <a:gd name="T115" fmla="*/ 607 h 1517"/>
                <a:gd name="T116" fmla="*/ 1012 w 1021"/>
                <a:gd name="T117" fmla="*/ 521 h 1517"/>
                <a:gd name="T118" fmla="*/ 989 w 1021"/>
                <a:gd name="T119" fmla="*/ 449 h 1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21" h="1517">
                  <a:moveTo>
                    <a:pt x="698" y="38"/>
                  </a:moveTo>
                  <a:lnTo>
                    <a:pt x="656" y="73"/>
                  </a:lnTo>
                  <a:lnTo>
                    <a:pt x="622" y="57"/>
                  </a:lnTo>
                  <a:lnTo>
                    <a:pt x="622" y="65"/>
                  </a:lnTo>
                  <a:lnTo>
                    <a:pt x="622" y="73"/>
                  </a:lnTo>
                  <a:lnTo>
                    <a:pt x="624" y="84"/>
                  </a:lnTo>
                  <a:lnTo>
                    <a:pt x="622" y="94"/>
                  </a:lnTo>
                  <a:lnTo>
                    <a:pt x="622" y="105"/>
                  </a:lnTo>
                  <a:lnTo>
                    <a:pt x="616" y="113"/>
                  </a:lnTo>
                  <a:lnTo>
                    <a:pt x="611" y="120"/>
                  </a:lnTo>
                  <a:lnTo>
                    <a:pt x="599" y="120"/>
                  </a:lnTo>
                  <a:lnTo>
                    <a:pt x="586" y="120"/>
                  </a:lnTo>
                  <a:lnTo>
                    <a:pt x="571" y="118"/>
                  </a:lnTo>
                  <a:lnTo>
                    <a:pt x="556" y="116"/>
                  </a:lnTo>
                  <a:lnTo>
                    <a:pt x="538" y="113"/>
                  </a:lnTo>
                  <a:lnTo>
                    <a:pt x="525" y="113"/>
                  </a:lnTo>
                  <a:lnTo>
                    <a:pt x="512" y="113"/>
                  </a:lnTo>
                  <a:lnTo>
                    <a:pt x="502" y="120"/>
                  </a:lnTo>
                  <a:lnTo>
                    <a:pt x="495" y="126"/>
                  </a:lnTo>
                  <a:lnTo>
                    <a:pt x="491" y="137"/>
                  </a:lnTo>
                  <a:lnTo>
                    <a:pt x="489" y="151"/>
                  </a:lnTo>
                  <a:lnTo>
                    <a:pt x="489" y="168"/>
                  </a:lnTo>
                  <a:lnTo>
                    <a:pt x="485" y="181"/>
                  </a:lnTo>
                  <a:lnTo>
                    <a:pt x="481" y="196"/>
                  </a:lnTo>
                  <a:lnTo>
                    <a:pt x="474" y="209"/>
                  </a:lnTo>
                  <a:lnTo>
                    <a:pt x="462" y="221"/>
                  </a:lnTo>
                  <a:lnTo>
                    <a:pt x="453" y="223"/>
                  </a:lnTo>
                  <a:lnTo>
                    <a:pt x="443" y="227"/>
                  </a:lnTo>
                  <a:lnTo>
                    <a:pt x="432" y="229"/>
                  </a:lnTo>
                  <a:lnTo>
                    <a:pt x="422" y="230"/>
                  </a:lnTo>
                  <a:lnTo>
                    <a:pt x="411" y="230"/>
                  </a:lnTo>
                  <a:lnTo>
                    <a:pt x="400" y="230"/>
                  </a:lnTo>
                  <a:lnTo>
                    <a:pt x="388" y="230"/>
                  </a:lnTo>
                  <a:lnTo>
                    <a:pt x="379" y="230"/>
                  </a:lnTo>
                  <a:lnTo>
                    <a:pt x="367" y="229"/>
                  </a:lnTo>
                  <a:lnTo>
                    <a:pt x="356" y="227"/>
                  </a:lnTo>
                  <a:lnTo>
                    <a:pt x="346" y="225"/>
                  </a:lnTo>
                  <a:lnTo>
                    <a:pt x="341" y="225"/>
                  </a:lnTo>
                  <a:lnTo>
                    <a:pt x="326" y="223"/>
                  </a:lnTo>
                  <a:lnTo>
                    <a:pt x="263" y="253"/>
                  </a:lnTo>
                  <a:lnTo>
                    <a:pt x="278" y="253"/>
                  </a:lnTo>
                  <a:lnTo>
                    <a:pt x="289" y="257"/>
                  </a:lnTo>
                  <a:lnTo>
                    <a:pt x="301" y="261"/>
                  </a:lnTo>
                  <a:lnTo>
                    <a:pt x="316" y="270"/>
                  </a:lnTo>
                  <a:lnTo>
                    <a:pt x="322" y="276"/>
                  </a:lnTo>
                  <a:lnTo>
                    <a:pt x="327" y="284"/>
                  </a:lnTo>
                  <a:lnTo>
                    <a:pt x="335" y="291"/>
                  </a:lnTo>
                  <a:lnTo>
                    <a:pt x="343" y="303"/>
                  </a:lnTo>
                  <a:lnTo>
                    <a:pt x="346" y="312"/>
                  </a:lnTo>
                  <a:lnTo>
                    <a:pt x="352" y="325"/>
                  </a:lnTo>
                  <a:lnTo>
                    <a:pt x="356" y="339"/>
                  </a:lnTo>
                  <a:lnTo>
                    <a:pt x="362" y="354"/>
                  </a:lnTo>
                  <a:lnTo>
                    <a:pt x="365" y="369"/>
                  </a:lnTo>
                  <a:lnTo>
                    <a:pt x="369" y="384"/>
                  </a:lnTo>
                  <a:lnTo>
                    <a:pt x="373" y="400"/>
                  </a:lnTo>
                  <a:lnTo>
                    <a:pt x="377" y="415"/>
                  </a:lnTo>
                  <a:lnTo>
                    <a:pt x="379" y="428"/>
                  </a:lnTo>
                  <a:lnTo>
                    <a:pt x="381" y="441"/>
                  </a:lnTo>
                  <a:lnTo>
                    <a:pt x="383" y="453"/>
                  </a:lnTo>
                  <a:lnTo>
                    <a:pt x="384" y="464"/>
                  </a:lnTo>
                  <a:lnTo>
                    <a:pt x="386" y="478"/>
                  </a:lnTo>
                  <a:lnTo>
                    <a:pt x="388" y="485"/>
                  </a:lnTo>
                  <a:lnTo>
                    <a:pt x="383" y="481"/>
                  </a:lnTo>
                  <a:lnTo>
                    <a:pt x="373" y="472"/>
                  </a:lnTo>
                  <a:lnTo>
                    <a:pt x="356" y="459"/>
                  </a:lnTo>
                  <a:lnTo>
                    <a:pt x="337" y="443"/>
                  </a:lnTo>
                  <a:lnTo>
                    <a:pt x="324" y="434"/>
                  </a:lnTo>
                  <a:lnTo>
                    <a:pt x="312" y="424"/>
                  </a:lnTo>
                  <a:lnTo>
                    <a:pt x="299" y="415"/>
                  </a:lnTo>
                  <a:lnTo>
                    <a:pt x="286" y="407"/>
                  </a:lnTo>
                  <a:lnTo>
                    <a:pt x="272" y="398"/>
                  </a:lnTo>
                  <a:lnTo>
                    <a:pt x="259" y="390"/>
                  </a:lnTo>
                  <a:lnTo>
                    <a:pt x="246" y="384"/>
                  </a:lnTo>
                  <a:lnTo>
                    <a:pt x="234" y="381"/>
                  </a:lnTo>
                  <a:lnTo>
                    <a:pt x="221" y="375"/>
                  </a:lnTo>
                  <a:lnTo>
                    <a:pt x="208" y="369"/>
                  </a:lnTo>
                  <a:lnTo>
                    <a:pt x="196" y="365"/>
                  </a:lnTo>
                  <a:lnTo>
                    <a:pt x="187" y="365"/>
                  </a:lnTo>
                  <a:lnTo>
                    <a:pt x="166" y="365"/>
                  </a:lnTo>
                  <a:lnTo>
                    <a:pt x="151" y="369"/>
                  </a:lnTo>
                  <a:lnTo>
                    <a:pt x="135" y="373"/>
                  </a:lnTo>
                  <a:lnTo>
                    <a:pt x="124" y="381"/>
                  </a:lnTo>
                  <a:lnTo>
                    <a:pt x="116" y="388"/>
                  </a:lnTo>
                  <a:lnTo>
                    <a:pt x="115" y="400"/>
                  </a:lnTo>
                  <a:lnTo>
                    <a:pt x="111" y="407"/>
                  </a:lnTo>
                  <a:lnTo>
                    <a:pt x="113" y="417"/>
                  </a:lnTo>
                  <a:lnTo>
                    <a:pt x="115" y="428"/>
                  </a:lnTo>
                  <a:lnTo>
                    <a:pt x="120" y="443"/>
                  </a:lnTo>
                  <a:lnTo>
                    <a:pt x="120" y="451"/>
                  </a:lnTo>
                  <a:lnTo>
                    <a:pt x="122" y="460"/>
                  </a:lnTo>
                  <a:lnTo>
                    <a:pt x="122" y="470"/>
                  </a:lnTo>
                  <a:lnTo>
                    <a:pt x="124" y="483"/>
                  </a:lnTo>
                  <a:lnTo>
                    <a:pt x="124" y="495"/>
                  </a:lnTo>
                  <a:lnTo>
                    <a:pt x="124" y="508"/>
                  </a:lnTo>
                  <a:lnTo>
                    <a:pt x="122" y="523"/>
                  </a:lnTo>
                  <a:lnTo>
                    <a:pt x="122" y="540"/>
                  </a:lnTo>
                  <a:lnTo>
                    <a:pt x="116" y="555"/>
                  </a:lnTo>
                  <a:lnTo>
                    <a:pt x="113" y="573"/>
                  </a:lnTo>
                  <a:lnTo>
                    <a:pt x="107" y="592"/>
                  </a:lnTo>
                  <a:lnTo>
                    <a:pt x="103" y="613"/>
                  </a:lnTo>
                  <a:lnTo>
                    <a:pt x="96" y="630"/>
                  </a:lnTo>
                  <a:lnTo>
                    <a:pt x="90" y="651"/>
                  </a:lnTo>
                  <a:lnTo>
                    <a:pt x="84" y="668"/>
                  </a:lnTo>
                  <a:lnTo>
                    <a:pt x="78" y="689"/>
                  </a:lnTo>
                  <a:lnTo>
                    <a:pt x="71" y="704"/>
                  </a:lnTo>
                  <a:lnTo>
                    <a:pt x="65" y="721"/>
                  </a:lnTo>
                  <a:lnTo>
                    <a:pt x="59" y="734"/>
                  </a:lnTo>
                  <a:lnTo>
                    <a:pt x="56" y="748"/>
                  </a:lnTo>
                  <a:lnTo>
                    <a:pt x="50" y="757"/>
                  </a:lnTo>
                  <a:lnTo>
                    <a:pt x="48" y="767"/>
                  </a:lnTo>
                  <a:lnTo>
                    <a:pt x="46" y="770"/>
                  </a:lnTo>
                  <a:lnTo>
                    <a:pt x="46" y="774"/>
                  </a:lnTo>
                  <a:lnTo>
                    <a:pt x="0" y="1016"/>
                  </a:lnTo>
                  <a:lnTo>
                    <a:pt x="4" y="1010"/>
                  </a:lnTo>
                  <a:lnTo>
                    <a:pt x="19" y="1000"/>
                  </a:lnTo>
                  <a:lnTo>
                    <a:pt x="29" y="993"/>
                  </a:lnTo>
                  <a:lnTo>
                    <a:pt x="42" y="985"/>
                  </a:lnTo>
                  <a:lnTo>
                    <a:pt x="54" y="978"/>
                  </a:lnTo>
                  <a:lnTo>
                    <a:pt x="71" y="972"/>
                  </a:lnTo>
                  <a:lnTo>
                    <a:pt x="84" y="962"/>
                  </a:lnTo>
                  <a:lnTo>
                    <a:pt x="99" y="955"/>
                  </a:lnTo>
                  <a:lnTo>
                    <a:pt x="115" y="947"/>
                  </a:lnTo>
                  <a:lnTo>
                    <a:pt x="130" y="941"/>
                  </a:lnTo>
                  <a:lnTo>
                    <a:pt x="143" y="936"/>
                  </a:lnTo>
                  <a:lnTo>
                    <a:pt x="156" y="932"/>
                  </a:lnTo>
                  <a:lnTo>
                    <a:pt x="170" y="928"/>
                  </a:lnTo>
                  <a:lnTo>
                    <a:pt x="183" y="928"/>
                  </a:lnTo>
                  <a:lnTo>
                    <a:pt x="198" y="928"/>
                  </a:lnTo>
                  <a:lnTo>
                    <a:pt x="208" y="940"/>
                  </a:lnTo>
                  <a:lnTo>
                    <a:pt x="210" y="945"/>
                  </a:lnTo>
                  <a:lnTo>
                    <a:pt x="211" y="955"/>
                  </a:lnTo>
                  <a:lnTo>
                    <a:pt x="211" y="964"/>
                  </a:lnTo>
                  <a:lnTo>
                    <a:pt x="211" y="976"/>
                  </a:lnTo>
                  <a:lnTo>
                    <a:pt x="208" y="987"/>
                  </a:lnTo>
                  <a:lnTo>
                    <a:pt x="206" y="998"/>
                  </a:lnTo>
                  <a:lnTo>
                    <a:pt x="200" y="1012"/>
                  </a:lnTo>
                  <a:lnTo>
                    <a:pt x="196" y="1027"/>
                  </a:lnTo>
                  <a:lnTo>
                    <a:pt x="191" y="1042"/>
                  </a:lnTo>
                  <a:lnTo>
                    <a:pt x="185" y="1057"/>
                  </a:lnTo>
                  <a:lnTo>
                    <a:pt x="177" y="1073"/>
                  </a:lnTo>
                  <a:lnTo>
                    <a:pt x="172" y="1090"/>
                  </a:lnTo>
                  <a:lnTo>
                    <a:pt x="162" y="1105"/>
                  </a:lnTo>
                  <a:lnTo>
                    <a:pt x="154" y="1120"/>
                  </a:lnTo>
                  <a:lnTo>
                    <a:pt x="145" y="1135"/>
                  </a:lnTo>
                  <a:lnTo>
                    <a:pt x="137" y="1151"/>
                  </a:lnTo>
                  <a:lnTo>
                    <a:pt x="128" y="1164"/>
                  </a:lnTo>
                  <a:lnTo>
                    <a:pt x="120" y="1177"/>
                  </a:lnTo>
                  <a:lnTo>
                    <a:pt x="111" y="1190"/>
                  </a:lnTo>
                  <a:lnTo>
                    <a:pt x="105" y="1206"/>
                  </a:lnTo>
                  <a:lnTo>
                    <a:pt x="96" y="1215"/>
                  </a:lnTo>
                  <a:lnTo>
                    <a:pt x="88" y="1227"/>
                  </a:lnTo>
                  <a:lnTo>
                    <a:pt x="82" y="1234"/>
                  </a:lnTo>
                  <a:lnTo>
                    <a:pt x="78" y="1244"/>
                  </a:lnTo>
                  <a:lnTo>
                    <a:pt x="71" y="1253"/>
                  </a:lnTo>
                  <a:lnTo>
                    <a:pt x="69" y="1259"/>
                  </a:lnTo>
                  <a:lnTo>
                    <a:pt x="94" y="1316"/>
                  </a:lnTo>
                  <a:lnTo>
                    <a:pt x="96" y="1312"/>
                  </a:lnTo>
                  <a:lnTo>
                    <a:pt x="105" y="1303"/>
                  </a:lnTo>
                  <a:lnTo>
                    <a:pt x="118" y="1291"/>
                  </a:lnTo>
                  <a:lnTo>
                    <a:pt x="137" y="1278"/>
                  </a:lnTo>
                  <a:lnTo>
                    <a:pt x="154" y="1263"/>
                  </a:lnTo>
                  <a:lnTo>
                    <a:pt x="175" y="1253"/>
                  </a:lnTo>
                  <a:lnTo>
                    <a:pt x="191" y="1244"/>
                  </a:lnTo>
                  <a:lnTo>
                    <a:pt x="208" y="1244"/>
                  </a:lnTo>
                  <a:lnTo>
                    <a:pt x="219" y="1246"/>
                  </a:lnTo>
                  <a:lnTo>
                    <a:pt x="232" y="1255"/>
                  </a:lnTo>
                  <a:lnTo>
                    <a:pt x="242" y="1267"/>
                  </a:lnTo>
                  <a:lnTo>
                    <a:pt x="249" y="1286"/>
                  </a:lnTo>
                  <a:lnTo>
                    <a:pt x="251" y="1293"/>
                  </a:lnTo>
                  <a:lnTo>
                    <a:pt x="253" y="1305"/>
                  </a:lnTo>
                  <a:lnTo>
                    <a:pt x="255" y="1316"/>
                  </a:lnTo>
                  <a:lnTo>
                    <a:pt x="259" y="1327"/>
                  </a:lnTo>
                  <a:lnTo>
                    <a:pt x="257" y="1339"/>
                  </a:lnTo>
                  <a:lnTo>
                    <a:pt x="257" y="1352"/>
                  </a:lnTo>
                  <a:lnTo>
                    <a:pt x="257" y="1365"/>
                  </a:lnTo>
                  <a:lnTo>
                    <a:pt x="257" y="1379"/>
                  </a:lnTo>
                  <a:lnTo>
                    <a:pt x="253" y="1390"/>
                  </a:lnTo>
                  <a:lnTo>
                    <a:pt x="249" y="1403"/>
                  </a:lnTo>
                  <a:lnTo>
                    <a:pt x="246" y="1413"/>
                  </a:lnTo>
                  <a:lnTo>
                    <a:pt x="244" y="1426"/>
                  </a:lnTo>
                  <a:lnTo>
                    <a:pt x="238" y="1436"/>
                  </a:lnTo>
                  <a:lnTo>
                    <a:pt x="234" y="1447"/>
                  </a:lnTo>
                  <a:lnTo>
                    <a:pt x="230" y="1459"/>
                  </a:lnTo>
                  <a:lnTo>
                    <a:pt x="227" y="1470"/>
                  </a:lnTo>
                  <a:lnTo>
                    <a:pt x="217" y="1485"/>
                  </a:lnTo>
                  <a:lnTo>
                    <a:pt x="210" y="1500"/>
                  </a:lnTo>
                  <a:lnTo>
                    <a:pt x="204" y="1512"/>
                  </a:lnTo>
                  <a:lnTo>
                    <a:pt x="202" y="1517"/>
                  </a:lnTo>
                  <a:lnTo>
                    <a:pt x="200" y="1517"/>
                  </a:lnTo>
                  <a:lnTo>
                    <a:pt x="204" y="1512"/>
                  </a:lnTo>
                  <a:lnTo>
                    <a:pt x="210" y="1502"/>
                  </a:lnTo>
                  <a:lnTo>
                    <a:pt x="223" y="1491"/>
                  </a:lnTo>
                  <a:lnTo>
                    <a:pt x="234" y="1474"/>
                  </a:lnTo>
                  <a:lnTo>
                    <a:pt x="251" y="1457"/>
                  </a:lnTo>
                  <a:lnTo>
                    <a:pt x="259" y="1447"/>
                  </a:lnTo>
                  <a:lnTo>
                    <a:pt x="268" y="1438"/>
                  </a:lnTo>
                  <a:lnTo>
                    <a:pt x="280" y="1430"/>
                  </a:lnTo>
                  <a:lnTo>
                    <a:pt x="291" y="1419"/>
                  </a:lnTo>
                  <a:lnTo>
                    <a:pt x="301" y="1407"/>
                  </a:lnTo>
                  <a:lnTo>
                    <a:pt x="312" y="1396"/>
                  </a:lnTo>
                  <a:lnTo>
                    <a:pt x="324" y="1386"/>
                  </a:lnTo>
                  <a:lnTo>
                    <a:pt x="335" y="1377"/>
                  </a:lnTo>
                  <a:lnTo>
                    <a:pt x="345" y="1365"/>
                  </a:lnTo>
                  <a:lnTo>
                    <a:pt x="356" y="1360"/>
                  </a:lnTo>
                  <a:lnTo>
                    <a:pt x="367" y="1348"/>
                  </a:lnTo>
                  <a:lnTo>
                    <a:pt x="379" y="1343"/>
                  </a:lnTo>
                  <a:lnTo>
                    <a:pt x="396" y="1327"/>
                  </a:lnTo>
                  <a:lnTo>
                    <a:pt x="411" y="1318"/>
                  </a:lnTo>
                  <a:lnTo>
                    <a:pt x="421" y="1310"/>
                  </a:lnTo>
                  <a:lnTo>
                    <a:pt x="424" y="1310"/>
                  </a:lnTo>
                  <a:lnTo>
                    <a:pt x="508" y="1255"/>
                  </a:lnTo>
                  <a:lnTo>
                    <a:pt x="508" y="1251"/>
                  </a:lnTo>
                  <a:lnTo>
                    <a:pt x="510" y="1244"/>
                  </a:lnTo>
                  <a:lnTo>
                    <a:pt x="512" y="1230"/>
                  </a:lnTo>
                  <a:lnTo>
                    <a:pt x="514" y="1217"/>
                  </a:lnTo>
                  <a:lnTo>
                    <a:pt x="510" y="1202"/>
                  </a:lnTo>
                  <a:lnTo>
                    <a:pt x="504" y="1187"/>
                  </a:lnTo>
                  <a:lnTo>
                    <a:pt x="497" y="1179"/>
                  </a:lnTo>
                  <a:lnTo>
                    <a:pt x="491" y="1173"/>
                  </a:lnTo>
                  <a:lnTo>
                    <a:pt x="483" y="1168"/>
                  </a:lnTo>
                  <a:lnTo>
                    <a:pt x="474" y="1164"/>
                  </a:lnTo>
                  <a:lnTo>
                    <a:pt x="459" y="1158"/>
                  </a:lnTo>
                  <a:lnTo>
                    <a:pt x="445" y="1156"/>
                  </a:lnTo>
                  <a:lnTo>
                    <a:pt x="428" y="1152"/>
                  </a:lnTo>
                  <a:lnTo>
                    <a:pt x="411" y="1152"/>
                  </a:lnTo>
                  <a:lnTo>
                    <a:pt x="392" y="1152"/>
                  </a:lnTo>
                  <a:lnTo>
                    <a:pt x="373" y="1152"/>
                  </a:lnTo>
                  <a:lnTo>
                    <a:pt x="354" y="1152"/>
                  </a:lnTo>
                  <a:lnTo>
                    <a:pt x="337" y="1152"/>
                  </a:lnTo>
                  <a:lnTo>
                    <a:pt x="316" y="1152"/>
                  </a:lnTo>
                  <a:lnTo>
                    <a:pt x="299" y="1152"/>
                  </a:lnTo>
                  <a:lnTo>
                    <a:pt x="280" y="1152"/>
                  </a:lnTo>
                  <a:lnTo>
                    <a:pt x="267" y="1152"/>
                  </a:lnTo>
                  <a:lnTo>
                    <a:pt x="249" y="1151"/>
                  </a:lnTo>
                  <a:lnTo>
                    <a:pt x="238" y="1149"/>
                  </a:lnTo>
                  <a:lnTo>
                    <a:pt x="229" y="1147"/>
                  </a:lnTo>
                  <a:lnTo>
                    <a:pt x="223" y="1147"/>
                  </a:lnTo>
                  <a:lnTo>
                    <a:pt x="213" y="1137"/>
                  </a:lnTo>
                  <a:lnTo>
                    <a:pt x="217" y="1126"/>
                  </a:lnTo>
                  <a:lnTo>
                    <a:pt x="229" y="1113"/>
                  </a:lnTo>
                  <a:lnTo>
                    <a:pt x="246" y="1097"/>
                  </a:lnTo>
                  <a:lnTo>
                    <a:pt x="253" y="1088"/>
                  </a:lnTo>
                  <a:lnTo>
                    <a:pt x="265" y="1080"/>
                  </a:lnTo>
                  <a:lnTo>
                    <a:pt x="276" y="1071"/>
                  </a:lnTo>
                  <a:lnTo>
                    <a:pt x="287" y="1063"/>
                  </a:lnTo>
                  <a:lnTo>
                    <a:pt x="297" y="1054"/>
                  </a:lnTo>
                  <a:lnTo>
                    <a:pt x="308" y="1044"/>
                  </a:lnTo>
                  <a:lnTo>
                    <a:pt x="320" y="1035"/>
                  </a:lnTo>
                  <a:lnTo>
                    <a:pt x="331" y="1027"/>
                  </a:lnTo>
                  <a:lnTo>
                    <a:pt x="346" y="1008"/>
                  </a:lnTo>
                  <a:lnTo>
                    <a:pt x="360" y="993"/>
                  </a:lnTo>
                  <a:lnTo>
                    <a:pt x="371" y="976"/>
                  </a:lnTo>
                  <a:lnTo>
                    <a:pt x="379" y="964"/>
                  </a:lnTo>
                  <a:lnTo>
                    <a:pt x="383" y="953"/>
                  </a:lnTo>
                  <a:lnTo>
                    <a:pt x="386" y="945"/>
                  </a:lnTo>
                  <a:lnTo>
                    <a:pt x="388" y="940"/>
                  </a:lnTo>
                  <a:lnTo>
                    <a:pt x="390" y="940"/>
                  </a:lnTo>
                  <a:lnTo>
                    <a:pt x="388" y="936"/>
                  </a:lnTo>
                  <a:lnTo>
                    <a:pt x="388" y="930"/>
                  </a:lnTo>
                  <a:lnTo>
                    <a:pt x="386" y="919"/>
                  </a:lnTo>
                  <a:lnTo>
                    <a:pt x="384" y="907"/>
                  </a:lnTo>
                  <a:lnTo>
                    <a:pt x="381" y="890"/>
                  </a:lnTo>
                  <a:lnTo>
                    <a:pt x="379" y="873"/>
                  </a:lnTo>
                  <a:lnTo>
                    <a:pt x="377" y="852"/>
                  </a:lnTo>
                  <a:lnTo>
                    <a:pt x="375" y="831"/>
                  </a:lnTo>
                  <a:lnTo>
                    <a:pt x="369" y="806"/>
                  </a:lnTo>
                  <a:lnTo>
                    <a:pt x="365" y="782"/>
                  </a:lnTo>
                  <a:lnTo>
                    <a:pt x="360" y="757"/>
                  </a:lnTo>
                  <a:lnTo>
                    <a:pt x="356" y="732"/>
                  </a:lnTo>
                  <a:lnTo>
                    <a:pt x="348" y="706"/>
                  </a:lnTo>
                  <a:lnTo>
                    <a:pt x="343" y="681"/>
                  </a:lnTo>
                  <a:lnTo>
                    <a:pt x="335" y="658"/>
                  </a:lnTo>
                  <a:lnTo>
                    <a:pt x="327" y="637"/>
                  </a:lnTo>
                  <a:lnTo>
                    <a:pt x="318" y="614"/>
                  </a:lnTo>
                  <a:lnTo>
                    <a:pt x="308" y="595"/>
                  </a:lnTo>
                  <a:lnTo>
                    <a:pt x="297" y="576"/>
                  </a:lnTo>
                  <a:lnTo>
                    <a:pt x="287" y="559"/>
                  </a:lnTo>
                  <a:lnTo>
                    <a:pt x="276" y="542"/>
                  </a:lnTo>
                  <a:lnTo>
                    <a:pt x="267" y="529"/>
                  </a:lnTo>
                  <a:lnTo>
                    <a:pt x="257" y="516"/>
                  </a:lnTo>
                  <a:lnTo>
                    <a:pt x="249" y="506"/>
                  </a:lnTo>
                  <a:lnTo>
                    <a:pt x="230" y="487"/>
                  </a:lnTo>
                  <a:lnTo>
                    <a:pt x="217" y="476"/>
                  </a:lnTo>
                  <a:lnTo>
                    <a:pt x="208" y="468"/>
                  </a:lnTo>
                  <a:lnTo>
                    <a:pt x="206" y="466"/>
                  </a:lnTo>
                  <a:lnTo>
                    <a:pt x="208" y="466"/>
                  </a:lnTo>
                  <a:lnTo>
                    <a:pt x="217" y="466"/>
                  </a:lnTo>
                  <a:lnTo>
                    <a:pt x="229" y="466"/>
                  </a:lnTo>
                  <a:lnTo>
                    <a:pt x="248" y="470"/>
                  </a:lnTo>
                  <a:lnTo>
                    <a:pt x="257" y="470"/>
                  </a:lnTo>
                  <a:lnTo>
                    <a:pt x="268" y="472"/>
                  </a:lnTo>
                  <a:lnTo>
                    <a:pt x="280" y="474"/>
                  </a:lnTo>
                  <a:lnTo>
                    <a:pt x="291" y="479"/>
                  </a:lnTo>
                  <a:lnTo>
                    <a:pt x="303" y="483"/>
                  </a:lnTo>
                  <a:lnTo>
                    <a:pt x="316" y="487"/>
                  </a:lnTo>
                  <a:lnTo>
                    <a:pt x="329" y="493"/>
                  </a:lnTo>
                  <a:lnTo>
                    <a:pt x="343" y="500"/>
                  </a:lnTo>
                  <a:lnTo>
                    <a:pt x="354" y="506"/>
                  </a:lnTo>
                  <a:lnTo>
                    <a:pt x="365" y="514"/>
                  </a:lnTo>
                  <a:lnTo>
                    <a:pt x="377" y="519"/>
                  </a:lnTo>
                  <a:lnTo>
                    <a:pt x="388" y="529"/>
                  </a:lnTo>
                  <a:lnTo>
                    <a:pt x="407" y="546"/>
                  </a:lnTo>
                  <a:lnTo>
                    <a:pt x="426" y="563"/>
                  </a:lnTo>
                  <a:lnTo>
                    <a:pt x="441" y="578"/>
                  </a:lnTo>
                  <a:lnTo>
                    <a:pt x="453" y="592"/>
                  </a:lnTo>
                  <a:lnTo>
                    <a:pt x="460" y="599"/>
                  </a:lnTo>
                  <a:lnTo>
                    <a:pt x="464" y="603"/>
                  </a:lnTo>
                  <a:lnTo>
                    <a:pt x="466" y="609"/>
                  </a:lnTo>
                  <a:lnTo>
                    <a:pt x="468" y="614"/>
                  </a:lnTo>
                  <a:lnTo>
                    <a:pt x="474" y="626"/>
                  </a:lnTo>
                  <a:lnTo>
                    <a:pt x="478" y="637"/>
                  </a:lnTo>
                  <a:lnTo>
                    <a:pt x="483" y="652"/>
                  </a:lnTo>
                  <a:lnTo>
                    <a:pt x="491" y="668"/>
                  </a:lnTo>
                  <a:lnTo>
                    <a:pt x="498" y="687"/>
                  </a:lnTo>
                  <a:lnTo>
                    <a:pt x="504" y="704"/>
                  </a:lnTo>
                  <a:lnTo>
                    <a:pt x="512" y="725"/>
                  </a:lnTo>
                  <a:lnTo>
                    <a:pt x="517" y="746"/>
                  </a:lnTo>
                  <a:lnTo>
                    <a:pt x="525" y="768"/>
                  </a:lnTo>
                  <a:lnTo>
                    <a:pt x="529" y="789"/>
                  </a:lnTo>
                  <a:lnTo>
                    <a:pt x="535" y="812"/>
                  </a:lnTo>
                  <a:lnTo>
                    <a:pt x="538" y="833"/>
                  </a:lnTo>
                  <a:lnTo>
                    <a:pt x="544" y="856"/>
                  </a:lnTo>
                  <a:lnTo>
                    <a:pt x="544" y="875"/>
                  </a:lnTo>
                  <a:lnTo>
                    <a:pt x="546" y="894"/>
                  </a:lnTo>
                  <a:lnTo>
                    <a:pt x="546" y="913"/>
                  </a:lnTo>
                  <a:lnTo>
                    <a:pt x="546" y="934"/>
                  </a:lnTo>
                  <a:lnTo>
                    <a:pt x="544" y="949"/>
                  </a:lnTo>
                  <a:lnTo>
                    <a:pt x="542" y="966"/>
                  </a:lnTo>
                  <a:lnTo>
                    <a:pt x="540" y="983"/>
                  </a:lnTo>
                  <a:lnTo>
                    <a:pt x="538" y="1000"/>
                  </a:lnTo>
                  <a:lnTo>
                    <a:pt x="535" y="1014"/>
                  </a:lnTo>
                  <a:lnTo>
                    <a:pt x="533" y="1027"/>
                  </a:lnTo>
                  <a:lnTo>
                    <a:pt x="529" y="1040"/>
                  </a:lnTo>
                  <a:lnTo>
                    <a:pt x="527" y="1054"/>
                  </a:lnTo>
                  <a:lnTo>
                    <a:pt x="525" y="1063"/>
                  </a:lnTo>
                  <a:lnTo>
                    <a:pt x="523" y="1075"/>
                  </a:lnTo>
                  <a:lnTo>
                    <a:pt x="523" y="1084"/>
                  </a:lnTo>
                  <a:lnTo>
                    <a:pt x="525" y="1095"/>
                  </a:lnTo>
                  <a:lnTo>
                    <a:pt x="525" y="1109"/>
                  </a:lnTo>
                  <a:lnTo>
                    <a:pt x="531" y="1122"/>
                  </a:lnTo>
                  <a:lnTo>
                    <a:pt x="538" y="1132"/>
                  </a:lnTo>
                  <a:lnTo>
                    <a:pt x="550" y="1143"/>
                  </a:lnTo>
                  <a:lnTo>
                    <a:pt x="559" y="1151"/>
                  </a:lnTo>
                  <a:lnTo>
                    <a:pt x="569" y="1162"/>
                  </a:lnTo>
                  <a:lnTo>
                    <a:pt x="576" y="1171"/>
                  </a:lnTo>
                  <a:lnTo>
                    <a:pt x="584" y="1185"/>
                  </a:lnTo>
                  <a:lnTo>
                    <a:pt x="588" y="1196"/>
                  </a:lnTo>
                  <a:lnTo>
                    <a:pt x="590" y="1211"/>
                  </a:lnTo>
                  <a:lnTo>
                    <a:pt x="590" y="1225"/>
                  </a:lnTo>
                  <a:lnTo>
                    <a:pt x="590" y="1240"/>
                  </a:lnTo>
                  <a:lnTo>
                    <a:pt x="586" y="1251"/>
                  </a:lnTo>
                  <a:lnTo>
                    <a:pt x="586" y="1263"/>
                  </a:lnTo>
                  <a:lnTo>
                    <a:pt x="584" y="1268"/>
                  </a:lnTo>
                  <a:lnTo>
                    <a:pt x="584" y="1272"/>
                  </a:lnTo>
                  <a:lnTo>
                    <a:pt x="704" y="1278"/>
                  </a:lnTo>
                  <a:lnTo>
                    <a:pt x="759" y="1341"/>
                  </a:lnTo>
                  <a:lnTo>
                    <a:pt x="766" y="1369"/>
                  </a:lnTo>
                  <a:lnTo>
                    <a:pt x="841" y="1413"/>
                  </a:lnTo>
                  <a:lnTo>
                    <a:pt x="879" y="1152"/>
                  </a:lnTo>
                  <a:lnTo>
                    <a:pt x="879" y="1149"/>
                  </a:lnTo>
                  <a:lnTo>
                    <a:pt x="879" y="1145"/>
                  </a:lnTo>
                  <a:lnTo>
                    <a:pt x="879" y="1137"/>
                  </a:lnTo>
                  <a:lnTo>
                    <a:pt x="879" y="1128"/>
                  </a:lnTo>
                  <a:lnTo>
                    <a:pt x="879" y="1114"/>
                  </a:lnTo>
                  <a:lnTo>
                    <a:pt x="881" y="1099"/>
                  </a:lnTo>
                  <a:lnTo>
                    <a:pt x="882" y="1082"/>
                  </a:lnTo>
                  <a:lnTo>
                    <a:pt x="884" y="1067"/>
                  </a:lnTo>
                  <a:lnTo>
                    <a:pt x="884" y="1046"/>
                  </a:lnTo>
                  <a:lnTo>
                    <a:pt x="884" y="1027"/>
                  </a:lnTo>
                  <a:lnTo>
                    <a:pt x="886" y="1006"/>
                  </a:lnTo>
                  <a:lnTo>
                    <a:pt x="888" y="985"/>
                  </a:lnTo>
                  <a:lnTo>
                    <a:pt x="888" y="962"/>
                  </a:lnTo>
                  <a:lnTo>
                    <a:pt x="888" y="941"/>
                  </a:lnTo>
                  <a:lnTo>
                    <a:pt x="890" y="921"/>
                  </a:lnTo>
                  <a:lnTo>
                    <a:pt x="892" y="902"/>
                  </a:lnTo>
                  <a:lnTo>
                    <a:pt x="892" y="879"/>
                  </a:lnTo>
                  <a:lnTo>
                    <a:pt x="892" y="860"/>
                  </a:lnTo>
                  <a:lnTo>
                    <a:pt x="892" y="843"/>
                  </a:lnTo>
                  <a:lnTo>
                    <a:pt x="894" y="825"/>
                  </a:lnTo>
                  <a:lnTo>
                    <a:pt x="894" y="808"/>
                  </a:lnTo>
                  <a:lnTo>
                    <a:pt x="896" y="793"/>
                  </a:lnTo>
                  <a:lnTo>
                    <a:pt x="896" y="778"/>
                  </a:lnTo>
                  <a:lnTo>
                    <a:pt x="898" y="767"/>
                  </a:lnTo>
                  <a:lnTo>
                    <a:pt x="898" y="751"/>
                  </a:lnTo>
                  <a:lnTo>
                    <a:pt x="898" y="738"/>
                  </a:lnTo>
                  <a:lnTo>
                    <a:pt x="900" y="727"/>
                  </a:lnTo>
                  <a:lnTo>
                    <a:pt x="901" y="715"/>
                  </a:lnTo>
                  <a:lnTo>
                    <a:pt x="901" y="704"/>
                  </a:lnTo>
                  <a:lnTo>
                    <a:pt x="905" y="692"/>
                  </a:lnTo>
                  <a:lnTo>
                    <a:pt x="907" y="681"/>
                  </a:lnTo>
                  <a:lnTo>
                    <a:pt x="913" y="671"/>
                  </a:lnTo>
                  <a:lnTo>
                    <a:pt x="913" y="660"/>
                  </a:lnTo>
                  <a:lnTo>
                    <a:pt x="917" y="649"/>
                  </a:lnTo>
                  <a:lnTo>
                    <a:pt x="919" y="639"/>
                  </a:lnTo>
                  <a:lnTo>
                    <a:pt x="924" y="630"/>
                  </a:lnTo>
                  <a:lnTo>
                    <a:pt x="932" y="613"/>
                  </a:lnTo>
                  <a:lnTo>
                    <a:pt x="941" y="599"/>
                  </a:lnTo>
                  <a:lnTo>
                    <a:pt x="947" y="586"/>
                  </a:lnTo>
                  <a:lnTo>
                    <a:pt x="953" y="576"/>
                  </a:lnTo>
                  <a:lnTo>
                    <a:pt x="957" y="571"/>
                  </a:lnTo>
                  <a:lnTo>
                    <a:pt x="960" y="571"/>
                  </a:lnTo>
                  <a:lnTo>
                    <a:pt x="989" y="649"/>
                  </a:lnTo>
                  <a:lnTo>
                    <a:pt x="993" y="643"/>
                  </a:lnTo>
                  <a:lnTo>
                    <a:pt x="1004" y="630"/>
                  </a:lnTo>
                  <a:lnTo>
                    <a:pt x="1010" y="618"/>
                  </a:lnTo>
                  <a:lnTo>
                    <a:pt x="1016" y="607"/>
                  </a:lnTo>
                  <a:lnTo>
                    <a:pt x="1017" y="590"/>
                  </a:lnTo>
                  <a:lnTo>
                    <a:pt x="1021" y="575"/>
                  </a:lnTo>
                  <a:lnTo>
                    <a:pt x="1019" y="563"/>
                  </a:lnTo>
                  <a:lnTo>
                    <a:pt x="1017" y="554"/>
                  </a:lnTo>
                  <a:lnTo>
                    <a:pt x="1016" y="542"/>
                  </a:lnTo>
                  <a:lnTo>
                    <a:pt x="1016" y="533"/>
                  </a:lnTo>
                  <a:lnTo>
                    <a:pt x="1012" y="521"/>
                  </a:lnTo>
                  <a:lnTo>
                    <a:pt x="1010" y="510"/>
                  </a:lnTo>
                  <a:lnTo>
                    <a:pt x="1006" y="500"/>
                  </a:lnTo>
                  <a:lnTo>
                    <a:pt x="1004" y="491"/>
                  </a:lnTo>
                  <a:lnTo>
                    <a:pt x="998" y="472"/>
                  </a:lnTo>
                  <a:lnTo>
                    <a:pt x="993" y="460"/>
                  </a:lnTo>
                  <a:lnTo>
                    <a:pt x="989" y="451"/>
                  </a:lnTo>
                  <a:lnTo>
                    <a:pt x="989" y="449"/>
                  </a:lnTo>
                  <a:lnTo>
                    <a:pt x="919" y="377"/>
                  </a:lnTo>
                  <a:lnTo>
                    <a:pt x="744" y="0"/>
                  </a:lnTo>
                  <a:lnTo>
                    <a:pt x="698" y="38"/>
                  </a:lnTo>
                  <a:lnTo>
                    <a:pt x="698" y="38"/>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6" name="Freeform 190">
              <a:extLst>
                <a:ext uri="{FF2B5EF4-FFF2-40B4-BE49-F238E27FC236}">
                  <a16:creationId xmlns:a16="http://schemas.microsoft.com/office/drawing/2014/main" id="{7CEF983C-787B-9B42-B254-D17C1EF0210C}"/>
                </a:ext>
              </a:extLst>
            </p:cNvPr>
            <p:cNvSpPr>
              <a:spLocks/>
            </p:cNvSpPr>
            <p:nvPr/>
          </p:nvSpPr>
          <p:spPr bwMode="auto">
            <a:xfrm>
              <a:off x="4018" y="2892"/>
              <a:ext cx="105" cy="552"/>
            </a:xfrm>
            <a:custGeom>
              <a:avLst/>
              <a:gdLst>
                <a:gd name="T0" fmla="*/ 160 w 209"/>
                <a:gd name="T1" fmla="*/ 13 h 1104"/>
                <a:gd name="T2" fmla="*/ 173 w 209"/>
                <a:gd name="T3" fmla="*/ 40 h 1104"/>
                <a:gd name="T4" fmla="*/ 180 w 209"/>
                <a:gd name="T5" fmla="*/ 87 h 1104"/>
                <a:gd name="T6" fmla="*/ 184 w 209"/>
                <a:gd name="T7" fmla="*/ 133 h 1104"/>
                <a:gd name="T8" fmla="*/ 184 w 209"/>
                <a:gd name="T9" fmla="*/ 158 h 1104"/>
                <a:gd name="T10" fmla="*/ 146 w 209"/>
                <a:gd name="T11" fmla="*/ 237 h 1104"/>
                <a:gd name="T12" fmla="*/ 160 w 209"/>
                <a:gd name="T13" fmla="*/ 277 h 1104"/>
                <a:gd name="T14" fmla="*/ 175 w 209"/>
                <a:gd name="T15" fmla="*/ 332 h 1104"/>
                <a:gd name="T16" fmla="*/ 190 w 209"/>
                <a:gd name="T17" fmla="*/ 397 h 1104"/>
                <a:gd name="T18" fmla="*/ 203 w 209"/>
                <a:gd name="T19" fmla="*/ 462 h 1104"/>
                <a:gd name="T20" fmla="*/ 207 w 209"/>
                <a:gd name="T21" fmla="*/ 521 h 1104"/>
                <a:gd name="T22" fmla="*/ 209 w 209"/>
                <a:gd name="T23" fmla="*/ 576 h 1104"/>
                <a:gd name="T24" fmla="*/ 205 w 209"/>
                <a:gd name="T25" fmla="*/ 627 h 1104"/>
                <a:gd name="T26" fmla="*/ 201 w 209"/>
                <a:gd name="T27" fmla="*/ 677 h 1104"/>
                <a:gd name="T28" fmla="*/ 198 w 209"/>
                <a:gd name="T29" fmla="*/ 724 h 1104"/>
                <a:gd name="T30" fmla="*/ 194 w 209"/>
                <a:gd name="T31" fmla="*/ 770 h 1104"/>
                <a:gd name="T32" fmla="*/ 194 w 209"/>
                <a:gd name="T33" fmla="*/ 813 h 1104"/>
                <a:gd name="T34" fmla="*/ 194 w 209"/>
                <a:gd name="T35" fmla="*/ 853 h 1104"/>
                <a:gd name="T36" fmla="*/ 194 w 209"/>
                <a:gd name="T37" fmla="*/ 880 h 1104"/>
                <a:gd name="T38" fmla="*/ 196 w 209"/>
                <a:gd name="T39" fmla="*/ 905 h 1104"/>
                <a:gd name="T40" fmla="*/ 6 w 209"/>
                <a:gd name="T41" fmla="*/ 1032 h 1104"/>
                <a:gd name="T42" fmla="*/ 4 w 209"/>
                <a:gd name="T43" fmla="*/ 1005 h 1104"/>
                <a:gd name="T44" fmla="*/ 2 w 209"/>
                <a:gd name="T45" fmla="*/ 950 h 1104"/>
                <a:gd name="T46" fmla="*/ 0 w 209"/>
                <a:gd name="T47" fmla="*/ 884 h 1104"/>
                <a:gd name="T48" fmla="*/ 0 w 209"/>
                <a:gd name="T49" fmla="*/ 808 h 1104"/>
                <a:gd name="T50" fmla="*/ 2 w 209"/>
                <a:gd name="T51" fmla="*/ 739 h 1104"/>
                <a:gd name="T52" fmla="*/ 2 w 209"/>
                <a:gd name="T53" fmla="*/ 673 h 1104"/>
                <a:gd name="T54" fmla="*/ 6 w 209"/>
                <a:gd name="T55" fmla="*/ 619 h 1104"/>
                <a:gd name="T56" fmla="*/ 9 w 209"/>
                <a:gd name="T57" fmla="*/ 572 h 1104"/>
                <a:gd name="T58" fmla="*/ 17 w 209"/>
                <a:gd name="T59" fmla="*/ 532 h 1104"/>
                <a:gd name="T60" fmla="*/ 23 w 209"/>
                <a:gd name="T61" fmla="*/ 490 h 1104"/>
                <a:gd name="T62" fmla="*/ 30 w 209"/>
                <a:gd name="T63" fmla="*/ 450 h 1104"/>
                <a:gd name="T64" fmla="*/ 36 w 209"/>
                <a:gd name="T65" fmla="*/ 410 h 1104"/>
                <a:gd name="T66" fmla="*/ 44 w 209"/>
                <a:gd name="T67" fmla="*/ 372 h 1104"/>
                <a:gd name="T68" fmla="*/ 51 w 209"/>
                <a:gd name="T69" fmla="*/ 334 h 1104"/>
                <a:gd name="T70" fmla="*/ 61 w 209"/>
                <a:gd name="T71" fmla="*/ 298 h 1104"/>
                <a:gd name="T72" fmla="*/ 76 w 209"/>
                <a:gd name="T73" fmla="*/ 260 h 1104"/>
                <a:gd name="T74" fmla="*/ 103 w 209"/>
                <a:gd name="T75" fmla="*/ 218 h 1104"/>
                <a:gd name="T76" fmla="*/ 53 w 209"/>
                <a:gd name="T77" fmla="*/ 119 h 1104"/>
                <a:gd name="T78" fmla="*/ 68 w 209"/>
                <a:gd name="T79" fmla="*/ 89 h 1104"/>
                <a:gd name="T80" fmla="*/ 93 w 209"/>
                <a:gd name="T81" fmla="*/ 61 h 1104"/>
                <a:gd name="T82" fmla="*/ 120 w 209"/>
                <a:gd name="T83" fmla="*/ 24 h 1104"/>
                <a:gd name="T84" fmla="*/ 150 w 209"/>
                <a:gd name="T85"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104">
                  <a:moveTo>
                    <a:pt x="150" y="0"/>
                  </a:moveTo>
                  <a:lnTo>
                    <a:pt x="152" y="2"/>
                  </a:lnTo>
                  <a:lnTo>
                    <a:pt x="160" y="13"/>
                  </a:lnTo>
                  <a:lnTo>
                    <a:pt x="163" y="19"/>
                  </a:lnTo>
                  <a:lnTo>
                    <a:pt x="169" y="28"/>
                  </a:lnTo>
                  <a:lnTo>
                    <a:pt x="173" y="40"/>
                  </a:lnTo>
                  <a:lnTo>
                    <a:pt x="179" y="55"/>
                  </a:lnTo>
                  <a:lnTo>
                    <a:pt x="179" y="70"/>
                  </a:lnTo>
                  <a:lnTo>
                    <a:pt x="180" y="87"/>
                  </a:lnTo>
                  <a:lnTo>
                    <a:pt x="182" y="102"/>
                  </a:lnTo>
                  <a:lnTo>
                    <a:pt x="184" y="119"/>
                  </a:lnTo>
                  <a:lnTo>
                    <a:pt x="184" y="133"/>
                  </a:lnTo>
                  <a:lnTo>
                    <a:pt x="184" y="146"/>
                  </a:lnTo>
                  <a:lnTo>
                    <a:pt x="184" y="154"/>
                  </a:lnTo>
                  <a:lnTo>
                    <a:pt x="184" y="158"/>
                  </a:lnTo>
                  <a:lnTo>
                    <a:pt x="141" y="216"/>
                  </a:lnTo>
                  <a:lnTo>
                    <a:pt x="141" y="220"/>
                  </a:lnTo>
                  <a:lnTo>
                    <a:pt x="146" y="237"/>
                  </a:lnTo>
                  <a:lnTo>
                    <a:pt x="150" y="249"/>
                  </a:lnTo>
                  <a:lnTo>
                    <a:pt x="154" y="262"/>
                  </a:lnTo>
                  <a:lnTo>
                    <a:pt x="160" y="277"/>
                  </a:lnTo>
                  <a:lnTo>
                    <a:pt x="165" y="296"/>
                  </a:lnTo>
                  <a:lnTo>
                    <a:pt x="169" y="313"/>
                  </a:lnTo>
                  <a:lnTo>
                    <a:pt x="175" y="332"/>
                  </a:lnTo>
                  <a:lnTo>
                    <a:pt x="180" y="353"/>
                  </a:lnTo>
                  <a:lnTo>
                    <a:pt x="186" y="376"/>
                  </a:lnTo>
                  <a:lnTo>
                    <a:pt x="190" y="397"/>
                  </a:lnTo>
                  <a:lnTo>
                    <a:pt x="196" y="418"/>
                  </a:lnTo>
                  <a:lnTo>
                    <a:pt x="199" y="439"/>
                  </a:lnTo>
                  <a:lnTo>
                    <a:pt x="203" y="462"/>
                  </a:lnTo>
                  <a:lnTo>
                    <a:pt x="205" y="481"/>
                  </a:lnTo>
                  <a:lnTo>
                    <a:pt x="207" y="502"/>
                  </a:lnTo>
                  <a:lnTo>
                    <a:pt x="207" y="521"/>
                  </a:lnTo>
                  <a:lnTo>
                    <a:pt x="209" y="542"/>
                  </a:lnTo>
                  <a:lnTo>
                    <a:pt x="209" y="559"/>
                  </a:lnTo>
                  <a:lnTo>
                    <a:pt x="209" y="576"/>
                  </a:lnTo>
                  <a:lnTo>
                    <a:pt x="209" y="593"/>
                  </a:lnTo>
                  <a:lnTo>
                    <a:pt x="209" y="612"/>
                  </a:lnTo>
                  <a:lnTo>
                    <a:pt x="205" y="627"/>
                  </a:lnTo>
                  <a:lnTo>
                    <a:pt x="205" y="644"/>
                  </a:lnTo>
                  <a:lnTo>
                    <a:pt x="201" y="659"/>
                  </a:lnTo>
                  <a:lnTo>
                    <a:pt x="201" y="677"/>
                  </a:lnTo>
                  <a:lnTo>
                    <a:pt x="199" y="692"/>
                  </a:lnTo>
                  <a:lnTo>
                    <a:pt x="198" y="709"/>
                  </a:lnTo>
                  <a:lnTo>
                    <a:pt x="198" y="724"/>
                  </a:lnTo>
                  <a:lnTo>
                    <a:pt x="198" y="741"/>
                  </a:lnTo>
                  <a:lnTo>
                    <a:pt x="196" y="754"/>
                  </a:lnTo>
                  <a:lnTo>
                    <a:pt x="194" y="770"/>
                  </a:lnTo>
                  <a:lnTo>
                    <a:pt x="194" y="785"/>
                  </a:lnTo>
                  <a:lnTo>
                    <a:pt x="194" y="800"/>
                  </a:lnTo>
                  <a:lnTo>
                    <a:pt x="194" y="813"/>
                  </a:lnTo>
                  <a:lnTo>
                    <a:pt x="194" y="827"/>
                  </a:lnTo>
                  <a:lnTo>
                    <a:pt x="194" y="840"/>
                  </a:lnTo>
                  <a:lnTo>
                    <a:pt x="194" y="853"/>
                  </a:lnTo>
                  <a:lnTo>
                    <a:pt x="194" y="863"/>
                  </a:lnTo>
                  <a:lnTo>
                    <a:pt x="194" y="872"/>
                  </a:lnTo>
                  <a:lnTo>
                    <a:pt x="194" y="880"/>
                  </a:lnTo>
                  <a:lnTo>
                    <a:pt x="194" y="889"/>
                  </a:lnTo>
                  <a:lnTo>
                    <a:pt x="194" y="899"/>
                  </a:lnTo>
                  <a:lnTo>
                    <a:pt x="196" y="905"/>
                  </a:lnTo>
                  <a:lnTo>
                    <a:pt x="175" y="1104"/>
                  </a:lnTo>
                  <a:lnTo>
                    <a:pt x="8" y="1036"/>
                  </a:lnTo>
                  <a:lnTo>
                    <a:pt x="6" y="1032"/>
                  </a:lnTo>
                  <a:lnTo>
                    <a:pt x="6" y="1026"/>
                  </a:lnTo>
                  <a:lnTo>
                    <a:pt x="4" y="1017"/>
                  </a:lnTo>
                  <a:lnTo>
                    <a:pt x="4" y="1005"/>
                  </a:lnTo>
                  <a:lnTo>
                    <a:pt x="2" y="988"/>
                  </a:lnTo>
                  <a:lnTo>
                    <a:pt x="2" y="971"/>
                  </a:lnTo>
                  <a:lnTo>
                    <a:pt x="2" y="950"/>
                  </a:lnTo>
                  <a:lnTo>
                    <a:pt x="2" y="931"/>
                  </a:lnTo>
                  <a:lnTo>
                    <a:pt x="0" y="907"/>
                  </a:lnTo>
                  <a:lnTo>
                    <a:pt x="0" y="884"/>
                  </a:lnTo>
                  <a:lnTo>
                    <a:pt x="0" y="859"/>
                  </a:lnTo>
                  <a:lnTo>
                    <a:pt x="0" y="834"/>
                  </a:lnTo>
                  <a:lnTo>
                    <a:pt x="0" y="808"/>
                  </a:lnTo>
                  <a:lnTo>
                    <a:pt x="0" y="785"/>
                  </a:lnTo>
                  <a:lnTo>
                    <a:pt x="0" y="760"/>
                  </a:lnTo>
                  <a:lnTo>
                    <a:pt x="2" y="739"/>
                  </a:lnTo>
                  <a:lnTo>
                    <a:pt x="2" y="715"/>
                  </a:lnTo>
                  <a:lnTo>
                    <a:pt x="2" y="694"/>
                  </a:lnTo>
                  <a:lnTo>
                    <a:pt x="2" y="673"/>
                  </a:lnTo>
                  <a:lnTo>
                    <a:pt x="4" y="656"/>
                  </a:lnTo>
                  <a:lnTo>
                    <a:pt x="4" y="637"/>
                  </a:lnTo>
                  <a:lnTo>
                    <a:pt x="6" y="619"/>
                  </a:lnTo>
                  <a:lnTo>
                    <a:pt x="8" y="602"/>
                  </a:lnTo>
                  <a:lnTo>
                    <a:pt x="9" y="589"/>
                  </a:lnTo>
                  <a:lnTo>
                    <a:pt x="9" y="572"/>
                  </a:lnTo>
                  <a:lnTo>
                    <a:pt x="13" y="559"/>
                  </a:lnTo>
                  <a:lnTo>
                    <a:pt x="13" y="543"/>
                  </a:lnTo>
                  <a:lnTo>
                    <a:pt x="17" y="532"/>
                  </a:lnTo>
                  <a:lnTo>
                    <a:pt x="19" y="517"/>
                  </a:lnTo>
                  <a:lnTo>
                    <a:pt x="21" y="504"/>
                  </a:lnTo>
                  <a:lnTo>
                    <a:pt x="23" y="490"/>
                  </a:lnTo>
                  <a:lnTo>
                    <a:pt x="27" y="479"/>
                  </a:lnTo>
                  <a:lnTo>
                    <a:pt x="27" y="464"/>
                  </a:lnTo>
                  <a:lnTo>
                    <a:pt x="30" y="450"/>
                  </a:lnTo>
                  <a:lnTo>
                    <a:pt x="30" y="437"/>
                  </a:lnTo>
                  <a:lnTo>
                    <a:pt x="34" y="424"/>
                  </a:lnTo>
                  <a:lnTo>
                    <a:pt x="36" y="410"/>
                  </a:lnTo>
                  <a:lnTo>
                    <a:pt x="38" y="397"/>
                  </a:lnTo>
                  <a:lnTo>
                    <a:pt x="40" y="384"/>
                  </a:lnTo>
                  <a:lnTo>
                    <a:pt x="44" y="372"/>
                  </a:lnTo>
                  <a:lnTo>
                    <a:pt x="46" y="359"/>
                  </a:lnTo>
                  <a:lnTo>
                    <a:pt x="49" y="346"/>
                  </a:lnTo>
                  <a:lnTo>
                    <a:pt x="51" y="334"/>
                  </a:lnTo>
                  <a:lnTo>
                    <a:pt x="55" y="323"/>
                  </a:lnTo>
                  <a:lnTo>
                    <a:pt x="57" y="310"/>
                  </a:lnTo>
                  <a:lnTo>
                    <a:pt x="61" y="298"/>
                  </a:lnTo>
                  <a:lnTo>
                    <a:pt x="65" y="289"/>
                  </a:lnTo>
                  <a:lnTo>
                    <a:pt x="70" y="279"/>
                  </a:lnTo>
                  <a:lnTo>
                    <a:pt x="76" y="260"/>
                  </a:lnTo>
                  <a:lnTo>
                    <a:pt x="85" y="243"/>
                  </a:lnTo>
                  <a:lnTo>
                    <a:pt x="93" y="230"/>
                  </a:lnTo>
                  <a:lnTo>
                    <a:pt x="103" y="218"/>
                  </a:lnTo>
                  <a:lnTo>
                    <a:pt x="116" y="203"/>
                  </a:lnTo>
                  <a:lnTo>
                    <a:pt x="123" y="199"/>
                  </a:lnTo>
                  <a:lnTo>
                    <a:pt x="53" y="119"/>
                  </a:lnTo>
                  <a:lnTo>
                    <a:pt x="55" y="114"/>
                  </a:lnTo>
                  <a:lnTo>
                    <a:pt x="65" y="100"/>
                  </a:lnTo>
                  <a:lnTo>
                    <a:pt x="68" y="89"/>
                  </a:lnTo>
                  <a:lnTo>
                    <a:pt x="76" y="80"/>
                  </a:lnTo>
                  <a:lnTo>
                    <a:pt x="84" y="70"/>
                  </a:lnTo>
                  <a:lnTo>
                    <a:pt x="93" y="61"/>
                  </a:lnTo>
                  <a:lnTo>
                    <a:pt x="101" y="47"/>
                  </a:lnTo>
                  <a:lnTo>
                    <a:pt x="110" y="36"/>
                  </a:lnTo>
                  <a:lnTo>
                    <a:pt x="120" y="24"/>
                  </a:lnTo>
                  <a:lnTo>
                    <a:pt x="129" y="17"/>
                  </a:lnTo>
                  <a:lnTo>
                    <a:pt x="142" y="4"/>
                  </a:lnTo>
                  <a:lnTo>
                    <a:pt x="150" y="0"/>
                  </a:lnTo>
                  <a:lnTo>
                    <a:pt x="15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7" name="Freeform 191">
              <a:extLst>
                <a:ext uri="{FF2B5EF4-FFF2-40B4-BE49-F238E27FC236}">
                  <a16:creationId xmlns:a16="http://schemas.microsoft.com/office/drawing/2014/main" id="{C4DF5932-1BF2-1449-88DE-E70E0291C348}"/>
                </a:ext>
              </a:extLst>
            </p:cNvPr>
            <p:cNvSpPr>
              <a:spLocks/>
            </p:cNvSpPr>
            <p:nvPr/>
          </p:nvSpPr>
          <p:spPr bwMode="auto">
            <a:xfrm>
              <a:off x="4415" y="2735"/>
              <a:ext cx="1008" cy="945"/>
            </a:xfrm>
            <a:custGeom>
              <a:avLst/>
              <a:gdLst>
                <a:gd name="T0" fmla="*/ 171 w 2016"/>
                <a:gd name="T1" fmla="*/ 15 h 1890"/>
                <a:gd name="T2" fmla="*/ 247 w 2016"/>
                <a:gd name="T3" fmla="*/ 0 h 1890"/>
                <a:gd name="T4" fmla="*/ 1243 w 2016"/>
                <a:gd name="T5" fmla="*/ 29 h 1890"/>
                <a:gd name="T6" fmla="*/ 1473 w 2016"/>
                <a:gd name="T7" fmla="*/ 183 h 1890"/>
                <a:gd name="T8" fmla="*/ 1591 w 2016"/>
                <a:gd name="T9" fmla="*/ 656 h 1890"/>
                <a:gd name="T10" fmla="*/ 2016 w 2016"/>
                <a:gd name="T11" fmla="*/ 1021 h 1890"/>
                <a:gd name="T12" fmla="*/ 1535 w 2016"/>
                <a:gd name="T13" fmla="*/ 1082 h 1890"/>
                <a:gd name="T14" fmla="*/ 1322 w 2016"/>
                <a:gd name="T15" fmla="*/ 1726 h 1890"/>
                <a:gd name="T16" fmla="*/ 1271 w 2016"/>
                <a:gd name="T17" fmla="*/ 1757 h 1890"/>
                <a:gd name="T18" fmla="*/ 1399 w 2016"/>
                <a:gd name="T19" fmla="*/ 1831 h 1890"/>
                <a:gd name="T20" fmla="*/ 1220 w 2016"/>
                <a:gd name="T21" fmla="*/ 1890 h 1890"/>
                <a:gd name="T22" fmla="*/ 1214 w 2016"/>
                <a:gd name="T23" fmla="*/ 1886 h 1890"/>
                <a:gd name="T24" fmla="*/ 1201 w 2016"/>
                <a:gd name="T25" fmla="*/ 1886 h 1890"/>
                <a:gd name="T26" fmla="*/ 1180 w 2016"/>
                <a:gd name="T27" fmla="*/ 1884 h 1890"/>
                <a:gd name="T28" fmla="*/ 1155 w 2016"/>
                <a:gd name="T29" fmla="*/ 1884 h 1890"/>
                <a:gd name="T30" fmla="*/ 1121 w 2016"/>
                <a:gd name="T31" fmla="*/ 1880 h 1890"/>
                <a:gd name="T32" fmla="*/ 1085 w 2016"/>
                <a:gd name="T33" fmla="*/ 1876 h 1890"/>
                <a:gd name="T34" fmla="*/ 1045 w 2016"/>
                <a:gd name="T35" fmla="*/ 1875 h 1890"/>
                <a:gd name="T36" fmla="*/ 1003 w 2016"/>
                <a:gd name="T37" fmla="*/ 1875 h 1890"/>
                <a:gd name="T38" fmla="*/ 958 w 2016"/>
                <a:gd name="T39" fmla="*/ 1871 h 1890"/>
                <a:gd name="T40" fmla="*/ 912 w 2016"/>
                <a:gd name="T41" fmla="*/ 1867 h 1890"/>
                <a:gd name="T42" fmla="*/ 864 w 2016"/>
                <a:gd name="T43" fmla="*/ 1863 h 1890"/>
                <a:gd name="T44" fmla="*/ 821 w 2016"/>
                <a:gd name="T45" fmla="*/ 1859 h 1890"/>
                <a:gd name="T46" fmla="*/ 777 w 2016"/>
                <a:gd name="T47" fmla="*/ 1857 h 1890"/>
                <a:gd name="T48" fmla="*/ 739 w 2016"/>
                <a:gd name="T49" fmla="*/ 1854 h 1890"/>
                <a:gd name="T50" fmla="*/ 703 w 2016"/>
                <a:gd name="T51" fmla="*/ 1848 h 1890"/>
                <a:gd name="T52" fmla="*/ 672 w 2016"/>
                <a:gd name="T53" fmla="*/ 1848 h 1890"/>
                <a:gd name="T54" fmla="*/ 642 w 2016"/>
                <a:gd name="T55" fmla="*/ 1840 h 1890"/>
                <a:gd name="T56" fmla="*/ 613 w 2016"/>
                <a:gd name="T57" fmla="*/ 1831 h 1890"/>
                <a:gd name="T58" fmla="*/ 585 w 2016"/>
                <a:gd name="T59" fmla="*/ 1819 h 1890"/>
                <a:gd name="T60" fmla="*/ 560 w 2016"/>
                <a:gd name="T61" fmla="*/ 1806 h 1890"/>
                <a:gd name="T62" fmla="*/ 534 w 2016"/>
                <a:gd name="T63" fmla="*/ 1789 h 1890"/>
                <a:gd name="T64" fmla="*/ 511 w 2016"/>
                <a:gd name="T65" fmla="*/ 1776 h 1890"/>
                <a:gd name="T66" fmla="*/ 488 w 2016"/>
                <a:gd name="T67" fmla="*/ 1760 h 1890"/>
                <a:gd name="T68" fmla="*/ 469 w 2016"/>
                <a:gd name="T69" fmla="*/ 1743 h 1890"/>
                <a:gd name="T70" fmla="*/ 448 w 2016"/>
                <a:gd name="T71" fmla="*/ 1726 h 1890"/>
                <a:gd name="T72" fmla="*/ 431 w 2016"/>
                <a:gd name="T73" fmla="*/ 1709 h 1890"/>
                <a:gd name="T74" fmla="*/ 416 w 2016"/>
                <a:gd name="T75" fmla="*/ 1696 h 1890"/>
                <a:gd name="T76" fmla="*/ 406 w 2016"/>
                <a:gd name="T77" fmla="*/ 1683 h 1890"/>
                <a:gd name="T78" fmla="*/ 395 w 2016"/>
                <a:gd name="T79" fmla="*/ 1671 h 1890"/>
                <a:gd name="T80" fmla="*/ 389 w 2016"/>
                <a:gd name="T81" fmla="*/ 1664 h 1890"/>
                <a:gd name="T82" fmla="*/ 384 w 2016"/>
                <a:gd name="T83" fmla="*/ 1658 h 1890"/>
                <a:gd name="T84" fmla="*/ 393 w 2016"/>
                <a:gd name="T85" fmla="*/ 1504 h 1890"/>
                <a:gd name="T86" fmla="*/ 429 w 2016"/>
                <a:gd name="T87" fmla="*/ 1032 h 1890"/>
                <a:gd name="T88" fmla="*/ 0 w 2016"/>
                <a:gd name="T89" fmla="*/ 1042 h 1890"/>
                <a:gd name="T90" fmla="*/ 171 w 2016"/>
                <a:gd name="T91" fmla="*/ 15 h 1890"/>
                <a:gd name="T92" fmla="*/ 171 w 2016"/>
                <a:gd name="T93" fmla="*/ 15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16" h="1890">
                  <a:moveTo>
                    <a:pt x="171" y="15"/>
                  </a:moveTo>
                  <a:lnTo>
                    <a:pt x="247" y="0"/>
                  </a:lnTo>
                  <a:lnTo>
                    <a:pt x="1243" y="29"/>
                  </a:lnTo>
                  <a:lnTo>
                    <a:pt x="1473" y="183"/>
                  </a:lnTo>
                  <a:lnTo>
                    <a:pt x="1591" y="656"/>
                  </a:lnTo>
                  <a:lnTo>
                    <a:pt x="2016" y="1021"/>
                  </a:lnTo>
                  <a:lnTo>
                    <a:pt x="1535" y="1082"/>
                  </a:lnTo>
                  <a:lnTo>
                    <a:pt x="1322" y="1726"/>
                  </a:lnTo>
                  <a:lnTo>
                    <a:pt x="1271" y="1757"/>
                  </a:lnTo>
                  <a:lnTo>
                    <a:pt x="1399" y="1831"/>
                  </a:lnTo>
                  <a:lnTo>
                    <a:pt x="1220" y="1890"/>
                  </a:lnTo>
                  <a:lnTo>
                    <a:pt x="1214" y="1886"/>
                  </a:lnTo>
                  <a:lnTo>
                    <a:pt x="1201" y="1886"/>
                  </a:lnTo>
                  <a:lnTo>
                    <a:pt x="1180" y="1884"/>
                  </a:lnTo>
                  <a:lnTo>
                    <a:pt x="1155" y="1884"/>
                  </a:lnTo>
                  <a:lnTo>
                    <a:pt x="1121" y="1880"/>
                  </a:lnTo>
                  <a:lnTo>
                    <a:pt x="1085" y="1876"/>
                  </a:lnTo>
                  <a:lnTo>
                    <a:pt x="1045" y="1875"/>
                  </a:lnTo>
                  <a:lnTo>
                    <a:pt x="1003" y="1875"/>
                  </a:lnTo>
                  <a:lnTo>
                    <a:pt x="958" y="1871"/>
                  </a:lnTo>
                  <a:lnTo>
                    <a:pt x="912" y="1867"/>
                  </a:lnTo>
                  <a:lnTo>
                    <a:pt x="864" y="1863"/>
                  </a:lnTo>
                  <a:lnTo>
                    <a:pt x="821" y="1859"/>
                  </a:lnTo>
                  <a:lnTo>
                    <a:pt x="777" y="1857"/>
                  </a:lnTo>
                  <a:lnTo>
                    <a:pt x="739" y="1854"/>
                  </a:lnTo>
                  <a:lnTo>
                    <a:pt x="703" y="1848"/>
                  </a:lnTo>
                  <a:lnTo>
                    <a:pt x="672" y="1848"/>
                  </a:lnTo>
                  <a:lnTo>
                    <a:pt x="642" y="1840"/>
                  </a:lnTo>
                  <a:lnTo>
                    <a:pt x="613" y="1831"/>
                  </a:lnTo>
                  <a:lnTo>
                    <a:pt x="585" y="1819"/>
                  </a:lnTo>
                  <a:lnTo>
                    <a:pt x="560" y="1806"/>
                  </a:lnTo>
                  <a:lnTo>
                    <a:pt x="534" y="1789"/>
                  </a:lnTo>
                  <a:lnTo>
                    <a:pt x="511" y="1776"/>
                  </a:lnTo>
                  <a:lnTo>
                    <a:pt x="488" y="1760"/>
                  </a:lnTo>
                  <a:lnTo>
                    <a:pt x="469" y="1743"/>
                  </a:lnTo>
                  <a:lnTo>
                    <a:pt x="448" y="1726"/>
                  </a:lnTo>
                  <a:lnTo>
                    <a:pt x="431" y="1709"/>
                  </a:lnTo>
                  <a:lnTo>
                    <a:pt x="416" y="1696"/>
                  </a:lnTo>
                  <a:lnTo>
                    <a:pt x="406" y="1683"/>
                  </a:lnTo>
                  <a:lnTo>
                    <a:pt x="395" y="1671"/>
                  </a:lnTo>
                  <a:lnTo>
                    <a:pt x="389" y="1664"/>
                  </a:lnTo>
                  <a:lnTo>
                    <a:pt x="384" y="1658"/>
                  </a:lnTo>
                  <a:lnTo>
                    <a:pt x="393" y="1504"/>
                  </a:lnTo>
                  <a:lnTo>
                    <a:pt x="429" y="1032"/>
                  </a:lnTo>
                  <a:lnTo>
                    <a:pt x="0" y="1042"/>
                  </a:lnTo>
                  <a:lnTo>
                    <a:pt x="171" y="15"/>
                  </a:lnTo>
                  <a:lnTo>
                    <a:pt x="171" y="1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8" name="Freeform 192">
              <a:extLst>
                <a:ext uri="{FF2B5EF4-FFF2-40B4-BE49-F238E27FC236}">
                  <a16:creationId xmlns:a16="http://schemas.microsoft.com/office/drawing/2014/main" id="{93FA8473-606E-5E49-9333-505586ED26E3}"/>
                </a:ext>
              </a:extLst>
            </p:cNvPr>
            <p:cNvSpPr>
              <a:spLocks/>
            </p:cNvSpPr>
            <p:nvPr/>
          </p:nvSpPr>
          <p:spPr bwMode="auto">
            <a:xfrm>
              <a:off x="4052" y="3445"/>
              <a:ext cx="588" cy="171"/>
            </a:xfrm>
            <a:custGeom>
              <a:avLst/>
              <a:gdLst>
                <a:gd name="T0" fmla="*/ 75 w 1177"/>
                <a:gd name="T1" fmla="*/ 69 h 342"/>
                <a:gd name="T2" fmla="*/ 0 w 1177"/>
                <a:gd name="T3" fmla="*/ 101 h 342"/>
                <a:gd name="T4" fmla="*/ 27 w 1177"/>
                <a:gd name="T5" fmla="*/ 200 h 342"/>
                <a:gd name="T6" fmla="*/ 97 w 1177"/>
                <a:gd name="T7" fmla="*/ 238 h 342"/>
                <a:gd name="T8" fmla="*/ 392 w 1177"/>
                <a:gd name="T9" fmla="*/ 314 h 342"/>
                <a:gd name="T10" fmla="*/ 565 w 1177"/>
                <a:gd name="T11" fmla="*/ 342 h 342"/>
                <a:gd name="T12" fmla="*/ 1099 w 1177"/>
                <a:gd name="T13" fmla="*/ 179 h 342"/>
                <a:gd name="T14" fmla="*/ 1177 w 1177"/>
                <a:gd name="T15" fmla="*/ 162 h 342"/>
                <a:gd name="T16" fmla="*/ 1177 w 1177"/>
                <a:gd name="T17" fmla="*/ 129 h 342"/>
                <a:gd name="T18" fmla="*/ 681 w 1177"/>
                <a:gd name="T19" fmla="*/ 0 h 342"/>
                <a:gd name="T20" fmla="*/ 677 w 1177"/>
                <a:gd name="T21" fmla="*/ 0 h 342"/>
                <a:gd name="T22" fmla="*/ 671 w 1177"/>
                <a:gd name="T23" fmla="*/ 4 h 342"/>
                <a:gd name="T24" fmla="*/ 658 w 1177"/>
                <a:gd name="T25" fmla="*/ 10 h 342"/>
                <a:gd name="T26" fmla="*/ 643 w 1177"/>
                <a:gd name="T27" fmla="*/ 17 h 342"/>
                <a:gd name="T28" fmla="*/ 630 w 1177"/>
                <a:gd name="T29" fmla="*/ 21 h 342"/>
                <a:gd name="T30" fmla="*/ 618 w 1177"/>
                <a:gd name="T31" fmla="*/ 23 h 342"/>
                <a:gd name="T32" fmla="*/ 603 w 1177"/>
                <a:gd name="T33" fmla="*/ 27 h 342"/>
                <a:gd name="T34" fmla="*/ 592 w 1177"/>
                <a:gd name="T35" fmla="*/ 31 h 342"/>
                <a:gd name="T36" fmla="*/ 573 w 1177"/>
                <a:gd name="T37" fmla="*/ 32 h 342"/>
                <a:gd name="T38" fmla="*/ 559 w 1177"/>
                <a:gd name="T39" fmla="*/ 34 h 342"/>
                <a:gd name="T40" fmla="*/ 540 w 1177"/>
                <a:gd name="T41" fmla="*/ 38 h 342"/>
                <a:gd name="T42" fmla="*/ 523 w 1177"/>
                <a:gd name="T43" fmla="*/ 40 h 342"/>
                <a:gd name="T44" fmla="*/ 500 w 1177"/>
                <a:gd name="T45" fmla="*/ 40 h 342"/>
                <a:gd name="T46" fmla="*/ 478 w 1177"/>
                <a:gd name="T47" fmla="*/ 40 h 342"/>
                <a:gd name="T48" fmla="*/ 455 w 1177"/>
                <a:gd name="T49" fmla="*/ 40 h 342"/>
                <a:gd name="T50" fmla="*/ 432 w 1177"/>
                <a:gd name="T51" fmla="*/ 40 h 342"/>
                <a:gd name="T52" fmla="*/ 407 w 1177"/>
                <a:gd name="T53" fmla="*/ 38 h 342"/>
                <a:gd name="T54" fmla="*/ 384 w 1177"/>
                <a:gd name="T55" fmla="*/ 38 h 342"/>
                <a:gd name="T56" fmla="*/ 362 w 1177"/>
                <a:gd name="T57" fmla="*/ 34 h 342"/>
                <a:gd name="T58" fmla="*/ 341 w 1177"/>
                <a:gd name="T59" fmla="*/ 34 h 342"/>
                <a:gd name="T60" fmla="*/ 318 w 1177"/>
                <a:gd name="T61" fmla="*/ 32 h 342"/>
                <a:gd name="T62" fmla="*/ 301 w 1177"/>
                <a:gd name="T63" fmla="*/ 31 h 342"/>
                <a:gd name="T64" fmla="*/ 284 w 1177"/>
                <a:gd name="T65" fmla="*/ 31 h 342"/>
                <a:gd name="T66" fmla="*/ 272 w 1177"/>
                <a:gd name="T67" fmla="*/ 31 h 342"/>
                <a:gd name="T68" fmla="*/ 259 w 1177"/>
                <a:gd name="T69" fmla="*/ 27 h 342"/>
                <a:gd name="T70" fmla="*/ 251 w 1177"/>
                <a:gd name="T71" fmla="*/ 27 h 342"/>
                <a:gd name="T72" fmla="*/ 246 w 1177"/>
                <a:gd name="T73" fmla="*/ 27 h 342"/>
                <a:gd name="T74" fmla="*/ 75 w 1177"/>
                <a:gd name="T75" fmla="*/ 69 h 342"/>
                <a:gd name="T76" fmla="*/ 75 w 1177"/>
                <a:gd name="T77" fmla="*/ 6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7" h="342">
                  <a:moveTo>
                    <a:pt x="75" y="69"/>
                  </a:moveTo>
                  <a:lnTo>
                    <a:pt x="0" y="101"/>
                  </a:lnTo>
                  <a:lnTo>
                    <a:pt x="27" y="200"/>
                  </a:lnTo>
                  <a:lnTo>
                    <a:pt x="97" y="238"/>
                  </a:lnTo>
                  <a:lnTo>
                    <a:pt x="392" y="314"/>
                  </a:lnTo>
                  <a:lnTo>
                    <a:pt x="565" y="342"/>
                  </a:lnTo>
                  <a:lnTo>
                    <a:pt x="1099" y="179"/>
                  </a:lnTo>
                  <a:lnTo>
                    <a:pt x="1177" y="162"/>
                  </a:lnTo>
                  <a:lnTo>
                    <a:pt x="1177" y="129"/>
                  </a:lnTo>
                  <a:lnTo>
                    <a:pt x="681" y="0"/>
                  </a:lnTo>
                  <a:lnTo>
                    <a:pt x="677" y="0"/>
                  </a:lnTo>
                  <a:lnTo>
                    <a:pt x="671" y="4"/>
                  </a:lnTo>
                  <a:lnTo>
                    <a:pt x="658" y="10"/>
                  </a:lnTo>
                  <a:lnTo>
                    <a:pt x="643" y="17"/>
                  </a:lnTo>
                  <a:lnTo>
                    <a:pt x="630" y="21"/>
                  </a:lnTo>
                  <a:lnTo>
                    <a:pt x="618" y="23"/>
                  </a:lnTo>
                  <a:lnTo>
                    <a:pt x="603" y="27"/>
                  </a:lnTo>
                  <a:lnTo>
                    <a:pt x="592" y="31"/>
                  </a:lnTo>
                  <a:lnTo>
                    <a:pt x="573" y="32"/>
                  </a:lnTo>
                  <a:lnTo>
                    <a:pt x="559" y="34"/>
                  </a:lnTo>
                  <a:lnTo>
                    <a:pt x="540" y="38"/>
                  </a:lnTo>
                  <a:lnTo>
                    <a:pt x="523" y="40"/>
                  </a:lnTo>
                  <a:lnTo>
                    <a:pt x="500" y="40"/>
                  </a:lnTo>
                  <a:lnTo>
                    <a:pt x="478" y="40"/>
                  </a:lnTo>
                  <a:lnTo>
                    <a:pt x="455" y="40"/>
                  </a:lnTo>
                  <a:lnTo>
                    <a:pt x="432" y="40"/>
                  </a:lnTo>
                  <a:lnTo>
                    <a:pt x="407" y="38"/>
                  </a:lnTo>
                  <a:lnTo>
                    <a:pt x="384" y="38"/>
                  </a:lnTo>
                  <a:lnTo>
                    <a:pt x="362" y="34"/>
                  </a:lnTo>
                  <a:lnTo>
                    <a:pt x="341" y="34"/>
                  </a:lnTo>
                  <a:lnTo>
                    <a:pt x="318" y="32"/>
                  </a:lnTo>
                  <a:lnTo>
                    <a:pt x="301" y="31"/>
                  </a:lnTo>
                  <a:lnTo>
                    <a:pt x="284" y="31"/>
                  </a:lnTo>
                  <a:lnTo>
                    <a:pt x="272" y="31"/>
                  </a:lnTo>
                  <a:lnTo>
                    <a:pt x="259" y="27"/>
                  </a:lnTo>
                  <a:lnTo>
                    <a:pt x="251" y="27"/>
                  </a:lnTo>
                  <a:lnTo>
                    <a:pt x="246" y="27"/>
                  </a:lnTo>
                  <a:lnTo>
                    <a:pt x="75" y="69"/>
                  </a:lnTo>
                  <a:lnTo>
                    <a:pt x="75" y="69"/>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49" name="Freeform 193">
              <a:extLst>
                <a:ext uri="{FF2B5EF4-FFF2-40B4-BE49-F238E27FC236}">
                  <a16:creationId xmlns:a16="http://schemas.microsoft.com/office/drawing/2014/main" id="{D547DC71-0670-5D43-81DF-5E1D27A7AF6B}"/>
                </a:ext>
              </a:extLst>
            </p:cNvPr>
            <p:cNvSpPr>
              <a:spLocks/>
            </p:cNvSpPr>
            <p:nvPr/>
          </p:nvSpPr>
          <p:spPr bwMode="auto">
            <a:xfrm>
              <a:off x="2639" y="3243"/>
              <a:ext cx="1036" cy="316"/>
            </a:xfrm>
            <a:custGeom>
              <a:avLst/>
              <a:gdLst>
                <a:gd name="T0" fmla="*/ 45 w 2072"/>
                <a:gd name="T1" fmla="*/ 204 h 633"/>
                <a:gd name="T2" fmla="*/ 28 w 2072"/>
                <a:gd name="T3" fmla="*/ 226 h 633"/>
                <a:gd name="T4" fmla="*/ 15 w 2072"/>
                <a:gd name="T5" fmla="*/ 259 h 633"/>
                <a:gd name="T6" fmla="*/ 4 w 2072"/>
                <a:gd name="T7" fmla="*/ 293 h 633"/>
                <a:gd name="T8" fmla="*/ 0 w 2072"/>
                <a:gd name="T9" fmla="*/ 333 h 633"/>
                <a:gd name="T10" fmla="*/ 4 w 2072"/>
                <a:gd name="T11" fmla="*/ 375 h 633"/>
                <a:gd name="T12" fmla="*/ 25 w 2072"/>
                <a:gd name="T13" fmla="*/ 422 h 633"/>
                <a:gd name="T14" fmla="*/ 63 w 2072"/>
                <a:gd name="T15" fmla="*/ 472 h 633"/>
                <a:gd name="T16" fmla="*/ 116 w 2072"/>
                <a:gd name="T17" fmla="*/ 519 h 633"/>
                <a:gd name="T18" fmla="*/ 175 w 2072"/>
                <a:gd name="T19" fmla="*/ 563 h 633"/>
                <a:gd name="T20" fmla="*/ 230 w 2072"/>
                <a:gd name="T21" fmla="*/ 599 h 633"/>
                <a:gd name="T22" fmla="*/ 270 w 2072"/>
                <a:gd name="T23" fmla="*/ 622 h 633"/>
                <a:gd name="T24" fmla="*/ 289 w 2072"/>
                <a:gd name="T25" fmla="*/ 633 h 633"/>
                <a:gd name="T26" fmla="*/ 371 w 2072"/>
                <a:gd name="T27" fmla="*/ 628 h 633"/>
                <a:gd name="T28" fmla="*/ 589 w 2072"/>
                <a:gd name="T29" fmla="*/ 610 h 633"/>
                <a:gd name="T30" fmla="*/ 889 w 2072"/>
                <a:gd name="T31" fmla="*/ 588 h 633"/>
                <a:gd name="T32" fmla="*/ 1220 w 2072"/>
                <a:gd name="T33" fmla="*/ 569 h 633"/>
                <a:gd name="T34" fmla="*/ 1526 w 2072"/>
                <a:gd name="T35" fmla="*/ 550 h 633"/>
                <a:gd name="T36" fmla="*/ 1760 w 2072"/>
                <a:gd name="T37" fmla="*/ 542 h 633"/>
                <a:gd name="T38" fmla="*/ 1914 w 2072"/>
                <a:gd name="T39" fmla="*/ 542 h 633"/>
                <a:gd name="T40" fmla="*/ 2026 w 2072"/>
                <a:gd name="T41" fmla="*/ 550 h 633"/>
                <a:gd name="T42" fmla="*/ 2062 w 2072"/>
                <a:gd name="T43" fmla="*/ 542 h 633"/>
                <a:gd name="T44" fmla="*/ 2047 w 2072"/>
                <a:gd name="T45" fmla="*/ 502 h 633"/>
                <a:gd name="T46" fmla="*/ 2028 w 2072"/>
                <a:gd name="T47" fmla="*/ 456 h 633"/>
                <a:gd name="T48" fmla="*/ 2007 w 2072"/>
                <a:gd name="T49" fmla="*/ 409 h 633"/>
                <a:gd name="T50" fmla="*/ 1986 w 2072"/>
                <a:gd name="T51" fmla="*/ 375 h 633"/>
                <a:gd name="T52" fmla="*/ 1961 w 2072"/>
                <a:gd name="T53" fmla="*/ 344 h 633"/>
                <a:gd name="T54" fmla="*/ 1933 w 2072"/>
                <a:gd name="T55" fmla="*/ 322 h 633"/>
                <a:gd name="T56" fmla="*/ 1893 w 2072"/>
                <a:gd name="T57" fmla="*/ 312 h 633"/>
                <a:gd name="T58" fmla="*/ 1868 w 2072"/>
                <a:gd name="T59" fmla="*/ 308 h 633"/>
                <a:gd name="T60" fmla="*/ 1825 w 2072"/>
                <a:gd name="T61" fmla="*/ 297 h 633"/>
                <a:gd name="T62" fmla="*/ 1769 w 2072"/>
                <a:gd name="T63" fmla="*/ 280 h 633"/>
                <a:gd name="T64" fmla="*/ 1707 w 2072"/>
                <a:gd name="T65" fmla="*/ 261 h 633"/>
                <a:gd name="T66" fmla="*/ 1642 w 2072"/>
                <a:gd name="T67" fmla="*/ 244 h 633"/>
                <a:gd name="T68" fmla="*/ 1568 w 2072"/>
                <a:gd name="T69" fmla="*/ 221 h 633"/>
                <a:gd name="T70" fmla="*/ 1496 w 2072"/>
                <a:gd name="T71" fmla="*/ 200 h 633"/>
                <a:gd name="T72" fmla="*/ 1414 w 2072"/>
                <a:gd name="T73" fmla="*/ 179 h 633"/>
                <a:gd name="T74" fmla="*/ 1319 w 2072"/>
                <a:gd name="T75" fmla="*/ 156 h 633"/>
                <a:gd name="T76" fmla="*/ 1205 w 2072"/>
                <a:gd name="T77" fmla="*/ 133 h 633"/>
                <a:gd name="T78" fmla="*/ 1087 w 2072"/>
                <a:gd name="T79" fmla="*/ 105 h 633"/>
                <a:gd name="T80" fmla="*/ 1000 w 2072"/>
                <a:gd name="T81" fmla="*/ 72 h 633"/>
                <a:gd name="T82" fmla="*/ 946 w 2072"/>
                <a:gd name="T83" fmla="*/ 44 h 633"/>
                <a:gd name="T84" fmla="*/ 912 w 2072"/>
                <a:gd name="T85" fmla="*/ 17 h 633"/>
                <a:gd name="T86" fmla="*/ 899 w 2072"/>
                <a:gd name="T87" fmla="*/ 0 h 633"/>
                <a:gd name="T88" fmla="*/ 867 w 2072"/>
                <a:gd name="T89" fmla="*/ 8 h 633"/>
                <a:gd name="T90" fmla="*/ 785 w 2072"/>
                <a:gd name="T91" fmla="*/ 36 h 633"/>
                <a:gd name="T92" fmla="*/ 677 w 2072"/>
                <a:gd name="T93" fmla="*/ 74 h 633"/>
                <a:gd name="T94" fmla="*/ 555 w 2072"/>
                <a:gd name="T95" fmla="*/ 112 h 633"/>
                <a:gd name="T96" fmla="*/ 441 w 2072"/>
                <a:gd name="T97" fmla="*/ 143 h 633"/>
                <a:gd name="T98" fmla="*/ 342 w 2072"/>
                <a:gd name="T99" fmla="*/ 162 h 633"/>
                <a:gd name="T100" fmla="*/ 249 w 2072"/>
                <a:gd name="T101" fmla="*/ 175 h 633"/>
                <a:gd name="T102" fmla="*/ 167 w 2072"/>
                <a:gd name="T103" fmla="*/ 187 h 633"/>
                <a:gd name="T104" fmla="*/ 101 w 2072"/>
                <a:gd name="T105" fmla="*/ 192 h 633"/>
                <a:gd name="T106" fmla="*/ 63 w 2072"/>
                <a:gd name="T107" fmla="*/ 196 h 633"/>
                <a:gd name="T108" fmla="*/ 55 w 2072"/>
                <a:gd name="T109" fmla="*/ 19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72" h="633">
                  <a:moveTo>
                    <a:pt x="55" y="198"/>
                  </a:moveTo>
                  <a:lnTo>
                    <a:pt x="51" y="198"/>
                  </a:lnTo>
                  <a:lnTo>
                    <a:pt x="45" y="204"/>
                  </a:lnTo>
                  <a:lnTo>
                    <a:pt x="40" y="207"/>
                  </a:lnTo>
                  <a:lnTo>
                    <a:pt x="34" y="217"/>
                  </a:lnTo>
                  <a:lnTo>
                    <a:pt x="28" y="226"/>
                  </a:lnTo>
                  <a:lnTo>
                    <a:pt x="25" y="244"/>
                  </a:lnTo>
                  <a:lnTo>
                    <a:pt x="19" y="249"/>
                  </a:lnTo>
                  <a:lnTo>
                    <a:pt x="15" y="259"/>
                  </a:lnTo>
                  <a:lnTo>
                    <a:pt x="11" y="270"/>
                  </a:lnTo>
                  <a:lnTo>
                    <a:pt x="7" y="282"/>
                  </a:lnTo>
                  <a:lnTo>
                    <a:pt x="4" y="293"/>
                  </a:lnTo>
                  <a:lnTo>
                    <a:pt x="2" y="304"/>
                  </a:lnTo>
                  <a:lnTo>
                    <a:pt x="0" y="318"/>
                  </a:lnTo>
                  <a:lnTo>
                    <a:pt x="0" y="333"/>
                  </a:lnTo>
                  <a:lnTo>
                    <a:pt x="0" y="346"/>
                  </a:lnTo>
                  <a:lnTo>
                    <a:pt x="2" y="361"/>
                  </a:lnTo>
                  <a:lnTo>
                    <a:pt x="4" y="375"/>
                  </a:lnTo>
                  <a:lnTo>
                    <a:pt x="9" y="392"/>
                  </a:lnTo>
                  <a:lnTo>
                    <a:pt x="15" y="409"/>
                  </a:lnTo>
                  <a:lnTo>
                    <a:pt x="25" y="422"/>
                  </a:lnTo>
                  <a:lnTo>
                    <a:pt x="34" y="439"/>
                  </a:lnTo>
                  <a:lnTo>
                    <a:pt x="49" y="456"/>
                  </a:lnTo>
                  <a:lnTo>
                    <a:pt x="63" y="472"/>
                  </a:lnTo>
                  <a:lnTo>
                    <a:pt x="80" y="489"/>
                  </a:lnTo>
                  <a:lnTo>
                    <a:pt x="97" y="502"/>
                  </a:lnTo>
                  <a:lnTo>
                    <a:pt x="116" y="519"/>
                  </a:lnTo>
                  <a:lnTo>
                    <a:pt x="135" y="534"/>
                  </a:lnTo>
                  <a:lnTo>
                    <a:pt x="156" y="550"/>
                  </a:lnTo>
                  <a:lnTo>
                    <a:pt x="175" y="563"/>
                  </a:lnTo>
                  <a:lnTo>
                    <a:pt x="196" y="578"/>
                  </a:lnTo>
                  <a:lnTo>
                    <a:pt x="213" y="588"/>
                  </a:lnTo>
                  <a:lnTo>
                    <a:pt x="230" y="599"/>
                  </a:lnTo>
                  <a:lnTo>
                    <a:pt x="245" y="607"/>
                  </a:lnTo>
                  <a:lnTo>
                    <a:pt x="260" y="616"/>
                  </a:lnTo>
                  <a:lnTo>
                    <a:pt x="270" y="622"/>
                  </a:lnTo>
                  <a:lnTo>
                    <a:pt x="279" y="629"/>
                  </a:lnTo>
                  <a:lnTo>
                    <a:pt x="285" y="631"/>
                  </a:lnTo>
                  <a:lnTo>
                    <a:pt x="289" y="633"/>
                  </a:lnTo>
                  <a:lnTo>
                    <a:pt x="298" y="631"/>
                  </a:lnTo>
                  <a:lnTo>
                    <a:pt x="327" y="629"/>
                  </a:lnTo>
                  <a:lnTo>
                    <a:pt x="371" y="628"/>
                  </a:lnTo>
                  <a:lnTo>
                    <a:pt x="433" y="622"/>
                  </a:lnTo>
                  <a:lnTo>
                    <a:pt x="505" y="614"/>
                  </a:lnTo>
                  <a:lnTo>
                    <a:pt x="589" y="610"/>
                  </a:lnTo>
                  <a:lnTo>
                    <a:pt x="682" y="603"/>
                  </a:lnTo>
                  <a:lnTo>
                    <a:pt x="785" y="597"/>
                  </a:lnTo>
                  <a:lnTo>
                    <a:pt x="889" y="588"/>
                  </a:lnTo>
                  <a:lnTo>
                    <a:pt x="998" y="584"/>
                  </a:lnTo>
                  <a:lnTo>
                    <a:pt x="1108" y="576"/>
                  </a:lnTo>
                  <a:lnTo>
                    <a:pt x="1220" y="569"/>
                  </a:lnTo>
                  <a:lnTo>
                    <a:pt x="1327" y="561"/>
                  </a:lnTo>
                  <a:lnTo>
                    <a:pt x="1429" y="557"/>
                  </a:lnTo>
                  <a:lnTo>
                    <a:pt x="1526" y="550"/>
                  </a:lnTo>
                  <a:lnTo>
                    <a:pt x="1616" y="550"/>
                  </a:lnTo>
                  <a:lnTo>
                    <a:pt x="1692" y="542"/>
                  </a:lnTo>
                  <a:lnTo>
                    <a:pt x="1760" y="542"/>
                  </a:lnTo>
                  <a:lnTo>
                    <a:pt x="1819" y="542"/>
                  </a:lnTo>
                  <a:lnTo>
                    <a:pt x="1872" y="542"/>
                  </a:lnTo>
                  <a:lnTo>
                    <a:pt x="1914" y="542"/>
                  </a:lnTo>
                  <a:lnTo>
                    <a:pt x="1952" y="542"/>
                  </a:lnTo>
                  <a:lnTo>
                    <a:pt x="1982" y="544"/>
                  </a:lnTo>
                  <a:lnTo>
                    <a:pt x="2026" y="550"/>
                  </a:lnTo>
                  <a:lnTo>
                    <a:pt x="2053" y="553"/>
                  </a:lnTo>
                  <a:lnTo>
                    <a:pt x="2072" y="563"/>
                  </a:lnTo>
                  <a:lnTo>
                    <a:pt x="2062" y="542"/>
                  </a:lnTo>
                  <a:lnTo>
                    <a:pt x="2057" y="527"/>
                  </a:lnTo>
                  <a:lnTo>
                    <a:pt x="2053" y="515"/>
                  </a:lnTo>
                  <a:lnTo>
                    <a:pt x="2047" y="502"/>
                  </a:lnTo>
                  <a:lnTo>
                    <a:pt x="2043" y="489"/>
                  </a:lnTo>
                  <a:lnTo>
                    <a:pt x="2036" y="472"/>
                  </a:lnTo>
                  <a:lnTo>
                    <a:pt x="2028" y="456"/>
                  </a:lnTo>
                  <a:lnTo>
                    <a:pt x="2020" y="439"/>
                  </a:lnTo>
                  <a:lnTo>
                    <a:pt x="2015" y="426"/>
                  </a:lnTo>
                  <a:lnTo>
                    <a:pt x="2007" y="409"/>
                  </a:lnTo>
                  <a:lnTo>
                    <a:pt x="1999" y="399"/>
                  </a:lnTo>
                  <a:lnTo>
                    <a:pt x="1992" y="384"/>
                  </a:lnTo>
                  <a:lnTo>
                    <a:pt x="1986" y="375"/>
                  </a:lnTo>
                  <a:lnTo>
                    <a:pt x="1977" y="365"/>
                  </a:lnTo>
                  <a:lnTo>
                    <a:pt x="1969" y="356"/>
                  </a:lnTo>
                  <a:lnTo>
                    <a:pt x="1961" y="344"/>
                  </a:lnTo>
                  <a:lnTo>
                    <a:pt x="1956" y="339"/>
                  </a:lnTo>
                  <a:lnTo>
                    <a:pt x="1944" y="327"/>
                  </a:lnTo>
                  <a:lnTo>
                    <a:pt x="1933" y="322"/>
                  </a:lnTo>
                  <a:lnTo>
                    <a:pt x="1914" y="314"/>
                  </a:lnTo>
                  <a:lnTo>
                    <a:pt x="1901" y="314"/>
                  </a:lnTo>
                  <a:lnTo>
                    <a:pt x="1893" y="312"/>
                  </a:lnTo>
                  <a:lnTo>
                    <a:pt x="1887" y="312"/>
                  </a:lnTo>
                  <a:lnTo>
                    <a:pt x="1878" y="312"/>
                  </a:lnTo>
                  <a:lnTo>
                    <a:pt x="1868" y="308"/>
                  </a:lnTo>
                  <a:lnTo>
                    <a:pt x="1855" y="304"/>
                  </a:lnTo>
                  <a:lnTo>
                    <a:pt x="1842" y="301"/>
                  </a:lnTo>
                  <a:lnTo>
                    <a:pt x="1825" y="297"/>
                  </a:lnTo>
                  <a:lnTo>
                    <a:pt x="1809" y="293"/>
                  </a:lnTo>
                  <a:lnTo>
                    <a:pt x="1789" y="285"/>
                  </a:lnTo>
                  <a:lnTo>
                    <a:pt x="1769" y="280"/>
                  </a:lnTo>
                  <a:lnTo>
                    <a:pt x="1749" y="274"/>
                  </a:lnTo>
                  <a:lnTo>
                    <a:pt x="1730" y="268"/>
                  </a:lnTo>
                  <a:lnTo>
                    <a:pt x="1707" y="261"/>
                  </a:lnTo>
                  <a:lnTo>
                    <a:pt x="1686" y="255"/>
                  </a:lnTo>
                  <a:lnTo>
                    <a:pt x="1665" y="249"/>
                  </a:lnTo>
                  <a:lnTo>
                    <a:pt x="1642" y="244"/>
                  </a:lnTo>
                  <a:lnTo>
                    <a:pt x="1619" y="236"/>
                  </a:lnTo>
                  <a:lnTo>
                    <a:pt x="1595" y="228"/>
                  </a:lnTo>
                  <a:lnTo>
                    <a:pt x="1568" y="221"/>
                  </a:lnTo>
                  <a:lnTo>
                    <a:pt x="1547" y="215"/>
                  </a:lnTo>
                  <a:lnTo>
                    <a:pt x="1520" y="207"/>
                  </a:lnTo>
                  <a:lnTo>
                    <a:pt x="1496" y="200"/>
                  </a:lnTo>
                  <a:lnTo>
                    <a:pt x="1469" y="192"/>
                  </a:lnTo>
                  <a:lnTo>
                    <a:pt x="1444" y="187"/>
                  </a:lnTo>
                  <a:lnTo>
                    <a:pt x="1414" y="179"/>
                  </a:lnTo>
                  <a:lnTo>
                    <a:pt x="1384" y="171"/>
                  </a:lnTo>
                  <a:lnTo>
                    <a:pt x="1351" y="164"/>
                  </a:lnTo>
                  <a:lnTo>
                    <a:pt x="1319" y="156"/>
                  </a:lnTo>
                  <a:lnTo>
                    <a:pt x="1281" y="149"/>
                  </a:lnTo>
                  <a:lnTo>
                    <a:pt x="1245" y="141"/>
                  </a:lnTo>
                  <a:lnTo>
                    <a:pt x="1205" y="133"/>
                  </a:lnTo>
                  <a:lnTo>
                    <a:pt x="1165" y="126"/>
                  </a:lnTo>
                  <a:lnTo>
                    <a:pt x="1123" y="114"/>
                  </a:lnTo>
                  <a:lnTo>
                    <a:pt x="1087" y="105"/>
                  </a:lnTo>
                  <a:lnTo>
                    <a:pt x="1053" y="93"/>
                  </a:lnTo>
                  <a:lnTo>
                    <a:pt x="1026" y="84"/>
                  </a:lnTo>
                  <a:lnTo>
                    <a:pt x="1000" y="72"/>
                  </a:lnTo>
                  <a:lnTo>
                    <a:pt x="979" y="63"/>
                  </a:lnTo>
                  <a:lnTo>
                    <a:pt x="960" y="53"/>
                  </a:lnTo>
                  <a:lnTo>
                    <a:pt x="946" y="44"/>
                  </a:lnTo>
                  <a:lnTo>
                    <a:pt x="931" y="33"/>
                  </a:lnTo>
                  <a:lnTo>
                    <a:pt x="922" y="25"/>
                  </a:lnTo>
                  <a:lnTo>
                    <a:pt x="912" y="17"/>
                  </a:lnTo>
                  <a:lnTo>
                    <a:pt x="908" y="12"/>
                  </a:lnTo>
                  <a:lnTo>
                    <a:pt x="901" y="2"/>
                  </a:lnTo>
                  <a:lnTo>
                    <a:pt x="899" y="0"/>
                  </a:lnTo>
                  <a:lnTo>
                    <a:pt x="893" y="0"/>
                  </a:lnTo>
                  <a:lnTo>
                    <a:pt x="884" y="4"/>
                  </a:lnTo>
                  <a:lnTo>
                    <a:pt x="867" y="8"/>
                  </a:lnTo>
                  <a:lnTo>
                    <a:pt x="844" y="17"/>
                  </a:lnTo>
                  <a:lnTo>
                    <a:pt x="815" y="25"/>
                  </a:lnTo>
                  <a:lnTo>
                    <a:pt x="785" y="36"/>
                  </a:lnTo>
                  <a:lnTo>
                    <a:pt x="751" y="50"/>
                  </a:lnTo>
                  <a:lnTo>
                    <a:pt x="716" y="63"/>
                  </a:lnTo>
                  <a:lnTo>
                    <a:pt x="677" y="74"/>
                  </a:lnTo>
                  <a:lnTo>
                    <a:pt x="637" y="88"/>
                  </a:lnTo>
                  <a:lnTo>
                    <a:pt x="595" y="99"/>
                  </a:lnTo>
                  <a:lnTo>
                    <a:pt x="555" y="112"/>
                  </a:lnTo>
                  <a:lnTo>
                    <a:pt x="515" y="124"/>
                  </a:lnTo>
                  <a:lnTo>
                    <a:pt x="477" y="135"/>
                  </a:lnTo>
                  <a:lnTo>
                    <a:pt x="441" y="143"/>
                  </a:lnTo>
                  <a:lnTo>
                    <a:pt x="409" y="152"/>
                  </a:lnTo>
                  <a:lnTo>
                    <a:pt x="374" y="156"/>
                  </a:lnTo>
                  <a:lnTo>
                    <a:pt x="342" y="162"/>
                  </a:lnTo>
                  <a:lnTo>
                    <a:pt x="310" y="166"/>
                  </a:lnTo>
                  <a:lnTo>
                    <a:pt x="279" y="171"/>
                  </a:lnTo>
                  <a:lnTo>
                    <a:pt x="249" y="175"/>
                  </a:lnTo>
                  <a:lnTo>
                    <a:pt x="220" y="179"/>
                  </a:lnTo>
                  <a:lnTo>
                    <a:pt x="192" y="183"/>
                  </a:lnTo>
                  <a:lnTo>
                    <a:pt x="167" y="187"/>
                  </a:lnTo>
                  <a:lnTo>
                    <a:pt x="141" y="188"/>
                  </a:lnTo>
                  <a:lnTo>
                    <a:pt x="120" y="190"/>
                  </a:lnTo>
                  <a:lnTo>
                    <a:pt x="101" y="192"/>
                  </a:lnTo>
                  <a:lnTo>
                    <a:pt x="85" y="194"/>
                  </a:lnTo>
                  <a:lnTo>
                    <a:pt x="72" y="194"/>
                  </a:lnTo>
                  <a:lnTo>
                    <a:pt x="63" y="196"/>
                  </a:lnTo>
                  <a:lnTo>
                    <a:pt x="55" y="196"/>
                  </a:lnTo>
                  <a:lnTo>
                    <a:pt x="55" y="198"/>
                  </a:lnTo>
                  <a:lnTo>
                    <a:pt x="55" y="198"/>
                  </a:lnTo>
                  <a:close/>
                </a:path>
              </a:pathLst>
            </a:custGeom>
            <a:solidFill>
              <a:srgbClr val="7885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0" name="Freeform 194">
              <a:extLst>
                <a:ext uri="{FF2B5EF4-FFF2-40B4-BE49-F238E27FC236}">
                  <a16:creationId xmlns:a16="http://schemas.microsoft.com/office/drawing/2014/main" id="{3819C2BD-6D94-CC4B-A21B-4F34789AFDD6}"/>
                </a:ext>
              </a:extLst>
            </p:cNvPr>
            <p:cNvSpPr>
              <a:spLocks/>
            </p:cNvSpPr>
            <p:nvPr/>
          </p:nvSpPr>
          <p:spPr bwMode="auto">
            <a:xfrm>
              <a:off x="3075" y="2569"/>
              <a:ext cx="138" cy="707"/>
            </a:xfrm>
            <a:custGeom>
              <a:avLst/>
              <a:gdLst>
                <a:gd name="T0" fmla="*/ 181 w 276"/>
                <a:gd name="T1" fmla="*/ 0 h 1415"/>
                <a:gd name="T2" fmla="*/ 223 w 276"/>
                <a:gd name="T3" fmla="*/ 25 h 1415"/>
                <a:gd name="T4" fmla="*/ 227 w 276"/>
                <a:gd name="T5" fmla="*/ 63 h 1415"/>
                <a:gd name="T6" fmla="*/ 223 w 276"/>
                <a:gd name="T7" fmla="*/ 99 h 1415"/>
                <a:gd name="T8" fmla="*/ 229 w 276"/>
                <a:gd name="T9" fmla="*/ 112 h 1415"/>
                <a:gd name="T10" fmla="*/ 259 w 276"/>
                <a:gd name="T11" fmla="*/ 156 h 1415"/>
                <a:gd name="T12" fmla="*/ 268 w 276"/>
                <a:gd name="T13" fmla="*/ 189 h 1415"/>
                <a:gd name="T14" fmla="*/ 274 w 276"/>
                <a:gd name="T15" fmla="*/ 236 h 1415"/>
                <a:gd name="T16" fmla="*/ 276 w 276"/>
                <a:gd name="T17" fmla="*/ 287 h 1415"/>
                <a:gd name="T18" fmla="*/ 276 w 276"/>
                <a:gd name="T19" fmla="*/ 343 h 1415"/>
                <a:gd name="T20" fmla="*/ 272 w 276"/>
                <a:gd name="T21" fmla="*/ 384 h 1415"/>
                <a:gd name="T22" fmla="*/ 272 w 276"/>
                <a:gd name="T23" fmla="*/ 415 h 1415"/>
                <a:gd name="T24" fmla="*/ 257 w 276"/>
                <a:gd name="T25" fmla="*/ 784 h 1415"/>
                <a:gd name="T26" fmla="*/ 251 w 276"/>
                <a:gd name="T27" fmla="*/ 795 h 1415"/>
                <a:gd name="T28" fmla="*/ 242 w 276"/>
                <a:gd name="T29" fmla="*/ 835 h 1415"/>
                <a:gd name="T30" fmla="*/ 230 w 276"/>
                <a:gd name="T31" fmla="*/ 888 h 1415"/>
                <a:gd name="T32" fmla="*/ 221 w 276"/>
                <a:gd name="T33" fmla="*/ 955 h 1415"/>
                <a:gd name="T34" fmla="*/ 215 w 276"/>
                <a:gd name="T35" fmla="*/ 1023 h 1415"/>
                <a:gd name="T36" fmla="*/ 215 w 276"/>
                <a:gd name="T37" fmla="*/ 1084 h 1415"/>
                <a:gd name="T38" fmla="*/ 223 w 276"/>
                <a:gd name="T39" fmla="*/ 1137 h 1415"/>
                <a:gd name="T40" fmla="*/ 236 w 276"/>
                <a:gd name="T41" fmla="*/ 1181 h 1415"/>
                <a:gd name="T42" fmla="*/ 246 w 276"/>
                <a:gd name="T43" fmla="*/ 1209 h 1415"/>
                <a:gd name="T44" fmla="*/ 257 w 276"/>
                <a:gd name="T45" fmla="*/ 1232 h 1415"/>
                <a:gd name="T46" fmla="*/ 242 w 276"/>
                <a:gd name="T47" fmla="*/ 1247 h 1415"/>
                <a:gd name="T48" fmla="*/ 221 w 276"/>
                <a:gd name="T49" fmla="*/ 1289 h 1415"/>
                <a:gd name="T50" fmla="*/ 204 w 276"/>
                <a:gd name="T51" fmla="*/ 1341 h 1415"/>
                <a:gd name="T52" fmla="*/ 200 w 276"/>
                <a:gd name="T53" fmla="*/ 1386 h 1415"/>
                <a:gd name="T54" fmla="*/ 202 w 276"/>
                <a:gd name="T55" fmla="*/ 1411 h 1415"/>
                <a:gd name="T56" fmla="*/ 192 w 276"/>
                <a:gd name="T57" fmla="*/ 1415 h 1415"/>
                <a:gd name="T58" fmla="*/ 152 w 276"/>
                <a:gd name="T59" fmla="*/ 1407 h 1415"/>
                <a:gd name="T60" fmla="*/ 101 w 276"/>
                <a:gd name="T61" fmla="*/ 1382 h 1415"/>
                <a:gd name="T62" fmla="*/ 73 w 276"/>
                <a:gd name="T63" fmla="*/ 1352 h 1415"/>
                <a:gd name="T64" fmla="*/ 50 w 276"/>
                <a:gd name="T65" fmla="*/ 1320 h 1415"/>
                <a:gd name="T66" fmla="*/ 27 w 276"/>
                <a:gd name="T67" fmla="*/ 1278 h 1415"/>
                <a:gd name="T68" fmla="*/ 16 w 276"/>
                <a:gd name="T69" fmla="*/ 1249 h 1415"/>
                <a:gd name="T70" fmla="*/ 6 w 276"/>
                <a:gd name="T71" fmla="*/ 1105 h 1415"/>
                <a:gd name="T72" fmla="*/ 29 w 276"/>
                <a:gd name="T73" fmla="*/ 1073 h 1415"/>
                <a:gd name="T74" fmla="*/ 44 w 276"/>
                <a:gd name="T75" fmla="*/ 1035 h 1415"/>
                <a:gd name="T76" fmla="*/ 54 w 276"/>
                <a:gd name="T77" fmla="*/ 968 h 1415"/>
                <a:gd name="T78" fmla="*/ 57 w 276"/>
                <a:gd name="T79" fmla="*/ 875 h 1415"/>
                <a:gd name="T80" fmla="*/ 54 w 276"/>
                <a:gd name="T81" fmla="*/ 759 h 1415"/>
                <a:gd name="T82" fmla="*/ 48 w 276"/>
                <a:gd name="T83" fmla="*/ 647 h 1415"/>
                <a:gd name="T84" fmla="*/ 38 w 276"/>
                <a:gd name="T85" fmla="*/ 546 h 1415"/>
                <a:gd name="T86" fmla="*/ 35 w 276"/>
                <a:gd name="T87" fmla="*/ 487 h 1415"/>
                <a:gd name="T88" fmla="*/ 86 w 276"/>
                <a:gd name="T89" fmla="*/ 251 h 1415"/>
                <a:gd name="T90" fmla="*/ 101 w 276"/>
                <a:gd name="T91" fmla="*/ 8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6" h="1415">
                  <a:moveTo>
                    <a:pt x="101" y="80"/>
                  </a:moveTo>
                  <a:lnTo>
                    <a:pt x="177" y="0"/>
                  </a:lnTo>
                  <a:lnTo>
                    <a:pt x="181" y="0"/>
                  </a:lnTo>
                  <a:lnTo>
                    <a:pt x="194" y="2"/>
                  </a:lnTo>
                  <a:lnTo>
                    <a:pt x="210" y="10"/>
                  </a:lnTo>
                  <a:lnTo>
                    <a:pt x="223" y="25"/>
                  </a:lnTo>
                  <a:lnTo>
                    <a:pt x="225" y="35"/>
                  </a:lnTo>
                  <a:lnTo>
                    <a:pt x="227" y="48"/>
                  </a:lnTo>
                  <a:lnTo>
                    <a:pt x="227" y="63"/>
                  </a:lnTo>
                  <a:lnTo>
                    <a:pt x="227" y="78"/>
                  </a:lnTo>
                  <a:lnTo>
                    <a:pt x="225" y="88"/>
                  </a:lnTo>
                  <a:lnTo>
                    <a:pt x="223" y="99"/>
                  </a:lnTo>
                  <a:lnTo>
                    <a:pt x="223" y="107"/>
                  </a:lnTo>
                  <a:lnTo>
                    <a:pt x="223" y="111"/>
                  </a:lnTo>
                  <a:lnTo>
                    <a:pt x="229" y="112"/>
                  </a:lnTo>
                  <a:lnTo>
                    <a:pt x="242" y="128"/>
                  </a:lnTo>
                  <a:lnTo>
                    <a:pt x="249" y="139"/>
                  </a:lnTo>
                  <a:lnTo>
                    <a:pt x="259" y="156"/>
                  </a:lnTo>
                  <a:lnTo>
                    <a:pt x="261" y="166"/>
                  </a:lnTo>
                  <a:lnTo>
                    <a:pt x="265" y="177"/>
                  </a:lnTo>
                  <a:lnTo>
                    <a:pt x="268" y="189"/>
                  </a:lnTo>
                  <a:lnTo>
                    <a:pt x="272" y="206"/>
                  </a:lnTo>
                  <a:lnTo>
                    <a:pt x="272" y="219"/>
                  </a:lnTo>
                  <a:lnTo>
                    <a:pt x="274" y="236"/>
                  </a:lnTo>
                  <a:lnTo>
                    <a:pt x="274" y="253"/>
                  </a:lnTo>
                  <a:lnTo>
                    <a:pt x="276" y="270"/>
                  </a:lnTo>
                  <a:lnTo>
                    <a:pt x="276" y="287"/>
                  </a:lnTo>
                  <a:lnTo>
                    <a:pt x="276" y="306"/>
                  </a:lnTo>
                  <a:lnTo>
                    <a:pt x="276" y="324"/>
                  </a:lnTo>
                  <a:lnTo>
                    <a:pt x="276" y="343"/>
                  </a:lnTo>
                  <a:lnTo>
                    <a:pt x="274" y="358"/>
                  </a:lnTo>
                  <a:lnTo>
                    <a:pt x="274" y="373"/>
                  </a:lnTo>
                  <a:lnTo>
                    <a:pt x="272" y="384"/>
                  </a:lnTo>
                  <a:lnTo>
                    <a:pt x="272" y="398"/>
                  </a:lnTo>
                  <a:lnTo>
                    <a:pt x="272" y="407"/>
                  </a:lnTo>
                  <a:lnTo>
                    <a:pt x="272" y="415"/>
                  </a:lnTo>
                  <a:lnTo>
                    <a:pt x="272" y="419"/>
                  </a:lnTo>
                  <a:lnTo>
                    <a:pt x="272" y="422"/>
                  </a:lnTo>
                  <a:lnTo>
                    <a:pt x="257" y="784"/>
                  </a:lnTo>
                  <a:lnTo>
                    <a:pt x="255" y="784"/>
                  </a:lnTo>
                  <a:lnTo>
                    <a:pt x="253" y="789"/>
                  </a:lnTo>
                  <a:lnTo>
                    <a:pt x="251" y="795"/>
                  </a:lnTo>
                  <a:lnTo>
                    <a:pt x="249" y="806"/>
                  </a:lnTo>
                  <a:lnTo>
                    <a:pt x="246" y="818"/>
                  </a:lnTo>
                  <a:lnTo>
                    <a:pt x="242" y="835"/>
                  </a:lnTo>
                  <a:lnTo>
                    <a:pt x="238" y="850"/>
                  </a:lnTo>
                  <a:lnTo>
                    <a:pt x="236" y="871"/>
                  </a:lnTo>
                  <a:lnTo>
                    <a:pt x="230" y="888"/>
                  </a:lnTo>
                  <a:lnTo>
                    <a:pt x="227" y="911"/>
                  </a:lnTo>
                  <a:lnTo>
                    <a:pt x="223" y="932"/>
                  </a:lnTo>
                  <a:lnTo>
                    <a:pt x="221" y="955"/>
                  </a:lnTo>
                  <a:lnTo>
                    <a:pt x="217" y="978"/>
                  </a:lnTo>
                  <a:lnTo>
                    <a:pt x="215" y="1000"/>
                  </a:lnTo>
                  <a:lnTo>
                    <a:pt x="215" y="1023"/>
                  </a:lnTo>
                  <a:lnTo>
                    <a:pt x="215" y="1046"/>
                  </a:lnTo>
                  <a:lnTo>
                    <a:pt x="215" y="1065"/>
                  </a:lnTo>
                  <a:lnTo>
                    <a:pt x="215" y="1084"/>
                  </a:lnTo>
                  <a:lnTo>
                    <a:pt x="217" y="1103"/>
                  </a:lnTo>
                  <a:lnTo>
                    <a:pt x="221" y="1122"/>
                  </a:lnTo>
                  <a:lnTo>
                    <a:pt x="223" y="1137"/>
                  </a:lnTo>
                  <a:lnTo>
                    <a:pt x="227" y="1152"/>
                  </a:lnTo>
                  <a:lnTo>
                    <a:pt x="230" y="1166"/>
                  </a:lnTo>
                  <a:lnTo>
                    <a:pt x="236" y="1181"/>
                  </a:lnTo>
                  <a:lnTo>
                    <a:pt x="238" y="1190"/>
                  </a:lnTo>
                  <a:lnTo>
                    <a:pt x="242" y="1202"/>
                  </a:lnTo>
                  <a:lnTo>
                    <a:pt x="246" y="1209"/>
                  </a:lnTo>
                  <a:lnTo>
                    <a:pt x="249" y="1217"/>
                  </a:lnTo>
                  <a:lnTo>
                    <a:pt x="253" y="1227"/>
                  </a:lnTo>
                  <a:lnTo>
                    <a:pt x="257" y="1232"/>
                  </a:lnTo>
                  <a:lnTo>
                    <a:pt x="253" y="1232"/>
                  </a:lnTo>
                  <a:lnTo>
                    <a:pt x="249" y="1240"/>
                  </a:lnTo>
                  <a:lnTo>
                    <a:pt x="242" y="1247"/>
                  </a:lnTo>
                  <a:lnTo>
                    <a:pt x="236" y="1261"/>
                  </a:lnTo>
                  <a:lnTo>
                    <a:pt x="227" y="1274"/>
                  </a:lnTo>
                  <a:lnTo>
                    <a:pt x="221" y="1289"/>
                  </a:lnTo>
                  <a:lnTo>
                    <a:pt x="213" y="1306"/>
                  </a:lnTo>
                  <a:lnTo>
                    <a:pt x="210" y="1325"/>
                  </a:lnTo>
                  <a:lnTo>
                    <a:pt x="204" y="1341"/>
                  </a:lnTo>
                  <a:lnTo>
                    <a:pt x="202" y="1358"/>
                  </a:lnTo>
                  <a:lnTo>
                    <a:pt x="200" y="1371"/>
                  </a:lnTo>
                  <a:lnTo>
                    <a:pt x="200" y="1386"/>
                  </a:lnTo>
                  <a:lnTo>
                    <a:pt x="200" y="1396"/>
                  </a:lnTo>
                  <a:lnTo>
                    <a:pt x="202" y="1405"/>
                  </a:lnTo>
                  <a:lnTo>
                    <a:pt x="202" y="1411"/>
                  </a:lnTo>
                  <a:lnTo>
                    <a:pt x="204" y="1415"/>
                  </a:lnTo>
                  <a:lnTo>
                    <a:pt x="200" y="1415"/>
                  </a:lnTo>
                  <a:lnTo>
                    <a:pt x="192" y="1415"/>
                  </a:lnTo>
                  <a:lnTo>
                    <a:pt x="181" y="1413"/>
                  </a:lnTo>
                  <a:lnTo>
                    <a:pt x="170" y="1413"/>
                  </a:lnTo>
                  <a:lnTo>
                    <a:pt x="152" y="1407"/>
                  </a:lnTo>
                  <a:lnTo>
                    <a:pt x="135" y="1403"/>
                  </a:lnTo>
                  <a:lnTo>
                    <a:pt x="118" y="1394"/>
                  </a:lnTo>
                  <a:lnTo>
                    <a:pt x="101" y="1382"/>
                  </a:lnTo>
                  <a:lnTo>
                    <a:pt x="90" y="1373"/>
                  </a:lnTo>
                  <a:lnTo>
                    <a:pt x="82" y="1363"/>
                  </a:lnTo>
                  <a:lnTo>
                    <a:pt x="73" y="1352"/>
                  </a:lnTo>
                  <a:lnTo>
                    <a:pt x="65" y="1343"/>
                  </a:lnTo>
                  <a:lnTo>
                    <a:pt x="57" y="1331"/>
                  </a:lnTo>
                  <a:lnTo>
                    <a:pt x="50" y="1320"/>
                  </a:lnTo>
                  <a:lnTo>
                    <a:pt x="44" y="1308"/>
                  </a:lnTo>
                  <a:lnTo>
                    <a:pt x="38" y="1299"/>
                  </a:lnTo>
                  <a:lnTo>
                    <a:pt x="27" y="1278"/>
                  </a:lnTo>
                  <a:lnTo>
                    <a:pt x="21" y="1263"/>
                  </a:lnTo>
                  <a:lnTo>
                    <a:pt x="16" y="1253"/>
                  </a:lnTo>
                  <a:lnTo>
                    <a:pt x="16" y="1249"/>
                  </a:lnTo>
                  <a:lnTo>
                    <a:pt x="0" y="1109"/>
                  </a:lnTo>
                  <a:lnTo>
                    <a:pt x="0" y="1107"/>
                  </a:lnTo>
                  <a:lnTo>
                    <a:pt x="6" y="1105"/>
                  </a:lnTo>
                  <a:lnTo>
                    <a:pt x="14" y="1097"/>
                  </a:lnTo>
                  <a:lnTo>
                    <a:pt x="25" y="1084"/>
                  </a:lnTo>
                  <a:lnTo>
                    <a:pt x="29" y="1073"/>
                  </a:lnTo>
                  <a:lnTo>
                    <a:pt x="35" y="1063"/>
                  </a:lnTo>
                  <a:lnTo>
                    <a:pt x="38" y="1050"/>
                  </a:lnTo>
                  <a:lnTo>
                    <a:pt x="44" y="1035"/>
                  </a:lnTo>
                  <a:lnTo>
                    <a:pt x="48" y="1016"/>
                  </a:lnTo>
                  <a:lnTo>
                    <a:pt x="52" y="993"/>
                  </a:lnTo>
                  <a:lnTo>
                    <a:pt x="54" y="968"/>
                  </a:lnTo>
                  <a:lnTo>
                    <a:pt x="57" y="941"/>
                  </a:lnTo>
                  <a:lnTo>
                    <a:pt x="57" y="907"/>
                  </a:lnTo>
                  <a:lnTo>
                    <a:pt x="57" y="875"/>
                  </a:lnTo>
                  <a:lnTo>
                    <a:pt x="56" y="837"/>
                  </a:lnTo>
                  <a:lnTo>
                    <a:pt x="56" y="799"/>
                  </a:lnTo>
                  <a:lnTo>
                    <a:pt x="54" y="759"/>
                  </a:lnTo>
                  <a:lnTo>
                    <a:pt x="52" y="721"/>
                  </a:lnTo>
                  <a:lnTo>
                    <a:pt x="50" y="681"/>
                  </a:lnTo>
                  <a:lnTo>
                    <a:pt x="48" y="647"/>
                  </a:lnTo>
                  <a:lnTo>
                    <a:pt x="44" y="609"/>
                  </a:lnTo>
                  <a:lnTo>
                    <a:pt x="42" y="576"/>
                  </a:lnTo>
                  <a:lnTo>
                    <a:pt x="38" y="546"/>
                  </a:lnTo>
                  <a:lnTo>
                    <a:pt x="38" y="523"/>
                  </a:lnTo>
                  <a:lnTo>
                    <a:pt x="37" y="502"/>
                  </a:lnTo>
                  <a:lnTo>
                    <a:pt x="35" y="487"/>
                  </a:lnTo>
                  <a:lnTo>
                    <a:pt x="35" y="476"/>
                  </a:lnTo>
                  <a:lnTo>
                    <a:pt x="35" y="474"/>
                  </a:lnTo>
                  <a:lnTo>
                    <a:pt x="86" y="251"/>
                  </a:lnTo>
                  <a:lnTo>
                    <a:pt x="160" y="126"/>
                  </a:lnTo>
                  <a:lnTo>
                    <a:pt x="130" y="120"/>
                  </a:lnTo>
                  <a:lnTo>
                    <a:pt x="101" y="80"/>
                  </a:lnTo>
                  <a:lnTo>
                    <a:pt x="101" y="80"/>
                  </a:lnTo>
                  <a:close/>
                </a:path>
              </a:pathLst>
            </a:custGeom>
            <a:solidFill>
              <a:srgbClr val="9454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1" name="Freeform 195">
              <a:extLst>
                <a:ext uri="{FF2B5EF4-FFF2-40B4-BE49-F238E27FC236}">
                  <a16:creationId xmlns:a16="http://schemas.microsoft.com/office/drawing/2014/main" id="{82138D63-6F5A-BF47-8B76-CD7A13304137}"/>
                </a:ext>
              </a:extLst>
            </p:cNvPr>
            <p:cNvSpPr>
              <a:spLocks/>
            </p:cNvSpPr>
            <p:nvPr/>
          </p:nvSpPr>
          <p:spPr bwMode="auto">
            <a:xfrm>
              <a:off x="3433" y="2956"/>
              <a:ext cx="676" cy="218"/>
            </a:xfrm>
            <a:custGeom>
              <a:avLst/>
              <a:gdLst>
                <a:gd name="T0" fmla="*/ 221 w 1351"/>
                <a:gd name="T1" fmla="*/ 8 h 437"/>
                <a:gd name="T2" fmla="*/ 241 w 1351"/>
                <a:gd name="T3" fmla="*/ 2 h 437"/>
                <a:gd name="T4" fmla="*/ 279 w 1351"/>
                <a:gd name="T5" fmla="*/ 0 h 437"/>
                <a:gd name="T6" fmla="*/ 331 w 1351"/>
                <a:gd name="T7" fmla="*/ 2 h 437"/>
                <a:gd name="T8" fmla="*/ 405 w 1351"/>
                <a:gd name="T9" fmla="*/ 13 h 437"/>
                <a:gd name="T10" fmla="*/ 489 w 1351"/>
                <a:gd name="T11" fmla="*/ 32 h 437"/>
                <a:gd name="T12" fmla="*/ 582 w 1351"/>
                <a:gd name="T13" fmla="*/ 59 h 437"/>
                <a:gd name="T14" fmla="*/ 669 w 1351"/>
                <a:gd name="T15" fmla="*/ 86 h 437"/>
                <a:gd name="T16" fmla="*/ 738 w 1351"/>
                <a:gd name="T17" fmla="*/ 108 h 437"/>
                <a:gd name="T18" fmla="*/ 772 w 1351"/>
                <a:gd name="T19" fmla="*/ 122 h 437"/>
                <a:gd name="T20" fmla="*/ 1072 w 1351"/>
                <a:gd name="T21" fmla="*/ 124 h 437"/>
                <a:gd name="T22" fmla="*/ 1089 w 1351"/>
                <a:gd name="T23" fmla="*/ 129 h 437"/>
                <a:gd name="T24" fmla="*/ 1118 w 1351"/>
                <a:gd name="T25" fmla="*/ 145 h 437"/>
                <a:gd name="T26" fmla="*/ 1150 w 1351"/>
                <a:gd name="T27" fmla="*/ 160 h 437"/>
                <a:gd name="T28" fmla="*/ 1188 w 1351"/>
                <a:gd name="T29" fmla="*/ 179 h 437"/>
                <a:gd name="T30" fmla="*/ 1226 w 1351"/>
                <a:gd name="T31" fmla="*/ 202 h 437"/>
                <a:gd name="T32" fmla="*/ 1266 w 1351"/>
                <a:gd name="T33" fmla="*/ 224 h 437"/>
                <a:gd name="T34" fmla="*/ 1298 w 1351"/>
                <a:gd name="T35" fmla="*/ 245 h 437"/>
                <a:gd name="T36" fmla="*/ 1338 w 1351"/>
                <a:gd name="T37" fmla="*/ 272 h 437"/>
                <a:gd name="T38" fmla="*/ 1300 w 1351"/>
                <a:gd name="T39" fmla="*/ 312 h 437"/>
                <a:gd name="T40" fmla="*/ 1148 w 1351"/>
                <a:gd name="T41" fmla="*/ 281 h 437"/>
                <a:gd name="T42" fmla="*/ 1110 w 1351"/>
                <a:gd name="T43" fmla="*/ 327 h 437"/>
                <a:gd name="T44" fmla="*/ 1059 w 1351"/>
                <a:gd name="T45" fmla="*/ 386 h 437"/>
                <a:gd name="T46" fmla="*/ 1026 w 1351"/>
                <a:gd name="T47" fmla="*/ 407 h 437"/>
                <a:gd name="T48" fmla="*/ 977 w 1351"/>
                <a:gd name="T49" fmla="*/ 434 h 437"/>
                <a:gd name="T50" fmla="*/ 945 w 1351"/>
                <a:gd name="T51" fmla="*/ 437 h 437"/>
                <a:gd name="T52" fmla="*/ 895 w 1351"/>
                <a:gd name="T53" fmla="*/ 432 h 437"/>
                <a:gd name="T54" fmla="*/ 838 w 1351"/>
                <a:gd name="T55" fmla="*/ 392 h 437"/>
                <a:gd name="T56" fmla="*/ 798 w 1351"/>
                <a:gd name="T57" fmla="*/ 356 h 437"/>
                <a:gd name="T58" fmla="*/ 734 w 1351"/>
                <a:gd name="T59" fmla="*/ 295 h 437"/>
                <a:gd name="T60" fmla="*/ 715 w 1351"/>
                <a:gd name="T61" fmla="*/ 295 h 437"/>
                <a:gd name="T62" fmla="*/ 675 w 1351"/>
                <a:gd name="T63" fmla="*/ 297 h 437"/>
                <a:gd name="T64" fmla="*/ 616 w 1351"/>
                <a:gd name="T65" fmla="*/ 300 h 437"/>
                <a:gd name="T66" fmla="*/ 549 w 1351"/>
                <a:gd name="T67" fmla="*/ 308 h 437"/>
                <a:gd name="T68" fmla="*/ 483 w 1351"/>
                <a:gd name="T69" fmla="*/ 316 h 437"/>
                <a:gd name="T70" fmla="*/ 426 w 1351"/>
                <a:gd name="T71" fmla="*/ 327 h 437"/>
                <a:gd name="T72" fmla="*/ 374 w 1351"/>
                <a:gd name="T73" fmla="*/ 335 h 437"/>
                <a:gd name="T74" fmla="*/ 333 w 1351"/>
                <a:gd name="T75" fmla="*/ 346 h 437"/>
                <a:gd name="T76" fmla="*/ 291 w 1351"/>
                <a:gd name="T77" fmla="*/ 350 h 437"/>
                <a:gd name="T78" fmla="*/ 247 w 1351"/>
                <a:gd name="T79" fmla="*/ 352 h 437"/>
                <a:gd name="T80" fmla="*/ 198 w 1351"/>
                <a:gd name="T81" fmla="*/ 348 h 437"/>
                <a:gd name="T82" fmla="*/ 143 w 1351"/>
                <a:gd name="T83" fmla="*/ 340 h 437"/>
                <a:gd name="T84" fmla="*/ 89 w 1351"/>
                <a:gd name="T85" fmla="*/ 327 h 437"/>
                <a:gd name="T86" fmla="*/ 42 w 1351"/>
                <a:gd name="T87" fmla="*/ 312 h 437"/>
                <a:gd name="T88" fmla="*/ 6 w 1351"/>
                <a:gd name="T89" fmla="*/ 300 h 437"/>
                <a:gd name="T90" fmla="*/ 211 w 1351"/>
                <a:gd name="T91" fmla="*/ 1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51" h="437">
                  <a:moveTo>
                    <a:pt x="211" y="13"/>
                  </a:moveTo>
                  <a:lnTo>
                    <a:pt x="213" y="11"/>
                  </a:lnTo>
                  <a:lnTo>
                    <a:pt x="221" y="8"/>
                  </a:lnTo>
                  <a:lnTo>
                    <a:pt x="224" y="6"/>
                  </a:lnTo>
                  <a:lnTo>
                    <a:pt x="232" y="4"/>
                  </a:lnTo>
                  <a:lnTo>
                    <a:pt x="241" y="2"/>
                  </a:lnTo>
                  <a:lnTo>
                    <a:pt x="253" y="2"/>
                  </a:lnTo>
                  <a:lnTo>
                    <a:pt x="264" y="0"/>
                  </a:lnTo>
                  <a:lnTo>
                    <a:pt x="279" y="0"/>
                  </a:lnTo>
                  <a:lnTo>
                    <a:pt x="295" y="0"/>
                  </a:lnTo>
                  <a:lnTo>
                    <a:pt x="314" y="2"/>
                  </a:lnTo>
                  <a:lnTo>
                    <a:pt x="331" y="2"/>
                  </a:lnTo>
                  <a:lnTo>
                    <a:pt x="354" y="4"/>
                  </a:lnTo>
                  <a:lnTo>
                    <a:pt x="376" y="8"/>
                  </a:lnTo>
                  <a:lnTo>
                    <a:pt x="405" y="13"/>
                  </a:lnTo>
                  <a:lnTo>
                    <a:pt x="432" y="17"/>
                  </a:lnTo>
                  <a:lnTo>
                    <a:pt x="460" y="25"/>
                  </a:lnTo>
                  <a:lnTo>
                    <a:pt x="489" y="32"/>
                  </a:lnTo>
                  <a:lnTo>
                    <a:pt x="521" y="42"/>
                  </a:lnTo>
                  <a:lnTo>
                    <a:pt x="551" y="50"/>
                  </a:lnTo>
                  <a:lnTo>
                    <a:pt x="582" y="59"/>
                  </a:lnTo>
                  <a:lnTo>
                    <a:pt x="612" y="69"/>
                  </a:lnTo>
                  <a:lnTo>
                    <a:pt x="642" y="78"/>
                  </a:lnTo>
                  <a:lnTo>
                    <a:pt x="669" y="86"/>
                  </a:lnTo>
                  <a:lnTo>
                    <a:pt x="694" y="93"/>
                  </a:lnTo>
                  <a:lnTo>
                    <a:pt x="717" y="101"/>
                  </a:lnTo>
                  <a:lnTo>
                    <a:pt x="738" y="108"/>
                  </a:lnTo>
                  <a:lnTo>
                    <a:pt x="753" y="112"/>
                  </a:lnTo>
                  <a:lnTo>
                    <a:pt x="764" y="118"/>
                  </a:lnTo>
                  <a:lnTo>
                    <a:pt x="772" y="122"/>
                  </a:lnTo>
                  <a:lnTo>
                    <a:pt x="776" y="124"/>
                  </a:lnTo>
                  <a:lnTo>
                    <a:pt x="1019" y="78"/>
                  </a:lnTo>
                  <a:lnTo>
                    <a:pt x="1072" y="124"/>
                  </a:lnTo>
                  <a:lnTo>
                    <a:pt x="1074" y="124"/>
                  </a:lnTo>
                  <a:lnTo>
                    <a:pt x="1083" y="127"/>
                  </a:lnTo>
                  <a:lnTo>
                    <a:pt x="1089" y="129"/>
                  </a:lnTo>
                  <a:lnTo>
                    <a:pt x="1097" y="133"/>
                  </a:lnTo>
                  <a:lnTo>
                    <a:pt x="1106" y="139"/>
                  </a:lnTo>
                  <a:lnTo>
                    <a:pt x="1118" y="145"/>
                  </a:lnTo>
                  <a:lnTo>
                    <a:pt x="1127" y="148"/>
                  </a:lnTo>
                  <a:lnTo>
                    <a:pt x="1139" y="154"/>
                  </a:lnTo>
                  <a:lnTo>
                    <a:pt x="1150" y="160"/>
                  </a:lnTo>
                  <a:lnTo>
                    <a:pt x="1163" y="167"/>
                  </a:lnTo>
                  <a:lnTo>
                    <a:pt x="1175" y="173"/>
                  </a:lnTo>
                  <a:lnTo>
                    <a:pt x="1188" y="179"/>
                  </a:lnTo>
                  <a:lnTo>
                    <a:pt x="1199" y="186"/>
                  </a:lnTo>
                  <a:lnTo>
                    <a:pt x="1215" y="196"/>
                  </a:lnTo>
                  <a:lnTo>
                    <a:pt x="1226" y="202"/>
                  </a:lnTo>
                  <a:lnTo>
                    <a:pt x="1239" y="209"/>
                  </a:lnTo>
                  <a:lnTo>
                    <a:pt x="1253" y="217"/>
                  </a:lnTo>
                  <a:lnTo>
                    <a:pt x="1266" y="224"/>
                  </a:lnTo>
                  <a:lnTo>
                    <a:pt x="1275" y="230"/>
                  </a:lnTo>
                  <a:lnTo>
                    <a:pt x="1287" y="238"/>
                  </a:lnTo>
                  <a:lnTo>
                    <a:pt x="1298" y="245"/>
                  </a:lnTo>
                  <a:lnTo>
                    <a:pt x="1310" y="253"/>
                  </a:lnTo>
                  <a:lnTo>
                    <a:pt x="1325" y="262"/>
                  </a:lnTo>
                  <a:lnTo>
                    <a:pt x="1338" y="272"/>
                  </a:lnTo>
                  <a:lnTo>
                    <a:pt x="1348" y="278"/>
                  </a:lnTo>
                  <a:lnTo>
                    <a:pt x="1351" y="281"/>
                  </a:lnTo>
                  <a:lnTo>
                    <a:pt x="1300" y="312"/>
                  </a:lnTo>
                  <a:lnTo>
                    <a:pt x="1158" y="270"/>
                  </a:lnTo>
                  <a:lnTo>
                    <a:pt x="1154" y="272"/>
                  </a:lnTo>
                  <a:lnTo>
                    <a:pt x="1148" y="281"/>
                  </a:lnTo>
                  <a:lnTo>
                    <a:pt x="1137" y="293"/>
                  </a:lnTo>
                  <a:lnTo>
                    <a:pt x="1127" y="310"/>
                  </a:lnTo>
                  <a:lnTo>
                    <a:pt x="1110" y="327"/>
                  </a:lnTo>
                  <a:lnTo>
                    <a:pt x="1095" y="346"/>
                  </a:lnTo>
                  <a:lnTo>
                    <a:pt x="1076" y="365"/>
                  </a:lnTo>
                  <a:lnTo>
                    <a:pt x="1059" y="386"/>
                  </a:lnTo>
                  <a:lnTo>
                    <a:pt x="1047" y="394"/>
                  </a:lnTo>
                  <a:lnTo>
                    <a:pt x="1038" y="401"/>
                  </a:lnTo>
                  <a:lnTo>
                    <a:pt x="1026" y="407"/>
                  </a:lnTo>
                  <a:lnTo>
                    <a:pt x="1017" y="415"/>
                  </a:lnTo>
                  <a:lnTo>
                    <a:pt x="996" y="424"/>
                  </a:lnTo>
                  <a:lnTo>
                    <a:pt x="977" y="434"/>
                  </a:lnTo>
                  <a:lnTo>
                    <a:pt x="966" y="435"/>
                  </a:lnTo>
                  <a:lnTo>
                    <a:pt x="956" y="437"/>
                  </a:lnTo>
                  <a:lnTo>
                    <a:pt x="945" y="437"/>
                  </a:lnTo>
                  <a:lnTo>
                    <a:pt x="935" y="437"/>
                  </a:lnTo>
                  <a:lnTo>
                    <a:pt x="914" y="435"/>
                  </a:lnTo>
                  <a:lnTo>
                    <a:pt x="895" y="432"/>
                  </a:lnTo>
                  <a:lnTo>
                    <a:pt x="874" y="420"/>
                  </a:lnTo>
                  <a:lnTo>
                    <a:pt x="855" y="407"/>
                  </a:lnTo>
                  <a:lnTo>
                    <a:pt x="838" y="392"/>
                  </a:lnTo>
                  <a:lnTo>
                    <a:pt x="823" y="380"/>
                  </a:lnTo>
                  <a:lnTo>
                    <a:pt x="808" y="365"/>
                  </a:lnTo>
                  <a:lnTo>
                    <a:pt x="798" y="356"/>
                  </a:lnTo>
                  <a:lnTo>
                    <a:pt x="791" y="348"/>
                  </a:lnTo>
                  <a:lnTo>
                    <a:pt x="791" y="346"/>
                  </a:lnTo>
                  <a:lnTo>
                    <a:pt x="734" y="295"/>
                  </a:lnTo>
                  <a:lnTo>
                    <a:pt x="730" y="295"/>
                  </a:lnTo>
                  <a:lnTo>
                    <a:pt x="724" y="295"/>
                  </a:lnTo>
                  <a:lnTo>
                    <a:pt x="715" y="295"/>
                  </a:lnTo>
                  <a:lnTo>
                    <a:pt x="705" y="295"/>
                  </a:lnTo>
                  <a:lnTo>
                    <a:pt x="690" y="295"/>
                  </a:lnTo>
                  <a:lnTo>
                    <a:pt x="675" y="297"/>
                  </a:lnTo>
                  <a:lnTo>
                    <a:pt x="656" y="299"/>
                  </a:lnTo>
                  <a:lnTo>
                    <a:pt x="639" y="300"/>
                  </a:lnTo>
                  <a:lnTo>
                    <a:pt x="616" y="300"/>
                  </a:lnTo>
                  <a:lnTo>
                    <a:pt x="593" y="304"/>
                  </a:lnTo>
                  <a:lnTo>
                    <a:pt x="570" y="304"/>
                  </a:lnTo>
                  <a:lnTo>
                    <a:pt x="549" y="308"/>
                  </a:lnTo>
                  <a:lnTo>
                    <a:pt x="527" y="310"/>
                  </a:lnTo>
                  <a:lnTo>
                    <a:pt x="506" y="314"/>
                  </a:lnTo>
                  <a:lnTo>
                    <a:pt x="483" y="316"/>
                  </a:lnTo>
                  <a:lnTo>
                    <a:pt x="466" y="321"/>
                  </a:lnTo>
                  <a:lnTo>
                    <a:pt x="443" y="323"/>
                  </a:lnTo>
                  <a:lnTo>
                    <a:pt x="426" y="327"/>
                  </a:lnTo>
                  <a:lnTo>
                    <a:pt x="409" y="329"/>
                  </a:lnTo>
                  <a:lnTo>
                    <a:pt x="392" y="333"/>
                  </a:lnTo>
                  <a:lnTo>
                    <a:pt x="374" y="335"/>
                  </a:lnTo>
                  <a:lnTo>
                    <a:pt x="361" y="338"/>
                  </a:lnTo>
                  <a:lnTo>
                    <a:pt x="346" y="342"/>
                  </a:lnTo>
                  <a:lnTo>
                    <a:pt x="333" y="346"/>
                  </a:lnTo>
                  <a:lnTo>
                    <a:pt x="317" y="346"/>
                  </a:lnTo>
                  <a:lnTo>
                    <a:pt x="304" y="348"/>
                  </a:lnTo>
                  <a:lnTo>
                    <a:pt x="291" y="350"/>
                  </a:lnTo>
                  <a:lnTo>
                    <a:pt x="278" y="352"/>
                  </a:lnTo>
                  <a:lnTo>
                    <a:pt x="262" y="352"/>
                  </a:lnTo>
                  <a:lnTo>
                    <a:pt x="247" y="352"/>
                  </a:lnTo>
                  <a:lnTo>
                    <a:pt x="232" y="352"/>
                  </a:lnTo>
                  <a:lnTo>
                    <a:pt x="217" y="352"/>
                  </a:lnTo>
                  <a:lnTo>
                    <a:pt x="198" y="348"/>
                  </a:lnTo>
                  <a:lnTo>
                    <a:pt x="179" y="346"/>
                  </a:lnTo>
                  <a:lnTo>
                    <a:pt x="160" y="342"/>
                  </a:lnTo>
                  <a:lnTo>
                    <a:pt x="143" y="340"/>
                  </a:lnTo>
                  <a:lnTo>
                    <a:pt x="124" y="335"/>
                  </a:lnTo>
                  <a:lnTo>
                    <a:pt x="106" y="331"/>
                  </a:lnTo>
                  <a:lnTo>
                    <a:pt x="89" y="327"/>
                  </a:lnTo>
                  <a:lnTo>
                    <a:pt x="74" y="323"/>
                  </a:lnTo>
                  <a:lnTo>
                    <a:pt x="57" y="318"/>
                  </a:lnTo>
                  <a:lnTo>
                    <a:pt x="42" y="312"/>
                  </a:lnTo>
                  <a:lnTo>
                    <a:pt x="29" y="308"/>
                  </a:lnTo>
                  <a:lnTo>
                    <a:pt x="19" y="306"/>
                  </a:lnTo>
                  <a:lnTo>
                    <a:pt x="6" y="300"/>
                  </a:lnTo>
                  <a:lnTo>
                    <a:pt x="0" y="300"/>
                  </a:lnTo>
                  <a:lnTo>
                    <a:pt x="211" y="13"/>
                  </a:lnTo>
                  <a:lnTo>
                    <a:pt x="211" y="13"/>
                  </a:lnTo>
                  <a:close/>
                </a:path>
              </a:pathLst>
            </a:custGeom>
            <a:solidFill>
              <a:srgbClr val="E8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2" name="Freeform 196">
              <a:extLst>
                <a:ext uri="{FF2B5EF4-FFF2-40B4-BE49-F238E27FC236}">
                  <a16:creationId xmlns:a16="http://schemas.microsoft.com/office/drawing/2014/main" id="{79DF303C-EA58-F64B-A10B-F1C56DA7215F}"/>
                </a:ext>
              </a:extLst>
            </p:cNvPr>
            <p:cNvSpPr>
              <a:spLocks/>
            </p:cNvSpPr>
            <p:nvPr/>
          </p:nvSpPr>
          <p:spPr bwMode="auto">
            <a:xfrm>
              <a:off x="3023" y="2623"/>
              <a:ext cx="573" cy="548"/>
            </a:xfrm>
            <a:custGeom>
              <a:avLst/>
              <a:gdLst>
                <a:gd name="T0" fmla="*/ 80 w 1146"/>
                <a:gd name="T1" fmla="*/ 5 h 1097"/>
                <a:gd name="T2" fmla="*/ 144 w 1146"/>
                <a:gd name="T3" fmla="*/ 43 h 1097"/>
                <a:gd name="T4" fmla="*/ 253 w 1146"/>
                <a:gd name="T5" fmla="*/ 106 h 1097"/>
                <a:gd name="T6" fmla="*/ 376 w 1146"/>
                <a:gd name="T7" fmla="*/ 182 h 1097"/>
                <a:gd name="T8" fmla="*/ 503 w 1146"/>
                <a:gd name="T9" fmla="*/ 268 h 1097"/>
                <a:gd name="T10" fmla="*/ 614 w 1146"/>
                <a:gd name="T11" fmla="*/ 350 h 1097"/>
                <a:gd name="T12" fmla="*/ 697 w 1146"/>
                <a:gd name="T13" fmla="*/ 424 h 1097"/>
                <a:gd name="T14" fmla="*/ 758 w 1146"/>
                <a:gd name="T15" fmla="*/ 486 h 1097"/>
                <a:gd name="T16" fmla="*/ 798 w 1146"/>
                <a:gd name="T17" fmla="*/ 536 h 1097"/>
                <a:gd name="T18" fmla="*/ 827 w 1146"/>
                <a:gd name="T19" fmla="*/ 576 h 1097"/>
                <a:gd name="T20" fmla="*/ 882 w 1146"/>
                <a:gd name="T21" fmla="*/ 536 h 1097"/>
                <a:gd name="T22" fmla="*/ 924 w 1146"/>
                <a:gd name="T23" fmla="*/ 564 h 1097"/>
                <a:gd name="T24" fmla="*/ 956 w 1146"/>
                <a:gd name="T25" fmla="*/ 581 h 1097"/>
                <a:gd name="T26" fmla="*/ 990 w 1146"/>
                <a:gd name="T27" fmla="*/ 599 h 1097"/>
                <a:gd name="T28" fmla="*/ 1026 w 1146"/>
                <a:gd name="T29" fmla="*/ 616 h 1097"/>
                <a:gd name="T30" fmla="*/ 1059 w 1146"/>
                <a:gd name="T31" fmla="*/ 625 h 1097"/>
                <a:gd name="T32" fmla="*/ 1087 w 1146"/>
                <a:gd name="T33" fmla="*/ 631 h 1097"/>
                <a:gd name="T34" fmla="*/ 1123 w 1146"/>
                <a:gd name="T35" fmla="*/ 637 h 1097"/>
                <a:gd name="T36" fmla="*/ 1135 w 1146"/>
                <a:gd name="T37" fmla="*/ 642 h 1097"/>
                <a:gd name="T38" fmla="*/ 1144 w 1146"/>
                <a:gd name="T39" fmla="*/ 665 h 1097"/>
                <a:gd name="T40" fmla="*/ 1146 w 1146"/>
                <a:gd name="T41" fmla="*/ 697 h 1097"/>
                <a:gd name="T42" fmla="*/ 1140 w 1146"/>
                <a:gd name="T43" fmla="*/ 743 h 1097"/>
                <a:gd name="T44" fmla="*/ 1127 w 1146"/>
                <a:gd name="T45" fmla="*/ 808 h 1097"/>
                <a:gd name="T46" fmla="*/ 1106 w 1146"/>
                <a:gd name="T47" fmla="*/ 882 h 1097"/>
                <a:gd name="T48" fmla="*/ 1085 w 1146"/>
                <a:gd name="T49" fmla="*/ 960 h 1097"/>
                <a:gd name="T50" fmla="*/ 1062 w 1146"/>
                <a:gd name="T51" fmla="*/ 1024 h 1097"/>
                <a:gd name="T52" fmla="*/ 1049 w 1146"/>
                <a:gd name="T53" fmla="*/ 1068 h 1097"/>
                <a:gd name="T54" fmla="*/ 1043 w 1146"/>
                <a:gd name="T55" fmla="*/ 1076 h 1097"/>
                <a:gd name="T56" fmla="*/ 1021 w 1146"/>
                <a:gd name="T57" fmla="*/ 1070 h 1097"/>
                <a:gd name="T58" fmla="*/ 975 w 1146"/>
                <a:gd name="T59" fmla="*/ 1061 h 1097"/>
                <a:gd name="T60" fmla="*/ 922 w 1146"/>
                <a:gd name="T61" fmla="*/ 1051 h 1097"/>
                <a:gd name="T62" fmla="*/ 865 w 1146"/>
                <a:gd name="T63" fmla="*/ 1043 h 1097"/>
                <a:gd name="T64" fmla="*/ 819 w 1146"/>
                <a:gd name="T65" fmla="*/ 1043 h 1097"/>
                <a:gd name="T66" fmla="*/ 789 w 1146"/>
                <a:gd name="T67" fmla="*/ 1047 h 1097"/>
                <a:gd name="T68" fmla="*/ 770 w 1146"/>
                <a:gd name="T69" fmla="*/ 1072 h 1097"/>
                <a:gd name="T70" fmla="*/ 673 w 1146"/>
                <a:gd name="T71" fmla="*/ 1017 h 1097"/>
                <a:gd name="T72" fmla="*/ 388 w 1146"/>
                <a:gd name="T73" fmla="*/ 884 h 1097"/>
                <a:gd name="T74" fmla="*/ 346 w 1146"/>
                <a:gd name="T75" fmla="*/ 865 h 1097"/>
                <a:gd name="T76" fmla="*/ 268 w 1146"/>
                <a:gd name="T77" fmla="*/ 821 h 1097"/>
                <a:gd name="T78" fmla="*/ 178 w 1146"/>
                <a:gd name="T79" fmla="*/ 758 h 1097"/>
                <a:gd name="T80" fmla="*/ 93 w 1146"/>
                <a:gd name="T81" fmla="*/ 667 h 1097"/>
                <a:gd name="T82" fmla="*/ 32 w 1146"/>
                <a:gd name="T83" fmla="*/ 555 h 1097"/>
                <a:gd name="T84" fmla="*/ 2 w 1146"/>
                <a:gd name="T85" fmla="*/ 418 h 1097"/>
                <a:gd name="T86" fmla="*/ 4 w 1146"/>
                <a:gd name="T87" fmla="*/ 279 h 1097"/>
                <a:gd name="T88" fmla="*/ 23 w 1146"/>
                <a:gd name="T89" fmla="*/ 150 h 1097"/>
                <a:gd name="T90" fmla="*/ 47 w 1146"/>
                <a:gd name="T91" fmla="*/ 53 h 1097"/>
                <a:gd name="T92" fmla="*/ 64 w 1146"/>
                <a:gd name="T93" fmla="*/ 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6" h="1097">
                  <a:moveTo>
                    <a:pt x="66" y="0"/>
                  </a:moveTo>
                  <a:lnTo>
                    <a:pt x="68" y="0"/>
                  </a:lnTo>
                  <a:lnTo>
                    <a:pt x="80" y="5"/>
                  </a:lnTo>
                  <a:lnTo>
                    <a:pt x="97" y="15"/>
                  </a:lnTo>
                  <a:lnTo>
                    <a:pt x="120" y="28"/>
                  </a:lnTo>
                  <a:lnTo>
                    <a:pt x="144" y="43"/>
                  </a:lnTo>
                  <a:lnTo>
                    <a:pt x="177" y="61"/>
                  </a:lnTo>
                  <a:lnTo>
                    <a:pt x="213" y="81"/>
                  </a:lnTo>
                  <a:lnTo>
                    <a:pt x="253" y="106"/>
                  </a:lnTo>
                  <a:lnTo>
                    <a:pt x="291" y="129"/>
                  </a:lnTo>
                  <a:lnTo>
                    <a:pt x="332" y="156"/>
                  </a:lnTo>
                  <a:lnTo>
                    <a:pt x="376" y="182"/>
                  </a:lnTo>
                  <a:lnTo>
                    <a:pt x="420" y="211"/>
                  </a:lnTo>
                  <a:lnTo>
                    <a:pt x="462" y="239"/>
                  </a:lnTo>
                  <a:lnTo>
                    <a:pt x="503" y="268"/>
                  </a:lnTo>
                  <a:lnTo>
                    <a:pt x="542" y="296"/>
                  </a:lnTo>
                  <a:lnTo>
                    <a:pt x="581" y="325"/>
                  </a:lnTo>
                  <a:lnTo>
                    <a:pt x="614" y="350"/>
                  </a:lnTo>
                  <a:lnTo>
                    <a:pt x="644" y="376"/>
                  </a:lnTo>
                  <a:lnTo>
                    <a:pt x="671" y="399"/>
                  </a:lnTo>
                  <a:lnTo>
                    <a:pt x="697" y="424"/>
                  </a:lnTo>
                  <a:lnTo>
                    <a:pt x="718" y="445"/>
                  </a:lnTo>
                  <a:lnTo>
                    <a:pt x="741" y="467"/>
                  </a:lnTo>
                  <a:lnTo>
                    <a:pt x="758" y="486"/>
                  </a:lnTo>
                  <a:lnTo>
                    <a:pt x="775" y="507"/>
                  </a:lnTo>
                  <a:lnTo>
                    <a:pt x="787" y="523"/>
                  </a:lnTo>
                  <a:lnTo>
                    <a:pt x="798" y="536"/>
                  </a:lnTo>
                  <a:lnTo>
                    <a:pt x="808" y="547"/>
                  </a:lnTo>
                  <a:lnTo>
                    <a:pt x="817" y="561"/>
                  </a:lnTo>
                  <a:lnTo>
                    <a:pt x="827" y="576"/>
                  </a:lnTo>
                  <a:lnTo>
                    <a:pt x="829" y="581"/>
                  </a:lnTo>
                  <a:lnTo>
                    <a:pt x="880" y="536"/>
                  </a:lnTo>
                  <a:lnTo>
                    <a:pt x="882" y="536"/>
                  </a:lnTo>
                  <a:lnTo>
                    <a:pt x="891" y="543"/>
                  </a:lnTo>
                  <a:lnTo>
                    <a:pt x="906" y="551"/>
                  </a:lnTo>
                  <a:lnTo>
                    <a:pt x="924" y="564"/>
                  </a:lnTo>
                  <a:lnTo>
                    <a:pt x="933" y="570"/>
                  </a:lnTo>
                  <a:lnTo>
                    <a:pt x="944" y="576"/>
                  </a:lnTo>
                  <a:lnTo>
                    <a:pt x="956" y="581"/>
                  </a:lnTo>
                  <a:lnTo>
                    <a:pt x="967" y="587"/>
                  </a:lnTo>
                  <a:lnTo>
                    <a:pt x="979" y="593"/>
                  </a:lnTo>
                  <a:lnTo>
                    <a:pt x="990" y="599"/>
                  </a:lnTo>
                  <a:lnTo>
                    <a:pt x="1003" y="604"/>
                  </a:lnTo>
                  <a:lnTo>
                    <a:pt x="1017" y="612"/>
                  </a:lnTo>
                  <a:lnTo>
                    <a:pt x="1026" y="616"/>
                  </a:lnTo>
                  <a:lnTo>
                    <a:pt x="1038" y="619"/>
                  </a:lnTo>
                  <a:lnTo>
                    <a:pt x="1047" y="621"/>
                  </a:lnTo>
                  <a:lnTo>
                    <a:pt x="1059" y="625"/>
                  </a:lnTo>
                  <a:lnTo>
                    <a:pt x="1068" y="627"/>
                  </a:lnTo>
                  <a:lnTo>
                    <a:pt x="1078" y="629"/>
                  </a:lnTo>
                  <a:lnTo>
                    <a:pt x="1087" y="631"/>
                  </a:lnTo>
                  <a:lnTo>
                    <a:pt x="1097" y="635"/>
                  </a:lnTo>
                  <a:lnTo>
                    <a:pt x="1110" y="635"/>
                  </a:lnTo>
                  <a:lnTo>
                    <a:pt x="1123" y="637"/>
                  </a:lnTo>
                  <a:lnTo>
                    <a:pt x="1129" y="637"/>
                  </a:lnTo>
                  <a:lnTo>
                    <a:pt x="1133" y="638"/>
                  </a:lnTo>
                  <a:lnTo>
                    <a:pt x="1135" y="642"/>
                  </a:lnTo>
                  <a:lnTo>
                    <a:pt x="1138" y="648"/>
                  </a:lnTo>
                  <a:lnTo>
                    <a:pt x="1144" y="659"/>
                  </a:lnTo>
                  <a:lnTo>
                    <a:pt x="1144" y="665"/>
                  </a:lnTo>
                  <a:lnTo>
                    <a:pt x="1144" y="675"/>
                  </a:lnTo>
                  <a:lnTo>
                    <a:pt x="1144" y="684"/>
                  </a:lnTo>
                  <a:lnTo>
                    <a:pt x="1146" y="697"/>
                  </a:lnTo>
                  <a:lnTo>
                    <a:pt x="1144" y="709"/>
                  </a:lnTo>
                  <a:lnTo>
                    <a:pt x="1144" y="726"/>
                  </a:lnTo>
                  <a:lnTo>
                    <a:pt x="1140" y="743"/>
                  </a:lnTo>
                  <a:lnTo>
                    <a:pt x="1138" y="764"/>
                  </a:lnTo>
                  <a:lnTo>
                    <a:pt x="1133" y="783"/>
                  </a:lnTo>
                  <a:lnTo>
                    <a:pt x="1127" y="808"/>
                  </a:lnTo>
                  <a:lnTo>
                    <a:pt x="1121" y="830"/>
                  </a:lnTo>
                  <a:lnTo>
                    <a:pt x="1116" y="857"/>
                  </a:lnTo>
                  <a:lnTo>
                    <a:pt x="1106" y="882"/>
                  </a:lnTo>
                  <a:lnTo>
                    <a:pt x="1100" y="908"/>
                  </a:lnTo>
                  <a:lnTo>
                    <a:pt x="1091" y="933"/>
                  </a:lnTo>
                  <a:lnTo>
                    <a:pt x="1085" y="960"/>
                  </a:lnTo>
                  <a:lnTo>
                    <a:pt x="1076" y="983"/>
                  </a:lnTo>
                  <a:lnTo>
                    <a:pt x="1068" y="1005"/>
                  </a:lnTo>
                  <a:lnTo>
                    <a:pt x="1062" y="1024"/>
                  </a:lnTo>
                  <a:lnTo>
                    <a:pt x="1057" y="1043"/>
                  </a:lnTo>
                  <a:lnTo>
                    <a:pt x="1051" y="1057"/>
                  </a:lnTo>
                  <a:lnTo>
                    <a:pt x="1049" y="1068"/>
                  </a:lnTo>
                  <a:lnTo>
                    <a:pt x="1047" y="1074"/>
                  </a:lnTo>
                  <a:lnTo>
                    <a:pt x="1047" y="1078"/>
                  </a:lnTo>
                  <a:lnTo>
                    <a:pt x="1043" y="1076"/>
                  </a:lnTo>
                  <a:lnTo>
                    <a:pt x="1040" y="1074"/>
                  </a:lnTo>
                  <a:lnTo>
                    <a:pt x="1030" y="1072"/>
                  </a:lnTo>
                  <a:lnTo>
                    <a:pt x="1021" y="1070"/>
                  </a:lnTo>
                  <a:lnTo>
                    <a:pt x="1007" y="1066"/>
                  </a:lnTo>
                  <a:lnTo>
                    <a:pt x="992" y="1064"/>
                  </a:lnTo>
                  <a:lnTo>
                    <a:pt x="975" y="1061"/>
                  </a:lnTo>
                  <a:lnTo>
                    <a:pt x="960" y="1059"/>
                  </a:lnTo>
                  <a:lnTo>
                    <a:pt x="939" y="1053"/>
                  </a:lnTo>
                  <a:lnTo>
                    <a:pt x="922" y="1051"/>
                  </a:lnTo>
                  <a:lnTo>
                    <a:pt x="901" y="1047"/>
                  </a:lnTo>
                  <a:lnTo>
                    <a:pt x="884" y="1045"/>
                  </a:lnTo>
                  <a:lnTo>
                    <a:pt x="865" y="1043"/>
                  </a:lnTo>
                  <a:lnTo>
                    <a:pt x="848" y="1042"/>
                  </a:lnTo>
                  <a:lnTo>
                    <a:pt x="832" y="1042"/>
                  </a:lnTo>
                  <a:lnTo>
                    <a:pt x="819" y="1043"/>
                  </a:lnTo>
                  <a:lnTo>
                    <a:pt x="808" y="1043"/>
                  </a:lnTo>
                  <a:lnTo>
                    <a:pt x="798" y="1045"/>
                  </a:lnTo>
                  <a:lnTo>
                    <a:pt x="789" y="1047"/>
                  </a:lnTo>
                  <a:lnTo>
                    <a:pt x="783" y="1053"/>
                  </a:lnTo>
                  <a:lnTo>
                    <a:pt x="773" y="1061"/>
                  </a:lnTo>
                  <a:lnTo>
                    <a:pt x="770" y="1072"/>
                  </a:lnTo>
                  <a:lnTo>
                    <a:pt x="764" y="1087"/>
                  </a:lnTo>
                  <a:lnTo>
                    <a:pt x="770" y="1097"/>
                  </a:lnTo>
                  <a:lnTo>
                    <a:pt x="673" y="1017"/>
                  </a:lnTo>
                  <a:lnTo>
                    <a:pt x="593" y="952"/>
                  </a:lnTo>
                  <a:lnTo>
                    <a:pt x="391" y="886"/>
                  </a:lnTo>
                  <a:lnTo>
                    <a:pt x="388" y="884"/>
                  </a:lnTo>
                  <a:lnTo>
                    <a:pt x="378" y="880"/>
                  </a:lnTo>
                  <a:lnTo>
                    <a:pt x="363" y="872"/>
                  </a:lnTo>
                  <a:lnTo>
                    <a:pt x="346" y="865"/>
                  </a:lnTo>
                  <a:lnTo>
                    <a:pt x="321" y="851"/>
                  </a:lnTo>
                  <a:lnTo>
                    <a:pt x="296" y="838"/>
                  </a:lnTo>
                  <a:lnTo>
                    <a:pt x="268" y="821"/>
                  </a:lnTo>
                  <a:lnTo>
                    <a:pt x="241" y="804"/>
                  </a:lnTo>
                  <a:lnTo>
                    <a:pt x="209" y="781"/>
                  </a:lnTo>
                  <a:lnTo>
                    <a:pt x="178" y="758"/>
                  </a:lnTo>
                  <a:lnTo>
                    <a:pt x="148" y="730"/>
                  </a:lnTo>
                  <a:lnTo>
                    <a:pt x="121" y="701"/>
                  </a:lnTo>
                  <a:lnTo>
                    <a:pt x="93" y="667"/>
                  </a:lnTo>
                  <a:lnTo>
                    <a:pt x="68" y="633"/>
                  </a:lnTo>
                  <a:lnTo>
                    <a:pt x="47" y="593"/>
                  </a:lnTo>
                  <a:lnTo>
                    <a:pt x="32" y="555"/>
                  </a:lnTo>
                  <a:lnTo>
                    <a:pt x="17" y="509"/>
                  </a:lnTo>
                  <a:lnTo>
                    <a:pt x="7" y="465"/>
                  </a:lnTo>
                  <a:lnTo>
                    <a:pt x="2" y="418"/>
                  </a:lnTo>
                  <a:lnTo>
                    <a:pt x="2" y="372"/>
                  </a:lnTo>
                  <a:lnTo>
                    <a:pt x="0" y="325"/>
                  </a:lnTo>
                  <a:lnTo>
                    <a:pt x="4" y="279"/>
                  </a:lnTo>
                  <a:lnTo>
                    <a:pt x="9" y="234"/>
                  </a:lnTo>
                  <a:lnTo>
                    <a:pt x="17" y="192"/>
                  </a:lnTo>
                  <a:lnTo>
                    <a:pt x="23" y="150"/>
                  </a:lnTo>
                  <a:lnTo>
                    <a:pt x="32" y="114"/>
                  </a:lnTo>
                  <a:lnTo>
                    <a:pt x="38" y="80"/>
                  </a:lnTo>
                  <a:lnTo>
                    <a:pt x="47" y="53"/>
                  </a:lnTo>
                  <a:lnTo>
                    <a:pt x="53" y="30"/>
                  </a:lnTo>
                  <a:lnTo>
                    <a:pt x="61" y="13"/>
                  </a:lnTo>
                  <a:lnTo>
                    <a:pt x="64" y="2"/>
                  </a:lnTo>
                  <a:lnTo>
                    <a:pt x="66" y="0"/>
                  </a:lnTo>
                  <a:lnTo>
                    <a:pt x="66" y="0"/>
                  </a:lnTo>
                  <a:close/>
                </a:path>
              </a:pathLst>
            </a:custGeom>
            <a:solidFill>
              <a:srgbClr val="CF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3" name="Freeform 197">
              <a:extLst>
                <a:ext uri="{FF2B5EF4-FFF2-40B4-BE49-F238E27FC236}">
                  <a16:creationId xmlns:a16="http://schemas.microsoft.com/office/drawing/2014/main" id="{AAC37720-20D9-684B-924B-5133E554F896}"/>
                </a:ext>
              </a:extLst>
            </p:cNvPr>
            <p:cNvSpPr>
              <a:spLocks/>
            </p:cNvSpPr>
            <p:nvPr/>
          </p:nvSpPr>
          <p:spPr bwMode="auto">
            <a:xfrm>
              <a:off x="3978" y="2358"/>
              <a:ext cx="356" cy="534"/>
            </a:xfrm>
            <a:custGeom>
              <a:avLst/>
              <a:gdLst>
                <a:gd name="T0" fmla="*/ 650 w 713"/>
                <a:gd name="T1" fmla="*/ 514 h 1069"/>
                <a:gd name="T2" fmla="*/ 620 w 713"/>
                <a:gd name="T3" fmla="*/ 647 h 1069"/>
                <a:gd name="T4" fmla="*/ 599 w 713"/>
                <a:gd name="T5" fmla="*/ 669 h 1069"/>
                <a:gd name="T6" fmla="*/ 572 w 713"/>
                <a:gd name="T7" fmla="*/ 702 h 1069"/>
                <a:gd name="T8" fmla="*/ 540 w 713"/>
                <a:gd name="T9" fmla="*/ 738 h 1069"/>
                <a:gd name="T10" fmla="*/ 513 w 713"/>
                <a:gd name="T11" fmla="*/ 778 h 1069"/>
                <a:gd name="T12" fmla="*/ 483 w 713"/>
                <a:gd name="T13" fmla="*/ 816 h 1069"/>
                <a:gd name="T14" fmla="*/ 458 w 713"/>
                <a:gd name="T15" fmla="*/ 850 h 1069"/>
                <a:gd name="T16" fmla="*/ 435 w 713"/>
                <a:gd name="T17" fmla="*/ 888 h 1069"/>
                <a:gd name="T18" fmla="*/ 422 w 713"/>
                <a:gd name="T19" fmla="*/ 915 h 1069"/>
                <a:gd name="T20" fmla="*/ 403 w 713"/>
                <a:gd name="T21" fmla="*/ 926 h 1069"/>
                <a:gd name="T22" fmla="*/ 361 w 713"/>
                <a:gd name="T23" fmla="*/ 932 h 1069"/>
                <a:gd name="T24" fmla="*/ 323 w 713"/>
                <a:gd name="T25" fmla="*/ 932 h 1069"/>
                <a:gd name="T26" fmla="*/ 304 w 713"/>
                <a:gd name="T27" fmla="*/ 936 h 1069"/>
                <a:gd name="T28" fmla="*/ 285 w 713"/>
                <a:gd name="T29" fmla="*/ 974 h 1069"/>
                <a:gd name="T30" fmla="*/ 259 w 713"/>
                <a:gd name="T31" fmla="*/ 1012 h 1069"/>
                <a:gd name="T32" fmla="*/ 230 w 713"/>
                <a:gd name="T33" fmla="*/ 1046 h 1069"/>
                <a:gd name="T34" fmla="*/ 207 w 713"/>
                <a:gd name="T35" fmla="*/ 1065 h 1069"/>
                <a:gd name="T36" fmla="*/ 186 w 713"/>
                <a:gd name="T37" fmla="*/ 1044 h 1069"/>
                <a:gd name="T38" fmla="*/ 148 w 713"/>
                <a:gd name="T39" fmla="*/ 998 h 1069"/>
                <a:gd name="T40" fmla="*/ 103 w 713"/>
                <a:gd name="T41" fmla="*/ 943 h 1069"/>
                <a:gd name="T42" fmla="*/ 55 w 713"/>
                <a:gd name="T43" fmla="*/ 882 h 1069"/>
                <a:gd name="T44" fmla="*/ 23 w 713"/>
                <a:gd name="T45" fmla="*/ 823 h 1069"/>
                <a:gd name="T46" fmla="*/ 4 w 713"/>
                <a:gd name="T47" fmla="*/ 768 h 1069"/>
                <a:gd name="T48" fmla="*/ 0 w 713"/>
                <a:gd name="T49" fmla="*/ 725 h 1069"/>
                <a:gd name="T50" fmla="*/ 6 w 713"/>
                <a:gd name="T51" fmla="*/ 690 h 1069"/>
                <a:gd name="T52" fmla="*/ 15 w 713"/>
                <a:gd name="T53" fmla="*/ 668 h 1069"/>
                <a:gd name="T54" fmla="*/ 23 w 713"/>
                <a:gd name="T55" fmla="*/ 654 h 1069"/>
                <a:gd name="T56" fmla="*/ 40 w 713"/>
                <a:gd name="T57" fmla="*/ 622 h 1069"/>
                <a:gd name="T58" fmla="*/ 50 w 713"/>
                <a:gd name="T59" fmla="*/ 588 h 1069"/>
                <a:gd name="T60" fmla="*/ 61 w 713"/>
                <a:gd name="T61" fmla="*/ 548 h 1069"/>
                <a:gd name="T62" fmla="*/ 71 w 713"/>
                <a:gd name="T63" fmla="*/ 495 h 1069"/>
                <a:gd name="T64" fmla="*/ 76 w 713"/>
                <a:gd name="T65" fmla="*/ 438 h 1069"/>
                <a:gd name="T66" fmla="*/ 78 w 713"/>
                <a:gd name="T67" fmla="*/ 381 h 1069"/>
                <a:gd name="T68" fmla="*/ 80 w 713"/>
                <a:gd name="T69" fmla="*/ 329 h 1069"/>
                <a:gd name="T70" fmla="*/ 80 w 713"/>
                <a:gd name="T71" fmla="*/ 293 h 1069"/>
                <a:gd name="T72" fmla="*/ 78 w 713"/>
                <a:gd name="T73" fmla="*/ 276 h 1069"/>
                <a:gd name="T74" fmla="*/ 69 w 713"/>
                <a:gd name="T75" fmla="*/ 249 h 1069"/>
                <a:gd name="T76" fmla="*/ 61 w 713"/>
                <a:gd name="T77" fmla="*/ 215 h 1069"/>
                <a:gd name="T78" fmla="*/ 57 w 713"/>
                <a:gd name="T79" fmla="*/ 181 h 1069"/>
                <a:gd name="T80" fmla="*/ 55 w 713"/>
                <a:gd name="T81" fmla="*/ 147 h 1069"/>
                <a:gd name="T82" fmla="*/ 69 w 713"/>
                <a:gd name="T83" fmla="*/ 107 h 1069"/>
                <a:gd name="T84" fmla="*/ 97 w 713"/>
                <a:gd name="T85" fmla="*/ 84 h 1069"/>
                <a:gd name="T86" fmla="*/ 131 w 713"/>
                <a:gd name="T87" fmla="*/ 88 h 1069"/>
                <a:gd name="T88" fmla="*/ 164 w 713"/>
                <a:gd name="T89" fmla="*/ 122 h 1069"/>
                <a:gd name="T90" fmla="*/ 388 w 713"/>
                <a:gd name="T91" fmla="*/ 0 h 1069"/>
                <a:gd name="T92" fmla="*/ 702 w 713"/>
                <a:gd name="T93" fmla="*/ 71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3" h="1069">
                  <a:moveTo>
                    <a:pt x="702" y="71"/>
                  </a:moveTo>
                  <a:lnTo>
                    <a:pt x="713" y="411"/>
                  </a:lnTo>
                  <a:lnTo>
                    <a:pt x="650" y="514"/>
                  </a:lnTo>
                  <a:lnTo>
                    <a:pt x="633" y="635"/>
                  </a:lnTo>
                  <a:lnTo>
                    <a:pt x="629" y="637"/>
                  </a:lnTo>
                  <a:lnTo>
                    <a:pt x="620" y="647"/>
                  </a:lnTo>
                  <a:lnTo>
                    <a:pt x="612" y="652"/>
                  </a:lnTo>
                  <a:lnTo>
                    <a:pt x="607" y="660"/>
                  </a:lnTo>
                  <a:lnTo>
                    <a:pt x="599" y="669"/>
                  </a:lnTo>
                  <a:lnTo>
                    <a:pt x="591" y="681"/>
                  </a:lnTo>
                  <a:lnTo>
                    <a:pt x="582" y="690"/>
                  </a:lnTo>
                  <a:lnTo>
                    <a:pt x="572" y="702"/>
                  </a:lnTo>
                  <a:lnTo>
                    <a:pt x="561" y="713"/>
                  </a:lnTo>
                  <a:lnTo>
                    <a:pt x="551" y="727"/>
                  </a:lnTo>
                  <a:lnTo>
                    <a:pt x="540" y="738"/>
                  </a:lnTo>
                  <a:lnTo>
                    <a:pt x="530" y="751"/>
                  </a:lnTo>
                  <a:lnTo>
                    <a:pt x="521" y="763"/>
                  </a:lnTo>
                  <a:lnTo>
                    <a:pt x="513" y="778"/>
                  </a:lnTo>
                  <a:lnTo>
                    <a:pt x="502" y="789"/>
                  </a:lnTo>
                  <a:lnTo>
                    <a:pt x="492" y="803"/>
                  </a:lnTo>
                  <a:lnTo>
                    <a:pt x="483" y="816"/>
                  </a:lnTo>
                  <a:lnTo>
                    <a:pt x="475" y="829"/>
                  </a:lnTo>
                  <a:lnTo>
                    <a:pt x="466" y="839"/>
                  </a:lnTo>
                  <a:lnTo>
                    <a:pt x="458" y="850"/>
                  </a:lnTo>
                  <a:lnTo>
                    <a:pt x="453" y="861"/>
                  </a:lnTo>
                  <a:lnTo>
                    <a:pt x="447" y="873"/>
                  </a:lnTo>
                  <a:lnTo>
                    <a:pt x="435" y="888"/>
                  </a:lnTo>
                  <a:lnTo>
                    <a:pt x="428" y="901"/>
                  </a:lnTo>
                  <a:lnTo>
                    <a:pt x="422" y="911"/>
                  </a:lnTo>
                  <a:lnTo>
                    <a:pt x="422" y="915"/>
                  </a:lnTo>
                  <a:lnTo>
                    <a:pt x="420" y="917"/>
                  </a:lnTo>
                  <a:lnTo>
                    <a:pt x="415" y="922"/>
                  </a:lnTo>
                  <a:lnTo>
                    <a:pt x="403" y="926"/>
                  </a:lnTo>
                  <a:lnTo>
                    <a:pt x="388" y="932"/>
                  </a:lnTo>
                  <a:lnTo>
                    <a:pt x="375" y="932"/>
                  </a:lnTo>
                  <a:lnTo>
                    <a:pt x="361" y="932"/>
                  </a:lnTo>
                  <a:lnTo>
                    <a:pt x="348" y="932"/>
                  </a:lnTo>
                  <a:lnTo>
                    <a:pt x="337" y="932"/>
                  </a:lnTo>
                  <a:lnTo>
                    <a:pt x="323" y="932"/>
                  </a:lnTo>
                  <a:lnTo>
                    <a:pt x="316" y="932"/>
                  </a:lnTo>
                  <a:lnTo>
                    <a:pt x="308" y="932"/>
                  </a:lnTo>
                  <a:lnTo>
                    <a:pt x="304" y="936"/>
                  </a:lnTo>
                  <a:lnTo>
                    <a:pt x="297" y="953"/>
                  </a:lnTo>
                  <a:lnTo>
                    <a:pt x="291" y="962"/>
                  </a:lnTo>
                  <a:lnTo>
                    <a:pt x="285" y="974"/>
                  </a:lnTo>
                  <a:lnTo>
                    <a:pt x="276" y="987"/>
                  </a:lnTo>
                  <a:lnTo>
                    <a:pt x="268" y="1000"/>
                  </a:lnTo>
                  <a:lnTo>
                    <a:pt x="259" y="1012"/>
                  </a:lnTo>
                  <a:lnTo>
                    <a:pt x="249" y="1025"/>
                  </a:lnTo>
                  <a:lnTo>
                    <a:pt x="238" y="1034"/>
                  </a:lnTo>
                  <a:lnTo>
                    <a:pt x="230" y="1046"/>
                  </a:lnTo>
                  <a:lnTo>
                    <a:pt x="215" y="1061"/>
                  </a:lnTo>
                  <a:lnTo>
                    <a:pt x="211" y="1069"/>
                  </a:lnTo>
                  <a:lnTo>
                    <a:pt x="207" y="1065"/>
                  </a:lnTo>
                  <a:lnTo>
                    <a:pt x="204" y="1061"/>
                  </a:lnTo>
                  <a:lnTo>
                    <a:pt x="196" y="1054"/>
                  </a:lnTo>
                  <a:lnTo>
                    <a:pt x="186" y="1044"/>
                  </a:lnTo>
                  <a:lnTo>
                    <a:pt x="173" y="1031"/>
                  </a:lnTo>
                  <a:lnTo>
                    <a:pt x="162" y="1015"/>
                  </a:lnTo>
                  <a:lnTo>
                    <a:pt x="148" y="998"/>
                  </a:lnTo>
                  <a:lnTo>
                    <a:pt x="135" y="983"/>
                  </a:lnTo>
                  <a:lnTo>
                    <a:pt x="118" y="962"/>
                  </a:lnTo>
                  <a:lnTo>
                    <a:pt x="103" y="943"/>
                  </a:lnTo>
                  <a:lnTo>
                    <a:pt x="86" y="922"/>
                  </a:lnTo>
                  <a:lnTo>
                    <a:pt x="72" y="903"/>
                  </a:lnTo>
                  <a:lnTo>
                    <a:pt x="55" y="882"/>
                  </a:lnTo>
                  <a:lnTo>
                    <a:pt x="44" y="861"/>
                  </a:lnTo>
                  <a:lnTo>
                    <a:pt x="31" y="841"/>
                  </a:lnTo>
                  <a:lnTo>
                    <a:pt x="23" y="823"/>
                  </a:lnTo>
                  <a:lnTo>
                    <a:pt x="13" y="803"/>
                  </a:lnTo>
                  <a:lnTo>
                    <a:pt x="10" y="785"/>
                  </a:lnTo>
                  <a:lnTo>
                    <a:pt x="4" y="768"/>
                  </a:lnTo>
                  <a:lnTo>
                    <a:pt x="2" y="753"/>
                  </a:lnTo>
                  <a:lnTo>
                    <a:pt x="0" y="736"/>
                  </a:lnTo>
                  <a:lnTo>
                    <a:pt x="0" y="725"/>
                  </a:lnTo>
                  <a:lnTo>
                    <a:pt x="2" y="711"/>
                  </a:lnTo>
                  <a:lnTo>
                    <a:pt x="6" y="702"/>
                  </a:lnTo>
                  <a:lnTo>
                    <a:pt x="6" y="690"/>
                  </a:lnTo>
                  <a:lnTo>
                    <a:pt x="10" y="681"/>
                  </a:lnTo>
                  <a:lnTo>
                    <a:pt x="12" y="673"/>
                  </a:lnTo>
                  <a:lnTo>
                    <a:pt x="15" y="668"/>
                  </a:lnTo>
                  <a:lnTo>
                    <a:pt x="19" y="660"/>
                  </a:lnTo>
                  <a:lnTo>
                    <a:pt x="23" y="658"/>
                  </a:lnTo>
                  <a:lnTo>
                    <a:pt x="23" y="654"/>
                  </a:lnTo>
                  <a:lnTo>
                    <a:pt x="27" y="649"/>
                  </a:lnTo>
                  <a:lnTo>
                    <a:pt x="32" y="635"/>
                  </a:lnTo>
                  <a:lnTo>
                    <a:pt x="40" y="622"/>
                  </a:lnTo>
                  <a:lnTo>
                    <a:pt x="42" y="611"/>
                  </a:lnTo>
                  <a:lnTo>
                    <a:pt x="46" y="599"/>
                  </a:lnTo>
                  <a:lnTo>
                    <a:pt x="50" y="588"/>
                  </a:lnTo>
                  <a:lnTo>
                    <a:pt x="53" y="576"/>
                  </a:lnTo>
                  <a:lnTo>
                    <a:pt x="57" y="561"/>
                  </a:lnTo>
                  <a:lnTo>
                    <a:pt x="61" y="548"/>
                  </a:lnTo>
                  <a:lnTo>
                    <a:pt x="65" y="531"/>
                  </a:lnTo>
                  <a:lnTo>
                    <a:pt x="69" y="515"/>
                  </a:lnTo>
                  <a:lnTo>
                    <a:pt x="71" y="495"/>
                  </a:lnTo>
                  <a:lnTo>
                    <a:pt x="72" y="476"/>
                  </a:lnTo>
                  <a:lnTo>
                    <a:pt x="74" y="457"/>
                  </a:lnTo>
                  <a:lnTo>
                    <a:pt x="76" y="438"/>
                  </a:lnTo>
                  <a:lnTo>
                    <a:pt x="76" y="417"/>
                  </a:lnTo>
                  <a:lnTo>
                    <a:pt x="78" y="398"/>
                  </a:lnTo>
                  <a:lnTo>
                    <a:pt x="78" y="381"/>
                  </a:lnTo>
                  <a:lnTo>
                    <a:pt x="80" y="363"/>
                  </a:lnTo>
                  <a:lnTo>
                    <a:pt x="80" y="344"/>
                  </a:lnTo>
                  <a:lnTo>
                    <a:pt x="80" y="329"/>
                  </a:lnTo>
                  <a:lnTo>
                    <a:pt x="80" y="314"/>
                  </a:lnTo>
                  <a:lnTo>
                    <a:pt x="80" y="304"/>
                  </a:lnTo>
                  <a:lnTo>
                    <a:pt x="80" y="293"/>
                  </a:lnTo>
                  <a:lnTo>
                    <a:pt x="80" y="287"/>
                  </a:lnTo>
                  <a:lnTo>
                    <a:pt x="80" y="282"/>
                  </a:lnTo>
                  <a:lnTo>
                    <a:pt x="78" y="276"/>
                  </a:lnTo>
                  <a:lnTo>
                    <a:pt x="74" y="266"/>
                  </a:lnTo>
                  <a:lnTo>
                    <a:pt x="71" y="257"/>
                  </a:lnTo>
                  <a:lnTo>
                    <a:pt x="69" y="249"/>
                  </a:lnTo>
                  <a:lnTo>
                    <a:pt x="67" y="238"/>
                  </a:lnTo>
                  <a:lnTo>
                    <a:pt x="65" y="228"/>
                  </a:lnTo>
                  <a:lnTo>
                    <a:pt x="61" y="215"/>
                  </a:lnTo>
                  <a:lnTo>
                    <a:pt x="59" y="204"/>
                  </a:lnTo>
                  <a:lnTo>
                    <a:pt x="57" y="192"/>
                  </a:lnTo>
                  <a:lnTo>
                    <a:pt x="57" y="181"/>
                  </a:lnTo>
                  <a:lnTo>
                    <a:pt x="55" y="169"/>
                  </a:lnTo>
                  <a:lnTo>
                    <a:pt x="55" y="158"/>
                  </a:lnTo>
                  <a:lnTo>
                    <a:pt x="55" y="147"/>
                  </a:lnTo>
                  <a:lnTo>
                    <a:pt x="57" y="139"/>
                  </a:lnTo>
                  <a:lnTo>
                    <a:pt x="61" y="120"/>
                  </a:lnTo>
                  <a:lnTo>
                    <a:pt x="69" y="107"/>
                  </a:lnTo>
                  <a:lnTo>
                    <a:pt x="76" y="95"/>
                  </a:lnTo>
                  <a:lnTo>
                    <a:pt x="88" y="90"/>
                  </a:lnTo>
                  <a:lnTo>
                    <a:pt x="97" y="84"/>
                  </a:lnTo>
                  <a:lnTo>
                    <a:pt x="109" y="84"/>
                  </a:lnTo>
                  <a:lnTo>
                    <a:pt x="120" y="84"/>
                  </a:lnTo>
                  <a:lnTo>
                    <a:pt x="131" y="88"/>
                  </a:lnTo>
                  <a:lnTo>
                    <a:pt x="147" y="97"/>
                  </a:lnTo>
                  <a:lnTo>
                    <a:pt x="158" y="111"/>
                  </a:lnTo>
                  <a:lnTo>
                    <a:pt x="164" y="122"/>
                  </a:lnTo>
                  <a:lnTo>
                    <a:pt x="166" y="128"/>
                  </a:lnTo>
                  <a:lnTo>
                    <a:pt x="234" y="128"/>
                  </a:lnTo>
                  <a:lnTo>
                    <a:pt x="388" y="0"/>
                  </a:lnTo>
                  <a:lnTo>
                    <a:pt x="593" y="82"/>
                  </a:lnTo>
                  <a:lnTo>
                    <a:pt x="702" y="71"/>
                  </a:lnTo>
                  <a:lnTo>
                    <a:pt x="702" y="71"/>
                  </a:lnTo>
                  <a:close/>
                </a:path>
              </a:pathLst>
            </a:custGeom>
            <a:solidFill>
              <a:srgbClr val="E6C7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4" name="Freeform 198">
              <a:extLst>
                <a:ext uri="{FF2B5EF4-FFF2-40B4-BE49-F238E27FC236}">
                  <a16:creationId xmlns:a16="http://schemas.microsoft.com/office/drawing/2014/main" id="{477B0E7B-9234-DF46-9EF3-83F745395387}"/>
                </a:ext>
              </a:extLst>
            </p:cNvPr>
            <p:cNvSpPr>
              <a:spLocks/>
            </p:cNvSpPr>
            <p:nvPr/>
          </p:nvSpPr>
          <p:spPr bwMode="auto">
            <a:xfrm>
              <a:off x="4185" y="3134"/>
              <a:ext cx="51" cy="63"/>
            </a:xfrm>
            <a:custGeom>
              <a:avLst/>
              <a:gdLst>
                <a:gd name="T0" fmla="*/ 98 w 102"/>
                <a:gd name="T1" fmla="*/ 28 h 125"/>
                <a:gd name="T2" fmla="*/ 0 w 102"/>
                <a:gd name="T3" fmla="*/ 0 h 125"/>
                <a:gd name="T4" fmla="*/ 1 w 102"/>
                <a:gd name="T5" fmla="*/ 3 h 125"/>
                <a:gd name="T6" fmla="*/ 9 w 102"/>
                <a:gd name="T7" fmla="*/ 17 h 125"/>
                <a:gd name="T8" fmla="*/ 17 w 102"/>
                <a:gd name="T9" fmla="*/ 32 h 125"/>
                <a:gd name="T10" fmla="*/ 24 w 102"/>
                <a:gd name="T11" fmla="*/ 51 h 125"/>
                <a:gd name="T12" fmla="*/ 26 w 102"/>
                <a:gd name="T13" fmla="*/ 66 h 125"/>
                <a:gd name="T14" fmla="*/ 28 w 102"/>
                <a:gd name="T15" fmla="*/ 77 h 125"/>
                <a:gd name="T16" fmla="*/ 28 w 102"/>
                <a:gd name="T17" fmla="*/ 85 h 125"/>
                <a:gd name="T18" fmla="*/ 28 w 102"/>
                <a:gd name="T19" fmla="*/ 89 h 125"/>
                <a:gd name="T20" fmla="*/ 102 w 102"/>
                <a:gd name="T21" fmla="*/ 125 h 125"/>
                <a:gd name="T22" fmla="*/ 98 w 102"/>
                <a:gd name="T23" fmla="*/ 28 h 125"/>
                <a:gd name="T24" fmla="*/ 98 w 102"/>
                <a:gd name="T25" fmla="*/ 2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25">
                  <a:moveTo>
                    <a:pt x="98" y="28"/>
                  </a:moveTo>
                  <a:lnTo>
                    <a:pt x="0" y="0"/>
                  </a:lnTo>
                  <a:lnTo>
                    <a:pt x="1" y="3"/>
                  </a:lnTo>
                  <a:lnTo>
                    <a:pt x="9" y="17"/>
                  </a:lnTo>
                  <a:lnTo>
                    <a:pt x="17" y="32"/>
                  </a:lnTo>
                  <a:lnTo>
                    <a:pt x="24" y="51"/>
                  </a:lnTo>
                  <a:lnTo>
                    <a:pt x="26" y="66"/>
                  </a:lnTo>
                  <a:lnTo>
                    <a:pt x="28" y="77"/>
                  </a:lnTo>
                  <a:lnTo>
                    <a:pt x="28" y="85"/>
                  </a:lnTo>
                  <a:lnTo>
                    <a:pt x="28" y="89"/>
                  </a:lnTo>
                  <a:lnTo>
                    <a:pt x="102" y="125"/>
                  </a:lnTo>
                  <a:lnTo>
                    <a:pt x="98" y="28"/>
                  </a:lnTo>
                  <a:lnTo>
                    <a:pt x="98" y="28"/>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5" name="Freeform 199">
              <a:extLst>
                <a:ext uri="{FF2B5EF4-FFF2-40B4-BE49-F238E27FC236}">
                  <a16:creationId xmlns:a16="http://schemas.microsoft.com/office/drawing/2014/main" id="{313C851D-F6AD-544D-A39E-A76E9E18A70F}"/>
                </a:ext>
              </a:extLst>
            </p:cNvPr>
            <p:cNvSpPr>
              <a:spLocks/>
            </p:cNvSpPr>
            <p:nvPr/>
          </p:nvSpPr>
          <p:spPr bwMode="auto">
            <a:xfrm>
              <a:off x="3854" y="3330"/>
              <a:ext cx="489" cy="197"/>
            </a:xfrm>
            <a:custGeom>
              <a:avLst/>
              <a:gdLst>
                <a:gd name="T0" fmla="*/ 202 w 979"/>
                <a:gd name="T1" fmla="*/ 57 h 394"/>
                <a:gd name="T2" fmla="*/ 154 w 979"/>
                <a:gd name="T3" fmla="*/ 74 h 394"/>
                <a:gd name="T4" fmla="*/ 112 w 979"/>
                <a:gd name="T5" fmla="*/ 95 h 394"/>
                <a:gd name="T6" fmla="*/ 70 w 979"/>
                <a:gd name="T7" fmla="*/ 122 h 394"/>
                <a:gd name="T8" fmla="*/ 29 w 979"/>
                <a:gd name="T9" fmla="*/ 171 h 394"/>
                <a:gd name="T10" fmla="*/ 10 w 979"/>
                <a:gd name="T11" fmla="*/ 211 h 394"/>
                <a:gd name="T12" fmla="*/ 2 w 979"/>
                <a:gd name="T13" fmla="*/ 255 h 394"/>
                <a:gd name="T14" fmla="*/ 0 w 979"/>
                <a:gd name="T15" fmla="*/ 297 h 394"/>
                <a:gd name="T16" fmla="*/ 2 w 979"/>
                <a:gd name="T17" fmla="*/ 342 h 394"/>
                <a:gd name="T18" fmla="*/ 15 w 979"/>
                <a:gd name="T19" fmla="*/ 367 h 394"/>
                <a:gd name="T20" fmla="*/ 80 w 979"/>
                <a:gd name="T21" fmla="*/ 367 h 394"/>
                <a:gd name="T22" fmla="*/ 127 w 979"/>
                <a:gd name="T23" fmla="*/ 367 h 394"/>
                <a:gd name="T24" fmla="*/ 177 w 979"/>
                <a:gd name="T25" fmla="*/ 359 h 394"/>
                <a:gd name="T26" fmla="*/ 228 w 979"/>
                <a:gd name="T27" fmla="*/ 354 h 394"/>
                <a:gd name="T28" fmla="*/ 276 w 979"/>
                <a:gd name="T29" fmla="*/ 344 h 394"/>
                <a:gd name="T30" fmla="*/ 325 w 979"/>
                <a:gd name="T31" fmla="*/ 339 h 394"/>
                <a:gd name="T32" fmla="*/ 399 w 979"/>
                <a:gd name="T33" fmla="*/ 323 h 394"/>
                <a:gd name="T34" fmla="*/ 430 w 979"/>
                <a:gd name="T35" fmla="*/ 321 h 394"/>
                <a:gd name="T36" fmla="*/ 466 w 979"/>
                <a:gd name="T37" fmla="*/ 333 h 394"/>
                <a:gd name="T38" fmla="*/ 538 w 979"/>
                <a:gd name="T39" fmla="*/ 344 h 394"/>
                <a:gd name="T40" fmla="*/ 597 w 979"/>
                <a:gd name="T41" fmla="*/ 316 h 394"/>
                <a:gd name="T42" fmla="*/ 624 w 979"/>
                <a:gd name="T43" fmla="*/ 295 h 394"/>
                <a:gd name="T44" fmla="*/ 673 w 979"/>
                <a:gd name="T45" fmla="*/ 323 h 394"/>
                <a:gd name="T46" fmla="*/ 713 w 979"/>
                <a:gd name="T47" fmla="*/ 378 h 394"/>
                <a:gd name="T48" fmla="*/ 755 w 979"/>
                <a:gd name="T49" fmla="*/ 339 h 394"/>
                <a:gd name="T50" fmla="*/ 751 w 979"/>
                <a:gd name="T51" fmla="*/ 289 h 394"/>
                <a:gd name="T52" fmla="*/ 745 w 979"/>
                <a:gd name="T53" fmla="*/ 268 h 394"/>
                <a:gd name="T54" fmla="*/ 797 w 979"/>
                <a:gd name="T55" fmla="*/ 283 h 394"/>
                <a:gd name="T56" fmla="*/ 846 w 979"/>
                <a:gd name="T57" fmla="*/ 340 h 394"/>
                <a:gd name="T58" fmla="*/ 874 w 979"/>
                <a:gd name="T59" fmla="*/ 392 h 394"/>
                <a:gd name="T60" fmla="*/ 979 w 979"/>
                <a:gd name="T61" fmla="*/ 350 h 394"/>
                <a:gd name="T62" fmla="*/ 899 w 979"/>
                <a:gd name="T63" fmla="*/ 152 h 394"/>
                <a:gd name="T64" fmla="*/ 935 w 979"/>
                <a:gd name="T65" fmla="*/ 101 h 394"/>
                <a:gd name="T66" fmla="*/ 947 w 979"/>
                <a:gd name="T67" fmla="*/ 42 h 394"/>
                <a:gd name="T68" fmla="*/ 935 w 979"/>
                <a:gd name="T69" fmla="*/ 2 h 394"/>
                <a:gd name="T70" fmla="*/ 886 w 979"/>
                <a:gd name="T71" fmla="*/ 21 h 394"/>
                <a:gd name="T72" fmla="*/ 842 w 979"/>
                <a:gd name="T73" fmla="*/ 67 h 394"/>
                <a:gd name="T74" fmla="*/ 810 w 979"/>
                <a:gd name="T75" fmla="*/ 82 h 394"/>
                <a:gd name="T76" fmla="*/ 753 w 979"/>
                <a:gd name="T77" fmla="*/ 59 h 394"/>
                <a:gd name="T78" fmla="*/ 698 w 979"/>
                <a:gd name="T79" fmla="*/ 55 h 394"/>
                <a:gd name="T80" fmla="*/ 648 w 979"/>
                <a:gd name="T81" fmla="*/ 55 h 394"/>
                <a:gd name="T82" fmla="*/ 605 w 979"/>
                <a:gd name="T83" fmla="*/ 57 h 394"/>
                <a:gd name="T84" fmla="*/ 456 w 979"/>
                <a:gd name="T85" fmla="*/ 150 h 394"/>
                <a:gd name="T86" fmla="*/ 428 w 979"/>
                <a:gd name="T87" fmla="*/ 131 h 394"/>
                <a:gd name="T88" fmla="*/ 359 w 979"/>
                <a:gd name="T89" fmla="*/ 97 h 394"/>
                <a:gd name="T90" fmla="*/ 314 w 979"/>
                <a:gd name="T91" fmla="*/ 78 h 394"/>
                <a:gd name="T92" fmla="*/ 272 w 979"/>
                <a:gd name="T93" fmla="*/ 63 h 394"/>
                <a:gd name="T94" fmla="*/ 230 w 979"/>
                <a:gd name="T95" fmla="*/ 5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79" h="394">
                  <a:moveTo>
                    <a:pt x="230" y="51"/>
                  </a:moveTo>
                  <a:lnTo>
                    <a:pt x="226" y="51"/>
                  </a:lnTo>
                  <a:lnTo>
                    <a:pt x="217" y="53"/>
                  </a:lnTo>
                  <a:lnTo>
                    <a:pt x="202" y="57"/>
                  </a:lnTo>
                  <a:lnTo>
                    <a:pt x="186" y="63"/>
                  </a:lnTo>
                  <a:lnTo>
                    <a:pt x="175" y="67"/>
                  </a:lnTo>
                  <a:lnTo>
                    <a:pt x="165" y="69"/>
                  </a:lnTo>
                  <a:lnTo>
                    <a:pt x="154" y="74"/>
                  </a:lnTo>
                  <a:lnTo>
                    <a:pt x="145" y="80"/>
                  </a:lnTo>
                  <a:lnTo>
                    <a:pt x="133" y="84"/>
                  </a:lnTo>
                  <a:lnTo>
                    <a:pt x="122" y="89"/>
                  </a:lnTo>
                  <a:lnTo>
                    <a:pt x="112" y="95"/>
                  </a:lnTo>
                  <a:lnTo>
                    <a:pt x="103" y="103"/>
                  </a:lnTo>
                  <a:lnTo>
                    <a:pt x="91" y="110"/>
                  </a:lnTo>
                  <a:lnTo>
                    <a:pt x="80" y="114"/>
                  </a:lnTo>
                  <a:lnTo>
                    <a:pt x="70" y="122"/>
                  </a:lnTo>
                  <a:lnTo>
                    <a:pt x="63" y="129"/>
                  </a:lnTo>
                  <a:lnTo>
                    <a:pt x="48" y="145"/>
                  </a:lnTo>
                  <a:lnTo>
                    <a:pt x="36" y="164"/>
                  </a:lnTo>
                  <a:lnTo>
                    <a:pt x="29" y="171"/>
                  </a:lnTo>
                  <a:lnTo>
                    <a:pt x="23" y="181"/>
                  </a:lnTo>
                  <a:lnTo>
                    <a:pt x="19" y="190"/>
                  </a:lnTo>
                  <a:lnTo>
                    <a:pt x="15" y="202"/>
                  </a:lnTo>
                  <a:lnTo>
                    <a:pt x="10" y="211"/>
                  </a:lnTo>
                  <a:lnTo>
                    <a:pt x="8" y="224"/>
                  </a:lnTo>
                  <a:lnTo>
                    <a:pt x="6" y="234"/>
                  </a:lnTo>
                  <a:lnTo>
                    <a:pt x="6" y="245"/>
                  </a:lnTo>
                  <a:lnTo>
                    <a:pt x="2" y="255"/>
                  </a:lnTo>
                  <a:lnTo>
                    <a:pt x="0" y="268"/>
                  </a:lnTo>
                  <a:lnTo>
                    <a:pt x="0" y="278"/>
                  </a:lnTo>
                  <a:lnTo>
                    <a:pt x="0" y="287"/>
                  </a:lnTo>
                  <a:lnTo>
                    <a:pt x="0" y="297"/>
                  </a:lnTo>
                  <a:lnTo>
                    <a:pt x="0" y="308"/>
                  </a:lnTo>
                  <a:lnTo>
                    <a:pt x="0" y="318"/>
                  </a:lnTo>
                  <a:lnTo>
                    <a:pt x="2" y="327"/>
                  </a:lnTo>
                  <a:lnTo>
                    <a:pt x="2" y="342"/>
                  </a:lnTo>
                  <a:lnTo>
                    <a:pt x="4" y="358"/>
                  </a:lnTo>
                  <a:lnTo>
                    <a:pt x="6" y="365"/>
                  </a:lnTo>
                  <a:lnTo>
                    <a:pt x="8" y="367"/>
                  </a:lnTo>
                  <a:lnTo>
                    <a:pt x="15" y="367"/>
                  </a:lnTo>
                  <a:lnTo>
                    <a:pt x="27" y="367"/>
                  </a:lnTo>
                  <a:lnTo>
                    <a:pt x="42" y="369"/>
                  </a:lnTo>
                  <a:lnTo>
                    <a:pt x="59" y="367"/>
                  </a:lnTo>
                  <a:lnTo>
                    <a:pt x="80" y="367"/>
                  </a:lnTo>
                  <a:lnTo>
                    <a:pt x="91" y="367"/>
                  </a:lnTo>
                  <a:lnTo>
                    <a:pt x="103" y="367"/>
                  </a:lnTo>
                  <a:lnTo>
                    <a:pt x="114" y="367"/>
                  </a:lnTo>
                  <a:lnTo>
                    <a:pt x="127" y="367"/>
                  </a:lnTo>
                  <a:lnTo>
                    <a:pt x="139" y="367"/>
                  </a:lnTo>
                  <a:lnTo>
                    <a:pt x="150" y="365"/>
                  </a:lnTo>
                  <a:lnTo>
                    <a:pt x="164" y="361"/>
                  </a:lnTo>
                  <a:lnTo>
                    <a:pt x="177" y="359"/>
                  </a:lnTo>
                  <a:lnTo>
                    <a:pt x="188" y="358"/>
                  </a:lnTo>
                  <a:lnTo>
                    <a:pt x="202" y="358"/>
                  </a:lnTo>
                  <a:lnTo>
                    <a:pt x="215" y="354"/>
                  </a:lnTo>
                  <a:lnTo>
                    <a:pt x="228" y="354"/>
                  </a:lnTo>
                  <a:lnTo>
                    <a:pt x="240" y="350"/>
                  </a:lnTo>
                  <a:lnTo>
                    <a:pt x="251" y="350"/>
                  </a:lnTo>
                  <a:lnTo>
                    <a:pt x="262" y="348"/>
                  </a:lnTo>
                  <a:lnTo>
                    <a:pt x="276" y="344"/>
                  </a:lnTo>
                  <a:lnTo>
                    <a:pt x="287" y="340"/>
                  </a:lnTo>
                  <a:lnTo>
                    <a:pt x="300" y="340"/>
                  </a:lnTo>
                  <a:lnTo>
                    <a:pt x="312" y="339"/>
                  </a:lnTo>
                  <a:lnTo>
                    <a:pt x="325" y="339"/>
                  </a:lnTo>
                  <a:lnTo>
                    <a:pt x="344" y="331"/>
                  </a:lnTo>
                  <a:lnTo>
                    <a:pt x="365" y="331"/>
                  </a:lnTo>
                  <a:lnTo>
                    <a:pt x="382" y="325"/>
                  </a:lnTo>
                  <a:lnTo>
                    <a:pt x="399" y="323"/>
                  </a:lnTo>
                  <a:lnTo>
                    <a:pt x="411" y="323"/>
                  </a:lnTo>
                  <a:lnTo>
                    <a:pt x="420" y="321"/>
                  </a:lnTo>
                  <a:lnTo>
                    <a:pt x="426" y="321"/>
                  </a:lnTo>
                  <a:lnTo>
                    <a:pt x="430" y="321"/>
                  </a:lnTo>
                  <a:lnTo>
                    <a:pt x="432" y="321"/>
                  </a:lnTo>
                  <a:lnTo>
                    <a:pt x="439" y="323"/>
                  </a:lnTo>
                  <a:lnTo>
                    <a:pt x="449" y="327"/>
                  </a:lnTo>
                  <a:lnTo>
                    <a:pt x="466" y="333"/>
                  </a:lnTo>
                  <a:lnTo>
                    <a:pt x="481" y="339"/>
                  </a:lnTo>
                  <a:lnTo>
                    <a:pt x="500" y="340"/>
                  </a:lnTo>
                  <a:lnTo>
                    <a:pt x="517" y="342"/>
                  </a:lnTo>
                  <a:lnTo>
                    <a:pt x="538" y="344"/>
                  </a:lnTo>
                  <a:lnTo>
                    <a:pt x="553" y="340"/>
                  </a:lnTo>
                  <a:lnTo>
                    <a:pt x="570" y="333"/>
                  </a:lnTo>
                  <a:lnTo>
                    <a:pt x="584" y="323"/>
                  </a:lnTo>
                  <a:lnTo>
                    <a:pt x="597" y="316"/>
                  </a:lnTo>
                  <a:lnTo>
                    <a:pt x="606" y="306"/>
                  </a:lnTo>
                  <a:lnTo>
                    <a:pt x="616" y="299"/>
                  </a:lnTo>
                  <a:lnTo>
                    <a:pt x="620" y="295"/>
                  </a:lnTo>
                  <a:lnTo>
                    <a:pt x="624" y="295"/>
                  </a:lnTo>
                  <a:lnTo>
                    <a:pt x="627" y="295"/>
                  </a:lnTo>
                  <a:lnTo>
                    <a:pt x="637" y="299"/>
                  </a:lnTo>
                  <a:lnTo>
                    <a:pt x="652" y="308"/>
                  </a:lnTo>
                  <a:lnTo>
                    <a:pt x="673" y="323"/>
                  </a:lnTo>
                  <a:lnTo>
                    <a:pt x="686" y="340"/>
                  </a:lnTo>
                  <a:lnTo>
                    <a:pt x="700" y="358"/>
                  </a:lnTo>
                  <a:lnTo>
                    <a:pt x="709" y="371"/>
                  </a:lnTo>
                  <a:lnTo>
                    <a:pt x="713" y="378"/>
                  </a:lnTo>
                  <a:lnTo>
                    <a:pt x="755" y="367"/>
                  </a:lnTo>
                  <a:lnTo>
                    <a:pt x="755" y="359"/>
                  </a:lnTo>
                  <a:lnTo>
                    <a:pt x="757" y="348"/>
                  </a:lnTo>
                  <a:lnTo>
                    <a:pt x="755" y="339"/>
                  </a:lnTo>
                  <a:lnTo>
                    <a:pt x="755" y="327"/>
                  </a:lnTo>
                  <a:lnTo>
                    <a:pt x="755" y="316"/>
                  </a:lnTo>
                  <a:lnTo>
                    <a:pt x="755" y="308"/>
                  </a:lnTo>
                  <a:lnTo>
                    <a:pt x="751" y="289"/>
                  </a:lnTo>
                  <a:lnTo>
                    <a:pt x="747" y="278"/>
                  </a:lnTo>
                  <a:lnTo>
                    <a:pt x="741" y="270"/>
                  </a:lnTo>
                  <a:lnTo>
                    <a:pt x="741" y="270"/>
                  </a:lnTo>
                  <a:lnTo>
                    <a:pt x="745" y="268"/>
                  </a:lnTo>
                  <a:lnTo>
                    <a:pt x="762" y="270"/>
                  </a:lnTo>
                  <a:lnTo>
                    <a:pt x="772" y="270"/>
                  </a:lnTo>
                  <a:lnTo>
                    <a:pt x="785" y="278"/>
                  </a:lnTo>
                  <a:lnTo>
                    <a:pt x="797" y="283"/>
                  </a:lnTo>
                  <a:lnTo>
                    <a:pt x="812" y="297"/>
                  </a:lnTo>
                  <a:lnTo>
                    <a:pt x="823" y="308"/>
                  </a:lnTo>
                  <a:lnTo>
                    <a:pt x="835" y="323"/>
                  </a:lnTo>
                  <a:lnTo>
                    <a:pt x="846" y="340"/>
                  </a:lnTo>
                  <a:lnTo>
                    <a:pt x="857" y="358"/>
                  </a:lnTo>
                  <a:lnTo>
                    <a:pt x="863" y="369"/>
                  </a:lnTo>
                  <a:lnTo>
                    <a:pt x="871" y="384"/>
                  </a:lnTo>
                  <a:lnTo>
                    <a:pt x="874" y="392"/>
                  </a:lnTo>
                  <a:lnTo>
                    <a:pt x="878" y="394"/>
                  </a:lnTo>
                  <a:lnTo>
                    <a:pt x="920" y="392"/>
                  </a:lnTo>
                  <a:lnTo>
                    <a:pt x="924" y="354"/>
                  </a:lnTo>
                  <a:lnTo>
                    <a:pt x="979" y="350"/>
                  </a:lnTo>
                  <a:lnTo>
                    <a:pt x="954" y="281"/>
                  </a:lnTo>
                  <a:lnTo>
                    <a:pt x="935" y="211"/>
                  </a:lnTo>
                  <a:lnTo>
                    <a:pt x="895" y="160"/>
                  </a:lnTo>
                  <a:lnTo>
                    <a:pt x="899" y="152"/>
                  </a:lnTo>
                  <a:lnTo>
                    <a:pt x="912" y="137"/>
                  </a:lnTo>
                  <a:lnTo>
                    <a:pt x="920" y="126"/>
                  </a:lnTo>
                  <a:lnTo>
                    <a:pt x="928" y="114"/>
                  </a:lnTo>
                  <a:lnTo>
                    <a:pt x="935" y="101"/>
                  </a:lnTo>
                  <a:lnTo>
                    <a:pt x="941" y="88"/>
                  </a:lnTo>
                  <a:lnTo>
                    <a:pt x="945" y="70"/>
                  </a:lnTo>
                  <a:lnTo>
                    <a:pt x="947" y="55"/>
                  </a:lnTo>
                  <a:lnTo>
                    <a:pt x="947" y="42"/>
                  </a:lnTo>
                  <a:lnTo>
                    <a:pt x="947" y="31"/>
                  </a:lnTo>
                  <a:lnTo>
                    <a:pt x="941" y="17"/>
                  </a:lnTo>
                  <a:lnTo>
                    <a:pt x="941" y="10"/>
                  </a:lnTo>
                  <a:lnTo>
                    <a:pt x="935" y="2"/>
                  </a:lnTo>
                  <a:lnTo>
                    <a:pt x="931" y="0"/>
                  </a:lnTo>
                  <a:lnTo>
                    <a:pt x="914" y="0"/>
                  </a:lnTo>
                  <a:lnTo>
                    <a:pt x="897" y="13"/>
                  </a:lnTo>
                  <a:lnTo>
                    <a:pt x="886" y="21"/>
                  </a:lnTo>
                  <a:lnTo>
                    <a:pt x="878" y="32"/>
                  </a:lnTo>
                  <a:lnTo>
                    <a:pt x="869" y="42"/>
                  </a:lnTo>
                  <a:lnTo>
                    <a:pt x="861" y="51"/>
                  </a:lnTo>
                  <a:lnTo>
                    <a:pt x="842" y="67"/>
                  </a:lnTo>
                  <a:lnTo>
                    <a:pt x="827" y="76"/>
                  </a:lnTo>
                  <a:lnTo>
                    <a:pt x="817" y="82"/>
                  </a:lnTo>
                  <a:lnTo>
                    <a:pt x="816" y="86"/>
                  </a:lnTo>
                  <a:lnTo>
                    <a:pt x="810" y="82"/>
                  </a:lnTo>
                  <a:lnTo>
                    <a:pt x="797" y="74"/>
                  </a:lnTo>
                  <a:lnTo>
                    <a:pt x="783" y="69"/>
                  </a:lnTo>
                  <a:lnTo>
                    <a:pt x="772" y="67"/>
                  </a:lnTo>
                  <a:lnTo>
                    <a:pt x="753" y="59"/>
                  </a:lnTo>
                  <a:lnTo>
                    <a:pt x="736" y="59"/>
                  </a:lnTo>
                  <a:lnTo>
                    <a:pt x="722" y="57"/>
                  </a:lnTo>
                  <a:lnTo>
                    <a:pt x="711" y="55"/>
                  </a:lnTo>
                  <a:lnTo>
                    <a:pt x="698" y="55"/>
                  </a:lnTo>
                  <a:lnTo>
                    <a:pt x="686" y="55"/>
                  </a:lnTo>
                  <a:lnTo>
                    <a:pt x="673" y="55"/>
                  </a:lnTo>
                  <a:lnTo>
                    <a:pt x="660" y="55"/>
                  </a:lnTo>
                  <a:lnTo>
                    <a:pt x="648" y="55"/>
                  </a:lnTo>
                  <a:lnTo>
                    <a:pt x="637" y="57"/>
                  </a:lnTo>
                  <a:lnTo>
                    <a:pt x="625" y="57"/>
                  </a:lnTo>
                  <a:lnTo>
                    <a:pt x="614" y="57"/>
                  </a:lnTo>
                  <a:lnTo>
                    <a:pt x="605" y="57"/>
                  </a:lnTo>
                  <a:lnTo>
                    <a:pt x="599" y="59"/>
                  </a:lnTo>
                  <a:lnTo>
                    <a:pt x="587" y="61"/>
                  </a:lnTo>
                  <a:lnTo>
                    <a:pt x="584" y="63"/>
                  </a:lnTo>
                  <a:lnTo>
                    <a:pt x="456" y="150"/>
                  </a:lnTo>
                  <a:lnTo>
                    <a:pt x="452" y="148"/>
                  </a:lnTo>
                  <a:lnTo>
                    <a:pt x="447" y="145"/>
                  </a:lnTo>
                  <a:lnTo>
                    <a:pt x="437" y="137"/>
                  </a:lnTo>
                  <a:lnTo>
                    <a:pt x="428" y="131"/>
                  </a:lnTo>
                  <a:lnTo>
                    <a:pt x="411" y="122"/>
                  </a:lnTo>
                  <a:lnTo>
                    <a:pt x="395" y="114"/>
                  </a:lnTo>
                  <a:lnTo>
                    <a:pt x="376" y="105"/>
                  </a:lnTo>
                  <a:lnTo>
                    <a:pt x="359" y="97"/>
                  </a:lnTo>
                  <a:lnTo>
                    <a:pt x="348" y="93"/>
                  </a:lnTo>
                  <a:lnTo>
                    <a:pt x="337" y="86"/>
                  </a:lnTo>
                  <a:lnTo>
                    <a:pt x="325" y="82"/>
                  </a:lnTo>
                  <a:lnTo>
                    <a:pt x="314" y="78"/>
                  </a:lnTo>
                  <a:lnTo>
                    <a:pt x="302" y="72"/>
                  </a:lnTo>
                  <a:lnTo>
                    <a:pt x="291" y="69"/>
                  </a:lnTo>
                  <a:lnTo>
                    <a:pt x="281" y="67"/>
                  </a:lnTo>
                  <a:lnTo>
                    <a:pt x="272" y="63"/>
                  </a:lnTo>
                  <a:lnTo>
                    <a:pt x="253" y="57"/>
                  </a:lnTo>
                  <a:lnTo>
                    <a:pt x="241" y="53"/>
                  </a:lnTo>
                  <a:lnTo>
                    <a:pt x="232" y="51"/>
                  </a:lnTo>
                  <a:lnTo>
                    <a:pt x="230" y="51"/>
                  </a:lnTo>
                  <a:lnTo>
                    <a:pt x="230" y="51"/>
                  </a:lnTo>
                  <a:close/>
                </a:path>
              </a:pathLst>
            </a:custGeom>
            <a:solidFill>
              <a:srgbClr val="E6C7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6" name="Freeform 200">
              <a:extLst>
                <a:ext uri="{FF2B5EF4-FFF2-40B4-BE49-F238E27FC236}">
                  <a16:creationId xmlns:a16="http://schemas.microsoft.com/office/drawing/2014/main" id="{E8F83D68-4043-594B-BC06-F9A5DEB79DE2}"/>
                </a:ext>
              </a:extLst>
            </p:cNvPr>
            <p:cNvSpPr>
              <a:spLocks/>
            </p:cNvSpPr>
            <p:nvPr/>
          </p:nvSpPr>
          <p:spPr bwMode="auto">
            <a:xfrm>
              <a:off x="4216" y="3113"/>
              <a:ext cx="141" cy="97"/>
            </a:xfrm>
            <a:custGeom>
              <a:avLst/>
              <a:gdLst>
                <a:gd name="T0" fmla="*/ 14 w 282"/>
                <a:gd name="T1" fmla="*/ 146 h 194"/>
                <a:gd name="T2" fmla="*/ 14 w 282"/>
                <a:gd name="T3" fmla="*/ 131 h 194"/>
                <a:gd name="T4" fmla="*/ 14 w 282"/>
                <a:gd name="T5" fmla="*/ 112 h 194"/>
                <a:gd name="T6" fmla="*/ 10 w 282"/>
                <a:gd name="T7" fmla="*/ 85 h 194"/>
                <a:gd name="T8" fmla="*/ 6 w 282"/>
                <a:gd name="T9" fmla="*/ 51 h 194"/>
                <a:gd name="T10" fmla="*/ 2 w 282"/>
                <a:gd name="T11" fmla="*/ 19 h 194"/>
                <a:gd name="T12" fmla="*/ 0 w 282"/>
                <a:gd name="T13" fmla="*/ 2 h 194"/>
                <a:gd name="T14" fmla="*/ 8 w 282"/>
                <a:gd name="T15" fmla="*/ 3 h 194"/>
                <a:gd name="T16" fmla="*/ 29 w 282"/>
                <a:gd name="T17" fmla="*/ 17 h 194"/>
                <a:gd name="T18" fmla="*/ 57 w 282"/>
                <a:gd name="T19" fmla="*/ 36 h 194"/>
                <a:gd name="T20" fmla="*/ 88 w 282"/>
                <a:gd name="T21" fmla="*/ 57 h 194"/>
                <a:gd name="T22" fmla="*/ 112 w 282"/>
                <a:gd name="T23" fmla="*/ 72 h 194"/>
                <a:gd name="T24" fmla="*/ 135 w 282"/>
                <a:gd name="T25" fmla="*/ 85 h 194"/>
                <a:gd name="T26" fmla="*/ 158 w 282"/>
                <a:gd name="T27" fmla="*/ 91 h 194"/>
                <a:gd name="T28" fmla="*/ 185 w 282"/>
                <a:gd name="T29" fmla="*/ 93 h 194"/>
                <a:gd name="T30" fmla="*/ 215 w 282"/>
                <a:gd name="T31" fmla="*/ 83 h 194"/>
                <a:gd name="T32" fmla="*/ 244 w 282"/>
                <a:gd name="T33" fmla="*/ 72 h 194"/>
                <a:gd name="T34" fmla="*/ 268 w 282"/>
                <a:gd name="T35" fmla="*/ 62 h 194"/>
                <a:gd name="T36" fmla="*/ 280 w 282"/>
                <a:gd name="T37" fmla="*/ 59 h 194"/>
                <a:gd name="T38" fmla="*/ 282 w 282"/>
                <a:gd name="T39" fmla="*/ 70 h 194"/>
                <a:gd name="T40" fmla="*/ 282 w 282"/>
                <a:gd name="T41" fmla="*/ 85 h 194"/>
                <a:gd name="T42" fmla="*/ 280 w 282"/>
                <a:gd name="T43" fmla="*/ 108 h 194"/>
                <a:gd name="T44" fmla="*/ 268 w 282"/>
                <a:gd name="T45" fmla="*/ 135 h 194"/>
                <a:gd name="T46" fmla="*/ 253 w 282"/>
                <a:gd name="T47" fmla="*/ 163 h 194"/>
                <a:gd name="T48" fmla="*/ 240 w 282"/>
                <a:gd name="T49" fmla="*/ 184 h 194"/>
                <a:gd name="T50" fmla="*/ 236 w 282"/>
                <a:gd name="T51" fmla="*/ 194 h 194"/>
                <a:gd name="T52" fmla="*/ 226 w 282"/>
                <a:gd name="T53" fmla="*/ 194 h 194"/>
                <a:gd name="T54" fmla="*/ 204 w 282"/>
                <a:gd name="T55" fmla="*/ 194 h 194"/>
                <a:gd name="T56" fmla="*/ 171 w 282"/>
                <a:gd name="T57" fmla="*/ 190 h 194"/>
                <a:gd name="T58" fmla="*/ 133 w 282"/>
                <a:gd name="T59" fmla="*/ 188 h 194"/>
                <a:gd name="T60" fmla="*/ 112 w 282"/>
                <a:gd name="T61" fmla="*/ 182 h 194"/>
                <a:gd name="T62" fmla="*/ 92 w 282"/>
                <a:gd name="T63" fmla="*/ 176 h 194"/>
                <a:gd name="T64" fmla="*/ 53 w 282"/>
                <a:gd name="T65" fmla="*/ 163 h 194"/>
                <a:gd name="T66" fmla="*/ 23 w 282"/>
                <a:gd name="T67" fmla="*/ 154 h 194"/>
                <a:gd name="T68" fmla="*/ 14 w 282"/>
                <a:gd name="T69" fmla="*/ 15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 h="194">
                  <a:moveTo>
                    <a:pt x="14" y="150"/>
                  </a:moveTo>
                  <a:lnTo>
                    <a:pt x="14" y="146"/>
                  </a:lnTo>
                  <a:lnTo>
                    <a:pt x="14" y="138"/>
                  </a:lnTo>
                  <a:lnTo>
                    <a:pt x="14" y="131"/>
                  </a:lnTo>
                  <a:lnTo>
                    <a:pt x="14" y="123"/>
                  </a:lnTo>
                  <a:lnTo>
                    <a:pt x="14" y="112"/>
                  </a:lnTo>
                  <a:lnTo>
                    <a:pt x="14" y="102"/>
                  </a:lnTo>
                  <a:lnTo>
                    <a:pt x="10" y="85"/>
                  </a:lnTo>
                  <a:lnTo>
                    <a:pt x="10" y="68"/>
                  </a:lnTo>
                  <a:lnTo>
                    <a:pt x="6" y="51"/>
                  </a:lnTo>
                  <a:lnTo>
                    <a:pt x="6" y="36"/>
                  </a:lnTo>
                  <a:lnTo>
                    <a:pt x="2" y="19"/>
                  </a:lnTo>
                  <a:lnTo>
                    <a:pt x="0" y="9"/>
                  </a:lnTo>
                  <a:lnTo>
                    <a:pt x="0" y="2"/>
                  </a:lnTo>
                  <a:lnTo>
                    <a:pt x="0" y="0"/>
                  </a:lnTo>
                  <a:lnTo>
                    <a:pt x="8" y="3"/>
                  </a:lnTo>
                  <a:lnTo>
                    <a:pt x="15" y="9"/>
                  </a:lnTo>
                  <a:lnTo>
                    <a:pt x="29" y="17"/>
                  </a:lnTo>
                  <a:lnTo>
                    <a:pt x="42" y="24"/>
                  </a:lnTo>
                  <a:lnTo>
                    <a:pt x="57" y="36"/>
                  </a:lnTo>
                  <a:lnTo>
                    <a:pt x="73" y="45"/>
                  </a:lnTo>
                  <a:lnTo>
                    <a:pt x="88" y="57"/>
                  </a:lnTo>
                  <a:lnTo>
                    <a:pt x="99" y="64"/>
                  </a:lnTo>
                  <a:lnTo>
                    <a:pt x="112" y="72"/>
                  </a:lnTo>
                  <a:lnTo>
                    <a:pt x="124" y="78"/>
                  </a:lnTo>
                  <a:lnTo>
                    <a:pt x="135" y="85"/>
                  </a:lnTo>
                  <a:lnTo>
                    <a:pt x="147" y="89"/>
                  </a:lnTo>
                  <a:lnTo>
                    <a:pt x="158" y="91"/>
                  </a:lnTo>
                  <a:lnTo>
                    <a:pt x="169" y="91"/>
                  </a:lnTo>
                  <a:lnTo>
                    <a:pt x="185" y="93"/>
                  </a:lnTo>
                  <a:lnTo>
                    <a:pt x="198" y="87"/>
                  </a:lnTo>
                  <a:lnTo>
                    <a:pt x="215" y="83"/>
                  </a:lnTo>
                  <a:lnTo>
                    <a:pt x="230" y="78"/>
                  </a:lnTo>
                  <a:lnTo>
                    <a:pt x="244" y="72"/>
                  </a:lnTo>
                  <a:lnTo>
                    <a:pt x="255" y="66"/>
                  </a:lnTo>
                  <a:lnTo>
                    <a:pt x="268" y="62"/>
                  </a:lnTo>
                  <a:lnTo>
                    <a:pt x="274" y="59"/>
                  </a:lnTo>
                  <a:lnTo>
                    <a:pt x="280" y="59"/>
                  </a:lnTo>
                  <a:lnTo>
                    <a:pt x="280" y="61"/>
                  </a:lnTo>
                  <a:lnTo>
                    <a:pt x="282" y="70"/>
                  </a:lnTo>
                  <a:lnTo>
                    <a:pt x="282" y="76"/>
                  </a:lnTo>
                  <a:lnTo>
                    <a:pt x="282" y="85"/>
                  </a:lnTo>
                  <a:lnTo>
                    <a:pt x="280" y="95"/>
                  </a:lnTo>
                  <a:lnTo>
                    <a:pt x="280" y="108"/>
                  </a:lnTo>
                  <a:lnTo>
                    <a:pt x="272" y="119"/>
                  </a:lnTo>
                  <a:lnTo>
                    <a:pt x="268" y="135"/>
                  </a:lnTo>
                  <a:lnTo>
                    <a:pt x="261" y="148"/>
                  </a:lnTo>
                  <a:lnTo>
                    <a:pt x="253" y="163"/>
                  </a:lnTo>
                  <a:lnTo>
                    <a:pt x="244" y="173"/>
                  </a:lnTo>
                  <a:lnTo>
                    <a:pt x="240" y="184"/>
                  </a:lnTo>
                  <a:lnTo>
                    <a:pt x="236" y="190"/>
                  </a:lnTo>
                  <a:lnTo>
                    <a:pt x="236" y="194"/>
                  </a:lnTo>
                  <a:lnTo>
                    <a:pt x="232" y="194"/>
                  </a:lnTo>
                  <a:lnTo>
                    <a:pt x="226" y="194"/>
                  </a:lnTo>
                  <a:lnTo>
                    <a:pt x="215" y="194"/>
                  </a:lnTo>
                  <a:lnTo>
                    <a:pt x="204" y="194"/>
                  </a:lnTo>
                  <a:lnTo>
                    <a:pt x="187" y="192"/>
                  </a:lnTo>
                  <a:lnTo>
                    <a:pt x="171" y="190"/>
                  </a:lnTo>
                  <a:lnTo>
                    <a:pt x="152" y="188"/>
                  </a:lnTo>
                  <a:lnTo>
                    <a:pt x="133" y="188"/>
                  </a:lnTo>
                  <a:lnTo>
                    <a:pt x="122" y="184"/>
                  </a:lnTo>
                  <a:lnTo>
                    <a:pt x="112" y="182"/>
                  </a:lnTo>
                  <a:lnTo>
                    <a:pt x="101" y="178"/>
                  </a:lnTo>
                  <a:lnTo>
                    <a:pt x="92" y="176"/>
                  </a:lnTo>
                  <a:lnTo>
                    <a:pt x="71" y="169"/>
                  </a:lnTo>
                  <a:lnTo>
                    <a:pt x="53" y="163"/>
                  </a:lnTo>
                  <a:lnTo>
                    <a:pt x="34" y="157"/>
                  </a:lnTo>
                  <a:lnTo>
                    <a:pt x="23" y="154"/>
                  </a:lnTo>
                  <a:lnTo>
                    <a:pt x="15" y="150"/>
                  </a:lnTo>
                  <a:lnTo>
                    <a:pt x="14" y="150"/>
                  </a:lnTo>
                  <a:lnTo>
                    <a:pt x="14"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7" name="Freeform 201">
              <a:extLst>
                <a:ext uri="{FF2B5EF4-FFF2-40B4-BE49-F238E27FC236}">
                  <a16:creationId xmlns:a16="http://schemas.microsoft.com/office/drawing/2014/main" id="{52C18AC1-378B-4F41-97EB-20FDA7451C8B}"/>
                </a:ext>
              </a:extLst>
            </p:cNvPr>
            <p:cNvSpPr>
              <a:spLocks/>
            </p:cNvSpPr>
            <p:nvPr/>
          </p:nvSpPr>
          <p:spPr bwMode="auto">
            <a:xfrm>
              <a:off x="4281" y="3091"/>
              <a:ext cx="57" cy="183"/>
            </a:xfrm>
            <a:custGeom>
              <a:avLst/>
              <a:gdLst>
                <a:gd name="T0" fmla="*/ 30 w 114"/>
                <a:gd name="T1" fmla="*/ 245 h 367"/>
                <a:gd name="T2" fmla="*/ 26 w 114"/>
                <a:gd name="T3" fmla="*/ 249 h 367"/>
                <a:gd name="T4" fmla="*/ 19 w 114"/>
                <a:gd name="T5" fmla="*/ 262 h 367"/>
                <a:gd name="T6" fmla="*/ 13 w 114"/>
                <a:gd name="T7" fmla="*/ 270 h 367"/>
                <a:gd name="T8" fmla="*/ 9 w 114"/>
                <a:gd name="T9" fmla="*/ 280 h 367"/>
                <a:gd name="T10" fmla="*/ 3 w 114"/>
                <a:gd name="T11" fmla="*/ 291 h 367"/>
                <a:gd name="T12" fmla="*/ 3 w 114"/>
                <a:gd name="T13" fmla="*/ 302 h 367"/>
                <a:gd name="T14" fmla="*/ 0 w 114"/>
                <a:gd name="T15" fmla="*/ 312 h 367"/>
                <a:gd name="T16" fmla="*/ 0 w 114"/>
                <a:gd name="T17" fmla="*/ 323 h 367"/>
                <a:gd name="T18" fmla="*/ 0 w 114"/>
                <a:gd name="T19" fmla="*/ 333 h 367"/>
                <a:gd name="T20" fmla="*/ 1 w 114"/>
                <a:gd name="T21" fmla="*/ 342 h 367"/>
                <a:gd name="T22" fmla="*/ 3 w 114"/>
                <a:gd name="T23" fmla="*/ 354 h 367"/>
                <a:gd name="T24" fmla="*/ 7 w 114"/>
                <a:gd name="T25" fmla="*/ 359 h 367"/>
                <a:gd name="T26" fmla="*/ 24 w 114"/>
                <a:gd name="T27" fmla="*/ 367 h 367"/>
                <a:gd name="T28" fmla="*/ 22 w 114"/>
                <a:gd name="T29" fmla="*/ 359 h 367"/>
                <a:gd name="T30" fmla="*/ 20 w 114"/>
                <a:gd name="T31" fmla="*/ 346 h 367"/>
                <a:gd name="T32" fmla="*/ 19 w 114"/>
                <a:gd name="T33" fmla="*/ 327 h 367"/>
                <a:gd name="T34" fmla="*/ 20 w 114"/>
                <a:gd name="T35" fmla="*/ 310 h 367"/>
                <a:gd name="T36" fmla="*/ 24 w 114"/>
                <a:gd name="T37" fmla="*/ 293 h 367"/>
                <a:gd name="T38" fmla="*/ 36 w 114"/>
                <a:gd name="T39" fmla="*/ 276 h 367"/>
                <a:gd name="T40" fmla="*/ 41 w 114"/>
                <a:gd name="T41" fmla="*/ 266 h 367"/>
                <a:gd name="T42" fmla="*/ 47 w 114"/>
                <a:gd name="T43" fmla="*/ 257 h 367"/>
                <a:gd name="T44" fmla="*/ 55 w 114"/>
                <a:gd name="T45" fmla="*/ 245 h 367"/>
                <a:gd name="T46" fmla="*/ 64 w 114"/>
                <a:gd name="T47" fmla="*/ 234 h 367"/>
                <a:gd name="T48" fmla="*/ 70 w 114"/>
                <a:gd name="T49" fmla="*/ 217 h 367"/>
                <a:gd name="T50" fmla="*/ 77 w 114"/>
                <a:gd name="T51" fmla="*/ 200 h 367"/>
                <a:gd name="T52" fmla="*/ 85 w 114"/>
                <a:gd name="T53" fmla="*/ 181 h 367"/>
                <a:gd name="T54" fmla="*/ 93 w 114"/>
                <a:gd name="T55" fmla="*/ 164 h 367"/>
                <a:gd name="T56" fmla="*/ 96 w 114"/>
                <a:gd name="T57" fmla="*/ 146 h 367"/>
                <a:gd name="T58" fmla="*/ 102 w 114"/>
                <a:gd name="T59" fmla="*/ 129 h 367"/>
                <a:gd name="T60" fmla="*/ 106 w 114"/>
                <a:gd name="T61" fmla="*/ 114 h 367"/>
                <a:gd name="T62" fmla="*/ 110 w 114"/>
                <a:gd name="T63" fmla="*/ 103 h 367"/>
                <a:gd name="T64" fmla="*/ 110 w 114"/>
                <a:gd name="T65" fmla="*/ 89 h 367"/>
                <a:gd name="T66" fmla="*/ 110 w 114"/>
                <a:gd name="T67" fmla="*/ 82 h 367"/>
                <a:gd name="T68" fmla="*/ 106 w 114"/>
                <a:gd name="T69" fmla="*/ 74 h 367"/>
                <a:gd name="T70" fmla="*/ 106 w 114"/>
                <a:gd name="T71" fmla="*/ 70 h 367"/>
                <a:gd name="T72" fmla="*/ 102 w 114"/>
                <a:gd name="T73" fmla="*/ 65 h 367"/>
                <a:gd name="T74" fmla="*/ 100 w 114"/>
                <a:gd name="T75" fmla="*/ 65 h 367"/>
                <a:gd name="T76" fmla="*/ 114 w 114"/>
                <a:gd name="T77" fmla="*/ 13 h 367"/>
                <a:gd name="T78" fmla="*/ 87 w 114"/>
                <a:gd name="T79" fmla="*/ 0 h 367"/>
                <a:gd name="T80" fmla="*/ 72 w 114"/>
                <a:gd name="T81" fmla="*/ 53 h 367"/>
                <a:gd name="T82" fmla="*/ 36 w 114"/>
                <a:gd name="T83" fmla="*/ 76 h 367"/>
                <a:gd name="T84" fmla="*/ 15 w 114"/>
                <a:gd name="T85" fmla="*/ 133 h 367"/>
                <a:gd name="T86" fmla="*/ 58 w 114"/>
                <a:gd name="T87" fmla="*/ 137 h 367"/>
                <a:gd name="T88" fmla="*/ 55 w 114"/>
                <a:gd name="T89" fmla="*/ 143 h 367"/>
                <a:gd name="T90" fmla="*/ 53 w 114"/>
                <a:gd name="T91" fmla="*/ 160 h 367"/>
                <a:gd name="T92" fmla="*/ 49 w 114"/>
                <a:gd name="T93" fmla="*/ 169 h 367"/>
                <a:gd name="T94" fmla="*/ 47 w 114"/>
                <a:gd name="T95" fmla="*/ 181 h 367"/>
                <a:gd name="T96" fmla="*/ 43 w 114"/>
                <a:gd name="T97" fmla="*/ 190 h 367"/>
                <a:gd name="T98" fmla="*/ 41 w 114"/>
                <a:gd name="T99" fmla="*/ 202 h 367"/>
                <a:gd name="T100" fmla="*/ 34 w 114"/>
                <a:gd name="T101" fmla="*/ 219 h 367"/>
                <a:gd name="T102" fmla="*/ 30 w 114"/>
                <a:gd name="T103" fmla="*/ 232 h 367"/>
                <a:gd name="T104" fmla="*/ 30 w 114"/>
                <a:gd name="T105" fmla="*/ 241 h 367"/>
                <a:gd name="T106" fmla="*/ 30 w 114"/>
                <a:gd name="T107" fmla="*/ 245 h 367"/>
                <a:gd name="T108" fmla="*/ 30 w 114"/>
                <a:gd name="T109" fmla="*/ 24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367">
                  <a:moveTo>
                    <a:pt x="30" y="245"/>
                  </a:moveTo>
                  <a:lnTo>
                    <a:pt x="26" y="249"/>
                  </a:lnTo>
                  <a:lnTo>
                    <a:pt x="19" y="262"/>
                  </a:lnTo>
                  <a:lnTo>
                    <a:pt x="13" y="270"/>
                  </a:lnTo>
                  <a:lnTo>
                    <a:pt x="9" y="280"/>
                  </a:lnTo>
                  <a:lnTo>
                    <a:pt x="3" y="291"/>
                  </a:lnTo>
                  <a:lnTo>
                    <a:pt x="3" y="302"/>
                  </a:lnTo>
                  <a:lnTo>
                    <a:pt x="0" y="312"/>
                  </a:lnTo>
                  <a:lnTo>
                    <a:pt x="0" y="323"/>
                  </a:lnTo>
                  <a:lnTo>
                    <a:pt x="0" y="333"/>
                  </a:lnTo>
                  <a:lnTo>
                    <a:pt x="1" y="342"/>
                  </a:lnTo>
                  <a:lnTo>
                    <a:pt x="3" y="354"/>
                  </a:lnTo>
                  <a:lnTo>
                    <a:pt x="7" y="359"/>
                  </a:lnTo>
                  <a:lnTo>
                    <a:pt x="24" y="367"/>
                  </a:lnTo>
                  <a:lnTo>
                    <a:pt x="22" y="359"/>
                  </a:lnTo>
                  <a:lnTo>
                    <a:pt x="20" y="346"/>
                  </a:lnTo>
                  <a:lnTo>
                    <a:pt x="19" y="327"/>
                  </a:lnTo>
                  <a:lnTo>
                    <a:pt x="20" y="310"/>
                  </a:lnTo>
                  <a:lnTo>
                    <a:pt x="24" y="293"/>
                  </a:lnTo>
                  <a:lnTo>
                    <a:pt x="36" y="276"/>
                  </a:lnTo>
                  <a:lnTo>
                    <a:pt x="41" y="266"/>
                  </a:lnTo>
                  <a:lnTo>
                    <a:pt x="47" y="257"/>
                  </a:lnTo>
                  <a:lnTo>
                    <a:pt x="55" y="245"/>
                  </a:lnTo>
                  <a:lnTo>
                    <a:pt x="64" y="234"/>
                  </a:lnTo>
                  <a:lnTo>
                    <a:pt x="70" y="217"/>
                  </a:lnTo>
                  <a:lnTo>
                    <a:pt x="77" y="200"/>
                  </a:lnTo>
                  <a:lnTo>
                    <a:pt x="85" y="181"/>
                  </a:lnTo>
                  <a:lnTo>
                    <a:pt x="93" y="164"/>
                  </a:lnTo>
                  <a:lnTo>
                    <a:pt x="96" y="146"/>
                  </a:lnTo>
                  <a:lnTo>
                    <a:pt x="102" y="129"/>
                  </a:lnTo>
                  <a:lnTo>
                    <a:pt x="106" y="114"/>
                  </a:lnTo>
                  <a:lnTo>
                    <a:pt x="110" y="103"/>
                  </a:lnTo>
                  <a:lnTo>
                    <a:pt x="110" y="89"/>
                  </a:lnTo>
                  <a:lnTo>
                    <a:pt x="110" y="82"/>
                  </a:lnTo>
                  <a:lnTo>
                    <a:pt x="106" y="74"/>
                  </a:lnTo>
                  <a:lnTo>
                    <a:pt x="106" y="70"/>
                  </a:lnTo>
                  <a:lnTo>
                    <a:pt x="102" y="65"/>
                  </a:lnTo>
                  <a:lnTo>
                    <a:pt x="100" y="65"/>
                  </a:lnTo>
                  <a:lnTo>
                    <a:pt x="114" y="13"/>
                  </a:lnTo>
                  <a:lnTo>
                    <a:pt x="87" y="0"/>
                  </a:lnTo>
                  <a:lnTo>
                    <a:pt x="72" y="53"/>
                  </a:lnTo>
                  <a:lnTo>
                    <a:pt x="36" y="76"/>
                  </a:lnTo>
                  <a:lnTo>
                    <a:pt x="15" y="133"/>
                  </a:lnTo>
                  <a:lnTo>
                    <a:pt x="58" y="137"/>
                  </a:lnTo>
                  <a:lnTo>
                    <a:pt x="55" y="143"/>
                  </a:lnTo>
                  <a:lnTo>
                    <a:pt x="53" y="160"/>
                  </a:lnTo>
                  <a:lnTo>
                    <a:pt x="49" y="169"/>
                  </a:lnTo>
                  <a:lnTo>
                    <a:pt x="47" y="181"/>
                  </a:lnTo>
                  <a:lnTo>
                    <a:pt x="43" y="190"/>
                  </a:lnTo>
                  <a:lnTo>
                    <a:pt x="41" y="202"/>
                  </a:lnTo>
                  <a:lnTo>
                    <a:pt x="34" y="219"/>
                  </a:lnTo>
                  <a:lnTo>
                    <a:pt x="30" y="232"/>
                  </a:lnTo>
                  <a:lnTo>
                    <a:pt x="30" y="241"/>
                  </a:lnTo>
                  <a:lnTo>
                    <a:pt x="30" y="245"/>
                  </a:lnTo>
                  <a:lnTo>
                    <a:pt x="30" y="245"/>
                  </a:lnTo>
                  <a:close/>
                </a:path>
              </a:pathLst>
            </a:custGeom>
            <a:solidFill>
              <a:srgbClr val="FFDB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8" name="Freeform 202">
              <a:extLst>
                <a:ext uri="{FF2B5EF4-FFF2-40B4-BE49-F238E27FC236}">
                  <a16:creationId xmlns:a16="http://schemas.microsoft.com/office/drawing/2014/main" id="{0B384D98-78AF-8249-ACD8-0BB3ED33A7E0}"/>
                </a:ext>
              </a:extLst>
            </p:cNvPr>
            <p:cNvSpPr>
              <a:spLocks/>
            </p:cNvSpPr>
            <p:nvPr/>
          </p:nvSpPr>
          <p:spPr bwMode="auto">
            <a:xfrm>
              <a:off x="4276" y="3133"/>
              <a:ext cx="45" cy="75"/>
            </a:xfrm>
            <a:custGeom>
              <a:avLst/>
              <a:gdLst>
                <a:gd name="T0" fmla="*/ 2 w 89"/>
                <a:gd name="T1" fmla="*/ 142 h 150"/>
                <a:gd name="T2" fmla="*/ 0 w 89"/>
                <a:gd name="T3" fmla="*/ 138 h 150"/>
                <a:gd name="T4" fmla="*/ 0 w 89"/>
                <a:gd name="T5" fmla="*/ 135 h 150"/>
                <a:gd name="T6" fmla="*/ 0 w 89"/>
                <a:gd name="T7" fmla="*/ 127 h 150"/>
                <a:gd name="T8" fmla="*/ 2 w 89"/>
                <a:gd name="T9" fmla="*/ 117 h 150"/>
                <a:gd name="T10" fmla="*/ 2 w 89"/>
                <a:gd name="T11" fmla="*/ 104 h 150"/>
                <a:gd name="T12" fmla="*/ 4 w 89"/>
                <a:gd name="T13" fmla="*/ 93 h 150"/>
                <a:gd name="T14" fmla="*/ 8 w 89"/>
                <a:gd name="T15" fmla="*/ 79 h 150"/>
                <a:gd name="T16" fmla="*/ 13 w 89"/>
                <a:gd name="T17" fmla="*/ 68 h 150"/>
                <a:gd name="T18" fmla="*/ 17 w 89"/>
                <a:gd name="T19" fmla="*/ 55 h 150"/>
                <a:gd name="T20" fmla="*/ 23 w 89"/>
                <a:gd name="T21" fmla="*/ 41 h 150"/>
                <a:gd name="T22" fmla="*/ 29 w 89"/>
                <a:gd name="T23" fmla="*/ 30 h 150"/>
                <a:gd name="T24" fmla="*/ 36 w 89"/>
                <a:gd name="T25" fmla="*/ 21 h 150"/>
                <a:gd name="T26" fmla="*/ 48 w 89"/>
                <a:gd name="T27" fmla="*/ 3 h 150"/>
                <a:gd name="T28" fmla="*/ 53 w 89"/>
                <a:gd name="T29" fmla="*/ 0 h 150"/>
                <a:gd name="T30" fmla="*/ 63 w 89"/>
                <a:gd name="T31" fmla="*/ 22 h 150"/>
                <a:gd name="T32" fmla="*/ 89 w 89"/>
                <a:gd name="T33" fmla="*/ 5 h 150"/>
                <a:gd name="T34" fmla="*/ 87 w 89"/>
                <a:gd name="T35" fmla="*/ 22 h 150"/>
                <a:gd name="T36" fmla="*/ 86 w 89"/>
                <a:gd name="T37" fmla="*/ 38 h 150"/>
                <a:gd name="T38" fmla="*/ 82 w 89"/>
                <a:gd name="T39" fmla="*/ 51 h 150"/>
                <a:gd name="T40" fmla="*/ 80 w 89"/>
                <a:gd name="T41" fmla="*/ 68 h 150"/>
                <a:gd name="T42" fmla="*/ 76 w 89"/>
                <a:gd name="T43" fmla="*/ 83 h 150"/>
                <a:gd name="T44" fmla="*/ 74 w 89"/>
                <a:gd name="T45" fmla="*/ 98 h 150"/>
                <a:gd name="T46" fmla="*/ 67 w 89"/>
                <a:gd name="T47" fmla="*/ 108 h 150"/>
                <a:gd name="T48" fmla="*/ 61 w 89"/>
                <a:gd name="T49" fmla="*/ 119 h 150"/>
                <a:gd name="T50" fmla="*/ 55 w 89"/>
                <a:gd name="T51" fmla="*/ 127 h 150"/>
                <a:gd name="T52" fmla="*/ 51 w 89"/>
                <a:gd name="T53" fmla="*/ 136 h 150"/>
                <a:gd name="T54" fmla="*/ 42 w 89"/>
                <a:gd name="T55" fmla="*/ 146 h 150"/>
                <a:gd name="T56" fmla="*/ 40 w 89"/>
                <a:gd name="T57" fmla="*/ 150 h 150"/>
                <a:gd name="T58" fmla="*/ 2 w 89"/>
                <a:gd name="T59" fmla="*/ 142 h 150"/>
                <a:gd name="T60" fmla="*/ 2 w 89"/>
                <a:gd name="T61"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50">
                  <a:moveTo>
                    <a:pt x="2" y="142"/>
                  </a:moveTo>
                  <a:lnTo>
                    <a:pt x="0" y="138"/>
                  </a:lnTo>
                  <a:lnTo>
                    <a:pt x="0" y="135"/>
                  </a:lnTo>
                  <a:lnTo>
                    <a:pt x="0" y="127"/>
                  </a:lnTo>
                  <a:lnTo>
                    <a:pt x="2" y="117"/>
                  </a:lnTo>
                  <a:lnTo>
                    <a:pt x="2" y="104"/>
                  </a:lnTo>
                  <a:lnTo>
                    <a:pt x="4" y="93"/>
                  </a:lnTo>
                  <a:lnTo>
                    <a:pt x="8" y="79"/>
                  </a:lnTo>
                  <a:lnTo>
                    <a:pt x="13" y="68"/>
                  </a:lnTo>
                  <a:lnTo>
                    <a:pt x="17" y="55"/>
                  </a:lnTo>
                  <a:lnTo>
                    <a:pt x="23" y="41"/>
                  </a:lnTo>
                  <a:lnTo>
                    <a:pt x="29" y="30"/>
                  </a:lnTo>
                  <a:lnTo>
                    <a:pt x="36" y="21"/>
                  </a:lnTo>
                  <a:lnTo>
                    <a:pt x="48" y="3"/>
                  </a:lnTo>
                  <a:lnTo>
                    <a:pt x="53" y="0"/>
                  </a:lnTo>
                  <a:lnTo>
                    <a:pt x="63" y="22"/>
                  </a:lnTo>
                  <a:lnTo>
                    <a:pt x="89" y="5"/>
                  </a:lnTo>
                  <a:lnTo>
                    <a:pt x="87" y="22"/>
                  </a:lnTo>
                  <a:lnTo>
                    <a:pt x="86" y="38"/>
                  </a:lnTo>
                  <a:lnTo>
                    <a:pt x="82" y="51"/>
                  </a:lnTo>
                  <a:lnTo>
                    <a:pt x="80" y="68"/>
                  </a:lnTo>
                  <a:lnTo>
                    <a:pt x="76" y="83"/>
                  </a:lnTo>
                  <a:lnTo>
                    <a:pt x="74" y="98"/>
                  </a:lnTo>
                  <a:lnTo>
                    <a:pt x="67" y="108"/>
                  </a:lnTo>
                  <a:lnTo>
                    <a:pt x="61" y="119"/>
                  </a:lnTo>
                  <a:lnTo>
                    <a:pt x="55" y="127"/>
                  </a:lnTo>
                  <a:lnTo>
                    <a:pt x="51" y="136"/>
                  </a:lnTo>
                  <a:lnTo>
                    <a:pt x="42" y="146"/>
                  </a:lnTo>
                  <a:lnTo>
                    <a:pt x="40" y="150"/>
                  </a:lnTo>
                  <a:lnTo>
                    <a:pt x="2" y="142"/>
                  </a:lnTo>
                  <a:lnTo>
                    <a:pt x="2" y="142"/>
                  </a:lnTo>
                  <a:close/>
                </a:path>
              </a:pathLst>
            </a:custGeom>
            <a:solidFill>
              <a:srgbClr val="F0B3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59" name="Freeform 203">
              <a:extLst>
                <a:ext uri="{FF2B5EF4-FFF2-40B4-BE49-F238E27FC236}">
                  <a16:creationId xmlns:a16="http://schemas.microsoft.com/office/drawing/2014/main" id="{82E36907-F954-8F4C-9E31-C621AAE28AE9}"/>
                </a:ext>
              </a:extLst>
            </p:cNvPr>
            <p:cNvSpPr>
              <a:spLocks/>
            </p:cNvSpPr>
            <p:nvPr/>
          </p:nvSpPr>
          <p:spPr bwMode="auto">
            <a:xfrm>
              <a:off x="4051" y="3515"/>
              <a:ext cx="589" cy="117"/>
            </a:xfrm>
            <a:custGeom>
              <a:avLst/>
              <a:gdLst>
                <a:gd name="T0" fmla="*/ 560 w 1178"/>
                <a:gd name="T1" fmla="*/ 44 h 234"/>
                <a:gd name="T2" fmla="*/ 593 w 1178"/>
                <a:gd name="T3" fmla="*/ 40 h 234"/>
                <a:gd name="T4" fmla="*/ 653 w 1178"/>
                <a:gd name="T5" fmla="*/ 40 h 234"/>
                <a:gd name="T6" fmla="*/ 724 w 1178"/>
                <a:gd name="T7" fmla="*/ 32 h 234"/>
                <a:gd name="T8" fmla="*/ 809 w 1178"/>
                <a:gd name="T9" fmla="*/ 26 h 234"/>
                <a:gd name="T10" fmla="*/ 897 w 1178"/>
                <a:gd name="T11" fmla="*/ 23 h 234"/>
                <a:gd name="T12" fmla="*/ 982 w 1178"/>
                <a:gd name="T13" fmla="*/ 15 h 234"/>
                <a:gd name="T14" fmla="*/ 1056 w 1178"/>
                <a:gd name="T15" fmla="*/ 7 h 234"/>
                <a:gd name="T16" fmla="*/ 1119 w 1178"/>
                <a:gd name="T17" fmla="*/ 4 h 234"/>
                <a:gd name="T18" fmla="*/ 1161 w 1178"/>
                <a:gd name="T19" fmla="*/ 0 h 234"/>
                <a:gd name="T20" fmla="*/ 1178 w 1178"/>
                <a:gd name="T21" fmla="*/ 0 h 234"/>
                <a:gd name="T22" fmla="*/ 1165 w 1178"/>
                <a:gd name="T23" fmla="*/ 85 h 234"/>
                <a:gd name="T24" fmla="*/ 1131 w 1178"/>
                <a:gd name="T25" fmla="*/ 93 h 234"/>
                <a:gd name="T26" fmla="*/ 1100 w 1178"/>
                <a:gd name="T27" fmla="*/ 101 h 234"/>
                <a:gd name="T28" fmla="*/ 1058 w 1178"/>
                <a:gd name="T29" fmla="*/ 103 h 234"/>
                <a:gd name="T30" fmla="*/ 1018 w 1178"/>
                <a:gd name="T31" fmla="*/ 110 h 234"/>
                <a:gd name="T32" fmla="*/ 984 w 1178"/>
                <a:gd name="T33" fmla="*/ 118 h 234"/>
                <a:gd name="T34" fmla="*/ 958 w 1178"/>
                <a:gd name="T35" fmla="*/ 125 h 234"/>
                <a:gd name="T36" fmla="*/ 883 w 1178"/>
                <a:gd name="T37" fmla="*/ 182 h 234"/>
                <a:gd name="T38" fmla="*/ 857 w 1178"/>
                <a:gd name="T39" fmla="*/ 182 h 234"/>
                <a:gd name="T40" fmla="*/ 824 w 1178"/>
                <a:gd name="T41" fmla="*/ 184 h 234"/>
                <a:gd name="T42" fmla="*/ 781 w 1178"/>
                <a:gd name="T43" fmla="*/ 188 h 234"/>
                <a:gd name="T44" fmla="*/ 735 w 1178"/>
                <a:gd name="T45" fmla="*/ 190 h 234"/>
                <a:gd name="T46" fmla="*/ 688 w 1178"/>
                <a:gd name="T47" fmla="*/ 199 h 234"/>
                <a:gd name="T48" fmla="*/ 638 w 1178"/>
                <a:gd name="T49" fmla="*/ 209 h 234"/>
                <a:gd name="T50" fmla="*/ 598 w 1178"/>
                <a:gd name="T51" fmla="*/ 217 h 234"/>
                <a:gd name="T52" fmla="*/ 566 w 1178"/>
                <a:gd name="T53" fmla="*/ 226 h 234"/>
                <a:gd name="T54" fmla="*/ 539 w 1178"/>
                <a:gd name="T55" fmla="*/ 234 h 234"/>
                <a:gd name="T56" fmla="*/ 526 w 1178"/>
                <a:gd name="T57" fmla="*/ 232 h 234"/>
                <a:gd name="T58" fmla="*/ 479 w 1178"/>
                <a:gd name="T59" fmla="*/ 222 h 234"/>
                <a:gd name="T60" fmla="*/ 408 w 1178"/>
                <a:gd name="T61" fmla="*/ 209 h 234"/>
                <a:gd name="T62" fmla="*/ 323 w 1178"/>
                <a:gd name="T63" fmla="*/ 188 h 234"/>
                <a:gd name="T64" fmla="*/ 239 w 1178"/>
                <a:gd name="T65" fmla="*/ 167 h 234"/>
                <a:gd name="T66" fmla="*/ 167 w 1178"/>
                <a:gd name="T67" fmla="*/ 148 h 234"/>
                <a:gd name="T68" fmla="*/ 117 w 1178"/>
                <a:gd name="T69" fmla="*/ 131 h 234"/>
                <a:gd name="T70" fmla="*/ 83 w 1178"/>
                <a:gd name="T71" fmla="*/ 118 h 234"/>
                <a:gd name="T72" fmla="*/ 58 w 1178"/>
                <a:gd name="T73" fmla="*/ 103 h 234"/>
                <a:gd name="T74" fmla="*/ 3 w 1178"/>
                <a:gd name="T75" fmla="*/ 15 h 234"/>
                <a:gd name="T76" fmla="*/ 34 w 1178"/>
                <a:gd name="T77" fmla="*/ 15 h 234"/>
                <a:gd name="T78" fmla="*/ 74 w 1178"/>
                <a:gd name="T79" fmla="*/ 17 h 234"/>
                <a:gd name="T80" fmla="*/ 127 w 1178"/>
                <a:gd name="T81" fmla="*/ 25 h 234"/>
                <a:gd name="T82" fmla="*/ 190 w 1178"/>
                <a:gd name="T83" fmla="*/ 38 h 234"/>
                <a:gd name="T84" fmla="*/ 260 w 1178"/>
                <a:gd name="T85" fmla="*/ 51 h 234"/>
                <a:gd name="T86" fmla="*/ 342 w 1178"/>
                <a:gd name="T87" fmla="*/ 66 h 234"/>
                <a:gd name="T88" fmla="*/ 420 w 1178"/>
                <a:gd name="T89" fmla="*/ 82 h 234"/>
                <a:gd name="T90" fmla="*/ 482 w 1178"/>
                <a:gd name="T91" fmla="*/ 87 h 234"/>
                <a:gd name="T92" fmla="*/ 526 w 1178"/>
                <a:gd name="T93" fmla="*/ 95 h 234"/>
                <a:gd name="T94" fmla="*/ 555 w 1178"/>
                <a:gd name="T95"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78" h="234">
                  <a:moveTo>
                    <a:pt x="555" y="47"/>
                  </a:moveTo>
                  <a:lnTo>
                    <a:pt x="555" y="44"/>
                  </a:lnTo>
                  <a:lnTo>
                    <a:pt x="560" y="44"/>
                  </a:lnTo>
                  <a:lnTo>
                    <a:pt x="566" y="42"/>
                  </a:lnTo>
                  <a:lnTo>
                    <a:pt x="581" y="42"/>
                  </a:lnTo>
                  <a:lnTo>
                    <a:pt x="593" y="40"/>
                  </a:lnTo>
                  <a:lnTo>
                    <a:pt x="610" y="40"/>
                  </a:lnTo>
                  <a:lnTo>
                    <a:pt x="629" y="40"/>
                  </a:lnTo>
                  <a:lnTo>
                    <a:pt x="653" y="40"/>
                  </a:lnTo>
                  <a:lnTo>
                    <a:pt x="672" y="38"/>
                  </a:lnTo>
                  <a:lnTo>
                    <a:pt x="697" y="34"/>
                  </a:lnTo>
                  <a:lnTo>
                    <a:pt x="724" y="32"/>
                  </a:lnTo>
                  <a:lnTo>
                    <a:pt x="752" y="30"/>
                  </a:lnTo>
                  <a:lnTo>
                    <a:pt x="781" y="30"/>
                  </a:lnTo>
                  <a:lnTo>
                    <a:pt x="809" y="26"/>
                  </a:lnTo>
                  <a:lnTo>
                    <a:pt x="840" y="25"/>
                  </a:lnTo>
                  <a:lnTo>
                    <a:pt x="870" y="25"/>
                  </a:lnTo>
                  <a:lnTo>
                    <a:pt x="897" y="23"/>
                  </a:lnTo>
                  <a:lnTo>
                    <a:pt x="925" y="21"/>
                  </a:lnTo>
                  <a:lnTo>
                    <a:pt x="954" y="15"/>
                  </a:lnTo>
                  <a:lnTo>
                    <a:pt x="982" y="15"/>
                  </a:lnTo>
                  <a:lnTo>
                    <a:pt x="1007" y="13"/>
                  </a:lnTo>
                  <a:lnTo>
                    <a:pt x="1034" y="11"/>
                  </a:lnTo>
                  <a:lnTo>
                    <a:pt x="1056" y="7"/>
                  </a:lnTo>
                  <a:lnTo>
                    <a:pt x="1081" y="7"/>
                  </a:lnTo>
                  <a:lnTo>
                    <a:pt x="1100" y="4"/>
                  </a:lnTo>
                  <a:lnTo>
                    <a:pt x="1119" y="4"/>
                  </a:lnTo>
                  <a:lnTo>
                    <a:pt x="1136" y="0"/>
                  </a:lnTo>
                  <a:lnTo>
                    <a:pt x="1151" y="0"/>
                  </a:lnTo>
                  <a:lnTo>
                    <a:pt x="1161" y="0"/>
                  </a:lnTo>
                  <a:lnTo>
                    <a:pt x="1170" y="0"/>
                  </a:lnTo>
                  <a:lnTo>
                    <a:pt x="1174" y="0"/>
                  </a:lnTo>
                  <a:lnTo>
                    <a:pt x="1178" y="0"/>
                  </a:lnTo>
                  <a:lnTo>
                    <a:pt x="1178" y="82"/>
                  </a:lnTo>
                  <a:lnTo>
                    <a:pt x="1174" y="82"/>
                  </a:lnTo>
                  <a:lnTo>
                    <a:pt x="1165" y="85"/>
                  </a:lnTo>
                  <a:lnTo>
                    <a:pt x="1153" y="87"/>
                  </a:lnTo>
                  <a:lnTo>
                    <a:pt x="1140" y="93"/>
                  </a:lnTo>
                  <a:lnTo>
                    <a:pt x="1131" y="93"/>
                  </a:lnTo>
                  <a:lnTo>
                    <a:pt x="1123" y="95"/>
                  </a:lnTo>
                  <a:lnTo>
                    <a:pt x="1112" y="95"/>
                  </a:lnTo>
                  <a:lnTo>
                    <a:pt x="1100" y="101"/>
                  </a:lnTo>
                  <a:lnTo>
                    <a:pt x="1085" y="101"/>
                  </a:lnTo>
                  <a:lnTo>
                    <a:pt x="1072" y="103"/>
                  </a:lnTo>
                  <a:lnTo>
                    <a:pt x="1058" y="103"/>
                  </a:lnTo>
                  <a:lnTo>
                    <a:pt x="1045" y="108"/>
                  </a:lnTo>
                  <a:lnTo>
                    <a:pt x="1032" y="110"/>
                  </a:lnTo>
                  <a:lnTo>
                    <a:pt x="1018" y="110"/>
                  </a:lnTo>
                  <a:lnTo>
                    <a:pt x="1007" y="112"/>
                  </a:lnTo>
                  <a:lnTo>
                    <a:pt x="996" y="118"/>
                  </a:lnTo>
                  <a:lnTo>
                    <a:pt x="984" y="118"/>
                  </a:lnTo>
                  <a:lnTo>
                    <a:pt x="973" y="120"/>
                  </a:lnTo>
                  <a:lnTo>
                    <a:pt x="963" y="120"/>
                  </a:lnTo>
                  <a:lnTo>
                    <a:pt x="958" y="125"/>
                  </a:lnTo>
                  <a:lnTo>
                    <a:pt x="946" y="127"/>
                  </a:lnTo>
                  <a:lnTo>
                    <a:pt x="944" y="129"/>
                  </a:lnTo>
                  <a:lnTo>
                    <a:pt x="883" y="182"/>
                  </a:lnTo>
                  <a:lnTo>
                    <a:pt x="878" y="182"/>
                  </a:lnTo>
                  <a:lnTo>
                    <a:pt x="866" y="182"/>
                  </a:lnTo>
                  <a:lnTo>
                    <a:pt x="857" y="182"/>
                  </a:lnTo>
                  <a:lnTo>
                    <a:pt x="847" y="182"/>
                  </a:lnTo>
                  <a:lnTo>
                    <a:pt x="836" y="182"/>
                  </a:lnTo>
                  <a:lnTo>
                    <a:pt x="824" y="184"/>
                  </a:lnTo>
                  <a:lnTo>
                    <a:pt x="809" y="184"/>
                  </a:lnTo>
                  <a:lnTo>
                    <a:pt x="796" y="184"/>
                  </a:lnTo>
                  <a:lnTo>
                    <a:pt x="781" y="188"/>
                  </a:lnTo>
                  <a:lnTo>
                    <a:pt x="767" y="190"/>
                  </a:lnTo>
                  <a:lnTo>
                    <a:pt x="750" y="190"/>
                  </a:lnTo>
                  <a:lnTo>
                    <a:pt x="735" y="190"/>
                  </a:lnTo>
                  <a:lnTo>
                    <a:pt x="720" y="192"/>
                  </a:lnTo>
                  <a:lnTo>
                    <a:pt x="705" y="198"/>
                  </a:lnTo>
                  <a:lnTo>
                    <a:pt x="688" y="199"/>
                  </a:lnTo>
                  <a:lnTo>
                    <a:pt x="672" y="201"/>
                  </a:lnTo>
                  <a:lnTo>
                    <a:pt x="653" y="205"/>
                  </a:lnTo>
                  <a:lnTo>
                    <a:pt x="638" y="209"/>
                  </a:lnTo>
                  <a:lnTo>
                    <a:pt x="625" y="209"/>
                  </a:lnTo>
                  <a:lnTo>
                    <a:pt x="610" y="215"/>
                  </a:lnTo>
                  <a:lnTo>
                    <a:pt x="598" y="217"/>
                  </a:lnTo>
                  <a:lnTo>
                    <a:pt x="585" y="222"/>
                  </a:lnTo>
                  <a:lnTo>
                    <a:pt x="574" y="224"/>
                  </a:lnTo>
                  <a:lnTo>
                    <a:pt x="566" y="226"/>
                  </a:lnTo>
                  <a:lnTo>
                    <a:pt x="556" y="226"/>
                  </a:lnTo>
                  <a:lnTo>
                    <a:pt x="551" y="232"/>
                  </a:lnTo>
                  <a:lnTo>
                    <a:pt x="539" y="234"/>
                  </a:lnTo>
                  <a:lnTo>
                    <a:pt x="537" y="234"/>
                  </a:lnTo>
                  <a:lnTo>
                    <a:pt x="534" y="234"/>
                  </a:lnTo>
                  <a:lnTo>
                    <a:pt x="526" y="232"/>
                  </a:lnTo>
                  <a:lnTo>
                    <a:pt x="515" y="228"/>
                  </a:lnTo>
                  <a:lnTo>
                    <a:pt x="499" y="226"/>
                  </a:lnTo>
                  <a:lnTo>
                    <a:pt x="479" y="222"/>
                  </a:lnTo>
                  <a:lnTo>
                    <a:pt x="458" y="217"/>
                  </a:lnTo>
                  <a:lnTo>
                    <a:pt x="433" y="211"/>
                  </a:lnTo>
                  <a:lnTo>
                    <a:pt x="408" y="209"/>
                  </a:lnTo>
                  <a:lnTo>
                    <a:pt x="380" y="199"/>
                  </a:lnTo>
                  <a:lnTo>
                    <a:pt x="351" y="196"/>
                  </a:lnTo>
                  <a:lnTo>
                    <a:pt x="323" y="188"/>
                  </a:lnTo>
                  <a:lnTo>
                    <a:pt x="294" y="182"/>
                  </a:lnTo>
                  <a:lnTo>
                    <a:pt x="266" y="173"/>
                  </a:lnTo>
                  <a:lnTo>
                    <a:pt x="239" y="167"/>
                  </a:lnTo>
                  <a:lnTo>
                    <a:pt x="212" y="163"/>
                  </a:lnTo>
                  <a:lnTo>
                    <a:pt x="190" y="156"/>
                  </a:lnTo>
                  <a:lnTo>
                    <a:pt x="167" y="148"/>
                  </a:lnTo>
                  <a:lnTo>
                    <a:pt x="148" y="144"/>
                  </a:lnTo>
                  <a:lnTo>
                    <a:pt x="131" y="137"/>
                  </a:lnTo>
                  <a:lnTo>
                    <a:pt x="117" y="131"/>
                  </a:lnTo>
                  <a:lnTo>
                    <a:pt x="104" y="127"/>
                  </a:lnTo>
                  <a:lnTo>
                    <a:pt x="93" y="120"/>
                  </a:lnTo>
                  <a:lnTo>
                    <a:pt x="83" y="118"/>
                  </a:lnTo>
                  <a:lnTo>
                    <a:pt x="77" y="114"/>
                  </a:lnTo>
                  <a:lnTo>
                    <a:pt x="64" y="108"/>
                  </a:lnTo>
                  <a:lnTo>
                    <a:pt x="58" y="103"/>
                  </a:lnTo>
                  <a:lnTo>
                    <a:pt x="57" y="101"/>
                  </a:lnTo>
                  <a:lnTo>
                    <a:pt x="0" y="17"/>
                  </a:lnTo>
                  <a:lnTo>
                    <a:pt x="3" y="15"/>
                  </a:lnTo>
                  <a:lnTo>
                    <a:pt x="15" y="15"/>
                  </a:lnTo>
                  <a:lnTo>
                    <a:pt x="22" y="15"/>
                  </a:lnTo>
                  <a:lnTo>
                    <a:pt x="34" y="15"/>
                  </a:lnTo>
                  <a:lnTo>
                    <a:pt x="45" y="15"/>
                  </a:lnTo>
                  <a:lnTo>
                    <a:pt x="60" y="17"/>
                  </a:lnTo>
                  <a:lnTo>
                    <a:pt x="74" y="17"/>
                  </a:lnTo>
                  <a:lnTo>
                    <a:pt x="91" y="21"/>
                  </a:lnTo>
                  <a:lnTo>
                    <a:pt x="108" y="23"/>
                  </a:lnTo>
                  <a:lnTo>
                    <a:pt x="127" y="25"/>
                  </a:lnTo>
                  <a:lnTo>
                    <a:pt x="146" y="26"/>
                  </a:lnTo>
                  <a:lnTo>
                    <a:pt x="167" y="30"/>
                  </a:lnTo>
                  <a:lnTo>
                    <a:pt x="190" y="38"/>
                  </a:lnTo>
                  <a:lnTo>
                    <a:pt x="212" y="42"/>
                  </a:lnTo>
                  <a:lnTo>
                    <a:pt x="235" y="47"/>
                  </a:lnTo>
                  <a:lnTo>
                    <a:pt x="260" y="51"/>
                  </a:lnTo>
                  <a:lnTo>
                    <a:pt x="287" y="57"/>
                  </a:lnTo>
                  <a:lnTo>
                    <a:pt x="315" y="64"/>
                  </a:lnTo>
                  <a:lnTo>
                    <a:pt x="342" y="66"/>
                  </a:lnTo>
                  <a:lnTo>
                    <a:pt x="368" y="70"/>
                  </a:lnTo>
                  <a:lnTo>
                    <a:pt x="393" y="76"/>
                  </a:lnTo>
                  <a:lnTo>
                    <a:pt x="420" y="82"/>
                  </a:lnTo>
                  <a:lnTo>
                    <a:pt x="441" y="83"/>
                  </a:lnTo>
                  <a:lnTo>
                    <a:pt x="463" y="85"/>
                  </a:lnTo>
                  <a:lnTo>
                    <a:pt x="482" y="87"/>
                  </a:lnTo>
                  <a:lnTo>
                    <a:pt x="501" y="93"/>
                  </a:lnTo>
                  <a:lnTo>
                    <a:pt x="515" y="93"/>
                  </a:lnTo>
                  <a:lnTo>
                    <a:pt x="526" y="95"/>
                  </a:lnTo>
                  <a:lnTo>
                    <a:pt x="532" y="95"/>
                  </a:lnTo>
                  <a:lnTo>
                    <a:pt x="536" y="97"/>
                  </a:lnTo>
                  <a:lnTo>
                    <a:pt x="555" y="47"/>
                  </a:lnTo>
                  <a:lnTo>
                    <a:pt x="555" y="4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0" name="Freeform 204">
              <a:extLst>
                <a:ext uri="{FF2B5EF4-FFF2-40B4-BE49-F238E27FC236}">
                  <a16:creationId xmlns:a16="http://schemas.microsoft.com/office/drawing/2014/main" id="{E0D5DA1C-928F-5F48-A2B7-0C4F2EA9F5ED}"/>
                </a:ext>
              </a:extLst>
            </p:cNvPr>
            <p:cNvSpPr>
              <a:spLocks/>
            </p:cNvSpPr>
            <p:nvPr/>
          </p:nvSpPr>
          <p:spPr bwMode="auto">
            <a:xfrm>
              <a:off x="5051" y="3243"/>
              <a:ext cx="375" cy="370"/>
            </a:xfrm>
            <a:custGeom>
              <a:avLst/>
              <a:gdLst>
                <a:gd name="T0" fmla="*/ 247 w 751"/>
                <a:gd name="T1" fmla="*/ 55 h 742"/>
                <a:gd name="T2" fmla="*/ 751 w 751"/>
                <a:gd name="T3" fmla="*/ 0 h 742"/>
                <a:gd name="T4" fmla="*/ 751 w 751"/>
                <a:gd name="T5" fmla="*/ 46 h 742"/>
                <a:gd name="T6" fmla="*/ 523 w 751"/>
                <a:gd name="T7" fmla="*/ 622 h 742"/>
                <a:gd name="T8" fmla="*/ 88 w 751"/>
                <a:gd name="T9" fmla="*/ 730 h 742"/>
                <a:gd name="T10" fmla="*/ 0 w 751"/>
                <a:gd name="T11" fmla="*/ 742 h 742"/>
                <a:gd name="T12" fmla="*/ 48 w 751"/>
                <a:gd name="T13" fmla="*/ 683 h 742"/>
                <a:gd name="T14" fmla="*/ 247 w 751"/>
                <a:gd name="T15" fmla="*/ 55 h 742"/>
                <a:gd name="T16" fmla="*/ 247 w 751"/>
                <a:gd name="T17" fmla="*/ 55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742">
                  <a:moveTo>
                    <a:pt x="247" y="55"/>
                  </a:moveTo>
                  <a:lnTo>
                    <a:pt x="751" y="0"/>
                  </a:lnTo>
                  <a:lnTo>
                    <a:pt x="751" y="46"/>
                  </a:lnTo>
                  <a:lnTo>
                    <a:pt x="523" y="622"/>
                  </a:lnTo>
                  <a:lnTo>
                    <a:pt x="88" y="730"/>
                  </a:lnTo>
                  <a:lnTo>
                    <a:pt x="0" y="742"/>
                  </a:lnTo>
                  <a:lnTo>
                    <a:pt x="48" y="683"/>
                  </a:lnTo>
                  <a:lnTo>
                    <a:pt x="247" y="55"/>
                  </a:lnTo>
                  <a:lnTo>
                    <a:pt x="247" y="5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1" name="Freeform 205">
              <a:extLst>
                <a:ext uri="{FF2B5EF4-FFF2-40B4-BE49-F238E27FC236}">
                  <a16:creationId xmlns:a16="http://schemas.microsoft.com/office/drawing/2014/main" id="{69C793D8-1198-A74D-9A6D-E9A9F5F2371C}"/>
                </a:ext>
              </a:extLst>
            </p:cNvPr>
            <p:cNvSpPr>
              <a:spLocks/>
            </p:cNvSpPr>
            <p:nvPr/>
          </p:nvSpPr>
          <p:spPr bwMode="auto">
            <a:xfrm>
              <a:off x="4951" y="3091"/>
              <a:ext cx="260" cy="28"/>
            </a:xfrm>
            <a:custGeom>
              <a:avLst/>
              <a:gdLst>
                <a:gd name="T0" fmla="*/ 0 w 520"/>
                <a:gd name="T1" fmla="*/ 9 h 55"/>
                <a:gd name="T2" fmla="*/ 480 w 520"/>
                <a:gd name="T3" fmla="*/ 0 h 55"/>
                <a:gd name="T4" fmla="*/ 520 w 520"/>
                <a:gd name="T5" fmla="*/ 32 h 55"/>
                <a:gd name="T6" fmla="*/ 81 w 520"/>
                <a:gd name="T7" fmla="*/ 55 h 55"/>
                <a:gd name="T8" fmla="*/ 0 w 520"/>
                <a:gd name="T9" fmla="*/ 9 h 55"/>
                <a:gd name="T10" fmla="*/ 0 w 520"/>
                <a:gd name="T11" fmla="*/ 9 h 55"/>
              </a:gdLst>
              <a:ahLst/>
              <a:cxnLst>
                <a:cxn ang="0">
                  <a:pos x="T0" y="T1"/>
                </a:cxn>
                <a:cxn ang="0">
                  <a:pos x="T2" y="T3"/>
                </a:cxn>
                <a:cxn ang="0">
                  <a:pos x="T4" y="T5"/>
                </a:cxn>
                <a:cxn ang="0">
                  <a:pos x="T6" y="T7"/>
                </a:cxn>
                <a:cxn ang="0">
                  <a:pos x="T8" y="T9"/>
                </a:cxn>
                <a:cxn ang="0">
                  <a:pos x="T10" y="T11"/>
                </a:cxn>
              </a:cxnLst>
              <a:rect l="0" t="0" r="r" b="b"/>
              <a:pathLst>
                <a:path w="520" h="55">
                  <a:moveTo>
                    <a:pt x="0" y="9"/>
                  </a:moveTo>
                  <a:lnTo>
                    <a:pt x="480" y="0"/>
                  </a:lnTo>
                  <a:lnTo>
                    <a:pt x="520" y="32"/>
                  </a:lnTo>
                  <a:lnTo>
                    <a:pt x="81" y="55"/>
                  </a:lnTo>
                  <a:lnTo>
                    <a:pt x="0" y="9"/>
                  </a:lnTo>
                  <a:lnTo>
                    <a:pt x="0" y="9"/>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2" name="Freeform 206">
              <a:extLst>
                <a:ext uri="{FF2B5EF4-FFF2-40B4-BE49-F238E27FC236}">
                  <a16:creationId xmlns:a16="http://schemas.microsoft.com/office/drawing/2014/main" id="{543D3991-D95B-7F4A-BE2A-B8101E7D7B04}"/>
                </a:ext>
              </a:extLst>
            </p:cNvPr>
            <p:cNvSpPr>
              <a:spLocks/>
            </p:cNvSpPr>
            <p:nvPr/>
          </p:nvSpPr>
          <p:spPr bwMode="auto">
            <a:xfrm>
              <a:off x="5002" y="3122"/>
              <a:ext cx="245" cy="29"/>
            </a:xfrm>
            <a:custGeom>
              <a:avLst/>
              <a:gdLst>
                <a:gd name="T0" fmla="*/ 0 w 491"/>
                <a:gd name="T1" fmla="*/ 17 h 59"/>
                <a:gd name="T2" fmla="*/ 451 w 491"/>
                <a:gd name="T3" fmla="*/ 0 h 59"/>
                <a:gd name="T4" fmla="*/ 491 w 491"/>
                <a:gd name="T5" fmla="*/ 30 h 59"/>
                <a:gd name="T6" fmla="*/ 71 w 491"/>
                <a:gd name="T7" fmla="*/ 59 h 59"/>
                <a:gd name="T8" fmla="*/ 0 w 491"/>
                <a:gd name="T9" fmla="*/ 17 h 59"/>
                <a:gd name="T10" fmla="*/ 0 w 491"/>
                <a:gd name="T11" fmla="*/ 17 h 59"/>
              </a:gdLst>
              <a:ahLst/>
              <a:cxnLst>
                <a:cxn ang="0">
                  <a:pos x="T0" y="T1"/>
                </a:cxn>
                <a:cxn ang="0">
                  <a:pos x="T2" y="T3"/>
                </a:cxn>
                <a:cxn ang="0">
                  <a:pos x="T4" y="T5"/>
                </a:cxn>
                <a:cxn ang="0">
                  <a:pos x="T6" y="T7"/>
                </a:cxn>
                <a:cxn ang="0">
                  <a:pos x="T8" y="T9"/>
                </a:cxn>
                <a:cxn ang="0">
                  <a:pos x="T10" y="T11"/>
                </a:cxn>
              </a:cxnLst>
              <a:rect l="0" t="0" r="r" b="b"/>
              <a:pathLst>
                <a:path w="491" h="59">
                  <a:moveTo>
                    <a:pt x="0" y="17"/>
                  </a:moveTo>
                  <a:lnTo>
                    <a:pt x="451" y="0"/>
                  </a:lnTo>
                  <a:lnTo>
                    <a:pt x="491" y="30"/>
                  </a:lnTo>
                  <a:lnTo>
                    <a:pt x="71" y="59"/>
                  </a:lnTo>
                  <a:lnTo>
                    <a:pt x="0" y="17"/>
                  </a:lnTo>
                  <a:lnTo>
                    <a:pt x="0" y="17"/>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3" name="Freeform 207">
              <a:extLst>
                <a:ext uri="{FF2B5EF4-FFF2-40B4-BE49-F238E27FC236}">
                  <a16:creationId xmlns:a16="http://schemas.microsoft.com/office/drawing/2014/main" id="{7BE8841A-EB2C-FC4E-8754-502692986B14}"/>
                </a:ext>
              </a:extLst>
            </p:cNvPr>
            <p:cNvSpPr>
              <a:spLocks/>
            </p:cNvSpPr>
            <p:nvPr/>
          </p:nvSpPr>
          <p:spPr bwMode="auto">
            <a:xfrm>
              <a:off x="5054" y="3151"/>
              <a:ext cx="229" cy="34"/>
            </a:xfrm>
            <a:custGeom>
              <a:avLst/>
              <a:gdLst>
                <a:gd name="T0" fmla="*/ 0 w 458"/>
                <a:gd name="T1" fmla="*/ 26 h 66"/>
                <a:gd name="T2" fmla="*/ 420 w 458"/>
                <a:gd name="T3" fmla="*/ 0 h 66"/>
                <a:gd name="T4" fmla="*/ 458 w 458"/>
                <a:gd name="T5" fmla="*/ 28 h 66"/>
                <a:gd name="T6" fmla="*/ 61 w 458"/>
                <a:gd name="T7" fmla="*/ 66 h 66"/>
                <a:gd name="T8" fmla="*/ 0 w 458"/>
                <a:gd name="T9" fmla="*/ 26 h 66"/>
                <a:gd name="T10" fmla="*/ 0 w 458"/>
                <a:gd name="T11" fmla="*/ 26 h 66"/>
              </a:gdLst>
              <a:ahLst/>
              <a:cxnLst>
                <a:cxn ang="0">
                  <a:pos x="T0" y="T1"/>
                </a:cxn>
                <a:cxn ang="0">
                  <a:pos x="T2" y="T3"/>
                </a:cxn>
                <a:cxn ang="0">
                  <a:pos x="T4" y="T5"/>
                </a:cxn>
                <a:cxn ang="0">
                  <a:pos x="T6" y="T7"/>
                </a:cxn>
                <a:cxn ang="0">
                  <a:pos x="T8" y="T9"/>
                </a:cxn>
                <a:cxn ang="0">
                  <a:pos x="T10" y="T11"/>
                </a:cxn>
              </a:cxnLst>
              <a:rect l="0" t="0" r="r" b="b"/>
              <a:pathLst>
                <a:path w="458" h="66">
                  <a:moveTo>
                    <a:pt x="0" y="26"/>
                  </a:moveTo>
                  <a:lnTo>
                    <a:pt x="420" y="0"/>
                  </a:lnTo>
                  <a:lnTo>
                    <a:pt x="458" y="28"/>
                  </a:lnTo>
                  <a:lnTo>
                    <a:pt x="61" y="66"/>
                  </a:lnTo>
                  <a:lnTo>
                    <a:pt x="0" y="26"/>
                  </a:lnTo>
                  <a:lnTo>
                    <a:pt x="0" y="2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4" name="Freeform 208">
              <a:extLst>
                <a:ext uri="{FF2B5EF4-FFF2-40B4-BE49-F238E27FC236}">
                  <a16:creationId xmlns:a16="http://schemas.microsoft.com/office/drawing/2014/main" id="{C9D482E6-DDAF-5A44-9DC2-FB5F09E89648}"/>
                </a:ext>
              </a:extLst>
            </p:cNvPr>
            <p:cNvSpPr>
              <a:spLocks/>
            </p:cNvSpPr>
            <p:nvPr/>
          </p:nvSpPr>
          <p:spPr bwMode="auto">
            <a:xfrm>
              <a:off x="5106" y="3182"/>
              <a:ext cx="213" cy="35"/>
            </a:xfrm>
            <a:custGeom>
              <a:avLst/>
              <a:gdLst>
                <a:gd name="T0" fmla="*/ 0 w 426"/>
                <a:gd name="T1" fmla="*/ 34 h 70"/>
                <a:gd name="T2" fmla="*/ 386 w 426"/>
                <a:gd name="T3" fmla="*/ 0 h 70"/>
                <a:gd name="T4" fmla="*/ 426 w 426"/>
                <a:gd name="T5" fmla="*/ 28 h 70"/>
                <a:gd name="T6" fmla="*/ 50 w 426"/>
                <a:gd name="T7" fmla="*/ 70 h 70"/>
                <a:gd name="T8" fmla="*/ 0 w 426"/>
                <a:gd name="T9" fmla="*/ 34 h 70"/>
                <a:gd name="T10" fmla="*/ 0 w 426"/>
                <a:gd name="T11" fmla="*/ 34 h 70"/>
              </a:gdLst>
              <a:ahLst/>
              <a:cxnLst>
                <a:cxn ang="0">
                  <a:pos x="T0" y="T1"/>
                </a:cxn>
                <a:cxn ang="0">
                  <a:pos x="T2" y="T3"/>
                </a:cxn>
                <a:cxn ang="0">
                  <a:pos x="T4" y="T5"/>
                </a:cxn>
                <a:cxn ang="0">
                  <a:pos x="T6" y="T7"/>
                </a:cxn>
                <a:cxn ang="0">
                  <a:pos x="T8" y="T9"/>
                </a:cxn>
                <a:cxn ang="0">
                  <a:pos x="T10" y="T11"/>
                </a:cxn>
              </a:cxnLst>
              <a:rect l="0" t="0" r="r" b="b"/>
              <a:pathLst>
                <a:path w="426" h="70">
                  <a:moveTo>
                    <a:pt x="0" y="34"/>
                  </a:moveTo>
                  <a:lnTo>
                    <a:pt x="386" y="0"/>
                  </a:lnTo>
                  <a:lnTo>
                    <a:pt x="426" y="28"/>
                  </a:lnTo>
                  <a:lnTo>
                    <a:pt x="50" y="70"/>
                  </a:lnTo>
                  <a:lnTo>
                    <a:pt x="0" y="34"/>
                  </a:lnTo>
                  <a:lnTo>
                    <a:pt x="0" y="34"/>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5" name="Freeform 209">
              <a:extLst>
                <a:ext uri="{FF2B5EF4-FFF2-40B4-BE49-F238E27FC236}">
                  <a16:creationId xmlns:a16="http://schemas.microsoft.com/office/drawing/2014/main" id="{0314CDF1-D096-CF46-B237-B8AABA388935}"/>
                </a:ext>
              </a:extLst>
            </p:cNvPr>
            <p:cNvSpPr>
              <a:spLocks/>
            </p:cNvSpPr>
            <p:nvPr/>
          </p:nvSpPr>
          <p:spPr bwMode="auto">
            <a:xfrm>
              <a:off x="5159" y="3211"/>
              <a:ext cx="196" cy="39"/>
            </a:xfrm>
            <a:custGeom>
              <a:avLst/>
              <a:gdLst>
                <a:gd name="T0" fmla="*/ 0 w 391"/>
                <a:gd name="T1" fmla="*/ 40 h 78"/>
                <a:gd name="T2" fmla="*/ 352 w 391"/>
                <a:gd name="T3" fmla="*/ 0 h 78"/>
                <a:gd name="T4" fmla="*/ 391 w 391"/>
                <a:gd name="T5" fmla="*/ 29 h 78"/>
                <a:gd name="T6" fmla="*/ 34 w 391"/>
                <a:gd name="T7" fmla="*/ 78 h 78"/>
                <a:gd name="T8" fmla="*/ 0 w 391"/>
                <a:gd name="T9" fmla="*/ 40 h 78"/>
                <a:gd name="T10" fmla="*/ 0 w 391"/>
                <a:gd name="T11" fmla="*/ 40 h 78"/>
              </a:gdLst>
              <a:ahLst/>
              <a:cxnLst>
                <a:cxn ang="0">
                  <a:pos x="T0" y="T1"/>
                </a:cxn>
                <a:cxn ang="0">
                  <a:pos x="T2" y="T3"/>
                </a:cxn>
                <a:cxn ang="0">
                  <a:pos x="T4" y="T5"/>
                </a:cxn>
                <a:cxn ang="0">
                  <a:pos x="T6" y="T7"/>
                </a:cxn>
                <a:cxn ang="0">
                  <a:pos x="T8" y="T9"/>
                </a:cxn>
                <a:cxn ang="0">
                  <a:pos x="T10" y="T11"/>
                </a:cxn>
              </a:cxnLst>
              <a:rect l="0" t="0" r="r" b="b"/>
              <a:pathLst>
                <a:path w="391" h="78">
                  <a:moveTo>
                    <a:pt x="0" y="40"/>
                  </a:moveTo>
                  <a:lnTo>
                    <a:pt x="352" y="0"/>
                  </a:lnTo>
                  <a:lnTo>
                    <a:pt x="391" y="29"/>
                  </a:lnTo>
                  <a:lnTo>
                    <a:pt x="34" y="78"/>
                  </a:lnTo>
                  <a:lnTo>
                    <a:pt x="0" y="40"/>
                  </a:lnTo>
                  <a:lnTo>
                    <a:pt x="0" y="4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6" name="Freeform 210">
              <a:extLst>
                <a:ext uri="{FF2B5EF4-FFF2-40B4-BE49-F238E27FC236}">
                  <a16:creationId xmlns:a16="http://schemas.microsoft.com/office/drawing/2014/main" id="{DCA2C20E-DC7D-A94E-94DC-7F012E72FB1A}"/>
                </a:ext>
              </a:extLst>
            </p:cNvPr>
            <p:cNvSpPr>
              <a:spLocks/>
            </p:cNvSpPr>
            <p:nvPr/>
          </p:nvSpPr>
          <p:spPr bwMode="auto">
            <a:xfrm>
              <a:off x="4483" y="3499"/>
              <a:ext cx="640" cy="200"/>
            </a:xfrm>
            <a:custGeom>
              <a:avLst/>
              <a:gdLst>
                <a:gd name="T0" fmla="*/ 831 w 1280"/>
                <a:gd name="T1" fmla="*/ 89 h 399"/>
                <a:gd name="T2" fmla="*/ 810 w 1280"/>
                <a:gd name="T3" fmla="*/ 123 h 399"/>
                <a:gd name="T4" fmla="*/ 782 w 1280"/>
                <a:gd name="T5" fmla="*/ 142 h 399"/>
                <a:gd name="T6" fmla="*/ 744 w 1280"/>
                <a:gd name="T7" fmla="*/ 161 h 399"/>
                <a:gd name="T8" fmla="*/ 687 w 1280"/>
                <a:gd name="T9" fmla="*/ 169 h 399"/>
                <a:gd name="T10" fmla="*/ 614 w 1280"/>
                <a:gd name="T11" fmla="*/ 171 h 399"/>
                <a:gd name="T12" fmla="*/ 536 w 1280"/>
                <a:gd name="T13" fmla="*/ 167 h 399"/>
                <a:gd name="T14" fmla="*/ 468 w 1280"/>
                <a:gd name="T15" fmla="*/ 159 h 399"/>
                <a:gd name="T16" fmla="*/ 417 w 1280"/>
                <a:gd name="T17" fmla="*/ 152 h 399"/>
                <a:gd name="T18" fmla="*/ 405 w 1280"/>
                <a:gd name="T19" fmla="*/ 150 h 399"/>
                <a:gd name="T20" fmla="*/ 434 w 1280"/>
                <a:gd name="T21" fmla="*/ 159 h 399"/>
                <a:gd name="T22" fmla="*/ 487 w 1280"/>
                <a:gd name="T23" fmla="*/ 173 h 399"/>
                <a:gd name="T24" fmla="*/ 550 w 1280"/>
                <a:gd name="T25" fmla="*/ 188 h 399"/>
                <a:gd name="T26" fmla="*/ 616 w 1280"/>
                <a:gd name="T27" fmla="*/ 203 h 399"/>
                <a:gd name="T28" fmla="*/ 681 w 1280"/>
                <a:gd name="T29" fmla="*/ 211 h 399"/>
                <a:gd name="T30" fmla="*/ 734 w 1280"/>
                <a:gd name="T31" fmla="*/ 214 h 399"/>
                <a:gd name="T32" fmla="*/ 778 w 1280"/>
                <a:gd name="T33" fmla="*/ 212 h 399"/>
                <a:gd name="T34" fmla="*/ 810 w 1280"/>
                <a:gd name="T35" fmla="*/ 207 h 399"/>
                <a:gd name="T36" fmla="*/ 837 w 1280"/>
                <a:gd name="T37" fmla="*/ 205 h 399"/>
                <a:gd name="T38" fmla="*/ 1103 w 1280"/>
                <a:gd name="T39" fmla="*/ 228 h 399"/>
                <a:gd name="T40" fmla="*/ 1095 w 1280"/>
                <a:gd name="T41" fmla="*/ 249 h 399"/>
                <a:gd name="T42" fmla="*/ 1071 w 1280"/>
                <a:gd name="T43" fmla="*/ 264 h 399"/>
                <a:gd name="T44" fmla="*/ 1017 w 1280"/>
                <a:gd name="T45" fmla="*/ 275 h 399"/>
                <a:gd name="T46" fmla="*/ 932 w 1280"/>
                <a:gd name="T47" fmla="*/ 285 h 399"/>
                <a:gd name="T48" fmla="*/ 820 w 1280"/>
                <a:gd name="T49" fmla="*/ 287 h 399"/>
                <a:gd name="T50" fmla="*/ 704 w 1280"/>
                <a:gd name="T51" fmla="*/ 292 h 399"/>
                <a:gd name="T52" fmla="*/ 599 w 1280"/>
                <a:gd name="T53" fmla="*/ 292 h 399"/>
                <a:gd name="T54" fmla="*/ 535 w 1280"/>
                <a:gd name="T55" fmla="*/ 292 h 399"/>
                <a:gd name="T56" fmla="*/ 523 w 1280"/>
                <a:gd name="T57" fmla="*/ 294 h 399"/>
                <a:gd name="T58" fmla="*/ 569 w 1280"/>
                <a:gd name="T59" fmla="*/ 300 h 399"/>
                <a:gd name="T60" fmla="*/ 654 w 1280"/>
                <a:gd name="T61" fmla="*/ 308 h 399"/>
                <a:gd name="T62" fmla="*/ 765 w 1280"/>
                <a:gd name="T63" fmla="*/ 319 h 399"/>
                <a:gd name="T64" fmla="*/ 884 w 1280"/>
                <a:gd name="T65" fmla="*/ 328 h 399"/>
                <a:gd name="T66" fmla="*/ 1000 w 1280"/>
                <a:gd name="T67" fmla="*/ 336 h 399"/>
                <a:gd name="T68" fmla="*/ 1091 w 1280"/>
                <a:gd name="T69" fmla="*/ 330 h 399"/>
                <a:gd name="T70" fmla="*/ 1164 w 1280"/>
                <a:gd name="T71" fmla="*/ 325 h 399"/>
                <a:gd name="T72" fmla="*/ 1213 w 1280"/>
                <a:gd name="T73" fmla="*/ 317 h 399"/>
                <a:gd name="T74" fmla="*/ 1247 w 1280"/>
                <a:gd name="T75" fmla="*/ 311 h 399"/>
                <a:gd name="T76" fmla="*/ 1280 w 1280"/>
                <a:gd name="T77" fmla="*/ 361 h 399"/>
                <a:gd name="T78" fmla="*/ 1263 w 1280"/>
                <a:gd name="T79" fmla="*/ 363 h 399"/>
                <a:gd name="T80" fmla="*/ 1223 w 1280"/>
                <a:gd name="T81" fmla="*/ 372 h 399"/>
                <a:gd name="T82" fmla="*/ 1160 w 1280"/>
                <a:gd name="T83" fmla="*/ 382 h 399"/>
                <a:gd name="T84" fmla="*/ 1082 w 1280"/>
                <a:gd name="T85" fmla="*/ 391 h 399"/>
                <a:gd name="T86" fmla="*/ 989 w 1280"/>
                <a:gd name="T87" fmla="*/ 397 h 399"/>
                <a:gd name="T88" fmla="*/ 886 w 1280"/>
                <a:gd name="T89" fmla="*/ 395 h 399"/>
                <a:gd name="T90" fmla="*/ 770 w 1280"/>
                <a:gd name="T91" fmla="*/ 391 h 399"/>
                <a:gd name="T92" fmla="*/ 652 w 1280"/>
                <a:gd name="T93" fmla="*/ 385 h 399"/>
                <a:gd name="T94" fmla="*/ 531 w 1280"/>
                <a:gd name="T95" fmla="*/ 372 h 399"/>
                <a:gd name="T96" fmla="*/ 415 w 1280"/>
                <a:gd name="T97" fmla="*/ 357 h 399"/>
                <a:gd name="T98" fmla="*/ 305 w 1280"/>
                <a:gd name="T99" fmla="*/ 338 h 399"/>
                <a:gd name="T100" fmla="*/ 206 w 1280"/>
                <a:gd name="T101" fmla="*/ 317 h 399"/>
                <a:gd name="T102" fmla="*/ 120 w 1280"/>
                <a:gd name="T103" fmla="*/ 298 h 399"/>
                <a:gd name="T104" fmla="*/ 56 w 1280"/>
                <a:gd name="T105" fmla="*/ 281 h 399"/>
                <a:gd name="T106" fmla="*/ 12 w 1280"/>
                <a:gd name="T107" fmla="*/ 268 h 399"/>
                <a:gd name="T108" fmla="*/ 18 w 1280"/>
                <a:gd name="T109" fmla="*/ 176 h 399"/>
                <a:gd name="T110" fmla="*/ 314 w 1280"/>
                <a:gd name="T111"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0" h="399">
                  <a:moveTo>
                    <a:pt x="314" y="0"/>
                  </a:moveTo>
                  <a:lnTo>
                    <a:pt x="833" y="85"/>
                  </a:lnTo>
                  <a:lnTo>
                    <a:pt x="831" y="89"/>
                  </a:lnTo>
                  <a:lnTo>
                    <a:pt x="827" y="96"/>
                  </a:lnTo>
                  <a:lnTo>
                    <a:pt x="822" y="108"/>
                  </a:lnTo>
                  <a:lnTo>
                    <a:pt x="810" y="123"/>
                  </a:lnTo>
                  <a:lnTo>
                    <a:pt x="801" y="127"/>
                  </a:lnTo>
                  <a:lnTo>
                    <a:pt x="793" y="135"/>
                  </a:lnTo>
                  <a:lnTo>
                    <a:pt x="782" y="142"/>
                  </a:lnTo>
                  <a:lnTo>
                    <a:pt x="772" y="150"/>
                  </a:lnTo>
                  <a:lnTo>
                    <a:pt x="759" y="154"/>
                  </a:lnTo>
                  <a:lnTo>
                    <a:pt x="744" y="161"/>
                  </a:lnTo>
                  <a:lnTo>
                    <a:pt x="727" y="163"/>
                  </a:lnTo>
                  <a:lnTo>
                    <a:pt x="709" y="169"/>
                  </a:lnTo>
                  <a:lnTo>
                    <a:pt x="687" y="169"/>
                  </a:lnTo>
                  <a:lnTo>
                    <a:pt x="664" y="171"/>
                  </a:lnTo>
                  <a:lnTo>
                    <a:pt x="639" y="171"/>
                  </a:lnTo>
                  <a:lnTo>
                    <a:pt x="614" y="171"/>
                  </a:lnTo>
                  <a:lnTo>
                    <a:pt x="588" y="169"/>
                  </a:lnTo>
                  <a:lnTo>
                    <a:pt x="561" y="169"/>
                  </a:lnTo>
                  <a:lnTo>
                    <a:pt x="536" y="167"/>
                  </a:lnTo>
                  <a:lnTo>
                    <a:pt x="514" y="163"/>
                  </a:lnTo>
                  <a:lnTo>
                    <a:pt x="489" y="161"/>
                  </a:lnTo>
                  <a:lnTo>
                    <a:pt x="468" y="159"/>
                  </a:lnTo>
                  <a:lnTo>
                    <a:pt x="447" y="154"/>
                  </a:lnTo>
                  <a:lnTo>
                    <a:pt x="432" y="152"/>
                  </a:lnTo>
                  <a:lnTo>
                    <a:pt x="417" y="152"/>
                  </a:lnTo>
                  <a:lnTo>
                    <a:pt x="407" y="150"/>
                  </a:lnTo>
                  <a:lnTo>
                    <a:pt x="400" y="150"/>
                  </a:lnTo>
                  <a:lnTo>
                    <a:pt x="405" y="150"/>
                  </a:lnTo>
                  <a:lnTo>
                    <a:pt x="411" y="152"/>
                  </a:lnTo>
                  <a:lnTo>
                    <a:pt x="422" y="154"/>
                  </a:lnTo>
                  <a:lnTo>
                    <a:pt x="434" y="159"/>
                  </a:lnTo>
                  <a:lnTo>
                    <a:pt x="451" y="161"/>
                  </a:lnTo>
                  <a:lnTo>
                    <a:pt x="466" y="169"/>
                  </a:lnTo>
                  <a:lnTo>
                    <a:pt x="487" y="173"/>
                  </a:lnTo>
                  <a:lnTo>
                    <a:pt x="506" y="178"/>
                  </a:lnTo>
                  <a:lnTo>
                    <a:pt x="527" y="184"/>
                  </a:lnTo>
                  <a:lnTo>
                    <a:pt x="550" y="188"/>
                  </a:lnTo>
                  <a:lnTo>
                    <a:pt x="573" y="193"/>
                  </a:lnTo>
                  <a:lnTo>
                    <a:pt x="593" y="195"/>
                  </a:lnTo>
                  <a:lnTo>
                    <a:pt x="616" y="203"/>
                  </a:lnTo>
                  <a:lnTo>
                    <a:pt x="639" y="205"/>
                  </a:lnTo>
                  <a:lnTo>
                    <a:pt x="662" y="211"/>
                  </a:lnTo>
                  <a:lnTo>
                    <a:pt x="681" y="211"/>
                  </a:lnTo>
                  <a:lnTo>
                    <a:pt x="700" y="212"/>
                  </a:lnTo>
                  <a:lnTo>
                    <a:pt x="717" y="212"/>
                  </a:lnTo>
                  <a:lnTo>
                    <a:pt x="734" y="214"/>
                  </a:lnTo>
                  <a:lnTo>
                    <a:pt x="749" y="212"/>
                  </a:lnTo>
                  <a:lnTo>
                    <a:pt x="765" y="212"/>
                  </a:lnTo>
                  <a:lnTo>
                    <a:pt x="778" y="212"/>
                  </a:lnTo>
                  <a:lnTo>
                    <a:pt x="791" y="212"/>
                  </a:lnTo>
                  <a:lnTo>
                    <a:pt x="801" y="211"/>
                  </a:lnTo>
                  <a:lnTo>
                    <a:pt x="810" y="207"/>
                  </a:lnTo>
                  <a:lnTo>
                    <a:pt x="818" y="207"/>
                  </a:lnTo>
                  <a:lnTo>
                    <a:pt x="827" y="207"/>
                  </a:lnTo>
                  <a:lnTo>
                    <a:pt x="837" y="205"/>
                  </a:lnTo>
                  <a:lnTo>
                    <a:pt x="841" y="205"/>
                  </a:lnTo>
                  <a:lnTo>
                    <a:pt x="841" y="129"/>
                  </a:lnTo>
                  <a:lnTo>
                    <a:pt x="1103" y="228"/>
                  </a:lnTo>
                  <a:lnTo>
                    <a:pt x="1105" y="231"/>
                  </a:lnTo>
                  <a:lnTo>
                    <a:pt x="1103" y="247"/>
                  </a:lnTo>
                  <a:lnTo>
                    <a:pt x="1095" y="249"/>
                  </a:lnTo>
                  <a:lnTo>
                    <a:pt x="1090" y="254"/>
                  </a:lnTo>
                  <a:lnTo>
                    <a:pt x="1080" y="258"/>
                  </a:lnTo>
                  <a:lnTo>
                    <a:pt x="1071" y="264"/>
                  </a:lnTo>
                  <a:lnTo>
                    <a:pt x="1055" y="266"/>
                  </a:lnTo>
                  <a:lnTo>
                    <a:pt x="1040" y="271"/>
                  </a:lnTo>
                  <a:lnTo>
                    <a:pt x="1017" y="275"/>
                  </a:lnTo>
                  <a:lnTo>
                    <a:pt x="995" y="281"/>
                  </a:lnTo>
                  <a:lnTo>
                    <a:pt x="964" y="283"/>
                  </a:lnTo>
                  <a:lnTo>
                    <a:pt x="932" y="285"/>
                  </a:lnTo>
                  <a:lnTo>
                    <a:pt x="896" y="285"/>
                  </a:lnTo>
                  <a:lnTo>
                    <a:pt x="860" y="287"/>
                  </a:lnTo>
                  <a:lnTo>
                    <a:pt x="820" y="287"/>
                  </a:lnTo>
                  <a:lnTo>
                    <a:pt x="780" y="290"/>
                  </a:lnTo>
                  <a:lnTo>
                    <a:pt x="740" y="292"/>
                  </a:lnTo>
                  <a:lnTo>
                    <a:pt x="704" y="292"/>
                  </a:lnTo>
                  <a:lnTo>
                    <a:pt x="664" y="292"/>
                  </a:lnTo>
                  <a:lnTo>
                    <a:pt x="631" y="292"/>
                  </a:lnTo>
                  <a:lnTo>
                    <a:pt x="599" y="292"/>
                  </a:lnTo>
                  <a:lnTo>
                    <a:pt x="574" y="292"/>
                  </a:lnTo>
                  <a:lnTo>
                    <a:pt x="552" y="292"/>
                  </a:lnTo>
                  <a:lnTo>
                    <a:pt x="535" y="292"/>
                  </a:lnTo>
                  <a:lnTo>
                    <a:pt x="523" y="292"/>
                  </a:lnTo>
                  <a:lnTo>
                    <a:pt x="521" y="294"/>
                  </a:lnTo>
                  <a:lnTo>
                    <a:pt x="523" y="294"/>
                  </a:lnTo>
                  <a:lnTo>
                    <a:pt x="533" y="294"/>
                  </a:lnTo>
                  <a:lnTo>
                    <a:pt x="548" y="298"/>
                  </a:lnTo>
                  <a:lnTo>
                    <a:pt x="569" y="300"/>
                  </a:lnTo>
                  <a:lnTo>
                    <a:pt x="592" y="302"/>
                  </a:lnTo>
                  <a:lnTo>
                    <a:pt x="622" y="304"/>
                  </a:lnTo>
                  <a:lnTo>
                    <a:pt x="654" y="308"/>
                  </a:lnTo>
                  <a:lnTo>
                    <a:pt x="690" y="311"/>
                  </a:lnTo>
                  <a:lnTo>
                    <a:pt x="727" y="315"/>
                  </a:lnTo>
                  <a:lnTo>
                    <a:pt x="765" y="319"/>
                  </a:lnTo>
                  <a:lnTo>
                    <a:pt x="804" y="321"/>
                  </a:lnTo>
                  <a:lnTo>
                    <a:pt x="846" y="327"/>
                  </a:lnTo>
                  <a:lnTo>
                    <a:pt x="884" y="328"/>
                  </a:lnTo>
                  <a:lnTo>
                    <a:pt x="924" y="328"/>
                  </a:lnTo>
                  <a:lnTo>
                    <a:pt x="962" y="330"/>
                  </a:lnTo>
                  <a:lnTo>
                    <a:pt x="1000" y="336"/>
                  </a:lnTo>
                  <a:lnTo>
                    <a:pt x="1033" y="334"/>
                  </a:lnTo>
                  <a:lnTo>
                    <a:pt x="1063" y="334"/>
                  </a:lnTo>
                  <a:lnTo>
                    <a:pt x="1091" y="330"/>
                  </a:lnTo>
                  <a:lnTo>
                    <a:pt x="1118" y="328"/>
                  </a:lnTo>
                  <a:lnTo>
                    <a:pt x="1141" y="327"/>
                  </a:lnTo>
                  <a:lnTo>
                    <a:pt x="1164" y="325"/>
                  </a:lnTo>
                  <a:lnTo>
                    <a:pt x="1181" y="321"/>
                  </a:lnTo>
                  <a:lnTo>
                    <a:pt x="1200" y="319"/>
                  </a:lnTo>
                  <a:lnTo>
                    <a:pt x="1213" y="317"/>
                  </a:lnTo>
                  <a:lnTo>
                    <a:pt x="1226" y="315"/>
                  </a:lnTo>
                  <a:lnTo>
                    <a:pt x="1236" y="311"/>
                  </a:lnTo>
                  <a:lnTo>
                    <a:pt x="1247" y="311"/>
                  </a:lnTo>
                  <a:lnTo>
                    <a:pt x="1257" y="308"/>
                  </a:lnTo>
                  <a:lnTo>
                    <a:pt x="1263" y="308"/>
                  </a:lnTo>
                  <a:lnTo>
                    <a:pt x="1280" y="361"/>
                  </a:lnTo>
                  <a:lnTo>
                    <a:pt x="1276" y="361"/>
                  </a:lnTo>
                  <a:lnTo>
                    <a:pt x="1272" y="361"/>
                  </a:lnTo>
                  <a:lnTo>
                    <a:pt x="1263" y="363"/>
                  </a:lnTo>
                  <a:lnTo>
                    <a:pt x="1253" y="365"/>
                  </a:lnTo>
                  <a:lnTo>
                    <a:pt x="1238" y="368"/>
                  </a:lnTo>
                  <a:lnTo>
                    <a:pt x="1223" y="372"/>
                  </a:lnTo>
                  <a:lnTo>
                    <a:pt x="1204" y="372"/>
                  </a:lnTo>
                  <a:lnTo>
                    <a:pt x="1185" y="380"/>
                  </a:lnTo>
                  <a:lnTo>
                    <a:pt x="1160" y="382"/>
                  </a:lnTo>
                  <a:lnTo>
                    <a:pt x="1135" y="385"/>
                  </a:lnTo>
                  <a:lnTo>
                    <a:pt x="1109" y="387"/>
                  </a:lnTo>
                  <a:lnTo>
                    <a:pt x="1082" y="391"/>
                  </a:lnTo>
                  <a:lnTo>
                    <a:pt x="1052" y="391"/>
                  </a:lnTo>
                  <a:lnTo>
                    <a:pt x="1021" y="395"/>
                  </a:lnTo>
                  <a:lnTo>
                    <a:pt x="989" y="397"/>
                  </a:lnTo>
                  <a:lnTo>
                    <a:pt x="958" y="399"/>
                  </a:lnTo>
                  <a:lnTo>
                    <a:pt x="922" y="397"/>
                  </a:lnTo>
                  <a:lnTo>
                    <a:pt x="886" y="395"/>
                  </a:lnTo>
                  <a:lnTo>
                    <a:pt x="848" y="391"/>
                  </a:lnTo>
                  <a:lnTo>
                    <a:pt x="810" y="391"/>
                  </a:lnTo>
                  <a:lnTo>
                    <a:pt x="770" y="391"/>
                  </a:lnTo>
                  <a:lnTo>
                    <a:pt x="730" y="389"/>
                  </a:lnTo>
                  <a:lnTo>
                    <a:pt x="690" y="387"/>
                  </a:lnTo>
                  <a:lnTo>
                    <a:pt x="652" y="385"/>
                  </a:lnTo>
                  <a:lnTo>
                    <a:pt x="611" y="382"/>
                  </a:lnTo>
                  <a:lnTo>
                    <a:pt x="571" y="378"/>
                  </a:lnTo>
                  <a:lnTo>
                    <a:pt x="531" y="372"/>
                  </a:lnTo>
                  <a:lnTo>
                    <a:pt x="493" y="370"/>
                  </a:lnTo>
                  <a:lnTo>
                    <a:pt x="453" y="365"/>
                  </a:lnTo>
                  <a:lnTo>
                    <a:pt x="415" y="357"/>
                  </a:lnTo>
                  <a:lnTo>
                    <a:pt x="377" y="353"/>
                  </a:lnTo>
                  <a:lnTo>
                    <a:pt x="343" y="346"/>
                  </a:lnTo>
                  <a:lnTo>
                    <a:pt x="305" y="338"/>
                  </a:lnTo>
                  <a:lnTo>
                    <a:pt x="270" y="330"/>
                  </a:lnTo>
                  <a:lnTo>
                    <a:pt x="236" y="321"/>
                  </a:lnTo>
                  <a:lnTo>
                    <a:pt x="206" y="317"/>
                  </a:lnTo>
                  <a:lnTo>
                    <a:pt x="175" y="309"/>
                  </a:lnTo>
                  <a:lnTo>
                    <a:pt x="147" y="302"/>
                  </a:lnTo>
                  <a:lnTo>
                    <a:pt x="120" y="298"/>
                  </a:lnTo>
                  <a:lnTo>
                    <a:pt x="97" y="292"/>
                  </a:lnTo>
                  <a:lnTo>
                    <a:pt x="75" y="285"/>
                  </a:lnTo>
                  <a:lnTo>
                    <a:pt x="56" y="281"/>
                  </a:lnTo>
                  <a:lnTo>
                    <a:pt x="38" y="275"/>
                  </a:lnTo>
                  <a:lnTo>
                    <a:pt x="25" y="273"/>
                  </a:lnTo>
                  <a:lnTo>
                    <a:pt x="12" y="268"/>
                  </a:lnTo>
                  <a:lnTo>
                    <a:pt x="6" y="266"/>
                  </a:lnTo>
                  <a:lnTo>
                    <a:pt x="0" y="266"/>
                  </a:lnTo>
                  <a:lnTo>
                    <a:pt x="18" y="176"/>
                  </a:lnTo>
                  <a:lnTo>
                    <a:pt x="303" y="96"/>
                  </a:lnTo>
                  <a:lnTo>
                    <a:pt x="314" y="0"/>
                  </a:lnTo>
                  <a:lnTo>
                    <a:pt x="314"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7" name="Freeform 211">
              <a:extLst>
                <a:ext uri="{FF2B5EF4-FFF2-40B4-BE49-F238E27FC236}">
                  <a16:creationId xmlns:a16="http://schemas.microsoft.com/office/drawing/2014/main" id="{57A3D42A-90B0-C84F-9E2D-F7B4B6E55FDD}"/>
                </a:ext>
              </a:extLst>
            </p:cNvPr>
            <p:cNvSpPr>
              <a:spLocks/>
            </p:cNvSpPr>
            <p:nvPr/>
          </p:nvSpPr>
          <p:spPr bwMode="auto">
            <a:xfrm>
              <a:off x="4327" y="2738"/>
              <a:ext cx="555" cy="790"/>
            </a:xfrm>
            <a:custGeom>
              <a:avLst/>
              <a:gdLst>
                <a:gd name="T0" fmla="*/ 357 w 1110"/>
                <a:gd name="T1" fmla="*/ 0 h 1580"/>
                <a:gd name="T2" fmla="*/ 553 w 1110"/>
                <a:gd name="T3" fmla="*/ 152 h 1580"/>
                <a:gd name="T4" fmla="*/ 545 w 1110"/>
                <a:gd name="T5" fmla="*/ 291 h 1580"/>
                <a:gd name="T6" fmla="*/ 621 w 1110"/>
                <a:gd name="T7" fmla="*/ 251 h 1580"/>
                <a:gd name="T8" fmla="*/ 1110 w 1110"/>
                <a:gd name="T9" fmla="*/ 667 h 1580"/>
                <a:gd name="T10" fmla="*/ 853 w 1110"/>
                <a:gd name="T11" fmla="*/ 1580 h 1580"/>
                <a:gd name="T12" fmla="*/ 214 w 1110"/>
                <a:gd name="T13" fmla="*/ 1507 h 1580"/>
                <a:gd name="T14" fmla="*/ 199 w 1110"/>
                <a:gd name="T15" fmla="*/ 1475 h 1580"/>
                <a:gd name="T16" fmla="*/ 165 w 1110"/>
                <a:gd name="T17" fmla="*/ 1488 h 1580"/>
                <a:gd name="T18" fmla="*/ 0 w 1110"/>
                <a:gd name="T19" fmla="*/ 1355 h 1580"/>
                <a:gd name="T20" fmla="*/ 325 w 1110"/>
                <a:gd name="T21" fmla="*/ 32 h 1580"/>
                <a:gd name="T22" fmla="*/ 357 w 1110"/>
                <a:gd name="T23" fmla="*/ 0 h 1580"/>
                <a:gd name="T24" fmla="*/ 357 w 1110"/>
                <a:gd name="T25" fmla="*/ 0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580">
                  <a:moveTo>
                    <a:pt x="357" y="0"/>
                  </a:moveTo>
                  <a:lnTo>
                    <a:pt x="553" y="152"/>
                  </a:lnTo>
                  <a:lnTo>
                    <a:pt x="545" y="291"/>
                  </a:lnTo>
                  <a:lnTo>
                    <a:pt x="621" y="251"/>
                  </a:lnTo>
                  <a:lnTo>
                    <a:pt x="1110" y="667"/>
                  </a:lnTo>
                  <a:lnTo>
                    <a:pt x="853" y="1580"/>
                  </a:lnTo>
                  <a:lnTo>
                    <a:pt x="214" y="1507"/>
                  </a:lnTo>
                  <a:lnTo>
                    <a:pt x="199" y="1475"/>
                  </a:lnTo>
                  <a:lnTo>
                    <a:pt x="165" y="1488"/>
                  </a:lnTo>
                  <a:lnTo>
                    <a:pt x="0" y="1355"/>
                  </a:lnTo>
                  <a:lnTo>
                    <a:pt x="325" y="32"/>
                  </a:lnTo>
                  <a:lnTo>
                    <a:pt x="357" y="0"/>
                  </a:lnTo>
                  <a:lnTo>
                    <a:pt x="357"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8" name="Freeform 212">
              <a:extLst>
                <a:ext uri="{FF2B5EF4-FFF2-40B4-BE49-F238E27FC236}">
                  <a16:creationId xmlns:a16="http://schemas.microsoft.com/office/drawing/2014/main" id="{C60B1F43-35DC-EB4B-BCDE-1CAA1499DD96}"/>
                </a:ext>
              </a:extLst>
            </p:cNvPr>
            <p:cNvSpPr>
              <a:spLocks/>
            </p:cNvSpPr>
            <p:nvPr/>
          </p:nvSpPr>
          <p:spPr bwMode="auto">
            <a:xfrm>
              <a:off x="4748" y="3074"/>
              <a:ext cx="419" cy="545"/>
            </a:xfrm>
            <a:custGeom>
              <a:avLst/>
              <a:gdLst>
                <a:gd name="T0" fmla="*/ 253 w 838"/>
                <a:gd name="T1" fmla="*/ 0 h 1089"/>
                <a:gd name="T2" fmla="*/ 838 w 838"/>
                <a:gd name="T3" fmla="*/ 386 h 1089"/>
                <a:gd name="T4" fmla="*/ 612 w 838"/>
                <a:gd name="T5" fmla="*/ 1089 h 1089"/>
                <a:gd name="T6" fmla="*/ 566 w 838"/>
                <a:gd name="T7" fmla="*/ 1089 h 1089"/>
                <a:gd name="T8" fmla="*/ 0 w 838"/>
                <a:gd name="T9" fmla="*/ 907 h 1089"/>
                <a:gd name="T10" fmla="*/ 253 w 838"/>
                <a:gd name="T11" fmla="*/ 0 h 1089"/>
                <a:gd name="T12" fmla="*/ 253 w 838"/>
                <a:gd name="T13" fmla="*/ 0 h 1089"/>
              </a:gdLst>
              <a:ahLst/>
              <a:cxnLst>
                <a:cxn ang="0">
                  <a:pos x="T0" y="T1"/>
                </a:cxn>
                <a:cxn ang="0">
                  <a:pos x="T2" y="T3"/>
                </a:cxn>
                <a:cxn ang="0">
                  <a:pos x="T4" y="T5"/>
                </a:cxn>
                <a:cxn ang="0">
                  <a:pos x="T6" y="T7"/>
                </a:cxn>
                <a:cxn ang="0">
                  <a:pos x="T8" y="T9"/>
                </a:cxn>
                <a:cxn ang="0">
                  <a:pos x="T10" y="T11"/>
                </a:cxn>
                <a:cxn ang="0">
                  <a:pos x="T12" y="T13"/>
                </a:cxn>
              </a:cxnLst>
              <a:rect l="0" t="0" r="r" b="b"/>
              <a:pathLst>
                <a:path w="838" h="1089">
                  <a:moveTo>
                    <a:pt x="253" y="0"/>
                  </a:moveTo>
                  <a:lnTo>
                    <a:pt x="838" y="386"/>
                  </a:lnTo>
                  <a:lnTo>
                    <a:pt x="612" y="1089"/>
                  </a:lnTo>
                  <a:lnTo>
                    <a:pt x="566" y="1089"/>
                  </a:lnTo>
                  <a:lnTo>
                    <a:pt x="0" y="907"/>
                  </a:lnTo>
                  <a:lnTo>
                    <a:pt x="253" y="0"/>
                  </a:lnTo>
                  <a:lnTo>
                    <a:pt x="253" y="0"/>
                  </a:lnTo>
                  <a:close/>
                </a:path>
              </a:pathLst>
            </a:custGeom>
            <a:solidFill>
              <a:srgbClr val="9E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69" name="Freeform 213">
              <a:extLst>
                <a:ext uri="{FF2B5EF4-FFF2-40B4-BE49-F238E27FC236}">
                  <a16:creationId xmlns:a16="http://schemas.microsoft.com/office/drawing/2014/main" id="{254BC9FD-9157-E843-9150-6CF2682C1B12}"/>
                </a:ext>
              </a:extLst>
            </p:cNvPr>
            <p:cNvSpPr>
              <a:spLocks/>
            </p:cNvSpPr>
            <p:nvPr/>
          </p:nvSpPr>
          <p:spPr bwMode="auto">
            <a:xfrm>
              <a:off x="4430" y="2815"/>
              <a:ext cx="730" cy="654"/>
            </a:xfrm>
            <a:custGeom>
              <a:avLst/>
              <a:gdLst>
                <a:gd name="T0" fmla="*/ 0 w 1460"/>
                <a:gd name="T1" fmla="*/ 1308 h 1308"/>
                <a:gd name="T2" fmla="*/ 346 w 1460"/>
                <a:gd name="T3" fmla="*/ 0 h 1308"/>
                <a:gd name="T4" fmla="*/ 1452 w 1460"/>
                <a:gd name="T5" fmla="*/ 55 h 1308"/>
                <a:gd name="T6" fmla="*/ 1460 w 1460"/>
                <a:gd name="T7" fmla="*/ 102 h 1308"/>
                <a:gd name="T8" fmla="*/ 399 w 1460"/>
                <a:gd name="T9" fmla="*/ 45 h 1308"/>
                <a:gd name="T10" fmla="*/ 0 w 1460"/>
                <a:gd name="T11" fmla="*/ 1308 h 1308"/>
                <a:gd name="T12" fmla="*/ 0 w 1460"/>
                <a:gd name="T13" fmla="*/ 1308 h 1308"/>
              </a:gdLst>
              <a:ahLst/>
              <a:cxnLst>
                <a:cxn ang="0">
                  <a:pos x="T0" y="T1"/>
                </a:cxn>
                <a:cxn ang="0">
                  <a:pos x="T2" y="T3"/>
                </a:cxn>
                <a:cxn ang="0">
                  <a:pos x="T4" y="T5"/>
                </a:cxn>
                <a:cxn ang="0">
                  <a:pos x="T6" y="T7"/>
                </a:cxn>
                <a:cxn ang="0">
                  <a:pos x="T8" y="T9"/>
                </a:cxn>
                <a:cxn ang="0">
                  <a:pos x="T10" y="T11"/>
                </a:cxn>
                <a:cxn ang="0">
                  <a:pos x="T12" y="T13"/>
                </a:cxn>
              </a:cxnLst>
              <a:rect l="0" t="0" r="r" b="b"/>
              <a:pathLst>
                <a:path w="1460" h="1308">
                  <a:moveTo>
                    <a:pt x="0" y="1308"/>
                  </a:moveTo>
                  <a:lnTo>
                    <a:pt x="346" y="0"/>
                  </a:lnTo>
                  <a:lnTo>
                    <a:pt x="1452" y="55"/>
                  </a:lnTo>
                  <a:lnTo>
                    <a:pt x="1460" y="102"/>
                  </a:lnTo>
                  <a:lnTo>
                    <a:pt x="399" y="45"/>
                  </a:lnTo>
                  <a:lnTo>
                    <a:pt x="0" y="1308"/>
                  </a:lnTo>
                  <a:lnTo>
                    <a:pt x="0" y="1308"/>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0" name="Freeform 214">
              <a:extLst>
                <a:ext uri="{FF2B5EF4-FFF2-40B4-BE49-F238E27FC236}">
                  <a16:creationId xmlns:a16="http://schemas.microsoft.com/office/drawing/2014/main" id="{1515AA2F-CDCC-EC43-A6DA-65668D48BCFB}"/>
                </a:ext>
              </a:extLst>
            </p:cNvPr>
            <p:cNvSpPr>
              <a:spLocks/>
            </p:cNvSpPr>
            <p:nvPr/>
          </p:nvSpPr>
          <p:spPr bwMode="auto">
            <a:xfrm>
              <a:off x="3203" y="3539"/>
              <a:ext cx="845" cy="195"/>
            </a:xfrm>
            <a:custGeom>
              <a:avLst/>
              <a:gdLst>
                <a:gd name="T0" fmla="*/ 23 w 1690"/>
                <a:gd name="T1" fmla="*/ 0 h 390"/>
                <a:gd name="T2" fmla="*/ 46 w 1690"/>
                <a:gd name="T3" fmla="*/ 2 h 390"/>
                <a:gd name="T4" fmla="*/ 89 w 1690"/>
                <a:gd name="T5" fmla="*/ 6 h 390"/>
                <a:gd name="T6" fmla="*/ 152 w 1690"/>
                <a:gd name="T7" fmla="*/ 14 h 390"/>
                <a:gd name="T8" fmla="*/ 224 w 1690"/>
                <a:gd name="T9" fmla="*/ 21 h 390"/>
                <a:gd name="T10" fmla="*/ 306 w 1690"/>
                <a:gd name="T11" fmla="*/ 29 h 390"/>
                <a:gd name="T12" fmla="*/ 393 w 1690"/>
                <a:gd name="T13" fmla="*/ 36 h 390"/>
                <a:gd name="T14" fmla="*/ 479 w 1690"/>
                <a:gd name="T15" fmla="*/ 38 h 390"/>
                <a:gd name="T16" fmla="*/ 563 w 1690"/>
                <a:gd name="T17" fmla="*/ 38 h 390"/>
                <a:gd name="T18" fmla="*/ 641 w 1690"/>
                <a:gd name="T19" fmla="*/ 36 h 390"/>
                <a:gd name="T20" fmla="*/ 711 w 1690"/>
                <a:gd name="T21" fmla="*/ 31 h 390"/>
                <a:gd name="T22" fmla="*/ 776 w 1690"/>
                <a:gd name="T23" fmla="*/ 27 h 390"/>
                <a:gd name="T24" fmla="*/ 829 w 1690"/>
                <a:gd name="T25" fmla="*/ 19 h 390"/>
                <a:gd name="T26" fmla="*/ 871 w 1690"/>
                <a:gd name="T27" fmla="*/ 12 h 390"/>
                <a:gd name="T28" fmla="*/ 899 w 1690"/>
                <a:gd name="T29" fmla="*/ 6 h 390"/>
                <a:gd name="T30" fmla="*/ 916 w 1690"/>
                <a:gd name="T31" fmla="*/ 4 h 390"/>
                <a:gd name="T32" fmla="*/ 1275 w 1690"/>
                <a:gd name="T33" fmla="*/ 75 h 390"/>
                <a:gd name="T34" fmla="*/ 1281 w 1690"/>
                <a:gd name="T35" fmla="*/ 73 h 390"/>
                <a:gd name="T36" fmla="*/ 1300 w 1690"/>
                <a:gd name="T37" fmla="*/ 71 h 390"/>
                <a:gd name="T38" fmla="*/ 1327 w 1690"/>
                <a:gd name="T39" fmla="*/ 63 h 390"/>
                <a:gd name="T40" fmla="*/ 1363 w 1690"/>
                <a:gd name="T41" fmla="*/ 61 h 390"/>
                <a:gd name="T42" fmla="*/ 1401 w 1690"/>
                <a:gd name="T43" fmla="*/ 54 h 390"/>
                <a:gd name="T44" fmla="*/ 1447 w 1690"/>
                <a:gd name="T45" fmla="*/ 46 h 390"/>
                <a:gd name="T46" fmla="*/ 1488 w 1690"/>
                <a:gd name="T47" fmla="*/ 44 h 390"/>
                <a:gd name="T48" fmla="*/ 1530 w 1690"/>
                <a:gd name="T49" fmla="*/ 40 h 390"/>
                <a:gd name="T50" fmla="*/ 1564 w 1690"/>
                <a:gd name="T51" fmla="*/ 38 h 390"/>
                <a:gd name="T52" fmla="*/ 1595 w 1690"/>
                <a:gd name="T53" fmla="*/ 40 h 390"/>
                <a:gd name="T54" fmla="*/ 1620 w 1690"/>
                <a:gd name="T55" fmla="*/ 46 h 390"/>
                <a:gd name="T56" fmla="*/ 1642 w 1690"/>
                <a:gd name="T57" fmla="*/ 56 h 390"/>
                <a:gd name="T58" fmla="*/ 1673 w 1690"/>
                <a:gd name="T59" fmla="*/ 80 h 390"/>
                <a:gd name="T60" fmla="*/ 1682 w 1690"/>
                <a:gd name="T61" fmla="*/ 94 h 390"/>
                <a:gd name="T62" fmla="*/ 1690 w 1690"/>
                <a:gd name="T63" fmla="*/ 116 h 390"/>
                <a:gd name="T64" fmla="*/ 1688 w 1690"/>
                <a:gd name="T65" fmla="*/ 137 h 390"/>
                <a:gd name="T66" fmla="*/ 1686 w 1690"/>
                <a:gd name="T67" fmla="*/ 164 h 390"/>
                <a:gd name="T68" fmla="*/ 1680 w 1690"/>
                <a:gd name="T69" fmla="*/ 189 h 390"/>
                <a:gd name="T70" fmla="*/ 1677 w 1690"/>
                <a:gd name="T71" fmla="*/ 213 h 390"/>
                <a:gd name="T72" fmla="*/ 1671 w 1690"/>
                <a:gd name="T73" fmla="*/ 236 h 390"/>
                <a:gd name="T74" fmla="*/ 1665 w 1690"/>
                <a:gd name="T75" fmla="*/ 251 h 390"/>
                <a:gd name="T76" fmla="*/ 1661 w 1690"/>
                <a:gd name="T77" fmla="*/ 268 h 390"/>
                <a:gd name="T78" fmla="*/ 1059 w 1690"/>
                <a:gd name="T79" fmla="*/ 379 h 390"/>
                <a:gd name="T80" fmla="*/ 819 w 1690"/>
                <a:gd name="T81" fmla="*/ 263 h 390"/>
                <a:gd name="T82" fmla="*/ 0 w 1690"/>
                <a:gd name="T83" fmla="*/ 29 h 390"/>
                <a:gd name="T84" fmla="*/ 21 w 1690"/>
                <a:gd name="T8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0" h="390">
                  <a:moveTo>
                    <a:pt x="21" y="0"/>
                  </a:moveTo>
                  <a:lnTo>
                    <a:pt x="23" y="0"/>
                  </a:lnTo>
                  <a:lnTo>
                    <a:pt x="32" y="0"/>
                  </a:lnTo>
                  <a:lnTo>
                    <a:pt x="46" y="2"/>
                  </a:lnTo>
                  <a:lnTo>
                    <a:pt x="67" y="4"/>
                  </a:lnTo>
                  <a:lnTo>
                    <a:pt x="89" y="6"/>
                  </a:lnTo>
                  <a:lnTo>
                    <a:pt x="120" y="10"/>
                  </a:lnTo>
                  <a:lnTo>
                    <a:pt x="152" y="14"/>
                  </a:lnTo>
                  <a:lnTo>
                    <a:pt x="188" y="19"/>
                  </a:lnTo>
                  <a:lnTo>
                    <a:pt x="224" y="21"/>
                  </a:lnTo>
                  <a:lnTo>
                    <a:pt x="264" y="27"/>
                  </a:lnTo>
                  <a:lnTo>
                    <a:pt x="306" y="29"/>
                  </a:lnTo>
                  <a:lnTo>
                    <a:pt x="350" y="35"/>
                  </a:lnTo>
                  <a:lnTo>
                    <a:pt x="393" y="36"/>
                  </a:lnTo>
                  <a:lnTo>
                    <a:pt x="437" y="36"/>
                  </a:lnTo>
                  <a:lnTo>
                    <a:pt x="479" y="38"/>
                  </a:lnTo>
                  <a:lnTo>
                    <a:pt x="523" y="40"/>
                  </a:lnTo>
                  <a:lnTo>
                    <a:pt x="563" y="38"/>
                  </a:lnTo>
                  <a:lnTo>
                    <a:pt x="603" y="38"/>
                  </a:lnTo>
                  <a:lnTo>
                    <a:pt x="641" y="36"/>
                  </a:lnTo>
                  <a:lnTo>
                    <a:pt x="679" y="36"/>
                  </a:lnTo>
                  <a:lnTo>
                    <a:pt x="711" y="31"/>
                  </a:lnTo>
                  <a:lnTo>
                    <a:pt x="745" y="29"/>
                  </a:lnTo>
                  <a:lnTo>
                    <a:pt x="776" y="27"/>
                  </a:lnTo>
                  <a:lnTo>
                    <a:pt x="806" y="23"/>
                  </a:lnTo>
                  <a:lnTo>
                    <a:pt x="829" y="19"/>
                  </a:lnTo>
                  <a:lnTo>
                    <a:pt x="852" y="17"/>
                  </a:lnTo>
                  <a:lnTo>
                    <a:pt x="871" y="12"/>
                  </a:lnTo>
                  <a:lnTo>
                    <a:pt x="888" y="10"/>
                  </a:lnTo>
                  <a:lnTo>
                    <a:pt x="899" y="6"/>
                  </a:lnTo>
                  <a:lnTo>
                    <a:pt x="911" y="4"/>
                  </a:lnTo>
                  <a:lnTo>
                    <a:pt x="916" y="4"/>
                  </a:lnTo>
                  <a:lnTo>
                    <a:pt x="920" y="4"/>
                  </a:lnTo>
                  <a:lnTo>
                    <a:pt x="1275" y="75"/>
                  </a:lnTo>
                  <a:lnTo>
                    <a:pt x="1275" y="73"/>
                  </a:lnTo>
                  <a:lnTo>
                    <a:pt x="1281" y="73"/>
                  </a:lnTo>
                  <a:lnTo>
                    <a:pt x="1289" y="73"/>
                  </a:lnTo>
                  <a:lnTo>
                    <a:pt x="1300" y="71"/>
                  </a:lnTo>
                  <a:lnTo>
                    <a:pt x="1312" y="65"/>
                  </a:lnTo>
                  <a:lnTo>
                    <a:pt x="1327" y="63"/>
                  </a:lnTo>
                  <a:lnTo>
                    <a:pt x="1344" y="63"/>
                  </a:lnTo>
                  <a:lnTo>
                    <a:pt x="1363" y="61"/>
                  </a:lnTo>
                  <a:lnTo>
                    <a:pt x="1380" y="56"/>
                  </a:lnTo>
                  <a:lnTo>
                    <a:pt x="1401" y="54"/>
                  </a:lnTo>
                  <a:lnTo>
                    <a:pt x="1424" y="48"/>
                  </a:lnTo>
                  <a:lnTo>
                    <a:pt x="1447" y="46"/>
                  </a:lnTo>
                  <a:lnTo>
                    <a:pt x="1467" y="44"/>
                  </a:lnTo>
                  <a:lnTo>
                    <a:pt x="1488" y="44"/>
                  </a:lnTo>
                  <a:lnTo>
                    <a:pt x="1509" y="40"/>
                  </a:lnTo>
                  <a:lnTo>
                    <a:pt x="1530" y="40"/>
                  </a:lnTo>
                  <a:lnTo>
                    <a:pt x="1547" y="38"/>
                  </a:lnTo>
                  <a:lnTo>
                    <a:pt x="1564" y="38"/>
                  </a:lnTo>
                  <a:lnTo>
                    <a:pt x="1580" y="38"/>
                  </a:lnTo>
                  <a:lnTo>
                    <a:pt x="1595" y="40"/>
                  </a:lnTo>
                  <a:lnTo>
                    <a:pt x="1606" y="44"/>
                  </a:lnTo>
                  <a:lnTo>
                    <a:pt x="1620" y="46"/>
                  </a:lnTo>
                  <a:lnTo>
                    <a:pt x="1631" y="48"/>
                  </a:lnTo>
                  <a:lnTo>
                    <a:pt x="1642" y="56"/>
                  </a:lnTo>
                  <a:lnTo>
                    <a:pt x="1659" y="63"/>
                  </a:lnTo>
                  <a:lnTo>
                    <a:pt x="1673" y="80"/>
                  </a:lnTo>
                  <a:lnTo>
                    <a:pt x="1677" y="84"/>
                  </a:lnTo>
                  <a:lnTo>
                    <a:pt x="1682" y="94"/>
                  </a:lnTo>
                  <a:lnTo>
                    <a:pt x="1686" y="105"/>
                  </a:lnTo>
                  <a:lnTo>
                    <a:pt x="1690" y="116"/>
                  </a:lnTo>
                  <a:lnTo>
                    <a:pt x="1688" y="126"/>
                  </a:lnTo>
                  <a:lnTo>
                    <a:pt x="1688" y="137"/>
                  </a:lnTo>
                  <a:lnTo>
                    <a:pt x="1686" y="152"/>
                  </a:lnTo>
                  <a:lnTo>
                    <a:pt x="1686" y="164"/>
                  </a:lnTo>
                  <a:lnTo>
                    <a:pt x="1682" y="177"/>
                  </a:lnTo>
                  <a:lnTo>
                    <a:pt x="1680" y="189"/>
                  </a:lnTo>
                  <a:lnTo>
                    <a:pt x="1678" y="202"/>
                  </a:lnTo>
                  <a:lnTo>
                    <a:pt x="1677" y="213"/>
                  </a:lnTo>
                  <a:lnTo>
                    <a:pt x="1673" y="223"/>
                  </a:lnTo>
                  <a:lnTo>
                    <a:pt x="1671" y="236"/>
                  </a:lnTo>
                  <a:lnTo>
                    <a:pt x="1667" y="242"/>
                  </a:lnTo>
                  <a:lnTo>
                    <a:pt x="1665" y="251"/>
                  </a:lnTo>
                  <a:lnTo>
                    <a:pt x="1661" y="265"/>
                  </a:lnTo>
                  <a:lnTo>
                    <a:pt x="1661" y="268"/>
                  </a:lnTo>
                  <a:lnTo>
                    <a:pt x="1450" y="230"/>
                  </a:lnTo>
                  <a:lnTo>
                    <a:pt x="1059" y="379"/>
                  </a:lnTo>
                  <a:lnTo>
                    <a:pt x="931" y="390"/>
                  </a:lnTo>
                  <a:lnTo>
                    <a:pt x="819" y="263"/>
                  </a:lnTo>
                  <a:lnTo>
                    <a:pt x="152" y="92"/>
                  </a:lnTo>
                  <a:lnTo>
                    <a:pt x="0" y="29"/>
                  </a:lnTo>
                  <a:lnTo>
                    <a:pt x="21" y="0"/>
                  </a:lnTo>
                  <a:lnTo>
                    <a:pt x="21" y="0"/>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1" name="Freeform 215">
              <a:extLst>
                <a:ext uri="{FF2B5EF4-FFF2-40B4-BE49-F238E27FC236}">
                  <a16:creationId xmlns:a16="http://schemas.microsoft.com/office/drawing/2014/main" id="{00145B8B-F456-3B4A-A9E9-1CB0B66D8F87}"/>
                </a:ext>
              </a:extLst>
            </p:cNvPr>
            <p:cNvSpPr>
              <a:spLocks/>
            </p:cNvSpPr>
            <p:nvPr/>
          </p:nvSpPr>
          <p:spPr bwMode="auto">
            <a:xfrm>
              <a:off x="3203" y="3549"/>
              <a:ext cx="525" cy="185"/>
            </a:xfrm>
            <a:custGeom>
              <a:avLst/>
              <a:gdLst>
                <a:gd name="T0" fmla="*/ 65 w 1049"/>
                <a:gd name="T1" fmla="*/ 16 h 371"/>
                <a:gd name="T2" fmla="*/ 82 w 1049"/>
                <a:gd name="T3" fmla="*/ 19 h 371"/>
                <a:gd name="T4" fmla="*/ 118 w 1049"/>
                <a:gd name="T5" fmla="*/ 29 h 371"/>
                <a:gd name="T6" fmla="*/ 167 w 1049"/>
                <a:gd name="T7" fmla="*/ 44 h 371"/>
                <a:gd name="T8" fmla="*/ 228 w 1049"/>
                <a:gd name="T9" fmla="*/ 63 h 371"/>
                <a:gd name="T10" fmla="*/ 297 w 1049"/>
                <a:gd name="T11" fmla="*/ 80 h 371"/>
                <a:gd name="T12" fmla="*/ 371 w 1049"/>
                <a:gd name="T13" fmla="*/ 101 h 371"/>
                <a:gd name="T14" fmla="*/ 449 w 1049"/>
                <a:gd name="T15" fmla="*/ 124 h 371"/>
                <a:gd name="T16" fmla="*/ 523 w 1049"/>
                <a:gd name="T17" fmla="*/ 143 h 371"/>
                <a:gd name="T18" fmla="*/ 597 w 1049"/>
                <a:gd name="T19" fmla="*/ 158 h 371"/>
                <a:gd name="T20" fmla="*/ 667 w 1049"/>
                <a:gd name="T21" fmla="*/ 170 h 371"/>
                <a:gd name="T22" fmla="*/ 732 w 1049"/>
                <a:gd name="T23" fmla="*/ 185 h 371"/>
                <a:gd name="T24" fmla="*/ 787 w 1049"/>
                <a:gd name="T25" fmla="*/ 194 h 371"/>
                <a:gd name="T26" fmla="*/ 833 w 1049"/>
                <a:gd name="T27" fmla="*/ 204 h 371"/>
                <a:gd name="T28" fmla="*/ 865 w 1049"/>
                <a:gd name="T29" fmla="*/ 211 h 371"/>
                <a:gd name="T30" fmla="*/ 882 w 1049"/>
                <a:gd name="T31" fmla="*/ 213 h 371"/>
                <a:gd name="T32" fmla="*/ 882 w 1049"/>
                <a:gd name="T33" fmla="*/ 213 h 371"/>
                <a:gd name="T34" fmla="*/ 867 w 1049"/>
                <a:gd name="T35" fmla="*/ 192 h 371"/>
                <a:gd name="T36" fmla="*/ 846 w 1049"/>
                <a:gd name="T37" fmla="*/ 160 h 371"/>
                <a:gd name="T38" fmla="*/ 836 w 1049"/>
                <a:gd name="T39" fmla="*/ 126 h 371"/>
                <a:gd name="T40" fmla="*/ 850 w 1049"/>
                <a:gd name="T41" fmla="*/ 99 h 371"/>
                <a:gd name="T42" fmla="*/ 871 w 1049"/>
                <a:gd name="T43" fmla="*/ 88 h 371"/>
                <a:gd name="T44" fmla="*/ 893 w 1049"/>
                <a:gd name="T45" fmla="*/ 86 h 371"/>
                <a:gd name="T46" fmla="*/ 916 w 1049"/>
                <a:gd name="T47" fmla="*/ 88 h 371"/>
                <a:gd name="T48" fmla="*/ 939 w 1049"/>
                <a:gd name="T49" fmla="*/ 90 h 371"/>
                <a:gd name="T50" fmla="*/ 962 w 1049"/>
                <a:gd name="T51" fmla="*/ 97 h 371"/>
                <a:gd name="T52" fmla="*/ 985 w 1049"/>
                <a:gd name="T53" fmla="*/ 107 h 371"/>
                <a:gd name="T54" fmla="*/ 1011 w 1049"/>
                <a:gd name="T55" fmla="*/ 133 h 371"/>
                <a:gd name="T56" fmla="*/ 1030 w 1049"/>
                <a:gd name="T57" fmla="*/ 162 h 371"/>
                <a:gd name="T58" fmla="*/ 1040 w 1049"/>
                <a:gd name="T59" fmla="*/ 187 h 371"/>
                <a:gd name="T60" fmla="*/ 1045 w 1049"/>
                <a:gd name="T61" fmla="*/ 210 h 371"/>
                <a:gd name="T62" fmla="*/ 1047 w 1049"/>
                <a:gd name="T63" fmla="*/ 230 h 371"/>
                <a:gd name="T64" fmla="*/ 1047 w 1049"/>
                <a:gd name="T65" fmla="*/ 257 h 371"/>
                <a:gd name="T66" fmla="*/ 1042 w 1049"/>
                <a:gd name="T67" fmla="*/ 280 h 371"/>
                <a:gd name="T68" fmla="*/ 1026 w 1049"/>
                <a:gd name="T69" fmla="*/ 306 h 371"/>
                <a:gd name="T70" fmla="*/ 1000 w 1049"/>
                <a:gd name="T71" fmla="*/ 337 h 371"/>
                <a:gd name="T72" fmla="*/ 973 w 1049"/>
                <a:gd name="T73" fmla="*/ 358 h 371"/>
                <a:gd name="T74" fmla="*/ 956 w 1049"/>
                <a:gd name="T75" fmla="*/ 369 h 371"/>
                <a:gd name="T76" fmla="*/ 952 w 1049"/>
                <a:gd name="T77" fmla="*/ 369 h 371"/>
                <a:gd name="T78" fmla="*/ 941 w 1049"/>
                <a:gd name="T79" fmla="*/ 364 h 371"/>
                <a:gd name="T80" fmla="*/ 916 w 1049"/>
                <a:gd name="T81" fmla="*/ 360 h 371"/>
                <a:gd name="T82" fmla="*/ 884 w 1049"/>
                <a:gd name="T83" fmla="*/ 352 h 371"/>
                <a:gd name="T84" fmla="*/ 844 w 1049"/>
                <a:gd name="T85" fmla="*/ 344 h 371"/>
                <a:gd name="T86" fmla="*/ 798 w 1049"/>
                <a:gd name="T87" fmla="*/ 335 h 371"/>
                <a:gd name="T88" fmla="*/ 749 w 1049"/>
                <a:gd name="T89" fmla="*/ 325 h 371"/>
                <a:gd name="T90" fmla="*/ 696 w 1049"/>
                <a:gd name="T91" fmla="*/ 320 h 371"/>
                <a:gd name="T92" fmla="*/ 641 w 1049"/>
                <a:gd name="T93" fmla="*/ 310 h 371"/>
                <a:gd name="T94" fmla="*/ 584 w 1049"/>
                <a:gd name="T95" fmla="*/ 303 h 371"/>
                <a:gd name="T96" fmla="*/ 530 w 1049"/>
                <a:gd name="T97" fmla="*/ 299 h 371"/>
                <a:gd name="T98" fmla="*/ 485 w 1049"/>
                <a:gd name="T99" fmla="*/ 293 h 371"/>
                <a:gd name="T100" fmla="*/ 441 w 1049"/>
                <a:gd name="T101" fmla="*/ 293 h 371"/>
                <a:gd name="T102" fmla="*/ 405 w 1049"/>
                <a:gd name="T103" fmla="*/ 291 h 371"/>
                <a:gd name="T104" fmla="*/ 382 w 1049"/>
                <a:gd name="T105" fmla="*/ 291 h 371"/>
                <a:gd name="T106" fmla="*/ 369 w 1049"/>
                <a:gd name="T107" fmla="*/ 291 h 371"/>
                <a:gd name="T108" fmla="*/ 63 w 1049"/>
                <a:gd name="T109" fmla="*/ 63 h 371"/>
                <a:gd name="T110" fmla="*/ 42 w 1049"/>
                <a:gd name="T111" fmla="*/ 46 h 371"/>
                <a:gd name="T112" fmla="*/ 10 w 1049"/>
                <a:gd name="T113" fmla="*/ 19 h 371"/>
                <a:gd name="T114" fmla="*/ 2 w 1049"/>
                <a:gd name="T115" fmla="*/ 0 h 371"/>
                <a:gd name="T116" fmla="*/ 21 w 1049"/>
                <a:gd name="T117" fmla="*/ 0 h 371"/>
                <a:gd name="T118" fmla="*/ 63 w 1049"/>
                <a:gd name="T119" fmla="*/ 1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9" h="371">
                  <a:moveTo>
                    <a:pt x="63" y="16"/>
                  </a:moveTo>
                  <a:lnTo>
                    <a:pt x="65" y="16"/>
                  </a:lnTo>
                  <a:lnTo>
                    <a:pt x="72" y="17"/>
                  </a:lnTo>
                  <a:lnTo>
                    <a:pt x="82" y="19"/>
                  </a:lnTo>
                  <a:lnTo>
                    <a:pt x="99" y="27"/>
                  </a:lnTo>
                  <a:lnTo>
                    <a:pt x="118" y="29"/>
                  </a:lnTo>
                  <a:lnTo>
                    <a:pt x="143" y="37"/>
                  </a:lnTo>
                  <a:lnTo>
                    <a:pt x="167" y="44"/>
                  </a:lnTo>
                  <a:lnTo>
                    <a:pt x="198" y="54"/>
                  </a:lnTo>
                  <a:lnTo>
                    <a:pt x="228" y="63"/>
                  </a:lnTo>
                  <a:lnTo>
                    <a:pt x="262" y="71"/>
                  </a:lnTo>
                  <a:lnTo>
                    <a:pt x="297" y="80"/>
                  </a:lnTo>
                  <a:lnTo>
                    <a:pt x="335" y="92"/>
                  </a:lnTo>
                  <a:lnTo>
                    <a:pt x="371" y="101"/>
                  </a:lnTo>
                  <a:lnTo>
                    <a:pt x="411" y="114"/>
                  </a:lnTo>
                  <a:lnTo>
                    <a:pt x="449" y="124"/>
                  </a:lnTo>
                  <a:lnTo>
                    <a:pt x="487" y="133"/>
                  </a:lnTo>
                  <a:lnTo>
                    <a:pt x="523" y="143"/>
                  </a:lnTo>
                  <a:lnTo>
                    <a:pt x="561" y="151"/>
                  </a:lnTo>
                  <a:lnTo>
                    <a:pt x="597" y="158"/>
                  </a:lnTo>
                  <a:lnTo>
                    <a:pt x="635" y="166"/>
                  </a:lnTo>
                  <a:lnTo>
                    <a:pt x="667" y="170"/>
                  </a:lnTo>
                  <a:lnTo>
                    <a:pt x="701" y="177"/>
                  </a:lnTo>
                  <a:lnTo>
                    <a:pt x="732" y="185"/>
                  </a:lnTo>
                  <a:lnTo>
                    <a:pt x="762" y="192"/>
                  </a:lnTo>
                  <a:lnTo>
                    <a:pt x="787" y="194"/>
                  </a:lnTo>
                  <a:lnTo>
                    <a:pt x="812" y="202"/>
                  </a:lnTo>
                  <a:lnTo>
                    <a:pt x="833" y="204"/>
                  </a:lnTo>
                  <a:lnTo>
                    <a:pt x="852" y="210"/>
                  </a:lnTo>
                  <a:lnTo>
                    <a:pt x="865" y="211"/>
                  </a:lnTo>
                  <a:lnTo>
                    <a:pt x="876" y="213"/>
                  </a:lnTo>
                  <a:lnTo>
                    <a:pt x="882" y="213"/>
                  </a:lnTo>
                  <a:lnTo>
                    <a:pt x="886" y="217"/>
                  </a:lnTo>
                  <a:lnTo>
                    <a:pt x="882" y="213"/>
                  </a:lnTo>
                  <a:lnTo>
                    <a:pt x="876" y="204"/>
                  </a:lnTo>
                  <a:lnTo>
                    <a:pt x="867" y="192"/>
                  </a:lnTo>
                  <a:lnTo>
                    <a:pt x="857" y="177"/>
                  </a:lnTo>
                  <a:lnTo>
                    <a:pt x="846" y="160"/>
                  </a:lnTo>
                  <a:lnTo>
                    <a:pt x="840" y="143"/>
                  </a:lnTo>
                  <a:lnTo>
                    <a:pt x="836" y="126"/>
                  </a:lnTo>
                  <a:lnTo>
                    <a:pt x="842" y="114"/>
                  </a:lnTo>
                  <a:lnTo>
                    <a:pt x="850" y="99"/>
                  </a:lnTo>
                  <a:lnTo>
                    <a:pt x="865" y="90"/>
                  </a:lnTo>
                  <a:lnTo>
                    <a:pt x="871" y="88"/>
                  </a:lnTo>
                  <a:lnTo>
                    <a:pt x="882" y="86"/>
                  </a:lnTo>
                  <a:lnTo>
                    <a:pt x="893" y="86"/>
                  </a:lnTo>
                  <a:lnTo>
                    <a:pt x="905" y="88"/>
                  </a:lnTo>
                  <a:lnTo>
                    <a:pt x="916" y="88"/>
                  </a:lnTo>
                  <a:lnTo>
                    <a:pt x="928" y="88"/>
                  </a:lnTo>
                  <a:lnTo>
                    <a:pt x="939" y="90"/>
                  </a:lnTo>
                  <a:lnTo>
                    <a:pt x="950" y="92"/>
                  </a:lnTo>
                  <a:lnTo>
                    <a:pt x="962" y="97"/>
                  </a:lnTo>
                  <a:lnTo>
                    <a:pt x="973" y="101"/>
                  </a:lnTo>
                  <a:lnTo>
                    <a:pt x="985" y="107"/>
                  </a:lnTo>
                  <a:lnTo>
                    <a:pt x="996" y="116"/>
                  </a:lnTo>
                  <a:lnTo>
                    <a:pt x="1011" y="133"/>
                  </a:lnTo>
                  <a:lnTo>
                    <a:pt x="1026" y="151"/>
                  </a:lnTo>
                  <a:lnTo>
                    <a:pt x="1030" y="162"/>
                  </a:lnTo>
                  <a:lnTo>
                    <a:pt x="1036" y="175"/>
                  </a:lnTo>
                  <a:lnTo>
                    <a:pt x="1040" y="187"/>
                  </a:lnTo>
                  <a:lnTo>
                    <a:pt x="1045" y="196"/>
                  </a:lnTo>
                  <a:lnTo>
                    <a:pt x="1045" y="210"/>
                  </a:lnTo>
                  <a:lnTo>
                    <a:pt x="1047" y="221"/>
                  </a:lnTo>
                  <a:lnTo>
                    <a:pt x="1047" y="230"/>
                  </a:lnTo>
                  <a:lnTo>
                    <a:pt x="1049" y="246"/>
                  </a:lnTo>
                  <a:lnTo>
                    <a:pt x="1047" y="257"/>
                  </a:lnTo>
                  <a:lnTo>
                    <a:pt x="1045" y="267"/>
                  </a:lnTo>
                  <a:lnTo>
                    <a:pt x="1042" y="280"/>
                  </a:lnTo>
                  <a:lnTo>
                    <a:pt x="1040" y="291"/>
                  </a:lnTo>
                  <a:lnTo>
                    <a:pt x="1026" y="306"/>
                  </a:lnTo>
                  <a:lnTo>
                    <a:pt x="1015" y="324"/>
                  </a:lnTo>
                  <a:lnTo>
                    <a:pt x="1000" y="337"/>
                  </a:lnTo>
                  <a:lnTo>
                    <a:pt x="987" y="350"/>
                  </a:lnTo>
                  <a:lnTo>
                    <a:pt x="973" y="358"/>
                  </a:lnTo>
                  <a:lnTo>
                    <a:pt x="964" y="364"/>
                  </a:lnTo>
                  <a:lnTo>
                    <a:pt x="956" y="369"/>
                  </a:lnTo>
                  <a:lnTo>
                    <a:pt x="956" y="371"/>
                  </a:lnTo>
                  <a:lnTo>
                    <a:pt x="952" y="369"/>
                  </a:lnTo>
                  <a:lnTo>
                    <a:pt x="949" y="367"/>
                  </a:lnTo>
                  <a:lnTo>
                    <a:pt x="941" y="364"/>
                  </a:lnTo>
                  <a:lnTo>
                    <a:pt x="931" y="364"/>
                  </a:lnTo>
                  <a:lnTo>
                    <a:pt x="916" y="360"/>
                  </a:lnTo>
                  <a:lnTo>
                    <a:pt x="901" y="354"/>
                  </a:lnTo>
                  <a:lnTo>
                    <a:pt x="884" y="352"/>
                  </a:lnTo>
                  <a:lnTo>
                    <a:pt x="867" y="350"/>
                  </a:lnTo>
                  <a:lnTo>
                    <a:pt x="844" y="344"/>
                  </a:lnTo>
                  <a:lnTo>
                    <a:pt x="823" y="341"/>
                  </a:lnTo>
                  <a:lnTo>
                    <a:pt x="798" y="335"/>
                  </a:lnTo>
                  <a:lnTo>
                    <a:pt x="776" y="331"/>
                  </a:lnTo>
                  <a:lnTo>
                    <a:pt x="749" y="325"/>
                  </a:lnTo>
                  <a:lnTo>
                    <a:pt x="722" y="324"/>
                  </a:lnTo>
                  <a:lnTo>
                    <a:pt x="696" y="320"/>
                  </a:lnTo>
                  <a:lnTo>
                    <a:pt x="669" y="318"/>
                  </a:lnTo>
                  <a:lnTo>
                    <a:pt x="641" y="310"/>
                  </a:lnTo>
                  <a:lnTo>
                    <a:pt x="612" y="308"/>
                  </a:lnTo>
                  <a:lnTo>
                    <a:pt x="584" y="303"/>
                  </a:lnTo>
                  <a:lnTo>
                    <a:pt x="559" y="301"/>
                  </a:lnTo>
                  <a:lnTo>
                    <a:pt x="530" y="299"/>
                  </a:lnTo>
                  <a:lnTo>
                    <a:pt x="508" y="299"/>
                  </a:lnTo>
                  <a:lnTo>
                    <a:pt x="485" y="293"/>
                  </a:lnTo>
                  <a:lnTo>
                    <a:pt x="464" y="293"/>
                  </a:lnTo>
                  <a:lnTo>
                    <a:pt x="441" y="293"/>
                  </a:lnTo>
                  <a:lnTo>
                    <a:pt x="424" y="291"/>
                  </a:lnTo>
                  <a:lnTo>
                    <a:pt x="405" y="291"/>
                  </a:lnTo>
                  <a:lnTo>
                    <a:pt x="393" y="291"/>
                  </a:lnTo>
                  <a:lnTo>
                    <a:pt x="382" y="291"/>
                  </a:lnTo>
                  <a:lnTo>
                    <a:pt x="374" y="291"/>
                  </a:lnTo>
                  <a:lnTo>
                    <a:pt x="369" y="291"/>
                  </a:lnTo>
                  <a:lnTo>
                    <a:pt x="468" y="221"/>
                  </a:lnTo>
                  <a:lnTo>
                    <a:pt x="63" y="63"/>
                  </a:lnTo>
                  <a:lnTo>
                    <a:pt x="55" y="56"/>
                  </a:lnTo>
                  <a:lnTo>
                    <a:pt x="42" y="46"/>
                  </a:lnTo>
                  <a:lnTo>
                    <a:pt x="23" y="35"/>
                  </a:lnTo>
                  <a:lnTo>
                    <a:pt x="10" y="19"/>
                  </a:lnTo>
                  <a:lnTo>
                    <a:pt x="0" y="8"/>
                  </a:lnTo>
                  <a:lnTo>
                    <a:pt x="2" y="0"/>
                  </a:lnTo>
                  <a:lnTo>
                    <a:pt x="8" y="0"/>
                  </a:lnTo>
                  <a:lnTo>
                    <a:pt x="21" y="0"/>
                  </a:lnTo>
                  <a:lnTo>
                    <a:pt x="38" y="8"/>
                  </a:lnTo>
                  <a:lnTo>
                    <a:pt x="63" y="16"/>
                  </a:lnTo>
                  <a:lnTo>
                    <a:pt x="63" y="16"/>
                  </a:lnTo>
                  <a:close/>
                </a:path>
              </a:pathLst>
            </a:custGeom>
            <a:solidFill>
              <a:srgbClr val="C9C6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2" name="Freeform 216">
              <a:extLst>
                <a:ext uri="{FF2B5EF4-FFF2-40B4-BE49-F238E27FC236}">
                  <a16:creationId xmlns:a16="http://schemas.microsoft.com/office/drawing/2014/main" id="{E8FEF2A8-FCB4-E841-B70C-0110CB00A1F7}"/>
                </a:ext>
              </a:extLst>
            </p:cNvPr>
            <p:cNvSpPr>
              <a:spLocks/>
            </p:cNvSpPr>
            <p:nvPr/>
          </p:nvSpPr>
          <p:spPr bwMode="auto">
            <a:xfrm>
              <a:off x="3724" y="3637"/>
              <a:ext cx="310" cy="93"/>
            </a:xfrm>
            <a:custGeom>
              <a:avLst/>
              <a:gdLst>
                <a:gd name="T0" fmla="*/ 3 w 619"/>
                <a:gd name="T1" fmla="*/ 185 h 187"/>
                <a:gd name="T2" fmla="*/ 28 w 619"/>
                <a:gd name="T3" fmla="*/ 177 h 187"/>
                <a:gd name="T4" fmla="*/ 55 w 619"/>
                <a:gd name="T5" fmla="*/ 169 h 187"/>
                <a:gd name="T6" fmla="*/ 91 w 619"/>
                <a:gd name="T7" fmla="*/ 160 h 187"/>
                <a:gd name="T8" fmla="*/ 133 w 619"/>
                <a:gd name="T9" fmla="*/ 150 h 187"/>
                <a:gd name="T10" fmla="*/ 180 w 619"/>
                <a:gd name="T11" fmla="*/ 139 h 187"/>
                <a:gd name="T12" fmla="*/ 235 w 619"/>
                <a:gd name="T13" fmla="*/ 126 h 187"/>
                <a:gd name="T14" fmla="*/ 294 w 619"/>
                <a:gd name="T15" fmla="*/ 116 h 187"/>
                <a:gd name="T16" fmla="*/ 353 w 619"/>
                <a:gd name="T17" fmla="*/ 105 h 187"/>
                <a:gd name="T18" fmla="*/ 414 w 619"/>
                <a:gd name="T19" fmla="*/ 93 h 187"/>
                <a:gd name="T20" fmla="*/ 471 w 619"/>
                <a:gd name="T21" fmla="*/ 86 h 187"/>
                <a:gd name="T22" fmla="*/ 522 w 619"/>
                <a:gd name="T23" fmla="*/ 76 h 187"/>
                <a:gd name="T24" fmla="*/ 566 w 619"/>
                <a:gd name="T25" fmla="*/ 71 h 187"/>
                <a:gd name="T26" fmla="*/ 598 w 619"/>
                <a:gd name="T27" fmla="*/ 67 h 187"/>
                <a:gd name="T28" fmla="*/ 616 w 619"/>
                <a:gd name="T29" fmla="*/ 67 h 187"/>
                <a:gd name="T30" fmla="*/ 614 w 619"/>
                <a:gd name="T31" fmla="*/ 63 h 187"/>
                <a:gd name="T32" fmla="*/ 589 w 619"/>
                <a:gd name="T33" fmla="*/ 50 h 187"/>
                <a:gd name="T34" fmla="*/ 566 w 619"/>
                <a:gd name="T35" fmla="*/ 36 h 187"/>
                <a:gd name="T36" fmla="*/ 538 w 619"/>
                <a:gd name="T37" fmla="*/ 25 h 187"/>
                <a:gd name="T38" fmla="*/ 505 w 619"/>
                <a:gd name="T39" fmla="*/ 12 h 187"/>
                <a:gd name="T40" fmla="*/ 469 w 619"/>
                <a:gd name="T41" fmla="*/ 2 h 187"/>
                <a:gd name="T42" fmla="*/ 431 w 619"/>
                <a:gd name="T43" fmla="*/ 0 h 187"/>
                <a:gd name="T44" fmla="*/ 391 w 619"/>
                <a:gd name="T45" fmla="*/ 0 h 187"/>
                <a:gd name="T46" fmla="*/ 349 w 619"/>
                <a:gd name="T47" fmla="*/ 6 h 187"/>
                <a:gd name="T48" fmla="*/ 309 w 619"/>
                <a:gd name="T49" fmla="*/ 17 h 187"/>
                <a:gd name="T50" fmla="*/ 270 w 619"/>
                <a:gd name="T51" fmla="*/ 33 h 187"/>
                <a:gd name="T52" fmla="*/ 232 w 619"/>
                <a:gd name="T53" fmla="*/ 50 h 187"/>
                <a:gd name="T54" fmla="*/ 194 w 619"/>
                <a:gd name="T55" fmla="*/ 69 h 187"/>
                <a:gd name="T56" fmla="*/ 159 w 619"/>
                <a:gd name="T57" fmla="*/ 90 h 187"/>
                <a:gd name="T58" fmla="*/ 127 w 619"/>
                <a:gd name="T59" fmla="*/ 107 h 187"/>
                <a:gd name="T60" fmla="*/ 99 w 619"/>
                <a:gd name="T61" fmla="*/ 126 h 187"/>
                <a:gd name="T62" fmla="*/ 74 w 619"/>
                <a:gd name="T63" fmla="*/ 141 h 187"/>
                <a:gd name="T64" fmla="*/ 43 w 619"/>
                <a:gd name="T65" fmla="*/ 160 h 187"/>
                <a:gd name="T66" fmla="*/ 15 w 619"/>
                <a:gd name="T67" fmla="*/ 177 h 187"/>
                <a:gd name="T68" fmla="*/ 0 w 619"/>
                <a:gd name="T69" fmla="*/ 187 h 187"/>
                <a:gd name="T70" fmla="*/ 0 w 619"/>
                <a:gd name="T71"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9" h="187">
                  <a:moveTo>
                    <a:pt x="0" y="187"/>
                  </a:moveTo>
                  <a:lnTo>
                    <a:pt x="3" y="185"/>
                  </a:lnTo>
                  <a:lnTo>
                    <a:pt x="19" y="181"/>
                  </a:lnTo>
                  <a:lnTo>
                    <a:pt x="28" y="177"/>
                  </a:lnTo>
                  <a:lnTo>
                    <a:pt x="40" y="173"/>
                  </a:lnTo>
                  <a:lnTo>
                    <a:pt x="55" y="169"/>
                  </a:lnTo>
                  <a:lnTo>
                    <a:pt x="74" y="167"/>
                  </a:lnTo>
                  <a:lnTo>
                    <a:pt x="91" y="160"/>
                  </a:lnTo>
                  <a:lnTo>
                    <a:pt x="112" y="156"/>
                  </a:lnTo>
                  <a:lnTo>
                    <a:pt x="133" y="150"/>
                  </a:lnTo>
                  <a:lnTo>
                    <a:pt x="157" y="143"/>
                  </a:lnTo>
                  <a:lnTo>
                    <a:pt x="180" y="139"/>
                  </a:lnTo>
                  <a:lnTo>
                    <a:pt x="209" y="133"/>
                  </a:lnTo>
                  <a:lnTo>
                    <a:pt x="235" y="126"/>
                  </a:lnTo>
                  <a:lnTo>
                    <a:pt x="266" y="124"/>
                  </a:lnTo>
                  <a:lnTo>
                    <a:pt x="294" y="116"/>
                  </a:lnTo>
                  <a:lnTo>
                    <a:pt x="323" y="110"/>
                  </a:lnTo>
                  <a:lnTo>
                    <a:pt x="353" y="105"/>
                  </a:lnTo>
                  <a:lnTo>
                    <a:pt x="386" y="97"/>
                  </a:lnTo>
                  <a:lnTo>
                    <a:pt x="414" y="93"/>
                  </a:lnTo>
                  <a:lnTo>
                    <a:pt x="444" y="90"/>
                  </a:lnTo>
                  <a:lnTo>
                    <a:pt x="471" y="86"/>
                  </a:lnTo>
                  <a:lnTo>
                    <a:pt x="500" y="80"/>
                  </a:lnTo>
                  <a:lnTo>
                    <a:pt x="522" y="76"/>
                  </a:lnTo>
                  <a:lnTo>
                    <a:pt x="545" y="72"/>
                  </a:lnTo>
                  <a:lnTo>
                    <a:pt x="566" y="71"/>
                  </a:lnTo>
                  <a:lnTo>
                    <a:pt x="585" y="71"/>
                  </a:lnTo>
                  <a:lnTo>
                    <a:pt x="598" y="67"/>
                  </a:lnTo>
                  <a:lnTo>
                    <a:pt x="610" y="67"/>
                  </a:lnTo>
                  <a:lnTo>
                    <a:pt x="616" y="67"/>
                  </a:lnTo>
                  <a:lnTo>
                    <a:pt x="619" y="67"/>
                  </a:lnTo>
                  <a:lnTo>
                    <a:pt x="614" y="63"/>
                  </a:lnTo>
                  <a:lnTo>
                    <a:pt x="600" y="53"/>
                  </a:lnTo>
                  <a:lnTo>
                    <a:pt x="589" y="50"/>
                  </a:lnTo>
                  <a:lnTo>
                    <a:pt x="579" y="44"/>
                  </a:lnTo>
                  <a:lnTo>
                    <a:pt x="566" y="36"/>
                  </a:lnTo>
                  <a:lnTo>
                    <a:pt x="555" y="33"/>
                  </a:lnTo>
                  <a:lnTo>
                    <a:pt x="538" y="25"/>
                  </a:lnTo>
                  <a:lnTo>
                    <a:pt x="522" y="17"/>
                  </a:lnTo>
                  <a:lnTo>
                    <a:pt x="505" y="12"/>
                  </a:lnTo>
                  <a:lnTo>
                    <a:pt x="488" y="10"/>
                  </a:lnTo>
                  <a:lnTo>
                    <a:pt x="469" y="2"/>
                  </a:lnTo>
                  <a:lnTo>
                    <a:pt x="450" y="0"/>
                  </a:lnTo>
                  <a:lnTo>
                    <a:pt x="431" y="0"/>
                  </a:lnTo>
                  <a:lnTo>
                    <a:pt x="414" y="0"/>
                  </a:lnTo>
                  <a:lnTo>
                    <a:pt x="391" y="0"/>
                  </a:lnTo>
                  <a:lnTo>
                    <a:pt x="372" y="0"/>
                  </a:lnTo>
                  <a:lnTo>
                    <a:pt x="349" y="6"/>
                  </a:lnTo>
                  <a:lnTo>
                    <a:pt x="330" y="10"/>
                  </a:lnTo>
                  <a:lnTo>
                    <a:pt x="309" y="17"/>
                  </a:lnTo>
                  <a:lnTo>
                    <a:pt x="290" y="25"/>
                  </a:lnTo>
                  <a:lnTo>
                    <a:pt x="270" y="33"/>
                  </a:lnTo>
                  <a:lnTo>
                    <a:pt x="252" y="42"/>
                  </a:lnTo>
                  <a:lnTo>
                    <a:pt x="232" y="50"/>
                  </a:lnTo>
                  <a:lnTo>
                    <a:pt x="213" y="59"/>
                  </a:lnTo>
                  <a:lnTo>
                    <a:pt x="194" y="69"/>
                  </a:lnTo>
                  <a:lnTo>
                    <a:pt x="176" y="80"/>
                  </a:lnTo>
                  <a:lnTo>
                    <a:pt x="159" y="90"/>
                  </a:lnTo>
                  <a:lnTo>
                    <a:pt x="142" y="97"/>
                  </a:lnTo>
                  <a:lnTo>
                    <a:pt x="127" y="107"/>
                  </a:lnTo>
                  <a:lnTo>
                    <a:pt x="114" y="120"/>
                  </a:lnTo>
                  <a:lnTo>
                    <a:pt x="99" y="126"/>
                  </a:lnTo>
                  <a:lnTo>
                    <a:pt x="85" y="133"/>
                  </a:lnTo>
                  <a:lnTo>
                    <a:pt x="74" y="141"/>
                  </a:lnTo>
                  <a:lnTo>
                    <a:pt x="62" y="148"/>
                  </a:lnTo>
                  <a:lnTo>
                    <a:pt x="43" y="160"/>
                  </a:lnTo>
                  <a:lnTo>
                    <a:pt x="28" y="169"/>
                  </a:lnTo>
                  <a:lnTo>
                    <a:pt x="15" y="177"/>
                  </a:lnTo>
                  <a:lnTo>
                    <a:pt x="5" y="183"/>
                  </a:lnTo>
                  <a:lnTo>
                    <a:pt x="0" y="187"/>
                  </a:lnTo>
                  <a:lnTo>
                    <a:pt x="0" y="187"/>
                  </a:lnTo>
                  <a:lnTo>
                    <a:pt x="0" y="187"/>
                  </a:lnTo>
                  <a:close/>
                </a:path>
              </a:pathLst>
            </a:custGeom>
            <a:solidFill>
              <a:srgbClr val="C9C6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3" name="Freeform 217">
              <a:extLst>
                <a:ext uri="{FF2B5EF4-FFF2-40B4-BE49-F238E27FC236}">
                  <a16:creationId xmlns:a16="http://schemas.microsoft.com/office/drawing/2014/main" id="{43AC5A5B-6AAE-6247-9B4D-3F90C8369A80}"/>
                </a:ext>
              </a:extLst>
            </p:cNvPr>
            <p:cNvSpPr>
              <a:spLocks/>
            </p:cNvSpPr>
            <p:nvPr/>
          </p:nvSpPr>
          <p:spPr bwMode="auto">
            <a:xfrm>
              <a:off x="3276" y="3549"/>
              <a:ext cx="542" cy="93"/>
            </a:xfrm>
            <a:custGeom>
              <a:avLst/>
              <a:gdLst>
                <a:gd name="T0" fmla="*/ 4 w 1084"/>
                <a:gd name="T1" fmla="*/ 2 h 187"/>
                <a:gd name="T2" fmla="*/ 33 w 1084"/>
                <a:gd name="T3" fmla="*/ 2 h 187"/>
                <a:gd name="T4" fmla="*/ 88 w 1084"/>
                <a:gd name="T5" fmla="*/ 4 h 187"/>
                <a:gd name="T6" fmla="*/ 164 w 1084"/>
                <a:gd name="T7" fmla="*/ 10 h 187"/>
                <a:gd name="T8" fmla="*/ 251 w 1084"/>
                <a:gd name="T9" fmla="*/ 10 h 187"/>
                <a:gd name="T10" fmla="*/ 343 w 1084"/>
                <a:gd name="T11" fmla="*/ 16 h 187"/>
                <a:gd name="T12" fmla="*/ 436 w 1084"/>
                <a:gd name="T13" fmla="*/ 17 h 187"/>
                <a:gd name="T14" fmla="*/ 523 w 1084"/>
                <a:gd name="T15" fmla="*/ 17 h 187"/>
                <a:gd name="T16" fmla="*/ 599 w 1084"/>
                <a:gd name="T17" fmla="*/ 17 h 187"/>
                <a:gd name="T18" fmla="*/ 658 w 1084"/>
                <a:gd name="T19" fmla="*/ 16 h 187"/>
                <a:gd name="T20" fmla="*/ 706 w 1084"/>
                <a:gd name="T21" fmla="*/ 10 h 187"/>
                <a:gd name="T22" fmla="*/ 740 w 1084"/>
                <a:gd name="T23" fmla="*/ 8 h 187"/>
                <a:gd name="T24" fmla="*/ 765 w 1084"/>
                <a:gd name="T25" fmla="*/ 4 h 187"/>
                <a:gd name="T26" fmla="*/ 780 w 1084"/>
                <a:gd name="T27" fmla="*/ 0 h 187"/>
                <a:gd name="T28" fmla="*/ 793 w 1084"/>
                <a:gd name="T29" fmla="*/ 0 h 187"/>
                <a:gd name="T30" fmla="*/ 1084 w 1084"/>
                <a:gd name="T31" fmla="*/ 63 h 187"/>
                <a:gd name="T32" fmla="*/ 1076 w 1084"/>
                <a:gd name="T33" fmla="*/ 63 h 187"/>
                <a:gd name="T34" fmla="*/ 1057 w 1084"/>
                <a:gd name="T35" fmla="*/ 63 h 187"/>
                <a:gd name="T36" fmla="*/ 1027 w 1084"/>
                <a:gd name="T37" fmla="*/ 63 h 187"/>
                <a:gd name="T38" fmla="*/ 993 w 1084"/>
                <a:gd name="T39" fmla="*/ 63 h 187"/>
                <a:gd name="T40" fmla="*/ 951 w 1084"/>
                <a:gd name="T41" fmla="*/ 63 h 187"/>
                <a:gd name="T42" fmla="*/ 909 w 1084"/>
                <a:gd name="T43" fmla="*/ 63 h 187"/>
                <a:gd name="T44" fmla="*/ 863 w 1084"/>
                <a:gd name="T45" fmla="*/ 65 h 187"/>
                <a:gd name="T46" fmla="*/ 825 w 1084"/>
                <a:gd name="T47" fmla="*/ 69 h 187"/>
                <a:gd name="T48" fmla="*/ 787 w 1084"/>
                <a:gd name="T49" fmla="*/ 69 h 187"/>
                <a:gd name="T50" fmla="*/ 757 w 1084"/>
                <a:gd name="T51" fmla="*/ 71 h 187"/>
                <a:gd name="T52" fmla="*/ 728 w 1084"/>
                <a:gd name="T53" fmla="*/ 71 h 187"/>
                <a:gd name="T54" fmla="*/ 706 w 1084"/>
                <a:gd name="T55" fmla="*/ 75 h 187"/>
                <a:gd name="T56" fmla="*/ 685 w 1084"/>
                <a:gd name="T57" fmla="*/ 78 h 187"/>
                <a:gd name="T58" fmla="*/ 671 w 1084"/>
                <a:gd name="T59" fmla="*/ 82 h 187"/>
                <a:gd name="T60" fmla="*/ 660 w 1084"/>
                <a:gd name="T61" fmla="*/ 101 h 187"/>
                <a:gd name="T62" fmla="*/ 660 w 1084"/>
                <a:gd name="T63" fmla="*/ 124 h 187"/>
                <a:gd name="T64" fmla="*/ 671 w 1084"/>
                <a:gd name="T65" fmla="*/ 156 h 187"/>
                <a:gd name="T66" fmla="*/ 683 w 1084"/>
                <a:gd name="T67" fmla="*/ 177 h 187"/>
                <a:gd name="T68" fmla="*/ 690 w 1084"/>
                <a:gd name="T69" fmla="*/ 187 h 187"/>
                <a:gd name="T70" fmla="*/ 679 w 1084"/>
                <a:gd name="T71" fmla="*/ 187 h 187"/>
                <a:gd name="T72" fmla="*/ 666 w 1084"/>
                <a:gd name="T73" fmla="*/ 187 h 187"/>
                <a:gd name="T74" fmla="*/ 647 w 1084"/>
                <a:gd name="T75" fmla="*/ 187 h 187"/>
                <a:gd name="T76" fmla="*/ 618 w 1084"/>
                <a:gd name="T77" fmla="*/ 183 h 187"/>
                <a:gd name="T78" fmla="*/ 580 w 1084"/>
                <a:gd name="T79" fmla="*/ 177 h 187"/>
                <a:gd name="T80" fmla="*/ 533 w 1084"/>
                <a:gd name="T81" fmla="*/ 166 h 187"/>
                <a:gd name="T82" fmla="*/ 474 w 1084"/>
                <a:gd name="T83" fmla="*/ 152 h 187"/>
                <a:gd name="T84" fmla="*/ 401 w 1084"/>
                <a:gd name="T85" fmla="*/ 133 h 187"/>
                <a:gd name="T86" fmla="*/ 327 w 1084"/>
                <a:gd name="T87" fmla="*/ 109 h 187"/>
                <a:gd name="T88" fmla="*/ 247 w 1084"/>
                <a:gd name="T89" fmla="*/ 82 h 187"/>
                <a:gd name="T90" fmla="*/ 171 w 1084"/>
                <a:gd name="T91" fmla="*/ 61 h 187"/>
                <a:gd name="T92" fmla="*/ 103 w 1084"/>
                <a:gd name="T93" fmla="*/ 37 h 187"/>
                <a:gd name="T94" fmla="*/ 48 w 1084"/>
                <a:gd name="T95" fmla="*/ 17 h 187"/>
                <a:gd name="T96" fmla="*/ 12 w 1084"/>
                <a:gd name="T97" fmla="*/ 8 h 187"/>
                <a:gd name="T98" fmla="*/ 0 w 1084"/>
                <a:gd name="T99" fmla="*/ 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4" h="187">
                  <a:moveTo>
                    <a:pt x="0" y="2"/>
                  </a:moveTo>
                  <a:lnTo>
                    <a:pt x="4" y="2"/>
                  </a:lnTo>
                  <a:lnTo>
                    <a:pt x="16" y="2"/>
                  </a:lnTo>
                  <a:lnTo>
                    <a:pt x="33" y="2"/>
                  </a:lnTo>
                  <a:lnTo>
                    <a:pt x="59" y="4"/>
                  </a:lnTo>
                  <a:lnTo>
                    <a:pt x="88" y="4"/>
                  </a:lnTo>
                  <a:lnTo>
                    <a:pt x="124" y="8"/>
                  </a:lnTo>
                  <a:lnTo>
                    <a:pt x="164" y="10"/>
                  </a:lnTo>
                  <a:lnTo>
                    <a:pt x="208" y="10"/>
                  </a:lnTo>
                  <a:lnTo>
                    <a:pt x="251" y="10"/>
                  </a:lnTo>
                  <a:lnTo>
                    <a:pt x="299" y="12"/>
                  </a:lnTo>
                  <a:lnTo>
                    <a:pt x="343" y="16"/>
                  </a:lnTo>
                  <a:lnTo>
                    <a:pt x="392" y="17"/>
                  </a:lnTo>
                  <a:lnTo>
                    <a:pt x="436" y="17"/>
                  </a:lnTo>
                  <a:lnTo>
                    <a:pt x="481" y="17"/>
                  </a:lnTo>
                  <a:lnTo>
                    <a:pt x="523" y="17"/>
                  </a:lnTo>
                  <a:lnTo>
                    <a:pt x="565" y="19"/>
                  </a:lnTo>
                  <a:lnTo>
                    <a:pt x="599" y="17"/>
                  </a:lnTo>
                  <a:lnTo>
                    <a:pt x="630" y="17"/>
                  </a:lnTo>
                  <a:lnTo>
                    <a:pt x="658" y="16"/>
                  </a:lnTo>
                  <a:lnTo>
                    <a:pt x="685" y="16"/>
                  </a:lnTo>
                  <a:lnTo>
                    <a:pt x="706" y="10"/>
                  </a:lnTo>
                  <a:lnTo>
                    <a:pt x="725" y="10"/>
                  </a:lnTo>
                  <a:lnTo>
                    <a:pt x="740" y="8"/>
                  </a:lnTo>
                  <a:lnTo>
                    <a:pt x="755" y="8"/>
                  </a:lnTo>
                  <a:lnTo>
                    <a:pt x="765" y="4"/>
                  </a:lnTo>
                  <a:lnTo>
                    <a:pt x="774" y="2"/>
                  </a:lnTo>
                  <a:lnTo>
                    <a:pt x="780" y="0"/>
                  </a:lnTo>
                  <a:lnTo>
                    <a:pt x="787" y="0"/>
                  </a:lnTo>
                  <a:lnTo>
                    <a:pt x="793" y="0"/>
                  </a:lnTo>
                  <a:lnTo>
                    <a:pt x="797" y="0"/>
                  </a:lnTo>
                  <a:lnTo>
                    <a:pt x="1084" y="63"/>
                  </a:lnTo>
                  <a:lnTo>
                    <a:pt x="1080" y="63"/>
                  </a:lnTo>
                  <a:lnTo>
                    <a:pt x="1076" y="63"/>
                  </a:lnTo>
                  <a:lnTo>
                    <a:pt x="1067" y="63"/>
                  </a:lnTo>
                  <a:lnTo>
                    <a:pt x="1057" y="63"/>
                  </a:lnTo>
                  <a:lnTo>
                    <a:pt x="1042" y="63"/>
                  </a:lnTo>
                  <a:lnTo>
                    <a:pt x="1027" y="63"/>
                  </a:lnTo>
                  <a:lnTo>
                    <a:pt x="1010" y="63"/>
                  </a:lnTo>
                  <a:lnTo>
                    <a:pt x="993" y="63"/>
                  </a:lnTo>
                  <a:lnTo>
                    <a:pt x="972" y="63"/>
                  </a:lnTo>
                  <a:lnTo>
                    <a:pt x="951" y="63"/>
                  </a:lnTo>
                  <a:lnTo>
                    <a:pt x="930" y="63"/>
                  </a:lnTo>
                  <a:lnTo>
                    <a:pt x="909" y="63"/>
                  </a:lnTo>
                  <a:lnTo>
                    <a:pt x="886" y="63"/>
                  </a:lnTo>
                  <a:lnTo>
                    <a:pt x="863" y="65"/>
                  </a:lnTo>
                  <a:lnTo>
                    <a:pt x="842" y="65"/>
                  </a:lnTo>
                  <a:lnTo>
                    <a:pt x="825" y="69"/>
                  </a:lnTo>
                  <a:lnTo>
                    <a:pt x="804" y="69"/>
                  </a:lnTo>
                  <a:lnTo>
                    <a:pt x="787" y="69"/>
                  </a:lnTo>
                  <a:lnTo>
                    <a:pt x="770" y="69"/>
                  </a:lnTo>
                  <a:lnTo>
                    <a:pt x="757" y="71"/>
                  </a:lnTo>
                  <a:lnTo>
                    <a:pt x="740" y="71"/>
                  </a:lnTo>
                  <a:lnTo>
                    <a:pt x="728" y="71"/>
                  </a:lnTo>
                  <a:lnTo>
                    <a:pt x="715" y="71"/>
                  </a:lnTo>
                  <a:lnTo>
                    <a:pt x="706" y="75"/>
                  </a:lnTo>
                  <a:lnTo>
                    <a:pt x="694" y="75"/>
                  </a:lnTo>
                  <a:lnTo>
                    <a:pt x="685" y="78"/>
                  </a:lnTo>
                  <a:lnTo>
                    <a:pt x="677" y="80"/>
                  </a:lnTo>
                  <a:lnTo>
                    <a:pt x="671" y="82"/>
                  </a:lnTo>
                  <a:lnTo>
                    <a:pt x="662" y="90"/>
                  </a:lnTo>
                  <a:lnTo>
                    <a:pt x="660" y="101"/>
                  </a:lnTo>
                  <a:lnTo>
                    <a:pt x="656" y="113"/>
                  </a:lnTo>
                  <a:lnTo>
                    <a:pt x="660" y="124"/>
                  </a:lnTo>
                  <a:lnTo>
                    <a:pt x="664" y="141"/>
                  </a:lnTo>
                  <a:lnTo>
                    <a:pt x="671" y="156"/>
                  </a:lnTo>
                  <a:lnTo>
                    <a:pt x="677" y="166"/>
                  </a:lnTo>
                  <a:lnTo>
                    <a:pt x="683" y="177"/>
                  </a:lnTo>
                  <a:lnTo>
                    <a:pt x="687" y="185"/>
                  </a:lnTo>
                  <a:lnTo>
                    <a:pt x="690" y="187"/>
                  </a:lnTo>
                  <a:lnTo>
                    <a:pt x="687" y="187"/>
                  </a:lnTo>
                  <a:lnTo>
                    <a:pt x="679" y="187"/>
                  </a:lnTo>
                  <a:lnTo>
                    <a:pt x="671" y="187"/>
                  </a:lnTo>
                  <a:lnTo>
                    <a:pt x="666" y="187"/>
                  </a:lnTo>
                  <a:lnTo>
                    <a:pt x="656" y="187"/>
                  </a:lnTo>
                  <a:lnTo>
                    <a:pt x="647" y="187"/>
                  </a:lnTo>
                  <a:lnTo>
                    <a:pt x="633" y="185"/>
                  </a:lnTo>
                  <a:lnTo>
                    <a:pt x="618" y="183"/>
                  </a:lnTo>
                  <a:lnTo>
                    <a:pt x="599" y="177"/>
                  </a:lnTo>
                  <a:lnTo>
                    <a:pt x="580" y="177"/>
                  </a:lnTo>
                  <a:lnTo>
                    <a:pt x="555" y="170"/>
                  </a:lnTo>
                  <a:lnTo>
                    <a:pt x="533" y="166"/>
                  </a:lnTo>
                  <a:lnTo>
                    <a:pt x="502" y="160"/>
                  </a:lnTo>
                  <a:lnTo>
                    <a:pt x="474" y="152"/>
                  </a:lnTo>
                  <a:lnTo>
                    <a:pt x="438" y="143"/>
                  </a:lnTo>
                  <a:lnTo>
                    <a:pt x="401" y="133"/>
                  </a:lnTo>
                  <a:lnTo>
                    <a:pt x="365" y="122"/>
                  </a:lnTo>
                  <a:lnTo>
                    <a:pt x="327" y="109"/>
                  </a:lnTo>
                  <a:lnTo>
                    <a:pt x="286" y="97"/>
                  </a:lnTo>
                  <a:lnTo>
                    <a:pt x="247" y="82"/>
                  </a:lnTo>
                  <a:lnTo>
                    <a:pt x="208" y="71"/>
                  </a:lnTo>
                  <a:lnTo>
                    <a:pt x="171" y="61"/>
                  </a:lnTo>
                  <a:lnTo>
                    <a:pt x="135" y="46"/>
                  </a:lnTo>
                  <a:lnTo>
                    <a:pt x="103" y="37"/>
                  </a:lnTo>
                  <a:lnTo>
                    <a:pt x="73" y="27"/>
                  </a:lnTo>
                  <a:lnTo>
                    <a:pt x="48" y="17"/>
                  </a:lnTo>
                  <a:lnTo>
                    <a:pt x="27" y="10"/>
                  </a:lnTo>
                  <a:lnTo>
                    <a:pt x="12" y="8"/>
                  </a:lnTo>
                  <a:lnTo>
                    <a:pt x="2" y="2"/>
                  </a:lnTo>
                  <a:lnTo>
                    <a:pt x="0" y="2"/>
                  </a:lnTo>
                  <a:lnTo>
                    <a:pt x="0" y="2"/>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4" name="Freeform 218">
              <a:extLst>
                <a:ext uri="{FF2B5EF4-FFF2-40B4-BE49-F238E27FC236}">
                  <a16:creationId xmlns:a16="http://schemas.microsoft.com/office/drawing/2014/main" id="{D232A722-D23D-5046-9D34-1BAAC9F8A9C8}"/>
                </a:ext>
              </a:extLst>
            </p:cNvPr>
            <p:cNvSpPr>
              <a:spLocks/>
            </p:cNvSpPr>
            <p:nvPr/>
          </p:nvSpPr>
          <p:spPr bwMode="auto">
            <a:xfrm>
              <a:off x="3348" y="3553"/>
              <a:ext cx="363" cy="21"/>
            </a:xfrm>
            <a:custGeom>
              <a:avLst/>
              <a:gdLst>
                <a:gd name="T0" fmla="*/ 0 w 726"/>
                <a:gd name="T1" fmla="*/ 42 h 42"/>
                <a:gd name="T2" fmla="*/ 4 w 726"/>
                <a:gd name="T3" fmla="*/ 38 h 42"/>
                <a:gd name="T4" fmla="*/ 19 w 726"/>
                <a:gd name="T5" fmla="*/ 38 h 42"/>
                <a:gd name="T6" fmla="*/ 28 w 726"/>
                <a:gd name="T7" fmla="*/ 38 h 42"/>
                <a:gd name="T8" fmla="*/ 40 w 726"/>
                <a:gd name="T9" fmla="*/ 38 h 42"/>
                <a:gd name="T10" fmla="*/ 55 w 726"/>
                <a:gd name="T11" fmla="*/ 38 h 42"/>
                <a:gd name="T12" fmla="*/ 74 w 726"/>
                <a:gd name="T13" fmla="*/ 38 h 42"/>
                <a:gd name="T14" fmla="*/ 91 w 726"/>
                <a:gd name="T15" fmla="*/ 36 h 42"/>
                <a:gd name="T16" fmla="*/ 114 w 726"/>
                <a:gd name="T17" fmla="*/ 36 h 42"/>
                <a:gd name="T18" fmla="*/ 137 w 726"/>
                <a:gd name="T19" fmla="*/ 34 h 42"/>
                <a:gd name="T20" fmla="*/ 163 w 726"/>
                <a:gd name="T21" fmla="*/ 34 h 42"/>
                <a:gd name="T22" fmla="*/ 186 w 726"/>
                <a:gd name="T23" fmla="*/ 34 h 42"/>
                <a:gd name="T24" fmla="*/ 217 w 726"/>
                <a:gd name="T25" fmla="*/ 32 h 42"/>
                <a:gd name="T26" fmla="*/ 247 w 726"/>
                <a:gd name="T27" fmla="*/ 28 h 42"/>
                <a:gd name="T28" fmla="*/ 281 w 726"/>
                <a:gd name="T29" fmla="*/ 28 h 42"/>
                <a:gd name="T30" fmla="*/ 313 w 726"/>
                <a:gd name="T31" fmla="*/ 27 h 42"/>
                <a:gd name="T32" fmla="*/ 348 w 726"/>
                <a:gd name="T33" fmla="*/ 25 h 42"/>
                <a:gd name="T34" fmla="*/ 384 w 726"/>
                <a:gd name="T35" fmla="*/ 21 h 42"/>
                <a:gd name="T36" fmla="*/ 420 w 726"/>
                <a:gd name="T37" fmla="*/ 19 h 42"/>
                <a:gd name="T38" fmla="*/ 456 w 726"/>
                <a:gd name="T39" fmla="*/ 17 h 42"/>
                <a:gd name="T40" fmla="*/ 492 w 726"/>
                <a:gd name="T41" fmla="*/ 17 h 42"/>
                <a:gd name="T42" fmla="*/ 524 w 726"/>
                <a:gd name="T43" fmla="*/ 11 h 42"/>
                <a:gd name="T44" fmla="*/ 559 w 726"/>
                <a:gd name="T45" fmla="*/ 11 h 42"/>
                <a:gd name="T46" fmla="*/ 587 w 726"/>
                <a:gd name="T47" fmla="*/ 7 h 42"/>
                <a:gd name="T48" fmla="*/ 616 w 726"/>
                <a:gd name="T49" fmla="*/ 7 h 42"/>
                <a:gd name="T50" fmla="*/ 640 w 726"/>
                <a:gd name="T51" fmla="*/ 2 h 42"/>
                <a:gd name="T52" fmla="*/ 663 w 726"/>
                <a:gd name="T53" fmla="*/ 2 h 42"/>
                <a:gd name="T54" fmla="*/ 678 w 726"/>
                <a:gd name="T55" fmla="*/ 0 h 42"/>
                <a:gd name="T56" fmla="*/ 692 w 726"/>
                <a:gd name="T57" fmla="*/ 0 h 42"/>
                <a:gd name="T58" fmla="*/ 701 w 726"/>
                <a:gd name="T59" fmla="*/ 0 h 42"/>
                <a:gd name="T60" fmla="*/ 705 w 726"/>
                <a:gd name="T61" fmla="*/ 0 h 42"/>
                <a:gd name="T62" fmla="*/ 726 w 726"/>
                <a:gd name="T63" fmla="*/ 7 h 42"/>
                <a:gd name="T64" fmla="*/ 300 w 726"/>
                <a:gd name="T65" fmla="*/ 38 h 42"/>
                <a:gd name="T66" fmla="*/ 0 w 726"/>
                <a:gd name="T67" fmla="*/ 42 h 42"/>
                <a:gd name="T68" fmla="*/ 0 w 726"/>
                <a:gd name="T6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6" h="42">
                  <a:moveTo>
                    <a:pt x="0" y="42"/>
                  </a:moveTo>
                  <a:lnTo>
                    <a:pt x="4" y="38"/>
                  </a:lnTo>
                  <a:lnTo>
                    <a:pt x="19" y="38"/>
                  </a:lnTo>
                  <a:lnTo>
                    <a:pt x="28" y="38"/>
                  </a:lnTo>
                  <a:lnTo>
                    <a:pt x="40" y="38"/>
                  </a:lnTo>
                  <a:lnTo>
                    <a:pt x="55" y="38"/>
                  </a:lnTo>
                  <a:lnTo>
                    <a:pt x="74" y="38"/>
                  </a:lnTo>
                  <a:lnTo>
                    <a:pt x="91" y="36"/>
                  </a:lnTo>
                  <a:lnTo>
                    <a:pt x="114" y="36"/>
                  </a:lnTo>
                  <a:lnTo>
                    <a:pt x="137" y="34"/>
                  </a:lnTo>
                  <a:lnTo>
                    <a:pt x="163" y="34"/>
                  </a:lnTo>
                  <a:lnTo>
                    <a:pt x="186" y="34"/>
                  </a:lnTo>
                  <a:lnTo>
                    <a:pt x="217" y="32"/>
                  </a:lnTo>
                  <a:lnTo>
                    <a:pt x="247" y="28"/>
                  </a:lnTo>
                  <a:lnTo>
                    <a:pt x="281" y="28"/>
                  </a:lnTo>
                  <a:lnTo>
                    <a:pt x="313" y="27"/>
                  </a:lnTo>
                  <a:lnTo>
                    <a:pt x="348" y="25"/>
                  </a:lnTo>
                  <a:lnTo>
                    <a:pt x="384" y="21"/>
                  </a:lnTo>
                  <a:lnTo>
                    <a:pt x="420" y="19"/>
                  </a:lnTo>
                  <a:lnTo>
                    <a:pt x="456" y="17"/>
                  </a:lnTo>
                  <a:lnTo>
                    <a:pt x="492" y="17"/>
                  </a:lnTo>
                  <a:lnTo>
                    <a:pt x="524" y="11"/>
                  </a:lnTo>
                  <a:lnTo>
                    <a:pt x="559" y="11"/>
                  </a:lnTo>
                  <a:lnTo>
                    <a:pt x="587" y="7"/>
                  </a:lnTo>
                  <a:lnTo>
                    <a:pt x="616" y="7"/>
                  </a:lnTo>
                  <a:lnTo>
                    <a:pt x="640" y="2"/>
                  </a:lnTo>
                  <a:lnTo>
                    <a:pt x="663" y="2"/>
                  </a:lnTo>
                  <a:lnTo>
                    <a:pt x="678" y="0"/>
                  </a:lnTo>
                  <a:lnTo>
                    <a:pt x="692" y="0"/>
                  </a:lnTo>
                  <a:lnTo>
                    <a:pt x="701" y="0"/>
                  </a:lnTo>
                  <a:lnTo>
                    <a:pt x="705" y="0"/>
                  </a:lnTo>
                  <a:lnTo>
                    <a:pt x="726" y="7"/>
                  </a:lnTo>
                  <a:lnTo>
                    <a:pt x="300" y="38"/>
                  </a:lnTo>
                  <a:lnTo>
                    <a:pt x="0" y="42"/>
                  </a:lnTo>
                  <a:lnTo>
                    <a:pt x="0" y="42"/>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5" name="Freeform 219">
              <a:extLst>
                <a:ext uri="{FF2B5EF4-FFF2-40B4-BE49-F238E27FC236}">
                  <a16:creationId xmlns:a16="http://schemas.microsoft.com/office/drawing/2014/main" id="{6EDF547B-98C4-B04B-B1B3-324E142C4C77}"/>
                </a:ext>
              </a:extLst>
            </p:cNvPr>
            <p:cNvSpPr>
              <a:spLocks/>
            </p:cNvSpPr>
            <p:nvPr/>
          </p:nvSpPr>
          <p:spPr bwMode="auto">
            <a:xfrm>
              <a:off x="3379" y="3564"/>
              <a:ext cx="362" cy="20"/>
            </a:xfrm>
            <a:custGeom>
              <a:avLst/>
              <a:gdLst>
                <a:gd name="T0" fmla="*/ 0 w 724"/>
                <a:gd name="T1" fmla="*/ 40 h 40"/>
                <a:gd name="T2" fmla="*/ 3 w 724"/>
                <a:gd name="T3" fmla="*/ 40 h 40"/>
                <a:gd name="T4" fmla="*/ 17 w 724"/>
                <a:gd name="T5" fmla="*/ 40 h 40"/>
                <a:gd name="T6" fmla="*/ 26 w 724"/>
                <a:gd name="T7" fmla="*/ 40 h 40"/>
                <a:gd name="T8" fmla="*/ 40 w 724"/>
                <a:gd name="T9" fmla="*/ 40 h 40"/>
                <a:gd name="T10" fmla="*/ 53 w 724"/>
                <a:gd name="T11" fmla="*/ 40 h 40"/>
                <a:gd name="T12" fmla="*/ 74 w 724"/>
                <a:gd name="T13" fmla="*/ 40 h 40"/>
                <a:gd name="T14" fmla="*/ 89 w 724"/>
                <a:gd name="T15" fmla="*/ 38 h 40"/>
                <a:gd name="T16" fmla="*/ 112 w 724"/>
                <a:gd name="T17" fmla="*/ 38 h 40"/>
                <a:gd name="T18" fmla="*/ 133 w 724"/>
                <a:gd name="T19" fmla="*/ 34 h 40"/>
                <a:gd name="T20" fmla="*/ 159 w 724"/>
                <a:gd name="T21" fmla="*/ 34 h 40"/>
                <a:gd name="T22" fmla="*/ 186 w 724"/>
                <a:gd name="T23" fmla="*/ 32 h 40"/>
                <a:gd name="T24" fmla="*/ 214 w 724"/>
                <a:gd name="T25" fmla="*/ 32 h 40"/>
                <a:gd name="T26" fmla="*/ 245 w 724"/>
                <a:gd name="T27" fmla="*/ 30 h 40"/>
                <a:gd name="T28" fmla="*/ 279 w 724"/>
                <a:gd name="T29" fmla="*/ 30 h 40"/>
                <a:gd name="T30" fmla="*/ 311 w 724"/>
                <a:gd name="T31" fmla="*/ 25 h 40"/>
                <a:gd name="T32" fmla="*/ 346 w 724"/>
                <a:gd name="T33" fmla="*/ 23 h 40"/>
                <a:gd name="T34" fmla="*/ 382 w 724"/>
                <a:gd name="T35" fmla="*/ 21 h 40"/>
                <a:gd name="T36" fmla="*/ 418 w 724"/>
                <a:gd name="T37" fmla="*/ 21 h 40"/>
                <a:gd name="T38" fmla="*/ 454 w 724"/>
                <a:gd name="T39" fmla="*/ 15 h 40"/>
                <a:gd name="T40" fmla="*/ 490 w 724"/>
                <a:gd name="T41" fmla="*/ 13 h 40"/>
                <a:gd name="T42" fmla="*/ 522 w 724"/>
                <a:gd name="T43" fmla="*/ 11 h 40"/>
                <a:gd name="T44" fmla="*/ 557 w 724"/>
                <a:gd name="T45" fmla="*/ 11 h 40"/>
                <a:gd name="T46" fmla="*/ 585 w 724"/>
                <a:gd name="T47" fmla="*/ 6 h 40"/>
                <a:gd name="T48" fmla="*/ 614 w 724"/>
                <a:gd name="T49" fmla="*/ 6 h 40"/>
                <a:gd name="T50" fmla="*/ 638 w 724"/>
                <a:gd name="T51" fmla="*/ 4 h 40"/>
                <a:gd name="T52" fmla="*/ 661 w 724"/>
                <a:gd name="T53" fmla="*/ 4 h 40"/>
                <a:gd name="T54" fmla="*/ 678 w 724"/>
                <a:gd name="T55" fmla="*/ 0 h 40"/>
                <a:gd name="T56" fmla="*/ 692 w 724"/>
                <a:gd name="T57" fmla="*/ 0 h 40"/>
                <a:gd name="T58" fmla="*/ 701 w 724"/>
                <a:gd name="T59" fmla="*/ 0 h 40"/>
                <a:gd name="T60" fmla="*/ 705 w 724"/>
                <a:gd name="T61" fmla="*/ 0 h 40"/>
                <a:gd name="T62" fmla="*/ 724 w 724"/>
                <a:gd name="T63" fmla="*/ 6 h 40"/>
                <a:gd name="T64" fmla="*/ 300 w 724"/>
                <a:gd name="T65" fmla="*/ 38 h 40"/>
                <a:gd name="T66" fmla="*/ 0 w 724"/>
                <a:gd name="T67" fmla="*/ 40 h 40"/>
                <a:gd name="T68" fmla="*/ 0 w 724"/>
                <a:gd name="T6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4" h="40">
                  <a:moveTo>
                    <a:pt x="0" y="40"/>
                  </a:moveTo>
                  <a:lnTo>
                    <a:pt x="3" y="40"/>
                  </a:lnTo>
                  <a:lnTo>
                    <a:pt x="17" y="40"/>
                  </a:lnTo>
                  <a:lnTo>
                    <a:pt x="26" y="40"/>
                  </a:lnTo>
                  <a:lnTo>
                    <a:pt x="40" y="40"/>
                  </a:lnTo>
                  <a:lnTo>
                    <a:pt x="53" y="40"/>
                  </a:lnTo>
                  <a:lnTo>
                    <a:pt x="74" y="40"/>
                  </a:lnTo>
                  <a:lnTo>
                    <a:pt x="89" y="38"/>
                  </a:lnTo>
                  <a:lnTo>
                    <a:pt x="112" y="38"/>
                  </a:lnTo>
                  <a:lnTo>
                    <a:pt x="133" y="34"/>
                  </a:lnTo>
                  <a:lnTo>
                    <a:pt x="159" y="34"/>
                  </a:lnTo>
                  <a:lnTo>
                    <a:pt x="186" y="32"/>
                  </a:lnTo>
                  <a:lnTo>
                    <a:pt x="214" y="32"/>
                  </a:lnTo>
                  <a:lnTo>
                    <a:pt x="245" y="30"/>
                  </a:lnTo>
                  <a:lnTo>
                    <a:pt x="279" y="30"/>
                  </a:lnTo>
                  <a:lnTo>
                    <a:pt x="311" y="25"/>
                  </a:lnTo>
                  <a:lnTo>
                    <a:pt x="346" y="23"/>
                  </a:lnTo>
                  <a:lnTo>
                    <a:pt x="382" y="21"/>
                  </a:lnTo>
                  <a:lnTo>
                    <a:pt x="418" y="21"/>
                  </a:lnTo>
                  <a:lnTo>
                    <a:pt x="454" y="15"/>
                  </a:lnTo>
                  <a:lnTo>
                    <a:pt x="490" y="13"/>
                  </a:lnTo>
                  <a:lnTo>
                    <a:pt x="522" y="11"/>
                  </a:lnTo>
                  <a:lnTo>
                    <a:pt x="557" y="11"/>
                  </a:lnTo>
                  <a:lnTo>
                    <a:pt x="585" y="6"/>
                  </a:lnTo>
                  <a:lnTo>
                    <a:pt x="614" y="6"/>
                  </a:lnTo>
                  <a:lnTo>
                    <a:pt x="638" y="4"/>
                  </a:lnTo>
                  <a:lnTo>
                    <a:pt x="661" y="4"/>
                  </a:lnTo>
                  <a:lnTo>
                    <a:pt x="678" y="0"/>
                  </a:lnTo>
                  <a:lnTo>
                    <a:pt x="692" y="0"/>
                  </a:lnTo>
                  <a:lnTo>
                    <a:pt x="701" y="0"/>
                  </a:lnTo>
                  <a:lnTo>
                    <a:pt x="705" y="0"/>
                  </a:lnTo>
                  <a:lnTo>
                    <a:pt x="724" y="6"/>
                  </a:lnTo>
                  <a:lnTo>
                    <a:pt x="300" y="38"/>
                  </a:lnTo>
                  <a:lnTo>
                    <a:pt x="0" y="40"/>
                  </a:lnTo>
                  <a:lnTo>
                    <a:pt x="0" y="40"/>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6" name="Freeform 220">
              <a:extLst>
                <a:ext uri="{FF2B5EF4-FFF2-40B4-BE49-F238E27FC236}">
                  <a16:creationId xmlns:a16="http://schemas.microsoft.com/office/drawing/2014/main" id="{AB9C9327-2ADC-D345-9FDF-032F36754D82}"/>
                </a:ext>
              </a:extLst>
            </p:cNvPr>
            <p:cNvSpPr>
              <a:spLocks/>
            </p:cNvSpPr>
            <p:nvPr/>
          </p:nvSpPr>
          <p:spPr bwMode="auto">
            <a:xfrm>
              <a:off x="3408" y="3574"/>
              <a:ext cx="363" cy="19"/>
            </a:xfrm>
            <a:custGeom>
              <a:avLst/>
              <a:gdLst>
                <a:gd name="T0" fmla="*/ 0 w 726"/>
                <a:gd name="T1" fmla="*/ 38 h 38"/>
                <a:gd name="T2" fmla="*/ 3 w 726"/>
                <a:gd name="T3" fmla="*/ 38 h 38"/>
                <a:gd name="T4" fmla="*/ 19 w 726"/>
                <a:gd name="T5" fmla="*/ 38 h 38"/>
                <a:gd name="T6" fmla="*/ 28 w 726"/>
                <a:gd name="T7" fmla="*/ 38 h 38"/>
                <a:gd name="T8" fmla="*/ 38 w 726"/>
                <a:gd name="T9" fmla="*/ 38 h 38"/>
                <a:gd name="T10" fmla="*/ 55 w 726"/>
                <a:gd name="T11" fmla="*/ 38 h 38"/>
                <a:gd name="T12" fmla="*/ 74 w 726"/>
                <a:gd name="T13" fmla="*/ 38 h 38"/>
                <a:gd name="T14" fmla="*/ 91 w 726"/>
                <a:gd name="T15" fmla="*/ 36 h 38"/>
                <a:gd name="T16" fmla="*/ 110 w 726"/>
                <a:gd name="T17" fmla="*/ 36 h 38"/>
                <a:gd name="T18" fmla="*/ 133 w 726"/>
                <a:gd name="T19" fmla="*/ 34 h 38"/>
                <a:gd name="T20" fmla="*/ 159 w 726"/>
                <a:gd name="T21" fmla="*/ 34 h 38"/>
                <a:gd name="T22" fmla="*/ 184 w 726"/>
                <a:gd name="T23" fmla="*/ 30 h 38"/>
                <a:gd name="T24" fmla="*/ 214 w 726"/>
                <a:gd name="T25" fmla="*/ 28 h 38"/>
                <a:gd name="T26" fmla="*/ 243 w 726"/>
                <a:gd name="T27" fmla="*/ 28 h 38"/>
                <a:gd name="T28" fmla="*/ 277 w 726"/>
                <a:gd name="T29" fmla="*/ 28 h 38"/>
                <a:gd name="T30" fmla="*/ 309 w 726"/>
                <a:gd name="T31" fmla="*/ 23 h 38"/>
                <a:gd name="T32" fmla="*/ 346 w 726"/>
                <a:gd name="T33" fmla="*/ 21 h 38"/>
                <a:gd name="T34" fmla="*/ 380 w 726"/>
                <a:gd name="T35" fmla="*/ 19 h 38"/>
                <a:gd name="T36" fmla="*/ 418 w 726"/>
                <a:gd name="T37" fmla="*/ 19 h 38"/>
                <a:gd name="T38" fmla="*/ 454 w 726"/>
                <a:gd name="T39" fmla="*/ 13 h 38"/>
                <a:gd name="T40" fmla="*/ 490 w 726"/>
                <a:gd name="T41" fmla="*/ 13 h 38"/>
                <a:gd name="T42" fmla="*/ 524 w 726"/>
                <a:gd name="T43" fmla="*/ 11 h 38"/>
                <a:gd name="T44" fmla="*/ 558 w 726"/>
                <a:gd name="T45" fmla="*/ 11 h 38"/>
                <a:gd name="T46" fmla="*/ 587 w 726"/>
                <a:gd name="T47" fmla="*/ 7 h 38"/>
                <a:gd name="T48" fmla="*/ 615 w 726"/>
                <a:gd name="T49" fmla="*/ 4 h 38"/>
                <a:gd name="T50" fmla="*/ 640 w 726"/>
                <a:gd name="T51" fmla="*/ 2 h 38"/>
                <a:gd name="T52" fmla="*/ 663 w 726"/>
                <a:gd name="T53" fmla="*/ 2 h 38"/>
                <a:gd name="T54" fmla="*/ 678 w 726"/>
                <a:gd name="T55" fmla="*/ 0 h 38"/>
                <a:gd name="T56" fmla="*/ 691 w 726"/>
                <a:gd name="T57" fmla="*/ 0 h 38"/>
                <a:gd name="T58" fmla="*/ 701 w 726"/>
                <a:gd name="T59" fmla="*/ 0 h 38"/>
                <a:gd name="T60" fmla="*/ 705 w 726"/>
                <a:gd name="T61" fmla="*/ 0 h 38"/>
                <a:gd name="T62" fmla="*/ 726 w 726"/>
                <a:gd name="T63" fmla="*/ 4 h 38"/>
                <a:gd name="T64" fmla="*/ 300 w 726"/>
                <a:gd name="T65" fmla="*/ 38 h 38"/>
                <a:gd name="T66" fmla="*/ 0 w 726"/>
                <a:gd name="T67" fmla="*/ 38 h 38"/>
                <a:gd name="T68" fmla="*/ 0 w 726"/>
                <a:gd name="T6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6" h="38">
                  <a:moveTo>
                    <a:pt x="0" y="38"/>
                  </a:moveTo>
                  <a:lnTo>
                    <a:pt x="3" y="38"/>
                  </a:lnTo>
                  <a:lnTo>
                    <a:pt x="19" y="38"/>
                  </a:lnTo>
                  <a:lnTo>
                    <a:pt x="28" y="38"/>
                  </a:lnTo>
                  <a:lnTo>
                    <a:pt x="38" y="38"/>
                  </a:lnTo>
                  <a:lnTo>
                    <a:pt x="55" y="38"/>
                  </a:lnTo>
                  <a:lnTo>
                    <a:pt x="74" y="38"/>
                  </a:lnTo>
                  <a:lnTo>
                    <a:pt x="91" y="36"/>
                  </a:lnTo>
                  <a:lnTo>
                    <a:pt x="110" y="36"/>
                  </a:lnTo>
                  <a:lnTo>
                    <a:pt x="133" y="34"/>
                  </a:lnTo>
                  <a:lnTo>
                    <a:pt x="159" y="34"/>
                  </a:lnTo>
                  <a:lnTo>
                    <a:pt x="184" y="30"/>
                  </a:lnTo>
                  <a:lnTo>
                    <a:pt x="214" y="28"/>
                  </a:lnTo>
                  <a:lnTo>
                    <a:pt x="243" y="28"/>
                  </a:lnTo>
                  <a:lnTo>
                    <a:pt x="277" y="28"/>
                  </a:lnTo>
                  <a:lnTo>
                    <a:pt x="309" y="23"/>
                  </a:lnTo>
                  <a:lnTo>
                    <a:pt x="346" y="21"/>
                  </a:lnTo>
                  <a:lnTo>
                    <a:pt x="380" y="19"/>
                  </a:lnTo>
                  <a:lnTo>
                    <a:pt x="418" y="19"/>
                  </a:lnTo>
                  <a:lnTo>
                    <a:pt x="454" y="13"/>
                  </a:lnTo>
                  <a:lnTo>
                    <a:pt x="490" y="13"/>
                  </a:lnTo>
                  <a:lnTo>
                    <a:pt x="524" y="11"/>
                  </a:lnTo>
                  <a:lnTo>
                    <a:pt x="558" y="11"/>
                  </a:lnTo>
                  <a:lnTo>
                    <a:pt x="587" y="7"/>
                  </a:lnTo>
                  <a:lnTo>
                    <a:pt x="615" y="4"/>
                  </a:lnTo>
                  <a:lnTo>
                    <a:pt x="640" y="2"/>
                  </a:lnTo>
                  <a:lnTo>
                    <a:pt x="663" y="2"/>
                  </a:lnTo>
                  <a:lnTo>
                    <a:pt x="678" y="0"/>
                  </a:lnTo>
                  <a:lnTo>
                    <a:pt x="691" y="0"/>
                  </a:lnTo>
                  <a:lnTo>
                    <a:pt x="701" y="0"/>
                  </a:lnTo>
                  <a:lnTo>
                    <a:pt x="705" y="0"/>
                  </a:lnTo>
                  <a:lnTo>
                    <a:pt x="726" y="4"/>
                  </a:lnTo>
                  <a:lnTo>
                    <a:pt x="300" y="38"/>
                  </a:lnTo>
                  <a:lnTo>
                    <a:pt x="0" y="38"/>
                  </a:lnTo>
                  <a:lnTo>
                    <a:pt x="0" y="38"/>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7" name="Freeform 221">
              <a:extLst>
                <a:ext uri="{FF2B5EF4-FFF2-40B4-BE49-F238E27FC236}">
                  <a16:creationId xmlns:a16="http://schemas.microsoft.com/office/drawing/2014/main" id="{47716151-3A40-A84B-90CB-9DE75707303F}"/>
                </a:ext>
              </a:extLst>
            </p:cNvPr>
            <p:cNvSpPr>
              <a:spLocks/>
            </p:cNvSpPr>
            <p:nvPr/>
          </p:nvSpPr>
          <p:spPr bwMode="auto">
            <a:xfrm>
              <a:off x="3438" y="3597"/>
              <a:ext cx="177" cy="10"/>
            </a:xfrm>
            <a:custGeom>
              <a:avLst/>
              <a:gdLst>
                <a:gd name="T0" fmla="*/ 0 w 353"/>
                <a:gd name="T1" fmla="*/ 16 h 19"/>
                <a:gd name="T2" fmla="*/ 5 w 353"/>
                <a:gd name="T3" fmla="*/ 12 h 19"/>
                <a:gd name="T4" fmla="*/ 17 w 353"/>
                <a:gd name="T5" fmla="*/ 12 h 19"/>
                <a:gd name="T6" fmla="*/ 26 w 353"/>
                <a:gd name="T7" fmla="*/ 12 h 19"/>
                <a:gd name="T8" fmla="*/ 41 w 353"/>
                <a:gd name="T9" fmla="*/ 12 h 19"/>
                <a:gd name="T10" fmla="*/ 53 w 353"/>
                <a:gd name="T11" fmla="*/ 12 h 19"/>
                <a:gd name="T12" fmla="*/ 72 w 353"/>
                <a:gd name="T13" fmla="*/ 12 h 19"/>
                <a:gd name="T14" fmla="*/ 89 w 353"/>
                <a:gd name="T15" fmla="*/ 10 h 19"/>
                <a:gd name="T16" fmla="*/ 110 w 353"/>
                <a:gd name="T17" fmla="*/ 10 h 19"/>
                <a:gd name="T18" fmla="*/ 133 w 353"/>
                <a:gd name="T19" fmla="*/ 10 h 19"/>
                <a:gd name="T20" fmla="*/ 159 w 353"/>
                <a:gd name="T21" fmla="*/ 10 h 19"/>
                <a:gd name="T22" fmla="*/ 184 w 353"/>
                <a:gd name="T23" fmla="*/ 8 h 19"/>
                <a:gd name="T24" fmla="*/ 214 w 353"/>
                <a:gd name="T25" fmla="*/ 4 h 19"/>
                <a:gd name="T26" fmla="*/ 245 w 353"/>
                <a:gd name="T27" fmla="*/ 2 h 19"/>
                <a:gd name="T28" fmla="*/ 279 w 353"/>
                <a:gd name="T29" fmla="*/ 2 h 19"/>
                <a:gd name="T30" fmla="*/ 353 w 353"/>
                <a:gd name="T31" fmla="*/ 0 h 19"/>
                <a:gd name="T32" fmla="*/ 344 w 353"/>
                <a:gd name="T33" fmla="*/ 10 h 19"/>
                <a:gd name="T34" fmla="*/ 171 w 353"/>
                <a:gd name="T35" fmla="*/ 19 h 19"/>
                <a:gd name="T36" fmla="*/ 0 w 353"/>
                <a:gd name="T37" fmla="*/ 16 h 19"/>
                <a:gd name="T38" fmla="*/ 0 w 353"/>
                <a:gd name="T3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19">
                  <a:moveTo>
                    <a:pt x="0" y="16"/>
                  </a:moveTo>
                  <a:lnTo>
                    <a:pt x="5" y="12"/>
                  </a:lnTo>
                  <a:lnTo>
                    <a:pt x="17" y="12"/>
                  </a:lnTo>
                  <a:lnTo>
                    <a:pt x="26" y="12"/>
                  </a:lnTo>
                  <a:lnTo>
                    <a:pt x="41" y="12"/>
                  </a:lnTo>
                  <a:lnTo>
                    <a:pt x="53" y="12"/>
                  </a:lnTo>
                  <a:lnTo>
                    <a:pt x="72" y="12"/>
                  </a:lnTo>
                  <a:lnTo>
                    <a:pt x="89" y="10"/>
                  </a:lnTo>
                  <a:lnTo>
                    <a:pt x="110" y="10"/>
                  </a:lnTo>
                  <a:lnTo>
                    <a:pt x="133" y="10"/>
                  </a:lnTo>
                  <a:lnTo>
                    <a:pt x="159" y="10"/>
                  </a:lnTo>
                  <a:lnTo>
                    <a:pt x="184" y="8"/>
                  </a:lnTo>
                  <a:lnTo>
                    <a:pt x="214" y="4"/>
                  </a:lnTo>
                  <a:lnTo>
                    <a:pt x="245" y="2"/>
                  </a:lnTo>
                  <a:lnTo>
                    <a:pt x="279" y="2"/>
                  </a:lnTo>
                  <a:lnTo>
                    <a:pt x="353" y="0"/>
                  </a:lnTo>
                  <a:lnTo>
                    <a:pt x="344" y="10"/>
                  </a:lnTo>
                  <a:lnTo>
                    <a:pt x="171" y="19"/>
                  </a:lnTo>
                  <a:lnTo>
                    <a:pt x="0" y="16"/>
                  </a:lnTo>
                  <a:lnTo>
                    <a:pt x="0" y="16"/>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8" name="Freeform 222">
              <a:extLst>
                <a:ext uri="{FF2B5EF4-FFF2-40B4-BE49-F238E27FC236}">
                  <a16:creationId xmlns:a16="http://schemas.microsoft.com/office/drawing/2014/main" id="{7865D196-3B25-3245-ADC2-35DD64F0814F}"/>
                </a:ext>
              </a:extLst>
            </p:cNvPr>
            <p:cNvSpPr>
              <a:spLocks/>
            </p:cNvSpPr>
            <p:nvPr/>
          </p:nvSpPr>
          <p:spPr bwMode="auto">
            <a:xfrm>
              <a:off x="3486" y="3615"/>
              <a:ext cx="121" cy="9"/>
            </a:xfrm>
            <a:custGeom>
              <a:avLst/>
              <a:gdLst>
                <a:gd name="T0" fmla="*/ 2 w 242"/>
                <a:gd name="T1" fmla="*/ 16 h 18"/>
                <a:gd name="T2" fmla="*/ 0 w 242"/>
                <a:gd name="T3" fmla="*/ 12 h 18"/>
                <a:gd name="T4" fmla="*/ 2 w 242"/>
                <a:gd name="T5" fmla="*/ 12 h 18"/>
                <a:gd name="T6" fmla="*/ 6 w 242"/>
                <a:gd name="T7" fmla="*/ 10 h 18"/>
                <a:gd name="T8" fmla="*/ 18 w 242"/>
                <a:gd name="T9" fmla="*/ 10 h 18"/>
                <a:gd name="T10" fmla="*/ 23 w 242"/>
                <a:gd name="T11" fmla="*/ 10 h 18"/>
                <a:gd name="T12" fmla="*/ 35 w 242"/>
                <a:gd name="T13" fmla="*/ 10 h 18"/>
                <a:gd name="T14" fmla="*/ 48 w 242"/>
                <a:gd name="T15" fmla="*/ 8 h 18"/>
                <a:gd name="T16" fmla="*/ 65 w 242"/>
                <a:gd name="T17" fmla="*/ 8 h 18"/>
                <a:gd name="T18" fmla="*/ 84 w 242"/>
                <a:gd name="T19" fmla="*/ 6 h 18"/>
                <a:gd name="T20" fmla="*/ 107 w 242"/>
                <a:gd name="T21" fmla="*/ 2 h 18"/>
                <a:gd name="T22" fmla="*/ 134 w 242"/>
                <a:gd name="T23" fmla="*/ 0 h 18"/>
                <a:gd name="T24" fmla="*/ 168 w 242"/>
                <a:gd name="T25" fmla="*/ 0 h 18"/>
                <a:gd name="T26" fmla="*/ 242 w 242"/>
                <a:gd name="T27" fmla="*/ 0 h 18"/>
                <a:gd name="T28" fmla="*/ 234 w 242"/>
                <a:gd name="T29" fmla="*/ 10 h 18"/>
                <a:gd name="T30" fmla="*/ 63 w 242"/>
                <a:gd name="T31" fmla="*/ 18 h 18"/>
                <a:gd name="T32" fmla="*/ 2 w 242"/>
                <a:gd name="T33" fmla="*/ 16 h 18"/>
                <a:gd name="T34" fmla="*/ 2 w 242"/>
                <a:gd name="T3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8">
                  <a:moveTo>
                    <a:pt x="2" y="16"/>
                  </a:moveTo>
                  <a:lnTo>
                    <a:pt x="0" y="12"/>
                  </a:lnTo>
                  <a:lnTo>
                    <a:pt x="2" y="12"/>
                  </a:lnTo>
                  <a:lnTo>
                    <a:pt x="6" y="10"/>
                  </a:lnTo>
                  <a:lnTo>
                    <a:pt x="18" y="10"/>
                  </a:lnTo>
                  <a:lnTo>
                    <a:pt x="23" y="10"/>
                  </a:lnTo>
                  <a:lnTo>
                    <a:pt x="35" y="10"/>
                  </a:lnTo>
                  <a:lnTo>
                    <a:pt x="48" y="8"/>
                  </a:lnTo>
                  <a:lnTo>
                    <a:pt x="65" y="8"/>
                  </a:lnTo>
                  <a:lnTo>
                    <a:pt x="84" y="6"/>
                  </a:lnTo>
                  <a:lnTo>
                    <a:pt x="107" y="2"/>
                  </a:lnTo>
                  <a:lnTo>
                    <a:pt x="134" y="0"/>
                  </a:lnTo>
                  <a:lnTo>
                    <a:pt x="168" y="0"/>
                  </a:lnTo>
                  <a:lnTo>
                    <a:pt x="242" y="0"/>
                  </a:lnTo>
                  <a:lnTo>
                    <a:pt x="234" y="10"/>
                  </a:lnTo>
                  <a:lnTo>
                    <a:pt x="63" y="18"/>
                  </a:lnTo>
                  <a:lnTo>
                    <a:pt x="2" y="16"/>
                  </a:lnTo>
                  <a:lnTo>
                    <a:pt x="2" y="16"/>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79" name="Freeform 223">
              <a:extLst>
                <a:ext uri="{FF2B5EF4-FFF2-40B4-BE49-F238E27FC236}">
                  <a16:creationId xmlns:a16="http://schemas.microsoft.com/office/drawing/2014/main" id="{ED9EF846-98B8-B540-A874-E8C7C7A13EBD}"/>
                </a:ext>
              </a:extLst>
            </p:cNvPr>
            <p:cNvSpPr>
              <a:spLocks/>
            </p:cNvSpPr>
            <p:nvPr/>
          </p:nvSpPr>
          <p:spPr bwMode="auto">
            <a:xfrm>
              <a:off x="3539" y="3628"/>
              <a:ext cx="81" cy="8"/>
            </a:xfrm>
            <a:custGeom>
              <a:avLst/>
              <a:gdLst>
                <a:gd name="T0" fmla="*/ 0 w 163"/>
                <a:gd name="T1" fmla="*/ 10 h 17"/>
                <a:gd name="T2" fmla="*/ 80 w 163"/>
                <a:gd name="T3" fmla="*/ 2 h 17"/>
                <a:gd name="T4" fmla="*/ 146 w 163"/>
                <a:gd name="T5" fmla="*/ 0 h 17"/>
                <a:gd name="T6" fmla="*/ 163 w 163"/>
                <a:gd name="T7" fmla="*/ 17 h 17"/>
                <a:gd name="T8" fmla="*/ 32 w 163"/>
                <a:gd name="T9" fmla="*/ 12 h 17"/>
                <a:gd name="T10" fmla="*/ 0 w 163"/>
                <a:gd name="T11" fmla="*/ 10 h 17"/>
                <a:gd name="T12" fmla="*/ 0 w 163"/>
                <a:gd name="T13" fmla="*/ 10 h 17"/>
              </a:gdLst>
              <a:ahLst/>
              <a:cxnLst>
                <a:cxn ang="0">
                  <a:pos x="T0" y="T1"/>
                </a:cxn>
                <a:cxn ang="0">
                  <a:pos x="T2" y="T3"/>
                </a:cxn>
                <a:cxn ang="0">
                  <a:pos x="T4" y="T5"/>
                </a:cxn>
                <a:cxn ang="0">
                  <a:pos x="T6" y="T7"/>
                </a:cxn>
                <a:cxn ang="0">
                  <a:pos x="T8" y="T9"/>
                </a:cxn>
                <a:cxn ang="0">
                  <a:pos x="T10" y="T11"/>
                </a:cxn>
                <a:cxn ang="0">
                  <a:pos x="T12" y="T13"/>
                </a:cxn>
              </a:cxnLst>
              <a:rect l="0" t="0" r="r" b="b"/>
              <a:pathLst>
                <a:path w="163" h="17">
                  <a:moveTo>
                    <a:pt x="0" y="10"/>
                  </a:moveTo>
                  <a:lnTo>
                    <a:pt x="80" y="2"/>
                  </a:lnTo>
                  <a:lnTo>
                    <a:pt x="146" y="0"/>
                  </a:lnTo>
                  <a:lnTo>
                    <a:pt x="163" y="17"/>
                  </a:lnTo>
                  <a:lnTo>
                    <a:pt x="32" y="12"/>
                  </a:lnTo>
                  <a:lnTo>
                    <a:pt x="0" y="10"/>
                  </a:lnTo>
                  <a:lnTo>
                    <a:pt x="0" y="10"/>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0" name="Freeform 224">
              <a:extLst>
                <a:ext uri="{FF2B5EF4-FFF2-40B4-BE49-F238E27FC236}">
                  <a16:creationId xmlns:a16="http://schemas.microsoft.com/office/drawing/2014/main" id="{093E13F8-DAC1-2A4F-8C89-01D5A034F272}"/>
                </a:ext>
              </a:extLst>
            </p:cNvPr>
            <p:cNvSpPr>
              <a:spLocks/>
            </p:cNvSpPr>
            <p:nvPr/>
          </p:nvSpPr>
          <p:spPr bwMode="auto">
            <a:xfrm>
              <a:off x="3980" y="2355"/>
              <a:ext cx="334" cy="511"/>
            </a:xfrm>
            <a:custGeom>
              <a:avLst/>
              <a:gdLst>
                <a:gd name="T0" fmla="*/ 65 w 667"/>
                <a:gd name="T1" fmla="*/ 169 h 1022"/>
                <a:gd name="T2" fmla="*/ 112 w 667"/>
                <a:gd name="T3" fmla="*/ 133 h 1022"/>
                <a:gd name="T4" fmla="*/ 139 w 667"/>
                <a:gd name="T5" fmla="*/ 157 h 1022"/>
                <a:gd name="T6" fmla="*/ 137 w 667"/>
                <a:gd name="T7" fmla="*/ 211 h 1022"/>
                <a:gd name="T8" fmla="*/ 274 w 667"/>
                <a:gd name="T9" fmla="*/ 59 h 1022"/>
                <a:gd name="T10" fmla="*/ 663 w 667"/>
                <a:gd name="T11" fmla="*/ 112 h 1022"/>
                <a:gd name="T12" fmla="*/ 667 w 667"/>
                <a:gd name="T13" fmla="*/ 161 h 1022"/>
                <a:gd name="T14" fmla="*/ 639 w 667"/>
                <a:gd name="T15" fmla="*/ 197 h 1022"/>
                <a:gd name="T16" fmla="*/ 574 w 667"/>
                <a:gd name="T17" fmla="*/ 195 h 1022"/>
                <a:gd name="T18" fmla="*/ 500 w 667"/>
                <a:gd name="T19" fmla="*/ 176 h 1022"/>
                <a:gd name="T20" fmla="*/ 426 w 667"/>
                <a:gd name="T21" fmla="*/ 163 h 1022"/>
                <a:gd name="T22" fmla="*/ 363 w 667"/>
                <a:gd name="T23" fmla="*/ 184 h 1022"/>
                <a:gd name="T24" fmla="*/ 317 w 667"/>
                <a:gd name="T25" fmla="*/ 232 h 1022"/>
                <a:gd name="T26" fmla="*/ 374 w 667"/>
                <a:gd name="T27" fmla="*/ 228 h 1022"/>
                <a:gd name="T28" fmla="*/ 441 w 667"/>
                <a:gd name="T29" fmla="*/ 260 h 1022"/>
                <a:gd name="T30" fmla="*/ 490 w 667"/>
                <a:gd name="T31" fmla="*/ 313 h 1022"/>
                <a:gd name="T32" fmla="*/ 519 w 667"/>
                <a:gd name="T33" fmla="*/ 340 h 1022"/>
                <a:gd name="T34" fmla="*/ 496 w 667"/>
                <a:gd name="T35" fmla="*/ 387 h 1022"/>
                <a:gd name="T36" fmla="*/ 486 w 667"/>
                <a:gd name="T37" fmla="*/ 431 h 1022"/>
                <a:gd name="T38" fmla="*/ 485 w 667"/>
                <a:gd name="T39" fmla="*/ 486 h 1022"/>
                <a:gd name="T40" fmla="*/ 488 w 667"/>
                <a:gd name="T41" fmla="*/ 545 h 1022"/>
                <a:gd name="T42" fmla="*/ 494 w 667"/>
                <a:gd name="T43" fmla="*/ 595 h 1022"/>
                <a:gd name="T44" fmla="*/ 433 w 667"/>
                <a:gd name="T45" fmla="*/ 669 h 1022"/>
                <a:gd name="T46" fmla="*/ 274 w 667"/>
                <a:gd name="T47" fmla="*/ 657 h 1022"/>
                <a:gd name="T48" fmla="*/ 295 w 667"/>
                <a:gd name="T49" fmla="*/ 711 h 1022"/>
                <a:gd name="T50" fmla="*/ 340 w 667"/>
                <a:gd name="T51" fmla="*/ 775 h 1022"/>
                <a:gd name="T52" fmla="*/ 391 w 667"/>
                <a:gd name="T53" fmla="*/ 809 h 1022"/>
                <a:gd name="T54" fmla="*/ 382 w 667"/>
                <a:gd name="T55" fmla="*/ 823 h 1022"/>
                <a:gd name="T56" fmla="*/ 346 w 667"/>
                <a:gd name="T57" fmla="*/ 832 h 1022"/>
                <a:gd name="T58" fmla="*/ 289 w 667"/>
                <a:gd name="T59" fmla="*/ 834 h 1022"/>
                <a:gd name="T60" fmla="*/ 266 w 667"/>
                <a:gd name="T61" fmla="*/ 857 h 1022"/>
                <a:gd name="T62" fmla="*/ 285 w 667"/>
                <a:gd name="T63" fmla="*/ 901 h 1022"/>
                <a:gd name="T64" fmla="*/ 312 w 667"/>
                <a:gd name="T65" fmla="*/ 937 h 1022"/>
                <a:gd name="T66" fmla="*/ 268 w 667"/>
                <a:gd name="T67" fmla="*/ 962 h 1022"/>
                <a:gd name="T68" fmla="*/ 222 w 667"/>
                <a:gd name="T69" fmla="*/ 958 h 1022"/>
                <a:gd name="T70" fmla="*/ 179 w 667"/>
                <a:gd name="T71" fmla="*/ 984 h 1022"/>
                <a:gd name="T72" fmla="*/ 154 w 667"/>
                <a:gd name="T73" fmla="*/ 1019 h 1022"/>
                <a:gd name="T74" fmla="*/ 99 w 667"/>
                <a:gd name="T75" fmla="*/ 967 h 1022"/>
                <a:gd name="T76" fmla="*/ 57 w 667"/>
                <a:gd name="T77" fmla="*/ 920 h 1022"/>
                <a:gd name="T78" fmla="*/ 23 w 667"/>
                <a:gd name="T79" fmla="*/ 872 h 1022"/>
                <a:gd name="T80" fmla="*/ 4 w 667"/>
                <a:gd name="T81" fmla="*/ 823 h 1022"/>
                <a:gd name="T82" fmla="*/ 0 w 667"/>
                <a:gd name="T83" fmla="*/ 775 h 1022"/>
                <a:gd name="T84" fmla="*/ 4 w 667"/>
                <a:gd name="T85" fmla="*/ 752 h 1022"/>
                <a:gd name="T86" fmla="*/ 38 w 667"/>
                <a:gd name="T87" fmla="*/ 711 h 1022"/>
                <a:gd name="T88" fmla="*/ 66 w 667"/>
                <a:gd name="T89" fmla="*/ 657 h 1022"/>
                <a:gd name="T90" fmla="*/ 82 w 667"/>
                <a:gd name="T91" fmla="*/ 597 h 1022"/>
                <a:gd name="T92" fmla="*/ 91 w 667"/>
                <a:gd name="T93" fmla="*/ 530 h 1022"/>
                <a:gd name="T94" fmla="*/ 99 w 667"/>
                <a:gd name="T95" fmla="*/ 473 h 1022"/>
                <a:gd name="T96" fmla="*/ 123 w 667"/>
                <a:gd name="T97" fmla="*/ 359 h 1022"/>
                <a:gd name="T98" fmla="*/ 95 w 667"/>
                <a:gd name="T99" fmla="*/ 330 h 1022"/>
                <a:gd name="T100" fmla="*/ 120 w 667"/>
                <a:gd name="T101" fmla="*/ 270 h 1022"/>
                <a:gd name="T102" fmla="*/ 74 w 667"/>
                <a:gd name="T103" fmla="*/ 233 h 1022"/>
                <a:gd name="T104" fmla="*/ 55 w 667"/>
                <a:gd name="T105" fmla="*/ 190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7" h="1022">
                  <a:moveTo>
                    <a:pt x="55" y="190"/>
                  </a:moveTo>
                  <a:lnTo>
                    <a:pt x="55" y="186"/>
                  </a:lnTo>
                  <a:lnTo>
                    <a:pt x="59" y="178"/>
                  </a:lnTo>
                  <a:lnTo>
                    <a:pt x="65" y="169"/>
                  </a:lnTo>
                  <a:lnTo>
                    <a:pt x="74" y="159"/>
                  </a:lnTo>
                  <a:lnTo>
                    <a:pt x="85" y="148"/>
                  </a:lnTo>
                  <a:lnTo>
                    <a:pt x="99" y="138"/>
                  </a:lnTo>
                  <a:lnTo>
                    <a:pt x="112" y="133"/>
                  </a:lnTo>
                  <a:lnTo>
                    <a:pt x="123" y="133"/>
                  </a:lnTo>
                  <a:lnTo>
                    <a:pt x="129" y="136"/>
                  </a:lnTo>
                  <a:lnTo>
                    <a:pt x="137" y="146"/>
                  </a:lnTo>
                  <a:lnTo>
                    <a:pt x="139" y="157"/>
                  </a:lnTo>
                  <a:lnTo>
                    <a:pt x="141" y="173"/>
                  </a:lnTo>
                  <a:lnTo>
                    <a:pt x="139" y="186"/>
                  </a:lnTo>
                  <a:lnTo>
                    <a:pt x="139" y="201"/>
                  </a:lnTo>
                  <a:lnTo>
                    <a:pt x="137" y="211"/>
                  </a:lnTo>
                  <a:lnTo>
                    <a:pt x="137" y="216"/>
                  </a:lnTo>
                  <a:lnTo>
                    <a:pt x="158" y="216"/>
                  </a:lnTo>
                  <a:lnTo>
                    <a:pt x="165" y="131"/>
                  </a:lnTo>
                  <a:lnTo>
                    <a:pt x="274" y="59"/>
                  </a:lnTo>
                  <a:lnTo>
                    <a:pt x="399" y="0"/>
                  </a:lnTo>
                  <a:lnTo>
                    <a:pt x="530" y="93"/>
                  </a:lnTo>
                  <a:lnTo>
                    <a:pt x="661" y="104"/>
                  </a:lnTo>
                  <a:lnTo>
                    <a:pt x="663" y="112"/>
                  </a:lnTo>
                  <a:lnTo>
                    <a:pt x="663" y="121"/>
                  </a:lnTo>
                  <a:lnTo>
                    <a:pt x="667" y="135"/>
                  </a:lnTo>
                  <a:lnTo>
                    <a:pt x="667" y="146"/>
                  </a:lnTo>
                  <a:lnTo>
                    <a:pt x="667" y="161"/>
                  </a:lnTo>
                  <a:lnTo>
                    <a:pt x="663" y="173"/>
                  </a:lnTo>
                  <a:lnTo>
                    <a:pt x="659" y="184"/>
                  </a:lnTo>
                  <a:lnTo>
                    <a:pt x="650" y="190"/>
                  </a:lnTo>
                  <a:lnTo>
                    <a:pt x="639" y="197"/>
                  </a:lnTo>
                  <a:lnTo>
                    <a:pt x="625" y="199"/>
                  </a:lnTo>
                  <a:lnTo>
                    <a:pt x="610" y="201"/>
                  </a:lnTo>
                  <a:lnTo>
                    <a:pt x="591" y="197"/>
                  </a:lnTo>
                  <a:lnTo>
                    <a:pt x="574" y="195"/>
                  </a:lnTo>
                  <a:lnTo>
                    <a:pt x="557" y="192"/>
                  </a:lnTo>
                  <a:lnTo>
                    <a:pt x="540" y="190"/>
                  </a:lnTo>
                  <a:lnTo>
                    <a:pt x="519" y="182"/>
                  </a:lnTo>
                  <a:lnTo>
                    <a:pt x="500" y="176"/>
                  </a:lnTo>
                  <a:lnTo>
                    <a:pt x="481" y="171"/>
                  </a:lnTo>
                  <a:lnTo>
                    <a:pt x="464" y="169"/>
                  </a:lnTo>
                  <a:lnTo>
                    <a:pt x="445" y="163"/>
                  </a:lnTo>
                  <a:lnTo>
                    <a:pt x="426" y="163"/>
                  </a:lnTo>
                  <a:lnTo>
                    <a:pt x="409" y="163"/>
                  </a:lnTo>
                  <a:lnTo>
                    <a:pt x="393" y="171"/>
                  </a:lnTo>
                  <a:lnTo>
                    <a:pt x="376" y="174"/>
                  </a:lnTo>
                  <a:lnTo>
                    <a:pt x="363" y="184"/>
                  </a:lnTo>
                  <a:lnTo>
                    <a:pt x="350" y="195"/>
                  </a:lnTo>
                  <a:lnTo>
                    <a:pt x="338" y="207"/>
                  </a:lnTo>
                  <a:lnTo>
                    <a:pt x="321" y="224"/>
                  </a:lnTo>
                  <a:lnTo>
                    <a:pt x="317" y="232"/>
                  </a:lnTo>
                  <a:lnTo>
                    <a:pt x="333" y="228"/>
                  </a:lnTo>
                  <a:lnTo>
                    <a:pt x="346" y="228"/>
                  </a:lnTo>
                  <a:lnTo>
                    <a:pt x="357" y="226"/>
                  </a:lnTo>
                  <a:lnTo>
                    <a:pt x="374" y="228"/>
                  </a:lnTo>
                  <a:lnTo>
                    <a:pt x="391" y="232"/>
                  </a:lnTo>
                  <a:lnTo>
                    <a:pt x="409" y="239"/>
                  </a:lnTo>
                  <a:lnTo>
                    <a:pt x="424" y="247"/>
                  </a:lnTo>
                  <a:lnTo>
                    <a:pt x="441" y="260"/>
                  </a:lnTo>
                  <a:lnTo>
                    <a:pt x="456" y="273"/>
                  </a:lnTo>
                  <a:lnTo>
                    <a:pt x="471" y="289"/>
                  </a:lnTo>
                  <a:lnTo>
                    <a:pt x="481" y="300"/>
                  </a:lnTo>
                  <a:lnTo>
                    <a:pt x="490" y="313"/>
                  </a:lnTo>
                  <a:lnTo>
                    <a:pt x="496" y="321"/>
                  </a:lnTo>
                  <a:lnTo>
                    <a:pt x="500" y="325"/>
                  </a:lnTo>
                  <a:lnTo>
                    <a:pt x="523" y="338"/>
                  </a:lnTo>
                  <a:lnTo>
                    <a:pt x="519" y="340"/>
                  </a:lnTo>
                  <a:lnTo>
                    <a:pt x="511" y="355"/>
                  </a:lnTo>
                  <a:lnTo>
                    <a:pt x="505" y="365"/>
                  </a:lnTo>
                  <a:lnTo>
                    <a:pt x="500" y="380"/>
                  </a:lnTo>
                  <a:lnTo>
                    <a:pt x="496" y="387"/>
                  </a:lnTo>
                  <a:lnTo>
                    <a:pt x="494" y="397"/>
                  </a:lnTo>
                  <a:lnTo>
                    <a:pt x="492" y="408"/>
                  </a:lnTo>
                  <a:lnTo>
                    <a:pt x="490" y="422"/>
                  </a:lnTo>
                  <a:lnTo>
                    <a:pt x="486" y="431"/>
                  </a:lnTo>
                  <a:lnTo>
                    <a:pt x="485" y="444"/>
                  </a:lnTo>
                  <a:lnTo>
                    <a:pt x="485" y="458"/>
                  </a:lnTo>
                  <a:lnTo>
                    <a:pt x="485" y="473"/>
                  </a:lnTo>
                  <a:lnTo>
                    <a:pt x="485" y="486"/>
                  </a:lnTo>
                  <a:lnTo>
                    <a:pt x="485" y="501"/>
                  </a:lnTo>
                  <a:lnTo>
                    <a:pt x="486" y="517"/>
                  </a:lnTo>
                  <a:lnTo>
                    <a:pt x="488" y="532"/>
                  </a:lnTo>
                  <a:lnTo>
                    <a:pt x="488" y="545"/>
                  </a:lnTo>
                  <a:lnTo>
                    <a:pt x="488" y="559"/>
                  </a:lnTo>
                  <a:lnTo>
                    <a:pt x="490" y="568"/>
                  </a:lnTo>
                  <a:lnTo>
                    <a:pt x="492" y="579"/>
                  </a:lnTo>
                  <a:lnTo>
                    <a:pt x="494" y="595"/>
                  </a:lnTo>
                  <a:lnTo>
                    <a:pt x="496" y="600"/>
                  </a:lnTo>
                  <a:lnTo>
                    <a:pt x="409" y="604"/>
                  </a:lnTo>
                  <a:lnTo>
                    <a:pt x="433" y="621"/>
                  </a:lnTo>
                  <a:lnTo>
                    <a:pt x="433" y="669"/>
                  </a:lnTo>
                  <a:lnTo>
                    <a:pt x="405" y="680"/>
                  </a:lnTo>
                  <a:lnTo>
                    <a:pt x="371" y="655"/>
                  </a:lnTo>
                  <a:lnTo>
                    <a:pt x="274" y="655"/>
                  </a:lnTo>
                  <a:lnTo>
                    <a:pt x="274" y="657"/>
                  </a:lnTo>
                  <a:lnTo>
                    <a:pt x="277" y="665"/>
                  </a:lnTo>
                  <a:lnTo>
                    <a:pt x="281" y="676"/>
                  </a:lnTo>
                  <a:lnTo>
                    <a:pt x="289" y="693"/>
                  </a:lnTo>
                  <a:lnTo>
                    <a:pt x="295" y="711"/>
                  </a:lnTo>
                  <a:lnTo>
                    <a:pt x="306" y="728"/>
                  </a:lnTo>
                  <a:lnTo>
                    <a:pt x="315" y="745"/>
                  </a:lnTo>
                  <a:lnTo>
                    <a:pt x="329" y="764"/>
                  </a:lnTo>
                  <a:lnTo>
                    <a:pt x="340" y="775"/>
                  </a:lnTo>
                  <a:lnTo>
                    <a:pt x="352" y="787"/>
                  </a:lnTo>
                  <a:lnTo>
                    <a:pt x="363" y="794"/>
                  </a:lnTo>
                  <a:lnTo>
                    <a:pt x="374" y="802"/>
                  </a:lnTo>
                  <a:lnTo>
                    <a:pt x="391" y="809"/>
                  </a:lnTo>
                  <a:lnTo>
                    <a:pt x="399" y="811"/>
                  </a:lnTo>
                  <a:lnTo>
                    <a:pt x="397" y="813"/>
                  </a:lnTo>
                  <a:lnTo>
                    <a:pt x="390" y="819"/>
                  </a:lnTo>
                  <a:lnTo>
                    <a:pt x="382" y="823"/>
                  </a:lnTo>
                  <a:lnTo>
                    <a:pt x="376" y="827"/>
                  </a:lnTo>
                  <a:lnTo>
                    <a:pt x="369" y="828"/>
                  </a:lnTo>
                  <a:lnTo>
                    <a:pt x="359" y="832"/>
                  </a:lnTo>
                  <a:lnTo>
                    <a:pt x="346" y="832"/>
                  </a:lnTo>
                  <a:lnTo>
                    <a:pt x="331" y="832"/>
                  </a:lnTo>
                  <a:lnTo>
                    <a:pt x="315" y="832"/>
                  </a:lnTo>
                  <a:lnTo>
                    <a:pt x="304" y="834"/>
                  </a:lnTo>
                  <a:lnTo>
                    <a:pt x="289" y="834"/>
                  </a:lnTo>
                  <a:lnTo>
                    <a:pt x="279" y="836"/>
                  </a:lnTo>
                  <a:lnTo>
                    <a:pt x="270" y="842"/>
                  </a:lnTo>
                  <a:lnTo>
                    <a:pt x="268" y="849"/>
                  </a:lnTo>
                  <a:lnTo>
                    <a:pt x="266" y="857"/>
                  </a:lnTo>
                  <a:lnTo>
                    <a:pt x="268" y="866"/>
                  </a:lnTo>
                  <a:lnTo>
                    <a:pt x="272" y="878"/>
                  </a:lnTo>
                  <a:lnTo>
                    <a:pt x="279" y="891"/>
                  </a:lnTo>
                  <a:lnTo>
                    <a:pt x="285" y="901"/>
                  </a:lnTo>
                  <a:lnTo>
                    <a:pt x="291" y="910"/>
                  </a:lnTo>
                  <a:lnTo>
                    <a:pt x="293" y="916"/>
                  </a:lnTo>
                  <a:lnTo>
                    <a:pt x="296" y="920"/>
                  </a:lnTo>
                  <a:lnTo>
                    <a:pt x="312" y="937"/>
                  </a:lnTo>
                  <a:lnTo>
                    <a:pt x="285" y="969"/>
                  </a:lnTo>
                  <a:lnTo>
                    <a:pt x="281" y="967"/>
                  </a:lnTo>
                  <a:lnTo>
                    <a:pt x="277" y="965"/>
                  </a:lnTo>
                  <a:lnTo>
                    <a:pt x="268" y="962"/>
                  </a:lnTo>
                  <a:lnTo>
                    <a:pt x="258" y="960"/>
                  </a:lnTo>
                  <a:lnTo>
                    <a:pt x="245" y="956"/>
                  </a:lnTo>
                  <a:lnTo>
                    <a:pt x="234" y="956"/>
                  </a:lnTo>
                  <a:lnTo>
                    <a:pt x="222" y="958"/>
                  </a:lnTo>
                  <a:lnTo>
                    <a:pt x="211" y="963"/>
                  </a:lnTo>
                  <a:lnTo>
                    <a:pt x="199" y="967"/>
                  </a:lnTo>
                  <a:lnTo>
                    <a:pt x="188" y="977"/>
                  </a:lnTo>
                  <a:lnTo>
                    <a:pt x="179" y="984"/>
                  </a:lnTo>
                  <a:lnTo>
                    <a:pt x="173" y="996"/>
                  </a:lnTo>
                  <a:lnTo>
                    <a:pt x="161" y="1013"/>
                  </a:lnTo>
                  <a:lnTo>
                    <a:pt x="160" y="1022"/>
                  </a:lnTo>
                  <a:lnTo>
                    <a:pt x="154" y="1019"/>
                  </a:lnTo>
                  <a:lnTo>
                    <a:pt x="144" y="1009"/>
                  </a:lnTo>
                  <a:lnTo>
                    <a:pt x="127" y="994"/>
                  </a:lnTo>
                  <a:lnTo>
                    <a:pt x="110" y="979"/>
                  </a:lnTo>
                  <a:lnTo>
                    <a:pt x="99" y="967"/>
                  </a:lnTo>
                  <a:lnTo>
                    <a:pt x="89" y="956"/>
                  </a:lnTo>
                  <a:lnTo>
                    <a:pt x="78" y="944"/>
                  </a:lnTo>
                  <a:lnTo>
                    <a:pt x="68" y="933"/>
                  </a:lnTo>
                  <a:lnTo>
                    <a:pt x="57" y="920"/>
                  </a:lnTo>
                  <a:lnTo>
                    <a:pt x="47" y="908"/>
                  </a:lnTo>
                  <a:lnTo>
                    <a:pt x="38" y="897"/>
                  </a:lnTo>
                  <a:lnTo>
                    <a:pt x="32" y="886"/>
                  </a:lnTo>
                  <a:lnTo>
                    <a:pt x="23" y="872"/>
                  </a:lnTo>
                  <a:lnTo>
                    <a:pt x="17" y="859"/>
                  </a:lnTo>
                  <a:lnTo>
                    <a:pt x="11" y="846"/>
                  </a:lnTo>
                  <a:lnTo>
                    <a:pt x="9" y="834"/>
                  </a:lnTo>
                  <a:lnTo>
                    <a:pt x="4" y="823"/>
                  </a:lnTo>
                  <a:lnTo>
                    <a:pt x="2" y="811"/>
                  </a:lnTo>
                  <a:lnTo>
                    <a:pt x="2" y="802"/>
                  </a:lnTo>
                  <a:lnTo>
                    <a:pt x="2" y="794"/>
                  </a:lnTo>
                  <a:lnTo>
                    <a:pt x="0" y="775"/>
                  </a:lnTo>
                  <a:lnTo>
                    <a:pt x="2" y="764"/>
                  </a:lnTo>
                  <a:lnTo>
                    <a:pt x="2" y="756"/>
                  </a:lnTo>
                  <a:lnTo>
                    <a:pt x="4" y="754"/>
                  </a:lnTo>
                  <a:lnTo>
                    <a:pt x="4" y="752"/>
                  </a:lnTo>
                  <a:lnTo>
                    <a:pt x="9" y="747"/>
                  </a:lnTo>
                  <a:lnTo>
                    <a:pt x="15" y="739"/>
                  </a:lnTo>
                  <a:lnTo>
                    <a:pt x="26" y="728"/>
                  </a:lnTo>
                  <a:lnTo>
                    <a:pt x="38" y="711"/>
                  </a:lnTo>
                  <a:lnTo>
                    <a:pt x="49" y="693"/>
                  </a:lnTo>
                  <a:lnTo>
                    <a:pt x="55" y="682"/>
                  </a:lnTo>
                  <a:lnTo>
                    <a:pt x="61" y="671"/>
                  </a:lnTo>
                  <a:lnTo>
                    <a:pt x="66" y="657"/>
                  </a:lnTo>
                  <a:lnTo>
                    <a:pt x="72" y="646"/>
                  </a:lnTo>
                  <a:lnTo>
                    <a:pt x="74" y="629"/>
                  </a:lnTo>
                  <a:lnTo>
                    <a:pt x="78" y="614"/>
                  </a:lnTo>
                  <a:lnTo>
                    <a:pt x="82" y="597"/>
                  </a:lnTo>
                  <a:lnTo>
                    <a:pt x="85" y="581"/>
                  </a:lnTo>
                  <a:lnTo>
                    <a:pt x="87" y="564"/>
                  </a:lnTo>
                  <a:lnTo>
                    <a:pt x="89" y="547"/>
                  </a:lnTo>
                  <a:lnTo>
                    <a:pt x="91" y="530"/>
                  </a:lnTo>
                  <a:lnTo>
                    <a:pt x="95" y="517"/>
                  </a:lnTo>
                  <a:lnTo>
                    <a:pt x="95" y="500"/>
                  </a:lnTo>
                  <a:lnTo>
                    <a:pt x="97" y="486"/>
                  </a:lnTo>
                  <a:lnTo>
                    <a:pt x="99" y="473"/>
                  </a:lnTo>
                  <a:lnTo>
                    <a:pt x="101" y="463"/>
                  </a:lnTo>
                  <a:lnTo>
                    <a:pt x="101" y="448"/>
                  </a:lnTo>
                  <a:lnTo>
                    <a:pt x="103" y="444"/>
                  </a:lnTo>
                  <a:lnTo>
                    <a:pt x="123" y="359"/>
                  </a:lnTo>
                  <a:lnTo>
                    <a:pt x="118" y="355"/>
                  </a:lnTo>
                  <a:lnTo>
                    <a:pt x="108" y="349"/>
                  </a:lnTo>
                  <a:lnTo>
                    <a:pt x="99" y="340"/>
                  </a:lnTo>
                  <a:lnTo>
                    <a:pt x="95" y="330"/>
                  </a:lnTo>
                  <a:lnTo>
                    <a:pt x="97" y="315"/>
                  </a:lnTo>
                  <a:lnTo>
                    <a:pt x="106" y="300"/>
                  </a:lnTo>
                  <a:lnTo>
                    <a:pt x="114" y="283"/>
                  </a:lnTo>
                  <a:lnTo>
                    <a:pt x="120" y="270"/>
                  </a:lnTo>
                  <a:lnTo>
                    <a:pt x="114" y="260"/>
                  </a:lnTo>
                  <a:lnTo>
                    <a:pt x="103" y="252"/>
                  </a:lnTo>
                  <a:lnTo>
                    <a:pt x="87" y="243"/>
                  </a:lnTo>
                  <a:lnTo>
                    <a:pt x="74" y="233"/>
                  </a:lnTo>
                  <a:lnTo>
                    <a:pt x="65" y="218"/>
                  </a:lnTo>
                  <a:lnTo>
                    <a:pt x="59" y="205"/>
                  </a:lnTo>
                  <a:lnTo>
                    <a:pt x="55" y="193"/>
                  </a:lnTo>
                  <a:lnTo>
                    <a:pt x="55" y="190"/>
                  </a:lnTo>
                  <a:lnTo>
                    <a:pt x="55" y="19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1" name="Freeform 225">
              <a:extLst>
                <a:ext uri="{FF2B5EF4-FFF2-40B4-BE49-F238E27FC236}">
                  <a16:creationId xmlns:a16="http://schemas.microsoft.com/office/drawing/2014/main" id="{F659B7E6-EB58-2D47-9BBD-9EBBED9B1FC0}"/>
                </a:ext>
              </a:extLst>
            </p:cNvPr>
            <p:cNvSpPr>
              <a:spLocks/>
            </p:cNvSpPr>
            <p:nvPr/>
          </p:nvSpPr>
          <p:spPr bwMode="auto">
            <a:xfrm>
              <a:off x="4243" y="2544"/>
              <a:ext cx="62" cy="47"/>
            </a:xfrm>
            <a:custGeom>
              <a:avLst/>
              <a:gdLst>
                <a:gd name="T0" fmla="*/ 10 w 126"/>
                <a:gd name="T1" fmla="*/ 28 h 95"/>
                <a:gd name="T2" fmla="*/ 16 w 126"/>
                <a:gd name="T3" fmla="*/ 25 h 95"/>
                <a:gd name="T4" fmla="*/ 33 w 126"/>
                <a:gd name="T5" fmla="*/ 15 h 95"/>
                <a:gd name="T6" fmla="*/ 42 w 126"/>
                <a:gd name="T7" fmla="*/ 9 h 95"/>
                <a:gd name="T8" fmla="*/ 54 w 126"/>
                <a:gd name="T9" fmla="*/ 6 h 95"/>
                <a:gd name="T10" fmla="*/ 65 w 126"/>
                <a:gd name="T11" fmla="*/ 4 h 95"/>
                <a:gd name="T12" fmla="*/ 78 w 126"/>
                <a:gd name="T13" fmla="*/ 4 h 95"/>
                <a:gd name="T14" fmla="*/ 88 w 126"/>
                <a:gd name="T15" fmla="*/ 0 h 95"/>
                <a:gd name="T16" fmla="*/ 97 w 126"/>
                <a:gd name="T17" fmla="*/ 0 h 95"/>
                <a:gd name="T18" fmla="*/ 105 w 126"/>
                <a:gd name="T19" fmla="*/ 2 h 95"/>
                <a:gd name="T20" fmla="*/ 113 w 126"/>
                <a:gd name="T21" fmla="*/ 4 h 95"/>
                <a:gd name="T22" fmla="*/ 122 w 126"/>
                <a:gd name="T23" fmla="*/ 6 h 95"/>
                <a:gd name="T24" fmla="*/ 126 w 126"/>
                <a:gd name="T25" fmla="*/ 9 h 95"/>
                <a:gd name="T26" fmla="*/ 120 w 126"/>
                <a:gd name="T27" fmla="*/ 9 h 95"/>
                <a:gd name="T28" fmla="*/ 111 w 126"/>
                <a:gd name="T29" fmla="*/ 17 h 95"/>
                <a:gd name="T30" fmla="*/ 101 w 126"/>
                <a:gd name="T31" fmla="*/ 25 h 95"/>
                <a:gd name="T32" fmla="*/ 97 w 126"/>
                <a:gd name="T33" fmla="*/ 38 h 95"/>
                <a:gd name="T34" fmla="*/ 101 w 126"/>
                <a:gd name="T35" fmla="*/ 51 h 95"/>
                <a:gd name="T36" fmla="*/ 111 w 126"/>
                <a:gd name="T37" fmla="*/ 65 h 95"/>
                <a:gd name="T38" fmla="*/ 120 w 126"/>
                <a:gd name="T39" fmla="*/ 74 h 95"/>
                <a:gd name="T40" fmla="*/ 126 w 126"/>
                <a:gd name="T41" fmla="*/ 80 h 95"/>
                <a:gd name="T42" fmla="*/ 122 w 126"/>
                <a:gd name="T43" fmla="*/ 82 h 95"/>
                <a:gd name="T44" fmla="*/ 113 w 126"/>
                <a:gd name="T45" fmla="*/ 87 h 95"/>
                <a:gd name="T46" fmla="*/ 105 w 126"/>
                <a:gd name="T47" fmla="*/ 89 h 95"/>
                <a:gd name="T48" fmla="*/ 97 w 126"/>
                <a:gd name="T49" fmla="*/ 91 h 95"/>
                <a:gd name="T50" fmla="*/ 88 w 126"/>
                <a:gd name="T51" fmla="*/ 93 h 95"/>
                <a:gd name="T52" fmla="*/ 78 w 126"/>
                <a:gd name="T53" fmla="*/ 95 h 95"/>
                <a:gd name="T54" fmla="*/ 63 w 126"/>
                <a:gd name="T55" fmla="*/ 91 h 95"/>
                <a:gd name="T56" fmla="*/ 52 w 126"/>
                <a:gd name="T57" fmla="*/ 89 h 95"/>
                <a:gd name="T58" fmla="*/ 39 w 126"/>
                <a:gd name="T59" fmla="*/ 85 h 95"/>
                <a:gd name="T60" fmla="*/ 27 w 126"/>
                <a:gd name="T61" fmla="*/ 82 h 95"/>
                <a:gd name="T62" fmla="*/ 16 w 126"/>
                <a:gd name="T63" fmla="*/ 76 h 95"/>
                <a:gd name="T64" fmla="*/ 8 w 126"/>
                <a:gd name="T65" fmla="*/ 74 h 95"/>
                <a:gd name="T66" fmla="*/ 0 w 126"/>
                <a:gd name="T67" fmla="*/ 72 h 95"/>
                <a:gd name="T68" fmla="*/ 10 w 126"/>
                <a:gd name="T69" fmla="*/ 28 h 95"/>
                <a:gd name="T70" fmla="*/ 10 w 126"/>
                <a:gd name="T71" fmla="*/ 2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95">
                  <a:moveTo>
                    <a:pt x="10" y="28"/>
                  </a:moveTo>
                  <a:lnTo>
                    <a:pt x="16" y="25"/>
                  </a:lnTo>
                  <a:lnTo>
                    <a:pt x="33" y="15"/>
                  </a:lnTo>
                  <a:lnTo>
                    <a:pt x="42" y="9"/>
                  </a:lnTo>
                  <a:lnTo>
                    <a:pt x="54" y="6"/>
                  </a:lnTo>
                  <a:lnTo>
                    <a:pt x="65" y="4"/>
                  </a:lnTo>
                  <a:lnTo>
                    <a:pt x="78" y="4"/>
                  </a:lnTo>
                  <a:lnTo>
                    <a:pt x="88" y="0"/>
                  </a:lnTo>
                  <a:lnTo>
                    <a:pt x="97" y="0"/>
                  </a:lnTo>
                  <a:lnTo>
                    <a:pt x="105" y="2"/>
                  </a:lnTo>
                  <a:lnTo>
                    <a:pt x="113" y="4"/>
                  </a:lnTo>
                  <a:lnTo>
                    <a:pt x="122" y="6"/>
                  </a:lnTo>
                  <a:lnTo>
                    <a:pt x="126" y="9"/>
                  </a:lnTo>
                  <a:lnTo>
                    <a:pt x="120" y="9"/>
                  </a:lnTo>
                  <a:lnTo>
                    <a:pt x="111" y="17"/>
                  </a:lnTo>
                  <a:lnTo>
                    <a:pt x="101" y="25"/>
                  </a:lnTo>
                  <a:lnTo>
                    <a:pt x="97" y="38"/>
                  </a:lnTo>
                  <a:lnTo>
                    <a:pt x="101" y="51"/>
                  </a:lnTo>
                  <a:lnTo>
                    <a:pt x="111" y="65"/>
                  </a:lnTo>
                  <a:lnTo>
                    <a:pt x="120" y="74"/>
                  </a:lnTo>
                  <a:lnTo>
                    <a:pt x="126" y="80"/>
                  </a:lnTo>
                  <a:lnTo>
                    <a:pt x="122" y="82"/>
                  </a:lnTo>
                  <a:lnTo>
                    <a:pt x="113" y="87"/>
                  </a:lnTo>
                  <a:lnTo>
                    <a:pt x="105" y="89"/>
                  </a:lnTo>
                  <a:lnTo>
                    <a:pt x="97" y="91"/>
                  </a:lnTo>
                  <a:lnTo>
                    <a:pt x="88" y="93"/>
                  </a:lnTo>
                  <a:lnTo>
                    <a:pt x="78" y="95"/>
                  </a:lnTo>
                  <a:lnTo>
                    <a:pt x="63" y="91"/>
                  </a:lnTo>
                  <a:lnTo>
                    <a:pt x="52" y="89"/>
                  </a:lnTo>
                  <a:lnTo>
                    <a:pt x="39" y="85"/>
                  </a:lnTo>
                  <a:lnTo>
                    <a:pt x="27" y="82"/>
                  </a:lnTo>
                  <a:lnTo>
                    <a:pt x="16" y="76"/>
                  </a:lnTo>
                  <a:lnTo>
                    <a:pt x="8" y="74"/>
                  </a:lnTo>
                  <a:lnTo>
                    <a:pt x="0" y="72"/>
                  </a:lnTo>
                  <a:lnTo>
                    <a:pt x="10" y="28"/>
                  </a:lnTo>
                  <a:lnTo>
                    <a:pt x="10" y="28"/>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2" name="Freeform 226">
              <a:extLst>
                <a:ext uri="{FF2B5EF4-FFF2-40B4-BE49-F238E27FC236}">
                  <a16:creationId xmlns:a16="http://schemas.microsoft.com/office/drawing/2014/main" id="{4696E71E-DCBE-3C4E-8D5C-7113DCDFC1C7}"/>
                </a:ext>
              </a:extLst>
            </p:cNvPr>
            <p:cNvSpPr>
              <a:spLocks/>
            </p:cNvSpPr>
            <p:nvPr/>
          </p:nvSpPr>
          <p:spPr bwMode="auto">
            <a:xfrm>
              <a:off x="4133" y="2695"/>
              <a:ext cx="93" cy="40"/>
            </a:xfrm>
            <a:custGeom>
              <a:avLst/>
              <a:gdLst>
                <a:gd name="T0" fmla="*/ 0 w 184"/>
                <a:gd name="T1" fmla="*/ 0 h 80"/>
                <a:gd name="T2" fmla="*/ 70 w 184"/>
                <a:gd name="T3" fmla="*/ 10 h 80"/>
                <a:gd name="T4" fmla="*/ 103 w 184"/>
                <a:gd name="T5" fmla="*/ 33 h 80"/>
                <a:gd name="T6" fmla="*/ 184 w 184"/>
                <a:gd name="T7" fmla="*/ 52 h 80"/>
                <a:gd name="T8" fmla="*/ 104 w 184"/>
                <a:gd name="T9" fmla="*/ 80 h 80"/>
                <a:gd name="T10" fmla="*/ 99 w 184"/>
                <a:gd name="T11" fmla="*/ 78 h 80"/>
                <a:gd name="T12" fmla="*/ 85 w 184"/>
                <a:gd name="T13" fmla="*/ 74 h 80"/>
                <a:gd name="T14" fmla="*/ 66 w 184"/>
                <a:gd name="T15" fmla="*/ 67 h 80"/>
                <a:gd name="T16" fmla="*/ 47 w 184"/>
                <a:gd name="T17" fmla="*/ 55 h 80"/>
                <a:gd name="T18" fmla="*/ 28 w 184"/>
                <a:gd name="T19" fmla="*/ 36 h 80"/>
                <a:gd name="T20" fmla="*/ 15 w 184"/>
                <a:gd name="T21" fmla="*/ 19 h 80"/>
                <a:gd name="T22" fmla="*/ 4 w 184"/>
                <a:gd name="T23" fmla="*/ 4 h 80"/>
                <a:gd name="T24" fmla="*/ 0 w 184"/>
                <a:gd name="T25" fmla="*/ 0 h 80"/>
                <a:gd name="T26" fmla="*/ 0 w 18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80">
                  <a:moveTo>
                    <a:pt x="0" y="0"/>
                  </a:moveTo>
                  <a:lnTo>
                    <a:pt x="70" y="10"/>
                  </a:lnTo>
                  <a:lnTo>
                    <a:pt x="103" y="33"/>
                  </a:lnTo>
                  <a:lnTo>
                    <a:pt x="184" y="52"/>
                  </a:lnTo>
                  <a:lnTo>
                    <a:pt x="104" y="80"/>
                  </a:lnTo>
                  <a:lnTo>
                    <a:pt x="99" y="78"/>
                  </a:lnTo>
                  <a:lnTo>
                    <a:pt x="85" y="74"/>
                  </a:lnTo>
                  <a:lnTo>
                    <a:pt x="66" y="67"/>
                  </a:lnTo>
                  <a:lnTo>
                    <a:pt x="47" y="55"/>
                  </a:lnTo>
                  <a:lnTo>
                    <a:pt x="28" y="36"/>
                  </a:lnTo>
                  <a:lnTo>
                    <a:pt x="15" y="19"/>
                  </a:lnTo>
                  <a:lnTo>
                    <a:pt x="4" y="4"/>
                  </a:lnTo>
                  <a:lnTo>
                    <a:pt x="0" y="0"/>
                  </a:lnTo>
                  <a:lnTo>
                    <a:pt x="0"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3" name="Freeform 227">
              <a:extLst>
                <a:ext uri="{FF2B5EF4-FFF2-40B4-BE49-F238E27FC236}">
                  <a16:creationId xmlns:a16="http://schemas.microsoft.com/office/drawing/2014/main" id="{D0C1191F-8151-874E-B320-BBF000D0775C}"/>
                </a:ext>
              </a:extLst>
            </p:cNvPr>
            <p:cNvSpPr>
              <a:spLocks/>
            </p:cNvSpPr>
            <p:nvPr/>
          </p:nvSpPr>
          <p:spPr bwMode="auto">
            <a:xfrm>
              <a:off x="4013" y="2244"/>
              <a:ext cx="352" cy="266"/>
            </a:xfrm>
            <a:custGeom>
              <a:avLst/>
              <a:gdLst>
                <a:gd name="T0" fmla="*/ 349 w 705"/>
                <a:gd name="T1" fmla="*/ 274 h 532"/>
                <a:gd name="T2" fmla="*/ 389 w 705"/>
                <a:gd name="T3" fmla="*/ 308 h 532"/>
                <a:gd name="T4" fmla="*/ 423 w 705"/>
                <a:gd name="T5" fmla="*/ 333 h 532"/>
                <a:gd name="T6" fmla="*/ 461 w 705"/>
                <a:gd name="T7" fmla="*/ 354 h 532"/>
                <a:gd name="T8" fmla="*/ 501 w 705"/>
                <a:gd name="T9" fmla="*/ 365 h 532"/>
                <a:gd name="T10" fmla="*/ 539 w 705"/>
                <a:gd name="T11" fmla="*/ 365 h 532"/>
                <a:gd name="T12" fmla="*/ 575 w 705"/>
                <a:gd name="T13" fmla="*/ 365 h 532"/>
                <a:gd name="T14" fmla="*/ 619 w 705"/>
                <a:gd name="T15" fmla="*/ 354 h 532"/>
                <a:gd name="T16" fmla="*/ 636 w 705"/>
                <a:gd name="T17" fmla="*/ 527 h 532"/>
                <a:gd name="T18" fmla="*/ 659 w 705"/>
                <a:gd name="T19" fmla="*/ 483 h 532"/>
                <a:gd name="T20" fmla="*/ 670 w 705"/>
                <a:gd name="T21" fmla="*/ 449 h 532"/>
                <a:gd name="T22" fmla="*/ 695 w 705"/>
                <a:gd name="T23" fmla="*/ 399 h 532"/>
                <a:gd name="T24" fmla="*/ 703 w 705"/>
                <a:gd name="T25" fmla="*/ 344 h 532"/>
                <a:gd name="T26" fmla="*/ 703 w 705"/>
                <a:gd name="T27" fmla="*/ 291 h 532"/>
                <a:gd name="T28" fmla="*/ 684 w 705"/>
                <a:gd name="T29" fmla="*/ 249 h 532"/>
                <a:gd name="T30" fmla="*/ 655 w 705"/>
                <a:gd name="T31" fmla="*/ 232 h 532"/>
                <a:gd name="T32" fmla="*/ 632 w 705"/>
                <a:gd name="T33" fmla="*/ 224 h 532"/>
                <a:gd name="T34" fmla="*/ 619 w 705"/>
                <a:gd name="T35" fmla="*/ 194 h 532"/>
                <a:gd name="T36" fmla="*/ 596 w 705"/>
                <a:gd name="T37" fmla="*/ 145 h 532"/>
                <a:gd name="T38" fmla="*/ 564 w 705"/>
                <a:gd name="T39" fmla="*/ 99 h 532"/>
                <a:gd name="T40" fmla="*/ 517 w 705"/>
                <a:gd name="T41" fmla="*/ 57 h 532"/>
                <a:gd name="T42" fmla="*/ 479 w 705"/>
                <a:gd name="T43" fmla="*/ 34 h 532"/>
                <a:gd name="T44" fmla="*/ 444 w 705"/>
                <a:gd name="T45" fmla="*/ 23 h 532"/>
                <a:gd name="T46" fmla="*/ 406 w 705"/>
                <a:gd name="T47" fmla="*/ 15 h 532"/>
                <a:gd name="T48" fmla="*/ 368 w 705"/>
                <a:gd name="T49" fmla="*/ 10 h 532"/>
                <a:gd name="T50" fmla="*/ 330 w 705"/>
                <a:gd name="T51" fmla="*/ 6 h 532"/>
                <a:gd name="T52" fmla="*/ 287 w 705"/>
                <a:gd name="T53" fmla="*/ 6 h 532"/>
                <a:gd name="T54" fmla="*/ 239 w 705"/>
                <a:gd name="T55" fmla="*/ 2 h 532"/>
                <a:gd name="T56" fmla="*/ 203 w 705"/>
                <a:gd name="T57" fmla="*/ 4 h 532"/>
                <a:gd name="T58" fmla="*/ 167 w 705"/>
                <a:gd name="T59" fmla="*/ 27 h 532"/>
                <a:gd name="T60" fmla="*/ 131 w 705"/>
                <a:gd name="T61" fmla="*/ 57 h 532"/>
                <a:gd name="T62" fmla="*/ 104 w 705"/>
                <a:gd name="T63" fmla="*/ 61 h 532"/>
                <a:gd name="T64" fmla="*/ 70 w 705"/>
                <a:gd name="T65" fmla="*/ 67 h 532"/>
                <a:gd name="T66" fmla="*/ 38 w 705"/>
                <a:gd name="T67" fmla="*/ 93 h 532"/>
                <a:gd name="T68" fmla="*/ 17 w 705"/>
                <a:gd name="T69" fmla="*/ 131 h 532"/>
                <a:gd name="T70" fmla="*/ 9 w 705"/>
                <a:gd name="T71" fmla="*/ 162 h 532"/>
                <a:gd name="T72" fmla="*/ 3 w 705"/>
                <a:gd name="T73" fmla="*/ 194 h 532"/>
                <a:gd name="T74" fmla="*/ 0 w 705"/>
                <a:gd name="T75" fmla="*/ 226 h 532"/>
                <a:gd name="T76" fmla="*/ 0 w 705"/>
                <a:gd name="T77" fmla="*/ 257 h 532"/>
                <a:gd name="T78" fmla="*/ 3 w 705"/>
                <a:gd name="T79" fmla="*/ 289 h 532"/>
                <a:gd name="T80" fmla="*/ 7 w 705"/>
                <a:gd name="T81" fmla="*/ 327 h 532"/>
                <a:gd name="T82" fmla="*/ 24 w 705"/>
                <a:gd name="T83" fmla="*/ 320 h 532"/>
                <a:gd name="T84" fmla="*/ 70 w 705"/>
                <a:gd name="T85" fmla="*/ 325 h 532"/>
                <a:gd name="T86" fmla="*/ 95 w 705"/>
                <a:gd name="T87" fmla="*/ 361 h 532"/>
                <a:gd name="T88" fmla="*/ 190 w 705"/>
                <a:gd name="T89" fmla="*/ 354 h 532"/>
                <a:gd name="T90" fmla="*/ 220 w 705"/>
                <a:gd name="T91" fmla="*/ 335 h 532"/>
                <a:gd name="T92" fmla="*/ 254 w 705"/>
                <a:gd name="T93" fmla="*/ 340 h 532"/>
                <a:gd name="T94" fmla="*/ 287 w 705"/>
                <a:gd name="T95" fmla="*/ 327 h 532"/>
                <a:gd name="T96" fmla="*/ 317 w 705"/>
                <a:gd name="T97" fmla="*/ 293 h 532"/>
                <a:gd name="T98" fmla="*/ 334 w 705"/>
                <a:gd name="T99" fmla="*/ 26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5" h="532">
                  <a:moveTo>
                    <a:pt x="338" y="263"/>
                  </a:moveTo>
                  <a:lnTo>
                    <a:pt x="340" y="264"/>
                  </a:lnTo>
                  <a:lnTo>
                    <a:pt x="349" y="274"/>
                  </a:lnTo>
                  <a:lnTo>
                    <a:pt x="361" y="285"/>
                  </a:lnTo>
                  <a:lnTo>
                    <a:pt x="380" y="302"/>
                  </a:lnTo>
                  <a:lnTo>
                    <a:pt x="389" y="308"/>
                  </a:lnTo>
                  <a:lnTo>
                    <a:pt x="401" y="318"/>
                  </a:lnTo>
                  <a:lnTo>
                    <a:pt x="412" y="323"/>
                  </a:lnTo>
                  <a:lnTo>
                    <a:pt x="423" y="333"/>
                  </a:lnTo>
                  <a:lnTo>
                    <a:pt x="435" y="340"/>
                  </a:lnTo>
                  <a:lnTo>
                    <a:pt x="448" y="348"/>
                  </a:lnTo>
                  <a:lnTo>
                    <a:pt x="461" y="354"/>
                  </a:lnTo>
                  <a:lnTo>
                    <a:pt x="477" y="359"/>
                  </a:lnTo>
                  <a:lnTo>
                    <a:pt x="488" y="361"/>
                  </a:lnTo>
                  <a:lnTo>
                    <a:pt x="501" y="365"/>
                  </a:lnTo>
                  <a:lnTo>
                    <a:pt x="515" y="365"/>
                  </a:lnTo>
                  <a:lnTo>
                    <a:pt x="528" y="367"/>
                  </a:lnTo>
                  <a:lnTo>
                    <a:pt x="539" y="365"/>
                  </a:lnTo>
                  <a:lnTo>
                    <a:pt x="553" y="365"/>
                  </a:lnTo>
                  <a:lnTo>
                    <a:pt x="564" y="365"/>
                  </a:lnTo>
                  <a:lnTo>
                    <a:pt x="575" y="365"/>
                  </a:lnTo>
                  <a:lnTo>
                    <a:pt x="593" y="359"/>
                  </a:lnTo>
                  <a:lnTo>
                    <a:pt x="610" y="356"/>
                  </a:lnTo>
                  <a:lnTo>
                    <a:pt x="619" y="354"/>
                  </a:lnTo>
                  <a:lnTo>
                    <a:pt x="623" y="354"/>
                  </a:lnTo>
                  <a:lnTo>
                    <a:pt x="636" y="532"/>
                  </a:lnTo>
                  <a:lnTo>
                    <a:pt x="636" y="527"/>
                  </a:lnTo>
                  <a:lnTo>
                    <a:pt x="642" y="517"/>
                  </a:lnTo>
                  <a:lnTo>
                    <a:pt x="648" y="500"/>
                  </a:lnTo>
                  <a:lnTo>
                    <a:pt x="659" y="483"/>
                  </a:lnTo>
                  <a:lnTo>
                    <a:pt x="661" y="472"/>
                  </a:lnTo>
                  <a:lnTo>
                    <a:pt x="669" y="460"/>
                  </a:lnTo>
                  <a:lnTo>
                    <a:pt x="670" y="449"/>
                  </a:lnTo>
                  <a:lnTo>
                    <a:pt x="676" y="437"/>
                  </a:lnTo>
                  <a:lnTo>
                    <a:pt x="686" y="416"/>
                  </a:lnTo>
                  <a:lnTo>
                    <a:pt x="695" y="399"/>
                  </a:lnTo>
                  <a:lnTo>
                    <a:pt x="697" y="380"/>
                  </a:lnTo>
                  <a:lnTo>
                    <a:pt x="703" y="363"/>
                  </a:lnTo>
                  <a:lnTo>
                    <a:pt x="703" y="344"/>
                  </a:lnTo>
                  <a:lnTo>
                    <a:pt x="705" y="327"/>
                  </a:lnTo>
                  <a:lnTo>
                    <a:pt x="703" y="308"/>
                  </a:lnTo>
                  <a:lnTo>
                    <a:pt x="703" y="291"/>
                  </a:lnTo>
                  <a:lnTo>
                    <a:pt x="695" y="274"/>
                  </a:lnTo>
                  <a:lnTo>
                    <a:pt x="693" y="263"/>
                  </a:lnTo>
                  <a:lnTo>
                    <a:pt x="684" y="249"/>
                  </a:lnTo>
                  <a:lnTo>
                    <a:pt x="674" y="242"/>
                  </a:lnTo>
                  <a:lnTo>
                    <a:pt x="665" y="236"/>
                  </a:lnTo>
                  <a:lnTo>
                    <a:pt x="655" y="232"/>
                  </a:lnTo>
                  <a:lnTo>
                    <a:pt x="640" y="228"/>
                  </a:lnTo>
                  <a:lnTo>
                    <a:pt x="632" y="228"/>
                  </a:lnTo>
                  <a:lnTo>
                    <a:pt x="632" y="224"/>
                  </a:lnTo>
                  <a:lnTo>
                    <a:pt x="629" y="217"/>
                  </a:lnTo>
                  <a:lnTo>
                    <a:pt x="623" y="205"/>
                  </a:lnTo>
                  <a:lnTo>
                    <a:pt x="619" y="194"/>
                  </a:lnTo>
                  <a:lnTo>
                    <a:pt x="612" y="177"/>
                  </a:lnTo>
                  <a:lnTo>
                    <a:pt x="604" y="162"/>
                  </a:lnTo>
                  <a:lnTo>
                    <a:pt x="596" y="145"/>
                  </a:lnTo>
                  <a:lnTo>
                    <a:pt x="589" y="131"/>
                  </a:lnTo>
                  <a:lnTo>
                    <a:pt x="575" y="114"/>
                  </a:lnTo>
                  <a:lnTo>
                    <a:pt x="564" y="99"/>
                  </a:lnTo>
                  <a:lnTo>
                    <a:pt x="551" y="84"/>
                  </a:lnTo>
                  <a:lnTo>
                    <a:pt x="536" y="70"/>
                  </a:lnTo>
                  <a:lnTo>
                    <a:pt x="517" y="57"/>
                  </a:lnTo>
                  <a:lnTo>
                    <a:pt x="499" y="46"/>
                  </a:lnTo>
                  <a:lnTo>
                    <a:pt x="488" y="40"/>
                  </a:lnTo>
                  <a:lnTo>
                    <a:pt x="479" y="34"/>
                  </a:lnTo>
                  <a:lnTo>
                    <a:pt x="467" y="31"/>
                  </a:lnTo>
                  <a:lnTo>
                    <a:pt x="458" y="29"/>
                  </a:lnTo>
                  <a:lnTo>
                    <a:pt x="444" y="23"/>
                  </a:lnTo>
                  <a:lnTo>
                    <a:pt x="431" y="19"/>
                  </a:lnTo>
                  <a:lnTo>
                    <a:pt x="418" y="15"/>
                  </a:lnTo>
                  <a:lnTo>
                    <a:pt x="406" y="15"/>
                  </a:lnTo>
                  <a:lnTo>
                    <a:pt x="393" y="12"/>
                  </a:lnTo>
                  <a:lnTo>
                    <a:pt x="380" y="10"/>
                  </a:lnTo>
                  <a:lnTo>
                    <a:pt x="368" y="10"/>
                  </a:lnTo>
                  <a:lnTo>
                    <a:pt x="357" y="10"/>
                  </a:lnTo>
                  <a:lnTo>
                    <a:pt x="344" y="8"/>
                  </a:lnTo>
                  <a:lnTo>
                    <a:pt x="330" y="6"/>
                  </a:lnTo>
                  <a:lnTo>
                    <a:pt x="319" y="6"/>
                  </a:lnTo>
                  <a:lnTo>
                    <a:pt x="307" y="6"/>
                  </a:lnTo>
                  <a:lnTo>
                    <a:pt x="287" y="6"/>
                  </a:lnTo>
                  <a:lnTo>
                    <a:pt x="269" y="6"/>
                  </a:lnTo>
                  <a:lnTo>
                    <a:pt x="252" y="2"/>
                  </a:lnTo>
                  <a:lnTo>
                    <a:pt x="239" y="2"/>
                  </a:lnTo>
                  <a:lnTo>
                    <a:pt x="228" y="0"/>
                  </a:lnTo>
                  <a:lnTo>
                    <a:pt x="220" y="0"/>
                  </a:lnTo>
                  <a:lnTo>
                    <a:pt x="203" y="4"/>
                  </a:lnTo>
                  <a:lnTo>
                    <a:pt x="186" y="13"/>
                  </a:lnTo>
                  <a:lnTo>
                    <a:pt x="176" y="19"/>
                  </a:lnTo>
                  <a:lnTo>
                    <a:pt x="167" y="27"/>
                  </a:lnTo>
                  <a:lnTo>
                    <a:pt x="155" y="34"/>
                  </a:lnTo>
                  <a:lnTo>
                    <a:pt x="148" y="44"/>
                  </a:lnTo>
                  <a:lnTo>
                    <a:pt x="131" y="57"/>
                  </a:lnTo>
                  <a:lnTo>
                    <a:pt x="127" y="65"/>
                  </a:lnTo>
                  <a:lnTo>
                    <a:pt x="119" y="63"/>
                  </a:lnTo>
                  <a:lnTo>
                    <a:pt x="104" y="61"/>
                  </a:lnTo>
                  <a:lnTo>
                    <a:pt x="93" y="61"/>
                  </a:lnTo>
                  <a:lnTo>
                    <a:pt x="81" y="63"/>
                  </a:lnTo>
                  <a:lnTo>
                    <a:pt x="70" y="67"/>
                  </a:lnTo>
                  <a:lnTo>
                    <a:pt x="60" y="74"/>
                  </a:lnTo>
                  <a:lnTo>
                    <a:pt x="49" y="82"/>
                  </a:lnTo>
                  <a:lnTo>
                    <a:pt x="38" y="93"/>
                  </a:lnTo>
                  <a:lnTo>
                    <a:pt x="28" y="107"/>
                  </a:lnTo>
                  <a:lnTo>
                    <a:pt x="22" y="124"/>
                  </a:lnTo>
                  <a:lnTo>
                    <a:pt x="17" y="131"/>
                  </a:lnTo>
                  <a:lnTo>
                    <a:pt x="15" y="141"/>
                  </a:lnTo>
                  <a:lnTo>
                    <a:pt x="11" y="150"/>
                  </a:lnTo>
                  <a:lnTo>
                    <a:pt x="9" y="162"/>
                  </a:lnTo>
                  <a:lnTo>
                    <a:pt x="5" y="171"/>
                  </a:lnTo>
                  <a:lnTo>
                    <a:pt x="3" y="183"/>
                  </a:lnTo>
                  <a:lnTo>
                    <a:pt x="3" y="194"/>
                  </a:lnTo>
                  <a:lnTo>
                    <a:pt x="3" y="205"/>
                  </a:lnTo>
                  <a:lnTo>
                    <a:pt x="1" y="215"/>
                  </a:lnTo>
                  <a:lnTo>
                    <a:pt x="0" y="226"/>
                  </a:lnTo>
                  <a:lnTo>
                    <a:pt x="0" y="236"/>
                  </a:lnTo>
                  <a:lnTo>
                    <a:pt x="0" y="247"/>
                  </a:lnTo>
                  <a:lnTo>
                    <a:pt x="0" y="257"/>
                  </a:lnTo>
                  <a:lnTo>
                    <a:pt x="1" y="268"/>
                  </a:lnTo>
                  <a:lnTo>
                    <a:pt x="1" y="278"/>
                  </a:lnTo>
                  <a:lnTo>
                    <a:pt x="3" y="289"/>
                  </a:lnTo>
                  <a:lnTo>
                    <a:pt x="3" y="304"/>
                  </a:lnTo>
                  <a:lnTo>
                    <a:pt x="5" y="318"/>
                  </a:lnTo>
                  <a:lnTo>
                    <a:pt x="7" y="327"/>
                  </a:lnTo>
                  <a:lnTo>
                    <a:pt x="9" y="331"/>
                  </a:lnTo>
                  <a:lnTo>
                    <a:pt x="13" y="327"/>
                  </a:lnTo>
                  <a:lnTo>
                    <a:pt x="24" y="320"/>
                  </a:lnTo>
                  <a:lnTo>
                    <a:pt x="39" y="314"/>
                  </a:lnTo>
                  <a:lnTo>
                    <a:pt x="55" y="316"/>
                  </a:lnTo>
                  <a:lnTo>
                    <a:pt x="70" y="325"/>
                  </a:lnTo>
                  <a:lnTo>
                    <a:pt x="83" y="340"/>
                  </a:lnTo>
                  <a:lnTo>
                    <a:pt x="91" y="354"/>
                  </a:lnTo>
                  <a:lnTo>
                    <a:pt x="95" y="361"/>
                  </a:lnTo>
                  <a:lnTo>
                    <a:pt x="184" y="373"/>
                  </a:lnTo>
                  <a:lnTo>
                    <a:pt x="184" y="365"/>
                  </a:lnTo>
                  <a:lnTo>
                    <a:pt x="190" y="354"/>
                  </a:lnTo>
                  <a:lnTo>
                    <a:pt x="195" y="342"/>
                  </a:lnTo>
                  <a:lnTo>
                    <a:pt x="207" y="337"/>
                  </a:lnTo>
                  <a:lnTo>
                    <a:pt x="220" y="335"/>
                  </a:lnTo>
                  <a:lnTo>
                    <a:pt x="237" y="340"/>
                  </a:lnTo>
                  <a:lnTo>
                    <a:pt x="245" y="340"/>
                  </a:lnTo>
                  <a:lnTo>
                    <a:pt x="254" y="340"/>
                  </a:lnTo>
                  <a:lnTo>
                    <a:pt x="266" y="339"/>
                  </a:lnTo>
                  <a:lnTo>
                    <a:pt x="277" y="337"/>
                  </a:lnTo>
                  <a:lnTo>
                    <a:pt x="287" y="327"/>
                  </a:lnTo>
                  <a:lnTo>
                    <a:pt x="296" y="318"/>
                  </a:lnTo>
                  <a:lnTo>
                    <a:pt x="306" y="304"/>
                  </a:lnTo>
                  <a:lnTo>
                    <a:pt x="317" y="293"/>
                  </a:lnTo>
                  <a:lnTo>
                    <a:pt x="323" y="280"/>
                  </a:lnTo>
                  <a:lnTo>
                    <a:pt x="330" y="270"/>
                  </a:lnTo>
                  <a:lnTo>
                    <a:pt x="334" y="263"/>
                  </a:lnTo>
                  <a:lnTo>
                    <a:pt x="338" y="263"/>
                  </a:lnTo>
                  <a:lnTo>
                    <a:pt x="338" y="263"/>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4" name="Freeform 228">
              <a:extLst>
                <a:ext uri="{FF2B5EF4-FFF2-40B4-BE49-F238E27FC236}">
                  <a16:creationId xmlns:a16="http://schemas.microsoft.com/office/drawing/2014/main" id="{7FF393F9-33D0-3C44-A0B3-A7DF38B1B318}"/>
                </a:ext>
              </a:extLst>
            </p:cNvPr>
            <p:cNvSpPr>
              <a:spLocks/>
            </p:cNvSpPr>
            <p:nvPr/>
          </p:nvSpPr>
          <p:spPr bwMode="auto">
            <a:xfrm>
              <a:off x="2665" y="3253"/>
              <a:ext cx="941" cy="311"/>
            </a:xfrm>
            <a:custGeom>
              <a:avLst/>
              <a:gdLst>
                <a:gd name="T0" fmla="*/ 65 w 1882"/>
                <a:gd name="T1" fmla="*/ 158 h 622"/>
                <a:gd name="T2" fmla="*/ 86 w 1882"/>
                <a:gd name="T3" fmla="*/ 160 h 622"/>
                <a:gd name="T4" fmla="*/ 120 w 1882"/>
                <a:gd name="T5" fmla="*/ 162 h 622"/>
                <a:gd name="T6" fmla="*/ 166 w 1882"/>
                <a:gd name="T7" fmla="*/ 160 h 622"/>
                <a:gd name="T8" fmla="*/ 226 w 1882"/>
                <a:gd name="T9" fmla="*/ 156 h 622"/>
                <a:gd name="T10" fmla="*/ 295 w 1882"/>
                <a:gd name="T11" fmla="*/ 143 h 622"/>
                <a:gd name="T12" fmla="*/ 369 w 1882"/>
                <a:gd name="T13" fmla="*/ 129 h 622"/>
                <a:gd name="T14" fmla="*/ 435 w 1882"/>
                <a:gd name="T15" fmla="*/ 114 h 622"/>
                <a:gd name="T16" fmla="*/ 491 w 1882"/>
                <a:gd name="T17" fmla="*/ 103 h 622"/>
                <a:gd name="T18" fmla="*/ 517 w 1882"/>
                <a:gd name="T19" fmla="*/ 97 h 622"/>
                <a:gd name="T20" fmla="*/ 808 w 1882"/>
                <a:gd name="T21" fmla="*/ 70 h 622"/>
                <a:gd name="T22" fmla="*/ 631 w 1882"/>
                <a:gd name="T23" fmla="*/ 97 h 622"/>
                <a:gd name="T24" fmla="*/ 576 w 1882"/>
                <a:gd name="T25" fmla="*/ 116 h 622"/>
                <a:gd name="T26" fmla="*/ 479 w 1882"/>
                <a:gd name="T27" fmla="*/ 150 h 622"/>
                <a:gd name="T28" fmla="*/ 380 w 1882"/>
                <a:gd name="T29" fmla="*/ 188 h 622"/>
                <a:gd name="T30" fmla="*/ 304 w 1882"/>
                <a:gd name="T31" fmla="*/ 221 h 622"/>
                <a:gd name="T32" fmla="*/ 287 w 1882"/>
                <a:gd name="T33" fmla="*/ 236 h 622"/>
                <a:gd name="T34" fmla="*/ 333 w 1882"/>
                <a:gd name="T35" fmla="*/ 224 h 622"/>
                <a:gd name="T36" fmla="*/ 418 w 1882"/>
                <a:gd name="T37" fmla="*/ 205 h 622"/>
                <a:gd name="T38" fmla="*/ 521 w 1882"/>
                <a:gd name="T39" fmla="*/ 185 h 622"/>
                <a:gd name="T40" fmla="*/ 618 w 1882"/>
                <a:gd name="T41" fmla="*/ 169 h 622"/>
                <a:gd name="T42" fmla="*/ 681 w 1882"/>
                <a:gd name="T43" fmla="*/ 166 h 622"/>
                <a:gd name="T44" fmla="*/ 690 w 1882"/>
                <a:gd name="T45" fmla="*/ 185 h 622"/>
                <a:gd name="T46" fmla="*/ 646 w 1882"/>
                <a:gd name="T47" fmla="*/ 221 h 622"/>
                <a:gd name="T48" fmla="*/ 580 w 1882"/>
                <a:gd name="T49" fmla="*/ 272 h 622"/>
                <a:gd name="T50" fmla="*/ 506 w 1882"/>
                <a:gd name="T51" fmla="*/ 323 h 622"/>
                <a:gd name="T52" fmla="*/ 449 w 1882"/>
                <a:gd name="T53" fmla="*/ 373 h 622"/>
                <a:gd name="T54" fmla="*/ 426 w 1882"/>
                <a:gd name="T55" fmla="*/ 407 h 622"/>
                <a:gd name="T56" fmla="*/ 451 w 1882"/>
                <a:gd name="T57" fmla="*/ 424 h 622"/>
                <a:gd name="T58" fmla="*/ 510 w 1882"/>
                <a:gd name="T59" fmla="*/ 426 h 622"/>
                <a:gd name="T60" fmla="*/ 597 w 1882"/>
                <a:gd name="T61" fmla="*/ 418 h 622"/>
                <a:gd name="T62" fmla="*/ 694 w 1882"/>
                <a:gd name="T63" fmla="*/ 401 h 622"/>
                <a:gd name="T64" fmla="*/ 795 w 1882"/>
                <a:gd name="T65" fmla="*/ 384 h 622"/>
                <a:gd name="T66" fmla="*/ 880 w 1882"/>
                <a:gd name="T67" fmla="*/ 361 h 622"/>
                <a:gd name="T68" fmla="*/ 954 w 1882"/>
                <a:gd name="T69" fmla="*/ 344 h 622"/>
                <a:gd name="T70" fmla="*/ 1011 w 1882"/>
                <a:gd name="T71" fmla="*/ 327 h 622"/>
                <a:gd name="T72" fmla="*/ 1048 w 1882"/>
                <a:gd name="T73" fmla="*/ 321 h 622"/>
                <a:gd name="T74" fmla="*/ 1049 w 1882"/>
                <a:gd name="T75" fmla="*/ 337 h 622"/>
                <a:gd name="T76" fmla="*/ 1019 w 1882"/>
                <a:gd name="T77" fmla="*/ 363 h 622"/>
                <a:gd name="T78" fmla="*/ 977 w 1882"/>
                <a:gd name="T79" fmla="*/ 397 h 622"/>
                <a:gd name="T80" fmla="*/ 943 w 1882"/>
                <a:gd name="T81" fmla="*/ 432 h 622"/>
                <a:gd name="T82" fmla="*/ 928 w 1882"/>
                <a:gd name="T83" fmla="*/ 464 h 622"/>
                <a:gd name="T84" fmla="*/ 951 w 1882"/>
                <a:gd name="T85" fmla="*/ 493 h 622"/>
                <a:gd name="T86" fmla="*/ 1013 w 1882"/>
                <a:gd name="T87" fmla="*/ 502 h 622"/>
                <a:gd name="T88" fmla="*/ 1106 w 1882"/>
                <a:gd name="T89" fmla="*/ 504 h 622"/>
                <a:gd name="T90" fmla="*/ 1205 w 1882"/>
                <a:gd name="T91" fmla="*/ 504 h 622"/>
                <a:gd name="T92" fmla="*/ 1291 w 1882"/>
                <a:gd name="T93" fmla="*/ 498 h 622"/>
                <a:gd name="T94" fmla="*/ 1336 w 1882"/>
                <a:gd name="T95" fmla="*/ 496 h 622"/>
                <a:gd name="T96" fmla="*/ 1836 w 1882"/>
                <a:gd name="T97" fmla="*/ 445 h 622"/>
                <a:gd name="T98" fmla="*/ 247 w 1882"/>
                <a:gd name="T99" fmla="*/ 622 h 622"/>
                <a:gd name="T100" fmla="*/ 228 w 1882"/>
                <a:gd name="T101" fmla="*/ 610 h 622"/>
                <a:gd name="T102" fmla="*/ 186 w 1882"/>
                <a:gd name="T103" fmla="*/ 586 h 622"/>
                <a:gd name="T104" fmla="*/ 129 w 1882"/>
                <a:gd name="T105" fmla="*/ 548 h 622"/>
                <a:gd name="T106" fmla="*/ 72 w 1882"/>
                <a:gd name="T107" fmla="*/ 506 h 622"/>
                <a:gd name="T108" fmla="*/ 29 w 1882"/>
                <a:gd name="T109" fmla="*/ 458 h 622"/>
                <a:gd name="T110" fmla="*/ 4 w 1882"/>
                <a:gd name="T111" fmla="*/ 415 h 622"/>
                <a:gd name="T112" fmla="*/ 0 w 1882"/>
                <a:gd name="T113" fmla="*/ 371 h 622"/>
                <a:gd name="T114" fmla="*/ 13 w 1882"/>
                <a:gd name="T115" fmla="*/ 337 h 622"/>
                <a:gd name="T116" fmla="*/ 46 w 1882"/>
                <a:gd name="T117" fmla="*/ 295 h 622"/>
                <a:gd name="T118" fmla="*/ 44 w 1882"/>
                <a:gd name="T119" fmla="*/ 24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2" h="622">
                  <a:moveTo>
                    <a:pt x="55" y="156"/>
                  </a:moveTo>
                  <a:lnTo>
                    <a:pt x="57" y="156"/>
                  </a:lnTo>
                  <a:lnTo>
                    <a:pt x="65" y="158"/>
                  </a:lnTo>
                  <a:lnTo>
                    <a:pt x="71" y="158"/>
                  </a:lnTo>
                  <a:lnTo>
                    <a:pt x="78" y="158"/>
                  </a:lnTo>
                  <a:lnTo>
                    <a:pt x="86" y="160"/>
                  </a:lnTo>
                  <a:lnTo>
                    <a:pt x="97" y="162"/>
                  </a:lnTo>
                  <a:lnTo>
                    <a:pt x="107" y="162"/>
                  </a:lnTo>
                  <a:lnTo>
                    <a:pt x="120" y="162"/>
                  </a:lnTo>
                  <a:lnTo>
                    <a:pt x="133" y="162"/>
                  </a:lnTo>
                  <a:lnTo>
                    <a:pt x="150" y="162"/>
                  </a:lnTo>
                  <a:lnTo>
                    <a:pt x="166" y="160"/>
                  </a:lnTo>
                  <a:lnTo>
                    <a:pt x="185" y="160"/>
                  </a:lnTo>
                  <a:lnTo>
                    <a:pt x="204" y="158"/>
                  </a:lnTo>
                  <a:lnTo>
                    <a:pt x="226" y="156"/>
                  </a:lnTo>
                  <a:lnTo>
                    <a:pt x="247" y="152"/>
                  </a:lnTo>
                  <a:lnTo>
                    <a:pt x="270" y="148"/>
                  </a:lnTo>
                  <a:lnTo>
                    <a:pt x="295" y="143"/>
                  </a:lnTo>
                  <a:lnTo>
                    <a:pt x="321" y="139"/>
                  </a:lnTo>
                  <a:lnTo>
                    <a:pt x="344" y="133"/>
                  </a:lnTo>
                  <a:lnTo>
                    <a:pt x="369" y="129"/>
                  </a:lnTo>
                  <a:lnTo>
                    <a:pt x="392" y="124"/>
                  </a:lnTo>
                  <a:lnTo>
                    <a:pt x="416" y="120"/>
                  </a:lnTo>
                  <a:lnTo>
                    <a:pt x="435" y="114"/>
                  </a:lnTo>
                  <a:lnTo>
                    <a:pt x="456" y="110"/>
                  </a:lnTo>
                  <a:lnTo>
                    <a:pt x="473" y="107"/>
                  </a:lnTo>
                  <a:lnTo>
                    <a:pt x="491" y="103"/>
                  </a:lnTo>
                  <a:lnTo>
                    <a:pt x="502" y="99"/>
                  </a:lnTo>
                  <a:lnTo>
                    <a:pt x="511" y="97"/>
                  </a:lnTo>
                  <a:lnTo>
                    <a:pt x="517" y="97"/>
                  </a:lnTo>
                  <a:lnTo>
                    <a:pt x="521" y="97"/>
                  </a:lnTo>
                  <a:lnTo>
                    <a:pt x="774" y="0"/>
                  </a:lnTo>
                  <a:lnTo>
                    <a:pt x="808" y="70"/>
                  </a:lnTo>
                  <a:lnTo>
                    <a:pt x="728" y="105"/>
                  </a:lnTo>
                  <a:lnTo>
                    <a:pt x="637" y="97"/>
                  </a:lnTo>
                  <a:lnTo>
                    <a:pt x="631" y="97"/>
                  </a:lnTo>
                  <a:lnTo>
                    <a:pt x="620" y="101"/>
                  </a:lnTo>
                  <a:lnTo>
                    <a:pt x="599" y="107"/>
                  </a:lnTo>
                  <a:lnTo>
                    <a:pt x="576" y="116"/>
                  </a:lnTo>
                  <a:lnTo>
                    <a:pt x="546" y="126"/>
                  </a:lnTo>
                  <a:lnTo>
                    <a:pt x="513" y="137"/>
                  </a:lnTo>
                  <a:lnTo>
                    <a:pt x="479" y="150"/>
                  </a:lnTo>
                  <a:lnTo>
                    <a:pt x="447" y="164"/>
                  </a:lnTo>
                  <a:lnTo>
                    <a:pt x="413" y="175"/>
                  </a:lnTo>
                  <a:lnTo>
                    <a:pt x="380" y="188"/>
                  </a:lnTo>
                  <a:lnTo>
                    <a:pt x="350" y="200"/>
                  </a:lnTo>
                  <a:lnTo>
                    <a:pt x="325" y="211"/>
                  </a:lnTo>
                  <a:lnTo>
                    <a:pt x="304" y="221"/>
                  </a:lnTo>
                  <a:lnTo>
                    <a:pt x="291" y="226"/>
                  </a:lnTo>
                  <a:lnTo>
                    <a:pt x="283" y="232"/>
                  </a:lnTo>
                  <a:lnTo>
                    <a:pt x="287" y="236"/>
                  </a:lnTo>
                  <a:lnTo>
                    <a:pt x="295" y="234"/>
                  </a:lnTo>
                  <a:lnTo>
                    <a:pt x="312" y="230"/>
                  </a:lnTo>
                  <a:lnTo>
                    <a:pt x="333" y="224"/>
                  </a:lnTo>
                  <a:lnTo>
                    <a:pt x="359" y="221"/>
                  </a:lnTo>
                  <a:lnTo>
                    <a:pt x="386" y="213"/>
                  </a:lnTo>
                  <a:lnTo>
                    <a:pt x="418" y="205"/>
                  </a:lnTo>
                  <a:lnTo>
                    <a:pt x="453" y="198"/>
                  </a:lnTo>
                  <a:lnTo>
                    <a:pt x="489" y="192"/>
                  </a:lnTo>
                  <a:lnTo>
                    <a:pt x="521" y="185"/>
                  </a:lnTo>
                  <a:lnTo>
                    <a:pt x="555" y="177"/>
                  </a:lnTo>
                  <a:lnTo>
                    <a:pt x="588" y="171"/>
                  </a:lnTo>
                  <a:lnTo>
                    <a:pt x="618" y="169"/>
                  </a:lnTo>
                  <a:lnTo>
                    <a:pt x="643" y="164"/>
                  </a:lnTo>
                  <a:lnTo>
                    <a:pt x="665" y="164"/>
                  </a:lnTo>
                  <a:lnTo>
                    <a:pt x="681" y="166"/>
                  </a:lnTo>
                  <a:lnTo>
                    <a:pt x="692" y="171"/>
                  </a:lnTo>
                  <a:lnTo>
                    <a:pt x="694" y="175"/>
                  </a:lnTo>
                  <a:lnTo>
                    <a:pt x="690" y="185"/>
                  </a:lnTo>
                  <a:lnTo>
                    <a:pt x="679" y="194"/>
                  </a:lnTo>
                  <a:lnTo>
                    <a:pt x="665" y="207"/>
                  </a:lnTo>
                  <a:lnTo>
                    <a:pt x="646" y="221"/>
                  </a:lnTo>
                  <a:lnTo>
                    <a:pt x="626" y="236"/>
                  </a:lnTo>
                  <a:lnTo>
                    <a:pt x="603" y="253"/>
                  </a:lnTo>
                  <a:lnTo>
                    <a:pt x="580" y="272"/>
                  </a:lnTo>
                  <a:lnTo>
                    <a:pt x="553" y="291"/>
                  </a:lnTo>
                  <a:lnTo>
                    <a:pt x="529" y="306"/>
                  </a:lnTo>
                  <a:lnTo>
                    <a:pt x="506" y="323"/>
                  </a:lnTo>
                  <a:lnTo>
                    <a:pt x="485" y="344"/>
                  </a:lnTo>
                  <a:lnTo>
                    <a:pt x="464" y="358"/>
                  </a:lnTo>
                  <a:lnTo>
                    <a:pt x="449" y="373"/>
                  </a:lnTo>
                  <a:lnTo>
                    <a:pt x="435" y="388"/>
                  </a:lnTo>
                  <a:lnTo>
                    <a:pt x="430" y="399"/>
                  </a:lnTo>
                  <a:lnTo>
                    <a:pt x="426" y="407"/>
                  </a:lnTo>
                  <a:lnTo>
                    <a:pt x="430" y="415"/>
                  </a:lnTo>
                  <a:lnTo>
                    <a:pt x="437" y="418"/>
                  </a:lnTo>
                  <a:lnTo>
                    <a:pt x="451" y="424"/>
                  </a:lnTo>
                  <a:lnTo>
                    <a:pt x="466" y="424"/>
                  </a:lnTo>
                  <a:lnTo>
                    <a:pt x="487" y="426"/>
                  </a:lnTo>
                  <a:lnTo>
                    <a:pt x="510" y="426"/>
                  </a:lnTo>
                  <a:lnTo>
                    <a:pt x="538" y="426"/>
                  </a:lnTo>
                  <a:lnTo>
                    <a:pt x="565" y="424"/>
                  </a:lnTo>
                  <a:lnTo>
                    <a:pt x="597" y="418"/>
                  </a:lnTo>
                  <a:lnTo>
                    <a:pt x="627" y="415"/>
                  </a:lnTo>
                  <a:lnTo>
                    <a:pt x="662" y="409"/>
                  </a:lnTo>
                  <a:lnTo>
                    <a:pt x="694" y="401"/>
                  </a:lnTo>
                  <a:lnTo>
                    <a:pt x="728" y="397"/>
                  </a:lnTo>
                  <a:lnTo>
                    <a:pt x="760" y="390"/>
                  </a:lnTo>
                  <a:lnTo>
                    <a:pt x="795" y="384"/>
                  </a:lnTo>
                  <a:lnTo>
                    <a:pt x="823" y="378"/>
                  </a:lnTo>
                  <a:lnTo>
                    <a:pt x="854" y="371"/>
                  </a:lnTo>
                  <a:lnTo>
                    <a:pt x="880" y="361"/>
                  </a:lnTo>
                  <a:lnTo>
                    <a:pt x="909" y="356"/>
                  </a:lnTo>
                  <a:lnTo>
                    <a:pt x="932" y="348"/>
                  </a:lnTo>
                  <a:lnTo>
                    <a:pt x="954" y="344"/>
                  </a:lnTo>
                  <a:lnTo>
                    <a:pt x="975" y="337"/>
                  </a:lnTo>
                  <a:lnTo>
                    <a:pt x="996" y="335"/>
                  </a:lnTo>
                  <a:lnTo>
                    <a:pt x="1011" y="327"/>
                  </a:lnTo>
                  <a:lnTo>
                    <a:pt x="1027" y="325"/>
                  </a:lnTo>
                  <a:lnTo>
                    <a:pt x="1036" y="321"/>
                  </a:lnTo>
                  <a:lnTo>
                    <a:pt x="1048" y="321"/>
                  </a:lnTo>
                  <a:lnTo>
                    <a:pt x="1057" y="323"/>
                  </a:lnTo>
                  <a:lnTo>
                    <a:pt x="1057" y="335"/>
                  </a:lnTo>
                  <a:lnTo>
                    <a:pt x="1049" y="337"/>
                  </a:lnTo>
                  <a:lnTo>
                    <a:pt x="1042" y="344"/>
                  </a:lnTo>
                  <a:lnTo>
                    <a:pt x="1030" y="352"/>
                  </a:lnTo>
                  <a:lnTo>
                    <a:pt x="1019" y="363"/>
                  </a:lnTo>
                  <a:lnTo>
                    <a:pt x="1004" y="373"/>
                  </a:lnTo>
                  <a:lnTo>
                    <a:pt x="992" y="384"/>
                  </a:lnTo>
                  <a:lnTo>
                    <a:pt x="977" y="397"/>
                  </a:lnTo>
                  <a:lnTo>
                    <a:pt x="966" y="409"/>
                  </a:lnTo>
                  <a:lnTo>
                    <a:pt x="952" y="422"/>
                  </a:lnTo>
                  <a:lnTo>
                    <a:pt x="943" y="432"/>
                  </a:lnTo>
                  <a:lnTo>
                    <a:pt x="935" y="443"/>
                  </a:lnTo>
                  <a:lnTo>
                    <a:pt x="932" y="455"/>
                  </a:lnTo>
                  <a:lnTo>
                    <a:pt x="928" y="464"/>
                  </a:lnTo>
                  <a:lnTo>
                    <a:pt x="932" y="475"/>
                  </a:lnTo>
                  <a:lnTo>
                    <a:pt x="937" y="481"/>
                  </a:lnTo>
                  <a:lnTo>
                    <a:pt x="951" y="493"/>
                  </a:lnTo>
                  <a:lnTo>
                    <a:pt x="966" y="494"/>
                  </a:lnTo>
                  <a:lnTo>
                    <a:pt x="989" y="498"/>
                  </a:lnTo>
                  <a:lnTo>
                    <a:pt x="1013" y="502"/>
                  </a:lnTo>
                  <a:lnTo>
                    <a:pt x="1044" y="504"/>
                  </a:lnTo>
                  <a:lnTo>
                    <a:pt x="1074" y="504"/>
                  </a:lnTo>
                  <a:lnTo>
                    <a:pt x="1106" y="504"/>
                  </a:lnTo>
                  <a:lnTo>
                    <a:pt x="1141" y="504"/>
                  </a:lnTo>
                  <a:lnTo>
                    <a:pt x="1175" y="506"/>
                  </a:lnTo>
                  <a:lnTo>
                    <a:pt x="1205" y="504"/>
                  </a:lnTo>
                  <a:lnTo>
                    <a:pt x="1238" y="504"/>
                  </a:lnTo>
                  <a:lnTo>
                    <a:pt x="1264" y="498"/>
                  </a:lnTo>
                  <a:lnTo>
                    <a:pt x="1291" y="498"/>
                  </a:lnTo>
                  <a:lnTo>
                    <a:pt x="1310" y="496"/>
                  </a:lnTo>
                  <a:lnTo>
                    <a:pt x="1327" y="496"/>
                  </a:lnTo>
                  <a:lnTo>
                    <a:pt x="1336" y="496"/>
                  </a:lnTo>
                  <a:lnTo>
                    <a:pt x="1342" y="496"/>
                  </a:lnTo>
                  <a:lnTo>
                    <a:pt x="1656" y="493"/>
                  </a:lnTo>
                  <a:lnTo>
                    <a:pt x="1836" y="445"/>
                  </a:lnTo>
                  <a:lnTo>
                    <a:pt x="1882" y="515"/>
                  </a:lnTo>
                  <a:lnTo>
                    <a:pt x="1310" y="542"/>
                  </a:lnTo>
                  <a:lnTo>
                    <a:pt x="247" y="622"/>
                  </a:lnTo>
                  <a:lnTo>
                    <a:pt x="243" y="620"/>
                  </a:lnTo>
                  <a:lnTo>
                    <a:pt x="238" y="618"/>
                  </a:lnTo>
                  <a:lnTo>
                    <a:pt x="228" y="610"/>
                  </a:lnTo>
                  <a:lnTo>
                    <a:pt x="217" y="607"/>
                  </a:lnTo>
                  <a:lnTo>
                    <a:pt x="202" y="595"/>
                  </a:lnTo>
                  <a:lnTo>
                    <a:pt x="186" y="586"/>
                  </a:lnTo>
                  <a:lnTo>
                    <a:pt x="167" y="574"/>
                  </a:lnTo>
                  <a:lnTo>
                    <a:pt x="150" y="565"/>
                  </a:lnTo>
                  <a:lnTo>
                    <a:pt x="129" y="548"/>
                  </a:lnTo>
                  <a:lnTo>
                    <a:pt x="110" y="536"/>
                  </a:lnTo>
                  <a:lnTo>
                    <a:pt x="90" y="521"/>
                  </a:lnTo>
                  <a:lnTo>
                    <a:pt x="72" y="506"/>
                  </a:lnTo>
                  <a:lnTo>
                    <a:pt x="55" y="489"/>
                  </a:lnTo>
                  <a:lnTo>
                    <a:pt x="40" y="475"/>
                  </a:lnTo>
                  <a:lnTo>
                    <a:pt x="29" y="458"/>
                  </a:lnTo>
                  <a:lnTo>
                    <a:pt x="19" y="445"/>
                  </a:lnTo>
                  <a:lnTo>
                    <a:pt x="10" y="428"/>
                  </a:lnTo>
                  <a:lnTo>
                    <a:pt x="4" y="415"/>
                  </a:lnTo>
                  <a:lnTo>
                    <a:pt x="0" y="397"/>
                  </a:lnTo>
                  <a:lnTo>
                    <a:pt x="0" y="384"/>
                  </a:lnTo>
                  <a:lnTo>
                    <a:pt x="0" y="371"/>
                  </a:lnTo>
                  <a:lnTo>
                    <a:pt x="4" y="358"/>
                  </a:lnTo>
                  <a:lnTo>
                    <a:pt x="8" y="346"/>
                  </a:lnTo>
                  <a:lnTo>
                    <a:pt x="13" y="337"/>
                  </a:lnTo>
                  <a:lnTo>
                    <a:pt x="25" y="318"/>
                  </a:lnTo>
                  <a:lnTo>
                    <a:pt x="36" y="304"/>
                  </a:lnTo>
                  <a:lnTo>
                    <a:pt x="46" y="295"/>
                  </a:lnTo>
                  <a:lnTo>
                    <a:pt x="50" y="293"/>
                  </a:lnTo>
                  <a:lnTo>
                    <a:pt x="162" y="274"/>
                  </a:lnTo>
                  <a:lnTo>
                    <a:pt x="44" y="242"/>
                  </a:lnTo>
                  <a:lnTo>
                    <a:pt x="55" y="156"/>
                  </a:lnTo>
                  <a:lnTo>
                    <a:pt x="55" y="156"/>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5" name="Freeform 229">
              <a:extLst>
                <a:ext uri="{FF2B5EF4-FFF2-40B4-BE49-F238E27FC236}">
                  <a16:creationId xmlns:a16="http://schemas.microsoft.com/office/drawing/2014/main" id="{FF6CD868-7105-6A41-B1C5-4E4FCCFD7885}"/>
                </a:ext>
              </a:extLst>
            </p:cNvPr>
            <p:cNvSpPr>
              <a:spLocks/>
            </p:cNvSpPr>
            <p:nvPr/>
          </p:nvSpPr>
          <p:spPr bwMode="auto">
            <a:xfrm>
              <a:off x="3043" y="2093"/>
              <a:ext cx="411" cy="444"/>
            </a:xfrm>
            <a:custGeom>
              <a:avLst/>
              <a:gdLst>
                <a:gd name="T0" fmla="*/ 804 w 821"/>
                <a:gd name="T1" fmla="*/ 199 h 888"/>
                <a:gd name="T2" fmla="*/ 770 w 821"/>
                <a:gd name="T3" fmla="*/ 241 h 888"/>
                <a:gd name="T4" fmla="*/ 716 w 821"/>
                <a:gd name="T5" fmla="*/ 241 h 888"/>
                <a:gd name="T6" fmla="*/ 657 w 821"/>
                <a:gd name="T7" fmla="*/ 239 h 888"/>
                <a:gd name="T8" fmla="*/ 608 w 821"/>
                <a:gd name="T9" fmla="*/ 251 h 888"/>
                <a:gd name="T10" fmla="*/ 560 w 821"/>
                <a:gd name="T11" fmla="*/ 266 h 888"/>
                <a:gd name="T12" fmla="*/ 522 w 821"/>
                <a:gd name="T13" fmla="*/ 281 h 888"/>
                <a:gd name="T14" fmla="*/ 591 w 821"/>
                <a:gd name="T15" fmla="*/ 422 h 888"/>
                <a:gd name="T16" fmla="*/ 549 w 821"/>
                <a:gd name="T17" fmla="*/ 399 h 888"/>
                <a:gd name="T18" fmla="*/ 507 w 821"/>
                <a:gd name="T19" fmla="*/ 380 h 888"/>
                <a:gd name="T20" fmla="*/ 477 w 821"/>
                <a:gd name="T21" fmla="*/ 386 h 888"/>
                <a:gd name="T22" fmla="*/ 502 w 821"/>
                <a:gd name="T23" fmla="*/ 454 h 888"/>
                <a:gd name="T24" fmla="*/ 452 w 821"/>
                <a:gd name="T25" fmla="*/ 477 h 888"/>
                <a:gd name="T26" fmla="*/ 397 w 821"/>
                <a:gd name="T27" fmla="*/ 475 h 888"/>
                <a:gd name="T28" fmla="*/ 344 w 821"/>
                <a:gd name="T29" fmla="*/ 505 h 888"/>
                <a:gd name="T30" fmla="*/ 313 w 821"/>
                <a:gd name="T31" fmla="*/ 563 h 888"/>
                <a:gd name="T32" fmla="*/ 334 w 821"/>
                <a:gd name="T33" fmla="*/ 678 h 888"/>
                <a:gd name="T34" fmla="*/ 361 w 821"/>
                <a:gd name="T35" fmla="*/ 644 h 888"/>
                <a:gd name="T36" fmla="*/ 422 w 821"/>
                <a:gd name="T37" fmla="*/ 587 h 888"/>
                <a:gd name="T38" fmla="*/ 479 w 821"/>
                <a:gd name="T39" fmla="*/ 549 h 888"/>
                <a:gd name="T40" fmla="*/ 505 w 821"/>
                <a:gd name="T41" fmla="*/ 540 h 888"/>
                <a:gd name="T42" fmla="*/ 583 w 821"/>
                <a:gd name="T43" fmla="*/ 635 h 888"/>
                <a:gd name="T44" fmla="*/ 538 w 821"/>
                <a:gd name="T45" fmla="*/ 646 h 888"/>
                <a:gd name="T46" fmla="*/ 545 w 821"/>
                <a:gd name="T47" fmla="*/ 690 h 888"/>
                <a:gd name="T48" fmla="*/ 530 w 821"/>
                <a:gd name="T49" fmla="*/ 701 h 888"/>
                <a:gd name="T50" fmla="*/ 484 w 821"/>
                <a:gd name="T51" fmla="*/ 713 h 888"/>
                <a:gd name="T52" fmla="*/ 424 w 821"/>
                <a:gd name="T53" fmla="*/ 724 h 888"/>
                <a:gd name="T54" fmla="*/ 386 w 821"/>
                <a:gd name="T55" fmla="*/ 751 h 888"/>
                <a:gd name="T56" fmla="*/ 395 w 821"/>
                <a:gd name="T57" fmla="*/ 793 h 888"/>
                <a:gd name="T58" fmla="*/ 435 w 821"/>
                <a:gd name="T59" fmla="*/ 844 h 888"/>
                <a:gd name="T60" fmla="*/ 460 w 821"/>
                <a:gd name="T61" fmla="*/ 869 h 888"/>
                <a:gd name="T62" fmla="*/ 410 w 821"/>
                <a:gd name="T63" fmla="*/ 855 h 888"/>
                <a:gd name="T64" fmla="*/ 367 w 821"/>
                <a:gd name="T65" fmla="*/ 836 h 888"/>
                <a:gd name="T66" fmla="*/ 291 w 821"/>
                <a:gd name="T67" fmla="*/ 859 h 888"/>
                <a:gd name="T68" fmla="*/ 260 w 821"/>
                <a:gd name="T69" fmla="*/ 838 h 888"/>
                <a:gd name="T70" fmla="*/ 213 w 821"/>
                <a:gd name="T71" fmla="*/ 848 h 888"/>
                <a:gd name="T72" fmla="*/ 165 w 821"/>
                <a:gd name="T73" fmla="*/ 880 h 888"/>
                <a:gd name="T74" fmla="*/ 140 w 821"/>
                <a:gd name="T75" fmla="*/ 869 h 888"/>
                <a:gd name="T76" fmla="*/ 104 w 821"/>
                <a:gd name="T77" fmla="*/ 827 h 888"/>
                <a:gd name="T78" fmla="*/ 59 w 821"/>
                <a:gd name="T79" fmla="*/ 774 h 888"/>
                <a:gd name="T80" fmla="*/ 23 w 821"/>
                <a:gd name="T81" fmla="*/ 722 h 888"/>
                <a:gd name="T82" fmla="*/ 3 w 821"/>
                <a:gd name="T83" fmla="*/ 680 h 888"/>
                <a:gd name="T84" fmla="*/ 9 w 821"/>
                <a:gd name="T85" fmla="*/ 637 h 888"/>
                <a:gd name="T86" fmla="*/ 49 w 821"/>
                <a:gd name="T87" fmla="*/ 602 h 888"/>
                <a:gd name="T88" fmla="*/ 74 w 821"/>
                <a:gd name="T89" fmla="*/ 543 h 888"/>
                <a:gd name="T90" fmla="*/ 83 w 821"/>
                <a:gd name="T91" fmla="*/ 490 h 888"/>
                <a:gd name="T92" fmla="*/ 87 w 821"/>
                <a:gd name="T93" fmla="*/ 439 h 888"/>
                <a:gd name="T94" fmla="*/ 91 w 821"/>
                <a:gd name="T95" fmla="*/ 403 h 888"/>
                <a:gd name="T96" fmla="*/ 214 w 821"/>
                <a:gd name="T97" fmla="*/ 325 h 888"/>
                <a:gd name="T98" fmla="*/ 195 w 821"/>
                <a:gd name="T99" fmla="*/ 270 h 888"/>
                <a:gd name="T100" fmla="*/ 180 w 821"/>
                <a:gd name="T101" fmla="*/ 226 h 888"/>
                <a:gd name="T102" fmla="*/ 205 w 821"/>
                <a:gd name="T103" fmla="*/ 175 h 888"/>
                <a:gd name="T104" fmla="*/ 241 w 821"/>
                <a:gd name="T105" fmla="*/ 173 h 888"/>
                <a:gd name="T106" fmla="*/ 268 w 821"/>
                <a:gd name="T107" fmla="*/ 114 h 888"/>
                <a:gd name="T108" fmla="*/ 313 w 821"/>
                <a:gd name="T109" fmla="*/ 142 h 888"/>
                <a:gd name="T110" fmla="*/ 344 w 821"/>
                <a:gd name="T111" fmla="*/ 199 h 888"/>
                <a:gd name="T112" fmla="*/ 505 w 821"/>
                <a:gd name="T113"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1" h="888">
                  <a:moveTo>
                    <a:pt x="821" y="182"/>
                  </a:moveTo>
                  <a:lnTo>
                    <a:pt x="815" y="182"/>
                  </a:lnTo>
                  <a:lnTo>
                    <a:pt x="813" y="190"/>
                  </a:lnTo>
                  <a:lnTo>
                    <a:pt x="804" y="199"/>
                  </a:lnTo>
                  <a:lnTo>
                    <a:pt x="798" y="211"/>
                  </a:lnTo>
                  <a:lnTo>
                    <a:pt x="789" y="220"/>
                  </a:lnTo>
                  <a:lnTo>
                    <a:pt x="779" y="232"/>
                  </a:lnTo>
                  <a:lnTo>
                    <a:pt x="770" y="241"/>
                  </a:lnTo>
                  <a:lnTo>
                    <a:pt x="764" y="249"/>
                  </a:lnTo>
                  <a:lnTo>
                    <a:pt x="747" y="251"/>
                  </a:lnTo>
                  <a:lnTo>
                    <a:pt x="730" y="247"/>
                  </a:lnTo>
                  <a:lnTo>
                    <a:pt x="716" y="241"/>
                  </a:lnTo>
                  <a:lnTo>
                    <a:pt x="705" y="239"/>
                  </a:lnTo>
                  <a:lnTo>
                    <a:pt x="688" y="237"/>
                  </a:lnTo>
                  <a:lnTo>
                    <a:pt x="671" y="239"/>
                  </a:lnTo>
                  <a:lnTo>
                    <a:pt x="657" y="239"/>
                  </a:lnTo>
                  <a:lnTo>
                    <a:pt x="646" y="241"/>
                  </a:lnTo>
                  <a:lnTo>
                    <a:pt x="633" y="243"/>
                  </a:lnTo>
                  <a:lnTo>
                    <a:pt x="621" y="247"/>
                  </a:lnTo>
                  <a:lnTo>
                    <a:pt x="608" y="251"/>
                  </a:lnTo>
                  <a:lnTo>
                    <a:pt x="597" y="255"/>
                  </a:lnTo>
                  <a:lnTo>
                    <a:pt x="585" y="258"/>
                  </a:lnTo>
                  <a:lnTo>
                    <a:pt x="574" y="264"/>
                  </a:lnTo>
                  <a:lnTo>
                    <a:pt x="560" y="266"/>
                  </a:lnTo>
                  <a:lnTo>
                    <a:pt x="551" y="270"/>
                  </a:lnTo>
                  <a:lnTo>
                    <a:pt x="540" y="274"/>
                  </a:lnTo>
                  <a:lnTo>
                    <a:pt x="534" y="277"/>
                  </a:lnTo>
                  <a:lnTo>
                    <a:pt x="522" y="281"/>
                  </a:lnTo>
                  <a:lnTo>
                    <a:pt x="519" y="285"/>
                  </a:lnTo>
                  <a:lnTo>
                    <a:pt x="488" y="334"/>
                  </a:lnTo>
                  <a:lnTo>
                    <a:pt x="597" y="426"/>
                  </a:lnTo>
                  <a:lnTo>
                    <a:pt x="591" y="422"/>
                  </a:lnTo>
                  <a:lnTo>
                    <a:pt x="578" y="414"/>
                  </a:lnTo>
                  <a:lnTo>
                    <a:pt x="568" y="409"/>
                  </a:lnTo>
                  <a:lnTo>
                    <a:pt x="559" y="405"/>
                  </a:lnTo>
                  <a:lnTo>
                    <a:pt x="549" y="399"/>
                  </a:lnTo>
                  <a:lnTo>
                    <a:pt x="540" y="395"/>
                  </a:lnTo>
                  <a:lnTo>
                    <a:pt x="528" y="390"/>
                  </a:lnTo>
                  <a:lnTo>
                    <a:pt x="519" y="384"/>
                  </a:lnTo>
                  <a:lnTo>
                    <a:pt x="507" y="380"/>
                  </a:lnTo>
                  <a:lnTo>
                    <a:pt x="500" y="376"/>
                  </a:lnTo>
                  <a:lnTo>
                    <a:pt x="484" y="372"/>
                  </a:lnTo>
                  <a:lnTo>
                    <a:pt x="479" y="376"/>
                  </a:lnTo>
                  <a:lnTo>
                    <a:pt x="477" y="386"/>
                  </a:lnTo>
                  <a:lnTo>
                    <a:pt x="484" y="403"/>
                  </a:lnTo>
                  <a:lnTo>
                    <a:pt x="492" y="420"/>
                  </a:lnTo>
                  <a:lnTo>
                    <a:pt x="502" y="439"/>
                  </a:lnTo>
                  <a:lnTo>
                    <a:pt x="502" y="454"/>
                  </a:lnTo>
                  <a:lnTo>
                    <a:pt x="496" y="466"/>
                  </a:lnTo>
                  <a:lnTo>
                    <a:pt x="482" y="473"/>
                  </a:lnTo>
                  <a:lnTo>
                    <a:pt x="465" y="479"/>
                  </a:lnTo>
                  <a:lnTo>
                    <a:pt x="452" y="477"/>
                  </a:lnTo>
                  <a:lnTo>
                    <a:pt x="439" y="477"/>
                  </a:lnTo>
                  <a:lnTo>
                    <a:pt x="425" y="475"/>
                  </a:lnTo>
                  <a:lnTo>
                    <a:pt x="412" y="475"/>
                  </a:lnTo>
                  <a:lnTo>
                    <a:pt x="397" y="475"/>
                  </a:lnTo>
                  <a:lnTo>
                    <a:pt x="384" y="479"/>
                  </a:lnTo>
                  <a:lnTo>
                    <a:pt x="368" y="485"/>
                  </a:lnTo>
                  <a:lnTo>
                    <a:pt x="357" y="496"/>
                  </a:lnTo>
                  <a:lnTo>
                    <a:pt x="344" y="505"/>
                  </a:lnTo>
                  <a:lnTo>
                    <a:pt x="334" y="521"/>
                  </a:lnTo>
                  <a:lnTo>
                    <a:pt x="325" y="536"/>
                  </a:lnTo>
                  <a:lnTo>
                    <a:pt x="319" y="551"/>
                  </a:lnTo>
                  <a:lnTo>
                    <a:pt x="313" y="563"/>
                  </a:lnTo>
                  <a:lnTo>
                    <a:pt x="310" y="576"/>
                  </a:lnTo>
                  <a:lnTo>
                    <a:pt x="308" y="583"/>
                  </a:lnTo>
                  <a:lnTo>
                    <a:pt x="308" y="587"/>
                  </a:lnTo>
                  <a:lnTo>
                    <a:pt x="334" y="678"/>
                  </a:lnTo>
                  <a:lnTo>
                    <a:pt x="334" y="675"/>
                  </a:lnTo>
                  <a:lnTo>
                    <a:pt x="342" y="667"/>
                  </a:lnTo>
                  <a:lnTo>
                    <a:pt x="349" y="656"/>
                  </a:lnTo>
                  <a:lnTo>
                    <a:pt x="361" y="644"/>
                  </a:lnTo>
                  <a:lnTo>
                    <a:pt x="372" y="629"/>
                  </a:lnTo>
                  <a:lnTo>
                    <a:pt x="389" y="616"/>
                  </a:lnTo>
                  <a:lnTo>
                    <a:pt x="405" y="599"/>
                  </a:lnTo>
                  <a:lnTo>
                    <a:pt x="422" y="587"/>
                  </a:lnTo>
                  <a:lnTo>
                    <a:pt x="437" y="574"/>
                  </a:lnTo>
                  <a:lnTo>
                    <a:pt x="452" y="563"/>
                  </a:lnTo>
                  <a:lnTo>
                    <a:pt x="465" y="555"/>
                  </a:lnTo>
                  <a:lnTo>
                    <a:pt x="479" y="549"/>
                  </a:lnTo>
                  <a:lnTo>
                    <a:pt x="488" y="543"/>
                  </a:lnTo>
                  <a:lnTo>
                    <a:pt x="498" y="542"/>
                  </a:lnTo>
                  <a:lnTo>
                    <a:pt x="502" y="540"/>
                  </a:lnTo>
                  <a:lnTo>
                    <a:pt x="505" y="540"/>
                  </a:lnTo>
                  <a:lnTo>
                    <a:pt x="467" y="591"/>
                  </a:lnTo>
                  <a:lnTo>
                    <a:pt x="638" y="580"/>
                  </a:lnTo>
                  <a:lnTo>
                    <a:pt x="593" y="637"/>
                  </a:lnTo>
                  <a:lnTo>
                    <a:pt x="583" y="635"/>
                  </a:lnTo>
                  <a:lnTo>
                    <a:pt x="566" y="637"/>
                  </a:lnTo>
                  <a:lnTo>
                    <a:pt x="555" y="637"/>
                  </a:lnTo>
                  <a:lnTo>
                    <a:pt x="545" y="640"/>
                  </a:lnTo>
                  <a:lnTo>
                    <a:pt x="538" y="646"/>
                  </a:lnTo>
                  <a:lnTo>
                    <a:pt x="534" y="656"/>
                  </a:lnTo>
                  <a:lnTo>
                    <a:pt x="530" y="673"/>
                  </a:lnTo>
                  <a:lnTo>
                    <a:pt x="538" y="684"/>
                  </a:lnTo>
                  <a:lnTo>
                    <a:pt x="545" y="690"/>
                  </a:lnTo>
                  <a:lnTo>
                    <a:pt x="551" y="694"/>
                  </a:lnTo>
                  <a:lnTo>
                    <a:pt x="547" y="694"/>
                  </a:lnTo>
                  <a:lnTo>
                    <a:pt x="538" y="699"/>
                  </a:lnTo>
                  <a:lnTo>
                    <a:pt x="530" y="701"/>
                  </a:lnTo>
                  <a:lnTo>
                    <a:pt x="522" y="705"/>
                  </a:lnTo>
                  <a:lnTo>
                    <a:pt x="511" y="709"/>
                  </a:lnTo>
                  <a:lnTo>
                    <a:pt x="502" y="713"/>
                  </a:lnTo>
                  <a:lnTo>
                    <a:pt x="484" y="713"/>
                  </a:lnTo>
                  <a:lnTo>
                    <a:pt x="469" y="715"/>
                  </a:lnTo>
                  <a:lnTo>
                    <a:pt x="454" y="716"/>
                  </a:lnTo>
                  <a:lnTo>
                    <a:pt x="439" y="722"/>
                  </a:lnTo>
                  <a:lnTo>
                    <a:pt x="424" y="724"/>
                  </a:lnTo>
                  <a:lnTo>
                    <a:pt x="410" y="730"/>
                  </a:lnTo>
                  <a:lnTo>
                    <a:pt x="399" y="736"/>
                  </a:lnTo>
                  <a:lnTo>
                    <a:pt x="393" y="745"/>
                  </a:lnTo>
                  <a:lnTo>
                    <a:pt x="386" y="751"/>
                  </a:lnTo>
                  <a:lnTo>
                    <a:pt x="386" y="760"/>
                  </a:lnTo>
                  <a:lnTo>
                    <a:pt x="386" y="772"/>
                  </a:lnTo>
                  <a:lnTo>
                    <a:pt x="391" y="783"/>
                  </a:lnTo>
                  <a:lnTo>
                    <a:pt x="395" y="793"/>
                  </a:lnTo>
                  <a:lnTo>
                    <a:pt x="403" y="804"/>
                  </a:lnTo>
                  <a:lnTo>
                    <a:pt x="410" y="815"/>
                  </a:lnTo>
                  <a:lnTo>
                    <a:pt x="420" y="827"/>
                  </a:lnTo>
                  <a:lnTo>
                    <a:pt x="435" y="844"/>
                  </a:lnTo>
                  <a:lnTo>
                    <a:pt x="452" y="859"/>
                  </a:lnTo>
                  <a:lnTo>
                    <a:pt x="462" y="867"/>
                  </a:lnTo>
                  <a:lnTo>
                    <a:pt x="467" y="870"/>
                  </a:lnTo>
                  <a:lnTo>
                    <a:pt x="460" y="869"/>
                  </a:lnTo>
                  <a:lnTo>
                    <a:pt x="444" y="865"/>
                  </a:lnTo>
                  <a:lnTo>
                    <a:pt x="433" y="861"/>
                  </a:lnTo>
                  <a:lnTo>
                    <a:pt x="422" y="859"/>
                  </a:lnTo>
                  <a:lnTo>
                    <a:pt x="410" y="855"/>
                  </a:lnTo>
                  <a:lnTo>
                    <a:pt x="399" y="853"/>
                  </a:lnTo>
                  <a:lnTo>
                    <a:pt x="387" y="848"/>
                  </a:lnTo>
                  <a:lnTo>
                    <a:pt x="376" y="842"/>
                  </a:lnTo>
                  <a:lnTo>
                    <a:pt x="367" y="836"/>
                  </a:lnTo>
                  <a:lnTo>
                    <a:pt x="361" y="832"/>
                  </a:lnTo>
                  <a:lnTo>
                    <a:pt x="349" y="823"/>
                  </a:lnTo>
                  <a:lnTo>
                    <a:pt x="346" y="821"/>
                  </a:lnTo>
                  <a:lnTo>
                    <a:pt x="291" y="859"/>
                  </a:lnTo>
                  <a:lnTo>
                    <a:pt x="287" y="853"/>
                  </a:lnTo>
                  <a:lnTo>
                    <a:pt x="277" y="846"/>
                  </a:lnTo>
                  <a:lnTo>
                    <a:pt x="268" y="840"/>
                  </a:lnTo>
                  <a:lnTo>
                    <a:pt x="260" y="838"/>
                  </a:lnTo>
                  <a:lnTo>
                    <a:pt x="249" y="836"/>
                  </a:lnTo>
                  <a:lnTo>
                    <a:pt x="239" y="838"/>
                  </a:lnTo>
                  <a:lnTo>
                    <a:pt x="226" y="842"/>
                  </a:lnTo>
                  <a:lnTo>
                    <a:pt x="213" y="848"/>
                  </a:lnTo>
                  <a:lnTo>
                    <a:pt x="197" y="855"/>
                  </a:lnTo>
                  <a:lnTo>
                    <a:pt x="186" y="865"/>
                  </a:lnTo>
                  <a:lnTo>
                    <a:pt x="173" y="872"/>
                  </a:lnTo>
                  <a:lnTo>
                    <a:pt x="165" y="880"/>
                  </a:lnTo>
                  <a:lnTo>
                    <a:pt x="157" y="884"/>
                  </a:lnTo>
                  <a:lnTo>
                    <a:pt x="157" y="888"/>
                  </a:lnTo>
                  <a:lnTo>
                    <a:pt x="152" y="882"/>
                  </a:lnTo>
                  <a:lnTo>
                    <a:pt x="140" y="869"/>
                  </a:lnTo>
                  <a:lnTo>
                    <a:pt x="131" y="859"/>
                  </a:lnTo>
                  <a:lnTo>
                    <a:pt x="123" y="850"/>
                  </a:lnTo>
                  <a:lnTo>
                    <a:pt x="114" y="838"/>
                  </a:lnTo>
                  <a:lnTo>
                    <a:pt x="104" y="827"/>
                  </a:lnTo>
                  <a:lnTo>
                    <a:pt x="91" y="812"/>
                  </a:lnTo>
                  <a:lnTo>
                    <a:pt x="80" y="800"/>
                  </a:lnTo>
                  <a:lnTo>
                    <a:pt x="68" y="785"/>
                  </a:lnTo>
                  <a:lnTo>
                    <a:pt x="59" y="774"/>
                  </a:lnTo>
                  <a:lnTo>
                    <a:pt x="47" y="758"/>
                  </a:lnTo>
                  <a:lnTo>
                    <a:pt x="38" y="745"/>
                  </a:lnTo>
                  <a:lnTo>
                    <a:pt x="28" y="734"/>
                  </a:lnTo>
                  <a:lnTo>
                    <a:pt x="23" y="722"/>
                  </a:lnTo>
                  <a:lnTo>
                    <a:pt x="15" y="709"/>
                  </a:lnTo>
                  <a:lnTo>
                    <a:pt x="9" y="697"/>
                  </a:lnTo>
                  <a:lnTo>
                    <a:pt x="5" y="688"/>
                  </a:lnTo>
                  <a:lnTo>
                    <a:pt x="3" y="680"/>
                  </a:lnTo>
                  <a:lnTo>
                    <a:pt x="0" y="665"/>
                  </a:lnTo>
                  <a:lnTo>
                    <a:pt x="2" y="656"/>
                  </a:lnTo>
                  <a:lnTo>
                    <a:pt x="5" y="640"/>
                  </a:lnTo>
                  <a:lnTo>
                    <a:pt x="9" y="637"/>
                  </a:lnTo>
                  <a:lnTo>
                    <a:pt x="15" y="633"/>
                  </a:lnTo>
                  <a:lnTo>
                    <a:pt x="30" y="623"/>
                  </a:lnTo>
                  <a:lnTo>
                    <a:pt x="40" y="614"/>
                  </a:lnTo>
                  <a:lnTo>
                    <a:pt x="49" y="602"/>
                  </a:lnTo>
                  <a:lnTo>
                    <a:pt x="59" y="585"/>
                  </a:lnTo>
                  <a:lnTo>
                    <a:pt x="68" y="568"/>
                  </a:lnTo>
                  <a:lnTo>
                    <a:pt x="70" y="555"/>
                  </a:lnTo>
                  <a:lnTo>
                    <a:pt x="74" y="543"/>
                  </a:lnTo>
                  <a:lnTo>
                    <a:pt x="76" y="530"/>
                  </a:lnTo>
                  <a:lnTo>
                    <a:pt x="80" y="517"/>
                  </a:lnTo>
                  <a:lnTo>
                    <a:pt x="81" y="502"/>
                  </a:lnTo>
                  <a:lnTo>
                    <a:pt x="83" y="490"/>
                  </a:lnTo>
                  <a:lnTo>
                    <a:pt x="85" y="475"/>
                  </a:lnTo>
                  <a:lnTo>
                    <a:pt x="87" y="464"/>
                  </a:lnTo>
                  <a:lnTo>
                    <a:pt x="87" y="450"/>
                  </a:lnTo>
                  <a:lnTo>
                    <a:pt x="87" y="439"/>
                  </a:lnTo>
                  <a:lnTo>
                    <a:pt x="87" y="428"/>
                  </a:lnTo>
                  <a:lnTo>
                    <a:pt x="89" y="420"/>
                  </a:lnTo>
                  <a:lnTo>
                    <a:pt x="89" y="407"/>
                  </a:lnTo>
                  <a:lnTo>
                    <a:pt x="91" y="403"/>
                  </a:lnTo>
                  <a:lnTo>
                    <a:pt x="182" y="351"/>
                  </a:lnTo>
                  <a:lnTo>
                    <a:pt x="188" y="348"/>
                  </a:lnTo>
                  <a:lnTo>
                    <a:pt x="201" y="338"/>
                  </a:lnTo>
                  <a:lnTo>
                    <a:pt x="214" y="325"/>
                  </a:lnTo>
                  <a:lnTo>
                    <a:pt x="222" y="312"/>
                  </a:lnTo>
                  <a:lnTo>
                    <a:pt x="214" y="294"/>
                  </a:lnTo>
                  <a:lnTo>
                    <a:pt x="203" y="279"/>
                  </a:lnTo>
                  <a:lnTo>
                    <a:pt x="195" y="270"/>
                  </a:lnTo>
                  <a:lnTo>
                    <a:pt x="190" y="260"/>
                  </a:lnTo>
                  <a:lnTo>
                    <a:pt x="184" y="249"/>
                  </a:lnTo>
                  <a:lnTo>
                    <a:pt x="182" y="239"/>
                  </a:lnTo>
                  <a:lnTo>
                    <a:pt x="180" y="226"/>
                  </a:lnTo>
                  <a:lnTo>
                    <a:pt x="184" y="215"/>
                  </a:lnTo>
                  <a:lnTo>
                    <a:pt x="190" y="201"/>
                  </a:lnTo>
                  <a:lnTo>
                    <a:pt x="195" y="192"/>
                  </a:lnTo>
                  <a:lnTo>
                    <a:pt x="205" y="175"/>
                  </a:lnTo>
                  <a:lnTo>
                    <a:pt x="211" y="169"/>
                  </a:lnTo>
                  <a:lnTo>
                    <a:pt x="237" y="186"/>
                  </a:lnTo>
                  <a:lnTo>
                    <a:pt x="237" y="182"/>
                  </a:lnTo>
                  <a:lnTo>
                    <a:pt x="241" y="173"/>
                  </a:lnTo>
                  <a:lnTo>
                    <a:pt x="245" y="158"/>
                  </a:lnTo>
                  <a:lnTo>
                    <a:pt x="251" y="142"/>
                  </a:lnTo>
                  <a:lnTo>
                    <a:pt x="256" y="127"/>
                  </a:lnTo>
                  <a:lnTo>
                    <a:pt x="268" y="114"/>
                  </a:lnTo>
                  <a:lnTo>
                    <a:pt x="279" y="110"/>
                  </a:lnTo>
                  <a:lnTo>
                    <a:pt x="296" y="120"/>
                  </a:lnTo>
                  <a:lnTo>
                    <a:pt x="304" y="129"/>
                  </a:lnTo>
                  <a:lnTo>
                    <a:pt x="313" y="142"/>
                  </a:lnTo>
                  <a:lnTo>
                    <a:pt x="323" y="158"/>
                  </a:lnTo>
                  <a:lnTo>
                    <a:pt x="332" y="173"/>
                  </a:lnTo>
                  <a:lnTo>
                    <a:pt x="338" y="186"/>
                  </a:lnTo>
                  <a:lnTo>
                    <a:pt x="344" y="199"/>
                  </a:lnTo>
                  <a:lnTo>
                    <a:pt x="348" y="207"/>
                  </a:lnTo>
                  <a:lnTo>
                    <a:pt x="351" y="211"/>
                  </a:lnTo>
                  <a:lnTo>
                    <a:pt x="477" y="182"/>
                  </a:lnTo>
                  <a:lnTo>
                    <a:pt x="505" y="0"/>
                  </a:lnTo>
                  <a:lnTo>
                    <a:pt x="821" y="182"/>
                  </a:lnTo>
                  <a:lnTo>
                    <a:pt x="821" y="182"/>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6" name="Freeform 230">
              <a:extLst>
                <a:ext uri="{FF2B5EF4-FFF2-40B4-BE49-F238E27FC236}">
                  <a16:creationId xmlns:a16="http://schemas.microsoft.com/office/drawing/2014/main" id="{81FA4E10-D860-7C44-8224-1255161567A3}"/>
                </a:ext>
              </a:extLst>
            </p:cNvPr>
            <p:cNvSpPr>
              <a:spLocks/>
            </p:cNvSpPr>
            <p:nvPr/>
          </p:nvSpPr>
          <p:spPr bwMode="auto">
            <a:xfrm>
              <a:off x="3326" y="2291"/>
              <a:ext cx="70" cy="96"/>
            </a:xfrm>
            <a:custGeom>
              <a:avLst/>
              <a:gdLst>
                <a:gd name="T0" fmla="*/ 0 w 141"/>
                <a:gd name="T1" fmla="*/ 4 h 192"/>
                <a:gd name="T2" fmla="*/ 0 w 141"/>
                <a:gd name="T3" fmla="*/ 2 h 192"/>
                <a:gd name="T4" fmla="*/ 6 w 141"/>
                <a:gd name="T5" fmla="*/ 2 h 192"/>
                <a:gd name="T6" fmla="*/ 14 w 141"/>
                <a:gd name="T7" fmla="*/ 0 h 192"/>
                <a:gd name="T8" fmla="*/ 25 w 141"/>
                <a:gd name="T9" fmla="*/ 0 h 192"/>
                <a:gd name="T10" fmla="*/ 36 w 141"/>
                <a:gd name="T11" fmla="*/ 0 h 192"/>
                <a:gd name="T12" fmla="*/ 50 w 141"/>
                <a:gd name="T13" fmla="*/ 0 h 192"/>
                <a:gd name="T14" fmla="*/ 61 w 141"/>
                <a:gd name="T15" fmla="*/ 0 h 192"/>
                <a:gd name="T16" fmla="*/ 74 w 141"/>
                <a:gd name="T17" fmla="*/ 2 h 192"/>
                <a:gd name="T18" fmla="*/ 84 w 141"/>
                <a:gd name="T19" fmla="*/ 2 h 192"/>
                <a:gd name="T20" fmla="*/ 95 w 141"/>
                <a:gd name="T21" fmla="*/ 2 h 192"/>
                <a:gd name="T22" fmla="*/ 103 w 141"/>
                <a:gd name="T23" fmla="*/ 4 h 192"/>
                <a:gd name="T24" fmla="*/ 110 w 141"/>
                <a:gd name="T25" fmla="*/ 6 h 192"/>
                <a:gd name="T26" fmla="*/ 120 w 141"/>
                <a:gd name="T27" fmla="*/ 8 h 192"/>
                <a:gd name="T28" fmla="*/ 126 w 141"/>
                <a:gd name="T29" fmla="*/ 10 h 192"/>
                <a:gd name="T30" fmla="*/ 118 w 141"/>
                <a:gd name="T31" fmla="*/ 10 h 192"/>
                <a:gd name="T32" fmla="*/ 107 w 141"/>
                <a:gd name="T33" fmla="*/ 17 h 192"/>
                <a:gd name="T34" fmla="*/ 91 w 141"/>
                <a:gd name="T35" fmla="*/ 27 h 192"/>
                <a:gd name="T36" fmla="*/ 84 w 141"/>
                <a:gd name="T37" fmla="*/ 42 h 192"/>
                <a:gd name="T38" fmla="*/ 80 w 141"/>
                <a:gd name="T39" fmla="*/ 55 h 192"/>
                <a:gd name="T40" fmla="*/ 86 w 141"/>
                <a:gd name="T41" fmla="*/ 71 h 192"/>
                <a:gd name="T42" fmla="*/ 93 w 141"/>
                <a:gd name="T43" fmla="*/ 82 h 192"/>
                <a:gd name="T44" fmla="*/ 97 w 141"/>
                <a:gd name="T45" fmla="*/ 88 h 192"/>
                <a:gd name="T46" fmla="*/ 141 w 141"/>
                <a:gd name="T47" fmla="*/ 42 h 192"/>
                <a:gd name="T48" fmla="*/ 137 w 141"/>
                <a:gd name="T49" fmla="*/ 179 h 192"/>
                <a:gd name="T50" fmla="*/ 131 w 141"/>
                <a:gd name="T51" fmla="*/ 177 h 192"/>
                <a:gd name="T52" fmla="*/ 122 w 141"/>
                <a:gd name="T53" fmla="*/ 177 h 192"/>
                <a:gd name="T54" fmla="*/ 109 w 141"/>
                <a:gd name="T55" fmla="*/ 175 h 192"/>
                <a:gd name="T56" fmla="*/ 95 w 141"/>
                <a:gd name="T57" fmla="*/ 181 h 192"/>
                <a:gd name="T58" fmla="*/ 80 w 141"/>
                <a:gd name="T59" fmla="*/ 187 h 192"/>
                <a:gd name="T60" fmla="*/ 71 w 141"/>
                <a:gd name="T61" fmla="*/ 190 h 192"/>
                <a:gd name="T62" fmla="*/ 63 w 141"/>
                <a:gd name="T63" fmla="*/ 190 h 192"/>
                <a:gd name="T64" fmla="*/ 63 w 141"/>
                <a:gd name="T65" fmla="*/ 192 h 192"/>
                <a:gd name="T66" fmla="*/ 17 w 141"/>
                <a:gd name="T67" fmla="*/ 187 h 192"/>
                <a:gd name="T68" fmla="*/ 15 w 141"/>
                <a:gd name="T69" fmla="*/ 135 h 192"/>
                <a:gd name="T70" fmla="*/ 61 w 141"/>
                <a:gd name="T71" fmla="*/ 78 h 192"/>
                <a:gd name="T72" fmla="*/ 0 w 141"/>
                <a:gd name="T73" fmla="*/ 4 h 192"/>
                <a:gd name="T74" fmla="*/ 0 w 141"/>
                <a:gd name="T75" fmla="*/ 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92">
                  <a:moveTo>
                    <a:pt x="0" y="4"/>
                  </a:moveTo>
                  <a:lnTo>
                    <a:pt x="0" y="2"/>
                  </a:lnTo>
                  <a:lnTo>
                    <a:pt x="6" y="2"/>
                  </a:lnTo>
                  <a:lnTo>
                    <a:pt x="14" y="0"/>
                  </a:lnTo>
                  <a:lnTo>
                    <a:pt x="25" y="0"/>
                  </a:lnTo>
                  <a:lnTo>
                    <a:pt x="36" y="0"/>
                  </a:lnTo>
                  <a:lnTo>
                    <a:pt x="50" y="0"/>
                  </a:lnTo>
                  <a:lnTo>
                    <a:pt x="61" y="0"/>
                  </a:lnTo>
                  <a:lnTo>
                    <a:pt x="74" y="2"/>
                  </a:lnTo>
                  <a:lnTo>
                    <a:pt x="84" y="2"/>
                  </a:lnTo>
                  <a:lnTo>
                    <a:pt x="95" y="2"/>
                  </a:lnTo>
                  <a:lnTo>
                    <a:pt x="103" y="4"/>
                  </a:lnTo>
                  <a:lnTo>
                    <a:pt x="110" y="6"/>
                  </a:lnTo>
                  <a:lnTo>
                    <a:pt x="120" y="8"/>
                  </a:lnTo>
                  <a:lnTo>
                    <a:pt x="126" y="10"/>
                  </a:lnTo>
                  <a:lnTo>
                    <a:pt x="118" y="10"/>
                  </a:lnTo>
                  <a:lnTo>
                    <a:pt x="107" y="17"/>
                  </a:lnTo>
                  <a:lnTo>
                    <a:pt x="91" y="27"/>
                  </a:lnTo>
                  <a:lnTo>
                    <a:pt x="84" y="42"/>
                  </a:lnTo>
                  <a:lnTo>
                    <a:pt x="80" y="55"/>
                  </a:lnTo>
                  <a:lnTo>
                    <a:pt x="86" y="71"/>
                  </a:lnTo>
                  <a:lnTo>
                    <a:pt x="93" y="82"/>
                  </a:lnTo>
                  <a:lnTo>
                    <a:pt x="97" y="88"/>
                  </a:lnTo>
                  <a:lnTo>
                    <a:pt x="141" y="42"/>
                  </a:lnTo>
                  <a:lnTo>
                    <a:pt x="137" y="179"/>
                  </a:lnTo>
                  <a:lnTo>
                    <a:pt x="131" y="177"/>
                  </a:lnTo>
                  <a:lnTo>
                    <a:pt x="122" y="177"/>
                  </a:lnTo>
                  <a:lnTo>
                    <a:pt x="109" y="175"/>
                  </a:lnTo>
                  <a:lnTo>
                    <a:pt x="95" y="181"/>
                  </a:lnTo>
                  <a:lnTo>
                    <a:pt x="80" y="187"/>
                  </a:lnTo>
                  <a:lnTo>
                    <a:pt x="71" y="190"/>
                  </a:lnTo>
                  <a:lnTo>
                    <a:pt x="63" y="190"/>
                  </a:lnTo>
                  <a:lnTo>
                    <a:pt x="63" y="192"/>
                  </a:lnTo>
                  <a:lnTo>
                    <a:pt x="17" y="187"/>
                  </a:lnTo>
                  <a:lnTo>
                    <a:pt x="15" y="135"/>
                  </a:lnTo>
                  <a:lnTo>
                    <a:pt x="61" y="78"/>
                  </a:lnTo>
                  <a:lnTo>
                    <a:pt x="0" y="4"/>
                  </a:lnTo>
                  <a:lnTo>
                    <a:pt x="0" y="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7" name="Freeform 231">
              <a:extLst>
                <a:ext uri="{FF2B5EF4-FFF2-40B4-BE49-F238E27FC236}">
                  <a16:creationId xmlns:a16="http://schemas.microsoft.com/office/drawing/2014/main" id="{AEF7D49E-7770-E349-A867-73374404DCA0}"/>
                </a:ext>
              </a:extLst>
            </p:cNvPr>
            <p:cNvSpPr>
              <a:spLocks/>
            </p:cNvSpPr>
            <p:nvPr/>
          </p:nvSpPr>
          <p:spPr bwMode="auto">
            <a:xfrm>
              <a:off x="3040" y="1966"/>
              <a:ext cx="518" cy="370"/>
            </a:xfrm>
            <a:custGeom>
              <a:avLst/>
              <a:gdLst>
                <a:gd name="T0" fmla="*/ 201 w 1034"/>
                <a:gd name="T1" fmla="*/ 608 h 740"/>
                <a:gd name="T2" fmla="*/ 158 w 1034"/>
                <a:gd name="T3" fmla="*/ 675 h 740"/>
                <a:gd name="T4" fmla="*/ 87 w 1034"/>
                <a:gd name="T5" fmla="*/ 721 h 740"/>
                <a:gd name="T6" fmla="*/ 38 w 1034"/>
                <a:gd name="T7" fmla="*/ 738 h 740"/>
                <a:gd name="T8" fmla="*/ 27 w 1034"/>
                <a:gd name="T9" fmla="*/ 707 h 740"/>
                <a:gd name="T10" fmla="*/ 13 w 1034"/>
                <a:gd name="T11" fmla="*/ 648 h 740"/>
                <a:gd name="T12" fmla="*/ 2 w 1034"/>
                <a:gd name="T13" fmla="*/ 565 h 740"/>
                <a:gd name="T14" fmla="*/ 0 w 1034"/>
                <a:gd name="T15" fmla="*/ 468 h 740"/>
                <a:gd name="T16" fmla="*/ 8 w 1034"/>
                <a:gd name="T17" fmla="*/ 363 h 740"/>
                <a:gd name="T18" fmla="*/ 21 w 1034"/>
                <a:gd name="T19" fmla="*/ 274 h 740"/>
                <a:gd name="T20" fmla="*/ 32 w 1034"/>
                <a:gd name="T21" fmla="*/ 215 h 740"/>
                <a:gd name="T22" fmla="*/ 38 w 1034"/>
                <a:gd name="T23" fmla="*/ 200 h 740"/>
                <a:gd name="T24" fmla="*/ 72 w 1034"/>
                <a:gd name="T25" fmla="*/ 171 h 740"/>
                <a:gd name="T26" fmla="*/ 141 w 1034"/>
                <a:gd name="T27" fmla="*/ 122 h 740"/>
                <a:gd name="T28" fmla="*/ 234 w 1034"/>
                <a:gd name="T29" fmla="*/ 68 h 740"/>
                <a:gd name="T30" fmla="*/ 338 w 1034"/>
                <a:gd name="T31" fmla="*/ 25 h 740"/>
                <a:gd name="T32" fmla="*/ 439 w 1034"/>
                <a:gd name="T33" fmla="*/ 2 h 740"/>
                <a:gd name="T34" fmla="*/ 540 w 1034"/>
                <a:gd name="T35" fmla="*/ 2 h 740"/>
                <a:gd name="T36" fmla="*/ 637 w 1034"/>
                <a:gd name="T37" fmla="*/ 23 h 740"/>
                <a:gd name="T38" fmla="*/ 728 w 1034"/>
                <a:gd name="T39" fmla="*/ 67 h 740"/>
                <a:gd name="T40" fmla="*/ 819 w 1034"/>
                <a:gd name="T41" fmla="*/ 129 h 740"/>
                <a:gd name="T42" fmla="*/ 912 w 1034"/>
                <a:gd name="T43" fmla="*/ 202 h 740"/>
                <a:gd name="T44" fmla="*/ 987 w 1034"/>
                <a:gd name="T45" fmla="*/ 276 h 740"/>
                <a:gd name="T46" fmla="*/ 1028 w 1034"/>
                <a:gd name="T47" fmla="*/ 342 h 740"/>
                <a:gd name="T48" fmla="*/ 1030 w 1034"/>
                <a:gd name="T49" fmla="*/ 397 h 740"/>
                <a:gd name="T50" fmla="*/ 1004 w 1034"/>
                <a:gd name="T51" fmla="*/ 443 h 740"/>
                <a:gd name="T52" fmla="*/ 979 w 1034"/>
                <a:gd name="T53" fmla="*/ 466 h 740"/>
                <a:gd name="T54" fmla="*/ 939 w 1034"/>
                <a:gd name="T55" fmla="*/ 468 h 740"/>
                <a:gd name="T56" fmla="*/ 865 w 1034"/>
                <a:gd name="T57" fmla="*/ 475 h 740"/>
                <a:gd name="T58" fmla="*/ 779 w 1034"/>
                <a:gd name="T59" fmla="*/ 473 h 740"/>
                <a:gd name="T60" fmla="*/ 699 w 1034"/>
                <a:gd name="T61" fmla="*/ 458 h 740"/>
                <a:gd name="T62" fmla="*/ 642 w 1034"/>
                <a:gd name="T63" fmla="*/ 428 h 740"/>
                <a:gd name="T64" fmla="*/ 599 w 1034"/>
                <a:gd name="T65" fmla="*/ 384 h 740"/>
                <a:gd name="T66" fmla="*/ 585 w 1034"/>
                <a:gd name="T67" fmla="*/ 359 h 740"/>
                <a:gd name="T68" fmla="*/ 578 w 1034"/>
                <a:gd name="T69" fmla="*/ 411 h 740"/>
                <a:gd name="T70" fmla="*/ 528 w 1034"/>
                <a:gd name="T71" fmla="*/ 473 h 740"/>
                <a:gd name="T72" fmla="*/ 475 w 1034"/>
                <a:gd name="T73" fmla="*/ 500 h 740"/>
                <a:gd name="T74" fmla="*/ 416 w 1034"/>
                <a:gd name="T75" fmla="*/ 519 h 740"/>
                <a:gd name="T76" fmla="*/ 367 w 1034"/>
                <a:gd name="T77" fmla="*/ 532 h 740"/>
                <a:gd name="T78" fmla="*/ 314 w 1034"/>
                <a:gd name="T79" fmla="*/ 483 h 740"/>
                <a:gd name="T80" fmla="*/ 338 w 1034"/>
                <a:gd name="T81" fmla="*/ 424 h 740"/>
                <a:gd name="T82" fmla="*/ 352 w 1034"/>
                <a:gd name="T83" fmla="*/ 373 h 740"/>
                <a:gd name="T84" fmla="*/ 316 w 1034"/>
                <a:gd name="T85" fmla="*/ 340 h 740"/>
                <a:gd name="T86" fmla="*/ 257 w 1034"/>
                <a:gd name="T87" fmla="*/ 344 h 740"/>
                <a:gd name="T88" fmla="*/ 209 w 1034"/>
                <a:gd name="T89" fmla="*/ 371 h 740"/>
                <a:gd name="T90" fmla="*/ 181 w 1034"/>
                <a:gd name="T91" fmla="*/ 426 h 740"/>
                <a:gd name="T92" fmla="*/ 162 w 1034"/>
                <a:gd name="T93" fmla="*/ 502 h 740"/>
                <a:gd name="T94" fmla="*/ 171 w 1034"/>
                <a:gd name="T95" fmla="*/ 563 h 740"/>
                <a:gd name="T96" fmla="*/ 215 w 1034"/>
                <a:gd name="T97" fmla="*/ 589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34" h="740">
                  <a:moveTo>
                    <a:pt x="215" y="589"/>
                  </a:moveTo>
                  <a:lnTo>
                    <a:pt x="213" y="591"/>
                  </a:lnTo>
                  <a:lnTo>
                    <a:pt x="209" y="599"/>
                  </a:lnTo>
                  <a:lnTo>
                    <a:pt x="201" y="608"/>
                  </a:lnTo>
                  <a:lnTo>
                    <a:pt x="196" y="625"/>
                  </a:lnTo>
                  <a:lnTo>
                    <a:pt x="182" y="641"/>
                  </a:lnTo>
                  <a:lnTo>
                    <a:pt x="171" y="658"/>
                  </a:lnTo>
                  <a:lnTo>
                    <a:pt x="158" y="675"/>
                  </a:lnTo>
                  <a:lnTo>
                    <a:pt x="143" y="692"/>
                  </a:lnTo>
                  <a:lnTo>
                    <a:pt x="124" y="702"/>
                  </a:lnTo>
                  <a:lnTo>
                    <a:pt x="106" y="713"/>
                  </a:lnTo>
                  <a:lnTo>
                    <a:pt x="87" y="721"/>
                  </a:lnTo>
                  <a:lnTo>
                    <a:pt x="72" y="728"/>
                  </a:lnTo>
                  <a:lnTo>
                    <a:pt x="57" y="732"/>
                  </a:lnTo>
                  <a:lnTo>
                    <a:pt x="46" y="736"/>
                  </a:lnTo>
                  <a:lnTo>
                    <a:pt x="38" y="738"/>
                  </a:lnTo>
                  <a:lnTo>
                    <a:pt x="38" y="740"/>
                  </a:lnTo>
                  <a:lnTo>
                    <a:pt x="34" y="734"/>
                  </a:lnTo>
                  <a:lnTo>
                    <a:pt x="30" y="719"/>
                  </a:lnTo>
                  <a:lnTo>
                    <a:pt x="27" y="707"/>
                  </a:lnTo>
                  <a:lnTo>
                    <a:pt x="25" y="696"/>
                  </a:lnTo>
                  <a:lnTo>
                    <a:pt x="21" y="681"/>
                  </a:lnTo>
                  <a:lnTo>
                    <a:pt x="19" y="667"/>
                  </a:lnTo>
                  <a:lnTo>
                    <a:pt x="13" y="648"/>
                  </a:lnTo>
                  <a:lnTo>
                    <a:pt x="11" y="629"/>
                  </a:lnTo>
                  <a:lnTo>
                    <a:pt x="8" y="608"/>
                  </a:lnTo>
                  <a:lnTo>
                    <a:pt x="6" y="587"/>
                  </a:lnTo>
                  <a:lnTo>
                    <a:pt x="2" y="565"/>
                  </a:lnTo>
                  <a:lnTo>
                    <a:pt x="0" y="542"/>
                  </a:lnTo>
                  <a:lnTo>
                    <a:pt x="0" y="517"/>
                  </a:lnTo>
                  <a:lnTo>
                    <a:pt x="0" y="494"/>
                  </a:lnTo>
                  <a:lnTo>
                    <a:pt x="0" y="468"/>
                  </a:lnTo>
                  <a:lnTo>
                    <a:pt x="0" y="441"/>
                  </a:lnTo>
                  <a:lnTo>
                    <a:pt x="2" y="414"/>
                  </a:lnTo>
                  <a:lnTo>
                    <a:pt x="6" y="390"/>
                  </a:lnTo>
                  <a:lnTo>
                    <a:pt x="8" y="363"/>
                  </a:lnTo>
                  <a:lnTo>
                    <a:pt x="11" y="340"/>
                  </a:lnTo>
                  <a:lnTo>
                    <a:pt x="13" y="316"/>
                  </a:lnTo>
                  <a:lnTo>
                    <a:pt x="19" y="297"/>
                  </a:lnTo>
                  <a:lnTo>
                    <a:pt x="21" y="274"/>
                  </a:lnTo>
                  <a:lnTo>
                    <a:pt x="25" y="257"/>
                  </a:lnTo>
                  <a:lnTo>
                    <a:pt x="27" y="240"/>
                  </a:lnTo>
                  <a:lnTo>
                    <a:pt x="30" y="226"/>
                  </a:lnTo>
                  <a:lnTo>
                    <a:pt x="32" y="215"/>
                  </a:lnTo>
                  <a:lnTo>
                    <a:pt x="34" y="207"/>
                  </a:lnTo>
                  <a:lnTo>
                    <a:pt x="36" y="202"/>
                  </a:lnTo>
                  <a:lnTo>
                    <a:pt x="38" y="202"/>
                  </a:lnTo>
                  <a:lnTo>
                    <a:pt x="38" y="200"/>
                  </a:lnTo>
                  <a:lnTo>
                    <a:pt x="44" y="196"/>
                  </a:lnTo>
                  <a:lnTo>
                    <a:pt x="49" y="188"/>
                  </a:lnTo>
                  <a:lnTo>
                    <a:pt x="61" y="183"/>
                  </a:lnTo>
                  <a:lnTo>
                    <a:pt x="72" y="171"/>
                  </a:lnTo>
                  <a:lnTo>
                    <a:pt x="87" y="162"/>
                  </a:lnTo>
                  <a:lnTo>
                    <a:pt x="103" y="148"/>
                  </a:lnTo>
                  <a:lnTo>
                    <a:pt x="124" y="137"/>
                  </a:lnTo>
                  <a:lnTo>
                    <a:pt x="141" y="122"/>
                  </a:lnTo>
                  <a:lnTo>
                    <a:pt x="163" y="108"/>
                  </a:lnTo>
                  <a:lnTo>
                    <a:pt x="186" y="95"/>
                  </a:lnTo>
                  <a:lnTo>
                    <a:pt x="211" y="82"/>
                  </a:lnTo>
                  <a:lnTo>
                    <a:pt x="234" y="68"/>
                  </a:lnTo>
                  <a:lnTo>
                    <a:pt x="260" y="55"/>
                  </a:lnTo>
                  <a:lnTo>
                    <a:pt x="285" y="44"/>
                  </a:lnTo>
                  <a:lnTo>
                    <a:pt x="314" y="36"/>
                  </a:lnTo>
                  <a:lnTo>
                    <a:pt x="338" y="25"/>
                  </a:lnTo>
                  <a:lnTo>
                    <a:pt x="363" y="19"/>
                  </a:lnTo>
                  <a:lnTo>
                    <a:pt x="388" y="11"/>
                  </a:lnTo>
                  <a:lnTo>
                    <a:pt x="414" y="8"/>
                  </a:lnTo>
                  <a:lnTo>
                    <a:pt x="439" y="2"/>
                  </a:lnTo>
                  <a:lnTo>
                    <a:pt x="466" y="2"/>
                  </a:lnTo>
                  <a:lnTo>
                    <a:pt x="490" y="0"/>
                  </a:lnTo>
                  <a:lnTo>
                    <a:pt x="517" y="2"/>
                  </a:lnTo>
                  <a:lnTo>
                    <a:pt x="540" y="2"/>
                  </a:lnTo>
                  <a:lnTo>
                    <a:pt x="565" y="6"/>
                  </a:lnTo>
                  <a:lnTo>
                    <a:pt x="589" y="10"/>
                  </a:lnTo>
                  <a:lnTo>
                    <a:pt x="614" y="17"/>
                  </a:lnTo>
                  <a:lnTo>
                    <a:pt x="637" y="23"/>
                  </a:lnTo>
                  <a:lnTo>
                    <a:pt x="660" y="32"/>
                  </a:lnTo>
                  <a:lnTo>
                    <a:pt x="682" y="42"/>
                  </a:lnTo>
                  <a:lnTo>
                    <a:pt x="707" y="55"/>
                  </a:lnTo>
                  <a:lnTo>
                    <a:pt x="728" y="67"/>
                  </a:lnTo>
                  <a:lnTo>
                    <a:pt x="751" y="80"/>
                  </a:lnTo>
                  <a:lnTo>
                    <a:pt x="774" y="95"/>
                  </a:lnTo>
                  <a:lnTo>
                    <a:pt x="798" y="112"/>
                  </a:lnTo>
                  <a:lnTo>
                    <a:pt x="819" y="129"/>
                  </a:lnTo>
                  <a:lnTo>
                    <a:pt x="846" y="146"/>
                  </a:lnTo>
                  <a:lnTo>
                    <a:pt x="867" y="165"/>
                  </a:lnTo>
                  <a:lnTo>
                    <a:pt x="891" y="184"/>
                  </a:lnTo>
                  <a:lnTo>
                    <a:pt x="912" y="202"/>
                  </a:lnTo>
                  <a:lnTo>
                    <a:pt x="933" y="221"/>
                  </a:lnTo>
                  <a:lnTo>
                    <a:pt x="952" y="240"/>
                  </a:lnTo>
                  <a:lnTo>
                    <a:pt x="971" y="259"/>
                  </a:lnTo>
                  <a:lnTo>
                    <a:pt x="987" y="276"/>
                  </a:lnTo>
                  <a:lnTo>
                    <a:pt x="1002" y="293"/>
                  </a:lnTo>
                  <a:lnTo>
                    <a:pt x="1013" y="310"/>
                  </a:lnTo>
                  <a:lnTo>
                    <a:pt x="1025" y="329"/>
                  </a:lnTo>
                  <a:lnTo>
                    <a:pt x="1028" y="342"/>
                  </a:lnTo>
                  <a:lnTo>
                    <a:pt x="1032" y="357"/>
                  </a:lnTo>
                  <a:lnTo>
                    <a:pt x="1032" y="371"/>
                  </a:lnTo>
                  <a:lnTo>
                    <a:pt x="1034" y="386"/>
                  </a:lnTo>
                  <a:lnTo>
                    <a:pt x="1030" y="397"/>
                  </a:lnTo>
                  <a:lnTo>
                    <a:pt x="1026" y="409"/>
                  </a:lnTo>
                  <a:lnTo>
                    <a:pt x="1021" y="418"/>
                  </a:lnTo>
                  <a:lnTo>
                    <a:pt x="1017" y="430"/>
                  </a:lnTo>
                  <a:lnTo>
                    <a:pt x="1004" y="443"/>
                  </a:lnTo>
                  <a:lnTo>
                    <a:pt x="994" y="456"/>
                  </a:lnTo>
                  <a:lnTo>
                    <a:pt x="985" y="462"/>
                  </a:lnTo>
                  <a:lnTo>
                    <a:pt x="983" y="466"/>
                  </a:lnTo>
                  <a:lnTo>
                    <a:pt x="979" y="466"/>
                  </a:lnTo>
                  <a:lnTo>
                    <a:pt x="973" y="466"/>
                  </a:lnTo>
                  <a:lnTo>
                    <a:pt x="964" y="466"/>
                  </a:lnTo>
                  <a:lnTo>
                    <a:pt x="954" y="468"/>
                  </a:lnTo>
                  <a:lnTo>
                    <a:pt x="939" y="468"/>
                  </a:lnTo>
                  <a:lnTo>
                    <a:pt x="924" y="472"/>
                  </a:lnTo>
                  <a:lnTo>
                    <a:pt x="905" y="472"/>
                  </a:lnTo>
                  <a:lnTo>
                    <a:pt x="888" y="475"/>
                  </a:lnTo>
                  <a:lnTo>
                    <a:pt x="865" y="475"/>
                  </a:lnTo>
                  <a:lnTo>
                    <a:pt x="846" y="475"/>
                  </a:lnTo>
                  <a:lnTo>
                    <a:pt x="821" y="475"/>
                  </a:lnTo>
                  <a:lnTo>
                    <a:pt x="800" y="475"/>
                  </a:lnTo>
                  <a:lnTo>
                    <a:pt x="779" y="473"/>
                  </a:lnTo>
                  <a:lnTo>
                    <a:pt x="757" y="472"/>
                  </a:lnTo>
                  <a:lnTo>
                    <a:pt x="736" y="468"/>
                  </a:lnTo>
                  <a:lnTo>
                    <a:pt x="718" y="466"/>
                  </a:lnTo>
                  <a:lnTo>
                    <a:pt x="699" y="458"/>
                  </a:lnTo>
                  <a:lnTo>
                    <a:pt x="684" y="452"/>
                  </a:lnTo>
                  <a:lnTo>
                    <a:pt x="667" y="445"/>
                  </a:lnTo>
                  <a:lnTo>
                    <a:pt x="656" y="437"/>
                  </a:lnTo>
                  <a:lnTo>
                    <a:pt x="642" y="428"/>
                  </a:lnTo>
                  <a:lnTo>
                    <a:pt x="631" y="418"/>
                  </a:lnTo>
                  <a:lnTo>
                    <a:pt x="622" y="409"/>
                  </a:lnTo>
                  <a:lnTo>
                    <a:pt x="614" y="401"/>
                  </a:lnTo>
                  <a:lnTo>
                    <a:pt x="599" y="384"/>
                  </a:lnTo>
                  <a:lnTo>
                    <a:pt x="591" y="371"/>
                  </a:lnTo>
                  <a:lnTo>
                    <a:pt x="585" y="359"/>
                  </a:lnTo>
                  <a:lnTo>
                    <a:pt x="585" y="357"/>
                  </a:lnTo>
                  <a:lnTo>
                    <a:pt x="585" y="359"/>
                  </a:lnTo>
                  <a:lnTo>
                    <a:pt x="585" y="367"/>
                  </a:lnTo>
                  <a:lnTo>
                    <a:pt x="584" y="378"/>
                  </a:lnTo>
                  <a:lnTo>
                    <a:pt x="584" y="395"/>
                  </a:lnTo>
                  <a:lnTo>
                    <a:pt x="578" y="411"/>
                  </a:lnTo>
                  <a:lnTo>
                    <a:pt x="570" y="430"/>
                  </a:lnTo>
                  <a:lnTo>
                    <a:pt x="559" y="447"/>
                  </a:lnTo>
                  <a:lnTo>
                    <a:pt x="542" y="466"/>
                  </a:lnTo>
                  <a:lnTo>
                    <a:pt x="528" y="473"/>
                  </a:lnTo>
                  <a:lnTo>
                    <a:pt x="517" y="481"/>
                  </a:lnTo>
                  <a:lnTo>
                    <a:pt x="504" y="487"/>
                  </a:lnTo>
                  <a:lnTo>
                    <a:pt x="490" y="494"/>
                  </a:lnTo>
                  <a:lnTo>
                    <a:pt x="475" y="500"/>
                  </a:lnTo>
                  <a:lnTo>
                    <a:pt x="460" y="506"/>
                  </a:lnTo>
                  <a:lnTo>
                    <a:pt x="445" y="511"/>
                  </a:lnTo>
                  <a:lnTo>
                    <a:pt x="431" y="517"/>
                  </a:lnTo>
                  <a:lnTo>
                    <a:pt x="416" y="519"/>
                  </a:lnTo>
                  <a:lnTo>
                    <a:pt x="403" y="523"/>
                  </a:lnTo>
                  <a:lnTo>
                    <a:pt x="392" y="525"/>
                  </a:lnTo>
                  <a:lnTo>
                    <a:pt x="382" y="529"/>
                  </a:lnTo>
                  <a:lnTo>
                    <a:pt x="367" y="532"/>
                  </a:lnTo>
                  <a:lnTo>
                    <a:pt x="363" y="534"/>
                  </a:lnTo>
                  <a:lnTo>
                    <a:pt x="308" y="500"/>
                  </a:lnTo>
                  <a:lnTo>
                    <a:pt x="308" y="494"/>
                  </a:lnTo>
                  <a:lnTo>
                    <a:pt x="314" y="483"/>
                  </a:lnTo>
                  <a:lnTo>
                    <a:pt x="321" y="466"/>
                  </a:lnTo>
                  <a:lnTo>
                    <a:pt x="331" y="447"/>
                  </a:lnTo>
                  <a:lnTo>
                    <a:pt x="335" y="435"/>
                  </a:lnTo>
                  <a:lnTo>
                    <a:pt x="338" y="424"/>
                  </a:lnTo>
                  <a:lnTo>
                    <a:pt x="342" y="413"/>
                  </a:lnTo>
                  <a:lnTo>
                    <a:pt x="346" y="403"/>
                  </a:lnTo>
                  <a:lnTo>
                    <a:pt x="350" y="386"/>
                  </a:lnTo>
                  <a:lnTo>
                    <a:pt x="352" y="373"/>
                  </a:lnTo>
                  <a:lnTo>
                    <a:pt x="346" y="359"/>
                  </a:lnTo>
                  <a:lnTo>
                    <a:pt x="338" y="352"/>
                  </a:lnTo>
                  <a:lnTo>
                    <a:pt x="327" y="344"/>
                  </a:lnTo>
                  <a:lnTo>
                    <a:pt x="316" y="340"/>
                  </a:lnTo>
                  <a:lnTo>
                    <a:pt x="300" y="337"/>
                  </a:lnTo>
                  <a:lnTo>
                    <a:pt x="285" y="338"/>
                  </a:lnTo>
                  <a:lnTo>
                    <a:pt x="270" y="338"/>
                  </a:lnTo>
                  <a:lnTo>
                    <a:pt x="257" y="344"/>
                  </a:lnTo>
                  <a:lnTo>
                    <a:pt x="241" y="348"/>
                  </a:lnTo>
                  <a:lnTo>
                    <a:pt x="230" y="354"/>
                  </a:lnTo>
                  <a:lnTo>
                    <a:pt x="219" y="359"/>
                  </a:lnTo>
                  <a:lnTo>
                    <a:pt x="209" y="371"/>
                  </a:lnTo>
                  <a:lnTo>
                    <a:pt x="198" y="380"/>
                  </a:lnTo>
                  <a:lnTo>
                    <a:pt x="192" y="394"/>
                  </a:lnTo>
                  <a:lnTo>
                    <a:pt x="184" y="409"/>
                  </a:lnTo>
                  <a:lnTo>
                    <a:pt x="181" y="426"/>
                  </a:lnTo>
                  <a:lnTo>
                    <a:pt x="173" y="443"/>
                  </a:lnTo>
                  <a:lnTo>
                    <a:pt x="167" y="462"/>
                  </a:lnTo>
                  <a:lnTo>
                    <a:pt x="163" y="481"/>
                  </a:lnTo>
                  <a:lnTo>
                    <a:pt x="162" y="502"/>
                  </a:lnTo>
                  <a:lnTo>
                    <a:pt x="160" y="519"/>
                  </a:lnTo>
                  <a:lnTo>
                    <a:pt x="162" y="536"/>
                  </a:lnTo>
                  <a:lnTo>
                    <a:pt x="163" y="549"/>
                  </a:lnTo>
                  <a:lnTo>
                    <a:pt x="171" y="563"/>
                  </a:lnTo>
                  <a:lnTo>
                    <a:pt x="184" y="576"/>
                  </a:lnTo>
                  <a:lnTo>
                    <a:pt x="198" y="584"/>
                  </a:lnTo>
                  <a:lnTo>
                    <a:pt x="209" y="587"/>
                  </a:lnTo>
                  <a:lnTo>
                    <a:pt x="215" y="589"/>
                  </a:lnTo>
                  <a:lnTo>
                    <a:pt x="215" y="58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8" name="Freeform 232">
              <a:extLst>
                <a:ext uri="{FF2B5EF4-FFF2-40B4-BE49-F238E27FC236}">
                  <a16:creationId xmlns:a16="http://schemas.microsoft.com/office/drawing/2014/main" id="{9CD00D1F-5872-3349-9211-D3AFC0BE9344}"/>
                </a:ext>
              </a:extLst>
            </p:cNvPr>
            <p:cNvSpPr>
              <a:spLocks/>
            </p:cNvSpPr>
            <p:nvPr/>
          </p:nvSpPr>
          <p:spPr bwMode="auto">
            <a:xfrm>
              <a:off x="3231" y="2004"/>
              <a:ext cx="289" cy="177"/>
            </a:xfrm>
            <a:custGeom>
              <a:avLst/>
              <a:gdLst>
                <a:gd name="T0" fmla="*/ 261 w 580"/>
                <a:gd name="T1" fmla="*/ 327 h 354"/>
                <a:gd name="T2" fmla="*/ 289 w 580"/>
                <a:gd name="T3" fmla="*/ 335 h 354"/>
                <a:gd name="T4" fmla="*/ 329 w 580"/>
                <a:gd name="T5" fmla="*/ 346 h 354"/>
                <a:gd name="T6" fmla="*/ 375 w 580"/>
                <a:gd name="T7" fmla="*/ 352 h 354"/>
                <a:gd name="T8" fmla="*/ 422 w 580"/>
                <a:gd name="T9" fmla="*/ 354 h 354"/>
                <a:gd name="T10" fmla="*/ 466 w 580"/>
                <a:gd name="T11" fmla="*/ 340 h 354"/>
                <a:gd name="T12" fmla="*/ 508 w 580"/>
                <a:gd name="T13" fmla="*/ 321 h 354"/>
                <a:gd name="T14" fmla="*/ 549 w 580"/>
                <a:gd name="T15" fmla="*/ 295 h 354"/>
                <a:gd name="T16" fmla="*/ 580 w 580"/>
                <a:gd name="T17" fmla="*/ 276 h 354"/>
                <a:gd name="T18" fmla="*/ 559 w 580"/>
                <a:gd name="T19" fmla="*/ 280 h 354"/>
                <a:gd name="T20" fmla="*/ 527 w 580"/>
                <a:gd name="T21" fmla="*/ 285 h 354"/>
                <a:gd name="T22" fmla="*/ 492 w 580"/>
                <a:gd name="T23" fmla="*/ 287 h 354"/>
                <a:gd name="T24" fmla="*/ 451 w 580"/>
                <a:gd name="T25" fmla="*/ 287 h 354"/>
                <a:gd name="T26" fmla="*/ 403 w 580"/>
                <a:gd name="T27" fmla="*/ 280 h 354"/>
                <a:gd name="T28" fmla="*/ 354 w 580"/>
                <a:gd name="T29" fmla="*/ 270 h 354"/>
                <a:gd name="T30" fmla="*/ 310 w 580"/>
                <a:gd name="T31" fmla="*/ 257 h 354"/>
                <a:gd name="T32" fmla="*/ 278 w 580"/>
                <a:gd name="T33" fmla="*/ 249 h 354"/>
                <a:gd name="T34" fmla="*/ 261 w 580"/>
                <a:gd name="T35" fmla="*/ 242 h 354"/>
                <a:gd name="T36" fmla="*/ 295 w 580"/>
                <a:gd name="T37" fmla="*/ 221 h 354"/>
                <a:gd name="T38" fmla="*/ 323 w 580"/>
                <a:gd name="T39" fmla="*/ 205 h 354"/>
                <a:gd name="T40" fmla="*/ 361 w 580"/>
                <a:gd name="T41" fmla="*/ 194 h 354"/>
                <a:gd name="T42" fmla="*/ 401 w 580"/>
                <a:gd name="T43" fmla="*/ 186 h 354"/>
                <a:gd name="T44" fmla="*/ 447 w 580"/>
                <a:gd name="T45" fmla="*/ 183 h 354"/>
                <a:gd name="T46" fmla="*/ 485 w 580"/>
                <a:gd name="T47" fmla="*/ 183 h 354"/>
                <a:gd name="T48" fmla="*/ 523 w 580"/>
                <a:gd name="T49" fmla="*/ 184 h 354"/>
                <a:gd name="T50" fmla="*/ 553 w 580"/>
                <a:gd name="T51" fmla="*/ 188 h 354"/>
                <a:gd name="T52" fmla="*/ 549 w 580"/>
                <a:gd name="T53" fmla="*/ 183 h 354"/>
                <a:gd name="T54" fmla="*/ 517 w 580"/>
                <a:gd name="T55" fmla="*/ 164 h 354"/>
                <a:gd name="T56" fmla="*/ 485 w 580"/>
                <a:gd name="T57" fmla="*/ 148 h 354"/>
                <a:gd name="T58" fmla="*/ 443 w 580"/>
                <a:gd name="T59" fmla="*/ 135 h 354"/>
                <a:gd name="T60" fmla="*/ 392 w 580"/>
                <a:gd name="T61" fmla="*/ 122 h 354"/>
                <a:gd name="T62" fmla="*/ 333 w 580"/>
                <a:gd name="T63" fmla="*/ 112 h 354"/>
                <a:gd name="T64" fmla="*/ 278 w 580"/>
                <a:gd name="T65" fmla="*/ 108 h 354"/>
                <a:gd name="T66" fmla="*/ 228 w 580"/>
                <a:gd name="T67" fmla="*/ 105 h 354"/>
                <a:gd name="T68" fmla="*/ 200 w 580"/>
                <a:gd name="T69" fmla="*/ 105 h 354"/>
                <a:gd name="T70" fmla="*/ 202 w 580"/>
                <a:gd name="T71" fmla="*/ 99 h 354"/>
                <a:gd name="T72" fmla="*/ 240 w 580"/>
                <a:gd name="T73" fmla="*/ 86 h 354"/>
                <a:gd name="T74" fmla="*/ 293 w 580"/>
                <a:gd name="T75" fmla="*/ 74 h 354"/>
                <a:gd name="T76" fmla="*/ 340 w 580"/>
                <a:gd name="T77" fmla="*/ 69 h 354"/>
                <a:gd name="T78" fmla="*/ 375 w 580"/>
                <a:gd name="T79" fmla="*/ 72 h 354"/>
                <a:gd name="T80" fmla="*/ 377 w 580"/>
                <a:gd name="T81" fmla="*/ 72 h 354"/>
                <a:gd name="T82" fmla="*/ 338 w 580"/>
                <a:gd name="T83" fmla="*/ 49 h 354"/>
                <a:gd name="T84" fmla="*/ 304 w 580"/>
                <a:gd name="T85" fmla="*/ 32 h 354"/>
                <a:gd name="T86" fmla="*/ 270 w 580"/>
                <a:gd name="T87" fmla="*/ 17 h 354"/>
                <a:gd name="T88" fmla="*/ 230 w 580"/>
                <a:gd name="T89" fmla="*/ 6 h 354"/>
                <a:gd name="T90" fmla="*/ 192 w 580"/>
                <a:gd name="T91" fmla="*/ 2 h 354"/>
                <a:gd name="T92" fmla="*/ 156 w 580"/>
                <a:gd name="T93" fmla="*/ 0 h 354"/>
                <a:gd name="T94" fmla="*/ 116 w 580"/>
                <a:gd name="T95" fmla="*/ 0 h 354"/>
                <a:gd name="T96" fmla="*/ 0 w 580"/>
                <a:gd name="T97" fmla="*/ 40 h 354"/>
                <a:gd name="T98" fmla="*/ 23 w 580"/>
                <a:gd name="T99" fmla="*/ 48 h 354"/>
                <a:gd name="T100" fmla="*/ 57 w 580"/>
                <a:gd name="T101" fmla="*/ 65 h 354"/>
                <a:gd name="T102" fmla="*/ 99 w 580"/>
                <a:gd name="T103" fmla="*/ 91 h 354"/>
                <a:gd name="T104" fmla="*/ 135 w 580"/>
                <a:gd name="T105" fmla="*/ 127 h 354"/>
                <a:gd name="T106" fmla="*/ 162 w 580"/>
                <a:gd name="T107" fmla="*/ 169 h 354"/>
                <a:gd name="T108" fmla="*/ 188 w 580"/>
                <a:gd name="T109" fmla="*/ 221 h 354"/>
                <a:gd name="T110" fmla="*/ 207 w 580"/>
                <a:gd name="T111" fmla="*/ 2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0" h="354">
                  <a:moveTo>
                    <a:pt x="245" y="321"/>
                  </a:moveTo>
                  <a:lnTo>
                    <a:pt x="249" y="321"/>
                  </a:lnTo>
                  <a:lnTo>
                    <a:pt x="261" y="327"/>
                  </a:lnTo>
                  <a:lnTo>
                    <a:pt x="266" y="329"/>
                  </a:lnTo>
                  <a:lnTo>
                    <a:pt x="278" y="333"/>
                  </a:lnTo>
                  <a:lnTo>
                    <a:pt x="289" y="335"/>
                  </a:lnTo>
                  <a:lnTo>
                    <a:pt x="302" y="340"/>
                  </a:lnTo>
                  <a:lnTo>
                    <a:pt x="314" y="342"/>
                  </a:lnTo>
                  <a:lnTo>
                    <a:pt x="329" y="346"/>
                  </a:lnTo>
                  <a:lnTo>
                    <a:pt x="344" y="348"/>
                  </a:lnTo>
                  <a:lnTo>
                    <a:pt x="359" y="352"/>
                  </a:lnTo>
                  <a:lnTo>
                    <a:pt x="375" y="352"/>
                  </a:lnTo>
                  <a:lnTo>
                    <a:pt x="392" y="354"/>
                  </a:lnTo>
                  <a:lnTo>
                    <a:pt x="405" y="354"/>
                  </a:lnTo>
                  <a:lnTo>
                    <a:pt x="422" y="354"/>
                  </a:lnTo>
                  <a:lnTo>
                    <a:pt x="437" y="350"/>
                  </a:lnTo>
                  <a:lnTo>
                    <a:pt x="451" y="346"/>
                  </a:lnTo>
                  <a:lnTo>
                    <a:pt x="466" y="340"/>
                  </a:lnTo>
                  <a:lnTo>
                    <a:pt x="483" y="335"/>
                  </a:lnTo>
                  <a:lnTo>
                    <a:pt x="494" y="327"/>
                  </a:lnTo>
                  <a:lnTo>
                    <a:pt x="508" y="321"/>
                  </a:lnTo>
                  <a:lnTo>
                    <a:pt x="519" y="316"/>
                  </a:lnTo>
                  <a:lnTo>
                    <a:pt x="532" y="310"/>
                  </a:lnTo>
                  <a:lnTo>
                    <a:pt x="549" y="295"/>
                  </a:lnTo>
                  <a:lnTo>
                    <a:pt x="567" y="285"/>
                  </a:lnTo>
                  <a:lnTo>
                    <a:pt x="576" y="278"/>
                  </a:lnTo>
                  <a:lnTo>
                    <a:pt x="580" y="276"/>
                  </a:lnTo>
                  <a:lnTo>
                    <a:pt x="576" y="276"/>
                  </a:lnTo>
                  <a:lnTo>
                    <a:pt x="570" y="278"/>
                  </a:lnTo>
                  <a:lnTo>
                    <a:pt x="559" y="280"/>
                  </a:lnTo>
                  <a:lnTo>
                    <a:pt x="546" y="283"/>
                  </a:lnTo>
                  <a:lnTo>
                    <a:pt x="536" y="283"/>
                  </a:lnTo>
                  <a:lnTo>
                    <a:pt x="527" y="285"/>
                  </a:lnTo>
                  <a:lnTo>
                    <a:pt x="515" y="285"/>
                  </a:lnTo>
                  <a:lnTo>
                    <a:pt x="506" y="287"/>
                  </a:lnTo>
                  <a:lnTo>
                    <a:pt x="492" y="287"/>
                  </a:lnTo>
                  <a:lnTo>
                    <a:pt x="479" y="287"/>
                  </a:lnTo>
                  <a:lnTo>
                    <a:pt x="466" y="287"/>
                  </a:lnTo>
                  <a:lnTo>
                    <a:pt x="451" y="287"/>
                  </a:lnTo>
                  <a:lnTo>
                    <a:pt x="434" y="283"/>
                  </a:lnTo>
                  <a:lnTo>
                    <a:pt x="420" y="281"/>
                  </a:lnTo>
                  <a:lnTo>
                    <a:pt x="403" y="280"/>
                  </a:lnTo>
                  <a:lnTo>
                    <a:pt x="386" y="278"/>
                  </a:lnTo>
                  <a:lnTo>
                    <a:pt x="371" y="272"/>
                  </a:lnTo>
                  <a:lnTo>
                    <a:pt x="354" y="270"/>
                  </a:lnTo>
                  <a:lnTo>
                    <a:pt x="338" y="264"/>
                  </a:lnTo>
                  <a:lnTo>
                    <a:pt x="325" y="262"/>
                  </a:lnTo>
                  <a:lnTo>
                    <a:pt x="310" y="257"/>
                  </a:lnTo>
                  <a:lnTo>
                    <a:pt x="299" y="255"/>
                  </a:lnTo>
                  <a:lnTo>
                    <a:pt x="285" y="251"/>
                  </a:lnTo>
                  <a:lnTo>
                    <a:pt x="278" y="249"/>
                  </a:lnTo>
                  <a:lnTo>
                    <a:pt x="262" y="245"/>
                  </a:lnTo>
                  <a:lnTo>
                    <a:pt x="259" y="245"/>
                  </a:lnTo>
                  <a:lnTo>
                    <a:pt x="261" y="242"/>
                  </a:lnTo>
                  <a:lnTo>
                    <a:pt x="268" y="238"/>
                  </a:lnTo>
                  <a:lnTo>
                    <a:pt x="278" y="228"/>
                  </a:lnTo>
                  <a:lnTo>
                    <a:pt x="295" y="221"/>
                  </a:lnTo>
                  <a:lnTo>
                    <a:pt x="302" y="215"/>
                  </a:lnTo>
                  <a:lnTo>
                    <a:pt x="312" y="211"/>
                  </a:lnTo>
                  <a:lnTo>
                    <a:pt x="323" y="205"/>
                  </a:lnTo>
                  <a:lnTo>
                    <a:pt x="337" y="202"/>
                  </a:lnTo>
                  <a:lnTo>
                    <a:pt x="348" y="198"/>
                  </a:lnTo>
                  <a:lnTo>
                    <a:pt x="361" y="194"/>
                  </a:lnTo>
                  <a:lnTo>
                    <a:pt x="375" y="190"/>
                  </a:lnTo>
                  <a:lnTo>
                    <a:pt x="390" y="190"/>
                  </a:lnTo>
                  <a:lnTo>
                    <a:pt x="401" y="186"/>
                  </a:lnTo>
                  <a:lnTo>
                    <a:pt x="415" y="184"/>
                  </a:lnTo>
                  <a:lnTo>
                    <a:pt x="430" y="183"/>
                  </a:lnTo>
                  <a:lnTo>
                    <a:pt x="447" y="183"/>
                  </a:lnTo>
                  <a:lnTo>
                    <a:pt x="458" y="183"/>
                  </a:lnTo>
                  <a:lnTo>
                    <a:pt x="473" y="183"/>
                  </a:lnTo>
                  <a:lnTo>
                    <a:pt x="485" y="183"/>
                  </a:lnTo>
                  <a:lnTo>
                    <a:pt x="500" y="184"/>
                  </a:lnTo>
                  <a:lnTo>
                    <a:pt x="511" y="184"/>
                  </a:lnTo>
                  <a:lnTo>
                    <a:pt x="523" y="184"/>
                  </a:lnTo>
                  <a:lnTo>
                    <a:pt x="532" y="184"/>
                  </a:lnTo>
                  <a:lnTo>
                    <a:pt x="542" y="186"/>
                  </a:lnTo>
                  <a:lnTo>
                    <a:pt x="553" y="188"/>
                  </a:lnTo>
                  <a:lnTo>
                    <a:pt x="559" y="190"/>
                  </a:lnTo>
                  <a:lnTo>
                    <a:pt x="555" y="186"/>
                  </a:lnTo>
                  <a:lnTo>
                    <a:pt x="549" y="183"/>
                  </a:lnTo>
                  <a:lnTo>
                    <a:pt x="538" y="175"/>
                  </a:lnTo>
                  <a:lnTo>
                    <a:pt x="527" y="169"/>
                  </a:lnTo>
                  <a:lnTo>
                    <a:pt x="517" y="164"/>
                  </a:lnTo>
                  <a:lnTo>
                    <a:pt x="508" y="158"/>
                  </a:lnTo>
                  <a:lnTo>
                    <a:pt x="496" y="152"/>
                  </a:lnTo>
                  <a:lnTo>
                    <a:pt x="485" y="148"/>
                  </a:lnTo>
                  <a:lnTo>
                    <a:pt x="473" y="143"/>
                  </a:lnTo>
                  <a:lnTo>
                    <a:pt x="458" y="139"/>
                  </a:lnTo>
                  <a:lnTo>
                    <a:pt x="443" y="135"/>
                  </a:lnTo>
                  <a:lnTo>
                    <a:pt x="430" y="131"/>
                  </a:lnTo>
                  <a:lnTo>
                    <a:pt x="411" y="126"/>
                  </a:lnTo>
                  <a:lnTo>
                    <a:pt x="392" y="122"/>
                  </a:lnTo>
                  <a:lnTo>
                    <a:pt x="373" y="118"/>
                  </a:lnTo>
                  <a:lnTo>
                    <a:pt x="354" y="116"/>
                  </a:lnTo>
                  <a:lnTo>
                    <a:pt x="333" y="112"/>
                  </a:lnTo>
                  <a:lnTo>
                    <a:pt x="314" y="112"/>
                  </a:lnTo>
                  <a:lnTo>
                    <a:pt x="295" y="108"/>
                  </a:lnTo>
                  <a:lnTo>
                    <a:pt x="278" y="108"/>
                  </a:lnTo>
                  <a:lnTo>
                    <a:pt x="259" y="107"/>
                  </a:lnTo>
                  <a:lnTo>
                    <a:pt x="243" y="105"/>
                  </a:lnTo>
                  <a:lnTo>
                    <a:pt x="228" y="105"/>
                  </a:lnTo>
                  <a:lnTo>
                    <a:pt x="217" y="105"/>
                  </a:lnTo>
                  <a:lnTo>
                    <a:pt x="205" y="105"/>
                  </a:lnTo>
                  <a:lnTo>
                    <a:pt x="200" y="105"/>
                  </a:lnTo>
                  <a:lnTo>
                    <a:pt x="194" y="105"/>
                  </a:lnTo>
                  <a:lnTo>
                    <a:pt x="194" y="103"/>
                  </a:lnTo>
                  <a:lnTo>
                    <a:pt x="202" y="99"/>
                  </a:lnTo>
                  <a:lnTo>
                    <a:pt x="211" y="95"/>
                  </a:lnTo>
                  <a:lnTo>
                    <a:pt x="226" y="91"/>
                  </a:lnTo>
                  <a:lnTo>
                    <a:pt x="240" y="86"/>
                  </a:lnTo>
                  <a:lnTo>
                    <a:pt x="257" y="80"/>
                  </a:lnTo>
                  <a:lnTo>
                    <a:pt x="274" y="74"/>
                  </a:lnTo>
                  <a:lnTo>
                    <a:pt x="293" y="74"/>
                  </a:lnTo>
                  <a:lnTo>
                    <a:pt x="310" y="69"/>
                  </a:lnTo>
                  <a:lnTo>
                    <a:pt x="327" y="69"/>
                  </a:lnTo>
                  <a:lnTo>
                    <a:pt x="340" y="69"/>
                  </a:lnTo>
                  <a:lnTo>
                    <a:pt x="356" y="70"/>
                  </a:lnTo>
                  <a:lnTo>
                    <a:pt x="365" y="70"/>
                  </a:lnTo>
                  <a:lnTo>
                    <a:pt x="375" y="72"/>
                  </a:lnTo>
                  <a:lnTo>
                    <a:pt x="377" y="74"/>
                  </a:lnTo>
                  <a:lnTo>
                    <a:pt x="382" y="76"/>
                  </a:lnTo>
                  <a:lnTo>
                    <a:pt x="377" y="72"/>
                  </a:lnTo>
                  <a:lnTo>
                    <a:pt x="369" y="69"/>
                  </a:lnTo>
                  <a:lnTo>
                    <a:pt x="356" y="59"/>
                  </a:lnTo>
                  <a:lnTo>
                    <a:pt x="338" y="49"/>
                  </a:lnTo>
                  <a:lnTo>
                    <a:pt x="327" y="44"/>
                  </a:lnTo>
                  <a:lnTo>
                    <a:pt x="316" y="38"/>
                  </a:lnTo>
                  <a:lnTo>
                    <a:pt x="304" y="32"/>
                  </a:lnTo>
                  <a:lnTo>
                    <a:pt x="295" y="29"/>
                  </a:lnTo>
                  <a:lnTo>
                    <a:pt x="281" y="23"/>
                  </a:lnTo>
                  <a:lnTo>
                    <a:pt x="270" y="17"/>
                  </a:lnTo>
                  <a:lnTo>
                    <a:pt x="257" y="13"/>
                  </a:lnTo>
                  <a:lnTo>
                    <a:pt x="245" y="11"/>
                  </a:lnTo>
                  <a:lnTo>
                    <a:pt x="230" y="6"/>
                  </a:lnTo>
                  <a:lnTo>
                    <a:pt x="217" y="4"/>
                  </a:lnTo>
                  <a:lnTo>
                    <a:pt x="204" y="2"/>
                  </a:lnTo>
                  <a:lnTo>
                    <a:pt x="192" y="2"/>
                  </a:lnTo>
                  <a:lnTo>
                    <a:pt x="179" y="0"/>
                  </a:lnTo>
                  <a:lnTo>
                    <a:pt x="167" y="0"/>
                  </a:lnTo>
                  <a:lnTo>
                    <a:pt x="156" y="0"/>
                  </a:lnTo>
                  <a:lnTo>
                    <a:pt x="147" y="0"/>
                  </a:lnTo>
                  <a:lnTo>
                    <a:pt x="128" y="0"/>
                  </a:lnTo>
                  <a:lnTo>
                    <a:pt x="116" y="0"/>
                  </a:lnTo>
                  <a:lnTo>
                    <a:pt x="107" y="0"/>
                  </a:lnTo>
                  <a:lnTo>
                    <a:pt x="105" y="2"/>
                  </a:lnTo>
                  <a:lnTo>
                    <a:pt x="0" y="40"/>
                  </a:lnTo>
                  <a:lnTo>
                    <a:pt x="2" y="40"/>
                  </a:lnTo>
                  <a:lnTo>
                    <a:pt x="12" y="44"/>
                  </a:lnTo>
                  <a:lnTo>
                    <a:pt x="23" y="48"/>
                  </a:lnTo>
                  <a:lnTo>
                    <a:pt x="40" y="57"/>
                  </a:lnTo>
                  <a:lnTo>
                    <a:pt x="48" y="61"/>
                  </a:lnTo>
                  <a:lnTo>
                    <a:pt x="57" y="65"/>
                  </a:lnTo>
                  <a:lnTo>
                    <a:pt x="69" y="70"/>
                  </a:lnTo>
                  <a:lnTo>
                    <a:pt x="80" y="78"/>
                  </a:lnTo>
                  <a:lnTo>
                    <a:pt x="99" y="91"/>
                  </a:lnTo>
                  <a:lnTo>
                    <a:pt x="120" y="110"/>
                  </a:lnTo>
                  <a:lnTo>
                    <a:pt x="128" y="118"/>
                  </a:lnTo>
                  <a:lnTo>
                    <a:pt x="135" y="127"/>
                  </a:lnTo>
                  <a:lnTo>
                    <a:pt x="143" y="139"/>
                  </a:lnTo>
                  <a:lnTo>
                    <a:pt x="150" y="150"/>
                  </a:lnTo>
                  <a:lnTo>
                    <a:pt x="162" y="169"/>
                  </a:lnTo>
                  <a:lnTo>
                    <a:pt x="173" y="190"/>
                  </a:lnTo>
                  <a:lnTo>
                    <a:pt x="181" y="205"/>
                  </a:lnTo>
                  <a:lnTo>
                    <a:pt x="188" y="221"/>
                  </a:lnTo>
                  <a:lnTo>
                    <a:pt x="192" y="230"/>
                  </a:lnTo>
                  <a:lnTo>
                    <a:pt x="194" y="234"/>
                  </a:lnTo>
                  <a:lnTo>
                    <a:pt x="207" y="285"/>
                  </a:lnTo>
                  <a:lnTo>
                    <a:pt x="245" y="321"/>
                  </a:lnTo>
                  <a:lnTo>
                    <a:pt x="245" y="32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89" name="Freeform 233">
              <a:extLst>
                <a:ext uri="{FF2B5EF4-FFF2-40B4-BE49-F238E27FC236}">
                  <a16:creationId xmlns:a16="http://schemas.microsoft.com/office/drawing/2014/main" id="{EEB6AEC2-8C33-0D4E-92E0-A0628E5A8983}"/>
                </a:ext>
              </a:extLst>
            </p:cNvPr>
            <p:cNvSpPr>
              <a:spLocks/>
            </p:cNvSpPr>
            <p:nvPr/>
          </p:nvSpPr>
          <p:spPr bwMode="auto">
            <a:xfrm>
              <a:off x="3053" y="2044"/>
              <a:ext cx="244" cy="242"/>
            </a:xfrm>
            <a:custGeom>
              <a:avLst/>
              <a:gdLst>
                <a:gd name="T0" fmla="*/ 363 w 488"/>
                <a:gd name="T1" fmla="*/ 277 h 485"/>
                <a:gd name="T2" fmla="*/ 414 w 488"/>
                <a:gd name="T3" fmla="*/ 264 h 485"/>
                <a:gd name="T4" fmla="*/ 463 w 488"/>
                <a:gd name="T5" fmla="*/ 241 h 485"/>
                <a:gd name="T6" fmla="*/ 488 w 488"/>
                <a:gd name="T7" fmla="*/ 203 h 485"/>
                <a:gd name="T8" fmla="*/ 477 w 488"/>
                <a:gd name="T9" fmla="*/ 152 h 485"/>
                <a:gd name="T10" fmla="*/ 443 w 488"/>
                <a:gd name="T11" fmla="*/ 97 h 485"/>
                <a:gd name="T12" fmla="*/ 393 w 488"/>
                <a:gd name="T13" fmla="*/ 49 h 485"/>
                <a:gd name="T14" fmla="*/ 349 w 488"/>
                <a:gd name="T15" fmla="*/ 15 h 485"/>
                <a:gd name="T16" fmla="*/ 302 w 488"/>
                <a:gd name="T17" fmla="*/ 0 h 485"/>
                <a:gd name="T18" fmla="*/ 232 w 488"/>
                <a:gd name="T19" fmla="*/ 15 h 485"/>
                <a:gd name="T20" fmla="*/ 175 w 488"/>
                <a:gd name="T21" fmla="*/ 32 h 485"/>
                <a:gd name="T22" fmla="*/ 125 w 488"/>
                <a:gd name="T23" fmla="*/ 49 h 485"/>
                <a:gd name="T24" fmla="*/ 78 w 488"/>
                <a:gd name="T25" fmla="*/ 70 h 485"/>
                <a:gd name="T26" fmla="*/ 38 w 488"/>
                <a:gd name="T27" fmla="*/ 103 h 485"/>
                <a:gd name="T28" fmla="*/ 11 w 488"/>
                <a:gd name="T29" fmla="*/ 146 h 485"/>
                <a:gd name="T30" fmla="*/ 2 w 488"/>
                <a:gd name="T31" fmla="*/ 198 h 485"/>
                <a:gd name="T32" fmla="*/ 0 w 488"/>
                <a:gd name="T33" fmla="*/ 253 h 485"/>
                <a:gd name="T34" fmla="*/ 2 w 488"/>
                <a:gd name="T35" fmla="*/ 308 h 485"/>
                <a:gd name="T36" fmla="*/ 4 w 488"/>
                <a:gd name="T37" fmla="*/ 354 h 485"/>
                <a:gd name="T38" fmla="*/ 9 w 488"/>
                <a:gd name="T39" fmla="*/ 416 h 485"/>
                <a:gd name="T40" fmla="*/ 38 w 488"/>
                <a:gd name="T41" fmla="*/ 468 h 485"/>
                <a:gd name="T42" fmla="*/ 74 w 488"/>
                <a:gd name="T43" fmla="*/ 481 h 485"/>
                <a:gd name="T44" fmla="*/ 62 w 488"/>
                <a:gd name="T45" fmla="*/ 439 h 485"/>
                <a:gd name="T46" fmla="*/ 57 w 488"/>
                <a:gd name="T47" fmla="*/ 369 h 485"/>
                <a:gd name="T48" fmla="*/ 59 w 488"/>
                <a:gd name="T49" fmla="*/ 302 h 485"/>
                <a:gd name="T50" fmla="*/ 64 w 488"/>
                <a:gd name="T51" fmla="*/ 293 h 485"/>
                <a:gd name="T52" fmla="*/ 78 w 488"/>
                <a:gd name="T53" fmla="*/ 335 h 485"/>
                <a:gd name="T54" fmla="*/ 125 w 488"/>
                <a:gd name="T55" fmla="*/ 382 h 485"/>
                <a:gd name="T56" fmla="*/ 138 w 488"/>
                <a:gd name="T57" fmla="*/ 310 h 485"/>
                <a:gd name="T58" fmla="*/ 123 w 488"/>
                <a:gd name="T59" fmla="*/ 279 h 485"/>
                <a:gd name="T60" fmla="*/ 140 w 488"/>
                <a:gd name="T61" fmla="*/ 217 h 485"/>
                <a:gd name="T62" fmla="*/ 176 w 488"/>
                <a:gd name="T63" fmla="*/ 150 h 485"/>
                <a:gd name="T64" fmla="*/ 163 w 488"/>
                <a:gd name="T65" fmla="*/ 135 h 485"/>
                <a:gd name="T66" fmla="*/ 121 w 488"/>
                <a:gd name="T67" fmla="*/ 142 h 485"/>
                <a:gd name="T68" fmla="*/ 81 w 488"/>
                <a:gd name="T69" fmla="*/ 179 h 485"/>
                <a:gd name="T70" fmla="*/ 66 w 488"/>
                <a:gd name="T71" fmla="*/ 205 h 485"/>
                <a:gd name="T72" fmla="*/ 74 w 488"/>
                <a:gd name="T73" fmla="*/ 173 h 485"/>
                <a:gd name="T74" fmla="*/ 100 w 488"/>
                <a:gd name="T75" fmla="*/ 120 h 485"/>
                <a:gd name="T76" fmla="*/ 140 w 488"/>
                <a:gd name="T77" fmla="*/ 87 h 485"/>
                <a:gd name="T78" fmla="*/ 203 w 488"/>
                <a:gd name="T79" fmla="*/ 85 h 485"/>
                <a:gd name="T80" fmla="*/ 277 w 488"/>
                <a:gd name="T81" fmla="*/ 99 h 485"/>
                <a:gd name="T82" fmla="*/ 317 w 488"/>
                <a:gd name="T83" fmla="*/ 110 h 485"/>
                <a:gd name="T84" fmla="*/ 277 w 488"/>
                <a:gd name="T85" fmla="*/ 123 h 485"/>
                <a:gd name="T86" fmla="*/ 243 w 488"/>
                <a:gd name="T87" fmla="*/ 163 h 485"/>
                <a:gd name="T88" fmla="*/ 285 w 488"/>
                <a:gd name="T89" fmla="*/ 175 h 485"/>
                <a:gd name="T90" fmla="*/ 317 w 488"/>
                <a:gd name="T91" fmla="*/ 167 h 485"/>
                <a:gd name="T92" fmla="*/ 378 w 488"/>
                <a:gd name="T93" fmla="*/ 167 h 485"/>
                <a:gd name="T94" fmla="*/ 427 w 488"/>
                <a:gd name="T95" fmla="*/ 171 h 485"/>
                <a:gd name="T96" fmla="*/ 414 w 488"/>
                <a:gd name="T97" fmla="*/ 201 h 485"/>
                <a:gd name="T98" fmla="*/ 368 w 488"/>
                <a:gd name="T99" fmla="*/ 251 h 485"/>
                <a:gd name="T100" fmla="*/ 334 w 488"/>
                <a:gd name="T101" fmla="*/ 28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8" h="485">
                  <a:moveTo>
                    <a:pt x="334" y="285"/>
                  </a:moveTo>
                  <a:lnTo>
                    <a:pt x="338" y="283"/>
                  </a:lnTo>
                  <a:lnTo>
                    <a:pt x="353" y="281"/>
                  </a:lnTo>
                  <a:lnTo>
                    <a:pt x="363" y="277"/>
                  </a:lnTo>
                  <a:lnTo>
                    <a:pt x="374" y="276"/>
                  </a:lnTo>
                  <a:lnTo>
                    <a:pt x="387" y="272"/>
                  </a:lnTo>
                  <a:lnTo>
                    <a:pt x="403" y="270"/>
                  </a:lnTo>
                  <a:lnTo>
                    <a:pt x="414" y="264"/>
                  </a:lnTo>
                  <a:lnTo>
                    <a:pt x="427" y="260"/>
                  </a:lnTo>
                  <a:lnTo>
                    <a:pt x="441" y="255"/>
                  </a:lnTo>
                  <a:lnTo>
                    <a:pt x="454" y="249"/>
                  </a:lnTo>
                  <a:lnTo>
                    <a:pt x="463" y="241"/>
                  </a:lnTo>
                  <a:lnTo>
                    <a:pt x="475" y="234"/>
                  </a:lnTo>
                  <a:lnTo>
                    <a:pt x="481" y="224"/>
                  </a:lnTo>
                  <a:lnTo>
                    <a:pt x="488" y="217"/>
                  </a:lnTo>
                  <a:lnTo>
                    <a:pt x="488" y="203"/>
                  </a:lnTo>
                  <a:lnTo>
                    <a:pt x="488" y="192"/>
                  </a:lnTo>
                  <a:lnTo>
                    <a:pt x="486" y="179"/>
                  </a:lnTo>
                  <a:lnTo>
                    <a:pt x="484" y="167"/>
                  </a:lnTo>
                  <a:lnTo>
                    <a:pt x="477" y="152"/>
                  </a:lnTo>
                  <a:lnTo>
                    <a:pt x="471" y="139"/>
                  </a:lnTo>
                  <a:lnTo>
                    <a:pt x="462" y="123"/>
                  </a:lnTo>
                  <a:lnTo>
                    <a:pt x="454" y="112"/>
                  </a:lnTo>
                  <a:lnTo>
                    <a:pt x="443" y="97"/>
                  </a:lnTo>
                  <a:lnTo>
                    <a:pt x="431" y="84"/>
                  </a:lnTo>
                  <a:lnTo>
                    <a:pt x="418" y="72"/>
                  </a:lnTo>
                  <a:lnTo>
                    <a:pt x="406" y="61"/>
                  </a:lnTo>
                  <a:lnTo>
                    <a:pt x="393" y="49"/>
                  </a:lnTo>
                  <a:lnTo>
                    <a:pt x="382" y="40"/>
                  </a:lnTo>
                  <a:lnTo>
                    <a:pt x="370" y="30"/>
                  </a:lnTo>
                  <a:lnTo>
                    <a:pt x="361" y="25"/>
                  </a:lnTo>
                  <a:lnTo>
                    <a:pt x="349" y="15"/>
                  </a:lnTo>
                  <a:lnTo>
                    <a:pt x="338" y="11"/>
                  </a:lnTo>
                  <a:lnTo>
                    <a:pt x="329" y="6"/>
                  </a:lnTo>
                  <a:lnTo>
                    <a:pt x="319" y="4"/>
                  </a:lnTo>
                  <a:lnTo>
                    <a:pt x="302" y="0"/>
                  </a:lnTo>
                  <a:lnTo>
                    <a:pt x="285" y="2"/>
                  </a:lnTo>
                  <a:lnTo>
                    <a:pt x="268" y="4"/>
                  </a:lnTo>
                  <a:lnTo>
                    <a:pt x="251" y="9"/>
                  </a:lnTo>
                  <a:lnTo>
                    <a:pt x="232" y="15"/>
                  </a:lnTo>
                  <a:lnTo>
                    <a:pt x="213" y="25"/>
                  </a:lnTo>
                  <a:lnTo>
                    <a:pt x="199" y="27"/>
                  </a:lnTo>
                  <a:lnTo>
                    <a:pt x="188" y="30"/>
                  </a:lnTo>
                  <a:lnTo>
                    <a:pt x="175" y="32"/>
                  </a:lnTo>
                  <a:lnTo>
                    <a:pt x="163" y="36"/>
                  </a:lnTo>
                  <a:lnTo>
                    <a:pt x="150" y="40"/>
                  </a:lnTo>
                  <a:lnTo>
                    <a:pt x="137" y="44"/>
                  </a:lnTo>
                  <a:lnTo>
                    <a:pt x="125" y="49"/>
                  </a:lnTo>
                  <a:lnTo>
                    <a:pt x="114" y="55"/>
                  </a:lnTo>
                  <a:lnTo>
                    <a:pt x="100" y="59"/>
                  </a:lnTo>
                  <a:lnTo>
                    <a:pt x="89" y="65"/>
                  </a:lnTo>
                  <a:lnTo>
                    <a:pt x="78" y="70"/>
                  </a:lnTo>
                  <a:lnTo>
                    <a:pt x="66" y="78"/>
                  </a:lnTo>
                  <a:lnTo>
                    <a:pt x="55" y="84"/>
                  </a:lnTo>
                  <a:lnTo>
                    <a:pt x="47" y="93"/>
                  </a:lnTo>
                  <a:lnTo>
                    <a:pt x="38" y="103"/>
                  </a:lnTo>
                  <a:lnTo>
                    <a:pt x="32" y="114"/>
                  </a:lnTo>
                  <a:lnTo>
                    <a:pt x="23" y="123"/>
                  </a:lnTo>
                  <a:lnTo>
                    <a:pt x="17" y="135"/>
                  </a:lnTo>
                  <a:lnTo>
                    <a:pt x="11" y="146"/>
                  </a:lnTo>
                  <a:lnTo>
                    <a:pt x="9" y="158"/>
                  </a:lnTo>
                  <a:lnTo>
                    <a:pt x="4" y="169"/>
                  </a:lnTo>
                  <a:lnTo>
                    <a:pt x="2" y="184"/>
                  </a:lnTo>
                  <a:lnTo>
                    <a:pt x="2" y="198"/>
                  </a:lnTo>
                  <a:lnTo>
                    <a:pt x="2" y="213"/>
                  </a:lnTo>
                  <a:lnTo>
                    <a:pt x="0" y="224"/>
                  </a:lnTo>
                  <a:lnTo>
                    <a:pt x="0" y="239"/>
                  </a:lnTo>
                  <a:lnTo>
                    <a:pt x="0" y="253"/>
                  </a:lnTo>
                  <a:lnTo>
                    <a:pt x="0" y="268"/>
                  </a:lnTo>
                  <a:lnTo>
                    <a:pt x="0" y="281"/>
                  </a:lnTo>
                  <a:lnTo>
                    <a:pt x="2" y="295"/>
                  </a:lnTo>
                  <a:lnTo>
                    <a:pt x="2" y="308"/>
                  </a:lnTo>
                  <a:lnTo>
                    <a:pt x="4" y="321"/>
                  </a:lnTo>
                  <a:lnTo>
                    <a:pt x="4" y="331"/>
                  </a:lnTo>
                  <a:lnTo>
                    <a:pt x="4" y="342"/>
                  </a:lnTo>
                  <a:lnTo>
                    <a:pt x="4" y="354"/>
                  </a:lnTo>
                  <a:lnTo>
                    <a:pt x="5" y="365"/>
                  </a:lnTo>
                  <a:lnTo>
                    <a:pt x="5" y="384"/>
                  </a:lnTo>
                  <a:lnTo>
                    <a:pt x="9" y="403"/>
                  </a:lnTo>
                  <a:lnTo>
                    <a:pt x="9" y="416"/>
                  </a:lnTo>
                  <a:lnTo>
                    <a:pt x="13" y="430"/>
                  </a:lnTo>
                  <a:lnTo>
                    <a:pt x="19" y="441"/>
                  </a:lnTo>
                  <a:lnTo>
                    <a:pt x="24" y="452"/>
                  </a:lnTo>
                  <a:lnTo>
                    <a:pt x="38" y="468"/>
                  </a:lnTo>
                  <a:lnTo>
                    <a:pt x="55" y="477"/>
                  </a:lnTo>
                  <a:lnTo>
                    <a:pt x="68" y="483"/>
                  </a:lnTo>
                  <a:lnTo>
                    <a:pt x="76" y="485"/>
                  </a:lnTo>
                  <a:lnTo>
                    <a:pt x="74" y="481"/>
                  </a:lnTo>
                  <a:lnTo>
                    <a:pt x="72" y="475"/>
                  </a:lnTo>
                  <a:lnTo>
                    <a:pt x="68" y="466"/>
                  </a:lnTo>
                  <a:lnTo>
                    <a:pt x="66" y="454"/>
                  </a:lnTo>
                  <a:lnTo>
                    <a:pt x="62" y="439"/>
                  </a:lnTo>
                  <a:lnTo>
                    <a:pt x="61" y="424"/>
                  </a:lnTo>
                  <a:lnTo>
                    <a:pt x="59" y="407"/>
                  </a:lnTo>
                  <a:lnTo>
                    <a:pt x="59" y="390"/>
                  </a:lnTo>
                  <a:lnTo>
                    <a:pt x="57" y="369"/>
                  </a:lnTo>
                  <a:lnTo>
                    <a:pt x="57" y="350"/>
                  </a:lnTo>
                  <a:lnTo>
                    <a:pt x="57" y="333"/>
                  </a:lnTo>
                  <a:lnTo>
                    <a:pt x="59" y="317"/>
                  </a:lnTo>
                  <a:lnTo>
                    <a:pt x="59" y="302"/>
                  </a:lnTo>
                  <a:lnTo>
                    <a:pt x="61" y="293"/>
                  </a:lnTo>
                  <a:lnTo>
                    <a:pt x="62" y="285"/>
                  </a:lnTo>
                  <a:lnTo>
                    <a:pt x="64" y="285"/>
                  </a:lnTo>
                  <a:lnTo>
                    <a:pt x="64" y="293"/>
                  </a:lnTo>
                  <a:lnTo>
                    <a:pt x="66" y="300"/>
                  </a:lnTo>
                  <a:lnTo>
                    <a:pt x="70" y="312"/>
                  </a:lnTo>
                  <a:lnTo>
                    <a:pt x="72" y="323"/>
                  </a:lnTo>
                  <a:lnTo>
                    <a:pt x="78" y="335"/>
                  </a:lnTo>
                  <a:lnTo>
                    <a:pt x="83" y="346"/>
                  </a:lnTo>
                  <a:lnTo>
                    <a:pt x="93" y="359"/>
                  </a:lnTo>
                  <a:lnTo>
                    <a:pt x="108" y="373"/>
                  </a:lnTo>
                  <a:lnTo>
                    <a:pt x="125" y="382"/>
                  </a:lnTo>
                  <a:lnTo>
                    <a:pt x="137" y="388"/>
                  </a:lnTo>
                  <a:lnTo>
                    <a:pt x="144" y="390"/>
                  </a:lnTo>
                  <a:lnTo>
                    <a:pt x="135" y="355"/>
                  </a:lnTo>
                  <a:lnTo>
                    <a:pt x="138" y="310"/>
                  </a:lnTo>
                  <a:lnTo>
                    <a:pt x="135" y="306"/>
                  </a:lnTo>
                  <a:lnTo>
                    <a:pt x="127" y="296"/>
                  </a:lnTo>
                  <a:lnTo>
                    <a:pt x="123" y="289"/>
                  </a:lnTo>
                  <a:lnTo>
                    <a:pt x="123" y="279"/>
                  </a:lnTo>
                  <a:lnTo>
                    <a:pt x="123" y="266"/>
                  </a:lnTo>
                  <a:lnTo>
                    <a:pt x="127" y="253"/>
                  </a:lnTo>
                  <a:lnTo>
                    <a:pt x="131" y="234"/>
                  </a:lnTo>
                  <a:lnTo>
                    <a:pt x="140" y="217"/>
                  </a:lnTo>
                  <a:lnTo>
                    <a:pt x="148" y="196"/>
                  </a:lnTo>
                  <a:lnTo>
                    <a:pt x="159" y="179"/>
                  </a:lnTo>
                  <a:lnTo>
                    <a:pt x="167" y="162"/>
                  </a:lnTo>
                  <a:lnTo>
                    <a:pt x="176" y="150"/>
                  </a:lnTo>
                  <a:lnTo>
                    <a:pt x="182" y="141"/>
                  </a:lnTo>
                  <a:lnTo>
                    <a:pt x="186" y="139"/>
                  </a:lnTo>
                  <a:lnTo>
                    <a:pt x="178" y="137"/>
                  </a:lnTo>
                  <a:lnTo>
                    <a:pt x="163" y="135"/>
                  </a:lnTo>
                  <a:lnTo>
                    <a:pt x="152" y="133"/>
                  </a:lnTo>
                  <a:lnTo>
                    <a:pt x="142" y="135"/>
                  </a:lnTo>
                  <a:lnTo>
                    <a:pt x="131" y="137"/>
                  </a:lnTo>
                  <a:lnTo>
                    <a:pt x="121" y="142"/>
                  </a:lnTo>
                  <a:lnTo>
                    <a:pt x="110" y="148"/>
                  </a:lnTo>
                  <a:lnTo>
                    <a:pt x="99" y="158"/>
                  </a:lnTo>
                  <a:lnTo>
                    <a:pt x="89" y="167"/>
                  </a:lnTo>
                  <a:lnTo>
                    <a:pt x="81" y="179"/>
                  </a:lnTo>
                  <a:lnTo>
                    <a:pt x="74" y="188"/>
                  </a:lnTo>
                  <a:lnTo>
                    <a:pt x="70" y="198"/>
                  </a:lnTo>
                  <a:lnTo>
                    <a:pt x="66" y="201"/>
                  </a:lnTo>
                  <a:lnTo>
                    <a:pt x="66" y="205"/>
                  </a:lnTo>
                  <a:lnTo>
                    <a:pt x="66" y="201"/>
                  </a:lnTo>
                  <a:lnTo>
                    <a:pt x="66" y="194"/>
                  </a:lnTo>
                  <a:lnTo>
                    <a:pt x="68" y="182"/>
                  </a:lnTo>
                  <a:lnTo>
                    <a:pt x="74" y="173"/>
                  </a:lnTo>
                  <a:lnTo>
                    <a:pt x="78" y="158"/>
                  </a:lnTo>
                  <a:lnTo>
                    <a:pt x="83" y="144"/>
                  </a:lnTo>
                  <a:lnTo>
                    <a:pt x="91" y="131"/>
                  </a:lnTo>
                  <a:lnTo>
                    <a:pt x="100" y="120"/>
                  </a:lnTo>
                  <a:lnTo>
                    <a:pt x="106" y="106"/>
                  </a:lnTo>
                  <a:lnTo>
                    <a:pt x="118" y="99"/>
                  </a:lnTo>
                  <a:lnTo>
                    <a:pt x="127" y="91"/>
                  </a:lnTo>
                  <a:lnTo>
                    <a:pt x="140" y="87"/>
                  </a:lnTo>
                  <a:lnTo>
                    <a:pt x="152" y="82"/>
                  </a:lnTo>
                  <a:lnTo>
                    <a:pt x="169" y="82"/>
                  </a:lnTo>
                  <a:lnTo>
                    <a:pt x="184" y="82"/>
                  </a:lnTo>
                  <a:lnTo>
                    <a:pt x="203" y="85"/>
                  </a:lnTo>
                  <a:lnTo>
                    <a:pt x="220" y="85"/>
                  </a:lnTo>
                  <a:lnTo>
                    <a:pt x="241" y="89"/>
                  </a:lnTo>
                  <a:lnTo>
                    <a:pt x="258" y="93"/>
                  </a:lnTo>
                  <a:lnTo>
                    <a:pt x="277" y="99"/>
                  </a:lnTo>
                  <a:lnTo>
                    <a:pt x="292" y="103"/>
                  </a:lnTo>
                  <a:lnTo>
                    <a:pt x="306" y="106"/>
                  </a:lnTo>
                  <a:lnTo>
                    <a:pt x="313" y="108"/>
                  </a:lnTo>
                  <a:lnTo>
                    <a:pt x="317" y="110"/>
                  </a:lnTo>
                  <a:lnTo>
                    <a:pt x="310" y="110"/>
                  </a:lnTo>
                  <a:lnTo>
                    <a:pt x="296" y="116"/>
                  </a:lnTo>
                  <a:lnTo>
                    <a:pt x="287" y="120"/>
                  </a:lnTo>
                  <a:lnTo>
                    <a:pt x="277" y="123"/>
                  </a:lnTo>
                  <a:lnTo>
                    <a:pt x="266" y="129"/>
                  </a:lnTo>
                  <a:lnTo>
                    <a:pt x="260" y="137"/>
                  </a:lnTo>
                  <a:lnTo>
                    <a:pt x="249" y="150"/>
                  </a:lnTo>
                  <a:lnTo>
                    <a:pt x="243" y="163"/>
                  </a:lnTo>
                  <a:lnTo>
                    <a:pt x="241" y="173"/>
                  </a:lnTo>
                  <a:lnTo>
                    <a:pt x="241" y="179"/>
                  </a:lnTo>
                  <a:lnTo>
                    <a:pt x="283" y="179"/>
                  </a:lnTo>
                  <a:lnTo>
                    <a:pt x="285" y="175"/>
                  </a:lnTo>
                  <a:lnTo>
                    <a:pt x="292" y="173"/>
                  </a:lnTo>
                  <a:lnTo>
                    <a:pt x="298" y="169"/>
                  </a:lnTo>
                  <a:lnTo>
                    <a:pt x="308" y="167"/>
                  </a:lnTo>
                  <a:lnTo>
                    <a:pt x="317" y="167"/>
                  </a:lnTo>
                  <a:lnTo>
                    <a:pt x="332" y="167"/>
                  </a:lnTo>
                  <a:lnTo>
                    <a:pt x="346" y="167"/>
                  </a:lnTo>
                  <a:lnTo>
                    <a:pt x="361" y="167"/>
                  </a:lnTo>
                  <a:lnTo>
                    <a:pt x="378" y="167"/>
                  </a:lnTo>
                  <a:lnTo>
                    <a:pt x="395" y="169"/>
                  </a:lnTo>
                  <a:lnTo>
                    <a:pt x="406" y="169"/>
                  </a:lnTo>
                  <a:lnTo>
                    <a:pt x="420" y="171"/>
                  </a:lnTo>
                  <a:lnTo>
                    <a:pt x="427" y="171"/>
                  </a:lnTo>
                  <a:lnTo>
                    <a:pt x="431" y="173"/>
                  </a:lnTo>
                  <a:lnTo>
                    <a:pt x="429" y="177"/>
                  </a:lnTo>
                  <a:lnTo>
                    <a:pt x="424" y="186"/>
                  </a:lnTo>
                  <a:lnTo>
                    <a:pt x="414" y="201"/>
                  </a:lnTo>
                  <a:lnTo>
                    <a:pt x="401" y="222"/>
                  </a:lnTo>
                  <a:lnTo>
                    <a:pt x="389" y="230"/>
                  </a:lnTo>
                  <a:lnTo>
                    <a:pt x="380" y="241"/>
                  </a:lnTo>
                  <a:lnTo>
                    <a:pt x="368" y="251"/>
                  </a:lnTo>
                  <a:lnTo>
                    <a:pt x="359" y="262"/>
                  </a:lnTo>
                  <a:lnTo>
                    <a:pt x="348" y="270"/>
                  </a:lnTo>
                  <a:lnTo>
                    <a:pt x="340" y="277"/>
                  </a:lnTo>
                  <a:lnTo>
                    <a:pt x="334" y="281"/>
                  </a:lnTo>
                  <a:lnTo>
                    <a:pt x="334" y="285"/>
                  </a:lnTo>
                  <a:lnTo>
                    <a:pt x="334" y="28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0" name="Freeform 234">
              <a:extLst>
                <a:ext uri="{FF2B5EF4-FFF2-40B4-BE49-F238E27FC236}">
                  <a16:creationId xmlns:a16="http://schemas.microsoft.com/office/drawing/2014/main" id="{9EE06466-432B-544F-AAC3-CE07A94E5F42}"/>
                </a:ext>
              </a:extLst>
            </p:cNvPr>
            <p:cNvSpPr>
              <a:spLocks/>
            </p:cNvSpPr>
            <p:nvPr/>
          </p:nvSpPr>
          <p:spPr bwMode="auto">
            <a:xfrm>
              <a:off x="3290" y="2406"/>
              <a:ext cx="66" cy="54"/>
            </a:xfrm>
            <a:custGeom>
              <a:avLst/>
              <a:gdLst>
                <a:gd name="T0" fmla="*/ 0 w 131"/>
                <a:gd name="T1" fmla="*/ 2 h 109"/>
                <a:gd name="T2" fmla="*/ 85 w 131"/>
                <a:gd name="T3" fmla="*/ 6 h 109"/>
                <a:gd name="T4" fmla="*/ 122 w 131"/>
                <a:gd name="T5" fmla="*/ 0 h 109"/>
                <a:gd name="T6" fmla="*/ 131 w 131"/>
                <a:gd name="T7" fmla="*/ 19 h 109"/>
                <a:gd name="T8" fmla="*/ 114 w 131"/>
                <a:gd name="T9" fmla="*/ 36 h 109"/>
                <a:gd name="T10" fmla="*/ 59 w 131"/>
                <a:gd name="T11" fmla="*/ 29 h 109"/>
                <a:gd name="T12" fmla="*/ 55 w 131"/>
                <a:gd name="T13" fmla="*/ 34 h 109"/>
                <a:gd name="T14" fmla="*/ 65 w 131"/>
                <a:gd name="T15" fmla="*/ 53 h 109"/>
                <a:gd name="T16" fmla="*/ 76 w 131"/>
                <a:gd name="T17" fmla="*/ 65 h 109"/>
                <a:gd name="T18" fmla="*/ 89 w 131"/>
                <a:gd name="T19" fmla="*/ 76 h 109"/>
                <a:gd name="T20" fmla="*/ 99 w 131"/>
                <a:gd name="T21" fmla="*/ 84 h 109"/>
                <a:gd name="T22" fmla="*/ 103 w 131"/>
                <a:gd name="T23" fmla="*/ 88 h 109"/>
                <a:gd name="T24" fmla="*/ 99 w 131"/>
                <a:gd name="T25" fmla="*/ 90 h 109"/>
                <a:gd name="T26" fmla="*/ 93 w 131"/>
                <a:gd name="T27" fmla="*/ 99 h 109"/>
                <a:gd name="T28" fmla="*/ 84 w 131"/>
                <a:gd name="T29" fmla="*/ 107 h 109"/>
                <a:gd name="T30" fmla="*/ 74 w 131"/>
                <a:gd name="T31" fmla="*/ 109 h 109"/>
                <a:gd name="T32" fmla="*/ 59 w 131"/>
                <a:gd name="T33" fmla="*/ 97 h 109"/>
                <a:gd name="T34" fmla="*/ 46 w 131"/>
                <a:gd name="T35" fmla="*/ 80 h 109"/>
                <a:gd name="T36" fmla="*/ 34 w 131"/>
                <a:gd name="T37" fmla="*/ 65 h 109"/>
                <a:gd name="T38" fmla="*/ 30 w 131"/>
                <a:gd name="T39" fmla="*/ 59 h 109"/>
                <a:gd name="T40" fmla="*/ 0 w 131"/>
                <a:gd name="T41" fmla="*/ 2 h 109"/>
                <a:gd name="T42" fmla="*/ 0 w 131"/>
                <a:gd name="T43"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109">
                  <a:moveTo>
                    <a:pt x="0" y="2"/>
                  </a:moveTo>
                  <a:lnTo>
                    <a:pt x="85" y="6"/>
                  </a:lnTo>
                  <a:lnTo>
                    <a:pt x="122" y="0"/>
                  </a:lnTo>
                  <a:lnTo>
                    <a:pt x="131" y="19"/>
                  </a:lnTo>
                  <a:lnTo>
                    <a:pt x="114" y="36"/>
                  </a:lnTo>
                  <a:lnTo>
                    <a:pt x="59" y="29"/>
                  </a:lnTo>
                  <a:lnTo>
                    <a:pt x="55" y="34"/>
                  </a:lnTo>
                  <a:lnTo>
                    <a:pt x="65" y="53"/>
                  </a:lnTo>
                  <a:lnTo>
                    <a:pt x="76" y="65"/>
                  </a:lnTo>
                  <a:lnTo>
                    <a:pt x="89" y="76"/>
                  </a:lnTo>
                  <a:lnTo>
                    <a:pt x="99" y="84"/>
                  </a:lnTo>
                  <a:lnTo>
                    <a:pt x="103" y="88"/>
                  </a:lnTo>
                  <a:lnTo>
                    <a:pt x="99" y="90"/>
                  </a:lnTo>
                  <a:lnTo>
                    <a:pt x="93" y="99"/>
                  </a:lnTo>
                  <a:lnTo>
                    <a:pt x="84" y="107"/>
                  </a:lnTo>
                  <a:lnTo>
                    <a:pt x="74" y="109"/>
                  </a:lnTo>
                  <a:lnTo>
                    <a:pt x="59" y="97"/>
                  </a:lnTo>
                  <a:lnTo>
                    <a:pt x="46" y="80"/>
                  </a:lnTo>
                  <a:lnTo>
                    <a:pt x="34" y="65"/>
                  </a:lnTo>
                  <a:lnTo>
                    <a:pt x="30" y="59"/>
                  </a:lnTo>
                  <a:lnTo>
                    <a:pt x="0" y="2"/>
                  </a:lnTo>
                  <a:lnTo>
                    <a:pt x="0" y="2"/>
                  </a:lnTo>
                  <a:close/>
                </a:path>
              </a:pathLst>
            </a:custGeom>
            <a:solidFill>
              <a:srgbClr val="CC94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1" name="Freeform 235">
              <a:extLst>
                <a:ext uri="{FF2B5EF4-FFF2-40B4-BE49-F238E27FC236}">
                  <a16:creationId xmlns:a16="http://schemas.microsoft.com/office/drawing/2014/main" id="{EBF1AB9F-0CEE-8149-847B-322D4C5DDC79}"/>
                </a:ext>
              </a:extLst>
            </p:cNvPr>
            <p:cNvSpPr>
              <a:spLocks/>
            </p:cNvSpPr>
            <p:nvPr/>
          </p:nvSpPr>
          <p:spPr bwMode="auto">
            <a:xfrm>
              <a:off x="3308" y="2009"/>
              <a:ext cx="114" cy="30"/>
            </a:xfrm>
            <a:custGeom>
              <a:avLst/>
              <a:gdLst>
                <a:gd name="T0" fmla="*/ 0 w 228"/>
                <a:gd name="T1" fmla="*/ 9 h 60"/>
                <a:gd name="T2" fmla="*/ 0 w 228"/>
                <a:gd name="T3" fmla="*/ 7 h 60"/>
                <a:gd name="T4" fmla="*/ 8 w 228"/>
                <a:gd name="T5" fmla="*/ 5 h 60"/>
                <a:gd name="T6" fmla="*/ 17 w 228"/>
                <a:gd name="T7" fmla="*/ 1 h 60"/>
                <a:gd name="T8" fmla="*/ 31 w 228"/>
                <a:gd name="T9" fmla="*/ 1 h 60"/>
                <a:gd name="T10" fmla="*/ 46 w 228"/>
                <a:gd name="T11" fmla="*/ 0 h 60"/>
                <a:gd name="T12" fmla="*/ 63 w 228"/>
                <a:gd name="T13" fmla="*/ 0 h 60"/>
                <a:gd name="T14" fmla="*/ 72 w 228"/>
                <a:gd name="T15" fmla="*/ 0 h 60"/>
                <a:gd name="T16" fmla="*/ 82 w 228"/>
                <a:gd name="T17" fmla="*/ 1 h 60"/>
                <a:gd name="T18" fmla="*/ 93 w 228"/>
                <a:gd name="T19" fmla="*/ 3 h 60"/>
                <a:gd name="T20" fmla="*/ 105 w 228"/>
                <a:gd name="T21" fmla="*/ 7 h 60"/>
                <a:gd name="T22" fmla="*/ 114 w 228"/>
                <a:gd name="T23" fmla="*/ 7 h 60"/>
                <a:gd name="T24" fmla="*/ 126 w 228"/>
                <a:gd name="T25" fmla="*/ 11 h 60"/>
                <a:gd name="T26" fmla="*/ 135 w 228"/>
                <a:gd name="T27" fmla="*/ 15 h 60"/>
                <a:gd name="T28" fmla="*/ 146 w 228"/>
                <a:gd name="T29" fmla="*/ 19 h 60"/>
                <a:gd name="T30" fmla="*/ 156 w 228"/>
                <a:gd name="T31" fmla="*/ 22 h 60"/>
                <a:gd name="T32" fmla="*/ 167 w 228"/>
                <a:gd name="T33" fmla="*/ 28 h 60"/>
                <a:gd name="T34" fmla="*/ 177 w 228"/>
                <a:gd name="T35" fmla="*/ 32 h 60"/>
                <a:gd name="T36" fmla="*/ 186 w 228"/>
                <a:gd name="T37" fmla="*/ 38 h 60"/>
                <a:gd name="T38" fmla="*/ 202 w 228"/>
                <a:gd name="T39" fmla="*/ 45 h 60"/>
                <a:gd name="T40" fmla="*/ 215 w 228"/>
                <a:gd name="T41" fmla="*/ 53 h 60"/>
                <a:gd name="T42" fmla="*/ 223 w 228"/>
                <a:gd name="T43" fmla="*/ 57 h 60"/>
                <a:gd name="T44" fmla="*/ 228 w 228"/>
                <a:gd name="T45" fmla="*/ 60 h 60"/>
                <a:gd name="T46" fmla="*/ 223 w 228"/>
                <a:gd name="T47" fmla="*/ 59 h 60"/>
                <a:gd name="T48" fmla="*/ 213 w 228"/>
                <a:gd name="T49" fmla="*/ 57 h 60"/>
                <a:gd name="T50" fmla="*/ 196 w 228"/>
                <a:gd name="T51" fmla="*/ 53 h 60"/>
                <a:gd name="T52" fmla="*/ 177 w 228"/>
                <a:gd name="T53" fmla="*/ 49 h 60"/>
                <a:gd name="T54" fmla="*/ 165 w 228"/>
                <a:gd name="T55" fmla="*/ 45 h 60"/>
                <a:gd name="T56" fmla="*/ 154 w 228"/>
                <a:gd name="T57" fmla="*/ 43 h 60"/>
                <a:gd name="T58" fmla="*/ 143 w 228"/>
                <a:gd name="T59" fmla="*/ 39 h 60"/>
                <a:gd name="T60" fmla="*/ 131 w 228"/>
                <a:gd name="T61" fmla="*/ 39 h 60"/>
                <a:gd name="T62" fmla="*/ 120 w 228"/>
                <a:gd name="T63" fmla="*/ 36 h 60"/>
                <a:gd name="T64" fmla="*/ 108 w 228"/>
                <a:gd name="T65" fmla="*/ 34 h 60"/>
                <a:gd name="T66" fmla="*/ 97 w 228"/>
                <a:gd name="T67" fmla="*/ 30 h 60"/>
                <a:gd name="T68" fmla="*/ 88 w 228"/>
                <a:gd name="T69" fmla="*/ 30 h 60"/>
                <a:gd name="T70" fmla="*/ 67 w 228"/>
                <a:gd name="T71" fmla="*/ 24 h 60"/>
                <a:gd name="T72" fmla="*/ 50 w 228"/>
                <a:gd name="T73" fmla="*/ 20 h 60"/>
                <a:gd name="T74" fmla="*/ 34 w 228"/>
                <a:gd name="T75" fmla="*/ 17 h 60"/>
                <a:gd name="T76" fmla="*/ 23 w 228"/>
                <a:gd name="T77" fmla="*/ 15 h 60"/>
                <a:gd name="T78" fmla="*/ 12 w 228"/>
                <a:gd name="T79" fmla="*/ 11 h 60"/>
                <a:gd name="T80" fmla="*/ 6 w 228"/>
                <a:gd name="T81" fmla="*/ 9 h 60"/>
                <a:gd name="T82" fmla="*/ 0 w 228"/>
                <a:gd name="T83" fmla="*/ 9 h 60"/>
                <a:gd name="T84" fmla="*/ 0 w 228"/>
                <a:gd name="T85"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8" h="60">
                  <a:moveTo>
                    <a:pt x="0" y="9"/>
                  </a:moveTo>
                  <a:lnTo>
                    <a:pt x="0" y="7"/>
                  </a:lnTo>
                  <a:lnTo>
                    <a:pt x="8" y="5"/>
                  </a:lnTo>
                  <a:lnTo>
                    <a:pt x="17" y="1"/>
                  </a:lnTo>
                  <a:lnTo>
                    <a:pt x="31" y="1"/>
                  </a:lnTo>
                  <a:lnTo>
                    <a:pt x="46" y="0"/>
                  </a:lnTo>
                  <a:lnTo>
                    <a:pt x="63" y="0"/>
                  </a:lnTo>
                  <a:lnTo>
                    <a:pt x="72" y="0"/>
                  </a:lnTo>
                  <a:lnTo>
                    <a:pt x="82" y="1"/>
                  </a:lnTo>
                  <a:lnTo>
                    <a:pt x="93" y="3"/>
                  </a:lnTo>
                  <a:lnTo>
                    <a:pt x="105" y="7"/>
                  </a:lnTo>
                  <a:lnTo>
                    <a:pt x="114" y="7"/>
                  </a:lnTo>
                  <a:lnTo>
                    <a:pt x="126" y="11"/>
                  </a:lnTo>
                  <a:lnTo>
                    <a:pt x="135" y="15"/>
                  </a:lnTo>
                  <a:lnTo>
                    <a:pt x="146" y="19"/>
                  </a:lnTo>
                  <a:lnTo>
                    <a:pt x="156" y="22"/>
                  </a:lnTo>
                  <a:lnTo>
                    <a:pt x="167" y="28"/>
                  </a:lnTo>
                  <a:lnTo>
                    <a:pt x="177" y="32"/>
                  </a:lnTo>
                  <a:lnTo>
                    <a:pt x="186" y="38"/>
                  </a:lnTo>
                  <a:lnTo>
                    <a:pt x="202" y="45"/>
                  </a:lnTo>
                  <a:lnTo>
                    <a:pt x="215" y="53"/>
                  </a:lnTo>
                  <a:lnTo>
                    <a:pt x="223" y="57"/>
                  </a:lnTo>
                  <a:lnTo>
                    <a:pt x="228" y="60"/>
                  </a:lnTo>
                  <a:lnTo>
                    <a:pt x="223" y="59"/>
                  </a:lnTo>
                  <a:lnTo>
                    <a:pt x="213" y="57"/>
                  </a:lnTo>
                  <a:lnTo>
                    <a:pt x="196" y="53"/>
                  </a:lnTo>
                  <a:lnTo>
                    <a:pt x="177" y="49"/>
                  </a:lnTo>
                  <a:lnTo>
                    <a:pt x="165" y="45"/>
                  </a:lnTo>
                  <a:lnTo>
                    <a:pt x="154" y="43"/>
                  </a:lnTo>
                  <a:lnTo>
                    <a:pt x="143" y="39"/>
                  </a:lnTo>
                  <a:lnTo>
                    <a:pt x="131" y="39"/>
                  </a:lnTo>
                  <a:lnTo>
                    <a:pt x="120" y="36"/>
                  </a:lnTo>
                  <a:lnTo>
                    <a:pt x="108" y="34"/>
                  </a:lnTo>
                  <a:lnTo>
                    <a:pt x="97" y="30"/>
                  </a:lnTo>
                  <a:lnTo>
                    <a:pt x="88" y="30"/>
                  </a:lnTo>
                  <a:lnTo>
                    <a:pt x="67" y="24"/>
                  </a:lnTo>
                  <a:lnTo>
                    <a:pt x="50" y="20"/>
                  </a:lnTo>
                  <a:lnTo>
                    <a:pt x="34" y="17"/>
                  </a:lnTo>
                  <a:lnTo>
                    <a:pt x="23" y="15"/>
                  </a:lnTo>
                  <a:lnTo>
                    <a:pt x="12" y="11"/>
                  </a:lnTo>
                  <a:lnTo>
                    <a:pt x="6" y="9"/>
                  </a:lnTo>
                  <a:lnTo>
                    <a:pt x="0" y="9"/>
                  </a:lnTo>
                  <a:lnTo>
                    <a:pt x="0" y="9"/>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2" name="Freeform 236">
              <a:extLst>
                <a:ext uri="{FF2B5EF4-FFF2-40B4-BE49-F238E27FC236}">
                  <a16:creationId xmlns:a16="http://schemas.microsoft.com/office/drawing/2014/main" id="{1E6FC739-EBA3-C34C-9A34-20D36DE04D44}"/>
                </a:ext>
              </a:extLst>
            </p:cNvPr>
            <p:cNvSpPr>
              <a:spLocks/>
            </p:cNvSpPr>
            <p:nvPr/>
          </p:nvSpPr>
          <p:spPr bwMode="auto">
            <a:xfrm>
              <a:off x="3368" y="2070"/>
              <a:ext cx="131" cy="28"/>
            </a:xfrm>
            <a:custGeom>
              <a:avLst/>
              <a:gdLst>
                <a:gd name="T0" fmla="*/ 40 w 260"/>
                <a:gd name="T1" fmla="*/ 8 h 57"/>
                <a:gd name="T2" fmla="*/ 40 w 260"/>
                <a:gd name="T3" fmla="*/ 6 h 57"/>
                <a:gd name="T4" fmla="*/ 47 w 260"/>
                <a:gd name="T5" fmla="*/ 4 h 57"/>
                <a:gd name="T6" fmla="*/ 59 w 260"/>
                <a:gd name="T7" fmla="*/ 2 h 57"/>
                <a:gd name="T8" fmla="*/ 74 w 260"/>
                <a:gd name="T9" fmla="*/ 2 h 57"/>
                <a:gd name="T10" fmla="*/ 91 w 260"/>
                <a:gd name="T11" fmla="*/ 0 h 57"/>
                <a:gd name="T12" fmla="*/ 110 w 260"/>
                <a:gd name="T13" fmla="*/ 0 h 57"/>
                <a:gd name="T14" fmla="*/ 118 w 260"/>
                <a:gd name="T15" fmla="*/ 0 h 57"/>
                <a:gd name="T16" fmla="*/ 129 w 260"/>
                <a:gd name="T17" fmla="*/ 0 h 57"/>
                <a:gd name="T18" fmla="*/ 142 w 260"/>
                <a:gd name="T19" fmla="*/ 2 h 57"/>
                <a:gd name="T20" fmla="*/ 154 w 260"/>
                <a:gd name="T21" fmla="*/ 6 h 57"/>
                <a:gd name="T22" fmla="*/ 171 w 260"/>
                <a:gd name="T23" fmla="*/ 10 h 57"/>
                <a:gd name="T24" fmla="*/ 190 w 260"/>
                <a:gd name="T25" fmla="*/ 17 h 57"/>
                <a:gd name="T26" fmla="*/ 207 w 260"/>
                <a:gd name="T27" fmla="*/ 25 h 57"/>
                <a:gd name="T28" fmla="*/ 226 w 260"/>
                <a:gd name="T29" fmla="*/ 34 h 57"/>
                <a:gd name="T30" fmla="*/ 239 w 260"/>
                <a:gd name="T31" fmla="*/ 42 h 57"/>
                <a:gd name="T32" fmla="*/ 251 w 260"/>
                <a:gd name="T33" fmla="*/ 50 h 57"/>
                <a:gd name="T34" fmla="*/ 256 w 260"/>
                <a:gd name="T35" fmla="*/ 53 h 57"/>
                <a:gd name="T36" fmla="*/ 260 w 260"/>
                <a:gd name="T37" fmla="*/ 57 h 57"/>
                <a:gd name="T38" fmla="*/ 254 w 260"/>
                <a:gd name="T39" fmla="*/ 55 h 57"/>
                <a:gd name="T40" fmla="*/ 245 w 260"/>
                <a:gd name="T41" fmla="*/ 53 h 57"/>
                <a:gd name="T42" fmla="*/ 228 w 260"/>
                <a:gd name="T43" fmla="*/ 50 h 57"/>
                <a:gd name="T44" fmla="*/ 209 w 260"/>
                <a:gd name="T45" fmla="*/ 46 h 57"/>
                <a:gd name="T46" fmla="*/ 197 w 260"/>
                <a:gd name="T47" fmla="*/ 42 h 57"/>
                <a:gd name="T48" fmla="*/ 184 w 260"/>
                <a:gd name="T49" fmla="*/ 40 h 57"/>
                <a:gd name="T50" fmla="*/ 171 w 260"/>
                <a:gd name="T51" fmla="*/ 36 h 57"/>
                <a:gd name="T52" fmla="*/ 161 w 260"/>
                <a:gd name="T53" fmla="*/ 36 h 57"/>
                <a:gd name="T54" fmla="*/ 146 w 260"/>
                <a:gd name="T55" fmla="*/ 33 h 57"/>
                <a:gd name="T56" fmla="*/ 135 w 260"/>
                <a:gd name="T57" fmla="*/ 31 h 57"/>
                <a:gd name="T58" fmla="*/ 123 w 260"/>
                <a:gd name="T59" fmla="*/ 31 h 57"/>
                <a:gd name="T60" fmla="*/ 110 w 260"/>
                <a:gd name="T61" fmla="*/ 31 h 57"/>
                <a:gd name="T62" fmla="*/ 99 w 260"/>
                <a:gd name="T63" fmla="*/ 29 h 57"/>
                <a:gd name="T64" fmla="*/ 85 w 260"/>
                <a:gd name="T65" fmla="*/ 27 h 57"/>
                <a:gd name="T66" fmla="*/ 74 w 260"/>
                <a:gd name="T67" fmla="*/ 27 h 57"/>
                <a:gd name="T68" fmla="*/ 64 w 260"/>
                <a:gd name="T69" fmla="*/ 27 h 57"/>
                <a:gd name="T70" fmla="*/ 45 w 260"/>
                <a:gd name="T71" fmla="*/ 27 h 57"/>
                <a:gd name="T72" fmla="*/ 30 w 260"/>
                <a:gd name="T73" fmla="*/ 27 h 57"/>
                <a:gd name="T74" fmla="*/ 17 w 260"/>
                <a:gd name="T75" fmla="*/ 27 h 57"/>
                <a:gd name="T76" fmla="*/ 7 w 260"/>
                <a:gd name="T77" fmla="*/ 29 h 57"/>
                <a:gd name="T78" fmla="*/ 0 w 260"/>
                <a:gd name="T79" fmla="*/ 29 h 57"/>
                <a:gd name="T80" fmla="*/ 40 w 260"/>
                <a:gd name="T81" fmla="*/ 8 h 57"/>
                <a:gd name="T82" fmla="*/ 40 w 260"/>
                <a:gd name="T83"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0" h="57">
                  <a:moveTo>
                    <a:pt x="40" y="8"/>
                  </a:moveTo>
                  <a:lnTo>
                    <a:pt x="40" y="6"/>
                  </a:lnTo>
                  <a:lnTo>
                    <a:pt x="47" y="4"/>
                  </a:lnTo>
                  <a:lnTo>
                    <a:pt x="59" y="2"/>
                  </a:lnTo>
                  <a:lnTo>
                    <a:pt x="74" y="2"/>
                  </a:lnTo>
                  <a:lnTo>
                    <a:pt x="91" y="0"/>
                  </a:lnTo>
                  <a:lnTo>
                    <a:pt x="110" y="0"/>
                  </a:lnTo>
                  <a:lnTo>
                    <a:pt x="118" y="0"/>
                  </a:lnTo>
                  <a:lnTo>
                    <a:pt x="129" y="0"/>
                  </a:lnTo>
                  <a:lnTo>
                    <a:pt x="142" y="2"/>
                  </a:lnTo>
                  <a:lnTo>
                    <a:pt x="154" y="6"/>
                  </a:lnTo>
                  <a:lnTo>
                    <a:pt x="171" y="10"/>
                  </a:lnTo>
                  <a:lnTo>
                    <a:pt x="190" y="17"/>
                  </a:lnTo>
                  <a:lnTo>
                    <a:pt x="207" y="25"/>
                  </a:lnTo>
                  <a:lnTo>
                    <a:pt x="226" y="34"/>
                  </a:lnTo>
                  <a:lnTo>
                    <a:pt x="239" y="42"/>
                  </a:lnTo>
                  <a:lnTo>
                    <a:pt x="251" y="50"/>
                  </a:lnTo>
                  <a:lnTo>
                    <a:pt x="256" y="53"/>
                  </a:lnTo>
                  <a:lnTo>
                    <a:pt x="260" y="57"/>
                  </a:lnTo>
                  <a:lnTo>
                    <a:pt x="254" y="55"/>
                  </a:lnTo>
                  <a:lnTo>
                    <a:pt x="245" y="53"/>
                  </a:lnTo>
                  <a:lnTo>
                    <a:pt x="228" y="50"/>
                  </a:lnTo>
                  <a:lnTo>
                    <a:pt x="209" y="46"/>
                  </a:lnTo>
                  <a:lnTo>
                    <a:pt x="197" y="42"/>
                  </a:lnTo>
                  <a:lnTo>
                    <a:pt x="184" y="40"/>
                  </a:lnTo>
                  <a:lnTo>
                    <a:pt x="171" y="36"/>
                  </a:lnTo>
                  <a:lnTo>
                    <a:pt x="161" y="36"/>
                  </a:lnTo>
                  <a:lnTo>
                    <a:pt x="146" y="33"/>
                  </a:lnTo>
                  <a:lnTo>
                    <a:pt x="135" y="31"/>
                  </a:lnTo>
                  <a:lnTo>
                    <a:pt x="123" y="31"/>
                  </a:lnTo>
                  <a:lnTo>
                    <a:pt x="110" y="31"/>
                  </a:lnTo>
                  <a:lnTo>
                    <a:pt x="99" y="29"/>
                  </a:lnTo>
                  <a:lnTo>
                    <a:pt x="85" y="27"/>
                  </a:lnTo>
                  <a:lnTo>
                    <a:pt x="74" y="27"/>
                  </a:lnTo>
                  <a:lnTo>
                    <a:pt x="64" y="27"/>
                  </a:lnTo>
                  <a:lnTo>
                    <a:pt x="45" y="27"/>
                  </a:lnTo>
                  <a:lnTo>
                    <a:pt x="30" y="27"/>
                  </a:lnTo>
                  <a:lnTo>
                    <a:pt x="17" y="27"/>
                  </a:lnTo>
                  <a:lnTo>
                    <a:pt x="7" y="29"/>
                  </a:lnTo>
                  <a:lnTo>
                    <a:pt x="0" y="29"/>
                  </a:lnTo>
                  <a:lnTo>
                    <a:pt x="40" y="8"/>
                  </a:lnTo>
                  <a:lnTo>
                    <a:pt x="4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3" name="Freeform 237">
              <a:extLst>
                <a:ext uri="{FF2B5EF4-FFF2-40B4-BE49-F238E27FC236}">
                  <a16:creationId xmlns:a16="http://schemas.microsoft.com/office/drawing/2014/main" id="{20FCF885-385B-6447-A2FE-CCC0BD937C01}"/>
                </a:ext>
              </a:extLst>
            </p:cNvPr>
            <p:cNvSpPr>
              <a:spLocks/>
            </p:cNvSpPr>
            <p:nvPr/>
          </p:nvSpPr>
          <p:spPr bwMode="auto">
            <a:xfrm>
              <a:off x="3413" y="2142"/>
              <a:ext cx="113" cy="33"/>
            </a:xfrm>
            <a:custGeom>
              <a:avLst/>
              <a:gdLst>
                <a:gd name="T0" fmla="*/ 0 w 226"/>
                <a:gd name="T1" fmla="*/ 40 h 66"/>
                <a:gd name="T2" fmla="*/ 2 w 226"/>
                <a:gd name="T3" fmla="*/ 40 h 66"/>
                <a:gd name="T4" fmla="*/ 10 w 226"/>
                <a:gd name="T5" fmla="*/ 40 h 66"/>
                <a:gd name="T6" fmla="*/ 19 w 226"/>
                <a:gd name="T7" fmla="*/ 40 h 66"/>
                <a:gd name="T8" fmla="*/ 36 w 226"/>
                <a:gd name="T9" fmla="*/ 42 h 66"/>
                <a:gd name="T10" fmla="*/ 50 w 226"/>
                <a:gd name="T11" fmla="*/ 42 h 66"/>
                <a:gd name="T12" fmla="*/ 72 w 226"/>
                <a:gd name="T13" fmla="*/ 42 h 66"/>
                <a:gd name="T14" fmla="*/ 82 w 226"/>
                <a:gd name="T15" fmla="*/ 40 h 66"/>
                <a:gd name="T16" fmla="*/ 91 w 226"/>
                <a:gd name="T17" fmla="*/ 40 h 66"/>
                <a:gd name="T18" fmla="*/ 103 w 226"/>
                <a:gd name="T19" fmla="*/ 40 h 66"/>
                <a:gd name="T20" fmla="*/ 114 w 226"/>
                <a:gd name="T21" fmla="*/ 40 h 66"/>
                <a:gd name="T22" fmla="*/ 133 w 226"/>
                <a:gd name="T23" fmla="*/ 32 h 66"/>
                <a:gd name="T24" fmla="*/ 154 w 226"/>
                <a:gd name="T25" fmla="*/ 26 h 66"/>
                <a:gd name="T26" fmla="*/ 171 w 226"/>
                <a:gd name="T27" fmla="*/ 21 h 66"/>
                <a:gd name="T28" fmla="*/ 190 w 226"/>
                <a:gd name="T29" fmla="*/ 15 h 66"/>
                <a:gd name="T30" fmla="*/ 203 w 226"/>
                <a:gd name="T31" fmla="*/ 7 h 66"/>
                <a:gd name="T32" fmla="*/ 215 w 226"/>
                <a:gd name="T33" fmla="*/ 4 h 66"/>
                <a:gd name="T34" fmla="*/ 222 w 226"/>
                <a:gd name="T35" fmla="*/ 0 h 66"/>
                <a:gd name="T36" fmla="*/ 226 w 226"/>
                <a:gd name="T37" fmla="*/ 0 h 66"/>
                <a:gd name="T38" fmla="*/ 224 w 226"/>
                <a:gd name="T39" fmla="*/ 0 h 66"/>
                <a:gd name="T40" fmla="*/ 221 w 226"/>
                <a:gd name="T41" fmla="*/ 7 h 66"/>
                <a:gd name="T42" fmla="*/ 215 w 226"/>
                <a:gd name="T43" fmla="*/ 17 h 66"/>
                <a:gd name="T44" fmla="*/ 207 w 226"/>
                <a:gd name="T45" fmla="*/ 28 h 66"/>
                <a:gd name="T46" fmla="*/ 194 w 226"/>
                <a:gd name="T47" fmla="*/ 38 h 66"/>
                <a:gd name="T48" fmla="*/ 183 w 226"/>
                <a:gd name="T49" fmla="*/ 49 h 66"/>
                <a:gd name="T50" fmla="*/ 164 w 226"/>
                <a:gd name="T51" fmla="*/ 59 h 66"/>
                <a:gd name="T52" fmla="*/ 146 w 226"/>
                <a:gd name="T53" fmla="*/ 66 h 66"/>
                <a:gd name="T54" fmla="*/ 133 w 226"/>
                <a:gd name="T55" fmla="*/ 66 h 66"/>
                <a:gd name="T56" fmla="*/ 122 w 226"/>
                <a:gd name="T57" fmla="*/ 66 h 66"/>
                <a:gd name="T58" fmla="*/ 110 w 226"/>
                <a:gd name="T59" fmla="*/ 66 h 66"/>
                <a:gd name="T60" fmla="*/ 101 w 226"/>
                <a:gd name="T61" fmla="*/ 66 h 66"/>
                <a:gd name="T62" fmla="*/ 86 w 226"/>
                <a:gd name="T63" fmla="*/ 62 h 66"/>
                <a:gd name="T64" fmla="*/ 74 w 226"/>
                <a:gd name="T65" fmla="*/ 61 h 66"/>
                <a:gd name="T66" fmla="*/ 65 w 226"/>
                <a:gd name="T67" fmla="*/ 59 h 66"/>
                <a:gd name="T68" fmla="*/ 53 w 226"/>
                <a:gd name="T69" fmla="*/ 57 h 66"/>
                <a:gd name="T70" fmla="*/ 40 w 226"/>
                <a:gd name="T71" fmla="*/ 53 h 66"/>
                <a:gd name="T72" fmla="*/ 29 w 226"/>
                <a:gd name="T73" fmla="*/ 49 h 66"/>
                <a:gd name="T74" fmla="*/ 21 w 226"/>
                <a:gd name="T75" fmla="*/ 45 h 66"/>
                <a:gd name="T76" fmla="*/ 15 w 226"/>
                <a:gd name="T77" fmla="*/ 45 h 66"/>
                <a:gd name="T78" fmla="*/ 4 w 226"/>
                <a:gd name="T79" fmla="*/ 40 h 66"/>
                <a:gd name="T80" fmla="*/ 0 w 226"/>
                <a:gd name="T81" fmla="*/ 40 h 66"/>
                <a:gd name="T82" fmla="*/ 0 w 226"/>
                <a:gd name="T83" fmla="*/ 4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 h="66">
                  <a:moveTo>
                    <a:pt x="0" y="40"/>
                  </a:moveTo>
                  <a:lnTo>
                    <a:pt x="2" y="40"/>
                  </a:lnTo>
                  <a:lnTo>
                    <a:pt x="10" y="40"/>
                  </a:lnTo>
                  <a:lnTo>
                    <a:pt x="19" y="40"/>
                  </a:lnTo>
                  <a:lnTo>
                    <a:pt x="36" y="42"/>
                  </a:lnTo>
                  <a:lnTo>
                    <a:pt x="50" y="42"/>
                  </a:lnTo>
                  <a:lnTo>
                    <a:pt x="72" y="42"/>
                  </a:lnTo>
                  <a:lnTo>
                    <a:pt x="82" y="40"/>
                  </a:lnTo>
                  <a:lnTo>
                    <a:pt x="91" y="40"/>
                  </a:lnTo>
                  <a:lnTo>
                    <a:pt x="103" y="40"/>
                  </a:lnTo>
                  <a:lnTo>
                    <a:pt x="114" y="40"/>
                  </a:lnTo>
                  <a:lnTo>
                    <a:pt x="133" y="32"/>
                  </a:lnTo>
                  <a:lnTo>
                    <a:pt x="154" y="26"/>
                  </a:lnTo>
                  <a:lnTo>
                    <a:pt x="171" y="21"/>
                  </a:lnTo>
                  <a:lnTo>
                    <a:pt x="190" y="15"/>
                  </a:lnTo>
                  <a:lnTo>
                    <a:pt x="203" y="7"/>
                  </a:lnTo>
                  <a:lnTo>
                    <a:pt x="215" y="4"/>
                  </a:lnTo>
                  <a:lnTo>
                    <a:pt x="222" y="0"/>
                  </a:lnTo>
                  <a:lnTo>
                    <a:pt x="226" y="0"/>
                  </a:lnTo>
                  <a:lnTo>
                    <a:pt x="224" y="0"/>
                  </a:lnTo>
                  <a:lnTo>
                    <a:pt x="221" y="7"/>
                  </a:lnTo>
                  <a:lnTo>
                    <a:pt x="215" y="17"/>
                  </a:lnTo>
                  <a:lnTo>
                    <a:pt x="207" y="28"/>
                  </a:lnTo>
                  <a:lnTo>
                    <a:pt x="194" y="38"/>
                  </a:lnTo>
                  <a:lnTo>
                    <a:pt x="183" y="49"/>
                  </a:lnTo>
                  <a:lnTo>
                    <a:pt x="164" y="59"/>
                  </a:lnTo>
                  <a:lnTo>
                    <a:pt x="146" y="66"/>
                  </a:lnTo>
                  <a:lnTo>
                    <a:pt x="133" y="66"/>
                  </a:lnTo>
                  <a:lnTo>
                    <a:pt x="122" y="66"/>
                  </a:lnTo>
                  <a:lnTo>
                    <a:pt x="110" y="66"/>
                  </a:lnTo>
                  <a:lnTo>
                    <a:pt x="101" y="66"/>
                  </a:lnTo>
                  <a:lnTo>
                    <a:pt x="86" y="62"/>
                  </a:lnTo>
                  <a:lnTo>
                    <a:pt x="74" y="61"/>
                  </a:lnTo>
                  <a:lnTo>
                    <a:pt x="65" y="59"/>
                  </a:lnTo>
                  <a:lnTo>
                    <a:pt x="53" y="57"/>
                  </a:lnTo>
                  <a:lnTo>
                    <a:pt x="40" y="53"/>
                  </a:lnTo>
                  <a:lnTo>
                    <a:pt x="29" y="49"/>
                  </a:lnTo>
                  <a:lnTo>
                    <a:pt x="21" y="45"/>
                  </a:lnTo>
                  <a:lnTo>
                    <a:pt x="15" y="45"/>
                  </a:lnTo>
                  <a:lnTo>
                    <a:pt x="4" y="40"/>
                  </a:lnTo>
                  <a:lnTo>
                    <a:pt x="0" y="40"/>
                  </a:lnTo>
                  <a:lnTo>
                    <a:pt x="0" y="4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4" name="Freeform 238">
              <a:extLst>
                <a:ext uri="{FF2B5EF4-FFF2-40B4-BE49-F238E27FC236}">
                  <a16:creationId xmlns:a16="http://schemas.microsoft.com/office/drawing/2014/main" id="{E017F73F-9B2C-0742-AFF2-4266668F7849}"/>
                </a:ext>
              </a:extLst>
            </p:cNvPr>
            <p:cNvSpPr>
              <a:spLocks/>
            </p:cNvSpPr>
            <p:nvPr/>
          </p:nvSpPr>
          <p:spPr bwMode="auto">
            <a:xfrm>
              <a:off x="4176" y="2267"/>
              <a:ext cx="55" cy="49"/>
            </a:xfrm>
            <a:custGeom>
              <a:avLst/>
              <a:gdLst>
                <a:gd name="T0" fmla="*/ 0 w 111"/>
                <a:gd name="T1" fmla="*/ 32 h 97"/>
                <a:gd name="T2" fmla="*/ 4 w 111"/>
                <a:gd name="T3" fmla="*/ 26 h 97"/>
                <a:gd name="T4" fmla="*/ 16 w 111"/>
                <a:gd name="T5" fmla="*/ 15 h 97"/>
                <a:gd name="T6" fmla="*/ 31 w 111"/>
                <a:gd name="T7" fmla="*/ 3 h 97"/>
                <a:gd name="T8" fmla="*/ 48 w 111"/>
                <a:gd name="T9" fmla="*/ 0 h 97"/>
                <a:gd name="T10" fmla="*/ 59 w 111"/>
                <a:gd name="T11" fmla="*/ 7 h 97"/>
                <a:gd name="T12" fmla="*/ 71 w 111"/>
                <a:gd name="T13" fmla="*/ 21 h 97"/>
                <a:gd name="T14" fmla="*/ 76 w 111"/>
                <a:gd name="T15" fmla="*/ 38 h 97"/>
                <a:gd name="T16" fmla="*/ 80 w 111"/>
                <a:gd name="T17" fmla="*/ 55 h 97"/>
                <a:gd name="T18" fmla="*/ 76 w 111"/>
                <a:gd name="T19" fmla="*/ 62 h 97"/>
                <a:gd name="T20" fmla="*/ 73 w 111"/>
                <a:gd name="T21" fmla="*/ 70 h 97"/>
                <a:gd name="T22" fmla="*/ 71 w 111"/>
                <a:gd name="T23" fmla="*/ 72 h 97"/>
                <a:gd name="T24" fmla="*/ 76 w 111"/>
                <a:gd name="T25" fmla="*/ 74 h 97"/>
                <a:gd name="T26" fmla="*/ 84 w 111"/>
                <a:gd name="T27" fmla="*/ 76 h 97"/>
                <a:gd name="T28" fmla="*/ 99 w 111"/>
                <a:gd name="T29" fmla="*/ 78 h 97"/>
                <a:gd name="T30" fmla="*/ 107 w 111"/>
                <a:gd name="T31" fmla="*/ 80 h 97"/>
                <a:gd name="T32" fmla="*/ 111 w 111"/>
                <a:gd name="T33" fmla="*/ 85 h 97"/>
                <a:gd name="T34" fmla="*/ 101 w 111"/>
                <a:gd name="T35" fmla="*/ 87 h 97"/>
                <a:gd name="T36" fmla="*/ 86 w 111"/>
                <a:gd name="T37" fmla="*/ 91 h 97"/>
                <a:gd name="T38" fmla="*/ 71 w 111"/>
                <a:gd name="T39" fmla="*/ 95 h 97"/>
                <a:gd name="T40" fmla="*/ 65 w 111"/>
                <a:gd name="T41" fmla="*/ 97 h 97"/>
                <a:gd name="T42" fmla="*/ 63 w 111"/>
                <a:gd name="T43" fmla="*/ 91 h 97"/>
                <a:gd name="T44" fmla="*/ 63 w 111"/>
                <a:gd name="T45" fmla="*/ 78 h 97"/>
                <a:gd name="T46" fmla="*/ 59 w 111"/>
                <a:gd name="T47" fmla="*/ 62 h 97"/>
                <a:gd name="T48" fmla="*/ 52 w 111"/>
                <a:gd name="T49" fmla="*/ 49 h 97"/>
                <a:gd name="T50" fmla="*/ 35 w 111"/>
                <a:gd name="T51" fmla="*/ 38 h 97"/>
                <a:gd name="T52" fmla="*/ 19 w 111"/>
                <a:gd name="T53" fmla="*/ 34 h 97"/>
                <a:gd name="T54" fmla="*/ 4 w 111"/>
                <a:gd name="T55" fmla="*/ 32 h 97"/>
                <a:gd name="T56" fmla="*/ 0 w 111"/>
                <a:gd name="T57" fmla="*/ 32 h 97"/>
                <a:gd name="T58" fmla="*/ 0 w 111"/>
                <a:gd name="T59"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97">
                  <a:moveTo>
                    <a:pt x="0" y="32"/>
                  </a:moveTo>
                  <a:lnTo>
                    <a:pt x="4" y="26"/>
                  </a:lnTo>
                  <a:lnTo>
                    <a:pt x="16" y="15"/>
                  </a:lnTo>
                  <a:lnTo>
                    <a:pt x="31" y="3"/>
                  </a:lnTo>
                  <a:lnTo>
                    <a:pt x="48" y="0"/>
                  </a:lnTo>
                  <a:lnTo>
                    <a:pt x="59" y="7"/>
                  </a:lnTo>
                  <a:lnTo>
                    <a:pt x="71" y="21"/>
                  </a:lnTo>
                  <a:lnTo>
                    <a:pt x="76" y="38"/>
                  </a:lnTo>
                  <a:lnTo>
                    <a:pt x="80" y="55"/>
                  </a:lnTo>
                  <a:lnTo>
                    <a:pt x="76" y="62"/>
                  </a:lnTo>
                  <a:lnTo>
                    <a:pt x="73" y="70"/>
                  </a:lnTo>
                  <a:lnTo>
                    <a:pt x="71" y="72"/>
                  </a:lnTo>
                  <a:lnTo>
                    <a:pt x="76" y="74"/>
                  </a:lnTo>
                  <a:lnTo>
                    <a:pt x="84" y="76"/>
                  </a:lnTo>
                  <a:lnTo>
                    <a:pt x="99" y="78"/>
                  </a:lnTo>
                  <a:lnTo>
                    <a:pt x="107" y="80"/>
                  </a:lnTo>
                  <a:lnTo>
                    <a:pt x="111" y="85"/>
                  </a:lnTo>
                  <a:lnTo>
                    <a:pt x="101" y="87"/>
                  </a:lnTo>
                  <a:lnTo>
                    <a:pt x="86" y="91"/>
                  </a:lnTo>
                  <a:lnTo>
                    <a:pt x="71" y="95"/>
                  </a:lnTo>
                  <a:lnTo>
                    <a:pt x="65" y="97"/>
                  </a:lnTo>
                  <a:lnTo>
                    <a:pt x="63" y="91"/>
                  </a:lnTo>
                  <a:lnTo>
                    <a:pt x="63" y="78"/>
                  </a:lnTo>
                  <a:lnTo>
                    <a:pt x="59" y="62"/>
                  </a:lnTo>
                  <a:lnTo>
                    <a:pt x="52" y="49"/>
                  </a:lnTo>
                  <a:lnTo>
                    <a:pt x="35" y="38"/>
                  </a:lnTo>
                  <a:lnTo>
                    <a:pt x="19" y="34"/>
                  </a:lnTo>
                  <a:lnTo>
                    <a:pt x="4" y="32"/>
                  </a:lnTo>
                  <a:lnTo>
                    <a:pt x="0" y="32"/>
                  </a:lnTo>
                  <a:lnTo>
                    <a:pt x="0" y="32"/>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5" name="Freeform 239">
              <a:extLst>
                <a:ext uri="{FF2B5EF4-FFF2-40B4-BE49-F238E27FC236}">
                  <a16:creationId xmlns:a16="http://schemas.microsoft.com/office/drawing/2014/main" id="{A28BFAE7-4556-5345-9BF4-EE8594CC6A4E}"/>
                </a:ext>
              </a:extLst>
            </p:cNvPr>
            <p:cNvSpPr>
              <a:spLocks/>
            </p:cNvSpPr>
            <p:nvPr/>
          </p:nvSpPr>
          <p:spPr bwMode="auto">
            <a:xfrm>
              <a:off x="4234" y="2344"/>
              <a:ext cx="55" cy="56"/>
            </a:xfrm>
            <a:custGeom>
              <a:avLst/>
              <a:gdLst>
                <a:gd name="T0" fmla="*/ 0 w 111"/>
                <a:gd name="T1" fmla="*/ 11 h 112"/>
                <a:gd name="T2" fmla="*/ 2 w 111"/>
                <a:gd name="T3" fmla="*/ 7 h 112"/>
                <a:gd name="T4" fmla="*/ 12 w 111"/>
                <a:gd name="T5" fmla="*/ 3 h 112"/>
                <a:gd name="T6" fmla="*/ 21 w 111"/>
                <a:gd name="T7" fmla="*/ 0 h 112"/>
                <a:gd name="T8" fmla="*/ 33 w 111"/>
                <a:gd name="T9" fmla="*/ 0 h 112"/>
                <a:gd name="T10" fmla="*/ 38 w 111"/>
                <a:gd name="T11" fmla="*/ 2 h 112"/>
                <a:gd name="T12" fmla="*/ 42 w 111"/>
                <a:gd name="T13" fmla="*/ 9 h 112"/>
                <a:gd name="T14" fmla="*/ 44 w 111"/>
                <a:gd name="T15" fmla="*/ 21 h 112"/>
                <a:gd name="T16" fmla="*/ 46 w 111"/>
                <a:gd name="T17" fmla="*/ 34 h 112"/>
                <a:gd name="T18" fmla="*/ 44 w 111"/>
                <a:gd name="T19" fmla="*/ 45 h 112"/>
                <a:gd name="T20" fmla="*/ 46 w 111"/>
                <a:gd name="T21" fmla="*/ 59 h 112"/>
                <a:gd name="T22" fmla="*/ 48 w 111"/>
                <a:gd name="T23" fmla="*/ 66 h 112"/>
                <a:gd name="T24" fmla="*/ 56 w 111"/>
                <a:gd name="T25" fmla="*/ 66 h 112"/>
                <a:gd name="T26" fmla="*/ 65 w 111"/>
                <a:gd name="T27" fmla="*/ 57 h 112"/>
                <a:gd name="T28" fmla="*/ 78 w 111"/>
                <a:gd name="T29" fmla="*/ 43 h 112"/>
                <a:gd name="T30" fmla="*/ 90 w 111"/>
                <a:gd name="T31" fmla="*/ 30 h 112"/>
                <a:gd name="T32" fmla="*/ 103 w 111"/>
                <a:gd name="T33" fmla="*/ 22 h 112"/>
                <a:gd name="T34" fmla="*/ 109 w 111"/>
                <a:gd name="T35" fmla="*/ 26 h 112"/>
                <a:gd name="T36" fmla="*/ 111 w 111"/>
                <a:gd name="T37" fmla="*/ 41 h 112"/>
                <a:gd name="T38" fmla="*/ 111 w 111"/>
                <a:gd name="T39" fmla="*/ 49 h 112"/>
                <a:gd name="T40" fmla="*/ 111 w 111"/>
                <a:gd name="T41" fmla="*/ 61 h 112"/>
                <a:gd name="T42" fmla="*/ 109 w 111"/>
                <a:gd name="T43" fmla="*/ 70 h 112"/>
                <a:gd name="T44" fmla="*/ 109 w 111"/>
                <a:gd name="T45" fmla="*/ 80 h 112"/>
                <a:gd name="T46" fmla="*/ 101 w 111"/>
                <a:gd name="T47" fmla="*/ 91 h 112"/>
                <a:gd name="T48" fmla="*/ 94 w 111"/>
                <a:gd name="T49" fmla="*/ 102 h 112"/>
                <a:gd name="T50" fmla="*/ 88 w 111"/>
                <a:gd name="T51" fmla="*/ 108 h 112"/>
                <a:gd name="T52" fmla="*/ 86 w 111"/>
                <a:gd name="T53" fmla="*/ 112 h 112"/>
                <a:gd name="T54" fmla="*/ 86 w 111"/>
                <a:gd name="T55" fmla="*/ 104 h 112"/>
                <a:gd name="T56" fmla="*/ 88 w 111"/>
                <a:gd name="T57" fmla="*/ 91 h 112"/>
                <a:gd name="T58" fmla="*/ 88 w 111"/>
                <a:gd name="T59" fmla="*/ 78 h 112"/>
                <a:gd name="T60" fmla="*/ 86 w 111"/>
                <a:gd name="T61" fmla="*/ 72 h 112"/>
                <a:gd name="T62" fmla="*/ 76 w 111"/>
                <a:gd name="T63" fmla="*/ 74 h 112"/>
                <a:gd name="T64" fmla="*/ 67 w 111"/>
                <a:gd name="T65" fmla="*/ 85 h 112"/>
                <a:gd name="T66" fmla="*/ 52 w 111"/>
                <a:gd name="T67" fmla="*/ 99 h 112"/>
                <a:gd name="T68" fmla="*/ 40 w 111"/>
                <a:gd name="T69" fmla="*/ 106 h 112"/>
                <a:gd name="T70" fmla="*/ 27 w 111"/>
                <a:gd name="T71" fmla="*/ 100 h 112"/>
                <a:gd name="T72" fmla="*/ 17 w 111"/>
                <a:gd name="T73" fmla="*/ 89 h 112"/>
                <a:gd name="T74" fmla="*/ 10 w 111"/>
                <a:gd name="T75" fmla="*/ 72 h 112"/>
                <a:gd name="T76" fmla="*/ 6 w 111"/>
                <a:gd name="T77" fmla="*/ 55 h 112"/>
                <a:gd name="T78" fmla="*/ 2 w 111"/>
                <a:gd name="T79" fmla="*/ 38 h 112"/>
                <a:gd name="T80" fmla="*/ 2 w 111"/>
                <a:gd name="T81" fmla="*/ 24 h 112"/>
                <a:gd name="T82" fmla="*/ 0 w 111"/>
                <a:gd name="T83" fmla="*/ 13 h 112"/>
                <a:gd name="T84" fmla="*/ 0 w 111"/>
                <a:gd name="T85" fmla="*/ 11 h 112"/>
                <a:gd name="T86" fmla="*/ 0 w 111"/>
                <a:gd name="T8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112">
                  <a:moveTo>
                    <a:pt x="0" y="11"/>
                  </a:moveTo>
                  <a:lnTo>
                    <a:pt x="2" y="7"/>
                  </a:lnTo>
                  <a:lnTo>
                    <a:pt x="12" y="3"/>
                  </a:lnTo>
                  <a:lnTo>
                    <a:pt x="21" y="0"/>
                  </a:lnTo>
                  <a:lnTo>
                    <a:pt x="33" y="0"/>
                  </a:lnTo>
                  <a:lnTo>
                    <a:pt x="38" y="2"/>
                  </a:lnTo>
                  <a:lnTo>
                    <a:pt x="42" y="9"/>
                  </a:lnTo>
                  <a:lnTo>
                    <a:pt x="44" y="21"/>
                  </a:lnTo>
                  <a:lnTo>
                    <a:pt x="46" y="34"/>
                  </a:lnTo>
                  <a:lnTo>
                    <a:pt x="44" y="45"/>
                  </a:lnTo>
                  <a:lnTo>
                    <a:pt x="46" y="59"/>
                  </a:lnTo>
                  <a:lnTo>
                    <a:pt x="48" y="66"/>
                  </a:lnTo>
                  <a:lnTo>
                    <a:pt x="56" y="66"/>
                  </a:lnTo>
                  <a:lnTo>
                    <a:pt x="65" y="57"/>
                  </a:lnTo>
                  <a:lnTo>
                    <a:pt x="78" y="43"/>
                  </a:lnTo>
                  <a:lnTo>
                    <a:pt x="90" y="30"/>
                  </a:lnTo>
                  <a:lnTo>
                    <a:pt x="103" y="22"/>
                  </a:lnTo>
                  <a:lnTo>
                    <a:pt x="109" y="26"/>
                  </a:lnTo>
                  <a:lnTo>
                    <a:pt x="111" y="41"/>
                  </a:lnTo>
                  <a:lnTo>
                    <a:pt x="111" y="49"/>
                  </a:lnTo>
                  <a:lnTo>
                    <a:pt x="111" y="61"/>
                  </a:lnTo>
                  <a:lnTo>
                    <a:pt x="109" y="70"/>
                  </a:lnTo>
                  <a:lnTo>
                    <a:pt x="109" y="80"/>
                  </a:lnTo>
                  <a:lnTo>
                    <a:pt x="101" y="91"/>
                  </a:lnTo>
                  <a:lnTo>
                    <a:pt x="94" y="102"/>
                  </a:lnTo>
                  <a:lnTo>
                    <a:pt x="88" y="108"/>
                  </a:lnTo>
                  <a:lnTo>
                    <a:pt x="86" y="112"/>
                  </a:lnTo>
                  <a:lnTo>
                    <a:pt x="86" y="104"/>
                  </a:lnTo>
                  <a:lnTo>
                    <a:pt x="88" y="91"/>
                  </a:lnTo>
                  <a:lnTo>
                    <a:pt x="88" y="78"/>
                  </a:lnTo>
                  <a:lnTo>
                    <a:pt x="86" y="72"/>
                  </a:lnTo>
                  <a:lnTo>
                    <a:pt x="76" y="74"/>
                  </a:lnTo>
                  <a:lnTo>
                    <a:pt x="67" y="85"/>
                  </a:lnTo>
                  <a:lnTo>
                    <a:pt x="52" y="99"/>
                  </a:lnTo>
                  <a:lnTo>
                    <a:pt x="40" y="106"/>
                  </a:lnTo>
                  <a:lnTo>
                    <a:pt x="27" y="100"/>
                  </a:lnTo>
                  <a:lnTo>
                    <a:pt x="17" y="89"/>
                  </a:lnTo>
                  <a:lnTo>
                    <a:pt x="10" y="72"/>
                  </a:lnTo>
                  <a:lnTo>
                    <a:pt x="6" y="55"/>
                  </a:lnTo>
                  <a:lnTo>
                    <a:pt x="2" y="38"/>
                  </a:lnTo>
                  <a:lnTo>
                    <a:pt x="2" y="24"/>
                  </a:lnTo>
                  <a:lnTo>
                    <a:pt x="0" y="13"/>
                  </a:lnTo>
                  <a:lnTo>
                    <a:pt x="0" y="11"/>
                  </a:lnTo>
                  <a:lnTo>
                    <a:pt x="0" y="11"/>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6" name="Freeform 240">
              <a:extLst>
                <a:ext uri="{FF2B5EF4-FFF2-40B4-BE49-F238E27FC236}">
                  <a16:creationId xmlns:a16="http://schemas.microsoft.com/office/drawing/2014/main" id="{EA1E91BA-BE0B-DD4E-9BAB-5FA56346EA3F}"/>
                </a:ext>
              </a:extLst>
            </p:cNvPr>
            <p:cNvSpPr>
              <a:spLocks/>
            </p:cNvSpPr>
            <p:nvPr/>
          </p:nvSpPr>
          <p:spPr bwMode="auto">
            <a:xfrm>
              <a:off x="4260" y="2301"/>
              <a:ext cx="55" cy="52"/>
            </a:xfrm>
            <a:custGeom>
              <a:avLst/>
              <a:gdLst>
                <a:gd name="T0" fmla="*/ 0 w 110"/>
                <a:gd name="T1" fmla="*/ 2 h 105"/>
                <a:gd name="T2" fmla="*/ 0 w 110"/>
                <a:gd name="T3" fmla="*/ 0 h 105"/>
                <a:gd name="T4" fmla="*/ 7 w 110"/>
                <a:gd name="T5" fmla="*/ 0 h 105"/>
                <a:gd name="T6" fmla="*/ 17 w 110"/>
                <a:gd name="T7" fmla="*/ 0 h 105"/>
                <a:gd name="T8" fmla="*/ 28 w 110"/>
                <a:gd name="T9" fmla="*/ 2 h 105"/>
                <a:gd name="T10" fmla="*/ 40 w 110"/>
                <a:gd name="T11" fmla="*/ 2 h 105"/>
                <a:gd name="T12" fmla="*/ 51 w 110"/>
                <a:gd name="T13" fmla="*/ 4 h 105"/>
                <a:gd name="T14" fmla="*/ 59 w 110"/>
                <a:gd name="T15" fmla="*/ 6 h 105"/>
                <a:gd name="T16" fmla="*/ 68 w 110"/>
                <a:gd name="T17" fmla="*/ 12 h 105"/>
                <a:gd name="T18" fmla="*/ 72 w 110"/>
                <a:gd name="T19" fmla="*/ 21 h 105"/>
                <a:gd name="T20" fmla="*/ 72 w 110"/>
                <a:gd name="T21" fmla="*/ 34 h 105"/>
                <a:gd name="T22" fmla="*/ 66 w 110"/>
                <a:gd name="T23" fmla="*/ 46 h 105"/>
                <a:gd name="T24" fmla="*/ 66 w 110"/>
                <a:gd name="T25" fmla="*/ 57 h 105"/>
                <a:gd name="T26" fmla="*/ 74 w 110"/>
                <a:gd name="T27" fmla="*/ 59 h 105"/>
                <a:gd name="T28" fmla="*/ 87 w 110"/>
                <a:gd name="T29" fmla="*/ 63 h 105"/>
                <a:gd name="T30" fmla="*/ 99 w 110"/>
                <a:gd name="T31" fmla="*/ 63 h 105"/>
                <a:gd name="T32" fmla="*/ 106 w 110"/>
                <a:gd name="T33" fmla="*/ 63 h 105"/>
                <a:gd name="T34" fmla="*/ 110 w 110"/>
                <a:gd name="T35" fmla="*/ 84 h 105"/>
                <a:gd name="T36" fmla="*/ 108 w 110"/>
                <a:gd name="T37" fmla="*/ 105 h 105"/>
                <a:gd name="T38" fmla="*/ 108 w 110"/>
                <a:gd name="T39" fmla="*/ 97 h 105"/>
                <a:gd name="T40" fmla="*/ 106 w 110"/>
                <a:gd name="T41" fmla="*/ 90 h 105"/>
                <a:gd name="T42" fmla="*/ 100 w 110"/>
                <a:gd name="T43" fmla="*/ 82 h 105"/>
                <a:gd name="T44" fmla="*/ 83 w 110"/>
                <a:gd name="T45" fmla="*/ 74 h 105"/>
                <a:gd name="T46" fmla="*/ 68 w 110"/>
                <a:gd name="T47" fmla="*/ 71 h 105"/>
                <a:gd name="T48" fmla="*/ 55 w 110"/>
                <a:gd name="T49" fmla="*/ 69 h 105"/>
                <a:gd name="T50" fmla="*/ 51 w 110"/>
                <a:gd name="T51" fmla="*/ 69 h 105"/>
                <a:gd name="T52" fmla="*/ 49 w 110"/>
                <a:gd name="T53" fmla="*/ 63 h 105"/>
                <a:gd name="T54" fmla="*/ 45 w 110"/>
                <a:gd name="T55" fmla="*/ 53 h 105"/>
                <a:gd name="T56" fmla="*/ 40 w 110"/>
                <a:gd name="T57" fmla="*/ 40 h 105"/>
                <a:gd name="T58" fmla="*/ 34 w 110"/>
                <a:gd name="T59" fmla="*/ 29 h 105"/>
                <a:gd name="T60" fmla="*/ 23 w 110"/>
                <a:gd name="T61" fmla="*/ 15 h 105"/>
                <a:gd name="T62" fmla="*/ 11 w 110"/>
                <a:gd name="T63" fmla="*/ 8 h 105"/>
                <a:gd name="T64" fmla="*/ 2 w 110"/>
                <a:gd name="T65" fmla="*/ 2 h 105"/>
                <a:gd name="T66" fmla="*/ 0 w 110"/>
                <a:gd name="T67" fmla="*/ 2 h 105"/>
                <a:gd name="T68" fmla="*/ 0 w 110"/>
                <a:gd name="T6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05">
                  <a:moveTo>
                    <a:pt x="0" y="2"/>
                  </a:moveTo>
                  <a:lnTo>
                    <a:pt x="0" y="0"/>
                  </a:lnTo>
                  <a:lnTo>
                    <a:pt x="7" y="0"/>
                  </a:lnTo>
                  <a:lnTo>
                    <a:pt x="17" y="0"/>
                  </a:lnTo>
                  <a:lnTo>
                    <a:pt x="28" y="2"/>
                  </a:lnTo>
                  <a:lnTo>
                    <a:pt x="40" y="2"/>
                  </a:lnTo>
                  <a:lnTo>
                    <a:pt x="51" y="4"/>
                  </a:lnTo>
                  <a:lnTo>
                    <a:pt x="59" y="6"/>
                  </a:lnTo>
                  <a:lnTo>
                    <a:pt x="68" y="12"/>
                  </a:lnTo>
                  <a:lnTo>
                    <a:pt x="72" y="21"/>
                  </a:lnTo>
                  <a:lnTo>
                    <a:pt x="72" y="34"/>
                  </a:lnTo>
                  <a:lnTo>
                    <a:pt x="66" y="46"/>
                  </a:lnTo>
                  <a:lnTo>
                    <a:pt x="66" y="57"/>
                  </a:lnTo>
                  <a:lnTo>
                    <a:pt x="74" y="59"/>
                  </a:lnTo>
                  <a:lnTo>
                    <a:pt x="87" y="63"/>
                  </a:lnTo>
                  <a:lnTo>
                    <a:pt x="99" y="63"/>
                  </a:lnTo>
                  <a:lnTo>
                    <a:pt x="106" y="63"/>
                  </a:lnTo>
                  <a:lnTo>
                    <a:pt x="110" y="84"/>
                  </a:lnTo>
                  <a:lnTo>
                    <a:pt x="108" y="105"/>
                  </a:lnTo>
                  <a:lnTo>
                    <a:pt x="108" y="97"/>
                  </a:lnTo>
                  <a:lnTo>
                    <a:pt x="106" y="90"/>
                  </a:lnTo>
                  <a:lnTo>
                    <a:pt x="100" y="82"/>
                  </a:lnTo>
                  <a:lnTo>
                    <a:pt x="83" y="74"/>
                  </a:lnTo>
                  <a:lnTo>
                    <a:pt x="68" y="71"/>
                  </a:lnTo>
                  <a:lnTo>
                    <a:pt x="55" y="69"/>
                  </a:lnTo>
                  <a:lnTo>
                    <a:pt x="51" y="69"/>
                  </a:lnTo>
                  <a:lnTo>
                    <a:pt x="49" y="63"/>
                  </a:lnTo>
                  <a:lnTo>
                    <a:pt x="45" y="53"/>
                  </a:lnTo>
                  <a:lnTo>
                    <a:pt x="40" y="40"/>
                  </a:lnTo>
                  <a:lnTo>
                    <a:pt x="34" y="29"/>
                  </a:lnTo>
                  <a:lnTo>
                    <a:pt x="23" y="15"/>
                  </a:lnTo>
                  <a:lnTo>
                    <a:pt x="11" y="8"/>
                  </a:lnTo>
                  <a:lnTo>
                    <a:pt x="2" y="2"/>
                  </a:lnTo>
                  <a:lnTo>
                    <a:pt x="0" y="2"/>
                  </a:lnTo>
                  <a:lnTo>
                    <a:pt x="0" y="2"/>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7" name="Freeform 241">
              <a:extLst>
                <a:ext uri="{FF2B5EF4-FFF2-40B4-BE49-F238E27FC236}">
                  <a16:creationId xmlns:a16="http://schemas.microsoft.com/office/drawing/2014/main" id="{A87F55E3-8337-DD41-AEBD-74B53C35363B}"/>
                </a:ext>
              </a:extLst>
            </p:cNvPr>
            <p:cNvSpPr>
              <a:spLocks/>
            </p:cNvSpPr>
            <p:nvPr/>
          </p:nvSpPr>
          <p:spPr bwMode="auto">
            <a:xfrm>
              <a:off x="4336" y="2376"/>
              <a:ext cx="23" cy="61"/>
            </a:xfrm>
            <a:custGeom>
              <a:avLst/>
              <a:gdLst>
                <a:gd name="T0" fmla="*/ 0 w 45"/>
                <a:gd name="T1" fmla="*/ 6 h 124"/>
                <a:gd name="T2" fmla="*/ 2 w 45"/>
                <a:gd name="T3" fmla="*/ 2 h 124"/>
                <a:gd name="T4" fmla="*/ 11 w 45"/>
                <a:gd name="T5" fmla="*/ 0 h 124"/>
                <a:gd name="T6" fmla="*/ 19 w 45"/>
                <a:gd name="T7" fmla="*/ 0 h 124"/>
                <a:gd name="T8" fmla="*/ 28 w 45"/>
                <a:gd name="T9" fmla="*/ 6 h 124"/>
                <a:gd name="T10" fmla="*/ 30 w 45"/>
                <a:gd name="T11" fmla="*/ 18 h 124"/>
                <a:gd name="T12" fmla="*/ 30 w 45"/>
                <a:gd name="T13" fmla="*/ 35 h 124"/>
                <a:gd name="T14" fmla="*/ 28 w 45"/>
                <a:gd name="T15" fmla="*/ 48 h 124"/>
                <a:gd name="T16" fmla="*/ 28 w 45"/>
                <a:gd name="T17" fmla="*/ 56 h 124"/>
                <a:gd name="T18" fmla="*/ 45 w 45"/>
                <a:gd name="T19" fmla="*/ 73 h 124"/>
                <a:gd name="T20" fmla="*/ 15 w 45"/>
                <a:gd name="T21" fmla="*/ 124 h 124"/>
                <a:gd name="T22" fmla="*/ 15 w 45"/>
                <a:gd name="T23" fmla="*/ 116 h 124"/>
                <a:gd name="T24" fmla="*/ 19 w 45"/>
                <a:gd name="T25" fmla="*/ 105 h 124"/>
                <a:gd name="T26" fmla="*/ 19 w 45"/>
                <a:gd name="T27" fmla="*/ 90 h 124"/>
                <a:gd name="T28" fmla="*/ 19 w 45"/>
                <a:gd name="T29" fmla="*/ 78 h 124"/>
                <a:gd name="T30" fmla="*/ 13 w 45"/>
                <a:gd name="T31" fmla="*/ 69 h 124"/>
                <a:gd name="T32" fmla="*/ 5 w 45"/>
                <a:gd name="T33" fmla="*/ 65 h 124"/>
                <a:gd name="T34" fmla="*/ 2 w 45"/>
                <a:gd name="T35" fmla="*/ 63 h 124"/>
                <a:gd name="T36" fmla="*/ 0 w 45"/>
                <a:gd name="T37" fmla="*/ 63 h 124"/>
                <a:gd name="T38" fmla="*/ 2 w 45"/>
                <a:gd name="T39" fmla="*/ 59 h 124"/>
                <a:gd name="T40" fmla="*/ 5 w 45"/>
                <a:gd name="T41" fmla="*/ 50 h 124"/>
                <a:gd name="T42" fmla="*/ 13 w 45"/>
                <a:gd name="T43" fmla="*/ 38 h 124"/>
                <a:gd name="T44" fmla="*/ 15 w 45"/>
                <a:gd name="T45" fmla="*/ 29 h 124"/>
                <a:gd name="T46" fmla="*/ 13 w 45"/>
                <a:gd name="T47" fmla="*/ 18 h 124"/>
                <a:gd name="T48" fmla="*/ 5 w 45"/>
                <a:gd name="T49" fmla="*/ 12 h 124"/>
                <a:gd name="T50" fmla="*/ 2 w 45"/>
                <a:gd name="T51" fmla="*/ 6 h 124"/>
                <a:gd name="T52" fmla="*/ 0 w 45"/>
                <a:gd name="T53" fmla="*/ 6 h 124"/>
                <a:gd name="T54" fmla="*/ 0 w 45"/>
                <a:gd name="T55" fmla="*/ 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124">
                  <a:moveTo>
                    <a:pt x="0" y="6"/>
                  </a:moveTo>
                  <a:lnTo>
                    <a:pt x="2" y="2"/>
                  </a:lnTo>
                  <a:lnTo>
                    <a:pt x="11" y="0"/>
                  </a:lnTo>
                  <a:lnTo>
                    <a:pt x="19" y="0"/>
                  </a:lnTo>
                  <a:lnTo>
                    <a:pt x="28" y="6"/>
                  </a:lnTo>
                  <a:lnTo>
                    <a:pt x="30" y="18"/>
                  </a:lnTo>
                  <a:lnTo>
                    <a:pt x="30" y="35"/>
                  </a:lnTo>
                  <a:lnTo>
                    <a:pt x="28" y="48"/>
                  </a:lnTo>
                  <a:lnTo>
                    <a:pt x="28" y="56"/>
                  </a:lnTo>
                  <a:lnTo>
                    <a:pt x="45" y="73"/>
                  </a:lnTo>
                  <a:lnTo>
                    <a:pt x="15" y="124"/>
                  </a:lnTo>
                  <a:lnTo>
                    <a:pt x="15" y="116"/>
                  </a:lnTo>
                  <a:lnTo>
                    <a:pt x="19" y="105"/>
                  </a:lnTo>
                  <a:lnTo>
                    <a:pt x="19" y="90"/>
                  </a:lnTo>
                  <a:lnTo>
                    <a:pt x="19" y="78"/>
                  </a:lnTo>
                  <a:lnTo>
                    <a:pt x="13" y="69"/>
                  </a:lnTo>
                  <a:lnTo>
                    <a:pt x="5" y="65"/>
                  </a:lnTo>
                  <a:lnTo>
                    <a:pt x="2" y="63"/>
                  </a:lnTo>
                  <a:lnTo>
                    <a:pt x="0" y="63"/>
                  </a:lnTo>
                  <a:lnTo>
                    <a:pt x="2" y="59"/>
                  </a:lnTo>
                  <a:lnTo>
                    <a:pt x="5" y="50"/>
                  </a:lnTo>
                  <a:lnTo>
                    <a:pt x="13" y="38"/>
                  </a:lnTo>
                  <a:lnTo>
                    <a:pt x="15" y="29"/>
                  </a:lnTo>
                  <a:lnTo>
                    <a:pt x="13" y="18"/>
                  </a:lnTo>
                  <a:lnTo>
                    <a:pt x="5" y="12"/>
                  </a:lnTo>
                  <a:lnTo>
                    <a:pt x="2" y="6"/>
                  </a:lnTo>
                  <a:lnTo>
                    <a:pt x="0" y="6"/>
                  </a:lnTo>
                  <a:lnTo>
                    <a:pt x="0" y="6"/>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8" name="Freeform 242">
              <a:extLst>
                <a:ext uri="{FF2B5EF4-FFF2-40B4-BE49-F238E27FC236}">
                  <a16:creationId xmlns:a16="http://schemas.microsoft.com/office/drawing/2014/main" id="{B065F936-529C-3D4B-8CDF-7D0ABF3146FF}"/>
                </a:ext>
              </a:extLst>
            </p:cNvPr>
            <p:cNvSpPr>
              <a:spLocks/>
            </p:cNvSpPr>
            <p:nvPr/>
          </p:nvSpPr>
          <p:spPr bwMode="auto">
            <a:xfrm>
              <a:off x="4120" y="2312"/>
              <a:ext cx="35" cy="66"/>
            </a:xfrm>
            <a:custGeom>
              <a:avLst/>
              <a:gdLst>
                <a:gd name="T0" fmla="*/ 0 w 71"/>
                <a:gd name="T1" fmla="*/ 0 h 131"/>
                <a:gd name="T2" fmla="*/ 4 w 71"/>
                <a:gd name="T3" fmla="*/ 0 h 131"/>
                <a:gd name="T4" fmla="*/ 16 w 71"/>
                <a:gd name="T5" fmla="*/ 0 h 131"/>
                <a:gd name="T6" fmla="*/ 27 w 71"/>
                <a:gd name="T7" fmla="*/ 4 h 131"/>
                <a:gd name="T8" fmla="*/ 38 w 71"/>
                <a:gd name="T9" fmla="*/ 13 h 131"/>
                <a:gd name="T10" fmla="*/ 42 w 71"/>
                <a:gd name="T11" fmla="*/ 27 h 131"/>
                <a:gd name="T12" fmla="*/ 42 w 71"/>
                <a:gd name="T13" fmla="*/ 44 h 131"/>
                <a:gd name="T14" fmla="*/ 38 w 71"/>
                <a:gd name="T15" fmla="*/ 55 h 131"/>
                <a:gd name="T16" fmla="*/ 38 w 71"/>
                <a:gd name="T17" fmla="*/ 63 h 131"/>
                <a:gd name="T18" fmla="*/ 40 w 71"/>
                <a:gd name="T19" fmla="*/ 59 h 131"/>
                <a:gd name="T20" fmla="*/ 50 w 71"/>
                <a:gd name="T21" fmla="*/ 57 h 131"/>
                <a:gd name="T22" fmla="*/ 59 w 71"/>
                <a:gd name="T23" fmla="*/ 55 h 131"/>
                <a:gd name="T24" fmla="*/ 69 w 71"/>
                <a:gd name="T25" fmla="*/ 59 h 131"/>
                <a:gd name="T26" fmla="*/ 69 w 71"/>
                <a:gd name="T27" fmla="*/ 67 h 131"/>
                <a:gd name="T28" fmla="*/ 71 w 71"/>
                <a:gd name="T29" fmla="*/ 80 h 131"/>
                <a:gd name="T30" fmla="*/ 69 w 71"/>
                <a:gd name="T31" fmla="*/ 91 h 131"/>
                <a:gd name="T32" fmla="*/ 69 w 71"/>
                <a:gd name="T33" fmla="*/ 97 h 131"/>
                <a:gd name="T34" fmla="*/ 50 w 71"/>
                <a:gd name="T35" fmla="*/ 131 h 131"/>
                <a:gd name="T36" fmla="*/ 50 w 71"/>
                <a:gd name="T37" fmla="*/ 126 h 131"/>
                <a:gd name="T38" fmla="*/ 52 w 71"/>
                <a:gd name="T39" fmla="*/ 116 h 131"/>
                <a:gd name="T40" fmla="*/ 52 w 71"/>
                <a:gd name="T41" fmla="*/ 103 h 131"/>
                <a:gd name="T42" fmla="*/ 50 w 71"/>
                <a:gd name="T43" fmla="*/ 93 h 131"/>
                <a:gd name="T44" fmla="*/ 42 w 71"/>
                <a:gd name="T45" fmla="*/ 86 h 131"/>
                <a:gd name="T46" fmla="*/ 33 w 71"/>
                <a:gd name="T47" fmla="*/ 82 h 131"/>
                <a:gd name="T48" fmla="*/ 25 w 71"/>
                <a:gd name="T49" fmla="*/ 82 h 131"/>
                <a:gd name="T50" fmla="*/ 23 w 71"/>
                <a:gd name="T51" fmla="*/ 82 h 131"/>
                <a:gd name="T52" fmla="*/ 23 w 71"/>
                <a:gd name="T53" fmla="*/ 76 h 131"/>
                <a:gd name="T54" fmla="*/ 25 w 71"/>
                <a:gd name="T55" fmla="*/ 63 h 131"/>
                <a:gd name="T56" fmla="*/ 23 w 71"/>
                <a:gd name="T57" fmla="*/ 46 h 131"/>
                <a:gd name="T58" fmla="*/ 23 w 71"/>
                <a:gd name="T59" fmla="*/ 29 h 131"/>
                <a:gd name="T60" fmla="*/ 16 w 71"/>
                <a:gd name="T61" fmla="*/ 13 h 131"/>
                <a:gd name="T62" fmla="*/ 8 w 71"/>
                <a:gd name="T63" fmla="*/ 6 h 131"/>
                <a:gd name="T64" fmla="*/ 2 w 71"/>
                <a:gd name="T65" fmla="*/ 0 h 131"/>
                <a:gd name="T66" fmla="*/ 0 w 71"/>
                <a:gd name="T67" fmla="*/ 0 h 131"/>
                <a:gd name="T68" fmla="*/ 0 w 71"/>
                <a:gd name="T6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31">
                  <a:moveTo>
                    <a:pt x="0" y="0"/>
                  </a:moveTo>
                  <a:lnTo>
                    <a:pt x="4" y="0"/>
                  </a:lnTo>
                  <a:lnTo>
                    <a:pt x="16" y="0"/>
                  </a:lnTo>
                  <a:lnTo>
                    <a:pt x="27" y="4"/>
                  </a:lnTo>
                  <a:lnTo>
                    <a:pt x="38" y="13"/>
                  </a:lnTo>
                  <a:lnTo>
                    <a:pt x="42" y="27"/>
                  </a:lnTo>
                  <a:lnTo>
                    <a:pt x="42" y="44"/>
                  </a:lnTo>
                  <a:lnTo>
                    <a:pt x="38" y="55"/>
                  </a:lnTo>
                  <a:lnTo>
                    <a:pt x="38" y="63"/>
                  </a:lnTo>
                  <a:lnTo>
                    <a:pt x="40" y="59"/>
                  </a:lnTo>
                  <a:lnTo>
                    <a:pt x="50" y="57"/>
                  </a:lnTo>
                  <a:lnTo>
                    <a:pt x="59" y="55"/>
                  </a:lnTo>
                  <a:lnTo>
                    <a:pt x="69" y="59"/>
                  </a:lnTo>
                  <a:lnTo>
                    <a:pt x="69" y="67"/>
                  </a:lnTo>
                  <a:lnTo>
                    <a:pt x="71" y="80"/>
                  </a:lnTo>
                  <a:lnTo>
                    <a:pt x="69" y="91"/>
                  </a:lnTo>
                  <a:lnTo>
                    <a:pt x="69" y="97"/>
                  </a:lnTo>
                  <a:lnTo>
                    <a:pt x="50" y="131"/>
                  </a:lnTo>
                  <a:lnTo>
                    <a:pt x="50" y="126"/>
                  </a:lnTo>
                  <a:lnTo>
                    <a:pt x="52" y="116"/>
                  </a:lnTo>
                  <a:lnTo>
                    <a:pt x="52" y="103"/>
                  </a:lnTo>
                  <a:lnTo>
                    <a:pt x="50" y="93"/>
                  </a:lnTo>
                  <a:lnTo>
                    <a:pt x="42" y="86"/>
                  </a:lnTo>
                  <a:lnTo>
                    <a:pt x="33" y="82"/>
                  </a:lnTo>
                  <a:lnTo>
                    <a:pt x="25" y="82"/>
                  </a:lnTo>
                  <a:lnTo>
                    <a:pt x="23" y="82"/>
                  </a:lnTo>
                  <a:lnTo>
                    <a:pt x="23" y="76"/>
                  </a:lnTo>
                  <a:lnTo>
                    <a:pt x="25" y="63"/>
                  </a:lnTo>
                  <a:lnTo>
                    <a:pt x="23" y="46"/>
                  </a:lnTo>
                  <a:lnTo>
                    <a:pt x="23" y="29"/>
                  </a:lnTo>
                  <a:lnTo>
                    <a:pt x="16" y="13"/>
                  </a:lnTo>
                  <a:lnTo>
                    <a:pt x="8" y="6"/>
                  </a:lnTo>
                  <a:lnTo>
                    <a:pt x="2" y="0"/>
                  </a:lnTo>
                  <a:lnTo>
                    <a:pt x="0" y="0"/>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499" name="Freeform 243">
              <a:extLst>
                <a:ext uri="{FF2B5EF4-FFF2-40B4-BE49-F238E27FC236}">
                  <a16:creationId xmlns:a16="http://schemas.microsoft.com/office/drawing/2014/main" id="{6F8FCB47-F16E-8B49-99B2-015C5ACE91A9}"/>
                </a:ext>
              </a:extLst>
            </p:cNvPr>
            <p:cNvSpPr>
              <a:spLocks/>
            </p:cNvSpPr>
            <p:nvPr/>
          </p:nvSpPr>
          <p:spPr bwMode="auto">
            <a:xfrm>
              <a:off x="3567" y="2999"/>
              <a:ext cx="433" cy="175"/>
            </a:xfrm>
            <a:custGeom>
              <a:avLst/>
              <a:gdLst>
                <a:gd name="T0" fmla="*/ 82 w 867"/>
                <a:gd name="T1" fmla="*/ 5 h 349"/>
                <a:gd name="T2" fmla="*/ 108 w 867"/>
                <a:gd name="T3" fmla="*/ 19 h 349"/>
                <a:gd name="T4" fmla="*/ 143 w 867"/>
                <a:gd name="T5" fmla="*/ 36 h 349"/>
                <a:gd name="T6" fmla="*/ 183 w 867"/>
                <a:gd name="T7" fmla="*/ 57 h 349"/>
                <a:gd name="T8" fmla="*/ 228 w 867"/>
                <a:gd name="T9" fmla="*/ 81 h 349"/>
                <a:gd name="T10" fmla="*/ 266 w 867"/>
                <a:gd name="T11" fmla="*/ 100 h 349"/>
                <a:gd name="T12" fmla="*/ 306 w 867"/>
                <a:gd name="T13" fmla="*/ 121 h 349"/>
                <a:gd name="T14" fmla="*/ 342 w 867"/>
                <a:gd name="T15" fmla="*/ 138 h 349"/>
                <a:gd name="T16" fmla="*/ 376 w 867"/>
                <a:gd name="T17" fmla="*/ 150 h 349"/>
                <a:gd name="T18" fmla="*/ 428 w 867"/>
                <a:gd name="T19" fmla="*/ 152 h 349"/>
                <a:gd name="T20" fmla="*/ 462 w 867"/>
                <a:gd name="T21" fmla="*/ 131 h 349"/>
                <a:gd name="T22" fmla="*/ 511 w 867"/>
                <a:gd name="T23" fmla="*/ 96 h 349"/>
                <a:gd name="T24" fmla="*/ 546 w 867"/>
                <a:gd name="T25" fmla="*/ 104 h 349"/>
                <a:gd name="T26" fmla="*/ 551 w 867"/>
                <a:gd name="T27" fmla="*/ 131 h 349"/>
                <a:gd name="T28" fmla="*/ 572 w 867"/>
                <a:gd name="T29" fmla="*/ 144 h 349"/>
                <a:gd name="T30" fmla="*/ 601 w 867"/>
                <a:gd name="T31" fmla="*/ 150 h 349"/>
                <a:gd name="T32" fmla="*/ 641 w 867"/>
                <a:gd name="T33" fmla="*/ 150 h 349"/>
                <a:gd name="T34" fmla="*/ 688 w 867"/>
                <a:gd name="T35" fmla="*/ 150 h 349"/>
                <a:gd name="T36" fmla="*/ 738 w 867"/>
                <a:gd name="T37" fmla="*/ 152 h 349"/>
                <a:gd name="T38" fmla="*/ 783 w 867"/>
                <a:gd name="T39" fmla="*/ 154 h 349"/>
                <a:gd name="T40" fmla="*/ 825 w 867"/>
                <a:gd name="T41" fmla="*/ 159 h 349"/>
                <a:gd name="T42" fmla="*/ 861 w 867"/>
                <a:gd name="T43" fmla="*/ 173 h 349"/>
                <a:gd name="T44" fmla="*/ 848 w 867"/>
                <a:gd name="T45" fmla="*/ 207 h 349"/>
                <a:gd name="T46" fmla="*/ 814 w 867"/>
                <a:gd name="T47" fmla="*/ 216 h 349"/>
                <a:gd name="T48" fmla="*/ 781 w 867"/>
                <a:gd name="T49" fmla="*/ 226 h 349"/>
                <a:gd name="T50" fmla="*/ 768 w 867"/>
                <a:gd name="T51" fmla="*/ 243 h 349"/>
                <a:gd name="T52" fmla="*/ 772 w 867"/>
                <a:gd name="T53" fmla="*/ 273 h 349"/>
                <a:gd name="T54" fmla="*/ 743 w 867"/>
                <a:gd name="T55" fmla="*/ 302 h 349"/>
                <a:gd name="T56" fmla="*/ 686 w 867"/>
                <a:gd name="T57" fmla="*/ 330 h 349"/>
                <a:gd name="T58" fmla="*/ 641 w 867"/>
                <a:gd name="T59" fmla="*/ 347 h 349"/>
                <a:gd name="T60" fmla="*/ 629 w 867"/>
                <a:gd name="T61" fmla="*/ 344 h 349"/>
                <a:gd name="T62" fmla="*/ 595 w 867"/>
                <a:gd name="T63" fmla="*/ 325 h 349"/>
                <a:gd name="T64" fmla="*/ 551 w 867"/>
                <a:gd name="T65" fmla="*/ 292 h 349"/>
                <a:gd name="T66" fmla="*/ 502 w 867"/>
                <a:gd name="T67" fmla="*/ 245 h 349"/>
                <a:gd name="T68" fmla="*/ 471 w 867"/>
                <a:gd name="T69" fmla="*/ 209 h 349"/>
                <a:gd name="T70" fmla="*/ 449 w 867"/>
                <a:gd name="T71" fmla="*/ 203 h 349"/>
                <a:gd name="T72" fmla="*/ 418 w 867"/>
                <a:gd name="T73" fmla="*/ 207 h 349"/>
                <a:gd name="T74" fmla="*/ 376 w 867"/>
                <a:gd name="T75" fmla="*/ 212 h 349"/>
                <a:gd name="T76" fmla="*/ 321 w 867"/>
                <a:gd name="T77" fmla="*/ 216 h 349"/>
                <a:gd name="T78" fmla="*/ 262 w 867"/>
                <a:gd name="T79" fmla="*/ 222 h 349"/>
                <a:gd name="T80" fmla="*/ 194 w 867"/>
                <a:gd name="T81" fmla="*/ 220 h 349"/>
                <a:gd name="T82" fmla="*/ 127 w 867"/>
                <a:gd name="T83" fmla="*/ 218 h 349"/>
                <a:gd name="T84" fmla="*/ 67 w 867"/>
                <a:gd name="T85" fmla="*/ 214 h 349"/>
                <a:gd name="T86" fmla="*/ 23 w 867"/>
                <a:gd name="T87" fmla="*/ 212 h 349"/>
                <a:gd name="T88" fmla="*/ 0 w 867"/>
                <a:gd name="T89" fmla="*/ 212 h 349"/>
                <a:gd name="T90" fmla="*/ 8 w 867"/>
                <a:gd name="T91" fmla="*/ 184 h 349"/>
                <a:gd name="T92" fmla="*/ 21 w 867"/>
                <a:gd name="T93" fmla="*/ 148 h 349"/>
                <a:gd name="T94" fmla="*/ 30 w 867"/>
                <a:gd name="T95" fmla="*/ 116 h 349"/>
                <a:gd name="T96" fmla="*/ 44 w 867"/>
                <a:gd name="T97" fmla="*/ 85 h 349"/>
                <a:gd name="T98" fmla="*/ 57 w 867"/>
                <a:gd name="T99" fmla="*/ 34 h 349"/>
                <a:gd name="T100" fmla="*/ 67 w 867"/>
                <a:gd name="T101" fmla="*/ 5 h 349"/>
                <a:gd name="T102" fmla="*/ 68 w 867"/>
                <a:gd name="T103"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7" h="349">
                  <a:moveTo>
                    <a:pt x="68" y="0"/>
                  </a:moveTo>
                  <a:lnTo>
                    <a:pt x="70" y="0"/>
                  </a:lnTo>
                  <a:lnTo>
                    <a:pt x="82" y="5"/>
                  </a:lnTo>
                  <a:lnTo>
                    <a:pt x="87" y="7"/>
                  </a:lnTo>
                  <a:lnTo>
                    <a:pt x="97" y="13"/>
                  </a:lnTo>
                  <a:lnTo>
                    <a:pt x="108" y="19"/>
                  </a:lnTo>
                  <a:lnTo>
                    <a:pt x="120" y="24"/>
                  </a:lnTo>
                  <a:lnTo>
                    <a:pt x="131" y="30"/>
                  </a:lnTo>
                  <a:lnTo>
                    <a:pt x="143" y="36"/>
                  </a:lnTo>
                  <a:lnTo>
                    <a:pt x="156" y="41"/>
                  </a:lnTo>
                  <a:lnTo>
                    <a:pt x="171" y="49"/>
                  </a:lnTo>
                  <a:lnTo>
                    <a:pt x="183" y="57"/>
                  </a:lnTo>
                  <a:lnTo>
                    <a:pt x="198" y="64"/>
                  </a:lnTo>
                  <a:lnTo>
                    <a:pt x="213" y="72"/>
                  </a:lnTo>
                  <a:lnTo>
                    <a:pt x="228" y="81"/>
                  </a:lnTo>
                  <a:lnTo>
                    <a:pt x="240" y="87"/>
                  </a:lnTo>
                  <a:lnTo>
                    <a:pt x="255" y="95"/>
                  </a:lnTo>
                  <a:lnTo>
                    <a:pt x="266" y="100"/>
                  </a:lnTo>
                  <a:lnTo>
                    <a:pt x="281" y="108"/>
                  </a:lnTo>
                  <a:lnTo>
                    <a:pt x="293" y="114"/>
                  </a:lnTo>
                  <a:lnTo>
                    <a:pt x="306" y="121"/>
                  </a:lnTo>
                  <a:lnTo>
                    <a:pt x="319" y="127"/>
                  </a:lnTo>
                  <a:lnTo>
                    <a:pt x="333" y="135"/>
                  </a:lnTo>
                  <a:lnTo>
                    <a:pt x="342" y="138"/>
                  </a:lnTo>
                  <a:lnTo>
                    <a:pt x="354" y="142"/>
                  </a:lnTo>
                  <a:lnTo>
                    <a:pt x="365" y="146"/>
                  </a:lnTo>
                  <a:lnTo>
                    <a:pt x="376" y="150"/>
                  </a:lnTo>
                  <a:lnTo>
                    <a:pt x="395" y="154"/>
                  </a:lnTo>
                  <a:lnTo>
                    <a:pt x="414" y="155"/>
                  </a:lnTo>
                  <a:lnTo>
                    <a:pt x="428" y="152"/>
                  </a:lnTo>
                  <a:lnTo>
                    <a:pt x="441" y="146"/>
                  </a:lnTo>
                  <a:lnTo>
                    <a:pt x="451" y="138"/>
                  </a:lnTo>
                  <a:lnTo>
                    <a:pt x="462" y="131"/>
                  </a:lnTo>
                  <a:lnTo>
                    <a:pt x="477" y="114"/>
                  </a:lnTo>
                  <a:lnTo>
                    <a:pt x="494" y="102"/>
                  </a:lnTo>
                  <a:lnTo>
                    <a:pt x="511" y="96"/>
                  </a:lnTo>
                  <a:lnTo>
                    <a:pt x="528" y="98"/>
                  </a:lnTo>
                  <a:lnTo>
                    <a:pt x="540" y="100"/>
                  </a:lnTo>
                  <a:lnTo>
                    <a:pt x="546" y="104"/>
                  </a:lnTo>
                  <a:lnTo>
                    <a:pt x="544" y="110"/>
                  </a:lnTo>
                  <a:lnTo>
                    <a:pt x="547" y="123"/>
                  </a:lnTo>
                  <a:lnTo>
                    <a:pt x="551" y="131"/>
                  </a:lnTo>
                  <a:lnTo>
                    <a:pt x="559" y="138"/>
                  </a:lnTo>
                  <a:lnTo>
                    <a:pt x="565" y="140"/>
                  </a:lnTo>
                  <a:lnTo>
                    <a:pt x="572" y="144"/>
                  </a:lnTo>
                  <a:lnTo>
                    <a:pt x="580" y="146"/>
                  </a:lnTo>
                  <a:lnTo>
                    <a:pt x="591" y="150"/>
                  </a:lnTo>
                  <a:lnTo>
                    <a:pt x="601" y="150"/>
                  </a:lnTo>
                  <a:lnTo>
                    <a:pt x="612" y="150"/>
                  </a:lnTo>
                  <a:lnTo>
                    <a:pt x="625" y="150"/>
                  </a:lnTo>
                  <a:lnTo>
                    <a:pt x="641" y="150"/>
                  </a:lnTo>
                  <a:lnTo>
                    <a:pt x="656" y="150"/>
                  </a:lnTo>
                  <a:lnTo>
                    <a:pt x="671" y="150"/>
                  </a:lnTo>
                  <a:lnTo>
                    <a:pt x="688" y="150"/>
                  </a:lnTo>
                  <a:lnTo>
                    <a:pt x="705" y="152"/>
                  </a:lnTo>
                  <a:lnTo>
                    <a:pt x="720" y="152"/>
                  </a:lnTo>
                  <a:lnTo>
                    <a:pt x="738" y="152"/>
                  </a:lnTo>
                  <a:lnTo>
                    <a:pt x="753" y="152"/>
                  </a:lnTo>
                  <a:lnTo>
                    <a:pt x="770" y="154"/>
                  </a:lnTo>
                  <a:lnTo>
                    <a:pt x="783" y="154"/>
                  </a:lnTo>
                  <a:lnTo>
                    <a:pt x="798" y="154"/>
                  </a:lnTo>
                  <a:lnTo>
                    <a:pt x="812" y="155"/>
                  </a:lnTo>
                  <a:lnTo>
                    <a:pt x="825" y="159"/>
                  </a:lnTo>
                  <a:lnTo>
                    <a:pt x="842" y="161"/>
                  </a:lnTo>
                  <a:lnTo>
                    <a:pt x="855" y="167"/>
                  </a:lnTo>
                  <a:lnTo>
                    <a:pt x="861" y="173"/>
                  </a:lnTo>
                  <a:lnTo>
                    <a:pt x="867" y="180"/>
                  </a:lnTo>
                  <a:lnTo>
                    <a:pt x="861" y="193"/>
                  </a:lnTo>
                  <a:lnTo>
                    <a:pt x="848" y="207"/>
                  </a:lnTo>
                  <a:lnTo>
                    <a:pt x="836" y="209"/>
                  </a:lnTo>
                  <a:lnTo>
                    <a:pt x="827" y="212"/>
                  </a:lnTo>
                  <a:lnTo>
                    <a:pt x="814" y="216"/>
                  </a:lnTo>
                  <a:lnTo>
                    <a:pt x="802" y="220"/>
                  </a:lnTo>
                  <a:lnTo>
                    <a:pt x="791" y="222"/>
                  </a:lnTo>
                  <a:lnTo>
                    <a:pt x="781" y="226"/>
                  </a:lnTo>
                  <a:lnTo>
                    <a:pt x="774" y="228"/>
                  </a:lnTo>
                  <a:lnTo>
                    <a:pt x="770" y="233"/>
                  </a:lnTo>
                  <a:lnTo>
                    <a:pt x="768" y="243"/>
                  </a:lnTo>
                  <a:lnTo>
                    <a:pt x="772" y="256"/>
                  </a:lnTo>
                  <a:lnTo>
                    <a:pt x="772" y="264"/>
                  </a:lnTo>
                  <a:lnTo>
                    <a:pt x="772" y="273"/>
                  </a:lnTo>
                  <a:lnTo>
                    <a:pt x="766" y="281"/>
                  </a:lnTo>
                  <a:lnTo>
                    <a:pt x="758" y="292"/>
                  </a:lnTo>
                  <a:lnTo>
                    <a:pt x="743" y="302"/>
                  </a:lnTo>
                  <a:lnTo>
                    <a:pt x="726" y="311"/>
                  </a:lnTo>
                  <a:lnTo>
                    <a:pt x="705" y="321"/>
                  </a:lnTo>
                  <a:lnTo>
                    <a:pt x="686" y="330"/>
                  </a:lnTo>
                  <a:lnTo>
                    <a:pt x="665" y="336"/>
                  </a:lnTo>
                  <a:lnTo>
                    <a:pt x="652" y="344"/>
                  </a:lnTo>
                  <a:lnTo>
                    <a:pt x="641" y="347"/>
                  </a:lnTo>
                  <a:lnTo>
                    <a:pt x="639" y="349"/>
                  </a:lnTo>
                  <a:lnTo>
                    <a:pt x="635" y="347"/>
                  </a:lnTo>
                  <a:lnTo>
                    <a:pt x="629" y="344"/>
                  </a:lnTo>
                  <a:lnTo>
                    <a:pt x="620" y="338"/>
                  </a:lnTo>
                  <a:lnTo>
                    <a:pt x="610" y="334"/>
                  </a:lnTo>
                  <a:lnTo>
                    <a:pt x="595" y="325"/>
                  </a:lnTo>
                  <a:lnTo>
                    <a:pt x="582" y="315"/>
                  </a:lnTo>
                  <a:lnTo>
                    <a:pt x="566" y="304"/>
                  </a:lnTo>
                  <a:lnTo>
                    <a:pt x="551" y="292"/>
                  </a:lnTo>
                  <a:lnTo>
                    <a:pt x="534" y="277"/>
                  </a:lnTo>
                  <a:lnTo>
                    <a:pt x="517" y="262"/>
                  </a:lnTo>
                  <a:lnTo>
                    <a:pt x="502" y="245"/>
                  </a:lnTo>
                  <a:lnTo>
                    <a:pt x="490" y="231"/>
                  </a:lnTo>
                  <a:lnTo>
                    <a:pt x="479" y="218"/>
                  </a:lnTo>
                  <a:lnTo>
                    <a:pt x="471" y="209"/>
                  </a:lnTo>
                  <a:lnTo>
                    <a:pt x="466" y="201"/>
                  </a:lnTo>
                  <a:lnTo>
                    <a:pt x="460" y="201"/>
                  </a:lnTo>
                  <a:lnTo>
                    <a:pt x="449" y="203"/>
                  </a:lnTo>
                  <a:lnTo>
                    <a:pt x="439" y="203"/>
                  </a:lnTo>
                  <a:lnTo>
                    <a:pt x="430" y="205"/>
                  </a:lnTo>
                  <a:lnTo>
                    <a:pt x="418" y="207"/>
                  </a:lnTo>
                  <a:lnTo>
                    <a:pt x="407" y="209"/>
                  </a:lnTo>
                  <a:lnTo>
                    <a:pt x="392" y="209"/>
                  </a:lnTo>
                  <a:lnTo>
                    <a:pt x="376" y="212"/>
                  </a:lnTo>
                  <a:lnTo>
                    <a:pt x="359" y="212"/>
                  </a:lnTo>
                  <a:lnTo>
                    <a:pt x="342" y="216"/>
                  </a:lnTo>
                  <a:lnTo>
                    <a:pt x="321" y="216"/>
                  </a:lnTo>
                  <a:lnTo>
                    <a:pt x="302" y="218"/>
                  </a:lnTo>
                  <a:lnTo>
                    <a:pt x="281" y="220"/>
                  </a:lnTo>
                  <a:lnTo>
                    <a:pt x="262" y="222"/>
                  </a:lnTo>
                  <a:lnTo>
                    <a:pt x="240" y="220"/>
                  </a:lnTo>
                  <a:lnTo>
                    <a:pt x="217" y="220"/>
                  </a:lnTo>
                  <a:lnTo>
                    <a:pt x="194" y="220"/>
                  </a:lnTo>
                  <a:lnTo>
                    <a:pt x="171" y="220"/>
                  </a:lnTo>
                  <a:lnTo>
                    <a:pt x="148" y="218"/>
                  </a:lnTo>
                  <a:lnTo>
                    <a:pt x="127" y="218"/>
                  </a:lnTo>
                  <a:lnTo>
                    <a:pt x="105" y="216"/>
                  </a:lnTo>
                  <a:lnTo>
                    <a:pt x="87" y="216"/>
                  </a:lnTo>
                  <a:lnTo>
                    <a:pt x="67" y="214"/>
                  </a:lnTo>
                  <a:lnTo>
                    <a:pt x="51" y="214"/>
                  </a:lnTo>
                  <a:lnTo>
                    <a:pt x="34" y="212"/>
                  </a:lnTo>
                  <a:lnTo>
                    <a:pt x="23" y="212"/>
                  </a:lnTo>
                  <a:lnTo>
                    <a:pt x="11" y="212"/>
                  </a:lnTo>
                  <a:lnTo>
                    <a:pt x="6" y="212"/>
                  </a:lnTo>
                  <a:lnTo>
                    <a:pt x="0" y="212"/>
                  </a:lnTo>
                  <a:lnTo>
                    <a:pt x="0" y="209"/>
                  </a:lnTo>
                  <a:lnTo>
                    <a:pt x="4" y="199"/>
                  </a:lnTo>
                  <a:lnTo>
                    <a:pt x="8" y="184"/>
                  </a:lnTo>
                  <a:lnTo>
                    <a:pt x="15" y="169"/>
                  </a:lnTo>
                  <a:lnTo>
                    <a:pt x="17" y="157"/>
                  </a:lnTo>
                  <a:lnTo>
                    <a:pt x="21" y="148"/>
                  </a:lnTo>
                  <a:lnTo>
                    <a:pt x="23" y="136"/>
                  </a:lnTo>
                  <a:lnTo>
                    <a:pt x="29" y="127"/>
                  </a:lnTo>
                  <a:lnTo>
                    <a:pt x="30" y="116"/>
                  </a:lnTo>
                  <a:lnTo>
                    <a:pt x="34" y="104"/>
                  </a:lnTo>
                  <a:lnTo>
                    <a:pt x="38" y="95"/>
                  </a:lnTo>
                  <a:lnTo>
                    <a:pt x="44" y="85"/>
                  </a:lnTo>
                  <a:lnTo>
                    <a:pt x="48" y="64"/>
                  </a:lnTo>
                  <a:lnTo>
                    <a:pt x="53" y="49"/>
                  </a:lnTo>
                  <a:lnTo>
                    <a:pt x="57" y="34"/>
                  </a:lnTo>
                  <a:lnTo>
                    <a:pt x="61" y="22"/>
                  </a:lnTo>
                  <a:lnTo>
                    <a:pt x="63" y="11"/>
                  </a:lnTo>
                  <a:lnTo>
                    <a:pt x="67" y="5"/>
                  </a:lnTo>
                  <a:lnTo>
                    <a:pt x="67" y="0"/>
                  </a:lnTo>
                  <a:lnTo>
                    <a:pt x="68" y="0"/>
                  </a:lnTo>
                  <a:lnTo>
                    <a:pt x="68"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0" name="Freeform 244">
              <a:extLst>
                <a:ext uri="{FF2B5EF4-FFF2-40B4-BE49-F238E27FC236}">
                  <a16:creationId xmlns:a16="http://schemas.microsoft.com/office/drawing/2014/main" id="{B65D0F9B-9554-144D-999D-75E0CF41EFD3}"/>
                </a:ext>
              </a:extLst>
            </p:cNvPr>
            <p:cNvSpPr>
              <a:spLocks/>
            </p:cNvSpPr>
            <p:nvPr/>
          </p:nvSpPr>
          <p:spPr bwMode="auto">
            <a:xfrm>
              <a:off x="3922" y="3001"/>
              <a:ext cx="60" cy="28"/>
            </a:xfrm>
            <a:custGeom>
              <a:avLst/>
              <a:gdLst>
                <a:gd name="T0" fmla="*/ 120 w 120"/>
                <a:gd name="T1" fmla="*/ 55 h 55"/>
                <a:gd name="T2" fmla="*/ 59 w 120"/>
                <a:gd name="T3" fmla="*/ 38 h 55"/>
                <a:gd name="T4" fmla="*/ 0 w 120"/>
                <a:gd name="T5" fmla="*/ 33 h 55"/>
                <a:gd name="T6" fmla="*/ 4 w 120"/>
                <a:gd name="T7" fmla="*/ 25 h 55"/>
                <a:gd name="T8" fmla="*/ 13 w 120"/>
                <a:gd name="T9" fmla="*/ 14 h 55"/>
                <a:gd name="T10" fmla="*/ 19 w 120"/>
                <a:gd name="T11" fmla="*/ 8 h 55"/>
                <a:gd name="T12" fmla="*/ 28 w 120"/>
                <a:gd name="T13" fmla="*/ 2 h 55"/>
                <a:gd name="T14" fmla="*/ 40 w 120"/>
                <a:gd name="T15" fmla="*/ 0 h 55"/>
                <a:gd name="T16" fmla="*/ 51 w 120"/>
                <a:gd name="T17" fmla="*/ 2 h 55"/>
                <a:gd name="T18" fmla="*/ 61 w 120"/>
                <a:gd name="T19" fmla="*/ 4 h 55"/>
                <a:gd name="T20" fmla="*/ 72 w 120"/>
                <a:gd name="T21" fmla="*/ 12 h 55"/>
                <a:gd name="T22" fmla="*/ 84 w 120"/>
                <a:gd name="T23" fmla="*/ 19 h 55"/>
                <a:gd name="T24" fmla="*/ 95 w 120"/>
                <a:gd name="T25" fmla="*/ 31 h 55"/>
                <a:gd name="T26" fmla="*/ 112 w 120"/>
                <a:gd name="T27" fmla="*/ 46 h 55"/>
                <a:gd name="T28" fmla="*/ 120 w 120"/>
                <a:gd name="T29" fmla="*/ 55 h 55"/>
                <a:gd name="T30" fmla="*/ 120 w 120"/>
                <a:gd name="T3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5">
                  <a:moveTo>
                    <a:pt x="120" y="55"/>
                  </a:moveTo>
                  <a:lnTo>
                    <a:pt x="59" y="38"/>
                  </a:lnTo>
                  <a:lnTo>
                    <a:pt x="0" y="33"/>
                  </a:lnTo>
                  <a:lnTo>
                    <a:pt x="4" y="25"/>
                  </a:lnTo>
                  <a:lnTo>
                    <a:pt x="13" y="14"/>
                  </a:lnTo>
                  <a:lnTo>
                    <a:pt x="19" y="8"/>
                  </a:lnTo>
                  <a:lnTo>
                    <a:pt x="28" y="2"/>
                  </a:lnTo>
                  <a:lnTo>
                    <a:pt x="40" y="0"/>
                  </a:lnTo>
                  <a:lnTo>
                    <a:pt x="51" y="2"/>
                  </a:lnTo>
                  <a:lnTo>
                    <a:pt x="61" y="4"/>
                  </a:lnTo>
                  <a:lnTo>
                    <a:pt x="72" y="12"/>
                  </a:lnTo>
                  <a:lnTo>
                    <a:pt x="84" y="19"/>
                  </a:lnTo>
                  <a:lnTo>
                    <a:pt x="95" y="31"/>
                  </a:lnTo>
                  <a:lnTo>
                    <a:pt x="112" y="46"/>
                  </a:lnTo>
                  <a:lnTo>
                    <a:pt x="120" y="55"/>
                  </a:lnTo>
                  <a:lnTo>
                    <a:pt x="120" y="55"/>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1" name="Freeform 245">
              <a:extLst>
                <a:ext uri="{FF2B5EF4-FFF2-40B4-BE49-F238E27FC236}">
                  <a16:creationId xmlns:a16="http://schemas.microsoft.com/office/drawing/2014/main" id="{C6719215-A0DB-C540-9748-1E8C723879DE}"/>
                </a:ext>
              </a:extLst>
            </p:cNvPr>
            <p:cNvSpPr>
              <a:spLocks/>
            </p:cNvSpPr>
            <p:nvPr/>
          </p:nvSpPr>
          <p:spPr bwMode="auto">
            <a:xfrm>
              <a:off x="3852" y="3385"/>
              <a:ext cx="362" cy="134"/>
            </a:xfrm>
            <a:custGeom>
              <a:avLst/>
              <a:gdLst>
                <a:gd name="T0" fmla="*/ 111 w 724"/>
                <a:gd name="T1" fmla="*/ 0 h 268"/>
                <a:gd name="T2" fmla="*/ 103 w 724"/>
                <a:gd name="T3" fmla="*/ 27 h 268"/>
                <a:gd name="T4" fmla="*/ 93 w 724"/>
                <a:gd name="T5" fmla="*/ 54 h 268"/>
                <a:gd name="T6" fmla="*/ 88 w 724"/>
                <a:gd name="T7" fmla="*/ 73 h 268"/>
                <a:gd name="T8" fmla="*/ 86 w 724"/>
                <a:gd name="T9" fmla="*/ 94 h 268"/>
                <a:gd name="T10" fmla="*/ 86 w 724"/>
                <a:gd name="T11" fmla="*/ 114 h 268"/>
                <a:gd name="T12" fmla="*/ 93 w 724"/>
                <a:gd name="T13" fmla="*/ 137 h 268"/>
                <a:gd name="T14" fmla="*/ 114 w 724"/>
                <a:gd name="T15" fmla="*/ 160 h 268"/>
                <a:gd name="T16" fmla="*/ 141 w 724"/>
                <a:gd name="T17" fmla="*/ 168 h 268"/>
                <a:gd name="T18" fmla="*/ 164 w 724"/>
                <a:gd name="T19" fmla="*/ 171 h 268"/>
                <a:gd name="T20" fmla="*/ 188 w 724"/>
                <a:gd name="T21" fmla="*/ 173 h 268"/>
                <a:gd name="T22" fmla="*/ 215 w 724"/>
                <a:gd name="T23" fmla="*/ 173 h 268"/>
                <a:gd name="T24" fmla="*/ 245 w 724"/>
                <a:gd name="T25" fmla="*/ 173 h 268"/>
                <a:gd name="T26" fmla="*/ 274 w 724"/>
                <a:gd name="T27" fmla="*/ 171 h 268"/>
                <a:gd name="T28" fmla="*/ 304 w 724"/>
                <a:gd name="T29" fmla="*/ 170 h 268"/>
                <a:gd name="T30" fmla="*/ 335 w 724"/>
                <a:gd name="T31" fmla="*/ 170 h 268"/>
                <a:gd name="T32" fmla="*/ 361 w 724"/>
                <a:gd name="T33" fmla="*/ 168 h 268"/>
                <a:gd name="T34" fmla="*/ 382 w 724"/>
                <a:gd name="T35" fmla="*/ 168 h 268"/>
                <a:gd name="T36" fmla="*/ 405 w 724"/>
                <a:gd name="T37" fmla="*/ 168 h 268"/>
                <a:gd name="T38" fmla="*/ 399 w 724"/>
                <a:gd name="T39" fmla="*/ 107 h 268"/>
                <a:gd name="T40" fmla="*/ 415 w 724"/>
                <a:gd name="T41" fmla="*/ 114 h 268"/>
                <a:gd name="T42" fmla="*/ 449 w 724"/>
                <a:gd name="T43" fmla="*/ 120 h 268"/>
                <a:gd name="T44" fmla="*/ 474 w 724"/>
                <a:gd name="T45" fmla="*/ 109 h 268"/>
                <a:gd name="T46" fmla="*/ 485 w 724"/>
                <a:gd name="T47" fmla="*/ 101 h 268"/>
                <a:gd name="T48" fmla="*/ 491 w 724"/>
                <a:gd name="T49" fmla="*/ 114 h 268"/>
                <a:gd name="T50" fmla="*/ 502 w 724"/>
                <a:gd name="T51" fmla="*/ 126 h 268"/>
                <a:gd name="T52" fmla="*/ 525 w 724"/>
                <a:gd name="T53" fmla="*/ 135 h 268"/>
                <a:gd name="T54" fmla="*/ 552 w 724"/>
                <a:gd name="T55" fmla="*/ 135 h 268"/>
                <a:gd name="T56" fmla="*/ 582 w 724"/>
                <a:gd name="T57" fmla="*/ 133 h 268"/>
                <a:gd name="T58" fmla="*/ 605 w 724"/>
                <a:gd name="T59" fmla="*/ 128 h 268"/>
                <a:gd name="T60" fmla="*/ 616 w 724"/>
                <a:gd name="T61" fmla="*/ 126 h 268"/>
                <a:gd name="T62" fmla="*/ 724 w 724"/>
                <a:gd name="T63" fmla="*/ 217 h 268"/>
                <a:gd name="T64" fmla="*/ 671 w 724"/>
                <a:gd name="T65" fmla="*/ 213 h 268"/>
                <a:gd name="T66" fmla="*/ 607 w 724"/>
                <a:gd name="T67" fmla="*/ 181 h 268"/>
                <a:gd name="T68" fmla="*/ 593 w 724"/>
                <a:gd name="T69" fmla="*/ 196 h 268"/>
                <a:gd name="T70" fmla="*/ 578 w 724"/>
                <a:gd name="T71" fmla="*/ 211 h 268"/>
                <a:gd name="T72" fmla="*/ 553 w 724"/>
                <a:gd name="T73" fmla="*/ 215 h 268"/>
                <a:gd name="T74" fmla="*/ 523 w 724"/>
                <a:gd name="T75" fmla="*/ 217 h 268"/>
                <a:gd name="T76" fmla="*/ 496 w 724"/>
                <a:gd name="T77" fmla="*/ 217 h 268"/>
                <a:gd name="T78" fmla="*/ 479 w 724"/>
                <a:gd name="T79" fmla="*/ 217 h 268"/>
                <a:gd name="T80" fmla="*/ 331 w 724"/>
                <a:gd name="T81" fmla="*/ 213 h 268"/>
                <a:gd name="T82" fmla="*/ 17 w 724"/>
                <a:gd name="T83" fmla="*/ 261 h 268"/>
                <a:gd name="T84" fmla="*/ 12 w 724"/>
                <a:gd name="T85" fmla="*/ 248 h 268"/>
                <a:gd name="T86" fmla="*/ 4 w 724"/>
                <a:gd name="T87" fmla="*/ 213 h 268"/>
                <a:gd name="T88" fmla="*/ 0 w 724"/>
                <a:gd name="T89" fmla="*/ 187 h 268"/>
                <a:gd name="T90" fmla="*/ 0 w 724"/>
                <a:gd name="T91" fmla="*/ 164 h 268"/>
                <a:gd name="T92" fmla="*/ 2 w 724"/>
                <a:gd name="T93" fmla="*/ 137 h 268"/>
                <a:gd name="T94" fmla="*/ 10 w 724"/>
                <a:gd name="T95" fmla="*/ 114 h 268"/>
                <a:gd name="T96" fmla="*/ 19 w 724"/>
                <a:gd name="T97" fmla="*/ 86 h 268"/>
                <a:gd name="T98" fmla="*/ 34 w 724"/>
                <a:gd name="T99" fmla="*/ 65 h 268"/>
                <a:gd name="T100" fmla="*/ 71 w 724"/>
                <a:gd name="T101" fmla="*/ 29 h 268"/>
                <a:gd name="T102" fmla="*/ 101 w 724"/>
                <a:gd name="T103" fmla="*/ 6 h 268"/>
                <a:gd name="T104" fmla="*/ 114 w 724"/>
                <a:gd name="T10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4" h="268">
                  <a:moveTo>
                    <a:pt x="114" y="0"/>
                  </a:moveTo>
                  <a:lnTo>
                    <a:pt x="111" y="0"/>
                  </a:lnTo>
                  <a:lnTo>
                    <a:pt x="109" y="10"/>
                  </a:lnTo>
                  <a:lnTo>
                    <a:pt x="103" y="27"/>
                  </a:lnTo>
                  <a:lnTo>
                    <a:pt x="97" y="44"/>
                  </a:lnTo>
                  <a:lnTo>
                    <a:pt x="93" y="54"/>
                  </a:lnTo>
                  <a:lnTo>
                    <a:pt x="92" y="63"/>
                  </a:lnTo>
                  <a:lnTo>
                    <a:pt x="88" y="73"/>
                  </a:lnTo>
                  <a:lnTo>
                    <a:pt x="88" y="84"/>
                  </a:lnTo>
                  <a:lnTo>
                    <a:pt x="86" y="94"/>
                  </a:lnTo>
                  <a:lnTo>
                    <a:pt x="86" y="103"/>
                  </a:lnTo>
                  <a:lnTo>
                    <a:pt x="86" y="114"/>
                  </a:lnTo>
                  <a:lnTo>
                    <a:pt x="90" y="124"/>
                  </a:lnTo>
                  <a:lnTo>
                    <a:pt x="93" y="137"/>
                  </a:lnTo>
                  <a:lnTo>
                    <a:pt x="103" y="151"/>
                  </a:lnTo>
                  <a:lnTo>
                    <a:pt x="114" y="160"/>
                  </a:lnTo>
                  <a:lnTo>
                    <a:pt x="133" y="168"/>
                  </a:lnTo>
                  <a:lnTo>
                    <a:pt x="141" y="168"/>
                  </a:lnTo>
                  <a:lnTo>
                    <a:pt x="152" y="170"/>
                  </a:lnTo>
                  <a:lnTo>
                    <a:pt x="164" y="171"/>
                  </a:lnTo>
                  <a:lnTo>
                    <a:pt x="177" y="173"/>
                  </a:lnTo>
                  <a:lnTo>
                    <a:pt x="188" y="173"/>
                  </a:lnTo>
                  <a:lnTo>
                    <a:pt x="202" y="173"/>
                  </a:lnTo>
                  <a:lnTo>
                    <a:pt x="215" y="173"/>
                  </a:lnTo>
                  <a:lnTo>
                    <a:pt x="232" y="177"/>
                  </a:lnTo>
                  <a:lnTo>
                    <a:pt x="245" y="173"/>
                  </a:lnTo>
                  <a:lnTo>
                    <a:pt x="261" y="173"/>
                  </a:lnTo>
                  <a:lnTo>
                    <a:pt x="274" y="171"/>
                  </a:lnTo>
                  <a:lnTo>
                    <a:pt x="291" y="171"/>
                  </a:lnTo>
                  <a:lnTo>
                    <a:pt x="304" y="170"/>
                  </a:lnTo>
                  <a:lnTo>
                    <a:pt x="320" y="170"/>
                  </a:lnTo>
                  <a:lnTo>
                    <a:pt x="335" y="170"/>
                  </a:lnTo>
                  <a:lnTo>
                    <a:pt x="350" y="170"/>
                  </a:lnTo>
                  <a:lnTo>
                    <a:pt x="361" y="168"/>
                  </a:lnTo>
                  <a:lnTo>
                    <a:pt x="373" y="168"/>
                  </a:lnTo>
                  <a:lnTo>
                    <a:pt x="382" y="168"/>
                  </a:lnTo>
                  <a:lnTo>
                    <a:pt x="392" y="168"/>
                  </a:lnTo>
                  <a:lnTo>
                    <a:pt x="405" y="168"/>
                  </a:lnTo>
                  <a:lnTo>
                    <a:pt x="411" y="168"/>
                  </a:lnTo>
                  <a:lnTo>
                    <a:pt x="399" y="107"/>
                  </a:lnTo>
                  <a:lnTo>
                    <a:pt x="403" y="107"/>
                  </a:lnTo>
                  <a:lnTo>
                    <a:pt x="415" y="114"/>
                  </a:lnTo>
                  <a:lnTo>
                    <a:pt x="432" y="116"/>
                  </a:lnTo>
                  <a:lnTo>
                    <a:pt x="449" y="120"/>
                  </a:lnTo>
                  <a:lnTo>
                    <a:pt x="460" y="114"/>
                  </a:lnTo>
                  <a:lnTo>
                    <a:pt x="474" y="109"/>
                  </a:lnTo>
                  <a:lnTo>
                    <a:pt x="481" y="103"/>
                  </a:lnTo>
                  <a:lnTo>
                    <a:pt x="485" y="101"/>
                  </a:lnTo>
                  <a:lnTo>
                    <a:pt x="485" y="107"/>
                  </a:lnTo>
                  <a:lnTo>
                    <a:pt x="491" y="114"/>
                  </a:lnTo>
                  <a:lnTo>
                    <a:pt x="494" y="120"/>
                  </a:lnTo>
                  <a:lnTo>
                    <a:pt x="502" y="126"/>
                  </a:lnTo>
                  <a:lnTo>
                    <a:pt x="512" y="130"/>
                  </a:lnTo>
                  <a:lnTo>
                    <a:pt x="525" y="135"/>
                  </a:lnTo>
                  <a:lnTo>
                    <a:pt x="536" y="135"/>
                  </a:lnTo>
                  <a:lnTo>
                    <a:pt x="552" y="135"/>
                  </a:lnTo>
                  <a:lnTo>
                    <a:pt x="567" y="133"/>
                  </a:lnTo>
                  <a:lnTo>
                    <a:pt x="582" y="133"/>
                  </a:lnTo>
                  <a:lnTo>
                    <a:pt x="593" y="128"/>
                  </a:lnTo>
                  <a:lnTo>
                    <a:pt x="605" y="128"/>
                  </a:lnTo>
                  <a:lnTo>
                    <a:pt x="612" y="126"/>
                  </a:lnTo>
                  <a:lnTo>
                    <a:pt x="616" y="126"/>
                  </a:lnTo>
                  <a:lnTo>
                    <a:pt x="700" y="171"/>
                  </a:lnTo>
                  <a:lnTo>
                    <a:pt x="724" y="217"/>
                  </a:lnTo>
                  <a:lnTo>
                    <a:pt x="717" y="268"/>
                  </a:lnTo>
                  <a:lnTo>
                    <a:pt x="671" y="213"/>
                  </a:lnTo>
                  <a:lnTo>
                    <a:pt x="610" y="177"/>
                  </a:lnTo>
                  <a:lnTo>
                    <a:pt x="607" y="181"/>
                  </a:lnTo>
                  <a:lnTo>
                    <a:pt x="601" y="191"/>
                  </a:lnTo>
                  <a:lnTo>
                    <a:pt x="593" y="196"/>
                  </a:lnTo>
                  <a:lnTo>
                    <a:pt x="588" y="204"/>
                  </a:lnTo>
                  <a:lnTo>
                    <a:pt x="578" y="211"/>
                  </a:lnTo>
                  <a:lnTo>
                    <a:pt x="569" y="215"/>
                  </a:lnTo>
                  <a:lnTo>
                    <a:pt x="553" y="215"/>
                  </a:lnTo>
                  <a:lnTo>
                    <a:pt x="540" y="217"/>
                  </a:lnTo>
                  <a:lnTo>
                    <a:pt x="523" y="217"/>
                  </a:lnTo>
                  <a:lnTo>
                    <a:pt x="512" y="221"/>
                  </a:lnTo>
                  <a:lnTo>
                    <a:pt x="496" y="217"/>
                  </a:lnTo>
                  <a:lnTo>
                    <a:pt x="487" y="217"/>
                  </a:lnTo>
                  <a:lnTo>
                    <a:pt x="479" y="217"/>
                  </a:lnTo>
                  <a:lnTo>
                    <a:pt x="422" y="200"/>
                  </a:lnTo>
                  <a:lnTo>
                    <a:pt x="331" y="213"/>
                  </a:lnTo>
                  <a:lnTo>
                    <a:pt x="175" y="257"/>
                  </a:lnTo>
                  <a:lnTo>
                    <a:pt x="17" y="261"/>
                  </a:lnTo>
                  <a:lnTo>
                    <a:pt x="15" y="257"/>
                  </a:lnTo>
                  <a:lnTo>
                    <a:pt x="12" y="248"/>
                  </a:lnTo>
                  <a:lnTo>
                    <a:pt x="8" y="230"/>
                  </a:lnTo>
                  <a:lnTo>
                    <a:pt x="4" y="213"/>
                  </a:lnTo>
                  <a:lnTo>
                    <a:pt x="2" y="198"/>
                  </a:lnTo>
                  <a:lnTo>
                    <a:pt x="0" y="187"/>
                  </a:lnTo>
                  <a:lnTo>
                    <a:pt x="0" y="177"/>
                  </a:lnTo>
                  <a:lnTo>
                    <a:pt x="0" y="164"/>
                  </a:lnTo>
                  <a:lnTo>
                    <a:pt x="0" y="151"/>
                  </a:lnTo>
                  <a:lnTo>
                    <a:pt x="2" y="137"/>
                  </a:lnTo>
                  <a:lnTo>
                    <a:pt x="4" y="124"/>
                  </a:lnTo>
                  <a:lnTo>
                    <a:pt x="10" y="114"/>
                  </a:lnTo>
                  <a:lnTo>
                    <a:pt x="14" y="99"/>
                  </a:lnTo>
                  <a:lnTo>
                    <a:pt x="19" y="86"/>
                  </a:lnTo>
                  <a:lnTo>
                    <a:pt x="25" y="75"/>
                  </a:lnTo>
                  <a:lnTo>
                    <a:pt x="34" y="65"/>
                  </a:lnTo>
                  <a:lnTo>
                    <a:pt x="52" y="44"/>
                  </a:lnTo>
                  <a:lnTo>
                    <a:pt x="71" y="29"/>
                  </a:lnTo>
                  <a:lnTo>
                    <a:pt x="86" y="16"/>
                  </a:lnTo>
                  <a:lnTo>
                    <a:pt x="101" y="6"/>
                  </a:lnTo>
                  <a:lnTo>
                    <a:pt x="111" y="0"/>
                  </a:lnTo>
                  <a:lnTo>
                    <a:pt x="114" y="0"/>
                  </a:lnTo>
                  <a:lnTo>
                    <a:pt x="114" y="0"/>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2" name="Freeform 246">
              <a:extLst>
                <a:ext uri="{FF2B5EF4-FFF2-40B4-BE49-F238E27FC236}">
                  <a16:creationId xmlns:a16="http://schemas.microsoft.com/office/drawing/2014/main" id="{09786435-6498-3549-A2D9-7BAF7834D9C6}"/>
                </a:ext>
              </a:extLst>
            </p:cNvPr>
            <p:cNvSpPr>
              <a:spLocks/>
            </p:cNvSpPr>
            <p:nvPr/>
          </p:nvSpPr>
          <p:spPr bwMode="auto">
            <a:xfrm>
              <a:off x="4183" y="3418"/>
              <a:ext cx="104" cy="89"/>
            </a:xfrm>
            <a:custGeom>
              <a:avLst/>
              <a:gdLst>
                <a:gd name="T0" fmla="*/ 0 w 209"/>
                <a:gd name="T1" fmla="*/ 2 h 179"/>
                <a:gd name="T2" fmla="*/ 2 w 209"/>
                <a:gd name="T3" fmla="*/ 0 h 179"/>
                <a:gd name="T4" fmla="*/ 13 w 209"/>
                <a:gd name="T5" fmla="*/ 0 h 179"/>
                <a:gd name="T6" fmla="*/ 26 w 209"/>
                <a:gd name="T7" fmla="*/ 2 h 179"/>
                <a:gd name="T8" fmla="*/ 47 w 209"/>
                <a:gd name="T9" fmla="*/ 6 h 179"/>
                <a:gd name="T10" fmla="*/ 57 w 209"/>
                <a:gd name="T11" fmla="*/ 6 h 179"/>
                <a:gd name="T12" fmla="*/ 68 w 209"/>
                <a:gd name="T13" fmla="*/ 10 h 179"/>
                <a:gd name="T14" fmla="*/ 80 w 209"/>
                <a:gd name="T15" fmla="*/ 11 h 179"/>
                <a:gd name="T16" fmla="*/ 91 w 209"/>
                <a:gd name="T17" fmla="*/ 17 h 179"/>
                <a:gd name="T18" fmla="*/ 102 w 209"/>
                <a:gd name="T19" fmla="*/ 21 h 179"/>
                <a:gd name="T20" fmla="*/ 114 w 209"/>
                <a:gd name="T21" fmla="*/ 27 h 179"/>
                <a:gd name="T22" fmla="*/ 125 w 209"/>
                <a:gd name="T23" fmla="*/ 34 h 179"/>
                <a:gd name="T24" fmla="*/ 137 w 209"/>
                <a:gd name="T25" fmla="*/ 44 h 179"/>
                <a:gd name="T26" fmla="*/ 152 w 209"/>
                <a:gd name="T27" fmla="*/ 61 h 179"/>
                <a:gd name="T28" fmla="*/ 169 w 209"/>
                <a:gd name="T29" fmla="*/ 82 h 179"/>
                <a:gd name="T30" fmla="*/ 175 w 209"/>
                <a:gd name="T31" fmla="*/ 95 h 179"/>
                <a:gd name="T32" fmla="*/ 180 w 209"/>
                <a:gd name="T33" fmla="*/ 105 h 179"/>
                <a:gd name="T34" fmla="*/ 186 w 209"/>
                <a:gd name="T35" fmla="*/ 116 h 179"/>
                <a:gd name="T36" fmla="*/ 192 w 209"/>
                <a:gd name="T37" fmla="*/ 129 h 179"/>
                <a:gd name="T38" fmla="*/ 197 w 209"/>
                <a:gd name="T39" fmla="*/ 148 h 179"/>
                <a:gd name="T40" fmla="*/ 203 w 209"/>
                <a:gd name="T41" fmla="*/ 165 h 179"/>
                <a:gd name="T42" fmla="*/ 207 w 209"/>
                <a:gd name="T43" fmla="*/ 175 h 179"/>
                <a:gd name="T44" fmla="*/ 209 w 209"/>
                <a:gd name="T45" fmla="*/ 179 h 179"/>
                <a:gd name="T46" fmla="*/ 135 w 209"/>
                <a:gd name="T47" fmla="*/ 95 h 179"/>
                <a:gd name="T48" fmla="*/ 85 w 209"/>
                <a:gd name="T49" fmla="*/ 89 h 179"/>
                <a:gd name="T50" fmla="*/ 66 w 209"/>
                <a:gd name="T51" fmla="*/ 44 h 179"/>
                <a:gd name="T52" fmla="*/ 0 w 209"/>
                <a:gd name="T53" fmla="*/ 2 h 179"/>
                <a:gd name="T54" fmla="*/ 0 w 209"/>
                <a:gd name="T55" fmla="*/ 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9" h="179">
                  <a:moveTo>
                    <a:pt x="0" y="2"/>
                  </a:moveTo>
                  <a:lnTo>
                    <a:pt x="2" y="0"/>
                  </a:lnTo>
                  <a:lnTo>
                    <a:pt x="13" y="0"/>
                  </a:lnTo>
                  <a:lnTo>
                    <a:pt x="26" y="2"/>
                  </a:lnTo>
                  <a:lnTo>
                    <a:pt x="47" y="6"/>
                  </a:lnTo>
                  <a:lnTo>
                    <a:pt x="57" y="6"/>
                  </a:lnTo>
                  <a:lnTo>
                    <a:pt x="68" y="10"/>
                  </a:lnTo>
                  <a:lnTo>
                    <a:pt x="80" y="11"/>
                  </a:lnTo>
                  <a:lnTo>
                    <a:pt x="91" y="17"/>
                  </a:lnTo>
                  <a:lnTo>
                    <a:pt x="102" y="21"/>
                  </a:lnTo>
                  <a:lnTo>
                    <a:pt x="114" y="27"/>
                  </a:lnTo>
                  <a:lnTo>
                    <a:pt x="125" y="34"/>
                  </a:lnTo>
                  <a:lnTo>
                    <a:pt x="137" y="44"/>
                  </a:lnTo>
                  <a:lnTo>
                    <a:pt x="152" y="61"/>
                  </a:lnTo>
                  <a:lnTo>
                    <a:pt x="169" y="82"/>
                  </a:lnTo>
                  <a:lnTo>
                    <a:pt x="175" y="95"/>
                  </a:lnTo>
                  <a:lnTo>
                    <a:pt x="180" y="105"/>
                  </a:lnTo>
                  <a:lnTo>
                    <a:pt x="186" y="116"/>
                  </a:lnTo>
                  <a:lnTo>
                    <a:pt x="192" y="129"/>
                  </a:lnTo>
                  <a:lnTo>
                    <a:pt x="197" y="148"/>
                  </a:lnTo>
                  <a:lnTo>
                    <a:pt x="203" y="165"/>
                  </a:lnTo>
                  <a:lnTo>
                    <a:pt x="207" y="175"/>
                  </a:lnTo>
                  <a:lnTo>
                    <a:pt x="209" y="179"/>
                  </a:lnTo>
                  <a:lnTo>
                    <a:pt x="135" y="95"/>
                  </a:lnTo>
                  <a:lnTo>
                    <a:pt x="85" y="89"/>
                  </a:lnTo>
                  <a:lnTo>
                    <a:pt x="66" y="44"/>
                  </a:lnTo>
                  <a:lnTo>
                    <a:pt x="0" y="2"/>
                  </a:lnTo>
                  <a:lnTo>
                    <a:pt x="0" y="2"/>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3" name="Freeform 247">
              <a:extLst>
                <a:ext uri="{FF2B5EF4-FFF2-40B4-BE49-F238E27FC236}">
                  <a16:creationId xmlns:a16="http://schemas.microsoft.com/office/drawing/2014/main" id="{3ECFA59E-389E-CE41-81DA-59F79E7B794E}"/>
                </a:ext>
              </a:extLst>
            </p:cNvPr>
            <p:cNvSpPr>
              <a:spLocks/>
            </p:cNvSpPr>
            <p:nvPr/>
          </p:nvSpPr>
          <p:spPr bwMode="auto">
            <a:xfrm>
              <a:off x="4279" y="3357"/>
              <a:ext cx="36" cy="55"/>
            </a:xfrm>
            <a:custGeom>
              <a:avLst/>
              <a:gdLst>
                <a:gd name="T0" fmla="*/ 0 w 72"/>
                <a:gd name="T1" fmla="*/ 57 h 111"/>
                <a:gd name="T2" fmla="*/ 4 w 72"/>
                <a:gd name="T3" fmla="*/ 50 h 111"/>
                <a:gd name="T4" fmla="*/ 19 w 72"/>
                <a:gd name="T5" fmla="*/ 35 h 111"/>
                <a:gd name="T6" fmla="*/ 38 w 72"/>
                <a:gd name="T7" fmla="*/ 17 h 111"/>
                <a:gd name="T8" fmla="*/ 57 w 72"/>
                <a:gd name="T9" fmla="*/ 6 h 111"/>
                <a:gd name="T10" fmla="*/ 66 w 72"/>
                <a:gd name="T11" fmla="*/ 0 h 111"/>
                <a:gd name="T12" fmla="*/ 72 w 72"/>
                <a:gd name="T13" fmla="*/ 8 h 111"/>
                <a:gd name="T14" fmla="*/ 72 w 72"/>
                <a:gd name="T15" fmla="*/ 19 h 111"/>
                <a:gd name="T16" fmla="*/ 70 w 72"/>
                <a:gd name="T17" fmla="*/ 40 h 111"/>
                <a:gd name="T18" fmla="*/ 66 w 72"/>
                <a:gd name="T19" fmla="*/ 48 h 111"/>
                <a:gd name="T20" fmla="*/ 62 w 72"/>
                <a:gd name="T21" fmla="*/ 59 h 111"/>
                <a:gd name="T22" fmla="*/ 59 w 72"/>
                <a:gd name="T23" fmla="*/ 71 h 111"/>
                <a:gd name="T24" fmla="*/ 55 w 72"/>
                <a:gd name="T25" fmla="*/ 84 h 111"/>
                <a:gd name="T26" fmla="*/ 49 w 72"/>
                <a:gd name="T27" fmla="*/ 101 h 111"/>
                <a:gd name="T28" fmla="*/ 47 w 72"/>
                <a:gd name="T29" fmla="*/ 111 h 111"/>
                <a:gd name="T30" fmla="*/ 0 w 72"/>
                <a:gd name="T31" fmla="*/ 57 h 111"/>
                <a:gd name="T32" fmla="*/ 0 w 72"/>
                <a:gd name="T3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1">
                  <a:moveTo>
                    <a:pt x="0" y="57"/>
                  </a:moveTo>
                  <a:lnTo>
                    <a:pt x="4" y="50"/>
                  </a:lnTo>
                  <a:lnTo>
                    <a:pt x="19" y="35"/>
                  </a:lnTo>
                  <a:lnTo>
                    <a:pt x="38" y="17"/>
                  </a:lnTo>
                  <a:lnTo>
                    <a:pt x="57" y="6"/>
                  </a:lnTo>
                  <a:lnTo>
                    <a:pt x="66" y="0"/>
                  </a:lnTo>
                  <a:lnTo>
                    <a:pt x="72" y="8"/>
                  </a:lnTo>
                  <a:lnTo>
                    <a:pt x="72" y="19"/>
                  </a:lnTo>
                  <a:lnTo>
                    <a:pt x="70" y="40"/>
                  </a:lnTo>
                  <a:lnTo>
                    <a:pt x="66" y="48"/>
                  </a:lnTo>
                  <a:lnTo>
                    <a:pt x="62" y="59"/>
                  </a:lnTo>
                  <a:lnTo>
                    <a:pt x="59" y="71"/>
                  </a:lnTo>
                  <a:lnTo>
                    <a:pt x="55" y="84"/>
                  </a:lnTo>
                  <a:lnTo>
                    <a:pt x="49" y="101"/>
                  </a:lnTo>
                  <a:lnTo>
                    <a:pt x="47" y="111"/>
                  </a:lnTo>
                  <a:lnTo>
                    <a:pt x="0" y="57"/>
                  </a:lnTo>
                  <a:lnTo>
                    <a:pt x="0" y="5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4" name="Freeform 248">
              <a:extLst>
                <a:ext uri="{FF2B5EF4-FFF2-40B4-BE49-F238E27FC236}">
                  <a16:creationId xmlns:a16="http://schemas.microsoft.com/office/drawing/2014/main" id="{F3BC23E1-FF52-3C41-A7A6-CF18FD74947A}"/>
                </a:ext>
              </a:extLst>
            </p:cNvPr>
            <p:cNvSpPr>
              <a:spLocks/>
            </p:cNvSpPr>
            <p:nvPr/>
          </p:nvSpPr>
          <p:spPr bwMode="auto">
            <a:xfrm>
              <a:off x="4142" y="2821"/>
              <a:ext cx="180" cy="136"/>
            </a:xfrm>
            <a:custGeom>
              <a:avLst/>
              <a:gdLst>
                <a:gd name="T0" fmla="*/ 68 w 359"/>
                <a:gd name="T1" fmla="*/ 2 h 274"/>
                <a:gd name="T2" fmla="*/ 67 w 359"/>
                <a:gd name="T3" fmla="*/ 19 h 274"/>
                <a:gd name="T4" fmla="*/ 65 w 359"/>
                <a:gd name="T5" fmla="*/ 44 h 274"/>
                <a:gd name="T6" fmla="*/ 61 w 359"/>
                <a:gd name="T7" fmla="*/ 65 h 274"/>
                <a:gd name="T8" fmla="*/ 59 w 359"/>
                <a:gd name="T9" fmla="*/ 88 h 274"/>
                <a:gd name="T10" fmla="*/ 55 w 359"/>
                <a:gd name="T11" fmla="*/ 112 h 274"/>
                <a:gd name="T12" fmla="*/ 48 w 359"/>
                <a:gd name="T13" fmla="*/ 137 h 274"/>
                <a:gd name="T14" fmla="*/ 40 w 359"/>
                <a:gd name="T15" fmla="*/ 164 h 274"/>
                <a:gd name="T16" fmla="*/ 30 w 359"/>
                <a:gd name="T17" fmla="*/ 188 h 274"/>
                <a:gd name="T18" fmla="*/ 23 w 359"/>
                <a:gd name="T19" fmla="*/ 211 h 274"/>
                <a:gd name="T20" fmla="*/ 0 w 359"/>
                <a:gd name="T21" fmla="*/ 274 h 274"/>
                <a:gd name="T22" fmla="*/ 30 w 359"/>
                <a:gd name="T23" fmla="*/ 221 h 274"/>
                <a:gd name="T24" fmla="*/ 49 w 359"/>
                <a:gd name="T25" fmla="*/ 202 h 274"/>
                <a:gd name="T26" fmla="*/ 72 w 359"/>
                <a:gd name="T27" fmla="*/ 186 h 274"/>
                <a:gd name="T28" fmla="*/ 103 w 359"/>
                <a:gd name="T29" fmla="*/ 175 h 274"/>
                <a:gd name="T30" fmla="*/ 137 w 359"/>
                <a:gd name="T31" fmla="*/ 166 h 274"/>
                <a:gd name="T32" fmla="*/ 173 w 359"/>
                <a:gd name="T33" fmla="*/ 166 h 274"/>
                <a:gd name="T34" fmla="*/ 213 w 359"/>
                <a:gd name="T35" fmla="*/ 166 h 274"/>
                <a:gd name="T36" fmla="*/ 253 w 359"/>
                <a:gd name="T37" fmla="*/ 171 h 274"/>
                <a:gd name="T38" fmla="*/ 289 w 359"/>
                <a:gd name="T39" fmla="*/ 177 h 274"/>
                <a:gd name="T40" fmla="*/ 319 w 359"/>
                <a:gd name="T41" fmla="*/ 183 h 274"/>
                <a:gd name="T42" fmla="*/ 359 w 359"/>
                <a:gd name="T43" fmla="*/ 194 h 274"/>
                <a:gd name="T44" fmla="*/ 304 w 359"/>
                <a:gd name="T45" fmla="*/ 164 h 274"/>
                <a:gd name="T46" fmla="*/ 281 w 359"/>
                <a:gd name="T47" fmla="*/ 150 h 274"/>
                <a:gd name="T48" fmla="*/ 257 w 359"/>
                <a:gd name="T49" fmla="*/ 135 h 274"/>
                <a:gd name="T50" fmla="*/ 230 w 359"/>
                <a:gd name="T51" fmla="*/ 120 h 274"/>
                <a:gd name="T52" fmla="*/ 203 w 359"/>
                <a:gd name="T53" fmla="*/ 101 h 274"/>
                <a:gd name="T54" fmla="*/ 177 w 359"/>
                <a:gd name="T55" fmla="*/ 82 h 274"/>
                <a:gd name="T56" fmla="*/ 152 w 359"/>
                <a:gd name="T57" fmla="*/ 61 h 274"/>
                <a:gd name="T58" fmla="*/ 127 w 359"/>
                <a:gd name="T59" fmla="*/ 44 h 274"/>
                <a:gd name="T60" fmla="*/ 106 w 359"/>
                <a:gd name="T61" fmla="*/ 27 h 274"/>
                <a:gd name="T62" fmla="*/ 87 w 359"/>
                <a:gd name="T63" fmla="*/ 13 h 274"/>
                <a:gd name="T64" fmla="*/ 72 w 359"/>
                <a:gd name="T65" fmla="*/ 2 h 274"/>
                <a:gd name="T66" fmla="*/ 70 w 359"/>
                <a:gd name="T6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 h="274">
                  <a:moveTo>
                    <a:pt x="70" y="0"/>
                  </a:moveTo>
                  <a:lnTo>
                    <a:pt x="68" y="2"/>
                  </a:lnTo>
                  <a:lnTo>
                    <a:pt x="68" y="10"/>
                  </a:lnTo>
                  <a:lnTo>
                    <a:pt x="67" y="19"/>
                  </a:lnTo>
                  <a:lnTo>
                    <a:pt x="67" y="36"/>
                  </a:lnTo>
                  <a:lnTo>
                    <a:pt x="65" y="44"/>
                  </a:lnTo>
                  <a:lnTo>
                    <a:pt x="63" y="53"/>
                  </a:lnTo>
                  <a:lnTo>
                    <a:pt x="61" y="65"/>
                  </a:lnTo>
                  <a:lnTo>
                    <a:pt x="61" y="76"/>
                  </a:lnTo>
                  <a:lnTo>
                    <a:pt x="59" y="88"/>
                  </a:lnTo>
                  <a:lnTo>
                    <a:pt x="57" y="99"/>
                  </a:lnTo>
                  <a:lnTo>
                    <a:pt x="55" y="112"/>
                  </a:lnTo>
                  <a:lnTo>
                    <a:pt x="53" y="126"/>
                  </a:lnTo>
                  <a:lnTo>
                    <a:pt x="48" y="137"/>
                  </a:lnTo>
                  <a:lnTo>
                    <a:pt x="44" y="150"/>
                  </a:lnTo>
                  <a:lnTo>
                    <a:pt x="40" y="164"/>
                  </a:lnTo>
                  <a:lnTo>
                    <a:pt x="36" y="177"/>
                  </a:lnTo>
                  <a:lnTo>
                    <a:pt x="30" y="188"/>
                  </a:lnTo>
                  <a:lnTo>
                    <a:pt x="27" y="200"/>
                  </a:lnTo>
                  <a:lnTo>
                    <a:pt x="23" y="211"/>
                  </a:lnTo>
                  <a:lnTo>
                    <a:pt x="19" y="224"/>
                  </a:lnTo>
                  <a:lnTo>
                    <a:pt x="0" y="274"/>
                  </a:lnTo>
                  <a:lnTo>
                    <a:pt x="25" y="230"/>
                  </a:lnTo>
                  <a:lnTo>
                    <a:pt x="30" y="221"/>
                  </a:lnTo>
                  <a:lnTo>
                    <a:pt x="40" y="211"/>
                  </a:lnTo>
                  <a:lnTo>
                    <a:pt x="49" y="202"/>
                  </a:lnTo>
                  <a:lnTo>
                    <a:pt x="61" y="196"/>
                  </a:lnTo>
                  <a:lnTo>
                    <a:pt x="72" y="186"/>
                  </a:lnTo>
                  <a:lnTo>
                    <a:pt x="87" y="181"/>
                  </a:lnTo>
                  <a:lnTo>
                    <a:pt x="103" y="175"/>
                  </a:lnTo>
                  <a:lnTo>
                    <a:pt x="120" y="171"/>
                  </a:lnTo>
                  <a:lnTo>
                    <a:pt x="137" y="166"/>
                  </a:lnTo>
                  <a:lnTo>
                    <a:pt x="154" y="166"/>
                  </a:lnTo>
                  <a:lnTo>
                    <a:pt x="173" y="166"/>
                  </a:lnTo>
                  <a:lnTo>
                    <a:pt x="194" y="166"/>
                  </a:lnTo>
                  <a:lnTo>
                    <a:pt x="213" y="166"/>
                  </a:lnTo>
                  <a:lnTo>
                    <a:pt x="234" y="169"/>
                  </a:lnTo>
                  <a:lnTo>
                    <a:pt x="253" y="171"/>
                  </a:lnTo>
                  <a:lnTo>
                    <a:pt x="274" y="175"/>
                  </a:lnTo>
                  <a:lnTo>
                    <a:pt x="289" y="177"/>
                  </a:lnTo>
                  <a:lnTo>
                    <a:pt x="306" y="181"/>
                  </a:lnTo>
                  <a:lnTo>
                    <a:pt x="319" y="183"/>
                  </a:lnTo>
                  <a:lnTo>
                    <a:pt x="333" y="186"/>
                  </a:lnTo>
                  <a:lnTo>
                    <a:pt x="359" y="194"/>
                  </a:lnTo>
                  <a:lnTo>
                    <a:pt x="316" y="171"/>
                  </a:lnTo>
                  <a:lnTo>
                    <a:pt x="304" y="164"/>
                  </a:lnTo>
                  <a:lnTo>
                    <a:pt x="293" y="158"/>
                  </a:lnTo>
                  <a:lnTo>
                    <a:pt x="281" y="150"/>
                  </a:lnTo>
                  <a:lnTo>
                    <a:pt x="270" y="145"/>
                  </a:lnTo>
                  <a:lnTo>
                    <a:pt x="257" y="135"/>
                  </a:lnTo>
                  <a:lnTo>
                    <a:pt x="243" y="128"/>
                  </a:lnTo>
                  <a:lnTo>
                    <a:pt x="230" y="120"/>
                  </a:lnTo>
                  <a:lnTo>
                    <a:pt x="219" y="112"/>
                  </a:lnTo>
                  <a:lnTo>
                    <a:pt x="203" y="101"/>
                  </a:lnTo>
                  <a:lnTo>
                    <a:pt x="190" y="91"/>
                  </a:lnTo>
                  <a:lnTo>
                    <a:pt x="177" y="82"/>
                  </a:lnTo>
                  <a:lnTo>
                    <a:pt x="165" y="72"/>
                  </a:lnTo>
                  <a:lnTo>
                    <a:pt x="152" y="61"/>
                  </a:lnTo>
                  <a:lnTo>
                    <a:pt x="139" y="53"/>
                  </a:lnTo>
                  <a:lnTo>
                    <a:pt x="127" y="44"/>
                  </a:lnTo>
                  <a:lnTo>
                    <a:pt x="118" y="36"/>
                  </a:lnTo>
                  <a:lnTo>
                    <a:pt x="106" y="27"/>
                  </a:lnTo>
                  <a:lnTo>
                    <a:pt x="97" y="19"/>
                  </a:lnTo>
                  <a:lnTo>
                    <a:pt x="87" y="13"/>
                  </a:lnTo>
                  <a:lnTo>
                    <a:pt x="82" y="10"/>
                  </a:lnTo>
                  <a:lnTo>
                    <a:pt x="72" y="2"/>
                  </a:lnTo>
                  <a:lnTo>
                    <a:pt x="70" y="0"/>
                  </a:lnTo>
                  <a:lnTo>
                    <a:pt x="70" y="0"/>
                  </a:lnTo>
                  <a:close/>
                </a:path>
              </a:pathLst>
            </a:custGeom>
            <a:solidFill>
              <a:srgbClr val="BDCA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5" name="Freeform 249">
              <a:extLst>
                <a:ext uri="{FF2B5EF4-FFF2-40B4-BE49-F238E27FC236}">
                  <a16:creationId xmlns:a16="http://schemas.microsoft.com/office/drawing/2014/main" id="{F08C8950-628F-8740-B465-770DADD28253}"/>
                </a:ext>
              </a:extLst>
            </p:cNvPr>
            <p:cNvSpPr>
              <a:spLocks/>
            </p:cNvSpPr>
            <p:nvPr/>
          </p:nvSpPr>
          <p:spPr bwMode="auto">
            <a:xfrm>
              <a:off x="3330" y="2261"/>
              <a:ext cx="57" cy="98"/>
            </a:xfrm>
            <a:custGeom>
              <a:avLst/>
              <a:gdLst>
                <a:gd name="T0" fmla="*/ 93 w 114"/>
                <a:gd name="T1" fmla="*/ 137 h 196"/>
                <a:gd name="T2" fmla="*/ 93 w 114"/>
                <a:gd name="T3" fmla="*/ 133 h 196"/>
                <a:gd name="T4" fmla="*/ 95 w 114"/>
                <a:gd name="T5" fmla="*/ 126 h 196"/>
                <a:gd name="T6" fmla="*/ 97 w 114"/>
                <a:gd name="T7" fmla="*/ 113 h 196"/>
                <a:gd name="T8" fmla="*/ 100 w 114"/>
                <a:gd name="T9" fmla="*/ 99 h 196"/>
                <a:gd name="T10" fmla="*/ 104 w 114"/>
                <a:gd name="T11" fmla="*/ 82 h 196"/>
                <a:gd name="T12" fmla="*/ 108 w 114"/>
                <a:gd name="T13" fmla="*/ 65 h 196"/>
                <a:gd name="T14" fmla="*/ 110 w 114"/>
                <a:gd name="T15" fmla="*/ 48 h 196"/>
                <a:gd name="T16" fmla="*/ 114 w 114"/>
                <a:gd name="T17" fmla="*/ 35 h 196"/>
                <a:gd name="T18" fmla="*/ 112 w 114"/>
                <a:gd name="T19" fmla="*/ 21 h 196"/>
                <a:gd name="T20" fmla="*/ 112 w 114"/>
                <a:gd name="T21" fmla="*/ 12 h 196"/>
                <a:gd name="T22" fmla="*/ 108 w 114"/>
                <a:gd name="T23" fmla="*/ 6 h 196"/>
                <a:gd name="T24" fmla="*/ 106 w 114"/>
                <a:gd name="T25" fmla="*/ 2 h 196"/>
                <a:gd name="T26" fmla="*/ 97 w 114"/>
                <a:gd name="T27" fmla="*/ 0 h 196"/>
                <a:gd name="T28" fmla="*/ 87 w 114"/>
                <a:gd name="T29" fmla="*/ 8 h 196"/>
                <a:gd name="T30" fmla="*/ 72 w 114"/>
                <a:gd name="T31" fmla="*/ 21 h 196"/>
                <a:gd name="T32" fmla="*/ 57 w 114"/>
                <a:gd name="T33" fmla="*/ 40 h 196"/>
                <a:gd name="T34" fmla="*/ 49 w 114"/>
                <a:gd name="T35" fmla="*/ 50 h 196"/>
                <a:gd name="T36" fmla="*/ 42 w 114"/>
                <a:gd name="T37" fmla="*/ 61 h 196"/>
                <a:gd name="T38" fmla="*/ 34 w 114"/>
                <a:gd name="T39" fmla="*/ 73 h 196"/>
                <a:gd name="T40" fmla="*/ 28 w 114"/>
                <a:gd name="T41" fmla="*/ 86 h 196"/>
                <a:gd name="T42" fmla="*/ 21 w 114"/>
                <a:gd name="T43" fmla="*/ 95 h 196"/>
                <a:gd name="T44" fmla="*/ 15 w 114"/>
                <a:gd name="T45" fmla="*/ 107 h 196"/>
                <a:gd name="T46" fmla="*/ 9 w 114"/>
                <a:gd name="T47" fmla="*/ 116 h 196"/>
                <a:gd name="T48" fmla="*/ 7 w 114"/>
                <a:gd name="T49" fmla="*/ 128 h 196"/>
                <a:gd name="T50" fmla="*/ 2 w 114"/>
                <a:gd name="T51" fmla="*/ 137 h 196"/>
                <a:gd name="T52" fmla="*/ 2 w 114"/>
                <a:gd name="T53" fmla="*/ 147 h 196"/>
                <a:gd name="T54" fmla="*/ 0 w 114"/>
                <a:gd name="T55" fmla="*/ 156 h 196"/>
                <a:gd name="T56" fmla="*/ 2 w 114"/>
                <a:gd name="T57" fmla="*/ 166 h 196"/>
                <a:gd name="T58" fmla="*/ 5 w 114"/>
                <a:gd name="T59" fmla="*/ 177 h 196"/>
                <a:gd name="T60" fmla="*/ 13 w 114"/>
                <a:gd name="T61" fmla="*/ 187 h 196"/>
                <a:gd name="T62" fmla="*/ 19 w 114"/>
                <a:gd name="T63" fmla="*/ 192 h 196"/>
                <a:gd name="T64" fmla="*/ 23 w 114"/>
                <a:gd name="T65" fmla="*/ 196 h 196"/>
                <a:gd name="T66" fmla="*/ 51 w 114"/>
                <a:gd name="T67" fmla="*/ 183 h 196"/>
                <a:gd name="T68" fmla="*/ 53 w 114"/>
                <a:gd name="T69" fmla="*/ 126 h 196"/>
                <a:gd name="T70" fmla="*/ 93 w 114"/>
                <a:gd name="T71" fmla="*/ 137 h 196"/>
                <a:gd name="T72" fmla="*/ 93 w 114"/>
                <a:gd name="T73" fmla="*/ 13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96">
                  <a:moveTo>
                    <a:pt x="93" y="137"/>
                  </a:moveTo>
                  <a:lnTo>
                    <a:pt x="93" y="133"/>
                  </a:lnTo>
                  <a:lnTo>
                    <a:pt x="95" y="126"/>
                  </a:lnTo>
                  <a:lnTo>
                    <a:pt x="97" y="113"/>
                  </a:lnTo>
                  <a:lnTo>
                    <a:pt x="100" y="99"/>
                  </a:lnTo>
                  <a:lnTo>
                    <a:pt x="104" y="82"/>
                  </a:lnTo>
                  <a:lnTo>
                    <a:pt x="108" y="65"/>
                  </a:lnTo>
                  <a:lnTo>
                    <a:pt x="110" y="48"/>
                  </a:lnTo>
                  <a:lnTo>
                    <a:pt x="114" y="35"/>
                  </a:lnTo>
                  <a:lnTo>
                    <a:pt x="112" y="21"/>
                  </a:lnTo>
                  <a:lnTo>
                    <a:pt x="112" y="12"/>
                  </a:lnTo>
                  <a:lnTo>
                    <a:pt x="108" y="6"/>
                  </a:lnTo>
                  <a:lnTo>
                    <a:pt x="106" y="2"/>
                  </a:lnTo>
                  <a:lnTo>
                    <a:pt x="97" y="0"/>
                  </a:lnTo>
                  <a:lnTo>
                    <a:pt x="87" y="8"/>
                  </a:lnTo>
                  <a:lnTo>
                    <a:pt x="72" y="21"/>
                  </a:lnTo>
                  <a:lnTo>
                    <a:pt x="57" y="40"/>
                  </a:lnTo>
                  <a:lnTo>
                    <a:pt x="49" y="50"/>
                  </a:lnTo>
                  <a:lnTo>
                    <a:pt x="42" y="61"/>
                  </a:lnTo>
                  <a:lnTo>
                    <a:pt x="34" y="73"/>
                  </a:lnTo>
                  <a:lnTo>
                    <a:pt x="28" y="86"/>
                  </a:lnTo>
                  <a:lnTo>
                    <a:pt x="21" y="95"/>
                  </a:lnTo>
                  <a:lnTo>
                    <a:pt x="15" y="107"/>
                  </a:lnTo>
                  <a:lnTo>
                    <a:pt x="9" y="116"/>
                  </a:lnTo>
                  <a:lnTo>
                    <a:pt x="7" y="128"/>
                  </a:lnTo>
                  <a:lnTo>
                    <a:pt x="2" y="137"/>
                  </a:lnTo>
                  <a:lnTo>
                    <a:pt x="2" y="147"/>
                  </a:lnTo>
                  <a:lnTo>
                    <a:pt x="0" y="156"/>
                  </a:lnTo>
                  <a:lnTo>
                    <a:pt x="2" y="166"/>
                  </a:lnTo>
                  <a:lnTo>
                    <a:pt x="5" y="177"/>
                  </a:lnTo>
                  <a:lnTo>
                    <a:pt x="13" y="187"/>
                  </a:lnTo>
                  <a:lnTo>
                    <a:pt x="19" y="192"/>
                  </a:lnTo>
                  <a:lnTo>
                    <a:pt x="23" y="196"/>
                  </a:lnTo>
                  <a:lnTo>
                    <a:pt x="51" y="183"/>
                  </a:lnTo>
                  <a:lnTo>
                    <a:pt x="53" y="126"/>
                  </a:lnTo>
                  <a:lnTo>
                    <a:pt x="93" y="137"/>
                  </a:lnTo>
                  <a:lnTo>
                    <a:pt x="93" y="137"/>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6" name="Freeform 250">
              <a:extLst>
                <a:ext uri="{FF2B5EF4-FFF2-40B4-BE49-F238E27FC236}">
                  <a16:creationId xmlns:a16="http://schemas.microsoft.com/office/drawing/2014/main" id="{7246639C-95AF-A34A-B985-26EBBC43F131}"/>
                </a:ext>
              </a:extLst>
            </p:cNvPr>
            <p:cNvSpPr>
              <a:spLocks/>
            </p:cNvSpPr>
            <p:nvPr/>
          </p:nvSpPr>
          <p:spPr bwMode="auto">
            <a:xfrm>
              <a:off x="3408" y="2287"/>
              <a:ext cx="29" cy="54"/>
            </a:xfrm>
            <a:custGeom>
              <a:avLst/>
              <a:gdLst>
                <a:gd name="T0" fmla="*/ 0 w 57"/>
                <a:gd name="T1" fmla="*/ 43 h 108"/>
                <a:gd name="T2" fmla="*/ 3 w 57"/>
                <a:gd name="T3" fmla="*/ 36 h 108"/>
                <a:gd name="T4" fmla="*/ 15 w 57"/>
                <a:gd name="T5" fmla="*/ 22 h 108"/>
                <a:gd name="T6" fmla="*/ 30 w 57"/>
                <a:gd name="T7" fmla="*/ 7 h 108"/>
                <a:gd name="T8" fmla="*/ 45 w 57"/>
                <a:gd name="T9" fmla="*/ 0 h 108"/>
                <a:gd name="T10" fmla="*/ 53 w 57"/>
                <a:gd name="T11" fmla="*/ 3 h 108"/>
                <a:gd name="T12" fmla="*/ 57 w 57"/>
                <a:gd name="T13" fmla="*/ 19 h 108"/>
                <a:gd name="T14" fmla="*/ 57 w 57"/>
                <a:gd name="T15" fmla="*/ 28 h 108"/>
                <a:gd name="T16" fmla="*/ 57 w 57"/>
                <a:gd name="T17" fmla="*/ 40 h 108"/>
                <a:gd name="T18" fmla="*/ 53 w 57"/>
                <a:gd name="T19" fmla="*/ 49 h 108"/>
                <a:gd name="T20" fmla="*/ 49 w 57"/>
                <a:gd name="T21" fmla="*/ 60 h 108"/>
                <a:gd name="T22" fmla="*/ 38 w 57"/>
                <a:gd name="T23" fmla="*/ 78 h 108"/>
                <a:gd name="T24" fmla="*/ 24 w 57"/>
                <a:gd name="T25" fmla="*/ 95 h 108"/>
                <a:gd name="T26" fmla="*/ 13 w 57"/>
                <a:gd name="T27" fmla="*/ 104 h 108"/>
                <a:gd name="T28" fmla="*/ 9 w 57"/>
                <a:gd name="T29" fmla="*/ 108 h 108"/>
                <a:gd name="T30" fmla="*/ 0 w 57"/>
                <a:gd name="T31" fmla="*/ 43 h 108"/>
                <a:gd name="T32" fmla="*/ 0 w 57"/>
                <a:gd name="T33" fmla="*/ 4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08">
                  <a:moveTo>
                    <a:pt x="0" y="43"/>
                  </a:moveTo>
                  <a:lnTo>
                    <a:pt x="3" y="36"/>
                  </a:lnTo>
                  <a:lnTo>
                    <a:pt x="15" y="22"/>
                  </a:lnTo>
                  <a:lnTo>
                    <a:pt x="30" y="7"/>
                  </a:lnTo>
                  <a:lnTo>
                    <a:pt x="45" y="0"/>
                  </a:lnTo>
                  <a:lnTo>
                    <a:pt x="53" y="3"/>
                  </a:lnTo>
                  <a:lnTo>
                    <a:pt x="57" y="19"/>
                  </a:lnTo>
                  <a:lnTo>
                    <a:pt x="57" y="28"/>
                  </a:lnTo>
                  <a:lnTo>
                    <a:pt x="57" y="40"/>
                  </a:lnTo>
                  <a:lnTo>
                    <a:pt x="53" y="49"/>
                  </a:lnTo>
                  <a:lnTo>
                    <a:pt x="49" y="60"/>
                  </a:lnTo>
                  <a:lnTo>
                    <a:pt x="38" y="78"/>
                  </a:lnTo>
                  <a:lnTo>
                    <a:pt x="24" y="95"/>
                  </a:lnTo>
                  <a:lnTo>
                    <a:pt x="13" y="104"/>
                  </a:lnTo>
                  <a:lnTo>
                    <a:pt x="9" y="108"/>
                  </a:lnTo>
                  <a:lnTo>
                    <a:pt x="0" y="43"/>
                  </a:lnTo>
                  <a:lnTo>
                    <a:pt x="0" y="43"/>
                  </a:lnTo>
                  <a:close/>
                </a:path>
              </a:pathLst>
            </a:custGeom>
            <a:solidFill>
              <a:srgbClr val="A0E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7" name="Freeform 251">
              <a:extLst>
                <a:ext uri="{FF2B5EF4-FFF2-40B4-BE49-F238E27FC236}">
                  <a16:creationId xmlns:a16="http://schemas.microsoft.com/office/drawing/2014/main" id="{57D5BE4F-AE79-134B-B7B6-7AF41FF4DB9E}"/>
                </a:ext>
              </a:extLst>
            </p:cNvPr>
            <p:cNvSpPr>
              <a:spLocks/>
            </p:cNvSpPr>
            <p:nvPr/>
          </p:nvSpPr>
          <p:spPr bwMode="auto">
            <a:xfrm>
              <a:off x="3327" y="2258"/>
              <a:ext cx="69" cy="101"/>
            </a:xfrm>
            <a:custGeom>
              <a:avLst/>
              <a:gdLst>
                <a:gd name="T0" fmla="*/ 99 w 139"/>
                <a:gd name="T1" fmla="*/ 154 h 201"/>
                <a:gd name="T2" fmla="*/ 99 w 139"/>
                <a:gd name="T3" fmla="*/ 150 h 201"/>
                <a:gd name="T4" fmla="*/ 103 w 139"/>
                <a:gd name="T5" fmla="*/ 142 h 201"/>
                <a:gd name="T6" fmla="*/ 108 w 139"/>
                <a:gd name="T7" fmla="*/ 129 h 201"/>
                <a:gd name="T8" fmla="*/ 116 w 139"/>
                <a:gd name="T9" fmla="*/ 116 h 201"/>
                <a:gd name="T10" fmla="*/ 122 w 139"/>
                <a:gd name="T11" fmla="*/ 99 h 201"/>
                <a:gd name="T12" fmla="*/ 129 w 139"/>
                <a:gd name="T13" fmla="*/ 81 h 201"/>
                <a:gd name="T14" fmla="*/ 133 w 139"/>
                <a:gd name="T15" fmla="*/ 64 h 201"/>
                <a:gd name="T16" fmla="*/ 139 w 139"/>
                <a:gd name="T17" fmla="*/ 51 h 201"/>
                <a:gd name="T18" fmla="*/ 137 w 139"/>
                <a:gd name="T19" fmla="*/ 36 h 201"/>
                <a:gd name="T20" fmla="*/ 135 w 139"/>
                <a:gd name="T21" fmla="*/ 24 h 201"/>
                <a:gd name="T22" fmla="*/ 129 w 139"/>
                <a:gd name="T23" fmla="*/ 15 h 201"/>
                <a:gd name="T24" fmla="*/ 126 w 139"/>
                <a:gd name="T25" fmla="*/ 9 h 201"/>
                <a:gd name="T26" fmla="*/ 110 w 139"/>
                <a:gd name="T27" fmla="*/ 0 h 201"/>
                <a:gd name="T28" fmla="*/ 95 w 139"/>
                <a:gd name="T29" fmla="*/ 2 h 201"/>
                <a:gd name="T30" fmla="*/ 76 w 139"/>
                <a:gd name="T31" fmla="*/ 7 h 201"/>
                <a:gd name="T32" fmla="*/ 59 w 139"/>
                <a:gd name="T33" fmla="*/ 24 h 201"/>
                <a:gd name="T34" fmla="*/ 50 w 139"/>
                <a:gd name="T35" fmla="*/ 32 h 201"/>
                <a:gd name="T36" fmla="*/ 42 w 139"/>
                <a:gd name="T37" fmla="*/ 45 h 201"/>
                <a:gd name="T38" fmla="*/ 32 w 139"/>
                <a:gd name="T39" fmla="*/ 57 h 201"/>
                <a:gd name="T40" fmla="*/ 27 w 139"/>
                <a:gd name="T41" fmla="*/ 74 h 201"/>
                <a:gd name="T42" fmla="*/ 19 w 139"/>
                <a:gd name="T43" fmla="*/ 89 h 201"/>
                <a:gd name="T44" fmla="*/ 12 w 139"/>
                <a:gd name="T45" fmla="*/ 106 h 201"/>
                <a:gd name="T46" fmla="*/ 6 w 139"/>
                <a:gd name="T47" fmla="*/ 123 h 201"/>
                <a:gd name="T48" fmla="*/ 4 w 139"/>
                <a:gd name="T49" fmla="*/ 140 h 201"/>
                <a:gd name="T50" fmla="*/ 0 w 139"/>
                <a:gd name="T51" fmla="*/ 156 h 201"/>
                <a:gd name="T52" fmla="*/ 0 w 139"/>
                <a:gd name="T53" fmla="*/ 171 h 201"/>
                <a:gd name="T54" fmla="*/ 2 w 139"/>
                <a:gd name="T55" fmla="*/ 182 h 201"/>
                <a:gd name="T56" fmla="*/ 8 w 139"/>
                <a:gd name="T57" fmla="*/ 194 h 201"/>
                <a:gd name="T58" fmla="*/ 19 w 139"/>
                <a:gd name="T59" fmla="*/ 201 h 201"/>
                <a:gd name="T60" fmla="*/ 36 w 139"/>
                <a:gd name="T61" fmla="*/ 199 h 201"/>
                <a:gd name="T62" fmla="*/ 51 w 139"/>
                <a:gd name="T63" fmla="*/ 195 h 201"/>
                <a:gd name="T64" fmla="*/ 59 w 139"/>
                <a:gd name="T65" fmla="*/ 194 h 201"/>
                <a:gd name="T66" fmla="*/ 51 w 139"/>
                <a:gd name="T67" fmla="*/ 192 h 201"/>
                <a:gd name="T68" fmla="*/ 38 w 139"/>
                <a:gd name="T69" fmla="*/ 192 h 201"/>
                <a:gd name="T70" fmla="*/ 31 w 139"/>
                <a:gd name="T71" fmla="*/ 188 h 201"/>
                <a:gd name="T72" fmla="*/ 25 w 139"/>
                <a:gd name="T73" fmla="*/ 184 h 201"/>
                <a:gd name="T74" fmla="*/ 19 w 139"/>
                <a:gd name="T75" fmla="*/ 176 h 201"/>
                <a:gd name="T76" fmla="*/ 19 w 139"/>
                <a:gd name="T77" fmla="*/ 167 h 201"/>
                <a:gd name="T78" fmla="*/ 19 w 139"/>
                <a:gd name="T79" fmla="*/ 150 h 201"/>
                <a:gd name="T80" fmla="*/ 25 w 139"/>
                <a:gd name="T81" fmla="*/ 135 h 201"/>
                <a:gd name="T82" fmla="*/ 32 w 139"/>
                <a:gd name="T83" fmla="*/ 116 h 201"/>
                <a:gd name="T84" fmla="*/ 42 w 139"/>
                <a:gd name="T85" fmla="*/ 99 h 201"/>
                <a:gd name="T86" fmla="*/ 51 w 139"/>
                <a:gd name="T87" fmla="*/ 80 h 201"/>
                <a:gd name="T88" fmla="*/ 63 w 139"/>
                <a:gd name="T89" fmla="*/ 62 h 201"/>
                <a:gd name="T90" fmla="*/ 72 w 139"/>
                <a:gd name="T91" fmla="*/ 49 h 201"/>
                <a:gd name="T92" fmla="*/ 84 w 139"/>
                <a:gd name="T93" fmla="*/ 40 h 201"/>
                <a:gd name="T94" fmla="*/ 97 w 139"/>
                <a:gd name="T95" fmla="*/ 28 h 201"/>
                <a:gd name="T96" fmla="*/ 105 w 139"/>
                <a:gd name="T97" fmla="*/ 32 h 201"/>
                <a:gd name="T98" fmla="*/ 105 w 139"/>
                <a:gd name="T99" fmla="*/ 38 h 201"/>
                <a:gd name="T100" fmla="*/ 105 w 139"/>
                <a:gd name="T101" fmla="*/ 47 h 201"/>
                <a:gd name="T102" fmla="*/ 105 w 139"/>
                <a:gd name="T103" fmla="*/ 57 h 201"/>
                <a:gd name="T104" fmla="*/ 105 w 139"/>
                <a:gd name="T105" fmla="*/ 70 h 201"/>
                <a:gd name="T106" fmla="*/ 103 w 139"/>
                <a:gd name="T107" fmla="*/ 81 h 201"/>
                <a:gd name="T108" fmla="*/ 101 w 139"/>
                <a:gd name="T109" fmla="*/ 97 h 201"/>
                <a:gd name="T110" fmla="*/ 99 w 139"/>
                <a:gd name="T111" fmla="*/ 110 h 201"/>
                <a:gd name="T112" fmla="*/ 99 w 139"/>
                <a:gd name="T113" fmla="*/ 123 h 201"/>
                <a:gd name="T114" fmla="*/ 99 w 139"/>
                <a:gd name="T115" fmla="*/ 133 h 201"/>
                <a:gd name="T116" fmla="*/ 99 w 139"/>
                <a:gd name="T117" fmla="*/ 144 h 201"/>
                <a:gd name="T118" fmla="*/ 99 w 139"/>
                <a:gd name="T119" fmla="*/ 150 h 201"/>
                <a:gd name="T120" fmla="*/ 99 w 139"/>
                <a:gd name="T121" fmla="*/ 154 h 201"/>
                <a:gd name="T122" fmla="*/ 99 w 139"/>
                <a:gd name="T123" fmla="*/ 15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201">
                  <a:moveTo>
                    <a:pt x="99" y="154"/>
                  </a:moveTo>
                  <a:lnTo>
                    <a:pt x="99" y="150"/>
                  </a:lnTo>
                  <a:lnTo>
                    <a:pt x="103" y="142"/>
                  </a:lnTo>
                  <a:lnTo>
                    <a:pt x="108" y="129"/>
                  </a:lnTo>
                  <a:lnTo>
                    <a:pt x="116" y="116"/>
                  </a:lnTo>
                  <a:lnTo>
                    <a:pt x="122" y="99"/>
                  </a:lnTo>
                  <a:lnTo>
                    <a:pt x="129" y="81"/>
                  </a:lnTo>
                  <a:lnTo>
                    <a:pt x="133" y="64"/>
                  </a:lnTo>
                  <a:lnTo>
                    <a:pt x="139" y="51"/>
                  </a:lnTo>
                  <a:lnTo>
                    <a:pt x="137" y="36"/>
                  </a:lnTo>
                  <a:lnTo>
                    <a:pt x="135" y="24"/>
                  </a:lnTo>
                  <a:lnTo>
                    <a:pt x="129" y="15"/>
                  </a:lnTo>
                  <a:lnTo>
                    <a:pt x="126" y="9"/>
                  </a:lnTo>
                  <a:lnTo>
                    <a:pt x="110" y="0"/>
                  </a:lnTo>
                  <a:lnTo>
                    <a:pt x="95" y="2"/>
                  </a:lnTo>
                  <a:lnTo>
                    <a:pt x="76" y="7"/>
                  </a:lnTo>
                  <a:lnTo>
                    <a:pt x="59" y="24"/>
                  </a:lnTo>
                  <a:lnTo>
                    <a:pt x="50" y="32"/>
                  </a:lnTo>
                  <a:lnTo>
                    <a:pt x="42" y="45"/>
                  </a:lnTo>
                  <a:lnTo>
                    <a:pt x="32" y="57"/>
                  </a:lnTo>
                  <a:lnTo>
                    <a:pt x="27" y="74"/>
                  </a:lnTo>
                  <a:lnTo>
                    <a:pt x="19" y="89"/>
                  </a:lnTo>
                  <a:lnTo>
                    <a:pt x="12" y="106"/>
                  </a:lnTo>
                  <a:lnTo>
                    <a:pt x="6" y="123"/>
                  </a:lnTo>
                  <a:lnTo>
                    <a:pt x="4" y="140"/>
                  </a:lnTo>
                  <a:lnTo>
                    <a:pt x="0" y="156"/>
                  </a:lnTo>
                  <a:lnTo>
                    <a:pt x="0" y="171"/>
                  </a:lnTo>
                  <a:lnTo>
                    <a:pt x="2" y="182"/>
                  </a:lnTo>
                  <a:lnTo>
                    <a:pt x="8" y="194"/>
                  </a:lnTo>
                  <a:lnTo>
                    <a:pt x="19" y="201"/>
                  </a:lnTo>
                  <a:lnTo>
                    <a:pt x="36" y="199"/>
                  </a:lnTo>
                  <a:lnTo>
                    <a:pt x="51" y="195"/>
                  </a:lnTo>
                  <a:lnTo>
                    <a:pt x="59" y="194"/>
                  </a:lnTo>
                  <a:lnTo>
                    <a:pt x="51" y="192"/>
                  </a:lnTo>
                  <a:lnTo>
                    <a:pt x="38" y="192"/>
                  </a:lnTo>
                  <a:lnTo>
                    <a:pt x="31" y="188"/>
                  </a:lnTo>
                  <a:lnTo>
                    <a:pt x="25" y="184"/>
                  </a:lnTo>
                  <a:lnTo>
                    <a:pt x="19" y="176"/>
                  </a:lnTo>
                  <a:lnTo>
                    <a:pt x="19" y="167"/>
                  </a:lnTo>
                  <a:lnTo>
                    <a:pt x="19" y="150"/>
                  </a:lnTo>
                  <a:lnTo>
                    <a:pt x="25" y="135"/>
                  </a:lnTo>
                  <a:lnTo>
                    <a:pt x="32" y="116"/>
                  </a:lnTo>
                  <a:lnTo>
                    <a:pt x="42" y="99"/>
                  </a:lnTo>
                  <a:lnTo>
                    <a:pt x="51" y="80"/>
                  </a:lnTo>
                  <a:lnTo>
                    <a:pt x="63" y="62"/>
                  </a:lnTo>
                  <a:lnTo>
                    <a:pt x="72" y="49"/>
                  </a:lnTo>
                  <a:lnTo>
                    <a:pt x="84" y="40"/>
                  </a:lnTo>
                  <a:lnTo>
                    <a:pt x="97" y="28"/>
                  </a:lnTo>
                  <a:lnTo>
                    <a:pt x="105" y="32"/>
                  </a:lnTo>
                  <a:lnTo>
                    <a:pt x="105" y="38"/>
                  </a:lnTo>
                  <a:lnTo>
                    <a:pt x="105" y="47"/>
                  </a:lnTo>
                  <a:lnTo>
                    <a:pt x="105" y="57"/>
                  </a:lnTo>
                  <a:lnTo>
                    <a:pt x="105" y="70"/>
                  </a:lnTo>
                  <a:lnTo>
                    <a:pt x="103" y="81"/>
                  </a:lnTo>
                  <a:lnTo>
                    <a:pt x="101" y="97"/>
                  </a:lnTo>
                  <a:lnTo>
                    <a:pt x="99" y="110"/>
                  </a:lnTo>
                  <a:lnTo>
                    <a:pt x="99" y="123"/>
                  </a:lnTo>
                  <a:lnTo>
                    <a:pt x="99" y="133"/>
                  </a:lnTo>
                  <a:lnTo>
                    <a:pt x="99" y="144"/>
                  </a:lnTo>
                  <a:lnTo>
                    <a:pt x="99" y="150"/>
                  </a:lnTo>
                  <a:lnTo>
                    <a:pt x="99" y="154"/>
                  </a:lnTo>
                  <a:lnTo>
                    <a:pt x="99" y="15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8" name="Freeform 252">
              <a:extLst>
                <a:ext uri="{FF2B5EF4-FFF2-40B4-BE49-F238E27FC236}">
                  <a16:creationId xmlns:a16="http://schemas.microsoft.com/office/drawing/2014/main" id="{0F8E40CF-91C7-AE4C-9464-B0C138951488}"/>
                </a:ext>
              </a:extLst>
            </p:cNvPr>
            <p:cNvSpPr>
              <a:spLocks/>
            </p:cNvSpPr>
            <p:nvPr/>
          </p:nvSpPr>
          <p:spPr bwMode="auto">
            <a:xfrm>
              <a:off x="3407" y="2282"/>
              <a:ext cx="35" cy="68"/>
            </a:xfrm>
            <a:custGeom>
              <a:avLst/>
              <a:gdLst>
                <a:gd name="T0" fmla="*/ 4 w 68"/>
                <a:gd name="T1" fmla="*/ 44 h 137"/>
                <a:gd name="T2" fmla="*/ 0 w 68"/>
                <a:gd name="T3" fmla="*/ 55 h 137"/>
                <a:gd name="T4" fmla="*/ 13 w 68"/>
                <a:gd name="T5" fmla="*/ 44 h 137"/>
                <a:gd name="T6" fmla="*/ 26 w 68"/>
                <a:gd name="T7" fmla="*/ 33 h 137"/>
                <a:gd name="T8" fmla="*/ 40 w 68"/>
                <a:gd name="T9" fmla="*/ 27 h 137"/>
                <a:gd name="T10" fmla="*/ 45 w 68"/>
                <a:gd name="T11" fmla="*/ 29 h 137"/>
                <a:gd name="T12" fmla="*/ 45 w 68"/>
                <a:gd name="T13" fmla="*/ 40 h 137"/>
                <a:gd name="T14" fmla="*/ 42 w 68"/>
                <a:gd name="T15" fmla="*/ 59 h 137"/>
                <a:gd name="T16" fmla="*/ 36 w 68"/>
                <a:gd name="T17" fmla="*/ 74 h 137"/>
                <a:gd name="T18" fmla="*/ 23 w 68"/>
                <a:gd name="T19" fmla="*/ 90 h 137"/>
                <a:gd name="T20" fmla="*/ 15 w 68"/>
                <a:gd name="T21" fmla="*/ 101 h 137"/>
                <a:gd name="T22" fmla="*/ 7 w 68"/>
                <a:gd name="T23" fmla="*/ 109 h 137"/>
                <a:gd name="T24" fmla="*/ 5 w 68"/>
                <a:gd name="T25" fmla="*/ 112 h 137"/>
                <a:gd name="T26" fmla="*/ 5 w 68"/>
                <a:gd name="T27" fmla="*/ 137 h 137"/>
                <a:gd name="T28" fmla="*/ 11 w 68"/>
                <a:gd name="T29" fmla="*/ 131 h 137"/>
                <a:gd name="T30" fmla="*/ 26 w 68"/>
                <a:gd name="T31" fmla="*/ 120 h 137"/>
                <a:gd name="T32" fmla="*/ 36 w 68"/>
                <a:gd name="T33" fmla="*/ 110 h 137"/>
                <a:gd name="T34" fmla="*/ 45 w 68"/>
                <a:gd name="T35" fmla="*/ 101 h 137"/>
                <a:gd name="T36" fmla="*/ 53 w 68"/>
                <a:gd name="T37" fmla="*/ 91 h 137"/>
                <a:gd name="T38" fmla="*/ 61 w 68"/>
                <a:gd name="T39" fmla="*/ 78 h 137"/>
                <a:gd name="T40" fmla="*/ 66 w 68"/>
                <a:gd name="T41" fmla="*/ 63 h 137"/>
                <a:gd name="T42" fmla="*/ 66 w 68"/>
                <a:gd name="T43" fmla="*/ 52 h 137"/>
                <a:gd name="T44" fmla="*/ 68 w 68"/>
                <a:gd name="T45" fmla="*/ 42 h 137"/>
                <a:gd name="T46" fmla="*/ 68 w 68"/>
                <a:gd name="T47" fmla="*/ 27 h 137"/>
                <a:gd name="T48" fmla="*/ 66 w 68"/>
                <a:gd name="T49" fmla="*/ 15 h 137"/>
                <a:gd name="T50" fmla="*/ 61 w 68"/>
                <a:gd name="T51" fmla="*/ 8 h 137"/>
                <a:gd name="T52" fmla="*/ 57 w 68"/>
                <a:gd name="T53" fmla="*/ 2 h 137"/>
                <a:gd name="T54" fmla="*/ 51 w 68"/>
                <a:gd name="T55" fmla="*/ 0 h 137"/>
                <a:gd name="T56" fmla="*/ 38 w 68"/>
                <a:gd name="T57" fmla="*/ 4 h 137"/>
                <a:gd name="T58" fmla="*/ 23 w 68"/>
                <a:gd name="T59" fmla="*/ 15 h 137"/>
                <a:gd name="T60" fmla="*/ 15 w 68"/>
                <a:gd name="T61" fmla="*/ 27 h 137"/>
                <a:gd name="T62" fmla="*/ 9 w 68"/>
                <a:gd name="T63" fmla="*/ 34 h 137"/>
                <a:gd name="T64" fmla="*/ 4 w 68"/>
                <a:gd name="T65" fmla="*/ 44 h 137"/>
                <a:gd name="T66" fmla="*/ 4 w 68"/>
                <a:gd name="T67"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137">
                  <a:moveTo>
                    <a:pt x="4" y="44"/>
                  </a:moveTo>
                  <a:lnTo>
                    <a:pt x="0" y="55"/>
                  </a:lnTo>
                  <a:lnTo>
                    <a:pt x="13" y="44"/>
                  </a:lnTo>
                  <a:lnTo>
                    <a:pt x="26" y="33"/>
                  </a:lnTo>
                  <a:lnTo>
                    <a:pt x="40" y="27"/>
                  </a:lnTo>
                  <a:lnTo>
                    <a:pt x="45" y="29"/>
                  </a:lnTo>
                  <a:lnTo>
                    <a:pt x="45" y="40"/>
                  </a:lnTo>
                  <a:lnTo>
                    <a:pt x="42" y="59"/>
                  </a:lnTo>
                  <a:lnTo>
                    <a:pt x="36" y="74"/>
                  </a:lnTo>
                  <a:lnTo>
                    <a:pt x="23" y="90"/>
                  </a:lnTo>
                  <a:lnTo>
                    <a:pt x="15" y="101"/>
                  </a:lnTo>
                  <a:lnTo>
                    <a:pt x="7" y="109"/>
                  </a:lnTo>
                  <a:lnTo>
                    <a:pt x="5" y="112"/>
                  </a:lnTo>
                  <a:lnTo>
                    <a:pt x="5" y="137"/>
                  </a:lnTo>
                  <a:lnTo>
                    <a:pt x="11" y="131"/>
                  </a:lnTo>
                  <a:lnTo>
                    <a:pt x="26" y="120"/>
                  </a:lnTo>
                  <a:lnTo>
                    <a:pt x="36" y="110"/>
                  </a:lnTo>
                  <a:lnTo>
                    <a:pt x="45" y="101"/>
                  </a:lnTo>
                  <a:lnTo>
                    <a:pt x="53" y="91"/>
                  </a:lnTo>
                  <a:lnTo>
                    <a:pt x="61" y="78"/>
                  </a:lnTo>
                  <a:lnTo>
                    <a:pt x="66" y="63"/>
                  </a:lnTo>
                  <a:lnTo>
                    <a:pt x="66" y="52"/>
                  </a:lnTo>
                  <a:lnTo>
                    <a:pt x="68" y="42"/>
                  </a:lnTo>
                  <a:lnTo>
                    <a:pt x="68" y="27"/>
                  </a:lnTo>
                  <a:lnTo>
                    <a:pt x="66" y="15"/>
                  </a:lnTo>
                  <a:lnTo>
                    <a:pt x="61" y="8"/>
                  </a:lnTo>
                  <a:lnTo>
                    <a:pt x="57" y="2"/>
                  </a:lnTo>
                  <a:lnTo>
                    <a:pt x="51" y="0"/>
                  </a:lnTo>
                  <a:lnTo>
                    <a:pt x="38" y="4"/>
                  </a:lnTo>
                  <a:lnTo>
                    <a:pt x="23" y="15"/>
                  </a:lnTo>
                  <a:lnTo>
                    <a:pt x="15" y="27"/>
                  </a:lnTo>
                  <a:lnTo>
                    <a:pt x="9" y="34"/>
                  </a:lnTo>
                  <a:lnTo>
                    <a:pt x="4" y="44"/>
                  </a:lnTo>
                  <a:lnTo>
                    <a:pt x="4" y="4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09" name="Freeform 253">
              <a:extLst>
                <a:ext uri="{FF2B5EF4-FFF2-40B4-BE49-F238E27FC236}">
                  <a16:creationId xmlns:a16="http://schemas.microsoft.com/office/drawing/2014/main" id="{D093D762-AA32-1245-B868-D31512FBAA35}"/>
                </a:ext>
              </a:extLst>
            </p:cNvPr>
            <p:cNvSpPr>
              <a:spLocks/>
            </p:cNvSpPr>
            <p:nvPr/>
          </p:nvSpPr>
          <p:spPr bwMode="auto">
            <a:xfrm>
              <a:off x="3217" y="2170"/>
              <a:ext cx="148" cy="108"/>
            </a:xfrm>
            <a:custGeom>
              <a:avLst/>
              <a:gdLst>
                <a:gd name="T0" fmla="*/ 294 w 294"/>
                <a:gd name="T1" fmla="*/ 194 h 215"/>
                <a:gd name="T2" fmla="*/ 0 w 294"/>
                <a:gd name="T3" fmla="*/ 0 h 215"/>
                <a:gd name="T4" fmla="*/ 9 w 294"/>
                <a:gd name="T5" fmla="*/ 21 h 215"/>
                <a:gd name="T6" fmla="*/ 273 w 294"/>
                <a:gd name="T7" fmla="*/ 215 h 215"/>
                <a:gd name="T8" fmla="*/ 294 w 294"/>
                <a:gd name="T9" fmla="*/ 194 h 215"/>
                <a:gd name="T10" fmla="*/ 294 w 294"/>
                <a:gd name="T11" fmla="*/ 194 h 215"/>
              </a:gdLst>
              <a:ahLst/>
              <a:cxnLst>
                <a:cxn ang="0">
                  <a:pos x="T0" y="T1"/>
                </a:cxn>
                <a:cxn ang="0">
                  <a:pos x="T2" y="T3"/>
                </a:cxn>
                <a:cxn ang="0">
                  <a:pos x="T4" y="T5"/>
                </a:cxn>
                <a:cxn ang="0">
                  <a:pos x="T6" y="T7"/>
                </a:cxn>
                <a:cxn ang="0">
                  <a:pos x="T8" y="T9"/>
                </a:cxn>
                <a:cxn ang="0">
                  <a:pos x="T10" y="T11"/>
                </a:cxn>
              </a:cxnLst>
              <a:rect l="0" t="0" r="r" b="b"/>
              <a:pathLst>
                <a:path w="294" h="215">
                  <a:moveTo>
                    <a:pt x="294" y="194"/>
                  </a:moveTo>
                  <a:lnTo>
                    <a:pt x="0" y="0"/>
                  </a:lnTo>
                  <a:lnTo>
                    <a:pt x="9" y="21"/>
                  </a:lnTo>
                  <a:lnTo>
                    <a:pt x="273" y="215"/>
                  </a:lnTo>
                  <a:lnTo>
                    <a:pt x="294" y="194"/>
                  </a:lnTo>
                  <a:lnTo>
                    <a:pt x="294" y="1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0" name="Freeform 254">
              <a:extLst>
                <a:ext uri="{FF2B5EF4-FFF2-40B4-BE49-F238E27FC236}">
                  <a16:creationId xmlns:a16="http://schemas.microsoft.com/office/drawing/2014/main" id="{ED1E5889-CD0E-4B45-A3A0-81E022BE28FA}"/>
                </a:ext>
              </a:extLst>
            </p:cNvPr>
            <p:cNvSpPr>
              <a:spLocks/>
            </p:cNvSpPr>
            <p:nvPr/>
          </p:nvSpPr>
          <p:spPr bwMode="auto">
            <a:xfrm>
              <a:off x="3340" y="2306"/>
              <a:ext cx="36" cy="51"/>
            </a:xfrm>
            <a:custGeom>
              <a:avLst/>
              <a:gdLst>
                <a:gd name="T0" fmla="*/ 72 w 72"/>
                <a:gd name="T1" fmla="*/ 0 h 100"/>
                <a:gd name="T2" fmla="*/ 34 w 72"/>
                <a:gd name="T3" fmla="*/ 13 h 100"/>
                <a:gd name="T4" fmla="*/ 4 w 72"/>
                <a:gd name="T5" fmla="*/ 59 h 100"/>
                <a:gd name="T6" fmla="*/ 2 w 72"/>
                <a:gd name="T7" fmla="*/ 62 h 100"/>
                <a:gd name="T8" fmla="*/ 0 w 72"/>
                <a:gd name="T9" fmla="*/ 74 h 100"/>
                <a:gd name="T10" fmla="*/ 0 w 72"/>
                <a:gd name="T11" fmla="*/ 85 h 100"/>
                <a:gd name="T12" fmla="*/ 4 w 72"/>
                <a:gd name="T13" fmla="*/ 98 h 100"/>
                <a:gd name="T14" fmla="*/ 9 w 72"/>
                <a:gd name="T15" fmla="*/ 100 h 100"/>
                <a:gd name="T16" fmla="*/ 21 w 72"/>
                <a:gd name="T17" fmla="*/ 100 h 100"/>
                <a:gd name="T18" fmla="*/ 28 w 72"/>
                <a:gd name="T19" fmla="*/ 98 h 100"/>
                <a:gd name="T20" fmla="*/ 32 w 72"/>
                <a:gd name="T21" fmla="*/ 98 h 100"/>
                <a:gd name="T22" fmla="*/ 72 w 72"/>
                <a:gd name="T23" fmla="*/ 57 h 100"/>
                <a:gd name="T24" fmla="*/ 72 w 72"/>
                <a:gd name="T25" fmla="*/ 0 h 100"/>
                <a:gd name="T26" fmla="*/ 72 w 72"/>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0">
                  <a:moveTo>
                    <a:pt x="72" y="0"/>
                  </a:moveTo>
                  <a:lnTo>
                    <a:pt x="34" y="13"/>
                  </a:lnTo>
                  <a:lnTo>
                    <a:pt x="4" y="59"/>
                  </a:lnTo>
                  <a:lnTo>
                    <a:pt x="2" y="62"/>
                  </a:lnTo>
                  <a:lnTo>
                    <a:pt x="0" y="74"/>
                  </a:lnTo>
                  <a:lnTo>
                    <a:pt x="0" y="85"/>
                  </a:lnTo>
                  <a:lnTo>
                    <a:pt x="4" y="98"/>
                  </a:lnTo>
                  <a:lnTo>
                    <a:pt x="9" y="100"/>
                  </a:lnTo>
                  <a:lnTo>
                    <a:pt x="21" y="100"/>
                  </a:lnTo>
                  <a:lnTo>
                    <a:pt x="28" y="98"/>
                  </a:lnTo>
                  <a:lnTo>
                    <a:pt x="32" y="98"/>
                  </a:lnTo>
                  <a:lnTo>
                    <a:pt x="72" y="57"/>
                  </a:lnTo>
                  <a:lnTo>
                    <a:pt x="72" y="0"/>
                  </a:lnTo>
                  <a:lnTo>
                    <a:pt x="72" y="0"/>
                  </a:lnTo>
                  <a:close/>
                </a:path>
              </a:pathLst>
            </a:custGeom>
            <a:solidFill>
              <a:srgbClr val="BF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1" name="Freeform 255">
              <a:extLst>
                <a:ext uri="{FF2B5EF4-FFF2-40B4-BE49-F238E27FC236}">
                  <a16:creationId xmlns:a16="http://schemas.microsoft.com/office/drawing/2014/main" id="{F2E2D197-4E35-D948-B953-13D868747076}"/>
                </a:ext>
              </a:extLst>
            </p:cNvPr>
            <p:cNvSpPr>
              <a:spLocks/>
            </p:cNvSpPr>
            <p:nvPr/>
          </p:nvSpPr>
          <p:spPr bwMode="auto">
            <a:xfrm>
              <a:off x="2573" y="2420"/>
              <a:ext cx="968" cy="941"/>
            </a:xfrm>
            <a:custGeom>
              <a:avLst/>
              <a:gdLst>
                <a:gd name="T0" fmla="*/ 983 w 1937"/>
                <a:gd name="T1" fmla="*/ 1608 h 1882"/>
                <a:gd name="T2" fmla="*/ 846 w 1937"/>
                <a:gd name="T3" fmla="*/ 1572 h 1882"/>
                <a:gd name="T4" fmla="*/ 600 w 1937"/>
                <a:gd name="T5" fmla="*/ 1602 h 1882"/>
                <a:gd name="T6" fmla="*/ 486 w 1937"/>
                <a:gd name="T7" fmla="*/ 1599 h 1882"/>
                <a:gd name="T8" fmla="*/ 585 w 1937"/>
                <a:gd name="T9" fmla="*/ 1521 h 1882"/>
                <a:gd name="T10" fmla="*/ 745 w 1937"/>
                <a:gd name="T11" fmla="*/ 1439 h 1882"/>
                <a:gd name="T12" fmla="*/ 851 w 1937"/>
                <a:gd name="T13" fmla="*/ 1401 h 1882"/>
                <a:gd name="T14" fmla="*/ 825 w 1937"/>
                <a:gd name="T15" fmla="*/ 1334 h 1882"/>
                <a:gd name="T16" fmla="*/ 711 w 1937"/>
                <a:gd name="T17" fmla="*/ 1281 h 1882"/>
                <a:gd name="T18" fmla="*/ 580 w 1937"/>
                <a:gd name="T19" fmla="*/ 1291 h 1882"/>
                <a:gd name="T20" fmla="*/ 562 w 1937"/>
                <a:gd name="T21" fmla="*/ 1272 h 1882"/>
                <a:gd name="T22" fmla="*/ 690 w 1937"/>
                <a:gd name="T23" fmla="*/ 1197 h 1882"/>
                <a:gd name="T24" fmla="*/ 758 w 1937"/>
                <a:gd name="T25" fmla="*/ 1123 h 1882"/>
                <a:gd name="T26" fmla="*/ 675 w 1937"/>
                <a:gd name="T27" fmla="*/ 1087 h 1882"/>
                <a:gd name="T28" fmla="*/ 578 w 1937"/>
                <a:gd name="T29" fmla="*/ 1005 h 1882"/>
                <a:gd name="T30" fmla="*/ 614 w 1937"/>
                <a:gd name="T31" fmla="*/ 992 h 1882"/>
                <a:gd name="T32" fmla="*/ 762 w 1937"/>
                <a:gd name="T33" fmla="*/ 1034 h 1882"/>
                <a:gd name="T34" fmla="*/ 935 w 1937"/>
                <a:gd name="T35" fmla="*/ 1116 h 1882"/>
                <a:gd name="T36" fmla="*/ 1138 w 1937"/>
                <a:gd name="T37" fmla="*/ 1218 h 1882"/>
                <a:gd name="T38" fmla="*/ 1374 w 1937"/>
                <a:gd name="T39" fmla="*/ 1313 h 1882"/>
                <a:gd name="T40" fmla="*/ 1517 w 1937"/>
                <a:gd name="T41" fmla="*/ 1363 h 1882"/>
                <a:gd name="T42" fmla="*/ 1914 w 1937"/>
                <a:gd name="T43" fmla="*/ 1317 h 1882"/>
                <a:gd name="T44" fmla="*/ 1859 w 1937"/>
                <a:gd name="T45" fmla="*/ 1220 h 1882"/>
                <a:gd name="T46" fmla="*/ 1851 w 1937"/>
                <a:gd name="T47" fmla="*/ 1125 h 1882"/>
                <a:gd name="T48" fmla="*/ 1730 w 1937"/>
                <a:gd name="T49" fmla="*/ 998 h 1882"/>
                <a:gd name="T50" fmla="*/ 1640 w 1937"/>
                <a:gd name="T51" fmla="*/ 998 h 1882"/>
                <a:gd name="T52" fmla="*/ 1566 w 1937"/>
                <a:gd name="T53" fmla="*/ 1062 h 1882"/>
                <a:gd name="T54" fmla="*/ 1469 w 1937"/>
                <a:gd name="T55" fmla="*/ 939 h 1882"/>
                <a:gd name="T56" fmla="*/ 1363 w 1937"/>
                <a:gd name="T57" fmla="*/ 789 h 1882"/>
                <a:gd name="T58" fmla="*/ 1289 w 1937"/>
                <a:gd name="T59" fmla="*/ 741 h 1882"/>
                <a:gd name="T60" fmla="*/ 1287 w 1937"/>
                <a:gd name="T61" fmla="*/ 861 h 1882"/>
                <a:gd name="T62" fmla="*/ 1281 w 1937"/>
                <a:gd name="T63" fmla="*/ 1007 h 1882"/>
                <a:gd name="T64" fmla="*/ 1214 w 1937"/>
                <a:gd name="T65" fmla="*/ 994 h 1882"/>
                <a:gd name="T66" fmla="*/ 1085 w 1937"/>
                <a:gd name="T67" fmla="*/ 817 h 1882"/>
                <a:gd name="T68" fmla="*/ 937 w 1937"/>
                <a:gd name="T69" fmla="*/ 635 h 1882"/>
                <a:gd name="T70" fmla="*/ 794 w 1937"/>
                <a:gd name="T71" fmla="*/ 530 h 1882"/>
                <a:gd name="T72" fmla="*/ 652 w 1937"/>
                <a:gd name="T73" fmla="*/ 485 h 1882"/>
                <a:gd name="T74" fmla="*/ 534 w 1937"/>
                <a:gd name="T75" fmla="*/ 466 h 1882"/>
                <a:gd name="T76" fmla="*/ 498 w 1937"/>
                <a:gd name="T77" fmla="*/ 414 h 1882"/>
                <a:gd name="T78" fmla="*/ 446 w 1937"/>
                <a:gd name="T79" fmla="*/ 327 h 1882"/>
                <a:gd name="T80" fmla="*/ 448 w 1937"/>
                <a:gd name="T81" fmla="*/ 272 h 1882"/>
                <a:gd name="T82" fmla="*/ 536 w 1937"/>
                <a:gd name="T83" fmla="*/ 222 h 1882"/>
                <a:gd name="T84" fmla="*/ 673 w 1937"/>
                <a:gd name="T85" fmla="*/ 258 h 1882"/>
                <a:gd name="T86" fmla="*/ 756 w 1937"/>
                <a:gd name="T87" fmla="*/ 247 h 1882"/>
                <a:gd name="T88" fmla="*/ 842 w 1937"/>
                <a:gd name="T89" fmla="*/ 241 h 1882"/>
                <a:gd name="T90" fmla="*/ 922 w 1937"/>
                <a:gd name="T91" fmla="*/ 319 h 1882"/>
                <a:gd name="T92" fmla="*/ 996 w 1937"/>
                <a:gd name="T93" fmla="*/ 348 h 1882"/>
                <a:gd name="T94" fmla="*/ 1005 w 1937"/>
                <a:gd name="T95" fmla="*/ 205 h 1882"/>
                <a:gd name="T96" fmla="*/ 671 w 1937"/>
                <a:gd name="T97" fmla="*/ 83 h 1882"/>
                <a:gd name="T98" fmla="*/ 557 w 1937"/>
                <a:gd name="T99" fmla="*/ 146 h 1882"/>
                <a:gd name="T100" fmla="*/ 439 w 1937"/>
                <a:gd name="T101" fmla="*/ 201 h 1882"/>
                <a:gd name="T102" fmla="*/ 321 w 1937"/>
                <a:gd name="T103" fmla="*/ 260 h 1882"/>
                <a:gd name="T104" fmla="*/ 222 w 1937"/>
                <a:gd name="T105" fmla="*/ 393 h 1882"/>
                <a:gd name="T106" fmla="*/ 118 w 1937"/>
                <a:gd name="T107" fmla="*/ 572 h 1882"/>
                <a:gd name="T108" fmla="*/ 49 w 1937"/>
                <a:gd name="T109" fmla="*/ 707 h 1882"/>
                <a:gd name="T110" fmla="*/ 28 w 1937"/>
                <a:gd name="T111" fmla="*/ 812 h 1882"/>
                <a:gd name="T112" fmla="*/ 47 w 1937"/>
                <a:gd name="T113" fmla="*/ 935 h 1882"/>
                <a:gd name="T114" fmla="*/ 74 w 1937"/>
                <a:gd name="T115" fmla="*/ 1095 h 1882"/>
                <a:gd name="T116" fmla="*/ 63 w 1937"/>
                <a:gd name="T117" fmla="*/ 1287 h 1882"/>
                <a:gd name="T118" fmla="*/ 25 w 1937"/>
                <a:gd name="T119" fmla="*/ 1469 h 1882"/>
                <a:gd name="T120" fmla="*/ 0 w 1937"/>
                <a:gd name="T121" fmla="*/ 1589 h 1882"/>
                <a:gd name="T122" fmla="*/ 66 w 1937"/>
                <a:gd name="T123" fmla="*/ 1720 h 1882"/>
                <a:gd name="T124" fmla="*/ 158 w 1937"/>
                <a:gd name="T125" fmla="*/ 179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7" h="1882">
                  <a:moveTo>
                    <a:pt x="431" y="1853"/>
                  </a:moveTo>
                  <a:lnTo>
                    <a:pt x="861" y="1705"/>
                  </a:lnTo>
                  <a:lnTo>
                    <a:pt x="979" y="1671"/>
                  </a:lnTo>
                  <a:lnTo>
                    <a:pt x="979" y="1665"/>
                  </a:lnTo>
                  <a:lnTo>
                    <a:pt x="983" y="1656"/>
                  </a:lnTo>
                  <a:lnTo>
                    <a:pt x="986" y="1640"/>
                  </a:lnTo>
                  <a:lnTo>
                    <a:pt x="988" y="1625"/>
                  </a:lnTo>
                  <a:lnTo>
                    <a:pt x="983" y="1608"/>
                  </a:lnTo>
                  <a:lnTo>
                    <a:pt x="973" y="1593"/>
                  </a:lnTo>
                  <a:lnTo>
                    <a:pt x="964" y="1585"/>
                  </a:lnTo>
                  <a:lnTo>
                    <a:pt x="952" y="1580"/>
                  </a:lnTo>
                  <a:lnTo>
                    <a:pt x="937" y="1574"/>
                  </a:lnTo>
                  <a:lnTo>
                    <a:pt x="922" y="1574"/>
                  </a:lnTo>
                  <a:lnTo>
                    <a:pt x="899" y="1570"/>
                  </a:lnTo>
                  <a:lnTo>
                    <a:pt x="874" y="1572"/>
                  </a:lnTo>
                  <a:lnTo>
                    <a:pt x="846" y="1572"/>
                  </a:lnTo>
                  <a:lnTo>
                    <a:pt x="817" y="1576"/>
                  </a:lnTo>
                  <a:lnTo>
                    <a:pt x="785" y="1578"/>
                  </a:lnTo>
                  <a:lnTo>
                    <a:pt x="754" y="1581"/>
                  </a:lnTo>
                  <a:lnTo>
                    <a:pt x="722" y="1585"/>
                  </a:lnTo>
                  <a:lnTo>
                    <a:pt x="692" y="1591"/>
                  </a:lnTo>
                  <a:lnTo>
                    <a:pt x="659" y="1595"/>
                  </a:lnTo>
                  <a:lnTo>
                    <a:pt x="629" y="1599"/>
                  </a:lnTo>
                  <a:lnTo>
                    <a:pt x="600" y="1602"/>
                  </a:lnTo>
                  <a:lnTo>
                    <a:pt x="576" y="1608"/>
                  </a:lnTo>
                  <a:lnTo>
                    <a:pt x="551" y="1610"/>
                  </a:lnTo>
                  <a:lnTo>
                    <a:pt x="530" y="1612"/>
                  </a:lnTo>
                  <a:lnTo>
                    <a:pt x="513" y="1612"/>
                  </a:lnTo>
                  <a:lnTo>
                    <a:pt x="502" y="1614"/>
                  </a:lnTo>
                  <a:lnTo>
                    <a:pt x="492" y="1608"/>
                  </a:lnTo>
                  <a:lnTo>
                    <a:pt x="488" y="1604"/>
                  </a:lnTo>
                  <a:lnTo>
                    <a:pt x="486" y="1599"/>
                  </a:lnTo>
                  <a:lnTo>
                    <a:pt x="492" y="1593"/>
                  </a:lnTo>
                  <a:lnTo>
                    <a:pt x="496" y="1583"/>
                  </a:lnTo>
                  <a:lnTo>
                    <a:pt x="507" y="1574"/>
                  </a:lnTo>
                  <a:lnTo>
                    <a:pt x="517" y="1564"/>
                  </a:lnTo>
                  <a:lnTo>
                    <a:pt x="534" y="1555"/>
                  </a:lnTo>
                  <a:lnTo>
                    <a:pt x="549" y="1543"/>
                  </a:lnTo>
                  <a:lnTo>
                    <a:pt x="566" y="1532"/>
                  </a:lnTo>
                  <a:lnTo>
                    <a:pt x="585" y="1521"/>
                  </a:lnTo>
                  <a:lnTo>
                    <a:pt x="606" y="1509"/>
                  </a:lnTo>
                  <a:lnTo>
                    <a:pt x="627" y="1498"/>
                  </a:lnTo>
                  <a:lnTo>
                    <a:pt x="648" y="1486"/>
                  </a:lnTo>
                  <a:lnTo>
                    <a:pt x="669" y="1475"/>
                  </a:lnTo>
                  <a:lnTo>
                    <a:pt x="690" y="1467"/>
                  </a:lnTo>
                  <a:lnTo>
                    <a:pt x="709" y="1456"/>
                  </a:lnTo>
                  <a:lnTo>
                    <a:pt x="728" y="1448"/>
                  </a:lnTo>
                  <a:lnTo>
                    <a:pt x="745" y="1439"/>
                  </a:lnTo>
                  <a:lnTo>
                    <a:pt x="764" y="1433"/>
                  </a:lnTo>
                  <a:lnTo>
                    <a:pt x="779" y="1426"/>
                  </a:lnTo>
                  <a:lnTo>
                    <a:pt x="794" y="1420"/>
                  </a:lnTo>
                  <a:lnTo>
                    <a:pt x="808" y="1416"/>
                  </a:lnTo>
                  <a:lnTo>
                    <a:pt x="823" y="1412"/>
                  </a:lnTo>
                  <a:lnTo>
                    <a:pt x="832" y="1407"/>
                  </a:lnTo>
                  <a:lnTo>
                    <a:pt x="844" y="1405"/>
                  </a:lnTo>
                  <a:lnTo>
                    <a:pt x="851" y="1401"/>
                  </a:lnTo>
                  <a:lnTo>
                    <a:pt x="861" y="1399"/>
                  </a:lnTo>
                  <a:lnTo>
                    <a:pt x="870" y="1397"/>
                  </a:lnTo>
                  <a:lnTo>
                    <a:pt x="876" y="1397"/>
                  </a:lnTo>
                  <a:lnTo>
                    <a:pt x="872" y="1391"/>
                  </a:lnTo>
                  <a:lnTo>
                    <a:pt x="865" y="1380"/>
                  </a:lnTo>
                  <a:lnTo>
                    <a:pt x="851" y="1363"/>
                  </a:lnTo>
                  <a:lnTo>
                    <a:pt x="836" y="1346"/>
                  </a:lnTo>
                  <a:lnTo>
                    <a:pt x="825" y="1334"/>
                  </a:lnTo>
                  <a:lnTo>
                    <a:pt x="813" y="1325"/>
                  </a:lnTo>
                  <a:lnTo>
                    <a:pt x="802" y="1315"/>
                  </a:lnTo>
                  <a:lnTo>
                    <a:pt x="791" y="1308"/>
                  </a:lnTo>
                  <a:lnTo>
                    <a:pt x="775" y="1298"/>
                  </a:lnTo>
                  <a:lnTo>
                    <a:pt x="760" y="1293"/>
                  </a:lnTo>
                  <a:lnTo>
                    <a:pt x="745" y="1287"/>
                  </a:lnTo>
                  <a:lnTo>
                    <a:pt x="730" y="1285"/>
                  </a:lnTo>
                  <a:lnTo>
                    <a:pt x="711" y="1281"/>
                  </a:lnTo>
                  <a:lnTo>
                    <a:pt x="694" y="1281"/>
                  </a:lnTo>
                  <a:lnTo>
                    <a:pt x="676" y="1281"/>
                  </a:lnTo>
                  <a:lnTo>
                    <a:pt x="659" y="1283"/>
                  </a:lnTo>
                  <a:lnTo>
                    <a:pt x="642" y="1283"/>
                  </a:lnTo>
                  <a:lnTo>
                    <a:pt x="625" y="1285"/>
                  </a:lnTo>
                  <a:lnTo>
                    <a:pt x="608" y="1287"/>
                  </a:lnTo>
                  <a:lnTo>
                    <a:pt x="595" y="1291"/>
                  </a:lnTo>
                  <a:lnTo>
                    <a:pt x="580" y="1291"/>
                  </a:lnTo>
                  <a:lnTo>
                    <a:pt x="568" y="1293"/>
                  </a:lnTo>
                  <a:lnTo>
                    <a:pt x="557" y="1294"/>
                  </a:lnTo>
                  <a:lnTo>
                    <a:pt x="549" y="1296"/>
                  </a:lnTo>
                  <a:lnTo>
                    <a:pt x="540" y="1294"/>
                  </a:lnTo>
                  <a:lnTo>
                    <a:pt x="542" y="1291"/>
                  </a:lnTo>
                  <a:lnTo>
                    <a:pt x="545" y="1285"/>
                  </a:lnTo>
                  <a:lnTo>
                    <a:pt x="553" y="1279"/>
                  </a:lnTo>
                  <a:lnTo>
                    <a:pt x="562" y="1272"/>
                  </a:lnTo>
                  <a:lnTo>
                    <a:pt x="576" y="1266"/>
                  </a:lnTo>
                  <a:lnTo>
                    <a:pt x="587" y="1256"/>
                  </a:lnTo>
                  <a:lnTo>
                    <a:pt x="604" y="1247"/>
                  </a:lnTo>
                  <a:lnTo>
                    <a:pt x="621" y="1237"/>
                  </a:lnTo>
                  <a:lnTo>
                    <a:pt x="640" y="1230"/>
                  </a:lnTo>
                  <a:lnTo>
                    <a:pt x="656" y="1218"/>
                  </a:lnTo>
                  <a:lnTo>
                    <a:pt x="673" y="1209"/>
                  </a:lnTo>
                  <a:lnTo>
                    <a:pt x="690" y="1197"/>
                  </a:lnTo>
                  <a:lnTo>
                    <a:pt x="707" y="1188"/>
                  </a:lnTo>
                  <a:lnTo>
                    <a:pt x="720" y="1177"/>
                  </a:lnTo>
                  <a:lnTo>
                    <a:pt x="734" y="1169"/>
                  </a:lnTo>
                  <a:lnTo>
                    <a:pt x="745" y="1159"/>
                  </a:lnTo>
                  <a:lnTo>
                    <a:pt x="756" y="1154"/>
                  </a:lnTo>
                  <a:lnTo>
                    <a:pt x="766" y="1140"/>
                  </a:lnTo>
                  <a:lnTo>
                    <a:pt x="766" y="1131"/>
                  </a:lnTo>
                  <a:lnTo>
                    <a:pt x="758" y="1123"/>
                  </a:lnTo>
                  <a:lnTo>
                    <a:pt x="747" y="1118"/>
                  </a:lnTo>
                  <a:lnTo>
                    <a:pt x="737" y="1112"/>
                  </a:lnTo>
                  <a:lnTo>
                    <a:pt x="730" y="1110"/>
                  </a:lnTo>
                  <a:lnTo>
                    <a:pt x="718" y="1104"/>
                  </a:lnTo>
                  <a:lnTo>
                    <a:pt x="709" y="1102"/>
                  </a:lnTo>
                  <a:lnTo>
                    <a:pt x="697" y="1097"/>
                  </a:lnTo>
                  <a:lnTo>
                    <a:pt x="686" y="1093"/>
                  </a:lnTo>
                  <a:lnTo>
                    <a:pt x="675" y="1087"/>
                  </a:lnTo>
                  <a:lnTo>
                    <a:pt x="665" y="1083"/>
                  </a:lnTo>
                  <a:lnTo>
                    <a:pt x="654" y="1076"/>
                  </a:lnTo>
                  <a:lnTo>
                    <a:pt x="642" y="1068"/>
                  </a:lnTo>
                  <a:lnTo>
                    <a:pt x="631" y="1061"/>
                  </a:lnTo>
                  <a:lnTo>
                    <a:pt x="621" y="1053"/>
                  </a:lnTo>
                  <a:lnTo>
                    <a:pt x="604" y="1036"/>
                  </a:lnTo>
                  <a:lnTo>
                    <a:pt x="591" y="1023"/>
                  </a:lnTo>
                  <a:lnTo>
                    <a:pt x="578" y="1005"/>
                  </a:lnTo>
                  <a:lnTo>
                    <a:pt x="568" y="996"/>
                  </a:lnTo>
                  <a:lnTo>
                    <a:pt x="562" y="988"/>
                  </a:lnTo>
                  <a:lnTo>
                    <a:pt x="562" y="986"/>
                  </a:lnTo>
                  <a:lnTo>
                    <a:pt x="566" y="986"/>
                  </a:lnTo>
                  <a:lnTo>
                    <a:pt x="580" y="988"/>
                  </a:lnTo>
                  <a:lnTo>
                    <a:pt x="589" y="988"/>
                  </a:lnTo>
                  <a:lnTo>
                    <a:pt x="602" y="990"/>
                  </a:lnTo>
                  <a:lnTo>
                    <a:pt x="614" y="992"/>
                  </a:lnTo>
                  <a:lnTo>
                    <a:pt x="631" y="998"/>
                  </a:lnTo>
                  <a:lnTo>
                    <a:pt x="644" y="1000"/>
                  </a:lnTo>
                  <a:lnTo>
                    <a:pt x="663" y="1004"/>
                  </a:lnTo>
                  <a:lnTo>
                    <a:pt x="680" y="1009"/>
                  </a:lnTo>
                  <a:lnTo>
                    <a:pt x="701" y="1015"/>
                  </a:lnTo>
                  <a:lnTo>
                    <a:pt x="720" y="1021"/>
                  </a:lnTo>
                  <a:lnTo>
                    <a:pt x="741" y="1026"/>
                  </a:lnTo>
                  <a:lnTo>
                    <a:pt x="762" y="1034"/>
                  </a:lnTo>
                  <a:lnTo>
                    <a:pt x="785" y="1043"/>
                  </a:lnTo>
                  <a:lnTo>
                    <a:pt x="804" y="1051"/>
                  </a:lnTo>
                  <a:lnTo>
                    <a:pt x="825" y="1061"/>
                  </a:lnTo>
                  <a:lnTo>
                    <a:pt x="846" y="1070"/>
                  </a:lnTo>
                  <a:lnTo>
                    <a:pt x="868" y="1081"/>
                  </a:lnTo>
                  <a:lnTo>
                    <a:pt x="889" y="1093"/>
                  </a:lnTo>
                  <a:lnTo>
                    <a:pt x="912" y="1104"/>
                  </a:lnTo>
                  <a:lnTo>
                    <a:pt x="935" y="1116"/>
                  </a:lnTo>
                  <a:lnTo>
                    <a:pt x="960" y="1129"/>
                  </a:lnTo>
                  <a:lnTo>
                    <a:pt x="983" y="1140"/>
                  </a:lnTo>
                  <a:lnTo>
                    <a:pt x="1005" y="1154"/>
                  </a:lnTo>
                  <a:lnTo>
                    <a:pt x="1030" y="1167"/>
                  </a:lnTo>
                  <a:lnTo>
                    <a:pt x="1059" y="1180"/>
                  </a:lnTo>
                  <a:lnTo>
                    <a:pt x="1083" y="1192"/>
                  </a:lnTo>
                  <a:lnTo>
                    <a:pt x="1110" y="1207"/>
                  </a:lnTo>
                  <a:lnTo>
                    <a:pt x="1138" y="1218"/>
                  </a:lnTo>
                  <a:lnTo>
                    <a:pt x="1169" y="1234"/>
                  </a:lnTo>
                  <a:lnTo>
                    <a:pt x="1197" y="1245"/>
                  </a:lnTo>
                  <a:lnTo>
                    <a:pt x="1228" y="1256"/>
                  </a:lnTo>
                  <a:lnTo>
                    <a:pt x="1256" y="1268"/>
                  </a:lnTo>
                  <a:lnTo>
                    <a:pt x="1289" y="1281"/>
                  </a:lnTo>
                  <a:lnTo>
                    <a:pt x="1317" y="1293"/>
                  </a:lnTo>
                  <a:lnTo>
                    <a:pt x="1347" y="1304"/>
                  </a:lnTo>
                  <a:lnTo>
                    <a:pt x="1374" y="1313"/>
                  </a:lnTo>
                  <a:lnTo>
                    <a:pt x="1403" y="1325"/>
                  </a:lnTo>
                  <a:lnTo>
                    <a:pt x="1425" y="1332"/>
                  </a:lnTo>
                  <a:lnTo>
                    <a:pt x="1448" y="1340"/>
                  </a:lnTo>
                  <a:lnTo>
                    <a:pt x="1467" y="1346"/>
                  </a:lnTo>
                  <a:lnTo>
                    <a:pt x="1486" y="1353"/>
                  </a:lnTo>
                  <a:lnTo>
                    <a:pt x="1500" y="1357"/>
                  </a:lnTo>
                  <a:lnTo>
                    <a:pt x="1511" y="1361"/>
                  </a:lnTo>
                  <a:lnTo>
                    <a:pt x="1517" y="1363"/>
                  </a:lnTo>
                  <a:lnTo>
                    <a:pt x="1520" y="1365"/>
                  </a:lnTo>
                  <a:lnTo>
                    <a:pt x="1652" y="1507"/>
                  </a:lnTo>
                  <a:lnTo>
                    <a:pt x="1730" y="1437"/>
                  </a:lnTo>
                  <a:lnTo>
                    <a:pt x="1931" y="1477"/>
                  </a:lnTo>
                  <a:lnTo>
                    <a:pt x="1937" y="1346"/>
                  </a:lnTo>
                  <a:lnTo>
                    <a:pt x="1933" y="1342"/>
                  </a:lnTo>
                  <a:lnTo>
                    <a:pt x="1925" y="1332"/>
                  </a:lnTo>
                  <a:lnTo>
                    <a:pt x="1914" y="1317"/>
                  </a:lnTo>
                  <a:lnTo>
                    <a:pt x="1904" y="1300"/>
                  </a:lnTo>
                  <a:lnTo>
                    <a:pt x="1897" y="1289"/>
                  </a:lnTo>
                  <a:lnTo>
                    <a:pt x="1889" y="1277"/>
                  </a:lnTo>
                  <a:lnTo>
                    <a:pt x="1883" y="1266"/>
                  </a:lnTo>
                  <a:lnTo>
                    <a:pt x="1878" y="1256"/>
                  </a:lnTo>
                  <a:lnTo>
                    <a:pt x="1870" y="1243"/>
                  </a:lnTo>
                  <a:lnTo>
                    <a:pt x="1864" y="1232"/>
                  </a:lnTo>
                  <a:lnTo>
                    <a:pt x="1859" y="1220"/>
                  </a:lnTo>
                  <a:lnTo>
                    <a:pt x="1857" y="1209"/>
                  </a:lnTo>
                  <a:lnTo>
                    <a:pt x="1851" y="1196"/>
                  </a:lnTo>
                  <a:lnTo>
                    <a:pt x="1849" y="1182"/>
                  </a:lnTo>
                  <a:lnTo>
                    <a:pt x="1849" y="1169"/>
                  </a:lnTo>
                  <a:lnTo>
                    <a:pt x="1849" y="1158"/>
                  </a:lnTo>
                  <a:lnTo>
                    <a:pt x="1849" y="1146"/>
                  </a:lnTo>
                  <a:lnTo>
                    <a:pt x="1849" y="1135"/>
                  </a:lnTo>
                  <a:lnTo>
                    <a:pt x="1851" y="1125"/>
                  </a:lnTo>
                  <a:lnTo>
                    <a:pt x="1855" y="1118"/>
                  </a:lnTo>
                  <a:lnTo>
                    <a:pt x="1857" y="1099"/>
                  </a:lnTo>
                  <a:lnTo>
                    <a:pt x="1861" y="1087"/>
                  </a:lnTo>
                  <a:lnTo>
                    <a:pt x="1864" y="1080"/>
                  </a:lnTo>
                  <a:lnTo>
                    <a:pt x="1866" y="1078"/>
                  </a:lnTo>
                  <a:lnTo>
                    <a:pt x="1788" y="1043"/>
                  </a:lnTo>
                  <a:lnTo>
                    <a:pt x="1671" y="1194"/>
                  </a:lnTo>
                  <a:lnTo>
                    <a:pt x="1730" y="998"/>
                  </a:lnTo>
                  <a:lnTo>
                    <a:pt x="1728" y="994"/>
                  </a:lnTo>
                  <a:lnTo>
                    <a:pt x="1718" y="990"/>
                  </a:lnTo>
                  <a:lnTo>
                    <a:pt x="1707" y="986"/>
                  </a:lnTo>
                  <a:lnTo>
                    <a:pt x="1695" y="983"/>
                  </a:lnTo>
                  <a:lnTo>
                    <a:pt x="1680" y="977"/>
                  </a:lnTo>
                  <a:lnTo>
                    <a:pt x="1665" y="979"/>
                  </a:lnTo>
                  <a:lnTo>
                    <a:pt x="1650" y="985"/>
                  </a:lnTo>
                  <a:lnTo>
                    <a:pt x="1640" y="998"/>
                  </a:lnTo>
                  <a:lnTo>
                    <a:pt x="1627" y="1013"/>
                  </a:lnTo>
                  <a:lnTo>
                    <a:pt x="1619" y="1030"/>
                  </a:lnTo>
                  <a:lnTo>
                    <a:pt x="1614" y="1045"/>
                  </a:lnTo>
                  <a:lnTo>
                    <a:pt x="1608" y="1061"/>
                  </a:lnTo>
                  <a:lnTo>
                    <a:pt x="1598" y="1070"/>
                  </a:lnTo>
                  <a:lnTo>
                    <a:pt x="1591" y="1076"/>
                  </a:lnTo>
                  <a:lnTo>
                    <a:pt x="1579" y="1072"/>
                  </a:lnTo>
                  <a:lnTo>
                    <a:pt x="1566" y="1062"/>
                  </a:lnTo>
                  <a:lnTo>
                    <a:pt x="1555" y="1051"/>
                  </a:lnTo>
                  <a:lnTo>
                    <a:pt x="1545" y="1040"/>
                  </a:lnTo>
                  <a:lnTo>
                    <a:pt x="1534" y="1026"/>
                  </a:lnTo>
                  <a:lnTo>
                    <a:pt x="1522" y="1011"/>
                  </a:lnTo>
                  <a:lnTo>
                    <a:pt x="1509" y="994"/>
                  </a:lnTo>
                  <a:lnTo>
                    <a:pt x="1496" y="977"/>
                  </a:lnTo>
                  <a:lnTo>
                    <a:pt x="1482" y="958"/>
                  </a:lnTo>
                  <a:lnTo>
                    <a:pt x="1469" y="939"/>
                  </a:lnTo>
                  <a:lnTo>
                    <a:pt x="1454" y="918"/>
                  </a:lnTo>
                  <a:lnTo>
                    <a:pt x="1441" y="897"/>
                  </a:lnTo>
                  <a:lnTo>
                    <a:pt x="1425" y="876"/>
                  </a:lnTo>
                  <a:lnTo>
                    <a:pt x="1412" y="857"/>
                  </a:lnTo>
                  <a:lnTo>
                    <a:pt x="1399" y="838"/>
                  </a:lnTo>
                  <a:lnTo>
                    <a:pt x="1385" y="819"/>
                  </a:lnTo>
                  <a:lnTo>
                    <a:pt x="1374" y="802"/>
                  </a:lnTo>
                  <a:lnTo>
                    <a:pt x="1363" y="789"/>
                  </a:lnTo>
                  <a:lnTo>
                    <a:pt x="1351" y="774"/>
                  </a:lnTo>
                  <a:lnTo>
                    <a:pt x="1342" y="762"/>
                  </a:lnTo>
                  <a:lnTo>
                    <a:pt x="1332" y="751"/>
                  </a:lnTo>
                  <a:lnTo>
                    <a:pt x="1327" y="743"/>
                  </a:lnTo>
                  <a:lnTo>
                    <a:pt x="1311" y="732"/>
                  </a:lnTo>
                  <a:lnTo>
                    <a:pt x="1302" y="728"/>
                  </a:lnTo>
                  <a:lnTo>
                    <a:pt x="1294" y="730"/>
                  </a:lnTo>
                  <a:lnTo>
                    <a:pt x="1289" y="741"/>
                  </a:lnTo>
                  <a:lnTo>
                    <a:pt x="1287" y="749"/>
                  </a:lnTo>
                  <a:lnTo>
                    <a:pt x="1287" y="760"/>
                  </a:lnTo>
                  <a:lnTo>
                    <a:pt x="1287" y="772"/>
                  </a:lnTo>
                  <a:lnTo>
                    <a:pt x="1287" y="789"/>
                  </a:lnTo>
                  <a:lnTo>
                    <a:pt x="1287" y="804"/>
                  </a:lnTo>
                  <a:lnTo>
                    <a:pt x="1287" y="821"/>
                  </a:lnTo>
                  <a:lnTo>
                    <a:pt x="1287" y="840"/>
                  </a:lnTo>
                  <a:lnTo>
                    <a:pt x="1287" y="861"/>
                  </a:lnTo>
                  <a:lnTo>
                    <a:pt x="1287" y="880"/>
                  </a:lnTo>
                  <a:lnTo>
                    <a:pt x="1287" y="901"/>
                  </a:lnTo>
                  <a:lnTo>
                    <a:pt x="1287" y="922"/>
                  </a:lnTo>
                  <a:lnTo>
                    <a:pt x="1289" y="943"/>
                  </a:lnTo>
                  <a:lnTo>
                    <a:pt x="1287" y="960"/>
                  </a:lnTo>
                  <a:lnTo>
                    <a:pt x="1287" y="977"/>
                  </a:lnTo>
                  <a:lnTo>
                    <a:pt x="1283" y="992"/>
                  </a:lnTo>
                  <a:lnTo>
                    <a:pt x="1281" y="1007"/>
                  </a:lnTo>
                  <a:lnTo>
                    <a:pt x="1275" y="1017"/>
                  </a:lnTo>
                  <a:lnTo>
                    <a:pt x="1271" y="1024"/>
                  </a:lnTo>
                  <a:lnTo>
                    <a:pt x="1266" y="1028"/>
                  </a:lnTo>
                  <a:lnTo>
                    <a:pt x="1260" y="1032"/>
                  </a:lnTo>
                  <a:lnTo>
                    <a:pt x="1249" y="1026"/>
                  </a:lnTo>
                  <a:lnTo>
                    <a:pt x="1239" y="1019"/>
                  </a:lnTo>
                  <a:lnTo>
                    <a:pt x="1226" y="1007"/>
                  </a:lnTo>
                  <a:lnTo>
                    <a:pt x="1214" y="994"/>
                  </a:lnTo>
                  <a:lnTo>
                    <a:pt x="1199" y="977"/>
                  </a:lnTo>
                  <a:lnTo>
                    <a:pt x="1186" y="958"/>
                  </a:lnTo>
                  <a:lnTo>
                    <a:pt x="1171" y="937"/>
                  </a:lnTo>
                  <a:lnTo>
                    <a:pt x="1155" y="916"/>
                  </a:lnTo>
                  <a:lnTo>
                    <a:pt x="1136" y="891"/>
                  </a:lnTo>
                  <a:lnTo>
                    <a:pt x="1119" y="867"/>
                  </a:lnTo>
                  <a:lnTo>
                    <a:pt x="1102" y="842"/>
                  </a:lnTo>
                  <a:lnTo>
                    <a:pt x="1085" y="817"/>
                  </a:lnTo>
                  <a:lnTo>
                    <a:pt x="1066" y="791"/>
                  </a:lnTo>
                  <a:lnTo>
                    <a:pt x="1047" y="766"/>
                  </a:lnTo>
                  <a:lnTo>
                    <a:pt x="1030" y="741"/>
                  </a:lnTo>
                  <a:lnTo>
                    <a:pt x="1013" y="718"/>
                  </a:lnTo>
                  <a:lnTo>
                    <a:pt x="992" y="694"/>
                  </a:lnTo>
                  <a:lnTo>
                    <a:pt x="973" y="673"/>
                  </a:lnTo>
                  <a:lnTo>
                    <a:pt x="954" y="652"/>
                  </a:lnTo>
                  <a:lnTo>
                    <a:pt x="937" y="635"/>
                  </a:lnTo>
                  <a:lnTo>
                    <a:pt x="918" y="618"/>
                  </a:lnTo>
                  <a:lnTo>
                    <a:pt x="901" y="601"/>
                  </a:lnTo>
                  <a:lnTo>
                    <a:pt x="884" y="585"/>
                  </a:lnTo>
                  <a:lnTo>
                    <a:pt x="867" y="574"/>
                  </a:lnTo>
                  <a:lnTo>
                    <a:pt x="848" y="561"/>
                  </a:lnTo>
                  <a:lnTo>
                    <a:pt x="830" y="549"/>
                  </a:lnTo>
                  <a:lnTo>
                    <a:pt x="811" y="538"/>
                  </a:lnTo>
                  <a:lnTo>
                    <a:pt x="794" y="530"/>
                  </a:lnTo>
                  <a:lnTo>
                    <a:pt x="775" y="521"/>
                  </a:lnTo>
                  <a:lnTo>
                    <a:pt x="758" y="513"/>
                  </a:lnTo>
                  <a:lnTo>
                    <a:pt x="741" y="507"/>
                  </a:lnTo>
                  <a:lnTo>
                    <a:pt x="724" y="502"/>
                  </a:lnTo>
                  <a:lnTo>
                    <a:pt x="705" y="496"/>
                  </a:lnTo>
                  <a:lnTo>
                    <a:pt x="686" y="490"/>
                  </a:lnTo>
                  <a:lnTo>
                    <a:pt x="669" y="486"/>
                  </a:lnTo>
                  <a:lnTo>
                    <a:pt x="652" y="485"/>
                  </a:lnTo>
                  <a:lnTo>
                    <a:pt x="635" y="481"/>
                  </a:lnTo>
                  <a:lnTo>
                    <a:pt x="618" y="479"/>
                  </a:lnTo>
                  <a:lnTo>
                    <a:pt x="600" y="475"/>
                  </a:lnTo>
                  <a:lnTo>
                    <a:pt x="587" y="475"/>
                  </a:lnTo>
                  <a:lnTo>
                    <a:pt x="570" y="471"/>
                  </a:lnTo>
                  <a:lnTo>
                    <a:pt x="557" y="469"/>
                  </a:lnTo>
                  <a:lnTo>
                    <a:pt x="545" y="467"/>
                  </a:lnTo>
                  <a:lnTo>
                    <a:pt x="534" y="466"/>
                  </a:lnTo>
                  <a:lnTo>
                    <a:pt x="523" y="462"/>
                  </a:lnTo>
                  <a:lnTo>
                    <a:pt x="513" y="460"/>
                  </a:lnTo>
                  <a:lnTo>
                    <a:pt x="505" y="458"/>
                  </a:lnTo>
                  <a:lnTo>
                    <a:pt x="502" y="456"/>
                  </a:lnTo>
                  <a:lnTo>
                    <a:pt x="494" y="447"/>
                  </a:lnTo>
                  <a:lnTo>
                    <a:pt x="492" y="437"/>
                  </a:lnTo>
                  <a:lnTo>
                    <a:pt x="492" y="426"/>
                  </a:lnTo>
                  <a:lnTo>
                    <a:pt x="498" y="414"/>
                  </a:lnTo>
                  <a:lnTo>
                    <a:pt x="500" y="401"/>
                  </a:lnTo>
                  <a:lnTo>
                    <a:pt x="504" y="388"/>
                  </a:lnTo>
                  <a:lnTo>
                    <a:pt x="504" y="376"/>
                  </a:lnTo>
                  <a:lnTo>
                    <a:pt x="502" y="365"/>
                  </a:lnTo>
                  <a:lnTo>
                    <a:pt x="490" y="351"/>
                  </a:lnTo>
                  <a:lnTo>
                    <a:pt x="477" y="342"/>
                  </a:lnTo>
                  <a:lnTo>
                    <a:pt x="462" y="332"/>
                  </a:lnTo>
                  <a:lnTo>
                    <a:pt x="446" y="327"/>
                  </a:lnTo>
                  <a:lnTo>
                    <a:pt x="429" y="319"/>
                  </a:lnTo>
                  <a:lnTo>
                    <a:pt x="416" y="315"/>
                  </a:lnTo>
                  <a:lnTo>
                    <a:pt x="407" y="313"/>
                  </a:lnTo>
                  <a:lnTo>
                    <a:pt x="405" y="313"/>
                  </a:lnTo>
                  <a:lnTo>
                    <a:pt x="407" y="310"/>
                  </a:lnTo>
                  <a:lnTo>
                    <a:pt x="416" y="300"/>
                  </a:lnTo>
                  <a:lnTo>
                    <a:pt x="429" y="285"/>
                  </a:lnTo>
                  <a:lnTo>
                    <a:pt x="448" y="272"/>
                  </a:lnTo>
                  <a:lnTo>
                    <a:pt x="456" y="262"/>
                  </a:lnTo>
                  <a:lnTo>
                    <a:pt x="467" y="255"/>
                  </a:lnTo>
                  <a:lnTo>
                    <a:pt x="479" y="247"/>
                  </a:lnTo>
                  <a:lnTo>
                    <a:pt x="490" y="241"/>
                  </a:lnTo>
                  <a:lnTo>
                    <a:pt x="502" y="234"/>
                  </a:lnTo>
                  <a:lnTo>
                    <a:pt x="513" y="228"/>
                  </a:lnTo>
                  <a:lnTo>
                    <a:pt x="524" y="222"/>
                  </a:lnTo>
                  <a:lnTo>
                    <a:pt x="536" y="222"/>
                  </a:lnTo>
                  <a:lnTo>
                    <a:pt x="553" y="218"/>
                  </a:lnTo>
                  <a:lnTo>
                    <a:pt x="572" y="220"/>
                  </a:lnTo>
                  <a:lnTo>
                    <a:pt x="587" y="224"/>
                  </a:lnTo>
                  <a:lnTo>
                    <a:pt x="604" y="234"/>
                  </a:lnTo>
                  <a:lnTo>
                    <a:pt x="619" y="239"/>
                  </a:lnTo>
                  <a:lnTo>
                    <a:pt x="635" y="249"/>
                  </a:lnTo>
                  <a:lnTo>
                    <a:pt x="652" y="253"/>
                  </a:lnTo>
                  <a:lnTo>
                    <a:pt x="673" y="258"/>
                  </a:lnTo>
                  <a:lnTo>
                    <a:pt x="680" y="256"/>
                  </a:lnTo>
                  <a:lnTo>
                    <a:pt x="690" y="256"/>
                  </a:lnTo>
                  <a:lnTo>
                    <a:pt x="701" y="255"/>
                  </a:lnTo>
                  <a:lnTo>
                    <a:pt x="713" y="255"/>
                  </a:lnTo>
                  <a:lnTo>
                    <a:pt x="722" y="251"/>
                  </a:lnTo>
                  <a:lnTo>
                    <a:pt x="734" y="251"/>
                  </a:lnTo>
                  <a:lnTo>
                    <a:pt x="745" y="247"/>
                  </a:lnTo>
                  <a:lnTo>
                    <a:pt x="756" y="247"/>
                  </a:lnTo>
                  <a:lnTo>
                    <a:pt x="766" y="243"/>
                  </a:lnTo>
                  <a:lnTo>
                    <a:pt x="777" y="241"/>
                  </a:lnTo>
                  <a:lnTo>
                    <a:pt x="789" y="237"/>
                  </a:lnTo>
                  <a:lnTo>
                    <a:pt x="800" y="237"/>
                  </a:lnTo>
                  <a:lnTo>
                    <a:pt x="810" y="235"/>
                  </a:lnTo>
                  <a:lnTo>
                    <a:pt x="821" y="235"/>
                  </a:lnTo>
                  <a:lnTo>
                    <a:pt x="830" y="237"/>
                  </a:lnTo>
                  <a:lnTo>
                    <a:pt x="842" y="241"/>
                  </a:lnTo>
                  <a:lnTo>
                    <a:pt x="857" y="245"/>
                  </a:lnTo>
                  <a:lnTo>
                    <a:pt x="872" y="256"/>
                  </a:lnTo>
                  <a:lnTo>
                    <a:pt x="886" y="268"/>
                  </a:lnTo>
                  <a:lnTo>
                    <a:pt x="899" y="283"/>
                  </a:lnTo>
                  <a:lnTo>
                    <a:pt x="906" y="294"/>
                  </a:lnTo>
                  <a:lnTo>
                    <a:pt x="914" y="308"/>
                  </a:lnTo>
                  <a:lnTo>
                    <a:pt x="918" y="315"/>
                  </a:lnTo>
                  <a:lnTo>
                    <a:pt x="922" y="319"/>
                  </a:lnTo>
                  <a:lnTo>
                    <a:pt x="1032" y="456"/>
                  </a:lnTo>
                  <a:lnTo>
                    <a:pt x="1140" y="509"/>
                  </a:lnTo>
                  <a:lnTo>
                    <a:pt x="1169" y="319"/>
                  </a:lnTo>
                  <a:lnTo>
                    <a:pt x="1038" y="384"/>
                  </a:lnTo>
                  <a:lnTo>
                    <a:pt x="1034" y="380"/>
                  </a:lnTo>
                  <a:lnTo>
                    <a:pt x="1024" y="372"/>
                  </a:lnTo>
                  <a:lnTo>
                    <a:pt x="1009" y="361"/>
                  </a:lnTo>
                  <a:lnTo>
                    <a:pt x="996" y="348"/>
                  </a:lnTo>
                  <a:lnTo>
                    <a:pt x="981" y="329"/>
                  </a:lnTo>
                  <a:lnTo>
                    <a:pt x="967" y="312"/>
                  </a:lnTo>
                  <a:lnTo>
                    <a:pt x="960" y="291"/>
                  </a:lnTo>
                  <a:lnTo>
                    <a:pt x="958" y="274"/>
                  </a:lnTo>
                  <a:lnTo>
                    <a:pt x="962" y="253"/>
                  </a:lnTo>
                  <a:lnTo>
                    <a:pt x="973" y="235"/>
                  </a:lnTo>
                  <a:lnTo>
                    <a:pt x="988" y="218"/>
                  </a:lnTo>
                  <a:lnTo>
                    <a:pt x="1005" y="205"/>
                  </a:lnTo>
                  <a:lnTo>
                    <a:pt x="1019" y="192"/>
                  </a:lnTo>
                  <a:lnTo>
                    <a:pt x="1034" y="184"/>
                  </a:lnTo>
                  <a:lnTo>
                    <a:pt x="1043" y="177"/>
                  </a:lnTo>
                  <a:lnTo>
                    <a:pt x="1049" y="177"/>
                  </a:lnTo>
                  <a:lnTo>
                    <a:pt x="893" y="0"/>
                  </a:lnTo>
                  <a:lnTo>
                    <a:pt x="678" y="80"/>
                  </a:lnTo>
                  <a:lnTo>
                    <a:pt x="675" y="80"/>
                  </a:lnTo>
                  <a:lnTo>
                    <a:pt x="671" y="83"/>
                  </a:lnTo>
                  <a:lnTo>
                    <a:pt x="661" y="87"/>
                  </a:lnTo>
                  <a:lnTo>
                    <a:pt x="652" y="93"/>
                  </a:lnTo>
                  <a:lnTo>
                    <a:pt x="638" y="99"/>
                  </a:lnTo>
                  <a:lnTo>
                    <a:pt x="625" y="108"/>
                  </a:lnTo>
                  <a:lnTo>
                    <a:pt x="608" y="118"/>
                  </a:lnTo>
                  <a:lnTo>
                    <a:pt x="593" y="129"/>
                  </a:lnTo>
                  <a:lnTo>
                    <a:pt x="574" y="137"/>
                  </a:lnTo>
                  <a:lnTo>
                    <a:pt x="557" y="146"/>
                  </a:lnTo>
                  <a:lnTo>
                    <a:pt x="538" y="156"/>
                  </a:lnTo>
                  <a:lnTo>
                    <a:pt x="521" y="167"/>
                  </a:lnTo>
                  <a:lnTo>
                    <a:pt x="504" y="175"/>
                  </a:lnTo>
                  <a:lnTo>
                    <a:pt x="488" y="182"/>
                  </a:lnTo>
                  <a:lnTo>
                    <a:pt x="473" y="188"/>
                  </a:lnTo>
                  <a:lnTo>
                    <a:pt x="462" y="196"/>
                  </a:lnTo>
                  <a:lnTo>
                    <a:pt x="450" y="197"/>
                  </a:lnTo>
                  <a:lnTo>
                    <a:pt x="439" y="201"/>
                  </a:lnTo>
                  <a:lnTo>
                    <a:pt x="427" y="203"/>
                  </a:lnTo>
                  <a:lnTo>
                    <a:pt x="418" y="207"/>
                  </a:lnTo>
                  <a:lnTo>
                    <a:pt x="399" y="213"/>
                  </a:lnTo>
                  <a:lnTo>
                    <a:pt x="382" y="220"/>
                  </a:lnTo>
                  <a:lnTo>
                    <a:pt x="361" y="228"/>
                  </a:lnTo>
                  <a:lnTo>
                    <a:pt x="342" y="243"/>
                  </a:lnTo>
                  <a:lnTo>
                    <a:pt x="331" y="249"/>
                  </a:lnTo>
                  <a:lnTo>
                    <a:pt x="321" y="260"/>
                  </a:lnTo>
                  <a:lnTo>
                    <a:pt x="310" y="272"/>
                  </a:lnTo>
                  <a:lnTo>
                    <a:pt x="300" y="287"/>
                  </a:lnTo>
                  <a:lnTo>
                    <a:pt x="287" y="298"/>
                  </a:lnTo>
                  <a:lnTo>
                    <a:pt x="274" y="315"/>
                  </a:lnTo>
                  <a:lnTo>
                    <a:pt x="260" y="332"/>
                  </a:lnTo>
                  <a:lnTo>
                    <a:pt x="249" y="353"/>
                  </a:lnTo>
                  <a:lnTo>
                    <a:pt x="234" y="370"/>
                  </a:lnTo>
                  <a:lnTo>
                    <a:pt x="222" y="393"/>
                  </a:lnTo>
                  <a:lnTo>
                    <a:pt x="207" y="416"/>
                  </a:lnTo>
                  <a:lnTo>
                    <a:pt x="196" y="439"/>
                  </a:lnTo>
                  <a:lnTo>
                    <a:pt x="180" y="460"/>
                  </a:lnTo>
                  <a:lnTo>
                    <a:pt x="167" y="483"/>
                  </a:lnTo>
                  <a:lnTo>
                    <a:pt x="154" y="505"/>
                  </a:lnTo>
                  <a:lnTo>
                    <a:pt x="142" y="528"/>
                  </a:lnTo>
                  <a:lnTo>
                    <a:pt x="129" y="549"/>
                  </a:lnTo>
                  <a:lnTo>
                    <a:pt x="118" y="572"/>
                  </a:lnTo>
                  <a:lnTo>
                    <a:pt x="106" y="591"/>
                  </a:lnTo>
                  <a:lnTo>
                    <a:pt x="97" y="612"/>
                  </a:lnTo>
                  <a:lnTo>
                    <a:pt x="85" y="629"/>
                  </a:lnTo>
                  <a:lnTo>
                    <a:pt x="78" y="646"/>
                  </a:lnTo>
                  <a:lnTo>
                    <a:pt x="68" y="661"/>
                  </a:lnTo>
                  <a:lnTo>
                    <a:pt x="63" y="678"/>
                  </a:lnTo>
                  <a:lnTo>
                    <a:pt x="55" y="692"/>
                  </a:lnTo>
                  <a:lnTo>
                    <a:pt x="49" y="707"/>
                  </a:lnTo>
                  <a:lnTo>
                    <a:pt x="44" y="720"/>
                  </a:lnTo>
                  <a:lnTo>
                    <a:pt x="40" y="735"/>
                  </a:lnTo>
                  <a:lnTo>
                    <a:pt x="34" y="747"/>
                  </a:lnTo>
                  <a:lnTo>
                    <a:pt x="32" y="760"/>
                  </a:lnTo>
                  <a:lnTo>
                    <a:pt x="30" y="774"/>
                  </a:lnTo>
                  <a:lnTo>
                    <a:pt x="30" y="787"/>
                  </a:lnTo>
                  <a:lnTo>
                    <a:pt x="28" y="798"/>
                  </a:lnTo>
                  <a:lnTo>
                    <a:pt x="28" y="812"/>
                  </a:lnTo>
                  <a:lnTo>
                    <a:pt x="28" y="825"/>
                  </a:lnTo>
                  <a:lnTo>
                    <a:pt x="32" y="840"/>
                  </a:lnTo>
                  <a:lnTo>
                    <a:pt x="32" y="853"/>
                  </a:lnTo>
                  <a:lnTo>
                    <a:pt x="36" y="869"/>
                  </a:lnTo>
                  <a:lnTo>
                    <a:pt x="38" y="884"/>
                  </a:lnTo>
                  <a:lnTo>
                    <a:pt x="42" y="901"/>
                  </a:lnTo>
                  <a:lnTo>
                    <a:pt x="44" y="918"/>
                  </a:lnTo>
                  <a:lnTo>
                    <a:pt x="47" y="935"/>
                  </a:lnTo>
                  <a:lnTo>
                    <a:pt x="51" y="952"/>
                  </a:lnTo>
                  <a:lnTo>
                    <a:pt x="57" y="973"/>
                  </a:lnTo>
                  <a:lnTo>
                    <a:pt x="59" y="990"/>
                  </a:lnTo>
                  <a:lnTo>
                    <a:pt x="63" y="1011"/>
                  </a:lnTo>
                  <a:lnTo>
                    <a:pt x="66" y="1030"/>
                  </a:lnTo>
                  <a:lnTo>
                    <a:pt x="70" y="1051"/>
                  </a:lnTo>
                  <a:lnTo>
                    <a:pt x="72" y="1072"/>
                  </a:lnTo>
                  <a:lnTo>
                    <a:pt x="74" y="1095"/>
                  </a:lnTo>
                  <a:lnTo>
                    <a:pt x="76" y="1118"/>
                  </a:lnTo>
                  <a:lnTo>
                    <a:pt x="78" y="1142"/>
                  </a:lnTo>
                  <a:lnTo>
                    <a:pt x="76" y="1165"/>
                  </a:lnTo>
                  <a:lnTo>
                    <a:pt x="74" y="1188"/>
                  </a:lnTo>
                  <a:lnTo>
                    <a:pt x="72" y="1213"/>
                  </a:lnTo>
                  <a:lnTo>
                    <a:pt x="70" y="1239"/>
                  </a:lnTo>
                  <a:lnTo>
                    <a:pt x="66" y="1262"/>
                  </a:lnTo>
                  <a:lnTo>
                    <a:pt x="63" y="1287"/>
                  </a:lnTo>
                  <a:lnTo>
                    <a:pt x="59" y="1312"/>
                  </a:lnTo>
                  <a:lnTo>
                    <a:pt x="55" y="1336"/>
                  </a:lnTo>
                  <a:lnTo>
                    <a:pt x="49" y="1359"/>
                  </a:lnTo>
                  <a:lnTo>
                    <a:pt x="45" y="1382"/>
                  </a:lnTo>
                  <a:lnTo>
                    <a:pt x="40" y="1405"/>
                  </a:lnTo>
                  <a:lnTo>
                    <a:pt x="36" y="1428"/>
                  </a:lnTo>
                  <a:lnTo>
                    <a:pt x="30" y="1448"/>
                  </a:lnTo>
                  <a:lnTo>
                    <a:pt x="25" y="1469"/>
                  </a:lnTo>
                  <a:lnTo>
                    <a:pt x="21" y="1488"/>
                  </a:lnTo>
                  <a:lnTo>
                    <a:pt x="17" y="1507"/>
                  </a:lnTo>
                  <a:lnTo>
                    <a:pt x="11" y="1523"/>
                  </a:lnTo>
                  <a:lnTo>
                    <a:pt x="9" y="1538"/>
                  </a:lnTo>
                  <a:lnTo>
                    <a:pt x="6" y="1551"/>
                  </a:lnTo>
                  <a:lnTo>
                    <a:pt x="4" y="1566"/>
                  </a:lnTo>
                  <a:lnTo>
                    <a:pt x="2" y="1578"/>
                  </a:lnTo>
                  <a:lnTo>
                    <a:pt x="0" y="1589"/>
                  </a:lnTo>
                  <a:lnTo>
                    <a:pt x="0" y="1601"/>
                  </a:lnTo>
                  <a:lnTo>
                    <a:pt x="2" y="1612"/>
                  </a:lnTo>
                  <a:lnTo>
                    <a:pt x="2" y="1629"/>
                  </a:lnTo>
                  <a:lnTo>
                    <a:pt x="9" y="1648"/>
                  </a:lnTo>
                  <a:lnTo>
                    <a:pt x="17" y="1665"/>
                  </a:lnTo>
                  <a:lnTo>
                    <a:pt x="32" y="1684"/>
                  </a:lnTo>
                  <a:lnTo>
                    <a:pt x="47" y="1701"/>
                  </a:lnTo>
                  <a:lnTo>
                    <a:pt x="66" y="1720"/>
                  </a:lnTo>
                  <a:lnTo>
                    <a:pt x="76" y="1730"/>
                  </a:lnTo>
                  <a:lnTo>
                    <a:pt x="87" y="1739"/>
                  </a:lnTo>
                  <a:lnTo>
                    <a:pt x="97" y="1749"/>
                  </a:lnTo>
                  <a:lnTo>
                    <a:pt x="108" y="1758"/>
                  </a:lnTo>
                  <a:lnTo>
                    <a:pt x="125" y="1772"/>
                  </a:lnTo>
                  <a:lnTo>
                    <a:pt x="142" y="1785"/>
                  </a:lnTo>
                  <a:lnTo>
                    <a:pt x="152" y="1793"/>
                  </a:lnTo>
                  <a:lnTo>
                    <a:pt x="158" y="1796"/>
                  </a:lnTo>
                  <a:lnTo>
                    <a:pt x="188" y="1882"/>
                  </a:lnTo>
                  <a:lnTo>
                    <a:pt x="431" y="1853"/>
                  </a:lnTo>
                  <a:lnTo>
                    <a:pt x="431" y="1853"/>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2" name="Freeform 256">
              <a:extLst>
                <a:ext uri="{FF2B5EF4-FFF2-40B4-BE49-F238E27FC236}">
                  <a16:creationId xmlns:a16="http://schemas.microsoft.com/office/drawing/2014/main" id="{3CBA89A8-B4AC-7242-927F-A06E5276E512}"/>
                </a:ext>
              </a:extLst>
            </p:cNvPr>
            <p:cNvSpPr>
              <a:spLocks/>
            </p:cNvSpPr>
            <p:nvPr/>
          </p:nvSpPr>
          <p:spPr bwMode="auto">
            <a:xfrm>
              <a:off x="3370" y="2955"/>
              <a:ext cx="166" cy="223"/>
            </a:xfrm>
            <a:custGeom>
              <a:avLst/>
              <a:gdLst>
                <a:gd name="T0" fmla="*/ 24 w 330"/>
                <a:gd name="T1" fmla="*/ 280 h 447"/>
                <a:gd name="T2" fmla="*/ 38 w 330"/>
                <a:gd name="T3" fmla="*/ 261 h 447"/>
                <a:gd name="T4" fmla="*/ 60 w 330"/>
                <a:gd name="T5" fmla="*/ 228 h 447"/>
                <a:gd name="T6" fmla="*/ 91 w 330"/>
                <a:gd name="T7" fmla="*/ 188 h 447"/>
                <a:gd name="T8" fmla="*/ 123 w 330"/>
                <a:gd name="T9" fmla="*/ 143 h 447"/>
                <a:gd name="T10" fmla="*/ 159 w 330"/>
                <a:gd name="T11" fmla="*/ 97 h 447"/>
                <a:gd name="T12" fmla="*/ 193 w 330"/>
                <a:gd name="T13" fmla="*/ 55 h 447"/>
                <a:gd name="T14" fmla="*/ 222 w 330"/>
                <a:gd name="T15" fmla="*/ 25 h 447"/>
                <a:gd name="T16" fmla="*/ 247 w 330"/>
                <a:gd name="T17" fmla="*/ 6 h 447"/>
                <a:gd name="T18" fmla="*/ 262 w 330"/>
                <a:gd name="T19" fmla="*/ 0 h 447"/>
                <a:gd name="T20" fmla="*/ 273 w 330"/>
                <a:gd name="T21" fmla="*/ 8 h 447"/>
                <a:gd name="T22" fmla="*/ 279 w 330"/>
                <a:gd name="T23" fmla="*/ 25 h 447"/>
                <a:gd name="T24" fmla="*/ 283 w 330"/>
                <a:gd name="T25" fmla="*/ 50 h 447"/>
                <a:gd name="T26" fmla="*/ 283 w 330"/>
                <a:gd name="T27" fmla="*/ 78 h 447"/>
                <a:gd name="T28" fmla="*/ 281 w 330"/>
                <a:gd name="T29" fmla="*/ 109 h 447"/>
                <a:gd name="T30" fmla="*/ 281 w 330"/>
                <a:gd name="T31" fmla="*/ 137 h 447"/>
                <a:gd name="T32" fmla="*/ 283 w 330"/>
                <a:gd name="T33" fmla="*/ 164 h 447"/>
                <a:gd name="T34" fmla="*/ 287 w 330"/>
                <a:gd name="T35" fmla="*/ 185 h 447"/>
                <a:gd name="T36" fmla="*/ 296 w 330"/>
                <a:gd name="T37" fmla="*/ 213 h 447"/>
                <a:gd name="T38" fmla="*/ 309 w 330"/>
                <a:gd name="T39" fmla="*/ 244 h 447"/>
                <a:gd name="T40" fmla="*/ 323 w 330"/>
                <a:gd name="T41" fmla="*/ 272 h 447"/>
                <a:gd name="T42" fmla="*/ 328 w 330"/>
                <a:gd name="T43" fmla="*/ 304 h 447"/>
                <a:gd name="T44" fmla="*/ 328 w 330"/>
                <a:gd name="T45" fmla="*/ 339 h 447"/>
                <a:gd name="T46" fmla="*/ 325 w 330"/>
                <a:gd name="T47" fmla="*/ 369 h 447"/>
                <a:gd name="T48" fmla="*/ 323 w 330"/>
                <a:gd name="T49" fmla="*/ 390 h 447"/>
                <a:gd name="T50" fmla="*/ 216 w 330"/>
                <a:gd name="T51" fmla="*/ 394 h 447"/>
                <a:gd name="T52" fmla="*/ 123 w 330"/>
                <a:gd name="T53" fmla="*/ 411 h 447"/>
                <a:gd name="T54" fmla="*/ 100 w 330"/>
                <a:gd name="T55" fmla="*/ 428 h 447"/>
                <a:gd name="T56" fmla="*/ 70 w 330"/>
                <a:gd name="T57" fmla="*/ 443 h 447"/>
                <a:gd name="T58" fmla="*/ 49 w 330"/>
                <a:gd name="T59" fmla="*/ 443 h 447"/>
                <a:gd name="T60" fmla="*/ 43 w 330"/>
                <a:gd name="T61" fmla="*/ 415 h 447"/>
                <a:gd name="T62" fmla="*/ 30 w 330"/>
                <a:gd name="T63" fmla="*/ 379 h 447"/>
                <a:gd name="T64" fmla="*/ 13 w 330"/>
                <a:gd name="T65" fmla="*/ 352 h 447"/>
                <a:gd name="T66" fmla="*/ 0 w 330"/>
                <a:gd name="T67" fmla="*/ 335 h 447"/>
                <a:gd name="T68" fmla="*/ 24 w 330"/>
                <a:gd name="T69" fmla="*/ 28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447">
                  <a:moveTo>
                    <a:pt x="24" y="283"/>
                  </a:moveTo>
                  <a:lnTo>
                    <a:pt x="24" y="280"/>
                  </a:lnTo>
                  <a:lnTo>
                    <a:pt x="30" y="272"/>
                  </a:lnTo>
                  <a:lnTo>
                    <a:pt x="38" y="261"/>
                  </a:lnTo>
                  <a:lnTo>
                    <a:pt x="49" y="247"/>
                  </a:lnTo>
                  <a:lnTo>
                    <a:pt x="60" y="228"/>
                  </a:lnTo>
                  <a:lnTo>
                    <a:pt x="76" y="209"/>
                  </a:lnTo>
                  <a:lnTo>
                    <a:pt x="91" y="188"/>
                  </a:lnTo>
                  <a:lnTo>
                    <a:pt x="106" y="167"/>
                  </a:lnTo>
                  <a:lnTo>
                    <a:pt x="123" y="143"/>
                  </a:lnTo>
                  <a:lnTo>
                    <a:pt x="140" y="120"/>
                  </a:lnTo>
                  <a:lnTo>
                    <a:pt x="159" y="97"/>
                  </a:lnTo>
                  <a:lnTo>
                    <a:pt x="176" y="76"/>
                  </a:lnTo>
                  <a:lnTo>
                    <a:pt x="193" y="55"/>
                  </a:lnTo>
                  <a:lnTo>
                    <a:pt x="209" y="40"/>
                  </a:lnTo>
                  <a:lnTo>
                    <a:pt x="222" y="25"/>
                  </a:lnTo>
                  <a:lnTo>
                    <a:pt x="237" y="15"/>
                  </a:lnTo>
                  <a:lnTo>
                    <a:pt x="247" y="6"/>
                  </a:lnTo>
                  <a:lnTo>
                    <a:pt x="256" y="2"/>
                  </a:lnTo>
                  <a:lnTo>
                    <a:pt x="262" y="0"/>
                  </a:lnTo>
                  <a:lnTo>
                    <a:pt x="269" y="4"/>
                  </a:lnTo>
                  <a:lnTo>
                    <a:pt x="273" y="8"/>
                  </a:lnTo>
                  <a:lnTo>
                    <a:pt x="277" y="15"/>
                  </a:lnTo>
                  <a:lnTo>
                    <a:pt x="279" y="25"/>
                  </a:lnTo>
                  <a:lnTo>
                    <a:pt x="283" y="38"/>
                  </a:lnTo>
                  <a:lnTo>
                    <a:pt x="283" y="50"/>
                  </a:lnTo>
                  <a:lnTo>
                    <a:pt x="283" y="63"/>
                  </a:lnTo>
                  <a:lnTo>
                    <a:pt x="283" y="78"/>
                  </a:lnTo>
                  <a:lnTo>
                    <a:pt x="283" y="93"/>
                  </a:lnTo>
                  <a:lnTo>
                    <a:pt x="281" y="109"/>
                  </a:lnTo>
                  <a:lnTo>
                    <a:pt x="281" y="124"/>
                  </a:lnTo>
                  <a:lnTo>
                    <a:pt x="281" y="137"/>
                  </a:lnTo>
                  <a:lnTo>
                    <a:pt x="283" y="152"/>
                  </a:lnTo>
                  <a:lnTo>
                    <a:pt x="283" y="164"/>
                  </a:lnTo>
                  <a:lnTo>
                    <a:pt x="285" y="175"/>
                  </a:lnTo>
                  <a:lnTo>
                    <a:pt x="287" y="185"/>
                  </a:lnTo>
                  <a:lnTo>
                    <a:pt x="290" y="196"/>
                  </a:lnTo>
                  <a:lnTo>
                    <a:pt x="296" y="213"/>
                  </a:lnTo>
                  <a:lnTo>
                    <a:pt x="304" y="230"/>
                  </a:lnTo>
                  <a:lnTo>
                    <a:pt x="309" y="244"/>
                  </a:lnTo>
                  <a:lnTo>
                    <a:pt x="317" y="257"/>
                  </a:lnTo>
                  <a:lnTo>
                    <a:pt x="323" y="272"/>
                  </a:lnTo>
                  <a:lnTo>
                    <a:pt x="328" y="289"/>
                  </a:lnTo>
                  <a:lnTo>
                    <a:pt x="328" y="304"/>
                  </a:lnTo>
                  <a:lnTo>
                    <a:pt x="330" y="321"/>
                  </a:lnTo>
                  <a:lnTo>
                    <a:pt x="328" y="339"/>
                  </a:lnTo>
                  <a:lnTo>
                    <a:pt x="328" y="356"/>
                  </a:lnTo>
                  <a:lnTo>
                    <a:pt x="325" y="369"/>
                  </a:lnTo>
                  <a:lnTo>
                    <a:pt x="323" y="382"/>
                  </a:lnTo>
                  <a:lnTo>
                    <a:pt x="323" y="390"/>
                  </a:lnTo>
                  <a:lnTo>
                    <a:pt x="323" y="394"/>
                  </a:lnTo>
                  <a:lnTo>
                    <a:pt x="216" y="394"/>
                  </a:lnTo>
                  <a:lnTo>
                    <a:pt x="125" y="409"/>
                  </a:lnTo>
                  <a:lnTo>
                    <a:pt x="123" y="411"/>
                  </a:lnTo>
                  <a:lnTo>
                    <a:pt x="114" y="418"/>
                  </a:lnTo>
                  <a:lnTo>
                    <a:pt x="100" y="428"/>
                  </a:lnTo>
                  <a:lnTo>
                    <a:pt x="87" y="437"/>
                  </a:lnTo>
                  <a:lnTo>
                    <a:pt x="70" y="443"/>
                  </a:lnTo>
                  <a:lnTo>
                    <a:pt x="58" y="447"/>
                  </a:lnTo>
                  <a:lnTo>
                    <a:pt x="49" y="443"/>
                  </a:lnTo>
                  <a:lnTo>
                    <a:pt x="47" y="434"/>
                  </a:lnTo>
                  <a:lnTo>
                    <a:pt x="43" y="415"/>
                  </a:lnTo>
                  <a:lnTo>
                    <a:pt x="38" y="396"/>
                  </a:lnTo>
                  <a:lnTo>
                    <a:pt x="30" y="379"/>
                  </a:lnTo>
                  <a:lnTo>
                    <a:pt x="22" y="365"/>
                  </a:lnTo>
                  <a:lnTo>
                    <a:pt x="13" y="352"/>
                  </a:lnTo>
                  <a:lnTo>
                    <a:pt x="5" y="342"/>
                  </a:lnTo>
                  <a:lnTo>
                    <a:pt x="0" y="335"/>
                  </a:lnTo>
                  <a:lnTo>
                    <a:pt x="24" y="283"/>
                  </a:lnTo>
                  <a:lnTo>
                    <a:pt x="24" y="283"/>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3" name="Freeform 257">
              <a:extLst>
                <a:ext uri="{FF2B5EF4-FFF2-40B4-BE49-F238E27FC236}">
                  <a16:creationId xmlns:a16="http://schemas.microsoft.com/office/drawing/2014/main" id="{87438F95-7EC6-AF48-9957-B5F18D5438C5}"/>
                </a:ext>
              </a:extLst>
            </p:cNvPr>
            <p:cNvSpPr>
              <a:spLocks/>
            </p:cNvSpPr>
            <p:nvPr/>
          </p:nvSpPr>
          <p:spPr bwMode="auto">
            <a:xfrm>
              <a:off x="2598" y="2564"/>
              <a:ext cx="396" cy="793"/>
            </a:xfrm>
            <a:custGeom>
              <a:avLst/>
              <a:gdLst>
                <a:gd name="T0" fmla="*/ 312 w 793"/>
                <a:gd name="T1" fmla="*/ 184 h 1585"/>
                <a:gd name="T2" fmla="*/ 228 w 793"/>
                <a:gd name="T3" fmla="*/ 306 h 1585"/>
                <a:gd name="T4" fmla="*/ 234 w 793"/>
                <a:gd name="T5" fmla="*/ 462 h 1585"/>
                <a:gd name="T6" fmla="*/ 380 w 793"/>
                <a:gd name="T7" fmla="*/ 602 h 1585"/>
                <a:gd name="T8" fmla="*/ 531 w 793"/>
                <a:gd name="T9" fmla="*/ 696 h 1585"/>
                <a:gd name="T10" fmla="*/ 536 w 793"/>
                <a:gd name="T11" fmla="*/ 724 h 1585"/>
                <a:gd name="T12" fmla="*/ 468 w 793"/>
                <a:gd name="T13" fmla="*/ 766 h 1585"/>
                <a:gd name="T14" fmla="*/ 396 w 793"/>
                <a:gd name="T15" fmla="*/ 812 h 1585"/>
                <a:gd name="T16" fmla="*/ 348 w 793"/>
                <a:gd name="T17" fmla="*/ 882 h 1585"/>
                <a:gd name="T18" fmla="*/ 371 w 793"/>
                <a:gd name="T19" fmla="*/ 924 h 1585"/>
                <a:gd name="T20" fmla="*/ 432 w 793"/>
                <a:gd name="T21" fmla="*/ 895 h 1585"/>
                <a:gd name="T22" fmla="*/ 531 w 793"/>
                <a:gd name="T23" fmla="*/ 861 h 1585"/>
                <a:gd name="T24" fmla="*/ 641 w 793"/>
                <a:gd name="T25" fmla="*/ 836 h 1585"/>
                <a:gd name="T26" fmla="*/ 711 w 793"/>
                <a:gd name="T27" fmla="*/ 848 h 1585"/>
                <a:gd name="T28" fmla="*/ 633 w 793"/>
                <a:gd name="T29" fmla="*/ 909 h 1585"/>
                <a:gd name="T30" fmla="*/ 515 w 793"/>
                <a:gd name="T31" fmla="*/ 971 h 1585"/>
                <a:gd name="T32" fmla="*/ 462 w 793"/>
                <a:gd name="T33" fmla="*/ 1002 h 1585"/>
                <a:gd name="T34" fmla="*/ 413 w 793"/>
                <a:gd name="T35" fmla="*/ 1070 h 1585"/>
                <a:gd name="T36" fmla="*/ 396 w 793"/>
                <a:gd name="T37" fmla="*/ 1135 h 1585"/>
                <a:gd name="T38" fmla="*/ 479 w 793"/>
                <a:gd name="T39" fmla="*/ 1095 h 1585"/>
                <a:gd name="T40" fmla="*/ 589 w 793"/>
                <a:gd name="T41" fmla="*/ 1059 h 1585"/>
                <a:gd name="T42" fmla="*/ 694 w 793"/>
                <a:gd name="T43" fmla="*/ 1066 h 1585"/>
                <a:gd name="T44" fmla="*/ 768 w 793"/>
                <a:gd name="T45" fmla="*/ 1102 h 1585"/>
                <a:gd name="T46" fmla="*/ 768 w 793"/>
                <a:gd name="T47" fmla="*/ 1121 h 1585"/>
                <a:gd name="T48" fmla="*/ 688 w 793"/>
                <a:gd name="T49" fmla="*/ 1142 h 1585"/>
                <a:gd name="T50" fmla="*/ 557 w 793"/>
                <a:gd name="T51" fmla="*/ 1190 h 1585"/>
                <a:gd name="T52" fmla="*/ 403 w 793"/>
                <a:gd name="T53" fmla="*/ 1274 h 1585"/>
                <a:gd name="T54" fmla="*/ 316 w 793"/>
                <a:gd name="T55" fmla="*/ 1363 h 1585"/>
                <a:gd name="T56" fmla="*/ 386 w 793"/>
                <a:gd name="T57" fmla="*/ 1428 h 1585"/>
                <a:gd name="T58" fmla="*/ 572 w 793"/>
                <a:gd name="T59" fmla="*/ 1458 h 1585"/>
                <a:gd name="T60" fmla="*/ 702 w 793"/>
                <a:gd name="T61" fmla="*/ 1467 h 1585"/>
                <a:gd name="T62" fmla="*/ 656 w 793"/>
                <a:gd name="T63" fmla="*/ 1487 h 1585"/>
                <a:gd name="T64" fmla="*/ 517 w 793"/>
                <a:gd name="T65" fmla="*/ 1532 h 1585"/>
                <a:gd name="T66" fmla="*/ 371 w 793"/>
                <a:gd name="T67" fmla="*/ 1568 h 1585"/>
                <a:gd name="T68" fmla="*/ 247 w 793"/>
                <a:gd name="T69" fmla="*/ 1580 h 1585"/>
                <a:gd name="T70" fmla="*/ 164 w 793"/>
                <a:gd name="T71" fmla="*/ 1583 h 1585"/>
                <a:gd name="T72" fmla="*/ 139 w 793"/>
                <a:gd name="T73" fmla="*/ 1544 h 1585"/>
                <a:gd name="T74" fmla="*/ 82 w 793"/>
                <a:gd name="T75" fmla="*/ 1433 h 1585"/>
                <a:gd name="T76" fmla="*/ 17 w 793"/>
                <a:gd name="T77" fmla="*/ 1336 h 1585"/>
                <a:gd name="T78" fmla="*/ 12 w 793"/>
                <a:gd name="T79" fmla="*/ 1253 h 1585"/>
                <a:gd name="T80" fmla="*/ 59 w 793"/>
                <a:gd name="T81" fmla="*/ 1180 h 1585"/>
                <a:gd name="T82" fmla="*/ 101 w 793"/>
                <a:gd name="T83" fmla="*/ 1101 h 1585"/>
                <a:gd name="T84" fmla="*/ 129 w 793"/>
                <a:gd name="T85" fmla="*/ 1034 h 1585"/>
                <a:gd name="T86" fmla="*/ 124 w 793"/>
                <a:gd name="T87" fmla="*/ 983 h 1585"/>
                <a:gd name="T88" fmla="*/ 101 w 793"/>
                <a:gd name="T89" fmla="*/ 897 h 1585"/>
                <a:gd name="T90" fmla="*/ 69 w 793"/>
                <a:gd name="T91" fmla="*/ 804 h 1585"/>
                <a:gd name="T92" fmla="*/ 36 w 793"/>
                <a:gd name="T93" fmla="*/ 688 h 1585"/>
                <a:gd name="T94" fmla="*/ 36 w 793"/>
                <a:gd name="T95" fmla="*/ 547 h 1585"/>
                <a:gd name="T96" fmla="*/ 82 w 793"/>
                <a:gd name="T97" fmla="*/ 384 h 1585"/>
                <a:gd name="T98" fmla="*/ 160 w 793"/>
                <a:gd name="T99" fmla="*/ 224 h 1585"/>
                <a:gd name="T100" fmla="*/ 242 w 793"/>
                <a:gd name="T101" fmla="*/ 97 h 1585"/>
                <a:gd name="T102" fmla="*/ 310 w 793"/>
                <a:gd name="T103" fmla="*/ 21 h 1585"/>
                <a:gd name="T104" fmla="*/ 386 w 793"/>
                <a:gd name="T105" fmla="*/ 0 h 1585"/>
                <a:gd name="T106" fmla="*/ 500 w 793"/>
                <a:gd name="T107" fmla="*/ 30 h 1585"/>
                <a:gd name="T108" fmla="*/ 627 w 793"/>
                <a:gd name="T109" fmla="*/ 85 h 1585"/>
                <a:gd name="T110" fmla="*/ 698 w 793"/>
                <a:gd name="T111" fmla="*/ 129 h 1585"/>
                <a:gd name="T112" fmla="*/ 654 w 793"/>
                <a:gd name="T113" fmla="*/ 123 h 1585"/>
                <a:gd name="T114" fmla="*/ 534 w 793"/>
                <a:gd name="T115" fmla="*/ 95 h 1585"/>
                <a:gd name="T116" fmla="*/ 422 w 793"/>
                <a:gd name="T117" fmla="*/ 83 h 1585"/>
                <a:gd name="T118" fmla="*/ 358 w 793"/>
                <a:gd name="T119" fmla="*/ 125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3" h="1585">
                  <a:moveTo>
                    <a:pt x="356" y="148"/>
                  </a:moveTo>
                  <a:lnTo>
                    <a:pt x="352" y="148"/>
                  </a:lnTo>
                  <a:lnTo>
                    <a:pt x="346" y="154"/>
                  </a:lnTo>
                  <a:lnTo>
                    <a:pt x="337" y="160"/>
                  </a:lnTo>
                  <a:lnTo>
                    <a:pt x="327" y="173"/>
                  </a:lnTo>
                  <a:lnTo>
                    <a:pt x="312" y="184"/>
                  </a:lnTo>
                  <a:lnTo>
                    <a:pt x="299" y="199"/>
                  </a:lnTo>
                  <a:lnTo>
                    <a:pt x="283" y="217"/>
                  </a:lnTo>
                  <a:lnTo>
                    <a:pt x="270" y="239"/>
                  </a:lnTo>
                  <a:lnTo>
                    <a:pt x="253" y="258"/>
                  </a:lnTo>
                  <a:lnTo>
                    <a:pt x="242" y="283"/>
                  </a:lnTo>
                  <a:lnTo>
                    <a:pt x="228" y="306"/>
                  </a:lnTo>
                  <a:lnTo>
                    <a:pt x="221" y="333"/>
                  </a:lnTo>
                  <a:lnTo>
                    <a:pt x="213" y="355"/>
                  </a:lnTo>
                  <a:lnTo>
                    <a:pt x="213" y="382"/>
                  </a:lnTo>
                  <a:lnTo>
                    <a:pt x="215" y="409"/>
                  </a:lnTo>
                  <a:lnTo>
                    <a:pt x="225" y="437"/>
                  </a:lnTo>
                  <a:lnTo>
                    <a:pt x="234" y="462"/>
                  </a:lnTo>
                  <a:lnTo>
                    <a:pt x="251" y="487"/>
                  </a:lnTo>
                  <a:lnTo>
                    <a:pt x="272" y="511"/>
                  </a:lnTo>
                  <a:lnTo>
                    <a:pt x="297" y="536"/>
                  </a:lnTo>
                  <a:lnTo>
                    <a:pt x="321" y="559"/>
                  </a:lnTo>
                  <a:lnTo>
                    <a:pt x="350" y="582"/>
                  </a:lnTo>
                  <a:lnTo>
                    <a:pt x="380" y="602"/>
                  </a:lnTo>
                  <a:lnTo>
                    <a:pt x="411" y="625"/>
                  </a:lnTo>
                  <a:lnTo>
                    <a:pt x="437" y="641"/>
                  </a:lnTo>
                  <a:lnTo>
                    <a:pt x="464" y="658"/>
                  </a:lnTo>
                  <a:lnTo>
                    <a:pt x="489" y="673"/>
                  </a:lnTo>
                  <a:lnTo>
                    <a:pt x="513" y="686"/>
                  </a:lnTo>
                  <a:lnTo>
                    <a:pt x="531" y="696"/>
                  </a:lnTo>
                  <a:lnTo>
                    <a:pt x="546" y="703"/>
                  </a:lnTo>
                  <a:lnTo>
                    <a:pt x="555" y="707"/>
                  </a:lnTo>
                  <a:lnTo>
                    <a:pt x="559" y="711"/>
                  </a:lnTo>
                  <a:lnTo>
                    <a:pt x="555" y="711"/>
                  </a:lnTo>
                  <a:lnTo>
                    <a:pt x="548" y="717"/>
                  </a:lnTo>
                  <a:lnTo>
                    <a:pt x="536" y="724"/>
                  </a:lnTo>
                  <a:lnTo>
                    <a:pt x="521" y="736"/>
                  </a:lnTo>
                  <a:lnTo>
                    <a:pt x="512" y="741"/>
                  </a:lnTo>
                  <a:lnTo>
                    <a:pt x="502" y="747"/>
                  </a:lnTo>
                  <a:lnTo>
                    <a:pt x="491" y="753"/>
                  </a:lnTo>
                  <a:lnTo>
                    <a:pt x="481" y="760"/>
                  </a:lnTo>
                  <a:lnTo>
                    <a:pt x="468" y="766"/>
                  </a:lnTo>
                  <a:lnTo>
                    <a:pt x="456" y="774"/>
                  </a:lnTo>
                  <a:lnTo>
                    <a:pt x="445" y="781"/>
                  </a:lnTo>
                  <a:lnTo>
                    <a:pt x="434" y="791"/>
                  </a:lnTo>
                  <a:lnTo>
                    <a:pt x="418" y="796"/>
                  </a:lnTo>
                  <a:lnTo>
                    <a:pt x="407" y="804"/>
                  </a:lnTo>
                  <a:lnTo>
                    <a:pt x="396" y="812"/>
                  </a:lnTo>
                  <a:lnTo>
                    <a:pt x="388" y="823"/>
                  </a:lnTo>
                  <a:lnTo>
                    <a:pt x="377" y="833"/>
                  </a:lnTo>
                  <a:lnTo>
                    <a:pt x="371" y="842"/>
                  </a:lnTo>
                  <a:lnTo>
                    <a:pt x="363" y="853"/>
                  </a:lnTo>
                  <a:lnTo>
                    <a:pt x="359" y="865"/>
                  </a:lnTo>
                  <a:lnTo>
                    <a:pt x="348" y="882"/>
                  </a:lnTo>
                  <a:lnTo>
                    <a:pt x="344" y="901"/>
                  </a:lnTo>
                  <a:lnTo>
                    <a:pt x="344" y="916"/>
                  </a:lnTo>
                  <a:lnTo>
                    <a:pt x="348" y="928"/>
                  </a:lnTo>
                  <a:lnTo>
                    <a:pt x="354" y="929"/>
                  </a:lnTo>
                  <a:lnTo>
                    <a:pt x="365" y="928"/>
                  </a:lnTo>
                  <a:lnTo>
                    <a:pt x="371" y="924"/>
                  </a:lnTo>
                  <a:lnTo>
                    <a:pt x="378" y="922"/>
                  </a:lnTo>
                  <a:lnTo>
                    <a:pt x="388" y="918"/>
                  </a:lnTo>
                  <a:lnTo>
                    <a:pt x="399" y="914"/>
                  </a:lnTo>
                  <a:lnTo>
                    <a:pt x="409" y="907"/>
                  </a:lnTo>
                  <a:lnTo>
                    <a:pt x="420" y="901"/>
                  </a:lnTo>
                  <a:lnTo>
                    <a:pt x="432" y="895"/>
                  </a:lnTo>
                  <a:lnTo>
                    <a:pt x="447" y="890"/>
                  </a:lnTo>
                  <a:lnTo>
                    <a:pt x="460" y="884"/>
                  </a:lnTo>
                  <a:lnTo>
                    <a:pt x="477" y="878"/>
                  </a:lnTo>
                  <a:lnTo>
                    <a:pt x="494" y="872"/>
                  </a:lnTo>
                  <a:lnTo>
                    <a:pt x="513" y="867"/>
                  </a:lnTo>
                  <a:lnTo>
                    <a:pt x="531" y="861"/>
                  </a:lnTo>
                  <a:lnTo>
                    <a:pt x="548" y="855"/>
                  </a:lnTo>
                  <a:lnTo>
                    <a:pt x="567" y="850"/>
                  </a:lnTo>
                  <a:lnTo>
                    <a:pt x="586" y="846"/>
                  </a:lnTo>
                  <a:lnTo>
                    <a:pt x="605" y="842"/>
                  </a:lnTo>
                  <a:lnTo>
                    <a:pt x="624" y="840"/>
                  </a:lnTo>
                  <a:lnTo>
                    <a:pt x="641" y="836"/>
                  </a:lnTo>
                  <a:lnTo>
                    <a:pt x="658" y="836"/>
                  </a:lnTo>
                  <a:lnTo>
                    <a:pt x="671" y="834"/>
                  </a:lnTo>
                  <a:lnTo>
                    <a:pt x="685" y="834"/>
                  </a:lnTo>
                  <a:lnTo>
                    <a:pt x="694" y="836"/>
                  </a:lnTo>
                  <a:lnTo>
                    <a:pt x="704" y="840"/>
                  </a:lnTo>
                  <a:lnTo>
                    <a:pt x="711" y="848"/>
                  </a:lnTo>
                  <a:lnTo>
                    <a:pt x="707" y="861"/>
                  </a:lnTo>
                  <a:lnTo>
                    <a:pt x="696" y="867"/>
                  </a:lnTo>
                  <a:lnTo>
                    <a:pt x="686" y="876"/>
                  </a:lnTo>
                  <a:lnTo>
                    <a:pt x="669" y="886"/>
                  </a:lnTo>
                  <a:lnTo>
                    <a:pt x="654" y="897"/>
                  </a:lnTo>
                  <a:lnTo>
                    <a:pt x="633" y="909"/>
                  </a:lnTo>
                  <a:lnTo>
                    <a:pt x="614" y="920"/>
                  </a:lnTo>
                  <a:lnTo>
                    <a:pt x="593" y="931"/>
                  </a:lnTo>
                  <a:lnTo>
                    <a:pt x="574" y="943"/>
                  </a:lnTo>
                  <a:lnTo>
                    <a:pt x="551" y="952"/>
                  </a:lnTo>
                  <a:lnTo>
                    <a:pt x="532" y="964"/>
                  </a:lnTo>
                  <a:lnTo>
                    <a:pt x="515" y="971"/>
                  </a:lnTo>
                  <a:lnTo>
                    <a:pt x="500" y="981"/>
                  </a:lnTo>
                  <a:lnTo>
                    <a:pt x="485" y="987"/>
                  </a:lnTo>
                  <a:lnTo>
                    <a:pt x="475" y="992"/>
                  </a:lnTo>
                  <a:lnTo>
                    <a:pt x="468" y="996"/>
                  </a:lnTo>
                  <a:lnTo>
                    <a:pt x="468" y="998"/>
                  </a:lnTo>
                  <a:lnTo>
                    <a:pt x="462" y="1002"/>
                  </a:lnTo>
                  <a:lnTo>
                    <a:pt x="453" y="1015"/>
                  </a:lnTo>
                  <a:lnTo>
                    <a:pt x="445" y="1023"/>
                  </a:lnTo>
                  <a:lnTo>
                    <a:pt x="437" y="1034"/>
                  </a:lnTo>
                  <a:lnTo>
                    <a:pt x="430" y="1045"/>
                  </a:lnTo>
                  <a:lnTo>
                    <a:pt x="422" y="1059"/>
                  </a:lnTo>
                  <a:lnTo>
                    <a:pt x="413" y="1070"/>
                  </a:lnTo>
                  <a:lnTo>
                    <a:pt x="405" y="1082"/>
                  </a:lnTo>
                  <a:lnTo>
                    <a:pt x="399" y="1093"/>
                  </a:lnTo>
                  <a:lnTo>
                    <a:pt x="394" y="1104"/>
                  </a:lnTo>
                  <a:lnTo>
                    <a:pt x="386" y="1121"/>
                  </a:lnTo>
                  <a:lnTo>
                    <a:pt x="388" y="1135"/>
                  </a:lnTo>
                  <a:lnTo>
                    <a:pt x="396" y="1135"/>
                  </a:lnTo>
                  <a:lnTo>
                    <a:pt x="413" y="1129"/>
                  </a:lnTo>
                  <a:lnTo>
                    <a:pt x="422" y="1123"/>
                  </a:lnTo>
                  <a:lnTo>
                    <a:pt x="436" y="1118"/>
                  </a:lnTo>
                  <a:lnTo>
                    <a:pt x="447" y="1110"/>
                  </a:lnTo>
                  <a:lnTo>
                    <a:pt x="464" y="1104"/>
                  </a:lnTo>
                  <a:lnTo>
                    <a:pt x="479" y="1095"/>
                  </a:lnTo>
                  <a:lnTo>
                    <a:pt x="496" y="1087"/>
                  </a:lnTo>
                  <a:lnTo>
                    <a:pt x="513" y="1080"/>
                  </a:lnTo>
                  <a:lnTo>
                    <a:pt x="532" y="1074"/>
                  </a:lnTo>
                  <a:lnTo>
                    <a:pt x="550" y="1066"/>
                  </a:lnTo>
                  <a:lnTo>
                    <a:pt x="570" y="1063"/>
                  </a:lnTo>
                  <a:lnTo>
                    <a:pt x="589" y="1059"/>
                  </a:lnTo>
                  <a:lnTo>
                    <a:pt x="610" y="1059"/>
                  </a:lnTo>
                  <a:lnTo>
                    <a:pt x="627" y="1055"/>
                  </a:lnTo>
                  <a:lnTo>
                    <a:pt x="645" y="1057"/>
                  </a:lnTo>
                  <a:lnTo>
                    <a:pt x="662" y="1057"/>
                  </a:lnTo>
                  <a:lnTo>
                    <a:pt x="679" y="1063"/>
                  </a:lnTo>
                  <a:lnTo>
                    <a:pt x="694" y="1066"/>
                  </a:lnTo>
                  <a:lnTo>
                    <a:pt x="709" y="1072"/>
                  </a:lnTo>
                  <a:lnTo>
                    <a:pt x="723" y="1078"/>
                  </a:lnTo>
                  <a:lnTo>
                    <a:pt x="738" y="1085"/>
                  </a:lnTo>
                  <a:lnTo>
                    <a:pt x="749" y="1091"/>
                  </a:lnTo>
                  <a:lnTo>
                    <a:pt x="761" y="1097"/>
                  </a:lnTo>
                  <a:lnTo>
                    <a:pt x="768" y="1102"/>
                  </a:lnTo>
                  <a:lnTo>
                    <a:pt x="778" y="1108"/>
                  </a:lnTo>
                  <a:lnTo>
                    <a:pt x="787" y="1118"/>
                  </a:lnTo>
                  <a:lnTo>
                    <a:pt x="793" y="1121"/>
                  </a:lnTo>
                  <a:lnTo>
                    <a:pt x="787" y="1121"/>
                  </a:lnTo>
                  <a:lnTo>
                    <a:pt x="778" y="1121"/>
                  </a:lnTo>
                  <a:lnTo>
                    <a:pt x="768" y="1121"/>
                  </a:lnTo>
                  <a:lnTo>
                    <a:pt x="759" y="1123"/>
                  </a:lnTo>
                  <a:lnTo>
                    <a:pt x="747" y="1125"/>
                  </a:lnTo>
                  <a:lnTo>
                    <a:pt x="736" y="1131"/>
                  </a:lnTo>
                  <a:lnTo>
                    <a:pt x="721" y="1133"/>
                  </a:lnTo>
                  <a:lnTo>
                    <a:pt x="705" y="1137"/>
                  </a:lnTo>
                  <a:lnTo>
                    <a:pt x="688" y="1142"/>
                  </a:lnTo>
                  <a:lnTo>
                    <a:pt x="671" y="1148"/>
                  </a:lnTo>
                  <a:lnTo>
                    <a:pt x="650" y="1154"/>
                  </a:lnTo>
                  <a:lnTo>
                    <a:pt x="629" y="1161"/>
                  </a:lnTo>
                  <a:lnTo>
                    <a:pt x="607" y="1169"/>
                  </a:lnTo>
                  <a:lnTo>
                    <a:pt x="584" y="1180"/>
                  </a:lnTo>
                  <a:lnTo>
                    <a:pt x="557" y="1190"/>
                  </a:lnTo>
                  <a:lnTo>
                    <a:pt x="531" y="1201"/>
                  </a:lnTo>
                  <a:lnTo>
                    <a:pt x="504" y="1215"/>
                  </a:lnTo>
                  <a:lnTo>
                    <a:pt x="477" y="1230"/>
                  </a:lnTo>
                  <a:lnTo>
                    <a:pt x="451" y="1243"/>
                  </a:lnTo>
                  <a:lnTo>
                    <a:pt x="426" y="1258"/>
                  </a:lnTo>
                  <a:lnTo>
                    <a:pt x="403" y="1274"/>
                  </a:lnTo>
                  <a:lnTo>
                    <a:pt x="382" y="1291"/>
                  </a:lnTo>
                  <a:lnTo>
                    <a:pt x="361" y="1304"/>
                  </a:lnTo>
                  <a:lnTo>
                    <a:pt x="344" y="1319"/>
                  </a:lnTo>
                  <a:lnTo>
                    <a:pt x="331" y="1334"/>
                  </a:lnTo>
                  <a:lnTo>
                    <a:pt x="321" y="1350"/>
                  </a:lnTo>
                  <a:lnTo>
                    <a:pt x="316" y="1363"/>
                  </a:lnTo>
                  <a:lnTo>
                    <a:pt x="316" y="1376"/>
                  </a:lnTo>
                  <a:lnTo>
                    <a:pt x="320" y="1390"/>
                  </a:lnTo>
                  <a:lnTo>
                    <a:pt x="331" y="1403"/>
                  </a:lnTo>
                  <a:lnTo>
                    <a:pt x="344" y="1410"/>
                  </a:lnTo>
                  <a:lnTo>
                    <a:pt x="363" y="1420"/>
                  </a:lnTo>
                  <a:lnTo>
                    <a:pt x="386" y="1428"/>
                  </a:lnTo>
                  <a:lnTo>
                    <a:pt x="415" y="1435"/>
                  </a:lnTo>
                  <a:lnTo>
                    <a:pt x="443" y="1441"/>
                  </a:lnTo>
                  <a:lnTo>
                    <a:pt x="475" y="1447"/>
                  </a:lnTo>
                  <a:lnTo>
                    <a:pt x="508" y="1450"/>
                  </a:lnTo>
                  <a:lnTo>
                    <a:pt x="542" y="1456"/>
                  </a:lnTo>
                  <a:lnTo>
                    <a:pt x="572" y="1458"/>
                  </a:lnTo>
                  <a:lnTo>
                    <a:pt x="603" y="1460"/>
                  </a:lnTo>
                  <a:lnTo>
                    <a:pt x="629" y="1462"/>
                  </a:lnTo>
                  <a:lnTo>
                    <a:pt x="656" y="1466"/>
                  </a:lnTo>
                  <a:lnTo>
                    <a:pt x="675" y="1466"/>
                  </a:lnTo>
                  <a:lnTo>
                    <a:pt x="692" y="1467"/>
                  </a:lnTo>
                  <a:lnTo>
                    <a:pt x="702" y="1467"/>
                  </a:lnTo>
                  <a:lnTo>
                    <a:pt x="707" y="1469"/>
                  </a:lnTo>
                  <a:lnTo>
                    <a:pt x="704" y="1469"/>
                  </a:lnTo>
                  <a:lnTo>
                    <a:pt x="698" y="1471"/>
                  </a:lnTo>
                  <a:lnTo>
                    <a:pt x="686" y="1475"/>
                  </a:lnTo>
                  <a:lnTo>
                    <a:pt x="673" y="1481"/>
                  </a:lnTo>
                  <a:lnTo>
                    <a:pt x="656" y="1487"/>
                  </a:lnTo>
                  <a:lnTo>
                    <a:pt x="637" y="1494"/>
                  </a:lnTo>
                  <a:lnTo>
                    <a:pt x="616" y="1502"/>
                  </a:lnTo>
                  <a:lnTo>
                    <a:pt x="595" y="1511"/>
                  </a:lnTo>
                  <a:lnTo>
                    <a:pt x="569" y="1517"/>
                  </a:lnTo>
                  <a:lnTo>
                    <a:pt x="544" y="1526"/>
                  </a:lnTo>
                  <a:lnTo>
                    <a:pt x="517" y="1532"/>
                  </a:lnTo>
                  <a:lnTo>
                    <a:pt x="491" y="1542"/>
                  </a:lnTo>
                  <a:lnTo>
                    <a:pt x="464" y="1547"/>
                  </a:lnTo>
                  <a:lnTo>
                    <a:pt x="439" y="1555"/>
                  </a:lnTo>
                  <a:lnTo>
                    <a:pt x="415" y="1561"/>
                  </a:lnTo>
                  <a:lnTo>
                    <a:pt x="394" y="1566"/>
                  </a:lnTo>
                  <a:lnTo>
                    <a:pt x="371" y="1568"/>
                  </a:lnTo>
                  <a:lnTo>
                    <a:pt x="348" y="1570"/>
                  </a:lnTo>
                  <a:lnTo>
                    <a:pt x="327" y="1572"/>
                  </a:lnTo>
                  <a:lnTo>
                    <a:pt x="306" y="1576"/>
                  </a:lnTo>
                  <a:lnTo>
                    <a:pt x="285" y="1576"/>
                  </a:lnTo>
                  <a:lnTo>
                    <a:pt x="266" y="1578"/>
                  </a:lnTo>
                  <a:lnTo>
                    <a:pt x="247" y="1580"/>
                  </a:lnTo>
                  <a:lnTo>
                    <a:pt x="232" y="1582"/>
                  </a:lnTo>
                  <a:lnTo>
                    <a:pt x="215" y="1582"/>
                  </a:lnTo>
                  <a:lnTo>
                    <a:pt x="202" y="1582"/>
                  </a:lnTo>
                  <a:lnTo>
                    <a:pt x="188" y="1582"/>
                  </a:lnTo>
                  <a:lnTo>
                    <a:pt x="179" y="1583"/>
                  </a:lnTo>
                  <a:lnTo>
                    <a:pt x="164" y="1583"/>
                  </a:lnTo>
                  <a:lnTo>
                    <a:pt x="160" y="1585"/>
                  </a:lnTo>
                  <a:lnTo>
                    <a:pt x="158" y="1582"/>
                  </a:lnTo>
                  <a:lnTo>
                    <a:pt x="156" y="1576"/>
                  </a:lnTo>
                  <a:lnTo>
                    <a:pt x="150" y="1566"/>
                  </a:lnTo>
                  <a:lnTo>
                    <a:pt x="147" y="1557"/>
                  </a:lnTo>
                  <a:lnTo>
                    <a:pt x="139" y="1544"/>
                  </a:lnTo>
                  <a:lnTo>
                    <a:pt x="131" y="1528"/>
                  </a:lnTo>
                  <a:lnTo>
                    <a:pt x="122" y="1511"/>
                  </a:lnTo>
                  <a:lnTo>
                    <a:pt x="114" y="1494"/>
                  </a:lnTo>
                  <a:lnTo>
                    <a:pt x="103" y="1473"/>
                  </a:lnTo>
                  <a:lnTo>
                    <a:pt x="93" y="1454"/>
                  </a:lnTo>
                  <a:lnTo>
                    <a:pt x="82" y="1433"/>
                  </a:lnTo>
                  <a:lnTo>
                    <a:pt x="72" y="1416"/>
                  </a:lnTo>
                  <a:lnTo>
                    <a:pt x="61" y="1397"/>
                  </a:lnTo>
                  <a:lnTo>
                    <a:pt x="50" y="1380"/>
                  </a:lnTo>
                  <a:lnTo>
                    <a:pt x="38" y="1363"/>
                  </a:lnTo>
                  <a:lnTo>
                    <a:pt x="29" y="1352"/>
                  </a:lnTo>
                  <a:lnTo>
                    <a:pt x="17" y="1336"/>
                  </a:lnTo>
                  <a:lnTo>
                    <a:pt x="10" y="1325"/>
                  </a:lnTo>
                  <a:lnTo>
                    <a:pt x="4" y="1314"/>
                  </a:lnTo>
                  <a:lnTo>
                    <a:pt x="2" y="1304"/>
                  </a:lnTo>
                  <a:lnTo>
                    <a:pt x="0" y="1287"/>
                  </a:lnTo>
                  <a:lnTo>
                    <a:pt x="4" y="1270"/>
                  </a:lnTo>
                  <a:lnTo>
                    <a:pt x="12" y="1253"/>
                  </a:lnTo>
                  <a:lnTo>
                    <a:pt x="23" y="1236"/>
                  </a:lnTo>
                  <a:lnTo>
                    <a:pt x="29" y="1224"/>
                  </a:lnTo>
                  <a:lnTo>
                    <a:pt x="36" y="1215"/>
                  </a:lnTo>
                  <a:lnTo>
                    <a:pt x="44" y="1205"/>
                  </a:lnTo>
                  <a:lnTo>
                    <a:pt x="53" y="1196"/>
                  </a:lnTo>
                  <a:lnTo>
                    <a:pt x="59" y="1180"/>
                  </a:lnTo>
                  <a:lnTo>
                    <a:pt x="69" y="1169"/>
                  </a:lnTo>
                  <a:lnTo>
                    <a:pt x="74" y="1154"/>
                  </a:lnTo>
                  <a:lnTo>
                    <a:pt x="84" y="1142"/>
                  </a:lnTo>
                  <a:lnTo>
                    <a:pt x="90" y="1127"/>
                  </a:lnTo>
                  <a:lnTo>
                    <a:pt x="95" y="1114"/>
                  </a:lnTo>
                  <a:lnTo>
                    <a:pt x="101" y="1101"/>
                  </a:lnTo>
                  <a:lnTo>
                    <a:pt x="109" y="1089"/>
                  </a:lnTo>
                  <a:lnTo>
                    <a:pt x="112" y="1076"/>
                  </a:lnTo>
                  <a:lnTo>
                    <a:pt x="118" y="1064"/>
                  </a:lnTo>
                  <a:lnTo>
                    <a:pt x="122" y="1053"/>
                  </a:lnTo>
                  <a:lnTo>
                    <a:pt x="126" y="1045"/>
                  </a:lnTo>
                  <a:lnTo>
                    <a:pt x="129" y="1034"/>
                  </a:lnTo>
                  <a:lnTo>
                    <a:pt x="133" y="1030"/>
                  </a:lnTo>
                  <a:lnTo>
                    <a:pt x="131" y="1025"/>
                  </a:lnTo>
                  <a:lnTo>
                    <a:pt x="129" y="1013"/>
                  </a:lnTo>
                  <a:lnTo>
                    <a:pt x="128" y="1004"/>
                  </a:lnTo>
                  <a:lnTo>
                    <a:pt x="126" y="994"/>
                  </a:lnTo>
                  <a:lnTo>
                    <a:pt x="124" y="983"/>
                  </a:lnTo>
                  <a:lnTo>
                    <a:pt x="122" y="971"/>
                  </a:lnTo>
                  <a:lnTo>
                    <a:pt x="118" y="956"/>
                  </a:lnTo>
                  <a:lnTo>
                    <a:pt x="114" y="943"/>
                  </a:lnTo>
                  <a:lnTo>
                    <a:pt x="110" y="928"/>
                  </a:lnTo>
                  <a:lnTo>
                    <a:pt x="107" y="914"/>
                  </a:lnTo>
                  <a:lnTo>
                    <a:pt x="101" y="897"/>
                  </a:lnTo>
                  <a:lnTo>
                    <a:pt x="97" y="882"/>
                  </a:lnTo>
                  <a:lnTo>
                    <a:pt x="91" y="867"/>
                  </a:lnTo>
                  <a:lnTo>
                    <a:pt x="88" y="853"/>
                  </a:lnTo>
                  <a:lnTo>
                    <a:pt x="80" y="836"/>
                  </a:lnTo>
                  <a:lnTo>
                    <a:pt x="74" y="821"/>
                  </a:lnTo>
                  <a:lnTo>
                    <a:pt x="69" y="804"/>
                  </a:lnTo>
                  <a:lnTo>
                    <a:pt x="63" y="787"/>
                  </a:lnTo>
                  <a:lnTo>
                    <a:pt x="57" y="768"/>
                  </a:lnTo>
                  <a:lnTo>
                    <a:pt x="52" y="749"/>
                  </a:lnTo>
                  <a:lnTo>
                    <a:pt x="46" y="730"/>
                  </a:lnTo>
                  <a:lnTo>
                    <a:pt x="42" y="711"/>
                  </a:lnTo>
                  <a:lnTo>
                    <a:pt x="36" y="688"/>
                  </a:lnTo>
                  <a:lnTo>
                    <a:pt x="34" y="665"/>
                  </a:lnTo>
                  <a:lnTo>
                    <a:pt x="31" y="642"/>
                  </a:lnTo>
                  <a:lnTo>
                    <a:pt x="31" y="620"/>
                  </a:lnTo>
                  <a:lnTo>
                    <a:pt x="31" y="595"/>
                  </a:lnTo>
                  <a:lnTo>
                    <a:pt x="33" y="572"/>
                  </a:lnTo>
                  <a:lnTo>
                    <a:pt x="36" y="547"/>
                  </a:lnTo>
                  <a:lnTo>
                    <a:pt x="42" y="523"/>
                  </a:lnTo>
                  <a:lnTo>
                    <a:pt x="46" y="494"/>
                  </a:lnTo>
                  <a:lnTo>
                    <a:pt x="53" y="468"/>
                  </a:lnTo>
                  <a:lnTo>
                    <a:pt x="61" y="439"/>
                  </a:lnTo>
                  <a:lnTo>
                    <a:pt x="72" y="412"/>
                  </a:lnTo>
                  <a:lnTo>
                    <a:pt x="82" y="384"/>
                  </a:lnTo>
                  <a:lnTo>
                    <a:pt x="93" y="355"/>
                  </a:lnTo>
                  <a:lnTo>
                    <a:pt x="105" y="329"/>
                  </a:lnTo>
                  <a:lnTo>
                    <a:pt x="120" y="302"/>
                  </a:lnTo>
                  <a:lnTo>
                    <a:pt x="131" y="274"/>
                  </a:lnTo>
                  <a:lnTo>
                    <a:pt x="147" y="249"/>
                  </a:lnTo>
                  <a:lnTo>
                    <a:pt x="160" y="224"/>
                  </a:lnTo>
                  <a:lnTo>
                    <a:pt x="175" y="201"/>
                  </a:lnTo>
                  <a:lnTo>
                    <a:pt x="188" y="177"/>
                  </a:lnTo>
                  <a:lnTo>
                    <a:pt x="202" y="156"/>
                  </a:lnTo>
                  <a:lnTo>
                    <a:pt x="215" y="135"/>
                  </a:lnTo>
                  <a:lnTo>
                    <a:pt x="230" y="118"/>
                  </a:lnTo>
                  <a:lnTo>
                    <a:pt x="242" y="97"/>
                  </a:lnTo>
                  <a:lnTo>
                    <a:pt x="253" y="82"/>
                  </a:lnTo>
                  <a:lnTo>
                    <a:pt x="264" y="64"/>
                  </a:lnTo>
                  <a:lnTo>
                    <a:pt x="276" y="53"/>
                  </a:lnTo>
                  <a:lnTo>
                    <a:pt x="287" y="40"/>
                  </a:lnTo>
                  <a:lnTo>
                    <a:pt x="299" y="30"/>
                  </a:lnTo>
                  <a:lnTo>
                    <a:pt x="310" y="21"/>
                  </a:lnTo>
                  <a:lnTo>
                    <a:pt x="321" y="15"/>
                  </a:lnTo>
                  <a:lnTo>
                    <a:pt x="333" y="7"/>
                  </a:lnTo>
                  <a:lnTo>
                    <a:pt x="344" y="4"/>
                  </a:lnTo>
                  <a:lnTo>
                    <a:pt x="358" y="0"/>
                  </a:lnTo>
                  <a:lnTo>
                    <a:pt x="373" y="0"/>
                  </a:lnTo>
                  <a:lnTo>
                    <a:pt x="386" y="0"/>
                  </a:lnTo>
                  <a:lnTo>
                    <a:pt x="403" y="2"/>
                  </a:lnTo>
                  <a:lnTo>
                    <a:pt x="418" y="6"/>
                  </a:lnTo>
                  <a:lnTo>
                    <a:pt x="439" y="11"/>
                  </a:lnTo>
                  <a:lnTo>
                    <a:pt x="456" y="15"/>
                  </a:lnTo>
                  <a:lnTo>
                    <a:pt x="479" y="23"/>
                  </a:lnTo>
                  <a:lnTo>
                    <a:pt x="500" y="30"/>
                  </a:lnTo>
                  <a:lnTo>
                    <a:pt x="523" y="40"/>
                  </a:lnTo>
                  <a:lnTo>
                    <a:pt x="544" y="47"/>
                  </a:lnTo>
                  <a:lnTo>
                    <a:pt x="567" y="57"/>
                  </a:lnTo>
                  <a:lnTo>
                    <a:pt x="588" y="66"/>
                  </a:lnTo>
                  <a:lnTo>
                    <a:pt x="610" y="78"/>
                  </a:lnTo>
                  <a:lnTo>
                    <a:pt x="627" y="85"/>
                  </a:lnTo>
                  <a:lnTo>
                    <a:pt x="646" y="95"/>
                  </a:lnTo>
                  <a:lnTo>
                    <a:pt x="662" y="104"/>
                  </a:lnTo>
                  <a:lnTo>
                    <a:pt x="675" y="114"/>
                  </a:lnTo>
                  <a:lnTo>
                    <a:pt x="685" y="120"/>
                  </a:lnTo>
                  <a:lnTo>
                    <a:pt x="694" y="125"/>
                  </a:lnTo>
                  <a:lnTo>
                    <a:pt x="698" y="129"/>
                  </a:lnTo>
                  <a:lnTo>
                    <a:pt x="702" y="135"/>
                  </a:lnTo>
                  <a:lnTo>
                    <a:pt x="696" y="135"/>
                  </a:lnTo>
                  <a:lnTo>
                    <a:pt x="690" y="135"/>
                  </a:lnTo>
                  <a:lnTo>
                    <a:pt x="681" y="131"/>
                  </a:lnTo>
                  <a:lnTo>
                    <a:pt x="669" y="129"/>
                  </a:lnTo>
                  <a:lnTo>
                    <a:pt x="654" y="123"/>
                  </a:lnTo>
                  <a:lnTo>
                    <a:pt x="637" y="120"/>
                  </a:lnTo>
                  <a:lnTo>
                    <a:pt x="618" y="116"/>
                  </a:lnTo>
                  <a:lnTo>
                    <a:pt x="601" y="112"/>
                  </a:lnTo>
                  <a:lnTo>
                    <a:pt x="578" y="106"/>
                  </a:lnTo>
                  <a:lnTo>
                    <a:pt x="557" y="101"/>
                  </a:lnTo>
                  <a:lnTo>
                    <a:pt x="534" y="95"/>
                  </a:lnTo>
                  <a:lnTo>
                    <a:pt x="513" y="91"/>
                  </a:lnTo>
                  <a:lnTo>
                    <a:pt x="493" y="85"/>
                  </a:lnTo>
                  <a:lnTo>
                    <a:pt x="474" y="83"/>
                  </a:lnTo>
                  <a:lnTo>
                    <a:pt x="455" y="82"/>
                  </a:lnTo>
                  <a:lnTo>
                    <a:pt x="439" y="83"/>
                  </a:lnTo>
                  <a:lnTo>
                    <a:pt x="422" y="83"/>
                  </a:lnTo>
                  <a:lnTo>
                    <a:pt x="411" y="85"/>
                  </a:lnTo>
                  <a:lnTo>
                    <a:pt x="397" y="87"/>
                  </a:lnTo>
                  <a:lnTo>
                    <a:pt x="390" y="93"/>
                  </a:lnTo>
                  <a:lnTo>
                    <a:pt x="375" y="102"/>
                  </a:lnTo>
                  <a:lnTo>
                    <a:pt x="365" y="116"/>
                  </a:lnTo>
                  <a:lnTo>
                    <a:pt x="358" y="125"/>
                  </a:lnTo>
                  <a:lnTo>
                    <a:pt x="356" y="137"/>
                  </a:lnTo>
                  <a:lnTo>
                    <a:pt x="356" y="144"/>
                  </a:lnTo>
                  <a:lnTo>
                    <a:pt x="356" y="148"/>
                  </a:lnTo>
                  <a:lnTo>
                    <a:pt x="356" y="148"/>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4" name="Freeform 258">
              <a:extLst>
                <a:ext uri="{FF2B5EF4-FFF2-40B4-BE49-F238E27FC236}">
                  <a16:creationId xmlns:a16="http://schemas.microsoft.com/office/drawing/2014/main" id="{50468A92-9DC2-B445-BF0C-AE7E4EE1340D}"/>
                </a:ext>
              </a:extLst>
            </p:cNvPr>
            <p:cNvSpPr>
              <a:spLocks/>
            </p:cNvSpPr>
            <p:nvPr/>
          </p:nvSpPr>
          <p:spPr bwMode="auto">
            <a:xfrm>
              <a:off x="2831" y="2386"/>
              <a:ext cx="260" cy="204"/>
            </a:xfrm>
            <a:custGeom>
              <a:avLst/>
              <a:gdLst>
                <a:gd name="T0" fmla="*/ 298 w 519"/>
                <a:gd name="T1" fmla="*/ 42 h 407"/>
                <a:gd name="T2" fmla="*/ 302 w 519"/>
                <a:gd name="T3" fmla="*/ 44 h 407"/>
                <a:gd name="T4" fmla="*/ 315 w 519"/>
                <a:gd name="T5" fmla="*/ 48 h 407"/>
                <a:gd name="T6" fmla="*/ 331 w 519"/>
                <a:gd name="T7" fmla="*/ 48 h 407"/>
                <a:gd name="T8" fmla="*/ 350 w 519"/>
                <a:gd name="T9" fmla="*/ 42 h 407"/>
                <a:gd name="T10" fmla="*/ 367 w 519"/>
                <a:gd name="T11" fmla="*/ 27 h 407"/>
                <a:gd name="T12" fmla="*/ 380 w 519"/>
                <a:gd name="T13" fmla="*/ 14 h 407"/>
                <a:gd name="T14" fmla="*/ 389 w 519"/>
                <a:gd name="T15" fmla="*/ 4 h 407"/>
                <a:gd name="T16" fmla="*/ 393 w 519"/>
                <a:gd name="T17" fmla="*/ 0 h 407"/>
                <a:gd name="T18" fmla="*/ 407 w 519"/>
                <a:gd name="T19" fmla="*/ 86 h 407"/>
                <a:gd name="T20" fmla="*/ 519 w 519"/>
                <a:gd name="T21" fmla="*/ 242 h 407"/>
                <a:gd name="T22" fmla="*/ 515 w 519"/>
                <a:gd name="T23" fmla="*/ 240 h 407"/>
                <a:gd name="T24" fmla="*/ 509 w 519"/>
                <a:gd name="T25" fmla="*/ 240 h 407"/>
                <a:gd name="T26" fmla="*/ 498 w 519"/>
                <a:gd name="T27" fmla="*/ 238 h 407"/>
                <a:gd name="T28" fmla="*/ 486 w 519"/>
                <a:gd name="T29" fmla="*/ 236 h 407"/>
                <a:gd name="T30" fmla="*/ 471 w 519"/>
                <a:gd name="T31" fmla="*/ 234 h 407"/>
                <a:gd name="T32" fmla="*/ 456 w 519"/>
                <a:gd name="T33" fmla="*/ 232 h 407"/>
                <a:gd name="T34" fmla="*/ 439 w 519"/>
                <a:gd name="T35" fmla="*/ 230 h 407"/>
                <a:gd name="T36" fmla="*/ 424 w 519"/>
                <a:gd name="T37" fmla="*/ 230 h 407"/>
                <a:gd name="T38" fmla="*/ 407 w 519"/>
                <a:gd name="T39" fmla="*/ 230 h 407"/>
                <a:gd name="T40" fmla="*/ 397 w 519"/>
                <a:gd name="T41" fmla="*/ 232 h 407"/>
                <a:gd name="T42" fmla="*/ 391 w 519"/>
                <a:gd name="T43" fmla="*/ 234 h 407"/>
                <a:gd name="T44" fmla="*/ 389 w 519"/>
                <a:gd name="T45" fmla="*/ 240 h 407"/>
                <a:gd name="T46" fmla="*/ 388 w 519"/>
                <a:gd name="T47" fmla="*/ 247 h 407"/>
                <a:gd name="T48" fmla="*/ 389 w 519"/>
                <a:gd name="T49" fmla="*/ 251 h 407"/>
                <a:gd name="T50" fmla="*/ 424 w 519"/>
                <a:gd name="T51" fmla="*/ 407 h 407"/>
                <a:gd name="T52" fmla="*/ 422 w 519"/>
                <a:gd name="T53" fmla="*/ 403 h 407"/>
                <a:gd name="T54" fmla="*/ 418 w 519"/>
                <a:gd name="T55" fmla="*/ 394 h 407"/>
                <a:gd name="T56" fmla="*/ 412 w 519"/>
                <a:gd name="T57" fmla="*/ 381 h 407"/>
                <a:gd name="T58" fmla="*/ 405 w 519"/>
                <a:gd name="T59" fmla="*/ 365 h 407"/>
                <a:gd name="T60" fmla="*/ 391 w 519"/>
                <a:gd name="T61" fmla="*/ 346 h 407"/>
                <a:gd name="T62" fmla="*/ 374 w 519"/>
                <a:gd name="T63" fmla="*/ 329 h 407"/>
                <a:gd name="T64" fmla="*/ 363 w 519"/>
                <a:gd name="T65" fmla="*/ 320 h 407"/>
                <a:gd name="T66" fmla="*/ 353 w 519"/>
                <a:gd name="T67" fmla="*/ 312 h 407"/>
                <a:gd name="T68" fmla="*/ 342 w 519"/>
                <a:gd name="T69" fmla="*/ 303 h 407"/>
                <a:gd name="T70" fmla="*/ 331 w 519"/>
                <a:gd name="T71" fmla="*/ 297 h 407"/>
                <a:gd name="T72" fmla="*/ 315 w 519"/>
                <a:gd name="T73" fmla="*/ 287 h 407"/>
                <a:gd name="T74" fmla="*/ 300 w 519"/>
                <a:gd name="T75" fmla="*/ 282 h 407"/>
                <a:gd name="T76" fmla="*/ 283 w 519"/>
                <a:gd name="T77" fmla="*/ 276 h 407"/>
                <a:gd name="T78" fmla="*/ 268 w 519"/>
                <a:gd name="T79" fmla="*/ 272 h 407"/>
                <a:gd name="T80" fmla="*/ 251 w 519"/>
                <a:gd name="T81" fmla="*/ 266 h 407"/>
                <a:gd name="T82" fmla="*/ 234 w 519"/>
                <a:gd name="T83" fmla="*/ 263 h 407"/>
                <a:gd name="T84" fmla="*/ 217 w 519"/>
                <a:gd name="T85" fmla="*/ 259 h 407"/>
                <a:gd name="T86" fmla="*/ 201 w 519"/>
                <a:gd name="T87" fmla="*/ 259 h 407"/>
                <a:gd name="T88" fmla="*/ 184 w 519"/>
                <a:gd name="T89" fmla="*/ 255 h 407"/>
                <a:gd name="T90" fmla="*/ 171 w 519"/>
                <a:gd name="T91" fmla="*/ 253 h 407"/>
                <a:gd name="T92" fmla="*/ 158 w 519"/>
                <a:gd name="T93" fmla="*/ 251 h 407"/>
                <a:gd name="T94" fmla="*/ 148 w 519"/>
                <a:gd name="T95" fmla="*/ 251 h 407"/>
                <a:gd name="T96" fmla="*/ 131 w 519"/>
                <a:gd name="T97" fmla="*/ 251 h 407"/>
                <a:gd name="T98" fmla="*/ 127 w 519"/>
                <a:gd name="T99" fmla="*/ 251 h 407"/>
                <a:gd name="T100" fmla="*/ 0 w 519"/>
                <a:gd name="T101" fmla="*/ 225 h 407"/>
                <a:gd name="T102" fmla="*/ 213 w 519"/>
                <a:gd name="T103" fmla="*/ 114 h 407"/>
                <a:gd name="T104" fmla="*/ 234 w 519"/>
                <a:gd name="T105" fmla="*/ 54 h 407"/>
                <a:gd name="T106" fmla="*/ 298 w 519"/>
                <a:gd name="T107" fmla="*/ 42 h 407"/>
                <a:gd name="T108" fmla="*/ 298 w 519"/>
                <a:gd name="T109"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9" h="407">
                  <a:moveTo>
                    <a:pt x="298" y="42"/>
                  </a:moveTo>
                  <a:lnTo>
                    <a:pt x="302" y="44"/>
                  </a:lnTo>
                  <a:lnTo>
                    <a:pt x="315" y="48"/>
                  </a:lnTo>
                  <a:lnTo>
                    <a:pt x="331" y="48"/>
                  </a:lnTo>
                  <a:lnTo>
                    <a:pt x="350" y="42"/>
                  </a:lnTo>
                  <a:lnTo>
                    <a:pt x="367" y="27"/>
                  </a:lnTo>
                  <a:lnTo>
                    <a:pt x="380" y="14"/>
                  </a:lnTo>
                  <a:lnTo>
                    <a:pt x="389" y="4"/>
                  </a:lnTo>
                  <a:lnTo>
                    <a:pt x="393" y="0"/>
                  </a:lnTo>
                  <a:lnTo>
                    <a:pt x="407" y="86"/>
                  </a:lnTo>
                  <a:lnTo>
                    <a:pt x="519" y="242"/>
                  </a:lnTo>
                  <a:lnTo>
                    <a:pt x="515" y="240"/>
                  </a:lnTo>
                  <a:lnTo>
                    <a:pt x="509" y="240"/>
                  </a:lnTo>
                  <a:lnTo>
                    <a:pt x="498" y="238"/>
                  </a:lnTo>
                  <a:lnTo>
                    <a:pt x="486" y="236"/>
                  </a:lnTo>
                  <a:lnTo>
                    <a:pt x="471" y="234"/>
                  </a:lnTo>
                  <a:lnTo>
                    <a:pt x="456" y="232"/>
                  </a:lnTo>
                  <a:lnTo>
                    <a:pt x="439" y="230"/>
                  </a:lnTo>
                  <a:lnTo>
                    <a:pt x="424" y="230"/>
                  </a:lnTo>
                  <a:lnTo>
                    <a:pt x="407" y="230"/>
                  </a:lnTo>
                  <a:lnTo>
                    <a:pt x="397" y="232"/>
                  </a:lnTo>
                  <a:lnTo>
                    <a:pt x="391" y="234"/>
                  </a:lnTo>
                  <a:lnTo>
                    <a:pt x="389" y="240"/>
                  </a:lnTo>
                  <a:lnTo>
                    <a:pt x="388" y="247"/>
                  </a:lnTo>
                  <a:lnTo>
                    <a:pt x="389" y="251"/>
                  </a:lnTo>
                  <a:lnTo>
                    <a:pt x="424" y="407"/>
                  </a:lnTo>
                  <a:lnTo>
                    <a:pt x="422" y="403"/>
                  </a:lnTo>
                  <a:lnTo>
                    <a:pt x="418" y="394"/>
                  </a:lnTo>
                  <a:lnTo>
                    <a:pt x="412" y="381"/>
                  </a:lnTo>
                  <a:lnTo>
                    <a:pt x="405" y="365"/>
                  </a:lnTo>
                  <a:lnTo>
                    <a:pt x="391" y="346"/>
                  </a:lnTo>
                  <a:lnTo>
                    <a:pt x="374" y="329"/>
                  </a:lnTo>
                  <a:lnTo>
                    <a:pt x="363" y="320"/>
                  </a:lnTo>
                  <a:lnTo>
                    <a:pt x="353" y="312"/>
                  </a:lnTo>
                  <a:lnTo>
                    <a:pt x="342" y="303"/>
                  </a:lnTo>
                  <a:lnTo>
                    <a:pt x="331" y="297"/>
                  </a:lnTo>
                  <a:lnTo>
                    <a:pt x="315" y="287"/>
                  </a:lnTo>
                  <a:lnTo>
                    <a:pt x="300" y="282"/>
                  </a:lnTo>
                  <a:lnTo>
                    <a:pt x="283" y="276"/>
                  </a:lnTo>
                  <a:lnTo>
                    <a:pt x="268" y="272"/>
                  </a:lnTo>
                  <a:lnTo>
                    <a:pt x="251" y="266"/>
                  </a:lnTo>
                  <a:lnTo>
                    <a:pt x="234" y="263"/>
                  </a:lnTo>
                  <a:lnTo>
                    <a:pt x="217" y="259"/>
                  </a:lnTo>
                  <a:lnTo>
                    <a:pt x="201" y="259"/>
                  </a:lnTo>
                  <a:lnTo>
                    <a:pt x="184" y="255"/>
                  </a:lnTo>
                  <a:lnTo>
                    <a:pt x="171" y="253"/>
                  </a:lnTo>
                  <a:lnTo>
                    <a:pt x="158" y="251"/>
                  </a:lnTo>
                  <a:lnTo>
                    <a:pt x="148" y="251"/>
                  </a:lnTo>
                  <a:lnTo>
                    <a:pt x="131" y="251"/>
                  </a:lnTo>
                  <a:lnTo>
                    <a:pt x="127" y="251"/>
                  </a:lnTo>
                  <a:lnTo>
                    <a:pt x="0" y="225"/>
                  </a:lnTo>
                  <a:lnTo>
                    <a:pt x="213" y="114"/>
                  </a:lnTo>
                  <a:lnTo>
                    <a:pt x="234" y="54"/>
                  </a:lnTo>
                  <a:lnTo>
                    <a:pt x="298" y="42"/>
                  </a:lnTo>
                  <a:lnTo>
                    <a:pt x="298" y="42"/>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5" name="Freeform 259">
              <a:extLst>
                <a:ext uri="{FF2B5EF4-FFF2-40B4-BE49-F238E27FC236}">
                  <a16:creationId xmlns:a16="http://schemas.microsoft.com/office/drawing/2014/main" id="{6016E9DA-E3BD-AB47-ACB9-43370391F892}"/>
                </a:ext>
              </a:extLst>
            </p:cNvPr>
            <p:cNvSpPr>
              <a:spLocks/>
            </p:cNvSpPr>
            <p:nvPr/>
          </p:nvSpPr>
          <p:spPr bwMode="auto">
            <a:xfrm>
              <a:off x="2753" y="2683"/>
              <a:ext cx="680" cy="416"/>
            </a:xfrm>
            <a:custGeom>
              <a:avLst/>
              <a:gdLst>
                <a:gd name="T0" fmla="*/ 163 w 1359"/>
                <a:gd name="T1" fmla="*/ 286 h 833"/>
                <a:gd name="T2" fmla="*/ 154 w 1359"/>
                <a:gd name="T3" fmla="*/ 223 h 833"/>
                <a:gd name="T4" fmla="*/ 148 w 1359"/>
                <a:gd name="T5" fmla="*/ 141 h 833"/>
                <a:gd name="T6" fmla="*/ 150 w 1359"/>
                <a:gd name="T7" fmla="*/ 63 h 833"/>
                <a:gd name="T8" fmla="*/ 165 w 1359"/>
                <a:gd name="T9" fmla="*/ 14 h 833"/>
                <a:gd name="T10" fmla="*/ 215 w 1359"/>
                <a:gd name="T11" fmla="*/ 6 h 833"/>
                <a:gd name="T12" fmla="*/ 264 w 1359"/>
                <a:gd name="T13" fmla="*/ 42 h 833"/>
                <a:gd name="T14" fmla="*/ 327 w 1359"/>
                <a:gd name="T15" fmla="*/ 105 h 833"/>
                <a:gd name="T16" fmla="*/ 397 w 1359"/>
                <a:gd name="T17" fmla="*/ 189 h 833"/>
                <a:gd name="T18" fmla="*/ 481 w 1359"/>
                <a:gd name="T19" fmla="*/ 289 h 833"/>
                <a:gd name="T20" fmla="*/ 576 w 1359"/>
                <a:gd name="T21" fmla="*/ 398 h 833"/>
                <a:gd name="T22" fmla="*/ 684 w 1359"/>
                <a:gd name="T23" fmla="*/ 506 h 833"/>
                <a:gd name="T24" fmla="*/ 798 w 1359"/>
                <a:gd name="T25" fmla="*/ 601 h 833"/>
                <a:gd name="T26" fmla="*/ 909 w 1359"/>
                <a:gd name="T27" fmla="*/ 670 h 833"/>
                <a:gd name="T28" fmla="*/ 992 w 1359"/>
                <a:gd name="T29" fmla="*/ 694 h 833"/>
                <a:gd name="T30" fmla="*/ 1042 w 1359"/>
                <a:gd name="T31" fmla="*/ 658 h 833"/>
                <a:gd name="T32" fmla="*/ 1043 w 1359"/>
                <a:gd name="T33" fmla="*/ 563 h 833"/>
                <a:gd name="T34" fmla="*/ 1024 w 1359"/>
                <a:gd name="T35" fmla="*/ 453 h 833"/>
                <a:gd name="T36" fmla="*/ 1004 w 1359"/>
                <a:gd name="T37" fmla="*/ 364 h 833"/>
                <a:gd name="T38" fmla="*/ 1002 w 1359"/>
                <a:gd name="T39" fmla="*/ 346 h 833"/>
                <a:gd name="T40" fmla="*/ 1034 w 1359"/>
                <a:gd name="T41" fmla="*/ 411 h 833"/>
                <a:gd name="T42" fmla="*/ 1087 w 1359"/>
                <a:gd name="T43" fmla="*/ 519 h 833"/>
                <a:gd name="T44" fmla="*/ 1154 w 1359"/>
                <a:gd name="T45" fmla="*/ 624 h 833"/>
                <a:gd name="T46" fmla="*/ 1220 w 1359"/>
                <a:gd name="T47" fmla="*/ 681 h 833"/>
                <a:gd name="T48" fmla="*/ 1277 w 1359"/>
                <a:gd name="T49" fmla="*/ 666 h 833"/>
                <a:gd name="T50" fmla="*/ 1323 w 1359"/>
                <a:gd name="T51" fmla="*/ 615 h 833"/>
                <a:gd name="T52" fmla="*/ 1350 w 1359"/>
                <a:gd name="T53" fmla="*/ 561 h 833"/>
                <a:gd name="T54" fmla="*/ 1291 w 1359"/>
                <a:gd name="T55" fmla="*/ 730 h 833"/>
                <a:gd name="T56" fmla="*/ 1197 w 1359"/>
                <a:gd name="T57" fmla="*/ 827 h 833"/>
                <a:gd name="T58" fmla="*/ 1127 w 1359"/>
                <a:gd name="T59" fmla="*/ 812 h 833"/>
                <a:gd name="T60" fmla="*/ 1024 w 1359"/>
                <a:gd name="T61" fmla="*/ 784 h 833"/>
                <a:gd name="T62" fmla="*/ 912 w 1359"/>
                <a:gd name="T63" fmla="*/ 742 h 833"/>
                <a:gd name="T64" fmla="*/ 800 w 1359"/>
                <a:gd name="T65" fmla="*/ 679 h 833"/>
                <a:gd name="T66" fmla="*/ 684 w 1359"/>
                <a:gd name="T67" fmla="*/ 611 h 833"/>
                <a:gd name="T68" fmla="*/ 576 w 1359"/>
                <a:gd name="T69" fmla="*/ 540 h 833"/>
                <a:gd name="T70" fmla="*/ 483 w 1359"/>
                <a:gd name="T71" fmla="*/ 483 h 833"/>
                <a:gd name="T72" fmla="*/ 414 w 1359"/>
                <a:gd name="T73" fmla="*/ 447 h 833"/>
                <a:gd name="T74" fmla="*/ 363 w 1359"/>
                <a:gd name="T75" fmla="*/ 428 h 833"/>
                <a:gd name="T76" fmla="*/ 321 w 1359"/>
                <a:gd name="T77" fmla="*/ 423 h 833"/>
                <a:gd name="T78" fmla="*/ 277 w 1359"/>
                <a:gd name="T79" fmla="*/ 417 h 833"/>
                <a:gd name="T80" fmla="*/ 220 w 1359"/>
                <a:gd name="T81" fmla="*/ 404 h 833"/>
                <a:gd name="T82" fmla="*/ 158 w 1359"/>
                <a:gd name="T83" fmla="*/ 381 h 833"/>
                <a:gd name="T84" fmla="*/ 95 w 1359"/>
                <a:gd name="T85" fmla="*/ 346 h 833"/>
                <a:gd name="T86" fmla="*/ 44 w 1359"/>
                <a:gd name="T87" fmla="*/ 299 h 833"/>
                <a:gd name="T88" fmla="*/ 11 w 1359"/>
                <a:gd name="T89" fmla="*/ 234 h 833"/>
                <a:gd name="T90" fmla="*/ 0 w 1359"/>
                <a:gd name="T91" fmla="*/ 166 h 833"/>
                <a:gd name="T92" fmla="*/ 4 w 1359"/>
                <a:gd name="T93" fmla="*/ 115 h 833"/>
                <a:gd name="T94" fmla="*/ 44 w 1359"/>
                <a:gd name="T95" fmla="*/ 107 h 833"/>
                <a:gd name="T96" fmla="*/ 84 w 1359"/>
                <a:gd name="T97" fmla="*/ 158 h 833"/>
                <a:gd name="T98" fmla="*/ 125 w 1359"/>
                <a:gd name="T99" fmla="*/ 227 h 833"/>
                <a:gd name="T100" fmla="*/ 156 w 1359"/>
                <a:gd name="T101" fmla="*/ 286 h 833"/>
                <a:gd name="T102" fmla="*/ 167 w 1359"/>
                <a:gd name="T103" fmla="*/ 305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9" h="833">
                  <a:moveTo>
                    <a:pt x="167" y="305"/>
                  </a:moveTo>
                  <a:lnTo>
                    <a:pt x="165" y="301"/>
                  </a:lnTo>
                  <a:lnTo>
                    <a:pt x="165" y="295"/>
                  </a:lnTo>
                  <a:lnTo>
                    <a:pt x="163" y="286"/>
                  </a:lnTo>
                  <a:lnTo>
                    <a:pt x="162" y="274"/>
                  </a:lnTo>
                  <a:lnTo>
                    <a:pt x="158" y="259"/>
                  </a:lnTo>
                  <a:lnTo>
                    <a:pt x="158" y="242"/>
                  </a:lnTo>
                  <a:lnTo>
                    <a:pt x="154" y="223"/>
                  </a:lnTo>
                  <a:lnTo>
                    <a:pt x="154" y="206"/>
                  </a:lnTo>
                  <a:lnTo>
                    <a:pt x="152" y="183"/>
                  </a:lnTo>
                  <a:lnTo>
                    <a:pt x="150" y="162"/>
                  </a:lnTo>
                  <a:lnTo>
                    <a:pt x="148" y="141"/>
                  </a:lnTo>
                  <a:lnTo>
                    <a:pt x="148" y="120"/>
                  </a:lnTo>
                  <a:lnTo>
                    <a:pt x="148" y="99"/>
                  </a:lnTo>
                  <a:lnTo>
                    <a:pt x="148" y="80"/>
                  </a:lnTo>
                  <a:lnTo>
                    <a:pt x="150" y="63"/>
                  </a:lnTo>
                  <a:lnTo>
                    <a:pt x="156" y="48"/>
                  </a:lnTo>
                  <a:lnTo>
                    <a:pt x="156" y="33"/>
                  </a:lnTo>
                  <a:lnTo>
                    <a:pt x="160" y="23"/>
                  </a:lnTo>
                  <a:lnTo>
                    <a:pt x="165" y="14"/>
                  </a:lnTo>
                  <a:lnTo>
                    <a:pt x="171" y="8"/>
                  </a:lnTo>
                  <a:lnTo>
                    <a:pt x="186" y="0"/>
                  </a:lnTo>
                  <a:lnTo>
                    <a:pt x="205" y="4"/>
                  </a:lnTo>
                  <a:lnTo>
                    <a:pt x="215" y="6"/>
                  </a:lnTo>
                  <a:lnTo>
                    <a:pt x="226" y="14"/>
                  </a:lnTo>
                  <a:lnTo>
                    <a:pt x="238" y="19"/>
                  </a:lnTo>
                  <a:lnTo>
                    <a:pt x="251" y="31"/>
                  </a:lnTo>
                  <a:lnTo>
                    <a:pt x="264" y="42"/>
                  </a:lnTo>
                  <a:lnTo>
                    <a:pt x="279" y="56"/>
                  </a:lnTo>
                  <a:lnTo>
                    <a:pt x="295" y="71"/>
                  </a:lnTo>
                  <a:lnTo>
                    <a:pt x="312" y="88"/>
                  </a:lnTo>
                  <a:lnTo>
                    <a:pt x="327" y="105"/>
                  </a:lnTo>
                  <a:lnTo>
                    <a:pt x="344" y="124"/>
                  </a:lnTo>
                  <a:lnTo>
                    <a:pt x="361" y="145"/>
                  </a:lnTo>
                  <a:lnTo>
                    <a:pt x="380" y="168"/>
                  </a:lnTo>
                  <a:lnTo>
                    <a:pt x="397" y="189"/>
                  </a:lnTo>
                  <a:lnTo>
                    <a:pt x="418" y="213"/>
                  </a:lnTo>
                  <a:lnTo>
                    <a:pt x="437" y="238"/>
                  </a:lnTo>
                  <a:lnTo>
                    <a:pt x="460" y="265"/>
                  </a:lnTo>
                  <a:lnTo>
                    <a:pt x="481" y="289"/>
                  </a:lnTo>
                  <a:lnTo>
                    <a:pt x="504" y="316"/>
                  </a:lnTo>
                  <a:lnTo>
                    <a:pt x="526" y="343"/>
                  </a:lnTo>
                  <a:lnTo>
                    <a:pt x="551" y="371"/>
                  </a:lnTo>
                  <a:lnTo>
                    <a:pt x="576" y="398"/>
                  </a:lnTo>
                  <a:lnTo>
                    <a:pt x="603" y="426"/>
                  </a:lnTo>
                  <a:lnTo>
                    <a:pt x="629" y="453"/>
                  </a:lnTo>
                  <a:lnTo>
                    <a:pt x="658" y="481"/>
                  </a:lnTo>
                  <a:lnTo>
                    <a:pt x="684" y="506"/>
                  </a:lnTo>
                  <a:lnTo>
                    <a:pt x="713" y="531"/>
                  </a:lnTo>
                  <a:lnTo>
                    <a:pt x="741" y="556"/>
                  </a:lnTo>
                  <a:lnTo>
                    <a:pt x="772" y="580"/>
                  </a:lnTo>
                  <a:lnTo>
                    <a:pt x="798" y="601"/>
                  </a:lnTo>
                  <a:lnTo>
                    <a:pt x="827" y="622"/>
                  </a:lnTo>
                  <a:lnTo>
                    <a:pt x="855" y="639"/>
                  </a:lnTo>
                  <a:lnTo>
                    <a:pt x="884" y="658"/>
                  </a:lnTo>
                  <a:lnTo>
                    <a:pt x="909" y="670"/>
                  </a:lnTo>
                  <a:lnTo>
                    <a:pt x="933" y="681"/>
                  </a:lnTo>
                  <a:lnTo>
                    <a:pt x="954" y="689"/>
                  </a:lnTo>
                  <a:lnTo>
                    <a:pt x="977" y="694"/>
                  </a:lnTo>
                  <a:lnTo>
                    <a:pt x="992" y="694"/>
                  </a:lnTo>
                  <a:lnTo>
                    <a:pt x="1009" y="692"/>
                  </a:lnTo>
                  <a:lnTo>
                    <a:pt x="1023" y="685"/>
                  </a:lnTo>
                  <a:lnTo>
                    <a:pt x="1036" y="675"/>
                  </a:lnTo>
                  <a:lnTo>
                    <a:pt x="1042" y="658"/>
                  </a:lnTo>
                  <a:lnTo>
                    <a:pt x="1045" y="639"/>
                  </a:lnTo>
                  <a:lnTo>
                    <a:pt x="1045" y="615"/>
                  </a:lnTo>
                  <a:lnTo>
                    <a:pt x="1047" y="592"/>
                  </a:lnTo>
                  <a:lnTo>
                    <a:pt x="1043" y="563"/>
                  </a:lnTo>
                  <a:lnTo>
                    <a:pt x="1042" y="537"/>
                  </a:lnTo>
                  <a:lnTo>
                    <a:pt x="1036" y="508"/>
                  </a:lnTo>
                  <a:lnTo>
                    <a:pt x="1032" y="481"/>
                  </a:lnTo>
                  <a:lnTo>
                    <a:pt x="1024" y="453"/>
                  </a:lnTo>
                  <a:lnTo>
                    <a:pt x="1019" y="426"/>
                  </a:lnTo>
                  <a:lnTo>
                    <a:pt x="1013" y="402"/>
                  </a:lnTo>
                  <a:lnTo>
                    <a:pt x="1009" y="383"/>
                  </a:lnTo>
                  <a:lnTo>
                    <a:pt x="1004" y="364"/>
                  </a:lnTo>
                  <a:lnTo>
                    <a:pt x="1002" y="352"/>
                  </a:lnTo>
                  <a:lnTo>
                    <a:pt x="1000" y="345"/>
                  </a:lnTo>
                  <a:lnTo>
                    <a:pt x="1002" y="345"/>
                  </a:lnTo>
                  <a:lnTo>
                    <a:pt x="1002" y="346"/>
                  </a:lnTo>
                  <a:lnTo>
                    <a:pt x="1007" y="356"/>
                  </a:lnTo>
                  <a:lnTo>
                    <a:pt x="1013" y="371"/>
                  </a:lnTo>
                  <a:lnTo>
                    <a:pt x="1024" y="390"/>
                  </a:lnTo>
                  <a:lnTo>
                    <a:pt x="1034" y="411"/>
                  </a:lnTo>
                  <a:lnTo>
                    <a:pt x="1045" y="436"/>
                  </a:lnTo>
                  <a:lnTo>
                    <a:pt x="1059" y="464"/>
                  </a:lnTo>
                  <a:lnTo>
                    <a:pt x="1074" y="493"/>
                  </a:lnTo>
                  <a:lnTo>
                    <a:pt x="1087" y="519"/>
                  </a:lnTo>
                  <a:lnTo>
                    <a:pt x="1104" y="548"/>
                  </a:lnTo>
                  <a:lnTo>
                    <a:pt x="1120" y="575"/>
                  </a:lnTo>
                  <a:lnTo>
                    <a:pt x="1137" y="603"/>
                  </a:lnTo>
                  <a:lnTo>
                    <a:pt x="1154" y="624"/>
                  </a:lnTo>
                  <a:lnTo>
                    <a:pt x="1171" y="645"/>
                  </a:lnTo>
                  <a:lnTo>
                    <a:pt x="1188" y="662"/>
                  </a:lnTo>
                  <a:lnTo>
                    <a:pt x="1205" y="675"/>
                  </a:lnTo>
                  <a:lnTo>
                    <a:pt x="1220" y="681"/>
                  </a:lnTo>
                  <a:lnTo>
                    <a:pt x="1235" y="683"/>
                  </a:lnTo>
                  <a:lnTo>
                    <a:pt x="1251" y="679"/>
                  </a:lnTo>
                  <a:lnTo>
                    <a:pt x="1266" y="675"/>
                  </a:lnTo>
                  <a:lnTo>
                    <a:pt x="1277" y="666"/>
                  </a:lnTo>
                  <a:lnTo>
                    <a:pt x="1291" y="654"/>
                  </a:lnTo>
                  <a:lnTo>
                    <a:pt x="1302" y="641"/>
                  </a:lnTo>
                  <a:lnTo>
                    <a:pt x="1315" y="630"/>
                  </a:lnTo>
                  <a:lnTo>
                    <a:pt x="1323" y="615"/>
                  </a:lnTo>
                  <a:lnTo>
                    <a:pt x="1331" y="599"/>
                  </a:lnTo>
                  <a:lnTo>
                    <a:pt x="1340" y="586"/>
                  </a:lnTo>
                  <a:lnTo>
                    <a:pt x="1348" y="575"/>
                  </a:lnTo>
                  <a:lnTo>
                    <a:pt x="1350" y="561"/>
                  </a:lnTo>
                  <a:lnTo>
                    <a:pt x="1357" y="554"/>
                  </a:lnTo>
                  <a:lnTo>
                    <a:pt x="1357" y="548"/>
                  </a:lnTo>
                  <a:lnTo>
                    <a:pt x="1359" y="548"/>
                  </a:lnTo>
                  <a:lnTo>
                    <a:pt x="1291" y="730"/>
                  </a:lnTo>
                  <a:lnTo>
                    <a:pt x="1218" y="833"/>
                  </a:lnTo>
                  <a:lnTo>
                    <a:pt x="1215" y="831"/>
                  </a:lnTo>
                  <a:lnTo>
                    <a:pt x="1209" y="831"/>
                  </a:lnTo>
                  <a:lnTo>
                    <a:pt x="1197" y="827"/>
                  </a:lnTo>
                  <a:lnTo>
                    <a:pt x="1186" y="826"/>
                  </a:lnTo>
                  <a:lnTo>
                    <a:pt x="1167" y="822"/>
                  </a:lnTo>
                  <a:lnTo>
                    <a:pt x="1150" y="818"/>
                  </a:lnTo>
                  <a:lnTo>
                    <a:pt x="1127" y="812"/>
                  </a:lnTo>
                  <a:lnTo>
                    <a:pt x="1106" y="808"/>
                  </a:lnTo>
                  <a:lnTo>
                    <a:pt x="1080" y="801"/>
                  </a:lnTo>
                  <a:lnTo>
                    <a:pt x="1053" y="793"/>
                  </a:lnTo>
                  <a:lnTo>
                    <a:pt x="1024" y="784"/>
                  </a:lnTo>
                  <a:lnTo>
                    <a:pt x="998" y="776"/>
                  </a:lnTo>
                  <a:lnTo>
                    <a:pt x="969" y="765"/>
                  </a:lnTo>
                  <a:lnTo>
                    <a:pt x="941" y="753"/>
                  </a:lnTo>
                  <a:lnTo>
                    <a:pt x="912" y="742"/>
                  </a:lnTo>
                  <a:lnTo>
                    <a:pt x="886" y="730"/>
                  </a:lnTo>
                  <a:lnTo>
                    <a:pt x="857" y="713"/>
                  </a:lnTo>
                  <a:lnTo>
                    <a:pt x="829" y="696"/>
                  </a:lnTo>
                  <a:lnTo>
                    <a:pt x="800" y="679"/>
                  </a:lnTo>
                  <a:lnTo>
                    <a:pt x="772" y="664"/>
                  </a:lnTo>
                  <a:lnTo>
                    <a:pt x="741" y="645"/>
                  </a:lnTo>
                  <a:lnTo>
                    <a:pt x="713" y="628"/>
                  </a:lnTo>
                  <a:lnTo>
                    <a:pt x="684" y="611"/>
                  </a:lnTo>
                  <a:lnTo>
                    <a:pt x="658" y="594"/>
                  </a:lnTo>
                  <a:lnTo>
                    <a:pt x="629" y="575"/>
                  </a:lnTo>
                  <a:lnTo>
                    <a:pt x="603" y="557"/>
                  </a:lnTo>
                  <a:lnTo>
                    <a:pt x="576" y="540"/>
                  </a:lnTo>
                  <a:lnTo>
                    <a:pt x="553" y="525"/>
                  </a:lnTo>
                  <a:lnTo>
                    <a:pt x="528" y="510"/>
                  </a:lnTo>
                  <a:lnTo>
                    <a:pt x="506" y="497"/>
                  </a:lnTo>
                  <a:lnTo>
                    <a:pt x="483" y="483"/>
                  </a:lnTo>
                  <a:lnTo>
                    <a:pt x="466" y="474"/>
                  </a:lnTo>
                  <a:lnTo>
                    <a:pt x="447" y="462"/>
                  </a:lnTo>
                  <a:lnTo>
                    <a:pt x="430" y="455"/>
                  </a:lnTo>
                  <a:lnTo>
                    <a:pt x="414" y="447"/>
                  </a:lnTo>
                  <a:lnTo>
                    <a:pt x="401" y="442"/>
                  </a:lnTo>
                  <a:lnTo>
                    <a:pt x="386" y="436"/>
                  </a:lnTo>
                  <a:lnTo>
                    <a:pt x="374" y="432"/>
                  </a:lnTo>
                  <a:lnTo>
                    <a:pt x="363" y="428"/>
                  </a:lnTo>
                  <a:lnTo>
                    <a:pt x="354" y="428"/>
                  </a:lnTo>
                  <a:lnTo>
                    <a:pt x="342" y="424"/>
                  </a:lnTo>
                  <a:lnTo>
                    <a:pt x="331" y="423"/>
                  </a:lnTo>
                  <a:lnTo>
                    <a:pt x="321" y="423"/>
                  </a:lnTo>
                  <a:lnTo>
                    <a:pt x="312" y="423"/>
                  </a:lnTo>
                  <a:lnTo>
                    <a:pt x="300" y="421"/>
                  </a:lnTo>
                  <a:lnTo>
                    <a:pt x="289" y="419"/>
                  </a:lnTo>
                  <a:lnTo>
                    <a:pt x="277" y="417"/>
                  </a:lnTo>
                  <a:lnTo>
                    <a:pt x="266" y="417"/>
                  </a:lnTo>
                  <a:lnTo>
                    <a:pt x="251" y="413"/>
                  </a:lnTo>
                  <a:lnTo>
                    <a:pt x="236" y="409"/>
                  </a:lnTo>
                  <a:lnTo>
                    <a:pt x="220" y="404"/>
                  </a:lnTo>
                  <a:lnTo>
                    <a:pt x="207" y="400"/>
                  </a:lnTo>
                  <a:lnTo>
                    <a:pt x="190" y="394"/>
                  </a:lnTo>
                  <a:lnTo>
                    <a:pt x="175" y="388"/>
                  </a:lnTo>
                  <a:lnTo>
                    <a:pt x="158" y="381"/>
                  </a:lnTo>
                  <a:lnTo>
                    <a:pt x="143" y="375"/>
                  </a:lnTo>
                  <a:lnTo>
                    <a:pt x="125" y="365"/>
                  </a:lnTo>
                  <a:lnTo>
                    <a:pt x="110" y="356"/>
                  </a:lnTo>
                  <a:lnTo>
                    <a:pt x="95" y="346"/>
                  </a:lnTo>
                  <a:lnTo>
                    <a:pt x="82" y="337"/>
                  </a:lnTo>
                  <a:lnTo>
                    <a:pt x="68" y="324"/>
                  </a:lnTo>
                  <a:lnTo>
                    <a:pt x="55" y="312"/>
                  </a:lnTo>
                  <a:lnTo>
                    <a:pt x="44" y="299"/>
                  </a:lnTo>
                  <a:lnTo>
                    <a:pt x="36" y="286"/>
                  </a:lnTo>
                  <a:lnTo>
                    <a:pt x="25" y="269"/>
                  </a:lnTo>
                  <a:lnTo>
                    <a:pt x="19" y="251"/>
                  </a:lnTo>
                  <a:lnTo>
                    <a:pt x="11" y="234"/>
                  </a:lnTo>
                  <a:lnTo>
                    <a:pt x="8" y="217"/>
                  </a:lnTo>
                  <a:lnTo>
                    <a:pt x="2" y="200"/>
                  </a:lnTo>
                  <a:lnTo>
                    <a:pt x="0" y="183"/>
                  </a:lnTo>
                  <a:lnTo>
                    <a:pt x="0" y="166"/>
                  </a:lnTo>
                  <a:lnTo>
                    <a:pt x="0" y="153"/>
                  </a:lnTo>
                  <a:lnTo>
                    <a:pt x="0" y="137"/>
                  </a:lnTo>
                  <a:lnTo>
                    <a:pt x="2" y="126"/>
                  </a:lnTo>
                  <a:lnTo>
                    <a:pt x="4" y="115"/>
                  </a:lnTo>
                  <a:lnTo>
                    <a:pt x="9" y="107"/>
                  </a:lnTo>
                  <a:lnTo>
                    <a:pt x="19" y="99"/>
                  </a:lnTo>
                  <a:lnTo>
                    <a:pt x="36" y="103"/>
                  </a:lnTo>
                  <a:lnTo>
                    <a:pt x="44" y="107"/>
                  </a:lnTo>
                  <a:lnTo>
                    <a:pt x="53" y="116"/>
                  </a:lnTo>
                  <a:lnTo>
                    <a:pt x="63" y="128"/>
                  </a:lnTo>
                  <a:lnTo>
                    <a:pt x="74" y="143"/>
                  </a:lnTo>
                  <a:lnTo>
                    <a:pt x="84" y="158"/>
                  </a:lnTo>
                  <a:lnTo>
                    <a:pt x="95" y="175"/>
                  </a:lnTo>
                  <a:lnTo>
                    <a:pt x="106" y="192"/>
                  </a:lnTo>
                  <a:lnTo>
                    <a:pt x="118" y="211"/>
                  </a:lnTo>
                  <a:lnTo>
                    <a:pt x="125" y="227"/>
                  </a:lnTo>
                  <a:lnTo>
                    <a:pt x="135" y="244"/>
                  </a:lnTo>
                  <a:lnTo>
                    <a:pt x="143" y="259"/>
                  </a:lnTo>
                  <a:lnTo>
                    <a:pt x="152" y="274"/>
                  </a:lnTo>
                  <a:lnTo>
                    <a:pt x="156" y="286"/>
                  </a:lnTo>
                  <a:lnTo>
                    <a:pt x="162" y="295"/>
                  </a:lnTo>
                  <a:lnTo>
                    <a:pt x="165" y="301"/>
                  </a:lnTo>
                  <a:lnTo>
                    <a:pt x="167" y="305"/>
                  </a:lnTo>
                  <a:lnTo>
                    <a:pt x="167" y="305"/>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6" name="Freeform 260">
              <a:extLst>
                <a:ext uri="{FF2B5EF4-FFF2-40B4-BE49-F238E27FC236}">
                  <a16:creationId xmlns:a16="http://schemas.microsoft.com/office/drawing/2014/main" id="{39DD3E78-BED8-E040-BA5F-CCBF0F75DC4B}"/>
                </a:ext>
              </a:extLst>
            </p:cNvPr>
            <p:cNvSpPr>
              <a:spLocks/>
            </p:cNvSpPr>
            <p:nvPr/>
          </p:nvSpPr>
          <p:spPr bwMode="auto">
            <a:xfrm>
              <a:off x="3168" y="2532"/>
              <a:ext cx="28" cy="31"/>
            </a:xfrm>
            <a:custGeom>
              <a:avLst/>
              <a:gdLst>
                <a:gd name="T0" fmla="*/ 57 w 57"/>
                <a:gd name="T1" fmla="*/ 0 h 63"/>
                <a:gd name="T2" fmla="*/ 57 w 57"/>
                <a:gd name="T3" fmla="*/ 63 h 63"/>
                <a:gd name="T4" fmla="*/ 0 w 57"/>
                <a:gd name="T5" fmla="*/ 63 h 63"/>
                <a:gd name="T6" fmla="*/ 57 w 57"/>
                <a:gd name="T7" fmla="*/ 0 h 63"/>
                <a:gd name="T8" fmla="*/ 57 w 57"/>
                <a:gd name="T9" fmla="*/ 0 h 63"/>
              </a:gdLst>
              <a:ahLst/>
              <a:cxnLst>
                <a:cxn ang="0">
                  <a:pos x="T0" y="T1"/>
                </a:cxn>
                <a:cxn ang="0">
                  <a:pos x="T2" y="T3"/>
                </a:cxn>
                <a:cxn ang="0">
                  <a:pos x="T4" y="T5"/>
                </a:cxn>
                <a:cxn ang="0">
                  <a:pos x="T6" y="T7"/>
                </a:cxn>
                <a:cxn ang="0">
                  <a:pos x="T8" y="T9"/>
                </a:cxn>
              </a:cxnLst>
              <a:rect l="0" t="0" r="r" b="b"/>
              <a:pathLst>
                <a:path w="57" h="63">
                  <a:moveTo>
                    <a:pt x="57" y="0"/>
                  </a:moveTo>
                  <a:lnTo>
                    <a:pt x="57" y="63"/>
                  </a:lnTo>
                  <a:lnTo>
                    <a:pt x="0" y="63"/>
                  </a:lnTo>
                  <a:lnTo>
                    <a:pt x="57" y="0"/>
                  </a:lnTo>
                  <a:lnTo>
                    <a:pt x="57" y="0"/>
                  </a:lnTo>
                  <a:close/>
                </a:path>
              </a:pathLst>
            </a:custGeom>
            <a:solidFill>
              <a:srgbClr val="96A3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517" name="Freeform 261">
              <a:extLst>
                <a:ext uri="{FF2B5EF4-FFF2-40B4-BE49-F238E27FC236}">
                  <a16:creationId xmlns:a16="http://schemas.microsoft.com/office/drawing/2014/main" id="{3841EDAE-4D28-B54F-B26D-8D370D16BED4}"/>
                </a:ext>
              </a:extLst>
            </p:cNvPr>
            <p:cNvSpPr>
              <a:spLocks/>
            </p:cNvSpPr>
            <p:nvPr/>
          </p:nvSpPr>
          <p:spPr bwMode="auto">
            <a:xfrm>
              <a:off x="4096" y="2523"/>
              <a:ext cx="83" cy="52"/>
            </a:xfrm>
            <a:custGeom>
              <a:avLst/>
              <a:gdLst>
                <a:gd name="T0" fmla="*/ 1 w 83"/>
                <a:gd name="T1" fmla="*/ 0 h 52"/>
                <a:gd name="T2" fmla="*/ 46 w 83"/>
                <a:gd name="T3" fmla="*/ 0 h 52"/>
                <a:gd name="T4" fmla="*/ 70 w 83"/>
                <a:gd name="T5" fmla="*/ 17 h 52"/>
                <a:gd name="T6" fmla="*/ 83 w 83"/>
                <a:gd name="T7" fmla="*/ 23 h 52"/>
                <a:gd name="T8" fmla="*/ 75 w 83"/>
                <a:gd name="T9" fmla="*/ 48 h 52"/>
                <a:gd name="T10" fmla="*/ 37 w 83"/>
                <a:gd name="T11" fmla="*/ 52 h 52"/>
                <a:gd name="T12" fmla="*/ 24 w 83"/>
                <a:gd name="T13" fmla="*/ 50 h 52"/>
                <a:gd name="T14" fmla="*/ 0 w 83"/>
                <a:gd name="T15" fmla="*/ 29 h 52"/>
                <a:gd name="T16" fmla="*/ 21 w 83"/>
                <a:gd name="T17" fmla="*/ 29 h 52"/>
                <a:gd name="T18" fmla="*/ 1 w 8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2">
                  <a:moveTo>
                    <a:pt x="1" y="0"/>
                  </a:moveTo>
                  <a:lnTo>
                    <a:pt x="46" y="0"/>
                  </a:lnTo>
                  <a:lnTo>
                    <a:pt x="70" y="17"/>
                  </a:lnTo>
                  <a:lnTo>
                    <a:pt x="83" y="23"/>
                  </a:lnTo>
                  <a:lnTo>
                    <a:pt x="75" y="48"/>
                  </a:lnTo>
                  <a:lnTo>
                    <a:pt x="37" y="52"/>
                  </a:lnTo>
                  <a:lnTo>
                    <a:pt x="24" y="50"/>
                  </a:lnTo>
                  <a:lnTo>
                    <a:pt x="0" y="29"/>
                  </a:lnTo>
                  <a:cubicBezTo>
                    <a:pt x="0" y="26"/>
                    <a:pt x="21" y="34"/>
                    <a:pt x="21" y="29"/>
                  </a:cubicBezTo>
                  <a:cubicBezTo>
                    <a:pt x="27" y="17"/>
                    <a:pt x="1" y="0"/>
                    <a:pt x="1" y="0"/>
                  </a:cubicBezTo>
                  <a:close/>
                </a:path>
              </a:pathLst>
            </a:custGeom>
            <a:solidFill>
              <a:srgbClr val="996633"/>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pic>
        <p:nvPicPr>
          <p:cNvPr id="352518" name="Picture 262" descr="clipboard2">
            <a:extLst>
              <a:ext uri="{FF2B5EF4-FFF2-40B4-BE49-F238E27FC236}">
                <a16:creationId xmlns:a16="http://schemas.microsoft.com/office/drawing/2014/main" id="{79DD6B89-4CEF-E248-951E-C5C8F41EA51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92450" y="5078413"/>
            <a:ext cx="1106488" cy="122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87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76200" y="17907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534400"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071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98" name="Rectangle 22">
            <a:extLst>
              <a:ext uri="{FF2B5EF4-FFF2-40B4-BE49-F238E27FC236}">
                <a16:creationId xmlns:a16="http://schemas.microsoft.com/office/drawing/2014/main" id="{FFC68829-3F7C-F044-AFA9-2D434774D03F}"/>
              </a:ext>
            </a:extLst>
          </p:cNvPr>
          <p:cNvSpPr>
            <a:spLocks noGrp="1" noChangeArrowheads="1"/>
          </p:cNvSpPr>
          <p:nvPr>
            <p:ph type="title"/>
          </p:nvPr>
        </p:nvSpPr>
        <p:spPr/>
        <p:txBody>
          <a:bodyPr/>
          <a:lstStyle/>
          <a:p>
            <a:r>
              <a:rPr lang="en-US" altLang="en-US" dirty="0"/>
              <a:t>Các </a:t>
            </a:r>
            <a:r>
              <a:rPr lang="en-US" altLang="en-US" dirty="0" err="1"/>
              <a:t>trách</a:t>
            </a:r>
            <a:r>
              <a:rPr lang="en-US" altLang="en-US" dirty="0"/>
              <a:t> </a:t>
            </a:r>
            <a:r>
              <a:rPr lang="en-US" altLang="en-US" dirty="0" err="1"/>
              <a:t>nhiệm</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7399" name="Rectangle 23">
            <a:extLst>
              <a:ext uri="{FF2B5EF4-FFF2-40B4-BE49-F238E27FC236}">
                <a16:creationId xmlns:a16="http://schemas.microsoft.com/office/drawing/2014/main" id="{5E571923-A894-D64C-B2F1-7D1BAD46B437}"/>
              </a:ext>
            </a:extLst>
          </p:cNvPr>
          <p:cNvSpPr>
            <a:spLocks noGrp="1" noChangeArrowheads="1"/>
          </p:cNvSpPr>
          <p:nvPr>
            <p:ph idx="1"/>
          </p:nvPr>
        </p:nvSpPr>
        <p:spPr>
          <a:xfrm>
            <a:off x="457200" y="1600200"/>
            <a:ext cx="8686800" cy="4876800"/>
          </a:xfrm>
        </p:spPr>
        <p:txBody>
          <a:bodyPr/>
          <a:lstStyle/>
          <a:p>
            <a:r>
              <a:rPr lang="en-US" altLang="en-US" sz="2800" dirty="0"/>
              <a:t>Các </a:t>
            </a:r>
            <a:r>
              <a:rPr lang="en-US" altLang="en-US" sz="2800" dirty="0" err="1"/>
              <a:t>trách</a:t>
            </a:r>
            <a:r>
              <a:rPr lang="en-US" altLang="en-US" sz="2800" dirty="0"/>
              <a:t> </a:t>
            </a:r>
            <a:r>
              <a:rPr lang="en-US" altLang="en-US" sz="2800" dirty="0" err="1"/>
              <a:t>nhiệm</a:t>
            </a:r>
            <a:r>
              <a:rPr lang="en-US" altLang="en-US" sz="2800" dirty="0"/>
              <a:t> </a:t>
            </a:r>
            <a:r>
              <a:rPr lang="en-US" altLang="en-US" sz="2800" dirty="0" err="1"/>
              <a:t>của</a:t>
            </a:r>
            <a:r>
              <a:rPr lang="en-US" altLang="en-US" sz="2800" dirty="0"/>
              <a:t> </a:t>
            </a:r>
            <a:r>
              <a:rPr lang="en-US" altLang="en-US" sz="2800" dirty="0" err="1"/>
              <a:t>hệ</a:t>
            </a:r>
            <a:r>
              <a:rPr lang="en-US" altLang="en-US" sz="2800" dirty="0"/>
              <a:t> </a:t>
            </a:r>
            <a:r>
              <a:rPr lang="en-US" altLang="en-US" sz="2800" dirty="0" err="1"/>
              <a:t>thống</a:t>
            </a:r>
            <a:r>
              <a:rPr lang="en-US" altLang="en-US" sz="2800" dirty="0"/>
              <a:t> con được định </a:t>
            </a:r>
            <a:r>
              <a:rPr lang="en-US" altLang="en-US" sz="2800" dirty="0" err="1"/>
              <a:t>nghĩa</a:t>
            </a:r>
            <a:r>
              <a:rPr lang="en-US" altLang="en-US" sz="2800" dirty="0"/>
              <a:t> bởi các </a:t>
            </a:r>
            <a:r>
              <a:rPr lang="en-US" altLang="en-US" sz="2800" dirty="0" err="1"/>
              <a:t>hoạt</a:t>
            </a:r>
            <a:r>
              <a:rPr lang="en-US" altLang="en-US" sz="2800" dirty="0"/>
              <a:t> </a:t>
            </a:r>
            <a:r>
              <a:rPr lang="en-US" altLang="en-US" sz="2800" dirty="0" err="1"/>
              <a:t>động</a:t>
            </a:r>
            <a:r>
              <a:rPr lang="en-US" altLang="en-US" sz="2800" dirty="0"/>
              <a:t> (operations) </a:t>
            </a:r>
            <a:r>
              <a:rPr lang="en-US" altLang="en-US" sz="2800" dirty="0" err="1"/>
              <a:t>của</a:t>
            </a:r>
            <a:r>
              <a:rPr lang="en-US" altLang="en-US" sz="2800" dirty="0"/>
              <a:t> giao diện</a:t>
            </a:r>
          </a:p>
          <a:p>
            <a:pPr lvl="1"/>
            <a:r>
              <a:rPr lang="en-US" altLang="en-US" sz="2400" dirty="0" err="1"/>
              <a:t>Mô</a:t>
            </a:r>
            <a:r>
              <a:rPr lang="en-US" altLang="en-US" sz="2400" dirty="0"/>
              <a:t> </a:t>
            </a:r>
            <a:r>
              <a:rPr lang="en-US" altLang="en-US" sz="2400" dirty="0" err="1"/>
              <a:t>hình</a:t>
            </a:r>
            <a:r>
              <a:rPr lang="en-US" altLang="en-US" sz="2400" dirty="0"/>
              <a:t> hóa các hiện </a:t>
            </a:r>
            <a:r>
              <a:rPr lang="en-US" altLang="en-US" sz="2400" dirty="0" err="1"/>
              <a:t>thực</a:t>
            </a:r>
            <a:r>
              <a:rPr lang="en-US" altLang="en-US" sz="2400" dirty="0"/>
              <a:t> giao diện (interface realizations)</a:t>
            </a:r>
          </a:p>
          <a:p>
            <a:r>
              <a:rPr lang="en-US" altLang="en-US" sz="2800" dirty="0"/>
              <a:t>Giao diện </a:t>
            </a:r>
            <a:r>
              <a:rPr lang="en-US" altLang="en-US" sz="2800" dirty="0" err="1"/>
              <a:t>có</a:t>
            </a:r>
            <a:r>
              <a:rPr lang="en-US" altLang="en-US" sz="2800" dirty="0"/>
              <a:t> </a:t>
            </a:r>
            <a:r>
              <a:rPr lang="en-US" altLang="en-US" sz="2800" dirty="0" err="1"/>
              <a:t>thể</a:t>
            </a:r>
            <a:r>
              <a:rPr lang="en-US" altLang="en-US" sz="2800" dirty="0"/>
              <a:t> được hiện </a:t>
            </a:r>
            <a:r>
              <a:rPr lang="en-US" altLang="en-US" sz="2800" dirty="0" err="1"/>
              <a:t>thực</a:t>
            </a:r>
            <a:r>
              <a:rPr lang="en-US" altLang="en-US" sz="2800" dirty="0"/>
              <a:t> bởi</a:t>
            </a:r>
          </a:p>
          <a:p>
            <a:pPr lvl="1"/>
            <a:r>
              <a:rPr lang="en-US" altLang="en-US" sz="2400" dirty="0" err="1"/>
              <a:t>Hành</a:t>
            </a:r>
            <a:r>
              <a:rPr lang="en-US" altLang="en-US" sz="2400" dirty="0"/>
              <a:t> vi </a:t>
            </a:r>
            <a:r>
              <a:rPr lang="en-US" altLang="en-US" sz="2400" dirty="0" err="1"/>
              <a:t>của</a:t>
            </a:r>
            <a:r>
              <a:rPr lang="en-US" altLang="en-US" sz="2400" dirty="0"/>
              <a:t> lớp bên trong</a:t>
            </a:r>
          </a:p>
          <a:p>
            <a:pPr lvl="1"/>
            <a:r>
              <a:rPr lang="en-US" altLang="en-US" sz="2400" dirty="0" err="1"/>
              <a:t>Hành</a:t>
            </a:r>
            <a:r>
              <a:rPr lang="en-US" altLang="en-US" sz="2400" dirty="0"/>
              <a:t> vi </a:t>
            </a:r>
            <a:r>
              <a:rPr lang="en-US" altLang="en-US" sz="2400" dirty="0" err="1"/>
              <a:t>của</a:t>
            </a:r>
            <a:r>
              <a:rPr lang="en-US" altLang="en-US" sz="2400" dirty="0"/>
              <a:t> </a:t>
            </a:r>
            <a:r>
              <a:rPr lang="en-US" altLang="en-US" sz="2400" dirty="0" err="1"/>
              <a:t>hệ</a:t>
            </a:r>
            <a:r>
              <a:rPr lang="en-US" altLang="en-US" sz="2400" dirty="0"/>
              <a:t> </a:t>
            </a:r>
            <a:r>
              <a:rPr lang="en-US" altLang="en-US" sz="2400" dirty="0" err="1"/>
              <a:t>thống</a:t>
            </a:r>
            <a:r>
              <a:rPr lang="en-US" altLang="en-US" sz="2400" dirty="0"/>
              <a:t> con</a:t>
            </a:r>
          </a:p>
        </p:txBody>
      </p:sp>
      <p:sp>
        <p:nvSpPr>
          <p:cNvPr id="357387" name="Rectangle 11">
            <a:extLst>
              <a:ext uri="{FF2B5EF4-FFF2-40B4-BE49-F238E27FC236}">
                <a16:creationId xmlns:a16="http://schemas.microsoft.com/office/drawing/2014/main" id="{03B2BE3D-A204-7140-AADB-C329BEAB0190}"/>
              </a:ext>
            </a:extLst>
          </p:cNvPr>
          <p:cNvSpPr>
            <a:spLocks noChangeArrowheads="1"/>
          </p:cNvSpPr>
          <p:nvPr/>
        </p:nvSpPr>
        <p:spPr bwMode="auto">
          <a:xfrm>
            <a:off x="1447800" y="4522788"/>
            <a:ext cx="2484438" cy="1135062"/>
          </a:xfrm>
          <a:prstGeom prst="rect">
            <a:avLst/>
          </a:prstGeom>
          <a:solidFill>
            <a:srgbClr val="FFFFCC"/>
          </a:solidFill>
          <a:ln w="12700">
            <a:solidFill>
              <a:srgbClr val="8A0E5E"/>
            </a:solidFill>
            <a:miter lim="800000"/>
            <a:headEnd/>
            <a:tailEnd/>
          </a:ln>
        </p:spPr>
        <p:txBody>
          <a:bodyPr/>
          <a:lstStyle/>
          <a:p>
            <a:endParaRPr lang="en-US"/>
          </a:p>
        </p:txBody>
      </p:sp>
      <p:sp>
        <p:nvSpPr>
          <p:cNvPr id="357388" name="Rectangle 12">
            <a:extLst>
              <a:ext uri="{FF2B5EF4-FFF2-40B4-BE49-F238E27FC236}">
                <a16:creationId xmlns:a16="http://schemas.microsoft.com/office/drawing/2014/main" id="{26DDFB21-736E-504C-883A-BB1434826E66}"/>
              </a:ext>
            </a:extLst>
          </p:cNvPr>
          <p:cNvSpPr>
            <a:spLocks noChangeArrowheads="1"/>
          </p:cNvSpPr>
          <p:nvPr/>
        </p:nvSpPr>
        <p:spPr bwMode="auto">
          <a:xfrm>
            <a:off x="1579563" y="4805363"/>
            <a:ext cx="2128788" cy="276999"/>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ICourseCatalogSystem</a:t>
            </a:r>
            <a:endParaRPr lang="en-US" altLang="en-US" sz="1800">
              <a:solidFill>
                <a:srgbClr val="0000FF"/>
              </a:solidFill>
              <a:latin typeface="ZapfHumnst BT" pitchFamily="34" charset="0"/>
            </a:endParaRPr>
          </a:p>
        </p:txBody>
      </p:sp>
      <p:sp>
        <p:nvSpPr>
          <p:cNvPr id="357389" name="Rectangle 13">
            <a:extLst>
              <a:ext uri="{FF2B5EF4-FFF2-40B4-BE49-F238E27FC236}">
                <a16:creationId xmlns:a16="http://schemas.microsoft.com/office/drawing/2014/main" id="{53A605C4-DFFE-F644-90FF-731B3720DE03}"/>
              </a:ext>
            </a:extLst>
          </p:cNvPr>
          <p:cNvSpPr>
            <a:spLocks noChangeArrowheads="1"/>
          </p:cNvSpPr>
          <p:nvPr/>
        </p:nvSpPr>
        <p:spPr bwMode="auto">
          <a:xfrm>
            <a:off x="1447800" y="5067300"/>
            <a:ext cx="2484438" cy="590550"/>
          </a:xfrm>
          <a:prstGeom prst="rect">
            <a:avLst/>
          </a:prstGeom>
          <a:solidFill>
            <a:srgbClr val="FFFFCC"/>
          </a:solidFill>
          <a:ln w="12700">
            <a:solidFill>
              <a:srgbClr val="8A0E5E"/>
            </a:solidFill>
            <a:miter lim="800000"/>
            <a:headEnd/>
            <a:tailEnd/>
          </a:ln>
        </p:spPr>
        <p:txBody>
          <a:bodyPr/>
          <a:lstStyle/>
          <a:p>
            <a:endParaRPr lang="en-US"/>
          </a:p>
        </p:txBody>
      </p:sp>
      <p:sp>
        <p:nvSpPr>
          <p:cNvPr id="357390" name="Rectangle 14">
            <a:extLst>
              <a:ext uri="{FF2B5EF4-FFF2-40B4-BE49-F238E27FC236}">
                <a16:creationId xmlns:a16="http://schemas.microsoft.com/office/drawing/2014/main" id="{07B21221-B4B4-B840-B69A-359C94D750C3}"/>
              </a:ext>
            </a:extLst>
          </p:cNvPr>
          <p:cNvSpPr>
            <a:spLocks noChangeArrowheads="1"/>
          </p:cNvSpPr>
          <p:nvPr/>
        </p:nvSpPr>
        <p:spPr bwMode="auto">
          <a:xfrm>
            <a:off x="1447800" y="5184775"/>
            <a:ext cx="2484438" cy="663575"/>
          </a:xfrm>
          <a:prstGeom prst="rect">
            <a:avLst/>
          </a:prstGeom>
          <a:solidFill>
            <a:srgbClr val="FFFFCC"/>
          </a:solidFill>
          <a:ln w="12700">
            <a:solidFill>
              <a:srgbClr val="8A0E5E"/>
            </a:solidFill>
            <a:miter lim="800000"/>
            <a:headEnd/>
            <a:tailEnd/>
          </a:ln>
        </p:spPr>
        <p:txBody>
          <a:bodyPr/>
          <a:lstStyle/>
          <a:p>
            <a:endParaRPr lang="en-US"/>
          </a:p>
        </p:txBody>
      </p:sp>
      <p:sp>
        <p:nvSpPr>
          <p:cNvPr id="357391" name="Rectangle 15">
            <a:extLst>
              <a:ext uri="{FF2B5EF4-FFF2-40B4-BE49-F238E27FC236}">
                <a16:creationId xmlns:a16="http://schemas.microsoft.com/office/drawing/2014/main" id="{BF50D53A-D3A8-D44F-90C4-53C93678168A}"/>
              </a:ext>
            </a:extLst>
          </p:cNvPr>
          <p:cNvSpPr>
            <a:spLocks noChangeArrowheads="1"/>
          </p:cNvSpPr>
          <p:nvPr/>
        </p:nvSpPr>
        <p:spPr bwMode="auto">
          <a:xfrm>
            <a:off x="1749425" y="5227638"/>
            <a:ext cx="2028440" cy="55399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getCourseOfferings ()</a:t>
            </a:r>
          </a:p>
          <a:p>
            <a:r>
              <a:rPr lang="en-US" altLang="en-US" sz="1800">
                <a:solidFill>
                  <a:srgbClr val="0000FF"/>
                </a:solidFill>
              </a:rPr>
              <a:t>Initialize ()</a:t>
            </a:r>
          </a:p>
        </p:txBody>
      </p:sp>
      <p:sp>
        <p:nvSpPr>
          <p:cNvPr id="357392" name="Rectangle 16">
            <a:extLst>
              <a:ext uri="{FF2B5EF4-FFF2-40B4-BE49-F238E27FC236}">
                <a16:creationId xmlns:a16="http://schemas.microsoft.com/office/drawing/2014/main" id="{543CCB98-88B7-D349-8CF4-BEC5923C6BA0}"/>
              </a:ext>
            </a:extLst>
          </p:cNvPr>
          <p:cNvSpPr>
            <a:spLocks noChangeArrowheads="1"/>
          </p:cNvSpPr>
          <p:nvPr/>
        </p:nvSpPr>
        <p:spPr bwMode="auto">
          <a:xfrm>
            <a:off x="2181225" y="4552950"/>
            <a:ext cx="1183016"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&lt;&lt;interface&gt;&gt;</a:t>
            </a:r>
            <a:endParaRPr lang="en-US" altLang="en-US" sz="1600">
              <a:solidFill>
                <a:srgbClr val="0000FF"/>
              </a:solidFill>
              <a:latin typeface="ZapfHumnst BT" pitchFamily="34" charset="0"/>
            </a:endParaRPr>
          </a:p>
        </p:txBody>
      </p:sp>
      <p:sp>
        <p:nvSpPr>
          <p:cNvPr id="357394" name="Line 18">
            <a:extLst>
              <a:ext uri="{FF2B5EF4-FFF2-40B4-BE49-F238E27FC236}">
                <a16:creationId xmlns:a16="http://schemas.microsoft.com/office/drawing/2014/main" id="{439F2130-D8AE-064B-BAED-83E61ED7AB37}"/>
              </a:ext>
            </a:extLst>
          </p:cNvPr>
          <p:cNvSpPr>
            <a:spLocks noChangeShapeType="1"/>
          </p:cNvSpPr>
          <p:nvPr/>
        </p:nvSpPr>
        <p:spPr bwMode="auto">
          <a:xfrm flipH="1">
            <a:off x="4254500" y="5237163"/>
            <a:ext cx="1219200" cy="0"/>
          </a:xfrm>
          <a:prstGeom prst="line">
            <a:avLst/>
          </a:prstGeom>
          <a:noFill/>
          <a:ln w="12700">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5" name="AutoShape 19">
            <a:extLst>
              <a:ext uri="{FF2B5EF4-FFF2-40B4-BE49-F238E27FC236}">
                <a16:creationId xmlns:a16="http://schemas.microsoft.com/office/drawing/2014/main" id="{57526335-A9CE-0249-B0E0-C9AAFBA6F358}"/>
              </a:ext>
            </a:extLst>
          </p:cNvPr>
          <p:cNvSpPr>
            <a:spLocks noChangeArrowheads="1"/>
          </p:cNvSpPr>
          <p:nvPr/>
        </p:nvSpPr>
        <p:spPr bwMode="auto">
          <a:xfrm rot="16200000">
            <a:off x="3968750" y="5078413"/>
            <a:ext cx="266700" cy="3048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7396" name="Text Box 20">
            <a:extLst>
              <a:ext uri="{FF2B5EF4-FFF2-40B4-BE49-F238E27FC236}">
                <a16:creationId xmlns:a16="http://schemas.microsoft.com/office/drawing/2014/main" id="{9378CF0E-AAB2-1F4F-965A-C8C24D154984}"/>
              </a:ext>
            </a:extLst>
          </p:cNvPr>
          <p:cNvSpPr txBox="1">
            <a:spLocks noChangeArrowheads="1"/>
          </p:cNvSpPr>
          <p:nvPr/>
        </p:nvSpPr>
        <p:spPr bwMode="auto">
          <a:xfrm>
            <a:off x="1335088" y="6170613"/>
            <a:ext cx="323691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spcBef>
                <a:spcPct val="50000"/>
              </a:spcBef>
            </a:pPr>
            <a:r>
              <a:rPr lang="en-US" altLang="en-US" sz="1800" i="1" dirty="0" err="1">
                <a:solidFill>
                  <a:srgbClr val="00CCFF"/>
                </a:solidFill>
              </a:rPr>
              <a:t>Trách</a:t>
            </a:r>
            <a:r>
              <a:rPr lang="en-US" altLang="en-US" sz="1800" i="1" dirty="0">
                <a:solidFill>
                  <a:srgbClr val="00CCFF"/>
                </a:solidFill>
              </a:rPr>
              <a:t> </a:t>
            </a:r>
            <a:r>
              <a:rPr lang="en-US" altLang="en-US" sz="1800" i="1" dirty="0" err="1">
                <a:solidFill>
                  <a:srgbClr val="00CCFF"/>
                </a:solidFill>
              </a:rPr>
              <a:t>nhiệm</a:t>
            </a:r>
            <a:r>
              <a:rPr lang="en-US" altLang="en-US" sz="1800" i="1" dirty="0">
                <a:solidFill>
                  <a:srgbClr val="00CCFF"/>
                </a:solidFill>
              </a:rPr>
              <a:t> </a:t>
            </a:r>
            <a:r>
              <a:rPr lang="en-US" altLang="en-US" sz="1800" i="1" dirty="0" err="1">
                <a:solidFill>
                  <a:srgbClr val="00CCFF"/>
                </a:solidFill>
              </a:rPr>
              <a:t>của</a:t>
            </a:r>
            <a:r>
              <a:rPr lang="en-US" altLang="en-US" sz="1800" i="1" dirty="0">
                <a:solidFill>
                  <a:srgbClr val="00CCFF"/>
                </a:solidFill>
              </a:rPr>
              <a:t>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357397" name="Line 21">
            <a:extLst>
              <a:ext uri="{FF2B5EF4-FFF2-40B4-BE49-F238E27FC236}">
                <a16:creationId xmlns:a16="http://schemas.microsoft.com/office/drawing/2014/main" id="{157844ED-C028-0A47-99A7-0588F27D937E}"/>
              </a:ext>
            </a:extLst>
          </p:cNvPr>
          <p:cNvSpPr>
            <a:spLocks noChangeShapeType="1"/>
          </p:cNvSpPr>
          <p:nvPr/>
        </p:nvSpPr>
        <p:spPr bwMode="auto">
          <a:xfrm flipV="1">
            <a:off x="2698750" y="5843588"/>
            <a:ext cx="0" cy="36353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7401" name="Rectangle 25">
            <a:extLst>
              <a:ext uri="{FF2B5EF4-FFF2-40B4-BE49-F238E27FC236}">
                <a16:creationId xmlns:a16="http://schemas.microsoft.com/office/drawing/2014/main" id="{35E3E533-13E1-AC4E-B4E0-9A6BA0317EBA}"/>
              </a:ext>
            </a:extLst>
          </p:cNvPr>
          <p:cNvSpPr>
            <a:spLocks noChangeArrowheads="1"/>
          </p:cNvSpPr>
          <p:nvPr/>
        </p:nvSpPr>
        <p:spPr bwMode="auto">
          <a:xfrm>
            <a:off x="5473700" y="4752975"/>
            <a:ext cx="2289175" cy="1654175"/>
          </a:xfrm>
          <a:prstGeom prst="rect">
            <a:avLst/>
          </a:prstGeom>
          <a:solidFill>
            <a:srgbClr val="FFFFCC"/>
          </a:solidFill>
          <a:ln w="12700">
            <a:solidFill>
              <a:srgbClr val="8A0E5E"/>
            </a:solidFill>
            <a:miter lim="800000"/>
            <a:headEnd/>
            <a:tailEnd/>
          </a:ln>
        </p:spPr>
        <p:txBody>
          <a:bodyPr/>
          <a:lstStyle/>
          <a:p>
            <a:endParaRPr lang="en-US"/>
          </a:p>
        </p:txBody>
      </p:sp>
      <p:sp>
        <p:nvSpPr>
          <p:cNvPr id="357402" name="Rectangle 26">
            <a:extLst>
              <a:ext uri="{FF2B5EF4-FFF2-40B4-BE49-F238E27FC236}">
                <a16:creationId xmlns:a16="http://schemas.microsoft.com/office/drawing/2014/main" id="{1BDAE666-0178-744C-B930-C07E704EAAAC}"/>
              </a:ext>
            </a:extLst>
          </p:cNvPr>
          <p:cNvSpPr>
            <a:spLocks noChangeArrowheads="1"/>
          </p:cNvSpPr>
          <p:nvPr/>
        </p:nvSpPr>
        <p:spPr bwMode="auto">
          <a:xfrm>
            <a:off x="5589985" y="5408613"/>
            <a:ext cx="2051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800">
                <a:solidFill>
                  <a:srgbClr val="0000FF"/>
                </a:solidFill>
              </a:rPr>
              <a:t>CourseCatalogSystem</a:t>
            </a:r>
          </a:p>
        </p:txBody>
      </p:sp>
      <p:sp>
        <p:nvSpPr>
          <p:cNvPr id="357403" name="Rectangle 27">
            <a:extLst>
              <a:ext uri="{FF2B5EF4-FFF2-40B4-BE49-F238E27FC236}">
                <a16:creationId xmlns:a16="http://schemas.microsoft.com/office/drawing/2014/main" id="{BA9B02F4-779C-2F45-AE49-D562AC0D254D}"/>
              </a:ext>
            </a:extLst>
          </p:cNvPr>
          <p:cNvSpPr>
            <a:spLocks noChangeArrowheads="1"/>
          </p:cNvSpPr>
          <p:nvPr/>
        </p:nvSpPr>
        <p:spPr bwMode="auto">
          <a:xfrm>
            <a:off x="5986463" y="5157788"/>
            <a:ext cx="1319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p>
        </p:txBody>
      </p:sp>
      <p:grpSp>
        <p:nvGrpSpPr>
          <p:cNvPr id="357404" name="Group 28">
            <a:extLst>
              <a:ext uri="{FF2B5EF4-FFF2-40B4-BE49-F238E27FC236}">
                <a16:creationId xmlns:a16="http://schemas.microsoft.com/office/drawing/2014/main" id="{FC88103B-8B06-0A47-908E-F103805B340F}"/>
              </a:ext>
            </a:extLst>
          </p:cNvPr>
          <p:cNvGrpSpPr>
            <a:grpSpLocks/>
          </p:cNvGrpSpPr>
          <p:nvPr/>
        </p:nvGrpSpPr>
        <p:grpSpPr bwMode="auto">
          <a:xfrm>
            <a:off x="6432550" y="4852988"/>
            <a:ext cx="368300" cy="266700"/>
            <a:chOff x="2180" y="2672"/>
            <a:chExt cx="232" cy="168"/>
          </a:xfrm>
        </p:grpSpPr>
        <p:sp>
          <p:nvSpPr>
            <p:cNvPr id="357405" name="Rectangle 29">
              <a:extLst>
                <a:ext uri="{FF2B5EF4-FFF2-40B4-BE49-F238E27FC236}">
                  <a16:creationId xmlns:a16="http://schemas.microsoft.com/office/drawing/2014/main" id="{1C71877A-D42E-F043-A117-2A709DA1CE63}"/>
                </a:ext>
              </a:extLst>
            </p:cNvPr>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57406" name="Rectangle 30">
              <a:extLst>
                <a:ext uri="{FF2B5EF4-FFF2-40B4-BE49-F238E27FC236}">
                  <a16:creationId xmlns:a16="http://schemas.microsoft.com/office/drawing/2014/main" id="{BA374090-0A44-0540-B489-8177A9243FE3}"/>
                </a:ext>
              </a:extLst>
            </p:cNvPr>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57407" name="Rectangle 31">
              <a:extLst>
                <a:ext uri="{FF2B5EF4-FFF2-40B4-BE49-F238E27FC236}">
                  <a16:creationId xmlns:a16="http://schemas.microsoft.com/office/drawing/2014/main" id="{9BF6FEB2-EFCE-444E-B5DB-362EF30DB08E}"/>
                </a:ext>
              </a:extLst>
            </p:cNvPr>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
        <p:nvSpPr>
          <p:cNvPr id="357409" name="Rectangle 33">
            <a:extLst>
              <a:ext uri="{FF2B5EF4-FFF2-40B4-BE49-F238E27FC236}">
                <a16:creationId xmlns:a16="http://schemas.microsoft.com/office/drawing/2014/main" id="{596307C1-8237-014E-AF75-4715F33DAEFE}"/>
              </a:ext>
            </a:extLst>
          </p:cNvPr>
          <p:cNvSpPr>
            <a:spLocks noChangeArrowheads="1"/>
          </p:cNvSpPr>
          <p:nvPr/>
        </p:nvSpPr>
        <p:spPr bwMode="auto">
          <a:xfrm>
            <a:off x="5673725" y="5824538"/>
            <a:ext cx="2028440" cy="55399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800">
                <a:solidFill>
                  <a:srgbClr val="0000FF"/>
                </a:solidFill>
              </a:rPr>
              <a:t>getCourseOfferings ()</a:t>
            </a:r>
          </a:p>
          <a:p>
            <a:r>
              <a:rPr lang="en-US" altLang="en-US" sz="1800">
                <a:solidFill>
                  <a:srgbClr val="0000FF"/>
                </a:solidFill>
              </a:rPr>
              <a:t>Initialize ()</a:t>
            </a:r>
          </a:p>
        </p:txBody>
      </p:sp>
      <p:sp>
        <p:nvSpPr>
          <p:cNvPr id="357410" name="Line 34">
            <a:extLst>
              <a:ext uri="{FF2B5EF4-FFF2-40B4-BE49-F238E27FC236}">
                <a16:creationId xmlns:a16="http://schemas.microsoft.com/office/drawing/2014/main" id="{C0A1C7F7-D3A1-6E46-82FD-F4352567BF61}"/>
              </a:ext>
            </a:extLst>
          </p:cNvPr>
          <p:cNvSpPr>
            <a:spLocks noChangeShapeType="1"/>
          </p:cNvSpPr>
          <p:nvPr/>
        </p:nvSpPr>
        <p:spPr bwMode="auto">
          <a:xfrm>
            <a:off x="5476875" y="5681663"/>
            <a:ext cx="22860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57411" name="Line 35">
            <a:extLst>
              <a:ext uri="{FF2B5EF4-FFF2-40B4-BE49-F238E27FC236}">
                <a16:creationId xmlns:a16="http://schemas.microsoft.com/office/drawing/2014/main" id="{26695622-5ECD-7E4E-92F8-D5FE5B15FB3A}"/>
              </a:ext>
            </a:extLst>
          </p:cNvPr>
          <p:cNvSpPr>
            <a:spLocks noChangeShapeType="1"/>
          </p:cNvSpPr>
          <p:nvPr/>
        </p:nvSpPr>
        <p:spPr bwMode="auto">
          <a:xfrm>
            <a:off x="5476875" y="5815013"/>
            <a:ext cx="22860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61529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1EF7C546-F350-A041-A8FF-771BF0027510}"/>
              </a:ext>
            </a:extLst>
          </p:cNvPr>
          <p:cNvSpPr>
            <a:spLocks noGrp="1" noChangeArrowheads="1"/>
          </p:cNvSpPr>
          <p:nvPr>
            <p:ph type="title"/>
          </p:nvPr>
        </p:nvSpPr>
        <p:spPr/>
        <p:txBody>
          <a:bodyPr>
            <a:normAutofit fontScale="90000"/>
          </a:bodyPr>
          <a:lstStyle/>
          <a:p>
            <a:r>
              <a:rPr lang="en-US" altLang="en-US" dirty="0"/>
              <a:t>Phân </a:t>
            </a:r>
            <a:r>
              <a:rPr lang="en-US" altLang="en-US" dirty="0" err="1"/>
              <a:t>phối</a:t>
            </a:r>
            <a:r>
              <a:rPr lang="en-US" altLang="en-US" dirty="0"/>
              <a:t> </a:t>
            </a:r>
            <a:r>
              <a:rPr lang="en-US" altLang="en-US" dirty="0" err="1"/>
              <a:t>trách</a:t>
            </a:r>
            <a:r>
              <a:rPr lang="en-US" altLang="en-US" dirty="0"/>
              <a:t> </a:t>
            </a:r>
            <a:r>
              <a:rPr lang="en-US" altLang="en-US" dirty="0" err="1"/>
              <a:t>nhiệm</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a:t>
            </a:r>
          </a:p>
        </p:txBody>
      </p:sp>
      <p:sp>
        <p:nvSpPr>
          <p:cNvPr id="359427" name="Rectangle 3">
            <a:extLst>
              <a:ext uri="{FF2B5EF4-FFF2-40B4-BE49-F238E27FC236}">
                <a16:creationId xmlns:a16="http://schemas.microsoft.com/office/drawing/2014/main" id="{2F194F06-E80F-544B-B3AD-00AF617BA594}"/>
              </a:ext>
            </a:extLst>
          </p:cNvPr>
          <p:cNvSpPr>
            <a:spLocks noGrp="1" noChangeArrowheads="1"/>
          </p:cNvSpPr>
          <p:nvPr>
            <p:ph idx="1"/>
          </p:nvPr>
        </p:nvSpPr>
        <p:spPr/>
        <p:txBody>
          <a:bodyPr>
            <a:normAutofit lnSpcReduction="10000"/>
          </a:bodyPr>
          <a:lstStyle/>
          <a:p>
            <a:pPr>
              <a:lnSpc>
                <a:spcPct val="70000"/>
              </a:lnSpc>
            </a:pPr>
            <a:r>
              <a:rPr lang="en-US" altLang="en-US" sz="2500" dirty="0"/>
              <a:t>Xác định các </a:t>
            </a:r>
            <a:r>
              <a:rPr lang="en-US" altLang="en-US" sz="2500" dirty="0" err="1"/>
              <a:t>thành</a:t>
            </a:r>
            <a:r>
              <a:rPr lang="en-US" altLang="en-US" sz="2500" dirty="0"/>
              <a:t> </a:t>
            </a:r>
            <a:r>
              <a:rPr lang="en-US" altLang="en-US" sz="2500" dirty="0" err="1"/>
              <a:t>phần</a:t>
            </a:r>
            <a:r>
              <a:rPr lang="en-US" altLang="en-US" sz="2500" dirty="0"/>
              <a:t> </a:t>
            </a:r>
            <a:r>
              <a:rPr lang="en-US" altLang="en-US" sz="2500" dirty="0" err="1"/>
              <a:t>mới</a:t>
            </a:r>
            <a:r>
              <a:rPr lang="en-US" altLang="en-US" sz="2500" dirty="0"/>
              <a:t>, </a:t>
            </a:r>
            <a:r>
              <a:rPr lang="en-US" altLang="en-US" sz="2500" dirty="0" err="1"/>
              <a:t>hoặc</a:t>
            </a:r>
            <a:r>
              <a:rPr lang="en-US" altLang="en-US" sz="2500" dirty="0"/>
              <a:t> </a:t>
            </a:r>
            <a:r>
              <a:rPr lang="en-US" altLang="en-US" sz="2500" dirty="0" err="1"/>
              <a:t>tái</a:t>
            </a:r>
            <a:r>
              <a:rPr lang="en-US" altLang="en-US" sz="2500" dirty="0"/>
              <a:t> </a:t>
            </a:r>
            <a:r>
              <a:rPr lang="en-US" altLang="en-US" sz="2500" dirty="0" err="1"/>
              <a:t>sử</a:t>
            </a:r>
            <a:r>
              <a:rPr lang="en-US" altLang="en-US" sz="2500" dirty="0"/>
              <a:t> </a:t>
            </a:r>
            <a:r>
              <a:rPr lang="en-US" altLang="en-US" sz="2500" dirty="0" err="1"/>
              <a:t>dụng</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a:t>
            </a:r>
            <a:r>
              <a:rPr lang="en-US" altLang="en-US" sz="2500" dirty="0" err="1"/>
              <a:t>v.d.</a:t>
            </a:r>
            <a:r>
              <a:rPr lang="en-US" altLang="en-US" sz="2500" dirty="0"/>
              <a:t>, lớp </a:t>
            </a:r>
            <a:r>
              <a:rPr lang="en-US" altLang="en-US" sz="2500" dirty="0" err="1"/>
              <a:t>và</a:t>
            </a:r>
            <a:r>
              <a:rPr lang="en-US" altLang="en-US" sz="2500" dirty="0"/>
              <a:t>/</a:t>
            </a:r>
            <a:r>
              <a:rPr lang="en-US" altLang="en-US" sz="2500" dirty="0" err="1"/>
              <a:t>hoặc</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a:t>
            </a:r>
          </a:p>
          <a:p>
            <a:pPr>
              <a:lnSpc>
                <a:spcPct val="70000"/>
              </a:lnSpc>
            </a:pPr>
            <a:r>
              <a:rPr lang="en-US" altLang="en-US" sz="2500" dirty="0"/>
              <a:t>Phân </a:t>
            </a:r>
            <a:r>
              <a:rPr lang="en-US" altLang="en-US" sz="2500" dirty="0" err="1"/>
              <a:t>bổ</a:t>
            </a:r>
            <a:r>
              <a:rPr lang="en-US" altLang="en-US" sz="2500" dirty="0"/>
              <a:t> các </a:t>
            </a:r>
            <a:r>
              <a:rPr lang="en-US" altLang="en-US" sz="2500" dirty="0" err="1"/>
              <a:t>trách</a:t>
            </a:r>
            <a:r>
              <a:rPr lang="en-US" altLang="en-US" sz="2500" dirty="0"/>
              <a:t> </a:t>
            </a:r>
            <a:r>
              <a:rPr lang="en-US" altLang="en-US" sz="2500" dirty="0" err="1"/>
              <a:t>nhiệm</a:t>
            </a:r>
            <a:r>
              <a:rPr lang="en-US" altLang="en-US" sz="2500" dirty="0"/>
              <a:t> </a:t>
            </a:r>
            <a:r>
              <a:rPr lang="en-US" altLang="en-US" sz="2500" dirty="0" err="1"/>
              <a:t>của</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 </a:t>
            </a:r>
            <a:r>
              <a:rPr lang="en-US" altLang="en-US" sz="2500" dirty="0" err="1"/>
              <a:t>cho</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endParaRPr lang="en-US" altLang="en-US" sz="2500" dirty="0"/>
          </a:p>
          <a:p>
            <a:pPr>
              <a:lnSpc>
                <a:spcPct val="70000"/>
              </a:lnSpc>
            </a:pPr>
            <a:r>
              <a:rPr lang="en-US" altLang="en-US" sz="2500" dirty="0"/>
              <a:t>Kết </a:t>
            </a:r>
            <a:r>
              <a:rPr lang="en-US" altLang="en-US" sz="2500" dirty="0" err="1"/>
              <a:t>hợp</a:t>
            </a:r>
            <a:r>
              <a:rPr lang="en-US" altLang="en-US" sz="2500" dirty="0"/>
              <a:t> các cơ </a:t>
            </a:r>
            <a:r>
              <a:rPr lang="en-US" altLang="en-US" sz="2500" dirty="0" err="1"/>
              <a:t>chế</a:t>
            </a:r>
            <a:r>
              <a:rPr lang="en-US" altLang="en-US" sz="2500" dirty="0"/>
              <a:t> </a:t>
            </a:r>
            <a:r>
              <a:rPr lang="en-US" altLang="en-US" sz="2500" dirty="0" err="1"/>
              <a:t>có</a:t>
            </a:r>
            <a:r>
              <a:rPr lang="en-US" altLang="en-US" sz="2500" dirty="0"/>
              <a:t> </a:t>
            </a:r>
            <a:r>
              <a:rPr lang="en-US" altLang="en-US" sz="2500" dirty="0" err="1"/>
              <a:t>thể</a:t>
            </a:r>
            <a:r>
              <a:rPr lang="en-US" altLang="en-US" sz="2500" dirty="0"/>
              <a:t> áp </a:t>
            </a:r>
            <a:r>
              <a:rPr lang="en-US" altLang="en-US" sz="2500" dirty="0" err="1"/>
              <a:t>dụng</a:t>
            </a:r>
            <a:r>
              <a:rPr lang="en-US" altLang="en-US" sz="2500" dirty="0"/>
              <a:t> được (</a:t>
            </a:r>
            <a:r>
              <a:rPr lang="en-US" altLang="en-US" sz="2500" dirty="0" err="1"/>
              <a:t>v.d.</a:t>
            </a:r>
            <a:r>
              <a:rPr lang="en-US" altLang="en-US" sz="2500" dirty="0"/>
              <a:t>, persistence, distribution)</a:t>
            </a:r>
          </a:p>
          <a:p>
            <a:pPr>
              <a:lnSpc>
                <a:spcPct val="70000"/>
              </a:lnSpc>
            </a:pPr>
            <a:r>
              <a:rPr lang="en-US" altLang="en-US" sz="2500" dirty="0"/>
              <a:t>Viết tài liệu </a:t>
            </a:r>
            <a:r>
              <a:rPr lang="en-US" altLang="en-US" sz="2500" dirty="0" err="1"/>
              <a:t>về</a:t>
            </a:r>
            <a:r>
              <a:rPr lang="en-US" altLang="en-US" sz="2500" dirty="0"/>
              <a:t> </a:t>
            </a:r>
            <a:r>
              <a:rPr lang="en-US" altLang="en-US" sz="2500" dirty="0" err="1"/>
              <a:t>sự</a:t>
            </a:r>
            <a:r>
              <a:rPr lang="en-US" altLang="en-US" sz="2500" dirty="0"/>
              <a:t> </a:t>
            </a:r>
            <a:r>
              <a:rPr lang="en-US" altLang="en-US" sz="2500" dirty="0" err="1"/>
              <a:t>phối</a:t>
            </a:r>
            <a:r>
              <a:rPr lang="en-US" altLang="en-US" sz="2500" dirty="0"/>
              <a:t> </a:t>
            </a:r>
            <a:r>
              <a:rPr lang="en-US" altLang="en-US" sz="2500" dirty="0" err="1"/>
              <a:t>hợp</a:t>
            </a:r>
            <a:r>
              <a:rPr lang="en-US" altLang="en-US" sz="2500" dirty="0"/>
              <a:t> </a:t>
            </a:r>
            <a:r>
              <a:rPr lang="en-US" altLang="en-US" sz="2500" dirty="0" err="1"/>
              <a:t>giữa</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(design element collaborations) trong các hiện </a:t>
            </a:r>
            <a:r>
              <a:rPr lang="en-US" altLang="en-US" sz="2500" dirty="0" err="1"/>
              <a:t>thực</a:t>
            </a:r>
            <a:r>
              <a:rPr lang="en-US" altLang="en-US" sz="2500" dirty="0"/>
              <a:t> </a:t>
            </a:r>
            <a:r>
              <a:rPr lang="en-US" altLang="en-US" sz="2500" dirty="0" err="1"/>
              <a:t>của</a:t>
            </a:r>
            <a:r>
              <a:rPr lang="en-US" altLang="en-US" sz="2500" dirty="0"/>
              <a:t> giao diện (“interface realizations”)</a:t>
            </a:r>
          </a:p>
          <a:p>
            <a:pPr marL="798513" lvl="1" indent="-342900">
              <a:lnSpc>
                <a:spcPct val="77000"/>
              </a:lnSpc>
            </a:pPr>
            <a:r>
              <a:rPr lang="en-US" altLang="en-US" sz="2500" dirty="0"/>
              <a:t>Một </a:t>
            </a:r>
            <a:r>
              <a:rPr lang="en-US" altLang="en-US" sz="2500" dirty="0" err="1"/>
              <a:t>biểu</a:t>
            </a:r>
            <a:r>
              <a:rPr lang="en-US" altLang="en-US" sz="2500" dirty="0"/>
              <a:t> </a:t>
            </a:r>
            <a:r>
              <a:rPr lang="en-US" altLang="en-US" sz="2500" dirty="0" err="1"/>
              <a:t>đồ</a:t>
            </a:r>
            <a:r>
              <a:rPr lang="en-US" altLang="en-US" sz="2500" dirty="0"/>
              <a:t> </a:t>
            </a:r>
            <a:r>
              <a:rPr lang="en-US" altLang="en-US" sz="2500" dirty="0" err="1"/>
              <a:t>tương</a:t>
            </a:r>
            <a:r>
              <a:rPr lang="en-US" altLang="en-US" sz="2500" dirty="0"/>
              <a:t> </a:t>
            </a:r>
            <a:r>
              <a:rPr lang="en-US" altLang="en-US" sz="2500" dirty="0" err="1"/>
              <a:t>tác</a:t>
            </a:r>
            <a:r>
              <a:rPr lang="en-US" altLang="en-US" sz="2500" dirty="0"/>
              <a:t> </a:t>
            </a:r>
            <a:r>
              <a:rPr lang="en-US" altLang="en-US" sz="2500" dirty="0" err="1"/>
              <a:t>hoặc</a:t>
            </a:r>
            <a:r>
              <a:rPr lang="en-US" altLang="en-US" sz="2500" dirty="0"/>
              <a:t> nhiều </a:t>
            </a:r>
            <a:r>
              <a:rPr lang="en-US" altLang="en-US" sz="2500" dirty="0" err="1"/>
              <a:t>hơn</a:t>
            </a:r>
            <a:r>
              <a:rPr lang="en-US" altLang="en-US" sz="2500" dirty="0"/>
              <a:t> </a:t>
            </a:r>
            <a:r>
              <a:rPr lang="en-US" altLang="en-US" sz="2500" dirty="0" err="1"/>
              <a:t>cho</a:t>
            </a:r>
            <a:r>
              <a:rPr lang="en-US" altLang="en-US" sz="2500" dirty="0"/>
              <a:t> mỗi </a:t>
            </a:r>
            <a:r>
              <a:rPr lang="en-US" altLang="en-US" sz="2500" dirty="0" err="1"/>
              <a:t>hoạt</a:t>
            </a:r>
            <a:r>
              <a:rPr lang="en-US" altLang="en-US" sz="2500" dirty="0"/>
              <a:t> </a:t>
            </a:r>
            <a:r>
              <a:rPr lang="en-US" altLang="en-US" sz="2500" dirty="0" err="1"/>
              <a:t>động</a:t>
            </a:r>
            <a:r>
              <a:rPr lang="en-US" altLang="en-US" sz="2500" dirty="0"/>
              <a:t> </a:t>
            </a:r>
            <a:r>
              <a:rPr lang="en-US" altLang="en-US" sz="2500" dirty="0" err="1"/>
              <a:t>của</a:t>
            </a:r>
            <a:r>
              <a:rPr lang="en-US" altLang="en-US" sz="2500" dirty="0"/>
              <a:t> giao diện (interface operation)</a:t>
            </a:r>
          </a:p>
          <a:p>
            <a:pPr marL="798513" lvl="1" indent="-342900">
              <a:lnSpc>
                <a:spcPct val="77000"/>
              </a:lnSpc>
            </a:pPr>
            <a:r>
              <a:rPr lang="en-US" altLang="en-US" sz="2500" dirty="0"/>
              <a:t>(Các) </a:t>
            </a:r>
            <a:r>
              <a:rPr lang="en-US" altLang="en-US" sz="2500" dirty="0" err="1"/>
              <a:t>biểu</a:t>
            </a:r>
            <a:r>
              <a:rPr lang="en-US" altLang="en-US" sz="2500" dirty="0"/>
              <a:t> </a:t>
            </a:r>
            <a:r>
              <a:rPr lang="en-US" altLang="en-US" sz="2500" dirty="0" err="1"/>
              <a:t>đồ</a:t>
            </a:r>
            <a:r>
              <a:rPr lang="en-US" altLang="en-US" sz="2500" dirty="0"/>
              <a:t> lớp </a:t>
            </a:r>
            <a:r>
              <a:rPr lang="en-US" altLang="en-US" sz="2500" dirty="0" err="1"/>
              <a:t>chứa</a:t>
            </a:r>
            <a:r>
              <a:rPr lang="en-US" altLang="en-US" sz="2500" dirty="0"/>
              <a:t> mỗi </a:t>
            </a:r>
            <a:r>
              <a:rPr lang="en-US" altLang="en-US" sz="2500" dirty="0" err="1"/>
              <a:t>quan</a:t>
            </a:r>
            <a:r>
              <a:rPr lang="en-US" altLang="en-US" sz="2500" dirty="0"/>
              <a:t> </a:t>
            </a:r>
            <a:r>
              <a:rPr lang="en-US" altLang="en-US" sz="2500" dirty="0" err="1"/>
              <a:t>hệ</a:t>
            </a:r>
            <a:r>
              <a:rPr lang="en-US" altLang="en-US" sz="2500" dirty="0"/>
              <a:t> </a:t>
            </a:r>
            <a:r>
              <a:rPr lang="en-US" altLang="en-US" sz="2500" dirty="0" err="1"/>
              <a:t>giữa</a:t>
            </a:r>
            <a:r>
              <a:rPr lang="en-US" altLang="en-US" sz="2500" dirty="0"/>
              <a:t> các </a:t>
            </a:r>
            <a:r>
              <a:rPr lang="en-US" altLang="en-US" sz="2500" dirty="0" err="1"/>
              <a:t>thành</a:t>
            </a:r>
            <a:r>
              <a:rPr lang="en-US" altLang="en-US" sz="2500" dirty="0"/>
              <a:t> </a:t>
            </a:r>
            <a:r>
              <a:rPr lang="en-US" altLang="en-US" sz="2500" dirty="0" err="1"/>
              <a:t>phần</a:t>
            </a:r>
            <a:r>
              <a:rPr lang="en-US" altLang="en-US" sz="2500" dirty="0"/>
              <a:t> thiết </a:t>
            </a:r>
            <a:r>
              <a:rPr lang="en-US" altLang="en-US" sz="2500" dirty="0" err="1"/>
              <a:t>kế</a:t>
            </a:r>
            <a:r>
              <a:rPr lang="en-US" altLang="en-US" sz="2500" dirty="0"/>
              <a:t> </a:t>
            </a:r>
            <a:r>
              <a:rPr lang="en-US" altLang="en-US" sz="2500" dirty="0" err="1"/>
              <a:t>cần</a:t>
            </a:r>
            <a:r>
              <a:rPr lang="en-US" altLang="en-US" sz="2500" dirty="0"/>
              <a:t> thiết</a:t>
            </a:r>
          </a:p>
          <a:p>
            <a:pPr>
              <a:lnSpc>
                <a:spcPct val="70000"/>
              </a:lnSpc>
            </a:pPr>
            <a:r>
              <a:rPr lang="en-US" altLang="en-US" sz="2500" dirty="0"/>
              <a:t>Xem </a:t>
            </a:r>
            <a:r>
              <a:rPr lang="en-US" altLang="en-US" sz="2500" dirty="0" err="1"/>
              <a:t>lại</a:t>
            </a:r>
            <a:r>
              <a:rPr lang="en-US" altLang="en-US" sz="2500" dirty="0"/>
              <a:t> “</a:t>
            </a:r>
            <a:r>
              <a:rPr lang="en-US" altLang="en-US" sz="2500" i="1" dirty="0"/>
              <a:t>Identify Design Elements</a:t>
            </a:r>
            <a:r>
              <a:rPr lang="en-US" altLang="en-US" sz="2500" dirty="0"/>
              <a:t>”</a:t>
            </a:r>
          </a:p>
          <a:p>
            <a:pPr marL="798513" lvl="1" indent="-342900">
              <a:lnSpc>
                <a:spcPct val="77000"/>
              </a:lnSpc>
            </a:pPr>
            <a:r>
              <a:rPr lang="en-US" altLang="en-US" sz="2500" dirty="0" err="1"/>
              <a:t>Chỉnh</a:t>
            </a:r>
            <a:r>
              <a:rPr lang="en-US" altLang="en-US" sz="2500" dirty="0"/>
              <a:t> </a:t>
            </a:r>
            <a:r>
              <a:rPr lang="en-US" altLang="en-US" sz="2500" dirty="0" err="1"/>
              <a:t>sửa</a:t>
            </a:r>
            <a:r>
              <a:rPr lang="en-US" altLang="en-US" sz="2500" dirty="0"/>
              <a:t> các lớp </a:t>
            </a:r>
            <a:r>
              <a:rPr lang="en-US" altLang="en-US" sz="2500" dirty="0" err="1"/>
              <a:t>biên</a:t>
            </a:r>
            <a:r>
              <a:rPr lang="en-US" altLang="en-US" sz="2500" dirty="0"/>
              <a:t> (boundaries) </a:t>
            </a:r>
            <a:r>
              <a:rPr lang="en-US" altLang="en-US" sz="2500" dirty="0" err="1"/>
              <a:t>và</a:t>
            </a:r>
            <a:r>
              <a:rPr lang="en-US" altLang="en-US" sz="2500" dirty="0"/>
              <a:t> </a:t>
            </a:r>
            <a:r>
              <a:rPr lang="en-US" altLang="en-US" sz="2500" dirty="0" err="1"/>
              <a:t>sự</a:t>
            </a:r>
            <a:r>
              <a:rPr lang="en-US" altLang="en-US" sz="2500" dirty="0"/>
              <a:t> </a:t>
            </a:r>
            <a:r>
              <a:rPr lang="en-US" altLang="en-US" sz="2500" dirty="0" err="1"/>
              <a:t>phụ</a:t>
            </a:r>
            <a:r>
              <a:rPr lang="en-US" altLang="en-US" sz="2500" dirty="0"/>
              <a:t> thuộc </a:t>
            </a:r>
            <a:r>
              <a:rPr lang="en-US" altLang="en-US" sz="2500" dirty="0" err="1"/>
              <a:t>của</a:t>
            </a:r>
            <a:r>
              <a:rPr lang="en-US" altLang="en-US" sz="2500" dirty="0"/>
              <a:t> </a:t>
            </a:r>
            <a:r>
              <a:rPr lang="en-US" altLang="en-US" sz="2500" dirty="0" err="1"/>
              <a:t>hệ</a:t>
            </a:r>
            <a:r>
              <a:rPr lang="en-US" altLang="en-US" sz="2500" dirty="0"/>
              <a:t> </a:t>
            </a:r>
            <a:r>
              <a:rPr lang="en-US" altLang="en-US" sz="2500" dirty="0" err="1"/>
              <a:t>thống</a:t>
            </a:r>
            <a:r>
              <a:rPr lang="en-US" altLang="en-US" sz="2500" dirty="0"/>
              <a:t> con </a:t>
            </a:r>
            <a:r>
              <a:rPr lang="en-US" altLang="en-US" sz="2500" dirty="0" err="1"/>
              <a:t>nếu</a:t>
            </a:r>
            <a:r>
              <a:rPr lang="en-US" altLang="en-US" sz="2500" dirty="0"/>
              <a:t> </a:t>
            </a:r>
            <a:r>
              <a:rPr lang="en-US" altLang="en-US" sz="2500" dirty="0" err="1"/>
              <a:t>cần</a:t>
            </a:r>
            <a:endParaRPr lang="en-US" altLang="en-US" sz="2500" dirty="0"/>
          </a:p>
        </p:txBody>
      </p:sp>
    </p:spTree>
    <p:extLst>
      <p:ext uri="{BB962C8B-B14F-4D97-AF65-F5344CB8AC3E}">
        <p14:creationId xmlns:p14="http://schemas.microsoft.com/office/powerpoint/2010/main" val="3491401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49446626-D0D4-B341-A86F-D314211D3A6F}"/>
              </a:ext>
            </a:extLst>
          </p:cNvPr>
          <p:cNvSpPr>
            <a:spLocks noGrp="1" noChangeArrowheads="1"/>
          </p:cNvSpPr>
          <p:nvPr>
            <p:ph type="title"/>
          </p:nvPr>
        </p:nvSpPr>
        <p:spPr/>
        <p:txBody>
          <a:bodyPr/>
          <a:lstStyle/>
          <a:p>
            <a:r>
              <a:rPr lang="en-US" altLang="en-US" dirty="0"/>
              <a:t>What Are Gates?</a:t>
            </a:r>
          </a:p>
        </p:txBody>
      </p:sp>
      <p:sp>
        <p:nvSpPr>
          <p:cNvPr id="424963" name="Rectangle 3">
            <a:extLst>
              <a:ext uri="{FF2B5EF4-FFF2-40B4-BE49-F238E27FC236}">
                <a16:creationId xmlns:a16="http://schemas.microsoft.com/office/drawing/2014/main" id="{B460AD53-A076-234F-90EE-964E25B46976}"/>
              </a:ext>
            </a:extLst>
          </p:cNvPr>
          <p:cNvSpPr>
            <a:spLocks noGrp="1" noChangeArrowheads="1"/>
          </p:cNvSpPr>
          <p:nvPr>
            <p:ph idx="1"/>
          </p:nvPr>
        </p:nvSpPr>
        <p:spPr>
          <a:xfrm>
            <a:off x="361950" y="1503363"/>
            <a:ext cx="4210050" cy="4592637"/>
          </a:xfrm>
        </p:spPr>
        <p:txBody>
          <a:bodyPr/>
          <a:lstStyle/>
          <a:p>
            <a:pPr>
              <a:lnSpc>
                <a:spcPct val="70000"/>
              </a:lnSpc>
            </a:pPr>
            <a:r>
              <a:rPr lang="en-US" altLang="en-US" sz="3200" dirty="0"/>
              <a:t>Một điểm kết </a:t>
            </a:r>
            <a:r>
              <a:rPr lang="en-US" altLang="en-US" sz="3200" dirty="0" err="1"/>
              <a:t>nối</a:t>
            </a:r>
            <a:r>
              <a:rPr lang="en-US" altLang="en-US" sz="3200" dirty="0"/>
              <a:t> trong một </a:t>
            </a:r>
            <a:r>
              <a:rPr lang="en-US" altLang="en-US" sz="3200" dirty="0" err="1"/>
              <a:t>sự</a:t>
            </a:r>
            <a:r>
              <a:rPr lang="en-US" altLang="en-US" sz="3200" dirty="0"/>
              <a:t> </a:t>
            </a:r>
            <a:r>
              <a:rPr lang="en-US" altLang="en-US" sz="3200" dirty="0" err="1"/>
              <a:t>tương</a:t>
            </a:r>
            <a:r>
              <a:rPr lang="en-US" altLang="en-US" sz="3200" dirty="0"/>
              <a:t> </a:t>
            </a:r>
            <a:r>
              <a:rPr lang="en-US" altLang="en-US" sz="3200" dirty="0" err="1"/>
              <a:t>tương</a:t>
            </a:r>
            <a:r>
              <a:rPr lang="en-US" altLang="en-US" sz="3200" dirty="0"/>
              <a:t> </a:t>
            </a:r>
            <a:r>
              <a:rPr lang="en-US" altLang="en-US" sz="3200" dirty="0" err="1"/>
              <a:t>của</a:t>
            </a:r>
            <a:r>
              <a:rPr lang="en-US" altLang="en-US" sz="3200" dirty="0"/>
              <a:t> một </a:t>
            </a:r>
            <a:r>
              <a:rPr lang="en-US" altLang="en-US" sz="3200" dirty="0" err="1"/>
              <a:t>thông</a:t>
            </a:r>
            <a:r>
              <a:rPr lang="en-US" altLang="en-US" sz="3200" dirty="0"/>
              <a:t> </a:t>
            </a:r>
            <a:r>
              <a:rPr lang="en-US" altLang="en-US" sz="3200" dirty="0" err="1"/>
              <a:t>điệp</a:t>
            </a:r>
            <a:r>
              <a:rPr lang="en-US" altLang="en-US" sz="3200" dirty="0"/>
              <a:t> mà </a:t>
            </a:r>
            <a:r>
              <a:rPr lang="en-US" altLang="en-US" sz="3200" dirty="0" err="1"/>
              <a:t>đến</a:t>
            </a:r>
            <a:r>
              <a:rPr lang="en-US" altLang="en-US" sz="3200" dirty="0"/>
              <a:t> </a:t>
            </a:r>
            <a:r>
              <a:rPr lang="en-US" altLang="en-US" sz="3200" dirty="0" err="1"/>
              <a:t>từ</a:t>
            </a:r>
            <a:r>
              <a:rPr lang="en-US" altLang="en-US" sz="3200" dirty="0"/>
              <a:t> bên </a:t>
            </a:r>
            <a:r>
              <a:rPr lang="en-US" altLang="en-US" sz="3200" dirty="0" err="1"/>
              <a:t>ngoài</a:t>
            </a:r>
            <a:r>
              <a:rPr lang="en-US" altLang="en-US" sz="3200" dirty="0"/>
              <a:t> </a:t>
            </a:r>
            <a:r>
              <a:rPr lang="en-US" altLang="en-US" sz="3200" dirty="0" err="1"/>
              <a:t>hoặc</a:t>
            </a:r>
            <a:r>
              <a:rPr lang="en-US" altLang="en-US" sz="3200" dirty="0"/>
              <a:t> đi </a:t>
            </a:r>
            <a:r>
              <a:rPr lang="en-US" altLang="en-US" sz="3200" dirty="0" err="1"/>
              <a:t>từ</a:t>
            </a:r>
            <a:r>
              <a:rPr lang="en-US" altLang="en-US" sz="3200" dirty="0"/>
              <a:t> bên trong ra </a:t>
            </a:r>
            <a:r>
              <a:rPr lang="en-US" altLang="en-US" sz="3200" dirty="0" err="1"/>
              <a:t>ngoài</a:t>
            </a:r>
            <a:endParaRPr lang="en-US" altLang="en-US" sz="3200" dirty="0"/>
          </a:p>
          <a:p>
            <a:pPr marL="798513" lvl="1" indent="-342900">
              <a:lnSpc>
                <a:spcPct val="77000"/>
              </a:lnSpc>
            </a:pPr>
            <a:r>
              <a:rPr lang="en-US" altLang="en-US" sz="2800" dirty="0"/>
              <a:t>Một </a:t>
            </a:r>
            <a:r>
              <a:rPr lang="en-US" altLang="en-US" sz="2800" dirty="0" err="1"/>
              <a:t>điển</a:t>
            </a:r>
            <a:r>
              <a:rPr lang="en-US" altLang="en-US" sz="2800" dirty="0"/>
              <a:t> </a:t>
            </a:r>
            <a:r>
              <a:rPr lang="en-US" altLang="en-US" sz="2800" dirty="0" err="1"/>
              <a:t>trên</a:t>
            </a:r>
            <a:r>
              <a:rPr lang="en-US" altLang="en-US" sz="2800" dirty="0"/>
              <a:t> </a:t>
            </a:r>
            <a:r>
              <a:rPr lang="en-US" altLang="en-US" sz="2800" dirty="0" err="1"/>
              <a:t>cạnh</a:t>
            </a:r>
            <a:r>
              <a:rPr lang="en-US" altLang="en-US" sz="2800" dirty="0"/>
              <a:t> </a:t>
            </a:r>
            <a:r>
              <a:rPr lang="en-US" altLang="en-US" sz="2800" dirty="0" err="1"/>
              <a:t>của</a:t>
            </a:r>
            <a:r>
              <a:rPr lang="en-US" altLang="en-US" sz="2800" dirty="0"/>
              <a:t> </a:t>
            </a:r>
            <a:r>
              <a:rPr lang="en-US" altLang="en-US" sz="2800" dirty="0" err="1"/>
              <a:t>biểu</a:t>
            </a:r>
            <a:r>
              <a:rPr lang="en-US" altLang="en-US" sz="2800" dirty="0"/>
              <a:t> </a:t>
            </a:r>
            <a:r>
              <a:rPr lang="en-US" altLang="en-US" sz="2800" dirty="0" err="1"/>
              <a:t>đồ</a:t>
            </a:r>
            <a:r>
              <a:rPr lang="en-US" altLang="en-US" sz="2800" dirty="0"/>
              <a:t> </a:t>
            </a:r>
            <a:r>
              <a:rPr lang="en-US" altLang="en-US" sz="2800" dirty="0" err="1"/>
              <a:t>trình</a:t>
            </a:r>
            <a:r>
              <a:rPr lang="en-US" altLang="en-US" sz="2800" dirty="0"/>
              <a:t> tự</a:t>
            </a:r>
          </a:p>
          <a:p>
            <a:pPr marL="798513" lvl="1" indent="-342900">
              <a:lnSpc>
                <a:spcPct val="77000"/>
              </a:lnSpc>
            </a:pPr>
            <a:r>
              <a:rPr lang="en-US" altLang="en-US" sz="2800" dirty="0" err="1"/>
              <a:t>Tên</a:t>
            </a:r>
            <a:r>
              <a:rPr lang="en-US" altLang="en-US" sz="2800" dirty="0"/>
              <a:t> </a:t>
            </a:r>
            <a:r>
              <a:rPr lang="en-US" altLang="en-US" sz="2800" dirty="0" err="1"/>
              <a:t>của</a:t>
            </a:r>
            <a:r>
              <a:rPr lang="en-US" altLang="en-US" sz="2800" dirty="0"/>
              <a:t> </a:t>
            </a:r>
            <a:r>
              <a:rPr lang="en-US" altLang="en-US" sz="2800" dirty="0" err="1"/>
              <a:t>thông</a:t>
            </a:r>
            <a:r>
              <a:rPr lang="en-US" altLang="en-US" sz="2800" dirty="0"/>
              <a:t> </a:t>
            </a:r>
            <a:r>
              <a:rPr lang="en-US" altLang="en-US" sz="2800" dirty="0" err="1"/>
              <a:t>tiệp</a:t>
            </a:r>
            <a:r>
              <a:rPr lang="en-US" altLang="en-US" sz="2800" dirty="0"/>
              <a:t> kết </a:t>
            </a:r>
            <a:r>
              <a:rPr lang="en-US" altLang="en-US" sz="2800" dirty="0" err="1"/>
              <a:t>nối</a:t>
            </a:r>
            <a:r>
              <a:rPr lang="en-US" altLang="en-US" sz="2800" dirty="0"/>
              <a:t> </a:t>
            </a:r>
            <a:r>
              <a:rPr lang="en-US" altLang="en-US" sz="2800" dirty="0" err="1"/>
              <a:t>chính</a:t>
            </a:r>
            <a:r>
              <a:rPr lang="en-US" altLang="en-US" sz="2800" dirty="0"/>
              <a:t> </a:t>
            </a:r>
            <a:r>
              <a:rPr lang="en-US" altLang="en-US" sz="2800" dirty="0" err="1"/>
              <a:t>là</a:t>
            </a:r>
            <a:r>
              <a:rPr lang="en-US" altLang="en-US" sz="2800" dirty="0"/>
              <a:t> </a:t>
            </a:r>
            <a:r>
              <a:rPr lang="en-US" altLang="en-US" sz="2800" dirty="0" err="1"/>
              <a:t>tên</a:t>
            </a:r>
            <a:r>
              <a:rPr lang="en-US" altLang="en-US" sz="2800" dirty="0"/>
              <a:t> </a:t>
            </a:r>
            <a:r>
              <a:rPr lang="en-US" altLang="en-US" sz="2800" dirty="0" err="1"/>
              <a:t>của</a:t>
            </a:r>
            <a:r>
              <a:rPr lang="en-US" altLang="en-US" sz="2800" dirty="0"/>
              <a:t> </a:t>
            </a:r>
            <a:r>
              <a:rPr lang="en-US" altLang="en-US" sz="2800" dirty="0" err="1"/>
              <a:t>cổng</a:t>
            </a:r>
            <a:r>
              <a:rPr lang="en-US" altLang="en-US" sz="2800" dirty="0"/>
              <a:t> (gate)</a:t>
            </a:r>
            <a:endParaRPr lang="en-US" altLang="en-US" sz="3600" dirty="0"/>
          </a:p>
        </p:txBody>
      </p:sp>
      <p:sp>
        <p:nvSpPr>
          <p:cNvPr id="424964" name="Rectangle 4">
            <a:extLst>
              <a:ext uri="{FF2B5EF4-FFF2-40B4-BE49-F238E27FC236}">
                <a16:creationId xmlns:a16="http://schemas.microsoft.com/office/drawing/2014/main" id="{5D63CCF9-E9CD-A04D-9C74-037E4811A749}"/>
              </a:ext>
            </a:extLst>
          </p:cNvPr>
          <p:cNvSpPr>
            <a:spLocks noChangeArrowheads="1"/>
          </p:cNvSpPr>
          <p:nvPr/>
        </p:nvSpPr>
        <p:spPr bwMode="auto">
          <a:xfrm>
            <a:off x="5957887" y="1741488"/>
            <a:ext cx="2957513" cy="4202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5" name="Rectangle 5">
            <a:extLst>
              <a:ext uri="{FF2B5EF4-FFF2-40B4-BE49-F238E27FC236}">
                <a16:creationId xmlns:a16="http://schemas.microsoft.com/office/drawing/2014/main" id="{269914F3-0BB4-3247-8620-AA901D5C265D}"/>
              </a:ext>
            </a:extLst>
          </p:cNvPr>
          <p:cNvSpPr>
            <a:spLocks noChangeArrowheads="1"/>
          </p:cNvSpPr>
          <p:nvPr/>
        </p:nvSpPr>
        <p:spPr bwMode="auto">
          <a:xfrm>
            <a:off x="7267575" y="2395538"/>
            <a:ext cx="1263650"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6" name="Line 6">
            <a:extLst>
              <a:ext uri="{FF2B5EF4-FFF2-40B4-BE49-F238E27FC236}">
                <a16:creationId xmlns:a16="http://schemas.microsoft.com/office/drawing/2014/main" id="{58E2E068-D2A6-B54F-B566-FC3561E75D11}"/>
              </a:ext>
            </a:extLst>
          </p:cNvPr>
          <p:cNvSpPr>
            <a:spLocks noChangeShapeType="1"/>
          </p:cNvSpPr>
          <p:nvPr/>
        </p:nvSpPr>
        <p:spPr bwMode="auto">
          <a:xfrm>
            <a:off x="7948612" y="2976563"/>
            <a:ext cx="0" cy="3635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67" name="Rectangle 7">
            <a:extLst>
              <a:ext uri="{FF2B5EF4-FFF2-40B4-BE49-F238E27FC236}">
                <a16:creationId xmlns:a16="http://schemas.microsoft.com/office/drawing/2014/main" id="{49994AFB-E2B7-5E46-8AF9-8C22D15EADEC}"/>
              </a:ext>
            </a:extLst>
          </p:cNvPr>
          <p:cNvSpPr>
            <a:spLocks noChangeArrowheads="1"/>
          </p:cNvSpPr>
          <p:nvPr/>
        </p:nvSpPr>
        <p:spPr bwMode="auto">
          <a:xfrm>
            <a:off x="7905750" y="3340100"/>
            <a:ext cx="88900" cy="155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68" name="Line 8">
            <a:extLst>
              <a:ext uri="{FF2B5EF4-FFF2-40B4-BE49-F238E27FC236}">
                <a16:creationId xmlns:a16="http://schemas.microsoft.com/office/drawing/2014/main" id="{5262CFF2-12D3-1F48-8665-B7E11B35FA5D}"/>
              </a:ext>
            </a:extLst>
          </p:cNvPr>
          <p:cNvSpPr>
            <a:spLocks noChangeShapeType="1"/>
          </p:cNvSpPr>
          <p:nvPr/>
        </p:nvSpPr>
        <p:spPr bwMode="auto">
          <a:xfrm>
            <a:off x="7958137" y="4892675"/>
            <a:ext cx="0" cy="6746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69" name="Line 9">
            <a:extLst>
              <a:ext uri="{FF2B5EF4-FFF2-40B4-BE49-F238E27FC236}">
                <a16:creationId xmlns:a16="http://schemas.microsoft.com/office/drawing/2014/main" id="{C9087D94-94E4-224F-BEBF-C5818470896A}"/>
              </a:ext>
            </a:extLst>
          </p:cNvPr>
          <p:cNvSpPr>
            <a:spLocks noChangeShapeType="1"/>
          </p:cNvSpPr>
          <p:nvPr/>
        </p:nvSpPr>
        <p:spPr bwMode="auto">
          <a:xfrm>
            <a:off x="5957887" y="3571875"/>
            <a:ext cx="1947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70" name="Rectangle 10">
            <a:extLst>
              <a:ext uri="{FF2B5EF4-FFF2-40B4-BE49-F238E27FC236}">
                <a16:creationId xmlns:a16="http://schemas.microsoft.com/office/drawing/2014/main" id="{6EF548A7-BD0D-C44C-B39B-3C39A457D023}"/>
              </a:ext>
            </a:extLst>
          </p:cNvPr>
          <p:cNvSpPr>
            <a:spLocks noChangeArrowheads="1"/>
          </p:cNvSpPr>
          <p:nvPr/>
        </p:nvSpPr>
        <p:spPr bwMode="auto">
          <a:xfrm>
            <a:off x="5957887" y="1741488"/>
            <a:ext cx="1309688"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4971" name="Line 11">
            <a:extLst>
              <a:ext uri="{FF2B5EF4-FFF2-40B4-BE49-F238E27FC236}">
                <a16:creationId xmlns:a16="http://schemas.microsoft.com/office/drawing/2014/main" id="{89678358-0A87-C943-A7E7-1D666FD817D8}"/>
              </a:ext>
            </a:extLst>
          </p:cNvPr>
          <p:cNvSpPr>
            <a:spLocks noChangeShapeType="1"/>
          </p:cNvSpPr>
          <p:nvPr/>
        </p:nvSpPr>
        <p:spPr bwMode="auto">
          <a:xfrm flipH="1">
            <a:off x="5957887" y="4545013"/>
            <a:ext cx="1947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72" name="Text Box 12">
            <a:extLst>
              <a:ext uri="{FF2B5EF4-FFF2-40B4-BE49-F238E27FC236}">
                <a16:creationId xmlns:a16="http://schemas.microsoft.com/office/drawing/2014/main" id="{8E8327BB-9F8B-754F-9AAB-DE65F1DAFB53}"/>
              </a:ext>
            </a:extLst>
          </p:cNvPr>
          <p:cNvSpPr txBox="1">
            <a:spLocks noChangeArrowheads="1"/>
          </p:cNvSpPr>
          <p:nvPr/>
        </p:nvSpPr>
        <p:spPr bwMode="auto">
          <a:xfrm>
            <a:off x="4446587" y="2967038"/>
            <a:ext cx="123825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altLang="en-US" sz="1800" i="1">
                <a:solidFill>
                  <a:srgbClr val="00CCFF"/>
                </a:solidFill>
              </a:rPr>
              <a:t>Input gate</a:t>
            </a:r>
          </a:p>
        </p:txBody>
      </p:sp>
      <p:sp>
        <p:nvSpPr>
          <p:cNvPr id="424973" name="Text Box 13">
            <a:extLst>
              <a:ext uri="{FF2B5EF4-FFF2-40B4-BE49-F238E27FC236}">
                <a16:creationId xmlns:a16="http://schemas.microsoft.com/office/drawing/2014/main" id="{225E9B91-A7DA-294F-B470-9A7FB44BC6FF}"/>
              </a:ext>
            </a:extLst>
          </p:cNvPr>
          <p:cNvSpPr txBox="1">
            <a:spLocks noChangeArrowheads="1"/>
          </p:cNvSpPr>
          <p:nvPr/>
        </p:nvSpPr>
        <p:spPr bwMode="auto">
          <a:xfrm>
            <a:off x="4297362" y="3937000"/>
            <a:ext cx="15113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altLang="en-US" sz="1800" i="1">
                <a:solidFill>
                  <a:srgbClr val="00CCFF"/>
                </a:solidFill>
              </a:rPr>
              <a:t>Output gate</a:t>
            </a:r>
          </a:p>
        </p:txBody>
      </p:sp>
      <p:sp>
        <p:nvSpPr>
          <p:cNvPr id="424976" name="Text Box 16">
            <a:extLst>
              <a:ext uri="{FF2B5EF4-FFF2-40B4-BE49-F238E27FC236}">
                <a16:creationId xmlns:a16="http://schemas.microsoft.com/office/drawing/2014/main" id="{53E904AE-FC68-F74E-8D10-AAFA1C79AC24}"/>
              </a:ext>
            </a:extLst>
          </p:cNvPr>
          <p:cNvSpPr txBox="1">
            <a:spLocks noChangeArrowheads="1"/>
          </p:cNvSpPr>
          <p:nvPr/>
        </p:nvSpPr>
        <p:spPr bwMode="auto">
          <a:xfrm>
            <a:off x="-1081088" y="1243013"/>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endParaRPr lang="en-US" altLang="en-US"/>
          </a:p>
        </p:txBody>
      </p:sp>
      <p:sp>
        <p:nvSpPr>
          <p:cNvPr id="424977" name="Text Box 17">
            <a:extLst>
              <a:ext uri="{FF2B5EF4-FFF2-40B4-BE49-F238E27FC236}">
                <a16:creationId xmlns:a16="http://schemas.microsoft.com/office/drawing/2014/main" id="{1E5A8E92-6130-4342-BE0A-3512D6016FC1}"/>
              </a:ext>
            </a:extLst>
          </p:cNvPr>
          <p:cNvSpPr txBox="1">
            <a:spLocks noChangeArrowheads="1"/>
          </p:cNvSpPr>
          <p:nvPr/>
        </p:nvSpPr>
        <p:spPr bwMode="auto">
          <a:xfrm>
            <a:off x="6018212" y="1781175"/>
            <a:ext cx="1257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sz="1200"/>
              <a:t>sd example</a:t>
            </a:r>
          </a:p>
        </p:txBody>
      </p:sp>
      <p:sp>
        <p:nvSpPr>
          <p:cNvPr id="424978" name="Text Box 18">
            <a:extLst>
              <a:ext uri="{FF2B5EF4-FFF2-40B4-BE49-F238E27FC236}">
                <a16:creationId xmlns:a16="http://schemas.microsoft.com/office/drawing/2014/main" id="{B66351ED-C209-4148-95A1-F14A4641FDA2}"/>
              </a:ext>
            </a:extLst>
          </p:cNvPr>
          <p:cNvSpPr txBox="1">
            <a:spLocks noChangeArrowheads="1"/>
          </p:cNvSpPr>
          <p:nvPr/>
        </p:nvSpPr>
        <p:spPr bwMode="auto">
          <a:xfrm>
            <a:off x="7351712" y="2416175"/>
            <a:ext cx="1193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en-US" sz="1200" u="sng"/>
              <a:t>: ClassName</a:t>
            </a:r>
          </a:p>
        </p:txBody>
      </p:sp>
      <p:sp>
        <p:nvSpPr>
          <p:cNvPr id="424979" name="Line 19">
            <a:extLst>
              <a:ext uri="{FF2B5EF4-FFF2-40B4-BE49-F238E27FC236}">
                <a16:creationId xmlns:a16="http://schemas.microsoft.com/office/drawing/2014/main" id="{F89C2C5D-5E6E-724A-9735-1CB34E48147E}"/>
              </a:ext>
            </a:extLst>
          </p:cNvPr>
          <p:cNvSpPr>
            <a:spLocks noChangeShapeType="1"/>
          </p:cNvSpPr>
          <p:nvPr/>
        </p:nvSpPr>
        <p:spPr bwMode="auto">
          <a:xfrm>
            <a:off x="5645150" y="3189288"/>
            <a:ext cx="247650" cy="3460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4980" name="Line 20">
            <a:extLst>
              <a:ext uri="{FF2B5EF4-FFF2-40B4-BE49-F238E27FC236}">
                <a16:creationId xmlns:a16="http://schemas.microsoft.com/office/drawing/2014/main" id="{E320376A-2BC6-B34F-9292-C475FDD60600}"/>
              </a:ext>
            </a:extLst>
          </p:cNvPr>
          <p:cNvSpPr>
            <a:spLocks noChangeShapeType="1"/>
          </p:cNvSpPr>
          <p:nvPr/>
        </p:nvSpPr>
        <p:spPr bwMode="auto">
          <a:xfrm>
            <a:off x="5645150" y="4160838"/>
            <a:ext cx="247650" cy="3460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2903345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AutoShape 2">
            <a:extLst>
              <a:ext uri="{FF2B5EF4-FFF2-40B4-BE49-F238E27FC236}">
                <a16:creationId xmlns:a16="http://schemas.microsoft.com/office/drawing/2014/main" id="{18E5806B-5F80-CC48-8BA4-2A2215C5F942}"/>
              </a:ext>
            </a:extLst>
          </p:cNvPr>
          <p:cNvSpPr>
            <a:spLocks/>
          </p:cNvSpPr>
          <p:nvPr/>
        </p:nvSpPr>
        <p:spPr bwMode="auto">
          <a:xfrm>
            <a:off x="5411788" y="2386013"/>
            <a:ext cx="371475" cy="665162"/>
          </a:xfrm>
          <a:prstGeom prst="rightBrace">
            <a:avLst>
              <a:gd name="adj1" fmla="val 14922"/>
              <a:gd name="adj2" fmla="val 50000"/>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7011" name="Text Box 3">
            <a:extLst>
              <a:ext uri="{FF2B5EF4-FFF2-40B4-BE49-F238E27FC236}">
                <a16:creationId xmlns:a16="http://schemas.microsoft.com/office/drawing/2014/main" id="{F13A0AAC-0199-644C-BDCB-9E7D00631973}"/>
              </a:ext>
            </a:extLst>
          </p:cNvPr>
          <p:cNvSpPr txBox="1">
            <a:spLocks noChangeArrowheads="1"/>
          </p:cNvSpPr>
          <p:nvPr/>
        </p:nvSpPr>
        <p:spPr bwMode="auto">
          <a:xfrm>
            <a:off x="5762625" y="2244725"/>
            <a:ext cx="13700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solidFill>
                  <a:srgbClr val="00CCFF"/>
                </a:solidFill>
              </a:rPr>
              <a:t>Các </a:t>
            </a:r>
            <a:r>
              <a:rPr lang="en-US" altLang="en-US" sz="1800" i="1" dirty="0" err="1">
                <a:solidFill>
                  <a:srgbClr val="00CCFF"/>
                </a:solidFill>
              </a:rPr>
              <a:t>tương</a:t>
            </a:r>
            <a:r>
              <a:rPr lang="en-US" altLang="en-US" sz="1800" i="1" dirty="0">
                <a:solidFill>
                  <a:srgbClr val="00CCFF"/>
                </a:solidFill>
              </a:rPr>
              <a:t> </a:t>
            </a:r>
            <a:r>
              <a:rPr lang="en-US" altLang="en-US" sz="1800" i="1" dirty="0" err="1">
                <a:solidFill>
                  <a:srgbClr val="00CCFF"/>
                </a:solidFill>
              </a:rPr>
              <a:t>tác</a:t>
            </a:r>
            <a:r>
              <a:rPr lang="en-US" altLang="en-US" sz="1800" i="1" dirty="0">
                <a:solidFill>
                  <a:srgbClr val="00CCFF"/>
                </a:solidFill>
              </a:rPr>
              <a:t> bên trong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427012" name="Text Box 4">
            <a:extLst>
              <a:ext uri="{FF2B5EF4-FFF2-40B4-BE49-F238E27FC236}">
                <a16:creationId xmlns:a16="http://schemas.microsoft.com/office/drawing/2014/main" id="{29A3D607-F94E-6B4C-AB31-FE01C562650C}"/>
              </a:ext>
            </a:extLst>
          </p:cNvPr>
          <p:cNvSpPr txBox="1">
            <a:spLocks noChangeArrowheads="1"/>
          </p:cNvSpPr>
          <p:nvPr/>
        </p:nvSpPr>
        <p:spPr bwMode="auto">
          <a:xfrm>
            <a:off x="3295650" y="3241675"/>
            <a:ext cx="15478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err="1">
                <a:solidFill>
                  <a:srgbClr val="00CCFF"/>
                </a:solidFill>
              </a:rPr>
              <a:t>Trách</a:t>
            </a:r>
            <a:r>
              <a:rPr lang="en-US" altLang="en-US" sz="1800" i="1" dirty="0">
                <a:solidFill>
                  <a:srgbClr val="00CCFF"/>
                </a:solidFill>
              </a:rPr>
              <a:t> </a:t>
            </a:r>
            <a:r>
              <a:rPr lang="en-US" altLang="en-US" sz="1800" i="1" dirty="0" err="1">
                <a:solidFill>
                  <a:srgbClr val="00CCFF"/>
                </a:solidFill>
              </a:rPr>
              <a:t>nhiệm</a:t>
            </a:r>
            <a:r>
              <a:rPr lang="en-US" altLang="en-US" sz="1800" i="1" dirty="0">
                <a:solidFill>
                  <a:srgbClr val="00CCFF"/>
                </a:solidFill>
              </a:rPr>
              <a:t> </a:t>
            </a:r>
            <a:r>
              <a:rPr lang="en-US" altLang="en-US" sz="1800" i="1" dirty="0" err="1">
                <a:solidFill>
                  <a:srgbClr val="00CCFF"/>
                </a:solidFill>
              </a:rPr>
              <a:t>của</a:t>
            </a:r>
            <a:r>
              <a:rPr lang="en-US" altLang="en-US" sz="1800" i="1" dirty="0">
                <a:solidFill>
                  <a:srgbClr val="00CCFF"/>
                </a:solidFill>
              </a:rPr>
              <a:t> </a:t>
            </a:r>
            <a:r>
              <a:rPr lang="en-US" altLang="en-US" sz="1800" i="1" dirty="0" err="1">
                <a:solidFill>
                  <a:srgbClr val="00CCFF"/>
                </a:solidFill>
              </a:rPr>
              <a:t>hệ</a:t>
            </a:r>
            <a:r>
              <a:rPr lang="en-US" altLang="en-US" sz="1800" i="1" dirty="0">
                <a:solidFill>
                  <a:srgbClr val="00CCFF"/>
                </a:solidFill>
              </a:rPr>
              <a:t> </a:t>
            </a:r>
            <a:r>
              <a:rPr lang="en-US" altLang="en-US" sz="1800" i="1" dirty="0" err="1">
                <a:solidFill>
                  <a:srgbClr val="00CCFF"/>
                </a:solidFill>
              </a:rPr>
              <a:t>thống</a:t>
            </a:r>
            <a:r>
              <a:rPr lang="en-US" altLang="en-US" sz="1800" i="1" dirty="0">
                <a:solidFill>
                  <a:srgbClr val="00CCFF"/>
                </a:solidFill>
              </a:rPr>
              <a:t> con</a:t>
            </a:r>
          </a:p>
        </p:txBody>
      </p:sp>
      <p:sp>
        <p:nvSpPr>
          <p:cNvPr id="427013" name="Line 5">
            <a:extLst>
              <a:ext uri="{FF2B5EF4-FFF2-40B4-BE49-F238E27FC236}">
                <a16:creationId xmlns:a16="http://schemas.microsoft.com/office/drawing/2014/main" id="{1EF104CD-2AF7-254D-85F4-A90C5C034607}"/>
              </a:ext>
            </a:extLst>
          </p:cNvPr>
          <p:cNvSpPr>
            <a:spLocks noChangeShapeType="1"/>
          </p:cNvSpPr>
          <p:nvPr/>
        </p:nvSpPr>
        <p:spPr bwMode="auto">
          <a:xfrm flipH="1" flipV="1">
            <a:off x="4070350" y="2466975"/>
            <a:ext cx="0" cy="7747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4" name="Rectangle 6">
            <a:extLst>
              <a:ext uri="{FF2B5EF4-FFF2-40B4-BE49-F238E27FC236}">
                <a16:creationId xmlns:a16="http://schemas.microsoft.com/office/drawing/2014/main" id="{FB5F93AD-9ECD-024E-AF9C-1C393DBEA6D2}"/>
              </a:ext>
            </a:extLst>
          </p:cNvPr>
          <p:cNvSpPr>
            <a:spLocks noGrp="1" noChangeArrowheads="1"/>
          </p:cNvSpPr>
          <p:nvPr>
            <p:ph type="title"/>
          </p:nvPr>
        </p:nvSpPr>
        <p:spPr>
          <a:noFill/>
          <a:ln/>
        </p:spPr>
        <p:txBody>
          <a:bodyPr/>
          <a:lstStyle/>
          <a:p>
            <a:r>
              <a:rPr lang="en-US" altLang="en-US"/>
              <a:t>Subsystem Interaction Diagrams</a:t>
            </a:r>
          </a:p>
        </p:txBody>
      </p:sp>
      <p:sp>
        <p:nvSpPr>
          <p:cNvPr id="427015" name="Rectangle 7">
            <a:extLst>
              <a:ext uri="{FF2B5EF4-FFF2-40B4-BE49-F238E27FC236}">
                <a16:creationId xmlns:a16="http://schemas.microsoft.com/office/drawing/2014/main" id="{BA9DBF05-7259-EB43-8931-BDE4661BA2CF}"/>
              </a:ext>
            </a:extLst>
          </p:cNvPr>
          <p:cNvSpPr>
            <a:spLocks noChangeArrowheads="1"/>
          </p:cNvSpPr>
          <p:nvPr/>
        </p:nvSpPr>
        <p:spPr bwMode="auto">
          <a:xfrm>
            <a:off x="1971675" y="1528763"/>
            <a:ext cx="1812925" cy="4587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7016" name="Rectangle 8">
            <a:extLst>
              <a:ext uri="{FF2B5EF4-FFF2-40B4-BE49-F238E27FC236}">
                <a16:creationId xmlns:a16="http://schemas.microsoft.com/office/drawing/2014/main" id="{B5E087B2-1AE4-6E47-9EDF-97827B4ACABD}"/>
              </a:ext>
            </a:extLst>
          </p:cNvPr>
          <p:cNvSpPr>
            <a:spLocks noChangeArrowheads="1"/>
          </p:cNvSpPr>
          <p:nvPr/>
        </p:nvSpPr>
        <p:spPr bwMode="auto">
          <a:xfrm>
            <a:off x="2162175" y="1546225"/>
            <a:ext cx="1479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u="sng"/>
              <a:t>: Client Subsystem</a:t>
            </a:r>
            <a:endParaRPr lang="en-US" altLang="en-US" sz="1400">
              <a:latin typeface="ZapfHumnst BT" pitchFamily="34" charset="0"/>
            </a:endParaRPr>
          </a:p>
        </p:txBody>
      </p:sp>
      <p:sp>
        <p:nvSpPr>
          <p:cNvPr id="427017" name="Line 9">
            <a:extLst>
              <a:ext uri="{FF2B5EF4-FFF2-40B4-BE49-F238E27FC236}">
                <a16:creationId xmlns:a16="http://schemas.microsoft.com/office/drawing/2014/main" id="{42C67DEA-CDA2-AC43-BDFD-6E3B59646AC4}"/>
              </a:ext>
            </a:extLst>
          </p:cNvPr>
          <p:cNvSpPr>
            <a:spLocks noChangeShapeType="1"/>
          </p:cNvSpPr>
          <p:nvPr/>
        </p:nvSpPr>
        <p:spPr bwMode="auto">
          <a:xfrm flipH="1">
            <a:off x="2944813" y="1987550"/>
            <a:ext cx="0" cy="4667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18" name="Rectangle 10">
            <a:extLst>
              <a:ext uri="{FF2B5EF4-FFF2-40B4-BE49-F238E27FC236}">
                <a16:creationId xmlns:a16="http://schemas.microsoft.com/office/drawing/2014/main" id="{EA74C291-7D4D-6641-9F3B-31504C05B5BF}"/>
              </a:ext>
            </a:extLst>
          </p:cNvPr>
          <p:cNvSpPr>
            <a:spLocks noChangeArrowheads="1"/>
          </p:cNvSpPr>
          <p:nvPr/>
        </p:nvSpPr>
        <p:spPr bwMode="auto">
          <a:xfrm>
            <a:off x="2905125" y="2452688"/>
            <a:ext cx="82550" cy="788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19" name="Line 11">
            <a:extLst>
              <a:ext uri="{FF2B5EF4-FFF2-40B4-BE49-F238E27FC236}">
                <a16:creationId xmlns:a16="http://schemas.microsoft.com/office/drawing/2014/main" id="{2FF8BFA0-4855-3943-954D-A7BC75E11E17}"/>
              </a:ext>
            </a:extLst>
          </p:cNvPr>
          <p:cNvSpPr>
            <a:spLocks noChangeShapeType="1"/>
          </p:cNvSpPr>
          <p:nvPr/>
        </p:nvSpPr>
        <p:spPr bwMode="auto">
          <a:xfrm>
            <a:off x="2944813" y="3241675"/>
            <a:ext cx="3175" cy="250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0" name="Rectangle 12">
            <a:extLst>
              <a:ext uri="{FF2B5EF4-FFF2-40B4-BE49-F238E27FC236}">
                <a16:creationId xmlns:a16="http://schemas.microsoft.com/office/drawing/2014/main" id="{201E5B84-B0CB-174A-92D1-206D33BBFCB7}"/>
              </a:ext>
            </a:extLst>
          </p:cNvPr>
          <p:cNvSpPr>
            <a:spLocks noChangeArrowheads="1"/>
          </p:cNvSpPr>
          <p:nvPr/>
        </p:nvSpPr>
        <p:spPr bwMode="auto">
          <a:xfrm>
            <a:off x="4400550" y="1524000"/>
            <a:ext cx="1871663"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7021" name="Rectangle 13">
            <a:extLst>
              <a:ext uri="{FF2B5EF4-FFF2-40B4-BE49-F238E27FC236}">
                <a16:creationId xmlns:a16="http://schemas.microsoft.com/office/drawing/2014/main" id="{0B006B93-86AF-9E45-87C1-C56A59CCAEAE}"/>
              </a:ext>
            </a:extLst>
          </p:cNvPr>
          <p:cNvSpPr>
            <a:spLocks noChangeArrowheads="1"/>
          </p:cNvSpPr>
          <p:nvPr/>
        </p:nvSpPr>
        <p:spPr bwMode="auto">
          <a:xfrm>
            <a:off x="4486275" y="1541463"/>
            <a:ext cx="1676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u="sng"/>
              <a:t>: Supplier Subsystem</a:t>
            </a:r>
            <a:endParaRPr lang="en-US" altLang="en-US" sz="1400">
              <a:latin typeface="ZapfHumnst BT" pitchFamily="34" charset="0"/>
            </a:endParaRPr>
          </a:p>
        </p:txBody>
      </p:sp>
      <p:sp>
        <p:nvSpPr>
          <p:cNvPr id="427022" name="Line 14">
            <a:extLst>
              <a:ext uri="{FF2B5EF4-FFF2-40B4-BE49-F238E27FC236}">
                <a16:creationId xmlns:a16="http://schemas.microsoft.com/office/drawing/2014/main" id="{37119D6B-6589-6943-AA26-3011FA0FED26}"/>
              </a:ext>
            </a:extLst>
          </p:cNvPr>
          <p:cNvSpPr>
            <a:spLocks noChangeShapeType="1"/>
          </p:cNvSpPr>
          <p:nvPr/>
        </p:nvSpPr>
        <p:spPr bwMode="auto">
          <a:xfrm flipH="1">
            <a:off x="5143500" y="1984375"/>
            <a:ext cx="0" cy="48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3" name="Rectangle 15">
            <a:extLst>
              <a:ext uri="{FF2B5EF4-FFF2-40B4-BE49-F238E27FC236}">
                <a16:creationId xmlns:a16="http://schemas.microsoft.com/office/drawing/2014/main" id="{89DFD67B-C552-C141-8467-F491AE4539BA}"/>
              </a:ext>
            </a:extLst>
          </p:cNvPr>
          <p:cNvSpPr>
            <a:spLocks noChangeArrowheads="1"/>
          </p:cNvSpPr>
          <p:nvPr/>
        </p:nvSpPr>
        <p:spPr bwMode="auto">
          <a:xfrm>
            <a:off x="5103813" y="2422525"/>
            <a:ext cx="82550" cy="4714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7024" name="Line 16">
            <a:extLst>
              <a:ext uri="{FF2B5EF4-FFF2-40B4-BE49-F238E27FC236}">
                <a16:creationId xmlns:a16="http://schemas.microsoft.com/office/drawing/2014/main" id="{7C07E91F-14A6-6D4D-B32E-1ADB1A0FE4AA}"/>
              </a:ext>
            </a:extLst>
          </p:cNvPr>
          <p:cNvSpPr>
            <a:spLocks noChangeShapeType="1"/>
          </p:cNvSpPr>
          <p:nvPr/>
        </p:nvSpPr>
        <p:spPr bwMode="auto">
          <a:xfrm>
            <a:off x="5146675" y="2894013"/>
            <a:ext cx="0" cy="284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7025" name="Rectangle 17">
            <a:extLst>
              <a:ext uri="{FF2B5EF4-FFF2-40B4-BE49-F238E27FC236}">
                <a16:creationId xmlns:a16="http://schemas.microsoft.com/office/drawing/2014/main" id="{5C938C9C-3D3B-ED45-B125-66EB9363122B}"/>
              </a:ext>
            </a:extLst>
          </p:cNvPr>
          <p:cNvSpPr>
            <a:spLocks noChangeArrowheads="1"/>
          </p:cNvSpPr>
          <p:nvPr/>
        </p:nvSpPr>
        <p:spPr bwMode="auto">
          <a:xfrm>
            <a:off x="3117850" y="2173288"/>
            <a:ext cx="1871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performResponsibility( )</a:t>
            </a:r>
          </a:p>
        </p:txBody>
      </p:sp>
      <p:sp>
        <p:nvSpPr>
          <p:cNvPr id="427026" name="Line 18">
            <a:extLst>
              <a:ext uri="{FF2B5EF4-FFF2-40B4-BE49-F238E27FC236}">
                <a16:creationId xmlns:a16="http://schemas.microsoft.com/office/drawing/2014/main" id="{6AEBB4D1-EF78-8A4D-9C8D-FB6F50EAB3A2}"/>
              </a:ext>
            </a:extLst>
          </p:cNvPr>
          <p:cNvSpPr>
            <a:spLocks noChangeShapeType="1"/>
          </p:cNvSpPr>
          <p:nvPr/>
        </p:nvSpPr>
        <p:spPr bwMode="auto">
          <a:xfrm flipV="1">
            <a:off x="2973388" y="2452688"/>
            <a:ext cx="213042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7027" name="Text Box 19">
            <a:extLst>
              <a:ext uri="{FF2B5EF4-FFF2-40B4-BE49-F238E27FC236}">
                <a16:creationId xmlns:a16="http://schemas.microsoft.com/office/drawing/2014/main" id="{59A06744-87BE-1F47-A1D4-2555CCEC3976}"/>
              </a:ext>
            </a:extLst>
          </p:cNvPr>
          <p:cNvSpPr txBox="1">
            <a:spLocks noChangeArrowheads="1"/>
          </p:cNvSpPr>
          <p:nvPr/>
        </p:nvSpPr>
        <p:spPr bwMode="auto">
          <a:xfrm>
            <a:off x="914404" y="6003925"/>
            <a:ext cx="7226296" cy="4783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altLang="en-US" sz="2400" dirty="0" err="1">
                <a:solidFill>
                  <a:srgbClr val="00CCFF"/>
                </a:solidFill>
              </a:rPr>
              <a:t>Góc</a:t>
            </a:r>
            <a:r>
              <a:rPr lang="en-US" altLang="en-US" sz="2400" dirty="0">
                <a:solidFill>
                  <a:srgbClr val="00CCFF"/>
                </a:solidFill>
              </a:rPr>
              <a:t> nhìn </a:t>
            </a:r>
            <a:r>
              <a:rPr lang="en-US" altLang="en-US" sz="2400" dirty="0" err="1">
                <a:solidFill>
                  <a:srgbClr val="00CCFF"/>
                </a:solidFill>
              </a:rPr>
              <a:t>hộp</a:t>
            </a:r>
            <a:r>
              <a:rPr lang="en-US" altLang="en-US" sz="2400" dirty="0">
                <a:solidFill>
                  <a:srgbClr val="00CCFF"/>
                </a:solidFill>
              </a:rPr>
              <a:t> </a:t>
            </a:r>
            <a:r>
              <a:rPr lang="en-US" altLang="en-US" sz="2400" dirty="0" err="1">
                <a:solidFill>
                  <a:srgbClr val="00CCFF"/>
                </a:solidFill>
              </a:rPr>
              <a:t>đen</a:t>
            </a:r>
            <a:r>
              <a:rPr lang="en-US" altLang="en-US" sz="2400" dirty="0">
                <a:solidFill>
                  <a:srgbClr val="00CCFF"/>
                </a:solidFill>
              </a:rPr>
              <a:t> (black box view) </a:t>
            </a:r>
            <a:r>
              <a:rPr lang="en-US" altLang="en-US" sz="2400" dirty="0" err="1">
                <a:solidFill>
                  <a:srgbClr val="00CCFF"/>
                </a:solidFill>
              </a:rPr>
              <a:t>của</a:t>
            </a:r>
            <a:r>
              <a:rPr lang="en-US" altLang="en-US" sz="2400" dirty="0">
                <a:solidFill>
                  <a:srgbClr val="00CCFF"/>
                </a:solidFill>
              </a:rPr>
              <a:t> </a:t>
            </a:r>
            <a:r>
              <a:rPr lang="en-US" altLang="en-US" sz="2400" dirty="0" err="1">
                <a:solidFill>
                  <a:srgbClr val="00CCFF"/>
                </a:solidFill>
              </a:rPr>
              <a:t>hệ</a:t>
            </a:r>
            <a:r>
              <a:rPr lang="en-US" altLang="en-US" sz="2400" dirty="0">
                <a:solidFill>
                  <a:srgbClr val="00CCFF"/>
                </a:solidFill>
              </a:rPr>
              <a:t> </a:t>
            </a:r>
            <a:r>
              <a:rPr lang="en-US" altLang="en-US" sz="2400" dirty="0" err="1">
                <a:solidFill>
                  <a:srgbClr val="00CCFF"/>
                </a:solidFill>
              </a:rPr>
              <a:t>thống</a:t>
            </a:r>
            <a:r>
              <a:rPr lang="en-US" altLang="en-US" sz="2400" dirty="0">
                <a:solidFill>
                  <a:srgbClr val="00CCFF"/>
                </a:solidFill>
              </a:rPr>
              <a:t> con</a:t>
            </a:r>
          </a:p>
        </p:txBody>
      </p:sp>
    </p:spTree>
    <p:extLst>
      <p:ext uri="{BB962C8B-B14F-4D97-AF65-F5344CB8AC3E}">
        <p14:creationId xmlns:p14="http://schemas.microsoft.com/office/powerpoint/2010/main" val="245726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0482" name="Rectangle 3"/>
          <p:cNvSpPr>
            <a:spLocks noGrp="1" noChangeArrowheads="1"/>
          </p:cNvSpPr>
          <p:nvPr>
            <p:ph idx="1"/>
          </p:nvPr>
        </p:nvSpPr>
        <p:spPr>
          <a:xfrm>
            <a:off x="457200" y="1484313"/>
            <a:ext cx="8229600" cy="4895850"/>
          </a:xfrm>
        </p:spPr>
        <p:txBody>
          <a:bodyPr/>
          <a:lstStyle/>
          <a:p>
            <a:pPr eaLnBrk="1" hangingPunct="1">
              <a:lnSpc>
                <a:spcPct val="90000"/>
              </a:lnSpc>
              <a:spcBef>
                <a:spcPts val="300"/>
              </a:spcBef>
              <a:buFont typeface="Wingdings" charset="0"/>
              <a:buChar char="u"/>
            </a:pPr>
            <a:r>
              <a:rPr lang="en-US" sz="2800" b="1" dirty="0" err="1">
                <a:latin typeface="Arial" charset="0"/>
              </a:rPr>
              <a:t>Hiển</a:t>
            </a:r>
            <a:r>
              <a:rPr lang="en-US" sz="2800" b="1" dirty="0">
                <a:latin typeface="Arial" charset="0"/>
              </a:rPr>
              <a:t> </a:t>
            </a:r>
            <a:r>
              <a:rPr lang="en-US" sz="2800" b="1" dirty="0" err="1">
                <a:latin typeface="Arial" charset="0"/>
              </a:rPr>
              <a:t>thị</a:t>
            </a:r>
            <a:r>
              <a:rPr lang="en-US" sz="2800" b="1" dirty="0">
                <a:latin typeface="Arial" charset="0"/>
              </a:rPr>
              <a:t> (Display)</a:t>
            </a:r>
          </a:p>
          <a:p>
            <a:pPr lvl="1" eaLnBrk="1" hangingPunct="1">
              <a:lnSpc>
                <a:spcPct val="90000"/>
              </a:lnSpc>
              <a:spcBef>
                <a:spcPts val="300"/>
              </a:spcBef>
            </a:pPr>
            <a:r>
              <a:rPr lang="en-US" sz="2400" dirty="0" err="1">
                <a:latin typeface="Arial" charset="0"/>
              </a:rPr>
              <a:t>Kích</a:t>
            </a:r>
            <a:r>
              <a:rPr lang="en-US" sz="2400" dirty="0">
                <a:latin typeface="Arial" charset="0"/>
              </a:rPr>
              <a:t> </a:t>
            </a:r>
            <a:r>
              <a:rPr lang="en-US" sz="2400" dirty="0" err="1">
                <a:latin typeface="Arial" charset="0"/>
              </a:rPr>
              <a:t>thước</a:t>
            </a:r>
            <a:r>
              <a:rPr lang="en-US" sz="2400" dirty="0">
                <a:latin typeface="Arial" charset="0"/>
              </a:rPr>
              <a:t> </a:t>
            </a:r>
            <a:r>
              <a:rPr lang="en-US" sz="2400" dirty="0" err="1">
                <a:latin typeface="Arial" charset="0"/>
              </a:rPr>
              <a:t>vật</a:t>
            </a:r>
            <a:r>
              <a:rPr lang="en-US" sz="2400" dirty="0">
                <a:latin typeface="Arial" charset="0"/>
              </a:rPr>
              <a:t> </a:t>
            </a:r>
            <a:r>
              <a:rPr lang="en-US" sz="2400" dirty="0" err="1">
                <a:latin typeface="Arial" charset="0"/>
              </a:rPr>
              <a:t>lý</a:t>
            </a:r>
            <a:r>
              <a:rPr lang="en-US" sz="2400" dirty="0">
                <a:latin typeface="Arial" charset="0"/>
              </a:rPr>
              <a:t>, </a:t>
            </a:r>
            <a:r>
              <a:rPr lang="en-US" sz="2400" dirty="0" err="1">
                <a:latin typeface="Arial" charset="0"/>
              </a:rPr>
              <a:t>độ</a:t>
            </a:r>
            <a:r>
              <a:rPr lang="en-US" sz="2400" dirty="0">
                <a:latin typeface="Arial" charset="0"/>
              </a:rPr>
              <a:t> phân giải, </a:t>
            </a:r>
            <a:r>
              <a:rPr lang="en-US" sz="2400" dirty="0" err="1">
                <a:latin typeface="Arial" charset="0"/>
              </a:rPr>
              <a:t>số</a:t>
            </a:r>
            <a:r>
              <a:rPr lang="en-US" sz="2400" dirty="0">
                <a:latin typeface="Arial" charset="0"/>
              </a:rPr>
              <a:t> lượng </a:t>
            </a:r>
            <a:r>
              <a:rPr lang="en-US" sz="2400" dirty="0" err="1">
                <a:latin typeface="Arial" charset="0"/>
              </a:rPr>
              <a:t>màu</a:t>
            </a:r>
            <a:r>
              <a:rPr lang="en-US" sz="2400" dirty="0">
                <a:latin typeface="Arial" charset="0"/>
              </a:rPr>
              <a:t> </a:t>
            </a:r>
            <a:r>
              <a:rPr lang="en-US" sz="2400" dirty="0" err="1">
                <a:latin typeface="Arial" charset="0"/>
              </a:rPr>
              <a:t>hỗ</a:t>
            </a:r>
            <a:r>
              <a:rPr lang="en-US" sz="2400" dirty="0">
                <a:latin typeface="Arial" charset="0"/>
              </a:rPr>
              <a:t> </a:t>
            </a:r>
            <a:r>
              <a:rPr lang="en-US" sz="2400" dirty="0" err="1">
                <a:latin typeface="Arial" charset="0"/>
              </a:rPr>
              <a:t>trợ</a:t>
            </a:r>
            <a:endParaRPr lang="en-US" sz="2400" dirty="0">
              <a:latin typeface="Arial" charset="0"/>
            </a:endParaRPr>
          </a:p>
          <a:p>
            <a:pPr eaLnBrk="1" hangingPunct="1">
              <a:lnSpc>
                <a:spcPct val="90000"/>
              </a:lnSpc>
              <a:spcBef>
                <a:spcPts val="300"/>
              </a:spcBef>
              <a:buFont typeface="Wingdings" charset="0"/>
              <a:buChar char="u"/>
            </a:pPr>
            <a:r>
              <a:rPr lang="en-US" b="1" dirty="0" err="1">
                <a:latin typeface="Arial" charset="0"/>
              </a:rPr>
              <a:t>Màn</a:t>
            </a:r>
            <a:r>
              <a:rPr lang="en-US" b="1" dirty="0">
                <a:latin typeface="Arial" charset="0"/>
              </a:rPr>
              <a:t> </a:t>
            </a:r>
            <a:r>
              <a:rPr lang="en-US" b="1" dirty="0" err="1">
                <a:latin typeface="Arial" charset="0"/>
              </a:rPr>
              <a:t>hình</a:t>
            </a:r>
            <a:r>
              <a:rPr lang="en-US" b="1" dirty="0">
                <a:latin typeface="Arial" charset="0"/>
              </a:rPr>
              <a:t> (Screen): </a:t>
            </a:r>
            <a:r>
              <a:rPr lang="en-US" sz="2800" dirty="0">
                <a:latin typeface="Arial" charset="0"/>
              </a:rPr>
              <a:t>chia </a:t>
            </a:r>
            <a:r>
              <a:rPr lang="en-US" sz="2800" dirty="0" err="1">
                <a:latin typeface="Arial" charset="0"/>
              </a:rPr>
              <a:t>thành</a:t>
            </a:r>
            <a:r>
              <a:rPr lang="en-US" sz="2800" dirty="0">
                <a:latin typeface="Arial" charset="0"/>
              </a:rPr>
              <a:t> các đối tượng được </a:t>
            </a:r>
            <a:r>
              <a:rPr lang="en-US" sz="2800" dirty="0" err="1">
                <a:latin typeface="Arial" charset="0"/>
              </a:rPr>
              <a:t>hiển</a:t>
            </a:r>
            <a:r>
              <a:rPr lang="en-US" sz="2800" dirty="0">
                <a:latin typeface="Arial" charset="0"/>
              </a:rPr>
              <a:t> </a:t>
            </a:r>
            <a:r>
              <a:rPr lang="en-US" sz="2800" dirty="0" err="1">
                <a:latin typeface="Arial" charset="0"/>
              </a:rPr>
              <a:t>thị</a:t>
            </a:r>
            <a:r>
              <a:rPr lang="en-US" sz="2800" dirty="0">
                <a:latin typeface="Arial" charset="0"/>
              </a:rPr>
              <a:t>, </a:t>
            </a:r>
            <a:r>
              <a:rPr lang="en-US" sz="2800" dirty="0" err="1">
                <a:latin typeface="Arial" charset="0"/>
              </a:rPr>
              <a:t>gọi</a:t>
            </a:r>
            <a:r>
              <a:rPr lang="en-US" sz="2800" dirty="0">
                <a:latin typeface="Arial" charset="0"/>
              </a:rPr>
              <a:t> </a:t>
            </a:r>
            <a:r>
              <a:rPr lang="en-US" sz="2800" dirty="0" err="1">
                <a:latin typeface="Arial" charset="0"/>
              </a:rPr>
              <a:t>là</a:t>
            </a:r>
            <a:r>
              <a:rPr lang="en-US" sz="2800" dirty="0">
                <a:latin typeface="Arial" charset="0"/>
              </a:rPr>
              <a:t> </a:t>
            </a:r>
            <a:r>
              <a:rPr lang="en-US" sz="2800" dirty="0" err="1">
                <a:latin typeface="Arial" charset="0"/>
              </a:rPr>
              <a:t>cửa</a:t>
            </a:r>
            <a:r>
              <a:rPr lang="en-US" sz="2800" dirty="0">
                <a:latin typeface="Arial" charset="0"/>
              </a:rPr>
              <a:t> </a:t>
            </a:r>
            <a:r>
              <a:rPr lang="en-US" sz="2800" dirty="0" err="1">
                <a:latin typeface="Arial" charset="0"/>
              </a:rPr>
              <a:t>sổ</a:t>
            </a:r>
            <a:r>
              <a:rPr lang="en-US" sz="2800" dirty="0">
                <a:latin typeface="Arial" charset="0"/>
              </a:rPr>
              <a:t> (Window)</a:t>
            </a:r>
            <a:endParaRPr lang="en-US" dirty="0">
              <a:latin typeface="Arial" charset="0"/>
            </a:endParaRPr>
          </a:p>
          <a:p>
            <a:pPr lvl="1" eaLnBrk="1" hangingPunct="1">
              <a:spcBef>
                <a:spcPts val="300"/>
              </a:spcBef>
            </a:pP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a:t>
            </a:r>
            <a:r>
              <a:rPr lang="en-US" sz="2400" dirty="0" err="1">
                <a:latin typeface="Arial" charset="0"/>
              </a:rPr>
              <a:t>của</a:t>
            </a:r>
            <a:r>
              <a:rPr lang="en-US" sz="2400" dirty="0">
                <a:latin typeface="Arial" charset="0"/>
              </a:rPr>
              <a:t> các </a:t>
            </a:r>
            <a:r>
              <a:rPr lang="en-US" sz="2400" dirty="0" err="1">
                <a:latin typeface="Arial" charset="0"/>
              </a:rPr>
              <a:t>nút</a:t>
            </a:r>
            <a:r>
              <a:rPr lang="en-US" sz="2400" dirty="0">
                <a:latin typeface="Arial" charset="0"/>
              </a:rPr>
              <a:t> </a:t>
            </a:r>
            <a:r>
              <a:rPr lang="en-US" sz="2400" dirty="0" err="1">
                <a:latin typeface="Arial" charset="0"/>
              </a:rPr>
              <a:t>chuẩn</a:t>
            </a:r>
            <a:r>
              <a:rPr lang="en-US" sz="2400" dirty="0">
                <a:latin typeface="Arial" charset="0"/>
              </a:rPr>
              <a:t> (</a:t>
            </a:r>
            <a:r>
              <a:rPr lang="en-US" sz="2400" dirty="0" err="1">
                <a:latin typeface="Arial" charset="0"/>
              </a:rPr>
              <a:t>v.d.</a:t>
            </a:r>
            <a:r>
              <a:rPr lang="en-US" sz="2400" dirty="0">
                <a:latin typeface="Arial" charset="0"/>
              </a:rPr>
              <a:t>, OK, Cancel, Register, Search)</a:t>
            </a:r>
          </a:p>
          <a:p>
            <a:pPr lvl="1" eaLnBrk="1" hangingPunct="1">
              <a:spcBef>
                <a:spcPts val="300"/>
              </a:spcBef>
            </a:pP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hiện </a:t>
            </a:r>
            <a:r>
              <a:rPr lang="en-US" sz="2400" dirty="0" err="1">
                <a:latin typeface="Arial" charset="0"/>
              </a:rPr>
              <a:t>thị</a:t>
            </a:r>
            <a:r>
              <a:rPr lang="en-US" sz="2400" dirty="0">
                <a:latin typeface="Arial" charset="0"/>
              </a:rPr>
              <a:t> </a:t>
            </a:r>
            <a:r>
              <a:rPr lang="en-US" sz="2400" dirty="0" err="1">
                <a:latin typeface="Arial" charset="0"/>
              </a:rPr>
              <a:t>của</a:t>
            </a:r>
            <a:r>
              <a:rPr lang="en-US" sz="2400" dirty="0">
                <a:latin typeface="Arial" charset="0"/>
              </a:rPr>
              <a:t> các </a:t>
            </a:r>
            <a:r>
              <a:rPr lang="en-US" sz="2400" dirty="0" err="1">
                <a:latin typeface="Arial" charset="0"/>
              </a:rPr>
              <a:t>thông</a:t>
            </a:r>
            <a:r>
              <a:rPr lang="en-US" sz="2400" dirty="0">
                <a:latin typeface="Arial" charset="0"/>
              </a:rPr>
              <a:t> </a:t>
            </a:r>
            <a:r>
              <a:rPr lang="en-US" sz="2400" dirty="0" err="1">
                <a:latin typeface="Arial" charset="0"/>
              </a:rPr>
              <a:t>điệp</a:t>
            </a:r>
            <a:r>
              <a:rPr lang="en-US" sz="2400" dirty="0">
                <a:latin typeface="Arial" charset="0"/>
              </a:rPr>
              <a:t> (message), v.v.</a:t>
            </a:r>
          </a:p>
          <a:p>
            <a:pPr lvl="1" eaLnBrk="1" hangingPunct="1">
              <a:spcBef>
                <a:spcPts val="300"/>
              </a:spcBef>
            </a:pPr>
            <a:r>
              <a:rPr lang="en-US" sz="2400" dirty="0">
                <a:latin typeface="Arial" charset="0"/>
              </a:rPr>
              <a:t>Hiện </a:t>
            </a:r>
            <a:r>
              <a:rPr lang="en-US" sz="2400" dirty="0" err="1">
                <a:latin typeface="Arial" charset="0"/>
              </a:rPr>
              <a:t>thị</a:t>
            </a:r>
            <a:r>
              <a:rPr lang="en-US" sz="2400" dirty="0">
                <a:latin typeface="Arial" charset="0"/>
              </a:rPr>
              <a:t> </a:t>
            </a:r>
            <a:r>
              <a:rPr lang="en-US" sz="2400" dirty="0" err="1">
                <a:latin typeface="Arial" charset="0"/>
              </a:rPr>
              <a:t>tiêu</a:t>
            </a:r>
            <a:r>
              <a:rPr lang="en-US" sz="2400" dirty="0">
                <a:latin typeface="Arial" charset="0"/>
              </a:rPr>
              <a:t> đề </a:t>
            </a:r>
            <a:r>
              <a:rPr lang="en-US" sz="2400" dirty="0" err="1">
                <a:latin typeface="Arial" charset="0"/>
              </a:rPr>
              <a:t>màn</a:t>
            </a:r>
            <a:r>
              <a:rPr lang="en-US" sz="2400" dirty="0">
                <a:latin typeface="Arial" charset="0"/>
              </a:rPr>
              <a:t> </a:t>
            </a:r>
            <a:r>
              <a:rPr lang="en-US" sz="2400" dirty="0" err="1">
                <a:latin typeface="Arial" charset="0"/>
              </a:rPr>
              <a:t>hình</a:t>
            </a:r>
            <a:r>
              <a:rPr lang="en-US" sz="2400" dirty="0">
                <a:latin typeface="Arial" charset="0"/>
              </a:rPr>
              <a:t> </a:t>
            </a:r>
            <a:r>
              <a:rPr lang="en-US" sz="2400" dirty="0" err="1">
                <a:latin typeface="Arial" charset="0"/>
              </a:rPr>
              <a:t>và</a:t>
            </a:r>
            <a:r>
              <a:rPr lang="en-US" sz="2400" dirty="0">
                <a:latin typeface="Arial" charset="0"/>
              </a:rPr>
              <a:t> các menu</a:t>
            </a:r>
          </a:p>
          <a:p>
            <a:pPr lvl="1" eaLnBrk="1" hangingPunct="1">
              <a:spcBef>
                <a:spcPts val="300"/>
              </a:spcBef>
            </a:pPr>
            <a:r>
              <a:rPr lang="en-US" sz="2400" dirty="0" err="1">
                <a:latin typeface="Arial" charset="0"/>
              </a:rPr>
              <a:t>Sự</a:t>
            </a:r>
            <a:r>
              <a:rPr lang="en-US" sz="2400" dirty="0">
                <a:latin typeface="Arial" charset="0"/>
              </a:rPr>
              <a:t> nhất </a:t>
            </a:r>
            <a:r>
              <a:rPr lang="en-US" sz="2400" dirty="0" err="1">
                <a:latin typeface="Arial" charset="0"/>
              </a:rPr>
              <a:t>quán</a:t>
            </a:r>
            <a:r>
              <a:rPr lang="en-US" sz="2400" dirty="0">
                <a:latin typeface="Arial" charset="0"/>
              </a:rPr>
              <a:t> trong việc </a:t>
            </a:r>
            <a:r>
              <a:rPr lang="en-US" sz="2400" dirty="0" err="1">
                <a:latin typeface="Arial" charset="0"/>
              </a:rPr>
              <a:t>biểu</a:t>
            </a:r>
            <a:r>
              <a:rPr lang="en-US" sz="2400" dirty="0">
                <a:latin typeface="Arial" charset="0"/>
              </a:rPr>
              <a:t> </a:t>
            </a:r>
            <a:r>
              <a:rPr lang="en-US" sz="2400" dirty="0" err="1">
                <a:latin typeface="Arial" charset="0"/>
              </a:rPr>
              <a:t>thị</a:t>
            </a:r>
            <a:r>
              <a:rPr lang="en-US" sz="2400" dirty="0">
                <a:latin typeface="Arial" charset="0"/>
              </a:rPr>
              <a:t> các ký tự </a:t>
            </a:r>
            <a:r>
              <a:rPr lang="en-US" sz="2400" dirty="0" err="1">
                <a:latin typeface="Arial" charset="0"/>
              </a:rPr>
              <a:t>chữ</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số</a:t>
            </a:r>
            <a:r>
              <a:rPr lang="en-US" sz="2400" dirty="0">
                <a:latin typeface="Arial" charset="0"/>
              </a:rPr>
              <a:t> (alphanumeric characters)</a:t>
            </a:r>
          </a:p>
          <a:p>
            <a:pPr lvl="1" eaLnBrk="1" hangingPunct="1">
              <a:spcBef>
                <a:spcPts val="300"/>
              </a:spcBef>
            </a:pPr>
            <a:r>
              <a:rPr lang="en-US" sz="2400" dirty="0" err="1">
                <a:latin typeface="Arial" charset="0"/>
              </a:rPr>
              <a:t>Biểu</a:t>
            </a:r>
            <a:r>
              <a:rPr lang="en-US" sz="2400" dirty="0">
                <a:latin typeface="Arial" charset="0"/>
              </a:rPr>
              <a:t> </a:t>
            </a:r>
            <a:r>
              <a:rPr lang="en-US" sz="2400" dirty="0" err="1">
                <a:latin typeface="Arial" charset="0"/>
              </a:rPr>
              <a:t>thị</a:t>
            </a:r>
            <a:r>
              <a:rPr lang="en-US" sz="2400" dirty="0">
                <a:latin typeface="Arial" charset="0"/>
              </a:rPr>
              <a:t> </a:t>
            </a:r>
            <a:r>
              <a:rPr lang="en-US" sz="2400" dirty="0" err="1">
                <a:latin typeface="Arial" charset="0"/>
              </a:rPr>
              <a:t>của</a:t>
            </a:r>
            <a:r>
              <a:rPr lang="en-US" sz="2400" dirty="0">
                <a:latin typeface="Arial" charset="0"/>
              </a:rPr>
              <a:t> câu </a:t>
            </a:r>
            <a:r>
              <a:rPr lang="en-US" sz="2400" dirty="0" err="1">
                <a:latin typeface="Arial" charset="0"/>
              </a:rPr>
              <a:t>văn</a:t>
            </a:r>
            <a:r>
              <a:rPr lang="en-US" sz="2400" dirty="0">
                <a:latin typeface="Arial" charset="0"/>
              </a:rPr>
              <a:t> </a:t>
            </a:r>
            <a:r>
              <a:rPr lang="en-US" sz="2400" dirty="0" err="1">
                <a:latin typeface="Arial" charset="0"/>
              </a:rPr>
              <a:t>và</a:t>
            </a:r>
            <a:r>
              <a:rPr lang="en-US" sz="2400" dirty="0">
                <a:latin typeface="Arial" charset="0"/>
              </a:rPr>
              <a:t> chi </a:t>
            </a:r>
            <a:r>
              <a:rPr lang="en-US" sz="2400" dirty="0" err="1">
                <a:latin typeface="Arial" charset="0"/>
              </a:rPr>
              <a:t>tiết</a:t>
            </a:r>
            <a:r>
              <a:rPr lang="en-US" sz="2400" dirty="0">
                <a:latin typeface="Arial" charset="0"/>
              </a:rPr>
              <a:t> các item</a:t>
            </a:r>
          </a:p>
          <a:p>
            <a:pPr lvl="1" eaLnBrk="1" hangingPunct="1">
              <a:spcBef>
                <a:spcPts val="300"/>
              </a:spcBef>
            </a:pPr>
            <a:r>
              <a:rPr lang="en-US" sz="2400" dirty="0" err="1">
                <a:latin typeface="Arial" charset="0"/>
              </a:rPr>
              <a:t>Phối</a:t>
            </a:r>
            <a:r>
              <a:rPr lang="en-US" sz="2400" dirty="0">
                <a:latin typeface="Arial" charset="0"/>
              </a:rPr>
              <a:t> </a:t>
            </a:r>
            <a:r>
              <a:rPr lang="en-US" sz="2400" dirty="0" err="1">
                <a:latin typeface="Arial" charset="0"/>
              </a:rPr>
              <a:t>màu</a:t>
            </a:r>
            <a:r>
              <a:rPr lang="en-US" sz="2400" dirty="0">
                <a:latin typeface="Arial" charset="0"/>
              </a:rPr>
              <a:t> (color coordination)</a:t>
            </a:r>
            <a:endParaRPr lang="en-US" dirty="0">
              <a:latin typeface="Arial" charset="0"/>
            </a:endParaRPr>
          </a:p>
        </p:txBody>
      </p:sp>
      <p:sp>
        <p:nvSpPr>
          <p:cNvPr id="2048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5136ECF0-17DD-D846-BFD3-711045EDAB97}" type="slidenum">
              <a:rPr lang="en-US" altLang="ja-JP" sz="1400">
                <a:solidFill>
                  <a:srgbClr val="FFFFFF"/>
                </a:solidFill>
              </a:rPr>
              <a:pPr eaLnBrk="1" hangingPunct="1"/>
              <a:t>5</a:t>
            </a:fld>
            <a:endParaRPr lang="en-US" altLang="ja-JP" sz="1400">
              <a:solidFill>
                <a:srgbClr val="FFFFFF"/>
              </a:solidFill>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ABC12FB1-394E-E647-964F-03A777E25D59}"/>
              </a:ext>
            </a:extLst>
          </p:cNvPr>
          <p:cNvSpPr>
            <a:spLocks noGrp="1" noChangeArrowheads="1"/>
          </p:cNvSpPr>
          <p:nvPr>
            <p:ph type="title"/>
          </p:nvPr>
        </p:nvSpPr>
        <p:spPr>
          <a:xfrm>
            <a:off x="457200" y="533400"/>
            <a:ext cx="8686800" cy="673100"/>
          </a:xfrm>
        </p:spPr>
        <p:txBody>
          <a:bodyPr>
            <a:normAutofit/>
          </a:bodyPr>
          <a:lstStyle/>
          <a:p>
            <a:r>
              <a:rPr lang="en-US" altLang="en-US" dirty="0" err="1"/>
              <a:t>Cấu</a:t>
            </a:r>
            <a:r>
              <a:rPr lang="en-US" altLang="en-US" dirty="0"/>
              <a:t> </a:t>
            </a:r>
            <a:r>
              <a:rPr lang="en-US" altLang="en-US" dirty="0" err="1"/>
              <a:t>trúc</a:t>
            </a:r>
            <a:r>
              <a:rPr lang="en-US" altLang="en-US" dirty="0"/>
              <a:t> bên trong </a:t>
            </a:r>
            <a:r>
              <a:rPr lang="en-US" altLang="en-US" dirty="0" err="1"/>
              <a:t>của</a:t>
            </a:r>
            <a:r>
              <a:rPr lang="en-US" altLang="en-US" dirty="0"/>
              <a:t> Supplier Subsystem</a:t>
            </a:r>
          </a:p>
        </p:txBody>
      </p:sp>
      <p:sp>
        <p:nvSpPr>
          <p:cNvPr id="429059" name="Rectangle 3">
            <a:extLst>
              <a:ext uri="{FF2B5EF4-FFF2-40B4-BE49-F238E27FC236}">
                <a16:creationId xmlns:a16="http://schemas.microsoft.com/office/drawing/2014/main" id="{DB4D6FB0-7169-A14A-B90B-EF6EDCE438AC}"/>
              </a:ext>
            </a:extLst>
          </p:cNvPr>
          <p:cNvSpPr>
            <a:spLocks noGrp="1" noChangeArrowheads="1"/>
          </p:cNvSpPr>
          <p:nvPr>
            <p:ph idx="1"/>
          </p:nvPr>
        </p:nvSpPr>
        <p:spPr>
          <a:xfrm>
            <a:off x="361950" y="1295400"/>
            <a:ext cx="5010150" cy="4876800"/>
          </a:xfrm>
        </p:spPr>
        <p:txBody>
          <a:bodyPr/>
          <a:lstStyle/>
          <a:p>
            <a:r>
              <a:rPr lang="en-US" altLang="en-US" sz="3200" dirty="0"/>
              <a:t>Subsystem Manager </a:t>
            </a:r>
            <a:r>
              <a:rPr lang="en-US" altLang="en-US" sz="3200" dirty="0" err="1"/>
              <a:t>điều</a:t>
            </a:r>
            <a:r>
              <a:rPr lang="en-US" altLang="en-US" sz="3200" dirty="0"/>
              <a:t> </a:t>
            </a:r>
            <a:r>
              <a:rPr lang="en-US" altLang="en-US" sz="3200" dirty="0" err="1"/>
              <a:t>phối</a:t>
            </a:r>
            <a:r>
              <a:rPr lang="en-US" altLang="en-US" sz="3200" dirty="0"/>
              <a:t> </a:t>
            </a:r>
            <a:r>
              <a:rPr lang="en-US" altLang="en-US" sz="3200" dirty="0" err="1"/>
              <a:t>hành</a:t>
            </a:r>
            <a:r>
              <a:rPr lang="en-US" altLang="en-US" sz="3200" dirty="0"/>
              <a:t> vi bên trong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endParaRPr lang="en-US" altLang="en-US" sz="3200" dirty="0"/>
          </a:p>
          <a:p>
            <a:r>
              <a:rPr lang="en-US" altLang="en-US" sz="3200" dirty="0" err="1"/>
              <a:t>Hành</a:t>
            </a:r>
            <a:r>
              <a:rPr lang="en-US" altLang="en-US" sz="3200" dirty="0"/>
              <a:t> vi hoàn </a:t>
            </a:r>
            <a:r>
              <a:rPr lang="en-US" altLang="en-US" sz="3200" dirty="0" err="1"/>
              <a:t>thiện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được phân </a:t>
            </a:r>
            <a:r>
              <a:rPr lang="en-US" altLang="en-US" sz="3200" dirty="0" err="1"/>
              <a:t>bổ</a:t>
            </a:r>
            <a:r>
              <a:rPr lang="en-US" altLang="en-US" sz="3200" dirty="0"/>
              <a:t> </a:t>
            </a:r>
            <a:r>
              <a:rPr lang="en-US" altLang="en-US" sz="3200" dirty="0" err="1"/>
              <a:t>giữa</a:t>
            </a:r>
            <a:r>
              <a:rPr lang="en-US" altLang="en-US" sz="3200" dirty="0"/>
              <a:t> các lớp </a:t>
            </a:r>
            <a:r>
              <a:rPr lang="en-US" altLang="en-US" sz="3200" dirty="0" err="1"/>
              <a:t>thành</a:t>
            </a:r>
            <a:r>
              <a:rPr lang="en-US" altLang="en-US" sz="3200" dirty="0"/>
              <a:t> </a:t>
            </a:r>
            <a:r>
              <a:rPr lang="en-US" altLang="en-US" sz="3200" dirty="0" err="1"/>
              <a:t>phần</a:t>
            </a:r>
            <a:r>
              <a:rPr lang="en-US" altLang="en-US" sz="3200" dirty="0"/>
              <a:t> thiết </a:t>
            </a:r>
            <a:r>
              <a:rPr lang="en-US" altLang="en-US" sz="3200" dirty="0" err="1"/>
              <a:t>kế</a:t>
            </a:r>
            <a:r>
              <a:rPr lang="en-US" altLang="en-US" sz="3200" dirty="0"/>
              <a:t> bên trong (the internal Design Element classes)</a:t>
            </a:r>
          </a:p>
        </p:txBody>
      </p:sp>
      <p:grpSp>
        <p:nvGrpSpPr>
          <p:cNvPr id="429060" name="Group 4">
            <a:extLst>
              <a:ext uri="{FF2B5EF4-FFF2-40B4-BE49-F238E27FC236}">
                <a16:creationId xmlns:a16="http://schemas.microsoft.com/office/drawing/2014/main" id="{0CFCDF28-EF1E-2A47-835F-50F745F66E52}"/>
              </a:ext>
            </a:extLst>
          </p:cNvPr>
          <p:cNvGrpSpPr>
            <a:grpSpLocks/>
          </p:cNvGrpSpPr>
          <p:nvPr/>
        </p:nvGrpSpPr>
        <p:grpSpPr bwMode="auto">
          <a:xfrm>
            <a:off x="5676900" y="1927225"/>
            <a:ext cx="3033713" cy="2757488"/>
            <a:chOff x="3516" y="1303"/>
            <a:chExt cx="1911" cy="1737"/>
          </a:xfrm>
        </p:grpSpPr>
        <p:sp>
          <p:nvSpPr>
            <p:cNvPr id="429061" name="Rectangle 5">
              <a:extLst>
                <a:ext uri="{FF2B5EF4-FFF2-40B4-BE49-F238E27FC236}">
                  <a16:creationId xmlns:a16="http://schemas.microsoft.com/office/drawing/2014/main" id="{143A22CC-3A12-2540-914D-D839FDFE3883}"/>
                </a:ext>
              </a:extLst>
            </p:cNvPr>
            <p:cNvSpPr>
              <a:spLocks noChangeArrowheads="1"/>
            </p:cNvSpPr>
            <p:nvPr/>
          </p:nvSpPr>
          <p:spPr bwMode="auto">
            <a:xfrm>
              <a:off x="3886" y="1783"/>
              <a:ext cx="13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2" name="Rectangle 6">
              <a:extLst>
                <a:ext uri="{FF2B5EF4-FFF2-40B4-BE49-F238E27FC236}">
                  <a16:creationId xmlns:a16="http://schemas.microsoft.com/office/drawing/2014/main" id="{9549FEB4-F690-6C46-BB7B-D71CCE8C1C4E}"/>
                </a:ext>
              </a:extLst>
            </p:cNvPr>
            <p:cNvSpPr>
              <a:spLocks noChangeArrowheads="1"/>
            </p:cNvSpPr>
            <p:nvPr/>
          </p:nvSpPr>
          <p:spPr bwMode="auto">
            <a:xfrm>
              <a:off x="4021" y="1861"/>
              <a:ext cx="10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Subsystem </a:t>
              </a:r>
              <a:r>
                <a:rPr lang="en-US" altLang="en-US" sz="1400" u="sng">
                  <a:latin typeface="ZapfHumnst BT" pitchFamily="34" charset="0"/>
                </a:rPr>
                <a:t>Manager</a:t>
              </a:r>
            </a:p>
          </p:txBody>
        </p:sp>
        <p:sp>
          <p:nvSpPr>
            <p:cNvPr id="429063" name="Rectangle 7">
              <a:extLst>
                <a:ext uri="{FF2B5EF4-FFF2-40B4-BE49-F238E27FC236}">
                  <a16:creationId xmlns:a16="http://schemas.microsoft.com/office/drawing/2014/main" id="{8681591D-17C6-2B4E-B66F-9D42DF3D5BD3}"/>
                </a:ext>
              </a:extLst>
            </p:cNvPr>
            <p:cNvSpPr>
              <a:spLocks noChangeArrowheads="1"/>
            </p:cNvSpPr>
            <p:nvPr/>
          </p:nvSpPr>
          <p:spPr bwMode="auto">
            <a:xfrm>
              <a:off x="3659" y="2530"/>
              <a:ext cx="7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4" name="Rectangle 8">
              <a:extLst>
                <a:ext uri="{FF2B5EF4-FFF2-40B4-BE49-F238E27FC236}">
                  <a16:creationId xmlns:a16="http://schemas.microsoft.com/office/drawing/2014/main" id="{C90D6F59-AB2B-6F44-A8E2-7F41510247EC}"/>
                </a:ext>
              </a:extLst>
            </p:cNvPr>
            <p:cNvSpPr>
              <a:spLocks noChangeArrowheads="1"/>
            </p:cNvSpPr>
            <p:nvPr/>
          </p:nvSpPr>
          <p:spPr bwMode="auto">
            <a:xfrm>
              <a:off x="3777" y="2541"/>
              <a:ext cx="47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Element1</a:t>
              </a:r>
              <a:endParaRPr lang="en-US" altLang="en-US" sz="1400">
                <a:latin typeface="ZapfHumnst BT" pitchFamily="34" charset="0"/>
              </a:endParaRPr>
            </a:p>
          </p:txBody>
        </p:sp>
        <p:sp>
          <p:nvSpPr>
            <p:cNvPr id="429065" name="Rectangle 9">
              <a:extLst>
                <a:ext uri="{FF2B5EF4-FFF2-40B4-BE49-F238E27FC236}">
                  <a16:creationId xmlns:a16="http://schemas.microsoft.com/office/drawing/2014/main" id="{7A5FBD42-3E50-9146-95E9-AEB28791C882}"/>
                </a:ext>
              </a:extLst>
            </p:cNvPr>
            <p:cNvSpPr>
              <a:spLocks noChangeArrowheads="1"/>
            </p:cNvSpPr>
            <p:nvPr/>
          </p:nvSpPr>
          <p:spPr bwMode="auto">
            <a:xfrm>
              <a:off x="4601" y="2530"/>
              <a:ext cx="705"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29066" name="Rectangle 10">
              <a:extLst>
                <a:ext uri="{FF2B5EF4-FFF2-40B4-BE49-F238E27FC236}">
                  <a16:creationId xmlns:a16="http://schemas.microsoft.com/office/drawing/2014/main" id="{8DBDFFCD-EAD4-E240-B935-8EEF2E080816}"/>
                </a:ext>
              </a:extLst>
            </p:cNvPr>
            <p:cNvSpPr>
              <a:spLocks noChangeArrowheads="1"/>
            </p:cNvSpPr>
            <p:nvPr/>
          </p:nvSpPr>
          <p:spPr bwMode="auto">
            <a:xfrm>
              <a:off x="4719" y="2541"/>
              <a:ext cx="47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Element2</a:t>
              </a:r>
              <a:endParaRPr lang="en-US" altLang="en-US" sz="1400">
                <a:latin typeface="ZapfHumnst BT" pitchFamily="34" charset="0"/>
              </a:endParaRPr>
            </a:p>
          </p:txBody>
        </p:sp>
        <p:sp>
          <p:nvSpPr>
            <p:cNvPr id="429067" name="Rectangle 11">
              <a:extLst>
                <a:ext uri="{FF2B5EF4-FFF2-40B4-BE49-F238E27FC236}">
                  <a16:creationId xmlns:a16="http://schemas.microsoft.com/office/drawing/2014/main" id="{C84AEDAF-1154-834C-8BCA-9B20849DA826}"/>
                </a:ext>
              </a:extLst>
            </p:cNvPr>
            <p:cNvSpPr>
              <a:spLocks noChangeArrowheads="1"/>
            </p:cNvSpPr>
            <p:nvPr/>
          </p:nvSpPr>
          <p:spPr bwMode="auto">
            <a:xfrm>
              <a:off x="3516" y="1303"/>
              <a:ext cx="1911" cy="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9068" name="Text Box 12">
              <a:extLst>
                <a:ext uri="{FF2B5EF4-FFF2-40B4-BE49-F238E27FC236}">
                  <a16:creationId xmlns:a16="http://schemas.microsoft.com/office/drawing/2014/main" id="{D4CA0C69-B171-7240-BF1A-CE1B1600BAEE}"/>
                </a:ext>
              </a:extLst>
            </p:cNvPr>
            <p:cNvSpPr txBox="1">
              <a:spLocks noChangeArrowheads="1"/>
            </p:cNvSpPr>
            <p:nvPr/>
          </p:nvSpPr>
          <p:spPr bwMode="auto">
            <a:xfrm>
              <a:off x="3925" y="1303"/>
              <a:ext cx="1130"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en-US" sz="1400"/>
                <a:t>Supplier Subsystem</a:t>
              </a:r>
            </a:p>
          </p:txBody>
        </p:sp>
        <p:sp>
          <p:nvSpPr>
            <p:cNvPr id="429069" name="Line 13">
              <a:extLst>
                <a:ext uri="{FF2B5EF4-FFF2-40B4-BE49-F238E27FC236}">
                  <a16:creationId xmlns:a16="http://schemas.microsoft.com/office/drawing/2014/main" id="{9E83A555-52C7-9641-AB68-C06A0EEEE910}"/>
                </a:ext>
              </a:extLst>
            </p:cNvPr>
            <p:cNvSpPr>
              <a:spLocks noChangeShapeType="1"/>
            </p:cNvSpPr>
            <p:nvPr/>
          </p:nvSpPr>
          <p:spPr bwMode="auto">
            <a:xfrm>
              <a:off x="3516" y="1561"/>
              <a:ext cx="19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0" name="Line 14">
              <a:extLst>
                <a:ext uri="{FF2B5EF4-FFF2-40B4-BE49-F238E27FC236}">
                  <a16:creationId xmlns:a16="http://schemas.microsoft.com/office/drawing/2014/main" id="{6CFED9A7-5785-C740-AB67-A15F78DD8071}"/>
                </a:ext>
              </a:extLst>
            </p:cNvPr>
            <p:cNvSpPr>
              <a:spLocks noChangeShapeType="1"/>
            </p:cNvSpPr>
            <p:nvPr/>
          </p:nvSpPr>
          <p:spPr bwMode="auto">
            <a:xfrm>
              <a:off x="4096" y="2072"/>
              <a:ext cx="0" cy="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1" name="Line 15">
              <a:extLst>
                <a:ext uri="{FF2B5EF4-FFF2-40B4-BE49-F238E27FC236}">
                  <a16:creationId xmlns:a16="http://schemas.microsoft.com/office/drawing/2014/main" id="{9F0C4018-45C2-924D-AAA6-7271E6E04027}"/>
                </a:ext>
              </a:extLst>
            </p:cNvPr>
            <p:cNvSpPr>
              <a:spLocks noChangeShapeType="1"/>
            </p:cNvSpPr>
            <p:nvPr/>
          </p:nvSpPr>
          <p:spPr bwMode="auto">
            <a:xfrm>
              <a:off x="4870" y="2083"/>
              <a:ext cx="0" cy="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29072" name="Line 16">
              <a:extLst>
                <a:ext uri="{FF2B5EF4-FFF2-40B4-BE49-F238E27FC236}">
                  <a16:creationId xmlns:a16="http://schemas.microsoft.com/office/drawing/2014/main" id="{400FDF80-1665-A646-9742-A556A74517A1}"/>
                </a:ext>
              </a:extLst>
            </p:cNvPr>
            <p:cNvSpPr>
              <a:spLocks noChangeShapeType="1"/>
            </p:cNvSpPr>
            <p:nvPr/>
          </p:nvSpPr>
          <p:spPr bwMode="auto">
            <a:xfrm flipH="1">
              <a:off x="3516" y="1861"/>
              <a:ext cx="3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Tree>
    <p:extLst>
      <p:ext uri="{BB962C8B-B14F-4D97-AF65-F5344CB8AC3E}">
        <p14:creationId xmlns:p14="http://schemas.microsoft.com/office/powerpoint/2010/main" val="3442886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Line 2">
            <a:extLst>
              <a:ext uri="{FF2B5EF4-FFF2-40B4-BE49-F238E27FC236}">
                <a16:creationId xmlns:a16="http://schemas.microsoft.com/office/drawing/2014/main" id="{B7D5BE35-45C9-D748-A736-119F7BDA5DB2}"/>
              </a:ext>
            </a:extLst>
          </p:cNvPr>
          <p:cNvSpPr>
            <a:spLocks noChangeShapeType="1"/>
          </p:cNvSpPr>
          <p:nvPr/>
        </p:nvSpPr>
        <p:spPr bwMode="auto">
          <a:xfrm flipH="1">
            <a:off x="5567363" y="2625725"/>
            <a:ext cx="0" cy="6762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07" name="Rectangle 3">
            <a:extLst>
              <a:ext uri="{FF2B5EF4-FFF2-40B4-BE49-F238E27FC236}">
                <a16:creationId xmlns:a16="http://schemas.microsoft.com/office/drawing/2014/main" id="{4B976E67-2A48-BA4B-9A2B-2B2A27881CFF}"/>
              </a:ext>
            </a:extLst>
          </p:cNvPr>
          <p:cNvSpPr>
            <a:spLocks noGrp="1" noChangeArrowheads="1"/>
          </p:cNvSpPr>
          <p:nvPr>
            <p:ph type="title"/>
          </p:nvPr>
        </p:nvSpPr>
        <p:spPr>
          <a:noFill/>
          <a:ln/>
        </p:spPr>
        <p:txBody>
          <a:bodyPr>
            <a:noAutofit/>
          </a:bodyPr>
          <a:lstStyle/>
          <a:p>
            <a:r>
              <a:rPr lang="en-US" altLang="en-US" sz="3600"/>
              <a:t>Modeling Convention: Internal Subsystem Interaction</a:t>
            </a:r>
          </a:p>
        </p:txBody>
      </p:sp>
      <p:sp>
        <p:nvSpPr>
          <p:cNvPr id="431108" name="Rectangle 4">
            <a:extLst>
              <a:ext uri="{FF2B5EF4-FFF2-40B4-BE49-F238E27FC236}">
                <a16:creationId xmlns:a16="http://schemas.microsoft.com/office/drawing/2014/main" id="{6D794BDC-78D2-F146-BAF4-AF170417329A}"/>
              </a:ext>
            </a:extLst>
          </p:cNvPr>
          <p:cNvSpPr>
            <a:spLocks noChangeArrowheads="1"/>
          </p:cNvSpPr>
          <p:nvPr/>
        </p:nvSpPr>
        <p:spPr bwMode="auto">
          <a:xfrm>
            <a:off x="3506788"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09" name="Rectangle 5">
            <a:extLst>
              <a:ext uri="{FF2B5EF4-FFF2-40B4-BE49-F238E27FC236}">
                <a16:creationId xmlns:a16="http://schemas.microsoft.com/office/drawing/2014/main" id="{758691B5-22B4-2340-8BDD-97A61F93841B}"/>
              </a:ext>
            </a:extLst>
          </p:cNvPr>
          <p:cNvSpPr>
            <a:spLocks noChangeArrowheads="1"/>
          </p:cNvSpPr>
          <p:nvPr/>
        </p:nvSpPr>
        <p:spPr bwMode="auto">
          <a:xfrm>
            <a:off x="3570288" y="2182813"/>
            <a:ext cx="9763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Subsystem</a:t>
            </a:r>
          </a:p>
          <a:p>
            <a:pPr algn="ctr"/>
            <a:r>
              <a:rPr lang="en-US" altLang="en-US" sz="1400" u="sng">
                <a:latin typeface="ZapfHumnst BT" pitchFamily="34" charset="0"/>
              </a:rPr>
              <a:t>Manager</a:t>
            </a:r>
          </a:p>
        </p:txBody>
      </p:sp>
      <p:sp>
        <p:nvSpPr>
          <p:cNvPr id="431110" name="Rectangle 6">
            <a:extLst>
              <a:ext uri="{FF2B5EF4-FFF2-40B4-BE49-F238E27FC236}">
                <a16:creationId xmlns:a16="http://schemas.microsoft.com/office/drawing/2014/main" id="{2668B145-3A43-544F-B13C-3892D1C8BCB3}"/>
              </a:ext>
            </a:extLst>
          </p:cNvPr>
          <p:cNvSpPr>
            <a:spLocks noChangeArrowheads="1"/>
          </p:cNvSpPr>
          <p:nvPr/>
        </p:nvSpPr>
        <p:spPr bwMode="auto">
          <a:xfrm>
            <a:off x="5005388"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11" name="Rectangle 7">
            <a:extLst>
              <a:ext uri="{FF2B5EF4-FFF2-40B4-BE49-F238E27FC236}">
                <a16:creationId xmlns:a16="http://schemas.microsoft.com/office/drawing/2014/main" id="{E0A4822F-F88D-8B4F-A9EC-3687AEB07E72}"/>
              </a:ext>
            </a:extLst>
          </p:cNvPr>
          <p:cNvSpPr>
            <a:spLocks noChangeArrowheads="1"/>
          </p:cNvSpPr>
          <p:nvPr/>
        </p:nvSpPr>
        <p:spPr bwMode="auto">
          <a:xfrm>
            <a:off x="5192713" y="2182813"/>
            <a:ext cx="7493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Element1</a:t>
            </a:r>
            <a:endParaRPr lang="en-US" altLang="en-US" sz="1400">
              <a:latin typeface="ZapfHumnst BT" pitchFamily="34" charset="0"/>
            </a:endParaRPr>
          </a:p>
        </p:txBody>
      </p:sp>
      <p:sp>
        <p:nvSpPr>
          <p:cNvPr id="431112" name="Rectangle 8">
            <a:extLst>
              <a:ext uri="{FF2B5EF4-FFF2-40B4-BE49-F238E27FC236}">
                <a16:creationId xmlns:a16="http://schemas.microsoft.com/office/drawing/2014/main" id="{69A39DE4-9B4E-C648-9B54-979AF259A0E3}"/>
              </a:ext>
            </a:extLst>
          </p:cNvPr>
          <p:cNvSpPr>
            <a:spLocks noChangeArrowheads="1"/>
          </p:cNvSpPr>
          <p:nvPr/>
        </p:nvSpPr>
        <p:spPr bwMode="auto">
          <a:xfrm>
            <a:off x="6500813" y="2165350"/>
            <a:ext cx="1119187" cy="458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431113" name="Rectangle 9">
            <a:extLst>
              <a:ext uri="{FF2B5EF4-FFF2-40B4-BE49-F238E27FC236}">
                <a16:creationId xmlns:a16="http://schemas.microsoft.com/office/drawing/2014/main" id="{61630591-CC53-5745-A3EA-2A1B393B8DF1}"/>
              </a:ext>
            </a:extLst>
          </p:cNvPr>
          <p:cNvSpPr>
            <a:spLocks noChangeArrowheads="1"/>
          </p:cNvSpPr>
          <p:nvPr/>
        </p:nvSpPr>
        <p:spPr bwMode="auto">
          <a:xfrm>
            <a:off x="6688138" y="2182813"/>
            <a:ext cx="7493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lang="en-US" altLang="en-US" sz="1400" u="sng"/>
              <a:t>: Design</a:t>
            </a:r>
          </a:p>
          <a:p>
            <a:pPr algn="ctr"/>
            <a:r>
              <a:rPr lang="en-US" altLang="en-US" sz="1400" u="sng"/>
              <a:t>Element2</a:t>
            </a:r>
            <a:endParaRPr lang="en-US" altLang="en-US" sz="1400">
              <a:latin typeface="ZapfHumnst BT" pitchFamily="34" charset="0"/>
            </a:endParaRPr>
          </a:p>
        </p:txBody>
      </p:sp>
      <p:sp>
        <p:nvSpPr>
          <p:cNvPr id="431114" name="Line 10">
            <a:extLst>
              <a:ext uri="{FF2B5EF4-FFF2-40B4-BE49-F238E27FC236}">
                <a16:creationId xmlns:a16="http://schemas.microsoft.com/office/drawing/2014/main" id="{0E79B818-E9FF-5E46-B454-6F8E1F335711}"/>
              </a:ext>
            </a:extLst>
          </p:cNvPr>
          <p:cNvSpPr>
            <a:spLocks noChangeShapeType="1"/>
          </p:cNvSpPr>
          <p:nvPr/>
        </p:nvSpPr>
        <p:spPr bwMode="auto">
          <a:xfrm flipH="1">
            <a:off x="4067175" y="2625725"/>
            <a:ext cx="0" cy="48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5" name="Rectangle 11">
            <a:extLst>
              <a:ext uri="{FF2B5EF4-FFF2-40B4-BE49-F238E27FC236}">
                <a16:creationId xmlns:a16="http://schemas.microsoft.com/office/drawing/2014/main" id="{B7196F35-7A40-C341-9094-5C68201C2A65}"/>
              </a:ext>
            </a:extLst>
          </p:cNvPr>
          <p:cNvSpPr>
            <a:spLocks noChangeArrowheads="1"/>
          </p:cNvSpPr>
          <p:nvPr/>
        </p:nvSpPr>
        <p:spPr bwMode="auto">
          <a:xfrm>
            <a:off x="4027488" y="3106738"/>
            <a:ext cx="8255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16" name="Line 12">
            <a:extLst>
              <a:ext uri="{FF2B5EF4-FFF2-40B4-BE49-F238E27FC236}">
                <a16:creationId xmlns:a16="http://schemas.microsoft.com/office/drawing/2014/main" id="{972F8322-0C5A-CF41-8B9F-03450D7E0647}"/>
              </a:ext>
            </a:extLst>
          </p:cNvPr>
          <p:cNvSpPr>
            <a:spLocks noChangeShapeType="1"/>
          </p:cNvSpPr>
          <p:nvPr/>
        </p:nvSpPr>
        <p:spPr bwMode="auto">
          <a:xfrm>
            <a:off x="4070350" y="5619750"/>
            <a:ext cx="0" cy="765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7" name="Rectangle 13">
            <a:extLst>
              <a:ext uri="{FF2B5EF4-FFF2-40B4-BE49-F238E27FC236}">
                <a16:creationId xmlns:a16="http://schemas.microsoft.com/office/drawing/2014/main" id="{31567C23-FFE2-A14B-AE32-F920752C377F}"/>
              </a:ext>
            </a:extLst>
          </p:cNvPr>
          <p:cNvSpPr>
            <a:spLocks noChangeArrowheads="1"/>
          </p:cNvSpPr>
          <p:nvPr/>
        </p:nvSpPr>
        <p:spPr bwMode="auto">
          <a:xfrm>
            <a:off x="5526088" y="3297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18" name="Line 14">
            <a:extLst>
              <a:ext uri="{FF2B5EF4-FFF2-40B4-BE49-F238E27FC236}">
                <a16:creationId xmlns:a16="http://schemas.microsoft.com/office/drawing/2014/main" id="{08674320-44A4-994B-8269-48EB12A876D5}"/>
              </a:ext>
            </a:extLst>
          </p:cNvPr>
          <p:cNvSpPr>
            <a:spLocks noChangeShapeType="1"/>
          </p:cNvSpPr>
          <p:nvPr/>
        </p:nvSpPr>
        <p:spPr bwMode="auto">
          <a:xfrm>
            <a:off x="5567363" y="4870450"/>
            <a:ext cx="0" cy="15144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19" name="Rectangle 15">
            <a:extLst>
              <a:ext uri="{FF2B5EF4-FFF2-40B4-BE49-F238E27FC236}">
                <a16:creationId xmlns:a16="http://schemas.microsoft.com/office/drawing/2014/main" id="{FE9D0489-68EE-114A-92F3-23559281BB3F}"/>
              </a:ext>
            </a:extLst>
          </p:cNvPr>
          <p:cNvSpPr>
            <a:spLocks noChangeArrowheads="1"/>
          </p:cNvSpPr>
          <p:nvPr/>
        </p:nvSpPr>
        <p:spPr bwMode="auto">
          <a:xfrm>
            <a:off x="5526088" y="4567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0" name="Line 16">
            <a:extLst>
              <a:ext uri="{FF2B5EF4-FFF2-40B4-BE49-F238E27FC236}">
                <a16:creationId xmlns:a16="http://schemas.microsoft.com/office/drawing/2014/main" id="{47A392CC-10EC-AE43-A72E-D1AA2FB3225C}"/>
              </a:ext>
            </a:extLst>
          </p:cNvPr>
          <p:cNvSpPr>
            <a:spLocks noChangeShapeType="1"/>
          </p:cNvSpPr>
          <p:nvPr/>
        </p:nvSpPr>
        <p:spPr bwMode="auto">
          <a:xfrm flipH="1">
            <a:off x="5567363" y="3651250"/>
            <a:ext cx="0" cy="9271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1" name="Line 17">
            <a:extLst>
              <a:ext uri="{FF2B5EF4-FFF2-40B4-BE49-F238E27FC236}">
                <a16:creationId xmlns:a16="http://schemas.microsoft.com/office/drawing/2014/main" id="{0B000D2A-F836-F54F-91C5-7B8FEE4FA4C2}"/>
              </a:ext>
            </a:extLst>
          </p:cNvPr>
          <p:cNvSpPr>
            <a:spLocks noChangeShapeType="1"/>
          </p:cNvSpPr>
          <p:nvPr/>
        </p:nvSpPr>
        <p:spPr bwMode="auto">
          <a:xfrm flipH="1">
            <a:off x="7065963" y="2630488"/>
            <a:ext cx="0" cy="12906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2" name="Rectangle 18">
            <a:extLst>
              <a:ext uri="{FF2B5EF4-FFF2-40B4-BE49-F238E27FC236}">
                <a16:creationId xmlns:a16="http://schemas.microsoft.com/office/drawing/2014/main" id="{A0F305BB-FAD3-9E4A-8703-BFCAC0954895}"/>
              </a:ext>
            </a:extLst>
          </p:cNvPr>
          <p:cNvSpPr>
            <a:spLocks noChangeArrowheads="1"/>
          </p:cNvSpPr>
          <p:nvPr/>
        </p:nvSpPr>
        <p:spPr bwMode="auto">
          <a:xfrm>
            <a:off x="7024688" y="3932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3" name="Line 19">
            <a:extLst>
              <a:ext uri="{FF2B5EF4-FFF2-40B4-BE49-F238E27FC236}">
                <a16:creationId xmlns:a16="http://schemas.microsoft.com/office/drawing/2014/main" id="{317B9977-07E5-0F40-89E6-28E4740DA37E}"/>
              </a:ext>
            </a:extLst>
          </p:cNvPr>
          <p:cNvSpPr>
            <a:spLocks noChangeShapeType="1"/>
          </p:cNvSpPr>
          <p:nvPr/>
        </p:nvSpPr>
        <p:spPr bwMode="auto">
          <a:xfrm>
            <a:off x="7065963" y="5495925"/>
            <a:ext cx="0" cy="889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4" name="Rectangle 20">
            <a:extLst>
              <a:ext uri="{FF2B5EF4-FFF2-40B4-BE49-F238E27FC236}">
                <a16:creationId xmlns:a16="http://schemas.microsoft.com/office/drawing/2014/main" id="{77CE341A-F7D4-8442-8BB2-22E377CD43A3}"/>
              </a:ext>
            </a:extLst>
          </p:cNvPr>
          <p:cNvSpPr>
            <a:spLocks noChangeArrowheads="1"/>
          </p:cNvSpPr>
          <p:nvPr/>
        </p:nvSpPr>
        <p:spPr bwMode="auto">
          <a:xfrm>
            <a:off x="7024688" y="5202238"/>
            <a:ext cx="82550" cy="274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125" name="Line 21">
            <a:extLst>
              <a:ext uri="{FF2B5EF4-FFF2-40B4-BE49-F238E27FC236}">
                <a16:creationId xmlns:a16="http://schemas.microsoft.com/office/drawing/2014/main" id="{C17C507A-56C2-A744-B1D7-5EA232F9F881}"/>
              </a:ext>
            </a:extLst>
          </p:cNvPr>
          <p:cNvSpPr>
            <a:spLocks noChangeShapeType="1"/>
          </p:cNvSpPr>
          <p:nvPr/>
        </p:nvSpPr>
        <p:spPr bwMode="auto">
          <a:xfrm flipH="1">
            <a:off x="7065963" y="4219575"/>
            <a:ext cx="0" cy="9842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1126" name="Rectangle 22">
            <a:extLst>
              <a:ext uri="{FF2B5EF4-FFF2-40B4-BE49-F238E27FC236}">
                <a16:creationId xmlns:a16="http://schemas.microsoft.com/office/drawing/2014/main" id="{19BA41DE-1FBB-A04E-BDA0-D82C8EAFD905}"/>
              </a:ext>
            </a:extLst>
          </p:cNvPr>
          <p:cNvSpPr>
            <a:spLocks noChangeArrowheads="1"/>
          </p:cNvSpPr>
          <p:nvPr/>
        </p:nvSpPr>
        <p:spPr bwMode="auto">
          <a:xfrm>
            <a:off x="2084388" y="2814638"/>
            <a:ext cx="18716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performResponsibility( )</a:t>
            </a:r>
          </a:p>
        </p:txBody>
      </p:sp>
      <p:sp>
        <p:nvSpPr>
          <p:cNvPr id="431127" name="Rectangle 23">
            <a:extLst>
              <a:ext uri="{FF2B5EF4-FFF2-40B4-BE49-F238E27FC236}">
                <a16:creationId xmlns:a16="http://schemas.microsoft.com/office/drawing/2014/main" id="{465B7048-C36B-D44B-B136-6D165C316BE5}"/>
              </a:ext>
            </a:extLst>
          </p:cNvPr>
          <p:cNvSpPr>
            <a:spLocks noChangeArrowheads="1"/>
          </p:cNvSpPr>
          <p:nvPr/>
        </p:nvSpPr>
        <p:spPr bwMode="auto">
          <a:xfrm>
            <a:off x="4562475" y="3005138"/>
            <a:ext cx="698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doThis( )</a:t>
            </a:r>
            <a:endParaRPr lang="en-US" altLang="en-US" sz="1200">
              <a:latin typeface="ZapfHumnst BT" pitchFamily="34" charset="0"/>
            </a:endParaRPr>
          </a:p>
        </p:txBody>
      </p:sp>
      <p:sp>
        <p:nvSpPr>
          <p:cNvPr id="431128" name="Rectangle 24">
            <a:extLst>
              <a:ext uri="{FF2B5EF4-FFF2-40B4-BE49-F238E27FC236}">
                <a16:creationId xmlns:a16="http://schemas.microsoft.com/office/drawing/2014/main" id="{F4B8DD1B-51DC-ED47-9F14-E561DF9F9DD2}"/>
              </a:ext>
            </a:extLst>
          </p:cNvPr>
          <p:cNvSpPr>
            <a:spLocks noChangeArrowheads="1"/>
          </p:cNvSpPr>
          <p:nvPr/>
        </p:nvSpPr>
        <p:spPr bwMode="auto">
          <a:xfrm>
            <a:off x="4462463" y="4275138"/>
            <a:ext cx="8969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thisAgain( )</a:t>
            </a:r>
            <a:endParaRPr lang="en-US" altLang="en-US" sz="1200">
              <a:latin typeface="ZapfHumnst BT" pitchFamily="34" charset="0"/>
            </a:endParaRPr>
          </a:p>
        </p:txBody>
      </p:sp>
      <p:sp>
        <p:nvSpPr>
          <p:cNvPr id="431129" name="Rectangle 25">
            <a:extLst>
              <a:ext uri="{FF2B5EF4-FFF2-40B4-BE49-F238E27FC236}">
                <a16:creationId xmlns:a16="http://schemas.microsoft.com/office/drawing/2014/main" id="{6F241EB0-6DF8-C34B-955A-57BDBDDA8D2A}"/>
              </a:ext>
            </a:extLst>
          </p:cNvPr>
          <p:cNvSpPr>
            <a:spLocks noChangeArrowheads="1"/>
          </p:cNvSpPr>
          <p:nvPr/>
        </p:nvSpPr>
        <p:spPr bwMode="auto">
          <a:xfrm>
            <a:off x="5876925" y="3662363"/>
            <a:ext cx="717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doThat( )</a:t>
            </a:r>
            <a:endParaRPr lang="en-US" altLang="en-US" sz="1200">
              <a:latin typeface="ZapfHumnst BT" pitchFamily="34" charset="0"/>
            </a:endParaRPr>
          </a:p>
        </p:txBody>
      </p:sp>
      <p:sp>
        <p:nvSpPr>
          <p:cNvPr id="431130" name="Rectangle 26">
            <a:extLst>
              <a:ext uri="{FF2B5EF4-FFF2-40B4-BE49-F238E27FC236}">
                <a16:creationId xmlns:a16="http://schemas.microsoft.com/office/drawing/2014/main" id="{DDC6CF31-80AE-5A4D-A4EA-26A67C958B8F}"/>
              </a:ext>
            </a:extLst>
          </p:cNvPr>
          <p:cNvSpPr>
            <a:spLocks noChangeArrowheads="1"/>
          </p:cNvSpPr>
          <p:nvPr/>
        </p:nvSpPr>
        <p:spPr bwMode="auto">
          <a:xfrm>
            <a:off x="5748338" y="4935538"/>
            <a:ext cx="9159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en-US" sz="1400">
                <a:latin typeface="ZapfHumnst BT" pitchFamily="34" charset="0"/>
              </a:rPr>
              <a:t>thatAgain( )</a:t>
            </a:r>
            <a:endParaRPr lang="en-US" altLang="en-US" sz="1200">
              <a:latin typeface="ZapfHumnst BT" pitchFamily="34" charset="0"/>
            </a:endParaRPr>
          </a:p>
        </p:txBody>
      </p:sp>
      <p:sp>
        <p:nvSpPr>
          <p:cNvPr id="431131" name="Line 27">
            <a:extLst>
              <a:ext uri="{FF2B5EF4-FFF2-40B4-BE49-F238E27FC236}">
                <a16:creationId xmlns:a16="http://schemas.microsoft.com/office/drawing/2014/main" id="{1BFBF533-1E70-8140-9DAA-58633D49F669}"/>
              </a:ext>
            </a:extLst>
          </p:cNvPr>
          <p:cNvSpPr>
            <a:spLocks noChangeShapeType="1"/>
          </p:cNvSpPr>
          <p:nvPr/>
        </p:nvSpPr>
        <p:spPr bwMode="auto">
          <a:xfrm>
            <a:off x="1924050" y="3095625"/>
            <a:ext cx="21034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2" name="Line 28">
            <a:extLst>
              <a:ext uri="{FF2B5EF4-FFF2-40B4-BE49-F238E27FC236}">
                <a16:creationId xmlns:a16="http://schemas.microsoft.com/office/drawing/2014/main" id="{67EADDC2-053B-9B4B-A6B0-98392854609A}"/>
              </a:ext>
            </a:extLst>
          </p:cNvPr>
          <p:cNvSpPr>
            <a:spLocks noChangeShapeType="1"/>
          </p:cNvSpPr>
          <p:nvPr/>
        </p:nvSpPr>
        <p:spPr bwMode="auto">
          <a:xfrm>
            <a:off x="4111625" y="3295650"/>
            <a:ext cx="142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3" name="Line 29">
            <a:extLst>
              <a:ext uri="{FF2B5EF4-FFF2-40B4-BE49-F238E27FC236}">
                <a16:creationId xmlns:a16="http://schemas.microsoft.com/office/drawing/2014/main" id="{2C21EAA9-E16D-A746-96EE-5B7DF8586046}"/>
              </a:ext>
            </a:extLst>
          </p:cNvPr>
          <p:cNvSpPr>
            <a:spLocks noChangeShapeType="1"/>
          </p:cNvSpPr>
          <p:nvPr/>
        </p:nvSpPr>
        <p:spPr bwMode="auto">
          <a:xfrm>
            <a:off x="4110038" y="3924300"/>
            <a:ext cx="29194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4" name="Line 30">
            <a:extLst>
              <a:ext uri="{FF2B5EF4-FFF2-40B4-BE49-F238E27FC236}">
                <a16:creationId xmlns:a16="http://schemas.microsoft.com/office/drawing/2014/main" id="{9AE1003D-7176-2446-A66A-FABE3183503F}"/>
              </a:ext>
            </a:extLst>
          </p:cNvPr>
          <p:cNvSpPr>
            <a:spLocks noChangeShapeType="1"/>
          </p:cNvSpPr>
          <p:nvPr/>
        </p:nvSpPr>
        <p:spPr bwMode="auto">
          <a:xfrm>
            <a:off x="4111625" y="4562475"/>
            <a:ext cx="142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5" name="Line 31">
            <a:extLst>
              <a:ext uri="{FF2B5EF4-FFF2-40B4-BE49-F238E27FC236}">
                <a16:creationId xmlns:a16="http://schemas.microsoft.com/office/drawing/2014/main" id="{6D636D5D-18A3-DE4A-AE4D-82586ADE4492}"/>
              </a:ext>
            </a:extLst>
          </p:cNvPr>
          <p:cNvSpPr>
            <a:spLocks noChangeShapeType="1"/>
          </p:cNvSpPr>
          <p:nvPr/>
        </p:nvSpPr>
        <p:spPr bwMode="auto">
          <a:xfrm>
            <a:off x="4110038" y="5200650"/>
            <a:ext cx="29194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31136" name="Rectangle 32">
            <a:extLst>
              <a:ext uri="{FF2B5EF4-FFF2-40B4-BE49-F238E27FC236}">
                <a16:creationId xmlns:a16="http://schemas.microsoft.com/office/drawing/2014/main" id="{F4A9A96D-AC64-0540-81B4-3C44241AE06B}"/>
              </a:ext>
            </a:extLst>
          </p:cNvPr>
          <p:cNvSpPr>
            <a:spLocks noChangeArrowheads="1"/>
          </p:cNvSpPr>
          <p:nvPr/>
        </p:nvSpPr>
        <p:spPr bwMode="auto">
          <a:xfrm>
            <a:off x="1924050" y="1490663"/>
            <a:ext cx="6229350" cy="4894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1137" name="Text Box 33">
            <a:extLst>
              <a:ext uri="{FF2B5EF4-FFF2-40B4-BE49-F238E27FC236}">
                <a16:creationId xmlns:a16="http://schemas.microsoft.com/office/drawing/2014/main" id="{4624FCB8-5D44-A441-9B29-35CF8A52480E}"/>
              </a:ext>
            </a:extLst>
          </p:cNvPr>
          <p:cNvSpPr txBox="1">
            <a:spLocks noChangeArrowheads="1"/>
          </p:cNvSpPr>
          <p:nvPr/>
        </p:nvSpPr>
        <p:spPr bwMode="auto">
          <a:xfrm>
            <a:off x="1992313" y="1560513"/>
            <a:ext cx="21780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en-US" sz="1400"/>
              <a:t>sd PerformResponsibility</a:t>
            </a:r>
          </a:p>
        </p:txBody>
      </p:sp>
      <p:sp>
        <p:nvSpPr>
          <p:cNvPr id="431138" name="Rectangle 34">
            <a:extLst>
              <a:ext uri="{FF2B5EF4-FFF2-40B4-BE49-F238E27FC236}">
                <a16:creationId xmlns:a16="http://schemas.microsoft.com/office/drawing/2014/main" id="{ABAF15A5-E70B-BB44-901C-006055D1C528}"/>
              </a:ext>
            </a:extLst>
          </p:cNvPr>
          <p:cNvSpPr>
            <a:spLocks noChangeArrowheads="1"/>
          </p:cNvSpPr>
          <p:nvPr/>
        </p:nvSpPr>
        <p:spPr bwMode="auto">
          <a:xfrm>
            <a:off x="1924050" y="1490663"/>
            <a:ext cx="2312988"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1139" name="Text Box 35">
            <a:extLst>
              <a:ext uri="{FF2B5EF4-FFF2-40B4-BE49-F238E27FC236}">
                <a16:creationId xmlns:a16="http://schemas.microsoft.com/office/drawing/2014/main" id="{26B0F7C4-7B0C-2E4B-9AB9-9ACD57144A66}"/>
              </a:ext>
            </a:extLst>
          </p:cNvPr>
          <p:cNvSpPr txBox="1">
            <a:spLocks noChangeArrowheads="1"/>
          </p:cNvSpPr>
          <p:nvPr/>
        </p:nvSpPr>
        <p:spPr bwMode="auto">
          <a:xfrm>
            <a:off x="381002" y="6384925"/>
            <a:ext cx="8381995" cy="4783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altLang="en-US" sz="2400" dirty="0" err="1">
                <a:solidFill>
                  <a:srgbClr val="00CCFF"/>
                </a:solidFill>
              </a:rPr>
              <a:t>Góc</a:t>
            </a:r>
            <a:r>
              <a:rPr lang="en-US" altLang="en-US" sz="2400" dirty="0">
                <a:solidFill>
                  <a:srgbClr val="00CCFF"/>
                </a:solidFill>
              </a:rPr>
              <a:t> nhìn </a:t>
            </a:r>
            <a:r>
              <a:rPr lang="en-US" altLang="en-US" sz="2400" dirty="0" err="1">
                <a:solidFill>
                  <a:srgbClr val="00CCFF"/>
                </a:solidFill>
              </a:rPr>
              <a:t>hộp</a:t>
            </a:r>
            <a:r>
              <a:rPr lang="en-US" altLang="en-US" sz="2400" dirty="0">
                <a:solidFill>
                  <a:srgbClr val="00CCFF"/>
                </a:solidFill>
              </a:rPr>
              <a:t> </a:t>
            </a:r>
            <a:r>
              <a:rPr lang="en-US" altLang="en-US" sz="2400" dirty="0" err="1">
                <a:solidFill>
                  <a:srgbClr val="00CCFF"/>
                </a:solidFill>
              </a:rPr>
              <a:t>trắng</a:t>
            </a:r>
            <a:r>
              <a:rPr lang="en-US" altLang="en-US" sz="2400" dirty="0">
                <a:solidFill>
                  <a:srgbClr val="00CCFF"/>
                </a:solidFill>
              </a:rPr>
              <a:t> (white box view) </a:t>
            </a:r>
            <a:r>
              <a:rPr lang="en-US" altLang="en-US" sz="2400" dirty="0" err="1">
                <a:solidFill>
                  <a:srgbClr val="00CCFF"/>
                </a:solidFill>
              </a:rPr>
              <a:t>của</a:t>
            </a:r>
            <a:r>
              <a:rPr lang="en-US" altLang="en-US" sz="2400" dirty="0">
                <a:solidFill>
                  <a:srgbClr val="00CCFF"/>
                </a:solidFill>
              </a:rPr>
              <a:t> Supplier Subsystem</a:t>
            </a:r>
          </a:p>
        </p:txBody>
      </p:sp>
    </p:spTree>
    <p:extLst>
      <p:ext uri="{BB962C8B-B14F-4D97-AF65-F5344CB8AC3E}">
        <p14:creationId xmlns:p14="http://schemas.microsoft.com/office/powerpoint/2010/main" val="954390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925" name="Line 165">
            <a:extLst>
              <a:ext uri="{FF2B5EF4-FFF2-40B4-BE49-F238E27FC236}">
                <a16:creationId xmlns:a16="http://schemas.microsoft.com/office/drawing/2014/main" id="{13D597AF-1730-AA40-AE47-524CF0741476}"/>
              </a:ext>
            </a:extLst>
          </p:cNvPr>
          <p:cNvSpPr>
            <a:spLocks noChangeShapeType="1"/>
          </p:cNvSpPr>
          <p:nvPr/>
        </p:nvSpPr>
        <p:spPr bwMode="auto">
          <a:xfrm>
            <a:off x="7634288" y="5722938"/>
            <a:ext cx="0" cy="10588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4" name="Line 164">
            <a:extLst>
              <a:ext uri="{FF2B5EF4-FFF2-40B4-BE49-F238E27FC236}">
                <a16:creationId xmlns:a16="http://schemas.microsoft.com/office/drawing/2014/main" id="{0CD5C1DB-B0B4-B04E-B872-E8C5D6D568FA}"/>
              </a:ext>
            </a:extLst>
          </p:cNvPr>
          <p:cNvSpPr>
            <a:spLocks noChangeShapeType="1"/>
          </p:cNvSpPr>
          <p:nvPr/>
        </p:nvSpPr>
        <p:spPr bwMode="auto">
          <a:xfrm>
            <a:off x="6662738" y="5278438"/>
            <a:ext cx="0" cy="15033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8" name="Line 48">
            <a:extLst>
              <a:ext uri="{FF2B5EF4-FFF2-40B4-BE49-F238E27FC236}">
                <a16:creationId xmlns:a16="http://schemas.microsoft.com/office/drawing/2014/main" id="{0A10DE4E-A3B6-4F48-B802-0E707C77FA19}"/>
              </a:ext>
            </a:extLst>
          </p:cNvPr>
          <p:cNvSpPr>
            <a:spLocks noChangeShapeType="1"/>
          </p:cNvSpPr>
          <p:nvPr/>
        </p:nvSpPr>
        <p:spPr bwMode="auto">
          <a:xfrm>
            <a:off x="4494213" y="3360738"/>
            <a:ext cx="1587" cy="34210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3" name="Line 163">
            <a:extLst>
              <a:ext uri="{FF2B5EF4-FFF2-40B4-BE49-F238E27FC236}">
                <a16:creationId xmlns:a16="http://schemas.microsoft.com/office/drawing/2014/main" id="{F1B182B5-EC9C-C64B-BEF3-AA069E7ACBB1}"/>
              </a:ext>
            </a:extLst>
          </p:cNvPr>
          <p:cNvSpPr>
            <a:spLocks noChangeShapeType="1"/>
          </p:cNvSpPr>
          <p:nvPr/>
        </p:nvSpPr>
        <p:spPr bwMode="auto">
          <a:xfrm>
            <a:off x="5702300" y="4986338"/>
            <a:ext cx="0" cy="17954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8" name="Rectangle 158">
            <a:extLst>
              <a:ext uri="{FF2B5EF4-FFF2-40B4-BE49-F238E27FC236}">
                <a16:creationId xmlns:a16="http://schemas.microsoft.com/office/drawing/2014/main" id="{60C7456F-2C1F-F444-9E0D-DD82157A0046}"/>
              </a:ext>
            </a:extLst>
          </p:cNvPr>
          <p:cNvSpPr>
            <a:spLocks noChangeArrowheads="1"/>
          </p:cNvSpPr>
          <p:nvPr/>
        </p:nvSpPr>
        <p:spPr bwMode="auto">
          <a:xfrm>
            <a:off x="1228725" y="6080125"/>
            <a:ext cx="93663" cy="3825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62" name="Rectangle 2">
            <a:extLst>
              <a:ext uri="{FF2B5EF4-FFF2-40B4-BE49-F238E27FC236}">
                <a16:creationId xmlns:a16="http://schemas.microsoft.com/office/drawing/2014/main" id="{7B6C9902-3B02-8F4F-B939-358C9E772525}"/>
              </a:ext>
            </a:extLst>
          </p:cNvPr>
          <p:cNvSpPr>
            <a:spLocks noGrp="1" noChangeArrowheads="1"/>
          </p:cNvSpPr>
          <p:nvPr>
            <p:ph type="title"/>
          </p:nvPr>
        </p:nvSpPr>
        <p:spPr>
          <a:xfrm>
            <a:off x="457200" y="392113"/>
            <a:ext cx="8229600" cy="700087"/>
          </a:xfrm>
        </p:spPr>
        <p:txBody>
          <a:bodyPr>
            <a:noAutofit/>
          </a:bodyPr>
          <a:lstStyle/>
          <a:p>
            <a:r>
              <a:rPr lang="en-US" altLang="en-US" sz="3200"/>
              <a:t>Example: Billing System Subsystem In Context</a:t>
            </a:r>
          </a:p>
        </p:txBody>
      </p:sp>
      <p:sp>
        <p:nvSpPr>
          <p:cNvPr id="373899" name="Text Box 139">
            <a:extLst>
              <a:ext uri="{FF2B5EF4-FFF2-40B4-BE49-F238E27FC236}">
                <a16:creationId xmlns:a16="http://schemas.microsoft.com/office/drawing/2014/main" id="{26195257-94D5-DC42-BD2A-DD77EEB54C54}"/>
              </a:ext>
            </a:extLst>
          </p:cNvPr>
          <p:cNvSpPr txBox="1">
            <a:spLocks noChangeArrowheads="1"/>
          </p:cNvSpPr>
          <p:nvPr/>
        </p:nvSpPr>
        <p:spPr bwMode="auto">
          <a:xfrm>
            <a:off x="5865813" y="1033463"/>
            <a:ext cx="2516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solidFill>
                  <a:srgbClr val="0000FF"/>
                </a:solidFill>
              </a:rPr>
              <a:t>subsystem interface</a:t>
            </a:r>
          </a:p>
        </p:txBody>
      </p:sp>
      <p:grpSp>
        <p:nvGrpSpPr>
          <p:cNvPr id="373917" name="Group 157">
            <a:extLst>
              <a:ext uri="{FF2B5EF4-FFF2-40B4-BE49-F238E27FC236}">
                <a16:creationId xmlns:a16="http://schemas.microsoft.com/office/drawing/2014/main" id="{A2787D66-D838-894F-86B9-7E1E572E640B}"/>
              </a:ext>
            </a:extLst>
          </p:cNvPr>
          <p:cNvGrpSpPr>
            <a:grpSpLocks/>
          </p:cNvGrpSpPr>
          <p:nvPr/>
        </p:nvGrpSpPr>
        <p:grpSpPr bwMode="auto">
          <a:xfrm>
            <a:off x="190500" y="1092200"/>
            <a:ext cx="319088" cy="450850"/>
            <a:chOff x="120" y="496"/>
            <a:chExt cx="201" cy="284"/>
          </a:xfrm>
        </p:grpSpPr>
        <p:sp>
          <p:nvSpPr>
            <p:cNvPr id="373770" name="Oval 10">
              <a:extLst>
                <a:ext uri="{FF2B5EF4-FFF2-40B4-BE49-F238E27FC236}">
                  <a16:creationId xmlns:a16="http://schemas.microsoft.com/office/drawing/2014/main" id="{B520A88F-A390-3B46-9466-1FD495723D4C}"/>
                </a:ext>
              </a:extLst>
            </p:cNvPr>
            <p:cNvSpPr>
              <a:spLocks noChangeArrowheads="1"/>
            </p:cNvSpPr>
            <p:nvPr/>
          </p:nvSpPr>
          <p:spPr bwMode="auto">
            <a:xfrm>
              <a:off x="171" y="496"/>
              <a:ext cx="101" cy="100"/>
            </a:xfrm>
            <a:prstGeom prst="ellipse">
              <a:avLst/>
            </a:pr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71" name="Line 11">
              <a:extLst>
                <a:ext uri="{FF2B5EF4-FFF2-40B4-BE49-F238E27FC236}">
                  <a16:creationId xmlns:a16="http://schemas.microsoft.com/office/drawing/2014/main" id="{1BD071DC-F317-4C4B-AE45-5DD6A056702E}"/>
                </a:ext>
              </a:extLst>
            </p:cNvPr>
            <p:cNvSpPr>
              <a:spLocks noChangeShapeType="1"/>
            </p:cNvSpPr>
            <p:nvPr/>
          </p:nvSpPr>
          <p:spPr bwMode="auto">
            <a:xfrm flipH="1">
              <a:off x="220" y="598"/>
              <a:ext cx="1" cy="82"/>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772" name="Line 12">
              <a:extLst>
                <a:ext uri="{FF2B5EF4-FFF2-40B4-BE49-F238E27FC236}">
                  <a16:creationId xmlns:a16="http://schemas.microsoft.com/office/drawing/2014/main" id="{CE07E6D2-D494-C24C-B383-7D9143D96A68}"/>
                </a:ext>
              </a:extLst>
            </p:cNvPr>
            <p:cNvSpPr>
              <a:spLocks noChangeShapeType="1"/>
            </p:cNvSpPr>
            <p:nvPr/>
          </p:nvSpPr>
          <p:spPr bwMode="auto">
            <a:xfrm flipV="1">
              <a:off x="142" y="618"/>
              <a:ext cx="152" cy="0"/>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773" name="Freeform 13">
              <a:extLst>
                <a:ext uri="{FF2B5EF4-FFF2-40B4-BE49-F238E27FC236}">
                  <a16:creationId xmlns:a16="http://schemas.microsoft.com/office/drawing/2014/main" id="{E97F67F9-BBB6-CA46-A201-E63750426362}"/>
                </a:ext>
              </a:extLst>
            </p:cNvPr>
            <p:cNvSpPr>
              <a:spLocks/>
            </p:cNvSpPr>
            <p:nvPr/>
          </p:nvSpPr>
          <p:spPr bwMode="auto">
            <a:xfrm>
              <a:off x="120" y="680"/>
              <a:ext cx="201" cy="100"/>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grpSp>
      <p:sp>
        <p:nvSpPr>
          <p:cNvPr id="373774" name="Rectangle 14">
            <a:extLst>
              <a:ext uri="{FF2B5EF4-FFF2-40B4-BE49-F238E27FC236}">
                <a16:creationId xmlns:a16="http://schemas.microsoft.com/office/drawing/2014/main" id="{B1A156F7-858F-FB4F-93E2-2E78ECCD794B}"/>
              </a:ext>
            </a:extLst>
          </p:cNvPr>
          <p:cNvSpPr>
            <a:spLocks noChangeArrowheads="1"/>
          </p:cNvSpPr>
          <p:nvPr/>
        </p:nvSpPr>
        <p:spPr bwMode="auto">
          <a:xfrm>
            <a:off x="20638" y="1562100"/>
            <a:ext cx="6235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Registrar</a:t>
            </a:r>
            <a:endParaRPr lang="en-US" altLang="en-US" sz="1100">
              <a:solidFill>
                <a:srgbClr val="0000FF"/>
              </a:solidFill>
              <a:latin typeface="ZapfHumnst BT" pitchFamily="34" charset="0"/>
            </a:endParaRPr>
          </a:p>
        </p:txBody>
      </p:sp>
      <p:sp>
        <p:nvSpPr>
          <p:cNvPr id="373775" name="Rectangle 15">
            <a:extLst>
              <a:ext uri="{FF2B5EF4-FFF2-40B4-BE49-F238E27FC236}">
                <a16:creationId xmlns:a16="http://schemas.microsoft.com/office/drawing/2014/main" id="{4C22223D-9E73-9F49-B744-F2B7CAC7951C}"/>
              </a:ext>
            </a:extLst>
          </p:cNvPr>
          <p:cNvSpPr>
            <a:spLocks noChangeArrowheads="1"/>
          </p:cNvSpPr>
          <p:nvPr/>
        </p:nvSpPr>
        <p:spPr bwMode="auto">
          <a:xfrm>
            <a:off x="300038" y="2012950"/>
            <a:ext cx="93662" cy="4624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76" name="Rectangle 16">
            <a:extLst>
              <a:ext uri="{FF2B5EF4-FFF2-40B4-BE49-F238E27FC236}">
                <a16:creationId xmlns:a16="http://schemas.microsoft.com/office/drawing/2014/main" id="{57D43BDF-BF51-D84D-B2EA-3980D4864B81}"/>
              </a:ext>
            </a:extLst>
          </p:cNvPr>
          <p:cNvSpPr>
            <a:spLocks noChangeArrowheads="1"/>
          </p:cNvSpPr>
          <p:nvPr/>
        </p:nvSpPr>
        <p:spPr bwMode="auto">
          <a:xfrm>
            <a:off x="714375" y="1457325"/>
            <a:ext cx="1385888"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78" name="Rectangle 18">
            <a:extLst>
              <a:ext uri="{FF2B5EF4-FFF2-40B4-BE49-F238E27FC236}">
                <a16:creationId xmlns:a16="http://schemas.microsoft.com/office/drawing/2014/main" id="{7024B8C5-88CC-8B41-A5D3-274153BE0843}"/>
              </a:ext>
            </a:extLst>
          </p:cNvPr>
          <p:cNvSpPr>
            <a:spLocks noChangeArrowheads="1"/>
          </p:cNvSpPr>
          <p:nvPr/>
        </p:nvSpPr>
        <p:spPr bwMode="auto">
          <a:xfrm>
            <a:off x="752475" y="1471613"/>
            <a:ext cx="1312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en-US" sz="1100" u="sng">
                <a:solidFill>
                  <a:srgbClr val="0000FF"/>
                </a:solidFill>
              </a:rPr>
              <a:t> : CloseRegistration</a:t>
            </a:r>
          </a:p>
          <a:p>
            <a:pPr algn="ctr"/>
            <a:r>
              <a:rPr lang="en-US" altLang="en-US" sz="1100" u="sng">
                <a:solidFill>
                  <a:srgbClr val="0000FF"/>
                </a:solidFill>
              </a:rPr>
              <a:t>Form</a:t>
            </a:r>
          </a:p>
        </p:txBody>
      </p:sp>
      <p:sp>
        <p:nvSpPr>
          <p:cNvPr id="373779" name="Rectangle 19">
            <a:extLst>
              <a:ext uri="{FF2B5EF4-FFF2-40B4-BE49-F238E27FC236}">
                <a16:creationId xmlns:a16="http://schemas.microsoft.com/office/drawing/2014/main" id="{FF82F1BC-5CE8-D24B-9AA4-AEC749A12049}"/>
              </a:ext>
            </a:extLst>
          </p:cNvPr>
          <p:cNvSpPr>
            <a:spLocks noChangeArrowheads="1"/>
          </p:cNvSpPr>
          <p:nvPr/>
        </p:nvSpPr>
        <p:spPr bwMode="auto">
          <a:xfrm>
            <a:off x="1228725" y="2259013"/>
            <a:ext cx="93663" cy="3133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0" name="Rectangle 20">
            <a:extLst>
              <a:ext uri="{FF2B5EF4-FFF2-40B4-BE49-F238E27FC236}">
                <a16:creationId xmlns:a16="http://schemas.microsoft.com/office/drawing/2014/main" id="{FDD0EF51-4D70-E54C-8CA0-85D9E686E8C0}"/>
              </a:ext>
            </a:extLst>
          </p:cNvPr>
          <p:cNvSpPr>
            <a:spLocks noChangeArrowheads="1"/>
          </p:cNvSpPr>
          <p:nvPr/>
        </p:nvSpPr>
        <p:spPr bwMode="auto">
          <a:xfrm>
            <a:off x="5248275"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2" name="Rectangle 22">
            <a:extLst>
              <a:ext uri="{FF2B5EF4-FFF2-40B4-BE49-F238E27FC236}">
                <a16:creationId xmlns:a16="http://schemas.microsoft.com/office/drawing/2014/main" id="{EC803911-FF02-E649-86A9-E7CA8311D7D0}"/>
              </a:ext>
            </a:extLst>
          </p:cNvPr>
          <p:cNvSpPr>
            <a:spLocks noChangeArrowheads="1"/>
          </p:cNvSpPr>
          <p:nvPr/>
        </p:nvSpPr>
        <p:spPr bwMode="auto">
          <a:xfrm>
            <a:off x="5446637" y="1471613"/>
            <a:ext cx="5081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Course</a:t>
            </a:r>
          </a:p>
          <a:p>
            <a:pPr algn="ctr"/>
            <a:r>
              <a:rPr lang="en-US" altLang="en-US" sz="1100" u="sng">
                <a:solidFill>
                  <a:srgbClr val="0000FF"/>
                </a:solidFill>
              </a:rPr>
              <a:t>Offering</a:t>
            </a:r>
            <a:endParaRPr lang="en-US" altLang="en-US" sz="1100">
              <a:solidFill>
                <a:srgbClr val="0000FF"/>
              </a:solidFill>
              <a:latin typeface="ZapfHumnst BT" pitchFamily="34" charset="0"/>
            </a:endParaRPr>
          </a:p>
        </p:txBody>
      </p:sp>
      <p:sp>
        <p:nvSpPr>
          <p:cNvPr id="373783" name="Rectangle 23">
            <a:extLst>
              <a:ext uri="{FF2B5EF4-FFF2-40B4-BE49-F238E27FC236}">
                <a16:creationId xmlns:a16="http://schemas.microsoft.com/office/drawing/2014/main" id="{061F5916-8FE2-654E-8423-022C61AD55BE}"/>
              </a:ext>
            </a:extLst>
          </p:cNvPr>
          <p:cNvSpPr>
            <a:spLocks noChangeArrowheads="1"/>
          </p:cNvSpPr>
          <p:nvPr/>
        </p:nvSpPr>
        <p:spPr bwMode="auto">
          <a:xfrm>
            <a:off x="5653088" y="3652838"/>
            <a:ext cx="93662" cy="1778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4" name="Rectangle 24">
            <a:extLst>
              <a:ext uri="{FF2B5EF4-FFF2-40B4-BE49-F238E27FC236}">
                <a16:creationId xmlns:a16="http://schemas.microsoft.com/office/drawing/2014/main" id="{B630C0DC-953C-7F4F-8C15-8644CE81C739}"/>
              </a:ext>
            </a:extLst>
          </p:cNvPr>
          <p:cNvSpPr>
            <a:spLocks noChangeArrowheads="1"/>
          </p:cNvSpPr>
          <p:nvPr/>
        </p:nvSpPr>
        <p:spPr bwMode="auto">
          <a:xfrm>
            <a:off x="5653088" y="4810125"/>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5" name="Rectangle 25">
            <a:extLst>
              <a:ext uri="{FF2B5EF4-FFF2-40B4-BE49-F238E27FC236}">
                <a16:creationId xmlns:a16="http://schemas.microsoft.com/office/drawing/2014/main" id="{E1573F89-FDB4-6143-8476-A5C9D7998BDC}"/>
              </a:ext>
            </a:extLst>
          </p:cNvPr>
          <p:cNvSpPr>
            <a:spLocks noChangeArrowheads="1"/>
          </p:cNvSpPr>
          <p:nvPr/>
        </p:nvSpPr>
        <p:spPr bwMode="auto">
          <a:xfrm>
            <a:off x="6208713"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6" name="Rectangle 26">
            <a:extLst>
              <a:ext uri="{FF2B5EF4-FFF2-40B4-BE49-F238E27FC236}">
                <a16:creationId xmlns:a16="http://schemas.microsoft.com/office/drawing/2014/main" id="{AB9BC69C-7DCD-5D4A-A3D3-FBC7AA5C2114}"/>
              </a:ext>
            </a:extLst>
          </p:cNvPr>
          <p:cNvSpPr>
            <a:spLocks noChangeArrowheads="1"/>
          </p:cNvSpPr>
          <p:nvPr/>
        </p:nvSpPr>
        <p:spPr bwMode="auto">
          <a:xfrm>
            <a:off x="6359525" y="1485900"/>
            <a:ext cx="62517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Schedule</a:t>
            </a:r>
            <a:endParaRPr lang="en-US" altLang="en-US" sz="1100">
              <a:solidFill>
                <a:srgbClr val="0000FF"/>
              </a:solidFill>
              <a:latin typeface="ZapfHumnst BT" pitchFamily="34" charset="0"/>
            </a:endParaRPr>
          </a:p>
        </p:txBody>
      </p:sp>
      <p:sp>
        <p:nvSpPr>
          <p:cNvPr id="373787" name="Rectangle 27">
            <a:extLst>
              <a:ext uri="{FF2B5EF4-FFF2-40B4-BE49-F238E27FC236}">
                <a16:creationId xmlns:a16="http://schemas.microsoft.com/office/drawing/2014/main" id="{8912400D-EC0A-E042-9B00-8FDBFC27A7C4}"/>
              </a:ext>
            </a:extLst>
          </p:cNvPr>
          <p:cNvSpPr>
            <a:spLocks noChangeArrowheads="1"/>
          </p:cNvSpPr>
          <p:nvPr/>
        </p:nvSpPr>
        <p:spPr bwMode="auto">
          <a:xfrm>
            <a:off x="6615113" y="4330700"/>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88" name="Rectangle 28">
            <a:extLst>
              <a:ext uri="{FF2B5EF4-FFF2-40B4-BE49-F238E27FC236}">
                <a16:creationId xmlns:a16="http://schemas.microsoft.com/office/drawing/2014/main" id="{77AB2B4F-81E9-6E47-8C67-F8EB9DDBB872}"/>
              </a:ext>
            </a:extLst>
          </p:cNvPr>
          <p:cNvSpPr>
            <a:spLocks noChangeArrowheads="1"/>
          </p:cNvSpPr>
          <p:nvPr/>
        </p:nvSpPr>
        <p:spPr bwMode="auto">
          <a:xfrm>
            <a:off x="7180263" y="1457325"/>
            <a:ext cx="904875"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89" name="Rectangle 29">
            <a:extLst>
              <a:ext uri="{FF2B5EF4-FFF2-40B4-BE49-F238E27FC236}">
                <a16:creationId xmlns:a16="http://schemas.microsoft.com/office/drawing/2014/main" id="{7B118489-EF7D-6746-91BD-6A04D453E499}"/>
              </a:ext>
            </a:extLst>
          </p:cNvPr>
          <p:cNvSpPr>
            <a:spLocks noChangeArrowheads="1"/>
          </p:cNvSpPr>
          <p:nvPr/>
        </p:nvSpPr>
        <p:spPr bwMode="auto">
          <a:xfrm>
            <a:off x="7340600" y="1485900"/>
            <a:ext cx="57387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u="sng">
                <a:solidFill>
                  <a:srgbClr val="0000FF"/>
                </a:solidFill>
              </a:rPr>
              <a:t> : Student.</a:t>
            </a:r>
            <a:endParaRPr lang="en-US" altLang="en-US" sz="1100">
              <a:solidFill>
                <a:srgbClr val="0000FF"/>
              </a:solidFill>
              <a:latin typeface="ZapfHumnst BT" pitchFamily="34" charset="0"/>
            </a:endParaRPr>
          </a:p>
        </p:txBody>
      </p:sp>
      <p:sp>
        <p:nvSpPr>
          <p:cNvPr id="373790" name="Rectangle 30">
            <a:extLst>
              <a:ext uri="{FF2B5EF4-FFF2-40B4-BE49-F238E27FC236}">
                <a16:creationId xmlns:a16="http://schemas.microsoft.com/office/drawing/2014/main" id="{E52B87BC-72C4-B447-8321-AF3630B69212}"/>
              </a:ext>
            </a:extLst>
          </p:cNvPr>
          <p:cNvSpPr>
            <a:spLocks noChangeArrowheads="1"/>
          </p:cNvSpPr>
          <p:nvPr/>
        </p:nvSpPr>
        <p:spPr bwMode="auto">
          <a:xfrm>
            <a:off x="7585075" y="5535613"/>
            <a:ext cx="84138" cy="17938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1" name="Rectangle 31">
            <a:extLst>
              <a:ext uri="{FF2B5EF4-FFF2-40B4-BE49-F238E27FC236}">
                <a16:creationId xmlns:a16="http://schemas.microsoft.com/office/drawing/2014/main" id="{A624C0EB-5C6E-8144-BE20-EF74353E24D4}"/>
              </a:ext>
            </a:extLst>
          </p:cNvPr>
          <p:cNvSpPr>
            <a:spLocks noChangeArrowheads="1"/>
          </p:cNvSpPr>
          <p:nvPr/>
        </p:nvSpPr>
        <p:spPr bwMode="auto">
          <a:xfrm>
            <a:off x="8140700" y="1457325"/>
            <a:ext cx="904875" cy="34925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ltLang="en-US">
              <a:solidFill>
                <a:srgbClr val="0000FF"/>
              </a:solidFill>
            </a:endParaRPr>
          </a:p>
        </p:txBody>
      </p:sp>
      <p:sp>
        <p:nvSpPr>
          <p:cNvPr id="373793" name="Rectangle 33">
            <a:extLst>
              <a:ext uri="{FF2B5EF4-FFF2-40B4-BE49-F238E27FC236}">
                <a16:creationId xmlns:a16="http://schemas.microsoft.com/office/drawing/2014/main" id="{9D82E1A3-3CC5-9347-B191-4A6D66E5AE4D}"/>
              </a:ext>
            </a:extLst>
          </p:cNvPr>
          <p:cNvSpPr>
            <a:spLocks noChangeArrowheads="1"/>
          </p:cNvSpPr>
          <p:nvPr/>
        </p:nvSpPr>
        <p:spPr bwMode="auto">
          <a:xfrm>
            <a:off x="8330269" y="1471613"/>
            <a:ext cx="520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Ibilling</a:t>
            </a:r>
          </a:p>
          <a:p>
            <a:pPr algn="ctr"/>
            <a:r>
              <a:rPr lang="en-US" altLang="en-US" sz="1100" u="sng">
                <a:solidFill>
                  <a:srgbClr val="0000FF"/>
                </a:solidFill>
              </a:rPr>
              <a:t>System</a:t>
            </a:r>
            <a:endParaRPr lang="en-US" altLang="en-US" sz="1100">
              <a:solidFill>
                <a:srgbClr val="0000FF"/>
              </a:solidFill>
              <a:latin typeface="ZapfHumnst BT" pitchFamily="34" charset="0"/>
            </a:endParaRPr>
          </a:p>
        </p:txBody>
      </p:sp>
      <p:sp>
        <p:nvSpPr>
          <p:cNvPr id="373794" name="Rectangle 34">
            <a:extLst>
              <a:ext uri="{FF2B5EF4-FFF2-40B4-BE49-F238E27FC236}">
                <a16:creationId xmlns:a16="http://schemas.microsoft.com/office/drawing/2014/main" id="{AF40DCAF-5323-AE40-8831-DA3ED7296F0B}"/>
              </a:ext>
            </a:extLst>
          </p:cNvPr>
          <p:cNvSpPr>
            <a:spLocks noChangeArrowheads="1"/>
          </p:cNvSpPr>
          <p:nvPr/>
        </p:nvSpPr>
        <p:spPr bwMode="auto">
          <a:xfrm>
            <a:off x="8547100" y="5913438"/>
            <a:ext cx="93663" cy="187325"/>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5" name="Rectangle 35">
            <a:extLst>
              <a:ext uri="{FF2B5EF4-FFF2-40B4-BE49-F238E27FC236}">
                <a16:creationId xmlns:a16="http://schemas.microsoft.com/office/drawing/2014/main" id="{E95F9FFE-E69E-7A41-8BCC-4266A0EF6EEF}"/>
              </a:ext>
            </a:extLst>
          </p:cNvPr>
          <p:cNvSpPr>
            <a:spLocks noChangeArrowheads="1"/>
          </p:cNvSpPr>
          <p:nvPr/>
        </p:nvSpPr>
        <p:spPr bwMode="auto">
          <a:xfrm>
            <a:off x="3805238" y="1457325"/>
            <a:ext cx="1376362"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797" name="Rectangle 37">
            <a:extLst>
              <a:ext uri="{FF2B5EF4-FFF2-40B4-BE49-F238E27FC236}">
                <a16:creationId xmlns:a16="http://schemas.microsoft.com/office/drawing/2014/main" id="{424198A6-CED4-3D4D-B141-44EF38F028EB}"/>
              </a:ext>
            </a:extLst>
          </p:cNvPr>
          <p:cNvSpPr>
            <a:spLocks noChangeArrowheads="1"/>
          </p:cNvSpPr>
          <p:nvPr/>
        </p:nvSpPr>
        <p:spPr bwMode="auto">
          <a:xfrm>
            <a:off x="3998083" y="1471613"/>
            <a:ext cx="9922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a:solidFill>
                  <a:srgbClr val="0000FF"/>
                </a:solidFill>
              </a:rPr>
              <a:t> : ICourseCatalog</a:t>
            </a:r>
          </a:p>
          <a:p>
            <a:pPr algn="ctr"/>
            <a:r>
              <a:rPr lang="en-US" altLang="en-US" sz="1100" u="sng">
                <a:solidFill>
                  <a:srgbClr val="0000FF"/>
                </a:solidFill>
              </a:rPr>
              <a:t>System</a:t>
            </a:r>
            <a:endParaRPr lang="en-US" altLang="en-US" sz="1100">
              <a:solidFill>
                <a:srgbClr val="0000FF"/>
              </a:solidFill>
              <a:latin typeface="ZapfHumnst BT" pitchFamily="34" charset="0"/>
            </a:endParaRPr>
          </a:p>
        </p:txBody>
      </p:sp>
      <p:sp>
        <p:nvSpPr>
          <p:cNvPr id="373798" name="Rectangle 38">
            <a:extLst>
              <a:ext uri="{FF2B5EF4-FFF2-40B4-BE49-F238E27FC236}">
                <a16:creationId xmlns:a16="http://schemas.microsoft.com/office/drawing/2014/main" id="{965AE234-DA59-5645-88CF-87EE3F5EE36D}"/>
              </a:ext>
            </a:extLst>
          </p:cNvPr>
          <p:cNvSpPr>
            <a:spLocks noChangeArrowheads="1"/>
          </p:cNvSpPr>
          <p:nvPr/>
        </p:nvSpPr>
        <p:spPr bwMode="auto">
          <a:xfrm>
            <a:off x="4446588" y="3171825"/>
            <a:ext cx="93662" cy="17938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99" name="Rectangle 39">
            <a:extLst>
              <a:ext uri="{FF2B5EF4-FFF2-40B4-BE49-F238E27FC236}">
                <a16:creationId xmlns:a16="http://schemas.microsoft.com/office/drawing/2014/main" id="{7F286894-C652-0648-8AD0-36FB0AEAC616}"/>
              </a:ext>
            </a:extLst>
          </p:cNvPr>
          <p:cNvSpPr>
            <a:spLocks noChangeArrowheads="1"/>
          </p:cNvSpPr>
          <p:nvPr/>
        </p:nvSpPr>
        <p:spPr bwMode="auto">
          <a:xfrm>
            <a:off x="2165350" y="1457325"/>
            <a:ext cx="1574800" cy="3492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801" name="Rectangle 41">
            <a:extLst>
              <a:ext uri="{FF2B5EF4-FFF2-40B4-BE49-F238E27FC236}">
                <a16:creationId xmlns:a16="http://schemas.microsoft.com/office/drawing/2014/main" id="{371DE298-A002-DD4C-B5F7-D1AE7B5F53D7}"/>
              </a:ext>
            </a:extLst>
          </p:cNvPr>
          <p:cNvSpPr>
            <a:spLocks noChangeArrowheads="1"/>
          </p:cNvSpPr>
          <p:nvPr/>
        </p:nvSpPr>
        <p:spPr bwMode="auto">
          <a:xfrm>
            <a:off x="2353630" y="1471613"/>
            <a:ext cx="1115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u="sng" dirty="0">
                <a:solidFill>
                  <a:srgbClr val="0000FF"/>
                </a:solidFill>
              </a:rPr>
              <a:t> : </a:t>
            </a:r>
            <a:r>
              <a:rPr lang="en-US" altLang="en-US" sz="1100" u="sng" dirty="0" err="1">
                <a:solidFill>
                  <a:srgbClr val="0000FF"/>
                </a:solidFill>
              </a:rPr>
              <a:t>CloseRegistration</a:t>
            </a:r>
            <a:endParaRPr lang="en-US" altLang="en-US" sz="1100" u="sng" dirty="0">
              <a:solidFill>
                <a:srgbClr val="0000FF"/>
              </a:solidFill>
            </a:endParaRPr>
          </a:p>
          <a:p>
            <a:pPr algn="ctr"/>
            <a:r>
              <a:rPr lang="en-US" altLang="en-US" sz="1100" u="sng" dirty="0">
                <a:solidFill>
                  <a:srgbClr val="0000FF"/>
                </a:solidFill>
              </a:rPr>
              <a:t>Controller</a:t>
            </a:r>
            <a:endParaRPr lang="en-US" altLang="en-US" sz="1100" dirty="0">
              <a:solidFill>
                <a:srgbClr val="0000FF"/>
              </a:solidFill>
              <a:latin typeface="ZapfHumnst BT" pitchFamily="34" charset="0"/>
            </a:endParaRPr>
          </a:p>
        </p:txBody>
      </p:sp>
      <p:sp>
        <p:nvSpPr>
          <p:cNvPr id="373802" name="Line 42">
            <a:extLst>
              <a:ext uri="{FF2B5EF4-FFF2-40B4-BE49-F238E27FC236}">
                <a16:creationId xmlns:a16="http://schemas.microsoft.com/office/drawing/2014/main" id="{3EAB9CBD-6231-3A4D-B31D-43B73F99316B}"/>
              </a:ext>
            </a:extLst>
          </p:cNvPr>
          <p:cNvSpPr>
            <a:spLocks noChangeShapeType="1"/>
          </p:cNvSpPr>
          <p:nvPr/>
        </p:nvSpPr>
        <p:spPr bwMode="auto">
          <a:xfrm>
            <a:off x="347663" y="1938338"/>
            <a:ext cx="0" cy="7461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3" name="Line 43">
            <a:extLst>
              <a:ext uri="{FF2B5EF4-FFF2-40B4-BE49-F238E27FC236}">
                <a16:creationId xmlns:a16="http://schemas.microsoft.com/office/drawing/2014/main" id="{9820B976-A3E7-EC4A-9121-026729405C7F}"/>
              </a:ext>
            </a:extLst>
          </p:cNvPr>
          <p:cNvSpPr>
            <a:spLocks noChangeShapeType="1"/>
          </p:cNvSpPr>
          <p:nvPr/>
        </p:nvSpPr>
        <p:spPr bwMode="auto">
          <a:xfrm>
            <a:off x="1271588" y="1938338"/>
            <a:ext cx="0" cy="3222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4" name="Line 44">
            <a:extLst>
              <a:ext uri="{FF2B5EF4-FFF2-40B4-BE49-F238E27FC236}">
                <a16:creationId xmlns:a16="http://schemas.microsoft.com/office/drawing/2014/main" id="{21897629-91E9-564D-9F51-1E684EB45205}"/>
              </a:ext>
            </a:extLst>
          </p:cNvPr>
          <p:cNvSpPr>
            <a:spLocks noChangeShapeType="1"/>
          </p:cNvSpPr>
          <p:nvPr/>
        </p:nvSpPr>
        <p:spPr bwMode="auto">
          <a:xfrm>
            <a:off x="5700713" y="1938338"/>
            <a:ext cx="0" cy="84455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5" name="Line 45">
            <a:extLst>
              <a:ext uri="{FF2B5EF4-FFF2-40B4-BE49-F238E27FC236}">
                <a16:creationId xmlns:a16="http://schemas.microsoft.com/office/drawing/2014/main" id="{8A3B668B-9826-3140-A737-BA17A2D8E10D}"/>
              </a:ext>
            </a:extLst>
          </p:cNvPr>
          <p:cNvSpPr>
            <a:spLocks noChangeShapeType="1"/>
          </p:cNvSpPr>
          <p:nvPr/>
        </p:nvSpPr>
        <p:spPr bwMode="auto">
          <a:xfrm>
            <a:off x="6657975" y="1938338"/>
            <a:ext cx="0" cy="127635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6" name="Line 46">
            <a:extLst>
              <a:ext uri="{FF2B5EF4-FFF2-40B4-BE49-F238E27FC236}">
                <a16:creationId xmlns:a16="http://schemas.microsoft.com/office/drawing/2014/main" id="{37F18B2C-E1F7-0E4B-BEF4-03A9C58FE230}"/>
              </a:ext>
            </a:extLst>
          </p:cNvPr>
          <p:cNvSpPr>
            <a:spLocks noChangeShapeType="1"/>
          </p:cNvSpPr>
          <p:nvPr/>
        </p:nvSpPr>
        <p:spPr bwMode="auto">
          <a:xfrm>
            <a:off x="7632700" y="1938338"/>
            <a:ext cx="0" cy="12747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7" name="Line 47">
            <a:extLst>
              <a:ext uri="{FF2B5EF4-FFF2-40B4-BE49-F238E27FC236}">
                <a16:creationId xmlns:a16="http://schemas.microsoft.com/office/drawing/2014/main" id="{7CBCFDF6-1112-4C4E-9D4C-48F7C92200A1}"/>
              </a:ext>
            </a:extLst>
          </p:cNvPr>
          <p:cNvSpPr>
            <a:spLocks noChangeShapeType="1"/>
          </p:cNvSpPr>
          <p:nvPr/>
        </p:nvSpPr>
        <p:spPr bwMode="auto">
          <a:xfrm>
            <a:off x="8594725" y="6103938"/>
            <a:ext cx="0" cy="677862"/>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09" name="Line 49">
            <a:extLst>
              <a:ext uri="{FF2B5EF4-FFF2-40B4-BE49-F238E27FC236}">
                <a16:creationId xmlns:a16="http://schemas.microsoft.com/office/drawing/2014/main" id="{867836D5-9FB1-0042-879B-9B73F721DA07}"/>
              </a:ext>
            </a:extLst>
          </p:cNvPr>
          <p:cNvSpPr>
            <a:spLocks noChangeShapeType="1"/>
          </p:cNvSpPr>
          <p:nvPr/>
        </p:nvSpPr>
        <p:spPr bwMode="auto">
          <a:xfrm>
            <a:off x="2947988" y="1938338"/>
            <a:ext cx="0" cy="5080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10" name="Rectangle 50">
            <a:extLst>
              <a:ext uri="{FF2B5EF4-FFF2-40B4-BE49-F238E27FC236}">
                <a16:creationId xmlns:a16="http://schemas.microsoft.com/office/drawing/2014/main" id="{09E64F39-51B4-424A-8A2E-4D76B0FFCEF8}"/>
              </a:ext>
            </a:extLst>
          </p:cNvPr>
          <p:cNvSpPr>
            <a:spLocks noChangeArrowheads="1"/>
          </p:cNvSpPr>
          <p:nvPr/>
        </p:nvSpPr>
        <p:spPr bwMode="auto">
          <a:xfrm>
            <a:off x="2900363" y="2446338"/>
            <a:ext cx="95250" cy="17938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11" name="Rectangle 51">
            <a:extLst>
              <a:ext uri="{FF2B5EF4-FFF2-40B4-BE49-F238E27FC236}">
                <a16:creationId xmlns:a16="http://schemas.microsoft.com/office/drawing/2014/main" id="{C44BC0E2-50D2-8442-B618-64BB8F6C502A}"/>
              </a:ext>
            </a:extLst>
          </p:cNvPr>
          <p:cNvSpPr>
            <a:spLocks noChangeArrowheads="1"/>
          </p:cNvSpPr>
          <p:nvPr/>
        </p:nvSpPr>
        <p:spPr bwMode="auto">
          <a:xfrm>
            <a:off x="2900363" y="2833688"/>
            <a:ext cx="95250" cy="3446462"/>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grpSp>
        <p:nvGrpSpPr>
          <p:cNvPr id="373908" name="Group 148">
            <a:extLst>
              <a:ext uri="{FF2B5EF4-FFF2-40B4-BE49-F238E27FC236}">
                <a16:creationId xmlns:a16="http://schemas.microsoft.com/office/drawing/2014/main" id="{3AF4512F-A72C-284A-8208-B7D09E100AFC}"/>
              </a:ext>
            </a:extLst>
          </p:cNvPr>
          <p:cNvGrpSpPr>
            <a:grpSpLocks/>
          </p:cNvGrpSpPr>
          <p:nvPr/>
        </p:nvGrpSpPr>
        <p:grpSpPr bwMode="auto">
          <a:xfrm>
            <a:off x="5116513" y="2786063"/>
            <a:ext cx="998537" cy="696912"/>
            <a:chOff x="3223" y="1563"/>
            <a:chExt cx="605" cy="439"/>
          </a:xfrm>
        </p:grpSpPr>
        <p:sp>
          <p:nvSpPr>
            <p:cNvPr id="373812" name="Freeform 52">
              <a:extLst>
                <a:ext uri="{FF2B5EF4-FFF2-40B4-BE49-F238E27FC236}">
                  <a16:creationId xmlns:a16="http://schemas.microsoft.com/office/drawing/2014/main" id="{38824A03-560C-3940-A389-FFD2F666BAF2}"/>
                </a:ext>
              </a:extLst>
            </p:cNvPr>
            <p:cNvSpPr>
              <a:spLocks/>
            </p:cNvSpPr>
            <p:nvPr/>
          </p:nvSpPr>
          <p:spPr bwMode="auto">
            <a:xfrm>
              <a:off x="3223" y="1563"/>
              <a:ext cx="605" cy="415"/>
            </a:xfrm>
            <a:custGeom>
              <a:avLst/>
              <a:gdLst>
                <a:gd name="T0" fmla="*/ 0 w 605"/>
                <a:gd name="T1" fmla="*/ 0 h 415"/>
                <a:gd name="T2" fmla="*/ 534 w 605"/>
                <a:gd name="T3" fmla="*/ 0 h 415"/>
                <a:gd name="T4" fmla="*/ 605 w 605"/>
                <a:gd name="T5" fmla="*/ 71 h 415"/>
                <a:gd name="T6" fmla="*/ 605 w 605"/>
                <a:gd name="T7" fmla="*/ 415 h 415"/>
                <a:gd name="T8" fmla="*/ 0 w 605"/>
                <a:gd name="T9" fmla="*/ 415 h 415"/>
                <a:gd name="T10" fmla="*/ 0 w 605"/>
                <a:gd name="T11" fmla="*/ 0 h 415"/>
              </a:gdLst>
              <a:ahLst/>
              <a:cxnLst>
                <a:cxn ang="0">
                  <a:pos x="T0" y="T1"/>
                </a:cxn>
                <a:cxn ang="0">
                  <a:pos x="T2" y="T3"/>
                </a:cxn>
                <a:cxn ang="0">
                  <a:pos x="T4" y="T5"/>
                </a:cxn>
                <a:cxn ang="0">
                  <a:pos x="T6" y="T7"/>
                </a:cxn>
                <a:cxn ang="0">
                  <a:pos x="T8" y="T9"/>
                </a:cxn>
                <a:cxn ang="0">
                  <a:pos x="T10" y="T11"/>
                </a:cxn>
              </a:cxnLst>
              <a:rect l="0" t="0" r="r" b="b"/>
              <a:pathLst>
                <a:path w="605" h="415">
                  <a:moveTo>
                    <a:pt x="0" y="0"/>
                  </a:moveTo>
                  <a:lnTo>
                    <a:pt x="534" y="0"/>
                  </a:lnTo>
                  <a:lnTo>
                    <a:pt x="605" y="71"/>
                  </a:lnTo>
                  <a:lnTo>
                    <a:pt x="605" y="415"/>
                  </a:lnTo>
                  <a:lnTo>
                    <a:pt x="0" y="415"/>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3" name="Freeform 53">
              <a:extLst>
                <a:ext uri="{FF2B5EF4-FFF2-40B4-BE49-F238E27FC236}">
                  <a16:creationId xmlns:a16="http://schemas.microsoft.com/office/drawing/2014/main" id="{CF4256D0-965B-D74F-A01D-790AD78144A9}"/>
                </a:ext>
              </a:extLst>
            </p:cNvPr>
            <p:cNvSpPr>
              <a:spLocks/>
            </p:cNvSpPr>
            <p:nvPr/>
          </p:nvSpPr>
          <p:spPr bwMode="auto">
            <a:xfrm>
              <a:off x="3223" y="1563"/>
              <a:ext cx="605" cy="415"/>
            </a:xfrm>
            <a:custGeom>
              <a:avLst/>
              <a:gdLst>
                <a:gd name="T0" fmla="*/ 0 w 102"/>
                <a:gd name="T1" fmla="*/ 0 h 70"/>
                <a:gd name="T2" fmla="*/ 90 w 102"/>
                <a:gd name="T3" fmla="*/ 0 h 70"/>
                <a:gd name="T4" fmla="*/ 102 w 102"/>
                <a:gd name="T5" fmla="*/ 12 h 70"/>
                <a:gd name="T6" fmla="*/ 102 w 102"/>
                <a:gd name="T7" fmla="*/ 70 h 70"/>
                <a:gd name="T8" fmla="*/ 0 w 102"/>
                <a:gd name="T9" fmla="*/ 70 h 70"/>
                <a:gd name="T10" fmla="*/ 0 w 102"/>
                <a:gd name="T11" fmla="*/ 0 h 70"/>
              </a:gdLst>
              <a:ahLst/>
              <a:cxnLst>
                <a:cxn ang="0">
                  <a:pos x="T0" y="T1"/>
                </a:cxn>
                <a:cxn ang="0">
                  <a:pos x="T2" y="T3"/>
                </a:cxn>
                <a:cxn ang="0">
                  <a:pos x="T4" y="T5"/>
                </a:cxn>
                <a:cxn ang="0">
                  <a:pos x="T6" y="T7"/>
                </a:cxn>
                <a:cxn ang="0">
                  <a:pos x="T8" y="T9"/>
                </a:cxn>
                <a:cxn ang="0">
                  <a:pos x="T10" y="T11"/>
                </a:cxn>
              </a:cxnLst>
              <a:rect l="0" t="0" r="r" b="b"/>
              <a:pathLst>
                <a:path w="102" h="70">
                  <a:moveTo>
                    <a:pt x="0" y="0"/>
                  </a:moveTo>
                  <a:lnTo>
                    <a:pt x="90" y="0"/>
                  </a:lnTo>
                  <a:lnTo>
                    <a:pt x="102" y="12"/>
                  </a:lnTo>
                  <a:lnTo>
                    <a:pt x="102" y="70"/>
                  </a:lnTo>
                  <a:lnTo>
                    <a:pt x="0" y="70"/>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4" name="Freeform 54">
              <a:extLst>
                <a:ext uri="{FF2B5EF4-FFF2-40B4-BE49-F238E27FC236}">
                  <a16:creationId xmlns:a16="http://schemas.microsoft.com/office/drawing/2014/main" id="{B8A74632-6B3E-9E45-A553-A9975BC08EEF}"/>
                </a:ext>
              </a:extLst>
            </p:cNvPr>
            <p:cNvSpPr>
              <a:spLocks/>
            </p:cNvSpPr>
            <p:nvPr/>
          </p:nvSpPr>
          <p:spPr bwMode="auto">
            <a:xfrm>
              <a:off x="3757" y="1563"/>
              <a:ext cx="71" cy="71"/>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15" name="Rectangle 55">
              <a:extLst>
                <a:ext uri="{FF2B5EF4-FFF2-40B4-BE49-F238E27FC236}">
                  <a16:creationId xmlns:a16="http://schemas.microsoft.com/office/drawing/2014/main" id="{654A7DA1-DDF3-6A49-80F9-59D9EA07E312}"/>
                </a:ext>
              </a:extLst>
            </p:cNvPr>
            <p:cNvSpPr>
              <a:spLocks noChangeArrowheads="1"/>
            </p:cNvSpPr>
            <p:nvPr/>
          </p:nvSpPr>
          <p:spPr bwMode="auto">
            <a:xfrm>
              <a:off x="3246" y="1575"/>
              <a:ext cx="544" cy="42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rPr>
                <a:t>Close registration for each course offering</a:t>
              </a:r>
              <a:endParaRPr lang="en-US" altLang="en-US" sz="1100" dirty="0">
                <a:solidFill>
                  <a:srgbClr val="0000FF"/>
                </a:solidFill>
                <a:latin typeface="ZapfHumnst BT" pitchFamily="34" charset="0"/>
              </a:endParaRPr>
            </a:p>
          </p:txBody>
        </p:sp>
      </p:grpSp>
      <p:grpSp>
        <p:nvGrpSpPr>
          <p:cNvPr id="373904" name="Group 144">
            <a:extLst>
              <a:ext uri="{FF2B5EF4-FFF2-40B4-BE49-F238E27FC236}">
                <a16:creationId xmlns:a16="http://schemas.microsoft.com/office/drawing/2014/main" id="{948D64D0-4B47-2541-9D10-60BD7B510871}"/>
              </a:ext>
            </a:extLst>
          </p:cNvPr>
          <p:cNvGrpSpPr>
            <a:grpSpLocks/>
          </p:cNvGrpSpPr>
          <p:nvPr/>
        </p:nvGrpSpPr>
        <p:grpSpPr bwMode="auto">
          <a:xfrm>
            <a:off x="3513138" y="2173288"/>
            <a:ext cx="1622425" cy="533400"/>
            <a:chOff x="2117" y="1225"/>
            <a:chExt cx="1022" cy="336"/>
          </a:xfrm>
        </p:grpSpPr>
        <p:sp>
          <p:nvSpPr>
            <p:cNvPr id="373820" name="Freeform 60">
              <a:extLst>
                <a:ext uri="{FF2B5EF4-FFF2-40B4-BE49-F238E27FC236}">
                  <a16:creationId xmlns:a16="http://schemas.microsoft.com/office/drawing/2014/main" id="{8244B4C9-94DB-9F49-B8C2-AF0497DA1F81}"/>
                </a:ext>
              </a:extLst>
            </p:cNvPr>
            <p:cNvSpPr>
              <a:spLocks/>
            </p:cNvSpPr>
            <p:nvPr/>
          </p:nvSpPr>
          <p:spPr bwMode="auto">
            <a:xfrm>
              <a:off x="2117" y="1225"/>
              <a:ext cx="1022" cy="336"/>
            </a:xfrm>
            <a:custGeom>
              <a:avLst/>
              <a:gdLst>
                <a:gd name="T0" fmla="*/ 0 w 156"/>
                <a:gd name="T1" fmla="*/ 0 h 62"/>
                <a:gd name="T2" fmla="*/ 144 w 156"/>
                <a:gd name="T3" fmla="*/ 0 h 62"/>
                <a:gd name="T4" fmla="*/ 156 w 156"/>
                <a:gd name="T5" fmla="*/ 11 h 62"/>
                <a:gd name="T6" fmla="*/ 156 w 156"/>
                <a:gd name="T7" fmla="*/ 62 h 62"/>
                <a:gd name="T8" fmla="*/ 0 w 156"/>
                <a:gd name="T9" fmla="*/ 62 h 62"/>
                <a:gd name="T10" fmla="*/ 0 w 156"/>
                <a:gd name="T11" fmla="*/ 0 h 62"/>
              </a:gdLst>
              <a:ahLst/>
              <a:cxnLst>
                <a:cxn ang="0">
                  <a:pos x="T0" y="T1"/>
                </a:cxn>
                <a:cxn ang="0">
                  <a:pos x="T2" y="T3"/>
                </a:cxn>
                <a:cxn ang="0">
                  <a:pos x="T4" y="T5"/>
                </a:cxn>
                <a:cxn ang="0">
                  <a:pos x="T6" y="T7"/>
                </a:cxn>
                <a:cxn ang="0">
                  <a:pos x="T8" y="T9"/>
                </a:cxn>
                <a:cxn ang="0">
                  <a:pos x="T10" y="T11"/>
                </a:cxn>
              </a:cxnLst>
              <a:rect l="0" t="0" r="r" b="b"/>
              <a:pathLst>
                <a:path w="156" h="62">
                  <a:moveTo>
                    <a:pt x="0" y="0"/>
                  </a:moveTo>
                  <a:lnTo>
                    <a:pt x="144" y="0"/>
                  </a:lnTo>
                  <a:lnTo>
                    <a:pt x="156" y="11"/>
                  </a:lnTo>
                  <a:lnTo>
                    <a:pt x="156" y="62"/>
                  </a:lnTo>
                  <a:lnTo>
                    <a:pt x="0" y="62"/>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1" name="Freeform 61">
              <a:extLst>
                <a:ext uri="{FF2B5EF4-FFF2-40B4-BE49-F238E27FC236}">
                  <a16:creationId xmlns:a16="http://schemas.microsoft.com/office/drawing/2014/main" id="{0987C7A2-7081-174B-A827-704A3FE910DF}"/>
                </a:ext>
              </a:extLst>
            </p:cNvPr>
            <p:cNvSpPr>
              <a:spLocks/>
            </p:cNvSpPr>
            <p:nvPr/>
          </p:nvSpPr>
          <p:spPr bwMode="auto">
            <a:xfrm>
              <a:off x="3068" y="1225"/>
              <a:ext cx="71" cy="6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2" name="Rectangle 62">
              <a:extLst>
                <a:ext uri="{FF2B5EF4-FFF2-40B4-BE49-F238E27FC236}">
                  <a16:creationId xmlns:a16="http://schemas.microsoft.com/office/drawing/2014/main" id="{9A81C438-8785-3348-8429-E5D2EF0FBBC9}"/>
                </a:ext>
              </a:extLst>
            </p:cNvPr>
            <p:cNvSpPr>
              <a:spLocks noChangeArrowheads="1"/>
            </p:cNvSpPr>
            <p:nvPr/>
          </p:nvSpPr>
          <p:spPr bwMode="auto">
            <a:xfrm>
              <a:off x="2143" y="1237"/>
              <a:ext cx="968" cy="32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rPr>
                <a:t>Retrieve a list of course offerings for the current semester</a:t>
              </a:r>
              <a:endParaRPr lang="en-US" altLang="en-US" sz="1100" dirty="0">
                <a:solidFill>
                  <a:srgbClr val="0000FF"/>
                </a:solidFill>
                <a:latin typeface="ZapfHumnst BT" pitchFamily="34" charset="0"/>
              </a:endParaRPr>
            </a:p>
          </p:txBody>
        </p:sp>
      </p:grpSp>
      <p:grpSp>
        <p:nvGrpSpPr>
          <p:cNvPr id="373909" name="Group 149">
            <a:extLst>
              <a:ext uri="{FF2B5EF4-FFF2-40B4-BE49-F238E27FC236}">
                <a16:creationId xmlns:a16="http://schemas.microsoft.com/office/drawing/2014/main" id="{E48F324C-4706-3540-AE59-23A84AD86200}"/>
              </a:ext>
            </a:extLst>
          </p:cNvPr>
          <p:cNvGrpSpPr>
            <a:grpSpLocks/>
          </p:cNvGrpSpPr>
          <p:nvPr/>
        </p:nvGrpSpPr>
        <p:grpSpPr bwMode="auto">
          <a:xfrm>
            <a:off x="6275388" y="3219450"/>
            <a:ext cx="1985962" cy="762000"/>
            <a:chOff x="3953" y="1836"/>
            <a:chExt cx="1251" cy="480"/>
          </a:xfrm>
        </p:grpSpPr>
        <p:sp>
          <p:nvSpPr>
            <p:cNvPr id="373826" name="Freeform 66">
              <a:extLst>
                <a:ext uri="{FF2B5EF4-FFF2-40B4-BE49-F238E27FC236}">
                  <a16:creationId xmlns:a16="http://schemas.microsoft.com/office/drawing/2014/main" id="{AB0C9981-5B90-C248-BE36-6FDDB7F222CB}"/>
                </a:ext>
              </a:extLst>
            </p:cNvPr>
            <p:cNvSpPr>
              <a:spLocks/>
            </p:cNvSpPr>
            <p:nvPr/>
          </p:nvSpPr>
          <p:spPr bwMode="auto">
            <a:xfrm>
              <a:off x="3953" y="1836"/>
              <a:ext cx="1251" cy="480"/>
            </a:xfrm>
            <a:custGeom>
              <a:avLst/>
              <a:gdLst>
                <a:gd name="T0" fmla="*/ 0 w 204"/>
                <a:gd name="T1" fmla="*/ 0 h 81"/>
                <a:gd name="T2" fmla="*/ 192 w 204"/>
                <a:gd name="T3" fmla="*/ 0 h 81"/>
                <a:gd name="T4" fmla="*/ 204 w 204"/>
                <a:gd name="T5" fmla="*/ 11 h 81"/>
                <a:gd name="T6" fmla="*/ 204 w 204"/>
                <a:gd name="T7" fmla="*/ 81 h 81"/>
                <a:gd name="T8" fmla="*/ 0 w 204"/>
                <a:gd name="T9" fmla="*/ 81 h 81"/>
                <a:gd name="T10" fmla="*/ 0 w 204"/>
                <a:gd name="T11" fmla="*/ 0 h 81"/>
              </a:gdLst>
              <a:ahLst/>
              <a:cxnLst>
                <a:cxn ang="0">
                  <a:pos x="T0" y="T1"/>
                </a:cxn>
                <a:cxn ang="0">
                  <a:pos x="T2" y="T3"/>
                </a:cxn>
                <a:cxn ang="0">
                  <a:pos x="T4" y="T5"/>
                </a:cxn>
                <a:cxn ang="0">
                  <a:pos x="T6" y="T7"/>
                </a:cxn>
                <a:cxn ang="0">
                  <a:pos x="T8" y="T9"/>
                </a:cxn>
                <a:cxn ang="0">
                  <a:pos x="T10" y="T11"/>
                </a:cxn>
              </a:cxnLst>
              <a:rect l="0" t="0" r="r" b="b"/>
              <a:pathLst>
                <a:path w="204" h="81">
                  <a:moveTo>
                    <a:pt x="0" y="0"/>
                  </a:moveTo>
                  <a:lnTo>
                    <a:pt x="192" y="0"/>
                  </a:lnTo>
                  <a:lnTo>
                    <a:pt x="204" y="11"/>
                  </a:lnTo>
                  <a:lnTo>
                    <a:pt x="204" y="81"/>
                  </a:lnTo>
                  <a:lnTo>
                    <a:pt x="0" y="81"/>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7" name="Freeform 67">
              <a:extLst>
                <a:ext uri="{FF2B5EF4-FFF2-40B4-BE49-F238E27FC236}">
                  <a16:creationId xmlns:a16="http://schemas.microsoft.com/office/drawing/2014/main" id="{1BC6E6A0-AFC3-D44A-821C-FB0089DC5893}"/>
                </a:ext>
              </a:extLst>
            </p:cNvPr>
            <p:cNvSpPr>
              <a:spLocks/>
            </p:cNvSpPr>
            <p:nvPr/>
          </p:nvSpPr>
          <p:spPr bwMode="auto">
            <a:xfrm>
              <a:off x="5125" y="1836"/>
              <a:ext cx="71" cy="6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28" name="Rectangle 68">
              <a:extLst>
                <a:ext uri="{FF2B5EF4-FFF2-40B4-BE49-F238E27FC236}">
                  <a16:creationId xmlns:a16="http://schemas.microsoft.com/office/drawing/2014/main" id="{858C9477-F7D8-B94E-8760-F372FFBF543F}"/>
                </a:ext>
              </a:extLst>
            </p:cNvPr>
            <p:cNvSpPr>
              <a:spLocks noChangeArrowheads="1"/>
            </p:cNvSpPr>
            <p:nvPr/>
          </p:nvSpPr>
          <p:spPr bwMode="auto">
            <a:xfrm>
              <a:off x="3977" y="1848"/>
              <a:ext cx="98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If the maximum number of </a:t>
              </a:r>
              <a:endParaRPr lang="en-US" altLang="en-US" sz="1100">
                <a:solidFill>
                  <a:srgbClr val="0000FF"/>
                </a:solidFill>
                <a:latin typeface="ZapfHumnst BT" pitchFamily="34" charset="0"/>
              </a:endParaRPr>
            </a:p>
          </p:txBody>
        </p:sp>
        <p:sp>
          <p:nvSpPr>
            <p:cNvPr id="373829" name="Rectangle 69">
              <a:extLst>
                <a:ext uri="{FF2B5EF4-FFF2-40B4-BE49-F238E27FC236}">
                  <a16:creationId xmlns:a16="http://schemas.microsoft.com/office/drawing/2014/main" id="{649F99FF-178F-0F48-B4DF-2D91EF82AFBD}"/>
                </a:ext>
              </a:extLst>
            </p:cNvPr>
            <p:cNvSpPr>
              <a:spLocks noChangeArrowheads="1"/>
            </p:cNvSpPr>
            <p:nvPr/>
          </p:nvSpPr>
          <p:spPr bwMode="auto">
            <a:xfrm>
              <a:off x="3977" y="1943"/>
              <a:ext cx="108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selected primary courses have </a:t>
              </a:r>
              <a:endParaRPr lang="en-US" altLang="en-US" sz="1100">
                <a:solidFill>
                  <a:srgbClr val="0000FF"/>
                </a:solidFill>
                <a:latin typeface="ZapfHumnst BT" pitchFamily="34" charset="0"/>
              </a:endParaRPr>
            </a:p>
          </p:txBody>
        </p:sp>
        <p:sp>
          <p:nvSpPr>
            <p:cNvPr id="373830" name="Rectangle 70">
              <a:extLst>
                <a:ext uri="{FF2B5EF4-FFF2-40B4-BE49-F238E27FC236}">
                  <a16:creationId xmlns:a16="http://schemas.microsoft.com/office/drawing/2014/main" id="{5CDC78DD-971B-9E48-ADF0-90C465AA2C58}"/>
                </a:ext>
              </a:extLst>
            </p:cNvPr>
            <p:cNvSpPr>
              <a:spLocks noChangeArrowheads="1"/>
            </p:cNvSpPr>
            <p:nvPr/>
          </p:nvSpPr>
          <p:spPr bwMode="auto">
            <a:xfrm>
              <a:off x="3977" y="2038"/>
              <a:ext cx="97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not been committed, select </a:t>
              </a:r>
              <a:endParaRPr lang="en-US" altLang="en-US" sz="1100">
                <a:solidFill>
                  <a:srgbClr val="0000FF"/>
                </a:solidFill>
                <a:latin typeface="ZapfHumnst BT" pitchFamily="34" charset="0"/>
              </a:endParaRPr>
            </a:p>
          </p:txBody>
        </p:sp>
        <p:sp>
          <p:nvSpPr>
            <p:cNvPr id="373831" name="Rectangle 71">
              <a:extLst>
                <a:ext uri="{FF2B5EF4-FFF2-40B4-BE49-F238E27FC236}">
                  <a16:creationId xmlns:a16="http://schemas.microsoft.com/office/drawing/2014/main" id="{3864EBC2-95BE-5B44-8170-223343821AE9}"/>
                </a:ext>
              </a:extLst>
            </p:cNvPr>
            <p:cNvSpPr>
              <a:spLocks noChangeArrowheads="1"/>
            </p:cNvSpPr>
            <p:nvPr/>
          </p:nvSpPr>
          <p:spPr bwMode="auto">
            <a:xfrm>
              <a:off x="3977" y="2132"/>
              <a:ext cx="95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alternate course offerings).</a:t>
              </a:r>
              <a:endParaRPr lang="en-US" altLang="en-US" sz="1100">
                <a:solidFill>
                  <a:srgbClr val="0000FF"/>
                </a:solidFill>
                <a:latin typeface="ZapfHumnst BT" pitchFamily="34" charset="0"/>
              </a:endParaRPr>
            </a:p>
          </p:txBody>
        </p:sp>
      </p:grpSp>
      <p:grpSp>
        <p:nvGrpSpPr>
          <p:cNvPr id="373910" name="Group 150">
            <a:extLst>
              <a:ext uri="{FF2B5EF4-FFF2-40B4-BE49-F238E27FC236}">
                <a16:creationId xmlns:a16="http://schemas.microsoft.com/office/drawing/2014/main" id="{479A11AC-34A0-2747-9C07-DED76602AD7F}"/>
              </a:ext>
            </a:extLst>
          </p:cNvPr>
          <p:cNvGrpSpPr>
            <a:grpSpLocks/>
          </p:cNvGrpSpPr>
          <p:nvPr/>
        </p:nvGrpSpPr>
        <p:grpSpPr bwMode="auto">
          <a:xfrm>
            <a:off x="5822950" y="4597400"/>
            <a:ext cx="2709863" cy="681038"/>
            <a:chOff x="3916" y="2720"/>
            <a:chExt cx="1707" cy="429"/>
          </a:xfrm>
        </p:grpSpPr>
        <p:sp>
          <p:nvSpPr>
            <p:cNvPr id="373833" name="Freeform 73">
              <a:extLst>
                <a:ext uri="{FF2B5EF4-FFF2-40B4-BE49-F238E27FC236}">
                  <a16:creationId xmlns:a16="http://schemas.microsoft.com/office/drawing/2014/main" id="{30C12A5B-B7CA-3A49-9EAF-4D42DCA1424C}"/>
                </a:ext>
              </a:extLst>
            </p:cNvPr>
            <p:cNvSpPr>
              <a:spLocks/>
            </p:cNvSpPr>
            <p:nvPr/>
          </p:nvSpPr>
          <p:spPr bwMode="auto">
            <a:xfrm>
              <a:off x="3916" y="2720"/>
              <a:ext cx="1707" cy="429"/>
            </a:xfrm>
            <a:custGeom>
              <a:avLst/>
              <a:gdLst>
                <a:gd name="T0" fmla="*/ 0 w 270"/>
                <a:gd name="T1" fmla="*/ 0 h 79"/>
                <a:gd name="T2" fmla="*/ 259 w 270"/>
                <a:gd name="T3" fmla="*/ 0 h 79"/>
                <a:gd name="T4" fmla="*/ 270 w 270"/>
                <a:gd name="T5" fmla="*/ 12 h 79"/>
                <a:gd name="T6" fmla="*/ 270 w 270"/>
                <a:gd name="T7" fmla="*/ 79 h 79"/>
                <a:gd name="T8" fmla="*/ 0 w 270"/>
                <a:gd name="T9" fmla="*/ 79 h 79"/>
                <a:gd name="T10" fmla="*/ 0 w 270"/>
                <a:gd name="T11" fmla="*/ 0 h 79"/>
              </a:gdLst>
              <a:ahLst/>
              <a:cxnLst>
                <a:cxn ang="0">
                  <a:pos x="T0" y="T1"/>
                </a:cxn>
                <a:cxn ang="0">
                  <a:pos x="T2" y="T3"/>
                </a:cxn>
                <a:cxn ang="0">
                  <a:pos x="T4" y="T5"/>
                </a:cxn>
                <a:cxn ang="0">
                  <a:pos x="T6" y="T7"/>
                </a:cxn>
                <a:cxn ang="0">
                  <a:pos x="T8" y="T9"/>
                </a:cxn>
                <a:cxn ang="0">
                  <a:pos x="T10" y="T11"/>
                </a:cxn>
              </a:cxnLst>
              <a:rect l="0" t="0" r="r" b="b"/>
              <a:pathLst>
                <a:path w="270" h="79">
                  <a:moveTo>
                    <a:pt x="0" y="0"/>
                  </a:moveTo>
                  <a:lnTo>
                    <a:pt x="259" y="0"/>
                  </a:lnTo>
                  <a:lnTo>
                    <a:pt x="270" y="12"/>
                  </a:lnTo>
                  <a:lnTo>
                    <a:pt x="270" y="79"/>
                  </a:lnTo>
                  <a:lnTo>
                    <a:pt x="0" y="79"/>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34" name="Freeform 74">
              <a:extLst>
                <a:ext uri="{FF2B5EF4-FFF2-40B4-BE49-F238E27FC236}">
                  <a16:creationId xmlns:a16="http://schemas.microsoft.com/office/drawing/2014/main" id="{A8FCB9CE-E5CE-3248-B108-A022B5BD2F6B}"/>
                </a:ext>
              </a:extLst>
            </p:cNvPr>
            <p:cNvSpPr>
              <a:spLocks/>
            </p:cNvSpPr>
            <p:nvPr/>
          </p:nvSpPr>
          <p:spPr bwMode="auto">
            <a:xfrm>
              <a:off x="5557" y="2720"/>
              <a:ext cx="66" cy="71"/>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35" name="Rectangle 75">
              <a:extLst>
                <a:ext uri="{FF2B5EF4-FFF2-40B4-BE49-F238E27FC236}">
                  <a16:creationId xmlns:a16="http://schemas.microsoft.com/office/drawing/2014/main" id="{891046FB-9149-4147-B05D-EDFF17E0AA3D}"/>
                </a:ext>
              </a:extLst>
            </p:cNvPr>
            <p:cNvSpPr>
              <a:spLocks noChangeArrowheads="1"/>
            </p:cNvSpPr>
            <p:nvPr/>
          </p:nvSpPr>
          <p:spPr bwMode="auto">
            <a:xfrm>
              <a:off x="3955" y="2732"/>
              <a:ext cx="1306"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Currently assuming tuition based on </a:t>
              </a:r>
              <a:endParaRPr lang="en-US" altLang="en-US" sz="1100">
                <a:solidFill>
                  <a:srgbClr val="0000FF"/>
                </a:solidFill>
                <a:latin typeface="ZapfHumnst BT" pitchFamily="34" charset="0"/>
              </a:endParaRPr>
            </a:p>
          </p:txBody>
        </p:sp>
        <p:sp>
          <p:nvSpPr>
            <p:cNvPr id="373836" name="Rectangle 76">
              <a:extLst>
                <a:ext uri="{FF2B5EF4-FFF2-40B4-BE49-F238E27FC236}">
                  <a16:creationId xmlns:a16="http://schemas.microsoft.com/office/drawing/2014/main" id="{0ABEFD8E-32B3-3C44-984F-31938222C972}"/>
                </a:ext>
              </a:extLst>
            </p:cNvPr>
            <p:cNvSpPr>
              <a:spLocks noChangeArrowheads="1"/>
            </p:cNvSpPr>
            <p:nvPr/>
          </p:nvSpPr>
          <p:spPr bwMode="auto">
            <a:xfrm>
              <a:off x="3955" y="2827"/>
              <a:ext cx="135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number of offerings taken and certain </a:t>
              </a:r>
              <a:endParaRPr lang="en-US" altLang="en-US" sz="1100">
                <a:solidFill>
                  <a:srgbClr val="0000FF"/>
                </a:solidFill>
                <a:latin typeface="ZapfHumnst BT" pitchFamily="34" charset="0"/>
              </a:endParaRPr>
            </a:p>
          </p:txBody>
        </p:sp>
        <p:sp>
          <p:nvSpPr>
            <p:cNvPr id="373837" name="Rectangle 77">
              <a:extLst>
                <a:ext uri="{FF2B5EF4-FFF2-40B4-BE49-F238E27FC236}">
                  <a16:creationId xmlns:a16="http://schemas.microsoft.com/office/drawing/2014/main" id="{DEC4978A-211B-3A46-AEC1-D3B2C7CD4580}"/>
                </a:ext>
              </a:extLst>
            </p:cNvPr>
            <p:cNvSpPr>
              <a:spLocks noChangeArrowheads="1"/>
            </p:cNvSpPr>
            <p:nvPr/>
          </p:nvSpPr>
          <p:spPr bwMode="auto">
            <a:xfrm>
              <a:off x="3955" y="2922"/>
              <a:ext cx="1551"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attributes of students.  If different offerings </a:t>
              </a:r>
              <a:endParaRPr lang="en-US" altLang="en-US" sz="1100">
                <a:solidFill>
                  <a:srgbClr val="0000FF"/>
                </a:solidFill>
                <a:latin typeface="ZapfHumnst BT" pitchFamily="34" charset="0"/>
              </a:endParaRPr>
            </a:p>
          </p:txBody>
        </p:sp>
        <p:sp>
          <p:nvSpPr>
            <p:cNvPr id="373838" name="Rectangle 78">
              <a:extLst>
                <a:ext uri="{FF2B5EF4-FFF2-40B4-BE49-F238E27FC236}">
                  <a16:creationId xmlns:a16="http://schemas.microsoft.com/office/drawing/2014/main" id="{B0497586-69D1-4C41-B7D1-4D520BB160BB}"/>
                </a:ext>
              </a:extLst>
            </p:cNvPr>
            <p:cNvSpPr>
              <a:spLocks noChangeArrowheads="1"/>
            </p:cNvSpPr>
            <p:nvPr/>
          </p:nvSpPr>
          <p:spPr bwMode="auto">
            <a:xfrm>
              <a:off x="3955" y="3016"/>
              <a:ext cx="1559"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get different prices this will change slightly.</a:t>
              </a:r>
              <a:endParaRPr lang="en-US" altLang="en-US" sz="1100">
                <a:solidFill>
                  <a:srgbClr val="0000FF"/>
                </a:solidFill>
                <a:latin typeface="ZapfHumnst BT" pitchFamily="34" charset="0"/>
              </a:endParaRPr>
            </a:p>
          </p:txBody>
        </p:sp>
      </p:grpSp>
      <p:grpSp>
        <p:nvGrpSpPr>
          <p:cNvPr id="373905" name="Group 145">
            <a:extLst>
              <a:ext uri="{FF2B5EF4-FFF2-40B4-BE49-F238E27FC236}">
                <a16:creationId xmlns:a16="http://schemas.microsoft.com/office/drawing/2014/main" id="{3EB008FC-C77A-6343-9008-DDBF3CA558A5}"/>
              </a:ext>
            </a:extLst>
          </p:cNvPr>
          <p:cNvGrpSpPr>
            <a:grpSpLocks/>
          </p:cNvGrpSpPr>
          <p:nvPr/>
        </p:nvGrpSpPr>
        <p:grpSpPr bwMode="auto">
          <a:xfrm>
            <a:off x="1524000" y="3238500"/>
            <a:ext cx="1244600" cy="1158875"/>
            <a:chOff x="936" y="1800"/>
            <a:chExt cx="784" cy="730"/>
          </a:xfrm>
        </p:grpSpPr>
        <p:sp>
          <p:nvSpPr>
            <p:cNvPr id="373839" name="Freeform 79">
              <a:extLst>
                <a:ext uri="{FF2B5EF4-FFF2-40B4-BE49-F238E27FC236}">
                  <a16:creationId xmlns:a16="http://schemas.microsoft.com/office/drawing/2014/main" id="{09B89367-095C-254E-B819-DBB9E80E3682}"/>
                </a:ext>
              </a:extLst>
            </p:cNvPr>
            <p:cNvSpPr>
              <a:spLocks/>
            </p:cNvSpPr>
            <p:nvPr/>
          </p:nvSpPr>
          <p:spPr bwMode="auto">
            <a:xfrm>
              <a:off x="936" y="1800"/>
              <a:ext cx="784" cy="730"/>
            </a:xfrm>
            <a:custGeom>
              <a:avLst/>
              <a:gdLst>
                <a:gd name="T0" fmla="*/ 0 w 784"/>
                <a:gd name="T1" fmla="*/ 0 h 730"/>
                <a:gd name="T2" fmla="*/ 713 w 784"/>
                <a:gd name="T3" fmla="*/ 0 h 730"/>
                <a:gd name="T4" fmla="*/ 784 w 784"/>
                <a:gd name="T5" fmla="*/ 71 h 730"/>
                <a:gd name="T6" fmla="*/ 784 w 784"/>
                <a:gd name="T7" fmla="*/ 730 h 730"/>
                <a:gd name="T8" fmla="*/ 0 w 784"/>
                <a:gd name="T9" fmla="*/ 730 h 730"/>
                <a:gd name="T10" fmla="*/ 0 w 784"/>
                <a:gd name="T11" fmla="*/ 0 h 730"/>
              </a:gdLst>
              <a:ahLst/>
              <a:cxnLst>
                <a:cxn ang="0">
                  <a:pos x="T0" y="T1"/>
                </a:cxn>
                <a:cxn ang="0">
                  <a:pos x="T2" y="T3"/>
                </a:cxn>
                <a:cxn ang="0">
                  <a:pos x="T4" y="T5"/>
                </a:cxn>
                <a:cxn ang="0">
                  <a:pos x="T6" y="T7"/>
                </a:cxn>
                <a:cxn ang="0">
                  <a:pos x="T8" y="T9"/>
                </a:cxn>
                <a:cxn ang="0">
                  <a:pos x="T10" y="T11"/>
                </a:cxn>
              </a:cxnLst>
              <a:rect l="0" t="0" r="r" b="b"/>
              <a:pathLst>
                <a:path w="784" h="730">
                  <a:moveTo>
                    <a:pt x="0" y="0"/>
                  </a:moveTo>
                  <a:lnTo>
                    <a:pt x="713" y="0"/>
                  </a:lnTo>
                  <a:lnTo>
                    <a:pt x="784" y="71"/>
                  </a:lnTo>
                  <a:lnTo>
                    <a:pt x="784" y="730"/>
                  </a:lnTo>
                  <a:lnTo>
                    <a:pt x="0" y="730"/>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3840" name="Freeform 80">
              <a:extLst>
                <a:ext uri="{FF2B5EF4-FFF2-40B4-BE49-F238E27FC236}">
                  <a16:creationId xmlns:a16="http://schemas.microsoft.com/office/drawing/2014/main" id="{B3D27089-B257-874F-B60D-F008B5966C60}"/>
                </a:ext>
              </a:extLst>
            </p:cNvPr>
            <p:cNvSpPr>
              <a:spLocks/>
            </p:cNvSpPr>
            <p:nvPr/>
          </p:nvSpPr>
          <p:spPr bwMode="auto">
            <a:xfrm>
              <a:off x="936" y="1800"/>
              <a:ext cx="784" cy="730"/>
            </a:xfrm>
            <a:custGeom>
              <a:avLst/>
              <a:gdLst>
                <a:gd name="T0" fmla="*/ 0 w 132"/>
                <a:gd name="T1" fmla="*/ 0 h 123"/>
                <a:gd name="T2" fmla="*/ 120 w 132"/>
                <a:gd name="T3" fmla="*/ 0 h 123"/>
                <a:gd name="T4" fmla="*/ 132 w 132"/>
                <a:gd name="T5" fmla="*/ 12 h 123"/>
                <a:gd name="T6" fmla="*/ 132 w 132"/>
                <a:gd name="T7" fmla="*/ 123 h 123"/>
                <a:gd name="T8" fmla="*/ 0 w 132"/>
                <a:gd name="T9" fmla="*/ 123 h 123"/>
                <a:gd name="T10" fmla="*/ 0 w 132"/>
                <a:gd name="T11" fmla="*/ 0 h 123"/>
              </a:gdLst>
              <a:ahLst/>
              <a:cxnLst>
                <a:cxn ang="0">
                  <a:pos x="T0" y="T1"/>
                </a:cxn>
                <a:cxn ang="0">
                  <a:pos x="T2" y="T3"/>
                </a:cxn>
                <a:cxn ang="0">
                  <a:pos x="T4" y="T5"/>
                </a:cxn>
                <a:cxn ang="0">
                  <a:pos x="T6" y="T7"/>
                </a:cxn>
                <a:cxn ang="0">
                  <a:pos x="T8" y="T9"/>
                </a:cxn>
                <a:cxn ang="0">
                  <a:pos x="T10" y="T11"/>
                </a:cxn>
              </a:cxnLst>
              <a:rect l="0" t="0" r="r" b="b"/>
              <a:pathLst>
                <a:path w="132" h="123">
                  <a:moveTo>
                    <a:pt x="0" y="0"/>
                  </a:moveTo>
                  <a:lnTo>
                    <a:pt x="120" y="0"/>
                  </a:lnTo>
                  <a:lnTo>
                    <a:pt x="132" y="12"/>
                  </a:lnTo>
                  <a:lnTo>
                    <a:pt x="132" y="123"/>
                  </a:lnTo>
                  <a:lnTo>
                    <a:pt x="0" y="123"/>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41" name="Freeform 81">
              <a:extLst>
                <a:ext uri="{FF2B5EF4-FFF2-40B4-BE49-F238E27FC236}">
                  <a16:creationId xmlns:a16="http://schemas.microsoft.com/office/drawing/2014/main" id="{84EF9BC5-5C9C-BD48-A06C-7979DD59A420}"/>
                </a:ext>
              </a:extLst>
            </p:cNvPr>
            <p:cNvSpPr>
              <a:spLocks/>
            </p:cNvSpPr>
            <p:nvPr/>
          </p:nvSpPr>
          <p:spPr bwMode="auto">
            <a:xfrm>
              <a:off x="1649" y="1800"/>
              <a:ext cx="71" cy="71"/>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842" name="Rectangle 82">
              <a:extLst>
                <a:ext uri="{FF2B5EF4-FFF2-40B4-BE49-F238E27FC236}">
                  <a16:creationId xmlns:a16="http://schemas.microsoft.com/office/drawing/2014/main" id="{067F0671-6293-A34A-84E4-E3990D79AD4E}"/>
                </a:ext>
              </a:extLst>
            </p:cNvPr>
            <p:cNvSpPr>
              <a:spLocks noChangeArrowheads="1"/>
            </p:cNvSpPr>
            <p:nvPr/>
          </p:nvSpPr>
          <p:spPr bwMode="auto">
            <a:xfrm>
              <a:off x="960" y="1860"/>
              <a:ext cx="73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100" dirty="0">
                  <a:solidFill>
                    <a:srgbClr val="0000FF"/>
                  </a:solidFill>
                  <a:latin typeface="Times New Roman" panose="02020603050405020304" pitchFamily="18" charset="0"/>
                  <a:cs typeface="Times New Roman" panose="02020603050405020304" pitchFamily="18" charset="0"/>
                </a:rPr>
                <a:t>Repeat twice this is for simplicity; realistically, an indefinite number of iterations could occur)</a:t>
              </a:r>
            </a:p>
          </p:txBody>
        </p:sp>
      </p:grpSp>
      <p:grpSp>
        <p:nvGrpSpPr>
          <p:cNvPr id="373906" name="Group 146">
            <a:extLst>
              <a:ext uri="{FF2B5EF4-FFF2-40B4-BE49-F238E27FC236}">
                <a16:creationId xmlns:a16="http://schemas.microsoft.com/office/drawing/2014/main" id="{394B187B-94B9-6F42-89B6-FCEAFA88A58D}"/>
              </a:ext>
            </a:extLst>
          </p:cNvPr>
          <p:cNvGrpSpPr>
            <a:grpSpLocks/>
          </p:cNvGrpSpPr>
          <p:nvPr/>
        </p:nvGrpSpPr>
        <p:grpSpPr bwMode="auto">
          <a:xfrm>
            <a:off x="1422400" y="4510088"/>
            <a:ext cx="1414463" cy="781050"/>
            <a:chOff x="800" y="2649"/>
            <a:chExt cx="891" cy="492"/>
          </a:xfrm>
        </p:grpSpPr>
        <p:sp>
          <p:nvSpPr>
            <p:cNvPr id="373848" name="Freeform 88">
              <a:extLst>
                <a:ext uri="{FF2B5EF4-FFF2-40B4-BE49-F238E27FC236}">
                  <a16:creationId xmlns:a16="http://schemas.microsoft.com/office/drawing/2014/main" id="{180CD778-70A0-524A-9010-B110E624293F}"/>
                </a:ext>
              </a:extLst>
            </p:cNvPr>
            <p:cNvSpPr>
              <a:spLocks/>
            </p:cNvSpPr>
            <p:nvPr/>
          </p:nvSpPr>
          <p:spPr bwMode="auto">
            <a:xfrm>
              <a:off x="800" y="2649"/>
              <a:ext cx="891" cy="492"/>
            </a:xfrm>
            <a:custGeom>
              <a:avLst/>
              <a:gdLst>
                <a:gd name="T0" fmla="*/ 0 w 891"/>
                <a:gd name="T1" fmla="*/ 0 h 492"/>
                <a:gd name="T2" fmla="*/ 826 w 891"/>
                <a:gd name="T3" fmla="*/ 0 h 492"/>
                <a:gd name="T4" fmla="*/ 891 w 891"/>
                <a:gd name="T5" fmla="*/ 65 h 492"/>
                <a:gd name="T6" fmla="*/ 891 w 891"/>
                <a:gd name="T7" fmla="*/ 492 h 492"/>
                <a:gd name="T8" fmla="*/ 0 w 891"/>
                <a:gd name="T9" fmla="*/ 492 h 492"/>
                <a:gd name="T10" fmla="*/ 0 w 891"/>
                <a:gd name="T11" fmla="*/ 0 h 492"/>
              </a:gdLst>
              <a:ahLst/>
              <a:cxnLst>
                <a:cxn ang="0">
                  <a:pos x="T0" y="T1"/>
                </a:cxn>
                <a:cxn ang="0">
                  <a:pos x="T2" y="T3"/>
                </a:cxn>
                <a:cxn ang="0">
                  <a:pos x="T4" y="T5"/>
                </a:cxn>
                <a:cxn ang="0">
                  <a:pos x="T6" y="T7"/>
                </a:cxn>
                <a:cxn ang="0">
                  <a:pos x="T8" y="T9"/>
                </a:cxn>
                <a:cxn ang="0">
                  <a:pos x="T10" y="T11"/>
                </a:cxn>
              </a:cxnLst>
              <a:rect l="0" t="0" r="r" b="b"/>
              <a:pathLst>
                <a:path w="891" h="492">
                  <a:moveTo>
                    <a:pt x="0" y="0"/>
                  </a:moveTo>
                  <a:lnTo>
                    <a:pt x="826" y="0"/>
                  </a:lnTo>
                  <a:lnTo>
                    <a:pt x="891" y="65"/>
                  </a:lnTo>
                  <a:lnTo>
                    <a:pt x="891" y="492"/>
                  </a:lnTo>
                  <a:lnTo>
                    <a:pt x="0" y="492"/>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49" name="Freeform 89">
              <a:extLst>
                <a:ext uri="{FF2B5EF4-FFF2-40B4-BE49-F238E27FC236}">
                  <a16:creationId xmlns:a16="http://schemas.microsoft.com/office/drawing/2014/main" id="{272F4970-47E2-1A43-B131-DBF7A51282A9}"/>
                </a:ext>
              </a:extLst>
            </p:cNvPr>
            <p:cNvSpPr>
              <a:spLocks/>
            </p:cNvSpPr>
            <p:nvPr/>
          </p:nvSpPr>
          <p:spPr bwMode="auto">
            <a:xfrm>
              <a:off x="800" y="2649"/>
              <a:ext cx="891" cy="492"/>
            </a:xfrm>
            <a:custGeom>
              <a:avLst/>
              <a:gdLst>
                <a:gd name="T0" fmla="*/ 0 w 150"/>
                <a:gd name="T1" fmla="*/ 0 h 83"/>
                <a:gd name="T2" fmla="*/ 139 w 150"/>
                <a:gd name="T3" fmla="*/ 0 h 83"/>
                <a:gd name="T4" fmla="*/ 150 w 150"/>
                <a:gd name="T5" fmla="*/ 11 h 83"/>
                <a:gd name="T6" fmla="*/ 150 w 150"/>
                <a:gd name="T7" fmla="*/ 83 h 83"/>
                <a:gd name="T8" fmla="*/ 0 w 150"/>
                <a:gd name="T9" fmla="*/ 83 h 83"/>
                <a:gd name="T10" fmla="*/ 0 w 150"/>
                <a:gd name="T11" fmla="*/ 0 h 83"/>
              </a:gdLst>
              <a:ahLst/>
              <a:cxnLst>
                <a:cxn ang="0">
                  <a:pos x="T0" y="T1"/>
                </a:cxn>
                <a:cxn ang="0">
                  <a:pos x="T2" y="T3"/>
                </a:cxn>
                <a:cxn ang="0">
                  <a:pos x="T4" y="T5"/>
                </a:cxn>
                <a:cxn ang="0">
                  <a:pos x="T6" y="T7"/>
                </a:cxn>
                <a:cxn ang="0">
                  <a:pos x="T8" y="T9"/>
                </a:cxn>
                <a:cxn ang="0">
                  <a:pos x="T10" y="T11"/>
                </a:cxn>
              </a:cxnLst>
              <a:rect l="0" t="0" r="r" b="b"/>
              <a:pathLst>
                <a:path w="150" h="83">
                  <a:moveTo>
                    <a:pt x="0" y="0"/>
                  </a:moveTo>
                  <a:lnTo>
                    <a:pt x="139" y="0"/>
                  </a:lnTo>
                  <a:lnTo>
                    <a:pt x="150" y="11"/>
                  </a:lnTo>
                  <a:lnTo>
                    <a:pt x="150" y="83"/>
                  </a:lnTo>
                  <a:lnTo>
                    <a:pt x="0" y="83"/>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50" name="Freeform 90">
              <a:extLst>
                <a:ext uri="{FF2B5EF4-FFF2-40B4-BE49-F238E27FC236}">
                  <a16:creationId xmlns:a16="http://schemas.microsoft.com/office/drawing/2014/main" id="{29F29D9D-F6C8-DB41-9E48-4660A82B510A}"/>
                </a:ext>
              </a:extLst>
            </p:cNvPr>
            <p:cNvSpPr>
              <a:spLocks/>
            </p:cNvSpPr>
            <p:nvPr/>
          </p:nvSpPr>
          <p:spPr bwMode="auto">
            <a:xfrm>
              <a:off x="1626" y="2649"/>
              <a:ext cx="65" cy="65"/>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851" name="Rectangle 91">
              <a:extLst>
                <a:ext uri="{FF2B5EF4-FFF2-40B4-BE49-F238E27FC236}">
                  <a16:creationId xmlns:a16="http://schemas.microsoft.com/office/drawing/2014/main" id="{B92CC2C7-A086-6C41-92A3-B1879BF08D7D}"/>
                </a:ext>
              </a:extLst>
            </p:cNvPr>
            <p:cNvSpPr>
              <a:spLocks noChangeArrowheads="1"/>
            </p:cNvSpPr>
            <p:nvPr/>
          </p:nvSpPr>
          <p:spPr bwMode="auto">
            <a:xfrm>
              <a:off x="824" y="2661"/>
              <a:ext cx="660"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Finally commit or </a:t>
              </a:r>
              <a:endParaRPr lang="en-US" altLang="en-US" sz="1100" dirty="0">
                <a:solidFill>
                  <a:srgbClr val="0000FF"/>
                </a:solidFill>
                <a:latin typeface="ZapfHumnst BT" pitchFamily="34" charset="0"/>
              </a:endParaRPr>
            </a:p>
          </p:txBody>
        </p:sp>
        <p:sp>
          <p:nvSpPr>
            <p:cNvPr id="373852" name="Rectangle 92">
              <a:extLst>
                <a:ext uri="{FF2B5EF4-FFF2-40B4-BE49-F238E27FC236}">
                  <a16:creationId xmlns:a16="http://schemas.microsoft.com/office/drawing/2014/main" id="{1DFB6928-A9F5-064B-9EF3-E71EAC63EB51}"/>
                </a:ext>
              </a:extLst>
            </p:cNvPr>
            <p:cNvSpPr>
              <a:spLocks noChangeArrowheads="1"/>
            </p:cNvSpPr>
            <p:nvPr/>
          </p:nvSpPr>
          <p:spPr bwMode="auto">
            <a:xfrm>
              <a:off x="824" y="2755"/>
              <a:ext cx="632"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cancel the course </a:t>
              </a:r>
              <a:endParaRPr lang="en-US" altLang="en-US" sz="1100">
                <a:solidFill>
                  <a:srgbClr val="0000FF"/>
                </a:solidFill>
                <a:latin typeface="ZapfHumnst BT" pitchFamily="34" charset="0"/>
              </a:endParaRPr>
            </a:p>
          </p:txBody>
        </p:sp>
        <p:sp>
          <p:nvSpPr>
            <p:cNvPr id="373853" name="Rectangle 93">
              <a:extLst>
                <a:ext uri="{FF2B5EF4-FFF2-40B4-BE49-F238E27FC236}">
                  <a16:creationId xmlns:a16="http://schemas.microsoft.com/office/drawing/2014/main" id="{EEBE6E78-BC4F-7B42-9F86-FF54A253F073}"/>
                </a:ext>
              </a:extLst>
            </p:cNvPr>
            <p:cNvSpPr>
              <a:spLocks noChangeArrowheads="1"/>
            </p:cNvSpPr>
            <p:nvPr/>
          </p:nvSpPr>
          <p:spPr bwMode="auto">
            <a:xfrm>
              <a:off x="824" y="2850"/>
              <a:ext cx="60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offering once all </a:t>
              </a:r>
              <a:endParaRPr lang="en-US" altLang="en-US" sz="1100" dirty="0">
                <a:solidFill>
                  <a:srgbClr val="0000FF"/>
                </a:solidFill>
                <a:latin typeface="ZapfHumnst BT" pitchFamily="34" charset="0"/>
              </a:endParaRPr>
            </a:p>
          </p:txBody>
        </p:sp>
        <p:sp>
          <p:nvSpPr>
            <p:cNvPr id="373854" name="Rectangle 94">
              <a:extLst>
                <a:ext uri="{FF2B5EF4-FFF2-40B4-BE49-F238E27FC236}">
                  <a16:creationId xmlns:a16="http://schemas.microsoft.com/office/drawing/2014/main" id="{ACD99C61-ED73-C94F-8CE3-5CA96455B41B}"/>
                </a:ext>
              </a:extLst>
            </p:cNvPr>
            <p:cNvSpPr>
              <a:spLocks noChangeArrowheads="1"/>
            </p:cNvSpPr>
            <p:nvPr/>
          </p:nvSpPr>
          <p:spPr bwMode="auto">
            <a:xfrm>
              <a:off x="824" y="2945"/>
              <a:ext cx="757" cy="10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leveling has occurred</a:t>
              </a:r>
              <a:endParaRPr lang="en-US" altLang="en-US" sz="1100" dirty="0">
                <a:solidFill>
                  <a:srgbClr val="0000FF"/>
                </a:solidFill>
                <a:latin typeface="ZapfHumnst BT" pitchFamily="34" charset="0"/>
              </a:endParaRPr>
            </a:p>
          </p:txBody>
        </p:sp>
      </p:grpSp>
      <p:sp>
        <p:nvSpPr>
          <p:cNvPr id="373855" name="Line 95">
            <a:extLst>
              <a:ext uri="{FF2B5EF4-FFF2-40B4-BE49-F238E27FC236}">
                <a16:creationId xmlns:a16="http://schemas.microsoft.com/office/drawing/2014/main" id="{237CF9C1-9495-F045-A666-4BAB408A22CA}"/>
              </a:ext>
            </a:extLst>
          </p:cNvPr>
          <p:cNvSpPr>
            <a:spLocks noChangeShapeType="1"/>
          </p:cNvSpPr>
          <p:nvPr/>
        </p:nvSpPr>
        <p:spPr bwMode="auto">
          <a:xfrm>
            <a:off x="393700" y="2259013"/>
            <a:ext cx="80962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58" name="Rectangle 98">
            <a:extLst>
              <a:ext uri="{FF2B5EF4-FFF2-40B4-BE49-F238E27FC236}">
                <a16:creationId xmlns:a16="http://schemas.microsoft.com/office/drawing/2014/main" id="{29C49914-BAEF-AA41-8077-30E346E10D18}"/>
              </a:ext>
            </a:extLst>
          </p:cNvPr>
          <p:cNvSpPr>
            <a:spLocks noChangeArrowheads="1"/>
          </p:cNvSpPr>
          <p:nvPr/>
        </p:nvSpPr>
        <p:spPr bwMode="auto">
          <a:xfrm>
            <a:off x="465138" y="2051050"/>
            <a:ext cx="13433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1. // close registration( )</a:t>
            </a:r>
            <a:endParaRPr lang="en-US" altLang="en-US" sz="1100" dirty="0">
              <a:solidFill>
                <a:srgbClr val="0000FF"/>
              </a:solidFill>
              <a:latin typeface="ZapfHumnst BT" pitchFamily="34" charset="0"/>
            </a:endParaRPr>
          </a:p>
        </p:txBody>
      </p:sp>
      <p:sp>
        <p:nvSpPr>
          <p:cNvPr id="373859" name="Line 99">
            <a:extLst>
              <a:ext uri="{FF2B5EF4-FFF2-40B4-BE49-F238E27FC236}">
                <a16:creationId xmlns:a16="http://schemas.microsoft.com/office/drawing/2014/main" id="{58E6F236-08C6-9647-BD3A-8187221A3ACD}"/>
              </a:ext>
            </a:extLst>
          </p:cNvPr>
          <p:cNvSpPr>
            <a:spLocks noChangeShapeType="1"/>
          </p:cNvSpPr>
          <p:nvPr/>
        </p:nvSpPr>
        <p:spPr bwMode="auto">
          <a:xfrm>
            <a:off x="1322388" y="2843213"/>
            <a:ext cx="15779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62" name="Rectangle 102">
            <a:extLst>
              <a:ext uri="{FF2B5EF4-FFF2-40B4-BE49-F238E27FC236}">
                <a16:creationId xmlns:a16="http://schemas.microsoft.com/office/drawing/2014/main" id="{5028BA8A-2DAB-0149-9215-BE1525A71B15}"/>
              </a:ext>
            </a:extLst>
          </p:cNvPr>
          <p:cNvSpPr>
            <a:spLocks noChangeArrowheads="1"/>
          </p:cNvSpPr>
          <p:nvPr/>
        </p:nvSpPr>
        <p:spPr bwMode="auto">
          <a:xfrm>
            <a:off x="1525588" y="2635250"/>
            <a:ext cx="13433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 // close registration( )</a:t>
            </a:r>
            <a:endParaRPr lang="en-US" altLang="en-US" sz="1100" dirty="0">
              <a:solidFill>
                <a:srgbClr val="0000FF"/>
              </a:solidFill>
              <a:latin typeface="ZapfHumnst BT" pitchFamily="34" charset="0"/>
            </a:endParaRPr>
          </a:p>
        </p:txBody>
      </p:sp>
      <p:sp>
        <p:nvSpPr>
          <p:cNvPr id="373863" name="Line 103">
            <a:extLst>
              <a:ext uri="{FF2B5EF4-FFF2-40B4-BE49-F238E27FC236}">
                <a16:creationId xmlns:a16="http://schemas.microsoft.com/office/drawing/2014/main" id="{198AD32F-8C23-344B-AB07-028E5C3D3545}"/>
              </a:ext>
            </a:extLst>
          </p:cNvPr>
          <p:cNvSpPr>
            <a:spLocks noChangeShapeType="1"/>
          </p:cNvSpPr>
          <p:nvPr/>
        </p:nvSpPr>
        <p:spPr bwMode="auto">
          <a:xfrm>
            <a:off x="2995613" y="3662363"/>
            <a:ext cx="26574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66" name="Rectangle 106">
            <a:extLst>
              <a:ext uri="{FF2B5EF4-FFF2-40B4-BE49-F238E27FC236}">
                <a16:creationId xmlns:a16="http://schemas.microsoft.com/office/drawing/2014/main" id="{5AB3210A-12B1-7E4E-BA2E-DD51102ED422}"/>
              </a:ext>
            </a:extLst>
          </p:cNvPr>
          <p:cNvSpPr>
            <a:spLocks noChangeArrowheads="1"/>
          </p:cNvSpPr>
          <p:nvPr/>
        </p:nvSpPr>
        <p:spPr bwMode="auto">
          <a:xfrm>
            <a:off x="3532188" y="3454400"/>
            <a:ext cx="14491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2.2. // close registration( )</a:t>
            </a:r>
            <a:endParaRPr lang="en-US" altLang="en-US" sz="1100" dirty="0">
              <a:solidFill>
                <a:srgbClr val="0000FF"/>
              </a:solidFill>
              <a:latin typeface="ZapfHumnst BT" pitchFamily="34" charset="0"/>
            </a:endParaRPr>
          </a:p>
        </p:txBody>
      </p:sp>
      <p:sp>
        <p:nvSpPr>
          <p:cNvPr id="373867" name="Line 107">
            <a:extLst>
              <a:ext uri="{FF2B5EF4-FFF2-40B4-BE49-F238E27FC236}">
                <a16:creationId xmlns:a16="http://schemas.microsoft.com/office/drawing/2014/main" id="{2B93183E-8D8D-0F4C-97E6-6BD0605584C2}"/>
              </a:ext>
            </a:extLst>
          </p:cNvPr>
          <p:cNvSpPr>
            <a:spLocks noChangeShapeType="1"/>
          </p:cNvSpPr>
          <p:nvPr/>
        </p:nvSpPr>
        <p:spPr bwMode="auto">
          <a:xfrm>
            <a:off x="1322388" y="2455863"/>
            <a:ext cx="1577975"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0" name="Rectangle 110">
            <a:extLst>
              <a:ext uri="{FF2B5EF4-FFF2-40B4-BE49-F238E27FC236}">
                <a16:creationId xmlns:a16="http://schemas.microsoft.com/office/drawing/2014/main" id="{FD77A704-5AE6-6E45-BA68-AAEA772F832A}"/>
              </a:ext>
            </a:extLst>
          </p:cNvPr>
          <p:cNvSpPr>
            <a:spLocks noChangeArrowheads="1"/>
          </p:cNvSpPr>
          <p:nvPr/>
        </p:nvSpPr>
        <p:spPr bwMode="auto">
          <a:xfrm>
            <a:off x="1393825" y="2249488"/>
            <a:ext cx="16254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1.1. // is registration open?( )</a:t>
            </a:r>
            <a:endParaRPr lang="en-US" altLang="en-US" sz="1100" dirty="0">
              <a:solidFill>
                <a:srgbClr val="0000FF"/>
              </a:solidFill>
              <a:latin typeface="ZapfHumnst BT" pitchFamily="34" charset="0"/>
            </a:endParaRPr>
          </a:p>
        </p:txBody>
      </p:sp>
      <p:sp>
        <p:nvSpPr>
          <p:cNvPr id="373871" name="Line 111">
            <a:extLst>
              <a:ext uri="{FF2B5EF4-FFF2-40B4-BE49-F238E27FC236}">
                <a16:creationId xmlns:a16="http://schemas.microsoft.com/office/drawing/2014/main" id="{20B76865-EB93-654E-9C03-F13B07A6C3BD}"/>
              </a:ext>
            </a:extLst>
          </p:cNvPr>
          <p:cNvSpPr>
            <a:spLocks noChangeShapeType="1"/>
          </p:cNvSpPr>
          <p:nvPr/>
        </p:nvSpPr>
        <p:spPr bwMode="auto">
          <a:xfrm>
            <a:off x="2995613" y="5922963"/>
            <a:ext cx="5551487" cy="1587"/>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4" name="Rectangle 114">
            <a:extLst>
              <a:ext uri="{FF2B5EF4-FFF2-40B4-BE49-F238E27FC236}">
                <a16:creationId xmlns:a16="http://schemas.microsoft.com/office/drawing/2014/main" id="{1E0217D5-93C7-6145-8DBA-ECD6C2136B80}"/>
              </a:ext>
            </a:extLst>
          </p:cNvPr>
          <p:cNvSpPr>
            <a:spLocks noChangeArrowheads="1"/>
          </p:cNvSpPr>
          <p:nvPr/>
        </p:nvSpPr>
        <p:spPr bwMode="auto">
          <a:xfrm>
            <a:off x="4918075" y="5715000"/>
            <a:ext cx="18145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2.6. submitBill(Student, double)</a:t>
            </a:r>
            <a:endParaRPr lang="en-US" altLang="en-US" sz="1100">
              <a:solidFill>
                <a:srgbClr val="0000FF"/>
              </a:solidFill>
              <a:latin typeface="ZapfHumnst BT" pitchFamily="34" charset="0"/>
            </a:endParaRPr>
          </a:p>
        </p:txBody>
      </p:sp>
      <p:sp>
        <p:nvSpPr>
          <p:cNvPr id="373875" name="Line 115">
            <a:extLst>
              <a:ext uri="{FF2B5EF4-FFF2-40B4-BE49-F238E27FC236}">
                <a16:creationId xmlns:a16="http://schemas.microsoft.com/office/drawing/2014/main" id="{2B85D2E7-B5AE-4742-B040-E656560FBBDD}"/>
              </a:ext>
            </a:extLst>
          </p:cNvPr>
          <p:cNvSpPr>
            <a:spLocks noChangeShapeType="1"/>
          </p:cNvSpPr>
          <p:nvPr/>
        </p:nvSpPr>
        <p:spPr bwMode="auto">
          <a:xfrm>
            <a:off x="2995613" y="4330700"/>
            <a:ext cx="3619500"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78" name="Rectangle 118">
            <a:extLst>
              <a:ext uri="{FF2B5EF4-FFF2-40B4-BE49-F238E27FC236}">
                <a16:creationId xmlns:a16="http://schemas.microsoft.com/office/drawing/2014/main" id="{DB8FB2D6-6855-174B-9A5A-3C85842ADDCD}"/>
              </a:ext>
            </a:extLst>
          </p:cNvPr>
          <p:cNvSpPr>
            <a:spLocks noChangeArrowheads="1"/>
          </p:cNvSpPr>
          <p:nvPr/>
        </p:nvSpPr>
        <p:spPr bwMode="auto">
          <a:xfrm>
            <a:off x="4456113" y="4122738"/>
            <a:ext cx="75982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2.3. // level( )</a:t>
            </a:r>
            <a:endParaRPr lang="en-US" altLang="en-US" sz="1100" dirty="0">
              <a:solidFill>
                <a:srgbClr val="0000FF"/>
              </a:solidFill>
              <a:latin typeface="ZapfHumnst BT" pitchFamily="34" charset="0"/>
            </a:endParaRPr>
          </a:p>
        </p:txBody>
      </p:sp>
      <p:sp>
        <p:nvSpPr>
          <p:cNvPr id="373879" name="Line 119">
            <a:extLst>
              <a:ext uri="{FF2B5EF4-FFF2-40B4-BE49-F238E27FC236}">
                <a16:creationId xmlns:a16="http://schemas.microsoft.com/office/drawing/2014/main" id="{CD95BE34-D4C7-1843-B884-D708D0509BBF}"/>
              </a:ext>
            </a:extLst>
          </p:cNvPr>
          <p:cNvSpPr>
            <a:spLocks noChangeShapeType="1"/>
          </p:cNvSpPr>
          <p:nvPr/>
        </p:nvSpPr>
        <p:spPr bwMode="auto">
          <a:xfrm>
            <a:off x="2995613" y="3171825"/>
            <a:ext cx="1450975"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82" name="Rectangle 122">
            <a:extLst>
              <a:ext uri="{FF2B5EF4-FFF2-40B4-BE49-F238E27FC236}">
                <a16:creationId xmlns:a16="http://schemas.microsoft.com/office/drawing/2014/main" id="{BAF89953-92B4-F846-B1C9-B2DD06698BB9}"/>
              </a:ext>
            </a:extLst>
          </p:cNvPr>
          <p:cNvSpPr>
            <a:spLocks noChangeArrowheads="1"/>
          </p:cNvSpPr>
          <p:nvPr/>
        </p:nvSpPr>
        <p:spPr bwMode="auto">
          <a:xfrm>
            <a:off x="2778125" y="2965450"/>
            <a:ext cx="196367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2.1. getCourseOfferings(Semester)</a:t>
            </a:r>
            <a:endParaRPr lang="en-US" altLang="en-US" sz="1100">
              <a:solidFill>
                <a:srgbClr val="0000FF"/>
              </a:solidFill>
              <a:latin typeface="ZapfHumnst BT" pitchFamily="34" charset="0"/>
            </a:endParaRPr>
          </a:p>
        </p:txBody>
      </p:sp>
      <p:sp>
        <p:nvSpPr>
          <p:cNvPr id="373883" name="Line 123">
            <a:extLst>
              <a:ext uri="{FF2B5EF4-FFF2-40B4-BE49-F238E27FC236}">
                <a16:creationId xmlns:a16="http://schemas.microsoft.com/office/drawing/2014/main" id="{EFC5BA1F-0084-E548-99D9-CA81B4621008}"/>
              </a:ext>
            </a:extLst>
          </p:cNvPr>
          <p:cNvSpPr>
            <a:spLocks noChangeShapeType="1"/>
          </p:cNvSpPr>
          <p:nvPr/>
        </p:nvSpPr>
        <p:spPr bwMode="auto">
          <a:xfrm>
            <a:off x="2995613" y="4810125"/>
            <a:ext cx="2657475" cy="1588"/>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86" name="Rectangle 126">
            <a:extLst>
              <a:ext uri="{FF2B5EF4-FFF2-40B4-BE49-F238E27FC236}">
                <a16:creationId xmlns:a16="http://schemas.microsoft.com/office/drawing/2014/main" id="{9D0BC8E9-DEF7-B348-94F3-DA64204AE6D6}"/>
              </a:ext>
            </a:extLst>
          </p:cNvPr>
          <p:cNvSpPr>
            <a:spLocks noChangeArrowheads="1"/>
          </p:cNvSpPr>
          <p:nvPr/>
        </p:nvSpPr>
        <p:spPr bwMode="auto">
          <a:xfrm>
            <a:off x="3946525" y="4603750"/>
            <a:ext cx="7758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dirty="0">
                <a:solidFill>
                  <a:srgbClr val="0000FF"/>
                </a:solidFill>
              </a:rPr>
              <a:t>2.4. // close( )</a:t>
            </a:r>
            <a:endParaRPr lang="en-US" altLang="en-US" sz="1100" dirty="0">
              <a:solidFill>
                <a:srgbClr val="0000FF"/>
              </a:solidFill>
              <a:latin typeface="ZapfHumnst BT" pitchFamily="34" charset="0"/>
            </a:endParaRPr>
          </a:p>
        </p:txBody>
      </p:sp>
      <p:sp>
        <p:nvSpPr>
          <p:cNvPr id="373887" name="Line 127">
            <a:extLst>
              <a:ext uri="{FF2B5EF4-FFF2-40B4-BE49-F238E27FC236}">
                <a16:creationId xmlns:a16="http://schemas.microsoft.com/office/drawing/2014/main" id="{24E2C261-812F-1B42-86DF-F93E667F1021}"/>
              </a:ext>
            </a:extLst>
          </p:cNvPr>
          <p:cNvSpPr>
            <a:spLocks noChangeShapeType="1"/>
          </p:cNvSpPr>
          <p:nvPr/>
        </p:nvSpPr>
        <p:spPr bwMode="auto">
          <a:xfrm>
            <a:off x="2995613" y="5535613"/>
            <a:ext cx="4589462"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0" name="Rectangle 130">
            <a:extLst>
              <a:ext uri="{FF2B5EF4-FFF2-40B4-BE49-F238E27FC236}">
                <a16:creationId xmlns:a16="http://schemas.microsoft.com/office/drawing/2014/main" id="{B59F94A1-DD5C-794C-9948-50065B95B41A}"/>
              </a:ext>
            </a:extLst>
          </p:cNvPr>
          <p:cNvSpPr>
            <a:spLocks noChangeArrowheads="1"/>
          </p:cNvSpPr>
          <p:nvPr/>
        </p:nvSpPr>
        <p:spPr bwMode="auto">
          <a:xfrm>
            <a:off x="4562475" y="5329238"/>
            <a:ext cx="9601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2.5. getTuition( )</a:t>
            </a:r>
            <a:endParaRPr lang="en-US" altLang="en-US" sz="1100">
              <a:solidFill>
                <a:srgbClr val="0000FF"/>
              </a:solidFill>
              <a:latin typeface="ZapfHumnst BT" pitchFamily="34" charset="0"/>
            </a:endParaRPr>
          </a:p>
        </p:txBody>
      </p:sp>
      <p:sp>
        <p:nvSpPr>
          <p:cNvPr id="373891" name="Line 131">
            <a:extLst>
              <a:ext uri="{FF2B5EF4-FFF2-40B4-BE49-F238E27FC236}">
                <a16:creationId xmlns:a16="http://schemas.microsoft.com/office/drawing/2014/main" id="{AF7CDA4F-C460-D341-9CB9-0E2602BA6270}"/>
              </a:ext>
            </a:extLst>
          </p:cNvPr>
          <p:cNvSpPr>
            <a:spLocks noChangeShapeType="1"/>
          </p:cNvSpPr>
          <p:nvPr/>
        </p:nvSpPr>
        <p:spPr bwMode="auto">
          <a:xfrm flipH="1">
            <a:off x="4324350" y="3322638"/>
            <a:ext cx="792163" cy="339725"/>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2" name="Line 132">
            <a:extLst>
              <a:ext uri="{FF2B5EF4-FFF2-40B4-BE49-F238E27FC236}">
                <a16:creationId xmlns:a16="http://schemas.microsoft.com/office/drawing/2014/main" id="{BB0A787F-EDE5-4640-A39C-354867438744}"/>
              </a:ext>
            </a:extLst>
          </p:cNvPr>
          <p:cNvSpPr>
            <a:spLocks noChangeShapeType="1"/>
          </p:cNvSpPr>
          <p:nvPr/>
        </p:nvSpPr>
        <p:spPr bwMode="auto">
          <a:xfrm flipH="1">
            <a:off x="3479800" y="2713038"/>
            <a:ext cx="912813" cy="45878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3" name="Line 133">
            <a:extLst>
              <a:ext uri="{FF2B5EF4-FFF2-40B4-BE49-F238E27FC236}">
                <a16:creationId xmlns:a16="http://schemas.microsoft.com/office/drawing/2014/main" id="{E9F91DA1-C973-9240-A8BA-5EABAFD66D02}"/>
              </a:ext>
            </a:extLst>
          </p:cNvPr>
          <p:cNvSpPr>
            <a:spLocks noChangeShapeType="1"/>
          </p:cNvSpPr>
          <p:nvPr/>
        </p:nvSpPr>
        <p:spPr bwMode="auto">
          <a:xfrm flipH="1">
            <a:off x="4805363" y="3887788"/>
            <a:ext cx="1470025" cy="442912"/>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dirty="0">
              <a:solidFill>
                <a:srgbClr val="0000FF"/>
              </a:solidFill>
            </a:endParaRPr>
          </a:p>
        </p:txBody>
      </p:sp>
      <p:sp>
        <p:nvSpPr>
          <p:cNvPr id="373894" name="Line 134">
            <a:extLst>
              <a:ext uri="{FF2B5EF4-FFF2-40B4-BE49-F238E27FC236}">
                <a16:creationId xmlns:a16="http://schemas.microsoft.com/office/drawing/2014/main" id="{9E4BEF99-FB28-634A-AB42-789FD558B260}"/>
              </a:ext>
            </a:extLst>
          </p:cNvPr>
          <p:cNvSpPr>
            <a:spLocks noChangeShapeType="1"/>
          </p:cNvSpPr>
          <p:nvPr/>
        </p:nvSpPr>
        <p:spPr bwMode="auto">
          <a:xfrm>
            <a:off x="2755900" y="5734050"/>
            <a:ext cx="3009900" cy="188913"/>
          </a:xfrm>
          <a:prstGeom prst="line">
            <a:avLst/>
          </a:prstGeom>
          <a:noFill/>
          <a:ln w="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5" name="Line 135">
            <a:extLst>
              <a:ext uri="{FF2B5EF4-FFF2-40B4-BE49-F238E27FC236}">
                <a16:creationId xmlns:a16="http://schemas.microsoft.com/office/drawing/2014/main" id="{7D8665AD-F257-9545-A80D-5BECD3C213E5}"/>
              </a:ext>
            </a:extLst>
          </p:cNvPr>
          <p:cNvSpPr>
            <a:spLocks noChangeShapeType="1"/>
          </p:cNvSpPr>
          <p:nvPr/>
        </p:nvSpPr>
        <p:spPr bwMode="auto">
          <a:xfrm flipH="1">
            <a:off x="5284788" y="5281613"/>
            <a:ext cx="1160462" cy="254000"/>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6" name="Line 136">
            <a:extLst>
              <a:ext uri="{FF2B5EF4-FFF2-40B4-BE49-F238E27FC236}">
                <a16:creationId xmlns:a16="http://schemas.microsoft.com/office/drawing/2014/main" id="{E091CB6A-760B-F946-896A-10290F0E39CC}"/>
              </a:ext>
            </a:extLst>
          </p:cNvPr>
          <p:cNvSpPr>
            <a:spLocks noChangeShapeType="1"/>
          </p:cNvSpPr>
          <p:nvPr/>
        </p:nvSpPr>
        <p:spPr bwMode="auto">
          <a:xfrm flipV="1">
            <a:off x="2752725" y="3662363"/>
            <a:ext cx="1571625" cy="20478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7" name="Line 137">
            <a:extLst>
              <a:ext uri="{FF2B5EF4-FFF2-40B4-BE49-F238E27FC236}">
                <a16:creationId xmlns:a16="http://schemas.microsoft.com/office/drawing/2014/main" id="{B57AEFD6-064B-154E-BA44-28D38CEB73C3}"/>
              </a:ext>
            </a:extLst>
          </p:cNvPr>
          <p:cNvSpPr>
            <a:spLocks noChangeShapeType="1"/>
          </p:cNvSpPr>
          <p:nvPr/>
        </p:nvSpPr>
        <p:spPr bwMode="auto">
          <a:xfrm>
            <a:off x="2765425" y="4005263"/>
            <a:ext cx="2039938" cy="325437"/>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898" name="Line 138">
            <a:extLst>
              <a:ext uri="{FF2B5EF4-FFF2-40B4-BE49-F238E27FC236}">
                <a16:creationId xmlns:a16="http://schemas.microsoft.com/office/drawing/2014/main" id="{382FE604-220B-C545-9F00-7F4D65263659}"/>
              </a:ext>
            </a:extLst>
          </p:cNvPr>
          <p:cNvSpPr>
            <a:spLocks noChangeShapeType="1"/>
          </p:cNvSpPr>
          <p:nvPr/>
        </p:nvSpPr>
        <p:spPr bwMode="auto">
          <a:xfrm flipV="1">
            <a:off x="2843213" y="4810125"/>
            <a:ext cx="1481137" cy="130175"/>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00" name="Line 140">
            <a:extLst>
              <a:ext uri="{FF2B5EF4-FFF2-40B4-BE49-F238E27FC236}">
                <a16:creationId xmlns:a16="http://schemas.microsoft.com/office/drawing/2014/main" id="{FAD3F9CE-1D74-5946-846F-CE9169C54AAD}"/>
              </a:ext>
            </a:extLst>
          </p:cNvPr>
          <p:cNvSpPr>
            <a:spLocks noChangeShapeType="1"/>
          </p:cNvSpPr>
          <p:nvPr/>
        </p:nvSpPr>
        <p:spPr bwMode="auto">
          <a:xfrm>
            <a:off x="8085138" y="1182688"/>
            <a:ext cx="595312"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73901" name="Text Box 141">
            <a:extLst>
              <a:ext uri="{FF2B5EF4-FFF2-40B4-BE49-F238E27FC236}">
                <a16:creationId xmlns:a16="http://schemas.microsoft.com/office/drawing/2014/main" id="{0D1598D1-A26C-C64C-9FC4-D5650BC8AD8D}"/>
              </a:ext>
            </a:extLst>
          </p:cNvPr>
          <p:cNvSpPr txBox="1">
            <a:spLocks noChangeArrowheads="1"/>
          </p:cNvSpPr>
          <p:nvPr/>
        </p:nvSpPr>
        <p:spPr bwMode="auto">
          <a:xfrm>
            <a:off x="3871913" y="628015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responsibility</a:t>
            </a:r>
          </a:p>
        </p:txBody>
      </p:sp>
      <p:sp>
        <p:nvSpPr>
          <p:cNvPr id="373902" name="Line 142">
            <a:extLst>
              <a:ext uri="{FF2B5EF4-FFF2-40B4-BE49-F238E27FC236}">
                <a16:creationId xmlns:a16="http://schemas.microsoft.com/office/drawing/2014/main" id="{19DE93C0-9FDA-6247-9E52-9B264FE3AD28}"/>
              </a:ext>
            </a:extLst>
          </p:cNvPr>
          <p:cNvSpPr>
            <a:spLocks noChangeShapeType="1"/>
          </p:cNvSpPr>
          <p:nvPr/>
        </p:nvSpPr>
        <p:spPr bwMode="auto">
          <a:xfrm flipV="1">
            <a:off x="4918075" y="5924550"/>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grpSp>
        <p:nvGrpSpPr>
          <p:cNvPr id="373907" name="Group 147">
            <a:extLst>
              <a:ext uri="{FF2B5EF4-FFF2-40B4-BE49-F238E27FC236}">
                <a16:creationId xmlns:a16="http://schemas.microsoft.com/office/drawing/2014/main" id="{F614A35E-ACE5-A044-A96B-EF1DDA8CFE7B}"/>
              </a:ext>
            </a:extLst>
          </p:cNvPr>
          <p:cNvGrpSpPr>
            <a:grpSpLocks/>
          </p:cNvGrpSpPr>
          <p:nvPr/>
        </p:nvGrpSpPr>
        <p:grpSpPr bwMode="auto">
          <a:xfrm>
            <a:off x="803275" y="5394325"/>
            <a:ext cx="1955800" cy="685800"/>
            <a:chOff x="506" y="3206"/>
            <a:chExt cx="1232" cy="432"/>
          </a:xfrm>
        </p:grpSpPr>
        <p:sp>
          <p:nvSpPr>
            <p:cNvPr id="373764" name="Freeform 4">
              <a:extLst>
                <a:ext uri="{FF2B5EF4-FFF2-40B4-BE49-F238E27FC236}">
                  <a16:creationId xmlns:a16="http://schemas.microsoft.com/office/drawing/2014/main" id="{74633EFA-0F25-A94C-826D-A9D09DF40A4C}"/>
                </a:ext>
              </a:extLst>
            </p:cNvPr>
            <p:cNvSpPr>
              <a:spLocks/>
            </p:cNvSpPr>
            <p:nvPr/>
          </p:nvSpPr>
          <p:spPr bwMode="auto">
            <a:xfrm>
              <a:off x="506" y="3206"/>
              <a:ext cx="1232" cy="432"/>
            </a:xfrm>
            <a:custGeom>
              <a:avLst/>
              <a:gdLst>
                <a:gd name="T0" fmla="*/ 0 w 186"/>
                <a:gd name="T1" fmla="*/ 0 h 89"/>
                <a:gd name="T2" fmla="*/ 174 w 186"/>
                <a:gd name="T3" fmla="*/ 0 h 89"/>
                <a:gd name="T4" fmla="*/ 186 w 186"/>
                <a:gd name="T5" fmla="*/ 11 h 89"/>
                <a:gd name="T6" fmla="*/ 186 w 186"/>
                <a:gd name="T7" fmla="*/ 89 h 89"/>
                <a:gd name="T8" fmla="*/ 0 w 186"/>
                <a:gd name="T9" fmla="*/ 89 h 89"/>
                <a:gd name="T10" fmla="*/ 0 w 186"/>
                <a:gd name="T11" fmla="*/ 0 h 89"/>
              </a:gdLst>
              <a:ahLst/>
              <a:cxnLst>
                <a:cxn ang="0">
                  <a:pos x="T0" y="T1"/>
                </a:cxn>
                <a:cxn ang="0">
                  <a:pos x="T2" y="T3"/>
                </a:cxn>
                <a:cxn ang="0">
                  <a:pos x="T4" y="T5"/>
                </a:cxn>
                <a:cxn ang="0">
                  <a:pos x="T6" y="T7"/>
                </a:cxn>
                <a:cxn ang="0">
                  <a:pos x="T8" y="T9"/>
                </a:cxn>
                <a:cxn ang="0">
                  <a:pos x="T10" y="T11"/>
                </a:cxn>
              </a:cxnLst>
              <a:rect l="0" t="0" r="r" b="b"/>
              <a:pathLst>
                <a:path w="186" h="89">
                  <a:moveTo>
                    <a:pt x="0" y="0"/>
                  </a:moveTo>
                  <a:lnTo>
                    <a:pt x="174" y="0"/>
                  </a:lnTo>
                  <a:lnTo>
                    <a:pt x="186" y="11"/>
                  </a:lnTo>
                  <a:lnTo>
                    <a:pt x="186" y="89"/>
                  </a:lnTo>
                  <a:lnTo>
                    <a:pt x="0" y="89"/>
                  </a:lnTo>
                  <a:lnTo>
                    <a:pt x="0" y="0"/>
                  </a:lnTo>
                </a:path>
              </a:pathLst>
            </a:custGeom>
            <a:noFill/>
            <a:ln w="0">
              <a:solidFill>
                <a:schemeClr val="tx1"/>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3768" name="Rectangle 8">
              <a:extLst>
                <a:ext uri="{FF2B5EF4-FFF2-40B4-BE49-F238E27FC236}">
                  <a16:creationId xmlns:a16="http://schemas.microsoft.com/office/drawing/2014/main" id="{F60413D2-1736-3C40-8825-610AE2108F5F}"/>
                </a:ext>
              </a:extLst>
            </p:cNvPr>
            <p:cNvSpPr>
              <a:spLocks noChangeArrowheads="1"/>
            </p:cNvSpPr>
            <p:nvPr/>
          </p:nvSpPr>
          <p:spPr bwMode="auto">
            <a:xfrm>
              <a:off x="554" y="3408"/>
              <a:ext cx="9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do the actual billing to the </a:t>
              </a:r>
              <a:endParaRPr lang="en-US" altLang="en-US" sz="1100">
                <a:solidFill>
                  <a:srgbClr val="0000FF"/>
                </a:solidFill>
                <a:latin typeface="ZapfHumnst BT" pitchFamily="34" charset="0"/>
              </a:endParaRPr>
            </a:p>
          </p:txBody>
        </p:sp>
        <p:sp>
          <p:nvSpPr>
            <p:cNvPr id="373769" name="Rectangle 9">
              <a:extLst>
                <a:ext uri="{FF2B5EF4-FFF2-40B4-BE49-F238E27FC236}">
                  <a16:creationId xmlns:a16="http://schemas.microsoft.com/office/drawing/2014/main" id="{A0A177D8-C4DD-4046-9BF3-C27EDC8454A6}"/>
                </a:ext>
              </a:extLst>
            </p:cNvPr>
            <p:cNvSpPr>
              <a:spLocks noChangeArrowheads="1"/>
            </p:cNvSpPr>
            <p:nvPr/>
          </p:nvSpPr>
          <p:spPr bwMode="auto">
            <a:xfrm>
              <a:off x="554" y="3503"/>
              <a:ext cx="8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student for the schedule.</a:t>
              </a:r>
              <a:endParaRPr lang="en-US" altLang="en-US" sz="1100">
                <a:solidFill>
                  <a:srgbClr val="0000FF"/>
                </a:solidFill>
                <a:latin typeface="ZapfHumnst BT" pitchFamily="34" charset="0"/>
              </a:endParaRPr>
            </a:p>
          </p:txBody>
        </p:sp>
        <p:sp>
          <p:nvSpPr>
            <p:cNvPr id="373766" name="Rectangle 6">
              <a:extLst>
                <a:ext uri="{FF2B5EF4-FFF2-40B4-BE49-F238E27FC236}">
                  <a16:creationId xmlns:a16="http://schemas.microsoft.com/office/drawing/2014/main" id="{7A6AD1FD-5A4F-E545-8512-7EC929275BD4}"/>
                </a:ext>
              </a:extLst>
            </p:cNvPr>
            <p:cNvSpPr>
              <a:spLocks noChangeArrowheads="1"/>
            </p:cNvSpPr>
            <p:nvPr/>
          </p:nvSpPr>
          <p:spPr bwMode="auto">
            <a:xfrm>
              <a:off x="562" y="3218"/>
              <a:ext cx="9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Send student and tuition to </a:t>
              </a:r>
              <a:endParaRPr lang="en-US" altLang="en-US" sz="1100">
                <a:solidFill>
                  <a:srgbClr val="0000FF"/>
                </a:solidFill>
                <a:latin typeface="ZapfHumnst BT" pitchFamily="34" charset="0"/>
              </a:endParaRPr>
            </a:p>
          </p:txBody>
        </p:sp>
        <p:sp>
          <p:nvSpPr>
            <p:cNvPr id="373765" name="Freeform 5">
              <a:extLst>
                <a:ext uri="{FF2B5EF4-FFF2-40B4-BE49-F238E27FC236}">
                  <a16:creationId xmlns:a16="http://schemas.microsoft.com/office/drawing/2014/main" id="{BB6CFBDC-43C8-5246-9321-6E57EA5877E9}"/>
                </a:ext>
              </a:extLst>
            </p:cNvPr>
            <p:cNvSpPr>
              <a:spLocks/>
            </p:cNvSpPr>
            <p:nvPr/>
          </p:nvSpPr>
          <p:spPr bwMode="auto">
            <a:xfrm>
              <a:off x="1667" y="3206"/>
              <a:ext cx="71" cy="66"/>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3767" name="Rectangle 7">
              <a:extLst>
                <a:ext uri="{FF2B5EF4-FFF2-40B4-BE49-F238E27FC236}">
                  <a16:creationId xmlns:a16="http://schemas.microsoft.com/office/drawing/2014/main" id="{924F5038-4797-4C48-AEF5-679D0B8A88F2}"/>
                </a:ext>
              </a:extLst>
            </p:cNvPr>
            <p:cNvSpPr>
              <a:spLocks noChangeArrowheads="1"/>
            </p:cNvSpPr>
            <p:nvPr/>
          </p:nvSpPr>
          <p:spPr bwMode="auto">
            <a:xfrm>
              <a:off x="562" y="3313"/>
              <a:ext cx="11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FF"/>
                  </a:solidFill>
                </a:rPr>
                <a:t>the Billing System, which will </a:t>
              </a:r>
              <a:endParaRPr lang="en-US" altLang="en-US" sz="1100">
                <a:solidFill>
                  <a:srgbClr val="0000FF"/>
                </a:solidFill>
                <a:latin typeface="ZapfHumnst BT" pitchFamily="34" charset="0"/>
              </a:endParaRPr>
            </a:p>
          </p:txBody>
        </p:sp>
      </p:grpSp>
      <p:sp>
        <p:nvSpPr>
          <p:cNvPr id="373915" name="Line 155">
            <a:extLst>
              <a:ext uri="{FF2B5EF4-FFF2-40B4-BE49-F238E27FC236}">
                <a16:creationId xmlns:a16="http://schemas.microsoft.com/office/drawing/2014/main" id="{9A6D3F36-4740-614A-9388-BE7012976DCA}"/>
              </a:ext>
            </a:extLst>
          </p:cNvPr>
          <p:cNvSpPr>
            <a:spLocks noChangeShapeType="1"/>
          </p:cNvSpPr>
          <p:nvPr/>
        </p:nvSpPr>
        <p:spPr bwMode="auto">
          <a:xfrm>
            <a:off x="349250" y="6640513"/>
            <a:ext cx="0" cy="1412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6" name="Line 156">
            <a:extLst>
              <a:ext uri="{FF2B5EF4-FFF2-40B4-BE49-F238E27FC236}">
                <a16:creationId xmlns:a16="http://schemas.microsoft.com/office/drawing/2014/main" id="{D754823D-1E7A-6846-B2C0-BBB001F1B0E4}"/>
              </a:ext>
            </a:extLst>
          </p:cNvPr>
          <p:cNvSpPr>
            <a:spLocks noChangeShapeType="1"/>
          </p:cNvSpPr>
          <p:nvPr/>
        </p:nvSpPr>
        <p:spPr bwMode="auto">
          <a:xfrm>
            <a:off x="1279525" y="6462713"/>
            <a:ext cx="0" cy="3190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19" name="Line 159">
            <a:extLst>
              <a:ext uri="{FF2B5EF4-FFF2-40B4-BE49-F238E27FC236}">
                <a16:creationId xmlns:a16="http://schemas.microsoft.com/office/drawing/2014/main" id="{65228683-CFCF-F147-A5FF-2F7595CC867D}"/>
              </a:ext>
            </a:extLst>
          </p:cNvPr>
          <p:cNvSpPr>
            <a:spLocks noChangeShapeType="1"/>
          </p:cNvSpPr>
          <p:nvPr/>
        </p:nvSpPr>
        <p:spPr bwMode="auto">
          <a:xfrm>
            <a:off x="2949575" y="6281738"/>
            <a:ext cx="0" cy="5000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0" name="Line 160">
            <a:extLst>
              <a:ext uri="{FF2B5EF4-FFF2-40B4-BE49-F238E27FC236}">
                <a16:creationId xmlns:a16="http://schemas.microsoft.com/office/drawing/2014/main" id="{A4209A3F-4321-2E4C-883C-F888F9FC133B}"/>
              </a:ext>
            </a:extLst>
          </p:cNvPr>
          <p:cNvSpPr>
            <a:spLocks noChangeShapeType="1"/>
          </p:cNvSpPr>
          <p:nvPr/>
        </p:nvSpPr>
        <p:spPr bwMode="auto">
          <a:xfrm>
            <a:off x="2949575" y="2627313"/>
            <a:ext cx="0" cy="2095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1" name="Line 161">
            <a:extLst>
              <a:ext uri="{FF2B5EF4-FFF2-40B4-BE49-F238E27FC236}">
                <a16:creationId xmlns:a16="http://schemas.microsoft.com/office/drawing/2014/main" id="{3FF855DB-0ECC-204D-9468-D4EF138750F6}"/>
              </a:ext>
            </a:extLst>
          </p:cNvPr>
          <p:cNvSpPr>
            <a:spLocks noChangeShapeType="1"/>
          </p:cNvSpPr>
          <p:nvPr/>
        </p:nvSpPr>
        <p:spPr bwMode="auto">
          <a:xfrm>
            <a:off x="4494213" y="1938338"/>
            <a:ext cx="0" cy="23336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2" name="Line 162">
            <a:extLst>
              <a:ext uri="{FF2B5EF4-FFF2-40B4-BE49-F238E27FC236}">
                <a16:creationId xmlns:a16="http://schemas.microsoft.com/office/drawing/2014/main" id="{A7CA4256-84A1-B542-BD88-1EEDF4C9BB67}"/>
              </a:ext>
            </a:extLst>
          </p:cNvPr>
          <p:cNvSpPr>
            <a:spLocks noChangeShapeType="1"/>
          </p:cNvSpPr>
          <p:nvPr/>
        </p:nvSpPr>
        <p:spPr bwMode="auto">
          <a:xfrm>
            <a:off x="4494213" y="2711450"/>
            <a:ext cx="0" cy="4572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6" name="Line 166">
            <a:extLst>
              <a:ext uri="{FF2B5EF4-FFF2-40B4-BE49-F238E27FC236}">
                <a16:creationId xmlns:a16="http://schemas.microsoft.com/office/drawing/2014/main" id="{B80C3712-B859-054B-9A98-14403CBA683B}"/>
              </a:ext>
            </a:extLst>
          </p:cNvPr>
          <p:cNvSpPr>
            <a:spLocks noChangeShapeType="1"/>
          </p:cNvSpPr>
          <p:nvPr/>
        </p:nvSpPr>
        <p:spPr bwMode="auto">
          <a:xfrm>
            <a:off x="8593138" y="1938338"/>
            <a:ext cx="1587" cy="397192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7" name="Line 167">
            <a:extLst>
              <a:ext uri="{FF2B5EF4-FFF2-40B4-BE49-F238E27FC236}">
                <a16:creationId xmlns:a16="http://schemas.microsoft.com/office/drawing/2014/main" id="{273B9C00-6A37-8045-8879-0EE7FDB44DFE}"/>
              </a:ext>
            </a:extLst>
          </p:cNvPr>
          <p:cNvSpPr>
            <a:spLocks noChangeShapeType="1"/>
          </p:cNvSpPr>
          <p:nvPr/>
        </p:nvSpPr>
        <p:spPr bwMode="auto">
          <a:xfrm>
            <a:off x="5700713" y="3449638"/>
            <a:ext cx="0" cy="201612"/>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28" name="Line 168">
            <a:extLst>
              <a:ext uri="{FF2B5EF4-FFF2-40B4-BE49-F238E27FC236}">
                <a16:creationId xmlns:a16="http://schemas.microsoft.com/office/drawing/2014/main" id="{4DD4CE0B-9062-7245-A3CB-669D9E2D01E2}"/>
              </a:ext>
            </a:extLst>
          </p:cNvPr>
          <p:cNvSpPr>
            <a:spLocks noChangeShapeType="1"/>
          </p:cNvSpPr>
          <p:nvPr/>
        </p:nvSpPr>
        <p:spPr bwMode="auto">
          <a:xfrm>
            <a:off x="5700713" y="3830638"/>
            <a:ext cx="0" cy="981075"/>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0" name="Line 170">
            <a:extLst>
              <a:ext uri="{FF2B5EF4-FFF2-40B4-BE49-F238E27FC236}">
                <a16:creationId xmlns:a16="http://schemas.microsoft.com/office/drawing/2014/main" id="{FDEA03F4-EC52-D94D-BA4F-047EBDC26005}"/>
              </a:ext>
            </a:extLst>
          </p:cNvPr>
          <p:cNvSpPr>
            <a:spLocks noChangeShapeType="1"/>
          </p:cNvSpPr>
          <p:nvPr/>
        </p:nvSpPr>
        <p:spPr bwMode="auto">
          <a:xfrm>
            <a:off x="6662738" y="3983038"/>
            <a:ext cx="0" cy="346075"/>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1" name="Line 171">
            <a:extLst>
              <a:ext uri="{FF2B5EF4-FFF2-40B4-BE49-F238E27FC236}">
                <a16:creationId xmlns:a16="http://schemas.microsoft.com/office/drawing/2014/main" id="{66175E23-C0D9-4441-85D7-810E01CF5C7D}"/>
              </a:ext>
            </a:extLst>
          </p:cNvPr>
          <p:cNvSpPr>
            <a:spLocks noChangeShapeType="1"/>
          </p:cNvSpPr>
          <p:nvPr/>
        </p:nvSpPr>
        <p:spPr bwMode="auto">
          <a:xfrm>
            <a:off x="6662738" y="4514850"/>
            <a:ext cx="0" cy="84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2" name="Line 172">
            <a:extLst>
              <a:ext uri="{FF2B5EF4-FFF2-40B4-BE49-F238E27FC236}">
                <a16:creationId xmlns:a16="http://schemas.microsoft.com/office/drawing/2014/main" id="{306C70D2-88E0-364C-BA61-9BA732BF0661}"/>
              </a:ext>
            </a:extLst>
          </p:cNvPr>
          <p:cNvSpPr>
            <a:spLocks noChangeShapeType="1"/>
          </p:cNvSpPr>
          <p:nvPr/>
        </p:nvSpPr>
        <p:spPr bwMode="auto">
          <a:xfrm>
            <a:off x="7632700" y="3983038"/>
            <a:ext cx="0" cy="611187"/>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3933" name="Line 173">
            <a:extLst>
              <a:ext uri="{FF2B5EF4-FFF2-40B4-BE49-F238E27FC236}">
                <a16:creationId xmlns:a16="http://schemas.microsoft.com/office/drawing/2014/main" id="{97D4BE77-B6D2-8747-85C8-A5CF8C289158}"/>
              </a:ext>
            </a:extLst>
          </p:cNvPr>
          <p:cNvSpPr>
            <a:spLocks noChangeShapeType="1"/>
          </p:cNvSpPr>
          <p:nvPr/>
        </p:nvSpPr>
        <p:spPr bwMode="auto">
          <a:xfrm>
            <a:off x="7632700" y="5281613"/>
            <a:ext cx="0" cy="254000"/>
          </a:xfrm>
          <a:prstGeom prst="line">
            <a:avLst/>
          </a:prstGeom>
          <a:noFill/>
          <a:ln w="0">
            <a:solidFill>
              <a:srgbClr val="00CCFF"/>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Tree>
    <p:extLst>
      <p:ext uri="{BB962C8B-B14F-4D97-AF65-F5344CB8AC3E}">
        <p14:creationId xmlns:p14="http://schemas.microsoft.com/office/powerpoint/2010/main" val="859669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900" name="Line 92">
            <a:extLst>
              <a:ext uri="{FF2B5EF4-FFF2-40B4-BE49-F238E27FC236}">
                <a16:creationId xmlns:a16="http://schemas.microsoft.com/office/drawing/2014/main" id="{417157DA-B034-5B49-BF49-B8974B844A07}"/>
              </a:ext>
            </a:extLst>
          </p:cNvPr>
          <p:cNvSpPr>
            <a:spLocks noChangeShapeType="1"/>
          </p:cNvSpPr>
          <p:nvPr/>
        </p:nvSpPr>
        <p:spPr bwMode="auto">
          <a:xfrm>
            <a:off x="8134350" y="5407025"/>
            <a:ext cx="0" cy="2444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901" name="Line 93">
            <a:extLst>
              <a:ext uri="{FF2B5EF4-FFF2-40B4-BE49-F238E27FC236}">
                <a16:creationId xmlns:a16="http://schemas.microsoft.com/office/drawing/2014/main" id="{C0A9163C-1B05-0743-9D1B-55B1F6696CFC}"/>
              </a:ext>
            </a:extLst>
          </p:cNvPr>
          <p:cNvSpPr>
            <a:spLocks noChangeShapeType="1"/>
          </p:cNvSpPr>
          <p:nvPr/>
        </p:nvSpPr>
        <p:spPr bwMode="auto">
          <a:xfrm>
            <a:off x="8134350" y="4954588"/>
            <a:ext cx="0" cy="2317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9" name="Line 91">
            <a:extLst>
              <a:ext uri="{FF2B5EF4-FFF2-40B4-BE49-F238E27FC236}">
                <a16:creationId xmlns:a16="http://schemas.microsoft.com/office/drawing/2014/main" id="{90B895AD-1AE6-9C4B-AD5F-B2AD1DEACD5A}"/>
              </a:ext>
            </a:extLst>
          </p:cNvPr>
          <p:cNvSpPr>
            <a:spLocks noChangeShapeType="1"/>
          </p:cNvSpPr>
          <p:nvPr/>
        </p:nvSpPr>
        <p:spPr bwMode="auto">
          <a:xfrm flipV="1">
            <a:off x="5253038" y="3316288"/>
            <a:ext cx="0" cy="3873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10" name="Rectangle 2">
            <a:extLst>
              <a:ext uri="{FF2B5EF4-FFF2-40B4-BE49-F238E27FC236}">
                <a16:creationId xmlns:a16="http://schemas.microsoft.com/office/drawing/2014/main" id="{421070A4-E893-E341-9919-768059ADDAC7}"/>
              </a:ext>
            </a:extLst>
          </p:cNvPr>
          <p:cNvSpPr>
            <a:spLocks noGrp="1" noChangeArrowheads="1"/>
          </p:cNvSpPr>
          <p:nvPr>
            <p:ph type="title"/>
          </p:nvPr>
        </p:nvSpPr>
        <p:spPr>
          <a:xfrm>
            <a:off x="0" y="381000"/>
            <a:ext cx="9143999" cy="816489"/>
          </a:xfrm>
        </p:spPr>
        <p:txBody>
          <a:bodyPr>
            <a:noAutofit/>
          </a:bodyPr>
          <a:lstStyle/>
          <a:p>
            <a:r>
              <a:rPr lang="en-US" altLang="en-US" sz="3200"/>
              <a:t>Example: Local BillingSystem Subsystem Interaction</a:t>
            </a:r>
          </a:p>
        </p:txBody>
      </p:sp>
      <p:sp>
        <p:nvSpPr>
          <p:cNvPr id="375819" name="Line 11">
            <a:extLst>
              <a:ext uri="{FF2B5EF4-FFF2-40B4-BE49-F238E27FC236}">
                <a16:creationId xmlns:a16="http://schemas.microsoft.com/office/drawing/2014/main" id="{FCDFA2D8-D4FB-3548-9F54-E00E016F0DCF}"/>
              </a:ext>
            </a:extLst>
          </p:cNvPr>
          <p:cNvSpPr>
            <a:spLocks noChangeShapeType="1"/>
          </p:cNvSpPr>
          <p:nvPr/>
        </p:nvSpPr>
        <p:spPr bwMode="auto">
          <a:xfrm>
            <a:off x="2033588" y="2397125"/>
            <a:ext cx="0" cy="211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24" name="Line 16">
            <a:extLst>
              <a:ext uri="{FF2B5EF4-FFF2-40B4-BE49-F238E27FC236}">
                <a16:creationId xmlns:a16="http://schemas.microsoft.com/office/drawing/2014/main" id="{CEA3BF40-8A97-A449-AB37-1AA1B7AA5725}"/>
              </a:ext>
            </a:extLst>
          </p:cNvPr>
          <p:cNvSpPr>
            <a:spLocks noChangeShapeType="1"/>
          </p:cNvSpPr>
          <p:nvPr/>
        </p:nvSpPr>
        <p:spPr bwMode="auto">
          <a:xfrm>
            <a:off x="3695700" y="2397125"/>
            <a:ext cx="0" cy="8572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29" name="Line 21">
            <a:extLst>
              <a:ext uri="{FF2B5EF4-FFF2-40B4-BE49-F238E27FC236}">
                <a16:creationId xmlns:a16="http://schemas.microsoft.com/office/drawing/2014/main" id="{184754EE-C9DE-B943-B74F-9788DB9BE226}"/>
              </a:ext>
            </a:extLst>
          </p:cNvPr>
          <p:cNvSpPr>
            <a:spLocks noChangeShapeType="1"/>
          </p:cNvSpPr>
          <p:nvPr/>
        </p:nvSpPr>
        <p:spPr bwMode="auto">
          <a:xfrm>
            <a:off x="6680200" y="2397125"/>
            <a:ext cx="0" cy="189230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1" name="Oval 23">
            <a:extLst>
              <a:ext uri="{FF2B5EF4-FFF2-40B4-BE49-F238E27FC236}">
                <a16:creationId xmlns:a16="http://schemas.microsoft.com/office/drawing/2014/main" id="{1C9AF294-46FF-7440-AD16-FC07D051C06B}"/>
              </a:ext>
            </a:extLst>
          </p:cNvPr>
          <p:cNvSpPr>
            <a:spLocks noChangeArrowheads="1"/>
          </p:cNvSpPr>
          <p:nvPr/>
        </p:nvSpPr>
        <p:spPr bwMode="auto">
          <a:xfrm>
            <a:off x="8043863" y="1295400"/>
            <a:ext cx="190500" cy="192088"/>
          </a:xfrm>
          <a:prstGeom prst="ellipse">
            <a:avLst/>
          </a:pr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6" name="Line 28">
            <a:extLst>
              <a:ext uri="{FF2B5EF4-FFF2-40B4-BE49-F238E27FC236}">
                <a16:creationId xmlns:a16="http://schemas.microsoft.com/office/drawing/2014/main" id="{612CB3C0-DE8B-B044-AACE-37C71BCC546C}"/>
              </a:ext>
            </a:extLst>
          </p:cNvPr>
          <p:cNvSpPr>
            <a:spLocks noChangeShapeType="1"/>
          </p:cNvSpPr>
          <p:nvPr/>
        </p:nvSpPr>
        <p:spPr bwMode="auto">
          <a:xfrm flipH="1">
            <a:off x="8137525" y="2392363"/>
            <a:ext cx="3175" cy="233362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9" name="Text Box 71">
            <a:extLst>
              <a:ext uri="{FF2B5EF4-FFF2-40B4-BE49-F238E27FC236}">
                <a16:creationId xmlns:a16="http://schemas.microsoft.com/office/drawing/2014/main" id="{DCE22F23-1C84-7445-8345-54926B3C28D1}"/>
              </a:ext>
            </a:extLst>
          </p:cNvPr>
          <p:cNvSpPr txBox="1">
            <a:spLocks noChangeArrowheads="1"/>
          </p:cNvSpPr>
          <p:nvPr/>
        </p:nvSpPr>
        <p:spPr bwMode="auto">
          <a:xfrm>
            <a:off x="820738" y="1295400"/>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a:t>
            </a:r>
          </a:p>
        </p:txBody>
      </p:sp>
      <p:sp>
        <p:nvSpPr>
          <p:cNvPr id="375811" name="Rectangle 3">
            <a:extLst>
              <a:ext uri="{FF2B5EF4-FFF2-40B4-BE49-F238E27FC236}">
                <a16:creationId xmlns:a16="http://schemas.microsoft.com/office/drawing/2014/main" id="{C8377C21-40DA-C24E-88B2-644C3119A9BC}"/>
              </a:ext>
            </a:extLst>
          </p:cNvPr>
          <p:cNvSpPr>
            <a:spLocks noChangeArrowheads="1"/>
          </p:cNvSpPr>
          <p:nvPr/>
        </p:nvSpPr>
        <p:spPr bwMode="auto">
          <a:xfrm>
            <a:off x="233363" y="1824038"/>
            <a:ext cx="1158875"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12" name="Rectangle 4">
            <a:extLst>
              <a:ext uri="{FF2B5EF4-FFF2-40B4-BE49-F238E27FC236}">
                <a16:creationId xmlns:a16="http://schemas.microsoft.com/office/drawing/2014/main" id="{D4BEB743-F8CA-4E47-A69C-48CECD7282D9}"/>
              </a:ext>
            </a:extLst>
          </p:cNvPr>
          <p:cNvSpPr>
            <a:spLocks noChangeArrowheads="1"/>
          </p:cNvSpPr>
          <p:nvPr/>
        </p:nvSpPr>
        <p:spPr bwMode="auto">
          <a:xfrm>
            <a:off x="323850" y="1857375"/>
            <a:ext cx="9601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Billing System </a:t>
            </a:r>
            <a:endParaRPr lang="en-US" altLang="en-US">
              <a:solidFill>
                <a:srgbClr val="0000FF"/>
              </a:solidFill>
              <a:latin typeface="ZapfHumnst BT" pitchFamily="34" charset="0"/>
            </a:endParaRPr>
          </a:p>
        </p:txBody>
      </p:sp>
      <p:sp>
        <p:nvSpPr>
          <p:cNvPr id="375813" name="Rectangle 5">
            <a:extLst>
              <a:ext uri="{FF2B5EF4-FFF2-40B4-BE49-F238E27FC236}">
                <a16:creationId xmlns:a16="http://schemas.microsoft.com/office/drawing/2014/main" id="{D066F554-2A7F-B94C-A782-042AC0FDE51A}"/>
              </a:ext>
            </a:extLst>
          </p:cNvPr>
          <p:cNvSpPr>
            <a:spLocks noChangeArrowheads="1"/>
          </p:cNvSpPr>
          <p:nvPr/>
        </p:nvSpPr>
        <p:spPr bwMode="auto">
          <a:xfrm>
            <a:off x="638175" y="2036763"/>
            <a:ext cx="3783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Client</a:t>
            </a:r>
            <a:endParaRPr lang="en-US" altLang="en-US">
              <a:solidFill>
                <a:srgbClr val="0000FF"/>
              </a:solidFill>
              <a:latin typeface="ZapfHumnst BT" pitchFamily="34" charset="0"/>
            </a:endParaRPr>
          </a:p>
        </p:txBody>
      </p:sp>
      <p:sp>
        <p:nvSpPr>
          <p:cNvPr id="375815" name="Rectangle 7">
            <a:extLst>
              <a:ext uri="{FF2B5EF4-FFF2-40B4-BE49-F238E27FC236}">
                <a16:creationId xmlns:a16="http://schemas.microsoft.com/office/drawing/2014/main" id="{B312E0B1-635C-034B-942D-FA02299C0F17}"/>
              </a:ext>
            </a:extLst>
          </p:cNvPr>
          <p:cNvSpPr>
            <a:spLocks noChangeArrowheads="1"/>
          </p:cNvSpPr>
          <p:nvPr/>
        </p:nvSpPr>
        <p:spPr bwMode="auto">
          <a:xfrm>
            <a:off x="762000" y="2609850"/>
            <a:ext cx="112713" cy="37433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16" name="Rectangle 8">
            <a:extLst>
              <a:ext uri="{FF2B5EF4-FFF2-40B4-BE49-F238E27FC236}">
                <a16:creationId xmlns:a16="http://schemas.microsoft.com/office/drawing/2014/main" id="{D0DFA34F-A237-5A48-96E8-ACF1AC110299}"/>
              </a:ext>
            </a:extLst>
          </p:cNvPr>
          <p:cNvSpPr>
            <a:spLocks noChangeArrowheads="1"/>
          </p:cNvSpPr>
          <p:nvPr/>
        </p:nvSpPr>
        <p:spPr bwMode="auto">
          <a:xfrm>
            <a:off x="1482725" y="1824038"/>
            <a:ext cx="1195388"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17" name="Rectangle 9">
            <a:extLst>
              <a:ext uri="{FF2B5EF4-FFF2-40B4-BE49-F238E27FC236}">
                <a16:creationId xmlns:a16="http://schemas.microsoft.com/office/drawing/2014/main" id="{A26094B1-0277-3746-87B9-383B7500A124}"/>
              </a:ext>
            </a:extLst>
          </p:cNvPr>
          <p:cNvSpPr>
            <a:spLocks noChangeArrowheads="1"/>
          </p:cNvSpPr>
          <p:nvPr/>
        </p:nvSpPr>
        <p:spPr bwMode="auto">
          <a:xfrm>
            <a:off x="1966913" y="1857375"/>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a:t>
            </a:r>
            <a:endParaRPr lang="en-US" altLang="en-US">
              <a:solidFill>
                <a:srgbClr val="0000FF"/>
              </a:solidFill>
              <a:latin typeface="ZapfHumnst BT" pitchFamily="34" charset="0"/>
            </a:endParaRPr>
          </a:p>
        </p:txBody>
      </p:sp>
      <p:sp>
        <p:nvSpPr>
          <p:cNvPr id="375818" name="Rectangle 10">
            <a:extLst>
              <a:ext uri="{FF2B5EF4-FFF2-40B4-BE49-F238E27FC236}">
                <a16:creationId xmlns:a16="http://schemas.microsoft.com/office/drawing/2014/main" id="{719DB2CD-9ACC-7946-B2CA-71CD7D71A243}"/>
              </a:ext>
            </a:extLst>
          </p:cNvPr>
          <p:cNvSpPr>
            <a:spLocks noChangeArrowheads="1"/>
          </p:cNvSpPr>
          <p:nvPr/>
        </p:nvSpPr>
        <p:spPr bwMode="auto">
          <a:xfrm>
            <a:off x="1546225" y="1871663"/>
            <a:ext cx="9650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BillingSystem</a:t>
            </a:r>
            <a:endParaRPr lang="en-US" altLang="en-US">
              <a:solidFill>
                <a:srgbClr val="0000FF"/>
              </a:solidFill>
              <a:latin typeface="ZapfHumnst BT" pitchFamily="34" charset="0"/>
            </a:endParaRPr>
          </a:p>
        </p:txBody>
      </p:sp>
      <p:sp>
        <p:nvSpPr>
          <p:cNvPr id="375820" name="Rectangle 12">
            <a:extLst>
              <a:ext uri="{FF2B5EF4-FFF2-40B4-BE49-F238E27FC236}">
                <a16:creationId xmlns:a16="http://schemas.microsoft.com/office/drawing/2014/main" id="{CAA97379-B08A-D34B-80B0-22A0769BB28F}"/>
              </a:ext>
            </a:extLst>
          </p:cNvPr>
          <p:cNvSpPr>
            <a:spLocks noChangeArrowheads="1"/>
          </p:cNvSpPr>
          <p:nvPr/>
        </p:nvSpPr>
        <p:spPr bwMode="auto">
          <a:xfrm>
            <a:off x="1978025" y="2609850"/>
            <a:ext cx="101600" cy="35179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21" name="Rectangle 13">
            <a:extLst>
              <a:ext uri="{FF2B5EF4-FFF2-40B4-BE49-F238E27FC236}">
                <a16:creationId xmlns:a16="http://schemas.microsoft.com/office/drawing/2014/main" id="{ADF0818C-6977-CE4C-9C6A-D7D89F20EA4A}"/>
              </a:ext>
            </a:extLst>
          </p:cNvPr>
          <p:cNvSpPr>
            <a:spLocks noChangeArrowheads="1"/>
          </p:cNvSpPr>
          <p:nvPr/>
        </p:nvSpPr>
        <p:spPr bwMode="auto">
          <a:xfrm>
            <a:off x="2732088" y="1824038"/>
            <a:ext cx="1903412"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22" name="Rectangle 14">
            <a:extLst>
              <a:ext uri="{FF2B5EF4-FFF2-40B4-BE49-F238E27FC236}">
                <a16:creationId xmlns:a16="http://schemas.microsoft.com/office/drawing/2014/main" id="{441828D2-8B10-484A-A7BE-4213146FB188}"/>
              </a:ext>
            </a:extLst>
          </p:cNvPr>
          <p:cNvSpPr>
            <a:spLocks noChangeArrowheads="1"/>
          </p:cNvSpPr>
          <p:nvPr/>
        </p:nvSpPr>
        <p:spPr bwMode="auto">
          <a:xfrm>
            <a:off x="3629025" y="1857375"/>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a:t>
            </a:r>
            <a:endParaRPr lang="en-US" altLang="en-US">
              <a:solidFill>
                <a:srgbClr val="0000FF"/>
              </a:solidFill>
              <a:latin typeface="ZapfHumnst BT" pitchFamily="34" charset="0"/>
            </a:endParaRPr>
          </a:p>
        </p:txBody>
      </p:sp>
      <p:sp>
        <p:nvSpPr>
          <p:cNvPr id="375823" name="Rectangle 15">
            <a:extLst>
              <a:ext uri="{FF2B5EF4-FFF2-40B4-BE49-F238E27FC236}">
                <a16:creationId xmlns:a16="http://schemas.microsoft.com/office/drawing/2014/main" id="{E0C27ECD-7D47-CF4F-92F3-AE334E794A36}"/>
              </a:ext>
            </a:extLst>
          </p:cNvPr>
          <p:cNvSpPr>
            <a:spLocks noChangeArrowheads="1"/>
          </p:cNvSpPr>
          <p:nvPr/>
        </p:nvSpPr>
        <p:spPr bwMode="auto">
          <a:xfrm>
            <a:off x="2786063" y="1871663"/>
            <a:ext cx="1706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StudentBillingTransaction</a:t>
            </a:r>
            <a:endParaRPr lang="en-US" altLang="en-US">
              <a:solidFill>
                <a:srgbClr val="0000FF"/>
              </a:solidFill>
              <a:latin typeface="ZapfHumnst BT" pitchFamily="34" charset="0"/>
            </a:endParaRPr>
          </a:p>
        </p:txBody>
      </p:sp>
      <p:sp>
        <p:nvSpPr>
          <p:cNvPr id="375825" name="Rectangle 17">
            <a:extLst>
              <a:ext uri="{FF2B5EF4-FFF2-40B4-BE49-F238E27FC236}">
                <a16:creationId xmlns:a16="http://schemas.microsoft.com/office/drawing/2014/main" id="{8A716D3A-07C9-0845-8B29-191A3C96680B}"/>
              </a:ext>
            </a:extLst>
          </p:cNvPr>
          <p:cNvSpPr>
            <a:spLocks noChangeArrowheads="1"/>
          </p:cNvSpPr>
          <p:nvPr/>
        </p:nvSpPr>
        <p:spPr bwMode="auto">
          <a:xfrm>
            <a:off x="3640138" y="3249613"/>
            <a:ext cx="101600" cy="8318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26" name="Rectangle 18">
            <a:extLst>
              <a:ext uri="{FF2B5EF4-FFF2-40B4-BE49-F238E27FC236}">
                <a16:creationId xmlns:a16="http://schemas.microsoft.com/office/drawing/2014/main" id="{ED2061F0-EEBD-8944-9177-6471FD412B3F}"/>
              </a:ext>
            </a:extLst>
          </p:cNvPr>
          <p:cNvSpPr>
            <a:spLocks noChangeArrowheads="1"/>
          </p:cNvSpPr>
          <p:nvPr/>
        </p:nvSpPr>
        <p:spPr bwMode="auto">
          <a:xfrm>
            <a:off x="5886450" y="1824038"/>
            <a:ext cx="1660525"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28" name="Rectangle 20">
            <a:extLst>
              <a:ext uri="{FF2B5EF4-FFF2-40B4-BE49-F238E27FC236}">
                <a16:creationId xmlns:a16="http://schemas.microsoft.com/office/drawing/2014/main" id="{645D6277-7E90-4F40-95C3-308350B834BF}"/>
              </a:ext>
            </a:extLst>
          </p:cNvPr>
          <p:cNvSpPr>
            <a:spLocks noChangeArrowheads="1"/>
          </p:cNvSpPr>
          <p:nvPr/>
        </p:nvSpPr>
        <p:spPr bwMode="auto">
          <a:xfrm>
            <a:off x="5913438" y="1871663"/>
            <a:ext cx="15148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:BillingSystemInterface</a:t>
            </a:r>
          </a:p>
        </p:txBody>
      </p:sp>
      <p:sp>
        <p:nvSpPr>
          <p:cNvPr id="375830" name="Rectangle 22">
            <a:extLst>
              <a:ext uri="{FF2B5EF4-FFF2-40B4-BE49-F238E27FC236}">
                <a16:creationId xmlns:a16="http://schemas.microsoft.com/office/drawing/2014/main" id="{5DA7AE4E-B257-DD49-8F58-44F86BDC03AA}"/>
              </a:ext>
            </a:extLst>
          </p:cNvPr>
          <p:cNvSpPr>
            <a:spLocks noChangeArrowheads="1"/>
          </p:cNvSpPr>
          <p:nvPr/>
        </p:nvSpPr>
        <p:spPr bwMode="auto">
          <a:xfrm>
            <a:off x="6627813" y="4289425"/>
            <a:ext cx="101600" cy="175260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2" name="Line 24">
            <a:extLst>
              <a:ext uri="{FF2B5EF4-FFF2-40B4-BE49-F238E27FC236}">
                <a16:creationId xmlns:a16="http://schemas.microsoft.com/office/drawing/2014/main" id="{4CFE2E6D-26FB-B941-B5D3-D31416F2783A}"/>
              </a:ext>
            </a:extLst>
          </p:cNvPr>
          <p:cNvSpPr>
            <a:spLocks noChangeShapeType="1"/>
          </p:cNvSpPr>
          <p:nvPr/>
        </p:nvSpPr>
        <p:spPr bwMode="auto">
          <a:xfrm>
            <a:off x="8132763" y="1474788"/>
            <a:ext cx="1587" cy="169862"/>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3" name="Line 25">
            <a:extLst>
              <a:ext uri="{FF2B5EF4-FFF2-40B4-BE49-F238E27FC236}">
                <a16:creationId xmlns:a16="http://schemas.microsoft.com/office/drawing/2014/main" id="{96DBA253-467D-DD4D-A5C2-C019D66DABAF}"/>
              </a:ext>
            </a:extLst>
          </p:cNvPr>
          <p:cNvSpPr>
            <a:spLocks noChangeShapeType="1"/>
          </p:cNvSpPr>
          <p:nvPr/>
        </p:nvSpPr>
        <p:spPr bwMode="auto">
          <a:xfrm>
            <a:off x="7997825" y="1531938"/>
            <a:ext cx="282575" cy="1587"/>
          </a:xfrm>
          <a:prstGeom prst="line">
            <a:avLst/>
          </a:prstGeom>
          <a:noFill/>
          <a:ln w="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34" name="Freeform 26">
            <a:extLst>
              <a:ext uri="{FF2B5EF4-FFF2-40B4-BE49-F238E27FC236}">
                <a16:creationId xmlns:a16="http://schemas.microsoft.com/office/drawing/2014/main" id="{791EC51E-C419-C54D-AAC6-36EA99103CEA}"/>
              </a:ext>
            </a:extLst>
          </p:cNvPr>
          <p:cNvSpPr>
            <a:spLocks/>
          </p:cNvSpPr>
          <p:nvPr/>
        </p:nvSpPr>
        <p:spPr bwMode="auto">
          <a:xfrm>
            <a:off x="7942263" y="1644650"/>
            <a:ext cx="393700" cy="190500"/>
          </a:xfrm>
          <a:custGeom>
            <a:avLst/>
            <a:gdLst>
              <a:gd name="T0" fmla="*/ 0 w 35"/>
              <a:gd name="T1" fmla="*/ 17 h 17"/>
              <a:gd name="T2" fmla="*/ 17 w 35"/>
              <a:gd name="T3" fmla="*/ 0 h 17"/>
              <a:gd name="T4" fmla="*/ 35 w 35"/>
              <a:gd name="T5" fmla="*/ 17 h 17"/>
            </a:gdLst>
            <a:ahLst/>
            <a:cxnLst>
              <a:cxn ang="0">
                <a:pos x="T0" y="T1"/>
              </a:cxn>
              <a:cxn ang="0">
                <a:pos x="T2" y="T3"/>
              </a:cxn>
              <a:cxn ang="0">
                <a:pos x="T4" y="T5"/>
              </a:cxn>
            </a:cxnLst>
            <a:rect l="0" t="0" r="r" b="b"/>
            <a:pathLst>
              <a:path w="35" h="17">
                <a:moveTo>
                  <a:pt x="0" y="17"/>
                </a:moveTo>
                <a:lnTo>
                  <a:pt x="17" y="0"/>
                </a:lnTo>
                <a:lnTo>
                  <a:pt x="35" y="17"/>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5" name="Rectangle 27">
            <a:extLst>
              <a:ext uri="{FF2B5EF4-FFF2-40B4-BE49-F238E27FC236}">
                <a16:creationId xmlns:a16="http://schemas.microsoft.com/office/drawing/2014/main" id="{28F8C5BF-1573-9D4D-A45B-44F96CD98D15}"/>
              </a:ext>
            </a:extLst>
          </p:cNvPr>
          <p:cNvSpPr>
            <a:spLocks noChangeArrowheads="1"/>
          </p:cNvSpPr>
          <p:nvPr/>
        </p:nvSpPr>
        <p:spPr bwMode="auto">
          <a:xfrm>
            <a:off x="7593013" y="1947863"/>
            <a:ext cx="10419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 Billing System</a:t>
            </a:r>
            <a:endParaRPr lang="en-US" altLang="en-US">
              <a:solidFill>
                <a:srgbClr val="0000FF"/>
              </a:solidFill>
              <a:latin typeface="ZapfHumnst BT" pitchFamily="34" charset="0"/>
            </a:endParaRPr>
          </a:p>
        </p:txBody>
      </p:sp>
      <p:sp>
        <p:nvSpPr>
          <p:cNvPr id="375837" name="Rectangle 29">
            <a:extLst>
              <a:ext uri="{FF2B5EF4-FFF2-40B4-BE49-F238E27FC236}">
                <a16:creationId xmlns:a16="http://schemas.microsoft.com/office/drawing/2014/main" id="{FB490962-0564-964A-A01B-3B6AE2D73944}"/>
              </a:ext>
            </a:extLst>
          </p:cNvPr>
          <p:cNvSpPr>
            <a:spLocks noChangeArrowheads="1"/>
          </p:cNvSpPr>
          <p:nvPr/>
        </p:nvSpPr>
        <p:spPr bwMode="auto">
          <a:xfrm>
            <a:off x="8077200" y="4730750"/>
            <a:ext cx="112713" cy="214313"/>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8" name="Rectangle 30">
            <a:extLst>
              <a:ext uri="{FF2B5EF4-FFF2-40B4-BE49-F238E27FC236}">
                <a16:creationId xmlns:a16="http://schemas.microsoft.com/office/drawing/2014/main" id="{9CB17884-B190-7F40-874B-E6E2C4C0FF1D}"/>
              </a:ext>
            </a:extLst>
          </p:cNvPr>
          <p:cNvSpPr>
            <a:spLocks noChangeArrowheads="1"/>
          </p:cNvSpPr>
          <p:nvPr/>
        </p:nvSpPr>
        <p:spPr bwMode="auto">
          <a:xfrm>
            <a:off x="8077200" y="5192713"/>
            <a:ext cx="1127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39" name="Rectangle 31">
            <a:extLst>
              <a:ext uri="{FF2B5EF4-FFF2-40B4-BE49-F238E27FC236}">
                <a16:creationId xmlns:a16="http://schemas.microsoft.com/office/drawing/2014/main" id="{1908A570-5326-0B40-8684-4ACC5301636F}"/>
              </a:ext>
            </a:extLst>
          </p:cNvPr>
          <p:cNvSpPr>
            <a:spLocks noChangeArrowheads="1"/>
          </p:cNvSpPr>
          <p:nvPr/>
        </p:nvSpPr>
        <p:spPr bwMode="auto">
          <a:xfrm>
            <a:off x="8077200" y="5653088"/>
            <a:ext cx="1127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40" name="Rectangle 32">
            <a:extLst>
              <a:ext uri="{FF2B5EF4-FFF2-40B4-BE49-F238E27FC236}">
                <a16:creationId xmlns:a16="http://schemas.microsoft.com/office/drawing/2014/main" id="{14308105-071D-5745-B248-78AF558C9786}"/>
              </a:ext>
            </a:extLst>
          </p:cNvPr>
          <p:cNvSpPr>
            <a:spLocks noChangeArrowheads="1"/>
          </p:cNvSpPr>
          <p:nvPr/>
        </p:nvSpPr>
        <p:spPr bwMode="auto">
          <a:xfrm>
            <a:off x="4716463" y="1824038"/>
            <a:ext cx="1079500" cy="427037"/>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75841" name="Rectangle 33">
            <a:extLst>
              <a:ext uri="{FF2B5EF4-FFF2-40B4-BE49-F238E27FC236}">
                <a16:creationId xmlns:a16="http://schemas.microsoft.com/office/drawing/2014/main" id="{9FE434DA-6ED0-8443-AEAB-C3F89059D149}"/>
              </a:ext>
            </a:extLst>
          </p:cNvPr>
          <p:cNvSpPr>
            <a:spLocks noChangeArrowheads="1"/>
          </p:cNvSpPr>
          <p:nvPr/>
        </p:nvSpPr>
        <p:spPr bwMode="auto">
          <a:xfrm>
            <a:off x="4918075" y="1857375"/>
            <a:ext cx="5915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u="sng">
                <a:solidFill>
                  <a:srgbClr val="0000FF"/>
                </a:solidFill>
              </a:rPr>
              <a:t> : Student</a:t>
            </a:r>
            <a:endParaRPr lang="en-US" altLang="en-US">
              <a:solidFill>
                <a:srgbClr val="0000FF"/>
              </a:solidFill>
              <a:latin typeface="ZapfHumnst BT" pitchFamily="34" charset="0"/>
            </a:endParaRPr>
          </a:p>
        </p:txBody>
      </p:sp>
      <p:sp>
        <p:nvSpPr>
          <p:cNvPr id="375843" name="Rectangle 35">
            <a:extLst>
              <a:ext uri="{FF2B5EF4-FFF2-40B4-BE49-F238E27FC236}">
                <a16:creationId xmlns:a16="http://schemas.microsoft.com/office/drawing/2014/main" id="{80A9849E-6536-604E-8E1C-6E0F41B4D71B}"/>
              </a:ext>
            </a:extLst>
          </p:cNvPr>
          <p:cNvSpPr>
            <a:spLocks noChangeArrowheads="1"/>
          </p:cNvSpPr>
          <p:nvPr/>
        </p:nvSpPr>
        <p:spPr bwMode="auto">
          <a:xfrm>
            <a:off x="5200650" y="3705225"/>
            <a:ext cx="100013" cy="212725"/>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75844" name="Line 36">
            <a:extLst>
              <a:ext uri="{FF2B5EF4-FFF2-40B4-BE49-F238E27FC236}">
                <a16:creationId xmlns:a16="http://schemas.microsoft.com/office/drawing/2014/main" id="{D3E9B908-23CB-0341-81F5-AA902BF419CE}"/>
              </a:ext>
            </a:extLst>
          </p:cNvPr>
          <p:cNvSpPr>
            <a:spLocks noChangeShapeType="1"/>
          </p:cNvSpPr>
          <p:nvPr/>
        </p:nvSpPr>
        <p:spPr bwMode="auto">
          <a:xfrm>
            <a:off x="884238" y="2603500"/>
            <a:ext cx="1093787" cy="635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47" name="Rectangle 39">
            <a:extLst>
              <a:ext uri="{FF2B5EF4-FFF2-40B4-BE49-F238E27FC236}">
                <a16:creationId xmlns:a16="http://schemas.microsoft.com/office/drawing/2014/main" id="{B55FA1B8-ED7C-E740-88B3-E3769B4FF095}"/>
              </a:ext>
            </a:extLst>
          </p:cNvPr>
          <p:cNvSpPr>
            <a:spLocks noChangeArrowheads="1"/>
          </p:cNvSpPr>
          <p:nvPr/>
        </p:nvSpPr>
        <p:spPr bwMode="auto">
          <a:xfrm>
            <a:off x="458788" y="2363788"/>
            <a:ext cx="18771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 submitBill(Student, double)</a:t>
            </a:r>
            <a:endParaRPr lang="en-US" altLang="en-US">
              <a:solidFill>
                <a:srgbClr val="0000FF"/>
              </a:solidFill>
              <a:latin typeface="ZapfHumnst BT" pitchFamily="34" charset="0"/>
            </a:endParaRPr>
          </a:p>
        </p:txBody>
      </p:sp>
      <p:sp>
        <p:nvSpPr>
          <p:cNvPr id="375848" name="Line 40">
            <a:extLst>
              <a:ext uri="{FF2B5EF4-FFF2-40B4-BE49-F238E27FC236}">
                <a16:creationId xmlns:a16="http://schemas.microsoft.com/office/drawing/2014/main" id="{2B23A8D2-491C-364E-A94F-1340BEE72726}"/>
              </a:ext>
            </a:extLst>
          </p:cNvPr>
          <p:cNvSpPr>
            <a:spLocks noChangeShapeType="1"/>
          </p:cNvSpPr>
          <p:nvPr/>
        </p:nvSpPr>
        <p:spPr bwMode="auto">
          <a:xfrm>
            <a:off x="2085975" y="3249613"/>
            <a:ext cx="1554163"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1" name="Rectangle 43">
            <a:extLst>
              <a:ext uri="{FF2B5EF4-FFF2-40B4-BE49-F238E27FC236}">
                <a16:creationId xmlns:a16="http://schemas.microsoft.com/office/drawing/2014/main" id="{7F7ECE5D-C450-E546-9DB6-BE146D959892}"/>
              </a:ext>
            </a:extLst>
          </p:cNvPr>
          <p:cNvSpPr>
            <a:spLocks noChangeArrowheads="1"/>
          </p:cNvSpPr>
          <p:nvPr/>
        </p:nvSpPr>
        <p:spPr bwMode="auto">
          <a:xfrm>
            <a:off x="2157413" y="2936875"/>
            <a:ext cx="17104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1.1. create(Student, double)</a:t>
            </a:r>
            <a:endParaRPr lang="en-US" altLang="en-US">
              <a:solidFill>
                <a:srgbClr val="0000FF"/>
              </a:solidFill>
              <a:latin typeface="ZapfHumnst BT" pitchFamily="34" charset="0"/>
            </a:endParaRPr>
          </a:p>
        </p:txBody>
      </p:sp>
      <p:sp>
        <p:nvSpPr>
          <p:cNvPr id="375852" name="Line 44">
            <a:extLst>
              <a:ext uri="{FF2B5EF4-FFF2-40B4-BE49-F238E27FC236}">
                <a16:creationId xmlns:a16="http://schemas.microsoft.com/office/drawing/2014/main" id="{2592A86F-F286-5849-9BA9-F0E8CAA6F6ED}"/>
              </a:ext>
            </a:extLst>
          </p:cNvPr>
          <p:cNvSpPr>
            <a:spLocks noChangeShapeType="1"/>
          </p:cNvSpPr>
          <p:nvPr/>
        </p:nvSpPr>
        <p:spPr bwMode="auto">
          <a:xfrm>
            <a:off x="2090738" y="4300538"/>
            <a:ext cx="4533900" cy="1587"/>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5" name="Rectangle 47">
            <a:extLst>
              <a:ext uri="{FF2B5EF4-FFF2-40B4-BE49-F238E27FC236}">
                <a16:creationId xmlns:a16="http://schemas.microsoft.com/office/drawing/2014/main" id="{C11E3DC5-279F-3A42-9324-B5C4EF0D01CA}"/>
              </a:ext>
            </a:extLst>
          </p:cNvPr>
          <p:cNvSpPr>
            <a:spLocks noChangeArrowheads="1"/>
          </p:cNvSpPr>
          <p:nvPr/>
        </p:nvSpPr>
        <p:spPr bwMode="auto">
          <a:xfrm>
            <a:off x="3001963" y="4052888"/>
            <a:ext cx="24167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 submit(StudentBillingTransaction)</a:t>
            </a:r>
            <a:endParaRPr lang="en-US" altLang="en-US">
              <a:solidFill>
                <a:srgbClr val="0000FF"/>
              </a:solidFill>
              <a:latin typeface="ZapfHumnst BT" pitchFamily="34" charset="0"/>
            </a:endParaRPr>
          </a:p>
        </p:txBody>
      </p:sp>
      <p:sp>
        <p:nvSpPr>
          <p:cNvPr id="375856" name="Line 48">
            <a:extLst>
              <a:ext uri="{FF2B5EF4-FFF2-40B4-BE49-F238E27FC236}">
                <a16:creationId xmlns:a16="http://schemas.microsoft.com/office/drawing/2014/main" id="{2C280040-BF5F-E24A-A85F-753BF2BFEC92}"/>
              </a:ext>
            </a:extLst>
          </p:cNvPr>
          <p:cNvSpPr>
            <a:spLocks noChangeShapeType="1"/>
          </p:cNvSpPr>
          <p:nvPr/>
        </p:nvSpPr>
        <p:spPr bwMode="auto">
          <a:xfrm>
            <a:off x="3741738" y="3706813"/>
            <a:ext cx="1455737"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59" name="Rectangle 51">
            <a:extLst>
              <a:ext uri="{FF2B5EF4-FFF2-40B4-BE49-F238E27FC236}">
                <a16:creationId xmlns:a16="http://schemas.microsoft.com/office/drawing/2014/main" id="{AD0E41E6-39A8-F740-B27E-648CAB4B5EDA}"/>
              </a:ext>
            </a:extLst>
          </p:cNvPr>
          <p:cNvSpPr>
            <a:spLocks noChangeArrowheads="1"/>
          </p:cNvSpPr>
          <p:nvPr/>
        </p:nvSpPr>
        <p:spPr bwMode="auto">
          <a:xfrm>
            <a:off x="3860800" y="3470275"/>
            <a:ext cx="1612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1.1.1. // get contact info( )</a:t>
            </a:r>
            <a:endParaRPr lang="en-US" altLang="en-US">
              <a:solidFill>
                <a:srgbClr val="0000FF"/>
              </a:solidFill>
              <a:latin typeface="ZapfHumnst BT" pitchFamily="34" charset="0"/>
            </a:endParaRPr>
          </a:p>
        </p:txBody>
      </p:sp>
      <p:grpSp>
        <p:nvGrpSpPr>
          <p:cNvPr id="375884" name="Group 76">
            <a:extLst>
              <a:ext uri="{FF2B5EF4-FFF2-40B4-BE49-F238E27FC236}">
                <a16:creationId xmlns:a16="http://schemas.microsoft.com/office/drawing/2014/main" id="{40ABCC05-633B-254B-AA43-1FE6175D7724}"/>
              </a:ext>
            </a:extLst>
          </p:cNvPr>
          <p:cNvGrpSpPr>
            <a:grpSpLocks/>
          </p:cNvGrpSpPr>
          <p:nvPr/>
        </p:nvGrpSpPr>
        <p:grpSpPr bwMode="auto">
          <a:xfrm>
            <a:off x="4694238" y="2597150"/>
            <a:ext cx="1676400" cy="719138"/>
            <a:chOff x="2877" y="1338"/>
            <a:chExt cx="1056" cy="453"/>
          </a:xfrm>
        </p:grpSpPr>
        <p:sp>
          <p:nvSpPr>
            <p:cNvPr id="375860" name="Freeform 52">
              <a:extLst>
                <a:ext uri="{FF2B5EF4-FFF2-40B4-BE49-F238E27FC236}">
                  <a16:creationId xmlns:a16="http://schemas.microsoft.com/office/drawing/2014/main" id="{E918BAE0-D1BF-4046-84BE-1119B1B1CC4A}"/>
                </a:ext>
              </a:extLst>
            </p:cNvPr>
            <p:cNvSpPr>
              <a:spLocks/>
            </p:cNvSpPr>
            <p:nvPr/>
          </p:nvSpPr>
          <p:spPr bwMode="auto">
            <a:xfrm>
              <a:off x="2877" y="1338"/>
              <a:ext cx="1056" cy="453"/>
            </a:xfrm>
            <a:custGeom>
              <a:avLst/>
              <a:gdLst>
                <a:gd name="T0" fmla="*/ 0 w 1056"/>
                <a:gd name="T1" fmla="*/ 0 h 453"/>
                <a:gd name="T2" fmla="*/ 978 w 1056"/>
                <a:gd name="T3" fmla="*/ 0 h 453"/>
                <a:gd name="T4" fmla="*/ 1056 w 1056"/>
                <a:gd name="T5" fmla="*/ 78 h 453"/>
                <a:gd name="T6" fmla="*/ 1056 w 1056"/>
                <a:gd name="T7" fmla="*/ 453 h 453"/>
                <a:gd name="T8" fmla="*/ 0 w 1056"/>
                <a:gd name="T9" fmla="*/ 453 h 453"/>
                <a:gd name="T10" fmla="*/ 0 w 1056"/>
                <a:gd name="T11" fmla="*/ 0 h 453"/>
              </a:gdLst>
              <a:ahLst/>
              <a:cxnLst>
                <a:cxn ang="0">
                  <a:pos x="T0" y="T1"/>
                </a:cxn>
                <a:cxn ang="0">
                  <a:pos x="T2" y="T3"/>
                </a:cxn>
                <a:cxn ang="0">
                  <a:pos x="T4" y="T5"/>
                </a:cxn>
                <a:cxn ang="0">
                  <a:pos x="T6" y="T7"/>
                </a:cxn>
                <a:cxn ang="0">
                  <a:pos x="T8" y="T9"/>
                </a:cxn>
                <a:cxn ang="0">
                  <a:pos x="T10" y="T11"/>
                </a:cxn>
              </a:cxnLst>
              <a:rect l="0" t="0" r="r" b="b"/>
              <a:pathLst>
                <a:path w="1056" h="453">
                  <a:moveTo>
                    <a:pt x="0" y="0"/>
                  </a:moveTo>
                  <a:lnTo>
                    <a:pt x="978" y="0"/>
                  </a:lnTo>
                  <a:lnTo>
                    <a:pt x="1056" y="78"/>
                  </a:lnTo>
                  <a:lnTo>
                    <a:pt x="1056" y="453"/>
                  </a:lnTo>
                  <a:lnTo>
                    <a:pt x="0" y="453"/>
                  </a:lnTo>
                  <a:lnTo>
                    <a:pt x="0" y="0"/>
                  </a:lnTo>
                  <a:close/>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1" name="Freeform 53">
              <a:extLst>
                <a:ext uri="{FF2B5EF4-FFF2-40B4-BE49-F238E27FC236}">
                  <a16:creationId xmlns:a16="http://schemas.microsoft.com/office/drawing/2014/main" id="{D834132F-5674-E244-A444-2A43B85042F7}"/>
                </a:ext>
              </a:extLst>
            </p:cNvPr>
            <p:cNvSpPr>
              <a:spLocks/>
            </p:cNvSpPr>
            <p:nvPr/>
          </p:nvSpPr>
          <p:spPr bwMode="auto">
            <a:xfrm>
              <a:off x="2877" y="1338"/>
              <a:ext cx="1056" cy="453"/>
            </a:xfrm>
            <a:custGeom>
              <a:avLst/>
              <a:gdLst>
                <a:gd name="T0" fmla="*/ 0 w 149"/>
                <a:gd name="T1" fmla="*/ 0 h 64"/>
                <a:gd name="T2" fmla="*/ 138 w 149"/>
                <a:gd name="T3" fmla="*/ 0 h 64"/>
                <a:gd name="T4" fmla="*/ 149 w 149"/>
                <a:gd name="T5" fmla="*/ 11 h 64"/>
                <a:gd name="T6" fmla="*/ 149 w 149"/>
                <a:gd name="T7" fmla="*/ 64 h 64"/>
                <a:gd name="T8" fmla="*/ 0 w 149"/>
                <a:gd name="T9" fmla="*/ 64 h 64"/>
                <a:gd name="T10" fmla="*/ 0 w 149"/>
                <a:gd name="T11" fmla="*/ 0 h 64"/>
              </a:gdLst>
              <a:ahLst/>
              <a:cxnLst>
                <a:cxn ang="0">
                  <a:pos x="T0" y="T1"/>
                </a:cxn>
                <a:cxn ang="0">
                  <a:pos x="T2" y="T3"/>
                </a:cxn>
                <a:cxn ang="0">
                  <a:pos x="T4" y="T5"/>
                </a:cxn>
                <a:cxn ang="0">
                  <a:pos x="T6" y="T7"/>
                </a:cxn>
                <a:cxn ang="0">
                  <a:pos x="T8" y="T9"/>
                </a:cxn>
                <a:cxn ang="0">
                  <a:pos x="T10" y="T11"/>
                </a:cxn>
              </a:cxnLst>
              <a:rect l="0" t="0" r="r" b="b"/>
              <a:pathLst>
                <a:path w="149" h="64">
                  <a:moveTo>
                    <a:pt x="0" y="0"/>
                  </a:moveTo>
                  <a:lnTo>
                    <a:pt x="138" y="0"/>
                  </a:lnTo>
                  <a:lnTo>
                    <a:pt x="149" y="11"/>
                  </a:lnTo>
                  <a:lnTo>
                    <a:pt x="149" y="64"/>
                  </a:lnTo>
                  <a:lnTo>
                    <a:pt x="0" y="64"/>
                  </a:lnTo>
                  <a:lnTo>
                    <a:pt x="0" y="0"/>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2" name="Freeform 54">
              <a:extLst>
                <a:ext uri="{FF2B5EF4-FFF2-40B4-BE49-F238E27FC236}">
                  <a16:creationId xmlns:a16="http://schemas.microsoft.com/office/drawing/2014/main" id="{F4306B7F-754B-B247-A73F-0B0D33FFCFB8}"/>
                </a:ext>
              </a:extLst>
            </p:cNvPr>
            <p:cNvSpPr>
              <a:spLocks/>
            </p:cNvSpPr>
            <p:nvPr/>
          </p:nvSpPr>
          <p:spPr bwMode="auto">
            <a:xfrm>
              <a:off x="3847" y="1338"/>
              <a:ext cx="78" cy="78"/>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rgbClr val="00CCFF"/>
              </a:solidFill>
              <a:prstDash val="solid"/>
              <a:round/>
              <a:headEnd/>
              <a:tailEnd/>
            </a:ln>
            <a:extLst>
              <a:ext uri="{909E8E84-426E-40DD-AFC4-6F175D3DCCD1}">
                <a14:hiddenFill xmlns:a14="http://schemas.microsoft.com/office/drawing/2010/main">
                  <a:solidFill>
                    <a:schemeClr val="bg2"/>
                  </a:solidFill>
                </a14:hiddenFill>
              </a:ext>
            </a:extLst>
          </p:spPr>
          <p:txBody>
            <a:bodyPr/>
            <a:lstStyle/>
            <a:p>
              <a:endParaRPr lang="en-US">
                <a:solidFill>
                  <a:srgbClr val="0000FF"/>
                </a:solidFill>
              </a:endParaRPr>
            </a:p>
          </p:txBody>
        </p:sp>
        <p:sp>
          <p:nvSpPr>
            <p:cNvPr id="375863" name="Rectangle 55">
              <a:extLst>
                <a:ext uri="{FF2B5EF4-FFF2-40B4-BE49-F238E27FC236}">
                  <a16:creationId xmlns:a16="http://schemas.microsoft.com/office/drawing/2014/main" id="{293A4477-FAF0-3547-90C9-F23E398D06B4}"/>
                </a:ext>
              </a:extLst>
            </p:cNvPr>
            <p:cNvSpPr>
              <a:spLocks noChangeArrowheads="1"/>
            </p:cNvSpPr>
            <p:nvPr/>
          </p:nvSpPr>
          <p:spPr bwMode="auto">
            <a:xfrm>
              <a:off x="2905" y="1352"/>
              <a:ext cx="498"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en-US" sz="1200">
                  <a:solidFill>
                    <a:srgbClr val="0000FF"/>
                  </a:solidFill>
                </a:rPr>
                <a:t>Retrieve the </a:t>
              </a:r>
              <a:endParaRPr lang="en-US" altLang="en-US">
                <a:solidFill>
                  <a:srgbClr val="0000FF"/>
                </a:solidFill>
                <a:latin typeface="ZapfHumnst BT" pitchFamily="34" charset="0"/>
              </a:endParaRPr>
            </a:p>
          </p:txBody>
        </p:sp>
        <p:sp>
          <p:nvSpPr>
            <p:cNvPr id="375864" name="Rectangle 56">
              <a:extLst>
                <a:ext uri="{FF2B5EF4-FFF2-40B4-BE49-F238E27FC236}">
                  <a16:creationId xmlns:a16="http://schemas.microsoft.com/office/drawing/2014/main" id="{1FBB1686-0096-0849-94E5-62421E39C204}"/>
                </a:ext>
              </a:extLst>
            </p:cNvPr>
            <p:cNvSpPr>
              <a:spLocks noChangeArrowheads="1"/>
            </p:cNvSpPr>
            <p:nvPr/>
          </p:nvSpPr>
          <p:spPr bwMode="auto">
            <a:xfrm>
              <a:off x="2905" y="1474"/>
              <a:ext cx="867"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information that must </a:t>
              </a:r>
              <a:endParaRPr lang="en-US" altLang="en-US">
                <a:solidFill>
                  <a:srgbClr val="0000FF"/>
                </a:solidFill>
                <a:latin typeface="ZapfHumnst BT" pitchFamily="34" charset="0"/>
              </a:endParaRPr>
            </a:p>
          </p:txBody>
        </p:sp>
        <p:sp>
          <p:nvSpPr>
            <p:cNvPr id="375865" name="Rectangle 57">
              <a:extLst>
                <a:ext uri="{FF2B5EF4-FFF2-40B4-BE49-F238E27FC236}">
                  <a16:creationId xmlns:a16="http://schemas.microsoft.com/office/drawing/2014/main" id="{A80320B4-118E-B548-8407-2A99B495B899}"/>
                </a:ext>
              </a:extLst>
            </p:cNvPr>
            <p:cNvSpPr>
              <a:spLocks noChangeArrowheads="1"/>
            </p:cNvSpPr>
            <p:nvPr/>
          </p:nvSpPr>
          <p:spPr bwMode="auto">
            <a:xfrm>
              <a:off x="2905" y="1595"/>
              <a:ext cx="870" cy="11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be included on the bill</a:t>
              </a:r>
              <a:endParaRPr lang="en-US" altLang="en-US">
                <a:solidFill>
                  <a:srgbClr val="0000FF"/>
                </a:solidFill>
                <a:latin typeface="ZapfHumnst BT" pitchFamily="34" charset="0"/>
              </a:endParaRPr>
            </a:p>
          </p:txBody>
        </p:sp>
      </p:grpSp>
      <p:sp>
        <p:nvSpPr>
          <p:cNvPr id="375866" name="Line 58">
            <a:extLst>
              <a:ext uri="{FF2B5EF4-FFF2-40B4-BE49-F238E27FC236}">
                <a16:creationId xmlns:a16="http://schemas.microsoft.com/office/drawing/2014/main" id="{E94B054E-6474-514B-B5B9-0D6C4BB88816}"/>
              </a:ext>
            </a:extLst>
          </p:cNvPr>
          <p:cNvSpPr>
            <a:spLocks noChangeShapeType="1"/>
          </p:cNvSpPr>
          <p:nvPr/>
        </p:nvSpPr>
        <p:spPr bwMode="auto">
          <a:xfrm flipH="1">
            <a:off x="4502150" y="3319463"/>
            <a:ext cx="584200" cy="385762"/>
          </a:xfrm>
          <a:prstGeom prst="line">
            <a:avLst/>
          </a:prstGeom>
          <a:noFill/>
          <a:ln w="0">
            <a:solidFill>
              <a:srgbClr val="00CCFF"/>
            </a:solidFill>
            <a:prstDash val="sys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67" name="Line 59">
            <a:extLst>
              <a:ext uri="{FF2B5EF4-FFF2-40B4-BE49-F238E27FC236}">
                <a16:creationId xmlns:a16="http://schemas.microsoft.com/office/drawing/2014/main" id="{3631EE56-A3C3-5341-AE33-B658146D395A}"/>
              </a:ext>
            </a:extLst>
          </p:cNvPr>
          <p:cNvSpPr>
            <a:spLocks noChangeShapeType="1"/>
          </p:cNvSpPr>
          <p:nvPr/>
        </p:nvSpPr>
        <p:spPr bwMode="auto">
          <a:xfrm>
            <a:off x="6731000" y="4732338"/>
            <a:ext cx="1346200"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0" name="Rectangle 62">
            <a:extLst>
              <a:ext uri="{FF2B5EF4-FFF2-40B4-BE49-F238E27FC236}">
                <a16:creationId xmlns:a16="http://schemas.microsoft.com/office/drawing/2014/main" id="{9C40297E-55FD-6547-9190-ED818EB04AD8}"/>
              </a:ext>
            </a:extLst>
          </p:cNvPr>
          <p:cNvSpPr>
            <a:spLocks noChangeArrowheads="1"/>
          </p:cNvSpPr>
          <p:nvPr/>
        </p:nvSpPr>
        <p:spPr bwMode="auto">
          <a:xfrm>
            <a:off x="6765925" y="4484688"/>
            <a:ext cx="16671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1.2.1. // open connection( )</a:t>
            </a:r>
            <a:endParaRPr lang="en-US" altLang="en-US">
              <a:solidFill>
                <a:srgbClr val="0000FF"/>
              </a:solidFill>
              <a:latin typeface="ZapfHumnst BT" pitchFamily="34" charset="0"/>
            </a:endParaRPr>
          </a:p>
        </p:txBody>
      </p:sp>
      <p:sp>
        <p:nvSpPr>
          <p:cNvPr id="375871" name="Line 63">
            <a:extLst>
              <a:ext uri="{FF2B5EF4-FFF2-40B4-BE49-F238E27FC236}">
                <a16:creationId xmlns:a16="http://schemas.microsoft.com/office/drawing/2014/main" id="{FCAD2B65-8861-8844-8D80-5598A145AE07}"/>
              </a:ext>
            </a:extLst>
          </p:cNvPr>
          <p:cNvSpPr>
            <a:spLocks noChangeShapeType="1"/>
          </p:cNvSpPr>
          <p:nvPr/>
        </p:nvSpPr>
        <p:spPr bwMode="auto">
          <a:xfrm flipV="1">
            <a:off x="6734175" y="5194300"/>
            <a:ext cx="1343025" cy="635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4" name="Rectangle 66">
            <a:extLst>
              <a:ext uri="{FF2B5EF4-FFF2-40B4-BE49-F238E27FC236}">
                <a16:creationId xmlns:a16="http://schemas.microsoft.com/office/drawing/2014/main" id="{6A02DBD4-3459-4B4C-8152-FC97C5942289}"/>
              </a:ext>
            </a:extLst>
          </p:cNvPr>
          <p:cNvSpPr>
            <a:spLocks noChangeArrowheads="1"/>
          </p:cNvSpPr>
          <p:nvPr/>
        </p:nvSpPr>
        <p:spPr bwMode="auto">
          <a:xfrm>
            <a:off x="6754813" y="4945063"/>
            <a:ext cx="182902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1.2.2. // process transaction( )</a:t>
            </a:r>
            <a:endParaRPr lang="en-US" altLang="en-US">
              <a:solidFill>
                <a:srgbClr val="0000FF"/>
              </a:solidFill>
              <a:latin typeface="ZapfHumnst BT" pitchFamily="34" charset="0"/>
            </a:endParaRPr>
          </a:p>
        </p:txBody>
      </p:sp>
      <p:sp>
        <p:nvSpPr>
          <p:cNvPr id="375875" name="Line 67">
            <a:extLst>
              <a:ext uri="{FF2B5EF4-FFF2-40B4-BE49-F238E27FC236}">
                <a16:creationId xmlns:a16="http://schemas.microsoft.com/office/drawing/2014/main" id="{26914553-0718-9E49-A2C9-4501A347E19C}"/>
              </a:ext>
            </a:extLst>
          </p:cNvPr>
          <p:cNvSpPr>
            <a:spLocks noChangeShapeType="1"/>
          </p:cNvSpPr>
          <p:nvPr/>
        </p:nvSpPr>
        <p:spPr bwMode="auto">
          <a:xfrm flipV="1">
            <a:off x="6734175" y="5654675"/>
            <a:ext cx="1343025" cy="0"/>
          </a:xfrm>
          <a:prstGeom prst="line">
            <a:avLst/>
          </a:prstGeom>
          <a:noFill/>
          <a:ln w="0">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78" name="Rectangle 70">
            <a:extLst>
              <a:ext uri="{FF2B5EF4-FFF2-40B4-BE49-F238E27FC236}">
                <a16:creationId xmlns:a16="http://schemas.microsoft.com/office/drawing/2014/main" id="{3472B99D-5F0A-9F46-A0E1-7A77AB12898B}"/>
              </a:ext>
            </a:extLst>
          </p:cNvPr>
          <p:cNvSpPr>
            <a:spLocks noChangeArrowheads="1"/>
          </p:cNvSpPr>
          <p:nvPr/>
        </p:nvSpPr>
        <p:spPr bwMode="auto">
          <a:xfrm>
            <a:off x="6769100" y="5405438"/>
            <a:ext cx="16847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1.2.3. // close connection( )</a:t>
            </a:r>
            <a:endParaRPr lang="en-US" altLang="en-US">
              <a:solidFill>
                <a:srgbClr val="0000FF"/>
              </a:solidFill>
              <a:latin typeface="ZapfHumnst BT" pitchFamily="34" charset="0"/>
            </a:endParaRPr>
          </a:p>
        </p:txBody>
      </p:sp>
      <p:sp>
        <p:nvSpPr>
          <p:cNvPr id="375880" name="Line 72">
            <a:extLst>
              <a:ext uri="{FF2B5EF4-FFF2-40B4-BE49-F238E27FC236}">
                <a16:creationId xmlns:a16="http://schemas.microsoft.com/office/drawing/2014/main" id="{E25E57CB-BB44-B04A-8209-017A3CBCB4CE}"/>
              </a:ext>
            </a:extLst>
          </p:cNvPr>
          <p:cNvSpPr>
            <a:spLocks noChangeShapeType="1"/>
          </p:cNvSpPr>
          <p:nvPr/>
        </p:nvSpPr>
        <p:spPr bwMode="auto">
          <a:xfrm>
            <a:off x="2108200" y="1530350"/>
            <a:ext cx="342900" cy="2381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75887" name="Line 79">
            <a:extLst>
              <a:ext uri="{FF2B5EF4-FFF2-40B4-BE49-F238E27FC236}">
                <a16:creationId xmlns:a16="http://schemas.microsoft.com/office/drawing/2014/main" id="{3ED45336-B090-AB47-860C-AC965A8ABF29}"/>
              </a:ext>
            </a:extLst>
          </p:cNvPr>
          <p:cNvSpPr>
            <a:spLocks noChangeShapeType="1"/>
          </p:cNvSpPr>
          <p:nvPr/>
        </p:nvSpPr>
        <p:spPr bwMode="auto">
          <a:xfrm>
            <a:off x="819150" y="2397125"/>
            <a:ext cx="0" cy="211138"/>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14" name="Line 6">
            <a:extLst>
              <a:ext uri="{FF2B5EF4-FFF2-40B4-BE49-F238E27FC236}">
                <a16:creationId xmlns:a16="http://schemas.microsoft.com/office/drawing/2014/main" id="{C032D9CB-B4BF-314B-85F0-BC18214FDDA9}"/>
              </a:ext>
            </a:extLst>
          </p:cNvPr>
          <p:cNvSpPr>
            <a:spLocks noChangeShapeType="1"/>
          </p:cNvSpPr>
          <p:nvPr/>
        </p:nvSpPr>
        <p:spPr bwMode="auto">
          <a:xfrm>
            <a:off x="820738" y="6354763"/>
            <a:ext cx="0" cy="39370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42" name="Line 34">
            <a:extLst>
              <a:ext uri="{FF2B5EF4-FFF2-40B4-BE49-F238E27FC236}">
                <a16:creationId xmlns:a16="http://schemas.microsoft.com/office/drawing/2014/main" id="{D7B6A730-2CAE-834A-8EED-4DD4F4015525}"/>
              </a:ext>
            </a:extLst>
          </p:cNvPr>
          <p:cNvSpPr>
            <a:spLocks noChangeShapeType="1"/>
          </p:cNvSpPr>
          <p:nvPr/>
        </p:nvSpPr>
        <p:spPr bwMode="auto">
          <a:xfrm>
            <a:off x="5259388" y="3924300"/>
            <a:ext cx="0" cy="282416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88" name="Line 80">
            <a:extLst>
              <a:ext uri="{FF2B5EF4-FFF2-40B4-BE49-F238E27FC236}">
                <a16:creationId xmlns:a16="http://schemas.microsoft.com/office/drawing/2014/main" id="{9313080B-B9D1-5145-8A84-106F97F13A81}"/>
              </a:ext>
            </a:extLst>
          </p:cNvPr>
          <p:cNvSpPr>
            <a:spLocks noChangeShapeType="1"/>
          </p:cNvSpPr>
          <p:nvPr/>
        </p:nvSpPr>
        <p:spPr bwMode="auto">
          <a:xfrm>
            <a:off x="2035175" y="6140450"/>
            <a:ext cx="0" cy="60801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89" name="Line 81">
            <a:extLst>
              <a:ext uri="{FF2B5EF4-FFF2-40B4-BE49-F238E27FC236}">
                <a16:creationId xmlns:a16="http://schemas.microsoft.com/office/drawing/2014/main" id="{7986C141-F6E0-4549-904D-F0F6338E9302}"/>
              </a:ext>
            </a:extLst>
          </p:cNvPr>
          <p:cNvSpPr>
            <a:spLocks noChangeShapeType="1"/>
          </p:cNvSpPr>
          <p:nvPr/>
        </p:nvSpPr>
        <p:spPr bwMode="auto">
          <a:xfrm>
            <a:off x="3695700" y="4078288"/>
            <a:ext cx="1588" cy="2670175"/>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0" name="Line 82">
            <a:extLst>
              <a:ext uri="{FF2B5EF4-FFF2-40B4-BE49-F238E27FC236}">
                <a16:creationId xmlns:a16="http://schemas.microsoft.com/office/drawing/2014/main" id="{0EB6DBEB-7175-034E-ABEC-74AB2B3BAB28}"/>
              </a:ext>
            </a:extLst>
          </p:cNvPr>
          <p:cNvSpPr>
            <a:spLocks noChangeShapeType="1"/>
          </p:cNvSpPr>
          <p:nvPr/>
        </p:nvSpPr>
        <p:spPr bwMode="auto">
          <a:xfrm>
            <a:off x="6684963" y="6043613"/>
            <a:ext cx="0" cy="704850"/>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1" name="Line 83">
            <a:extLst>
              <a:ext uri="{FF2B5EF4-FFF2-40B4-BE49-F238E27FC236}">
                <a16:creationId xmlns:a16="http://schemas.microsoft.com/office/drawing/2014/main" id="{258C695E-A2E6-7049-9414-0F9EE1F223BC}"/>
              </a:ext>
            </a:extLst>
          </p:cNvPr>
          <p:cNvSpPr>
            <a:spLocks noChangeShapeType="1"/>
          </p:cNvSpPr>
          <p:nvPr/>
        </p:nvSpPr>
        <p:spPr bwMode="auto">
          <a:xfrm>
            <a:off x="8134350" y="5873750"/>
            <a:ext cx="0" cy="874713"/>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75892" name="Line 84">
            <a:extLst>
              <a:ext uri="{FF2B5EF4-FFF2-40B4-BE49-F238E27FC236}">
                <a16:creationId xmlns:a16="http://schemas.microsoft.com/office/drawing/2014/main" id="{86874688-99BB-8B43-B7C0-C0C1104976CC}"/>
              </a:ext>
            </a:extLst>
          </p:cNvPr>
          <p:cNvSpPr>
            <a:spLocks noChangeShapeType="1"/>
          </p:cNvSpPr>
          <p:nvPr/>
        </p:nvSpPr>
        <p:spPr bwMode="auto">
          <a:xfrm flipV="1">
            <a:off x="5256213" y="2398713"/>
            <a:ext cx="0" cy="198437"/>
          </a:xfrm>
          <a:prstGeom prst="line">
            <a:avLst/>
          </a:prstGeom>
          <a:noFill/>
          <a:ln w="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Tree>
    <p:extLst>
      <p:ext uri="{BB962C8B-B14F-4D97-AF65-F5344CB8AC3E}">
        <p14:creationId xmlns:p14="http://schemas.microsoft.com/office/powerpoint/2010/main" val="2216672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104775" y="27432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199" y="1600200"/>
            <a:ext cx="8582025"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7391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7" name="Line 1039">
            <a:extLst>
              <a:ext uri="{FF2B5EF4-FFF2-40B4-BE49-F238E27FC236}">
                <a16:creationId xmlns:a16="http://schemas.microsoft.com/office/drawing/2014/main" id="{B482E379-A767-1E4B-92B3-C038617945FF}"/>
              </a:ext>
            </a:extLst>
          </p:cNvPr>
          <p:cNvSpPr>
            <a:spLocks noChangeShapeType="1"/>
          </p:cNvSpPr>
          <p:nvPr/>
        </p:nvSpPr>
        <p:spPr bwMode="auto">
          <a:xfrm>
            <a:off x="5843588" y="3348037"/>
            <a:ext cx="979487" cy="628650"/>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75" name="Line 1047">
            <a:extLst>
              <a:ext uri="{FF2B5EF4-FFF2-40B4-BE49-F238E27FC236}">
                <a16:creationId xmlns:a16="http://schemas.microsoft.com/office/drawing/2014/main" id="{8CCC89C4-EB8C-1D45-9D57-F55F743701C4}"/>
              </a:ext>
            </a:extLst>
          </p:cNvPr>
          <p:cNvSpPr>
            <a:spLocks noChangeShapeType="1"/>
          </p:cNvSpPr>
          <p:nvPr/>
        </p:nvSpPr>
        <p:spPr bwMode="auto">
          <a:xfrm flipV="1">
            <a:off x="4125913" y="3335337"/>
            <a:ext cx="596900" cy="592138"/>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96" name="Line 1068">
            <a:extLst>
              <a:ext uri="{FF2B5EF4-FFF2-40B4-BE49-F238E27FC236}">
                <a16:creationId xmlns:a16="http://schemas.microsoft.com/office/drawing/2014/main" id="{51951E86-E328-8E47-8EA9-A3345EF0A55A}"/>
              </a:ext>
            </a:extLst>
          </p:cNvPr>
          <p:cNvSpPr>
            <a:spLocks noChangeShapeType="1"/>
          </p:cNvSpPr>
          <p:nvPr/>
        </p:nvSpPr>
        <p:spPr bwMode="auto">
          <a:xfrm flipV="1">
            <a:off x="2640013" y="3108325"/>
            <a:ext cx="0" cy="83185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97" name="Freeform 1069">
            <a:extLst>
              <a:ext uri="{FF2B5EF4-FFF2-40B4-BE49-F238E27FC236}">
                <a16:creationId xmlns:a16="http://schemas.microsoft.com/office/drawing/2014/main" id="{85CD80D9-1C43-544F-8C5B-AC522AC1A2F0}"/>
              </a:ext>
            </a:extLst>
          </p:cNvPr>
          <p:cNvSpPr>
            <a:spLocks/>
          </p:cNvSpPr>
          <p:nvPr/>
        </p:nvSpPr>
        <p:spPr bwMode="auto">
          <a:xfrm>
            <a:off x="2562225" y="2882900"/>
            <a:ext cx="157163" cy="225425"/>
          </a:xfrm>
          <a:custGeom>
            <a:avLst/>
            <a:gdLst>
              <a:gd name="T0" fmla="*/ 49 w 99"/>
              <a:gd name="T1" fmla="*/ 0 h 142"/>
              <a:gd name="T2" fmla="*/ 99 w 99"/>
              <a:gd name="T3" fmla="*/ 142 h 142"/>
              <a:gd name="T4" fmla="*/ 0 w 99"/>
              <a:gd name="T5" fmla="*/ 142 h 142"/>
              <a:gd name="T6" fmla="*/ 49 w 99"/>
              <a:gd name="T7" fmla="*/ 0 h 142"/>
            </a:gdLst>
            <a:ahLst/>
            <a:cxnLst>
              <a:cxn ang="0">
                <a:pos x="T0" y="T1"/>
              </a:cxn>
              <a:cxn ang="0">
                <a:pos x="T2" y="T3"/>
              </a:cxn>
              <a:cxn ang="0">
                <a:pos x="T4" y="T5"/>
              </a:cxn>
              <a:cxn ang="0">
                <a:pos x="T6" y="T7"/>
              </a:cxn>
            </a:cxnLst>
            <a:rect l="0" t="0" r="r" b="b"/>
            <a:pathLst>
              <a:path w="99" h="142">
                <a:moveTo>
                  <a:pt x="49" y="0"/>
                </a:moveTo>
                <a:lnTo>
                  <a:pt x="99" y="142"/>
                </a:lnTo>
                <a:lnTo>
                  <a:pt x="0" y="142"/>
                </a:lnTo>
                <a:lnTo>
                  <a:pt x="49" y="0"/>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81998" name="Freeform 1070">
            <a:extLst>
              <a:ext uri="{FF2B5EF4-FFF2-40B4-BE49-F238E27FC236}">
                <a16:creationId xmlns:a16="http://schemas.microsoft.com/office/drawing/2014/main" id="{E291B47C-DBC4-FE4F-A70C-98E8922340D6}"/>
              </a:ext>
            </a:extLst>
          </p:cNvPr>
          <p:cNvSpPr>
            <a:spLocks/>
          </p:cNvSpPr>
          <p:nvPr/>
        </p:nvSpPr>
        <p:spPr bwMode="auto">
          <a:xfrm>
            <a:off x="3540125" y="2373312"/>
            <a:ext cx="4040188" cy="1479550"/>
          </a:xfrm>
          <a:custGeom>
            <a:avLst/>
            <a:gdLst>
              <a:gd name="T0" fmla="*/ 0 w 472"/>
              <a:gd name="T1" fmla="*/ 0 h 133"/>
              <a:gd name="T2" fmla="*/ 472 w 472"/>
              <a:gd name="T3" fmla="*/ 0 h 133"/>
              <a:gd name="T4" fmla="*/ 472 w 472"/>
              <a:gd name="T5" fmla="*/ 133 h 133"/>
            </a:gdLst>
            <a:ahLst/>
            <a:cxnLst>
              <a:cxn ang="0">
                <a:pos x="T0" y="T1"/>
              </a:cxn>
              <a:cxn ang="0">
                <a:pos x="T2" y="T3"/>
              </a:cxn>
              <a:cxn ang="0">
                <a:pos x="T4" y="T5"/>
              </a:cxn>
            </a:cxnLst>
            <a:rect l="0" t="0" r="r" b="b"/>
            <a:pathLst>
              <a:path w="472" h="133">
                <a:moveTo>
                  <a:pt x="0" y="0"/>
                </a:moveTo>
                <a:lnTo>
                  <a:pt x="472" y="0"/>
                </a:lnTo>
                <a:lnTo>
                  <a:pt x="472" y="133"/>
                </a:lnTo>
              </a:path>
            </a:pathLst>
          </a:custGeom>
          <a:noFill/>
          <a:ln w="12700" cap="flat" cmpd="sng">
            <a:solidFill>
              <a:schemeClr val="tx1"/>
            </a:solidFill>
            <a:prstDash val="lgDash"/>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FF"/>
              </a:solidFill>
            </a:endParaRPr>
          </a:p>
        </p:txBody>
      </p:sp>
      <p:sp>
        <p:nvSpPr>
          <p:cNvPr id="381981" name="Line 1053">
            <a:extLst>
              <a:ext uri="{FF2B5EF4-FFF2-40B4-BE49-F238E27FC236}">
                <a16:creationId xmlns:a16="http://schemas.microsoft.com/office/drawing/2014/main" id="{82E39290-282C-B948-8E18-9E9A4F5E5966}"/>
              </a:ext>
            </a:extLst>
          </p:cNvPr>
          <p:cNvSpPr>
            <a:spLocks noChangeShapeType="1"/>
          </p:cNvSpPr>
          <p:nvPr/>
        </p:nvSpPr>
        <p:spPr bwMode="auto">
          <a:xfrm>
            <a:off x="3789363" y="4802187"/>
            <a:ext cx="898525" cy="90170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74" name="Line 1046">
            <a:extLst>
              <a:ext uri="{FF2B5EF4-FFF2-40B4-BE49-F238E27FC236}">
                <a16:creationId xmlns:a16="http://schemas.microsoft.com/office/drawing/2014/main" id="{564786A7-D231-284F-87F1-986BAB4BCAB1}"/>
              </a:ext>
            </a:extLst>
          </p:cNvPr>
          <p:cNvSpPr>
            <a:spLocks noChangeShapeType="1"/>
          </p:cNvSpPr>
          <p:nvPr/>
        </p:nvSpPr>
        <p:spPr bwMode="auto">
          <a:xfrm>
            <a:off x="4373563" y="4379912"/>
            <a:ext cx="2436812" cy="1588"/>
          </a:xfrm>
          <a:prstGeom prst="line">
            <a:avLst/>
          </a:prstGeom>
          <a:noFill/>
          <a:ln w="12700">
            <a:solidFill>
              <a:schemeClr val="tx1"/>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solidFill>
                <a:srgbClr val="0000FF"/>
              </a:solidFill>
            </a:endParaRPr>
          </a:p>
        </p:txBody>
      </p:sp>
      <p:sp>
        <p:nvSpPr>
          <p:cNvPr id="381954" name="Rectangle 1026">
            <a:extLst>
              <a:ext uri="{FF2B5EF4-FFF2-40B4-BE49-F238E27FC236}">
                <a16:creationId xmlns:a16="http://schemas.microsoft.com/office/drawing/2014/main" id="{98B2B3A6-2AF3-DD4F-8410-5402CCDA95B8}"/>
              </a:ext>
            </a:extLst>
          </p:cNvPr>
          <p:cNvSpPr>
            <a:spLocks noGrp="1" noChangeArrowheads="1"/>
          </p:cNvSpPr>
          <p:nvPr>
            <p:ph type="title"/>
          </p:nvPr>
        </p:nvSpPr>
        <p:spPr/>
        <p:txBody>
          <a:bodyPr>
            <a:normAutofit fontScale="90000"/>
          </a:bodyPr>
          <a:lstStyle/>
          <a:p>
            <a:r>
              <a:rPr lang="en-US" altLang="en-US"/>
              <a:t>Example: Billing System Subsystem Elements</a:t>
            </a:r>
          </a:p>
        </p:txBody>
      </p:sp>
      <p:sp>
        <p:nvSpPr>
          <p:cNvPr id="382003" name="Text Box 1075">
            <a:extLst>
              <a:ext uri="{FF2B5EF4-FFF2-40B4-BE49-F238E27FC236}">
                <a16:creationId xmlns:a16="http://schemas.microsoft.com/office/drawing/2014/main" id="{AC785B8B-8FA0-C144-84F0-1D3E9C5E40FF}"/>
              </a:ext>
            </a:extLst>
          </p:cNvPr>
          <p:cNvSpPr txBox="1">
            <a:spLocks noChangeArrowheads="1"/>
          </p:cNvSpPr>
          <p:nvPr/>
        </p:nvSpPr>
        <p:spPr bwMode="auto">
          <a:xfrm>
            <a:off x="495300" y="3262312"/>
            <a:ext cx="2111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Interface</a:t>
            </a:r>
          </a:p>
        </p:txBody>
      </p:sp>
      <p:sp>
        <p:nvSpPr>
          <p:cNvPr id="381955" name="Rectangle 1027">
            <a:extLst>
              <a:ext uri="{FF2B5EF4-FFF2-40B4-BE49-F238E27FC236}">
                <a16:creationId xmlns:a16="http://schemas.microsoft.com/office/drawing/2014/main" id="{1C0F9576-F305-C140-893C-457E2B1296B9}"/>
              </a:ext>
            </a:extLst>
          </p:cNvPr>
          <p:cNvSpPr>
            <a:spLocks noChangeArrowheads="1"/>
          </p:cNvSpPr>
          <p:nvPr/>
        </p:nvSpPr>
        <p:spPr bwMode="auto">
          <a:xfrm>
            <a:off x="3881438" y="2660650"/>
            <a:ext cx="3330575" cy="6635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57" name="Rectangle 1029">
            <a:extLst>
              <a:ext uri="{FF2B5EF4-FFF2-40B4-BE49-F238E27FC236}">
                <a16:creationId xmlns:a16="http://schemas.microsoft.com/office/drawing/2014/main" id="{09362C5D-04CF-EA47-B627-5D20AA3D97CE}"/>
              </a:ext>
            </a:extLst>
          </p:cNvPr>
          <p:cNvSpPr>
            <a:spLocks noChangeArrowheads="1"/>
          </p:cNvSpPr>
          <p:nvPr/>
        </p:nvSpPr>
        <p:spPr bwMode="auto">
          <a:xfrm>
            <a:off x="3881438" y="2897187"/>
            <a:ext cx="3330575" cy="427038"/>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58" name="Rectangle 1030">
            <a:extLst>
              <a:ext uri="{FF2B5EF4-FFF2-40B4-BE49-F238E27FC236}">
                <a16:creationId xmlns:a16="http://schemas.microsoft.com/office/drawing/2014/main" id="{49908C93-6FDA-6042-A926-723EC42CB55A}"/>
              </a:ext>
            </a:extLst>
          </p:cNvPr>
          <p:cNvSpPr>
            <a:spLocks noChangeArrowheads="1"/>
          </p:cNvSpPr>
          <p:nvPr/>
        </p:nvSpPr>
        <p:spPr bwMode="auto">
          <a:xfrm>
            <a:off x="3881438" y="2987675"/>
            <a:ext cx="3330575" cy="3365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0" name="Rectangle 1032">
            <a:extLst>
              <a:ext uri="{FF2B5EF4-FFF2-40B4-BE49-F238E27FC236}">
                <a16:creationId xmlns:a16="http://schemas.microsoft.com/office/drawing/2014/main" id="{97CC7E2B-D3F2-CA42-96DE-7BFEDAFED502}"/>
              </a:ext>
            </a:extLst>
          </p:cNvPr>
          <p:cNvSpPr>
            <a:spLocks noChangeArrowheads="1"/>
          </p:cNvSpPr>
          <p:nvPr/>
        </p:nvSpPr>
        <p:spPr bwMode="auto">
          <a:xfrm>
            <a:off x="6848475" y="3862387"/>
            <a:ext cx="1439863" cy="10350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2" name="Rectangle 1034">
            <a:extLst>
              <a:ext uri="{FF2B5EF4-FFF2-40B4-BE49-F238E27FC236}">
                <a16:creationId xmlns:a16="http://schemas.microsoft.com/office/drawing/2014/main" id="{748B1B68-640E-F640-989C-1B304CC56F7F}"/>
              </a:ext>
            </a:extLst>
          </p:cNvPr>
          <p:cNvSpPr>
            <a:spLocks noChangeArrowheads="1"/>
          </p:cNvSpPr>
          <p:nvPr/>
        </p:nvSpPr>
        <p:spPr bwMode="auto">
          <a:xfrm>
            <a:off x="6848475" y="4435475"/>
            <a:ext cx="1439863" cy="461962"/>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3" name="Rectangle 1035">
            <a:extLst>
              <a:ext uri="{FF2B5EF4-FFF2-40B4-BE49-F238E27FC236}">
                <a16:creationId xmlns:a16="http://schemas.microsoft.com/office/drawing/2014/main" id="{0C87DFDD-B15C-B44E-988D-09EA2262049E}"/>
              </a:ext>
            </a:extLst>
          </p:cNvPr>
          <p:cNvSpPr>
            <a:spLocks noChangeArrowheads="1"/>
          </p:cNvSpPr>
          <p:nvPr/>
        </p:nvSpPr>
        <p:spPr bwMode="auto">
          <a:xfrm>
            <a:off x="6848475" y="4525962"/>
            <a:ext cx="1439863" cy="3714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68" name="Rectangle 1040">
            <a:extLst>
              <a:ext uri="{FF2B5EF4-FFF2-40B4-BE49-F238E27FC236}">
                <a16:creationId xmlns:a16="http://schemas.microsoft.com/office/drawing/2014/main" id="{BDE218E9-7F0E-E149-894F-1AA9D73E9B76}"/>
              </a:ext>
            </a:extLst>
          </p:cNvPr>
          <p:cNvSpPr>
            <a:spLocks noChangeArrowheads="1"/>
          </p:cNvSpPr>
          <p:nvPr/>
        </p:nvSpPr>
        <p:spPr bwMode="auto">
          <a:xfrm>
            <a:off x="896938" y="3940175"/>
            <a:ext cx="3476625" cy="8667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0" name="Rectangle 1042">
            <a:extLst>
              <a:ext uri="{FF2B5EF4-FFF2-40B4-BE49-F238E27FC236}">
                <a16:creationId xmlns:a16="http://schemas.microsoft.com/office/drawing/2014/main" id="{747D6159-27F4-4242-9684-E7454BC1E094}"/>
              </a:ext>
            </a:extLst>
          </p:cNvPr>
          <p:cNvSpPr>
            <a:spLocks noChangeArrowheads="1"/>
          </p:cNvSpPr>
          <p:nvPr/>
        </p:nvSpPr>
        <p:spPr bwMode="auto">
          <a:xfrm>
            <a:off x="896938" y="4368800"/>
            <a:ext cx="3476625" cy="4381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1" name="Rectangle 1043">
            <a:extLst>
              <a:ext uri="{FF2B5EF4-FFF2-40B4-BE49-F238E27FC236}">
                <a16:creationId xmlns:a16="http://schemas.microsoft.com/office/drawing/2014/main" id="{BAC7F34C-79E5-0343-833A-7B2EE0513D49}"/>
              </a:ext>
            </a:extLst>
          </p:cNvPr>
          <p:cNvSpPr>
            <a:spLocks noChangeArrowheads="1"/>
          </p:cNvSpPr>
          <p:nvPr/>
        </p:nvSpPr>
        <p:spPr bwMode="auto">
          <a:xfrm>
            <a:off x="896938" y="4457700"/>
            <a:ext cx="3476625" cy="3492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6" name="Rectangle 1048">
            <a:extLst>
              <a:ext uri="{FF2B5EF4-FFF2-40B4-BE49-F238E27FC236}">
                <a16:creationId xmlns:a16="http://schemas.microsoft.com/office/drawing/2014/main" id="{345AC45B-DC80-ED4E-A523-CB481E20B5E3}"/>
              </a:ext>
            </a:extLst>
          </p:cNvPr>
          <p:cNvSpPr>
            <a:spLocks noChangeArrowheads="1"/>
          </p:cNvSpPr>
          <p:nvPr/>
        </p:nvSpPr>
        <p:spPr bwMode="auto">
          <a:xfrm>
            <a:off x="3781425" y="5737225"/>
            <a:ext cx="3463925" cy="6635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8" name="Rectangle 1050">
            <a:extLst>
              <a:ext uri="{FF2B5EF4-FFF2-40B4-BE49-F238E27FC236}">
                <a16:creationId xmlns:a16="http://schemas.microsoft.com/office/drawing/2014/main" id="{1F7D5E6C-A558-7543-8C61-3B2DA7190DEB}"/>
              </a:ext>
            </a:extLst>
          </p:cNvPr>
          <p:cNvSpPr>
            <a:spLocks noChangeArrowheads="1"/>
          </p:cNvSpPr>
          <p:nvPr/>
        </p:nvSpPr>
        <p:spPr bwMode="auto">
          <a:xfrm>
            <a:off x="3781425" y="5973762"/>
            <a:ext cx="3463925" cy="427038"/>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79" name="Rectangle 1051">
            <a:extLst>
              <a:ext uri="{FF2B5EF4-FFF2-40B4-BE49-F238E27FC236}">
                <a16:creationId xmlns:a16="http://schemas.microsoft.com/office/drawing/2014/main" id="{D96F84D9-1F65-2B46-AAD9-A3D8505B9276}"/>
              </a:ext>
            </a:extLst>
          </p:cNvPr>
          <p:cNvSpPr>
            <a:spLocks noChangeArrowheads="1"/>
          </p:cNvSpPr>
          <p:nvPr/>
        </p:nvSpPr>
        <p:spPr bwMode="auto">
          <a:xfrm>
            <a:off x="3781425" y="6064250"/>
            <a:ext cx="3463925" cy="336550"/>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87" name="Rectangle 1059">
            <a:extLst>
              <a:ext uri="{FF2B5EF4-FFF2-40B4-BE49-F238E27FC236}">
                <a16:creationId xmlns:a16="http://schemas.microsoft.com/office/drawing/2014/main" id="{05E96BFA-A91E-CC44-9328-0F9FBF8C69AB}"/>
              </a:ext>
            </a:extLst>
          </p:cNvPr>
          <p:cNvSpPr>
            <a:spLocks noChangeArrowheads="1"/>
          </p:cNvSpPr>
          <p:nvPr/>
        </p:nvSpPr>
        <p:spPr bwMode="auto">
          <a:xfrm>
            <a:off x="4794250" y="5483225"/>
            <a:ext cx="230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0..1</a:t>
            </a:r>
            <a:endParaRPr lang="en-US" altLang="en-US">
              <a:solidFill>
                <a:srgbClr val="0000FF"/>
              </a:solidFill>
              <a:latin typeface="ZapfHumnst BT" pitchFamily="34" charset="0"/>
            </a:endParaRPr>
          </a:p>
        </p:txBody>
      </p:sp>
      <p:sp>
        <p:nvSpPr>
          <p:cNvPr id="381988" name="Rectangle 1060">
            <a:extLst>
              <a:ext uri="{FF2B5EF4-FFF2-40B4-BE49-F238E27FC236}">
                <a16:creationId xmlns:a16="http://schemas.microsoft.com/office/drawing/2014/main" id="{46BF69C1-851F-844E-A84D-5D22EA29DC0F}"/>
              </a:ext>
            </a:extLst>
          </p:cNvPr>
          <p:cNvSpPr>
            <a:spLocks noChangeArrowheads="1"/>
          </p:cNvSpPr>
          <p:nvPr/>
        </p:nvSpPr>
        <p:spPr bwMode="auto">
          <a:xfrm>
            <a:off x="4149725" y="487521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en-US" sz="1200">
                <a:solidFill>
                  <a:srgbClr val="0000FF"/>
                </a:solidFill>
              </a:rPr>
              <a:t>1</a:t>
            </a:r>
            <a:endParaRPr lang="en-US" altLang="en-US">
              <a:solidFill>
                <a:srgbClr val="0000FF"/>
              </a:solidFill>
              <a:latin typeface="ZapfHumnst BT" pitchFamily="34" charset="0"/>
            </a:endParaRPr>
          </a:p>
        </p:txBody>
      </p:sp>
      <p:sp>
        <p:nvSpPr>
          <p:cNvPr id="381989" name="Rectangle 1061">
            <a:extLst>
              <a:ext uri="{FF2B5EF4-FFF2-40B4-BE49-F238E27FC236}">
                <a16:creationId xmlns:a16="http://schemas.microsoft.com/office/drawing/2014/main" id="{A0861B94-9205-5C47-87EA-FFD539B04B04}"/>
              </a:ext>
            </a:extLst>
          </p:cNvPr>
          <p:cNvSpPr>
            <a:spLocks noChangeArrowheads="1"/>
          </p:cNvSpPr>
          <p:nvPr/>
        </p:nvSpPr>
        <p:spPr bwMode="auto">
          <a:xfrm>
            <a:off x="1728788" y="1849437"/>
            <a:ext cx="1811337" cy="103346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91" name="Rectangle 1063">
            <a:extLst>
              <a:ext uri="{FF2B5EF4-FFF2-40B4-BE49-F238E27FC236}">
                <a16:creationId xmlns:a16="http://schemas.microsoft.com/office/drawing/2014/main" id="{E1D50C04-C030-DC47-A0C8-4B074742B085}"/>
              </a:ext>
            </a:extLst>
          </p:cNvPr>
          <p:cNvSpPr>
            <a:spLocks noChangeArrowheads="1"/>
          </p:cNvSpPr>
          <p:nvPr/>
        </p:nvSpPr>
        <p:spPr bwMode="auto">
          <a:xfrm>
            <a:off x="1728788" y="2422525"/>
            <a:ext cx="1811337" cy="4603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1992" name="Rectangle 1064">
            <a:extLst>
              <a:ext uri="{FF2B5EF4-FFF2-40B4-BE49-F238E27FC236}">
                <a16:creationId xmlns:a16="http://schemas.microsoft.com/office/drawing/2014/main" id="{0F922BBB-0512-384D-9761-1A9943F8DF34}"/>
              </a:ext>
            </a:extLst>
          </p:cNvPr>
          <p:cNvSpPr>
            <a:spLocks noChangeArrowheads="1"/>
          </p:cNvSpPr>
          <p:nvPr/>
        </p:nvSpPr>
        <p:spPr bwMode="auto">
          <a:xfrm>
            <a:off x="1728788" y="2524125"/>
            <a:ext cx="1811337" cy="35877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2001" name="Text Box 1073">
            <a:extLst>
              <a:ext uri="{FF2B5EF4-FFF2-40B4-BE49-F238E27FC236}">
                <a16:creationId xmlns:a16="http://schemas.microsoft.com/office/drawing/2014/main" id="{3DD056A0-FC4D-0942-BB73-F1E6CE2666D8}"/>
              </a:ext>
            </a:extLst>
          </p:cNvPr>
          <p:cNvSpPr txBox="1">
            <a:spLocks noChangeArrowheads="1"/>
          </p:cNvSpPr>
          <p:nvPr/>
        </p:nvSpPr>
        <p:spPr bwMode="auto">
          <a:xfrm>
            <a:off x="495300" y="5211762"/>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solidFill>
                  <a:srgbClr val="0000FF"/>
                </a:solidFill>
              </a:rPr>
              <a:t>Subsystem Component</a:t>
            </a:r>
          </a:p>
        </p:txBody>
      </p:sp>
      <p:sp>
        <p:nvSpPr>
          <p:cNvPr id="382004" name="Line 1076">
            <a:extLst>
              <a:ext uri="{FF2B5EF4-FFF2-40B4-BE49-F238E27FC236}">
                <a16:creationId xmlns:a16="http://schemas.microsoft.com/office/drawing/2014/main" id="{05958FA2-7BF9-A145-8B44-32514B2C9387}"/>
              </a:ext>
            </a:extLst>
          </p:cNvPr>
          <p:cNvSpPr>
            <a:spLocks noChangeShapeType="1"/>
          </p:cNvSpPr>
          <p:nvPr/>
        </p:nvSpPr>
        <p:spPr bwMode="auto">
          <a:xfrm flipV="1">
            <a:off x="1574800" y="2954337"/>
            <a:ext cx="330200" cy="330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2009" name="Line 1081">
            <a:extLst>
              <a:ext uri="{FF2B5EF4-FFF2-40B4-BE49-F238E27FC236}">
                <a16:creationId xmlns:a16="http://schemas.microsoft.com/office/drawing/2014/main" id="{84791EFE-9C76-054B-9686-4D60E97A5C2D}"/>
              </a:ext>
            </a:extLst>
          </p:cNvPr>
          <p:cNvSpPr>
            <a:spLocks noChangeShapeType="1"/>
          </p:cNvSpPr>
          <p:nvPr/>
        </p:nvSpPr>
        <p:spPr bwMode="auto">
          <a:xfrm flipV="1">
            <a:off x="1574800" y="4859337"/>
            <a:ext cx="330200" cy="330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1956" name="Rectangle 1028">
            <a:extLst>
              <a:ext uri="{FF2B5EF4-FFF2-40B4-BE49-F238E27FC236}">
                <a16:creationId xmlns:a16="http://schemas.microsoft.com/office/drawing/2014/main" id="{EBF24B21-045F-6743-8E27-4E55DFD0CF03}"/>
              </a:ext>
            </a:extLst>
          </p:cNvPr>
          <p:cNvSpPr>
            <a:spLocks noChangeArrowheads="1"/>
          </p:cNvSpPr>
          <p:nvPr/>
        </p:nvSpPr>
        <p:spPr bwMode="auto">
          <a:xfrm>
            <a:off x="4724400" y="2705100"/>
            <a:ext cx="16248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StudentBillingTransaction</a:t>
            </a:r>
            <a:endParaRPr lang="en-US" altLang="en-US">
              <a:solidFill>
                <a:srgbClr val="0000FF"/>
              </a:solidFill>
              <a:latin typeface="ZapfHumnst BT" pitchFamily="34" charset="0"/>
            </a:endParaRPr>
          </a:p>
        </p:txBody>
      </p:sp>
      <p:sp>
        <p:nvSpPr>
          <p:cNvPr id="381959" name="Rectangle 1031">
            <a:extLst>
              <a:ext uri="{FF2B5EF4-FFF2-40B4-BE49-F238E27FC236}">
                <a16:creationId xmlns:a16="http://schemas.microsoft.com/office/drawing/2014/main" id="{1FD1569E-A9D3-3C45-8A64-2F71150EE51D}"/>
              </a:ext>
            </a:extLst>
          </p:cNvPr>
          <p:cNvSpPr>
            <a:spLocks noChangeArrowheads="1"/>
          </p:cNvSpPr>
          <p:nvPr/>
        </p:nvSpPr>
        <p:spPr bwMode="auto">
          <a:xfrm>
            <a:off x="3914775" y="3109912"/>
            <a:ext cx="30168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create(forStudent : Student, forAmount : double)</a:t>
            </a:r>
            <a:endParaRPr lang="en-US" altLang="en-US">
              <a:solidFill>
                <a:srgbClr val="0000FF"/>
              </a:solidFill>
              <a:latin typeface="ZapfHumnst BT" pitchFamily="34" charset="0"/>
            </a:endParaRPr>
          </a:p>
        </p:txBody>
      </p:sp>
      <p:sp>
        <p:nvSpPr>
          <p:cNvPr id="381961" name="Rectangle 1033">
            <a:extLst>
              <a:ext uri="{FF2B5EF4-FFF2-40B4-BE49-F238E27FC236}">
                <a16:creationId xmlns:a16="http://schemas.microsoft.com/office/drawing/2014/main" id="{B8E3F774-1412-7045-A737-3A41B9490C37}"/>
              </a:ext>
            </a:extLst>
          </p:cNvPr>
          <p:cNvSpPr>
            <a:spLocks noChangeArrowheads="1"/>
          </p:cNvSpPr>
          <p:nvPr/>
        </p:nvSpPr>
        <p:spPr bwMode="auto">
          <a:xfrm>
            <a:off x="7259638" y="4087812"/>
            <a:ext cx="4712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Student</a:t>
            </a:r>
            <a:endParaRPr lang="en-US" altLang="en-US">
              <a:solidFill>
                <a:srgbClr val="0000FF"/>
              </a:solidFill>
            </a:endParaRPr>
          </a:p>
        </p:txBody>
      </p:sp>
      <p:sp>
        <p:nvSpPr>
          <p:cNvPr id="381964" name="Rectangle 1036">
            <a:extLst>
              <a:ext uri="{FF2B5EF4-FFF2-40B4-BE49-F238E27FC236}">
                <a16:creationId xmlns:a16="http://schemas.microsoft.com/office/drawing/2014/main" id="{ECD1258C-ACA5-C643-9164-9B2BA838B1EA}"/>
              </a:ext>
            </a:extLst>
          </p:cNvPr>
          <p:cNvSpPr>
            <a:spLocks noChangeArrowheads="1"/>
          </p:cNvSpPr>
          <p:nvPr/>
        </p:nvSpPr>
        <p:spPr bwMode="auto">
          <a:xfrm>
            <a:off x="6881813" y="4649787"/>
            <a:ext cx="11894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 get contact info()</a:t>
            </a:r>
            <a:endParaRPr lang="en-US" altLang="en-US">
              <a:solidFill>
                <a:srgbClr val="0000FF"/>
              </a:solidFill>
              <a:latin typeface="ZapfHumnst BT" pitchFamily="34" charset="0"/>
            </a:endParaRPr>
          </a:p>
        </p:txBody>
      </p:sp>
      <p:sp>
        <p:nvSpPr>
          <p:cNvPr id="381965" name="Rectangle 1037">
            <a:extLst>
              <a:ext uri="{FF2B5EF4-FFF2-40B4-BE49-F238E27FC236}">
                <a16:creationId xmlns:a16="http://schemas.microsoft.com/office/drawing/2014/main" id="{9660836E-D070-7A42-969F-B376A466E72D}"/>
              </a:ext>
            </a:extLst>
          </p:cNvPr>
          <p:cNvSpPr>
            <a:spLocks noChangeArrowheads="1"/>
          </p:cNvSpPr>
          <p:nvPr/>
        </p:nvSpPr>
        <p:spPr bwMode="auto">
          <a:xfrm>
            <a:off x="6926263" y="4289425"/>
            <a:ext cx="12503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FF"/>
                </a:solidFill>
              </a:rPr>
              <a:t>(from University Artifacts)</a:t>
            </a:r>
            <a:endParaRPr lang="en-US" altLang="en-US">
              <a:solidFill>
                <a:srgbClr val="0000FF"/>
              </a:solidFill>
              <a:latin typeface="ZapfHumnst BT" pitchFamily="34" charset="0"/>
            </a:endParaRPr>
          </a:p>
        </p:txBody>
      </p:sp>
      <p:sp>
        <p:nvSpPr>
          <p:cNvPr id="381966" name="Rectangle 1038">
            <a:extLst>
              <a:ext uri="{FF2B5EF4-FFF2-40B4-BE49-F238E27FC236}">
                <a16:creationId xmlns:a16="http://schemas.microsoft.com/office/drawing/2014/main" id="{D7F5CE20-6C51-0944-BCA6-FE6ADED7688D}"/>
              </a:ext>
            </a:extLst>
          </p:cNvPr>
          <p:cNvSpPr>
            <a:spLocks noChangeArrowheads="1"/>
          </p:cNvSpPr>
          <p:nvPr/>
        </p:nvSpPr>
        <p:spPr bwMode="auto">
          <a:xfrm>
            <a:off x="7207250" y="3906837"/>
            <a:ext cx="7245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&lt;&lt;Entity&gt;&gt;</a:t>
            </a:r>
            <a:endParaRPr lang="en-US" altLang="en-US">
              <a:solidFill>
                <a:srgbClr val="0000FF"/>
              </a:solidFill>
              <a:latin typeface="ZapfHumnst BT" pitchFamily="34" charset="0"/>
            </a:endParaRPr>
          </a:p>
        </p:txBody>
      </p:sp>
      <p:sp>
        <p:nvSpPr>
          <p:cNvPr id="381969" name="Rectangle 1041">
            <a:extLst>
              <a:ext uri="{FF2B5EF4-FFF2-40B4-BE49-F238E27FC236}">
                <a16:creationId xmlns:a16="http://schemas.microsoft.com/office/drawing/2014/main" id="{E7E78D9B-9DD1-8A4E-A330-82A81839AF91}"/>
              </a:ext>
            </a:extLst>
          </p:cNvPr>
          <p:cNvSpPr>
            <a:spLocks noChangeArrowheads="1"/>
          </p:cNvSpPr>
          <p:nvPr/>
        </p:nvSpPr>
        <p:spPr bwMode="auto">
          <a:xfrm>
            <a:off x="2132013" y="4165600"/>
            <a:ext cx="8832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BillingSystem</a:t>
            </a:r>
          </a:p>
        </p:txBody>
      </p:sp>
      <p:sp>
        <p:nvSpPr>
          <p:cNvPr id="381972" name="Rectangle 1044">
            <a:extLst>
              <a:ext uri="{FF2B5EF4-FFF2-40B4-BE49-F238E27FC236}">
                <a16:creationId xmlns:a16="http://schemas.microsoft.com/office/drawing/2014/main" id="{335FB69C-37A9-404B-A0BF-A954940FFB26}"/>
              </a:ext>
            </a:extLst>
          </p:cNvPr>
          <p:cNvSpPr>
            <a:spLocks noChangeArrowheads="1"/>
          </p:cNvSpPr>
          <p:nvPr/>
        </p:nvSpPr>
        <p:spPr bwMode="auto">
          <a:xfrm>
            <a:off x="941388" y="4570412"/>
            <a:ext cx="32439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submitBill(forStudent : Student, forTuition : double)</a:t>
            </a:r>
            <a:endParaRPr lang="en-US" altLang="en-US">
              <a:solidFill>
                <a:srgbClr val="0000FF"/>
              </a:solidFill>
              <a:latin typeface="ZapfHumnst BT" pitchFamily="34" charset="0"/>
            </a:endParaRPr>
          </a:p>
        </p:txBody>
      </p:sp>
      <p:sp>
        <p:nvSpPr>
          <p:cNvPr id="381973" name="Rectangle 1045">
            <a:extLst>
              <a:ext uri="{FF2B5EF4-FFF2-40B4-BE49-F238E27FC236}">
                <a16:creationId xmlns:a16="http://schemas.microsoft.com/office/drawing/2014/main" id="{0A6ACBD1-F6A9-324A-A027-EFC98D22281F}"/>
              </a:ext>
            </a:extLst>
          </p:cNvPr>
          <p:cNvSpPr>
            <a:spLocks noChangeArrowheads="1"/>
          </p:cNvSpPr>
          <p:nvPr/>
        </p:nvSpPr>
        <p:spPr bwMode="auto">
          <a:xfrm>
            <a:off x="2093913" y="3986212"/>
            <a:ext cx="9874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&lt;&lt;subsystem&gt;&gt;</a:t>
            </a:r>
            <a:endParaRPr lang="en-US" altLang="en-US">
              <a:solidFill>
                <a:srgbClr val="0000FF"/>
              </a:solidFill>
              <a:latin typeface="ZapfHumnst BT" pitchFamily="34" charset="0"/>
            </a:endParaRPr>
          </a:p>
        </p:txBody>
      </p:sp>
      <p:sp>
        <p:nvSpPr>
          <p:cNvPr id="381977" name="Rectangle 1049">
            <a:extLst>
              <a:ext uri="{FF2B5EF4-FFF2-40B4-BE49-F238E27FC236}">
                <a16:creationId xmlns:a16="http://schemas.microsoft.com/office/drawing/2014/main" id="{EE6B7F66-C6F6-744E-9B84-C0A7D4A2BA76}"/>
              </a:ext>
            </a:extLst>
          </p:cNvPr>
          <p:cNvSpPr>
            <a:spLocks noChangeArrowheads="1"/>
          </p:cNvSpPr>
          <p:nvPr/>
        </p:nvSpPr>
        <p:spPr bwMode="auto">
          <a:xfrm>
            <a:off x="4794250" y="5764212"/>
            <a:ext cx="14330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BillingSystemInterface</a:t>
            </a:r>
            <a:endParaRPr lang="en-US" altLang="en-US">
              <a:solidFill>
                <a:srgbClr val="0000FF"/>
              </a:solidFill>
              <a:latin typeface="ZapfHumnst BT" pitchFamily="34" charset="0"/>
            </a:endParaRPr>
          </a:p>
        </p:txBody>
      </p:sp>
      <p:sp>
        <p:nvSpPr>
          <p:cNvPr id="381980" name="Rectangle 1052">
            <a:extLst>
              <a:ext uri="{FF2B5EF4-FFF2-40B4-BE49-F238E27FC236}">
                <a16:creationId xmlns:a16="http://schemas.microsoft.com/office/drawing/2014/main" id="{CEED7E2C-7E17-2740-84CC-AAADAC43A002}"/>
              </a:ext>
            </a:extLst>
          </p:cNvPr>
          <p:cNvSpPr>
            <a:spLocks noChangeArrowheads="1"/>
          </p:cNvSpPr>
          <p:nvPr/>
        </p:nvSpPr>
        <p:spPr bwMode="auto">
          <a:xfrm>
            <a:off x="3814763" y="6176962"/>
            <a:ext cx="31808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submit(theTransaction : StudentBillingTransaction)</a:t>
            </a:r>
            <a:endParaRPr lang="en-US" altLang="en-US">
              <a:solidFill>
                <a:srgbClr val="0000FF"/>
              </a:solidFill>
              <a:latin typeface="ZapfHumnst BT" pitchFamily="34" charset="0"/>
            </a:endParaRPr>
          </a:p>
        </p:txBody>
      </p:sp>
      <p:sp>
        <p:nvSpPr>
          <p:cNvPr id="381990" name="Rectangle 1062">
            <a:extLst>
              <a:ext uri="{FF2B5EF4-FFF2-40B4-BE49-F238E27FC236}">
                <a16:creationId xmlns:a16="http://schemas.microsoft.com/office/drawing/2014/main" id="{B2AC5B98-D8CA-F24E-84B7-B7509B713C76}"/>
              </a:ext>
            </a:extLst>
          </p:cNvPr>
          <p:cNvSpPr>
            <a:spLocks noChangeArrowheads="1"/>
          </p:cNvSpPr>
          <p:nvPr/>
        </p:nvSpPr>
        <p:spPr bwMode="auto">
          <a:xfrm>
            <a:off x="2111375" y="2073275"/>
            <a:ext cx="93455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IBillingSystem</a:t>
            </a:r>
            <a:endParaRPr lang="en-US" altLang="en-US">
              <a:solidFill>
                <a:srgbClr val="0000FF"/>
              </a:solidFill>
              <a:latin typeface="ZapfHumnst BT" pitchFamily="34" charset="0"/>
            </a:endParaRPr>
          </a:p>
        </p:txBody>
      </p:sp>
      <p:sp>
        <p:nvSpPr>
          <p:cNvPr id="381993" name="Rectangle 1065">
            <a:extLst>
              <a:ext uri="{FF2B5EF4-FFF2-40B4-BE49-F238E27FC236}">
                <a16:creationId xmlns:a16="http://schemas.microsoft.com/office/drawing/2014/main" id="{03001780-539A-C24D-A7E8-D1B54C58B83D}"/>
              </a:ext>
            </a:extLst>
          </p:cNvPr>
          <p:cNvSpPr>
            <a:spLocks noChangeArrowheads="1"/>
          </p:cNvSpPr>
          <p:nvPr/>
        </p:nvSpPr>
        <p:spPr bwMode="auto">
          <a:xfrm>
            <a:off x="1774825" y="2636837"/>
            <a:ext cx="7550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submitBill()</a:t>
            </a:r>
            <a:endParaRPr lang="en-US" altLang="en-US">
              <a:solidFill>
                <a:srgbClr val="0000FF"/>
              </a:solidFill>
              <a:latin typeface="ZapfHumnst BT" pitchFamily="34" charset="0"/>
            </a:endParaRPr>
          </a:p>
        </p:txBody>
      </p:sp>
      <p:sp>
        <p:nvSpPr>
          <p:cNvPr id="381994" name="Rectangle 1066">
            <a:extLst>
              <a:ext uri="{FF2B5EF4-FFF2-40B4-BE49-F238E27FC236}">
                <a16:creationId xmlns:a16="http://schemas.microsoft.com/office/drawing/2014/main" id="{B207B3DA-A38C-CA43-BC60-CC45B0D69682}"/>
              </a:ext>
            </a:extLst>
          </p:cNvPr>
          <p:cNvSpPr>
            <a:spLocks noChangeArrowheads="1"/>
          </p:cNvSpPr>
          <p:nvPr/>
        </p:nvSpPr>
        <p:spPr bwMode="auto">
          <a:xfrm>
            <a:off x="1774825" y="2276475"/>
            <a:ext cx="15741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FF"/>
                </a:solidFill>
              </a:rPr>
              <a:t>(from External System Interfaces)</a:t>
            </a:r>
            <a:endParaRPr lang="en-US" altLang="en-US">
              <a:solidFill>
                <a:srgbClr val="0000FF"/>
              </a:solidFill>
              <a:latin typeface="ZapfHumnst BT" pitchFamily="34" charset="0"/>
            </a:endParaRPr>
          </a:p>
        </p:txBody>
      </p:sp>
      <p:sp>
        <p:nvSpPr>
          <p:cNvPr id="381995" name="Rectangle 1067">
            <a:extLst>
              <a:ext uri="{FF2B5EF4-FFF2-40B4-BE49-F238E27FC236}">
                <a16:creationId xmlns:a16="http://schemas.microsoft.com/office/drawing/2014/main" id="{B55763E4-B3CB-3E4A-9001-17E8533AE409}"/>
              </a:ext>
            </a:extLst>
          </p:cNvPr>
          <p:cNvSpPr>
            <a:spLocks noChangeArrowheads="1"/>
          </p:cNvSpPr>
          <p:nvPr/>
        </p:nvSpPr>
        <p:spPr bwMode="auto">
          <a:xfrm>
            <a:off x="2179638" y="1893887"/>
            <a:ext cx="8960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FF"/>
                </a:solidFill>
              </a:rPr>
              <a:t>&lt;&lt;Interface&gt;&gt;</a:t>
            </a:r>
            <a:endParaRPr lang="en-US" altLang="en-US">
              <a:solidFill>
                <a:srgbClr val="0000FF"/>
              </a:solidFill>
              <a:latin typeface="ZapfHumnst BT" pitchFamily="34" charset="0"/>
            </a:endParaRPr>
          </a:p>
        </p:txBody>
      </p:sp>
      <p:grpSp>
        <p:nvGrpSpPr>
          <p:cNvPr id="382011" name="Group 1083">
            <a:extLst>
              <a:ext uri="{FF2B5EF4-FFF2-40B4-BE49-F238E27FC236}">
                <a16:creationId xmlns:a16="http://schemas.microsoft.com/office/drawing/2014/main" id="{395161F6-23DA-7247-8B08-2CAE0FE19F7D}"/>
              </a:ext>
            </a:extLst>
          </p:cNvPr>
          <p:cNvGrpSpPr>
            <a:grpSpLocks/>
          </p:cNvGrpSpPr>
          <p:nvPr/>
        </p:nvGrpSpPr>
        <p:grpSpPr bwMode="auto">
          <a:xfrm>
            <a:off x="3938588" y="4022725"/>
            <a:ext cx="290512" cy="215900"/>
            <a:chOff x="4722" y="972"/>
            <a:chExt cx="183" cy="136"/>
          </a:xfrm>
        </p:grpSpPr>
        <p:sp>
          <p:nvSpPr>
            <p:cNvPr id="382012" name="Rectangle 1084">
              <a:extLst>
                <a:ext uri="{FF2B5EF4-FFF2-40B4-BE49-F238E27FC236}">
                  <a16:creationId xmlns:a16="http://schemas.microsoft.com/office/drawing/2014/main" id="{EE040DCC-D001-6E4C-AC34-406DA83CC7DA}"/>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2013" name="Rectangle 1085">
              <a:extLst>
                <a:ext uri="{FF2B5EF4-FFF2-40B4-BE49-F238E27FC236}">
                  <a16:creationId xmlns:a16="http://schemas.microsoft.com/office/drawing/2014/main" id="{7AEE59F2-700D-E846-9954-5084627901DE}"/>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2014" name="Freeform 1086">
              <a:extLst>
                <a:ext uri="{FF2B5EF4-FFF2-40B4-BE49-F238E27FC236}">
                  <a16:creationId xmlns:a16="http://schemas.microsoft.com/office/drawing/2014/main" id="{2C842E14-9118-2A43-8F84-4A6D5E35E70D}"/>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2015" name="Line 1087">
              <a:extLst>
                <a:ext uri="{FF2B5EF4-FFF2-40B4-BE49-F238E27FC236}">
                  <a16:creationId xmlns:a16="http://schemas.microsoft.com/office/drawing/2014/main" id="{DFD8DD07-13C1-D945-9B26-16621C330BC7}"/>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spTree>
    <p:extLst>
      <p:ext uri="{BB962C8B-B14F-4D97-AF65-F5344CB8AC3E}">
        <p14:creationId xmlns:p14="http://schemas.microsoft.com/office/powerpoint/2010/main" val="3384723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76200" y="33528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610600"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99198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a:extLst>
              <a:ext uri="{FF2B5EF4-FFF2-40B4-BE49-F238E27FC236}">
                <a16:creationId xmlns:a16="http://schemas.microsoft.com/office/drawing/2014/main" id="{CD456CE7-F12B-7444-A483-7AC4D4EE771F}"/>
              </a:ext>
            </a:extLst>
          </p:cNvPr>
          <p:cNvSpPr>
            <a:spLocks noGrp="1" noChangeArrowheads="1"/>
          </p:cNvSpPr>
          <p:nvPr>
            <p:ph type="title"/>
          </p:nvPr>
        </p:nvSpPr>
        <p:spPr/>
        <p:txBody>
          <a:bodyPr>
            <a:normAutofit/>
          </a:bodyPr>
          <a:lstStyle/>
          <a:p>
            <a:r>
              <a:rPr lang="en-US" altLang="en-US"/>
              <a:t>Subsystem Dependencies: Guidelines</a:t>
            </a:r>
          </a:p>
        </p:txBody>
      </p:sp>
      <p:sp>
        <p:nvSpPr>
          <p:cNvPr id="386052" name="Rectangle 4">
            <a:extLst>
              <a:ext uri="{FF2B5EF4-FFF2-40B4-BE49-F238E27FC236}">
                <a16:creationId xmlns:a16="http://schemas.microsoft.com/office/drawing/2014/main" id="{28130C9C-F25D-D343-9688-0E0D58B0E172}"/>
              </a:ext>
            </a:extLst>
          </p:cNvPr>
          <p:cNvSpPr>
            <a:spLocks noGrp="1" noChangeArrowheads="1"/>
          </p:cNvSpPr>
          <p:nvPr>
            <p:ph idx="1"/>
          </p:nvPr>
        </p:nvSpPr>
        <p:spPr>
          <a:xfrm>
            <a:off x="457200" y="1600200"/>
            <a:ext cx="8559800" cy="4876800"/>
          </a:xfrm>
        </p:spPr>
        <p:txBody>
          <a:bodyPr/>
          <a:lstStyle/>
          <a:p>
            <a:r>
              <a:rPr lang="en-US" altLang="en-US" dirty="0" err="1"/>
              <a:t>Sự</a:t>
            </a:r>
            <a:r>
              <a:rPr lang="en-US" altLang="en-US" dirty="0"/>
              <a:t> </a:t>
            </a:r>
            <a:r>
              <a:rPr lang="en-US" altLang="en-US" dirty="0" err="1"/>
              <a:t>phụ</a:t>
            </a:r>
            <a:r>
              <a:rPr lang="en-US" altLang="en-US" dirty="0"/>
              <a:t> thuộc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vào</a:t>
            </a:r>
            <a:r>
              <a:rPr lang="en-US" altLang="en-US" dirty="0"/>
              <a:t> một </a:t>
            </a:r>
            <a:r>
              <a:rPr lang="en-US" altLang="en-US" dirty="0" err="1"/>
              <a:t>hệ</a:t>
            </a:r>
            <a:r>
              <a:rPr lang="en-US" altLang="en-US" dirty="0"/>
              <a:t> </a:t>
            </a:r>
            <a:r>
              <a:rPr lang="en-US" altLang="en-US" dirty="0" err="1"/>
              <a:t>thống</a:t>
            </a:r>
            <a:r>
              <a:rPr lang="en-US" altLang="en-US" dirty="0"/>
              <a:t> con khác</a:t>
            </a:r>
          </a:p>
          <a:p>
            <a:endParaRPr lang="en-US" altLang="en-US" dirty="0"/>
          </a:p>
          <a:p>
            <a:endParaRPr lang="en-US" altLang="en-US" dirty="0"/>
          </a:p>
          <a:p>
            <a:pPr>
              <a:buFont typeface="Wingdings" pitchFamily="2" charset="2"/>
              <a:buNone/>
            </a:pPr>
            <a:endParaRPr lang="en-US" altLang="en-US" dirty="0"/>
          </a:p>
          <a:p>
            <a:r>
              <a:rPr lang="en-US" altLang="en-US" dirty="0" err="1"/>
              <a:t>Sự</a:t>
            </a:r>
            <a:r>
              <a:rPr lang="en-US" altLang="en-US" dirty="0"/>
              <a:t> </a:t>
            </a:r>
            <a:r>
              <a:rPr lang="en-US" altLang="en-US" dirty="0" err="1"/>
              <a:t>phụ</a:t>
            </a:r>
            <a:r>
              <a:rPr lang="en-US" altLang="en-US" dirty="0"/>
              <a:t> thuộc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a:t>
            </a:r>
            <a:r>
              <a:rPr lang="en-US" altLang="en-US" dirty="0" err="1"/>
              <a:t>vào</a:t>
            </a:r>
            <a:r>
              <a:rPr lang="en-US" altLang="en-US" dirty="0"/>
              <a:t> một </a:t>
            </a:r>
            <a:r>
              <a:rPr lang="en-US" altLang="en-US" dirty="0" err="1"/>
              <a:t>gói</a:t>
            </a:r>
            <a:endParaRPr lang="en-US" altLang="en-US" dirty="0"/>
          </a:p>
          <a:p>
            <a:endParaRPr lang="en-US" altLang="en-US" dirty="0"/>
          </a:p>
        </p:txBody>
      </p:sp>
      <p:sp>
        <p:nvSpPr>
          <p:cNvPr id="386066" name="Line 18">
            <a:extLst>
              <a:ext uri="{FF2B5EF4-FFF2-40B4-BE49-F238E27FC236}">
                <a16:creationId xmlns:a16="http://schemas.microsoft.com/office/drawing/2014/main" id="{A8D11E2D-F365-5A49-942F-9DAE4D769314}"/>
              </a:ext>
            </a:extLst>
          </p:cNvPr>
          <p:cNvSpPr>
            <a:spLocks noChangeShapeType="1"/>
          </p:cNvSpPr>
          <p:nvPr/>
        </p:nvSpPr>
        <p:spPr bwMode="auto">
          <a:xfrm>
            <a:off x="2519363" y="2720975"/>
            <a:ext cx="1350962" cy="0"/>
          </a:xfrm>
          <a:prstGeom prst="line">
            <a:avLst/>
          </a:prstGeom>
          <a:noFill/>
          <a:ln w="127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FF"/>
              </a:solidFill>
            </a:endParaRPr>
          </a:p>
        </p:txBody>
      </p:sp>
      <p:sp>
        <p:nvSpPr>
          <p:cNvPr id="386067" name="Line 19">
            <a:extLst>
              <a:ext uri="{FF2B5EF4-FFF2-40B4-BE49-F238E27FC236}">
                <a16:creationId xmlns:a16="http://schemas.microsoft.com/office/drawing/2014/main" id="{4DC75CAF-25B7-0442-A0C5-0737724F3F8C}"/>
              </a:ext>
            </a:extLst>
          </p:cNvPr>
          <p:cNvSpPr>
            <a:spLocks noChangeShapeType="1"/>
          </p:cNvSpPr>
          <p:nvPr/>
        </p:nvSpPr>
        <p:spPr bwMode="auto">
          <a:xfrm>
            <a:off x="4029075" y="2720975"/>
            <a:ext cx="10144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80" name="Line 32">
            <a:extLst>
              <a:ext uri="{FF2B5EF4-FFF2-40B4-BE49-F238E27FC236}">
                <a16:creationId xmlns:a16="http://schemas.microsoft.com/office/drawing/2014/main" id="{8ABE7D56-5BA9-BA48-B3F5-78FE3BB76824}"/>
              </a:ext>
            </a:extLst>
          </p:cNvPr>
          <p:cNvSpPr>
            <a:spLocks noChangeShapeType="1"/>
          </p:cNvSpPr>
          <p:nvPr/>
        </p:nvSpPr>
        <p:spPr bwMode="auto">
          <a:xfrm>
            <a:off x="2979738" y="5032375"/>
            <a:ext cx="2058987" cy="0"/>
          </a:xfrm>
          <a:prstGeom prst="line">
            <a:avLst/>
          </a:prstGeom>
          <a:noFill/>
          <a:ln w="12700">
            <a:solidFill>
              <a:schemeClr val="tx1"/>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50" name="Text Box 2">
            <a:extLst>
              <a:ext uri="{FF2B5EF4-FFF2-40B4-BE49-F238E27FC236}">
                <a16:creationId xmlns:a16="http://schemas.microsoft.com/office/drawing/2014/main" id="{5A1B8435-659E-354D-B24C-361D8773051F}"/>
              </a:ext>
            </a:extLst>
          </p:cNvPr>
          <p:cNvSpPr txBox="1">
            <a:spLocks noChangeArrowheads="1"/>
          </p:cNvSpPr>
          <p:nvPr/>
        </p:nvSpPr>
        <p:spPr bwMode="auto">
          <a:xfrm>
            <a:off x="6772274" y="2312987"/>
            <a:ext cx="1652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i="1" dirty="0">
                <a:solidFill>
                  <a:srgbClr val="00CCFF"/>
                </a:solidFill>
              </a:rPr>
              <a:t>Linh </a:t>
            </a:r>
            <a:r>
              <a:rPr lang="en-US" altLang="en-US" sz="2000" i="1" dirty="0" err="1">
                <a:solidFill>
                  <a:srgbClr val="00CCFF"/>
                </a:solidFill>
              </a:rPr>
              <a:t>hoạt</a:t>
            </a:r>
            <a:r>
              <a:rPr lang="en-US" altLang="en-US" sz="2000" i="1" dirty="0">
                <a:solidFill>
                  <a:srgbClr val="00CCFF"/>
                </a:solidFill>
              </a:rPr>
              <a:t>, Được </a:t>
            </a:r>
            <a:r>
              <a:rPr lang="en-US" altLang="en-US" sz="2000" i="1" dirty="0" err="1">
                <a:solidFill>
                  <a:srgbClr val="00CCFF"/>
                </a:solidFill>
              </a:rPr>
              <a:t>ưa</a:t>
            </a:r>
            <a:r>
              <a:rPr lang="en-US" altLang="en-US" sz="2000" i="1" dirty="0">
                <a:solidFill>
                  <a:srgbClr val="00CCFF"/>
                </a:solidFill>
              </a:rPr>
              <a:t> </a:t>
            </a:r>
            <a:r>
              <a:rPr lang="en-US" altLang="en-US" sz="2000" i="1" dirty="0" err="1">
                <a:solidFill>
                  <a:srgbClr val="00CCFF"/>
                </a:solidFill>
              </a:rPr>
              <a:t>thích</a:t>
            </a:r>
            <a:endParaRPr lang="en-US" altLang="en-US" sz="2000" i="1" dirty="0">
              <a:solidFill>
                <a:srgbClr val="00CCFF"/>
              </a:solidFill>
            </a:endParaRPr>
          </a:p>
        </p:txBody>
      </p:sp>
      <p:sp>
        <p:nvSpPr>
          <p:cNvPr id="386054" name="Oval 6">
            <a:extLst>
              <a:ext uri="{FF2B5EF4-FFF2-40B4-BE49-F238E27FC236}">
                <a16:creationId xmlns:a16="http://schemas.microsoft.com/office/drawing/2014/main" id="{640FA275-2578-4343-A03E-7374D8645131}"/>
              </a:ext>
            </a:extLst>
          </p:cNvPr>
          <p:cNvSpPr>
            <a:spLocks noChangeArrowheads="1"/>
          </p:cNvSpPr>
          <p:nvPr/>
        </p:nvSpPr>
        <p:spPr bwMode="auto">
          <a:xfrm>
            <a:off x="3914775" y="2590800"/>
            <a:ext cx="254000" cy="252412"/>
          </a:xfrm>
          <a:prstGeom prst="ellipse">
            <a:avLst/>
          </a:prstGeom>
          <a:solidFill>
            <a:srgbClr val="FFFFCC"/>
          </a:solidFill>
          <a:ln w="0">
            <a:solidFill>
              <a:srgbClr val="8A0E5E"/>
            </a:solidFill>
            <a:round/>
            <a:headEnd/>
            <a:tailEnd/>
          </a:ln>
        </p:spPr>
        <p:txBody>
          <a:bodyPr/>
          <a:lstStyle/>
          <a:p>
            <a:endParaRPr lang="en-US">
              <a:solidFill>
                <a:srgbClr val="0000FF"/>
              </a:solidFill>
            </a:endParaRPr>
          </a:p>
        </p:txBody>
      </p:sp>
      <p:sp>
        <p:nvSpPr>
          <p:cNvPr id="386055" name="Rectangle 7">
            <a:extLst>
              <a:ext uri="{FF2B5EF4-FFF2-40B4-BE49-F238E27FC236}">
                <a16:creationId xmlns:a16="http://schemas.microsoft.com/office/drawing/2014/main" id="{8E837D35-8D1F-BF4D-ADFB-AD0108C647D3}"/>
              </a:ext>
            </a:extLst>
          </p:cNvPr>
          <p:cNvSpPr>
            <a:spLocks noChangeArrowheads="1"/>
          </p:cNvSpPr>
          <p:nvPr/>
        </p:nvSpPr>
        <p:spPr bwMode="auto">
          <a:xfrm>
            <a:off x="3773488" y="2955925"/>
            <a:ext cx="5370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Server</a:t>
            </a:r>
            <a:endParaRPr lang="en-US" altLang="en-US" sz="1800">
              <a:solidFill>
                <a:srgbClr val="0000FF"/>
              </a:solidFill>
            </a:endParaRPr>
          </a:p>
        </p:txBody>
      </p:sp>
      <p:sp>
        <p:nvSpPr>
          <p:cNvPr id="386068" name="Text Box 20">
            <a:extLst>
              <a:ext uri="{FF2B5EF4-FFF2-40B4-BE49-F238E27FC236}">
                <a16:creationId xmlns:a16="http://schemas.microsoft.com/office/drawing/2014/main" id="{6C8D0C48-711F-2848-B3BF-4EE18C841C3E}"/>
              </a:ext>
            </a:extLst>
          </p:cNvPr>
          <p:cNvSpPr txBox="1">
            <a:spLocks noChangeArrowheads="1"/>
          </p:cNvSpPr>
          <p:nvPr/>
        </p:nvSpPr>
        <p:spPr bwMode="auto">
          <a:xfrm>
            <a:off x="6772275" y="4778375"/>
            <a:ext cx="224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dirty="0" err="1">
                <a:solidFill>
                  <a:srgbClr val="00CCFF"/>
                </a:solidFill>
              </a:rPr>
              <a:t>Cẩn</a:t>
            </a:r>
            <a:r>
              <a:rPr lang="en-US" altLang="en-US" sz="2000" i="1" dirty="0">
                <a:solidFill>
                  <a:srgbClr val="00CCFF"/>
                </a:solidFill>
              </a:rPr>
              <a:t> </a:t>
            </a:r>
            <a:r>
              <a:rPr lang="en-US" altLang="en-US" sz="2000" i="1" dirty="0" err="1">
                <a:solidFill>
                  <a:srgbClr val="00CCFF"/>
                </a:solidFill>
              </a:rPr>
              <a:t>thận</a:t>
            </a:r>
            <a:r>
              <a:rPr lang="en-US" altLang="en-US" sz="2000" i="1" dirty="0">
                <a:solidFill>
                  <a:srgbClr val="00CCFF"/>
                </a:solidFill>
              </a:rPr>
              <a:t> </a:t>
            </a:r>
            <a:r>
              <a:rPr lang="en-US" altLang="en-US" sz="2000" i="1" dirty="0" err="1">
                <a:solidFill>
                  <a:srgbClr val="00CCFF"/>
                </a:solidFill>
              </a:rPr>
              <a:t>khi</a:t>
            </a:r>
            <a:r>
              <a:rPr lang="en-US" altLang="en-US" sz="2000" i="1" dirty="0">
                <a:solidFill>
                  <a:srgbClr val="00CCFF"/>
                </a:solidFill>
              </a:rPr>
              <a:t> </a:t>
            </a:r>
            <a:r>
              <a:rPr lang="en-US" altLang="en-US" sz="2000" i="1" dirty="0" err="1">
                <a:solidFill>
                  <a:srgbClr val="00CCFF"/>
                </a:solidFill>
              </a:rPr>
              <a:t>sử</a:t>
            </a:r>
            <a:r>
              <a:rPr lang="en-US" altLang="en-US" sz="2000" i="1" dirty="0">
                <a:solidFill>
                  <a:srgbClr val="00CCFF"/>
                </a:solidFill>
              </a:rPr>
              <a:t> </a:t>
            </a:r>
            <a:r>
              <a:rPr lang="en-US" altLang="en-US" sz="2000" i="1" dirty="0" err="1">
                <a:solidFill>
                  <a:srgbClr val="00CCFF"/>
                </a:solidFill>
              </a:rPr>
              <a:t>dụng</a:t>
            </a:r>
            <a:endParaRPr lang="en-US" altLang="en-US" sz="2000" i="1" dirty="0">
              <a:solidFill>
                <a:srgbClr val="00CCFF"/>
              </a:solidFill>
            </a:endParaRPr>
          </a:p>
        </p:txBody>
      </p:sp>
      <p:sp>
        <p:nvSpPr>
          <p:cNvPr id="386071" name="Rectangle 23">
            <a:extLst>
              <a:ext uri="{FF2B5EF4-FFF2-40B4-BE49-F238E27FC236}">
                <a16:creationId xmlns:a16="http://schemas.microsoft.com/office/drawing/2014/main" id="{F8AD19CD-A3E5-1542-BDFA-CC7C7E8DD1B0}"/>
              </a:ext>
            </a:extLst>
          </p:cNvPr>
          <p:cNvSpPr>
            <a:spLocks noChangeArrowheads="1"/>
          </p:cNvSpPr>
          <p:nvPr/>
        </p:nvSpPr>
        <p:spPr bwMode="auto">
          <a:xfrm>
            <a:off x="1381125" y="4575175"/>
            <a:ext cx="1598613" cy="911225"/>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73" name="Rectangle 25">
            <a:extLst>
              <a:ext uri="{FF2B5EF4-FFF2-40B4-BE49-F238E27FC236}">
                <a16:creationId xmlns:a16="http://schemas.microsoft.com/office/drawing/2014/main" id="{A86B2A36-DA8B-8141-8CB1-0F6402020F42}"/>
              </a:ext>
            </a:extLst>
          </p:cNvPr>
          <p:cNvSpPr>
            <a:spLocks noChangeArrowheads="1"/>
          </p:cNvSpPr>
          <p:nvPr/>
        </p:nvSpPr>
        <p:spPr bwMode="auto">
          <a:xfrm>
            <a:off x="1543050" y="5172075"/>
            <a:ext cx="1205458"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Client Support</a:t>
            </a:r>
          </a:p>
        </p:txBody>
      </p:sp>
      <p:sp>
        <p:nvSpPr>
          <p:cNvPr id="386074" name="Rectangle 26">
            <a:extLst>
              <a:ext uri="{FF2B5EF4-FFF2-40B4-BE49-F238E27FC236}">
                <a16:creationId xmlns:a16="http://schemas.microsoft.com/office/drawing/2014/main" id="{2B520C4F-E76D-B444-BF0A-9F78E69E5D95}"/>
              </a:ext>
            </a:extLst>
          </p:cNvPr>
          <p:cNvSpPr>
            <a:spLocks noChangeArrowheads="1"/>
          </p:cNvSpPr>
          <p:nvPr/>
        </p:nvSpPr>
        <p:spPr bwMode="auto">
          <a:xfrm>
            <a:off x="1557338" y="4919663"/>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grpSp>
        <p:nvGrpSpPr>
          <p:cNvPr id="386085" name="Group 37">
            <a:extLst>
              <a:ext uri="{FF2B5EF4-FFF2-40B4-BE49-F238E27FC236}">
                <a16:creationId xmlns:a16="http://schemas.microsoft.com/office/drawing/2014/main" id="{0A9F1B37-CBC7-8A40-A231-2D3A56CBCD78}"/>
              </a:ext>
            </a:extLst>
          </p:cNvPr>
          <p:cNvGrpSpPr>
            <a:grpSpLocks/>
          </p:cNvGrpSpPr>
          <p:nvPr/>
        </p:nvGrpSpPr>
        <p:grpSpPr bwMode="auto">
          <a:xfrm>
            <a:off x="5056188" y="4306888"/>
            <a:ext cx="1614487" cy="1179512"/>
            <a:chOff x="2786" y="2615"/>
            <a:chExt cx="1017" cy="743"/>
          </a:xfrm>
        </p:grpSpPr>
        <p:grpSp>
          <p:nvGrpSpPr>
            <p:cNvPr id="386076" name="Group 28">
              <a:extLst>
                <a:ext uri="{FF2B5EF4-FFF2-40B4-BE49-F238E27FC236}">
                  <a16:creationId xmlns:a16="http://schemas.microsoft.com/office/drawing/2014/main" id="{5DA1C567-1206-5E46-8CE4-BD6CE46F7FBA}"/>
                </a:ext>
              </a:extLst>
            </p:cNvPr>
            <p:cNvGrpSpPr>
              <a:grpSpLocks/>
            </p:cNvGrpSpPr>
            <p:nvPr/>
          </p:nvGrpSpPr>
          <p:grpSpPr bwMode="auto">
            <a:xfrm>
              <a:off x="2786" y="2615"/>
              <a:ext cx="1017" cy="743"/>
              <a:chOff x="2551" y="1350"/>
              <a:chExt cx="1017" cy="743"/>
            </a:xfrm>
          </p:grpSpPr>
          <p:sp>
            <p:nvSpPr>
              <p:cNvPr id="386077" name="Rectangle 29">
                <a:extLst>
                  <a:ext uri="{FF2B5EF4-FFF2-40B4-BE49-F238E27FC236}">
                    <a16:creationId xmlns:a16="http://schemas.microsoft.com/office/drawing/2014/main" id="{1A236804-2B61-154D-9375-DB1134AC23E9}"/>
                  </a:ext>
                </a:extLst>
              </p:cNvPr>
              <p:cNvSpPr>
                <a:spLocks noChangeArrowheads="1"/>
              </p:cNvSpPr>
              <p:nvPr/>
            </p:nvSpPr>
            <p:spPr bwMode="auto">
              <a:xfrm>
                <a:off x="2551" y="1519"/>
                <a:ext cx="1017" cy="574"/>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78" name="Rectangle 30">
                <a:extLst>
                  <a:ext uri="{FF2B5EF4-FFF2-40B4-BE49-F238E27FC236}">
                    <a16:creationId xmlns:a16="http://schemas.microsoft.com/office/drawing/2014/main" id="{DAB7F101-248B-854E-8B51-15077699B56F}"/>
                  </a:ext>
                </a:extLst>
              </p:cNvPr>
              <p:cNvSpPr>
                <a:spLocks noChangeArrowheads="1"/>
              </p:cNvSpPr>
              <p:nvPr/>
            </p:nvSpPr>
            <p:spPr bwMode="auto">
              <a:xfrm>
                <a:off x="2551" y="1350"/>
                <a:ext cx="404" cy="169"/>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grpSp>
        <p:sp>
          <p:nvSpPr>
            <p:cNvPr id="386079" name="Rectangle 31">
              <a:extLst>
                <a:ext uri="{FF2B5EF4-FFF2-40B4-BE49-F238E27FC236}">
                  <a16:creationId xmlns:a16="http://schemas.microsoft.com/office/drawing/2014/main" id="{184F6DA7-CE1A-0648-AC38-EB6EC9022E73}"/>
                </a:ext>
              </a:extLst>
            </p:cNvPr>
            <p:cNvSpPr>
              <a:spLocks noChangeArrowheads="1"/>
            </p:cNvSpPr>
            <p:nvPr/>
          </p:nvSpPr>
          <p:spPr bwMode="auto">
            <a:xfrm>
              <a:off x="2970" y="2896"/>
              <a:ext cx="662" cy="308"/>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lIns="0" tIns="0" rIns="0" bIns="0">
              <a:spAutoFit/>
            </a:bodyPr>
            <a:lstStyle/>
            <a:p>
              <a:pPr algn="ctr"/>
              <a:r>
                <a:rPr lang="en-US" altLang="en-US" sz="1600">
                  <a:solidFill>
                    <a:srgbClr val="0000FF"/>
                  </a:solidFill>
                </a:rPr>
                <a:t>Supporting</a:t>
              </a:r>
              <a:br>
                <a:rPr lang="en-US" altLang="en-US" sz="1600">
                  <a:solidFill>
                    <a:srgbClr val="0000FF"/>
                  </a:solidFill>
                </a:rPr>
              </a:br>
              <a:r>
                <a:rPr lang="en-US" altLang="en-US" sz="1600">
                  <a:solidFill>
                    <a:srgbClr val="0000FF"/>
                  </a:solidFill>
                </a:rPr>
                <a:t>Types</a:t>
              </a:r>
              <a:endParaRPr lang="en-US" altLang="en-US" sz="1800">
                <a:solidFill>
                  <a:srgbClr val="0000FF"/>
                </a:solidFill>
              </a:endParaRPr>
            </a:p>
          </p:txBody>
        </p:sp>
      </p:grpSp>
      <p:sp>
        <p:nvSpPr>
          <p:cNvPr id="386083" name="Rectangle 35">
            <a:extLst>
              <a:ext uri="{FF2B5EF4-FFF2-40B4-BE49-F238E27FC236}">
                <a16:creationId xmlns:a16="http://schemas.microsoft.com/office/drawing/2014/main" id="{A1285C6D-528B-384D-AA03-19F767461411}"/>
              </a:ext>
            </a:extLst>
          </p:cNvPr>
          <p:cNvSpPr>
            <a:spLocks noChangeArrowheads="1"/>
          </p:cNvSpPr>
          <p:nvPr/>
        </p:nvSpPr>
        <p:spPr bwMode="auto">
          <a:xfrm>
            <a:off x="1398588" y="2312987"/>
            <a:ext cx="1652587" cy="81121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59" name="Rectangle 11">
            <a:extLst>
              <a:ext uri="{FF2B5EF4-FFF2-40B4-BE49-F238E27FC236}">
                <a16:creationId xmlns:a16="http://schemas.microsoft.com/office/drawing/2014/main" id="{9FEE2865-C220-C74D-82E5-4A60D7C96713}"/>
              </a:ext>
            </a:extLst>
          </p:cNvPr>
          <p:cNvSpPr>
            <a:spLocks noChangeArrowheads="1"/>
          </p:cNvSpPr>
          <p:nvPr/>
        </p:nvSpPr>
        <p:spPr bwMode="auto">
          <a:xfrm>
            <a:off x="1520825" y="2833687"/>
            <a:ext cx="1205458"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Client Support</a:t>
            </a:r>
          </a:p>
        </p:txBody>
      </p:sp>
      <p:sp>
        <p:nvSpPr>
          <p:cNvPr id="386060" name="Rectangle 12">
            <a:extLst>
              <a:ext uri="{FF2B5EF4-FFF2-40B4-BE49-F238E27FC236}">
                <a16:creationId xmlns:a16="http://schemas.microsoft.com/office/drawing/2014/main" id="{CA4FF0EE-2B07-5549-AAEF-23AF96C21AAF}"/>
              </a:ext>
            </a:extLst>
          </p:cNvPr>
          <p:cNvSpPr>
            <a:spLocks noChangeArrowheads="1"/>
          </p:cNvSpPr>
          <p:nvPr/>
        </p:nvSpPr>
        <p:spPr bwMode="auto">
          <a:xfrm>
            <a:off x="1582738" y="2608262"/>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sp>
        <p:nvSpPr>
          <p:cNvPr id="386062" name="Rectangle 14">
            <a:extLst>
              <a:ext uri="{FF2B5EF4-FFF2-40B4-BE49-F238E27FC236}">
                <a16:creationId xmlns:a16="http://schemas.microsoft.com/office/drawing/2014/main" id="{FAD1827D-8714-7141-AAED-2CB2B0926997}"/>
              </a:ext>
            </a:extLst>
          </p:cNvPr>
          <p:cNvSpPr>
            <a:spLocks noChangeArrowheads="1"/>
          </p:cNvSpPr>
          <p:nvPr/>
        </p:nvSpPr>
        <p:spPr bwMode="auto">
          <a:xfrm>
            <a:off x="5038725" y="2312987"/>
            <a:ext cx="1652588" cy="811213"/>
          </a:xfrm>
          <a:prstGeom prst="rect">
            <a:avLst/>
          </a:prstGeom>
          <a:solidFill>
            <a:srgbClr val="FFFFCC"/>
          </a:solidFill>
          <a:ln w="12700">
            <a:solidFill>
              <a:srgbClr val="990033"/>
            </a:solidFill>
            <a:miter lim="800000"/>
            <a:headEnd/>
            <a:tailEnd/>
          </a:ln>
        </p:spPr>
        <p:txBody>
          <a:bodyPr/>
          <a:lstStyle/>
          <a:p>
            <a:endParaRPr lang="en-US">
              <a:solidFill>
                <a:srgbClr val="0000FF"/>
              </a:solidFill>
            </a:endParaRPr>
          </a:p>
        </p:txBody>
      </p:sp>
      <p:sp>
        <p:nvSpPr>
          <p:cNvPr id="386064" name="Rectangle 16">
            <a:extLst>
              <a:ext uri="{FF2B5EF4-FFF2-40B4-BE49-F238E27FC236}">
                <a16:creationId xmlns:a16="http://schemas.microsoft.com/office/drawing/2014/main" id="{A901DC01-C8D3-3A44-866A-C485DA3085DE}"/>
              </a:ext>
            </a:extLst>
          </p:cNvPr>
          <p:cNvSpPr>
            <a:spLocks noChangeArrowheads="1"/>
          </p:cNvSpPr>
          <p:nvPr/>
        </p:nvSpPr>
        <p:spPr bwMode="auto">
          <a:xfrm>
            <a:off x="5208588" y="2824162"/>
            <a:ext cx="1239122" cy="246221"/>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600">
                <a:solidFill>
                  <a:srgbClr val="0000FF"/>
                </a:solidFill>
              </a:rPr>
              <a:t>Server Support</a:t>
            </a:r>
          </a:p>
        </p:txBody>
      </p:sp>
      <p:sp>
        <p:nvSpPr>
          <p:cNvPr id="386065" name="Rectangle 17">
            <a:extLst>
              <a:ext uri="{FF2B5EF4-FFF2-40B4-BE49-F238E27FC236}">
                <a16:creationId xmlns:a16="http://schemas.microsoft.com/office/drawing/2014/main" id="{9D6E0875-7DB3-DC47-B454-495B506A8195}"/>
              </a:ext>
            </a:extLst>
          </p:cNvPr>
          <p:cNvSpPr>
            <a:spLocks noChangeArrowheads="1"/>
          </p:cNvSpPr>
          <p:nvPr/>
        </p:nvSpPr>
        <p:spPr bwMode="auto">
          <a:xfrm>
            <a:off x="5262563" y="2598737"/>
            <a:ext cx="1154162" cy="215444"/>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en-US" sz="1400">
                <a:solidFill>
                  <a:srgbClr val="0000FF"/>
                </a:solidFill>
              </a:rPr>
              <a:t>&lt;&lt;subsystem&gt;&gt;</a:t>
            </a:r>
          </a:p>
        </p:txBody>
      </p:sp>
      <p:grpSp>
        <p:nvGrpSpPr>
          <p:cNvPr id="386087" name="Group 39">
            <a:extLst>
              <a:ext uri="{FF2B5EF4-FFF2-40B4-BE49-F238E27FC236}">
                <a16:creationId xmlns:a16="http://schemas.microsoft.com/office/drawing/2014/main" id="{8827322A-CC2A-DF4F-A618-197F41CF6CA4}"/>
              </a:ext>
            </a:extLst>
          </p:cNvPr>
          <p:cNvGrpSpPr>
            <a:grpSpLocks/>
          </p:cNvGrpSpPr>
          <p:nvPr/>
        </p:nvGrpSpPr>
        <p:grpSpPr bwMode="auto">
          <a:xfrm>
            <a:off x="5700713" y="2374900"/>
            <a:ext cx="290512" cy="215900"/>
            <a:chOff x="4722" y="972"/>
            <a:chExt cx="183" cy="136"/>
          </a:xfrm>
        </p:grpSpPr>
        <p:sp>
          <p:nvSpPr>
            <p:cNvPr id="386088" name="Rectangle 40">
              <a:extLst>
                <a:ext uri="{FF2B5EF4-FFF2-40B4-BE49-F238E27FC236}">
                  <a16:creationId xmlns:a16="http://schemas.microsoft.com/office/drawing/2014/main" id="{572938E4-6374-4043-99AD-B63B3395ED9F}"/>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89" name="Rectangle 41">
              <a:extLst>
                <a:ext uri="{FF2B5EF4-FFF2-40B4-BE49-F238E27FC236}">
                  <a16:creationId xmlns:a16="http://schemas.microsoft.com/office/drawing/2014/main" id="{494CE9A2-04C5-9147-8D92-C66D6E588FEE}"/>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0" name="Freeform 42">
              <a:extLst>
                <a:ext uri="{FF2B5EF4-FFF2-40B4-BE49-F238E27FC236}">
                  <a16:creationId xmlns:a16="http://schemas.microsoft.com/office/drawing/2014/main" id="{029E6D53-6874-4C4F-9BF3-272D61333CF5}"/>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91" name="Line 43">
              <a:extLst>
                <a:ext uri="{FF2B5EF4-FFF2-40B4-BE49-F238E27FC236}">
                  <a16:creationId xmlns:a16="http://schemas.microsoft.com/office/drawing/2014/main" id="{4C53913F-7A67-F948-9CD5-FAB596B9F241}"/>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092" name="Group 44">
            <a:extLst>
              <a:ext uri="{FF2B5EF4-FFF2-40B4-BE49-F238E27FC236}">
                <a16:creationId xmlns:a16="http://schemas.microsoft.com/office/drawing/2014/main" id="{53A70F11-5A7F-3147-9478-85F2AD200A8E}"/>
              </a:ext>
            </a:extLst>
          </p:cNvPr>
          <p:cNvGrpSpPr>
            <a:grpSpLocks/>
          </p:cNvGrpSpPr>
          <p:nvPr/>
        </p:nvGrpSpPr>
        <p:grpSpPr bwMode="auto">
          <a:xfrm>
            <a:off x="5700713" y="2374900"/>
            <a:ext cx="290512" cy="215900"/>
            <a:chOff x="4722" y="972"/>
            <a:chExt cx="183" cy="136"/>
          </a:xfrm>
        </p:grpSpPr>
        <p:sp>
          <p:nvSpPr>
            <p:cNvPr id="386093" name="Rectangle 45">
              <a:extLst>
                <a:ext uri="{FF2B5EF4-FFF2-40B4-BE49-F238E27FC236}">
                  <a16:creationId xmlns:a16="http://schemas.microsoft.com/office/drawing/2014/main" id="{D5E58815-A64D-CD44-83E0-E563426E16B7}"/>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4" name="Rectangle 46">
              <a:extLst>
                <a:ext uri="{FF2B5EF4-FFF2-40B4-BE49-F238E27FC236}">
                  <a16:creationId xmlns:a16="http://schemas.microsoft.com/office/drawing/2014/main" id="{9C32E219-3F78-1E43-A97A-969EE9153135}"/>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5" name="Freeform 47">
              <a:extLst>
                <a:ext uri="{FF2B5EF4-FFF2-40B4-BE49-F238E27FC236}">
                  <a16:creationId xmlns:a16="http://schemas.microsoft.com/office/drawing/2014/main" id="{064F08F8-464F-7B46-AC21-D902D7F64A8A}"/>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096" name="Line 48">
              <a:extLst>
                <a:ext uri="{FF2B5EF4-FFF2-40B4-BE49-F238E27FC236}">
                  <a16:creationId xmlns:a16="http://schemas.microsoft.com/office/drawing/2014/main" id="{EC613754-7AFA-E34B-B624-0CBD5AD16069}"/>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097" name="Group 49">
            <a:extLst>
              <a:ext uri="{FF2B5EF4-FFF2-40B4-BE49-F238E27FC236}">
                <a16:creationId xmlns:a16="http://schemas.microsoft.com/office/drawing/2014/main" id="{8D9D6DF7-0D86-6A44-BE9E-5F3E14088132}"/>
              </a:ext>
            </a:extLst>
          </p:cNvPr>
          <p:cNvGrpSpPr>
            <a:grpSpLocks/>
          </p:cNvGrpSpPr>
          <p:nvPr/>
        </p:nvGrpSpPr>
        <p:grpSpPr bwMode="auto">
          <a:xfrm>
            <a:off x="5700713" y="2374900"/>
            <a:ext cx="290512" cy="215900"/>
            <a:chOff x="4722" y="972"/>
            <a:chExt cx="183" cy="136"/>
          </a:xfrm>
        </p:grpSpPr>
        <p:sp>
          <p:nvSpPr>
            <p:cNvPr id="386098" name="Rectangle 50">
              <a:extLst>
                <a:ext uri="{FF2B5EF4-FFF2-40B4-BE49-F238E27FC236}">
                  <a16:creationId xmlns:a16="http://schemas.microsoft.com/office/drawing/2014/main" id="{D023C529-C772-824B-845C-E4225BD25E8F}"/>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099" name="Rectangle 51">
              <a:extLst>
                <a:ext uri="{FF2B5EF4-FFF2-40B4-BE49-F238E27FC236}">
                  <a16:creationId xmlns:a16="http://schemas.microsoft.com/office/drawing/2014/main" id="{9A345E50-9191-4C40-9B11-71F0C718723F}"/>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0" name="Freeform 52">
              <a:extLst>
                <a:ext uri="{FF2B5EF4-FFF2-40B4-BE49-F238E27FC236}">
                  <a16:creationId xmlns:a16="http://schemas.microsoft.com/office/drawing/2014/main" id="{A3D54A45-C206-7349-A475-25A1913F54B4}"/>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01" name="Line 53">
              <a:extLst>
                <a:ext uri="{FF2B5EF4-FFF2-40B4-BE49-F238E27FC236}">
                  <a16:creationId xmlns:a16="http://schemas.microsoft.com/office/drawing/2014/main" id="{BD5689BF-C6EA-8349-8607-FEA04F739DAB}"/>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02" name="Group 54">
            <a:extLst>
              <a:ext uri="{FF2B5EF4-FFF2-40B4-BE49-F238E27FC236}">
                <a16:creationId xmlns:a16="http://schemas.microsoft.com/office/drawing/2014/main" id="{7902E06B-7FD8-5B45-94C1-57EF50E9CBCA}"/>
              </a:ext>
            </a:extLst>
          </p:cNvPr>
          <p:cNvGrpSpPr>
            <a:grpSpLocks/>
          </p:cNvGrpSpPr>
          <p:nvPr/>
        </p:nvGrpSpPr>
        <p:grpSpPr bwMode="auto">
          <a:xfrm>
            <a:off x="2009775" y="2374900"/>
            <a:ext cx="290513" cy="215900"/>
            <a:chOff x="4722" y="972"/>
            <a:chExt cx="183" cy="136"/>
          </a:xfrm>
        </p:grpSpPr>
        <p:sp>
          <p:nvSpPr>
            <p:cNvPr id="386103" name="Rectangle 55">
              <a:extLst>
                <a:ext uri="{FF2B5EF4-FFF2-40B4-BE49-F238E27FC236}">
                  <a16:creationId xmlns:a16="http://schemas.microsoft.com/office/drawing/2014/main" id="{0B639080-F86B-7445-971E-EFBE7A6CCE09}"/>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4" name="Rectangle 56">
              <a:extLst>
                <a:ext uri="{FF2B5EF4-FFF2-40B4-BE49-F238E27FC236}">
                  <a16:creationId xmlns:a16="http://schemas.microsoft.com/office/drawing/2014/main" id="{F7646A70-B33B-6046-B5E8-DFFCD6EFAE6D}"/>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5" name="Freeform 57">
              <a:extLst>
                <a:ext uri="{FF2B5EF4-FFF2-40B4-BE49-F238E27FC236}">
                  <a16:creationId xmlns:a16="http://schemas.microsoft.com/office/drawing/2014/main" id="{41195D9B-F18C-734A-B6F4-32D44AD561B2}"/>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06" name="Line 58">
              <a:extLst>
                <a:ext uri="{FF2B5EF4-FFF2-40B4-BE49-F238E27FC236}">
                  <a16:creationId xmlns:a16="http://schemas.microsoft.com/office/drawing/2014/main" id="{970820BE-55ED-C543-8204-61F3ABA08348}"/>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07" name="Group 59">
            <a:extLst>
              <a:ext uri="{FF2B5EF4-FFF2-40B4-BE49-F238E27FC236}">
                <a16:creationId xmlns:a16="http://schemas.microsoft.com/office/drawing/2014/main" id="{A06B3478-CAF1-B144-8962-78CBAE962F1F}"/>
              </a:ext>
            </a:extLst>
          </p:cNvPr>
          <p:cNvGrpSpPr>
            <a:grpSpLocks/>
          </p:cNvGrpSpPr>
          <p:nvPr/>
        </p:nvGrpSpPr>
        <p:grpSpPr bwMode="auto">
          <a:xfrm>
            <a:off x="2009775" y="4641850"/>
            <a:ext cx="290513" cy="215900"/>
            <a:chOff x="4722" y="972"/>
            <a:chExt cx="183" cy="136"/>
          </a:xfrm>
        </p:grpSpPr>
        <p:sp>
          <p:nvSpPr>
            <p:cNvPr id="386108" name="Rectangle 60">
              <a:extLst>
                <a:ext uri="{FF2B5EF4-FFF2-40B4-BE49-F238E27FC236}">
                  <a16:creationId xmlns:a16="http://schemas.microsoft.com/office/drawing/2014/main" id="{DE37A887-9468-CF4E-875D-985B622FAB4A}"/>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09" name="Rectangle 61">
              <a:extLst>
                <a:ext uri="{FF2B5EF4-FFF2-40B4-BE49-F238E27FC236}">
                  <a16:creationId xmlns:a16="http://schemas.microsoft.com/office/drawing/2014/main" id="{6A1B7B31-2E93-BB4A-A835-1FBAAC287685}"/>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0000FF"/>
                </a:solidFill>
              </a:endParaRPr>
            </a:p>
          </p:txBody>
        </p:sp>
        <p:sp>
          <p:nvSpPr>
            <p:cNvPr id="386110" name="Freeform 62">
              <a:extLst>
                <a:ext uri="{FF2B5EF4-FFF2-40B4-BE49-F238E27FC236}">
                  <a16:creationId xmlns:a16="http://schemas.microsoft.com/office/drawing/2014/main" id="{1869F50A-3E74-1147-9906-73FA98326638}"/>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11" name="Line 63">
              <a:extLst>
                <a:ext uri="{FF2B5EF4-FFF2-40B4-BE49-F238E27FC236}">
                  <a16:creationId xmlns:a16="http://schemas.microsoft.com/office/drawing/2014/main" id="{1C3FE93C-0664-4E41-80A2-2D1F8D4D1EA9}"/>
                </a:ext>
              </a:extLst>
            </p:cNvPr>
            <p:cNvSpPr>
              <a:spLocks noChangeShapeType="1"/>
            </p:cNvSpPr>
            <p:nvPr/>
          </p:nvSpPr>
          <p:spPr bwMode="auto">
            <a:xfrm>
              <a:off x="4773" y="1030"/>
              <a:ext cx="0" cy="1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grpSp>
        <p:nvGrpSpPr>
          <p:cNvPr id="386112" name="Group 64">
            <a:extLst>
              <a:ext uri="{FF2B5EF4-FFF2-40B4-BE49-F238E27FC236}">
                <a16:creationId xmlns:a16="http://schemas.microsoft.com/office/drawing/2014/main" id="{A12E69EF-8744-E443-ABB2-1C0C2E9C025F}"/>
              </a:ext>
            </a:extLst>
          </p:cNvPr>
          <p:cNvGrpSpPr>
            <a:grpSpLocks/>
          </p:cNvGrpSpPr>
          <p:nvPr/>
        </p:nvGrpSpPr>
        <p:grpSpPr bwMode="auto">
          <a:xfrm>
            <a:off x="3863975" y="2543175"/>
            <a:ext cx="165100" cy="347662"/>
            <a:chOff x="2312" y="1120"/>
            <a:chExt cx="288" cy="544"/>
          </a:xfrm>
        </p:grpSpPr>
        <p:sp>
          <p:nvSpPr>
            <p:cNvPr id="386113" name="Arc 65">
              <a:extLst>
                <a:ext uri="{FF2B5EF4-FFF2-40B4-BE49-F238E27FC236}">
                  <a16:creationId xmlns:a16="http://schemas.microsoft.com/office/drawing/2014/main" id="{6CAB34DD-6C66-EE48-9F1E-1A2886BEBC9D}"/>
                </a:ext>
              </a:extLst>
            </p:cNvPr>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sp>
          <p:nvSpPr>
            <p:cNvPr id="386114" name="Arc 66">
              <a:extLst>
                <a:ext uri="{FF2B5EF4-FFF2-40B4-BE49-F238E27FC236}">
                  <a16:creationId xmlns:a16="http://schemas.microsoft.com/office/drawing/2014/main" id="{13EE4B04-6EE0-4540-8074-F99C5AE9D774}"/>
                </a:ext>
              </a:extLst>
            </p:cNvPr>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rgbClr val="0000FF"/>
                </a:solidFill>
              </a:endParaRPr>
            </a:p>
          </p:txBody>
        </p:sp>
      </p:grpSp>
    </p:spTree>
    <p:extLst>
      <p:ext uri="{BB962C8B-B14F-4D97-AF65-F5344CB8AC3E}">
        <p14:creationId xmlns:p14="http://schemas.microsoft.com/office/powerpoint/2010/main" val="632666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26B7E2AD-B9B9-354B-BE94-E9639A8FB96C}"/>
              </a:ext>
            </a:extLst>
          </p:cNvPr>
          <p:cNvSpPr>
            <a:spLocks noGrp="1" noChangeArrowheads="1"/>
          </p:cNvSpPr>
          <p:nvPr>
            <p:ph type="title"/>
          </p:nvPr>
        </p:nvSpPr>
        <p:spPr/>
        <p:txBody>
          <a:bodyPr>
            <a:normAutofit fontScale="90000"/>
          </a:bodyPr>
          <a:lstStyle/>
          <a:p>
            <a:r>
              <a:rPr lang="en-US" altLang="en-US"/>
              <a:t>Example: BillingSystem Subsystem Dependencies</a:t>
            </a:r>
          </a:p>
        </p:txBody>
      </p:sp>
      <p:grpSp>
        <p:nvGrpSpPr>
          <p:cNvPr id="390179" name="Group 35">
            <a:extLst>
              <a:ext uri="{FF2B5EF4-FFF2-40B4-BE49-F238E27FC236}">
                <a16:creationId xmlns:a16="http://schemas.microsoft.com/office/drawing/2014/main" id="{C602A95B-8DCC-1840-A83C-B87C3F6FC1A8}"/>
              </a:ext>
            </a:extLst>
          </p:cNvPr>
          <p:cNvGrpSpPr>
            <a:grpSpLocks/>
          </p:cNvGrpSpPr>
          <p:nvPr/>
        </p:nvGrpSpPr>
        <p:grpSpPr bwMode="auto">
          <a:xfrm>
            <a:off x="3657600" y="2057400"/>
            <a:ext cx="2154238" cy="1155700"/>
            <a:chOff x="2313" y="1000"/>
            <a:chExt cx="1357" cy="728"/>
          </a:xfrm>
        </p:grpSpPr>
        <p:sp>
          <p:nvSpPr>
            <p:cNvPr id="390147" name="Rectangle 3">
              <a:extLst>
                <a:ext uri="{FF2B5EF4-FFF2-40B4-BE49-F238E27FC236}">
                  <a16:creationId xmlns:a16="http://schemas.microsoft.com/office/drawing/2014/main" id="{2A230407-A081-E546-93CE-FAADAFD877AD}"/>
                </a:ext>
              </a:extLst>
            </p:cNvPr>
            <p:cNvSpPr>
              <a:spLocks noChangeArrowheads="1"/>
            </p:cNvSpPr>
            <p:nvPr/>
          </p:nvSpPr>
          <p:spPr bwMode="auto">
            <a:xfrm>
              <a:off x="2313" y="1145"/>
              <a:ext cx="1340" cy="58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48" name="Rectangle 4">
              <a:extLst>
                <a:ext uri="{FF2B5EF4-FFF2-40B4-BE49-F238E27FC236}">
                  <a16:creationId xmlns:a16="http://schemas.microsoft.com/office/drawing/2014/main" id="{21AEBFA6-3E68-4A45-A33C-80E26F3DFF19}"/>
                </a:ext>
              </a:extLst>
            </p:cNvPr>
            <p:cNvSpPr>
              <a:spLocks noChangeArrowheads="1"/>
            </p:cNvSpPr>
            <p:nvPr/>
          </p:nvSpPr>
          <p:spPr bwMode="auto">
            <a:xfrm>
              <a:off x="2313" y="1000"/>
              <a:ext cx="502" cy="145"/>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sz="2400">
                <a:solidFill>
                  <a:srgbClr val="0000FF"/>
                </a:solidFill>
              </a:endParaRPr>
            </a:p>
          </p:txBody>
        </p:sp>
        <p:sp>
          <p:nvSpPr>
            <p:cNvPr id="390149" name="Rectangle 5">
              <a:extLst>
                <a:ext uri="{FF2B5EF4-FFF2-40B4-BE49-F238E27FC236}">
                  <a16:creationId xmlns:a16="http://schemas.microsoft.com/office/drawing/2014/main" id="{738B17BD-DE14-0041-B816-DC336F914490}"/>
                </a:ext>
              </a:extLst>
            </p:cNvPr>
            <p:cNvSpPr>
              <a:spLocks noChangeArrowheads="1"/>
            </p:cNvSpPr>
            <p:nvPr/>
          </p:nvSpPr>
          <p:spPr bwMode="auto">
            <a:xfrm>
              <a:off x="2313" y="1000"/>
              <a:ext cx="502" cy="145"/>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0" name="Rectangle 6">
              <a:extLst>
                <a:ext uri="{FF2B5EF4-FFF2-40B4-BE49-F238E27FC236}">
                  <a16:creationId xmlns:a16="http://schemas.microsoft.com/office/drawing/2014/main" id="{96AD1DFF-36C0-AB43-BD6F-7F7EE98ABBEA}"/>
                </a:ext>
              </a:extLst>
            </p:cNvPr>
            <p:cNvSpPr>
              <a:spLocks noChangeArrowheads="1"/>
            </p:cNvSpPr>
            <p:nvPr/>
          </p:nvSpPr>
          <p:spPr bwMode="auto">
            <a:xfrm>
              <a:off x="2604" y="1283"/>
              <a:ext cx="8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FF"/>
                  </a:solidFill>
                </a:rPr>
                <a:t>BillingSystem</a:t>
              </a:r>
            </a:p>
          </p:txBody>
        </p:sp>
        <p:sp>
          <p:nvSpPr>
            <p:cNvPr id="390151" name="Rectangle 7">
              <a:extLst>
                <a:ext uri="{FF2B5EF4-FFF2-40B4-BE49-F238E27FC236}">
                  <a16:creationId xmlns:a16="http://schemas.microsoft.com/office/drawing/2014/main" id="{5C0AF118-23AC-2748-BD4F-69098B554CF4}"/>
                </a:ext>
              </a:extLst>
            </p:cNvPr>
            <p:cNvSpPr>
              <a:spLocks noChangeArrowheads="1"/>
            </p:cNvSpPr>
            <p:nvPr/>
          </p:nvSpPr>
          <p:spPr bwMode="auto">
            <a:xfrm>
              <a:off x="2366" y="1453"/>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sp>
          <p:nvSpPr>
            <p:cNvPr id="390152" name="Rectangle 8">
              <a:extLst>
                <a:ext uri="{FF2B5EF4-FFF2-40B4-BE49-F238E27FC236}">
                  <a16:creationId xmlns:a16="http://schemas.microsoft.com/office/drawing/2014/main" id="{C9773D9E-1BC5-A843-83FD-E0FD4F49E803}"/>
                </a:ext>
              </a:extLst>
            </p:cNvPr>
            <p:cNvSpPr>
              <a:spLocks noChangeArrowheads="1"/>
            </p:cNvSpPr>
            <p:nvPr/>
          </p:nvSpPr>
          <p:spPr bwMode="auto">
            <a:xfrm>
              <a:off x="2590" y="1163"/>
              <a:ext cx="8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&lt;&lt;subsystem&gt;&gt;</a:t>
              </a:r>
              <a:endParaRPr lang="en-US" altLang="en-US" sz="2400">
                <a:solidFill>
                  <a:srgbClr val="0000FF"/>
                </a:solidFill>
                <a:latin typeface="ZapfHumnst BT" pitchFamily="34" charset="0"/>
              </a:endParaRPr>
            </a:p>
          </p:txBody>
        </p:sp>
      </p:grpSp>
      <p:grpSp>
        <p:nvGrpSpPr>
          <p:cNvPr id="390170" name="Group 26">
            <a:extLst>
              <a:ext uri="{FF2B5EF4-FFF2-40B4-BE49-F238E27FC236}">
                <a16:creationId xmlns:a16="http://schemas.microsoft.com/office/drawing/2014/main" id="{3B6D754A-3353-0D48-97B0-BB747953711C}"/>
              </a:ext>
            </a:extLst>
          </p:cNvPr>
          <p:cNvGrpSpPr>
            <a:grpSpLocks/>
          </p:cNvGrpSpPr>
          <p:nvPr/>
        </p:nvGrpSpPr>
        <p:grpSpPr bwMode="auto">
          <a:xfrm>
            <a:off x="1620837" y="4086225"/>
            <a:ext cx="2135188" cy="1154113"/>
            <a:chOff x="1432" y="2162"/>
            <a:chExt cx="1345" cy="727"/>
          </a:xfrm>
        </p:grpSpPr>
        <p:sp>
          <p:nvSpPr>
            <p:cNvPr id="390153" name="Rectangle 9">
              <a:extLst>
                <a:ext uri="{FF2B5EF4-FFF2-40B4-BE49-F238E27FC236}">
                  <a16:creationId xmlns:a16="http://schemas.microsoft.com/office/drawing/2014/main" id="{BA888C64-B516-CB45-89F2-13C6FD19497A}"/>
                </a:ext>
              </a:extLst>
            </p:cNvPr>
            <p:cNvSpPr>
              <a:spLocks noChangeArrowheads="1"/>
            </p:cNvSpPr>
            <p:nvPr/>
          </p:nvSpPr>
          <p:spPr bwMode="auto">
            <a:xfrm>
              <a:off x="1432" y="2307"/>
              <a:ext cx="1316" cy="582"/>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4" name="Rectangle 10">
              <a:extLst>
                <a:ext uri="{FF2B5EF4-FFF2-40B4-BE49-F238E27FC236}">
                  <a16:creationId xmlns:a16="http://schemas.microsoft.com/office/drawing/2014/main" id="{770B8B91-5562-4745-BA8E-E8BE0888EBA3}"/>
                </a:ext>
              </a:extLst>
            </p:cNvPr>
            <p:cNvSpPr>
              <a:spLocks noChangeArrowheads="1"/>
            </p:cNvSpPr>
            <p:nvPr/>
          </p:nvSpPr>
          <p:spPr bwMode="auto">
            <a:xfrm>
              <a:off x="1432" y="2162"/>
              <a:ext cx="503" cy="145"/>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56" name="Rectangle 12">
              <a:extLst>
                <a:ext uri="{FF2B5EF4-FFF2-40B4-BE49-F238E27FC236}">
                  <a16:creationId xmlns:a16="http://schemas.microsoft.com/office/drawing/2014/main" id="{F6C79F0A-B3C1-9547-A5FF-6D22E39AF051}"/>
                </a:ext>
              </a:extLst>
            </p:cNvPr>
            <p:cNvSpPr>
              <a:spLocks noChangeArrowheads="1"/>
            </p:cNvSpPr>
            <p:nvPr/>
          </p:nvSpPr>
          <p:spPr bwMode="auto">
            <a:xfrm>
              <a:off x="1637" y="2394"/>
              <a:ext cx="8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External System </a:t>
              </a:r>
              <a:endParaRPr lang="en-US" altLang="en-US" sz="2400">
                <a:solidFill>
                  <a:srgbClr val="0000FF"/>
                </a:solidFill>
                <a:latin typeface="ZapfHumnst BT" pitchFamily="34" charset="0"/>
              </a:endParaRPr>
            </a:p>
          </p:txBody>
        </p:sp>
        <p:sp>
          <p:nvSpPr>
            <p:cNvPr id="390157" name="Rectangle 13">
              <a:extLst>
                <a:ext uri="{FF2B5EF4-FFF2-40B4-BE49-F238E27FC236}">
                  <a16:creationId xmlns:a16="http://schemas.microsoft.com/office/drawing/2014/main" id="{1BB2C3A3-8599-864A-97EE-1EBF729FDA7D}"/>
                </a:ext>
              </a:extLst>
            </p:cNvPr>
            <p:cNvSpPr>
              <a:spLocks noChangeArrowheads="1"/>
            </p:cNvSpPr>
            <p:nvPr/>
          </p:nvSpPr>
          <p:spPr bwMode="auto">
            <a:xfrm>
              <a:off x="1824" y="2531"/>
              <a:ext cx="51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Interfaces</a:t>
              </a:r>
              <a:endParaRPr lang="en-US" altLang="en-US" sz="2400">
                <a:solidFill>
                  <a:srgbClr val="0000FF"/>
                </a:solidFill>
                <a:latin typeface="ZapfHumnst BT" pitchFamily="34" charset="0"/>
              </a:endParaRPr>
            </a:p>
          </p:txBody>
        </p:sp>
        <p:sp>
          <p:nvSpPr>
            <p:cNvPr id="390158" name="Rectangle 14">
              <a:extLst>
                <a:ext uri="{FF2B5EF4-FFF2-40B4-BE49-F238E27FC236}">
                  <a16:creationId xmlns:a16="http://schemas.microsoft.com/office/drawing/2014/main" id="{F3052531-3DDA-5A4A-9582-78B84C1EBAA0}"/>
                </a:ext>
              </a:extLst>
            </p:cNvPr>
            <p:cNvSpPr>
              <a:spLocks noChangeArrowheads="1"/>
            </p:cNvSpPr>
            <p:nvPr/>
          </p:nvSpPr>
          <p:spPr bwMode="auto">
            <a:xfrm>
              <a:off x="1473" y="2668"/>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grpSp>
      <p:grpSp>
        <p:nvGrpSpPr>
          <p:cNvPr id="390171" name="Group 27">
            <a:extLst>
              <a:ext uri="{FF2B5EF4-FFF2-40B4-BE49-F238E27FC236}">
                <a16:creationId xmlns:a16="http://schemas.microsoft.com/office/drawing/2014/main" id="{45F6CCD2-DB96-9D44-BE72-59209406CE48}"/>
              </a:ext>
            </a:extLst>
          </p:cNvPr>
          <p:cNvGrpSpPr>
            <a:grpSpLocks/>
          </p:cNvGrpSpPr>
          <p:nvPr/>
        </p:nvGrpSpPr>
        <p:grpSpPr bwMode="auto">
          <a:xfrm>
            <a:off x="5589587" y="4079875"/>
            <a:ext cx="2136776" cy="1168400"/>
            <a:chOff x="2906" y="2896"/>
            <a:chExt cx="1346" cy="736"/>
          </a:xfrm>
        </p:grpSpPr>
        <p:sp>
          <p:nvSpPr>
            <p:cNvPr id="390160" name="Rectangle 16">
              <a:extLst>
                <a:ext uri="{FF2B5EF4-FFF2-40B4-BE49-F238E27FC236}">
                  <a16:creationId xmlns:a16="http://schemas.microsoft.com/office/drawing/2014/main" id="{CC200E5B-62D1-4F43-A0B2-22FE84501A1B}"/>
                </a:ext>
              </a:extLst>
            </p:cNvPr>
            <p:cNvSpPr>
              <a:spLocks noChangeArrowheads="1"/>
            </p:cNvSpPr>
            <p:nvPr/>
          </p:nvSpPr>
          <p:spPr bwMode="auto">
            <a:xfrm>
              <a:off x="2906" y="3049"/>
              <a:ext cx="1341" cy="58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61" name="Rectangle 17">
              <a:extLst>
                <a:ext uri="{FF2B5EF4-FFF2-40B4-BE49-F238E27FC236}">
                  <a16:creationId xmlns:a16="http://schemas.microsoft.com/office/drawing/2014/main" id="{FE0B4CFB-4505-4C46-B3AE-E7D28B3ABD0E}"/>
                </a:ext>
              </a:extLst>
            </p:cNvPr>
            <p:cNvSpPr>
              <a:spLocks noChangeArrowheads="1"/>
            </p:cNvSpPr>
            <p:nvPr/>
          </p:nvSpPr>
          <p:spPr bwMode="auto">
            <a:xfrm>
              <a:off x="2906" y="2896"/>
              <a:ext cx="503" cy="153"/>
            </a:xfrm>
            <a:prstGeom prst="rect">
              <a:avLst/>
            </a:prstGeom>
            <a:solidFill>
              <a:srgbClr val="FFFFCC"/>
            </a:solidFill>
            <a:ln w="12700">
              <a:solidFill>
                <a:srgbClr val="990033"/>
              </a:solidFill>
              <a:miter lim="800000"/>
              <a:headEnd/>
              <a:tailEnd/>
            </a:ln>
          </p:spPr>
          <p:txBody>
            <a:bodyPr/>
            <a:lstStyle/>
            <a:p>
              <a:endParaRPr lang="en-US" sz="2400">
                <a:solidFill>
                  <a:srgbClr val="0000FF"/>
                </a:solidFill>
              </a:endParaRPr>
            </a:p>
          </p:txBody>
        </p:sp>
        <p:sp>
          <p:nvSpPr>
            <p:cNvPr id="390163" name="Rectangle 19">
              <a:extLst>
                <a:ext uri="{FF2B5EF4-FFF2-40B4-BE49-F238E27FC236}">
                  <a16:creationId xmlns:a16="http://schemas.microsoft.com/office/drawing/2014/main" id="{8EA20E71-FEED-E545-8BC9-F0386D3C3626}"/>
                </a:ext>
              </a:extLst>
            </p:cNvPr>
            <p:cNvSpPr>
              <a:spLocks noChangeArrowheads="1"/>
            </p:cNvSpPr>
            <p:nvPr/>
          </p:nvSpPr>
          <p:spPr bwMode="auto">
            <a:xfrm>
              <a:off x="3117" y="3194"/>
              <a:ext cx="102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University Artifacts</a:t>
              </a:r>
              <a:endParaRPr lang="en-US" altLang="en-US" sz="2400">
                <a:solidFill>
                  <a:srgbClr val="0000FF"/>
                </a:solidFill>
                <a:latin typeface="ZapfHumnst BT" pitchFamily="34" charset="0"/>
              </a:endParaRPr>
            </a:p>
          </p:txBody>
        </p:sp>
        <p:sp>
          <p:nvSpPr>
            <p:cNvPr id="390164" name="Rectangle 20">
              <a:extLst>
                <a:ext uri="{FF2B5EF4-FFF2-40B4-BE49-F238E27FC236}">
                  <a16:creationId xmlns:a16="http://schemas.microsoft.com/office/drawing/2014/main" id="{64D7B17A-018F-A74E-B99A-69664F701D9E}"/>
                </a:ext>
              </a:extLst>
            </p:cNvPr>
            <p:cNvSpPr>
              <a:spLocks noChangeArrowheads="1"/>
            </p:cNvSpPr>
            <p:nvPr/>
          </p:nvSpPr>
          <p:spPr bwMode="auto">
            <a:xfrm>
              <a:off x="2948" y="3348"/>
              <a:ext cx="13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FF"/>
                  </a:solidFill>
                </a:rPr>
                <a:t>(from Business Services)</a:t>
              </a:r>
              <a:endParaRPr lang="en-US" altLang="en-US" sz="2400">
                <a:solidFill>
                  <a:srgbClr val="0000FF"/>
                </a:solidFill>
                <a:latin typeface="ZapfHumnst BT" pitchFamily="34" charset="0"/>
              </a:endParaRPr>
            </a:p>
          </p:txBody>
        </p:sp>
      </p:grpSp>
      <p:sp>
        <p:nvSpPr>
          <p:cNvPr id="390174" name="Line 30">
            <a:extLst>
              <a:ext uri="{FF2B5EF4-FFF2-40B4-BE49-F238E27FC236}">
                <a16:creationId xmlns:a16="http://schemas.microsoft.com/office/drawing/2014/main" id="{48926030-606F-7C42-8C87-74E9B6CE966A}"/>
              </a:ext>
            </a:extLst>
          </p:cNvPr>
          <p:cNvSpPr>
            <a:spLocks noChangeShapeType="1"/>
          </p:cNvSpPr>
          <p:nvPr/>
        </p:nvSpPr>
        <p:spPr bwMode="auto">
          <a:xfrm flipH="1">
            <a:off x="2919411" y="2689225"/>
            <a:ext cx="7334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5" name="Line 31">
            <a:extLst>
              <a:ext uri="{FF2B5EF4-FFF2-40B4-BE49-F238E27FC236}">
                <a16:creationId xmlns:a16="http://schemas.microsoft.com/office/drawing/2014/main" id="{CB54B9C5-F403-6B41-BBBC-D953AC61E78A}"/>
              </a:ext>
            </a:extLst>
          </p:cNvPr>
          <p:cNvSpPr>
            <a:spLocks noChangeShapeType="1"/>
          </p:cNvSpPr>
          <p:nvPr/>
        </p:nvSpPr>
        <p:spPr bwMode="auto">
          <a:xfrm flipH="1">
            <a:off x="5767386" y="2689225"/>
            <a:ext cx="7334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6" name="Line 32">
            <a:extLst>
              <a:ext uri="{FF2B5EF4-FFF2-40B4-BE49-F238E27FC236}">
                <a16:creationId xmlns:a16="http://schemas.microsoft.com/office/drawing/2014/main" id="{C524856C-D061-6743-A5C0-440E7EAF8382}"/>
              </a:ext>
            </a:extLst>
          </p:cNvPr>
          <p:cNvSpPr>
            <a:spLocks noChangeShapeType="1"/>
          </p:cNvSpPr>
          <p:nvPr/>
        </p:nvSpPr>
        <p:spPr bwMode="auto">
          <a:xfrm>
            <a:off x="2919411" y="2689225"/>
            <a:ext cx="0" cy="1627188"/>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7" name="Line 33">
            <a:extLst>
              <a:ext uri="{FF2B5EF4-FFF2-40B4-BE49-F238E27FC236}">
                <a16:creationId xmlns:a16="http://schemas.microsoft.com/office/drawing/2014/main" id="{5020413F-3594-D847-9E28-EC9F981435FC}"/>
              </a:ext>
            </a:extLst>
          </p:cNvPr>
          <p:cNvSpPr>
            <a:spLocks noChangeShapeType="1"/>
          </p:cNvSpPr>
          <p:nvPr/>
        </p:nvSpPr>
        <p:spPr bwMode="auto">
          <a:xfrm>
            <a:off x="6500811" y="2689225"/>
            <a:ext cx="0" cy="1627188"/>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
        <p:nvSpPr>
          <p:cNvPr id="390178" name="Line 34">
            <a:extLst>
              <a:ext uri="{FF2B5EF4-FFF2-40B4-BE49-F238E27FC236}">
                <a16:creationId xmlns:a16="http://schemas.microsoft.com/office/drawing/2014/main" id="{8B3636F3-CE3F-0945-AFE2-83501E451D17}"/>
              </a:ext>
            </a:extLst>
          </p:cNvPr>
          <p:cNvSpPr>
            <a:spLocks noChangeShapeType="1"/>
          </p:cNvSpPr>
          <p:nvPr/>
        </p:nvSpPr>
        <p:spPr bwMode="auto">
          <a:xfrm>
            <a:off x="3709986" y="4765675"/>
            <a:ext cx="1879600" cy="0"/>
          </a:xfrm>
          <a:prstGeom prst="line">
            <a:avLst/>
          </a:prstGeom>
          <a:noFill/>
          <a:ln w="1270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400">
              <a:solidFill>
                <a:srgbClr val="0000FF"/>
              </a:solidFill>
            </a:endParaRPr>
          </a:p>
        </p:txBody>
      </p:sp>
    </p:spTree>
    <p:extLst>
      <p:ext uri="{BB962C8B-B14F-4D97-AF65-F5344CB8AC3E}">
        <p14:creationId xmlns:p14="http://schemas.microsoft.com/office/powerpoint/2010/main" val="2800831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DDF9C59-9E79-7348-8309-CDA14C349EA8}"/>
              </a:ext>
            </a:extLst>
          </p:cNvPr>
          <p:cNvSpPr>
            <a:spLocks noChangeArrowheads="1"/>
          </p:cNvSpPr>
          <p:nvPr/>
        </p:nvSpPr>
        <p:spPr bwMode="auto">
          <a:xfrm>
            <a:off x="76200" y="76200"/>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Clr>
                <a:srgbClr val="73E1FF"/>
              </a:buClr>
            </a:pPr>
            <a:endParaRPr lang="en-US" altLang="en-US" sz="3600">
              <a:solidFill>
                <a:srgbClr val="FFFF99"/>
              </a:solidFill>
              <a:latin typeface="Arial Narrow" panose="020B0604020202020204" pitchFamily="34" charset="0"/>
            </a:endParaRPr>
          </a:p>
        </p:txBody>
      </p:sp>
      <p:sp>
        <p:nvSpPr>
          <p:cNvPr id="355332" name="AutoShape 4">
            <a:extLst>
              <a:ext uri="{FF2B5EF4-FFF2-40B4-BE49-F238E27FC236}">
                <a16:creationId xmlns:a16="http://schemas.microsoft.com/office/drawing/2014/main" id="{6ECFE184-8A7A-8245-9167-B4DC4528D37F}"/>
              </a:ext>
            </a:extLst>
          </p:cNvPr>
          <p:cNvSpPr>
            <a:spLocks noChangeArrowheads="1"/>
          </p:cNvSpPr>
          <p:nvPr/>
        </p:nvSpPr>
        <p:spPr bwMode="auto">
          <a:xfrm>
            <a:off x="66261" y="38481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 name="Title 1">
            <a:extLst>
              <a:ext uri="{FF2B5EF4-FFF2-40B4-BE49-F238E27FC236}">
                <a16:creationId xmlns:a16="http://schemas.microsoft.com/office/drawing/2014/main" id="{3E84BB85-0CCC-9A4A-A627-8375F5A1C3E7}"/>
              </a:ext>
            </a:extLst>
          </p:cNvPr>
          <p:cNvSpPr>
            <a:spLocks noGrp="1"/>
          </p:cNvSpPr>
          <p:nvPr>
            <p:ph type="title"/>
          </p:nvPr>
        </p:nvSpPr>
        <p:spPr/>
        <p:txBody>
          <a:bodyPr>
            <a:normAutofit/>
          </a:bodyPr>
          <a:lstStyle/>
          <a:p>
            <a:r>
              <a:rPr lang="en-US" altLang="en-US" dirty="0"/>
              <a:t>Các bước thiết </a:t>
            </a:r>
            <a:r>
              <a:rPr lang="en-US" altLang="en-US" dirty="0" err="1"/>
              <a:t>kế</a:t>
            </a:r>
            <a:r>
              <a:rPr lang="en-US" altLang="en-US" dirty="0"/>
              <a:t> </a:t>
            </a:r>
            <a:r>
              <a:rPr lang="en-US" altLang="en-US" dirty="0" err="1"/>
              <a:t>hệ</a:t>
            </a:r>
            <a:r>
              <a:rPr lang="en-US" altLang="en-US" dirty="0"/>
              <a:t> </a:t>
            </a:r>
            <a:r>
              <a:rPr lang="en-US" altLang="en-US" dirty="0" err="1"/>
              <a:t>thống</a:t>
            </a:r>
            <a:r>
              <a:rPr lang="en-US" altLang="en-US" dirty="0"/>
              <a:t> con</a:t>
            </a:r>
            <a:endParaRPr lang="en-US" dirty="0"/>
          </a:p>
        </p:txBody>
      </p:sp>
      <p:sp>
        <p:nvSpPr>
          <p:cNvPr id="3" name="Content Placeholder 2">
            <a:extLst>
              <a:ext uri="{FF2B5EF4-FFF2-40B4-BE49-F238E27FC236}">
                <a16:creationId xmlns:a16="http://schemas.microsoft.com/office/drawing/2014/main" id="{BC0354E0-2805-2545-9111-71CDC3617CE2}"/>
              </a:ext>
            </a:extLst>
          </p:cNvPr>
          <p:cNvSpPr>
            <a:spLocks noGrp="1"/>
          </p:cNvSpPr>
          <p:nvPr>
            <p:ph idx="1"/>
          </p:nvPr>
        </p:nvSpPr>
        <p:spPr>
          <a:xfrm>
            <a:off x="457200" y="1600200"/>
            <a:ext cx="8618538" cy="4876800"/>
          </a:xfrm>
        </p:spPr>
        <p:txBody>
          <a:bodyPr/>
          <a:lstStyle/>
          <a:p>
            <a:r>
              <a:rPr lang="en-US" altLang="en-US" sz="3200" dirty="0"/>
              <a:t>Phân chia các </a:t>
            </a:r>
            <a:r>
              <a:rPr lang="en-US" altLang="en-US" sz="3200" dirty="0" err="1"/>
              <a:t>hành</a:t>
            </a:r>
            <a:r>
              <a:rPr lang="en-US" altLang="en-US" sz="3200" dirty="0"/>
              <a:t> vi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tới</a:t>
            </a:r>
            <a:r>
              <a:rPr lang="en-US" altLang="en-US" sz="3200" dirty="0"/>
              <a:t>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endParaRPr lang="en-US" altLang="en-US" sz="3200" dirty="0"/>
          </a:p>
          <a:p>
            <a:r>
              <a:rPr lang="en-US" altLang="en-US" sz="3200" dirty="0"/>
              <a:t>Viết tài liệu các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err="1"/>
              <a:t>Mô</a:t>
            </a:r>
            <a:r>
              <a:rPr lang="en-US" altLang="en-US" sz="3200" dirty="0"/>
              <a:t> </a:t>
            </a:r>
            <a:r>
              <a:rPr lang="en-US" altLang="en-US" sz="3200" dirty="0" err="1"/>
              <a:t>tả</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của</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a:t>
            </a:r>
          </a:p>
          <a:p>
            <a:r>
              <a:rPr lang="en-US" altLang="en-US" sz="3200" dirty="0"/>
              <a:t>Checkpoints</a:t>
            </a:r>
          </a:p>
        </p:txBody>
      </p:sp>
      <p:grpSp>
        <p:nvGrpSpPr>
          <p:cNvPr id="167" name="Group 357">
            <a:extLst>
              <a:ext uri="{FF2B5EF4-FFF2-40B4-BE49-F238E27FC236}">
                <a16:creationId xmlns:a16="http://schemas.microsoft.com/office/drawing/2014/main" id="{1DA74BD5-FC52-1147-A03D-A76B677D4889}"/>
              </a:ext>
            </a:extLst>
          </p:cNvPr>
          <p:cNvGrpSpPr>
            <a:grpSpLocks/>
          </p:cNvGrpSpPr>
          <p:nvPr/>
        </p:nvGrpSpPr>
        <p:grpSpPr bwMode="auto">
          <a:xfrm>
            <a:off x="3505200" y="4240212"/>
            <a:ext cx="4356100" cy="2312988"/>
            <a:chOff x="1470" y="2492"/>
            <a:chExt cx="2744" cy="1457"/>
          </a:xfrm>
        </p:grpSpPr>
        <p:sp>
          <p:nvSpPr>
            <p:cNvPr id="168" name="Rectangle 7">
              <a:extLst>
                <a:ext uri="{FF2B5EF4-FFF2-40B4-BE49-F238E27FC236}">
                  <a16:creationId xmlns:a16="http://schemas.microsoft.com/office/drawing/2014/main" id="{4821F3DB-A4D8-9449-B7E5-CA7042DDDB9A}"/>
                </a:ext>
              </a:extLst>
            </p:cNvPr>
            <p:cNvSpPr>
              <a:spLocks noChangeArrowheads="1"/>
            </p:cNvSpPr>
            <p:nvPr/>
          </p:nvSpPr>
          <p:spPr bwMode="auto">
            <a:xfrm>
              <a:off x="1725" y="2492"/>
              <a:ext cx="2212" cy="1457"/>
            </a:xfrm>
            <a:prstGeom prst="rect">
              <a:avLst/>
            </a:prstGeom>
            <a:solidFill>
              <a:srgbClr val="99CCFF"/>
            </a:solidFill>
            <a:ln w="38100">
              <a:solidFill>
                <a:srgbClr val="000000"/>
              </a:solidFill>
              <a:miter lim="800000"/>
              <a:headEnd/>
              <a:tailEnd/>
            </a:ln>
          </p:spPr>
          <p:txBody>
            <a:bodyPr/>
            <a:lstStyle/>
            <a:p>
              <a:endParaRPr lang="en-US"/>
            </a:p>
          </p:txBody>
        </p:sp>
        <p:sp>
          <p:nvSpPr>
            <p:cNvPr id="169" name="Freeform 8">
              <a:extLst>
                <a:ext uri="{FF2B5EF4-FFF2-40B4-BE49-F238E27FC236}">
                  <a16:creationId xmlns:a16="http://schemas.microsoft.com/office/drawing/2014/main" id="{DA1BB78F-0799-304C-861A-88AEE8C0A0B1}"/>
                </a:ext>
              </a:extLst>
            </p:cNvPr>
            <p:cNvSpPr>
              <a:spLocks/>
            </p:cNvSpPr>
            <p:nvPr/>
          </p:nvSpPr>
          <p:spPr bwMode="auto">
            <a:xfrm>
              <a:off x="2356" y="2946"/>
              <a:ext cx="999" cy="836"/>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9">
              <a:extLst>
                <a:ext uri="{FF2B5EF4-FFF2-40B4-BE49-F238E27FC236}">
                  <a16:creationId xmlns:a16="http://schemas.microsoft.com/office/drawing/2014/main" id="{2E81675A-F86C-FB4B-A7D6-97EC29DBA1C4}"/>
                </a:ext>
              </a:extLst>
            </p:cNvPr>
            <p:cNvSpPr>
              <a:spLocks/>
            </p:cNvSpPr>
            <p:nvPr/>
          </p:nvSpPr>
          <p:spPr bwMode="auto">
            <a:xfrm>
              <a:off x="2837" y="3763"/>
              <a:ext cx="13" cy="4"/>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0">
              <a:extLst>
                <a:ext uri="{FF2B5EF4-FFF2-40B4-BE49-F238E27FC236}">
                  <a16:creationId xmlns:a16="http://schemas.microsoft.com/office/drawing/2014/main" id="{596A21F0-BE47-AD4B-B215-DE57A3B0A132}"/>
                </a:ext>
              </a:extLst>
            </p:cNvPr>
            <p:cNvSpPr>
              <a:spLocks/>
            </p:cNvSpPr>
            <p:nvPr/>
          </p:nvSpPr>
          <p:spPr bwMode="auto">
            <a:xfrm>
              <a:off x="2419" y="2966"/>
              <a:ext cx="873" cy="797"/>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2">
              <a:extLst>
                <a:ext uri="{FF2B5EF4-FFF2-40B4-BE49-F238E27FC236}">
                  <a16:creationId xmlns:a16="http://schemas.microsoft.com/office/drawing/2014/main" id="{96077A7F-B1E4-384B-980D-3F81CB3CF18A}"/>
                </a:ext>
              </a:extLst>
            </p:cNvPr>
            <p:cNvSpPr>
              <a:spLocks/>
            </p:cNvSpPr>
            <p:nvPr/>
          </p:nvSpPr>
          <p:spPr bwMode="auto">
            <a:xfrm>
              <a:off x="1470" y="2838"/>
              <a:ext cx="1226" cy="80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12 w 1838"/>
                <a:gd name="T19" fmla="*/ 996 h 996"/>
                <a:gd name="T20" fmla="*/ 30 w 1838"/>
                <a:gd name="T21" fmla="*/ 993 h 996"/>
                <a:gd name="T22" fmla="*/ 63 w 1838"/>
                <a:gd name="T23" fmla="*/ 990 h 996"/>
                <a:gd name="T24" fmla="*/ 112 w 1838"/>
                <a:gd name="T25" fmla="*/ 985 h 996"/>
                <a:gd name="T26" fmla="*/ 172 w 1838"/>
                <a:gd name="T27" fmla="*/ 978 h 996"/>
                <a:gd name="T28" fmla="*/ 242 w 1838"/>
                <a:gd name="T29" fmla="*/ 971 h 996"/>
                <a:gd name="T30" fmla="*/ 319 w 1838"/>
                <a:gd name="T31" fmla="*/ 964 h 996"/>
                <a:gd name="T32" fmla="*/ 403 w 1838"/>
                <a:gd name="T33" fmla="*/ 956 h 996"/>
                <a:gd name="T34" fmla="*/ 490 w 1838"/>
                <a:gd name="T35" fmla="*/ 948 h 996"/>
                <a:gd name="T36" fmla="*/ 578 w 1838"/>
                <a:gd name="T37" fmla="*/ 940 h 996"/>
                <a:gd name="T38" fmla="*/ 667 w 1838"/>
                <a:gd name="T39" fmla="*/ 933 h 996"/>
                <a:gd name="T40" fmla="*/ 753 w 1838"/>
                <a:gd name="T41" fmla="*/ 928 h 996"/>
                <a:gd name="T42" fmla="*/ 835 w 1838"/>
                <a:gd name="T43" fmla="*/ 922 h 996"/>
                <a:gd name="T44" fmla="*/ 910 w 1838"/>
                <a:gd name="T45" fmla="*/ 918 h 996"/>
                <a:gd name="T46" fmla="*/ 977 w 1838"/>
                <a:gd name="T47" fmla="*/ 916 h 996"/>
                <a:gd name="T48" fmla="*/ 1033 w 1838"/>
                <a:gd name="T49" fmla="*/ 916 h 996"/>
                <a:gd name="T50" fmla="*/ 1056 w 1838"/>
                <a:gd name="T51" fmla="*/ 710 h 996"/>
                <a:gd name="T52" fmla="*/ 1025 w 1838"/>
                <a:gd name="T53" fmla="*/ 690 h 996"/>
                <a:gd name="T54" fmla="*/ 1033 w 1838"/>
                <a:gd name="T55" fmla="*/ 681 h 996"/>
                <a:gd name="T56" fmla="*/ 1050 w 1838"/>
                <a:gd name="T57" fmla="*/ 664 h 996"/>
                <a:gd name="T58" fmla="*/ 1076 w 1838"/>
                <a:gd name="T59" fmla="*/ 639 h 996"/>
                <a:gd name="T60" fmla="*/ 1107 w 1838"/>
                <a:gd name="T61" fmla="*/ 608 h 996"/>
                <a:gd name="T62" fmla="*/ 1146 w 1838"/>
                <a:gd name="T63" fmla="*/ 571 h 996"/>
                <a:gd name="T64" fmla="*/ 1191 w 1838"/>
                <a:gd name="T65" fmla="*/ 530 h 996"/>
                <a:gd name="T66" fmla="*/ 1242 w 1838"/>
                <a:gd name="T67" fmla="*/ 485 h 996"/>
                <a:gd name="T68" fmla="*/ 1297 w 1838"/>
                <a:gd name="T69" fmla="*/ 438 h 996"/>
                <a:gd name="T70" fmla="*/ 1358 w 1838"/>
                <a:gd name="T71" fmla="*/ 389 h 996"/>
                <a:gd name="T72" fmla="*/ 1424 w 1838"/>
                <a:gd name="T73" fmla="*/ 339 h 996"/>
                <a:gd name="T74" fmla="*/ 1493 w 1838"/>
                <a:gd name="T75" fmla="*/ 289 h 996"/>
                <a:gd name="T76" fmla="*/ 1565 w 1838"/>
                <a:gd name="T77" fmla="*/ 241 h 996"/>
                <a:gd name="T78" fmla="*/ 1640 w 1838"/>
                <a:gd name="T79" fmla="*/ 193 h 996"/>
                <a:gd name="T80" fmla="*/ 1719 w 1838"/>
                <a:gd name="T81" fmla="*/ 149 h 996"/>
                <a:gd name="T82" fmla="*/ 1798 w 1838"/>
                <a:gd name="T83" fmla="*/ 109 h 996"/>
                <a:gd name="T84" fmla="*/ 1838 w 1838"/>
                <a:gd name="T85" fmla="*/ 0 h 996"/>
                <a:gd name="T86" fmla="*/ 1830 w 1838"/>
                <a:gd name="T87" fmla="*/ 1 h 996"/>
                <a:gd name="T88" fmla="*/ 1806 w 1838"/>
                <a:gd name="T89" fmla="*/ 4 h 996"/>
                <a:gd name="T90" fmla="*/ 1766 w 1838"/>
                <a:gd name="T91" fmla="*/ 11 h 996"/>
                <a:gd name="T92" fmla="*/ 1713 w 1838"/>
                <a:gd name="T93" fmla="*/ 20 h 996"/>
                <a:gd name="T94" fmla="*/ 1646 w 1838"/>
                <a:gd name="T95" fmla="*/ 32 h 996"/>
                <a:gd name="T96" fmla="*/ 1566 w 1838"/>
                <a:gd name="T97" fmla="*/ 48 h 996"/>
                <a:gd name="T98" fmla="*/ 1477 w 1838"/>
                <a:gd name="T99" fmla="*/ 68 h 996"/>
                <a:gd name="T100" fmla="*/ 1375 w 1838"/>
                <a:gd name="T101" fmla="*/ 91 h 996"/>
                <a:gd name="T102" fmla="*/ 1266 w 1838"/>
                <a:gd name="T103" fmla="*/ 117 h 996"/>
                <a:gd name="T104" fmla="*/ 1147 w 1838"/>
                <a:gd name="T105" fmla="*/ 148 h 996"/>
                <a:gd name="T106" fmla="*/ 1021 w 1838"/>
                <a:gd name="T107" fmla="*/ 185 h 996"/>
                <a:gd name="T108" fmla="*/ 888 w 1838"/>
                <a:gd name="T109" fmla="*/ 226 h 996"/>
                <a:gd name="T110" fmla="*/ 750 w 1838"/>
                <a:gd name="T111" fmla="*/ 271 h 996"/>
                <a:gd name="T112" fmla="*/ 607 w 1838"/>
                <a:gd name="T113" fmla="*/ 321 h 996"/>
                <a:gd name="T114" fmla="*/ 461 w 1838"/>
                <a:gd name="T115" fmla="*/ 378 h 996"/>
                <a:gd name="T116" fmla="*/ 311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3">
              <a:extLst>
                <a:ext uri="{FF2B5EF4-FFF2-40B4-BE49-F238E27FC236}">
                  <a16:creationId xmlns:a16="http://schemas.microsoft.com/office/drawing/2014/main" id="{11583FA2-5423-9A49-A483-2E5940EB9860}"/>
                </a:ext>
              </a:extLst>
            </p:cNvPr>
            <p:cNvSpPr>
              <a:spLocks/>
            </p:cNvSpPr>
            <p:nvPr/>
          </p:nvSpPr>
          <p:spPr bwMode="auto">
            <a:xfrm>
              <a:off x="1482" y="2852"/>
              <a:ext cx="1203" cy="613"/>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26">
              <a:extLst>
                <a:ext uri="{FF2B5EF4-FFF2-40B4-BE49-F238E27FC236}">
                  <a16:creationId xmlns:a16="http://schemas.microsoft.com/office/drawing/2014/main" id="{A915F0D9-314E-3F4F-994C-C8975EAD1B20}"/>
                </a:ext>
              </a:extLst>
            </p:cNvPr>
            <p:cNvSpPr>
              <a:spLocks/>
            </p:cNvSpPr>
            <p:nvPr/>
          </p:nvSpPr>
          <p:spPr bwMode="auto">
            <a:xfrm>
              <a:off x="2988" y="2838"/>
              <a:ext cx="1226" cy="80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6 w 1838"/>
                <a:gd name="T19" fmla="*/ 996 h 996"/>
                <a:gd name="T20" fmla="*/ 1808 w 1838"/>
                <a:gd name="T21" fmla="*/ 993 h 996"/>
                <a:gd name="T22" fmla="*/ 1775 w 1838"/>
                <a:gd name="T23" fmla="*/ 990 h 996"/>
                <a:gd name="T24" fmla="*/ 1726 w 1838"/>
                <a:gd name="T25" fmla="*/ 985 h 996"/>
                <a:gd name="T26" fmla="*/ 1666 w 1838"/>
                <a:gd name="T27" fmla="*/ 978 h 996"/>
                <a:gd name="T28" fmla="*/ 1596 w 1838"/>
                <a:gd name="T29" fmla="*/ 971 h 996"/>
                <a:gd name="T30" fmla="*/ 1519 w 1838"/>
                <a:gd name="T31" fmla="*/ 964 h 996"/>
                <a:gd name="T32" fmla="*/ 1435 w 1838"/>
                <a:gd name="T33" fmla="*/ 956 h 996"/>
                <a:gd name="T34" fmla="*/ 1348 w 1838"/>
                <a:gd name="T35" fmla="*/ 948 h 996"/>
                <a:gd name="T36" fmla="*/ 1260 w 1838"/>
                <a:gd name="T37" fmla="*/ 940 h 996"/>
                <a:gd name="T38" fmla="*/ 1171 w 1838"/>
                <a:gd name="T39" fmla="*/ 933 h 996"/>
                <a:gd name="T40" fmla="*/ 1085 w 1838"/>
                <a:gd name="T41" fmla="*/ 928 h 996"/>
                <a:gd name="T42" fmla="*/ 1003 w 1838"/>
                <a:gd name="T43" fmla="*/ 922 h 996"/>
                <a:gd name="T44" fmla="*/ 928 w 1838"/>
                <a:gd name="T45" fmla="*/ 918 h 996"/>
                <a:gd name="T46" fmla="*/ 861 w 1838"/>
                <a:gd name="T47" fmla="*/ 916 h 996"/>
                <a:gd name="T48" fmla="*/ 805 w 1838"/>
                <a:gd name="T49" fmla="*/ 916 h 996"/>
                <a:gd name="T50" fmla="*/ 782 w 1838"/>
                <a:gd name="T51" fmla="*/ 710 h 996"/>
                <a:gd name="T52" fmla="*/ 812 w 1838"/>
                <a:gd name="T53" fmla="*/ 690 h 996"/>
                <a:gd name="T54" fmla="*/ 804 w 1838"/>
                <a:gd name="T55" fmla="*/ 681 h 996"/>
                <a:gd name="T56" fmla="*/ 786 w 1838"/>
                <a:gd name="T57" fmla="*/ 664 h 996"/>
                <a:gd name="T58" fmla="*/ 762 w 1838"/>
                <a:gd name="T59" fmla="*/ 639 h 996"/>
                <a:gd name="T60" fmla="*/ 730 w 1838"/>
                <a:gd name="T61" fmla="*/ 608 h 996"/>
                <a:gd name="T62" fmla="*/ 692 w 1838"/>
                <a:gd name="T63" fmla="*/ 571 h 996"/>
                <a:gd name="T64" fmla="*/ 647 w 1838"/>
                <a:gd name="T65" fmla="*/ 530 h 996"/>
                <a:gd name="T66" fmla="*/ 596 w 1838"/>
                <a:gd name="T67" fmla="*/ 485 h 996"/>
                <a:gd name="T68" fmla="*/ 540 w 1838"/>
                <a:gd name="T69" fmla="*/ 438 h 996"/>
                <a:gd name="T70" fmla="*/ 479 w 1838"/>
                <a:gd name="T71" fmla="*/ 389 h 996"/>
                <a:gd name="T72" fmla="*/ 414 w 1838"/>
                <a:gd name="T73" fmla="*/ 339 h 996"/>
                <a:gd name="T74" fmla="*/ 345 w 1838"/>
                <a:gd name="T75" fmla="*/ 289 h 996"/>
                <a:gd name="T76" fmla="*/ 273 w 1838"/>
                <a:gd name="T77" fmla="*/ 241 h 996"/>
                <a:gd name="T78" fmla="*/ 198 w 1838"/>
                <a:gd name="T79" fmla="*/ 193 h 996"/>
                <a:gd name="T80" fmla="*/ 119 w 1838"/>
                <a:gd name="T81" fmla="*/ 149 h 996"/>
                <a:gd name="T82" fmla="*/ 40 w 1838"/>
                <a:gd name="T83" fmla="*/ 109 h 996"/>
                <a:gd name="T84" fmla="*/ 0 w 1838"/>
                <a:gd name="T85" fmla="*/ 0 h 996"/>
                <a:gd name="T86" fmla="*/ 8 w 1838"/>
                <a:gd name="T87" fmla="*/ 1 h 996"/>
                <a:gd name="T88" fmla="*/ 32 w 1838"/>
                <a:gd name="T89" fmla="*/ 4 h 996"/>
                <a:gd name="T90" fmla="*/ 72 w 1838"/>
                <a:gd name="T91" fmla="*/ 11 h 996"/>
                <a:gd name="T92" fmla="*/ 125 w 1838"/>
                <a:gd name="T93" fmla="*/ 20 h 996"/>
                <a:gd name="T94" fmla="*/ 192 w 1838"/>
                <a:gd name="T95" fmla="*/ 32 h 996"/>
                <a:gd name="T96" fmla="*/ 272 w 1838"/>
                <a:gd name="T97" fmla="*/ 48 h 996"/>
                <a:gd name="T98" fmla="*/ 361 w 1838"/>
                <a:gd name="T99" fmla="*/ 68 h 996"/>
                <a:gd name="T100" fmla="*/ 463 w 1838"/>
                <a:gd name="T101" fmla="*/ 91 h 996"/>
                <a:gd name="T102" fmla="*/ 572 w 1838"/>
                <a:gd name="T103" fmla="*/ 117 h 996"/>
                <a:gd name="T104" fmla="*/ 691 w 1838"/>
                <a:gd name="T105" fmla="*/ 148 h 996"/>
                <a:gd name="T106" fmla="*/ 816 w 1838"/>
                <a:gd name="T107" fmla="*/ 185 h 996"/>
                <a:gd name="T108" fmla="*/ 949 w 1838"/>
                <a:gd name="T109" fmla="*/ 226 h 996"/>
                <a:gd name="T110" fmla="*/ 1087 w 1838"/>
                <a:gd name="T111" fmla="*/ 271 h 996"/>
                <a:gd name="T112" fmla="*/ 1230 w 1838"/>
                <a:gd name="T113" fmla="*/ 321 h 996"/>
                <a:gd name="T114" fmla="*/ 1376 w 1838"/>
                <a:gd name="T115" fmla="*/ 378 h 996"/>
                <a:gd name="T116" fmla="*/ 1526 w 1838"/>
                <a:gd name="T117" fmla="*/ 43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50">
              <a:extLst>
                <a:ext uri="{FF2B5EF4-FFF2-40B4-BE49-F238E27FC236}">
                  <a16:creationId xmlns:a16="http://schemas.microsoft.com/office/drawing/2014/main" id="{0A28305E-D797-A347-BE6E-15A9B0B88AAB}"/>
                </a:ext>
              </a:extLst>
            </p:cNvPr>
            <p:cNvSpPr>
              <a:spLocks/>
            </p:cNvSpPr>
            <p:nvPr/>
          </p:nvSpPr>
          <p:spPr bwMode="auto">
            <a:xfrm>
              <a:off x="3805" y="3053"/>
              <a:ext cx="157" cy="116"/>
            </a:xfrm>
            <a:custGeom>
              <a:avLst/>
              <a:gdLst>
                <a:gd name="T0" fmla="*/ 304 w 331"/>
                <a:gd name="T1" fmla="*/ 217 h 236"/>
                <a:gd name="T2" fmla="*/ 299 w 331"/>
                <a:gd name="T3" fmla="*/ 214 h 236"/>
                <a:gd name="T4" fmla="*/ 288 w 331"/>
                <a:gd name="T5" fmla="*/ 209 h 236"/>
                <a:gd name="T6" fmla="*/ 274 w 331"/>
                <a:gd name="T7" fmla="*/ 198 h 236"/>
                <a:gd name="T8" fmla="*/ 262 w 331"/>
                <a:gd name="T9" fmla="*/ 181 h 236"/>
                <a:gd name="T10" fmla="*/ 256 w 331"/>
                <a:gd name="T11" fmla="*/ 159 h 236"/>
                <a:gd name="T12" fmla="*/ 260 w 331"/>
                <a:gd name="T13" fmla="*/ 130 h 236"/>
                <a:gd name="T14" fmla="*/ 278 w 331"/>
                <a:gd name="T15" fmla="*/ 95 h 236"/>
                <a:gd name="T16" fmla="*/ 315 w 331"/>
                <a:gd name="T17" fmla="*/ 52 h 236"/>
                <a:gd name="T18" fmla="*/ 316 w 331"/>
                <a:gd name="T19" fmla="*/ 51 h 236"/>
                <a:gd name="T20" fmla="*/ 320 w 331"/>
                <a:gd name="T21" fmla="*/ 47 h 236"/>
                <a:gd name="T22" fmla="*/ 324 w 331"/>
                <a:gd name="T23" fmla="*/ 41 h 236"/>
                <a:gd name="T24" fmla="*/ 328 w 331"/>
                <a:gd name="T25" fmla="*/ 34 h 236"/>
                <a:gd name="T26" fmla="*/ 330 w 331"/>
                <a:gd name="T27" fmla="*/ 27 h 236"/>
                <a:gd name="T28" fmla="*/ 331 w 331"/>
                <a:gd name="T29" fmla="*/ 19 h 236"/>
                <a:gd name="T30" fmla="*/ 329 w 331"/>
                <a:gd name="T31" fmla="*/ 11 h 236"/>
                <a:gd name="T32" fmla="*/ 323 w 331"/>
                <a:gd name="T33" fmla="*/ 5 h 236"/>
                <a:gd name="T34" fmla="*/ 311 w 331"/>
                <a:gd name="T35" fmla="*/ 2 h 236"/>
                <a:gd name="T36" fmla="*/ 293 w 331"/>
                <a:gd name="T37" fmla="*/ 0 h 236"/>
                <a:gd name="T38" fmla="*/ 269 w 331"/>
                <a:gd name="T39" fmla="*/ 2 h 236"/>
                <a:gd name="T40" fmla="*/ 236 w 331"/>
                <a:gd name="T41" fmla="*/ 6 h 236"/>
                <a:gd name="T42" fmla="*/ 194 w 331"/>
                <a:gd name="T43" fmla="*/ 17 h 236"/>
                <a:gd name="T44" fmla="*/ 142 w 331"/>
                <a:gd name="T45" fmla="*/ 31 h 236"/>
                <a:gd name="T46" fmla="*/ 80 w 331"/>
                <a:gd name="T47" fmla="*/ 51 h 236"/>
                <a:gd name="T48" fmla="*/ 4 w 331"/>
                <a:gd name="T49" fmla="*/ 78 h 236"/>
                <a:gd name="T50" fmla="*/ 0 w 331"/>
                <a:gd name="T51" fmla="*/ 91 h 236"/>
                <a:gd name="T52" fmla="*/ 3 w 331"/>
                <a:gd name="T53" fmla="*/ 90 h 236"/>
                <a:gd name="T54" fmla="*/ 11 w 331"/>
                <a:gd name="T55" fmla="*/ 87 h 236"/>
                <a:gd name="T56" fmla="*/ 22 w 331"/>
                <a:gd name="T57" fmla="*/ 83 h 236"/>
                <a:gd name="T58" fmla="*/ 38 w 331"/>
                <a:gd name="T59" fmla="*/ 78 h 236"/>
                <a:gd name="T60" fmla="*/ 57 w 331"/>
                <a:gd name="T61" fmla="*/ 72 h 236"/>
                <a:gd name="T62" fmla="*/ 79 w 331"/>
                <a:gd name="T63" fmla="*/ 65 h 236"/>
                <a:gd name="T64" fmla="*/ 102 w 331"/>
                <a:gd name="T65" fmla="*/ 58 h 236"/>
                <a:gd name="T66" fmla="*/ 126 w 331"/>
                <a:gd name="T67" fmla="*/ 50 h 236"/>
                <a:gd name="T68" fmla="*/ 152 w 331"/>
                <a:gd name="T69" fmla="*/ 43 h 236"/>
                <a:gd name="T70" fmla="*/ 177 w 331"/>
                <a:gd name="T71" fmla="*/ 37 h 236"/>
                <a:gd name="T72" fmla="*/ 202 w 331"/>
                <a:gd name="T73" fmla="*/ 30 h 236"/>
                <a:gd name="T74" fmla="*/ 226 w 331"/>
                <a:gd name="T75" fmla="*/ 24 h 236"/>
                <a:gd name="T76" fmla="*/ 247 w 331"/>
                <a:gd name="T77" fmla="*/ 19 h 236"/>
                <a:gd name="T78" fmla="*/ 268 w 331"/>
                <a:gd name="T79" fmla="*/ 15 h 236"/>
                <a:gd name="T80" fmla="*/ 283 w 331"/>
                <a:gd name="T81" fmla="*/ 13 h 236"/>
                <a:gd name="T82" fmla="*/ 296 w 331"/>
                <a:gd name="T83" fmla="*/ 13 h 236"/>
                <a:gd name="T84" fmla="*/ 309 w 331"/>
                <a:gd name="T85" fmla="*/ 17 h 236"/>
                <a:gd name="T86" fmla="*/ 312 w 331"/>
                <a:gd name="T87" fmla="*/ 24 h 236"/>
                <a:gd name="T88" fmla="*/ 310 w 331"/>
                <a:gd name="T89" fmla="*/ 36 h 236"/>
                <a:gd name="T90" fmla="*/ 303 w 331"/>
                <a:gd name="T91" fmla="*/ 48 h 236"/>
                <a:gd name="T92" fmla="*/ 291 w 331"/>
                <a:gd name="T93" fmla="*/ 64 h 236"/>
                <a:gd name="T94" fmla="*/ 279 w 331"/>
                <a:gd name="T95" fmla="*/ 79 h 236"/>
                <a:gd name="T96" fmla="*/ 266 w 331"/>
                <a:gd name="T97" fmla="*/ 95 h 236"/>
                <a:gd name="T98" fmla="*/ 256 w 331"/>
                <a:gd name="T99" fmla="*/ 110 h 236"/>
                <a:gd name="T100" fmla="*/ 248 w 331"/>
                <a:gd name="T101" fmla="*/ 124 h 236"/>
                <a:gd name="T102" fmla="*/ 244 w 331"/>
                <a:gd name="T103" fmla="*/ 140 h 236"/>
                <a:gd name="T104" fmla="*/ 243 w 331"/>
                <a:gd name="T105" fmla="*/ 157 h 236"/>
                <a:gd name="T106" fmla="*/ 246 w 331"/>
                <a:gd name="T107" fmla="*/ 173 h 236"/>
                <a:gd name="T108" fmla="*/ 254 w 331"/>
                <a:gd name="T109" fmla="*/ 190 h 236"/>
                <a:gd name="T110" fmla="*/ 265 w 331"/>
                <a:gd name="T111" fmla="*/ 205 h 236"/>
                <a:gd name="T112" fmla="*/ 281 w 331"/>
                <a:gd name="T113" fmla="*/ 221 h 236"/>
                <a:gd name="T114" fmla="*/ 304 w 331"/>
                <a:gd name="T115" fmla="*/ 236 h 236"/>
                <a:gd name="T116" fmla="*/ 304 w 331"/>
                <a:gd name="T117" fmla="*/ 2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27">
              <a:extLst>
                <a:ext uri="{FF2B5EF4-FFF2-40B4-BE49-F238E27FC236}">
                  <a16:creationId xmlns:a16="http://schemas.microsoft.com/office/drawing/2014/main" id="{4CD340A3-921D-684E-BA1A-EEBBF7A99419}"/>
                </a:ext>
              </a:extLst>
            </p:cNvPr>
            <p:cNvSpPr>
              <a:spLocks/>
            </p:cNvSpPr>
            <p:nvPr/>
          </p:nvSpPr>
          <p:spPr bwMode="auto">
            <a:xfrm>
              <a:off x="2999" y="2852"/>
              <a:ext cx="1203" cy="613"/>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55">
              <a:extLst>
                <a:ext uri="{FF2B5EF4-FFF2-40B4-BE49-F238E27FC236}">
                  <a16:creationId xmlns:a16="http://schemas.microsoft.com/office/drawing/2014/main" id="{5025D801-CCFC-F245-B6FD-B4456867B1F2}"/>
                </a:ext>
              </a:extLst>
            </p:cNvPr>
            <p:cNvSpPr>
              <a:spLocks/>
            </p:cNvSpPr>
            <p:nvPr/>
          </p:nvSpPr>
          <p:spPr bwMode="auto">
            <a:xfrm>
              <a:off x="2356" y="3474"/>
              <a:ext cx="999" cy="438"/>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259">
              <a:extLst>
                <a:ext uri="{FF2B5EF4-FFF2-40B4-BE49-F238E27FC236}">
                  <a16:creationId xmlns:a16="http://schemas.microsoft.com/office/drawing/2014/main" id="{3A281BD0-EAE9-EB45-9219-A07E7ABE4D91}"/>
                </a:ext>
              </a:extLst>
            </p:cNvPr>
            <p:cNvSpPr>
              <a:spLocks/>
            </p:cNvSpPr>
            <p:nvPr/>
          </p:nvSpPr>
          <p:spPr bwMode="auto">
            <a:xfrm>
              <a:off x="3209" y="2963"/>
              <a:ext cx="243" cy="215"/>
            </a:xfrm>
            <a:custGeom>
              <a:avLst/>
              <a:gdLst>
                <a:gd name="T0" fmla="*/ 126 w 579"/>
                <a:gd name="T1" fmla="*/ 0 h 515"/>
                <a:gd name="T2" fmla="*/ 121 w 579"/>
                <a:gd name="T3" fmla="*/ 4 h 515"/>
                <a:gd name="T4" fmla="*/ 107 w 579"/>
                <a:gd name="T5" fmla="*/ 17 h 515"/>
                <a:gd name="T6" fmla="*/ 87 w 579"/>
                <a:gd name="T7" fmla="*/ 37 h 515"/>
                <a:gd name="T8" fmla="*/ 65 w 579"/>
                <a:gd name="T9" fmla="*/ 64 h 515"/>
                <a:gd name="T10" fmla="*/ 41 w 579"/>
                <a:gd name="T11" fmla="*/ 95 h 515"/>
                <a:gd name="T12" fmla="*/ 21 w 579"/>
                <a:gd name="T13" fmla="*/ 131 h 515"/>
                <a:gd name="T14" fmla="*/ 6 w 579"/>
                <a:gd name="T15" fmla="*/ 171 h 515"/>
                <a:gd name="T16" fmla="*/ 0 w 579"/>
                <a:gd name="T17" fmla="*/ 212 h 515"/>
                <a:gd name="T18" fmla="*/ 4 w 579"/>
                <a:gd name="T19" fmla="*/ 256 h 515"/>
                <a:gd name="T20" fmla="*/ 22 w 579"/>
                <a:gd name="T21" fmla="*/ 300 h 515"/>
                <a:gd name="T22" fmla="*/ 57 w 579"/>
                <a:gd name="T23" fmla="*/ 343 h 515"/>
                <a:gd name="T24" fmla="*/ 111 w 579"/>
                <a:gd name="T25" fmla="*/ 384 h 515"/>
                <a:gd name="T26" fmla="*/ 188 w 579"/>
                <a:gd name="T27" fmla="*/ 423 h 515"/>
                <a:gd name="T28" fmla="*/ 290 w 579"/>
                <a:gd name="T29" fmla="*/ 459 h 515"/>
                <a:gd name="T30" fmla="*/ 419 w 579"/>
                <a:gd name="T31" fmla="*/ 489 h 515"/>
                <a:gd name="T32" fmla="*/ 579 w 579"/>
                <a:gd name="T33" fmla="*/ 515 h 515"/>
                <a:gd name="T34" fmla="*/ 577 w 579"/>
                <a:gd name="T35" fmla="*/ 497 h 515"/>
                <a:gd name="T36" fmla="*/ 558 w 579"/>
                <a:gd name="T37" fmla="*/ 494 h 515"/>
                <a:gd name="T38" fmla="*/ 524 w 579"/>
                <a:gd name="T39" fmla="*/ 489 h 515"/>
                <a:gd name="T40" fmla="*/ 477 w 579"/>
                <a:gd name="T41" fmla="*/ 481 h 515"/>
                <a:gd name="T42" fmla="*/ 422 w 579"/>
                <a:gd name="T43" fmla="*/ 469 h 515"/>
                <a:gd name="T44" fmla="*/ 360 w 579"/>
                <a:gd name="T45" fmla="*/ 454 h 515"/>
                <a:gd name="T46" fmla="*/ 295 w 579"/>
                <a:gd name="T47" fmla="*/ 436 h 515"/>
                <a:gd name="T48" fmla="*/ 230 w 579"/>
                <a:gd name="T49" fmla="*/ 412 h 515"/>
                <a:gd name="T50" fmla="*/ 169 w 579"/>
                <a:gd name="T51" fmla="*/ 385 h 515"/>
                <a:gd name="T52" fmla="*/ 113 w 579"/>
                <a:gd name="T53" fmla="*/ 354 h 515"/>
                <a:gd name="T54" fmla="*/ 68 w 579"/>
                <a:gd name="T55" fmla="*/ 317 h 515"/>
                <a:gd name="T56" fmla="*/ 35 w 579"/>
                <a:gd name="T57" fmla="*/ 275 h 515"/>
                <a:gd name="T58" fmla="*/ 18 w 579"/>
                <a:gd name="T59" fmla="*/ 228 h 515"/>
                <a:gd name="T60" fmla="*/ 20 w 579"/>
                <a:gd name="T61" fmla="*/ 175 h 515"/>
                <a:gd name="T62" fmla="*/ 44 w 579"/>
                <a:gd name="T63" fmla="*/ 117 h 515"/>
                <a:gd name="T64" fmla="*/ 94 w 579"/>
                <a:gd name="T65" fmla="*/ 5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260">
              <a:extLst>
                <a:ext uri="{FF2B5EF4-FFF2-40B4-BE49-F238E27FC236}">
                  <a16:creationId xmlns:a16="http://schemas.microsoft.com/office/drawing/2014/main" id="{5B6E9EBC-1468-184F-A773-57586998A440}"/>
                </a:ext>
              </a:extLst>
            </p:cNvPr>
            <p:cNvSpPr>
              <a:spLocks/>
            </p:cNvSpPr>
            <p:nvPr/>
          </p:nvSpPr>
          <p:spPr bwMode="auto">
            <a:xfrm>
              <a:off x="3414" y="3147"/>
              <a:ext cx="556" cy="116"/>
            </a:xfrm>
            <a:custGeom>
              <a:avLst/>
              <a:gdLst>
                <a:gd name="T0" fmla="*/ 0 w 1328"/>
                <a:gd name="T1" fmla="*/ 16 h 277"/>
                <a:gd name="T2" fmla="*/ 1025 w 1328"/>
                <a:gd name="T3" fmla="*/ 0 h 277"/>
                <a:gd name="T4" fmla="*/ 1328 w 1328"/>
                <a:gd name="T5" fmla="*/ 179 h 277"/>
                <a:gd name="T6" fmla="*/ 1328 w 1328"/>
                <a:gd name="T7" fmla="*/ 212 h 277"/>
                <a:gd name="T8" fmla="*/ 200 w 1328"/>
                <a:gd name="T9" fmla="*/ 277 h 277"/>
                <a:gd name="T10" fmla="*/ 0 w 1328"/>
                <a:gd name="T11" fmla="*/ 120 h 277"/>
                <a:gd name="T12" fmla="*/ 0 w 1328"/>
                <a:gd name="T13" fmla="*/ 16 h 277"/>
              </a:gdLst>
              <a:ahLst/>
              <a:cxnLst>
                <a:cxn ang="0">
                  <a:pos x="T0" y="T1"/>
                </a:cxn>
                <a:cxn ang="0">
                  <a:pos x="T2" y="T3"/>
                </a:cxn>
                <a:cxn ang="0">
                  <a:pos x="T4" y="T5"/>
                </a:cxn>
                <a:cxn ang="0">
                  <a:pos x="T6" y="T7"/>
                </a:cxn>
                <a:cxn ang="0">
                  <a:pos x="T8" y="T9"/>
                </a:cxn>
                <a:cxn ang="0">
                  <a:pos x="T10" y="T11"/>
                </a:cxn>
                <a:cxn ang="0">
                  <a:pos x="T12" y="T13"/>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261">
              <a:extLst>
                <a:ext uri="{FF2B5EF4-FFF2-40B4-BE49-F238E27FC236}">
                  <a16:creationId xmlns:a16="http://schemas.microsoft.com/office/drawing/2014/main" id="{B4324A9E-D6F7-5E42-8354-9B0881136723}"/>
                </a:ext>
              </a:extLst>
            </p:cNvPr>
            <p:cNvSpPr>
              <a:spLocks/>
            </p:cNvSpPr>
            <p:nvPr/>
          </p:nvSpPr>
          <p:spPr bwMode="auto">
            <a:xfrm>
              <a:off x="3426" y="3151"/>
              <a:ext cx="538" cy="100"/>
            </a:xfrm>
            <a:custGeom>
              <a:avLst/>
              <a:gdLst>
                <a:gd name="T0" fmla="*/ 183 w 1285"/>
                <a:gd name="T1" fmla="*/ 238 h 238"/>
                <a:gd name="T2" fmla="*/ 1285 w 1285"/>
                <a:gd name="T3" fmla="*/ 173 h 238"/>
                <a:gd name="T4" fmla="*/ 992 w 1285"/>
                <a:gd name="T5" fmla="*/ 0 h 238"/>
                <a:gd name="T6" fmla="*/ 0 w 1285"/>
                <a:gd name="T7" fmla="*/ 16 h 238"/>
                <a:gd name="T8" fmla="*/ 183 w 1285"/>
                <a:gd name="T9" fmla="*/ 238 h 238"/>
              </a:gdLst>
              <a:ahLst/>
              <a:cxnLst>
                <a:cxn ang="0">
                  <a:pos x="T0" y="T1"/>
                </a:cxn>
                <a:cxn ang="0">
                  <a:pos x="T2" y="T3"/>
                </a:cxn>
                <a:cxn ang="0">
                  <a:pos x="T4" y="T5"/>
                </a:cxn>
                <a:cxn ang="0">
                  <a:pos x="T6" y="T7"/>
                </a:cxn>
                <a:cxn ang="0">
                  <a:pos x="T8" y="T9"/>
                </a:cxn>
              </a:cxnLst>
              <a:rect l="0" t="0" r="r" b="b"/>
              <a:pathLst>
                <a:path w="1285" h="238">
                  <a:moveTo>
                    <a:pt x="183" y="238"/>
                  </a:moveTo>
                  <a:lnTo>
                    <a:pt x="1285" y="173"/>
                  </a:lnTo>
                  <a:lnTo>
                    <a:pt x="992" y="0"/>
                  </a:lnTo>
                  <a:lnTo>
                    <a:pt x="0" y="16"/>
                  </a:lnTo>
                  <a:lnTo>
                    <a:pt x="183"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262">
              <a:extLst>
                <a:ext uri="{FF2B5EF4-FFF2-40B4-BE49-F238E27FC236}">
                  <a16:creationId xmlns:a16="http://schemas.microsoft.com/office/drawing/2014/main" id="{5E3CB41E-3F37-5240-AE7A-37CC70AE81C6}"/>
                </a:ext>
              </a:extLst>
            </p:cNvPr>
            <p:cNvSpPr>
              <a:spLocks/>
            </p:cNvSpPr>
            <p:nvPr/>
          </p:nvSpPr>
          <p:spPr bwMode="auto">
            <a:xfrm>
              <a:off x="3262" y="2571"/>
              <a:ext cx="619" cy="559"/>
            </a:xfrm>
            <a:custGeom>
              <a:avLst/>
              <a:gdLst>
                <a:gd name="T0" fmla="*/ 496 w 1482"/>
                <a:gd name="T1" fmla="*/ 0 h 1338"/>
                <a:gd name="T2" fmla="*/ 1477 w 1482"/>
                <a:gd name="T3" fmla="*/ 0 h 1338"/>
                <a:gd name="T4" fmla="*/ 1482 w 1482"/>
                <a:gd name="T5" fmla="*/ 941 h 1338"/>
                <a:gd name="T6" fmla="*/ 1374 w 1482"/>
                <a:gd name="T7" fmla="*/ 941 h 1338"/>
                <a:gd name="T8" fmla="*/ 1374 w 1482"/>
                <a:gd name="T9" fmla="*/ 1145 h 1338"/>
                <a:gd name="T10" fmla="*/ 1312 w 1482"/>
                <a:gd name="T11" fmla="*/ 1145 h 1338"/>
                <a:gd name="T12" fmla="*/ 1312 w 1482"/>
                <a:gd name="T13" fmla="*/ 1338 h 1338"/>
                <a:gd name="T14" fmla="*/ 433 w 1482"/>
                <a:gd name="T15" fmla="*/ 1338 h 1338"/>
                <a:gd name="T16" fmla="*/ 0 w 1482"/>
                <a:gd name="T17" fmla="*/ 1046 h 1338"/>
                <a:gd name="T18" fmla="*/ 1 w 1482"/>
                <a:gd name="T19" fmla="*/ 793 h 1338"/>
                <a:gd name="T20" fmla="*/ 153 w 1482"/>
                <a:gd name="T21" fmla="*/ 792 h 1338"/>
                <a:gd name="T22" fmla="*/ 48 w 1482"/>
                <a:gd name="T23" fmla="*/ 705 h 1338"/>
                <a:gd name="T24" fmla="*/ 47 w 1482"/>
                <a:gd name="T25" fmla="*/ 343 h 1338"/>
                <a:gd name="T26" fmla="*/ 259 w 1482"/>
                <a:gd name="T27" fmla="*/ 195 h 1338"/>
                <a:gd name="T28" fmla="*/ 293 w 1482"/>
                <a:gd name="T29" fmla="*/ 109 h 1338"/>
                <a:gd name="T30" fmla="*/ 496 w 1482"/>
                <a:gd name="T31" fmla="*/ 0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263">
              <a:extLst>
                <a:ext uri="{FF2B5EF4-FFF2-40B4-BE49-F238E27FC236}">
                  <a16:creationId xmlns:a16="http://schemas.microsoft.com/office/drawing/2014/main" id="{4CF81771-FB92-0F42-9FCE-340CD9393869}"/>
                </a:ext>
              </a:extLst>
            </p:cNvPr>
            <p:cNvSpPr>
              <a:spLocks/>
            </p:cNvSpPr>
            <p:nvPr/>
          </p:nvSpPr>
          <p:spPr bwMode="auto">
            <a:xfrm>
              <a:off x="3556" y="2639"/>
              <a:ext cx="258" cy="258"/>
            </a:xfrm>
            <a:custGeom>
              <a:avLst/>
              <a:gdLst>
                <a:gd name="T0" fmla="*/ 391 w 615"/>
                <a:gd name="T1" fmla="*/ 0 h 617"/>
                <a:gd name="T2" fmla="*/ 396 w 615"/>
                <a:gd name="T3" fmla="*/ 56 h 617"/>
                <a:gd name="T4" fmla="*/ 394 w 615"/>
                <a:gd name="T5" fmla="*/ 110 h 617"/>
                <a:gd name="T6" fmla="*/ 385 w 615"/>
                <a:gd name="T7" fmla="*/ 162 h 617"/>
                <a:gd name="T8" fmla="*/ 372 w 615"/>
                <a:gd name="T9" fmla="*/ 211 h 617"/>
                <a:gd name="T10" fmla="*/ 527 w 615"/>
                <a:gd name="T11" fmla="*/ 211 h 617"/>
                <a:gd name="T12" fmla="*/ 527 w 615"/>
                <a:gd name="T13" fmla="*/ 243 h 617"/>
                <a:gd name="T14" fmla="*/ 361 w 615"/>
                <a:gd name="T15" fmla="*/ 243 h 617"/>
                <a:gd name="T16" fmla="*/ 360 w 615"/>
                <a:gd name="T17" fmla="*/ 245 h 617"/>
                <a:gd name="T18" fmla="*/ 360 w 615"/>
                <a:gd name="T19" fmla="*/ 246 h 617"/>
                <a:gd name="T20" fmla="*/ 359 w 615"/>
                <a:gd name="T21" fmla="*/ 249 h 617"/>
                <a:gd name="T22" fmla="*/ 357 w 615"/>
                <a:gd name="T23" fmla="*/ 251 h 617"/>
                <a:gd name="T24" fmla="*/ 438 w 615"/>
                <a:gd name="T25" fmla="*/ 251 h 617"/>
                <a:gd name="T26" fmla="*/ 438 w 615"/>
                <a:gd name="T27" fmla="*/ 282 h 617"/>
                <a:gd name="T28" fmla="*/ 343 w 615"/>
                <a:gd name="T29" fmla="*/ 282 h 617"/>
                <a:gd name="T30" fmla="*/ 337 w 615"/>
                <a:gd name="T31" fmla="*/ 294 h 617"/>
                <a:gd name="T32" fmla="*/ 331 w 615"/>
                <a:gd name="T33" fmla="*/ 304 h 617"/>
                <a:gd name="T34" fmla="*/ 326 w 615"/>
                <a:gd name="T35" fmla="*/ 314 h 617"/>
                <a:gd name="T36" fmla="*/ 319 w 615"/>
                <a:gd name="T37" fmla="*/ 325 h 617"/>
                <a:gd name="T38" fmla="*/ 313 w 615"/>
                <a:gd name="T39" fmla="*/ 335 h 617"/>
                <a:gd name="T40" fmla="*/ 307 w 615"/>
                <a:gd name="T41" fmla="*/ 345 h 617"/>
                <a:gd name="T42" fmla="*/ 300 w 615"/>
                <a:gd name="T43" fmla="*/ 354 h 617"/>
                <a:gd name="T44" fmla="*/ 293 w 615"/>
                <a:gd name="T45" fmla="*/ 364 h 617"/>
                <a:gd name="T46" fmla="*/ 486 w 615"/>
                <a:gd name="T47" fmla="*/ 364 h 617"/>
                <a:gd name="T48" fmla="*/ 486 w 615"/>
                <a:gd name="T49" fmla="*/ 396 h 617"/>
                <a:gd name="T50" fmla="*/ 269 w 615"/>
                <a:gd name="T51" fmla="*/ 396 h 617"/>
                <a:gd name="T52" fmla="*/ 264 w 615"/>
                <a:gd name="T53" fmla="*/ 401 h 617"/>
                <a:gd name="T54" fmla="*/ 260 w 615"/>
                <a:gd name="T55" fmla="*/ 407 h 617"/>
                <a:gd name="T56" fmla="*/ 255 w 615"/>
                <a:gd name="T57" fmla="*/ 413 h 617"/>
                <a:gd name="T58" fmla="*/ 250 w 615"/>
                <a:gd name="T59" fmla="*/ 418 h 617"/>
                <a:gd name="T60" fmla="*/ 245 w 615"/>
                <a:gd name="T61" fmla="*/ 424 h 617"/>
                <a:gd name="T62" fmla="*/ 240 w 615"/>
                <a:gd name="T63" fmla="*/ 430 h 617"/>
                <a:gd name="T64" fmla="*/ 235 w 615"/>
                <a:gd name="T65" fmla="*/ 435 h 617"/>
                <a:gd name="T66" fmla="*/ 230 w 615"/>
                <a:gd name="T67" fmla="*/ 441 h 617"/>
                <a:gd name="T68" fmla="*/ 390 w 615"/>
                <a:gd name="T69" fmla="*/ 441 h 617"/>
                <a:gd name="T70" fmla="*/ 390 w 615"/>
                <a:gd name="T71" fmla="*/ 471 h 617"/>
                <a:gd name="T72" fmla="*/ 197 w 615"/>
                <a:gd name="T73" fmla="*/ 471 h 617"/>
                <a:gd name="T74" fmla="*/ 196 w 615"/>
                <a:gd name="T75" fmla="*/ 472 h 617"/>
                <a:gd name="T76" fmla="*/ 194 w 615"/>
                <a:gd name="T77" fmla="*/ 475 h 617"/>
                <a:gd name="T78" fmla="*/ 193 w 615"/>
                <a:gd name="T79" fmla="*/ 476 h 617"/>
                <a:gd name="T80" fmla="*/ 191 w 615"/>
                <a:gd name="T81" fmla="*/ 478 h 617"/>
                <a:gd name="T82" fmla="*/ 461 w 615"/>
                <a:gd name="T83" fmla="*/ 478 h 617"/>
                <a:gd name="T84" fmla="*/ 461 w 615"/>
                <a:gd name="T85" fmla="*/ 509 h 617"/>
                <a:gd name="T86" fmla="*/ 155 w 615"/>
                <a:gd name="T87" fmla="*/ 509 h 617"/>
                <a:gd name="T88" fmla="*/ 135 w 615"/>
                <a:gd name="T89" fmla="*/ 526 h 617"/>
                <a:gd name="T90" fmla="*/ 114 w 615"/>
                <a:gd name="T91" fmla="*/ 541 h 617"/>
                <a:gd name="T92" fmla="*/ 94 w 615"/>
                <a:gd name="T93" fmla="*/ 555 h 617"/>
                <a:gd name="T94" fmla="*/ 75 w 615"/>
                <a:gd name="T95" fmla="*/ 570 h 617"/>
                <a:gd name="T96" fmla="*/ 55 w 615"/>
                <a:gd name="T97" fmla="*/ 582 h 617"/>
                <a:gd name="T98" fmla="*/ 36 w 615"/>
                <a:gd name="T99" fmla="*/ 595 h 617"/>
                <a:gd name="T100" fmla="*/ 18 w 615"/>
                <a:gd name="T101" fmla="*/ 606 h 617"/>
                <a:gd name="T102" fmla="*/ 0 w 615"/>
                <a:gd name="T103" fmla="*/ 617 h 617"/>
                <a:gd name="T104" fmla="*/ 615 w 615"/>
                <a:gd name="T105" fmla="*/ 617 h 617"/>
                <a:gd name="T106" fmla="*/ 615 w 615"/>
                <a:gd name="T107" fmla="*/ 0 h 617"/>
                <a:gd name="T108" fmla="*/ 391 w 615"/>
                <a:gd name="T109"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264">
              <a:extLst>
                <a:ext uri="{FF2B5EF4-FFF2-40B4-BE49-F238E27FC236}">
                  <a16:creationId xmlns:a16="http://schemas.microsoft.com/office/drawing/2014/main" id="{8C8F9B88-69FB-C145-8DE1-EB6818E66608}"/>
                </a:ext>
              </a:extLst>
            </p:cNvPr>
            <p:cNvSpPr>
              <a:spLocks/>
            </p:cNvSpPr>
            <p:nvPr/>
          </p:nvSpPr>
          <p:spPr bwMode="auto">
            <a:xfrm>
              <a:off x="3529" y="2804"/>
              <a:ext cx="140" cy="93"/>
            </a:xfrm>
            <a:custGeom>
              <a:avLst/>
              <a:gdLst>
                <a:gd name="T0" fmla="*/ 59 w 335"/>
                <a:gd name="T1" fmla="*/ 113 h 221"/>
                <a:gd name="T2" fmla="*/ 59 w 335"/>
                <a:gd name="T3" fmla="*/ 82 h 221"/>
                <a:gd name="T4" fmla="*/ 257 w 335"/>
                <a:gd name="T5" fmla="*/ 82 h 221"/>
                <a:gd name="T6" fmla="*/ 259 w 335"/>
                <a:gd name="T7" fmla="*/ 80 h 221"/>
                <a:gd name="T8" fmla="*/ 260 w 335"/>
                <a:gd name="T9" fmla="*/ 79 h 221"/>
                <a:gd name="T10" fmla="*/ 262 w 335"/>
                <a:gd name="T11" fmla="*/ 76 h 221"/>
                <a:gd name="T12" fmla="*/ 263 w 335"/>
                <a:gd name="T13" fmla="*/ 75 h 221"/>
                <a:gd name="T14" fmla="*/ 59 w 335"/>
                <a:gd name="T15" fmla="*/ 75 h 221"/>
                <a:gd name="T16" fmla="*/ 59 w 335"/>
                <a:gd name="T17" fmla="*/ 45 h 221"/>
                <a:gd name="T18" fmla="*/ 296 w 335"/>
                <a:gd name="T19" fmla="*/ 45 h 221"/>
                <a:gd name="T20" fmla="*/ 301 w 335"/>
                <a:gd name="T21" fmla="*/ 39 h 221"/>
                <a:gd name="T22" fmla="*/ 306 w 335"/>
                <a:gd name="T23" fmla="*/ 34 h 221"/>
                <a:gd name="T24" fmla="*/ 311 w 335"/>
                <a:gd name="T25" fmla="*/ 28 h 221"/>
                <a:gd name="T26" fmla="*/ 316 w 335"/>
                <a:gd name="T27" fmla="*/ 22 h 221"/>
                <a:gd name="T28" fmla="*/ 321 w 335"/>
                <a:gd name="T29" fmla="*/ 17 h 221"/>
                <a:gd name="T30" fmla="*/ 326 w 335"/>
                <a:gd name="T31" fmla="*/ 11 h 221"/>
                <a:gd name="T32" fmla="*/ 330 w 335"/>
                <a:gd name="T33" fmla="*/ 5 h 221"/>
                <a:gd name="T34" fmla="*/ 335 w 335"/>
                <a:gd name="T35" fmla="*/ 0 h 221"/>
                <a:gd name="T36" fmla="*/ 72 w 335"/>
                <a:gd name="T37" fmla="*/ 0 h 221"/>
                <a:gd name="T38" fmla="*/ 65 w 335"/>
                <a:gd name="T39" fmla="*/ 11 h 221"/>
                <a:gd name="T40" fmla="*/ 56 w 335"/>
                <a:gd name="T41" fmla="*/ 22 h 221"/>
                <a:gd name="T42" fmla="*/ 48 w 335"/>
                <a:gd name="T43" fmla="*/ 35 h 221"/>
                <a:gd name="T44" fmla="*/ 39 w 335"/>
                <a:gd name="T45" fmla="*/ 46 h 221"/>
                <a:gd name="T46" fmla="*/ 30 w 335"/>
                <a:gd name="T47" fmla="*/ 58 h 221"/>
                <a:gd name="T48" fmla="*/ 20 w 335"/>
                <a:gd name="T49" fmla="*/ 70 h 221"/>
                <a:gd name="T50" fmla="*/ 11 w 335"/>
                <a:gd name="T51" fmla="*/ 82 h 221"/>
                <a:gd name="T52" fmla="*/ 0 w 335"/>
                <a:gd name="T53" fmla="*/ 93 h 221"/>
                <a:gd name="T54" fmla="*/ 0 w 335"/>
                <a:gd name="T55" fmla="*/ 221 h 221"/>
                <a:gd name="T56" fmla="*/ 66 w 335"/>
                <a:gd name="T57" fmla="*/ 221 h 221"/>
                <a:gd name="T58" fmla="*/ 84 w 335"/>
                <a:gd name="T59" fmla="*/ 210 h 221"/>
                <a:gd name="T60" fmla="*/ 102 w 335"/>
                <a:gd name="T61" fmla="*/ 199 h 221"/>
                <a:gd name="T62" fmla="*/ 121 w 335"/>
                <a:gd name="T63" fmla="*/ 186 h 221"/>
                <a:gd name="T64" fmla="*/ 141 w 335"/>
                <a:gd name="T65" fmla="*/ 174 h 221"/>
                <a:gd name="T66" fmla="*/ 160 w 335"/>
                <a:gd name="T67" fmla="*/ 159 h 221"/>
                <a:gd name="T68" fmla="*/ 180 w 335"/>
                <a:gd name="T69" fmla="*/ 145 h 221"/>
                <a:gd name="T70" fmla="*/ 201 w 335"/>
                <a:gd name="T71" fmla="*/ 130 h 221"/>
                <a:gd name="T72" fmla="*/ 221 w 335"/>
                <a:gd name="T73" fmla="*/ 113 h 221"/>
                <a:gd name="T74" fmla="*/ 59 w 335"/>
                <a:gd name="T75"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265">
              <a:extLst>
                <a:ext uri="{FF2B5EF4-FFF2-40B4-BE49-F238E27FC236}">
                  <a16:creationId xmlns:a16="http://schemas.microsoft.com/office/drawing/2014/main" id="{C299A4FE-1073-D745-8C06-85938460B865}"/>
                </a:ext>
              </a:extLst>
            </p:cNvPr>
            <p:cNvSpPr>
              <a:spLocks/>
            </p:cNvSpPr>
            <p:nvPr/>
          </p:nvSpPr>
          <p:spPr bwMode="auto">
            <a:xfrm>
              <a:off x="3529" y="2639"/>
              <a:ext cx="70" cy="204"/>
            </a:xfrm>
            <a:custGeom>
              <a:avLst/>
              <a:gdLst>
                <a:gd name="T0" fmla="*/ 59 w 168"/>
                <a:gd name="T1" fmla="*/ 396 h 489"/>
                <a:gd name="T2" fmla="*/ 59 w 168"/>
                <a:gd name="T3" fmla="*/ 364 h 489"/>
                <a:gd name="T4" fmla="*/ 89 w 168"/>
                <a:gd name="T5" fmla="*/ 364 h 489"/>
                <a:gd name="T6" fmla="*/ 90 w 168"/>
                <a:gd name="T7" fmla="*/ 363 h 489"/>
                <a:gd name="T8" fmla="*/ 91 w 168"/>
                <a:gd name="T9" fmla="*/ 361 h 489"/>
                <a:gd name="T10" fmla="*/ 92 w 168"/>
                <a:gd name="T11" fmla="*/ 360 h 489"/>
                <a:gd name="T12" fmla="*/ 93 w 168"/>
                <a:gd name="T13" fmla="*/ 358 h 489"/>
                <a:gd name="T14" fmla="*/ 59 w 168"/>
                <a:gd name="T15" fmla="*/ 358 h 489"/>
                <a:gd name="T16" fmla="*/ 59 w 168"/>
                <a:gd name="T17" fmla="*/ 326 h 489"/>
                <a:gd name="T18" fmla="*/ 109 w 168"/>
                <a:gd name="T19" fmla="*/ 326 h 489"/>
                <a:gd name="T20" fmla="*/ 115 w 168"/>
                <a:gd name="T21" fmla="*/ 315 h 489"/>
                <a:gd name="T22" fmla="*/ 120 w 168"/>
                <a:gd name="T23" fmla="*/ 304 h 489"/>
                <a:gd name="T24" fmla="*/ 124 w 168"/>
                <a:gd name="T25" fmla="*/ 294 h 489"/>
                <a:gd name="T26" fmla="*/ 128 w 168"/>
                <a:gd name="T27" fmla="*/ 282 h 489"/>
                <a:gd name="T28" fmla="*/ 59 w 168"/>
                <a:gd name="T29" fmla="*/ 282 h 489"/>
                <a:gd name="T30" fmla="*/ 59 w 168"/>
                <a:gd name="T31" fmla="*/ 251 h 489"/>
                <a:gd name="T32" fmla="*/ 139 w 168"/>
                <a:gd name="T33" fmla="*/ 251 h 489"/>
                <a:gd name="T34" fmla="*/ 140 w 168"/>
                <a:gd name="T35" fmla="*/ 249 h 489"/>
                <a:gd name="T36" fmla="*/ 140 w 168"/>
                <a:gd name="T37" fmla="*/ 246 h 489"/>
                <a:gd name="T38" fmla="*/ 141 w 168"/>
                <a:gd name="T39" fmla="*/ 245 h 489"/>
                <a:gd name="T40" fmla="*/ 141 w 168"/>
                <a:gd name="T41" fmla="*/ 243 h 489"/>
                <a:gd name="T42" fmla="*/ 59 w 168"/>
                <a:gd name="T43" fmla="*/ 243 h 489"/>
                <a:gd name="T44" fmla="*/ 59 w 168"/>
                <a:gd name="T45" fmla="*/ 211 h 489"/>
                <a:gd name="T46" fmla="*/ 151 w 168"/>
                <a:gd name="T47" fmla="*/ 211 h 489"/>
                <a:gd name="T48" fmla="*/ 153 w 168"/>
                <a:gd name="T49" fmla="*/ 200 h 489"/>
                <a:gd name="T50" fmla="*/ 155 w 168"/>
                <a:gd name="T51" fmla="*/ 190 h 489"/>
                <a:gd name="T52" fmla="*/ 157 w 168"/>
                <a:gd name="T53" fmla="*/ 180 h 489"/>
                <a:gd name="T54" fmla="*/ 159 w 168"/>
                <a:gd name="T55" fmla="*/ 169 h 489"/>
                <a:gd name="T56" fmla="*/ 59 w 168"/>
                <a:gd name="T57" fmla="*/ 169 h 489"/>
                <a:gd name="T58" fmla="*/ 59 w 168"/>
                <a:gd name="T59" fmla="*/ 137 h 489"/>
                <a:gd name="T60" fmla="*/ 163 w 168"/>
                <a:gd name="T61" fmla="*/ 137 h 489"/>
                <a:gd name="T62" fmla="*/ 163 w 168"/>
                <a:gd name="T63" fmla="*/ 135 h 489"/>
                <a:gd name="T64" fmla="*/ 165 w 168"/>
                <a:gd name="T65" fmla="*/ 134 h 489"/>
                <a:gd name="T66" fmla="*/ 165 w 168"/>
                <a:gd name="T67" fmla="*/ 132 h 489"/>
                <a:gd name="T68" fmla="*/ 165 w 168"/>
                <a:gd name="T69" fmla="*/ 129 h 489"/>
                <a:gd name="T70" fmla="*/ 59 w 168"/>
                <a:gd name="T71" fmla="*/ 129 h 489"/>
                <a:gd name="T72" fmla="*/ 59 w 168"/>
                <a:gd name="T73" fmla="*/ 98 h 489"/>
                <a:gd name="T74" fmla="*/ 167 w 168"/>
                <a:gd name="T75" fmla="*/ 98 h 489"/>
                <a:gd name="T76" fmla="*/ 168 w 168"/>
                <a:gd name="T77" fmla="*/ 66 h 489"/>
                <a:gd name="T78" fmla="*/ 167 w 168"/>
                <a:gd name="T79" fmla="*/ 41 h 489"/>
                <a:gd name="T80" fmla="*/ 166 w 168"/>
                <a:gd name="T81" fmla="*/ 18 h 489"/>
                <a:gd name="T82" fmla="*/ 163 w 168"/>
                <a:gd name="T83" fmla="*/ 0 h 489"/>
                <a:gd name="T84" fmla="*/ 0 w 168"/>
                <a:gd name="T85" fmla="*/ 0 h 489"/>
                <a:gd name="T86" fmla="*/ 0 w 168"/>
                <a:gd name="T87" fmla="*/ 489 h 489"/>
                <a:gd name="T88" fmla="*/ 11 w 168"/>
                <a:gd name="T89" fmla="*/ 478 h 489"/>
                <a:gd name="T90" fmla="*/ 20 w 168"/>
                <a:gd name="T91" fmla="*/ 466 h 489"/>
                <a:gd name="T92" fmla="*/ 30 w 168"/>
                <a:gd name="T93" fmla="*/ 454 h 489"/>
                <a:gd name="T94" fmla="*/ 39 w 168"/>
                <a:gd name="T95" fmla="*/ 442 h 489"/>
                <a:gd name="T96" fmla="*/ 48 w 168"/>
                <a:gd name="T97" fmla="*/ 431 h 489"/>
                <a:gd name="T98" fmla="*/ 56 w 168"/>
                <a:gd name="T99" fmla="*/ 418 h 489"/>
                <a:gd name="T100" fmla="*/ 65 w 168"/>
                <a:gd name="T101" fmla="*/ 407 h 489"/>
                <a:gd name="T102" fmla="*/ 72 w 168"/>
                <a:gd name="T103" fmla="*/ 396 h 489"/>
                <a:gd name="T104" fmla="*/ 59 w 168"/>
                <a:gd name="T105" fmla="*/ 39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266">
              <a:extLst>
                <a:ext uri="{FF2B5EF4-FFF2-40B4-BE49-F238E27FC236}">
                  <a16:creationId xmlns:a16="http://schemas.microsoft.com/office/drawing/2014/main" id="{97389DFE-E291-0C4C-8E3F-5EC4425FC67D}"/>
                </a:ext>
              </a:extLst>
            </p:cNvPr>
            <p:cNvSpPr>
              <a:spLocks/>
            </p:cNvSpPr>
            <p:nvPr/>
          </p:nvSpPr>
          <p:spPr bwMode="auto">
            <a:xfrm>
              <a:off x="3592" y="2639"/>
              <a:ext cx="130" cy="88"/>
            </a:xfrm>
            <a:custGeom>
              <a:avLst/>
              <a:gdLst>
                <a:gd name="T0" fmla="*/ 16 w 311"/>
                <a:gd name="T1" fmla="*/ 98 h 211"/>
                <a:gd name="T2" fmla="*/ 127 w 311"/>
                <a:gd name="T3" fmla="*/ 98 h 211"/>
                <a:gd name="T4" fmla="*/ 127 w 311"/>
                <a:gd name="T5" fmla="*/ 129 h 211"/>
                <a:gd name="T6" fmla="*/ 14 w 311"/>
                <a:gd name="T7" fmla="*/ 129 h 211"/>
                <a:gd name="T8" fmla="*/ 14 w 311"/>
                <a:gd name="T9" fmla="*/ 132 h 211"/>
                <a:gd name="T10" fmla="*/ 14 w 311"/>
                <a:gd name="T11" fmla="*/ 134 h 211"/>
                <a:gd name="T12" fmla="*/ 12 w 311"/>
                <a:gd name="T13" fmla="*/ 135 h 211"/>
                <a:gd name="T14" fmla="*/ 12 w 311"/>
                <a:gd name="T15" fmla="*/ 137 h 211"/>
                <a:gd name="T16" fmla="*/ 223 w 311"/>
                <a:gd name="T17" fmla="*/ 137 h 211"/>
                <a:gd name="T18" fmla="*/ 223 w 311"/>
                <a:gd name="T19" fmla="*/ 169 h 211"/>
                <a:gd name="T20" fmla="*/ 8 w 311"/>
                <a:gd name="T21" fmla="*/ 169 h 211"/>
                <a:gd name="T22" fmla="*/ 6 w 311"/>
                <a:gd name="T23" fmla="*/ 180 h 211"/>
                <a:gd name="T24" fmla="*/ 4 w 311"/>
                <a:gd name="T25" fmla="*/ 190 h 211"/>
                <a:gd name="T26" fmla="*/ 2 w 311"/>
                <a:gd name="T27" fmla="*/ 200 h 211"/>
                <a:gd name="T28" fmla="*/ 0 w 311"/>
                <a:gd name="T29" fmla="*/ 211 h 211"/>
                <a:gd name="T30" fmla="*/ 287 w 311"/>
                <a:gd name="T31" fmla="*/ 211 h 211"/>
                <a:gd name="T32" fmla="*/ 300 w 311"/>
                <a:gd name="T33" fmla="*/ 162 h 211"/>
                <a:gd name="T34" fmla="*/ 309 w 311"/>
                <a:gd name="T35" fmla="*/ 110 h 211"/>
                <a:gd name="T36" fmla="*/ 311 w 311"/>
                <a:gd name="T37" fmla="*/ 56 h 211"/>
                <a:gd name="T38" fmla="*/ 306 w 311"/>
                <a:gd name="T39" fmla="*/ 0 h 211"/>
                <a:gd name="T40" fmla="*/ 12 w 311"/>
                <a:gd name="T41" fmla="*/ 0 h 211"/>
                <a:gd name="T42" fmla="*/ 15 w 311"/>
                <a:gd name="T43" fmla="*/ 18 h 211"/>
                <a:gd name="T44" fmla="*/ 16 w 311"/>
                <a:gd name="T45" fmla="*/ 41 h 211"/>
                <a:gd name="T46" fmla="*/ 17 w 311"/>
                <a:gd name="T47" fmla="*/ 66 h 211"/>
                <a:gd name="T48" fmla="*/ 16 w 311"/>
                <a:gd name="T49" fmla="*/ 9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267">
              <a:extLst>
                <a:ext uri="{FF2B5EF4-FFF2-40B4-BE49-F238E27FC236}">
                  <a16:creationId xmlns:a16="http://schemas.microsoft.com/office/drawing/2014/main" id="{48E396B7-97A8-EA43-B3DE-82D884711322}"/>
                </a:ext>
              </a:extLst>
            </p:cNvPr>
            <p:cNvSpPr>
              <a:spLocks/>
            </p:cNvSpPr>
            <p:nvPr/>
          </p:nvSpPr>
          <p:spPr bwMode="auto">
            <a:xfrm>
              <a:off x="3587" y="2741"/>
              <a:ext cx="120" cy="3"/>
            </a:xfrm>
            <a:custGeom>
              <a:avLst/>
              <a:gdLst>
                <a:gd name="T0" fmla="*/ 0 w 288"/>
                <a:gd name="T1" fmla="*/ 8 h 8"/>
                <a:gd name="T2" fmla="*/ 284 w 288"/>
                <a:gd name="T3" fmla="*/ 8 h 8"/>
                <a:gd name="T4" fmla="*/ 286 w 288"/>
                <a:gd name="T5" fmla="*/ 6 h 8"/>
                <a:gd name="T6" fmla="*/ 287 w 288"/>
                <a:gd name="T7" fmla="*/ 3 h 8"/>
                <a:gd name="T8" fmla="*/ 287 w 288"/>
                <a:gd name="T9" fmla="*/ 2 h 8"/>
                <a:gd name="T10" fmla="*/ 288 w 288"/>
                <a:gd name="T11" fmla="*/ 0 h 8"/>
                <a:gd name="T12" fmla="*/ 2 w 288"/>
                <a:gd name="T13" fmla="*/ 0 h 8"/>
                <a:gd name="T14" fmla="*/ 2 w 288"/>
                <a:gd name="T15" fmla="*/ 2 h 8"/>
                <a:gd name="T16" fmla="*/ 1 w 288"/>
                <a:gd name="T17" fmla="*/ 3 h 8"/>
                <a:gd name="T18" fmla="*/ 1 w 288"/>
                <a:gd name="T19" fmla="*/ 6 h 8"/>
                <a:gd name="T20" fmla="*/ 0 w 28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268">
              <a:extLst>
                <a:ext uri="{FF2B5EF4-FFF2-40B4-BE49-F238E27FC236}">
                  <a16:creationId xmlns:a16="http://schemas.microsoft.com/office/drawing/2014/main" id="{0D44B724-77CD-FF48-9230-9455156209BD}"/>
                </a:ext>
              </a:extLst>
            </p:cNvPr>
            <p:cNvSpPr>
              <a:spLocks/>
            </p:cNvSpPr>
            <p:nvPr/>
          </p:nvSpPr>
          <p:spPr bwMode="auto">
            <a:xfrm>
              <a:off x="3566" y="2757"/>
              <a:ext cx="134" cy="35"/>
            </a:xfrm>
            <a:custGeom>
              <a:avLst/>
              <a:gdLst>
                <a:gd name="T0" fmla="*/ 20 w 320"/>
                <a:gd name="T1" fmla="*/ 44 h 82"/>
                <a:gd name="T2" fmla="*/ 113 w 320"/>
                <a:gd name="T3" fmla="*/ 44 h 82"/>
                <a:gd name="T4" fmla="*/ 113 w 320"/>
                <a:gd name="T5" fmla="*/ 76 h 82"/>
                <a:gd name="T6" fmla="*/ 4 w 320"/>
                <a:gd name="T7" fmla="*/ 76 h 82"/>
                <a:gd name="T8" fmla="*/ 3 w 320"/>
                <a:gd name="T9" fmla="*/ 78 h 82"/>
                <a:gd name="T10" fmla="*/ 2 w 320"/>
                <a:gd name="T11" fmla="*/ 79 h 82"/>
                <a:gd name="T12" fmla="*/ 1 w 320"/>
                <a:gd name="T13" fmla="*/ 81 h 82"/>
                <a:gd name="T14" fmla="*/ 0 w 320"/>
                <a:gd name="T15" fmla="*/ 82 h 82"/>
                <a:gd name="T16" fmla="*/ 270 w 320"/>
                <a:gd name="T17" fmla="*/ 82 h 82"/>
                <a:gd name="T18" fmla="*/ 277 w 320"/>
                <a:gd name="T19" fmla="*/ 72 h 82"/>
                <a:gd name="T20" fmla="*/ 284 w 320"/>
                <a:gd name="T21" fmla="*/ 63 h 82"/>
                <a:gd name="T22" fmla="*/ 290 w 320"/>
                <a:gd name="T23" fmla="*/ 53 h 82"/>
                <a:gd name="T24" fmla="*/ 296 w 320"/>
                <a:gd name="T25" fmla="*/ 43 h 82"/>
                <a:gd name="T26" fmla="*/ 303 w 320"/>
                <a:gd name="T27" fmla="*/ 32 h 82"/>
                <a:gd name="T28" fmla="*/ 308 w 320"/>
                <a:gd name="T29" fmla="*/ 22 h 82"/>
                <a:gd name="T30" fmla="*/ 314 w 320"/>
                <a:gd name="T31" fmla="*/ 12 h 82"/>
                <a:gd name="T32" fmla="*/ 320 w 320"/>
                <a:gd name="T33" fmla="*/ 0 h 82"/>
                <a:gd name="T34" fmla="*/ 39 w 320"/>
                <a:gd name="T35" fmla="*/ 0 h 82"/>
                <a:gd name="T36" fmla="*/ 35 w 320"/>
                <a:gd name="T37" fmla="*/ 12 h 82"/>
                <a:gd name="T38" fmla="*/ 31 w 320"/>
                <a:gd name="T39" fmla="*/ 22 h 82"/>
                <a:gd name="T40" fmla="*/ 26 w 320"/>
                <a:gd name="T41" fmla="*/ 33 h 82"/>
                <a:gd name="T42" fmla="*/ 20 w 320"/>
                <a:gd name="T4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269">
              <a:extLst>
                <a:ext uri="{FF2B5EF4-FFF2-40B4-BE49-F238E27FC236}">
                  <a16:creationId xmlns:a16="http://schemas.microsoft.com/office/drawing/2014/main" id="{61F2CC23-1ACF-834E-A883-12983BA1317C}"/>
                </a:ext>
              </a:extLst>
            </p:cNvPr>
            <p:cNvSpPr>
              <a:spLocks/>
            </p:cNvSpPr>
            <p:nvPr/>
          </p:nvSpPr>
          <p:spPr bwMode="auto">
            <a:xfrm>
              <a:off x="3479" y="2597"/>
              <a:ext cx="381" cy="348"/>
            </a:xfrm>
            <a:custGeom>
              <a:avLst/>
              <a:gdLst>
                <a:gd name="T0" fmla="*/ 0 w 914"/>
                <a:gd name="T1" fmla="*/ 0 h 832"/>
                <a:gd name="T2" fmla="*/ 914 w 914"/>
                <a:gd name="T3" fmla="*/ 0 h 832"/>
                <a:gd name="T4" fmla="*/ 914 w 914"/>
                <a:gd name="T5" fmla="*/ 832 h 832"/>
                <a:gd name="T6" fmla="*/ 843 w 914"/>
                <a:gd name="T7" fmla="*/ 832 h 832"/>
                <a:gd name="T8" fmla="*/ 843 w 914"/>
                <a:gd name="T9" fmla="*/ 66 h 832"/>
                <a:gd name="T10" fmla="*/ 0 w 914"/>
                <a:gd name="T11" fmla="*/ 66 h 832"/>
                <a:gd name="T12" fmla="*/ 0 w 914"/>
                <a:gd name="T13" fmla="*/ 0 h 832"/>
              </a:gdLst>
              <a:ahLst/>
              <a:cxnLst>
                <a:cxn ang="0">
                  <a:pos x="T0" y="T1"/>
                </a:cxn>
                <a:cxn ang="0">
                  <a:pos x="T2" y="T3"/>
                </a:cxn>
                <a:cxn ang="0">
                  <a:pos x="T4" y="T5"/>
                </a:cxn>
                <a:cxn ang="0">
                  <a:pos x="T6" y="T7"/>
                </a:cxn>
                <a:cxn ang="0">
                  <a:pos x="T8" y="T9"/>
                </a:cxn>
                <a:cxn ang="0">
                  <a:pos x="T10" y="T11"/>
                </a:cxn>
                <a:cxn ang="0">
                  <a:pos x="T12" y="T13"/>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270">
              <a:extLst>
                <a:ext uri="{FF2B5EF4-FFF2-40B4-BE49-F238E27FC236}">
                  <a16:creationId xmlns:a16="http://schemas.microsoft.com/office/drawing/2014/main" id="{7B1E6D48-C1E7-4B4D-87B3-3FC6DEFA4348}"/>
                </a:ext>
              </a:extLst>
            </p:cNvPr>
            <p:cNvSpPr>
              <a:spLocks/>
            </p:cNvSpPr>
            <p:nvPr/>
          </p:nvSpPr>
          <p:spPr bwMode="auto">
            <a:xfrm>
              <a:off x="3479" y="2599"/>
              <a:ext cx="370" cy="346"/>
            </a:xfrm>
            <a:custGeom>
              <a:avLst/>
              <a:gdLst>
                <a:gd name="T0" fmla="*/ 0 w 887"/>
                <a:gd name="T1" fmla="*/ 0 h 827"/>
                <a:gd name="T2" fmla="*/ 0 w 887"/>
                <a:gd name="T3" fmla="*/ 827 h 827"/>
                <a:gd name="T4" fmla="*/ 887 w 887"/>
                <a:gd name="T5" fmla="*/ 827 h 827"/>
                <a:gd name="T6" fmla="*/ 887 w 887"/>
                <a:gd name="T7" fmla="*/ 752 h 827"/>
                <a:gd name="T8" fmla="*/ 72 w 887"/>
                <a:gd name="T9" fmla="*/ 752 h 827"/>
                <a:gd name="T10" fmla="*/ 72 w 887"/>
                <a:gd name="T11" fmla="*/ 0 h 827"/>
                <a:gd name="T12" fmla="*/ 0 w 887"/>
                <a:gd name="T13" fmla="*/ 0 h 827"/>
              </a:gdLst>
              <a:ahLst/>
              <a:cxnLst>
                <a:cxn ang="0">
                  <a:pos x="T0" y="T1"/>
                </a:cxn>
                <a:cxn ang="0">
                  <a:pos x="T2" y="T3"/>
                </a:cxn>
                <a:cxn ang="0">
                  <a:pos x="T4" y="T5"/>
                </a:cxn>
                <a:cxn ang="0">
                  <a:pos x="T6" y="T7"/>
                </a:cxn>
                <a:cxn ang="0">
                  <a:pos x="T8" y="T9"/>
                </a:cxn>
                <a:cxn ang="0">
                  <a:pos x="T10" y="T11"/>
                </a:cxn>
                <a:cxn ang="0">
                  <a:pos x="T12" y="T13"/>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271">
              <a:extLst>
                <a:ext uri="{FF2B5EF4-FFF2-40B4-BE49-F238E27FC236}">
                  <a16:creationId xmlns:a16="http://schemas.microsoft.com/office/drawing/2014/main" id="{A93ECC44-677A-A34E-ADEE-68C4A78AF4F7}"/>
                </a:ext>
              </a:extLst>
            </p:cNvPr>
            <p:cNvSpPr>
              <a:spLocks/>
            </p:cNvSpPr>
            <p:nvPr/>
          </p:nvSpPr>
          <p:spPr bwMode="auto">
            <a:xfrm>
              <a:off x="3438" y="2981"/>
              <a:ext cx="385" cy="57"/>
            </a:xfrm>
            <a:custGeom>
              <a:avLst/>
              <a:gdLst>
                <a:gd name="T0" fmla="*/ 0 w 923"/>
                <a:gd name="T1" fmla="*/ 138 h 138"/>
                <a:gd name="T2" fmla="*/ 923 w 923"/>
                <a:gd name="T3" fmla="*/ 0 h 138"/>
                <a:gd name="T4" fmla="*/ 923 w 923"/>
                <a:gd name="T5" fmla="*/ 138 h 138"/>
                <a:gd name="T6" fmla="*/ 0 w 923"/>
                <a:gd name="T7" fmla="*/ 138 h 138"/>
              </a:gdLst>
              <a:ahLst/>
              <a:cxnLst>
                <a:cxn ang="0">
                  <a:pos x="T0" y="T1"/>
                </a:cxn>
                <a:cxn ang="0">
                  <a:pos x="T2" y="T3"/>
                </a:cxn>
                <a:cxn ang="0">
                  <a:pos x="T4" y="T5"/>
                </a:cxn>
                <a:cxn ang="0">
                  <a:pos x="T6" y="T7"/>
                </a:cxn>
              </a:cxnLst>
              <a:rect l="0" t="0" r="r" b="b"/>
              <a:pathLst>
                <a:path w="923" h="138">
                  <a:moveTo>
                    <a:pt x="0" y="138"/>
                  </a:moveTo>
                  <a:lnTo>
                    <a:pt x="923" y="0"/>
                  </a:lnTo>
                  <a:lnTo>
                    <a:pt x="923"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272">
              <a:extLst>
                <a:ext uri="{FF2B5EF4-FFF2-40B4-BE49-F238E27FC236}">
                  <a16:creationId xmlns:a16="http://schemas.microsoft.com/office/drawing/2014/main" id="{8FCD71E0-3E5F-DD48-9670-F936A7DB1DAA}"/>
                </a:ext>
              </a:extLst>
            </p:cNvPr>
            <p:cNvSpPr>
              <a:spLocks/>
            </p:cNvSpPr>
            <p:nvPr/>
          </p:nvSpPr>
          <p:spPr bwMode="auto">
            <a:xfrm>
              <a:off x="3455" y="3060"/>
              <a:ext cx="342" cy="56"/>
            </a:xfrm>
            <a:custGeom>
              <a:avLst/>
              <a:gdLst>
                <a:gd name="T0" fmla="*/ 0 w 816"/>
                <a:gd name="T1" fmla="*/ 135 h 135"/>
                <a:gd name="T2" fmla="*/ 816 w 816"/>
                <a:gd name="T3" fmla="*/ 0 h 135"/>
                <a:gd name="T4" fmla="*/ 816 w 816"/>
                <a:gd name="T5" fmla="*/ 135 h 135"/>
                <a:gd name="T6" fmla="*/ 0 w 816"/>
                <a:gd name="T7" fmla="*/ 135 h 135"/>
              </a:gdLst>
              <a:ahLst/>
              <a:cxnLst>
                <a:cxn ang="0">
                  <a:pos x="T0" y="T1"/>
                </a:cxn>
                <a:cxn ang="0">
                  <a:pos x="T2" y="T3"/>
                </a:cxn>
                <a:cxn ang="0">
                  <a:pos x="T4" y="T5"/>
                </a:cxn>
                <a:cxn ang="0">
                  <a:pos x="T6" y="T7"/>
                </a:cxn>
              </a:cxnLst>
              <a:rect l="0" t="0" r="r" b="b"/>
              <a:pathLst>
                <a:path w="816" h="135">
                  <a:moveTo>
                    <a:pt x="0" y="135"/>
                  </a:moveTo>
                  <a:lnTo>
                    <a:pt x="816" y="0"/>
                  </a:lnTo>
                  <a:lnTo>
                    <a:pt x="816" y="135"/>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273">
              <a:extLst>
                <a:ext uri="{FF2B5EF4-FFF2-40B4-BE49-F238E27FC236}">
                  <a16:creationId xmlns:a16="http://schemas.microsoft.com/office/drawing/2014/main" id="{9ABCEB2D-763F-9D48-A013-C3E82CFAF72F}"/>
                </a:ext>
              </a:extLst>
            </p:cNvPr>
            <p:cNvSpPr>
              <a:spLocks/>
            </p:cNvSpPr>
            <p:nvPr/>
          </p:nvSpPr>
          <p:spPr bwMode="auto">
            <a:xfrm>
              <a:off x="3382" y="2599"/>
              <a:ext cx="75" cy="358"/>
            </a:xfrm>
            <a:custGeom>
              <a:avLst/>
              <a:gdLst>
                <a:gd name="T0" fmla="*/ 178 w 178"/>
                <a:gd name="T1" fmla="*/ 0 h 857"/>
                <a:gd name="T2" fmla="*/ 29 w 178"/>
                <a:gd name="T3" fmla="*/ 76 h 857"/>
                <a:gd name="T4" fmla="*/ 0 w 178"/>
                <a:gd name="T5" fmla="*/ 158 h 857"/>
                <a:gd name="T6" fmla="*/ 0 w 178"/>
                <a:gd name="T7" fmla="*/ 756 h 857"/>
                <a:gd name="T8" fmla="*/ 47 w 178"/>
                <a:gd name="T9" fmla="*/ 813 h 857"/>
                <a:gd name="T10" fmla="*/ 178 w 178"/>
                <a:gd name="T11" fmla="*/ 857 h 857"/>
                <a:gd name="T12" fmla="*/ 178 w 178"/>
                <a:gd name="T13" fmla="*/ 0 h 857"/>
              </a:gdLst>
              <a:ahLst/>
              <a:cxnLst>
                <a:cxn ang="0">
                  <a:pos x="T0" y="T1"/>
                </a:cxn>
                <a:cxn ang="0">
                  <a:pos x="T2" y="T3"/>
                </a:cxn>
                <a:cxn ang="0">
                  <a:pos x="T4" y="T5"/>
                </a:cxn>
                <a:cxn ang="0">
                  <a:pos x="T6" y="T7"/>
                </a:cxn>
                <a:cxn ang="0">
                  <a:pos x="T8" y="T9"/>
                </a:cxn>
                <a:cxn ang="0">
                  <a:pos x="T10" y="T11"/>
                </a:cxn>
                <a:cxn ang="0">
                  <a:pos x="T12" y="T13"/>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274">
              <a:extLst>
                <a:ext uri="{FF2B5EF4-FFF2-40B4-BE49-F238E27FC236}">
                  <a16:creationId xmlns:a16="http://schemas.microsoft.com/office/drawing/2014/main" id="{F32BB253-C08A-294A-A50E-1012673F986C}"/>
                </a:ext>
              </a:extLst>
            </p:cNvPr>
            <p:cNvSpPr>
              <a:spLocks/>
            </p:cNvSpPr>
            <p:nvPr/>
          </p:nvSpPr>
          <p:spPr bwMode="auto">
            <a:xfrm>
              <a:off x="3297" y="2678"/>
              <a:ext cx="65" cy="229"/>
            </a:xfrm>
            <a:custGeom>
              <a:avLst/>
              <a:gdLst>
                <a:gd name="T0" fmla="*/ 155 w 155"/>
                <a:gd name="T1" fmla="*/ 548 h 548"/>
                <a:gd name="T2" fmla="*/ 0 w 155"/>
                <a:gd name="T3" fmla="*/ 423 h 548"/>
                <a:gd name="T4" fmla="*/ 0 w 155"/>
                <a:gd name="T5" fmla="*/ 102 h 548"/>
                <a:gd name="T6" fmla="*/ 155 w 155"/>
                <a:gd name="T7" fmla="*/ 0 h 548"/>
                <a:gd name="T8" fmla="*/ 155 w 155"/>
                <a:gd name="T9" fmla="*/ 548 h 548"/>
              </a:gdLst>
              <a:ahLst/>
              <a:cxnLst>
                <a:cxn ang="0">
                  <a:pos x="T0" y="T1"/>
                </a:cxn>
                <a:cxn ang="0">
                  <a:pos x="T2" y="T3"/>
                </a:cxn>
                <a:cxn ang="0">
                  <a:pos x="T4" y="T5"/>
                </a:cxn>
                <a:cxn ang="0">
                  <a:pos x="T6" y="T7"/>
                </a:cxn>
                <a:cxn ang="0">
                  <a:pos x="T8" y="T9"/>
                </a:cxn>
              </a:cxnLst>
              <a:rect l="0" t="0" r="r" b="b"/>
              <a:pathLst>
                <a:path w="155" h="548">
                  <a:moveTo>
                    <a:pt x="155" y="548"/>
                  </a:moveTo>
                  <a:lnTo>
                    <a:pt x="0" y="423"/>
                  </a:lnTo>
                  <a:lnTo>
                    <a:pt x="0" y="102"/>
                  </a:lnTo>
                  <a:lnTo>
                    <a:pt x="155" y="0"/>
                  </a:lnTo>
                  <a:lnTo>
                    <a:pt x="155" y="54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275">
              <a:extLst>
                <a:ext uri="{FF2B5EF4-FFF2-40B4-BE49-F238E27FC236}">
                  <a16:creationId xmlns:a16="http://schemas.microsoft.com/office/drawing/2014/main" id="{59F09352-D49A-1F40-B846-14806D941EF4}"/>
                </a:ext>
              </a:extLst>
            </p:cNvPr>
            <p:cNvSpPr>
              <a:spLocks/>
            </p:cNvSpPr>
            <p:nvPr/>
          </p:nvSpPr>
          <p:spPr bwMode="auto">
            <a:xfrm>
              <a:off x="3275" y="2923"/>
              <a:ext cx="142" cy="111"/>
            </a:xfrm>
            <a:custGeom>
              <a:avLst/>
              <a:gdLst>
                <a:gd name="T0" fmla="*/ 339 w 339"/>
                <a:gd name="T1" fmla="*/ 266 h 266"/>
                <a:gd name="T2" fmla="*/ 1 w 339"/>
                <a:gd name="T3" fmla="*/ 164 h 266"/>
                <a:gd name="T4" fmla="*/ 0 w 339"/>
                <a:gd name="T5" fmla="*/ 0 h 266"/>
                <a:gd name="T6" fmla="*/ 339 w 339"/>
                <a:gd name="T7" fmla="*/ 164 h 266"/>
                <a:gd name="T8" fmla="*/ 339 w 339"/>
                <a:gd name="T9" fmla="*/ 266 h 266"/>
              </a:gdLst>
              <a:ahLst/>
              <a:cxnLst>
                <a:cxn ang="0">
                  <a:pos x="T0" y="T1"/>
                </a:cxn>
                <a:cxn ang="0">
                  <a:pos x="T2" y="T3"/>
                </a:cxn>
                <a:cxn ang="0">
                  <a:pos x="T4" y="T5"/>
                </a:cxn>
                <a:cxn ang="0">
                  <a:pos x="T6" y="T7"/>
                </a:cxn>
                <a:cxn ang="0">
                  <a:pos x="T8" y="T9"/>
                </a:cxn>
              </a:cxnLst>
              <a:rect l="0" t="0" r="r" b="b"/>
              <a:pathLst>
                <a:path w="339" h="266">
                  <a:moveTo>
                    <a:pt x="339" y="266"/>
                  </a:moveTo>
                  <a:lnTo>
                    <a:pt x="1" y="164"/>
                  </a:lnTo>
                  <a:lnTo>
                    <a:pt x="0" y="0"/>
                  </a:lnTo>
                  <a:lnTo>
                    <a:pt x="339" y="164"/>
                  </a:lnTo>
                  <a:lnTo>
                    <a:pt x="339" y="26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276">
              <a:extLst>
                <a:ext uri="{FF2B5EF4-FFF2-40B4-BE49-F238E27FC236}">
                  <a16:creationId xmlns:a16="http://schemas.microsoft.com/office/drawing/2014/main" id="{F4CFEB17-CB9F-BE48-B463-631A3D6F9632}"/>
                </a:ext>
              </a:extLst>
            </p:cNvPr>
            <p:cNvSpPr>
              <a:spLocks noChangeArrowheads="1"/>
            </p:cNvSpPr>
            <p:nvPr/>
          </p:nvSpPr>
          <p:spPr bwMode="auto">
            <a:xfrm>
              <a:off x="378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 name="Rectangle 277">
              <a:extLst>
                <a:ext uri="{FF2B5EF4-FFF2-40B4-BE49-F238E27FC236}">
                  <a16:creationId xmlns:a16="http://schemas.microsoft.com/office/drawing/2014/main" id="{FB8381C1-BBCC-094B-B79B-2AD3EC517830}"/>
                </a:ext>
              </a:extLst>
            </p:cNvPr>
            <p:cNvSpPr>
              <a:spLocks noChangeArrowheads="1"/>
            </p:cNvSpPr>
            <p:nvPr/>
          </p:nvSpPr>
          <p:spPr bwMode="auto">
            <a:xfrm>
              <a:off x="377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Rectangle 278">
              <a:extLst>
                <a:ext uri="{FF2B5EF4-FFF2-40B4-BE49-F238E27FC236}">
                  <a16:creationId xmlns:a16="http://schemas.microsoft.com/office/drawing/2014/main" id="{A4474678-5D2D-C741-A4CA-465AAD8D56F5}"/>
                </a:ext>
              </a:extLst>
            </p:cNvPr>
            <p:cNvSpPr>
              <a:spLocks noChangeArrowheads="1"/>
            </p:cNvSpPr>
            <p:nvPr/>
          </p:nvSpPr>
          <p:spPr bwMode="auto">
            <a:xfrm>
              <a:off x="375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 name="Rectangle 279">
              <a:extLst>
                <a:ext uri="{FF2B5EF4-FFF2-40B4-BE49-F238E27FC236}">
                  <a16:creationId xmlns:a16="http://schemas.microsoft.com/office/drawing/2014/main" id="{672CD5B0-DB71-BE4B-8712-759BA9075360}"/>
                </a:ext>
              </a:extLst>
            </p:cNvPr>
            <p:cNvSpPr>
              <a:spLocks noChangeArrowheads="1"/>
            </p:cNvSpPr>
            <p:nvPr/>
          </p:nvSpPr>
          <p:spPr bwMode="auto">
            <a:xfrm>
              <a:off x="3742"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Rectangle 280">
              <a:extLst>
                <a:ext uri="{FF2B5EF4-FFF2-40B4-BE49-F238E27FC236}">
                  <a16:creationId xmlns:a16="http://schemas.microsoft.com/office/drawing/2014/main" id="{6B41816D-8062-B144-BB01-68A6375BB23E}"/>
                </a:ext>
              </a:extLst>
            </p:cNvPr>
            <p:cNvSpPr>
              <a:spLocks noChangeArrowheads="1"/>
            </p:cNvSpPr>
            <p:nvPr/>
          </p:nvSpPr>
          <p:spPr bwMode="auto">
            <a:xfrm>
              <a:off x="3727" y="2667"/>
              <a:ext cx="5"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 name="Freeform 281">
              <a:extLst>
                <a:ext uri="{FF2B5EF4-FFF2-40B4-BE49-F238E27FC236}">
                  <a16:creationId xmlns:a16="http://schemas.microsoft.com/office/drawing/2014/main" id="{74A4E1F4-3B44-2245-9C52-8155D0928D2D}"/>
                </a:ext>
              </a:extLst>
            </p:cNvPr>
            <p:cNvSpPr>
              <a:spLocks/>
            </p:cNvSpPr>
            <p:nvPr/>
          </p:nvSpPr>
          <p:spPr bwMode="auto">
            <a:xfrm>
              <a:off x="3712" y="2667"/>
              <a:ext cx="6" cy="56"/>
            </a:xfrm>
            <a:custGeom>
              <a:avLst/>
              <a:gdLst>
                <a:gd name="T0" fmla="*/ 0 w 13"/>
                <a:gd name="T1" fmla="*/ 0 h 133"/>
                <a:gd name="T2" fmla="*/ 0 w 13"/>
                <a:gd name="T3" fmla="*/ 133 h 133"/>
                <a:gd name="T4" fmla="*/ 4 w 13"/>
                <a:gd name="T5" fmla="*/ 124 h 133"/>
                <a:gd name="T6" fmla="*/ 7 w 13"/>
                <a:gd name="T7" fmla="*/ 114 h 133"/>
                <a:gd name="T8" fmla="*/ 10 w 13"/>
                <a:gd name="T9" fmla="*/ 104 h 133"/>
                <a:gd name="T10" fmla="*/ 13 w 13"/>
                <a:gd name="T11" fmla="*/ 93 h 133"/>
                <a:gd name="T12" fmla="*/ 13 w 13"/>
                <a:gd name="T13" fmla="*/ 0 h 133"/>
                <a:gd name="T14" fmla="*/ 0 w 13"/>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82">
              <a:extLst>
                <a:ext uri="{FF2B5EF4-FFF2-40B4-BE49-F238E27FC236}">
                  <a16:creationId xmlns:a16="http://schemas.microsoft.com/office/drawing/2014/main" id="{AA31C696-60DC-F54B-BAED-B08F34E40969}"/>
                </a:ext>
              </a:extLst>
            </p:cNvPr>
            <p:cNvSpPr>
              <a:spLocks/>
            </p:cNvSpPr>
            <p:nvPr/>
          </p:nvSpPr>
          <p:spPr bwMode="auto">
            <a:xfrm>
              <a:off x="3698" y="2667"/>
              <a:ext cx="4" cy="92"/>
            </a:xfrm>
            <a:custGeom>
              <a:avLst/>
              <a:gdLst>
                <a:gd name="T0" fmla="*/ 0 w 12"/>
                <a:gd name="T1" fmla="*/ 0 h 219"/>
                <a:gd name="T2" fmla="*/ 0 w 12"/>
                <a:gd name="T3" fmla="*/ 219 h 219"/>
                <a:gd name="T4" fmla="*/ 3 w 12"/>
                <a:gd name="T5" fmla="*/ 212 h 219"/>
                <a:gd name="T6" fmla="*/ 7 w 12"/>
                <a:gd name="T7" fmla="*/ 206 h 219"/>
                <a:gd name="T8" fmla="*/ 9 w 12"/>
                <a:gd name="T9" fmla="*/ 201 h 219"/>
                <a:gd name="T10" fmla="*/ 12 w 12"/>
                <a:gd name="T11" fmla="*/ 194 h 219"/>
                <a:gd name="T12" fmla="*/ 12 w 12"/>
                <a:gd name="T13" fmla="*/ 0 h 219"/>
                <a:gd name="T14" fmla="*/ 0 w 12"/>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83">
              <a:extLst>
                <a:ext uri="{FF2B5EF4-FFF2-40B4-BE49-F238E27FC236}">
                  <a16:creationId xmlns:a16="http://schemas.microsoft.com/office/drawing/2014/main" id="{D671D78C-3CC5-B741-9AA5-D7D78023CDD9}"/>
                </a:ext>
              </a:extLst>
            </p:cNvPr>
            <p:cNvSpPr>
              <a:spLocks/>
            </p:cNvSpPr>
            <p:nvPr/>
          </p:nvSpPr>
          <p:spPr bwMode="auto">
            <a:xfrm>
              <a:off x="3683" y="2667"/>
              <a:ext cx="4" cy="116"/>
            </a:xfrm>
            <a:custGeom>
              <a:avLst/>
              <a:gdLst>
                <a:gd name="T0" fmla="*/ 0 w 12"/>
                <a:gd name="T1" fmla="*/ 0 h 277"/>
                <a:gd name="T2" fmla="*/ 0 w 12"/>
                <a:gd name="T3" fmla="*/ 277 h 277"/>
                <a:gd name="T4" fmla="*/ 3 w 12"/>
                <a:gd name="T5" fmla="*/ 273 h 277"/>
                <a:gd name="T6" fmla="*/ 7 w 12"/>
                <a:gd name="T7" fmla="*/ 268 h 277"/>
                <a:gd name="T8" fmla="*/ 10 w 12"/>
                <a:gd name="T9" fmla="*/ 264 h 277"/>
                <a:gd name="T10" fmla="*/ 12 w 12"/>
                <a:gd name="T11" fmla="*/ 259 h 277"/>
                <a:gd name="T12" fmla="*/ 12 w 12"/>
                <a:gd name="T13" fmla="*/ 0 h 277"/>
                <a:gd name="T14" fmla="*/ 0 w 12"/>
                <a:gd name="T15" fmla="*/ 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84">
              <a:extLst>
                <a:ext uri="{FF2B5EF4-FFF2-40B4-BE49-F238E27FC236}">
                  <a16:creationId xmlns:a16="http://schemas.microsoft.com/office/drawing/2014/main" id="{B89027CB-0128-E04F-B1E7-E01ABC5A645D}"/>
                </a:ext>
              </a:extLst>
            </p:cNvPr>
            <p:cNvSpPr>
              <a:spLocks/>
            </p:cNvSpPr>
            <p:nvPr/>
          </p:nvSpPr>
          <p:spPr bwMode="auto">
            <a:xfrm>
              <a:off x="3668" y="2667"/>
              <a:ext cx="5" cy="135"/>
            </a:xfrm>
            <a:custGeom>
              <a:avLst/>
              <a:gdLst>
                <a:gd name="T0" fmla="*/ 0 w 12"/>
                <a:gd name="T1" fmla="*/ 0 h 322"/>
                <a:gd name="T2" fmla="*/ 0 w 12"/>
                <a:gd name="T3" fmla="*/ 322 h 322"/>
                <a:gd name="T4" fmla="*/ 2 w 12"/>
                <a:gd name="T5" fmla="*/ 319 h 322"/>
                <a:gd name="T6" fmla="*/ 6 w 12"/>
                <a:gd name="T7" fmla="*/ 315 h 322"/>
                <a:gd name="T8" fmla="*/ 9 w 12"/>
                <a:gd name="T9" fmla="*/ 312 h 322"/>
                <a:gd name="T10" fmla="*/ 12 w 12"/>
                <a:gd name="T11" fmla="*/ 309 h 322"/>
                <a:gd name="T12" fmla="*/ 12 w 12"/>
                <a:gd name="T13" fmla="*/ 0 h 322"/>
                <a:gd name="T14" fmla="*/ 0 w 12"/>
                <a:gd name="T15" fmla="*/ 0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85">
              <a:extLst>
                <a:ext uri="{FF2B5EF4-FFF2-40B4-BE49-F238E27FC236}">
                  <a16:creationId xmlns:a16="http://schemas.microsoft.com/office/drawing/2014/main" id="{2AAB8C33-AEBC-D545-B371-E30F96D9CEE4}"/>
                </a:ext>
              </a:extLst>
            </p:cNvPr>
            <p:cNvSpPr>
              <a:spLocks/>
            </p:cNvSpPr>
            <p:nvPr/>
          </p:nvSpPr>
          <p:spPr bwMode="auto">
            <a:xfrm>
              <a:off x="3653" y="2667"/>
              <a:ext cx="5" cy="152"/>
            </a:xfrm>
            <a:custGeom>
              <a:avLst/>
              <a:gdLst>
                <a:gd name="T0" fmla="*/ 0 w 12"/>
                <a:gd name="T1" fmla="*/ 0 h 363"/>
                <a:gd name="T2" fmla="*/ 0 w 12"/>
                <a:gd name="T3" fmla="*/ 363 h 363"/>
                <a:gd name="T4" fmla="*/ 2 w 12"/>
                <a:gd name="T5" fmla="*/ 359 h 363"/>
                <a:gd name="T6" fmla="*/ 5 w 12"/>
                <a:gd name="T7" fmla="*/ 356 h 363"/>
                <a:gd name="T8" fmla="*/ 9 w 12"/>
                <a:gd name="T9" fmla="*/ 354 h 363"/>
                <a:gd name="T10" fmla="*/ 12 w 12"/>
                <a:gd name="T11" fmla="*/ 350 h 363"/>
                <a:gd name="T12" fmla="*/ 12 w 12"/>
                <a:gd name="T13" fmla="*/ 0 h 363"/>
                <a:gd name="T14" fmla="*/ 0 w 12"/>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86">
              <a:extLst>
                <a:ext uri="{FF2B5EF4-FFF2-40B4-BE49-F238E27FC236}">
                  <a16:creationId xmlns:a16="http://schemas.microsoft.com/office/drawing/2014/main" id="{76784208-4EB4-8246-8375-125CFEFDDD6F}"/>
                </a:ext>
              </a:extLst>
            </p:cNvPr>
            <p:cNvSpPr>
              <a:spLocks/>
            </p:cNvSpPr>
            <p:nvPr/>
          </p:nvSpPr>
          <p:spPr bwMode="auto">
            <a:xfrm>
              <a:off x="3638" y="2667"/>
              <a:ext cx="5" cy="169"/>
            </a:xfrm>
            <a:custGeom>
              <a:avLst/>
              <a:gdLst>
                <a:gd name="T0" fmla="*/ 0 w 12"/>
                <a:gd name="T1" fmla="*/ 0 h 403"/>
                <a:gd name="T2" fmla="*/ 0 w 12"/>
                <a:gd name="T3" fmla="*/ 403 h 403"/>
                <a:gd name="T4" fmla="*/ 3 w 12"/>
                <a:gd name="T5" fmla="*/ 401 h 403"/>
                <a:gd name="T6" fmla="*/ 6 w 12"/>
                <a:gd name="T7" fmla="*/ 398 h 403"/>
                <a:gd name="T8" fmla="*/ 10 w 12"/>
                <a:gd name="T9" fmla="*/ 394 h 403"/>
                <a:gd name="T10" fmla="*/ 12 w 12"/>
                <a:gd name="T11" fmla="*/ 392 h 403"/>
                <a:gd name="T12" fmla="*/ 12 w 12"/>
                <a:gd name="T13" fmla="*/ 0 h 403"/>
                <a:gd name="T14" fmla="*/ 0 w 12"/>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87">
              <a:extLst>
                <a:ext uri="{FF2B5EF4-FFF2-40B4-BE49-F238E27FC236}">
                  <a16:creationId xmlns:a16="http://schemas.microsoft.com/office/drawing/2014/main" id="{D4897E4E-CAE4-C74E-AA6E-52BEE2BE546E}"/>
                </a:ext>
              </a:extLst>
            </p:cNvPr>
            <p:cNvSpPr>
              <a:spLocks/>
            </p:cNvSpPr>
            <p:nvPr/>
          </p:nvSpPr>
          <p:spPr bwMode="auto">
            <a:xfrm>
              <a:off x="3638" y="2831"/>
              <a:ext cx="5" cy="39"/>
            </a:xfrm>
            <a:custGeom>
              <a:avLst/>
              <a:gdLst>
                <a:gd name="T0" fmla="*/ 0 w 12"/>
                <a:gd name="T1" fmla="*/ 11 h 93"/>
                <a:gd name="T2" fmla="*/ 0 w 12"/>
                <a:gd name="T3" fmla="*/ 93 h 93"/>
                <a:gd name="T4" fmla="*/ 12 w 12"/>
                <a:gd name="T5" fmla="*/ 93 h 93"/>
                <a:gd name="T6" fmla="*/ 12 w 12"/>
                <a:gd name="T7" fmla="*/ 0 h 93"/>
                <a:gd name="T8" fmla="*/ 10 w 12"/>
                <a:gd name="T9" fmla="*/ 2 h 93"/>
                <a:gd name="T10" fmla="*/ 6 w 12"/>
                <a:gd name="T11" fmla="*/ 6 h 93"/>
                <a:gd name="T12" fmla="*/ 3 w 12"/>
                <a:gd name="T13" fmla="*/ 9 h 93"/>
                <a:gd name="T14" fmla="*/ 0 w 12"/>
                <a:gd name="T15" fmla="*/ 11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88">
              <a:extLst>
                <a:ext uri="{FF2B5EF4-FFF2-40B4-BE49-F238E27FC236}">
                  <a16:creationId xmlns:a16="http://schemas.microsoft.com/office/drawing/2014/main" id="{4CEBB6B2-988E-CF43-9E8A-41FA3AC163C4}"/>
                </a:ext>
              </a:extLst>
            </p:cNvPr>
            <p:cNvSpPr>
              <a:spLocks/>
            </p:cNvSpPr>
            <p:nvPr/>
          </p:nvSpPr>
          <p:spPr bwMode="auto">
            <a:xfrm>
              <a:off x="3623" y="2667"/>
              <a:ext cx="5" cy="182"/>
            </a:xfrm>
            <a:custGeom>
              <a:avLst/>
              <a:gdLst>
                <a:gd name="T0" fmla="*/ 0 w 13"/>
                <a:gd name="T1" fmla="*/ 0 h 436"/>
                <a:gd name="T2" fmla="*/ 0 w 13"/>
                <a:gd name="T3" fmla="*/ 436 h 436"/>
                <a:gd name="T4" fmla="*/ 3 w 13"/>
                <a:gd name="T5" fmla="*/ 434 h 436"/>
                <a:gd name="T6" fmla="*/ 6 w 13"/>
                <a:gd name="T7" fmla="*/ 430 h 436"/>
                <a:gd name="T8" fmla="*/ 9 w 13"/>
                <a:gd name="T9" fmla="*/ 428 h 436"/>
                <a:gd name="T10" fmla="*/ 13 w 13"/>
                <a:gd name="T11" fmla="*/ 426 h 436"/>
                <a:gd name="T12" fmla="*/ 13 w 13"/>
                <a:gd name="T13" fmla="*/ 0 h 436"/>
                <a:gd name="T14" fmla="*/ 0 w 13"/>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89">
              <a:extLst>
                <a:ext uri="{FF2B5EF4-FFF2-40B4-BE49-F238E27FC236}">
                  <a16:creationId xmlns:a16="http://schemas.microsoft.com/office/drawing/2014/main" id="{34ABDA2C-A824-F343-A873-AE3002C9924E}"/>
                </a:ext>
              </a:extLst>
            </p:cNvPr>
            <p:cNvSpPr>
              <a:spLocks/>
            </p:cNvSpPr>
            <p:nvPr/>
          </p:nvSpPr>
          <p:spPr bwMode="auto">
            <a:xfrm>
              <a:off x="3607" y="2667"/>
              <a:ext cx="6" cy="194"/>
            </a:xfrm>
            <a:custGeom>
              <a:avLst/>
              <a:gdLst>
                <a:gd name="T0" fmla="*/ 0 w 13"/>
                <a:gd name="T1" fmla="*/ 0 h 464"/>
                <a:gd name="T2" fmla="*/ 0 w 13"/>
                <a:gd name="T3" fmla="*/ 464 h 464"/>
                <a:gd name="T4" fmla="*/ 3 w 13"/>
                <a:gd name="T5" fmla="*/ 462 h 464"/>
                <a:gd name="T6" fmla="*/ 6 w 13"/>
                <a:gd name="T7" fmla="*/ 459 h 464"/>
                <a:gd name="T8" fmla="*/ 9 w 13"/>
                <a:gd name="T9" fmla="*/ 457 h 464"/>
                <a:gd name="T10" fmla="*/ 13 w 13"/>
                <a:gd name="T11" fmla="*/ 455 h 464"/>
                <a:gd name="T12" fmla="*/ 13 w 13"/>
                <a:gd name="T13" fmla="*/ 0 h 464"/>
                <a:gd name="T14" fmla="*/ 0 w 13"/>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90">
              <a:extLst>
                <a:ext uri="{FF2B5EF4-FFF2-40B4-BE49-F238E27FC236}">
                  <a16:creationId xmlns:a16="http://schemas.microsoft.com/office/drawing/2014/main" id="{9AF006A6-29C5-EB4B-8BA1-E73B740DFB3D}"/>
                </a:ext>
              </a:extLst>
            </p:cNvPr>
            <p:cNvSpPr>
              <a:spLocks/>
            </p:cNvSpPr>
            <p:nvPr/>
          </p:nvSpPr>
          <p:spPr bwMode="auto">
            <a:xfrm>
              <a:off x="3593" y="2686"/>
              <a:ext cx="5" cy="184"/>
            </a:xfrm>
            <a:custGeom>
              <a:avLst/>
              <a:gdLst>
                <a:gd name="T0" fmla="*/ 0 w 12"/>
                <a:gd name="T1" fmla="*/ 87 h 439"/>
                <a:gd name="T2" fmla="*/ 0 w 12"/>
                <a:gd name="T3" fmla="*/ 439 h 439"/>
                <a:gd name="T4" fmla="*/ 8 w 12"/>
                <a:gd name="T5" fmla="*/ 439 h 439"/>
                <a:gd name="T6" fmla="*/ 9 w 12"/>
                <a:gd name="T7" fmla="*/ 439 h 439"/>
                <a:gd name="T8" fmla="*/ 11 w 12"/>
                <a:gd name="T9" fmla="*/ 438 h 439"/>
                <a:gd name="T10" fmla="*/ 11 w 12"/>
                <a:gd name="T11" fmla="*/ 438 h 439"/>
                <a:gd name="T12" fmla="*/ 12 w 12"/>
                <a:gd name="T13" fmla="*/ 437 h 439"/>
                <a:gd name="T14" fmla="*/ 12 w 12"/>
                <a:gd name="T15" fmla="*/ 0 h 439"/>
                <a:gd name="T16" fmla="*/ 9 w 12"/>
                <a:gd name="T17" fmla="*/ 20 h 439"/>
                <a:gd name="T18" fmla="*/ 7 w 12"/>
                <a:gd name="T19" fmla="*/ 41 h 439"/>
                <a:gd name="T20" fmla="*/ 4 w 12"/>
                <a:gd name="T21" fmla="*/ 65 h 439"/>
                <a:gd name="T22" fmla="*/ 0 w 12"/>
                <a:gd name="T23" fmla="*/ 8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91">
              <a:extLst>
                <a:ext uri="{FF2B5EF4-FFF2-40B4-BE49-F238E27FC236}">
                  <a16:creationId xmlns:a16="http://schemas.microsoft.com/office/drawing/2014/main" id="{866790F6-29B4-E24E-8BA1-EE0F8467E5CE}"/>
                </a:ext>
              </a:extLst>
            </p:cNvPr>
            <p:cNvSpPr>
              <a:spLocks/>
            </p:cNvSpPr>
            <p:nvPr/>
          </p:nvSpPr>
          <p:spPr bwMode="auto">
            <a:xfrm>
              <a:off x="3549" y="2813"/>
              <a:ext cx="5" cy="57"/>
            </a:xfrm>
            <a:custGeom>
              <a:avLst/>
              <a:gdLst>
                <a:gd name="T0" fmla="*/ 11 w 11"/>
                <a:gd name="T1" fmla="*/ 137 h 137"/>
                <a:gd name="T2" fmla="*/ 11 w 11"/>
                <a:gd name="T3" fmla="*/ 0 h 137"/>
                <a:gd name="T4" fmla="*/ 8 w 11"/>
                <a:gd name="T5" fmla="*/ 5 h 137"/>
                <a:gd name="T6" fmla="*/ 6 w 11"/>
                <a:gd name="T7" fmla="*/ 8 h 137"/>
                <a:gd name="T8" fmla="*/ 3 w 11"/>
                <a:gd name="T9" fmla="*/ 11 h 137"/>
                <a:gd name="T10" fmla="*/ 0 w 11"/>
                <a:gd name="T11" fmla="*/ 16 h 137"/>
                <a:gd name="T12" fmla="*/ 0 w 11"/>
                <a:gd name="T13" fmla="*/ 137 h 137"/>
                <a:gd name="T14" fmla="*/ 11 w 11"/>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92">
              <a:extLst>
                <a:ext uri="{FF2B5EF4-FFF2-40B4-BE49-F238E27FC236}">
                  <a16:creationId xmlns:a16="http://schemas.microsoft.com/office/drawing/2014/main" id="{9117786D-2358-2D4D-B590-1FDD794FFE72}"/>
                </a:ext>
              </a:extLst>
            </p:cNvPr>
            <p:cNvSpPr>
              <a:spLocks/>
            </p:cNvSpPr>
            <p:nvPr/>
          </p:nvSpPr>
          <p:spPr bwMode="auto">
            <a:xfrm>
              <a:off x="3563" y="2788"/>
              <a:ext cx="5" cy="82"/>
            </a:xfrm>
            <a:custGeom>
              <a:avLst/>
              <a:gdLst>
                <a:gd name="T0" fmla="*/ 10 w 10"/>
                <a:gd name="T1" fmla="*/ 195 h 195"/>
                <a:gd name="T2" fmla="*/ 10 w 10"/>
                <a:gd name="T3" fmla="*/ 0 h 195"/>
                <a:gd name="T4" fmla="*/ 8 w 10"/>
                <a:gd name="T5" fmla="*/ 4 h 195"/>
                <a:gd name="T6" fmla="*/ 5 w 10"/>
                <a:gd name="T7" fmla="*/ 10 h 195"/>
                <a:gd name="T8" fmla="*/ 2 w 10"/>
                <a:gd name="T9" fmla="*/ 14 h 195"/>
                <a:gd name="T10" fmla="*/ 0 w 10"/>
                <a:gd name="T11" fmla="*/ 20 h 195"/>
                <a:gd name="T12" fmla="*/ 0 w 10"/>
                <a:gd name="T13" fmla="*/ 195 h 195"/>
                <a:gd name="T14" fmla="*/ 10 w 10"/>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93">
              <a:extLst>
                <a:ext uri="{FF2B5EF4-FFF2-40B4-BE49-F238E27FC236}">
                  <a16:creationId xmlns:a16="http://schemas.microsoft.com/office/drawing/2014/main" id="{5C9E145A-187B-D942-A403-687F39ACC4E4}"/>
                </a:ext>
              </a:extLst>
            </p:cNvPr>
            <p:cNvSpPr>
              <a:spLocks/>
            </p:cNvSpPr>
            <p:nvPr/>
          </p:nvSpPr>
          <p:spPr bwMode="auto">
            <a:xfrm>
              <a:off x="3578" y="2755"/>
              <a:ext cx="5" cy="115"/>
            </a:xfrm>
            <a:custGeom>
              <a:avLst/>
              <a:gdLst>
                <a:gd name="T0" fmla="*/ 11 w 11"/>
                <a:gd name="T1" fmla="*/ 275 h 275"/>
                <a:gd name="T2" fmla="*/ 11 w 11"/>
                <a:gd name="T3" fmla="*/ 0 h 275"/>
                <a:gd name="T4" fmla="*/ 9 w 11"/>
                <a:gd name="T5" fmla="*/ 7 h 275"/>
                <a:gd name="T6" fmla="*/ 6 w 11"/>
                <a:gd name="T7" fmla="*/ 14 h 275"/>
                <a:gd name="T8" fmla="*/ 3 w 11"/>
                <a:gd name="T9" fmla="*/ 22 h 275"/>
                <a:gd name="T10" fmla="*/ 0 w 11"/>
                <a:gd name="T11" fmla="*/ 30 h 275"/>
                <a:gd name="T12" fmla="*/ 0 w 11"/>
                <a:gd name="T13" fmla="*/ 275 h 275"/>
                <a:gd name="T14" fmla="*/ 11 w 11"/>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94">
              <a:extLst>
                <a:ext uri="{FF2B5EF4-FFF2-40B4-BE49-F238E27FC236}">
                  <a16:creationId xmlns:a16="http://schemas.microsoft.com/office/drawing/2014/main" id="{AF0D987B-487C-514E-BAA9-7D456B0961FD}"/>
                </a:ext>
              </a:extLst>
            </p:cNvPr>
            <p:cNvSpPr>
              <a:spLocks/>
            </p:cNvSpPr>
            <p:nvPr/>
          </p:nvSpPr>
          <p:spPr bwMode="auto">
            <a:xfrm>
              <a:off x="3593" y="2667"/>
              <a:ext cx="5" cy="56"/>
            </a:xfrm>
            <a:custGeom>
              <a:avLst/>
              <a:gdLst>
                <a:gd name="T0" fmla="*/ 12 w 12"/>
                <a:gd name="T1" fmla="*/ 0 h 133"/>
                <a:gd name="T2" fmla="*/ 0 w 12"/>
                <a:gd name="T3" fmla="*/ 0 h 133"/>
                <a:gd name="T4" fmla="*/ 0 w 12"/>
                <a:gd name="T5" fmla="*/ 133 h 133"/>
                <a:gd name="T6" fmla="*/ 4 w 12"/>
                <a:gd name="T7" fmla="*/ 111 h 133"/>
                <a:gd name="T8" fmla="*/ 7 w 12"/>
                <a:gd name="T9" fmla="*/ 87 h 133"/>
                <a:gd name="T10" fmla="*/ 9 w 12"/>
                <a:gd name="T11" fmla="*/ 66 h 133"/>
                <a:gd name="T12" fmla="*/ 12 w 12"/>
                <a:gd name="T13" fmla="*/ 46 h 133"/>
                <a:gd name="T14" fmla="*/ 12 w 12"/>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95">
              <a:extLst>
                <a:ext uri="{FF2B5EF4-FFF2-40B4-BE49-F238E27FC236}">
                  <a16:creationId xmlns:a16="http://schemas.microsoft.com/office/drawing/2014/main" id="{B67400C2-5BEF-C042-B6AC-CEBCD54D2718}"/>
                </a:ext>
              </a:extLst>
            </p:cNvPr>
            <p:cNvSpPr>
              <a:spLocks/>
            </p:cNvSpPr>
            <p:nvPr/>
          </p:nvSpPr>
          <p:spPr bwMode="auto">
            <a:xfrm>
              <a:off x="3578" y="2667"/>
              <a:ext cx="5" cy="101"/>
            </a:xfrm>
            <a:custGeom>
              <a:avLst/>
              <a:gdLst>
                <a:gd name="T0" fmla="*/ 11 w 11"/>
                <a:gd name="T1" fmla="*/ 0 h 240"/>
                <a:gd name="T2" fmla="*/ 0 w 11"/>
                <a:gd name="T3" fmla="*/ 0 h 240"/>
                <a:gd name="T4" fmla="*/ 0 w 11"/>
                <a:gd name="T5" fmla="*/ 240 h 240"/>
                <a:gd name="T6" fmla="*/ 3 w 11"/>
                <a:gd name="T7" fmla="*/ 232 h 240"/>
                <a:gd name="T8" fmla="*/ 6 w 11"/>
                <a:gd name="T9" fmla="*/ 224 h 240"/>
                <a:gd name="T10" fmla="*/ 9 w 11"/>
                <a:gd name="T11" fmla="*/ 217 h 240"/>
                <a:gd name="T12" fmla="*/ 11 w 11"/>
                <a:gd name="T13" fmla="*/ 210 h 240"/>
                <a:gd name="T14" fmla="*/ 11 w 11"/>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96">
              <a:extLst>
                <a:ext uri="{FF2B5EF4-FFF2-40B4-BE49-F238E27FC236}">
                  <a16:creationId xmlns:a16="http://schemas.microsoft.com/office/drawing/2014/main" id="{71213F88-8AB6-1340-8A99-85E4BE113063}"/>
                </a:ext>
              </a:extLst>
            </p:cNvPr>
            <p:cNvSpPr>
              <a:spLocks/>
            </p:cNvSpPr>
            <p:nvPr/>
          </p:nvSpPr>
          <p:spPr bwMode="auto">
            <a:xfrm>
              <a:off x="3563" y="2667"/>
              <a:ext cx="5" cy="130"/>
            </a:xfrm>
            <a:custGeom>
              <a:avLst/>
              <a:gdLst>
                <a:gd name="T0" fmla="*/ 10 w 10"/>
                <a:gd name="T1" fmla="*/ 0 h 310"/>
                <a:gd name="T2" fmla="*/ 0 w 10"/>
                <a:gd name="T3" fmla="*/ 0 h 310"/>
                <a:gd name="T4" fmla="*/ 0 w 10"/>
                <a:gd name="T5" fmla="*/ 310 h 310"/>
                <a:gd name="T6" fmla="*/ 2 w 10"/>
                <a:gd name="T7" fmla="*/ 304 h 310"/>
                <a:gd name="T8" fmla="*/ 5 w 10"/>
                <a:gd name="T9" fmla="*/ 300 h 310"/>
                <a:gd name="T10" fmla="*/ 8 w 10"/>
                <a:gd name="T11" fmla="*/ 294 h 310"/>
                <a:gd name="T12" fmla="*/ 10 w 10"/>
                <a:gd name="T13" fmla="*/ 290 h 310"/>
                <a:gd name="T14" fmla="*/ 10 w 10"/>
                <a:gd name="T15" fmla="*/ 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97">
              <a:extLst>
                <a:ext uri="{FF2B5EF4-FFF2-40B4-BE49-F238E27FC236}">
                  <a16:creationId xmlns:a16="http://schemas.microsoft.com/office/drawing/2014/main" id="{141DB4D3-0F10-DD43-912E-5E8898A0C98D}"/>
                </a:ext>
              </a:extLst>
            </p:cNvPr>
            <p:cNvSpPr>
              <a:spLocks/>
            </p:cNvSpPr>
            <p:nvPr/>
          </p:nvSpPr>
          <p:spPr bwMode="auto">
            <a:xfrm>
              <a:off x="3549" y="2667"/>
              <a:ext cx="5" cy="152"/>
            </a:xfrm>
            <a:custGeom>
              <a:avLst/>
              <a:gdLst>
                <a:gd name="T0" fmla="*/ 11 w 11"/>
                <a:gd name="T1" fmla="*/ 0 h 364"/>
                <a:gd name="T2" fmla="*/ 0 w 11"/>
                <a:gd name="T3" fmla="*/ 0 h 364"/>
                <a:gd name="T4" fmla="*/ 0 w 11"/>
                <a:gd name="T5" fmla="*/ 364 h 364"/>
                <a:gd name="T6" fmla="*/ 3 w 11"/>
                <a:gd name="T7" fmla="*/ 359 h 364"/>
                <a:gd name="T8" fmla="*/ 6 w 11"/>
                <a:gd name="T9" fmla="*/ 356 h 364"/>
                <a:gd name="T10" fmla="*/ 8 w 11"/>
                <a:gd name="T11" fmla="*/ 353 h 364"/>
                <a:gd name="T12" fmla="*/ 11 w 11"/>
                <a:gd name="T13" fmla="*/ 348 h 364"/>
                <a:gd name="T14" fmla="*/ 11 w 11"/>
                <a:gd name="T15" fmla="*/ 0 h 3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98">
              <a:extLst>
                <a:ext uri="{FF2B5EF4-FFF2-40B4-BE49-F238E27FC236}">
                  <a16:creationId xmlns:a16="http://schemas.microsoft.com/office/drawing/2014/main" id="{06B4C402-0E0A-BD4C-A7D1-353273DA4B10}"/>
                </a:ext>
              </a:extLst>
            </p:cNvPr>
            <p:cNvSpPr>
              <a:spLocks/>
            </p:cNvSpPr>
            <p:nvPr/>
          </p:nvSpPr>
          <p:spPr bwMode="auto">
            <a:xfrm>
              <a:off x="3597" y="2869"/>
              <a:ext cx="1" cy="1"/>
            </a:xfrm>
            <a:custGeom>
              <a:avLst/>
              <a:gdLst>
                <a:gd name="T0" fmla="*/ 4 w 4"/>
                <a:gd name="T1" fmla="*/ 2 h 2"/>
                <a:gd name="T2" fmla="*/ 4 w 4"/>
                <a:gd name="T3" fmla="*/ 0 h 2"/>
                <a:gd name="T4" fmla="*/ 3 w 4"/>
                <a:gd name="T5" fmla="*/ 1 h 2"/>
                <a:gd name="T6" fmla="*/ 3 w 4"/>
                <a:gd name="T7" fmla="*/ 1 h 2"/>
                <a:gd name="T8" fmla="*/ 1 w 4"/>
                <a:gd name="T9" fmla="*/ 2 h 2"/>
                <a:gd name="T10" fmla="*/ 0 w 4"/>
                <a:gd name="T11" fmla="*/ 2 h 2"/>
                <a:gd name="T12" fmla="*/ 4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99">
              <a:extLst>
                <a:ext uri="{FF2B5EF4-FFF2-40B4-BE49-F238E27FC236}">
                  <a16:creationId xmlns:a16="http://schemas.microsoft.com/office/drawing/2014/main" id="{71CD453E-92F8-224A-95FD-423C9AC08B82}"/>
                </a:ext>
              </a:extLst>
            </p:cNvPr>
            <p:cNvSpPr>
              <a:spLocks/>
            </p:cNvSpPr>
            <p:nvPr/>
          </p:nvSpPr>
          <p:spPr bwMode="auto">
            <a:xfrm>
              <a:off x="3607" y="2858"/>
              <a:ext cx="6" cy="12"/>
            </a:xfrm>
            <a:custGeom>
              <a:avLst/>
              <a:gdLst>
                <a:gd name="T0" fmla="*/ 0 w 13"/>
                <a:gd name="T1" fmla="*/ 30 h 30"/>
                <a:gd name="T2" fmla="*/ 13 w 13"/>
                <a:gd name="T3" fmla="*/ 30 h 30"/>
                <a:gd name="T4" fmla="*/ 13 w 13"/>
                <a:gd name="T5" fmla="*/ 0 h 30"/>
                <a:gd name="T6" fmla="*/ 9 w 13"/>
                <a:gd name="T7" fmla="*/ 2 h 30"/>
                <a:gd name="T8" fmla="*/ 6 w 13"/>
                <a:gd name="T9" fmla="*/ 4 h 30"/>
                <a:gd name="T10" fmla="*/ 3 w 13"/>
                <a:gd name="T11" fmla="*/ 7 h 30"/>
                <a:gd name="T12" fmla="*/ 0 w 13"/>
                <a:gd name="T13" fmla="*/ 9 h 30"/>
                <a:gd name="T14" fmla="*/ 0 w 1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300">
              <a:extLst>
                <a:ext uri="{FF2B5EF4-FFF2-40B4-BE49-F238E27FC236}">
                  <a16:creationId xmlns:a16="http://schemas.microsoft.com/office/drawing/2014/main" id="{34521851-4809-FA43-90CB-1ADE1C68E538}"/>
                </a:ext>
              </a:extLst>
            </p:cNvPr>
            <p:cNvSpPr>
              <a:spLocks/>
            </p:cNvSpPr>
            <p:nvPr/>
          </p:nvSpPr>
          <p:spPr bwMode="auto">
            <a:xfrm>
              <a:off x="3623" y="2845"/>
              <a:ext cx="5" cy="25"/>
            </a:xfrm>
            <a:custGeom>
              <a:avLst/>
              <a:gdLst>
                <a:gd name="T0" fmla="*/ 0 w 13"/>
                <a:gd name="T1" fmla="*/ 59 h 59"/>
                <a:gd name="T2" fmla="*/ 13 w 13"/>
                <a:gd name="T3" fmla="*/ 59 h 59"/>
                <a:gd name="T4" fmla="*/ 13 w 13"/>
                <a:gd name="T5" fmla="*/ 0 h 59"/>
                <a:gd name="T6" fmla="*/ 9 w 13"/>
                <a:gd name="T7" fmla="*/ 2 h 59"/>
                <a:gd name="T8" fmla="*/ 6 w 13"/>
                <a:gd name="T9" fmla="*/ 4 h 59"/>
                <a:gd name="T10" fmla="*/ 3 w 13"/>
                <a:gd name="T11" fmla="*/ 8 h 59"/>
                <a:gd name="T12" fmla="*/ 0 w 13"/>
                <a:gd name="T13" fmla="*/ 10 h 59"/>
                <a:gd name="T14" fmla="*/ 0 w 13"/>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301">
              <a:extLst>
                <a:ext uri="{FF2B5EF4-FFF2-40B4-BE49-F238E27FC236}">
                  <a16:creationId xmlns:a16="http://schemas.microsoft.com/office/drawing/2014/main" id="{B9FE5E54-1E61-3E4A-A1B7-AC2B3026A5A7}"/>
                </a:ext>
              </a:extLst>
            </p:cNvPr>
            <p:cNvSpPr>
              <a:spLocks/>
            </p:cNvSpPr>
            <p:nvPr/>
          </p:nvSpPr>
          <p:spPr bwMode="auto">
            <a:xfrm>
              <a:off x="3653" y="2814"/>
              <a:ext cx="5" cy="56"/>
            </a:xfrm>
            <a:custGeom>
              <a:avLst/>
              <a:gdLst>
                <a:gd name="T0" fmla="*/ 0 w 12"/>
                <a:gd name="T1" fmla="*/ 135 h 135"/>
                <a:gd name="T2" fmla="*/ 12 w 12"/>
                <a:gd name="T3" fmla="*/ 135 h 135"/>
                <a:gd name="T4" fmla="*/ 12 w 12"/>
                <a:gd name="T5" fmla="*/ 0 h 135"/>
                <a:gd name="T6" fmla="*/ 9 w 12"/>
                <a:gd name="T7" fmla="*/ 4 h 135"/>
                <a:gd name="T8" fmla="*/ 5 w 12"/>
                <a:gd name="T9" fmla="*/ 6 h 135"/>
                <a:gd name="T10" fmla="*/ 2 w 12"/>
                <a:gd name="T11" fmla="*/ 9 h 135"/>
                <a:gd name="T12" fmla="*/ 0 w 12"/>
                <a:gd name="T13" fmla="*/ 13 h 135"/>
                <a:gd name="T14" fmla="*/ 0 w 12"/>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302">
              <a:extLst>
                <a:ext uri="{FF2B5EF4-FFF2-40B4-BE49-F238E27FC236}">
                  <a16:creationId xmlns:a16="http://schemas.microsoft.com/office/drawing/2014/main" id="{9FEA4F25-F330-4543-A668-603B34C67693}"/>
                </a:ext>
              </a:extLst>
            </p:cNvPr>
            <p:cNvSpPr>
              <a:spLocks/>
            </p:cNvSpPr>
            <p:nvPr/>
          </p:nvSpPr>
          <p:spPr bwMode="auto">
            <a:xfrm>
              <a:off x="3668" y="2797"/>
              <a:ext cx="5" cy="73"/>
            </a:xfrm>
            <a:custGeom>
              <a:avLst/>
              <a:gdLst>
                <a:gd name="T0" fmla="*/ 0 w 12"/>
                <a:gd name="T1" fmla="*/ 176 h 176"/>
                <a:gd name="T2" fmla="*/ 12 w 12"/>
                <a:gd name="T3" fmla="*/ 176 h 176"/>
                <a:gd name="T4" fmla="*/ 12 w 12"/>
                <a:gd name="T5" fmla="*/ 0 h 176"/>
                <a:gd name="T6" fmla="*/ 9 w 12"/>
                <a:gd name="T7" fmla="*/ 3 h 176"/>
                <a:gd name="T8" fmla="*/ 6 w 12"/>
                <a:gd name="T9" fmla="*/ 6 h 176"/>
                <a:gd name="T10" fmla="*/ 2 w 12"/>
                <a:gd name="T11" fmla="*/ 10 h 176"/>
                <a:gd name="T12" fmla="*/ 0 w 12"/>
                <a:gd name="T13" fmla="*/ 13 h 176"/>
                <a:gd name="T14" fmla="*/ 0 w 1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303">
              <a:extLst>
                <a:ext uri="{FF2B5EF4-FFF2-40B4-BE49-F238E27FC236}">
                  <a16:creationId xmlns:a16="http://schemas.microsoft.com/office/drawing/2014/main" id="{E09CAF83-36CD-1748-8C6C-0B45C1E454FC}"/>
                </a:ext>
              </a:extLst>
            </p:cNvPr>
            <p:cNvSpPr>
              <a:spLocks/>
            </p:cNvSpPr>
            <p:nvPr/>
          </p:nvSpPr>
          <p:spPr bwMode="auto">
            <a:xfrm>
              <a:off x="3683" y="2776"/>
              <a:ext cx="4" cy="94"/>
            </a:xfrm>
            <a:custGeom>
              <a:avLst/>
              <a:gdLst>
                <a:gd name="T0" fmla="*/ 0 w 12"/>
                <a:gd name="T1" fmla="*/ 226 h 226"/>
                <a:gd name="T2" fmla="*/ 12 w 12"/>
                <a:gd name="T3" fmla="*/ 226 h 226"/>
                <a:gd name="T4" fmla="*/ 12 w 12"/>
                <a:gd name="T5" fmla="*/ 0 h 226"/>
                <a:gd name="T6" fmla="*/ 10 w 12"/>
                <a:gd name="T7" fmla="*/ 5 h 226"/>
                <a:gd name="T8" fmla="*/ 7 w 12"/>
                <a:gd name="T9" fmla="*/ 9 h 226"/>
                <a:gd name="T10" fmla="*/ 3 w 12"/>
                <a:gd name="T11" fmla="*/ 14 h 226"/>
                <a:gd name="T12" fmla="*/ 0 w 12"/>
                <a:gd name="T13" fmla="*/ 18 h 226"/>
                <a:gd name="T14" fmla="*/ 0 w 1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304">
              <a:extLst>
                <a:ext uri="{FF2B5EF4-FFF2-40B4-BE49-F238E27FC236}">
                  <a16:creationId xmlns:a16="http://schemas.microsoft.com/office/drawing/2014/main" id="{EA6672D6-08A1-254E-ADEB-8D2251B917DA}"/>
                </a:ext>
              </a:extLst>
            </p:cNvPr>
            <p:cNvSpPr>
              <a:spLocks/>
            </p:cNvSpPr>
            <p:nvPr/>
          </p:nvSpPr>
          <p:spPr bwMode="auto">
            <a:xfrm>
              <a:off x="3698" y="2749"/>
              <a:ext cx="4" cy="121"/>
            </a:xfrm>
            <a:custGeom>
              <a:avLst/>
              <a:gdLst>
                <a:gd name="T0" fmla="*/ 0 w 12"/>
                <a:gd name="T1" fmla="*/ 291 h 291"/>
                <a:gd name="T2" fmla="*/ 12 w 12"/>
                <a:gd name="T3" fmla="*/ 291 h 291"/>
                <a:gd name="T4" fmla="*/ 12 w 12"/>
                <a:gd name="T5" fmla="*/ 0 h 291"/>
                <a:gd name="T6" fmla="*/ 9 w 12"/>
                <a:gd name="T7" fmla="*/ 7 h 291"/>
                <a:gd name="T8" fmla="*/ 7 w 12"/>
                <a:gd name="T9" fmla="*/ 12 h 291"/>
                <a:gd name="T10" fmla="*/ 3 w 12"/>
                <a:gd name="T11" fmla="*/ 18 h 291"/>
                <a:gd name="T12" fmla="*/ 0 w 12"/>
                <a:gd name="T13" fmla="*/ 25 h 291"/>
                <a:gd name="T14" fmla="*/ 0 w 12"/>
                <a:gd name="T15" fmla="*/ 291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305">
              <a:extLst>
                <a:ext uri="{FF2B5EF4-FFF2-40B4-BE49-F238E27FC236}">
                  <a16:creationId xmlns:a16="http://schemas.microsoft.com/office/drawing/2014/main" id="{B3BF1875-0B71-4844-961B-330D027A9313}"/>
                </a:ext>
              </a:extLst>
            </p:cNvPr>
            <p:cNvSpPr>
              <a:spLocks/>
            </p:cNvSpPr>
            <p:nvPr/>
          </p:nvSpPr>
          <p:spPr bwMode="auto">
            <a:xfrm>
              <a:off x="3712" y="2706"/>
              <a:ext cx="6" cy="164"/>
            </a:xfrm>
            <a:custGeom>
              <a:avLst/>
              <a:gdLst>
                <a:gd name="T0" fmla="*/ 0 w 13"/>
                <a:gd name="T1" fmla="*/ 392 h 392"/>
                <a:gd name="T2" fmla="*/ 13 w 13"/>
                <a:gd name="T3" fmla="*/ 392 h 392"/>
                <a:gd name="T4" fmla="*/ 13 w 13"/>
                <a:gd name="T5" fmla="*/ 0 h 392"/>
                <a:gd name="T6" fmla="*/ 10 w 13"/>
                <a:gd name="T7" fmla="*/ 11 h 392"/>
                <a:gd name="T8" fmla="*/ 7 w 13"/>
                <a:gd name="T9" fmla="*/ 21 h 392"/>
                <a:gd name="T10" fmla="*/ 4 w 13"/>
                <a:gd name="T11" fmla="*/ 31 h 392"/>
                <a:gd name="T12" fmla="*/ 0 w 13"/>
                <a:gd name="T13" fmla="*/ 40 h 392"/>
                <a:gd name="T14" fmla="*/ 0 w 13"/>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306">
              <a:extLst>
                <a:ext uri="{FF2B5EF4-FFF2-40B4-BE49-F238E27FC236}">
                  <a16:creationId xmlns:a16="http://schemas.microsoft.com/office/drawing/2014/main" id="{05934B12-9FEB-F548-B4F8-7911ED571D07}"/>
                </a:ext>
              </a:extLst>
            </p:cNvPr>
            <p:cNvSpPr>
              <a:spLocks/>
            </p:cNvSpPr>
            <p:nvPr/>
          </p:nvSpPr>
          <p:spPr bwMode="auto">
            <a:xfrm>
              <a:off x="3596" y="2696"/>
              <a:ext cx="89" cy="14"/>
            </a:xfrm>
            <a:custGeom>
              <a:avLst/>
              <a:gdLst>
                <a:gd name="T0" fmla="*/ 215 w 215"/>
                <a:gd name="T1" fmla="*/ 0 h 32"/>
                <a:gd name="T2" fmla="*/ 4 w 215"/>
                <a:gd name="T3" fmla="*/ 0 h 32"/>
                <a:gd name="T4" fmla="*/ 3 w 215"/>
                <a:gd name="T5" fmla="*/ 8 h 32"/>
                <a:gd name="T6" fmla="*/ 2 w 215"/>
                <a:gd name="T7" fmla="*/ 16 h 32"/>
                <a:gd name="T8" fmla="*/ 1 w 215"/>
                <a:gd name="T9" fmla="*/ 24 h 32"/>
                <a:gd name="T10" fmla="*/ 0 w 215"/>
                <a:gd name="T11" fmla="*/ 32 h 32"/>
                <a:gd name="T12" fmla="*/ 215 w 215"/>
                <a:gd name="T13" fmla="*/ 32 h 32"/>
                <a:gd name="T14" fmla="*/ 215 w 215"/>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307">
              <a:extLst>
                <a:ext uri="{FF2B5EF4-FFF2-40B4-BE49-F238E27FC236}">
                  <a16:creationId xmlns:a16="http://schemas.microsoft.com/office/drawing/2014/main" id="{8EB10F35-638A-8C45-AB0F-0AE427047030}"/>
                </a:ext>
              </a:extLst>
            </p:cNvPr>
            <p:cNvSpPr>
              <a:spLocks/>
            </p:cNvSpPr>
            <p:nvPr/>
          </p:nvSpPr>
          <p:spPr bwMode="auto">
            <a:xfrm>
              <a:off x="3597" y="2679"/>
              <a:ext cx="48" cy="14"/>
            </a:xfrm>
            <a:custGeom>
              <a:avLst/>
              <a:gdLst>
                <a:gd name="T0" fmla="*/ 113 w 113"/>
                <a:gd name="T1" fmla="*/ 0 h 31"/>
                <a:gd name="T2" fmla="*/ 2 w 113"/>
                <a:gd name="T3" fmla="*/ 0 h 31"/>
                <a:gd name="T4" fmla="*/ 2 w 113"/>
                <a:gd name="T5" fmla="*/ 8 h 31"/>
                <a:gd name="T6" fmla="*/ 1 w 113"/>
                <a:gd name="T7" fmla="*/ 16 h 31"/>
                <a:gd name="T8" fmla="*/ 1 w 113"/>
                <a:gd name="T9" fmla="*/ 23 h 31"/>
                <a:gd name="T10" fmla="*/ 0 w 113"/>
                <a:gd name="T11" fmla="*/ 31 h 31"/>
                <a:gd name="T12" fmla="*/ 113 w 113"/>
                <a:gd name="T13" fmla="*/ 31 h 31"/>
                <a:gd name="T14" fmla="*/ 113 w 113"/>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308">
              <a:extLst>
                <a:ext uri="{FF2B5EF4-FFF2-40B4-BE49-F238E27FC236}">
                  <a16:creationId xmlns:a16="http://schemas.microsoft.com/office/drawing/2014/main" id="{ADEBA6D9-3665-4A47-A440-360C1F817D57}"/>
                </a:ext>
              </a:extLst>
            </p:cNvPr>
            <p:cNvSpPr>
              <a:spLocks/>
            </p:cNvSpPr>
            <p:nvPr/>
          </p:nvSpPr>
          <p:spPr bwMode="auto">
            <a:xfrm>
              <a:off x="3554" y="2679"/>
              <a:ext cx="44" cy="14"/>
            </a:xfrm>
            <a:custGeom>
              <a:avLst/>
              <a:gdLst>
                <a:gd name="T0" fmla="*/ 0 w 108"/>
                <a:gd name="T1" fmla="*/ 0 h 31"/>
                <a:gd name="T2" fmla="*/ 0 w 108"/>
                <a:gd name="T3" fmla="*/ 31 h 31"/>
                <a:gd name="T4" fmla="*/ 106 w 108"/>
                <a:gd name="T5" fmla="*/ 31 h 31"/>
                <a:gd name="T6" fmla="*/ 107 w 108"/>
                <a:gd name="T7" fmla="*/ 23 h 31"/>
                <a:gd name="T8" fmla="*/ 107 w 108"/>
                <a:gd name="T9" fmla="*/ 16 h 31"/>
                <a:gd name="T10" fmla="*/ 108 w 108"/>
                <a:gd name="T11" fmla="*/ 8 h 31"/>
                <a:gd name="T12" fmla="*/ 108 w 108"/>
                <a:gd name="T13" fmla="*/ 0 h 31"/>
                <a:gd name="T14" fmla="*/ 0 w 10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309">
              <a:extLst>
                <a:ext uri="{FF2B5EF4-FFF2-40B4-BE49-F238E27FC236}">
                  <a16:creationId xmlns:a16="http://schemas.microsoft.com/office/drawing/2014/main" id="{616B54D1-FEFC-9046-935C-71C83045F258}"/>
                </a:ext>
              </a:extLst>
            </p:cNvPr>
            <p:cNvSpPr>
              <a:spLocks/>
            </p:cNvSpPr>
            <p:nvPr/>
          </p:nvSpPr>
          <p:spPr bwMode="auto">
            <a:xfrm>
              <a:off x="3554" y="2696"/>
              <a:ext cx="43" cy="14"/>
            </a:xfrm>
            <a:custGeom>
              <a:avLst/>
              <a:gdLst>
                <a:gd name="T0" fmla="*/ 0 w 104"/>
                <a:gd name="T1" fmla="*/ 0 h 32"/>
                <a:gd name="T2" fmla="*/ 0 w 104"/>
                <a:gd name="T3" fmla="*/ 32 h 32"/>
                <a:gd name="T4" fmla="*/ 100 w 104"/>
                <a:gd name="T5" fmla="*/ 32 h 32"/>
                <a:gd name="T6" fmla="*/ 101 w 104"/>
                <a:gd name="T7" fmla="*/ 24 h 32"/>
                <a:gd name="T8" fmla="*/ 102 w 104"/>
                <a:gd name="T9" fmla="*/ 16 h 32"/>
                <a:gd name="T10" fmla="*/ 103 w 104"/>
                <a:gd name="T11" fmla="*/ 8 h 32"/>
                <a:gd name="T12" fmla="*/ 104 w 104"/>
                <a:gd name="T13" fmla="*/ 0 h 32"/>
                <a:gd name="T14" fmla="*/ 0 w 10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310">
              <a:extLst>
                <a:ext uri="{FF2B5EF4-FFF2-40B4-BE49-F238E27FC236}">
                  <a16:creationId xmlns:a16="http://schemas.microsoft.com/office/drawing/2014/main" id="{CE32174D-8E7F-6A4A-847A-109348A4B284}"/>
                </a:ext>
              </a:extLst>
            </p:cNvPr>
            <p:cNvSpPr>
              <a:spLocks/>
            </p:cNvSpPr>
            <p:nvPr/>
          </p:nvSpPr>
          <p:spPr bwMode="auto">
            <a:xfrm>
              <a:off x="3588" y="2727"/>
              <a:ext cx="124" cy="14"/>
            </a:xfrm>
            <a:custGeom>
              <a:avLst/>
              <a:gdLst>
                <a:gd name="T0" fmla="*/ 0 w 297"/>
                <a:gd name="T1" fmla="*/ 32 h 32"/>
                <a:gd name="T2" fmla="*/ 286 w 297"/>
                <a:gd name="T3" fmla="*/ 32 h 32"/>
                <a:gd name="T4" fmla="*/ 289 w 297"/>
                <a:gd name="T5" fmla="*/ 24 h 32"/>
                <a:gd name="T6" fmla="*/ 292 w 297"/>
                <a:gd name="T7" fmla="*/ 16 h 32"/>
                <a:gd name="T8" fmla="*/ 294 w 297"/>
                <a:gd name="T9" fmla="*/ 8 h 32"/>
                <a:gd name="T10" fmla="*/ 297 w 297"/>
                <a:gd name="T11" fmla="*/ 0 h 32"/>
                <a:gd name="T12" fmla="*/ 10 w 297"/>
                <a:gd name="T13" fmla="*/ 0 h 32"/>
                <a:gd name="T14" fmla="*/ 8 w 297"/>
                <a:gd name="T15" fmla="*/ 8 h 32"/>
                <a:gd name="T16" fmla="*/ 5 w 297"/>
                <a:gd name="T17" fmla="*/ 16 h 32"/>
                <a:gd name="T18" fmla="*/ 3 w 297"/>
                <a:gd name="T19" fmla="*/ 24 h 32"/>
                <a:gd name="T20" fmla="*/ 0 w 29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311">
              <a:extLst>
                <a:ext uri="{FF2B5EF4-FFF2-40B4-BE49-F238E27FC236}">
                  <a16:creationId xmlns:a16="http://schemas.microsoft.com/office/drawing/2014/main" id="{5A835E35-228A-2140-94E8-024986C166B1}"/>
                </a:ext>
              </a:extLst>
            </p:cNvPr>
            <p:cNvSpPr>
              <a:spLocks/>
            </p:cNvSpPr>
            <p:nvPr/>
          </p:nvSpPr>
          <p:spPr bwMode="auto">
            <a:xfrm>
              <a:off x="3554" y="2727"/>
              <a:ext cx="38" cy="14"/>
            </a:xfrm>
            <a:custGeom>
              <a:avLst/>
              <a:gdLst>
                <a:gd name="T0" fmla="*/ 0 w 92"/>
                <a:gd name="T1" fmla="*/ 0 h 32"/>
                <a:gd name="T2" fmla="*/ 0 w 92"/>
                <a:gd name="T3" fmla="*/ 32 h 32"/>
                <a:gd name="T4" fmla="*/ 82 w 92"/>
                <a:gd name="T5" fmla="*/ 32 h 32"/>
                <a:gd name="T6" fmla="*/ 85 w 92"/>
                <a:gd name="T7" fmla="*/ 24 h 32"/>
                <a:gd name="T8" fmla="*/ 87 w 92"/>
                <a:gd name="T9" fmla="*/ 16 h 32"/>
                <a:gd name="T10" fmla="*/ 90 w 92"/>
                <a:gd name="T11" fmla="*/ 8 h 32"/>
                <a:gd name="T12" fmla="*/ 92 w 92"/>
                <a:gd name="T13" fmla="*/ 0 h 32"/>
                <a:gd name="T14" fmla="*/ 0 w 9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312">
              <a:extLst>
                <a:ext uri="{FF2B5EF4-FFF2-40B4-BE49-F238E27FC236}">
                  <a16:creationId xmlns:a16="http://schemas.microsoft.com/office/drawing/2014/main" id="{28115B5D-EE19-A74A-A042-39A0CB010A07}"/>
                </a:ext>
              </a:extLst>
            </p:cNvPr>
            <p:cNvSpPr>
              <a:spLocks/>
            </p:cNvSpPr>
            <p:nvPr/>
          </p:nvSpPr>
          <p:spPr bwMode="auto">
            <a:xfrm>
              <a:off x="3582" y="2744"/>
              <a:ext cx="124" cy="13"/>
            </a:xfrm>
            <a:custGeom>
              <a:avLst/>
              <a:gdLst>
                <a:gd name="T0" fmla="*/ 0 w 295"/>
                <a:gd name="T1" fmla="*/ 31 h 31"/>
                <a:gd name="T2" fmla="*/ 281 w 295"/>
                <a:gd name="T3" fmla="*/ 31 h 31"/>
                <a:gd name="T4" fmla="*/ 285 w 295"/>
                <a:gd name="T5" fmla="*/ 23 h 31"/>
                <a:gd name="T6" fmla="*/ 288 w 295"/>
                <a:gd name="T7" fmla="*/ 16 h 31"/>
                <a:gd name="T8" fmla="*/ 291 w 295"/>
                <a:gd name="T9" fmla="*/ 8 h 31"/>
                <a:gd name="T10" fmla="*/ 295 w 295"/>
                <a:gd name="T11" fmla="*/ 0 h 31"/>
                <a:gd name="T12" fmla="*/ 11 w 295"/>
                <a:gd name="T13" fmla="*/ 0 h 31"/>
                <a:gd name="T14" fmla="*/ 9 w 295"/>
                <a:gd name="T15" fmla="*/ 8 h 31"/>
                <a:gd name="T16" fmla="*/ 6 w 295"/>
                <a:gd name="T17" fmla="*/ 16 h 31"/>
                <a:gd name="T18" fmla="*/ 4 w 295"/>
                <a:gd name="T19" fmla="*/ 23 h 31"/>
                <a:gd name="T20" fmla="*/ 0 w 29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313">
              <a:extLst>
                <a:ext uri="{FF2B5EF4-FFF2-40B4-BE49-F238E27FC236}">
                  <a16:creationId xmlns:a16="http://schemas.microsoft.com/office/drawing/2014/main" id="{DCA3BE44-C61C-294B-9ACB-E83170618EAE}"/>
                </a:ext>
              </a:extLst>
            </p:cNvPr>
            <p:cNvSpPr>
              <a:spLocks/>
            </p:cNvSpPr>
            <p:nvPr/>
          </p:nvSpPr>
          <p:spPr bwMode="auto">
            <a:xfrm>
              <a:off x="3554" y="2744"/>
              <a:ext cx="33" cy="13"/>
            </a:xfrm>
            <a:custGeom>
              <a:avLst/>
              <a:gdLst>
                <a:gd name="T0" fmla="*/ 0 w 80"/>
                <a:gd name="T1" fmla="*/ 0 h 31"/>
                <a:gd name="T2" fmla="*/ 0 w 80"/>
                <a:gd name="T3" fmla="*/ 31 h 31"/>
                <a:gd name="T4" fmla="*/ 69 w 80"/>
                <a:gd name="T5" fmla="*/ 31 h 31"/>
                <a:gd name="T6" fmla="*/ 73 w 80"/>
                <a:gd name="T7" fmla="*/ 23 h 31"/>
                <a:gd name="T8" fmla="*/ 75 w 80"/>
                <a:gd name="T9" fmla="*/ 16 h 31"/>
                <a:gd name="T10" fmla="*/ 78 w 80"/>
                <a:gd name="T11" fmla="*/ 8 h 31"/>
                <a:gd name="T12" fmla="*/ 80 w 80"/>
                <a:gd name="T13" fmla="*/ 0 h 31"/>
                <a:gd name="T14" fmla="*/ 0 w 8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314">
              <a:extLst>
                <a:ext uri="{FF2B5EF4-FFF2-40B4-BE49-F238E27FC236}">
                  <a16:creationId xmlns:a16="http://schemas.microsoft.com/office/drawing/2014/main" id="{FAC25F80-E88D-714C-AF8A-046174D082E7}"/>
                </a:ext>
              </a:extLst>
            </p:cNvPr>
            <p:cNvSpPr>
              <a:spLocks/>
            </p:cNvSpPr>
            <p:nvPr/>
          </p:nvSpPr>
          <p:spPr bwMode="auto">
            <a:xfrm>
              <a:off x="3568" y="2776"/>
              <a:ext cx="45" cy="12"/>
            </a:xfrm>
            <a:custGeom>
              <a:avLst/>
              <a:gdLst>
                <a:gd name="T0" fmla="*/ 109 w 109"/>
                <a:gd name="T1" fmla="*/ 0 h 32"/>
                <a:gd name="T2" fmla="*/ 16 w 109"/>
                <a:gd name="T3" fmla="*/ 0 h 32"/>
                <a:gd name="T4" fmla="*/ 12 w 109"/>
                <a:gd name="T5" fmla="*/ 8 h 32"/>
                <a:gd name="T6" fmla="*/ 9 w 109"/>
                <a:gd name="T7" fmla="*/ 16 h 32"/>
                <a:gd name="T8" fmla="*/ 5 w 109"/>
                <a:gd name="T9" fmla="*/ 24 h 32"/>
                <a:gd name="T10" fmla="*/ 0 w 109"/>
                <a:gd name="T11" fmla="*/ 32 h 32"/>
                <a:gd name="T12" fmla="*/ 109 w 109"/>
                <a:gd name="T13" fmla="*/ 32 h 32"/>
                <a:gd name="T14" fmla="*/ 109 w 10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315">
              <a:extLst>
                <a:ext uri="{FF2B5EF4-FFF2-40B4-BE49-F238E27FC236}">
                  <a16:creationId xmlns:a16="http://schemas.microsoft.com/office/drawing/2014/main" id="{1A15AA57-D5BE-F24A-9C5D-C8CB839729B5}"/>
                </a:ext>
              </a:extLst>
            </p:cNvPr>
            <p:cNvSpPr>
              <a:spLocks/>
            </p:cNvSpPr>
            <p:nvPr/>
          </p:nvSpPr>
          <p:spPr bwMode="auto">
            <a:xfrm>
              <a:off x="3554" y="2776"/>
              <a:ext cx="21" cy="12"/>
            </a:xfrm>
            <a:custGeom>
              <a:avLst/>
              <a:gdLst>
                <a:gd name="T0" fmla="*/ 0 w 50"/>
                <a:gd name="T1" fmla="*/ 0 h 32"/>
                <a:gd name="T2" fmla="*/ 0 w 50"/>
                <a:gd name="T3" fmla="*/ 32 h 32"/>
                <a:gd name="T4" fmla="*/ 34 w 50"/>
                <a:gd name="T5" fmla="*/ 32 h 32"/>
                <a:gd name="T6" fmla="*/ 39 w 50"/>
                <a:gd name="T7" fmla="*/ 24 h 32"/>
                <a:gd name="T8" fmla="*/ 43 w 50"/>
                <a:gd name="T9" fmla="*/ 16 h 32"/>
                <a:gd name="T10" fmla="*/ 46 w 50"/>
                <a:gd name="T11" fmla="*/ 8 h 32"/>
                <a:gd name="T12" fmla="*/ 50 w 50"/>
                <a:gd name="T13" fmla="*/ 0 h 32"/>
                <a:gd name="T14" fmla="*/ 0 w 5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316">
              <a:extLst>
                <a:ext uri="{FF2B5EF4-FFF2-40B4-BE49-F238E27FC236}">
                  <a16:creationId xmlns:a16="http://schemas.microsoft.com/office/drawing/2014/main" id="{08FFA52F-69CB-D44D-87A9-CFFC76880CDF}"/>
                </a:ext>
              </a:extLst>
            </p:cNvPr>
            <p:cNvSpPr>
              <a:spLocks/>
            </p:cNvSpPr>
            <p:nvPr/>
          </p:nvSpPr>
          <p:spPr bwMode="auto">
            <a:xfrm>
              <a:off x="3559" y="2792"/>
              <a:ext cx="120" cy="12"/>
            </a:xfrm>
            <a:custGeom>
              <a:avLst/>
              <a:gdLst>
                <a:gd name="T0" fmla="*/ 0 w 287"/>
                <a:gd name="T1" fmla="*/ 32 h 32"/>
                <a:gd name="T2" fmla="*/ 263 w 287"/>
                <a:gd name="T3" fmla="*/ 32 h 32"/>
                <a:gd name="T4" fmla="*/ 270 w 287"/>
                <a:gd name="T5" fmla="*/ 24 h 32"/>
                <a:gd name="T6" fmla="*/ 275 w 287"/>
                <a:gd name="T7" fmla="*/ 16 h 32"/>
                <a:gd name="T8" fmla="*/ 281 w 287"/>
                <a:gd name="T9" fmla="*/ 8 h 32"/>
                <a:gd name="T10" fmla="*/ 287 w 287"/>
                <a:gd name="T11" fmla="*/ 0 h 32"/>
                <a:gd name="T12" fmla="*/ 17 w 287"/>
                <a:gd name="T13" fmla="*/ 0 h 32"/>
                <a:gd name="T14" fmla="*/ 13 w 287"/>
                <a:gd name="T15" fmla="*/ 8 h 32"/>
                <a:gd name="T16" fmla="*/ 9 w 287"/>
                <a:gd name="T17" fmla="*/ 16 h 32"/>
                <a:gd name="T18" fmla="*/ 4 w 287"/>
                <a:gd name="T19" fmla="*/ 24 h 32"/>
                <a:gd name="T20" fmla="*/ 0 w 287"/>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317">
              <a:extLst>
                <a:ext uri="{FF2B5EF4-FFF2-40B4-BE49-F238E27FC236}">
                  <a16:creationId xmlns:a16="http://schemas.microsoft.com/office/drawing/2014/main" id="{4E79B87B-98A5-B548-8D4F-058E96ED244F}"/>
                </a:ext>
              </a:extLst>
            </p:cNvPr>
            <p:cNvSpPr>
              <a:spLocks/>
            </p:cNvSpPr>
            <p:nvPr/>
          </p:nvSpPr>
          <p:spPr bwMode="auto">
            <a:xfrm>
              <a:off x="3554" y="2792"/>
              <a:ext cx="12" cy="12"/>
            </a:xfrm>
            <a:custGeom>
              <a:avLst/>
              <a:gdLst>
                <a:gd name="T0" fmla="*/ 0 w 30"/>
                <a:gd name="T1" fmla="*/ 0 h 32"/>
                <a:gd name="T2" fmla="*/ 0 w 30"/>
                <a:gd name="T3" fmla="*/ 32 h 32"/>
                <a:gd name="T4" fmla="*/ 13 w 30"/>
                <a:gd name="T5" fmla="*/ 32 h 32"/>
                <a:gd name="T6" fmla="*/ 17 w 30"/>
                <a:gd name="T7" fmla="*/ 24 h 32"/>
                <a:gd name="T8" fmla="*/ 22 w 30"/>
                <a:gd name="T9" fmla="*/ 16 h 32"/>
                <a:gd name="T10" fmla="*/ 26 w 30"/>
                <a:gd name="T11" fmla="*/ 8 h 32"/>
                <a:gd name="T12" fmla="*/ 30 w 30"/>
                <a:gd name="T13" fmla="*/ 0 h 32"/>
                <a:gd name="T14" fmla="*/ 0 w 30"/>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318">
              <a:extLst>
                <a:ext uri="{FF2B5EF4-FFF2-40B4-BE49-F238E27FC236}">
                  <a16:creationId xmlns:a16="http://schemas.microsoft.com/office/drawing/2014/main" id="{80A391F2-BE4C-6543-A02E-8A717915AAFC}"/>
                </a:ext>
              </a:extLst>
            </p:cNvPr>
            <p:cNvSpPr>
              <a:spLocks/>
            </p:cNvSpPr>
            <p:nvPr/>
          </p:nvSpPr>
          <p:spPr bwMode="auto">
            <a:xfrm>
              <a:off x="3554" y="2823"/>
              <a:ext cx="99" cy="13"/>
            </a:xfrm>
            <a:custGeom>
              <a:avLst/>
              <a:gdLst>
                <a:gd name="T0" fmla="*/ 0 w 237"/>
                <a:gd name="T1" fmla="*/ 30 h 30"/>
                <a:gd name="T2" fmla="*/ 204 w 237"/>
                <a:gd name="T3" fmla="*/ 30 h 30"/>
                <a:gd name="T4" fmla="*/ 208 w 237"/>
                <a:gd name="T5" fmla="*/ 27 h 30"/>
                <a:gd name="T6" fmla="*/ 213 w 237"/>
                <a:gd name="T7" fmla="*/ 22 h 30"/>
                <a:gd name="T8" fmla="*/ 217 w 237"/>
                <a:gd name="T9" fmla="*/ 19 h 30"/>
                <a:gd name="T10" fmla="*/ 221 w 237"/>
                <a:gd name="T11" fmla="*/ 14 h 30"/>
                <a:gd name="T12" fmla="*/ 225 w 237"/>
                <a:gd name="T13" fmla="*/ 11 h 30"/>
                <a:gd name="T14" fmla="*/ 229 w 237"/>
                <a:gd name="T15" fmla="*/ 8 h 30"/>
                <a:gd name="T16" fmla="*/ 233 w 237"/>
                <a:gd name="T17" fmla="*/ 3 h 30"/>
                <a:gd name="T18" fmla="*/ 237 w 237"/>
                <a:gd name="T19" fmla="*/ 0 h 30"/>
                <a:gd name="T20" fmla="*/ 0 w 237"/>
                <a:gd name="T21" fmla="*/ 0 h 30"/>
                <a:gd name="T22" fmla="*/ 0 w 237"/>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319">
              <a:extLst>
                <a:ext uri="{FF2B5EF4-FFF2-40B4-BE49-F238E27FC236}">
                  <a16:creationId xmlns:a16="http://schemas.microsoft.com/office/drawing/2014/main" id="{1D89B901-5485-C347-93EF-17E8CE73AA62}"/>
                </a:ext>
              </a:extLst>
            </p:cNvPr>
            <p:cNvSpPr>
              <a:spLocks/>
            </p:cNvSpPr>
            <p:nvPr/>
          </p:nvSpPr>
          <p:spPr bwMode="auto">
            <a:xfrm>
              <a:off x="3554" y="2838"/>
              <a:ext cx="82" cy="14"/>
            </a:xfrm>
            <a:custGeom>
              <a:avLst/>
              <a:gdLst>
                <a:gd name="T0" fmla="*/ 0 w 198"/>
                <a:gd name="T1" fmla="*/ 31 h 31"/>
                <a:gd name="T2" fmla="*/ 162 w 198"/>
                <a:gd name="T3" fmla="*/ 31 h 31"/>
                <a:gd name="T4" fmla="*/ 166 w 198"/>
                <a:gd name="T5" fmla="*/ 28 h 31"/>
                <a:gd name="T6" fmla="*/ 170 w 198"/>
                <a:gd name="T7" fmla="*/ 24 h 31"/>
                <a:gd name="T8" fmla="*/ 176 w 198"/>
                <a:gd name="T9" fmla="*/ 20 h 31"/>
                <a:gd name="T10" fmla="*/ 180 w 198"/>
                <a:gd name="T11" fmla="*/ 16 h 31"/>
                <a:gd name="T12" fmla="*/ 184 w 198"/>
                <a:gd name="T13" fmla="*/ 12 h 31"/>
                <a:gd name="T14" fmla="*/ 189 w 198"/>
                <a:gd name="T15" fmla="*/ 8 h 31"/>
                <a:gd name="T16" fmla="*/ 194 w 198"/>
                <a:gd name="T17" fmla="*/ 4 h 31"/>
                <a:gd name="T18" fmla="*/ 198 w 198"/>
                <a:gd name="T19" fmla="*/ 0 h 31"/>
                <a:gd name="T20" fmla="*/ 0 w 198"/>
                <a:gd name="T21" fmla="*/ 0 h 31"/>
                <a:gd name="T22" fmla="*/ 0 w 198"/>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320">
              <a:extLst>
                <a:ext uri="{FF2B5EF4-FFF2-40B4-BE49-F238E27FC236}">
                  <a16:creationId xmlns:a16="http://schemas.microsoft.com/office/drawing/2014/main" id="{A77F6A89-FEBF-9D41-9A83-14B88BE05F90}"/>
                </a:ext>
              </a:extLst>
            </p:cNvPr>
            <p:cNvSpPr>
              <a:spLocks/>
            </p:cNvSpPr>
            <p:nvPr/>
          </p:nvSpPr>
          <p:spPr bwMode="auto">
            <a:xfrm>
              <a:off x="3621" y="2838"/>
              <a:ext cx="129" cy="14"/>
            </a:xfrm>
            <a:custGeom>
              <a:avLst/>
              <a:gdLst>
                <a:gd name="T0" fmla="*/ 306 w 306"/>
                <a:gd name="T1" fmla="*/ 31 h 31"/>
                <a:gd name="T2" fmla="*/ 306 w 306"/>
                <a:gd name="T3" fmla="*/ 0 h 31"/>
                <a:gd name="T4" fmla="*/ 36 w 306"/>
                <a:gd name="T5" fmla="*/ 0 h 31"/>
                <a:gd name="T6" fmla="*/ 32 w 306"/>
                <a:gd name="T7" fmla="*/ 4 h 31"/>
                <a:gd name="T8" fmla="*/ 27 w 306"/>
                <a:gd name="T9" fmla="*/ 8 h 31"/>
                <a:gd name="T10" fmla="*/ 22 w 306"/>
                <a:gd name="T11" fmla="*/ 12 h 31"/>
                <a:gd name="T12" fmla="*/ 18 w 306"/>
                <a:gd name="T13" fmla="*/ 16 h 31"/>
                <a:gd name="T14" fmla="*/ 14 w 306"/>
                <a:gd name="T15" fmla="*/ 20 h 31"/>
                <a:gd name="T16" fmla="*/ 8 w 306"/>
                <a:gd name="T17" fmla="*/ 24 h 31"/>
                <a:gd name="T18" fmla="*/ 4 w 306"/>
                <a:gd name="T19" fmla="*/ 28 h 31"/>
                <a:gd name="T20" fmla="*/ 0 w 306"/>
                <a:gd name="T21" fmla="*/ 31 h 31"/>
                <a:gd name="T22" fmla="*/ 306 w 306"/>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321">
              <a:extLst>
                <a:ext uri="{FF2B5EF4-FFF2-40B4-BE49-F238E27FC236}">
                  <a16:creationId xmlns:a16="http://schemas.microsoft.com/office/drawing/2014/main" id="{F6D1D7FB-8984-C240-8CCA-7CBD8852A575}"/>
                </a:ext>
              </a:extLst>
            </p:cNvPr>
            <p:cNvSpPr>
              <a:spLocks/>
            </p:cNvSpPr>
            <p:nvPr/>
          </p:nvSpPr>
          <p:spPr bwMode="auto">
            <a:xfrm>
              <a:off x="3639" y="2823"/>
              <a:ext cx="81" cy="13"/>
            </a:xfrm>
            <a:custGeom>
              <a:avLst/>
              <a:gdLst>
                <a:gd name="T0" fmla="*/ 193 w 193"/>
                <a:gd name="T1" fmla="*/ 30 h 30"/>
                <a:gd name="T2" fmla="*/ 193 w 193"/>
                <a:gd name="T3" fmla="*/ 0 h 30"/>
                <a:gd name="T4" fmla="*/ 33 w 193"/>
                <a:gd name="T5" fmla="*/ 0 h 30"/>
                <a:gd name="T6" fmla="*/ 29 w 193"/>
                <a:gd name="T7" fmla="*/ 3 h 30"/>
                <a:gd name="T8" fmla="*/ 25 w 193"/>
                <a:gd name="T9" fmla="*/ 8 h 30"/>
                <a:gd name="T10" fmla="*/ 21 w 193"/>
                <a:gd name="T11" fmla="*/ 11 h 30"/>
                <a:gd name="T12" fmla="*/ 17 w 193"/>
                <a:gd name="T13" fmla="*/ 14 h 30"/>
                <a:gd name="T14" fmla="*/ 13 w 193"/>
                <a:gd name="T15" fmla="*/ 19 h 30"/>
                <a:gd name="T16" fmla="*/ 9 w 193"/>
                <a:gd name="T17" fmla="*/ 22 h 30"/>
                <a:gd name="T18" fmla="*/ 4 w 193"/>
                <a:gd name="T19" fmla="*/ 27 h 30"/>
                <a:gd name="T20" fmla="*/ 0 w 193"/>
                <a:gd name="T21" fmla="*/ 30 h 30"/>
                <a:gd name="T22" fmla="*/ 193 w 193"/>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322">
              <a:extLst>
                <a:ext uri="{FF2B5EF4-FFF2-40B4-BE49-F238E27FC236}">
                  <a16:creationId xmlns:a16="http://schemas.microsoft.com/office/drawing/2014/main" id="{64570C42-0FAF-5A42-B256-A65E925C29DC}"/>
                </a:ext>
              </a:extLst>
            </p:cNvPr>
            <p:cNvSpPr>
              <a:spLocks/>
            </p:cNvSpPr>
            <p:nvPr/>
          </p:nvSpPr>
          <p:spPr bwMode="auto">
            <a:xfrm>
              <a:off x="3669" y="2792"/>
              <a:ext cx="91" cy="12"/>
            </a:xfrm>
            <a:custGeom>
              <a:avLst/>
              <a:gdLst>
                <a:gd name="T0" fmla="*/ 217 w 217"/>
                <a:gd name="T1" fmla="*/ 32 h 32"/>
                <a:gd name="T2" fmla="*/ 217 w 217"/>
                <a:gd name="T3" fmla="*/ 0 h 32"/>
                <a:gd name="T4" fmla="*/ 24 w 217"/>
                <a:gd name="T5" fmla="*/ 0 h 32"/>
                <a:gd name="T6" fmla="*/ 18 w 217"/>
                <a:gd name="T7" fmla="*/ 8 h 32"/>
                <a:gd name="T8" fmla="*/ 12 w 217"/>
                <a:gd name="T9" fmla="*/ 16 h 32"/>
                <a:gd name="T10" fmla="*/ 7 w 217"/>
                <a:gd name="T11" fmla="*/ 24 h 32"/>
                <a:gd name="T12" fmla="*/ 0 w 217"/>
                <a:gd name="T13" fmla="*/ 32 h 32"/>
                <a:gd name="T14" fmla="*/ 217 w 21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323">
              <a:extLst>
                <a:ext uri="{FF2B5EF4-FFF2-40B4-BE49-F238E27FC236}">
                  <a16:creationId xmlns:a16="http://schemas.microsoft.com/office/drawing/2014/main" id="{064954CD-F447-0B47-8C63-E1114DAB8CF5}"/>
                </a:ext>
              </a:extLst>
            </p:cNvPr>
            <p:cNvSpPr>
              <a:spLocks/>
            </p:cNvSpPr>
            <p:nvPr/>
          </p:nvSpPr>
          <p:spPr bwMode="auto">
            <a:xfrm>
              <a:off x="3700" y="2744"/>
              <a:ext cx="40" cy="13"/>
            </a:xfrm>
            <a:custGeom>
              <a:avLst/>
              <a:gdLst>
                <a:gd name="T0" fmla="*/ 95 w 95"/>
                <a:gd name="T1" fmla="*/ 31 h 31"/>
                <a:gd name="T2" fmla="*/ 95 w 95"/>
                <a:gd name="T3" fmla="*/ 0 h 31"/>
                <a:gd name="T4" fmla="*/ 14 w 95"/>
                <a:gd name="T5" fmla="*/ 0 h 31"/>
                <a:gd name="T6" fmla="*/ 10 w 95"/>
                <a:gd name="T7" fmla="*/ 8 h 31"/>
                <a:gd name="T8" fmla="*/ 7 w 95"/>
                <a:gd name="T9" fmla="*/ 16 h 31"/>
                <a:gd name="T10" fmla="*/ 4 w 95"/>
                <a:gd name="T11" fmla="*/ 23 h 31"/>
                <a:gd name="T12" fmla="*/ 0 w 95"/>
                <a:gd name="T13" fmla="*/ 31 h 31"/>
                <a:gd name="T14" fmla="*/ 95 w 95"/>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324">
              <a:extLst>
                <a:ext uri="{FF2B5EF4-FFF2-40B4-BE49-F238E27FC236}">
                  <a16:creationId xmlns:a16="http://schemas.microsoft.com/office/drawing/2014/main" id="{42493BE7-5DBA-C448-9C8E-C8B12AFB5D19}"/>
                </a:ext>
              </a:extLst>
            </p:cNvPr>
            <p:cNvSpPr>
              <a:spLocks/>
            </p:cNvSpPr>
            <p:nvPr/>
          </p:nvSpPr>
          <p:spPr bwMode="auto">
            <a:xfrm>
              <a:off x="3707" y="2727"/>
              <a:ext cx="70" cy="14"/>
            </a:xfrm>
            <a:custGeom>
              <a:avLst/>
              <a:gdLst>
                <a:gd name="T0" fmla="*/ 166 w 166"/>
                <a:gd name="T1" fmla="*/ 32 h 32"/>
                <a:gd name="T2" fmla="*/ 166 w 166"/>
                <a:gd name="T3" fmla="*/ 0 h 32"/>
                <a:gd name="T4" fmla="*/ 11 w 166"/>
                <a:gd name="T5" fmla="*/ 0 h 32"/>
                <a:gd name="T6" fmla="*/ 8 w 166"/>
                <a:gd name="T7" fmla="*/ 8 h 32"/>
                <a:gd name="T8" fmla="*/ 6 w 166"/>
                <a:gd name="T9" fmla="*/ 16 h 32"/>
                <a:gd name="T10" fmla="*/ 3 w 166"/>
                <a:gd name="T11" fmla="*/ 24 h 32"/>
                <a:gd name="T12" fmla="*/ 0 w 166"/>
                <a:gd name="T13" fmla="*/ 32 h 32"/>
                <a:gd name="T14" fmla="*/ 166 w 166"/>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325">
              <a:extLst>
                <a:ext uri="{FF2B5EF4-FFF2-40B4-BE49-F238E27FC236}">
                  <a16:creationId xmlns:a16="http://schemas.microsoft.com/office/drawing/2014/main" id="{0624091C-27B4-2E4F-A7AC-77C0A743D768}"/>
                </a:ext>
              </a:extLst>
            </p:cNvPr>
            <p:cNvSpPr>
              <a:spLocks/>
            </p:cNvSpPr>
            <p:nvPr/>
          </p:nvSpPr>
          <p:spPr bwMode="auto">
            <a:xfrm>
              <a:off x="3371" y="3057"/>
              <a:ext cx="66" cy="53"/>
            </a:xfrm>
            <a:custGeom>
              <a:avLst/>
              <a:gdLst>
                <a:gd name="T0" fmla="*/ 157 w 157"/>
                <a:gd name="T1" fmla="*/ 27 h 126"/>
                <a:gd name="T2" fmla="*/ 96 w 157"/>
                <a:gd name="T3" fmla="*/ 0 h 126"/>
                <a:gd name="T4" fmla="*/ 0 w 157"/>
                <a:gd name="T5" fmla="*/ 20 h 126"/>
                <a:gd name="T6" fmla="*/ 157 w 157"/>
                <a:gd name="T7" fmla="*/ 126 h 126"/>
                <a:gd name="T8" fmla="*/ 157 w 157"/>
                <a:gd name="T9" fmla="*/ 27 h 126"/>
              </a:gdLst>
              <a:ahLst/>
              <a:cxnLst>
                <a:cxn ang="0">
                  <a:pos x="T0" y="T1"/>
                </a:cxn>
                <a:cxn ang="0">
                  <a:pos x="T2" y="T3"/>
                </a:cxn>
                <a:cxn ang="0">
                  <a:pos x="T4" y="T5"/>
                </a:cxn>
                <a:cxn ang="0">
                  <a:pos x="T6" y="T7"/>
                </a:cxn>
                <a:cxn ang="0">
                  <a:pos x="T8" y="T9"/>
                </a:cxn>
              </a:cxnLst>
              <a:rect l="0" t="0" r="r" b="b"/>
              <a:pathLst>
                <a:path w="157" h="126">
                  <a:moveTo>
                    <a:pt x="157" y="27"/>
                  </a:moveTo>
                  <a:lnTo>
                    <a:pt x="96" y="0"/>
                  </a:lnTo>
                  <a:lnTo>
                    <a:pt x="0" y="20"/>
                  </a:lnTo>
                  <a:lnTo>
                    <a:pt x="157" y="126"/>
                  </a:lnTo>
                  <a:lnTo>
                    <a:pt x="157"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326">
              <a:extLst>
                <a:ext uri="{FF2B5EF4-FFF2-40B4-BE49-F238E27FC236}">
                  <a16:creationId xmlns:a16="http://schemas.microsoft.com/office/drawing/2014/main" id="{190B0DFB-60D7-574F-B436-612700088CA7}"/>
                </a:ext>
              </a:extLst>
            </p:cNvPr>
            <p:cNvSpPr>
              <a:spLocks/>
            </p:cNvSpPr>
            <p:nvPr/>
          </p:nvSpPr>
          <p:spPr bwMode="auto">
            <a:xfrm>
              <a:off x="3490" y="3171"/>
              <a:ext cx="32" cy="15"/>
            </a:xfrm>
            <a:custGeom>
              <a:avLst/>
              <a:gdLst>
                <a:gd name="T0" fmla="*/ 0 w 77"/>
                <a:gd name="T1" fmla="*/ 0 h 34"/>
                <a:gd name="T2" fmla="*/ 26 w 77"/>
                <a:gd name="T3" fmla="*/ 34 h 34"/>
                <a:gd name="T4" fmla="*/ 77 w 77"/>
                <a:gd name="T5" fmla="*/ 29 h 34"/>
                <a:gd name="T6" fmla="*/ 54 w 77"/>
                <a:gd name="T7" fmla="*/ 1 h 34"/>
                <a:gd name="T8" fmla="*/ 0 w 77"/>
                <a:gd name="T9" fmla="*/ 0 h 34"/>
              </a:gdLst>
              <a:ahLst/>
              <a:cxnLst>
                <a:cxn ang="0">
                  <a:pos x="T0" y="T1"/>
                </a:cxn>
                <a:cxn ang="0">
                  <a:pos x="T2" y="T3"/>
                </a:cxn>
                <a:cxn ang="0">
                  <a:pos x="T4" y="T5"/>
                </a:cxn>
                <a:cxn ang="0">
                  <a:pos x="T6" y="T7"/>
                </a:cxn>
                <a:cxn ang="0">
                  <a:pos x="T8" y="T9"/>
                </a:cxn>
              </a:cxnLst>
              <a:rect l="0" t="0" r="r" b="b"/>
              <a:pathLst>
                <a:path w="77" h="34">
                  <a:moveTo>
                    <a:pt x="0" y="0"/>
                  </a:moveTo>
                  <a:lnTo>
                    <a:pt x="26" y="34"/>
                  </a:lnTo>
                  <a:lnTo>
                    <a:pt x="77" y="29"/>
                  </a:lnTo>
                  <a:lnTo>
                    <a:pt x="5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327">
              <a:extLst>
                <a:ext uri="{FF2B5EF4-FFF2-40B4-BE49-F238E27FC236}">
                  <a16:creationId xmlns:a16="http://schemas.microsoft.com/office/drawing/2014/main" id="{87F6D174-C0F7-0E48-92FA-1BC69884FF6E}"/>
                </a:ext>
              </a:extLst>
            </p:cNvPr>
            <p:cNvSpPr>
              <a:spLocks/>
            </p:cNvSpPr>
            <p:nvPr/>
          </p:nvSpPr>
          <p:spPr bwMode="auto">
            <a:xfrm>
              <a:off x="3529" y="3171"/>
              <a:ext cx="32" cy="14"/>
            </a:xfrm>
            <a:custGeom>
              <a:avLst/>
              <a:gdLst>
                <a:gd name="T0" fmla="*/ 0 w 79"/>
                <a:gd name="T1" fmla="*/ 0 h 32"/>
                <a:gd name="T2" fmla="*/ 30 w 79"/>
                <a:gd name="T3" fmla="*/ 32 h 32"/>
                <a:gd name="T4" fmla="*/ 79 w 79"/>
                <a:gd name="T5" fmla="*/ 29 h 32"/>
                <a:gd name="T6" fmla="*/ 52 w 79"/>
                <a:gd name="T7" fmla="*/ 1 h 32"/>
                <a:gd name="T8" fmla="*/ 0 w 79"/>
                <a:gd name="T9" fmla="*/ 0 h 32"/>
              </a:gdLst>
              <a:ahLst/>
              <a:cxnLst>
                <a:cxn ang="0">
                  <a:pos x="T0" y="T1"/>
                </a:cxn>
                <a:cxn ang="0">
                  <a:pos x="T2" y="T3"/>
                </a:cxn>
                <a:cxn ang="0">
                  <a:pos x="T4" y="T5"/>
                </a:cxn>
                <a:cxn ang="0">
                  <a:pos x="T6" y="T7"/>
                </a:cxn>
                <a:cxn ang="0">
                  <a:pos x="T8" y="T9"/>
                </a:cxn>
              </a:cxnLst>
              <a:rect l="0" t="0" r="r" b="b"/>
              <a:pathLst>
                <a:path w="79" h="32">
                  <a:moveTo>
                    <a:pt x="0" y="0"/>
                  </a:moveTo>
                  <a:lnTo>
                    <a:pt x="30" y="32"/>
                  </a:lnTo>
                  <a:lnTo>
                    <a:pt x="79" y="29"/>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328">
              <a:extLst>
                <a:ext uri="{FF2B5EF4-FFF2-40B4-BE49-F238E27FC236}">
                  <a16:creationId xmlns:a16="http://schemas.microsoft.com/office/drawing/2014/main" id="{5B6AF2D7-5245-3347-B0DF-40566266DCF1}"/>
                </a:ext>
              </a:extLst>
            </p:cNvPr>
            <p:cNvSpPr>
              <a:spLocks/>
            </p:cNvSpPr>
            <p:nvPr/>
          </p:nvSpPr>
          <p:spPr bwMode="auto">
            <a:xfrm>
              <a:off x="3567" y="3171"/>
              <a:ext cx="35" cy="12"/>
            </a:xfrm>
            <a:custGeom>
              <a:avLst/>
              <a:gdLst>
                <a:gd name="T0" fmla="*/ 0 w 81"/>
                <a:gd name="T1" fmla="*/ 0 h 30"/>
                <a:gd name="T2" fmla="*/ 33 w 81"/>
                <a:gd name="T3" fmla="*/ 30 h 30"/>
                <a:gd name="T4" fmla="*/ 81 w 81"/>
                <a:gd name="T5" fmla="*/ 27 h 30"/>
                <a:gd name="T6" fmla="*/ 52 w 81"/>
                <a:gd name="T7" fmla="*/ 1 h 30"/>
                <a:gd name="T8" fmla="*/ 0 w 81"/>
                <a:gd name="T9" fmla="*/ 0 h 30"/>
              </a:gdLst>
              <a:ahLst/>
              <a:cxnLst>
                <a:cxn ang="0">
                  <a:pos x="T0" y="T1"/>
                </a:cxn>
                <a:cxn ang="0">
                  <a:pos x="T2" y="T3"/>
                </a:cxn>
                <a:cxn ang="0">
                  <a:pos x="T4" y="T5"/>
                </a:cxn>
                <a:cxn ang="0">
                  <a:pos x="T6" y="T7"/>
                </a:cxn>
                <a:cxn ang="0">
                  <a:pos x="T8" y="T9"/>
                </a:cxn>
              </a:cxnLst>
              <a:rect l="0" t="0" r="r" b="b"/>
              <a:pathLst>
                <a:path w="81" h="30">
                  <a:moveTo>
                    <a:pt x="0" y="0"/>
                  </a:moveTo>
                  <a:lnTo>
                    <a:pt x="33" y="30"/>
                  </a:lnTo>
                  <a:lnTo>
                    <a:pt x="81" y="27"/>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329">
              <a:extLst>
                <a:ext uri="{FF2B5EF4-FFF2-40B4-BE49-F238E27FC236}">
                  <a16:creationId xmlns:a16="http://schemas.microsoft.com/office/drawing/2014/main" id="{460F41BE-2FEF-F941-BEFF-CD1E6D906B5B}"/>
                </a:ext>
              </a:extLst>
            </p:cNvPr>
            <p:cNvSpPr>
              <a:spLocks/>
            </p:cNvSpPr>
            <p:nvPr/>
          </p:nvSpPr>
          <p:spPr bwMode="auto">
            <a:xfrm>
              <a:off x="3606" y="3170"/>
              <a:ext cx="34" cy="12"/>
            </a:xfrm>
            <a:custGeom>
              <a:avLst/>
              <a:gdLst>
                <a:gd name="T0" fmla="*/ 0 w 81"/>
                <a:gd name="T1" fmla="*/ 0 h 31"/>
                <a:gd name="T2" fmla="*/ 36 w 81"/>
                <a:gd name="T3" fmla="*/ 31 h 31"/>
                <a:gd name="T4" fmla="*/ 81 w 81"/>
                <a:gd name="T5" fmla="*/ 26 h 31"/>
                <a:gd name="T6" fmla="*/ 50 w 81"/>
                <a:gd name="T7" fmla="*/ 1 h 31"/>
                <a:gd name="T8" fmla="*/ 0 w 81"/>
                <a:gd name="T9" fmla="*/ 0 h 31"/>
              </a:gdLst>
              <a:ahLst/>
              <a:cxnLst>
                <a:cxn ang="0">
                  <a:pos x="T0" y="T1"/>
                </a:cxn>
                <a:cxn ang="0">
                  <a:pos x="T2" y="T3"/>
                </a:cxn>
                <a:cxn ang="0">
                  <a:pos x="T4" y="T5"/>
                </a:cxn>
                <a:cxn ang="0">
                  <a:pos x="T6" y="T7"/>
                </a:cxn>
                <a:cxn ang="0">
                  <a:pos x="T8" y="T9"/>
                </a:cxn>
              </a:cxnLst>
              <a:rect l="0" t="0" r="r" b="b"/>
              <a:pathLst>
                <a:path w="81" h="31">
                  <a:moveTo>
                    <a:pt x="0" y="0"/>
                  </a:moveTo>
                  <a:lnTo>
                    <a:pt x="36" y="31"/>
                  </a:lnTo>
                  <a:lnTo>
                    <a:pt x="81" y="26"/>
                  </a:lnTo>
                  <a:lnTo>
                    <a:pt x="5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330">
              <a:extLst>
                <a:ext uri="{FF2B5EF4-FFF2-40B4-BE49-F238E27FC236}">
                  <a16:creationId xmlns:a16="http://schemas.microsoft.com/office/drawing/2014/main" id="{284CFD48-7A29-2042-9DD6-2416011AFE54}"/>
                </a:ext>
              </a:extLst>
            </p:cNvPr>
            <p:cNvSpPr>
              <a:spLocks/>
            </p:cNvSpPr>
            <p:nvPr/>
          </p:nvSpPr>
          <p:spPr bwMode="auto">
            <a:xfrm>
              <a:off x="3645" y="3169"/>
              <a:ext cx="34" cy="12"/>
            </a:xfrm>
            <a:custGeom>
              <a:avLst/>
              <a:gdLst>
                <a:gd name="T0" fmla="*/ 0 w 84"/>
                <a:gd name="T1" fmla="*/ 0 h 28"/>
                <a:gd name="T2" fmla="*/ 38 w 84"/>
                <a:gd name="T3" fmla="*/ 28 h 28"/>
                <a:gd name="T4" fmla="*/ 84 w 84"/>
                <a:gd name="T5" fmla="*/ 25 h 28"/>
                <a:gd name="T6" fmla="*/ 50 w 84"/>
                <a:gd name="T7" fmla="*/ 0 h 28"/>
                <a:gd name="T8" fmla="*/ 0 w 84"/>
                <a:gd name="T9" fmla="*/ 0 h 28"/>
              </a:gdLst>
              <a:ahLst/>
              <a:cxnLst>
                <a:cxn ang="0">
                  <a:pos x="T0" y="T1"/>
                </a:cxn>
                <a:cxn ang="0">
                  <a:pos x="T2" y="T3"/>
                </a:cxn>
                <a:cxn ang="0">
                  <a:pos x="T4" y="T5"/>
                </a:cxn>
                <a:cxn ang="0">
                  <a:pos x="T6" y="T7"/>
                </a:cxn>
                <a:cxn ang="0">
                  <a:pos x="T8" y="T9"/>
                </a:cxn>
              </a:cxnLst>
              <a:rect l="0" t="0" r="r" b="b"/>
              <a:pathLst>
                <a:path w="84" h="28">
                  <a:moveTo>
                    <a:pt x="0" y="0"/>
                  </a:moveTo>
                  <a:lnTo>
                    <a:pt x="38" y="28"/>
                  </a:lnTo>
                  <a:lnTo>
                    <a:pt x="84" y="2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331">
              <a:extLst>
                <a:ext uri="{FF2B5EF4-FFF2-40B4-BE49-F238E27FC236}">
                  <a16:creationId xmlns:a16="http://schemas.microsoft.com/office/drawing/2014/main" id="{963194BE-4139-9543-9119-4C7070ED2F15}"/>
                </a:ext>
              </a:extLst>
            </p:cNvPr>
            <p:cNvSpPr>
              <a:spLocks/>
            </p:cNvSpPr>
            <p:nvPr/>
          </p:nvSpPr>
          <p:spPr bwMode="auto">
            <a:xfrm>
              <a:off x="3684" y="3168"/>
              <a:ext cx="35" cy="11"/>
            </a:xfrm>
            <a:custGeom>
              <a:avLst/>
              <a:gdLst>
                <a:gd name="T0" fmla="*/ 0 w 85"/>
                <a:gd name="T1" fmla="*/ 0 h 27"/>
                <a:gd name="T2" fmla="*/ 42 w 85"/>
                <a:gd name="T3" fmla="*/ 27 h 27"/>
                <a:gd name="T4" fmla="*/ 85 w 85"/>
                <a:gd name="T5" fmla="*/ 24 h 27"/>
                <a:gd name="T6" fmla="*/ 49 w 85"/>
                <a:gd name="T7" fmla="*/ 1 h 27"/>
                <a:gd name="T8" fmla="*/ 0 w 85"/>
                <a:gd name="T9" fmla="*/ 0 h 27"/>
              </a:gdLst>
              <a:ahLst/>
              <a:cxnLst>
                <a:cxn ang="0">
                  <a:pos x="T0" y="T1"/>
                </a:cxn>
                <a:cxn ang="0">
                  <a:pos x="T2" y="T3"/>
                </a:cxn>
                <a:cxn ang="0">
                  <a:pos x="T4" y="T5"/>
                </a:cxn>
                <a:cxn ang="0">
                  <a:pos x="T6" y="T7"/>
                </a:cxn>
                <a:cxn ang="0">
                  <a:pos x="T8" y="T9"/>
                </a:cxn>
              </a:cxnLst>
              <a:rect l="0" t="0" r="r" b="b"/>
              <a:pathLst>
                <a:path w="85" h="27">
                  <a:moveTo>
                    <a:pt x="0" y="0"/>
                  </a:moveTo>
                  <a:lnTo>
                    <a:pt x="42" y="27"/>
                  </a:lnTo>
                  <a:lnTo>
                    <a:pt x="85" y="24"/>
                  </a:lnTo>
                  <a:lnTo>
                    <a:pt x="49"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332">
              <a:extLst>
                <a:ext uri="{FF2B5EF4-FFF2-40B4-BE49-F238E27FC236}">
                  <a16:creationId xmlns:a16="http://schemas.microsoft.com/office/drawing/2014/main" id="{F147B19C-D235-2845-8348-FEF7F03393B8}"/>
                </a:ext>
              </a:extLst>
            </p:cNvPr>
            <p:cNvSpPr>
              <a:spLocks/>
            </p:cNvSpPr>
            <p:nvPr/>
          </p:nvSpPr>
          <p:spPr bwMode="auto">
            <a:xfrm>
              <a:off x="3722" y="3167"/>
              <a:ext cx="36" cy="11"/>
            </a:xfrm>
            <a:custGeom>
              <a:avLst/>
              <a:gdLst>
                <a:gd name="T0" fmla="*/ 0 w 86"/>
                <a:gd name="T1" fmla="*/ 0 h 27"/>
                <a:gd name="T2" fmla="*/ 44 w 86"/>
                <a:gd name="T3" fmla="*/ 27 h 27"/>
                <a:gd name="T4" fmla="*/ 86 w 86"/>
                <a:gd name="T5" fmla="*/ 22 h 27"/>
                <a:gd name="T6" fmla="*/ 47 w 86"/>
                <a:gd name="T7" fmla="*/ 1 h 27"/>
                <a:gd name="T8" fmla="*/ 0 w 86"/>
                <a:gd name="T9" fmla="*/ 0 h 27"/>
              </a:gdLst>
              <a:ahLst/>
              <a:cxnLst>
                <a:cxn ang="0">
                  <a:pos x="T0" y="T1"/>
                </a:cxn>
                <a:cxn ang="0">
                  <a:pos x="T2" y="T3"/>
                </a:cxn>
                <a:cxn ang="0">
                  <a:pos x="T4" y="T5"/>
                </a:cxn>
                <a:cxn ang="0">
                  <a:pos x="T6" y="T7"/>
                </a:cxn>
                <a:cxn ang="0">
                  <a:pos x="T8" y="T9"/>
                </a:cxn>
              </a:cxnLst>
              <a:rect l="0" t="0" r="r" b="b"/>
              <a:pathLst>
                <a:path w="86" h="27">
                  <a:moveTo>
                    <a:pt x="0" y="0"/>
                  </a:moveTo>
                  <a:lnTo>
                    <a:pt x="44" y="27"/>
                  </a:lnTo>
                  <a:lnTo>
                    <a:pt x="86" y="22"/>
                  </a:lnTo>
                  <a:lnTo>
                    <a:pt x="47"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333">
              <a:extLst>
                <a:ext uri="{FF2B5EF4-FFF2-40B4-BE49-F238E27FC236}">
                  <a16:creationId xmlns:a16="http://schemas.microsoft.com/office/drawing/2014/main" id="{E7033BD6-E57B-374D-88CD-ADD35FA58133}"/>
                </a:ext>
              </a:extLst>
            </p:cNvPr>
            <p:cNvSpPr>
              <a:spLocks/>
            </p:cNvSpPr>
            <p:nvPr/>
          </p:nvSpPr>
          <p:spPr bwMode="auto">
            <a:xfrm>
              <a:off x="3761" y="3166"/>
              <a:ext cx="36" cy="11"/>
            </a:xfrm>
            <a:custGeom>
              <a:avLst/>
              <a:gdLst>
                <a:gd name="T0" fmla="*/ 0 w 86"/>
                <a:gd name="T1" fmla="*/ 0 h 24"/>
                <a:gd name="T2" fmla="*/ 46 w 86"/>
                <a:gd name="T3" fmla="*/ 24 h 24"/>
                <a:gd name="T4" fmla="*/ 86 w 86"/>
                <a:gd name="T5" fmla="*/ 20 h 24"/>
                <a:gd name="T6" fmla="*/ 46 w 86"/>
                <a:gd name="T7" fmla="*/ 0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6" y="24"/>
                  </a:lnTo>
                  <a:lnTo>
                    <a:pt x="86" y="20"/>
                  </a:lnTo>
                  <a:lnTo>
                    <a:pt x="4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334">
              <a:extLst>
                <a:ext uri="{FF2B5EF4-FFF2-40B4-BE49-F238E27FC236}">
                  <a16:creationId xmlns:a16="http://schemas.microsoft.com/office/drawing/2014/main" id="{23F52A87-8D40-5946-85D0-BE8595B05C3B}"/>
                </a:ext>
              </a:extLst>
            </p:cNvPr>
            <p:cNvSpPr>
              <a:spLocks/>
            </p:cNvSpPr>
            <p:nvPr/>
          </p:nvSpPr>
          <p:spPr bwMode="auto">
            <a:xfrm>
              <a:off x="3799" y="3166"/>
              <a:ext cx="36" cy="10"/>
            </a:xfrm>
            <a:custGeom>
              <a:avLst/>
              <a:gdLst>
                <a:gd name="T0" fmla="*/ 0 w 86"/>
                <a:gd name="T1" fmla="*/ 0 h 24"/>
                <a:gd name="T2" fmla="*/ 48 w 86"/>
                <a:gd name="T3" fmla="*/ 24 h 24"/>
                <a:gd name="T4" fmla="*/ 86 w 86"/>
                <a:gd name="T5" fmla="*/ 21 h 24"/>
                <a:gd name="T6" fmla="*/ 45 w 86"/>
                <a:gd name="T7" fmla="*/ 1 h 24"/>
                <a:gd name="T8" fmla="*/ 0 w 86"/>
                <a:gd name="T9" fmla="*/ 0 h 24"/>
              </a:gdLst>
              <a:ahLst/>
              <a:cxnLst>
                <a:cxn ang="0">
                  <a:pos x="T0" y="T1"/>
                </a:cxn>
                <a:cxn ang="0">
                  <a:pos x="T2" y="T3"/>
                </a:cxn>
                <a:cxn ang="0">
                  <a:pos x="T4" y="T5"/>
                </a:cxn>
                <a:cxn ang="0">
                  <a:pos x="T6" y="T7"/>
                </a:cxn>
                <a:cxn ang="0">
                  <a:pos x="T8" y="T9"/>
                </a:cxn>
              </a:cxnLst>
              <a:rect l="0" t="0" r="r" b="b"/>
              <a:pathLst>
                <a:path w="86" h="24">
                  <a:moveTo>
                    <a:pt x="0" y="0"/>
                  </a:moveTo>
                  <a:lnTo>
                    <a:pt x="48" y="24"/>
                  </a:lnTo>
                  <a:lnTo>
                    <a:pt x="86" y="21"/>
                  </a:lnTo>
                  <a:lnTo>
                    <a:pt x="45"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335">
              <a:extLst>
                <a:ext uri="{FF2B5EF4-FFF2-40B4-BE49-F238E27FC236}">
                  <a16:creationId xmlns:a16="http://schemas.microsoft.com/office/drawing/2014/main" id="{0DB7DAB7-5748-974A-94BD-8AF5484B7285}"/>
                </a:ext>
              </a:extLst>
            </p:cNvPr>
            <p:cNvSpPr>
              <a:spLocks/>
            </p:cNvSpPr>
            <p:nvPr/>
          </p:nvSpPr>
          <p:spPr bwMode="auto">
            <a:xfrm>
              <a:off x="3510" y="3192"/>
              <a:ext cx="34" cy="15"/>
            </a:xfrm>
            <a:custGeom>
              <a:avLst/>
              <a:gdLst>
                <a:gd name="T0" fmla="*/ 0 w 81"/>
                <a:gd name="T1" fmla="*/ 0 h 34"/>
                <a:gd name="T2" fmla="*/ 29 w 81"/>
                <a:gd name="T3" fmla="*/ 34 h 34"/>
                <a:gd name="T4" fmla="*/ 81 w 81"/>
                <a:gd name="T5" fmla="*/ 30 h 34"/>
                <a:gd name="T6" fmla="*/ 57 w 81"/>
                <a:gd name="T7" fmla="*/ 2 h 34"/>
                <a:gd name="T8" fmla="*/ 0 w 81"/>
                <a:gd name="T9" fmla="*/ 0 h 34"/>
              </a:gdLst>
              <a:ahLst/>
              <a:cxnLst>
                <a:cxn ang="0">
                  <a:pos x="T0" y="T1"/>
                </a:cxn>
                <a:cxn ang="0">
                  <a:pos x="T2" y="T3"/>
                </a:cxn>
                <a:cxn ang="0">
                  <a:pos x="T4" y="T5"/>
                </a:cxn>
                <a:cxn ang="0">
                  <a:pos x="T6" y="T7"/>
                </a:cxn>
                <a:cxn ang="0">
                  <a:pos x="T8" y="T9"/>
                </a:cxn>
              </a:cxnLst>
              <a:rect l="0" t="0" r="r" b="b"/>
              <a:pathLst>
                <a:path w="81" h="34">
                  <a:moveTo>
                    <a:pt x="0" y="0"/>
                  </a:moveTo>
                  <a:lnTo>
                    <a:pt x="29" y="34"/>
                  </a:lnTo>
                  <a:lnTo>
                    <a:pt x="81" y="30"/>
                  </a:lnTo>
                  <a:lnTo>
                    <a:pt x="57"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336">
              <a:extLst>
                <a:ext uri="{FF2B5EF4-FFF2-40B4-BE49-F238E27FC236}">
                  <a16:creationId xmlns:a16="http://schemas.microsoft.com/office/drawing/2014/main" id="{FA5F8E13-A7A4-3E43-A6AE-1ABE4C4DFD4A}"/>
                </a:ext>
              </a:extLst>
            </p:cNvPr>
            <p:cNvSpPr>
              <a:spLocks/>
            </p:cNvSpPr>
            <p:nvPr/>
          </p:nvSpPr>
          <p:spPr bwMode="auto">
            <a:xfrm>
              <a:off x="3551" y="3192"/>
              <a:ext cx="34" cy="13"/>
            </a:xfrm>
            <a:custGeom>
              <a:avLst/>
              <a:gdLst>
                <a:gd name="T0" fmla="*/ 0 w 82"/>
                <a:gd name="T1" fmla="*/ 0 h 33"/>
                <a:gd name="T2" fmla="*/ 31 w 82"/>
                <a:gd name="T3" fmla="*/ 33 h 33"/>
                <a:gd name="T4" fmla="*/ 82 w 82"/>
                <a:gd name="T5" fmla="*/ 29 h 33"/>
                <a:gd name="T6" fmla="*/ 53 w 82"/>
                <a:gd name="T7" fmla="*/ 1 h 33"/>
                <a:gd name="T8" fmla="*/ 0 w 82"/>
                <a:gd name="T9" fmla="*/ 0 h 33"/>
              </a:gdLst>
              <a:ahLst/>
              <a:cxnLst>
                <a:cxn ang="0">
                  <a:pos x="T0" y="T1"/>
                </a:cxn>
                <a:cxn ang="0">
                  <a:pos x="T2" y="T3"/>
                </a:cxn>
                <a:cxn ang="0">
                  <a:pos x="T4" y="T5"/>
                </a:cxn>
                <a:cxn ang="0">
                  <a:pos x="T6" y="T7"/>
                </a:cxn>
                <a:cxn ang="0">
                  <a:pos x="T8" y="T9"/>
                </a:cxn>
              </a:cxnLst>
              <a:rect l="0" t="0" r="r" b="b"/>
              <a:pathLst>
                <a:path w="82" h="33">
                  <a:moveTo>
                    <a:pt x="0" y="0"/>
                  </a:moveTo>
                  <a:lnTo>
                    <a:pt x="31" y="33"/>
                  </a:lnTo>
                  <a:lnTo>
                    <a:pt x="82" y="29"/>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337">
              <a:extLst>
                <a:ext uri="{FF2B5EF4-FFF2-40B4-BE49-F238E27FC236}">
                  <a16:creationId xmlns:a16="http://schemas.microsoft.com/office/drawing/2014/main" id="{64070C70-B7EB-1F45-90DF-A2DD760AA85A}"/>
                </a:ext>
              </a:extLst>
            </p:cNvPr>
            <p:cNvSpPr>
              <a:spLocks/>
            </p:cNvSpPr>
            <p:nvPr/>
          </p:nvSpPr>
          <p:spPr bwMode="auto">
            <a:xfrm>
              <a:off x="3591" y="3192"/>
              <a:ext cx="34" cy="12"/>
            </a:xfrm>
            <a:custGeom>
              <a:avLst/>
              <a:gdLst>
                <a:gd name="T0" fmla="*/ 0 w 82"/>
                <a:gd name="T1" fmla="*/ 0 h 30"/>
                <a:gd name="T2" fmla="*/ 35 w 82"/>
                <a:gd name="T3" fmla="*/ 30 h 30"/>
                <a:gd name="T4" fmla="*/ 82 w 82"/>
                <a:gd name="T5" fmla="*/ 27 h 30"/>
                <a:gd name="T6" fmla="*/ 53 w 82"/>
                <a:gd name="T7" fmla="*/ 1 h 30"/>
                <a:gd name="T8" fmla="*/ 0 w 82"/>
                <a:gd name="T9" fmla="*/ 0 h 30"/>
              </a:gdLst>
              <a:ahLst/>
              <a:cxnLst>
                <a:cxn ang="0">
                  <a:pos x="T0" y="T1"/>
                </a:cxn>
                <a:cxn ang="0">
                  <a:pos x="T2" y="T3"/>
                </a:cxn>
                <a:cxn ang="0">
                  <a:pos x="T4" y="T5"/>
                </a:cxn>
                <a:cxn ang="0">
                  <a:pos x="T6" y="T7"/>
                </a:cxn>
                <a:cxn ang="0">
                  <a:pos x="T8" y="T9"/>
                </a:cxn>
              </a:cxnLst>
              <a:rect l="0" t="0" r="r" b="b"/>
              <a:pathLst>
                <a:path w="82" h="30">
                  <a:moveTo>
                    <a:pt x="0" y="0"/>
                  </a:moveTo>
                  <a:lnTo>
                    <a:pt x="35" y="30"/>
                  </a:lnTo>
                  <a:lnTo>
                    <a:pt x="82" y="27"/>
                  </a:lnTo>
                  <a:lnTo>
                    <a:pt x="53"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338">
              <a:extLst>
                <a:ext uri="{FF2B5EF4-FFF2-40B4-BE49-F238E27FC236}">
                  <a16:creationId xmlns:a16="http://schemas.microsoft.com/office/drawing/2014/main" id="{5B53CF29-E062-6847-8D98-429D251C3FF5}"/>
                </a:ext>
              </a:extLst>
            </p:cNvPr>
            <p:cNvSpPr>
              <a:spLocks/>
            </p:cNvSpPr>
            <p:nvPr/>
          </p:nvSpPr>
          <p:spPr bwMode="auto">
            <a:xfrm>
              <a:off x="3630" y="3190"/>
              <a:ext cx="36" cy="13"/>
            </a:xfrm>
            <a:custGeom>
              <a:avLst/>
              <a:gdLst>
                <a:gd name="T0" fmla="*/ 0 w 86"/>
                <a:gd name="T1" fmla="*/ 0 h 30"/>
                <a:gd name="T2" fmla="*/ 38 w 86"/>
                <a:gd name="T3" fmla="*/ 30 h 30"/>
                <a:gd name="T4" fmla="*/ 86 w 86"/>
                <a:gd name="T5" fmla="*/ 26 h 30"/>
                <a:gd name="T6" fmla="*/ 52 w 86"/>
                <a:gd name="T7" fmla="*/ 1 h 30"/>
                <a:gd name="T8" fmla="*/ 0 w 86"/>
                <a:gd name="T9" fmla="*/ 0 h 30"/>
              </a:gdLst>
              <a:ahLst/>
              <a:cxnLst>
                <a:cxn ang="0">
                  <a:pos x="T0" y="T1"/>
                </a:cxn>
                <a:cxn ang="0">
                  <a:pos x="T2" y="T3"/>
                </a:cxn>
                <a:cxn ang="0">
                  <a:pos x="T4" y="T5"/>
                </a:cxn>
                <a:cxn ang="0">
                  <a:pos x="T6" y="T7"/>
                </a:cxn>
                <a:cxn ang="0">
                  <a:pos x="T8" y="T9"/>
                </a:cxn>
              </a:cxnLst>
              <a:rect l="0" t="0" r="r" b="b"/>
              <a:pathLst>
                <a:path w="86" h="30">
                  <a:moveTo>
                    <a:pt x="0" y="0"/>
                  </a:moveTo>
                  <a:lnTo>
                    <a:pt x="38" y="30"/>
                  </a:lnTo>
                  <a:lnTo>
                    <a:pt x="86" y="26"/>
                  </a:lnTo>
                  <a:lnTo>
                    <a:pt x="52"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339">
              <a:extLst>
                <a:ext uri="{FF2B5EF4-FFF2-40B4-BE49-F238E27FC236}">
                  <a16:creationId xmlns:a16="http://schemas.microsoft.com/office/drawing/2014/main" id="{8E5EECBA-7003-ED4C-8ED4-8AC19A7C9FA7}"/>
                </a:ext>
              </a:extLst>
            </p:cNvPr>
            <p:cNvSpPr>
              <a:spLocks/>
            </p:cNvSpPr>
            <p:nvPr/>
          </p:nvSpPr>
          <p:spPr bwMode="auto">
            <a:xfrm>
              <a:off x="3670" y="3190"/>
              <a:ext cx="36" cy="12"/>
            </a:xfrm>
            <a:custGeom>
              <a:avLst/>
              <a:gdLst>
                <a:gd name="T0" fmla="*/ 0 w 86"/>
                <a:gd name="T1" fmla="*/ 0 h 29"/>
                <a:gd name="T2" fmla="*/ 40 w 86"/>
                <a:gd name="T3" fmla="*/ 29 h 29"/>
                <a:gd name="T4" fmla="*/ 86 w 86"/>
                <a:gd name="T5" fmla="*/ 24 h 29"/>
                <a:gd name="T6" fmla="*/ 51 w 86"/>
                <a:gd name="T7" fmla="*/ 0 h 29"/>
                <a:gd name="T8" fmla="*/ 0 w 86"/>
                <a:gd name="T9" fmla="*/ 0 h 29"/>
              </a:gdLst>
              <a:ahLst/>
              <a:cxnLst>
                <a:cxn ang="0">
                  <a:pos x="T0" y="T1"/>
                </a:cxn>
                <a:cxn ang="0">
                  <a:pos x="T2" y="T3"/>
                </a:cxn>
                <a:cxn ang="0">
                  <a:pos x="T4" y="T5"/>
                </a:cxn>
                <a:cxn ang="0">
                  <a:pos x="T6" y="T7"/>
                </a:cxn>
                <a:cxn ang="0">
                  <a:pos x="T8" y="T9"/>
                </a:cxn>
              </a:cxnLst>
              <a:rect l="0" t="0" r="r" b="b"/>
              <a:pathLst>
                <a:path w="86" h="29">
                  <a:moveTo>
                    <a:pt x="0" y="0"/>
                  </a:moveTo>
                  <a:lnTo>
                    <a:pt x="40" y="29"/>
                  </a:lnTo>
                  <a:lnTo>
                    <a:pt x="86" y="24"/>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340">
              <a:extLst>
                <a:ext uri="{FF2B5EF4-FFF2-40B4-BE49-F238E27FC236}">
                  <a16:creationId xmlns:a16="http://schemas.microsoft.com/office/drawing/2014/main" id="{4B91354E-03F7-CC4F-8923-AB7A8A61E4CF}"/>
                </a:ext>
              </a:extLst>
            </p:cNvPr>
            <p:cNvSpPr>
              <a:spLocks/>
            </p:cNvSpPr>
            <p:nvPr/>
          </p:nvSpPr>
          <p:spPr bwMode="auto">
            <a:xfrm>
              <a:off x="3710" y="3189"/>
              <a:ext cx="37" cy="12"/>
            </a:xfrm>
            <a:custGeom>
              <a:avLst/>
              <a:gdLst>
                <a:gd name="T0" fmla="*/ 0 w 87"/>
                <a:gd name="T1" fmla="*/ 0 h 29"/>
                <a:gd name="T2" fmla="*/ 44 w 87"/>
                <a:gd name="T3" fmla="*/ 29 h 29"/>
                <a:gd name="T4" fmla="*/ 87 w 87"/>
                <a:gd name="T5" fmla="*/ 24 h 29"/>
                <a:gd name="T6" fmla="*/ 50 w 87"/>
                <a:gd name="T7" fmla="*/ 2 h 29"/>
                <a:gd name="T8" fmla="*/ 0 w 87"/>
                <a:gd name="T9" fmla="*/ 0 h 29"/>
              </a:gdLst>
              <a:ahLst/>
              <a:cxnLst>
                <a:cxn ang="0">
                  <a:pos x="T0" y="T1"/>
                </a:cxn>
                <a:cxn ang="0">
                  <a:pos x="T2" y="T3"/>
                </a:cxn>
                <a:cxn ang="0">
                  <a:pos x="T4" y="T5"/>
                </a:cxn>
                <a:cxn ang="0">
                  <a:pos x="T6" y="T7"/>
                </a:cxn>
                <a:cxn ang="0">
                  <a:pos x="T8" y="T9"/>
                </a:cxn>
              </a:cxnLst>
              <a:rect l="0" t="0" r="r" b="b"/>
              <a:pathLst>
                <a:path w="87" h="29">
                  <a:moveTo>
                    <a:pt x="0" y="0"/>
                  </a:moveTo>
                  <a:lnTo>
                    <a:pt x="44" y="29"/>
                  </a:lnTo>
                  <a:lnTo>
                    <a:pt x="87" y="24"/>
                  </a:lnTo>
                  <a:lnTo>
                    <a:pt x="5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341">
              <a:extLst>
                <a:ext uri="{FF2B5EF4-FFF2-40B4-BE49-F238E27FC236}">
                  <a16:creationId xmlns:a16="http://schemas.microsoft.com/office/drawing/2014/main" id="{B786E424-AFC6-B844-8253-E28008AA71DD}"/>
                </a:ext>
              </a:extLst>
            </p:cNvPr>
            <p:cNvSpPr>
              <a:spLocks/>
            </p:cNvSpPr>
            <p:nvPr/>
          </p:nvSpPr>
          <p:spPr bwMode="auto">
            <a:xfrm>
              <a:off x="3751" y="3188"/>
              <a:ext cx="36" cy="11"/>
            </a:xfrm>
            <a:custGeom>
              <a:avLst/>
              <a:gdLst>
                <a:gd name="T0" fmla="*/ 0 w 88"/>
                <a:gd name="T1" fmla="*/ 0 h 27"/>
                <a:gd name="T2" fmla="*/ 45 w 88"/>
                <a:gd name="T3" fmla="*/ 27 h 27"/>
                <a:gd name="T4" fmla="*/ 88 w 88"/>
                <a:gd name="T5" fmla="*/ 23 h 27"/>
                <a:gd name="T6" fmla="*/ 48 w 88"/>
                <a:gd name="T7" fmla="*/ 1 h 27"/>
                <a:gd name="T8" fmla="*/ 0 w 88"/>
                <a:gd name="T9" fmla="*/ 0 h 27"/>
              </a:gdLst>
              <a:ahLst/>
              <a:cxnLst>
                <a:cxn ang="0">
                  <a:pos x="T0" y="T1"/>
                </a:cxn>
                <a:cxn ang="0">
                  <a:pos x="T2" y="T3"/>
                </a:cxn>
                <a:cxn ang="0">
                  <a:pos x="T4" y="T5"/>
                </a:cxn>
                <a:cxn ang="0">
                  <a:pos x="T6" y="T7"/>
                </a:cxn>
                <a:cxn ang="0">
                  <a:pos x="T8" y="T9"/>
                </a:cxn>
              </a:cxnLst>
              <a:rect l="0" t="0" r="r" b="b"/>
              <a:pathLst>
                <a:path w="88" h="27">
                  <a:moveTo>
                    <a:pt x="0" y="0"/>
                  </a:moveTo>
                  <a:lnTo>
                    <a:pt x="45" y="27"/>
                  </a:lnTo>
                  <a:lnTo>
                    <a:pt x="88" y="23"/>
                  </a:lnTo>
                  <a:lnTo>
                    <a:pt x="4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342">
              <a:extLst>
                <a:ext uri="{FF2B5EF4-FFF2-40B4-BE49-F238E27FC236}">
                  <a16:creationId xmlns:a16="http://schemas.microsoft.com/office/drawing/2014/main" id="{CD6340E6-1F99-D846-9297-75DAF4480E1C}"/>
                </a:ext>
              </a:extLst>
            </p:cNvPr>
            <p:cNvSpPr>
              <a:spLocks/>
            </p:cNvSpPr>
            <p:nvPr/>
          </p:nvSpPr>
          <p:spPr bwMode="auto">
            <a:xfrm>
              <a:off x="3790" y="3187"/>
              <a:ext cx="37" cy="11"/>
            </a:xfrm>
            <a:custGeom>
              <a:avLst/>
              <a:gdLst>
                <a:gd name="T0" fmla="*/ 0 w 90"/>
                <a:gd name="T1" fmla="*/ 0 h 26"/>
                <a:gd name="T2" fmla="*/ 49 w 90"/>
                <a:gd name="T3" fmla="*/ 26 h 26"/>
                <a:gd name="T4" fmla="*/ 90 w 90"/>
                <a:gd name="T5" fmla="*/ 20 h 26"/>
                <a:gd name="T6" fmla="*/ 48 w 90"/>
                <a:gd name="T7" fmla="*/ 0 h 26"/>
                <a:gd name="T8" fmla="*/ 0 w 90"/>
                <a:gd name="T9" fmla="*/ 0 h 26"/>
              </a:gdLst>
              <a:ahLst/>
              <a:cxnLst>
                <a:cxn ang="0">
                  <a:pos x="T0" y="T1"/>
                </a:cxn>
                <a:cxn ang="0">
                  <a:pos x="T2" y="T3"/>
                </a:cxn>
                <a:cxn ang="0">
                  <a:pos x="T4" y="T5"/>
                </a:cxn>
                <a:cxn ang="0">
                  <a:pos x="T6" y="T7"/>
                </a:cxn>
                <a:cxn ang="0">
                  <a:pos x="T8" y="T9"/>
                </a:cxn>
              </a:cxnLst>
              <a:rect l="0" t="0" r="r" b="b"/>
              <a:pathLst>
                <a:path w="90" h="26">
                  <a:moveTo>
                    <a:pt x="0" y="0"/>
                  </a:moveTo>
                  <a:lnTo>
                    <a:pt x="49" y="26"/>
                  </a:lnTo>
                  <a:lnTo>
                    <a:pt x="90" y="20"/>
                  </a:lnTo>
                  <a:lnTo>
                    <a:pt x="4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343">
              <a:extLst>
                <a:ext uri="{FF2B5EF4-FFF2-40B4-BE49-F238E27FC236}">
                  <a16:creationId xmlns:a16="http://schemas.microsoft.com/office/drawing/2014/main" id="{EB1B5329-AA63-4A47-8008-4660499C302A}"/>
                </a:ext>
              </a:extLst>
            </p:cNvPr>
            <p:cNvSpPr>
              <a:spLocks/>
            </p:cNvSpPr>
            <p:nvPr/>
          </p:nvSpPr>
          <p:spPr bwMode="auto">
            <a:xfrm>
              <a:off x="3830" y="3187"/>
              <a:ext cx="38" cy="10"/>
            </a:xfrm>
            <a:custGeom>
              <a:avLst/>
              <a:gdLst>
                <a:gd name="T0" fmla="*/ 0 w 90"/>
                <a:gd name="T1" fmla="*/ 0 h 25"/>
                <a:gd name="T2" fmla="*/ 49 w 90"/>
                <a:gd name="T3" fmla="*/ 25 h 25"/>
                <a:gd name="T4" fmla="*/ 90 w 90"/>
                <a:gd name="T5" fmla="*/ 20 h 25"/>
                <a:gd name="T6" fmla="*/ 46 w 90"/>
                <a:gd name="T7" fmla="*/ 1 h 25"/>
                <a:gd name="T8" fmla="*/ 0 w 90"/>
                <a:gd name="T9" fmla="*/ 0 h 25"/>
              </a:gdLst>
              <a:ahLst/>
              <a:cxnLst>
                <a:cxn ang="0">
                  <a:pos x="T0" y="T1"/>
                </a:cxn>
                <a:cxn ang="0">
                  <a:pos x="T2" y="T3"/>
                </a:cxn>
                <a:cxn ang="0">
                  <a:pos x="T4" y="T5"/>
                </a:cxn>
                <a:cxn ang="0">
                  <a:pos x="T6" y="T7"/>
                </a:cxn>
                <a:cxn ang="0">
                  <a:pos x="T8" y="T9"/>
                </a:cxn>
              </a:cxnLst>
              <a:rect l="0" t="0" r="r" b="b"/>
              <a:pathLst>
                <a:path w="90" h="25">
                  <a:moveTo>
                    <a:pt x="0" y="0"/>
                  </a:moveTo>
                  <a:lnTo>
                    <a:pt x="49" y="25"/>
                  </a:lnTo>
                  <a:lnTo>
                    <a:pt x="90" y="20"/>
                  </a:lnTo>
                  <a:lnTo>
                    <a:pt x="46"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344">
              <a:extLst>
                <a:ext uri="{FF2B5EF4-FFF2-40B4-BE49-F238E27FC236}">
                  <a16:creationId xmlns:a16="http://schemas.microsoft.com/office/drawing/2014/main" id="{D7603819-0F08-1347-B593-F8A54CC03B01}"/>
                </a:ext>
              </a:extLst>
            </p:cNvPr>
            <p:cNvSpPr>
              <a:spLocks/>
            </p:cNvSpPr>
            <p:nvPr/>
          </p:nvSpPr>
          <p:spPr bwMode="auto">
            <a:xfrm>
              <a:off x="3532" y="3213"/>
              <a:ext cx="35" cy="15"/>
            </a:xfrm>
            <a:custGeom>
              <a:avLst/>
              <a:gdLst>
                <a:gd name="T0" fmla="*/ 0 w 84"/>
                <a:gd name="T1" fmla="*/ 0 h 34"/>
                <a:gd name="T2" fmla="*/ 31 w 84"/>
                <a:gd name="T3" fmla="*/ 34 h 34"/>
                <a:gd name="T4" fmla="*/ 84 w 84"/>
                <a:gd name="T5" fmla="*/ 29 h 34"/>
                <a:gd name="T6" fmla="*/ 58 w 84"/>
                <a:gd name="T7" fmla="*/ 1 h 34"/>
                <a:gd name="T8" fmla="*/ 0 w 84"/>
                <a:gd name="T9" fmla="*/ 0 h 34"/>
              </a:gdLst>
              <a:ahLst/>
              <a:cxnLst>
                <a:cxn ang="0">
                  <a:pos x="T0" y="T1"/>
                </a:cxn>
                <a:cxn ang="0">
                  <a:pos x="T2" y="T3"/>
                </a:cxn>
                <a:cxn ang="0">
                  <a:pos x="T4" y="T5"/>
                </a:cxn>
                <a:cxn ang="0">
                  <a:pos x="T6" y="T7"/>
                </a:cxn>
                <a:cxn ang="0">
                  <a:pos x="T8" y="T9"/>
                </a:cxn>
              </a:cxnLst>
              <a:rect l="0" t="0" r="r" b="b"/>
              <a:pathLst>
                <a:path w="84" h="34">
                  <a:moveTo>
                    <a:pt x="0" y="0"/>
                  </a:moveTo>
                  <a:lnTo>
                    <a:pt x="31" y="34"/>
                  </a:lnTo>
                  <a:lnTo>
                    <a:pt x="84" y="29"/>
                  </a:lnTo>
                  <a:lnTo>
                    <a:pt x="58"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345">
              <a:extLst>
                <a:ext uri="{FF2B5EF4-FFF2-40B4-BE49-F238E27FC236}">
                  <a16:creationId xmlns:a16="http://schemas.microsoft.com/office/drawing/2014/main" id="{5787AB96-F2B4-0D40-9941-506DC825D953}"/>
                </a:ext>
              </a:extLst>
            </p:cNvPr>
            <p:cNvSpPr>
              <a:spLocks/>
            </p:cNvSpPr>
            <p:nvPr/>
          </p:nvSpPr>
          <p:spPr bwMode="auto">
            <a:xfrm>
              <a:off x="3614" y="3209"/>
              <a:ext cx="204" cy="16"/>
            </a:xfrm>
            <a:custGeom>
              <a:avLst/>
              <a:gdLst>
                <a:gd name="T0" fmla="*/ 0 w 487"/>
                <a:gd name="T1" fmla="*/ 7 h 38"/>
                <a:gd name="T2" fmla="*/ 36 w 487"/>
                <a:gd name="T3" fmla="*/ 38 h 38"/>
                <a:gd name="T4" fmla="*/ 487 w 487"/>
                <a:gd name="T5" fmla="*/ 22 h 38"/>
                <a:gd name="T6" fmla="*/ 446 w 487"/>
                <a:gd name="T7" fmla="*/ 0 h 38"/>
                <a:gd name="T8" fmla="*/ 0 w 487"/>
                <a:gd name="T9" fmla="*/ 7 h 38"/>
              </a:gdLst>
              <a:ahLst/>
              <a:cxnLst>
                <a:cxn ang="0">
                  <a:pos x="T0" y="T1"/>
                </a:cxn>
                <a:cxn ang="0">
                  <a:pos x="T2" y="T3"/>
                </a:cxn>
                <a:cxn ang="0">
                  <a:pos x="T4" y="T5"/>
                </a:cxn>
                <a:cxn ang="0">
                  <a:pos x="T6" y="T7"/>
                </a:cxn>
                <a:cxn ang="0">
                  <a:pos x="T8" y="T9"/>
                </a:cxn>
              </a:cxnLst>
              <a:rect l="0" t="0" r="r" b="b"/>
              <a:pathLst>
                <a:path w="487" h="38">
                  <a:moveTo>
                    <a:pt x="0" y="7"/>
                  </a:moveTo>
                  <a:lnTo>
                    <a:pt x="36" y="38"/>
                  </a:lnTo>
                  <a:lnTo>
                    <a:pt x="487" y="22"/>
                  </a:lnTo>
                  <a:lnTo>
                    <a:pt x="446"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346">
              <a:extLst>
                <a:ext uri="{FF2B5EF4-FFF2-40B4-BE49-F238E27FC236}">
                  <a16:creationId xmlns:a16="http://schemas.microsoft.com/office/drawing/2014/main" id="{BB56E664-3C58-EF43-8F70-06E9FA1B51CA}"/>
                </a:ext>
              </a:extLst>
            </p:cNvPr>
            <p:cNvSpPr>
              <a:spLocks/>
            </p:cNvSpPr>
            <p:nvPr/>
          </p:nvSpPr>
          <p:spPr bwMode="auto">
            <a:xfrm>
              <a:off x="3573" y="3212"/>
              <a:ext cx="36" cy="15"/>
            </a:xfrm>
            <a:custGeom>
              <a:avLst/>
              <a:gdLst>
                <a:gd name="T0" fmla="*/ 0 w 86"/>
                <a:gd name="T1" fmla="*/ 0 h 32"/>
                <a:gd name="T2" fmla="*/ 34 w 86"/>
                <a:gd name="T3" fmla="*/ 32 h 32"/>
                <a:gd name="T4" fmla="*/ 86 w 86"/>
                <a:gd name="T5" fmla="*/ 28 h 32"/>
                <a:gd name="T6" fmla="*/ 56 w 86"/>
                <a:gd name="T7" fmla="*/ 0 h 32"/>
                <a:gd name="T8" fmla="*/ 0 w 86"/>
                <a:gd name="T9" fmla="*/ 0 h 32"/>
              </a:gdLst>
              <a:ahLst/>
              <a:cxnLst>
                <a:cxn ang="0">
                  <a:pos x="T0" y="T1"/>
                </a:cxn>
                <a:cxn ang="0">
                  <a:pos x="T2" y="T3"/>
                </a:cxn>
                <a:cxn ang="0">
                  <a:pos x="T4" y="T5"/>
                </a:cxn>
                <a:cxn ang="0">
                  <a:pos x="T6" y="T7"/>
                </a:cxn>
                <a:cxn ang="0">
                  <a:pos x="T8" y="T9"/>
                </a:cxn>
              </a:cxnLst>
              <a:rect l="0" t="0" r="r" b="b"/>
              <a:pathLst>
                <a:path w="86" h="32">
                  <a:moveTo>
                    <a:pt x="0" y="0"/>
                  </a:moveTo>
                  <a:lnTo>
                    <a:pt x="34" y="32"/>
                  </a:lnTo>
                  <a:lnTo>
                    <a:pt x="86" y="28"/>
                  </a:lnTo>
                  <a:lnTo>
                    <a:pt x="5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347">
              <a:extLst>
                <a:ext uri="{FF2B5EF4-FFF2-40B4-BE49-F238E27FC236}">
                  <a16:creationId xmlns:a16="http://schemas.microsoft.com/office/drawing/2014/main" id="{7E359D53-45F9-0544-96F8-A6F337585F97}"/>
                </a:ext>
              </a:extLst>
            </p:cNvPr>
            <p:cNvSpPr>
              <a:spLocks/>
            </p:cNvSpPr>
            <p:nvPr/>
          </p:nvSpPr>
          <p:spPr bwMode="auto">
            <a:xfrm>
              <a:off x="3821" y="3208"/>
              <a:ext cx="38" cy="10"/>
            </a:xfrm>
            <a:custGeom>
              <a:avLst/>
              <a:gdLst>
                <a:gd name="T0" fmla="*/ 0 w 93"/>
                <a:gd name="T1" fmla="*/ 0 h 24"/>
                <a:gd name="T2" fmla="*/ 50 w 93"/>
                <a:gd name="T3" fmla="*/ 24 h 24"/>
                <a:gd name="T4" fmla="*/ 93 w 93"/>
                <a:gd name="T5" fmla="*/ 21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0" y="24"/>
                  </a:lnTo>
                  <a:lnTo>
                    <a:pt x="93" y="21"/>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348">
              <a:extLst>
                <a:ext uri="{FF2B5EF4-FFF2-40B4-BE49-F238E27FC236}">
                  <a16:creationId xmlns:a16="http://schemas.microsoft.com/office/drawing/2014/main" id="{AA7E20B7-0579-0A4D-B0EC-3182217995A8}"/>
                </a:ext>
              </a:extLst>
            </p:cNvPr>
            <p:cNvSpPr>
              <a:spLocks/>
            </p:cNvSpPr>
            <p:nvPr/>
          </p:nvSpPr>
          <p:spPr bwMode="auto">
            <a:xfrm>
              <a:off x="3862" y="3207"/>
              <a:ext cx="39" cy="10"/>
            </a:xfrm>
            <a:custGeom>
              <a:avLst/>
              <a:gdLst>
                <a:gd name="T0" fmla="*/ 0 w 93"/>
                <a:gd name="T1" fmla="*/ 0 h 24"/>
                <a:gd name="T2" fmla="*/ 52 w 93"/>
                <a:gd name="T3" fmla="*/ 24 h 24"/>
                <a:gd name="T4" fmla="*/ 93 w 93"/>
                <a:gd name="T5" fmla="*/ 20 h 24"/>
                <a:gd name="T6" fmla="*/ 49 w 93"/>
                <a:gd name="T7" fmla="*/ 0 h 24"/>
                <a:gd name="T8" fmla="*/ 0 w 93"/>
                <a:gd name="T9" fmla="*/ 0 h 24"/>
              </a:gdLst>
              <a:ahLst/>
              <a:cxnLst>
                <a:cxn ang="0">
                  <a:pos x="T0" y="T1"/>
                </a:cxn>
                <a:cxn ang="0">
                  <a:pos x="T2" y="T3"/>
                </a:cxn>
                <a:cxn ang="0">
                  <a:pos x="T4" y="T5"/>
                </a:cxn>
                <a:cxn ang="0">
                  <a:pos x="T6" y="T7"/>
                </a:cxn>
                <a:cxn ang="0">
                  <a:pos x="T8" y="T9"/>
                </a:cxn>
              </a:cxnLst>
              <a:rect l="0" t="0" r="r" b="b"/>
              <a:pathLst>
                <a:path w="93" h="24">
                  <a:moveTo>
                    <a:pt x="0" y="0"/>
                  </a:moveTo>
                  <a:lnTo>
                    <a:pt x="52" y="24"/>
                  </a:lnTo>
                  <a:lnTo>
                    <a:pt x="93" y="20"/>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349">
              <a:extLst>
                <a:ext uri="{FF2B5EF4-FFF2-40B4-BE49-F238E27FC236}">
                  <a16:creationId xmlns:a16="http://schemas.microsoft.com/office/drawing/2014/main" id="{B3605006-CB3A-504B-983E-5185869A528F}"/>
                </a:ext>
              </a:extLst>
            </p:cNvPr>
            <p:cNvSpPr>
              <a:spLocks/>
            </p:cNvSpPr>
            <p:nvPr/>
          </p:nvSpPr>
          <p:spPr bwMode="auto">
            <a:xfrm>
              <a:off x="3926" y="3140"/>
              <a:ext cx="122" cy="61"/>
            </a:xfrm>
            <a:custGeom>
              <a:avLst/>
              <a:gdLst>
                <a:gd name="T0" fmla="*/ 71 w 291"/>
                <a:gd name="T1" fmla="*/ 96 h 146"/>
                <a:gd name="T2" fmla="*/ 84 w 291"/>
                <a:gd name="T3" fmla="*/ 102 h 146"/>
                <a:gd name="T4" fmla="*/ 96 w 291"/>
                <a:gd name="T5" fmla="*/ 109 h 146"/>
                <a:gd name="T6" fmla="*/ 109 w 291"/>
                <a:gd name="T7" fmla="*/ 114 h 146"/>
                <a:gd name="T8" fmla="*/ 122 w 291"/>
                <a:gd name="T9" fmla="*/ 121 h 146"/>
                <a:gd name="T10" fmla="*/ 135 w 291"/>
                <a:gd name="T11" fmla="*/ 126 h 146"/>
                <a:gd name="T12" fmla="*/ 147 w 291"/>
                <a:gd name="T13" fmla="*/ 131 h 146"/>
                <a:gd name="T14" fmla="*/ 160 w 291"/>
                <a:gd name="T15" fmla="*/ 136 h 146"/>
                <a:gd name="T16" fmla="*/ 174 w 291"/>
                <a:gd name="T17" fmla="*/ 139 h 146"/>
                <a:gd name="T18" fmla="*/ 187 w 291"/>
                <a:gd name="T19" fmla="*/ 143 h 146"/>
                <a:gd name="T20" fmla="*/ 201 w 291"/>
                <a:gd name="T21" fmla="*/ 145 h 146"/>
                <a:gd name="T22" fmla="*/ 214 w 291"/>
                <a:gd name="T23" fmla="*/ 146 h 146"/>
                <a:gd name="T24" fmla="*/ 229 w 291"/>
                <a:gd name="T25" fmla="*/ 145 h 146"/>
                <a:gd name="T26" fmla="*/ 244 w 291"/>
                <a:gd name="T27" fmla="*/ 144 h 146"/>
                <a:gd name="T28" fmla="*/ 259 w 291"/>
                <a:gd name="T29" fmla="*/ 140 h 146"/>
                <a:gd name="T30" fmla="*/ 274 w 291"/>
                <a:gd name="T31" fmla="*/ 136 h 146"/>
                <a:gd name="T32" fmla="*/ 290 w 291"/>
                <a:gd name="T33" fmla="*/ 130 h 146"/>
                <a:gd name="T34" fmla="*/ 291 w 291"/>
                <a:gd name="T35" fmla="*/ 126 h 146"/>
                <a:gd name="T36" fmla="*/ 291 w 291"/>
                <a:gd name="T37" fmla="*/ 112 h 146"/>
                <a:gd name="T38" fmla="*/ 289 w 291"/>
                <a:gd name="T39" fmla="*/ 93 h 146"/>
                <a:gd name="T40" fmla="*/ 282 w 291"/>
                <a:gd name="T41" fmla="*/ 71 h 146"/>
                <a:gd name="T42" fmla="*/ 268 w 291"/>
                <a:gd name="T43" fmla="*/ 48 h 146"/>
                <a:gd name="T44" fmla="*/ 245 w 291"/>
                <a:gd name="T45" fmla="*/ 28 h 146"/>
                <a:gd name="T46" fmla="*/ 210 w 291"/>
                <a:gd name="T47" fmla="*/ 12 h 146"/>
                <a:gd name="T48" fmla="*/ 160 w 291"/>
                <a:gd name="T49" fmla="*/ 4 h 146"/>
                <a:gd name="T50" fmla="*/ 117 w 291"/>
                <a:gd name="T51" fmla="*/ 2 h 146"/>
                <a:gd name="T52" fmla="*/ 83 w 291"/>
                <a:gd name="T53" fmla="*/ 1 h 146"/>
                <a:gd name="T54" fmla="*/ 58 w 291"/>
                <a:gd name="T55" fmla="*/ 0 h 146"/>
                <a:gd name="T56" fmla="*/ 41 w 291"/>
                <a:gd name="T57" fmla="*/ 0 h 146"/>
                <a:gd name="T58" fmla="*/ 30 w 291"/>
                <a:gd name="T59" fmla="*/ 0 h 146"/>
                <a:gd name="T60" fmla="*/ 23 w 291"/>
                <a:gd name="T61" fmla="*/ 1 h 146"/>
                <a:gd name="T62" fmla="*/ 20 w 291"/>
                <a:gd name="T63" fmla="*/ 2 h 146"/>
                <a:gd name="T64" fmla="*/ 19 w 291"/>
                <a:gd name="T65" fmla="*/ 2 h 146"/>
                <a:gd name="T66" fmla="*/ 4 w 291"/>
                <a:gd name="T67" fmla="*/ 18 h 146"/>
                <a:gd name="T68" fmla="*/ 0 w 291"/>
                <a:gd name="T69" fmla="*/ 39 h 146"/>
                <a:gd name="T70" fmla="*/ 1 w 291"/>
                <a:gd name="T71" fmla="*/ 58 h 146"/>
                <a:gd name="T72" fmla="*/ 3 w 291"/>
                <a:gd name="T73" fmla="*/ 66 h 146"/>
                <a:gd name="T74" fmla="*/ 4 w 291"/>
                <a:gd name="T75" fmla="*/ 66 h 146"/>
                <a:gd name="T76" fmla="*/ 7 w 291"/>
                <a:gd name="T77" fmla="*/ 68 h 146"/>
                <a:gd name="T78" fmla="*/ 14 w 291"/>
                <a:gd name="T79" fmla="*/ 71 h 146"/>
                <a:gd name="T80" fmla="*/ 21 w 291"/>
                <a:gd name="T81" fmla="*/ 73 h 146"/>
                <a:gd name="T82" fmla="*/ 31 w 291"/>
                <a:gd name="T83" fmla="*/ 77 h 146"/>
                <a:gd name="T84" fmla="*/ 42 w 291"/>
                <a:gd name="T85" fmla="*/ 83 h 146"/>
                <a:gd name="T86" fmla="*/ 56 w 291"/>
                <a:gd name="T87" fmla="*/ 89 h 146"/>
                <a:gd name="T88" fmla="*/ 71 w 291"/>
                <a:gd name="T8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351">
              <a:extLst>
                <a:ext uri="{FF2B5EF4-FFF2-40B4-BE49-F238E27FC236}">
                  <a16:creationId xmlns:a16="http://schemas.microsoft.com/office/drawing/2014/main" id="{B88382B9-E00A-0E4C-90B0-B2BF261AF4C2}"/>
                </a:ext>
              </a:extLst>
            </p:cNvPr>
            <p:cNvSpPr>
              <a:spLocks/>
            </p:cNvSpPr>
            <p:nvPr/>
          </p:nvSpPr>
          <p:spPr bwMode="auto">
            <a:xfrm>
              <a:off x="3961" y="3146"/>
              <a:ext cx="78" cy="35"/>
            </a:xfrm>
            <a:custGeom>
              <a:avLst/>
              <a:gdLst>
                <a:gd name="T0" fmla="*/ 17 w 185"/>
                <a:gd name="T1" fmla="*/ 0 h 82"/>
                <a:gd name="T2" fmla="*/ 12 w 185"/>
                <a:gd name="T3" fmla="*/ 4 h 82"/>
                <a:gd name="T4" fmla="*/ 4 w 185"/>
                <a:gd name="T5" fmla="*/ 15 h 82"/>
                <a:gd name="T6" fmla="*/ 0 w 185"/>
                <a:gd name="T7" fmla="*/ 30 h 82"/>
                <a:gd name="T8" fmla="*/ 5 w 185"/>
                <a:gd name="T9" fmla="*/ 43 h 82"/>
                <a:gd name="T10" fmla="*/ 9 w 185"/>
                <a:gd name="T11" fmla="*/ 47 h 82"/>
                <a:gd name="T12" fmla="*/ 16 w 185"/>
                <a:gd name="T13" fmla="*/ 50 h 82"/>
                <a:gd name="T14" fmla="*/ 23 w 185"/>
                <a:gd name="T15" fmla="*/ 54 h 82"/>
                <a:gd name="T16" fmla="*/ 33 w 185"/>
                <a:gd name="T17" fmla="*/ 58 h 82"/>
                <a:gd name="T18" fmla="*/ 43 w 185"/>
                <a:gd name="T19" fmla="*/ 61 h 82"/>
                <a:gd name="T20" fmla="*/ 55 w 185"/>
                <a:gd name="T21" fmla="*/ 66 h 82"/>
                <a:gd name="T22" fmla="*/ 68 w 185"/>
                <a:gd name="T23" fmla="*/ 69 h 82"/>
                <a:gd name="T24" fmla="*/ 80 w 185"/>
                <a:gd name="T25" fmla="*/ 73 h 82"/>
                <a:gd name="T26" fmla="*/ 94 w 185"/>
                <a:gd name="T27" fmla="*/ 76 h 82"/>
                <a:gd name="T28" fmla="*/ 108 w 185"/>
                <a:gd name="T29" fmla="*/ 78 h 82"/>
                <a:gd name="T30" fmla="*/ 122 w 185"/>
                <a:gd name="T31" fmla="*/ 80 h 82"/>
                <a:gd name="T32" fmla="*/ 136 w 185"/>
                <a:gd name="T33" fmla="*/ 82 h 82"/>
                <a:gd name="T34" fmla="*/ 149 w 185"/>
                <a:gd name="T35" fmla="*/ 82 h 82"/>
                <a:gd name="T36" fmla="*/ 162 w 185"/>
                <a:gd name="T37" fmla="*/ 82 h 82"/>
                <a:gd name="T38" fmla="*/ 175 w 185"/>
                <a:gd name="T39" fmla="*/ 79 h 82"/>
                <a:gd name="T40" fmla="*/ 185 w 185"/>
                <a:gd name="T41" fmla="*/ 77 h 82"/>
                <a:gd name="T42" fmla="*/ 185 w 185"/>
                <a:gd name="T43" fmla="*/ 76 h 82"/>
                <a:gd name="T44" fmla="*/ 185 w 185"/>
                <a:gd name="T45" fmla="*/ 74 h 82"/>
                <a:gd name="T46" fmla="*/ 184 w 185"/>
                <a:gd name="T47" fmla="*/ 69 h 82"/>
                <a:gd name="T48" fmla="*/ 183 w 185"/>
                <a:gd name="T49" fmla="*/ 65 h 82"/>
                <a:gd name="T50" fmla="*/ 181 w 185"/>
                <a:gd name="T51" fmla="*/ 58 h 82"/>
                <a:gd name="T52" fmla="*/ 177 w 185"/>
                <a:gd name="T53" fmla="*/ 51 h 82"/>
                <a:gd name="T54" fmla="*/ 172 w 185"/>
                <a:gd name="T55" fmla="*/ 43 h 82"/>
                <a:gd name="T56" fmla="*/ 165 w 185"/>
                <a:gd name="T57" fmla="*/ 37 h 82"/>
                <a:gd name="T58" fmla="*/ 157 w 185"/>
                <a:gd name="T59" fmla="*/ 29 h 82"/>
                <a:gd name="T60" fmla="*/ 145 w 185"/>
                <a:gd name="T61" fmla="*/ 22 h 82"/>
                <a:gd name="T62" fmla="*/ 131 w 185"/>
                <a:gd name="T63" fmla="*/ 15 h 82"/>
                <a:gd name="T64" fmla="*/ 115 w 185"/>
                <a:gd name="T65" fmla="*/ 10 h 82"/>
                <a:gd name="T66" fmla="*/ 95 w 185"/>
                <a:gd name="T67" fmla="*/ 5 h 82"/>
                <a:gd name="T68" fmla="*/ 73 w 185"/>
                <a:gd name="T69" fmla="*/ 2 h 82"/>
                <a:gd name="T70" fmla="*/ 46 w 185"/>
                <a:gd name="T71" fmla="*/ 0 h 82"/>
                <a:gd name="T72" fmla="*/ 17 w 185"/>
                <a:gd name="T7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352">
              <a:extLst>
                <a:ext uri="{FF2B5EF4-FFF2-40B4-BE49-F238E27FC236}">
                  <a16:creationId xmlns:a16="http://schemas.microsoft.com/office/drawing/2014/main" id="{4A2727E4-4FC1-634D-8E32-CC64804432DA}"/>
                </a:ext>
              </a:extLst>
            </p:cNvPr>
            <p:cNvSpPr>
              <a:spLocks/>
            </p:cNvSpPr>
            <p:nvPr/>
          </p:nvSpPr>
          <p:spPr bwMode="auto">
            <a:xfrm>
              <a:off x="3933" y="3146"/>
              <a:ext cx="28" cy="16"/>
            </a:xfrm>
            <a:custGeom>
              <a:avLst/>
              <a:gdLst>
                <a:gd name="T0" fmla="*/ 66 w 66"/>
                <a:gd name="T1" fmla="*/ 0 h 39"/>
                <a:gd name="T2" fmla="*/ 63 w 66"/>
                <a:gd name="T3" fmla="*/ 3 h 39"/>
                <a:gd name="T4" fmla="*/ 58 w 66"/>
                <a:gd name="T5" fmla="*/ 11 h 39"/>
                <a:gd name="T6" fmla="*/ 54 w 66"/>
                <a:gd name="T7" fmla="*/ 23 h 39"/>
                <a:gd name="T8" fmla="*/ 53 w 66"/>
                <a:gd name="T9" fmla="*/ 39 h 39"/>
                <a:gd name="T10" fmla="*/ 0 w 66"/>
                <a:gd name="T11" fmla="*/ 21 h 39"/>
                <a:gd name="T12" fmla="*/ 0 w 66"/>
                <a:gd name="T13" fmla="*/ 18 h 39"/>
                <a:gd name="T14" fmla="*/ 2 w 66"/>
                <a:gd name="T15" fmla="*/ 13 h 39"/>
                <a:gd name="T16" fmla="*/ 5 w 66"/>
                <a:gd name="T17" fmla="*/ 6 h 39"/>
                <a:gd name="T18" fmla="*/ 13 w 66"/>
                <a:gd name="T19" fmla="*/ 0 h 39"/>
                <a:gd name="T20" fmla="*/ 66 w 66"/>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353">
              <a:extLst>
                <a:ext uri="{FF2B5EF4-FFF2-40B4-BE49-F238E27FC236}">
                  <a16:creationId xmlns:a16="http://schemas.microsoft.com/office/drawing/2014/main" id="{77B034C7-0634-9C4C-875C-1F7CA3B33238}"/>
                </a:ext>
              </a:extLst>
            </p:cNvPr>
            <p:cNvSpPr>
              <a:spLocks/>
            </p:cNvSpPr>
            <p:nvPr/>
          </p:nvSpPr>
          <p:spPr bwMode="auto">
            <a:xfrm>
              <a:off x="3931" y="3159"/>
              <a:ext cx="24" cy="13"/>
            </a:xfrm>
            <a:custGeom>
              <a:avLst/>
              <a:gdLst>
                <a:gd name="T0" fmla="*/ 0 w 56"/>
                <a:gd name="T1" fmla="*/ 0 h 31"/>
                <a:gd name="T2" fmla="*/ 0 w 56"/>
                <a:gd name="T3" fmla="*/ 10 h 31"/>
                <a:gd name="T4" fmla="*/ 56 w 56"/>
                <a:gd name="T5" fmla="*/ 31 h 31"/>
                <a:gd name="T6" fmla="*/ 55 w 56"/>
                <a:gd name="T7" fmla="*/ 17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0" y="10"/>
                  </a:lnTo>
                  <a:lnTo>
                    <a:pt x="56" y="31"/>
                  </a:lnTo>
                  <a:lnTo>
                    <a:pt x="55" y="17"/>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354">
              <a:extLst>
                <a:ext uri="{FF2B5EF4-FFF2-40B4-BE49-F238E27FC236}">
                  <a16:creationId xmlns:a16="http://schemas.microsoft.com/office/drawing/2014/main" id="{874832F3-F795-9940-A85E-9925519A9AAB}"/>
                </a:ext>
              </a:extLst>
            </p:cNvPr>
            <p:cNvSpPr>
              <a:spLocks/>
            </p:cNvSpPr>
            <p:nvPr/>
          </p:nvSpPr>
          <p:spPr bwMode="auto">
            <a:xfrm>
              <a:off x="3961" y="3170"/>
              <a:ext cx="80" cy="23"/>
            </a:xfrm>
            <a:custGeom>
              <a:avLst/>
              <a:gdLst>
                <a:gd name="T0" fmla="*/ 0 w 191"/>
                <a:gd name="T1" fmla="*/ 0 h 56"/>
                <a:gd name="T2" fmla="*/ 0 w 191"/>
                <a:gd name="T3" fmla="*/ 13 h 56"/>
                <a:gd name="T4" fmla="*/ 1 w 191"/>
                <a:gd name="T5" fmla="*/ 14 h 56"/>
                <a:gd name="T6" fmla="*/ 5 w 191"/>
                <a:gd name="T7" fmla="*/ 15 h 56"/>
                <a:gd name="T8" fmla="*/ 10 w 191"/>
                <a:gd name="T9" fmla="*/ 19 h 56"/>
                <a:gd name="T10" fmla="*/ 18 w 191"/>
                <a:gd name="T11" fmla="*/ 22 h 56"/>
                <a:gd name="T12" fmla="*/ 27 w 191"/>
                <a:gd name="T13" fmla="*/ 27 h 56"/>
                <a:gd name="T14" fmla="*/ 39 w 191"/>
                <a:gd name="T15" fmla="*/ 31 h 56"/>
                <a:gd name="T16" fmla="*/ 51 w 191"/>
                <a:gd name="T17" fmla="*/ 36 h 56"/>
                <a:gd name="T18" fmla="*/ 64 w 191"/>
                <a:gd name="T19" fmla="*/ 41 h 56"/>
                <a:gd name="T20" fmla="*/ 79 w 191"/>
                <a:gd name="T21" fmla="*/ 46 h 56"/>
                <a:gd name="T22" fmla="*/ 94 w 191"/>
                <a:gd name="T23" fmla="*/ 49 h 56"/>
                <a:gd name="T24" fmla="*/ 110 w 191"/>
                <a:gd name="T25" fmla="*/ 52 h 56"/>
                <a:gd name="T26" fmla="*/ 126 w 191"/>
                <a:gd name="T27" fmla="*/ 55 h 56"/>
                <a:gd name="T28" fmla="*/ 143 w 191"/>
                <a:gd name="T29" fmla="*/ 56 h 56"/>
                <a:gd name="T30" fmla="*/ 159 w 191"/>
                <a:gd name="T31" fmla="*/ 55 h 56"/>
                <a:gd name="T32" fmla="*/ 175 w 191"/>
                <a:gd name="T33" fmla="*/ 52 h 56"/>
                <a:gd name="T34" fmla="*/ 191 w 191"/>
                <a:gd name="T35" fmla="*/ 49 h 56"/>
                <a:gd name="T36" fmla="*/ 191 w 191"/>
                <a:gd name="T37" fmla="*/ 36 h 56"/>
                <a:gd name="T38" fmla="*/ 190 w 191"/>
                <a:gd name="T39" fmla="*/ 36 h 56"/>
                <a:gd name="T40" fmla="*/ 187 w 191"/>
                <a:gd name="T41" fmla="*/ 37 h 56"/>
                <a:gd name="T42" fmla="*/ 183 w 191"/>
                <a:gd name="T43" fmla="*/ 38 h 56"/>
                <a:gd name="T44" fmla="*/ 177 w 191"/>
                <a:gd name="T45" fmla="*/ 39 h 56"/>
                <a:gd name="T46" fmla="*/ 169 w 191"/>
                <a:gd name="T47" fmla="*/ 39 h 56"/>
                <a:gd name="T48" fmla="*/ 160 w 191"/>
                <a:gd name="T49" fmla="*/ 40 h 56"/>
                <a:gd name="T50" fmla="*/ 149 w 191"/>
                <a:gd name="T51" fmla="*/ 40 h 56"/>
                <a:gd name="T52" fmla="*/ 138 w 191"/>
                <a:gd name="T53" fmla="*/ 40 h 56"/>
                <a:gd name="T54" fmla="*/ 125 w 191"/>
                <a:gd name="T55" fmla="*/ 39 h 56"/>
                <a:gd name="T56" fmla="*/ 110 w 191"/>
                <a:gd name="T57" fmla="*/ 38 h 56"/>
                <a:gd name="T58" fmla="*/ 94 w 191"/>
                <a:gd name="T59" fmla="*/ 34 h 56"/>
                <a:gd name="T60" fmla="*/ 77 w 191"/>
                <a:gd name="T61" fmla="*/ 31 h 56"/>
                <a:gd name="T62" fmla="*/ 59 w 191"/>
                <a:gd name="T63" fmla="*/ 25 h 56"/>
                <a:gd name="T64" fmla="*/ 40 w 191"/>
                <a:gd name="T65" fmla="*/ 19 h 56"/>
                <a:gd name="T66" fmla="*/ 21 w 191"/>
                <a:gd name="T67" fmla="*/ 10 h 56"/>
                <a:gd name="T68" fmla="*/ 0 w 191"/>
                <a:gd name="T6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355">
              <a:extLst>
                <a:ext uri="{FF2B5EF4-FFF2-40B4-BE49-F238E27FC236}">
                  <a16:creationId xmlns:a16="http://schemas.microsoft.com/office/drawing/2014/main" id="{E02CD93A-7883-A14F-A5EF-4C1858CF0B00}"/>
                </a:ext>
              </a:extLst>
            </p:cNvPr>
            <p:cNvSpPr>
              <a:spLocks/>
            </p:cNvSpPr>
            <p:nvPr/>
          </p:nvSpPr>
          <p:spPr bwMode="auto">
            <a:xfrm>
              <a:off x="3422" y="3163"/>
              <a:ext cx="73" cy="90"/>
            </a:xfrm>
            <a:custGeom>
              <a:avLst/>
              <a:gdLst>
                <a:gd name="T0" fmla="*/ 0 w 174"/>
                <a:gd name="T1" fmla="*/ 0 h 213"/>
                <a:gd name="T2" fmla="*/ 0 w 174"/>
                <a:gd name="T3" fmla="*/ 74 h 213"/>
                <a:gd name="T4" fmla="*/ 174 w 174"/>
                <a:gd name="T5" fmla="*/ 213 h 213"/>
                <a:gd name="T6" fmla="*/ 0 w 174"/>
                <a:gd name="T7" fmla="*/ 0 h 213"/>
              </a:gdLst>
              <a:ahLst/>
              <a:cxnLst>
                <a:cxn ang="0">
                  <a:pos x="T0" y="T1"/>
                </a:cxn>
                <a:cxn ang="0">
                  <a:pos x="T2" y="T3"/>
                </a:cxn>
                <a:cxn ang="0">
                  <a:pos x="T4" y="T5"/>
                </a:cxn>
                <a:cxn ang="0">
                  <a:pos x="T6" y="T7"/>
                </a:cxn>
              </a:cxnLst>
              <a:rect l="0" t="0" r="r" b="b"/>
              <a:pathLst>
                <a:path w="174" h="213">
                  <a:moveTo>
                    <a:pt x="0" y="0"/>
                  </a:moveTo>
                  <a:lnTo>
                    <a:pt x="0" y="74"/>
                  </a:lnTo>
                  <a:lnTo>
                    <a:pt x="174" y="213"/>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06">
              <a:extLst>
                <a:ext uri="{FF2B5EF4-FFF2-40B4-BE49-F238E27FC236}">
                  <a16:creationId xmlns:a16="http://schemas.microsoft.com/office/drawing/2014/main" id="{27D4FAA3-53D5-B243-B3AF-FBC2961E9753}"/>
                </a:ext>
              </a:extLst>
            </p:cNvPr>
            <p:cNvSpPr>
              <a:spLocks/>
            </p:cNvSpPr>
            <p:nvPr/>
          </p:nvSpPr>
          <p:spPr bwMode="auto">
            <a:xfrm>
              <a:off x="2526" y="3277"/>
              <a:ext cx="662" cy="129"/>
            </a:xfrm>
            <a:custGeom>
              <a:avLst/>
              <a:gdLst>
                <a:gd name="T0" fmla="*/ 209 w 1583"/>
                <a:gd name="T1" fmla="*/ 2 h 308"/>
                <a:gd name="T2" fmla="*/ 188 w 1583"/>
                <a:gd name="T3" fmla="*/ 16 h 308"/>
                <a:gd name="T4" fmla="*/ 153 w 1583"/>
                <a:gd name="T5" fmla="*/ 43 h 308"/>
                <a:gd name="T6" fmla="*/ 110 w 1583"/>
                <a:gd name="T7" fmla="*/ 76 h 308"/>
                <a:gd name="T8" fmla="*/ 66 w 1583"/>
                <a:gd name="T9" fmla="*/ 116 h 308"/>
                <a:gd name="T10" fmla="*/ 29 w 1583"/>
                <a:gd name="T11" fmla="*/ 156 h 308"/>
                <a:gd name="T12" fmla="*/ 5 w 1583"/>
                <a:gd name="T13" fmla="*/ 194 h 308"/>
                <a:gd name="T14" fmla="*/ 1 w 1583"/>
                <a:gd name="T15" fmla="*/ 227 h 308"/>
                <a:gd name="T16" fmla="*/ 11 w 1583"/>
                <a:gd name="T17" fmla="*/ 240 h 308"/>
                <a:gd name="T18" fmla="*/ 34 w 1583"/>
                <a:gd name="T19" fmla="*/ 243 h 308"/>
                <a:gd name="T20" fmla="*/ 79 w 1583"/>
                <a:gd name="T21" fmla="*/ 250 h 308"/>
                <a:gd name="T22" fmla="*/ 142 w 1583"/>
                <a:gd name="T23" fmla="*/ 257 h 308"/>
                <a:gd name="T24" fmla="*/ 221 w 1583"/>
                <a:gd name="T25" fmla="*/ 266 h 308"/>
                <a:gd name="T26" fmla="*/ 315 w 1583"/>
                <a:gd name="T27" fmla="*/ 276 h 308"/>
                <a:gd name="T28" fmla="*/ 420 w 1583"/>
                <a:gd name="T29" fmla="*/ 285 h 308"/>
                <a:gd name="T30" fmla="*/ 535 w 1583"/>
                <a:gd name="T31" fmla="*/ 293 h 308"/>
                <a:gd name="T32" fmla="*/ 658 w 1583"/>
                <a:gd name="T33" fmla="*/ 301 h 308"/>
                <a:gd name="T34" fmla="*/ 785 w 1583"/>
                <a:gd name="T35" fmla="*/ 306 h 308"/>
                <a:gd name="T36" fmla="*/ 916 w 1583"/>
                <a:gd name="T37" fmla="*/ 308 h 308"/>
                <a:gd name="T38" fmla="*/ 1047 w 1583"/>
                <a:gd name="T39" fmla="*/ 307 h 308"/>
                <a:gd name="T40" fmla="*/ 1176 w 1583"/>
                <a:gd name="T41" fmla="*/ 302 h 308"/>
                <a:gd name="T42" fmla="*/ 1301 w 1583"/>
                <a:gd name="T43" fmla="*/ 291 h 308"/>
                <a:gd name="T44" fmla="*/ 1420 w 1583"/>
                <a:gd name="T45" fmla="*/ 276 h 308"/>
                <a:gd name="T46" fmla="*/ 1531 w 1583"/>
                <a:gd name="T47" fmla="*/ 254 h 308"/>
                <a:gd name="T48" fmla="*/ 1395 w 1583"/>
                <a:gd name="T49" fmla="*/ 33 h 308"/>
                <a:gd name="T50" fmla="*/ 1384 w 1583"/>
                <a:gd name="T51" fmla="*/ 33 h 308"/>
                <a:gd name="T52" fmla="*/ 1352 w 1583"/>
                <a:gd name="T53" fmla="*/ 32 h 308"/>
                <a:gd name="T54" fmla="*/ 1301 w 1583"/>
                <a:gd name="T55" fmla="*/ 30 h 308"/>
                <a:gd name="T56" fmla="*/ 1235 w 1583"/>
                <a:gd name="T57" fmla="*/ 28 h 308"/>
                <a:gd name="T58" fmla="*/ 1155 w 1583"/>
                <a:gd name="T59" fmla="*/ 26 h 308"/>
                <a:gd name="T60" fmla="*/ 1067 w 1583"/>
                <a:gd name="T61" fmla="*/ 24 h 308"/>
                <a:gd name="T62" fmla="*/ 969 w 1583"/>
                <a:gd name="T63" fmla="*/ 21 h 308"/>
                <a:gd name="T64" fmla="*/ 868 w 1583"/>
                <a:gd name="T65" fmla="*/ 17 h 308"/>
                <a:gd name="T66" fmla="*/ 764 w 1583"/>
                <a:gd name="T67" fmla="*/ 15 h 308"/>
                <a:gd name="T68" fmla="*/ 662 w 1583"/>
                <a:gd name="T69" fmla="*/ 12 h 308"/>
                <a:gd name="T70" fmla="*/ 563 w 1583"/>
                <a:gd name="T71" fmla="*/ 10 h 308"/>
                <a:gd name="T72" fmla="*/ 470 w 1583"/>
                <a:gd name="T73" fmla="*/ 6 h 308"/>
                <a:gd name="T74" fmla="*/ 385 w 1583"/>
                <a:gd name="T75" fmla="*/ 4 h 308"/>
                <a:gd name="T76" fmla="*/ 312 w 1583"/>
                <a:gd name="T77" fmla="*/ 2 h 308"/>
                <a:gd name="T78" fmla="*/ 253 w 1583"/>
                <a:gd name="T79" fmla="*/ 1 h 308"/>
                <a:gd name="T80" fmla="*/ 212 w 1583"/>
                <a:gd name="T8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07">
              <a:extLst>
                <a:ext uri="{FF2B5EF4-FFF2-40B4-BE49-F238E27FC236}">
                  <a16:creationId xmlns:a16="http://schemas.microsoft.com/office/drawing/2014/main" id="{4B348E2A-FF15-5E4B-9B67-41A20545F17A}"/>
                </a:ext>
              </a:extLst>
            </p:cNvPr>
            <p:cNvSpPr>
              <a:spLocks/>
            </p:cNvSpPr>
            <p:nvPr/>
          </p:nvSpPr>
          <p:spPr bwMode="auto">
            <a:xfrm>
              <a:off x="2603" y="2587"/>
              <a:ext cx="507" cy="652"/>
            </a:xfrm>
            <a:custGeom>
              <a:avLst/>
              <a:gdLst>
                <a:gd name="T0" fmla="*/ 61 w 606"/>
                <a:gd name="T1" fmla="*/ 39 h 780"/>
                <a:gd name="T2" fmla="*/ 56 w 606"/>
                <a:gd name="T3" fmla="*/ 134 h 780"/>
                <a:gd name="T4" fmla="*/ 55 w 606"/>
                <a:gd name="T5" fmla="*/ 274 h 780"/>
                <a:gd name="T6" fmla="*/ 66 w 606"/>
                <a:gd name="T7" fmla="*/ 410 h 780"/>
                <a:gd name="T8" fmla="*/ 174 w 606"/>
                <a:gd name="T9" fmla="*/ 470 h 780"/>
                <a:gd name="T10" fmla="*/ 179 w 606"/>
                <a:gd name="T11" fmla="*/ 477 h 780"/>
                <a:gd name="T12" fmla="*/ 190 w 606"/>
                <a:gd name="T13" fmla="*/ 494 h 780"/>
                <a:gd name="T14" fmla="*/ 204 w 606"/>
                <a:gd name="T15" fmla="*/ 510 h 780"/>
                <a:gd name="T16" fmla="*/ 219 w 606"/>
                <a:gd name="T17" fmla="*/ 517 h 780"/>
                <a:gd name="T18" fmla="*/ 208 w 606"/>
                <a:gd name="T19" fmla="*/ 520 h 780"/>
                <a:gd name="T20" fmla="*/ 184 w 606"/>
                <a:gd name="T21" fmla="*/ 527 h 780"/>
                <a:gd name="T22" fmla="*/ 160 w 606"/>
                <a:gd name="T23" fmla="*/ 539 h 780"/>
                <a:gd name="T24" fmla="*/ 147 w 606"/>
                <a:gd name="T25" fmla="*/ 555 h 780"/>
                <a:gd name="T26" fmla="*/ 69 w 606"/>
                <a:gd name="T27" fmla="*/ 557 h 780"/>
                <a:gd name="T28" fmla="*/ 52 w 606"/>
                <a:gd name="T29" fmla="*/ 571 h 780"/>
                <a:gd name="T30" fmla="*/ 29 w 606"/>
                <a:gd name="T31" fmla="*/ 592 h 780"/>
                <a:gd name="T32" fmla="*/ 7 w 606"/>
                <a:gd name="T33" fmla="*/ 613 h 780"/>
                <a:gd name="T34" fmla="*/ 6 w 606"/>
                <a:gd name="T35" fmla="*/ 780 h 780"/>
                <a:gd name="T36" fmla="*/ 605 w 606"/>
                <a:gd name="T37" fmla="*/ 620 h 780"/>
                <a:gd name="T38" fmla="*/ 520 w 606"/>
                <a:gd name="T39" fmla="*/ 564 h 780"/>
                <a:gd name="T40" fmla="*/ 516 w 606"/>
                <a:gd name="T41" fmla="*/ 561 h 780"/>
                <a:gd name="T42" fmla="*/ 508 w 606"/>
                <a:gd name="T43" fmla="*/ 557 h 780"/>
                <a:gd name="T44" fmla="*/ 497 w 606"/>
                <a:gd name="T45" fmla="*/ 551 h 780"/>
                <a:gd name="T46" fmla="*/ 484 w 606"/>
                <a:gd name="T47" fmla="*/ 545 h 780"/>
                <a:gd name="T48" fmla="*/ 469 w 606"/>
                <a:gd name="T49" fmla="*/ 539 h 780"/>
                <a:gd name="T50" fmla="*/ 453 w 606"/>
                <a:gd name="T51" fmla="*/ 535 h 780"/>
                <a:gd name="T52" fmla="*/ 436 w 606"/>
                <a:gd name="T53" fmla="*/ 532 h 780"/>
                <a:gd name="T54" fmla="*/ 430 w 606"/>
                <a:gd name="T55" fmla="*/ 531 h 780"/>
                <a:gd name="T56" fmla="*/ 438 w 606"/>
                <a:gd name="T57" fmla="*/ 527 h 780"/>
                <a:gd name="T58" fmla="*/ 450 w 606"/>
                <a:gd name="T59" fmla="*/ 518 h 780"/>
                <a:gd name="T60" fmla="*/ 458 w 606"/>
                <a:gd name="T61" fmla="*/ 503 h 780"/>
                <a:gd name="T62" fmla="*/ 461 w 606"/>
                <a:gd name="T63" fmla="*/ 474 h 780"/>
                <a:gd name="T64" fmla="*/ 536 w 606"/>
                <a:gd name="T65" fmla="*/ 432 h 780"/>
                <a:gd name="T66" fmla="*/ 547 w 606"/>
                <a:gd name="T67" fmla="*/ 297 h 780"/>
                <a:gd name="T68" fmla="*/ 554 w 606"/>
                <a:gd name="T69" fmla="*/ 141 h 780"/>
                <a:gd name="T70" fmla="*/ 547 w 606"/>
                <a:gd name="T71" fmla="*/ 20 h 780"/>
                <a:gd name="T72" fmla="*/ 543 w 606"/>
                <a:gd name="T73" fmla="*/ 19 h 780"/>
                <a:gd name="T74" fmla="*/ 532 w 606"/>
                <a:gd name="T75" fmla="*/ 17 h 780"/>
                <a:gd name="T76" fmla="*/ 515 w 606"/>
                <a:gd name="T77" fmla="*/ 16 h 780"/>
                <a:gd name="T78" fmla="*/ 493 w 606"/>
                <a:gd name="T79" fmla="*/ 13 h 780"/>
                <a:gd name="T80" fmla="*/ 466 w 606"/>
                <a:gd name="T81" fmla="*/ 10 h 780"/>
                <a:gd name="T82" fmla="*/ 434 w 606"/>
                <a:gd name="T83" fmla="*/ 8 h 780"/>
                <a:gd name="T84" fmla="*/ 400 w 606"/>
                <a:gd name="T85" fmla="*/ 5 h 780"/>
                <a:gd name="T86" fmla="*/ 363 w 606"/>
                <a:gd name="T87" fmla="*/ 3 h 780"/>
                <a:gd name="T88" fmla="*/ 324 w 606"/>
                <a:gd name="T89" fmla="*/ 1 h 780"/>
                <a:gd name="T90" fmla="*/ 284 w 606"/>
                <a:gd name="T91" fmla="*/ 0 h 780"/>
                <a:gd name="T92" fmla="*/ 244 w 606"/>
                <a:gd name="T93" fmla="*/ 1 h 780"/>
                <a:gd name="T94" fmla="*/ 204 w 606"/>
                <a:gd name="T95" fmla="*/ 2 h 780"/>
                <a:gd name="T96" fmla="*/ 165 w 606"/>
                <a:gd name="T97" fmla="*/ 5 h 780"/>
                <a:gd name="T98" fmla="*/ 128 w 606"/>
                <a:gd name="T99" fmla="*/ 9 h 780"/>
                <a:gd name="T100" fmla="*/ 93 w 606"/>
                <a:gd name="T101" fmla="*/ 16 h 780"/>
                <a:gd name="T102" fmla="*/ 62 w 606"/>
                <a:gd name="T103" fmla="*/ 2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08">
              <a:extLst>
                <a:ext uri="{FF2B5EF4-FFF2-40B4-BE49-F238E27FC236}">
                  <a16:creationId xmlns:a16="http://schemas.microsoft.com/office/drawing/2014/main" id="{A1F9F329-EE08-844D-9AB4-0F39DDE52839}"/>
                </a:ext>
              </a:extLst>
            </p:cNvPr>
            <p:cNvSpPr>
              <a:spLocks/>
            </p:cNvSpPr>
            <p:nvPr/>
          </p:nvSpPr>
          <p:spPr bwMode="auto">
            <a:xfrm>
              <a:off x="2676" y="2621"/>
              <a:ext cx="368" cy="326"/>
            </a:xfrm>
            <a:custGeom>
              <a:avLst/>
              <a:gdLst>
                <a:gd name="T0" fmla="*/ 35 w 877"/>
                <a:gd name="T1" fmla="*/ 700 h 780"/>
                <a:gd name="T2" fmla="*/ 16 w 877"/>
                <a:gd name="T3" fmla="*/ 531 h 780"/>
                <a:gd name="T4" fmla="*/ 0 w 877"/>
                <a:gd name="T5" fmla="*/ 297 h 780"/>
                <a:gd name="T6" fmla="*/ 17 w 877"/>
                <a:gd name="T7" fmla="*/ 104 h 780"/>
                <a:gd name="T8" fmla="*/ 46 w 877"/>
                <a:gd name="T9" fmla="*/ 58 h 780"/>
                <a:gd name="T10" fmla="*/ 49 w 877"/>
                <a:gd name="T11" fmla="*/ 54 h 780"/>
                <a:gd name="T12" fmla="*/ 56 w 877"/>
                <a:gd name="T13" fmla="*/ 50 h 780"/>
                <a:gd name="T14" fmla="*/ 66 w 877"/>
                <a:gd name="T15" fmla="*/ 43 h 780"/>
                <a:gd name="T16" fmla="*/ 83 w 877"/>
                <a:gd name="T17" fmla="*/ 37 h 780"/>
                <a:gd name="T18" fmla="*/ 103 w 877"/>
                <a:gd name="T19" fmla="*/ 29 h 780"/>
                <a:gd name="T20" fmla="*/ 131 w 877"/>
                <a:gd name="T21" fmla="*/ 20 h 780"/>
                <a:gd name="T22" fmla="*/ 166 w 877"/>
                <a:gd name="T23" fmla="*/ 14 h 780"/>
                <a:gd name="T24" fmla="*/ 207 w 877"/>
                <a:gd name="T25" fmla="*/ 7 h 780"/>
                <a:gd name="T26" fmla="*/ 256 w 877"/>
                <a:gd name="T27" fmla="*/ 3 h 780"/>
                <a:gd name="T28" fmla="*/ 313 w 877"/>
                <a:gd name="T29" fmla="*/ 1 h 780"/>
                <a:gd name="T30" fmla="*/ 380 w 877"/>
                <a:gd name="T31" fmla="*/ 1 h 780"/>
                <a:gd name="T32" fmla="*/ 456 w 877"/>
                <a:gd name="T33" fmla="*/ 4 h 780"/>
                <a:gd name="T34" fmla="*/ 542 w 877"/>
                <a:gd name="T35" fmla="*/ 11 h 780"/>
                <a:gd name="T36" fmla="*/ 639 w 877"/>
                <a:gd name="T37" fmla="*/ 22 h 780"/>
                <a:gd name="T38" fmla="*/ 748 w 877"/>
                <a:gd name="T39" fmla="*/ 38 h 780"/>
                <a:gd name="T40" fmla="*/ 809 w 877"/>
                <a:gd name="T41" fmla="*/ 48 h 780"/>
                <a:gd name="T42" fmla="*/ 825 w 877"/>
                <a:gd name="T43" fmla="*/ 52 h 780"/>
                <a:gd name="T44" fmla="*/ 849 w 877"/>
                <a:gd name="T45" fmla="*/ 74 h 780"/>
                <a:gd name="T46" fmla="*/ 870 w 877"/>
                <a:gd name="T47" fmla="*/ 126 h 780"/>
                <a:gd name="T48" fmla="*/ 877 w 877"/>
                <a:gd name="T49" fmla="*/ 195 h 780"/>
                <a:gd name="T50" fmla="*/ 872 w 877"/>
                <a:gd name="T51" fmla="*/ 369 h 780"/>
                <a:gd name="T52" fmla="*/ 847 w 877"/>
                <a:gd name="T53" fmla="*/ 598 h 780"/>
                <a:gd name="T54" fmla="*/ 789 w 877"/>
                <a:gd name="T55" fmla="*/ 759 h 780"/>
                <a:gd name="T56" fmla="*/ 742 w 877"/>
                <a:gd name="T57" fmla="*/ 777 h 780"/>
                <a:gd name="T58" fmla="*/ 727 w 877"/>
                <a:gd name="T59" fmla="*/ 777 h 780"/>
                <a:gd name="T60" fmla="*/ 699 w 877"/>
                <a:gd name="T61" fmla="*/ 778 h 780"/>
                <a:gd name="T62" fmla="*/ 661 w 877"/>
                <a:gd name="T63" fmla="*/ 779 h 780"/>
                <a:gd name="T64" fmla="*/ 613 w 877"/>
                <a:gd name="T65" fmla="*/ 779 h 780"/>
                <a:gd name="T66" fmla="*/ 559 w 877"/>
                <a:gd name="T67" fmla="*/ 780 h 780"/>
                <a:gd name="T68" fmla="*/ 499 w 877"/>
                <a:gd name="T69" fmla="*/ 780 h 780"/>
                <a:gd name="T70" fmla="*/ 436 w 877"/>
                <a:gd name="T71" fmla="*/ 779 h 780"/>
                <a:gd name="T72" fmla="*/ 371 w 877"/>
                <a:gd name="T73" fmla="*/ 778 h 780"/>
                <a:gd name="T74" fmla="*/ 307 w 877"/>
                <a:gd name="T75" fmla="*/ 775 h 780"/>
                <a:gd name="T76" fmla="*/ 245 w 877"/>
                <a:gd name="T77" fmla="*/ 772 h 780"/>
                <a:gd name="T78" fmla="*/ 188 w 877"/>
                <a:gd name="T79" fmla="*/ 768 h 780"/>
                <a:gd name="T80" fmla="*/ 139 w 877"/>
                <a:gd name="T81" fmla="*/ 761 h 780"/>
                <a:gd name="T82" fmla="*/ 96 w 877"/>
                <a:gd name="T83" fmla="*/ 754 h 780"/>
                <a:gd name="T84" fmla="*/ 64 w 877"/>
                <a:gd name="T85" fmla="*/ 744 h 780"/>
                <a:gd name="T86" fmla="*/ 45 w 877"/>
                <a:gd name="T87" fmla="*/ 73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09">
              <a:extLst>
                <a:ext uri="{FF2B5EF4-FFF2-40B4-BE49-F238E27FC236}">
                  <a16:creationId xmlns:a16="http://schemas.microsoft.com/office/drawing/2014/main" id="{78F535E5-F517-9340-990F-8FD914448A68}"/>
                </a:ext>
              </a:extLst>
            </p:cNvPr>
            <p:cNvSpPr>
              <a:spLocks/>
            </p:cNvSpPr>
            <p:nvPr/>
          </p:nvSpPr>
          <p:spPr bwMode="auto">
            <a:xfrm>
              <a:off x="2610" y="3131"/>
              <a:ext cx="191" cy="30"/>
            </a:xfrm>
            <a:custGeom>
              <a:avLst/>
              <a:gdLst>
                <a:gd name="T0" fmla="*/ 0 w 455"/>
                <a:gd name="T1" fmla="*/ 0 h 69"/>
                <a:gd name="T2" fmla="*/ 0 w 455"/>
                <a:gd name="T3" fmla="*/ 49 h 69"/>
                <a:gd name="T4" fmla="*/ 455 w 455"/>
                <a:gd name="T5" fmla="*/ 69 h 69"/>
                <a:gd name="T6" fmla="*/ 455 w 455"/>
                <a:gd name="T7" fmla="*/ 21 h 69"/>
                <a:gd name="T8" fmla="*/ 0 w 455"/>
                <a:gd name="T9" fmla="*/ 0 h 69"/>
              </a:gdLst>
              <a:ahLst/>
              <a:cxnLst>
                <a:cxn ang="0">
                  <a:pos x="T0" y="T1"/>
                </a:cxn>
                <a:cxn ang="0">
                  <a:pos x="T2" y="T3"/>
                </a:cxn>
                <a:cxn ang="0">
                  <a:pos x="T4" y="T5"/>
                </a:cxn>
                <a:cxn ang="0">
                  <a:pos x="T6" y="T7"/>
                </a:cxn>
                <a:cxn ang="0">
                  <a:pos x="T8" y="T9"/>
                </a:cxn>
              </a:cxnLst>
              <a:rect l="0" t="0" r="r" b="b"/>
              <a:pathLst>
                <a:path w="455" h="69">
                  <a:moveTo>
                    <a:pt x="0" y="0"/>
                  </a:moveTo>
                  <a:lnTo>
                    <a:pt x="0" y="49"/>
                  </a:lnTo>
                  <a:lnTo>
                    <a:pt x="455" y="69"/>
                  </a:lnTo>
                  <a:lnTo>
                    <a:pt x="455"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10">
              <a:extLst>
                <a:ext uri="{FF2B5EF4-FFF2-40B4-BE49-F238E27FC236}">
                  <a16:creationId xmlns:a16="http://schemas.microsoft.com/office/drawing/2014/main" id="{1C807A87-0CC2-524A-B2FB-44235ADB211C}"/>
                </a:ext>
              </a:extLst>
            </p:cNvPr>
            <p:cNvSpPr>
              <a:spLocks/>
            </p:cNvSpPr>
            <p:nvPr/>
          </p:nvSpPr>
          <p:spPr bwMode="auto">
            <a:xfrm>
              <a:off x="2887" y="3136"/>
              <a:ext cx="188" cy="29"/>
            </a:xfrm>
            <a:custGeom>
              <a:avLst/>
              <a:gdLst>
                <a:gd name="T0" fmla="*/ 0 w 450"/>
                <a:gd name="T1" fmla="*/ 0 h 68"/>
                <a:gd name="T2" fmla="*/ 0 w 450"/>
                <a:gd name="T3" fmla="*/ 48 h 68"/>
                <a:gd name="T4" fmla="*/ 450 w 450"/>
                <a:gd name="T5" fmla="*/ 68 h 68"/>
                <a:gd name="T6" fmla="*/ 450 w 450"/>
                <a:gd name="T7" fmla="*/ 21 h 68"/>
                <a:gd name="T8" fmla="*/ 0 w 450"/>
                <a:gd name="T9" fmla="*/ 0 h 68"/>
              </a:gdLst>
              <a:ahLst/>
              <a:cxnLst>
                <a:cxn ang="0">
                  <a:pos x="T0" y="T1"/>
                </a:cxn>
                <a:cxn ang="0">
                  <a:pos x="T2" y="T3"/>
                </a:cxn>
                <a:cxn ang="0">
                  <a:pos x="T4" y="T5"/>
                </a:cxn>
                <a:cxn ang="0">
                  <a:pos x="T6" y="T7"/>
                </a:cxn>
                <a:cxn ang="0">
                  <a:pos x="T8" y="T9"/>
                </a:cxn>
              </a:cxnLst>
              <a:rect l="0" t="0" r="r" b="b"/>
              <a:pathLst>
                <a:path w="450" h="68">
                  <a:moveTo>
                    <a:pt x="0" y="0"/>
                  </a:moveTo>
                  <a:lnTo>
                    <a:pt x="0" y="48"/>
                  </a:lnTo>
                  <a:lnTo>
                    <a:pt x="450" y="68"/>
                  </a:lnTo>
                  <a:lnTo>
                    <a:pt x="450" y="21"/>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11">
              <a:extLst>
                <a:ext uri="{FF2B5EF4-FFF2-40B4-BE49-F238E27FC236}">
                  <a16:creationId xmlns:a16="http://schemas.microsoft.com/office/drawing/2014/main" id="{EFEF5FD6-1E8A-064C-832F-D85DFF556B1C}"/>
                </a:ext>
              </a:extLst>
            </p:cNvPr>
            <p:cNvSpPr>
              <a:spLocks/>
            </p:cNvSpPr>
            <p:nvPr/>
          </p:nvSpPr>
          <p:spPr bwMode="auto">
            <a:xfrm>
              <a:off x="2721" y="2984"/>
              <a:ext cx="270" cy="88"/>
            </a:xfrm>
            <a:custGeom>
              <a:avLst/>
              <a:gdLst>
                <a:gd name="T0" fmla="*/ 72 w 323"/>
                <a:gd name="T1" fmla="*/ 53 h 105"/>
                <a:gd name="T2" fmla="*/ 71 w 323"/>
                <a:gd name="T3" fmla="*/ 53 h 105"/>
                <a:gd name="T4" fmla="*/ 68 w 323"/>
                <a:gd name="T5" fmla="*/ 53 h 105"/>
                <a:gd name="T6" fmla="*/ 64 w 323"/>
                <a:gd name="T7" fmla="*/ 53 h 105"/>
                <a:gd name="T8" fmla="*/ 58 w 323"/>
                <a:gd name="T9" fmla="*/ 53 h 105"/>
                <a:gd name="T10" fmla="*/ 52 w 323"/>
                <a:gd name="T11" fmla="*/ 54 h 105"/>
                <a:gd name="T12" fmla="*/ 45 w 323"/>
                <a:gd name="T13" fmla="*/ 54 h 105"/>
                <a:gd name="T14" fmla="*/ 38 w 323"/>
                <a:gd name="T15" fmla="*/ 55 h 105"/>
                <a:gd name="T16" fmla="*/ 30 w 323"/>
                <a:gd name="T17" fmla="*/ 57 h 105"/>
                <a:gd name="T18" fmla="*/ 23 w 323"/>
                <a:gd name="T19" fmla="*/ 59 h 105"/>
                <a:gd name="T20" fmla="*/ 16 w 323"/>
                <a:gd name="T21" fmla="*/ 61 h 105"/>
                <a:gd name="T22" fmla="*/ 10 w 323"/>
                <a:gd name="T23" fmla="*/ 64 h 105"/>
                <a:gd name="T24" fmla="*/ 5 w 323"/>
                <a:gd name="T25" fmla="*/ 67 h 105"/>
                <a:gd name="T26" fmla="*/ 2 w 323"/>
                <a:gd name="T27" fmla="*/ 72 h 105"/>
                <a:gd name="T28" fmla="*/ 0 w 323"/>
                <a:gd name="T29" fmla="*/ 77 h 105"/>
                <a:gd name="T30" fmla="*/ 0 w 323"/>
                <a:gd name="T31" fmla="*/ 83 h 105"/>
                <a:gd name="T32" fmla="*/ 2 w 323"/>
                <a:gd name="T33" fmla="*/ 89 h 105"/>
                <a:gd name="T34" fmla="*/ 3 w 323"/>
                <a:gd name="T35" fmla="*/ 90 h 105"/>
                <a:gd name="T36" fmla="*/ 6 w 323"/>
                <a:gd name="T37" fmla="*/ 91 h 105"/>
                <a:gd name="T38" fmla="*/ 11 w 323"/>
                <a:gd name="T39" fmla="*/ 94 h 105"/>
                <a:gd name="T40" fmla="*/ 19 w 323"/>
                <a:gd name="T41" fmla="*/ 96 h 105"/>
                <a:gd name="T42" fmla="*/ 28 w 323"/>
                <a:gd name="T43" fmla="*/ 99 h 105"/>
                <a:gd name="T44" fmla="*/ 40 w 323"/>
                <a:gd name="T45" fmla="*/ 101 h 105"/>
                <a:gd name="T46" fmla="*/ 54 w 323"/>
                <a:gd name="T47" fmla="*/ 104 h 105"/>
                <a:gd name="T48" fmla="*/ 70 w 323"/>
                <a:gd name="T49" fmla="*/ 105 h 105"/>
                <a:gd name="T50" fmla="*/ 88 w 323"/>
                <a:gd name="T51" fmla="*/ 105 h 105"/>
                <a:gd name="T52" fmla="*/ 109 w 323"/>
                <a:gd name="T53" fmla="*/ 105 h 105"/>
                <a:gd name="T54" fmla="*/ 133 w 323"/>
                <a:gd name="T55" fmla="*/ 102 h 105"/>
                <a:gd name="T56" fmla="*/ 158 w 323"/>
                <a:gd name="T57" fmla="*/ 98 h 105"/>
                <a:gd name="T58" fmla="*/ 187 w 323"/>
                <a:gd name="T59" fmla="*/ 91 h 105"/>
                <a:gd name="T60" fmla="*/ 218 w 323"/>
                <a:gd name="T61" fmla="*/ 82 h 105"/>
                <a:gd name="T62" fmla="*/ 251 w 323"/>
                <a:gd name="T63" fmla="*/ 71 h 105"/>
                <a:gd name="T64" fmla="*/ 288 w 323"/>
                <a:gd name="T65" fmla="*/ 56 h 105"/>
                <a:gd name="T66" fmla="*/ 289 w 323"/>
                <a:gd name="T67" fmla="*/ 56 h 105"/>
                <a:gd name="T68" fmla="*/ 293 w 323"/>
                <a:gd name="T69" fmla="*/ 55 h 105"/>
                <a:gd name="T70" fmla="*/ 298 w 323"/>
                <a:gd name="T71" fmla="*/ 53 h 105"/>
                <a:gd name="T72" fmla="*/ 305 w 323"/>
                <a:gd name="T73" fmla="*/ 49 h 105"/>
                <a:gd name="T74" fmla="*/ 311 w 323"/>
                <a:gd name="T75" fmla="*/ 44 h 105"/>
                <a:gd name="T76" fmla="*/ 317 w 323"/>
                <a:gd name="T77" fmla="*/ 37 h 105"/>
                <a:gd name="T78" fmla="*/ 321 w 323"/>
                <a:gd name="T79" fmla="*/ 28 h 105"/>
                <a:gd name="T80" fmla="*/ 323 w 323"/>
                <a:gd name="T81" fmla="*/ 17 h 105"/>
                <a:gd name="T82" fmla="*/ 320 w 323"/>
                <a:gd name="T83" fmla="*/ 17 h 105"/>
                <a:gd name="T84" fmla="*/ 323 w 323"/>
                <a:gd name="T85" fmla="*/ 2 h 105"/>
                <a:gd name="T86" fmla="*/ 51 w 323"/>
                <a:gd name="T87" fmla="*/ 0 h 105"/>
                <a:gd name="T88" fmla="*/ 48 w 323"/>
                <a:gd name="T89" fmla="*/ 16 h 105"/>
                <a:gd name="T90" fmla="*/ 49 w 323"/>
                <a:gd name="T91" fmla="*/ 22 h 105"/>
                <a:gd name="T92" fmla="*/ 53 w 323"/>
                <a:gd name="T93" fmla="*/ 30 h 105"/>
                <a:gd name="T94" fmla="*/ 60 w 323"/>
                <a:gd name="T95" fmla="*/ 41 h 105"/>
                <a:gd name="T96" fmla="*/ 72 w 323"/>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12">
              <a:extLst>
                <a:ext uri="{FF2B5EF4-FFF2-40B4-BE49-F238E27FC236}">
                  <a16:creationId xmlns:a16="http://schemas.microsoft.com/office/drawing/2014/main" id="{A18F5F53-FC4F-D14F-9085-009DF38ED435}"/>
                </a:ext>
              </a:extLst>
            </p:cNvPr>
            <p:cNvSpPr>
              <a:spLocks/>
            </p:cNvSpPr>
            <p:nvPr/>
          </p:nvSpPr>
          <p:spPr bwMode="auto">
            <a:xfrm>
              <a:off x="2529" y="3377"/>
              <a:ext cx="654" cy="40"/>
            </a:xfrm>
            <a:custGeom>
              <a:avLst/>
              <a:gdLst>
                <a:gd name="T0" fmla="*/ 1 w 1563"/>
                <a:gd name="T1" fmla="*/ 1 h 94"/>
                <a:gd name="T2" fmla="*/ 9 w 1563"/>
                <a:gd name="T3" fmla="*/ 4 h 94"/>
                <a:gd name="T4" fmla="*/ 25 w 1563"/>
                <a:gd name="T5" fmla="*/ 12 h 94"/>
                <a:gd name="T6" fmla="*/ 51 w 1563"/>
                <a:gd name="T7" fmla="*/ 22 h 94"/>
                <a:gd name="T8" fmla="*/ 86 w 1563"/>
                <a:gd name="T9" fmla="*/ 34 h 94"/>
                <a:gd name="T10" fmla="*/ 134 w 1563"/>
                <a:gd name="T11" fmla="*/ 47 h 94"/>
                <a:gd name="T12" fmla="*/ 194 w 1563"/>
                <a:gd name="T13" fmla="*/ 59 h 94"/>
                <a:gd name="T14" fmla="*/ 267 w 1563"/>
                <a:gd name="T15" fmla="*/ 71 h 94"/>
                <a:gd name="T16" fmla="*/ 354 w 1563"/>
                <a:gd name="T17" fmla="*/ 81 h 94"/>
                <a:gd name="T18" fmla="*/ 458 w 1563"/>
                <a:gd name="T19" fmla="*/ 90 h 94"/>
                <a:gd name="T20" fmla="*/ 577 w 1563"/>
                <a:gd name="T21" fmla="*/ 94 h 94"/>
                <a:gd name="T22" fmla="*/ 712 w 1563"/>
                <a:gd name="T23" fmla="*/ 94 h 94"/>
                <a:gd name="T24" fmla="*/ 866 w 1563"/>
                <a:gd name="T25" fmla="*/ 90 h 94"/>
                <a:gd name="T26" fmla="*/ 1040 w 1563"/>
                <a:gd name="T27" fmla="*/ 79 h 94"/>
                <a:gd name="T28" fmla="*/ 1233 w 1563"/>
                <a:gd name="T29" fmla="*/ 61 h 94"/>
                <a:gd name="T30" fmla="*/ 1447 w 1563"/>
                <a:gd name="T31" fmla="*/ 37 h 94"/>
                <a:gd name="T32" fmla="*/ 1560 w 1563"/>
                <a:gd name="T33" fmla="*/ 22 h 94"/>
                <a:gd name="T34" fmla="*/ 1537 w 1563"/>
                <a:gd name="T35" fmla="*/ 23 h 94"/>
                <a:gd name="T36" fmla="*/ 1494 w 1563"/>
                <a:gd name="T37" fmla="*/ 25 h 94"/>
                <a:gd name="T38" fmla="*/ 1431 w 1563"/>
                <a:gd name="T39" fmla="*/ 27 h 94"/>
                <a:gd name="T40" fmla="*/ 1352 w 1563"/>
                <a:gd name="T41" fmla="*/ 29 h 94"/>
                <a:gd name="T42" fmla="*/ 1259 w 1563"/>
                <a:gd name="T43" fmla="*/ 32 h 94"/>
                <a:gd name="T44" fmla="*/ 1155 w 1563"/>
                <a:gd name="T45" fmla="*/ 34 h 94"/>
                <a:gd name="T46" fmla="*/ 1041 w 1563"/>
                <a:gd name="T47" fmla="*/ 36 h 94"/>
                <a:gd name="T48" fmla="*/ 919 w 1563"/>
                <a:gd name="T49" fmla="*/ 37 h 94"/>
                <a:gd name="T50" fmla="*/ 793 w 1563"/>
                <a:gd name="T51" fmla="*/ 37 h 94"/>
                <a:gd name="T52" fmla="*/ 663 w 1563"/>
                <a:gd name="T53" fmla="*/ 36 h 94"/>
                <a:gd name="T54" fmla="*/ 533 w 1563"/>
                <a:gd name="T55" fmla="*/ 34 h 94"/>
                <a:gd name="T56" fmla="*/ 405 w 1563"/>
                <a:gd name="T57" fmla="*/ 29 h 94"/>
                <a:gd name="T58" fmla="*/ 280 w 1563"/>
                <a:gd name="T59" fmla="*/ 24 h 94"/>
                <a:gd name="T60" fmla="*/ 162 w 1563"/>
                <a:gd name="T61" fmla="*/ 16 h 94"/>
                <a:gd name="T62" fmla="*/ 51 w 1563"/>
                <a:gd name="T63"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13">
              <a:extLst>
                <a:ext uri="{FF2B5EF4-FFF2-40B4-BE49-F238E27FC236}">
                  <a16:creationId xmlns:a16="http://schemas.microsoft.com/office/drawing/2014/main" id="{712F5DB1-0267-CF49-899F-AE0C825CC43A}"/>
                </a:ext>
              </a:extLst>
            </p:cNvPr>
            <p:cNvSpPr>
              <a:spLocks/>
            </p:cNvSpPr>
            <p:nvPr/>
          </p:nvSpPr>
          <p:spPr bwMode="auto">
            <a:xfrm>
              <a:off x="2696" y="2634"/>
              <a:ext cx="334" cy="297"/>
            </a:xfrm>
            <a:custGeom>
              <a:avLst/>
              <a:gdLst>
                <a:gd name="T0" fmla="*/ 32 w 799"/>
                <a:gd name="T1" fmla="*/ 639 h 712"/>
                <a:gd name="T2" fmla="*/ 13 w 799"/>
                <a:gd name="T3" fmla="*/ 485 h 712"/>
                <a:gd name="T4" fmla="*/ 0 w 799"/>
                <a:gd name="T5" fmla="*/ 271 h 712"/>
                <a:gd name="T6" fmla="*/ 14 w 799"/>
                <a:gd name="T7" fmla="*/ 95 h 712"/>
                <a:gd name="T8" fmla="*/ 40 w 799"/>
                <a:gd name="T9" fmla="*/ 52 h 712"/>
                <a:gd name="T10" fmla="*/ 43 w 799"/>
                <a:gd name="T11" fmla="*/ 50 h 712"/>
                <a:gd name="T12" fmla="*/ 49 w 799"/>
                <a:gd name="T13" fmla="*/ 45 h 712"/>
                <a:gd name="T14" fmla="*/ 60 w 799"/>
                <a:gd name="T15" fmla="*/ 40 h 712"/>
                <a:gd name="T16" fmla="*/ 74 w 799"/>
                <a:gd name="T17" fmla="*/ 33 h 712"/>
                <a:gd name="T18" fmla="*/ 94 w 799"/>
                <a:gd name="T19" fmla="*/ 26 h 712"/>
                <a:gd name="T20" fmla="*/ 119 w 799"/>
                <a:gd name="T21" fmla="*/ 19 h 712"/>
                <a:gd name="T22" fmla="*/ 150 w 799"/>
                <a:gd name="T23" fmla="*/ 12 h 712"/>
                <a:gd name="T24" fmla="*/ 187 w 799"/>
                <a:gd name="T25" fmla="*/ 7 h 712"/>
                <a:gd name="T26" fmla="*/ 232 w 799"/>
                <a:gd name="T27" fmla="*/ 3 h 712"/>
                <a:gd name="T28" fmla="*/ 285 w 799"/>
                <a:gd name="T29" fmla="*/ 0 h 712"/>
                <a:gd name="T30" fmla="*/ 345 w 799"/>
                <a:gd name="T31" fmla="*/ 1 h 712"/>
                <a:gd name="T32" fmla="*/ 414 w 799"/>
                <a:gd name="T33" fmla="*/ 5 h 712"/>
                <a:gd name="T34" fmla="*/ 494 w 799"/>
                <a:gd name="T35" fmla="*/ 11 h 712"/>
                <a:gd name="T36" fmla="*/ 582 w 799"/>
                <a:gd name="T37" fmla="*/ 21 h 712"/>
                <a:gd name="T38" fmla="*/ 681 w 799"/>
                <a:gd name="T39" fmla="*/ 37 h 712"/>
                <a:gd name="T40" fmla="*/ 737 w 799"/>
                <a:gd name="T41" fmla="*/ 45 h 712"/>
                <a:gd name="T42" fmla="*/ 752 w 799"/>
                <a:gd name="T43" fmla="*/ 50 h 712"/>
                <a:gd name="T44" fmla="*/ 773 w 799"/>
                <a:gd name="T45" fmla="*/ 68 h 712"/>
                <a:gd name="T46" fmla="*/ 793 w 799"/>
                <a:gd name="T47" fmla="*/ 115 h 712"/>
                <a:gd name="T48" fmla="*/ 799 w 799"/>
                <a:gd name="T49" fmla="*/ 178 h 712"/>
                <a:gd name="T50" fmla="*/ 794 w 799"/>
                <a:gd name="T51" fmla="*/ 336 h 712"/>
                <a:gd name="T52" fmla="*/ 771 w 799"/>
                <a:gd name="T53" fmla="*/ 545 h 712"/>
                <a:gd name="T54" fmla="*/ 718 w 799"/>
                <a:gd name="T55" fmla="*/ 693 h 712"/>
                <a:gd name="T56" fmla="*/ 670 w 799"/>
                <a:gd name="T57" fmla="*/ 709 h 712"/>
                <a:gd name="T58" fmla="*/ 620 w 799"/>
                <a:gd name="T59" fmla="*/ 710 h 712"/>
                <a:gd name="T60" fmla="*/ 534 w 799"/>
                <a:gd name="T61" fmla="*/ 712 h 712"/>
                <a:gd name="T62" fmla="*/ 426 w 799"/>
                <a:gd name="T63" fmla="*/ 712 h 712"/>
                <a:gd name="T64" fmla="*/ 309 w 799"/>
                <a:gd name="T65" fmla="*/ 709 h 712"/>
                <a:gd name="T66" fmla="*/ 197 w 799"/>
                <a:gd name="T67" fmla="*/ 703 h 712"/>
                <a:gd name="T68" fmla="*/ 105 w 799"/>
                <a:gd name="T69" fmla="*/ 692 h 712"/>
                <a:gd name="T70" fmla="*/ 47 w 799"/>
                <a:gd name="T71" fmla="*/ 6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14">
              <a:extLst>
                <a:ext uri="{FF2B5EF4-FFF2-40B4-BE49-F238E27FC236}">
                  <a16:creationId xmlns:a16="http://schemas.microsoft.com/office/drawing/2014/main" id="{DD333247-689F-9747-9708-D56CEED02740}"/>
                </a:ext>
              </a:extLst>
            </p:cNvPr>
            <p:cNvSpPr>
              <a:spLocks/>
            </p:cNvSpPr>
            <p:nvPr/>
          </p:nvSpPr>
          <p:spPr bwMode="auto">
            <a:xfrm>
              <a:off x="2624" y="2604"/>
              <a:ext cx="48" cy="357"/>
            </a:xfrm>
            <a:custGeom>
              <a:avLst/>
              <a:gdLst>
                <a:gd name="T0" fmla="*/ 39 w 39"/>
                <a:gd name="T1" fmla="*/ 782 h 782"/>
                <a:gd name="T2" fmla="*/ 38 w 39"/>
                <a:gd name="T3" fmla="*/ 782 h 782"/>
                <a:gd name="T4" fmla="*/ 35 w 39"/>
                <a:gd name="T5" fmla="*/ 776 h 782"/>
                <a:gd name="T6" fmla="*/ 32 w 39"/>
                <a:gd name="T7" fmla="*/ 761 h 782"/>
                <a:gd name="T8" fmla="*/ 27 w 39"/>
                <a:gd name="T9" fmla="*/ 728 h 782"/>
                <a:gd name="T10" fmla="*/ 21 w 39"/>
                <a:gd name="T11" fmla="*/ 671 h 782"/>
                <a:gd name="T12" fmla="*/ 15 w 39"/>
                <a:gd name="T13" fmla="*/ 584 h 782"/>
                <a:gd name="T14" fmla="*/ 7 w 39"/>
                <a:gd name="T15" fmla="*/ 462 h 782"/>
                <a:gd name="T16" fmla="*/ 1 w 39"/>
                <a:gd name="T17" fmla="*/ 296 h 782"/>
                <a:gd name="T18" fmla="*/ 0 w 39"/>
                <a:gd name="T19" fmla="*/ 211 h 782"/>
                <a:gd name="T20" fmla="*/ 1 w 39"/>
                <a:gd name="T21" fmla="*/ 112 h 782"/>
                <a:gd name="T22" fmla="*/ 6 w 39"/>
                <a:gd name="T23" fmla="*/ 31 h 782"/>
                <a:gd name="T24" fmla="*/ 17 w 39"/>
                <a:gd name="T25" fmla="*/ 0 h 782"/>
                <a:gd name="T26" fmla="*/ 17 w 39"/>
                <a:gd name="T27" fmla="*/ 23 h 782"/>
                <a:gd name="T28" fmla="*/ 16 w 39"/>
                <a:gd name="T29" fmla="*/ 85 h 782"/>
                <a:gd name="T30" fmla="*/ 15 w 39"/>
                <a:gd name="T31" fmla="*/ 177 h 782"/>
                <a:gd name="T32" fmla="*/ 16 w 39"/>
                <a:gd name="T33" fmla="*/ 291 h 782"/>
                <a:gd name="T34" fmla="*/ 18 w 39"/>
                <a:gd name="T35" fmla="*/ 417 h 782"/>
                <a:gd name="T36" fmla="*/ 22 w 39"/>
                <a:gd name="T37" fmla="*/ 546 h 782"/>
                <a:gd name="T38" fmla="*/ 29 w 39"/>
                <a:gd name="T39" fmla="*/ 671 h 782"/>
                <a:gd name="T40" fmla="*/ 39 w 39"/>
                <a:gd name="T41" fmla="*/ 78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15">
              <a:extLst>
                <a:ext uri="{FF2B5EF4-FFF2-40B4-BE49-F238E27FC236}">
                  <a16:creationId xmlns:a16="http://schemas.microsoft.com/office/drawing/2014/main" id="{C997ADD0-7159-E849-BE12-CAAD1E428FFB}"/>
                </a:ext>
              </a:extLst>
            </p:cNvPr>
            <p:cNvSpPr>
              <a:spLocks/>
            </p:cNvSpPr>
            <p:nvPr/>
          </p:nvSpPr>
          <p:spPr bwMode="auto">
            <a:xfrm>
              <a:off x="2681" y="2973"/>
              <a:ext cx="354" cy="15"/>
            </a:xfrm>
            <a:custGeom>
              <a:avLst/>
              <a:gdLst>
                <a:gd name="T0" fmla="*/ 1 w 848"/>
                <a:gd name="T1" fmla="*/ 0 h 36"/>
                <a:gd name="T2" fmla="*/ 0 w 848"/>
                <a:gd name="T3" fmla="*/ 1 h 36"/>
                <a:gd name="T4" fmla="*/ 2 w 848"/>
                <a:gd name="T5" fmla="*/ 4 h 36"/>
                <a:gd name="T6" fmla="*/ 9 w 848"/>
                <a:gd name="T7" fmla="*/ 6 h 36"/>
                <a:gd name="T8" fmla="*/ 21 w 848"/>
                <a:gd name="T9" fmla="*/ 9 h 36"/>
                <a:gd name="T10" fmla="*/ 45 w 848"/>
                <a:gd name="T11" fmla="*/ 13 h 36"/>
                <a:gd name="T12" fmla="*/ 80 w 848"/>
                <a:gd name="T13" fmla="*/ 17 h 36"/>
                <a:gd name="T14" fmla="*/ 131 w 848"/>
                <a:gd name="T15" fmla="*/ 21 h 36"/>
                <a:gd name="T16" fmla="*/ 179 w 848"/>
                <a:gd name="T17" fmla="*/ 24 h 36"/>
                <a:gd name="T18" fmla="*/ 217 w 848"/>
                <a:gd name="T19" fmla="*/ 27 h 36"/>
                <a:gd name="T20" fmla="*/ 262 w 848"/>
                <a:gd name="T21" fmla="*/ 28 h 36"/>
                <a:gd name="T22" fmla="*/ 312 w 848"/>
                <a:gd name="T23" fmla="*/ 30 h 36"/>
                <a:gd name="T24" fmla="*/ 366 w 848"/>
                <a:gd name="T25" fmla="*/ 32 h 36"/>
                <a:gd name="T26" fmla="*/ 422 w 848"/>
                <a:gd name="T27" fmla="*/ 33 h 36"/>
                <a:gd name="T28" fmla="*/ 480 w 848"/>
                <a:gd name="T29" fmla="*/ 34 h 36"/>
                <a:gd name="T30" fmla="*/ 538 w 848"/>
                <a:gd name="T31" fmla="*/ 35 h 36"/>
                <a:gd name="T32" fmla="*/ 595 w 848"/>
                <a:gd name="T33" fmla="*/ 36 h 36"/>
                <a:gd name="T34" fmla="*/ 649 w 848"/>
                <a:gd name="T35" fmla="*/ 36 h 36"/>
                <a:gd name="T36" fmla="*/ 700 w 848"/>
                <a:gd name="T37" fmla="*/ 35 h 36"/>
                <a:gd name="T38" fmla="*/ 744 w 848"/>
                <a:gd name="T39" fmla="*/ 34 h 36"/>
                <a:gd name="T40" fmla="*/ 783 w 848"/>
                <a:gd name="T41" fmla="*/ 33 h 36"/>
                <a:gd name="T42" fmla="*/ 813 w 848"/>
                <a:gd name="T43" fmla="*/ 30 h 36"/>
                <a:gd name="T44" fmla="*/ 835 w 848"/>
                <a:gd name="T45" fmla="*/ 27 h 36"/>
                <a:gd name="T46" fmla="*/ 847 w 848"/>
                <a:gd name="T47" fmla="*/ 22 h 36"/>
                <a:gd name="T48" fmla="*/ 846 w 848"/>
                <a:gd name="T49" fmla="*/ 20 h 36"/>
                <a:gd name="T50" fmla="*/ 830 w 848"/>
                <a:gd name="T51" fmla="*/ 20 h 36"/>
                <a:gd name="T52" fmla="*/ 800 w 848"/>
                <a:gd name="T53" fmla="*/ 20 h 36"/>
                <a:gd name="T54" fmla="*/ 758 w 848"/>
                <a:gd name="T55" fmla="*/ 20 h 36"/>
                <a:gd name="T56" fmla="*/ 705 w 848"/>
                <a:gd name="T57" fmla="*/ 21 h 36"/>
                <a:gd name="T58" fmla="*/ 645 w 848"/>
                <a:gd name="T59" fmla="*/ 21 h 36"/>
                <a:gd name="T60" fmla="*/ 578 w 848"/>
                <a:gd name="T61" fmla="*/ 21 h 36"/>
                <a:gd name="T62" fmla="*/ 506 w 848"/>
                <a:gd name="T63" fmla="*/ 20 h 36"/>
                <a:gd name="T64" fmla="*/ 433 w 848"/>
                <a:gd name="T65" fmla="*/ 20 h 36"/>
                <a:gd name="T66" fmla="*/ 359 w 848"/>
                <a:gd name="T67" fmla="*/ 19 h 36"/>
                <a:gd name="T68" fmla="*/ 286 w 848"/>
                <a:gd name="T69" fmla="*/ 18 h 36"/>
                <a:gd name="T70" fmla="*/ 218 w 848"/>
                <a:gd name="T71" fmla="*/ 16 h 36"/>
                <a:gd name="T72" fmla="*/ 154 w 848"/>
                <a:gd name="T73" fmla="*/ 13 h 36"/>
                <a:gd name="T74" fmla="*/ 98 w 848"/>
                <a:gd name="T75" fmla="*/ 10 h 36"/>
                <a:gd name="T76" fmla="*/ 50 w 848"/>
                <a:gd name="T77" fmla="*/ 7 h 36"/>
                <a:gd name="T78" fmla="*/ 15 w 848"/>
                <a:gd name="T7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16">
              <a:extLst>
                <a:ext uri="{FF2B5EF4-FFF2-40B4-BE49-F238E27FC236}">
                  <a16:creationId xmlns:a16="http://schemas.microsoft.com/office/drawing/2014/main" id="{1B3E1853-49CE-6E40-8AA5-2738BD20DE53}"/>
                </a:ext>
              </a:extLst>
            </p:cNvPr>
            <p:cNvSpPr>
              <a:spLocks/>
            </p:cNvSpPr>
            <p:nvPr/>
          </p:nvSpPr>
          <p:spPr bwMode="auto">
            <a:xfrm>
              <a:off x="2783" y="2631"/>
              <a:ext cx="249" cy="39"/>
            </a:xfrm>
            <a:custGeom>
              <a:avLst/>
              <a:gdLst>
                <a:gd name="T0" fmla="*/ 593 w 593"/>
                <a:gd name="T1" fmla="*/ 93 h 93"/>
                <a:gd name="T2" fmla="*/ 593 w 593"/>
                <a:gd name="T3" fmla="*/ 91 h 93"/>
                <a:gd name="T4" fmla="*/ 592 w 593"/>
                <a:gd name="T5" fmla="*/ 84 h 93"/>
                <a:gd name="T6" fmla="*/ 591 w 593"/>
                <a:gd name="T7" fmla="*/ 75 h 93"/>
                <a:gd name="T8" fmla="*/ 587 w 593"/>
                <a:gd name="T9" fmla="*/ 64 h 93"/>
                <a:gd name="T10" fmla="*/ 581 w 593"/>
                <a:gd name="T11" fmla="*/ 53 h 93"/>
                <a:gd name="T12" fmla="*/ 573 w 593"/>
                <a:gd name="T13" fmla="*/ 43 h 93"/>
                <a:gd name="T14" fmla="*/ 559 w 593"/>
                <a:gd name="T15" fmla="*/ 35 h 93"/>
                <a:gd name="T16" fmla="*/ 543 w 593"/>
                <a:gd name="T17" fmla="*/ 29 h 93"/>
                <a:gd name="T18" fmla="*/ 538 w 593"/>
                <a:gd name="T19" fmla="*/ 29 h 93"/>
                <a:gd name="T20" fmla="*/ 526 w 593"/>
                <a:gd name="T21" fmla="*/ 27 h 93"/>
                <a:gd name="T22" fmla="*/ 506 w 593"/>
                <a:gd name="T23" fmla="*/ 25 h 93"/>
                <a:gd name="T24" fmla="*/ 482 w 593"/>
                <a:gd name="T25" fmla="*/ 22 h 93"/>
                <a:gd name="T26" fmla="*/ 451 w 593"/>
                <a:gd name="T27" fmla="*/ 18 h 93"/>
                <a:gd name="T28" fmla="*/ 415 w 593"/>
                <a:gd name="T29" fmla="*/ 15 h 93"/>
                <a:gd name="T30" fmla="*/ 376 w 593"/>
                <a:gd name="T31" fmla="*/ 12 h 93"/>
                <a:gd name="T32" fmla="*/ 334 w 593"/>
                <a:gd name="T33" fmla="*/ 9 h 93"/>
                <a:gd name="T34" fmla="*/ 290 w 593"/>
                <a:gd name="T35" fmla="*/ 5 h 93"/>
                <a:gd name="T36" fmla="*/ 245 w 593"/>
                <a:gd name="T37" fmla="*/ 2 h 93"/>
                <a:gd name="T38" fmla="*/ 200 w 593"/>
                <a:gd name="T39" fmla="*/ 1 h 93"/>
                <a:gd name="T40" fmla="*/ 155 w 593"/>
                <a:gd name="T41" fmla="*/ 0 h 93"/>
                <a:gd name="T42" fmla="*/ 112 w 593"/>
                <a:gd name="T43" fmla="*/ 0 h 93"/>
                <a:gd name="T44" fmla="*/ 71 w 593"/>
                <a:gd name="T45" fmla="*/ 1 h 93"/>
                <a:gd name="T46" fmla="*/ 34 w 593"/>
                <a:gd name="T47" fmla="*/ 3 h 93"/>
                <a:gd name="T48" fmla="*/ 0 w 593"/>
                <a:gd name="T49" fmla="*/ 7 h 93"/>
                <a:gd name="T50" fmla="*/ 4 w 593"/>
                <a:gd name="T51" fmla="*/ 7 h 93"/>
                <a:gd name="T52" fmla="*/ 16 w 593"/>
                <a:gd name="T53" fmla="*/ 7 h 93"/>
                <a:gd name="T54" fmla="*/ 35 w 593"/>
                <a:gd name="T55" fmla="*/ 7 h 93"/>
                <a:gd name="T56" fmla="*/ 60 w 593"/>
                <a:gd name="T57" fmla="*/ 9 h 93"/>
                <a:gd name="T58" fmla="*/ 90 w 593"/>
                <a:gd name="T59" fmla="*/ 9 h 93"/>
                <a:gd name="T60" fmla="*/ 125 w 593"/>
                <a:gd name="T61" fmla="*/ 10 h 93"/>
                <a:gd name="T62" fmla="*/ 163 w 593"/>
                <a:gd name="T63" fmla="*/ 11 h 93"/>
                <a:gd name="T64" fmla="*/ 203 w 593"/>
                <a:gd name="T65" fmla="*/ 12 h 93"/>
                <a:gd name="T66" fmla="*/ 246 w 593"/>
                <a:gd name="T67" fmla="*/ 14 h 93"/>
                <a:gd name="T68" fmla="*/ 289 w 593"/>
                <a:gd name="T69" fmla="*/ 16 h 93"/>
                <a:gd name="T70" fmla="*/ 332 w 593"/>
                <a:gd name="T71" fmla="*/ 20 h 93"/>
                <a:gd name="T72" fmla="*/ 374 w 593"/>
                <a:gd name="T73" fmla="*/ 23 h 93"/>
                <a:gd name="T74" fmla="*/ 415 w 593"/>
                <a:gd name="T75" fmla="*/ 27 h 93"/>
                <a:gd name="T76" fmla="*/ 453 w 593"/>
                <a:gd name="T77" fmla="*/ 32 h 93"/>
                <a:gd name="T78" fmla="*/ 488 w 593"/>
                <a:gd name="T79" fmla="*/ 37 h 93"/>
                <a:gd name="T80" fmla="*/ 518 w 593"/>
                <a:gd name="T81" fmla="*/ 44 h 93"/>
                <a:gd name="T82" fmla="*/ 521 w 593"/>
                <a:gd name="T83" fmla="*/ 44 h 93"/>
                <a:gd name="T84" fmla="*/ 529 w 593"/>
                <a:gd name="T85" fmla="*/ 46 h 93"/>
                <a:gd name="T86" fmla="*/ 541 w 593"/>
                <a:gd name="T87" fmla="*/ 48 h 93"/>
                <a:gd name="T88" fmla="*/ 553 w 593"/>
                <a:gd name="T89" fmla="*/ 52 h 93"/>
                <a:gd name="T90" fmla="*/ 566 w 593"/>
                <a:gd name="T91" fmla="*/ 59 h 93"/>
                <a:gd name="T92" fmla="*/ 579 w 593"/>
                <a:gd name="T93" fmla="*/ 68 h 93"/>
                <a:gd name="T94" fmla="*/ 588 w 593"/>
                <a:gd name="T95" fmla="*/ 79 h 93"/>
                <a:gd name="T96" fmla="*/ 593 w 59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17">
              <a:extLst>
                <a:ext uri="{FF2B5EF4-FFF2-40B4-BE49-F238E27FC236}">
                  <a16:creationId xmlns:a16="http://schemas.microsoft.com/office/drawing/2014/main" id="{2162A205-B066-214B-BF9B-6FA5FB7F137F}"/>
                </a:ext>
              </a:extLst>
            </p:cNvPr>
            <p:cNvSpPr>
              <a:spLocks/>
            </p:cNvSpPr>
            <p:nvPr/>
          </p:nvSpPr>
          <p:spPr bwMode="auto">
            <a:xfrm>
              <a:off x="2967" y="2715"/>
              <a:ext cx="73" cy="226"/>
            </a:xfrm>
            <a:custGeom>
              <a:avLst/>
              <a:gdLst>
                <a:gd name="T0" fmla="*/ 169 w 174"/>
                <a:gd name="T1" fmla="*/ 0 h 542"/>
                <a:gd name="T2" fmla="*/ 168 w 174"/>
                <a:gd name="T3" fmla="*/ 13 h 542"/>
                <a:gd name="T4" fmla="*/ 166 w 174"/>
                <a:gd name="T5" fmla="*/ 50 h 542"/>
                <a:gd name="T6" fmla="*/ 162 w 174"/>
                <a:gd name="T7" fmla="*/ 103 h 542"/>
                <a:gd name="T8" fmla="*/ 156 w 174"/>
                <a:gd name="T9" fmla="*/ 170 h 542"/>
                <a:gd name="T10" fmla="*/ 148 w 174"/>
                <a:gd name="T11" fmla="*/ 245 h 542"/>
                <a:gd name="T12" fmla="*/ 137 w 174"/>
                <a:gd name="T13" fmla="*/ 321 h 542"/>
                <a:gd name="T14" fmla="*/ 123 w 174"/>
                <a:gd name="T15" fmla="*/ 395 h 542"/>
                <a:gd name="T16" fmla="*/ 107 w 174"/>
                <a:gd name="T17" fmla="*/ 460 h 542"/>
                <a:gd name="T18" fmla="*/ 107 w 174"/>
                <a:gd name="T19" fmla="*/ 464 h 542"/>
                <a:gd name="T20" fmla="*/ 105 w 174"/>
                <a:gd name="T21" fmla="*/ 473 h 542"/>
                <a:gd name="T22" fmla="*/ 101 w 174"/>
                <a:gd name="T23" fmla="*/ 485 h 542"/>
                <a:gd name="T24" fmla="*/ 93 w 174"/>
                <a:gd name="T25" fmla="*/ 499 h 542"/>
                <a:gd name="T26" fmla="*/ 80 w 174"/>
                <a:gd name="T27" fmla="*/ 514 h 542"/>
                <a:gd name="T28" fmla="*/ 61 w 174"/>
                <a:gd name="T29" fmla="*/ 526 h 542"/>
                <a:gd name="T30" fmla="*/ 35 w 174"/>
                <a:gd name="T31" fmla="*/ 535 h 542"/>
                <a:gd name="T32" fmla="*/ 0 w 174"/>
                <a:gd name="T33" fmla="*/ 538 h 542"/>
                <a:gd name="T34" fmla="*/ 5 w 174"/>
                <a:gd name="T35" fmla="*/ 539 h 542"/>
                <a:gd name="T36" fmla="*/ 19 w 174"/>
                <a:gd name="T37" fmla="*/ 542 h 542"/>
                <a:gd name="T38" fmla="*/ 37 w 174"/>
                <a:gd name="T39" fmla="*/ 542 h 542"/>
                <a:gd name="T40" fmla="*/ 60 w 174"/>
                <a:gd name="T41" fmla="*/ 539 h 542"/>
                <a:gd name="T42" fmla="*/ 84 w 174"/>
                <a:gd name="T43" fmla="*/ 532 h 542"/>
                <a:gd name="T44" fmla="*/ 105 w 174"/>
                <a:gd name="T45" fmla="*/ 517 h 542"/>
                <a:gd name="T46" fmla="*/ 122 w 174"/>
                <a:gd name="T47" fmla="*/ 493 h 542"/>
                <a:gd name="T48" fmla="*/ 132 w 174"/>
                <a:gd name="T49" fmla="*/ 458 h 542"/>
                <a:gd name="T50" fmla="*/ 134 w 174"/>
                <a:gd name="T51" fmla="*/ 439 h 542"/>
                <a:gd name="T52" fmla="*/ 141 w 174"/>
                <a:gd name="T53" fmla="*/ 387 h 542"/>
                <a:gd name="T54" fmla="*/ 149 w 174"/>
                <a:gd name="T55" fmla="*/ 315 h 542"/>
                <a:gd name="T56" fmla="*/ 159 w 174"/>
                <a:gd name="T57" fmla="*/ 231 h 542"/>
                <a:gd name="T58" fmla="*/ 168 w 174"/>
                <a:gd name="T59" fmla="*/ 147 h 542"/>
                <a:gd name="T60" fmla="*/ 173 w 174"/>
                <a:gd name="T61" fmla="*/ 74 h 542"/>
                <a:gd name="T62" fmla="*/ 174 w 174"/>
                <a:gd name="T63" fmla="*/ 21 h 542"/>
                <a:gd name="T64" fmla="*/ 169 w 174"/>
                <a:gd name="T65"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218">
              <a:extLst>
                <a:ext uri="{FF2B5EF4-FFF2-40B4-BE49-F238E27FC236}">
                  <a16:creationId xmlns:a16="http://schemas.microsoft.com/office/drawing/2014/main" id="{73B23D4C-63D9-7940-B931-3E9BECA33540}"/>
                </a:ext>
              </a:extLst>
            </p:cNvPr>
            <p:cNvSpPr>
              <a:spLocks/>
            </p:cNvSpPr>
            <p:nvPr/>
          </p:nvSpPr>
          <p:spPr bwMode="auto">
            <a:xfrm>
              <a:off x="2688" y="2700"/>
              <a:ext cx="62" cy="232"/>
            </a:xfrm>
            <a:custGeom>
              <a:avLst/>
              <a:gdLst>
                <a:gd name="T0" fmla="*/ 8 w 148"/>
                <a:gd name="T1" fmla="*/ 265 h 555"/>
                <a:gd name="T2" fmla="*/ 4 w 148"/>
                <a:gd name="T3" fmla="*/ 190 h 555"/>
                <a:gd name="T4" fmla="*/ 1 w 148"/>
                <a:gd name="T5" fmla="*/ 101 h 555"/>
                <a:gd name="T6" fmla="*/ 0 w 148"/>
                <a:gd name="T7" fmla="*/ 29 h 555"/>
                <a:gd name="T8" fmla="*/ 8 w 148"/>
                <a:gd name="T9" fmla="*/ 0 h 555"/>
                <a:gd name="T10" fmla="*/ 8 w 148"/>
                <a:gd name="T11" fmla="*/ 13 h 555"/>
                <a:gd name="T12" fmla="*/ 8 w 148"/>
                <a:gd name="T13" fmla="*/ 51 h 555"/>
                <a:gd name="T14" fmla="*/ 9 w 148"/>
                <a:gd name="T15" fmla="*/ 105 h 555"/>
                <a:gd name="T16" fmla="*/ 11 w 148"/>
                <a:gd name="T17" fmla="*/ 172 h 555"/>
                <a:gd name="T18" fmla="*/ 15 w 148"/>
                <a:gd name="T19" fmla="*/ 248 h 555"/>
                <a:gd name="T20" fmla="*/ 23 w 148"/>
                <a:gd name="T21" fmla="*/ 326 h 555"/>
                <a:gd name="T22" fmla="*/ 32 w 148"/>
                <a:gd name="T23" fmla="*/ 401 h 555"/>
                <a:gd name="T24" fmla="*/ 44 w 148"/>
                <a:gd name="T25" fmla="*/ 468 h 555"/>
                <a:gd name="T26" fmla="*/ 44 w 148"/>
                <a:gd name="T27" fmla="*/ 471 h 555"/>
                <a:gd name="T28" fmla="*/ 45 w 148"/>
                <a:gd name="T29" fmla="*/ 480 h 555"/>
                <a:gd name="T30" fmla="*/ 50 w 148"/>
                <a:gd name="T31" fmla="*/ 493 h 555"/>
                <a:gd name="T32" fmla="*/ 57 w 148"/>
                <a:gd name="T33" fmla="*/ 509 h 555"/>
                <a:gd name="T34" fmla="*/ 69 w 148"/>
                <a:gd name="T35" fmla="*/ 524 h 555"/>
                <a:gd name="T36" fmla="*/ 87 w 148"/>
                <a:gd name="T37" fmla="*/ 537 h 555"/>
                <a:gd name="T38" fmla="*/ 113 w 148"/>
                <a:gd name="T39" fmla="*/ 548 h 555"/>
                <a:gd name="T40" fmla="*/ 148 w 148"/>
                <a:gd name="T41" fmla="*/ 554 h 555"/>
                <a:gd name="T42" fmla="*/ 143 w 148"/>
                <a:gd name="T43" fmla="*/ 555 h 555"/>
                <a:gd name="T44" fmla="*/ 129 w 148"/>
                <a:gd name="T45" fmla="*/ 555 h 555"/>
                <a:gd name="T46" fmla="*/ 111 w 148"/>
                <a:gd name="T47" fmla="*/ 555 h 555"/>
                <a:gd name="T48" fmla="*/ 89 w 148"/>
                <a:gd name="T49" fmla="*/ 550 h 555"/>
                <a:gd name="T50" fmla="*/ 66 w 148"/>
                <a:gd name="T51" fmla="*/ 542 h 555"/>
                <a:gd name="T52" fmla="*/ 45 w 148"/>
                <a:gd name="T53" fmla="*/ 525 h 555"/>
                <a:gd name="T54" fmla="*/ 30 w 148"/>
                <a:gd name="T55" fmla="*/ 500 h 555"/>
                <a:gd name="T56" fmla="*/ 22 w 148"/>
                <a:gd name="T57" fmla="*/ 465 h 555"/>
                <a:gd name="T58" fmla="*/ 21 w 148"/>
                <a:gd name="T59" fmla="*/ 450 h 555"/>
                <a:gd name="T60" fmla="*/ 17 w 148"/>
                <a:gd name="T61" fmla="*/ 408 h 555"/>
                <a:gd name="T62" fmla="*/ 12 w 148"/>
                <a:gd name="T63" fmla="*/ 345 h 555"/>
                <a:gd name="T64" fmla="*/ 8 w 148"/>
                <a:gd name="T65" fmla="*/ 2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219">
              <a:extLst>
                <a:ext uri="{FF2B5EF4-FFF2-40B4-BE49-F238E27FC236}">
                  <a16:creationId xmlns:a16="http://schemas.microsoft.com/office/drawing/2014/main" id="{7797B434-F05B-F043-B765-7BE83B79A51B}"/>
                </a:ext>
              </a:extLst>
            </p:cNvPr>
            <p:cNvSpPr>
              <a:spLocks/>
            </p:cNvSpPr>
            <p:nvPr/>
          </p:nvSpPr>
          <p:spPr bwMode="auto">
            <a:xfrm>
              <a:off x="2693" y="2631"/>
              <a:ext cx="56" cy="38"/>
            </a:xfrm>
            <a:custGeom>
              <a:avLst/>
              <a:gdLst>
                <a:gd name="T0" fmla="*/ 1 w 134"/>
                <a:gd name="T1" fmla="*/ 89 h 89"/>
                <a:gd name="T2" fmla="*/ 3 w 134"/>
                <a:gd name="T3" fmla="*/ 84 h 89"/>
                <a:gd name="T4" fmla="*/ 9 w 134"/>
                <a:gd name="T5" fmla="*/ 74 h 89"/>
                <a:gd name="T6" fmla="*/ 18 w 134"/>
                <a:gd name="T7" fmla="*/ 60 h 89"/>
                <a:gd name="T8" fmla="*/ 31 w 134"/>
                <a:gd name="T9" fmla="*/ 43 h 89"/>
                <a:gd name="T10" fmla="*/ 50 w 134"/>
                <a:gd name="T11" fmla="*/ 27 h 89"/>
                <a:gd name="T12" fmla="*/ 73 w 134"/>
                <a:gd name="T13" fmla="*/ 13 h 89"/>
                <a:gd name="T14" fmla="*/ 101 w 134"/>
                <a:gd name="T15" fmla="*/ 3 h 89"/>
                <a:gd name="T16" fmla="*/ 134 w 134"/>
                <a:gd name="T17" fmla="*/ 1 h 89"/>
                <a:gd name="T18" fmla="*/ 128 w 134"/>
                <a:gd name="T19" fmla="*/ 0 h 89"/>
                <a:gd name="T20" fmla="*/ 110 w 134"/>
                <a:gd name="T21" fmla="*/ 0 h 89"/>
                <a:gd name="T22" fmla="*/ 86 w 134"/>
                <a:gd name="T23" fmla="*/ 0 h 89"/>
                <a:gd name="T24" fmla="*/ 59 w 134"/>
                <a:gd name="T25" fmla="*/ 4 h 89"/>
                <a:gd name="T26" fmla="*/ 33 w 134"/>
                <a:gd name="T27" fmla="*/ 13 h 89"/>
                <a:gd name="T28" fmla="*/ 13 w 134"/>
                <a:gd name="T29" fmla="*/ 29 h 89"/>
                <a:gd name="T30" fmla="*/ 0 w 134"/>
                <a:gd name="T31" fmla="*/ 53 h 89"/>
                <a:gd name="T32" fmla="*/ 1 w 134"/>
                <a:gd name="T3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20">
              <a:extLst>
                <a:ext uri="{FF2B5EF4-FFF2-40B4-BE49-F238E27FC236}">
                  <a16:creationId xmlns:a16="http://schemas.microsoft.com/office/drawing/2014/main" id="{A5A5885B-EA44-DD4D-B081-A95BD8EE83F1}"/>
                </a:ext>
              </a:extLst>
            </p:cNvPr>
            <p:cNvSpPr>
              <a:spLocks/>
            </p:cNvSpPr>
            <p:nvPr/>
          </p:nvSpPr>
          <p:spPr bwMode="auto">
            <a:xfrm>
              <a:off x="2655" y="2569"/>
              <a:ext cx="420" cy="64"/>
            </a:xfrm>
            <a:custGeom>
              <a:avLst/>
              <a:gdLst>
                <a:gd name="T0" fmla="*/ 0 w 1033"/>
                <a:gd name="T1" fmla="*/ 48 h 69"/>
                <a:gd name="T2" fmla="*/ 1 w 1033"/>
                <a:gd name="T3" fmla="*/ 45 h 69"/>
                <a:gd name="T4" fmla="*/ 8 w 1033"/>
                <a:gd name="T5" fmla="*/ 41 h 69"/>
                <a:gd name="T6" fmla="*/ 28 w 1033"/>
                <a:gd name="T7" fmla="*/ 34 h 69"/>
                <a:gd name="T8" fmla="*/ 66 w 1033"/>
                <a:gd name="T9" fmla="*/ 26 h 69"/>
                <a:gd name="T10" fmla="*/ 127 w 1033"/>
                <a:gd name="T11" fmla="*/ 19 h 69"/>
                <a:gd name="T12" fmla="*/ 217 w 1033"/>
                <a:gd name="T13" fmla="*/ 11 h 69"/>
                <a:gd name="T14" fmla="*/ 342 w 1033"/>
                <a:gd name="T15" fmla="*/ 4 h 69"/>
                <a:gd name="T16" fmla="*/ 440 w 1033"/>
                <a:gd name="T17" fmla="*/ 1 h 69"/>
                <a:gd name="T18" fmla="*/ 483 w 1033"/>
                <a:gd name="T19" fmla="*/ 0 h 69"/>
                <a:gd name="T20" fmla="*/ 526 w 1033"/>
                <a:gd name="T21" fmla="*/ 0 h 69"/>
                <a:gd name="T22" fmla="*/ 572 w 1033"/>
                <a:gd name="T23" fmla="*/ 2 h 69"/>
                <a:gd name="T24" fmla="*/ 618 w 1033"/>
                <a:gd name="T25" fmla="*/ 3 h 69"/>
                <a:gd name="T26" fmla="*/ 665 w 1033"/>
                <a:gd name="T27" fmla="*/ 7 h 69"/>
                <a:gd name="T28" fmla="*/ 712 w 1033"/>
                <a:gd name="T29" fmla="*/ 11 h 69"/>
                <a:gd name="T30" fmla="*/ 761 w 1033"/>
                <a:gd name="T31" fmla="*/ 17 h 69"/>
                <a:gd name="T32" fmla="*/ 802 w 1033"/>
                <a:gd name="T33" fmla="*/ 22 h 69"/>
                <a:gd name="T34" fmla="*/ 838 w 1033"/>
                <a:gd name="T35" fmla="*/ 26 h 69"/>
                <a:gd name="T36" fmla="*/ 879 w 1033"/>
                <a:gd name="T37" fmla="*/ 33 h 69"/>
                <a:gd name="T38" fmla="*/ 919 w 1033"/>
                <a:gd name="T39" fmla="*/ 38 h 69"/>
                <a:gd name="T40" fmla="*/ 958 w 1033"/>
                <a:gd name="T41" fmla="*/ 45 h 69"/>
                <a:gd name="T42" fmla="*/ 992 w 1033"/>
                <a:gd name="T43" fmla="*/ 52 h 69"/>
                <a:gd name="T44" fmla="*/ 1016 w 1033"/>
                <a:gd name="T45" fmla="*/ 59 h 69"/>
                <a:gd name="T46" fmla="*/ 1031 w 1033"/>
                <a:gd name="T47" fmla="*/ 66 h 69"/>
                <a:gd name="T48" fmla="*/ 1031 w 1033"/>
                <a:gd name="T49" fmla="*/ 69 h 69"/>
                <a:gd name="T50" fmla="*/ 1017 w 1033"/>
                <a:gd name="T51" fmla="*/ 67 h 69"/>
                <a:gd name="T52" fmla="*/ 990 w 1033"/>
                <a:gd name="T53" fmla="*/ 63 h 69"/>
                <a:gd name="T54" fmla="*/ 952 w 1033"/>
                <a:gd name="T55" fmla="*/ 57 h 69"/>
                <a:gd name="T56" fmla="*/ 904 w 1033"/>
                <a:gd name="T57" fmla="*/ 50 h 69"/>
                <a:gd name="T58" fmla="*/ 846 w 1033"/>
                <a:gd name="T59" fmla="*/ 44 h 69"/>
                <a:gd name="T60" fmla="*/ 780 w 1033"/>
                <a:gd name="T61" fmla="*/ 37 h 69"/>
                <a:gd name="T62" fmla="*/ 708 w 1033"/>
                <a:gd name="T63" fmla="*/ 31 h 69"/>
                <a:gd name="T64" fmla="*/ 631 w 1033"/>
                <a:gd name="T65" fmla="*/ 24 h 69"/>
                <a:gd name="T66" fmla="*/ 549 w 1033"/>
                <a:gd name="T67" fmla="*/ 20 h 69"/>
                <a:gd name="T68" fmla="*/ 464 w 1033"/>
                <a:gd name="T69" fmla="*/ 17 h 69"/>
                <a:gd name="T70" fmla="*/ 378 w 1033"/>
                <a:gd name="T71" fmla="*/ 17 h 69"/>
                <a:gd name="T72" fmla="*/ 291 w 1033"/>
                <a:gd name="T73" fmla="*/ 18 h 69"/>
                <a:gd name="T74" fmla="*/ 204 w 1033"/>
                <a:gd name="T75" fmla="*/ 22 h 69"/>
                <a:gd name="T76" fmla="*/ 120 w 1033"/>
                <a:gd name="T77" fmla="*/ 30 h 69"/>
                <a:gd name="T78" fmla="*/ 39 w 1033"/>
                <a:gd name="T7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21">
              <a:extLst>
                <a:ext uri="{FF2B5EF4-FFF2-40B4-BE49-F238E27FC236}">
                  <a16:creationId xmlns:a16="http://schemas.microsoft.com/office/drawing/2014/main" id="{DC9BE649-3A5E-C248-A8F9-75F9C3364CE3}"/>
                </a:ext>
              </a:extLst>
            </p:cNvPr>
            <p:cNvSpPr>
              <a:spLocks/>
            </p:cNvSpPr>
            <p:nvPr/>
          </p:nvSpPr>
          <p:spPr bwMode="auto">
            <a:xfrm>
              <a:off x="3016" y="3046"/>
              <a:ext cx="71" cy="47"/>
            </a:xfrm>
            <a:custGeom>
              <a:avLst/>
              <a:gdLst>
                <a:gd name="T0" fmla="*/ 0 w 83"/>
                <a:gd name="T1" fmla="*/ 0 h 66"/>
                <a:gd name="T2" fmla="*/ 83 w 83"/>
                <a:gd name="T3" fmla="*/ 66 h 66"/>
                <a:gd name="T4" fmla="*/ 82 w 83"/>
                <a:gd name="T5" fmla="*/ 64 h 66"/>
                <a:gd name="T6" fmla="*/ 78 w 83"/>
                <a:gd name="T7" fmla="*/ 60 h 66"/>
                <a:gd name="T8" fmla="*/ 73 w 83"/>
                <a:gd name="T9" fmla="*/ 53 h 66"/>
                <a:gd name="T10" fmla="*/ 65 w 83"/>
                <a:gd name="T11" fmla="*/ 43 h 66"/>
                <a:gd name="T12" fmla="*/ 54 w 83"/>
                <a:gd name="T13" fmla="*/ 33 h 66"/>
                <a:gd name="T14" fmla="*/ 39 w 83"/>
                <a:gd name="T15" fmla="*/ 22 h 66"/>
                <a:gd name="T16" fmla="*/ 22 w 83"/>
                <a:gd name="T17" fmla="*/ 11 h 66"/>
                <a:gd name="T18" fmla="*/ 0 w 8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22">
              <a:extLst>
                <a:ext uri="{FF2B5EF4-FFF2-40B4-BE49-F238E27FC236}">
                  <a16:creationId xmlns:a16="http://schemas.microsoft.com/office/drawing/2014/main" id="{0AD0EF16-FDFA-594E-A403-2E88BC06C4D5}"/>
                </a:ext>
              </a:extLst>
            </p:cNvPr>
            <p:cNvSpPr>
              <a:spLocks/>
            </p:cNvSpPr>
            <p:nvPr/>
          </p:nvSpPr>
          <p:spPr bwMode="auto">
            <a:xfrm>
              <a:off x="2613" y="3050"/>
              <a:ext cx="47" cy="47"/>
            </a:xfrm>
            <a:custGeom>
              <a:avLst/>
              <a:gdLst>
                <a:gd name="T0" fmla="*/ 89 w 89"/>
                <a:gd name="T1" fmla="*/ 0 h 87"/>
                <a:gd name="T2" fmla="*/ 86 w 89"/>
                <a:gd name="T3" fmla="*/ 4 h 87"/>
                <a:gd name="T4" fmla="*/ 77 w 89"/>
                <a:gd name="T5" fmla="*/ 13 h 87"/>
                <a:gd name="T6" fmla="*/ 64 w 89"/>
                <a:gd name="T7" fmla="*/ 25 h 87"/>
                <a:gd name="T8" fmla="*/ 50 w 89"/>
                <a:gd name="T9" fmla="*/ 39 h 87"/>
                <a:gd name="T10" fmla="*/ 34 w 89"/>
                <a:gd name="T11" fmla="*/ 53 h 87"/>
                <a:gd name="T12" fmla="*/ 20 w 89"/>
                <a:gd name="T13" fmla="*/ 67 h 87"/>
                <a:gd name="T14" fmla="*/ 8 w 89"/>
                <a:gd name="T15" fmla="*/ 79 h 87"/>
                <a:gd name="T16" fmla="*/ 0 w 89"/>
                <a:gd name="T17" fmla="*/ 87 h 87"/>
                <a:gd name="T18" fmla="*/ 2 w 89"/>
                <a:gd name="T19" fmla="*/ 84 h 87"/>
                <a:gd name="T20" fmla="*/ 10 w 89"/>
                <a:gd name="T21" fmla="*/ 74 h 87"/>
                <a:gd name="T22" fmla="*/ 19 w 89"/>
                <a:gd name="T23" fmla="*/ 61 h 87"/>
                <a:gd name="T24" fmla="*/ 31 w 89"/>
                <a:gd name="T25" fmla="*/ 45 h 87"/>
                <a:gd name="T26" fmla="*/ 46 w 89"/>
                <a:gd name="T27" fmla="*/ 30 h 87"/>
                <a:gd name="T28" fmla="*/ 60 w 89"/>
                <a:gd name="T29" fmla="*/ 16 h 87"/>
                <a:gd name="T30" fmla="*/ 76 w 89"/>
                <a:gd name="T31" fmla="*/ 6 h 87"/>
                <a:gd name="T32" fmla="*/ 89 w 89"/>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23">
              <a:extLst>
                <a:ext uri="{FF2B5EF4-FFF2-40B4-BE49-F238E27FC236}">
                  <a16:creationId xmlns:a16="http://schemas.microsoft.com/office/drawing/2014/main" id="{3D1831FF-5C11-2A48-A0EF-4E7175CF8038}"/>
                </a:ext>
              </a:extLst>
            </p:cNvPr>
            <p:cNvSpPr>
              <a:spLocks/>
            </p:cNvSpPr>
            <p:nvPr/>
          </p:nvSpPr>
          <p:spPr bwMode="auto">
            <a:xfrm>
              <a:off x="2607" y="3098"/>
              <a:ext cx="488" cy="12"/>
            </a:xfrm>
            <a:custGeom>
              <a:avLst/>
              <a:gdLst>
                <a:gd name="T0" fmla="*/ 1168 w 1169"/>
                <a:gd name="T1" fmla="*/ 31 h 31"/>
                <a:gd name="T2" fmla="*/ 1169 w 1169"/>
                <a:gd name="T3" fmla="*/ 30 h 31"/>
                <a:gd name="T4" fmla="*/ 1169 w 1169"/>
                <a:gd name="T5" fmla="*/ 29 h 31"/>
                <a:gd name="T6" fmla="*/ 1167 w 1169"/>
                <a:gd name="T7" fmla="*/ 28 h 31"/>
                <a:gd name="T8" fmla="*/ 1162 w 1169"/>
                <a:gd name="T9" fmla="*/ 25 h 31"/>
                <a:gd name="T10" fmla="*/ 1153 w 1169"/>
                <a:gd name="T11" fmla="*/ 23 h 31"/>
                <a:gd name="T12" fmla="*/ 1137 w 1169"/>
                <a:gd name="T13" fmla="*/ 20 h 31"/>
                <a:gd name="T14" fmla="*/ 1115 w 1169"/>
                <a:gd name="T15" fmla="*/ 18 h 31"/>
                <a:gd name="T16" fmla="*/ 1082 w 1169"/>
                <a:gd name="T17" fmla="*/ 14 h 31"/>
                <a:gd name="T18" fmla="*/ 1040 w 1169"/>
                <a:gd name="T19" fmla="*/ 12 h 31"/>
                <a:gd name="T20" fmla="*/ 986 w 1169"/>
                <a:gd name="T21" fmla="*/ 10 h 31"/>
                <a:gd name="T22" fmla="*/ 920 w 1169"/>
                <a:gd name="T23" fmla="*/ 7 h 31"/>
                <a:gd name="T24" fmla="*/ 840 w 1169"/>
                <a:gd name="T25" fmla="*/ 5 h 31"/>
                <a:gd name="T26" fmla="*/ 744 w 1169"/>
                <a:gd name="T27" fmla="*/ 4 h 31"/>
                <a:gd name="T28" fmla="*/ 630 w 1169"/>
                <a:gd name="T29" fmla="*/ 1 h 31"/>
                <a:gd name="T30" fmla="*/ 500 w 1169"/>
                <a:gd name="T31" fmla="*/ 0 h 31"/>
                <a:gd name="T32" fmla="*/ 396 w 1169"/>
                <a:gd name="T33" fmla="*/ 0 h 31"/>
                <a:gd name="T34" fmla="*/ 328 w 1169"/>
                <a:gd name="T35" fmla="*/ 1 h 31"/>
                <a:gd name="T36" fmla="*/ 259 w 1169"/>
                <a:gd name="T37" fmla="*/ 2 h 31"/>
                <a:gd name="T38" fmla="*/ 191 w 1169"/>
                <a:gd name="T39" fmla="*/ 4 h 31"/>
                <a:gd name="T40" fmla="*/ 127 w 1169"/>
                <a:gd name="T41" fmla="*/ 6 h 31"/>
                <a:gd name="T42" fmla="*/ 72 w 1169"/>
                <a:gd name="T43" fmla="*/ 9 h 31"/>
                <a:gd name="T44" fmla="*/ 30 w 1169"/>
                <a:gd name="T45" fmla="*/ 13 h 31"/>
                <a:gd name="T46" fmla="*/ 6 w 1169"/>
                <a:gd name="T47" fmla="*/ 18 h 31"/>
                <a:gd name="T48" fmla="*/ 4 w 1169"/>
                <a:gd name="T49" fmla="*/ 20 h 31"/>
                <a:gd name="T50" fmla="*/ 26 w 1169"/>
                <a:gd name="T51" fmla="*/ 20 h 31"/>
                <a:gd name="T52" fmla="*/ 70 w 1169"/>
                <a:gd name="T53" fmla="*/ 19 h 31"/>
                <a:gd name="T54" fmla="*/ 131 w 1169"/>
                <a:gd name="T55" fmla="*/ 19 h 31"/>
                <a:gd name="T56" fmla="*/ 206 w 1169"/>
                <a:gd name="T57" fmla="*/ 18 h 31"/>
                <a:gd name="T58" fmla="*/ 293 w 1169"/>
                <a:gd name="T59" fmla="*/ 17 h 31"/>
                <a:gd name="T60" fmla="*/ 389 w 1169"/>
                <a:gd name="T61" fmla="*/ 17 h 31"/>
                <a:gd name="T62" fmla="*/ 491 w 1169"/>
                <a:gd name="T63" fmla="*/ 16 h 31"/>
                <a:gd name="T64" fmla="*/ 594 w 1169"/>
                <a:gd name="T65" fmla="*/ 16 h 31"/>
                <a:gd name="T66" fmla="*/ 699 w 1169"/>
                <a:gd name="T67" fmla="*/ 16 h 31"/>
                <a:gd name="T68" fmla="*/ 800 w 1169"/>
                <a:gd name="T69" fmla="*/ 17 h 31"/>
                <a:gd name="T70" fmla="*/ 894 w 1169"/>
                <a:gd name="T71" fmla="*/ 18 h 31"/>
                <a:gd name="T72" fmla="*/ 980 w 1169"/>
                <a:gd name="T73" fmla="*/ 19 h 31"/>
                <a:gd name="T74" fmla="*/ 1055 w 1169"/>
                <a:gd name="T75" fmla="*/ 21 h 31"/>
                <a:gd name="T76" fmla="*/ 1114 w 1169"/>
                <a:gd name="T77" fmla="*/ 24 h 31"/>
                <a:gd name="T78" fmla="*/ 1155 w 1169"/>
                <a:gd name="T7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24">
              <a:extLst>
                <a:ext uri="{FF2B5EF4-FFF2-40B4-BE49-F238E27FC236}">
                  <a16:creationId xmlns:a16="http://schemas.microsoft.com/office/drawing/2014/main" id="{B8F88E76-E9E2-B446-AA12-D62D294A9C19}"/>
                </a:ext>
              </a:extLst>
            </p:cNvPr>
            <p:cNvSpPr>
              <a:spLocks/>
            </p:cNvSpPr>
            <p:nvPr/>
          </p:nvSpPr>
          <p:spPr bwMode="auto">
            <a:xfrm rot="580897">
              <a:off x="3095" y="3114"/>
              <a:ext cx="23" cy="120"/>
            </a:xfrm>
            <a:custGeom>
              <a:avLst/>
              <a:gdLst>
                <a:gd name="T0" fmla="*/ 0 w 30"/>
                <a:gd name="T1" fmla="*/ 0 h 281"/>
                <a:gd name="T2" fmla="*/ 3 w 30"/>
                <a:gd name="T3" fmla="*/ 5 h 281"/>
                <a:gd name="T4" fmla="*/ 12 w 30"/>
                <a:gd name="T5" fmla="*/ 22 h 281"/>
                <a:gd name="T6" fmla="*/ 20 w 30"/>
                <a:gd name="T7" fmla="*/ 63 h 281"/>
                <a:gd name="T8" fmla="*/ 27 w 30"/>
                <a:gd name="T9" fmla="*/ 134 h 281"/>
                <a:gd name="T10" fmla="*/ 29 w 30"/>
                <a:gd name="T11" fmla="*/ 177 h 281"/>
                <a:gd name="T12" fmla="*/ 30 w 30"/>
                <a:gd name="T13" fmla="*/ 217 h 281"/>
                <a:gd name="T14" fmla="*/ 27 w 30"/>
                <a:gd name="T15" fmla="*/ 253 h 281"/>
                <a:gd name="T16" fmla="*/ 17 w 30"/>
                <a:gd name="T17" fmla="*/ 281 h 281"/>
                <a:gd name="T18" fmla="*/ 18 w 30"/>
                <a:gd name="T19" fmla="*/ 247 h 281"/>
                <a:gd name="T20" fmla="*/ 18 w 30"/>
                <a:gd name="T21" fmla="*/ 166 h 281"/>
                <a:gd name="T22" fmla="*/ 14 w 30"/>
                <a:gd name="T23" fmla="*/ 73 h 281"/>
                <a:gd name="T24" fmla="*/ 0 w 30"/>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25">
              <a:extLst>
                <a:ext uri="{FF2B5EF4-FFF2-40B4-BE49-F238E27FC236}">
                  <a16:creationId xmlns:a16="http://schemas.microsoft.com/office/drawing/2014/main" id="{A56F1907-4F96-1F46-90DE-98FF39D995AD}"/>
                </a:ext>
              </a:extLst>
            </p:cNvPr>
            <p:cNvSpPr>
              <a:spLocks/>
            </p:cNvSpPr>
            <p:nvPr/>
          </p:nvSpPr>
          <p:spPr bwMode="auto">
            <a:xfrm>
              <a:off x="2594" y="3107"/>
              <a:ext cx="22" cy="131"/>
            </a:xfrm>
            <a:custGeom>
              <a:avLst/>
              <a:gdLst>
                <a:gd name="T0" fmla="*/ 17 w 27"/>
                <a:gd name="T1" fmla="*/ 0 h 279"/>
                <a:gd name="T2" fmla="*/ 12 w 27"/>
                <a:gd name="T3" fmla="*/ 7 h 279"/>
                <a:gd name="T4" fmla="*/ 5 w 27"/>
                <a:gd name="T5" fmla="*/ 30 h 279"/>
                <a:gd name="T6" fmla="*/ 0 w 27"/>
                <a:gd name="T7" fmla="*/ 80 h 279"/>
                <a:gd name="T8" fmla="*/ 1 w 27"/>
                <a:gd name="T9" fmla="*/ 165 h 279"/>
                <a:gd name="T10" fmla="*/ 4 w 27"/>
                <a:gd name="T11" fmla="*/ 200 h 279"/>
                <a:gd name="T12" fmla="*/ 8 w 27"/>
                <a:gd name="T13" fmla="*/ 233 h 279"/>
                <a:gd name="T14" fmla="*/ 16 w 27"/>
                <a:gd name="T15" fmla="*/ 259 h 279"/>
                <a:gd name="T16" fmla="*/ 27 w 27"/>
                <a:gd name="T17" fmla="*/ 279 h 279"/>
                <a:gd name="T18" fmla="*/ 23 w 27"/>
                <a:gd name="T19" fmla="*/ 255 h 279"/>
                <a:gd name="T20" fmla="*/ 15 w 27"/>
                <a:gd name="T21" fmla="*/ 191 h 279"/>
                <a:gd name="T22" fmla="*/ 10 w 27"/>
                <a:gd name="T23" fmla="*/ 102 h 279"/>
                <a:gd name="T24" fmla="*/ 17 w 27"/>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26">
              <a:extLst>
                <a:ext uri="{FF2B5EF4-FFF2-40B4-BE49-F238E27FC236}">
                  <a16:creationId xmlns:a16="http://schemas.microsoft.com/office/drawing/2014/main" id="{4D0AA734-B07C-0B43-95A0-2F96A4549E99}"/>
                </a:ext>
              </a:extLst>
            </p:cNvPr>
            <p:cNvSpPr>
              <a:spLocks/>
            </p:cNvSpPr>
            <p:nvPr/>
          </p:nvSpPr>
          <p:spPr bwMode="auto">
            <a:xfrm>
              <a:off x="2611" y="3228"/>
              <a:ext cx="486" cy="33"/>
            </a:xfrm>
            <a:custGeom>
              <a:avLst/>
              <a:gdLst>
                <a:gd name="T0" fmla="*/ 1162 w 1162"/>
                <a:gd name="T1" fmla="*/ 1 h 46"/>
                <a:gd name="T2" fmla="*/ 1158 w 1162"/>
                <a:gd name="T3" fmla="*/ 5 h 46"/>
                <a:gd name="T4" fmla="*/ 1146 w 1162"/>
                <a:gd name="T5" fmla="*/ 12 h 46"/>
                <a:gd name="T6" fmla="*/ 1115 w 1162"/>
                <a:gd name="T7" fmla="*/ 21 h 46"/>
                <a:gd name="T8" fmla="*/ 1059 w 1162"/>
                <a:gd name="T9" fmla="*/ 30 h 46"/>
                <a:gd name="T10" fmla="*/ 971 w 1162"/>
                <a:gd name="T11" fmla="*/ 38 h 46"/>
                <a:gd name="T12" fmla="*/ 843 w 1162"/>
                <a:gd name="T13" fmla="*/ 44 h 46"/>
                <a:gd name="T14" fmla="*/ 667 w 1162"/>
                <a:gd name="T15" fmla="*/ 46 h 46"/>
                <a:gd name="T16" fmla="*/ 525 w 1162"/>
                <a:gd name="T17" fmla="*/ 46 h 46"/>
                <a:gd name="T18" fmla="*/ 448 w 1162"/>
                <a:gd name="T19" fmla="*/ 44 h 46"/>
                <a:gd name="T20" fmla="*/ 360 w 1162"/>
                <a:gd name="T21" fmla="*/ 41 h 46"/>
                <a:gd name="T22" fmla="*/ 269 w 1162"/>
                <a:gd name="T23" fmla="*/ 38 h 46"/>
                <a:gd name="T24" fmla="*/ 182 w 1162"/>
                <a:gd name="T25" fmla="*/ 32 h 46"/>
                <a:gd name="T26" fmla="*/ 104 w 1162"/>
                <a:gd name="T27" fmla="*/ 27 h 46"/>
                <a:gd name="T28" fmla="*/ 44 w 1162"/>
                <a:gd name="T29" fmla="*/ 19 h 46"/>
                <a:gd name="T30" fmla="*/ 7 w 1162"/>
                <a:gd name="T31" fmla="*/ 10 h 46"/>
                <a:gd name="T32" fmla="*/ 2 w 1162"/>
                <a:gd name="T33" fmla="*/ 6 h 46"/>
                <a:gd name="T34" fmla="*/ 22 w 1162"/>
                <a:gd name="T35" fmla="*/ 7 h 46"/>
                <a:gd name="T36" fmla="*/ 58 w 1162"/>
                <a:gd name="T37" fmla="*/ 10 h 46"/>
                <a:gd name="T38" fmla="*/ 110 w 1162"/>
                <a:gd name="T39" fmla="*/ 12 h 46"/>
                <a:gd name="T40" fmla="*/ 174 w 1162"/>
                <a:gd name="T41" fmla="*/ 17 h 46"/>
                <a:gd name="T42" fmla="*/ 249 w 1162"/>
                <a:gd name="T43" fmla="*/ 20 h 46"/>
                <a:gd name="T44" fmla="*/ 333 w 1162"/>
                <a:gd name="T45" fmla="*/ 24 h 46"/>
                <a:gd name="T46" fmla="*/ 423 w 1162"/>
                <a:gd name="T47" fmla="*/ 28 h 46"/>
                <a:gd name="T48" fmla="*/ 518 w 1162"/>
                <a:gd name="T49" fmla="*/ 30 h 46"/>
                <a:gd name="T50" fmla="*/ 616 w 1162"/>
                <a:gd name="T51" fmla="*/ 32 h 46"/>
                <a:gd name="T52" fmla="*/ 714 w 1162"/>
                <a:gd name="T53" fmla="*/ 32 h 46"/>
                <a:gd name="T54" fmla="*/ 810 w 1162"/>
                <a:gd name="T55" fmla="*/ 31 h 46"/>
                <a:gd name="T56" fmla="*/ 902 w 1162"/>
                <a:gd name="T57" fmla="*/ 29 h 46"/>
                <a:gd name="T58" fmla="*/ 988 w 1162"/>
                <a:gd name="T59" fmla="*/ 23 h 46"/>
                <a:gd name="T60" fmla="*/ 1065 w 1162"/>
                <a:gd name="T61" fmla="*/ 17 h 46"/>
                <a:gd name="T62" fmla="*/ 1133 w 1162"/>
                <a:gd name="T6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27">
              <a:extLst>
                <a:ext uri="{FF2B5EF4-FFF2-40B4-BE49-F238E27FC236}">
                  <a16:creationId xmlns:a16="http://schemas.microsoft.com/office/drawing/2014/main" id="{12581526-F0AC-2747-8DCC-DC15E3841E1D}"/>
                </a:ext>
              </a:extLst>
            </p:cNvPr>
            <p:cNvSpPr>
              <a:spLocks/>
            </p:cNvSpPr>
            <p:nvPr/>
          </p:nvSpPr>
          <p:spPr bwMode="auto">
            <a:xfrm>
              <a:off x="2614" y="3274"/>
              <a:ext cx="502" cy="6"/>
            </a:xfrm>
            <a:custGeom>
              <a:avLst/>
              <a:gdLst>
                <a:gd name="T0" fmla="*/ 2 w 1199"/>
                <a:gd name="T1" fmla="*/ 8 h 13"/>
                <a:gd name="T2" fmla="*/ 14 w 1199"/>
                <a:gd name="T3" fmla="*/ 9 h 13"/>
                <a:gd name="T4" fmla="*/ 39 w 1199"/>
                <a:gd name="T5" fmla="*/ 10 h 13"/>
                <a:gd name="T6" fmla="*/ 84 w 1199"/>
                <a:gd name="T7" fmla="*/ 11 h 13"/>
                <a:gd name="T8" fmla="*/ 151 w 1199"/>
                <a:gd name="T9" fmla="*/ 12 h 13"/>
                <a:gd name="T10" fmla="*/ 247 w 1199"/>
                <a:gd name="T11" fmla="*/ 12 h 13"/>
                <a:gd name="T12" fmla="*/ 377 w 1199"/>
                <a:gd name="T13" fmla="*/ 12 h 13"/>
                <a:gd name="T14" fmla="*/ 543 w 1199"/>
                <a:gd name="T15" fmla="*/ 12 h 13"/>
                <a:gd name="T16" fmla="*/ 681 w 1199"/>
                <a:gd name="T17" fmla="*/ 12 h 13"/>
                <a:gd name="T18" fmla="*/ 769 w 1199"/>
                <a:gd name="T19" fmla="*/ 13 h 13"/>
                <a:gd name="T20" fmla="*/ 863 w 1199"/>
                <a:gd name="T21" fmla="*/ 13 h 13"/>
                <a:gd name="T22" fmla="*/ 958 w 1199"/>
                <a:gd name="T23" fmla="*/ 13 h 13"/>
                <a:gd name="T24" fmla="*/ 1046 w 1199"/>
                <a:gd name="T25" fmla="*/ 13 h 13"/>
                <a:gd name="T26" fmla="*/ 1120 w 1199"/>
                <a:gd name="T27" fmla="*/ 12 h 13"/>
                <a:gd name="T28" fmla="*/ 1173 w 1199"/>
                <a:gd name="T29" fmla="*/ 10 h 13"/>
                <a:gd name="T30" fmla="*/ 1199 w 1199"/>
                <a:gd name="T31" fmla="*/ 8 h 13"/>
                <a:gd name="T32" fmla="*/ 1196 w 1199"/>
                <a:gd name="T33" fmla="*/ 6 h 13"/>
                <a:gd name="T34" fmla="*/ 1169 w 1199"/>
                <a:gd name="T35" fmla="*/ 6 h 13"/>
                <a:gd name="T36" fmla="*/ 1119 w 1199"/>
                <a:gd name="T37" fmla="*/ 5 h 13"/>
                <a:gd name="T38" fmla="*/ 1051 w 1199"/>
                <a:gd name="T39" fmla="*/ 5 h 13"/>
                <a:gd name="T40" fmla="*/ 966 w 1199"/>
                <a:gd name="T41" fmla="*/ 3 h 13"/>
                <a:gd name="T42" fmla="*/ 869 w 1199"/>
                <a:gd name="T43" fmla="*/ 2 h 13"/>
                <a:gd name="T44" fmla="*/ 762 w 1199"/>
                <a:gd name="T45" fmla="*/ 2 h 13"/>
                <a:gd name="T46" fmla="*/ 652 w 1199"/>
                <a:gd name="T47" fmla="*/ 1 h 13"/>
                <a:gd name="T48" fmla="*/ 539 w 1199"/>
                <a:gd name="T49" fmla="*/ 1 h 13"/>
                <a:gd name="T50" fmla="*/ 428 w 1199"/>
                <a:gd name="T51" fmla="*/ 0 h 13"/>
                <a:gd name="T52" fmla="*/ 323 w 1199"/>
                <a:gd name="T53" fmla="*/ 0 h 13"/>
                <a:gd name="T54" fmla="*/ 227 w 1199"/>
                <a:gd name="T55" fmla="*/ 1 h 13"/>
                <a:gd name="T56" fmla="*/ 143 w 1199"/>
                <a:gd name="T57" fmla="*/ 1 h 13"/>
                <a:gd name="T58" fmla="*/ 75 w 1199"/>
                <a:gd name="T59" fmla="*/ 2 h 13"/>
                <a:gd name="T60" fmla="*/ 27 w 1199"/>
                <a:gd name="T61" fmla="*/ 3 h 13"/>
                <a:gd name="T62" fmla="*/ 2 w 1199"/>
                <a:gd name="T6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28">
              <a:extLst>
                <a:ext uri="{FF2B5EF4-FFF2-40B4-BE49-F238E27FC236}">
                  <a16:creationId xmlns:a16="http://schemas.microsoft.com/office/drawing/2014/main" id="{8B3F46DC-4525-BD46-B297-ED4F972C35E6}"/>
                </a:ext>
              </a:extLst>
            </p:cNvPr>
            <p:cNvSpPr>
              <a:spLocks/>
            </p:cNvSpPr>
            <p:nvPr/>
          </p:nvSpPr>
          <p:spPr bwMode="auto">
            <a:xfrm>
              <a:off x="2900" y="3151"/>
              <a:ext cx="112" cy="10"/>
            </a:xfrm>
            <a:custGeom>
              <a:avLst/>
              <a:gdLst>
                <a:gd name="T0" fmla="*/ 3 w 268"/>
                <a:gd name="T1" fmla="*/ 3 h 23"/>
                <a:gd name="T2" fmla="*/ 267 w 268"/>
                <a:gd name="T3" fmla="*/ 0 h 23"/>
                <a:gd name="T4" fmla="*/ 268 w 268"/>
                <a:gd name="T5" fmla="*/ 23 h 23"/>
                <a:gd name="T6" fmla="*/ 265 w 268"/>
                <a:gd name="T7" fmla="*/ 23 h 23"/>
                <a:gd name="T8" fmla="*/ 255 w 268"/>
                <a:gd name="T9" fmla="*/ 21 h 23"/>
                <a:gd name="T10" fmla="*/ 240 w 268"/>
                <a:gd name="T11" fmla="*/ 21 h 23"/>
                <a:gd name="T12" fmla="*/ 221 w 268"/>
                <a:gd name="T13" fmla="*/ 20 h 23"/>
                <a:gd name="T14" fmla="*/ 198 w 268"/>
                <a:gd name="T15" fmla="*/ 19 h 23"/>
                <a:gd name="T16" fmla="*/ 175 w 268"/>
                <a:gd name="T17" fmla="*/ 18 h 23"/>
                <a:gd name="T18" fmla="*/ 148 w 268"/>
                <a:gd name="T19" fmla="*/ 16 h 23"/>
                <a:gd name="T20" fmla="*/ 122 w 268"/>
                <a:gd name="T21" fmla="*/ 15 h 23"/>
                <a:gd name="T22" fmla="*/ 95 w 268"/>
                <a:gd name="T23" fmla="*/ 13 h 23"/>
                <a:gd name="T24" fmla="*/ 70 w 268"/>
                <a:gd name="T25" fmla="*/ 12 h 23"/>
                <a:gd name="T26" fmla="*/ 47 w 268"/>
                <a:gd name="T27" fmla="*/ 9 h 23"/>
                <a:gd name="T28" fmla="*/ 29 w 268"/>
                <a:gd name="T29" fmla="*/ 8 h 23"/>
                <a:gd name="T30" fmla="*/ 13 w 268"/>
                <a:gd name="T31" fmla="*/ 7 h 23"/>
                <a:gd name="T32" fmla="*/ 4 w 268"/>
                <a:gd name="T33" fmla="*/ 5 h 23"/>
                <a:gd name="T34" fmla="*/ 0 w 268"/>
                <a:gd name="T35" fmla="*/ 4 h 23"/>
                <a:gd name="T36" fmla="*/ 3 w 268"/>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29">
              <a:extLst>
                <a:ext uri="{FF2B5EF4-FFF2-40B4-BE49-F238E27FC236}">
                  <a16:creationId xmlns:a16="http://schemas.microsoft.com/office/drawing/2014/main" id="{10840F20-1F23-0B42-B0D7-A392C1591E89}"/>
                </a:ext>
              </a:extLst>
            </p:cNvPr>
            <p:cNvSpPr>
              <a:spLocks/>
            </p:cNvSpPr>
            <p:nvPr/>
          </p:nvSpPr>
          <p:spPr bwMode="auto">
            <a:xfrm>
              <a:off x="2621" y="3144"/>
              <a:ext cx="171" cy="13"/>
            </a:xfrm>
            <a:custGeom>
              <a:avLst/>
              <a:gdLst>
                <a:gd name="T0" fmla="*/ 0 w 407"/>
                <a:gd name="T1" fmla="*/ 0 h 33"/>
                <a:gd name="T2" fmla="*/ 3 w 407"/>
                <a:gd name="T3" fmla="*/ 0 h 33"/>
                <a:gd name="T4" fmla="*/ 12 w 407"/>
                <a:gd name="T5" fmla="*/ 0 h 33"/>
                <a:gd name="T6" fmla="*/ 26 w 407"/>
                <a:gd name="T7" fmla="*/ 1 h 33"/>
                <a:gd name="T8" fmla="*/ 44 w 407"/>
                <a:gd name="T9" fmla="*/ 2 h 33"/>
                <a:gd name="T10" fmla="*/ 67 w 407"/>
                <a:gd name="T11" fmla="*/ 2 h 33"/>
                <a:gd name="T12" fmla="*/ 93 w 407"/>
                <a:gd name="T13" fmla="*/ 3 h 33"/>
                <a:gd name="T14" fmla="*/ 122 w 407"/>
                <a:gd name="T15" fmla="*/ 4 h 33"/>
                <a:gd name="T16" fmla="*/ 153 w 407"/>
                <a:gd name="T17" fmla="*/ 4 h 33"/>
                <a:gd name="T18" fmla="*/ 186 w 407"/>
                <a:gd name="T19" fmla="*/ 5 h 33"/>
                <a:gd name="T20" fmla="*/ 219 w 407"/>
                <a:gd name="T21" fmla="*/ 5 h 33"/>
                <a:gd name="T22" fmla="*/ 253 w 407"/>
                <a:gd name="T23" fmla="*/ 6 h 33"/>
                <a:gd name="T24" fmla="*/ 287 w 407"/>
                <a:gd name="T25" fmla="*/ 5 h 33"/>
                <a:gd name="T26" fmla="*/ 319 w 407"/>
                <a:gd name="T27" fmla="*/ 5 h 33"/>
                <a:gd name="T28" fmla="*/ 351 w 407"/>
                <a:gd name="T29" fmla="*/ 4 h 33"/>
                <a:gd name="T30" fmla="*/ 380 w 407"/>
                <a:gd name="T31" fmla="*/ 3 h 33"/>
                <a:gd name="T32" fmla="*/ 407 w 407"/>
                <a:gd name="T33" fmla="*/ 2 h 33"/>
                <a:gd name="T34" fmla="*/ 407 w 407"/>
                <a:gd name="T35" fmla="*/ 33 h 33"/>
                <a:gd name="T36" fmla="*/ 403 w 407"/>
                <a:gd name="T37" fmla="*/ 33 h 33"/>
                <a:gd name="T38" fmla="*/ 392 w 407"/>
                <a:gd name="T39" fmla="*/ 32 h 33"/>
                <a:gd name="T40" fmla="*/ 373 w 407"/>
                <a:gd name="T41" fmla="*/ 31 h 33"/>
                <a:gd name="T42" fmla="*/ 348 w 407"/>
                <a:gd name="T43" fmla="*/ 29 h 33"/>
                <a:gd name="T44" fmla="*/ 320 w 407"/>
                <a:gd name="T45" fmla="*/ 27 h 33"/>
                <a:gd name="T46" fmla="*/ 288 w 407"/>
                <a:gd name="T47" fmla="*/ 26 h 33"/>
                <a:gd name="T48" fmla="*/ 253 w 407"/>
                <a:gd name="T49" fmla="*/ 24 h 33"/>
                <a:gd name="T50" fmla="*/ 217 w 407"/>
                <a:gd name="T51" fmla="*/ 21 h 33"/>
                <a:gd name="T52" fmla="*/ 181 w 407"/>
                <a:gd name="T53" fmla="*/ 19 h 33"/>
                <a:gd name="T54" fmla="*/ 144 w 407"/>
                <a:gd name="T55" fmla="*/ 16 h 33"/>
                <a:gd name="T56" fmla="*/ 110 w 407"/>
                <a:gd name="T57" fmla="*/ 13 h 33"/>
                <a:gd name="T58" fmla="*/ 78 w 407"/>
                <a:gd name="T59" fmla="*/ 11 h 33"/>
                <a:gd name="T60" fmla="*/ 50 w 407"/>
                <a:gd name="T61" fmla="*/ 8 h 33"/>
                <a:gd name="T62" fmla="*/ 28 w 407"/>
                <a:gd name="T63" fmla="*/ 5 h 33"/>
                <a:gd name="T64" fmla="*/ 10 w 407"/>
                <a:gd name="T65" fmla="*/ 2 h 33"/>
                <a:gd name="T66" fmla="*/ 0 w 407"/>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30">
              <a:extLst>
                <a:ext uri="{FF2B5EF4-FFF2-40B4-BE49-F238E27FC236}">
                  <a16:creationId xmlns:a16="http://schemas.microsoft.com/office/drawing/2014/main" id="{E087C4DE-4FFC-9244-A734-237BF7AA2844}"/>
                </a:ext>
              </a:extLst>
            </p:cNvPr>
            <p:cNvSpPr>
              <a:spLocks/>
            </p:cNvSpPr>
            <p:nvPr/>
          </p:nvSpPr>
          <p:spPr bwMode="auto">
            <a:xfrm>
              <a:off x="2598" y="3167"/>
              <a:ext cx="486" cy="15"/>
            </a:xfrm>
            <a:custGeom>
              <a:avLst/>
              <a:gdLst>
                <a:gd name="T0" fmla="*/ 1161 w 1161"/>
                <a:gd name="T1" fmla="*/ 16 h 36"/>
                <a:gd name="T2" fmla="*/ 1160 w 1161"/>
                <a:gd name="T3" fmla="*/ 17 h 36"/>
                <a:gd name="T4" fmla="*/ 1158 w 1161"/>
                <a:gd name="T5" fmla="*/ 18 h 36"/>
                <a:gd name="T6" fmla="*/ 1152 w 1161"/>
                <a:gd name="T7" fmla="*/ 21 h 36"/>
                <a:gd name="T8" fmla="*/ 1144 w 1161"/>
                <a:gd name="T9" fmla="*/ 22 h 36"/>
                <a:gd name="T10" fmla="*/ 1130 w 1161"/>
                <a:gd name="T11" fmla="*/ 25 h 36"/>
                <a:gd name="T12" fmla="*/ 1112 w 1161"/>
                <a:gd name="T13" fmla="*/ 27 h 36"/>
                <a:gd name="T14" fmla="*/ 1086 w 1161"/>
                <a:gd name="T15" fmla="*/ 29 h 36"/>
                <a:gd name="T16" fmla="*/ 1054 w 1161"/>
                <a:gd name="T17" fmla="*/ 32 h 36"/>
                <a:gd name="T18" fmla="*/ 1012 w 1161"/>
                <a:gd name="T19" fmla="*/ 34 h 36"/>
                <a:gd name="T20" fmla="*/ 963 w 1161"/>
                <a:gd name="T21" fmla="*/ 35 h 36"/>
                <a:gd name="T22" fmla="*/ 903 w 1161"/>
                <a:gd name="T23" fmla="*/ 36 h 36"/>
                <a:gd name="T24" fmla="*/ 831 w 1161"/>
                <a:gd name="T25" fmla="*/ 36 h 36"/>
                <a:gd name="T26" fmla="*/ 748 w 1161"/>
                <a:gd name="T27" fmla="*/ 36 h 36"/>
                <a:gd name="T28" fmla="*/ 652 w 1161"/>
                <a:gd name="T29" fmla="*/ 35 h 36"/>
                <a:gd name="T30" fmla="*/ 542 w 1161"/>
                <a:gd name="T31" fmla="*/ 32 h 36"/>
                <a:gd name="T32" fmla="*/ 448 w 1161"/>
                <a:gd name="T33" fmla="*/ 29 h 36"/>
                <a:gd name="T34" fmla="*/ 373 w 1161"/>
                <a:gd name="T35" fmla="*/ 27 h 36"/>
                <a:gd name="T36" fmla="*/ 294 w 1161"/>
                <a:gd name="T37" fmla="*/ 25 h 36"/>
                <a:gd name="T38" fmla="*/ 213 w 1161"/>
                <a:gd name="T39" fmla="*/ 22 h 36"/>
                <a:gd name="T40" fmla="*/ 138 w 1161"/>
                <a:gd name="T41" fmla="*/ 18 h 36"/>
                <a:gd name="T42" fmla="*/ 75 w 1161"/>
                <a:gd name="T43" fmla="*/ 14 h 36"/>
                <a:gd name="T44" fmla="*/ 28 w 1161"/>
                <a:gd name="T45" fmla="*/ 9 h 36"/>
                <a:gd name="T46" fmla="*/ 3 w 1161"/>
                <a:gd name="T47" fmla="*/ 3 h 36"/>
                <a:gd name="T48" fmla="*/ 3 w 1161"/>
                <a:gd name="T49" fmla="*/ 0 h 36"/>
                <a:gd name="T50" fmla="*/ 23 w 1161"/>
                <a:gd name="T51" fmla="*/ 1 h 36"/>
                <a:gd name="T52" fmla="*/ 61 w 1161"/>
                <a:gd name="T53" fmla="*/ 3 h 36"/>
                <a:gd name="T54" fmla="*/ 114 w 1161"/>
                <a:gd name="T55" fmla="*/ 5 h 36"/>
                <a:gd name="T56" fmla="*/ 181 w 1161"/>
                <a:gd name="T57" fmla="*/ 7 h 36"/>
                <a:gd name="T58" fmla="*/ 258 w 1161"/>
                <a:gd name="T59" fmla="*/ 11 h 36"/>
                <a:gd name="T60" fmla="*/ 345 w 1161"/>
                <a:gd name="T61" fmla="*/ 14 h 36"/>
                <a:gd name="T62" fmla="*/ 437 w 1161"/>
                <a:gd name="T63" fmla="*/ 17 h 36"/>
                <a:gd name="T64" fmla="*/ 535 w 1161"/>
                <a:gd name="T65" fmla="*/ 21 h 36"/>
                <a:gd name="T66" fmla="*/ 634 w 1161"/>
                <a:gd name="T67" fmla="*/ 23 h 36"/>
                <a:gd name="T68" fmla="*/ 732 w 1161"/>
                <a:gd name="T69" fmla="*/ 25 h 36"/>
                <a:gd name="T70" fmla="*/ 827 w 1161"/>
                <a:gd name="T71" fmla="*/ 26 h 36"/>
                <a:gd name="T72" fmla="*/ 918 w 1161"/>
                <a:gd name="T73" fmla="*/ 26 h 36"/>
                <a:gd name="T74" fmla="*/ 1001 w 1161"/>
                <a:gd name="T75" fmla="*/ 25 h 36"/>
                <a:gd name="T76" fmla="*/ 1075 w 1161"/>
                <a:gd name="T77" fmla="*/ 23 h 36"/>
                <a:gd name="T78" fmla="*/ 1136 w 1161"/>
                <a:gd name="T7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31">
              <a:extLst>
                <a:ext uri="{FF2B5EF4-FFF2-40B4-BE49-F238E27FC236}">
                  <a16:creationId xmlns:a16="http://schemas.microsoft.com/office/drawing/2014/main" id="{983B706A-1968-8940-88E2-3FA0FB73C009}"/>
                </a:ext>
              </a:extLst>
            </p:cNvPr>
            <p:cNvSpPr>
              <a:spLocks/>
            </p:cNvSpPr>
            <p:nvPr/>
          </p:nvSpPr>
          <p:spPr bwMode="auto">
            <a:xfrm>
              <a:off x="2519" y="3268"/>
              <a:ext cx="84" cy="119"/>
            </a:xfrm>
            <a:custGeom>
              <a:avLst/>
              <a:gdLst>
                <a:gd name="T0" fmla="*/ 201 w 201"/>
                <a:gd name="T1" fmla="*/ 0 h 285"/>
                <a:gd name="T2" fmla="*/ 201 w 201"/>
                <a:gd name="T3" fmla="*/ 3 h 285"/>
                <a:gd name="T4" fmla="*/ 197 w 201"/>
                <a:gd name="T5" fmla="*/ 11 h 285"/>
                <a:gd name="T6" fmla="*/ 189 w 201"/>
                <a:gd name="T7" fmla="*/ 23 h 285"/>
                <a:gd name="T8" fmla="*/ 179 w 201"/>
                <a:gd name="T9" fmla="*/ 37 h 285"/>
                <a:gd name="T10" fmla="*/ 167 w 201"/>
                <a:gd name="T11" fmla="*/ 55 h 285"/>
                <a:gd name="T12" fmla="*/ 152 w 201"/>
                <a:gd name="T13" fmla="*/ 74 h 285"/>
                <a:gd name="T14" fmla="*/ 137 w 201"/>
                <a:gd name="T15" fmla="*/ 95 h 285"/>
                <a:gd name="T16" fmla="*/ 120 w 201"/>
                <a:gd name="T17" fmla="*/ 116 h 285"/>
                <a:gd name="T18" fmla="*/ 104 w 201"/>
                <a:gd name="T19" fmla="*/ 137 h 285"/>
                <a:gd name="T20" fmla="*/ 87 w 201"/>
                <a:gd name="T21" fmla="*/ 158 h 285"/>
                <a:gd name="T22" fmla="*/ 73 w 201"/>
                <a:gd name="T23" fmla="*/ 176 h 285"/>
                <a:gd name="T24" fmla="*/ 58 w 201"/>
                <a:gd name="T25" fmla="*/ 194 h 285"/>
                <a:gd name="T26" fmla="*/ 47 w 201"/>
                <a:gd name="T27" fmla="*/ 208 h 285"/>
                <a:gd name="T28" fmla="*/ 38 w 201"/>
                <a:gd name="T29" fmla="*/ 219 h 285"/>
                <a:gd name="T30" fmla="*/ 32 w 201"/>
                <a:gd name="T31" fmla="*/ 227 h 285"/>
                <a:gd name="T32" fmla="*/ 30 w 201"/>
                <a:gd name="T33" fmla="*/ 229 h 285"/>
                <a:gd name="T34" fmla="*/ 29 w 201"/>
                <a:gd name="T35" fmla="*/ 230 h 285"/>
                <a:gd name="T36" fmla="*/ 25 w 201"/>
                <a:gd name="T37" fmla="*/ 232 h 285"/>
                <a:gd name="T38" fmla="*/ 20 w 201"/>
                <a:gd name="T39" fmla="*/ 237 h 285"/>
                <a:gd name="T40" fmla="*/ 15 w 201"/>
                <a:gd name="T41" fmla="*/ 242 h 285"/>
                <a:gd name="T42" fmla="*/ 12 w 201"/>
                <a:gd name="T43" fmla="*/ 250 h 285"/>
                <a:gd name="T44" fmla="*/ 10 w 201"/>
                <a:gd name="T45" fmla="*/ 260 h 285"/>
                <a:gd name="T46" fmla="*/ 13 w 201"/>
                <a:gd name="T47" fmla="*/ 271 h 285"/>
                <a:gd name="T48" fmla="*/ 20 w 201"/>
                <a:gd name="T49" fmla="*/ 285 h 285"/>
                <a:gd name="T50" fmla="*/ 18 w 201"/>
                <a:gd name="T51" fmla="*/ 284 h 285"/>
                <a:gd name="T52" fmla="*/ 13 w 201"/>
                <a:gd name="T53" fmla="*/ 280 h 285"/>
                <a:gd name="T54" fmla="*/ 6 w 201"/>
                <a:gd name="T55" fmla="*/ 274 h 285"/>
                <a:gd name="T56" fmla="*/ 1 w 201"/>
                <a:gd name="T57" fmla="*/ 265 h 285"/>
                <a:gd name="T58" fmla="*/ 0 w 201"/>
                <a:gd name="T59" fmla="*/ 253 h 285"/>
                <a:gd name="T60" fmla="*/ 3 w 201"/>
                <a:gd name="T61" fmla="*/ 238 h 285"/>
                <a:gd name="T62" fmla="*/ 15 w 201"/>
                <a:gd name="T63" fmla="*/ 218 h 285"/>
                <a:gd name="T64" fmla="*/ 35 w 201"/>
                <a:gd name="T65" fmla="*/ 195 h 285"/>
                <a:gd name="T66" fmla="*/ 37 w 201"/>
                <a:gd name="T67" fmla="*/ 193 h 285"/>
                <a:gd name="T68" fmla="*/ 42 w 201"/>
                <a:gd name="T69" fmla="*/ 186 h 285"/>
                <a:gd name="T70" fmla="*/ 50 w 201"/>
                <a:gd name="T71" fmla="*/ 176 h 285"/>
                <a:gd name="T72" fmla="*/ 59 w 201"/>
                <a:gd name="T73" fmla="*/ 163 h 285"/>
                <a:gd name="T74" fmla="*/ 72 w 201"/>
                <a:gd name="T75" fmla="*/ 149 h 285"/>
                <a:gd name="T76" fmla="*/ 85 w 201"/>
                <a:gd name="T77" fmla="*/ 131 h 285"/>
                <a:gd name="T78" fmla="*/ 99 w 201"/>
                <a:gd name="T79" fmla="*/ 114 h 285"/>
                <a:gd name="T80" fmla="*/ 114 w 201"/>
                <a:gd name="T81" fmla="*/ 95 h 285"/>
                <a:gd name="T82" fmla="*/ 128 w 201"/>
                <a:gd name="T83" fmla="*/ 77 h 285"/>
                <a:gd name="T84" fmla="*/ 144 w 201"/>
                <a:gd name="T85" fmla="*/ 59 h 285"/>
                <a:gd name="T86" fmla="*/ 157 w 201"/>
                <a:gd name="T87" fmla="*/ 43 h 285"/>
                <a:gd name="T88" fmla="*/ 170 w 201"/>
                <a:gd name="T89" fmla="*/ 28 h 285"/>
                <a:gd name="T90" fmla="*/ 181 w 201"/>
                <a:gd name="T91" fmla="*/ 16 h 285"/>
                <a:gd name="T92" fmla="*/ 190 w 201"/>
                <a:gd name="T93" fmla="*/ 6 h 285"/>
                <a:gd name="T94" fmla="*/ 197 w 201"/>
                <a:gd name="T95" fmla="*/ 1 h 285"/>
                <a:gd name="T96" fmla="*/ 201 w 201"/>
                <a:gd name="T9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32">
              <a:extLst>
                <a:ext uri="{FF2B5EF4-FFF2-40B4-BE49-F238E27FC236}">
                  <a16:creationId xmlns:a16="http://schemas.microsoft.com/office/drawing/2014/main" id="{38E5434A-7943-5449-A56A-930424AE43BE}"/>
                </a:ext>
              </a:extLst>
            </p:cNvPr>
            <p:cNvSpPr>
              <a:spLocks/>
            </p:cNvSpPr>
            <p:nvPr/>
          </p:nvSpPr>
          <p:spPr bwMode="auto">
            <a:xfrm>
              <a:off x="2557" y="3389"/>
              <a:ext cx="604" cy="40"/>
            </a:xfrm>
            <a:custGeom>
              <a:avLst/>
              <a:gdLst>
                <a:gd name="T0" fmla="*/ 0 w 1445"/>
                <a:gd name="T1" fmla="*/ 2 h 39"/>
                <a:gd name="T2" fmla="*/ 0 w 1445"/>
                <a:gd name="T3" fmla="*/ 3 h 39"/>
                <a:gd name="T4" fmla="*/ 1 w 1445"/>
                <a:gd name="T5" fmla="*/ 4 h 39"/>
                <a:gd name="T6" fmla="*/ 5 w 1445"/>
                <a:gd name="T7" fmla="*/ 8 h 39"/>
                <a:gd name="T8" fmla="*/ 12 w 1445"/>
                <a:gd name="T9" fmla="*/ 10 h 39"/>
                <a:gd name="T10" fmla="*/ 23 w 1445"/>
                <a:gd name="T11" fmla="*/ 13 h 39"/>
                <a:gd name="T12" fmla="*/ 41 w 1445"/>
                <a:gd name="T13" fmla="*/ 16 h 39"/>
                <a:gd name="T14" fmla="*/ 66 w 1445"/>
                <a:gd name="T15" fmla="*/ 20 h 39"/>
                <a:gd name="T16" fmla="*/ 99 w 1445"/>
                <a:gd name="T17" fmla="*/ 24 h 39"/>
                <a:gd name="T18" fmla="*/ 141 w 1445"/>
                <a:gd name="T19" fmla="*/ 27 h 39"/>
                <a:gd name="T20" fmla="*/ 194 w 1445"/>
                <a:gd name="T21" fmla="*/ 31 h 39"/>
                <a:gd name="T22" fmla="*/ 258 w 1445"/>
                <a:gd name="T23" fmla="*/ 34 h 39"/>
                <a:gd name="T24" fmla="*/ 336 w 1445"/>
                <a:gd name="T25" fmla="*/ 36 h 39"/>
                <a:gd name="T26" fmla="*/ 427 w 1445"/>
                <a:gd name="T27" fmla="*/ 38 h 39"/>
                <a:gd name="T28" fmla="*/ 533 w 1445"/>
                <a:gd name="T29" fmla="*/ 39 h 39"/>
                <a:gd name="T30" fmla="*/ 655 w 1445"/>
                <a:gd name="T31" fmla="*/ 39 h 39"/>
                <a:gd name="T32" fmla="*/ 746 w 1445"/>
                <a:gd name="T33" fmla="*/ 39 h 39"/>
                <a:gd name="T34" fmla="*/ 792 w 1445"/>
                <a:gd name="T35" fmla="*/ 39 h 39"/>
                <a:gd name="T36" fmla="*/ 838 w 1445"/>
                <a:gd name="T37" fmla="*/ 38 h 39"/>
                <a:gd name="T38" fmla="*/ 885 w 1445"/>
                <a:gd name="T39" fmla="*/ 38 h 39"/>
                <a:gd name="T40" fmla="*/ 932 w 1445"/>
                <a:gd name="T41" fmla="*/ 37 h 39"/>
                <a:gd name="T42" fmla="*/ 978 w 1445"/>
                <a:gd name="T43" fmla="*/ 36 h 39"/>
                <a:gd name="T44" fmla="*/ 1025 w 1445"/>
                <a:gd name="T45" fmla="*/ 35 h 39"/>
                <a:gd name="T46" fmla="*/ 1071 w 1445"/>
                <a:gd name="T47" fmla="*/ 33 h 39"/>
                <a:gd name="T48" fmla="*/ 1118 w 1445"/>
                <a:gd name="T49" fmla="*/ 31 h 39"/>
                <a:gd name="T50" fmla="*/ 1163 w 1445"/>
                <a:gd name="T51" fmla="*/ 29 h 39"/>
                <a:gd name="T52" fmla="*/ 1209 w 1445"/>
                <a:gd name="T53" fmla="*/ 25 h 39"/>
                <a:gd name="T54" fmla="*/ 1253 w 1445"/>
                <a:gd name="T55" fmla="*/ 22 h 39"/>
                <a:gd name="T56" fmla="*/ 1297 w 1445"/>
                <a:gd name="T57" fmla="*/ 19 h 39"/>
                <a:gd name="T58" fmla="*/ 1340 w 1445"/>
                <a:gd name="T59" fmla="*/ 14 h 39"/>
                <a:gd name="T60" fmla="*/ 1383 w 1445"/>
                <a:gd name="T61" fmla="*/ 9 h 39"/>
                <a:gd name="T62" fmla="*/ 1424 w 1445"/>
                <a:gd name="T63" fmla="*/ 3 h 39"/>
                <a:gd name="T64" fmla="*/ 1441 w 1445"/>
                <a:gd name="T65" fmla="*/ 0 h 39"/>
                <a:gd name="T66" fmla="*/ 1418 w 1445"/>
                <a:gd name="T67" fmla="*/ 1 h 39"/>
                <a:gd name="T68" fmla="*/ 1371 w 1445"/>
                <a:gd name="T69" fmla="*/ 3 h 39"/>
                <a:gd name="T70" fmla="*/ 1307 w 1445"/>
                <a:gd name="T71" fmla="*/ 7 h 39"/>
                <a:gd name="T72" fmla="*/ 1226 w 1445"/>
                <a:gd name="T73" fmla="*/ 10 h 39"/>
                <a:gd name="T74" fmla="*/ 1132 w 1445"/>
                <a:gd name="T75" fmla="*/ 13 h 39"/>
                <a:gd name="T76" fmla="*/ 1027 w 1445"/>
                <a:gd name="T77" fmla="*/ 16 h 39"/>
                <a:gd name="T78" fmla="*/ 913 w 1445"/>
                <a:gd name="T79" fmla="*/ 20 h 39"/>
                <a:gd name="T80" fmla="*/ 794 w 1445"/>
                <a:gd name="T81" fmla="*/ 23 h 39"/>
                <a:gd name="T82" fmla="*/ 673 w 1445"/>
                <a:gd name="T83" fmla="*/ 25 h 39"/>
                <a:gd name="T84" fmla="*/ 551 w 1445"/>
                <a:gd name="T85" fmla="*/ 26 h 39"/>
                <a:gd name="T86" fmla="*/ 432 w 1445"/>
                <a:gd name="T87" fmla="*/ 25 h 39"/>
                <a:gd name="T88" fmla="*/ 318 w 1445"/>
                <a:gd name="T89" fmla="*/ 24 h 39"/>
                <a:gd name="T90" fmla="*/ 212 w 1445"/>
                <a:gd name="T91" fmla="*/ 21 h 39"/>
                <a:gd name="T92" fmla="*/ 116 w 1445"/>
                <a:gd name="T93" fmla="*/ 14 h 39"/>
                <a:gd name="T94" fmla="*/ 35 w 1445"/>
                <a:gd name="T95"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33">
              <a:extLst>
                <a:ext uri="{FF2B5EF4-FFF2-40B4-BE49-F238E27FC236}">
                  <a16:creationId xmlns:a16="http://schemas.microsoft.com/office/drawing/2014/main" id="{FE092A55-7BC9-B54D-B4F7-D87FA03FF09D}"/>
                </a:ext>
              </a:extLst>
            </p:cNvPr>
            <p:cNvSpPr>
              <a:spLocks/>
            </p:cNvSpPr>
            <p:nvPr/>
          </p:nvSpPr>
          <p:spPr bwMode="auto">
            <a:xfrm>
              <a:off x="2555" y="3378"/>
              <a:ext cx="604" cy="9"/>
            </a:xfrm>
            <a:custGeom>
              <a:avLst/>
              <a:gdLst>
                <a:gd name="T0" fmla="*/ 645 w 1443"/>
                <a:gd name="T1" fmla="*/ 18 h 20"/>
                <a:gd name="T2" fmla="*/ 592 w 1443"/>
                <a:gd name="T3" fmla="*/ 18 h 20"/>
                <a:gd name="T4" fmla="*/ 538 w 1443"/>
                <a:gd name="T5" fmla="*/ 17 h 20"/>
                <a:gd name="T6" fmla="*/ 481 w 1443"/>
                <a:gd name="T7" fmla="*/ 17 h 20"/>
                <a:gd name="T8" fmla="*/ 425 w 1443"/>
                <a:gd name="T9" fmla="*/ 17 h 20"/>
                <a:gd name="T10" fmla="*/ 368 w 1443"/>
                <a:gd name="T11" fmla="*/ 16 h 20"/>
                <a:gd name="T12" fmla="*/ 312 w 1443"/>
                <a:gd name="T13" fmla="*/ 16 h 20"/>
                <a:gd name="T14" fmla="*/ 258 w 1443"/>
                <a:gd name="T15" fmla="*/ 15 h 20"/>
                <a:gd name="T16" fmla="*/ 207 w 1443"/>
                <a:gd name="T17" fmla="*/ 15 h 20"/>
                <a:gd name="T18" fmla="*/ 160 w 1443"/>
                <a:gd name="T19" fmla="*/ 14 h 20"/>
                <a:gd name="T20" fmla="*/ 116 w 1443"/>
                <a:gd name="T21" fmla="*/ 13 h 20"/>
                <a:gd name="T22" fmla="*/ 79 w 1443"/>
                <a:gd name="T23" fmla="*/ 12 h 20"/>
                <a:gd name="T24" fmla="*/ 48 w 1443"/>
                <a:gd name="T25" fmla="*/ 10 h 20"/>
                <a:gd name="T26" fmla="*/ 24 w 1443"/>
                <a:gd name="T27" fmla="*/ 9 h 20"/>
                <a:gd name="T28" fmla="*/ 8 w 1443"/>
                <a:gd name="T29" fmla="*/ 6 h 20"/>
                <a:gd name="T30" fmla="*/ 0 w 1443"/>
                <a:gd name="T31" fmla="*/ 3 h 20"/>
                <a:gd name="T32" fmla="*/ 4 w 1443"/>
                <a:gd name="T33" fmla="*/ 2 h 20"/>
                <a:gd name="T34" fmla="*/ 25 w 1443"/>
                <a:gd name="T35" fmla="*/ 2 h 20"/>
                <a:gd name="T36" fmla="*/ 67 w 1443"/>
                <a:gd name="T37" fmla="*/ 3 h 20"/>
                <a:gd name="T38" fmla="*/ 125 w 1443"/>
                <a:gd name="T39" fmla="*/ 3 h 20"/>
                <a:gd name="T40" fmla="*/ 199 w 1443"/>
                <a:gd name="T41" fmla="*/ 4 h 20"/>
                <a:gd name="T42" fmla="*/ 286 w 1443"/>
                <a:gd name="T43" fmla="*/ 5 h 20"/>
                <a:gd name="T44" fmla="*/ 384 w 1443"/>
                <a:gd name="T45" fmla="*/ 5 h 20"/>
                <a:gd name="T46" fmla="*/ 491 w 1443"/>
                <a:gd name="T47" fmla="*/ 6 h 20"/>
                <a:gd name="T48" fmla="*/ 603 w 1443"/>
                <a:gd name="T49" fmla="*/ 6 h 20"/>
                <a:gd name="T50" fmla="*/ 721 w 1443"/>
                <a:gd name="T51" fmla="*/ 8 h 20"/>
                <a:gd name="T52" fmla="*/ 841 w 1443"/>
                <a:gd name="T53" fmla="*/ 8 h 20"/>
                <a:gd name="T54" fmla="*/ 961 w 1443"/>
                <a:gd name="T55" fmla="*/ 6 h 20"/>
                <a:gd name="T56" fmla="*/ 1079 w 1443"/>
                <a:gd name="T57" fmla="*/ 6 h 20"/>
                <a:gd name="T58" fmla="*/ 1193 w 1443"/>
                <a:gd name="T59" fmla="*/ 5 h 20"/>
                <a:gd name="T60" fmla="*/ 1300 w 1443"/>
                <a:gd name="T61" fmla="*/ 3 h 20"/>
                <a:gd name="T62" fmla="*/ 1398 w 1443"/>
                <a:gd name="T63" fmla="*/ 1 h 20"/>
                <a:gd name="T64" fmla="*/ 1443 w 1443"/>
                <a:gd name="T65" fmla="*/ 0 h 20"/>
                <a:gd name="T66" fmla="*/ 1443 w 1443"/>
                <a:gd name="T67" fmla="*/ 1 h 20"/>
                <a:gd name="T68" fmla="*/ 1442 w 1443"/>
                <a:gd name="T69" fmla="*/ 1 h 20"/>
                <a:gd name="T70" fmla="*/ 1439 w 1443"/>
                <a:gd name="T71" fmla="*/ 3 h 20"/>
                <a:gd name="T72" fmla="*/ 1432 w 1443"/>
                <a:gd name="T73" fmla="*/ 4 h 20"/>
                <a:gd name="T74" fmla="*/ 1420 w 1443"/>
                <a:gd name="T75" fmla="*/ 6 h 20"/>
                <a:gd name="T76" fmla="*/ 1402 w 1443"/>
                <a:gd name="T77" fmla="*/ 9 h 20"/>
                <a:gd name="T78" fmla="*/ 1376 w 1443"/>
                <a:gd name="T79" fmla="*/ 10 h 20"/>
                <a:gd name="T80" fmla="*/ 1341 w 1443"/>
                <a:gd name="T81" fmla="*/ 12 h 20"/>
                <a:gd name="T82" fmla="*/ 1297 w 1443"/>
                <a:gd name="T83" fmla="*/ 14 h 20"/>
                <a:gd name="T84" fmla="*/ 1240 w 1443"/>
                <a:gd name="T85" fmla="*/ 16 h 20"/>
                <a:gd name="T86" fmla="*/ 1171 w 1443"/>
                <a:gd name="T87" fmla="*/ 17 h 20"/>
                <a:gd name="T88" fmla="*/ 1089 w 1443"/>
                <a:gd name="T89" fmla="*/ 18 h 20"/>
                <a:gd name="T90" fmla="*/ 990 w 1443"/>
                <a:gd name="T91" fmla="*/ 20 h 20"/>
                <a:gd name="T92" fmla="*/ 876 w 1443"/>
                <a:gd name="T93" fmla="*/ 20 h 20"/>
                <a:gd name="T94" fmla="*/ 743 w 1443"/>
                <a:gd name="T9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34">
              <a:extLst>
                <a:ext uri="{FF2B5EF4-FFF2-40B4-BE49-F238E27FC236}">
                  <a16:creationId xmlns:a16="http://schemas.microsoft.com/office/drawing/2014/main" id="{BD990CD2-3AA1-1A4F-AAE1-4526CEC25B7E}"/>
                </a:ext>
              </a:extLst>
            </p:cNvPr>
            <p:cNvSpPr>
              <a:spLocks/>
            </p:cNvSpPr>
            <p:nvPr/>
          </p:nvSpPr>
          <p:spPr bwMode="auto">
            <a:xfrm>
              <a:off x="3115" y="3294"/>
              <a:ext cx="74" cy="104"/>
            </a:xfrm>
            <a:custGeom>
              <a:avLst/>
              <a:gdLst>
                <a:gd name="T0" fmla="*/ 138 w 178"/>
                <a:gd name="T1" fmla="*/ 249 h 249"/>
                <a:gd name="T2" fmla="*/ 139 w 178"/>
                <a:gd name="T3" fmla="*/ 249 h 249"/>
                <a:gd name="T4" fmla="*/ 142 w 178"/>
                <a:gd name="T5" fmla="*/ 248 h 249"/>
                <a:gd name="T6" fmla="*/ 147 w 178"/>
                <a:gd name="T7" fmla="*/ 246 h 249"/>
                <a:gd name="T8" fmla="*/ 151 w 178"/>
                <a:gd name="T9" fmla="*/ 242 h 249"/>
                <a:gd name="T10" fmla="*/ 155 w 178"/>
                <a:gd name="T11" fmla="*/ 237 h 249"/>
                <a:gd name="T12" fmla="*/ 159 w 178"/>
                <a:gd name="T13" fmla="*/ 230 h 249"/>
                <a:gd name="T14" fmla="*/ 160 w 178"/>
                <a:gd name="T15" fmla="*/ 222 h 249"/>
                <a:gd name="T16" fmla="*/ 160 w 178"/>
                <a:gd name="T17" fmla="*/ 211 h 249"/>
                <a:gd name="T18" fmla="*/ 157 w 178"/>
                <a:gd name="T19" fmla="*/ 196 h 249"/>
                <a:gd name="T20" fmla="*/ 151 w 178"/>
                <a:gd name="T21" fmla="*/ 180 h 249"/>
                <a:gd name="T22" fmla="*/ 139 w 178"/>
                <a:gd name="T23" fmla="*/ 159 h 249"/>
                <a:gd name="T24" fmla="*/ 124 w 178"/>
                <a:gd name="T25" fmla="*/ 136 h 249"/>
                <a:gd name="T26" fmla="*/ 103 w 178"/>
                <a:gd name="T27" fmla="*/ 109 h 249"/>
                <a:gd name="T28" fmla="*/ 75 w 178"/>
                <a:gd name="T29" fmla="*/ 77 h 249"/>
                <a:gd name="T30" fmla="*/ 41 w 178"/>
                <a:gd name="T31" fmla="*/ 41 h 249"/>
                <a:gd name="T32" fmla="*/ 0 w 178"/>
                <a:gd name="T33" fmla="*/ 0 h 249"/>
                <a:gd name="T34" fmla="*/ 3 w 178"/>
                <a:gd name="T35" fmla="*/ 3 h 249"/>
                <a:gd name="T36" fmla="*/ 11 w 178"/>
                <a:gd name="T37" fmla="*/ 10 h 249"/>
                <a:gd name="T38" fmla="*/ 25 w 178"/>
                <a:gd name="T39" fmla="*/ 21 h 249"/>
                <a:gd name="T40" fmla="*/ 41 w 178"/>
                <a:gd name="T41" fmla="*/ 35 h 249"/>
                <a:gd name="T42" fmla="*/ 60 w 178"/>
                <a:gd name="T43" fmla="*/ 53 h 249"/>
                <a:gd name="T44" fmla="*/ 80 w 178"/>
                <a:gd name="T45" fmla="*/ 73 h 249"/>
                <a:gd name="T46" fmla="*/ 101 w 178"/>
                <a:gd name="T47" fmla="*/ 93 h 249"/>
                <a:gd name="T48" fmla="*/ 122 w 178"/>
                <a:gd name="T49" fmla="*/ 115 h 249"/>
                <a:gd name="T50" fmla="*/ 140 w 178"/>
                <a:gd name="T51" fmla="*/ 137 h 249"/>
                <a:gd name="T52" fmla="*/ 156 w 178"/>
                <a:gd name="T53" fmla="*/ 159 h 249"/>
                <a:gd name="T54" fmla="*/ 168 w 178"/>
                <a:gd name="T55" fmla="*/ 180 h 249"/>
                <a:gd name="T56" fmla="*/ 176 w 178"/>
                <a:gd name="T57" fmla="*/ 200 h 249"/>
                <a:gd name="T58" fmla="*/ 178 w 178"/>
                <a:gd name="T59" fmla="*/ 217 h 249"/>
                <a:gd name="T60" fmla="*/ 172 w 178"/>
                <a:gd name="T61" fmla="*/ 232 h 249"/>
                <a:gd name="T62" fmla="*/ 160 w 178"/>
                <a:gd name="T63" fmla="*/ 242 h 249"/>
                <a:gd name="T64" fmla="*/ 138 w 178"/>
                <a:gd name="T6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35">
              <a:extLst>
                <a:ext uri="{FF2B5EF4-FFF2-40B4-BE49-F238E27FC236}">
                  <a16:creationId xmlns:a16="http://schemas.microsoft.com/office/drawing/2014/main" id="{F04B0F64-1D26-8645-9A74-774884707A66}"/>
                </a:ext>
              </a:extLst>
            </p:cNvPr>
            <p:cNvSpPr>
              <a:spLocks/>
            </p:cNvSpPr>
            <p:nvPr/>
          </p:nvSpPr>
          <p:spPr bwMode="auto">
            <a:xfrm>
              <a:off x="2717" y="3345"/>
              <a:ext cx="272" cy="24"/>
            </a:xfrm>
            <a:custGeom>
              <a:avLst/>
              <a:gdLst>
                <a:gd name="T0" fmla="*/ 1 w 652"/>
                <a:gd name="T1" fmla="*/ 58 h 58"/>
                <a:gd name="T2" fmla="*/ 2 w 652"/>
                <a:gd name="T3" fmla="*/ 56 h 58"/>
                <a:gd name="T4" fmla="*/ 4 w 652"/>
                <a:gd name="T5" fmla="*/ 51 h 58"/>
                <a:gd name="T6" fmla="*/ 9 w 652"/>
                <a:gd name="T7" fmla="*/ 44 h 58"/>
                <a:gd name="T8" fmla="*/ 16 w 652"/>
                <a:gd name="T9" fmla="*/ 36 h 58"/>
                <a:gd name="T10" fmla="*/ 25 w 652"/>
                <a:gd name="T11" fmla="*/ 28 h 58"/>
                <a:gd name="T12" fmla="*/ 36 w 652"/>
                <a:gd name="T13" fmla="*/ 22 h 58"/>
                <a:gd name="T14" fmla="*/ 52 w 652"/>
                <a:gd name="T15" fmla="*/ 17 h 58"/>
                <a:gd name="T16" fmla="*/ 71 w 652"/>
                <a:gd name="T17" fmla="*/ 16 h 58"/>
                <a:gd name="T18" fmla="*/ 77 w 652"/>
                <a:gd name="T19" fmla="*/ 16 h 58"/>
                <a:gd name="T20" fmla="*/ 96 w 652"/>
                <a:gd name="T21" fmla="*/ 16 h 58"/>
                <a:gd name="T22" fmla="*/ 125 w 652"/>
                <a:gd name="T23" fmla="*/ 17 h 58"/>
                <a:gd name="T24" fmla="*/ 163 w 652"/>
                <a:gd name="T25" fmla="*/ 17 h 58"/>
                <a:gd name="T26" fmla="*/ 207 w 652"/>
                <a:gd name="T27" fmla="*/ 18 h 58"/>
                <a:gd name="T28" fmla="*/ 257 w 652"/>
                <a:gd name="T29" fmla="*/ 20 h 58"/>
                <a:gd name="T30" fmla="*/ 311 w 652"/>
                <a:gd name="T31" fmla="*/ 20 h 58"/>
                <a:gd name="T32" fmla="*/ 365 w 652"/>
                <a:gd name="T33" fmla="*/ 21 h 58"/>
                <a:gd name="T34" fmla="*/ 420 w 652"/>
                <a:gd name="T35" fmla="*/ 21 h 58"/>
                <a:gd name="T36" fmla="*/ 473 w 652"/>
                <a:gd name="T37" fmla="*/ 21 h 58"/>
                <a:gd name="T38" fmla="*/ 522 w 652"/>
                <a:gd name="T39" fmla="*/ 21 h 58"/>
                <a:gd name="T40" fmla="*/ 565 w 652"/>
                <a:gd name="T41" fmla="*/ 20 h 58"/>
                <a:gd name="T42" fmla="*/ 602 w 652"/>
                <a:gd name="T43" fmla="*/ 18 h 58"/>
                <a:gd name="T44" fmla="*/ 630 w 652"/>
                <a:gd name="T45" fmla="*/ 17 h 58"/>
                <a:gd name="T46" fmla="*/ 647 w 652"/>
                <a:gd name="T47" fmla="*/ 15 h 58"/>
                <a:gd name="T48" fmla="*/ 652 w 652"/>
                <a:gd name="T49" fmla="*/ 13 h 58"/>
                <a:gd name="T50" fmla="*/ 647 w 652"/>
                <a:gd name="T51" fmla="*/ 13 h 58"/>
                <a:gd name="T52" fmla="*/ 631 w 652"/>
                <a:gd name="T53" fmla="*/ 13 h 58"/>
                <a:gd name="T54" fmla="*/ 607 w 652"/>
                <a:gd name="T55" fmla="*/ 12 h 58"/>
                <a:gd name="T56" fmla="*/ 577 w 652"/>
                <a:gd name="T57" fmla="*/ 12 h 58"/>
                <a:gd name="T58" fmla="*/ 540 w 652"/>
                <a:gd name="T59" fmla="*/ 11 h 58"/>
                <a:gd name="T60" fmla="*/ 498 w 652"/>
                <a:gd name="T61" fmla="*/ 11 h 58"/>
                <a:gd name="T62" fmla="*/ 452 w 652"/>
                <a:gd name="T63" fmla="*/ 10 h 58"/>
                <a:gd name="T64" fmla="*/ 404 w 652"/>
                <a:gd name="T65" fmla="*/ 9 h 58"/>
                <a:gd name="T66" fmla="*/ 354 w 652"/>
                <a:gd name="T67" fmla="*/ 8 h 58"/>
                <a:gd name="T68" fmla="*/ 304 w 652"/>
                <a:gd name="T69" fmla="*/ 6 h 58"/>
                <a:gd name="T70" fmla="*/ 256 w 652"/>
                <a:gd name="T71" fmla="*/ 5 h 58"/>
                <a:gd name="T72" fmla="*/ 210 w 652"/>
                <a:gd name="T73" fmla="*/ 4 h 58"/>
                <a:gd name="T74" fmla="*/ 167 w 652"/>
                <a:gd name="T75" fmla="*/ 3 h 58"/>
                <a:gd name="T76" fmla="*/ 130 w 652"/>
                <a:gd name="T77" fmla="*/ 2 h 58"/>
                <a:gd name="T78" fmla="*/ 97 w 652"/>
                <a:gd name="T79" fmla="*/ 1 h 58"/>
                <a:gd name="T80" fmla="*/ 73 w 652"/>
                <a:gd name="T81" fmla="*/ 0 h 58"/>
                <a:gd name="T82" fmla="*/ 69 w 652"/>
                <a:gd name="T83" fmla="*/ 0 h 58"/>
                <a:gd name="T84" fmla="*/ 59 w 652"/>
                <a:gd name="T85" fmla="*/ 2 h 58"/>
                <a:gd name="T86" fmla="*/ 46 w 652"/>
                <a:gd name="T87" fmla="*/ 4 h 58"/>
                <a:gd name="T88" fmla="*/ 31 w 652"/>
                <a:gd name="T89" fmla="*/ 9 h 58"/>
                <a:gd name="T90" fmla="*/ 17 w 652"/>
                <a:gd name="T91" fmla="*/ 16 h 58"/>
                <a:gd name="T92" fmla="*/ 5 w 652"/>
                <a:gd name="T93" fmla="*/ 26 h 58"/>
                <a:gd name="T94" fmla="*/ 0 w 652"/>
                <a:gd name="T95" fmla="*/ 40 h 58"/>
                <a:gd name="T96" fmla="*/ 1 w 652"/>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36">
              <a:extLst>
                <a:ext uri="{FF2B5EF4-FFF2-40B4-BE49-F238E27FC236}">
                  <a16:creationId xmlns:a16="http://schemas.microsoft.com/office/drawing/2014/main" id="{3BFA37B2-28E6-0643-9921-72D41A652C93}"/>
                </a:ext>
              </a:extLst>
            </p:cNvPr>
            <p:cNvSpPr>
              <a:spLocks/>
            </p:cNvSpPr>
            <p:nvPr/>
          </p:nvSpPr>
          <p:spPr bwMode="auto">
            <a:xfrm>
              <a:off x="2611" y="3294"/>
              <a:ext cx="53"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4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37">
              <a:extLst>
                <a:ext uri="{FF2B5EF4-FFF2-40B4-BE49-F238E27FC236}">
                  <a16:creationId xmlns:a16="http://schemas.microsoft.com/office/drawing/2014/main" id="{C63A7631-1E4E-9E43-A940-EE9A0FA7F46C}"/>
                </a:ext>
              </a:extLst>
            </p:cNvPr>
            <p:cNvSpPr>
              <a:spLocks/>
            </p:cNvSpPr>
            <p:nvPr/>
          </p:nvSpPr>
          <p:spPr bwMode="auto">
            <a:xfrm>
              <a:off x="3055" y="3139"/>
              <a:ext cx="10" cy="19"/>
            </a:xfrm>
            <a:custGeom>
              <a:avLst/>
              <a:gdLst>
                <a:gd name="T0" fmla="*/ 0 w 24"/>
                <a:gd name="T1" fmla="*/ 0 h 46"/>
                <a:gd name="T2" fmla="*/ 4 w 24"/>
                <a:gd name="T3" fmla="*/ 1 h 46"/>
                <a:gd name="T4" fmla="*/ 13 w 24"/>
                <a:gd name="T5" fmla="*/ 3 h 46"/>
                <a:gd name="T6" fmla="*/ 20 w 24"/>
                <a:gd name="T7" fmla="*/ 10 h 46"/>
                <a:gd name="T8" fmla="*/ 24 w 24"/>
                <a:gd name="T9" fmla="*/ 21 h 46"/>
                <a:gd name="T10" fmla="*/ 22 w 24"/>
                <a:gd name="T11" fmla="*/ 32 h 46"/>
                <a:gd name="T12" fmla="*/ 17 w 24"/>
                <a:gd name="T13" fmla="*/ 36 h 46"/>
                <a:gd name="T14" fmla="*/ 9 w 24"/>
                <a:gd name="T15" fmla="*/ 40 h 46"/>
                <a:gd name="T16" fmla="*/ 0 w 24"/>
                <a:gd name="T17" fmla="*/ 46 h 46"/>
                <a:gd name="T18" fmla="*/ 1 w 24"/>
                <a:gd name="T19" fmla="*/ 45 h 46"/>
                <a:gd name="T20" fmla="*/ 5 w 24"/>
                <a:gd name="T21" fmla="*/ 42 h 46"/>
                <a:gd name="T22" fmla="*/ 9 w 24"/>
                <a:gd name="T23" fmla="*/ 37 h 46"/>
                <a:gd name="T24" fmla="*/ 15 w 24"/>
                <a:gd name="T25" fmla="*/ 32 h 46"/>
                <a:gd name="T26" fmla="*/ 17 w 24"/>
                <a:gd name="T27" fmla="*/ 25 h 46"/>
                <a:gd name="T28" fmla="*/ 16 w 24"/>
                <a:gd name="T29" fmla="*/ 16 h 46"/>
                <a:gd name="T30" fmla="*/ 11 w 24"/>
                <a:gd name="T31" fmla="*/ 9 h 46"/>
                <a:gd name="T32" fmla="*/ 0 w 24"/>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38">
              <a:extLst>
                <a:ext uri="{FF2B5EF4-FFF2-40B4-BE49-F238E27FC236}">
                  <a16:creationId xmlns:a16="http://schemas.microsoft.com/office/drawing/2014/main" id="{4C114BC0-7D1D-3C4C-88C8-267C3B02775C}"/>
                </a:ext>
              </a:extLst>
            </p:cNvPr>
            <p:cNvSpPr>
              <a:spLocks/>
            </p:cNvSpPr>
            <p:nvPr/>
          </p:nvSpPr>
          <p:spPr bwMode="auto">
            <a:xfrm>
              <a:off x="3005" y="2952"/>
              <a:ext cx="13" cy="24"/>
            </a:xfrm>
            <a:custGeom>
              <a:avLst/>
              <a:gdLst>
                <a:gd name="T0" fmla="*/ 0 w 30"/>
                <a:gd name="T1" fmla="*/ 0 h 56"/>
                <a:gd name="T2" fmla="*/ 1 w 30"/>
                <a:gd name="T3" fmla="*/ 0 h 56"/>
                <a:gd name="T4" fmla="*/ 5 w 30"/>
                <a:gd name="T5" fmla="*/ 0 h 56"/>
                <a:gd name="T6" fmla="*/ 9 w 30"/>
                <a:gd name="T7" fmla="*/ 1 h 56"/>
                <a:gd name="T8" fmla="*/ 16 w 30"/>
                <a:gd name="T9" fmla="*/ 2 h 56"/>
                <a:gd name="T10" fmla="*/ 21 w 30"/>
                <a:gd name="T11" fmla="*/ 5 h 56"/>
                <a:gd name="T12" fmla="*/ 26 w 30"/>
                <a:gd name="T13" fmla="*/ 10 h 56"/>
                <a:gd name="T14" fmla="*/ 29 w 30"/>
                <a:gd name="T15" fmla="*/ 16 h 56"/>
                <a:gd name="T16" fmla="*/ 30 w 30"/>
                <a:gd name="T17" fmla="*/ 25 h 56"/>
                <a:gd name="T18" fmla="*/ 29 w 30"/>
                <a:gd name="T19" fmla="*/ 33 h 56"/>
                <a:gd name="T20" fmla="*/ 24 w 30"/>
                <a:gd name="T21" fmla="*/ 43 h 56"/>
                <a:gd name="T22" fmla="*/ 15 w 30"/>
                <a:gd name="T23" fmla="*/ 50 h 56"/>
                <a:gd name="T24" fmla="*/ 0 w 30"/>
                <a:gd name="T25" fmla="*/ 56 h 56"/>
                <a:gd name="T26" fmla="*/ 1 w 30"/>
                <a:gd name="T27" fmla="*/ 55 h 56"/>
                <a:gd name="T28" fmla="*/ 5 w 30"/>
                <a:gd name="T29" fmla="*/ 51 h 56"/>
                <a:gd name="T30" fmla="*/ 9 w 30"/>
                <a:gd name="T31" fmla="*/ 45 h 56"/>
                <a:gd name="T32" fmla="*/ 15 w 30"/>
                <a:gd name="T33" fmla="*/ 38 h 56"/>
                <a:gd name="T34" fmla="*/ 17 w 30"/>
                <a:gd name="T35" fmla="*/ 29 h 56"/>
                <a:gd name="T36" fmla="*/ 16 w 30"/>
                <a:gd name="T37" fmla="*/ 21 h 56"/>
                <a:gd name="T38" fmla="*/ 11 w 30"/>
                <a:gd name="T39" fmla="*/ 10 h 56"/>
                <a:gd name="T40" fmla="*/ 0 w 30"/>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39">
              <a:extLst>
                <a:ext uri="{FF2B5EF4-FFF2-40B4-BE49-F238E27FC236}">
                  <a16:creationId xmlns:a16="http://schemas.microsoft.com/office/drawing/2014/main" id="{0A345769-75EF-8541-BD2F-2BFF04F200C7}"/>
                </a:ext>
              </a:extLst>
            </p:cNvPr>
            <p:cNvSpPr>
              <a:spLocks/>
            </p:cNvSpPr>
            <p:nvPr/>
          </p:nvSpPr>
          <p:spPr bwMode="auto">
            <a:xfrm>
              <a:off x="3024" y="2612"/>
              <a:ext cx="62" cy="376"/>
            </a:xfrm>
            <a:custGeom>
              <a:avLst/>
              <a:gdLst>
                <a:gd name="T0" fmla="*/ 36 w 49"/>
                <a:gd name="T1" fmla="*/ 0 h 768"/>
                <a:gd name="T2" fmla="*/ 38 w 49"/>
                <a:gd name="T3" fmla="*/ 3 h 768"/>
                <a:gd name="T4" fmla="*/ 43 w 49"/>
                <a:gd name="T5" fmla="*/ 25 h 768"/>
                <a:gd name="T6" fmla="*/ 48 w 49"/>
                <a:gd name="T7" fmla="*/ 95 h 768"/>
                <a:gd name="T8" fmla="*/ 49 w 49"/>
                <a:gd name="T9" fmla="*/ 238 h 768"/>
                <a:gd name="T10" fmla="*/ 48 w 49"/>
                <a:gd name="T11" fmla="*/ 294 h 768"/>
                <a:gd name="T12" fmla="*/ 46 w 49"/>
                <a:gd name="T13" fmla="*/ 354 h 768"/>
                <a:gd name="T14" fmla="*/ 43 w 49"/>
                <a:gd name="T15" fmla="*/ 418 h 768"/>
                <a:gd name="T16" fmla="*/ 39 w 49"/>
                <a:gd name="T17" fmla="*/ 484 h 768"/>
                <a:gd name="T18" fmla="*/ 33 w 49"/>
                <a:gd name="T19" fmla="*/ 553 h 768"/>
                <a:gd name="T20" fmla="*/ 24 w 49"/>
                <a:gd name="T21" fmla="*/ 623 h 768"/>
                <a:gd name="T22" fmla="*/ 13 w 49"/>
                <a:gd name="T23" fmla="*/ 695 h 768"/>
                <a:gd name="T24" fmla="*/ 0 w 49"/>
                <a:gd name="T25" fmla="*/ 768 h 768"/>
                <a:gd name="T26" fmla="*/ 2 w 49"/>
                <a:gd name="T27" fmla="*/ 743 h 768"/>
                <a:gd name="T28" fmla="*/ 8 w 49"/>
                <a:gd name="T29" fmla="*/ 679 h 768"/>
                <a:gd name="T30" fmla="*/ 16 w 49"/>
                <a:gd name="T31" fmla="*/ 582 h 768"/>
                <a:gd name="T32" fmla="*/ 25 w 49"/>
                <a:gd name="T33" fmla="*/ 466 h 768"/>
                <a:gd name="T34" fmla="*/ 33 w 49"/>
                <a:gd name="T35" fmla="*/ 339 h 768"/>
                <a:gd name="T36" fmla="*/ 39 w 49"/>
                <a:gd name="T37" fmla="*/ 213 h 768"/>
                <a:gd name="T38" fmla="*/ 40 w 49"/>
                <a:gd name="T39" fmla="*/ 96 h 768"/>
                <a:gd name="T40" fmla="*/ 36 w 49"/>
                <a:gd name="T41"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40">
              <a:extLst>
                <a:ext uri="{FF2B5EF4-FFF2-40B4-BE49-F238E27FC236}">
                  <a16:creationId xmlns:a16="http://schemas.microsoft.com/office/drawing/2014/main" id="{CF01E238-3DDE-854A-A2B3-239AF8539C06}"/>
                </a:ext>
              </a:extLst>
            </p:cNvPr>
            <p:cNvSpPr>
              <a:spLocks/>
            </p:cNvSpPr>
            <p:nvPr/>
          </p:nvSpPr>
          <p:spPr bwMode="auto">
            <a:xfrm>
              <a:off x="2756" y="3005"/>
              <a:ext cx="165" cy="36"/>
            </a:xfrm>
            <a:custGeom>
              <a:avLst/>
              <a:gdLst>
                <a:gd name="T0" fmla="*/ 0 w 394"/>
                <a:gd name="T1" fmla="*/ 0 h 85"/>
                <a:gd name="T2" fmla="*/ 1 w 394"/>
                <a:gd name="T3" fmla="*/ 1 h 85"/>
                <a:gd name="T4" fmla="*/ 3 w 394"/>
                <a:gd name="T5" fmla="*/ 5 h 85"/>
                <a:gd name="T6" fmla="*/ 9 w 394"/>
                <a:gd name="T7" fmla="*/ 12 h 85"/>
                <a:gd name="T8" fmla="*/ 16 w 394"/>
                <a:gd name="T9" fmla="*/ 20 h 85"/>
                <a:gd name="T10" fmla="*/ 25 w 394"/>
                <a:gd name="T11" fmla="*/ 29 h 85"/>
                <a:gd name="T12" fmla="*/ 38 w 394"/>
                <a:gd name="T13" fmla="*/ 39 h 85"/>
                <a:gd name="T14" fmla="*/ 54 w 394"/>
                <a:gd name="T15" fmla="*/ 49 h 85"/>
                <a:gd name="T16" fmla="*/ 74 w 394"/>
                <a:gd name="T17" fmla="*/ 59 h 85"/>
                <a:gd name="T18" fmla="*/ 98 w 394"/>
                <a:gd name="T19" fmla="*/ 68 h 85"/>
                <a:gd name="T20" fmla="*/ 124 w 394"/>
                <a:gd name="T21" fmla="*/ 75 h 85"/>
                <a:gd name="T22" fmla="*/ 157 w 394"/>
                <a:gd name="T23" fmla="*/ 81 h 85"/>
                <a:gd name="T24" fmla="*/ 194 w 394"/>
                <a:gd name="T25" fmla="*/ 84 h 85"/>
                <a:gd name="T26" fmla="*/ 235 w 394"/>
                <a:gd name="T27" fmla="*/ 85 h 85"/>
                <a:gd name="T28" fmla="*/ 283 w 394"/>
                <a:gd name="T29" fmla="*/ 83 h 85"/>
                <a:gd name="T30" fmla="*/ 335 w 394"/>
                <a:gd name="T31" fmla="*/ 77 h 85"/>
                <a:gd name="T32" fmla="*/ 394 w 394"/>
                <a:gd name="T33" fmla="*/ 66 h 85"/>
                <a:gd name="T34" fmla="*/ 390 w 394"/>
                <a:gd name="T35" fmla="*/ 66 h 85"/>
                <a:gd name="T36" fmla="*/ 381 w 394"/>
                <a:gd name="T37" fmla="*/ 67 h 85"/>
                <a:gd name="T38" fmla="*/ 364 w 394"/>
                <a:gd name="T39" fmla="*/ 68 h 85"/>
                <a:gd name="T40" fmla="*/ 343 w 394"/>
                <a:gd name="T41" fmla="*/ 69 h 85"/>
                <a:gd name="T42" fmla="*/ 318 w 394"/>
                <a:gd name="T43" fmla="*/ 69 h 85"/>
                <a:gd name="T44" fmla="*/ 289 w 394"/>
                <a:gd name="T45" fmla="*/ 70 h 85"/>
                <a:gd name="T46" fmla="*/ 258 w 394"/>
                <a:gd name="T47" fmla="*/ 69 h 85"/>
                <a:gd name="T48" fmla="*/ 225 w 394"/>
                <a:gd name="T49" fmla="*/ 68 h 85"/>
                <a:gd name="T50" fmla="*/ 191 w 394"/>
                <a:gd name="T51" fmla="*/ 66 h 85"/>
                <a:gd name="T52" fmla="*/ 157 w 394"/>
                <a:gd name="T53" fmla="*/ 62 h 85"/>
                <a:gd name="T54" fmla="*/ 123 w 394"/>
                <a:gd name="T55" fmla="*/ 57 h 85"/>
                <a:gd name="T56" fmla="*/ 92 w 394"/>
                <a:gd name="T57" fmla="*/ 50 h 85"/>
                <a:gd name="T58" fmla="*/ 63 w 394"/>
                <a:gd name="T59" fmla="*/ 40 h 85"/>
                <a:gd name="T60" fmla="*/ 38 w 394"/>
                <a:gd name="T61" fmla="*/ 29 h 85"/>
                <a:gd name="T62" fmla="*/ 17 w 394"/>
                <a:gd name="T63" fmla="*/ 16 h 85"/>
                <a:gd name="T64" fmla="*/ 0 w 394"/>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41">
              <a:extLst>
                <a:ext uri="{FF2B5EF4-FFF2-40B4-BE49-F238E27FC236}">
                  <a16:creationId xmlns:a16="http://schemas.microsoft.com/office/drawing/2014/main" id="{960C0DFD-7392-4742-AA86-4A8E59BD8775}"/>
                </a:ext>
              </a:extLst>
            </p:cNvPr>
            <p:cNvSpPr>
              <a:spLocks/>
            </p:cNvSpPr>
            <p:nvPr/>
          </p:nvSpPr>
          <p:spPr bwMode="auto">
            <a:xfrm>
              <a:off x="2708" y="3031"/>
              <a:ext cx="167" cy="49"/>
            </a:xfrm>
            <a:custGeom>
              <a:avLst/>
              <a:gdLst>
                <a:gd name="T0" fmla="*/ 61 w 400"/>
                <a:gd name="T1" fmla="*/ 0 h 118"/>
                <a:gd name="T2" fmla="*/ 59 w 400"/>
                <a:gd name="T3" fmla="*/ 1 h 118"/>
                <a:gd name="T4" fmla="*/ 54 w 400"/>
                <a:gd name="T5" fmla="*/ 4 h 118"/>
                <a:gd name="T6" fmla="*/ 47 w 400"/>
                <a:gd name="T7" fmla="*/ 8 h 118"/>
                <a:gd name="T8" fmla="*/ 40 w 400"/>
                <a:gd name="T9" fmla="*/ 13 h 118"/>
                <a:gd name="T10" fmla="*/ 31 w 400"/>
                <a:gd name="T11" fmla="*/ 19 h 118"/>
                <a:gd name="T12" fmla="*/ 21 w 400"/>
                <a:gd name="T13" fmla="*/ 27 h 118"/>
                <a:gd name="T14" fmla="*/ 13 w 400"/>
                <a:gd name="T15" fmla="*/ 34 h 118"/>
                <a:gd name="T16" fmla="*/ 7 w 400"/>
                <a:gd name="T17" fmla="*/ 43 h 118"/>
                <a:gd name="T18" fmla="*/ 2 w 400"/>
                <a:gd name="T19" fmla="*/ 52 h 118"/>
                <a:gd name="T20" fmla="*/ 0 w 400"/>
                <a:gd name="T21" fmla="*/ 61 h 118"/>
                <a:gd name="T22" fmla="*/ 2 w 400"/>
                <a:gd name="T23" fmla="*/ 69 h 118"/>
                <a:gd name="T24" fmla="*/ 8 w 400"/>
                <a:gd name="T25" fmla="*/ 77 h 118"/>
                <a:gd name="T26" fmla="*/ 18 w 400"/>
                <a:gd name="T27" fmla="*/ 86 h 118"/>
                <a:gd name="T28" fmla="*/ 35 w 400"/>
                <a:gd name="T29" fmla="*/ 92 h 118"/>
                <a:gd name="T30" fmla="*/ 57 w 400"/>
                <a:gd name="T31" fmla="*/ 99 h 118"/>
                <a:gd name="T32" fmla="*/ 87 w 400"/>
                <a:gd name="T33" fmla="*/ 104 h 118"/>
                <a:gd name="T34" fmla="*/ 106 w 400"/>
                <a:gd name="T35" fmla="*/ 107 h 118"/>
                <a:gd name="T36" fmla="*/ 128 w 400"/>
                <a:gd name="T37" fmla="*/ 109 h 118"/>
                <a:gd name="T38" fmla="*/ 150 w 400"/>
                <a:gd name="T39" fmla="*/ 111 h 118"/>
                <a:gd name="T40" fmla="*/ 173 w 400"/>
                <a:gd name="T41" fmla="*/ 113 h 118"/>
                <a:gd name="T42" fmla="*/ 198 w 400"/>
                <a:gd name="T43" fmla="*/ 114 h 118"/>
                <a:gd name="T44" fmla="*/ 223 w 400"/>
                <a:gd name="T45" fmla="*/ 115 h 118"/>
                <a:gd name="T46" fmla="*/ 248 w 400"/>
                <a:gd name="T47" fmla="*/ 116 h 118"/>
                <a:gd name="T48" fmla="*/ 273 w 400"/>
                <a:gd name="T49" fmla="*/ 118 h 118"/>
                <a:gd name="T50" fmla="*/ 295 w 400"/>
                <a:gd name="T51" fmla="*/ 118 h 118"/>
                <a:gd name="T52" fmla="*/ 318 w 400"/>
                <a:gd name="T53" fmla="*/ 118 h 118"/>
                <a:gd name="T54" fmla="*/ 339 w 400"/>
                <a:gd name="T55" fmla="*/ 116 h 118"/>
                <a:gd name="T56" fmla="*/ 356 w 400"/>
                <a:gd name="T57" fmla="*/ 115 h 118"/>
                <a:gd name="T58" fmla="*/ 372 w 400"/>
                <a:gd name="T59" fmla="*/ 114 h 118"/>
                <a:gd name="T60" fmla="*/ 385 w 400"/>
                <a:gd name="T61" fmla="*/ 112 h 118"/>
                <a:gd name="T62" fmla="*/ 395 w 400"/>
                <a:gd name="T63" fmla="*/ 109 h 118"/>
                <a:gd name="T64" fmla="*/ 400 w 400"/>
                <a:gd name="T65" fmla="*/ 106 h 118"/>
                <a:gd name="T66" fmla="*/ 394 w 400"/>
                <a:gd name="T67" fmla="*/ 106 h 118"/>
                <a:gd name="T68" fmla="*/ 378 w 400"/>
                <a:gd name="T69" fmla="*/ 107 h 118"/>
                <a:gd name="T70" fmla="*/ 352 w 400"/>
                <a:gd name="T71" fmla="*/ 107 h 118"/>
                <a:gd name="T72" fmla="*/ 320 w 400"/>
                <a:gd name="T73" fmla="*/ 107 h 118"/>
                <a:gd name="T74" fmla="*/ 284 w 400"/>
                <a:gd name="T75" fmla="*/ 107 h 118"/>
                <a:gd name="T76" fmla="*/ 244 w 400"/>
                <a:gd name="T77" fmla="*/ 106 h 118"/>
                <a:gd name="T78" fmla="*/ 201 w 400"/>
                <a:gd name="T79" fmla="*/ 103 h 118"/>
                <a:gd name="T80" fmla="*/ 161 w 400"/>
                <a:gd name="T81" fmla="*/ 100 h 118"/>
                <a:gd name="T82" fmla="*/ 122 w 400"/>
                <a:gd name="T83" fmla="*/ 96 h 118"/>
                <a:gd name="T84" fmla="*/ 86 w 400"/>
                <a:gd name="T85" fmla="*/ 89 h 118"/>
                <a:gd name="T86" fmla="*/ 56 w 400"/>
                <a:gd name="T87" fmla="*/ 81 h 118"/>
                <a:gd name="T88" fmla="*/ 35 w 400"/>
                <a:gd name="T89" fmla="*/ 70 h 118"/>
                <a:gd name="T90" fmla="*/ 22 w 400"/>
                <a:gd name="T91" fmla="*/ 57 h 118"/>
                <a:gd name="T92" fmla="*/ 21 w 400"/>
                <a:gd name="T93" fmla="*/ 41 h 118"/>
                <a:gd name="T94" fmla="*/ 34 w 400"/>
                <a:gd name="T95" fmla="*/ 22 h 118"/>
                <a:gd name="T96" fmla="*/ 61 w 400"/>
                <a:gd name="T9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42">
              <a:extLst>
                <a:ext uri="{FF2B5EF4-FFF2-40B4-BE49-F238E27FC236}">
                  <a16:creationId xmlns:a16="http://schemas.microsoft.com/office/drawing/2014/main" id="{B074D2EF-605B-BD41-A821-7ACDF4E1A959}"/>
                </a:ext>
              </a:extLst>
            </p:cNvPr>
            <p:cNvSpPr>
              <a:spLocks/>
            </p:cNvSpPr>
            <p:nvPr/>
          </p:nvSpPr>
          <p:spPr bwMode="auto">
            <a:xfrm>
              <a:off x="2942" y="3035"/>
              <a:ext cx="70" cy="41"/>
            </a:xfrm>
            <a:custGeom>
              <a:avLst/>
              <a:gdLst>
                <a:gd name="T0" fmla="*/ 0 w 168"/>
                <a:gd name="T1" fmla="*/ 96 h 99"/>
                <a:gd name="T2" fmla="*/ 2 w 168"/>
                <a:gd name="T3" fmla="*/ 96 h 99"/>
                <a:gd name="T4" fmla="*/ 9 w 168"/>
                <a:gd name="T5" fmla="*/ 97 h 99"/>
                <a:gd name="T6" fmla="*/ 20 w 168"/>
                <a:gd name="T7" fmla="*/ 99 h 99"/>
                <a:gd name="T8" fmla="*/ 35 w 168"/>
                <a:gd name="T9" fmla="*/ 99 h 99"/>
                <a:gd name="T10" fmla="*/ 54 w 168"/>
                <a:gd name="T11" fmla="*/ 99 h 99"/>
                <a:gd name="T12" fmla="*/ 77 w 168"/>
                <a:gd name="T13" fmla="*/ 98 h 99"/>
                <a:gd name="T14" fmla="*/ 103 w 168"/>
                <a:gd name="T15" fmla="*/ 93 h 99"/>
                <a:gd name="T16" fmla="*/ 133 w 168"/>
                <a:gd name="T17" fmla="*/ 88 h 99"/>
                <a:gd name="T18" fmla="*/ 146 w 168"/>
                <a:gd name="T19" fmla="*/ 83 h 99"/>
                <a:gd name="T20" fmla="*/ 156 w 168"/>
                <a:gd name="T21" fmla="*/ 76 h 99"/>
                <a:gd name="T22" fmla="*/ 164 w 168"/>
                <a:gd name="T23" fmla="*/ 67 h 99"/>
                <a:gd name="T24" fmla="*/ 168 w 168"/>
                <a:gd name="T25" fmla="*/ 56 h 99"/>
                <a:gd name="T26" fmla="*/ 168 w 168"/>
                <a:gd name="T27" fmla="*/ 44 h 99"/>
                <a:gd name="T28" fmla="*/ 163 w 168"/>
                <a:gd name="T29" fmla="*/ 30 h 99"/>
                <a:gd name="T30" fmla="*/ 151 w 168"/>
                <a:gd name="T31" fmla="*/ 16 h 99"/>
                <a:gd name="T32" fmla="*/ 134 w 168"/>
                <a:gd name="T33" fmla="*/ 0 h 99"/>
                <a:gd name="T34" fmla="*/ 135 w 168"/>
                <a:gd name="T35" fmla="*/ 1 h 99"/>
                <a:gd name="T36" fmla="*/ 138 w 168"/>
                <a:gd name="T37" fmla="*/ 5 h 99"/>
                <a:gd name="T38" fmla="*/ 141 w 168"/>
                <a:gd name="T39" fmla="*/ 9 h 99"/>
                <a:gd name="T40" fmla="*/ 145 w 168"/>
                <a:gd name="T41" fmla="*/ 16 h 99"/>
                <a:gd name="T42" fmla="*/ 149 w 168"/>
                <a:gd name="T43" fmla="*/ 22 h 99"/>
                <a:gd name="T44" fmla="*/ 152 w 168"/>
                <a:gd name="T45" fmla="*/ 31 h 99"/>
                <a:gd name="T46" fmla="*/ 154 w 168"/>
                <a:gd name="T47" fmla="*/ 40 h 99"/>
                <a:gd name="T48" fmla="*/ 154 w 168"/>
                <a:gd name="T49" fmla="*/ 48 h 99"/>
                <a:gd name="T50" fmla="*/ 150 w 168"/>
                <a:gd name="T51" fmla="*/ 57 h 99"/>
                <a:gd name="T52" fmla="*/ 144 w 168"/>
                <a:gd name="T53" fmla="*/ 66 h 99"/>
                <a:gd name="T54" fmla="*/ 134 w 168"/>
                <a:gd name="T55" fmla="*/ 74 h 99"/>
                <a:gd name="T56" fmla="*/ 119 w 168"/>
                <a:gd name="T57" fmla="*/ 81 h 99"/>
                <a:gd name="T58" fmla="*/ 98 w 168"/>
                <a:gd name="T59" fmla="*/ 87 h 99"/>
                <a:gd name="T60" fmla="*/ 73 w 168"/>
                <a:gd name="T61" fmla="*/ 92 h 99"/>
                <a:gd name="T62" fmla="*/ 39 w 168"/>
                <a:gd name="T63" fmla="*/ 94 h 99"/>
                <a:gd name="T64" fmla="*/ 0 w 168"/>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43">
              <a:extLst>
                <a:ext uri="{FF2B5EF4-FFF2-40B4-BE49-F238E27FC236}">
                  <a16:creationId xmlns:a16="http://schemas.microsoft.com/office/drawing/2014/main" id="{52EC7FB8-4C40-7744-9A08-59624E3AB5D6}"/>
                </a:ext>
              </a:extLst>
            </p:cNvPr>
            <p:cNvSpPr>
              <a:spLocks/>
            </p:cNvSpPr>
            <p:nvPr/>
          </p:nvSpPr>
          <p:spPr bwMode="auto">
            <a:xfrm>
              <a:off x="2946" y="3003"/>
              <a:ext cx="47" cy="30"/>
            </a:xfrm>
            <a:custGeom>
              <a:avLst/>
              <a:gdLst>
                <a:gd name="T0" fmla="*/ 115 w 115"/>
                <a:gd name="T1" fmla="*/ 0 h 71"/>
                <a:gd name="T2" fmla="*/ 114 w 115"/>
                <a:gd name="T3" fmla="*/ 3 h 71"/>
                <a:gd name="T4" fmla="*/ 111 w 115"/>
                <a:gd name="T5" fmla="*/ 10 h 71"/>
                <a:gd name="T6" fmla="*/ 105 w 115"/>
                <a:gd name="T7" fmla="*/ 20 h 71"/>
                <a:gd name="T8" fmla="*/ 96 w 115"/>
                <a:gd name="T9" fmla="*/ 32 h 71"/>
                <a:gd name="T10" fmla="*/ 80 w 115"/>
                <a:gd name="T11" fmla="*/ 45 h 71"/>
                <a:gd name="T12" fmla="*/ 60 w 115"/>
                <a:gd name="T13" fmla="*/ 56 h 71"/>
                <a:gd name="T14" fmla="*/ 34 w 115"/>
                <a:gd name="T15" fmla="*/ 65 h 71"/>
                <a:gd name="T16" fmla="*/ 0 w 115"/>
                <a:gd name="T17" fmla="*/ 71 h 71"/>
                <a:gd name="T18" fmla="*/ 5 w 115"/>
                <a:gd name="T19" fmla="*/ 70 h 71"/>
                <a:gd name="T20" fmla="*/ 15 w 115"/>
                <a:gd name="T21" fmla="*/ 65 h 71"/>
                <a:gd name="T22" fmla="*/ 29 w 115"/>
                <a:gd name="T23" fmla="*/ 60 h 71"/>
                <a:gd name="T24" fmla="*/ 48 w 115"/>
                <a:gd name="T25" fmla="*/ 52 h 71"/>
                <a:gd name="T26" fmla="*/ 67 w 115"/>
                <a:gd name="T27" fmla="*/ 41 h 71"/>
                <a:gd name="T28" fmla="*/ 86 w 115"/>
                <a:gd name="T29" fmla="*/ 29 h 71"/>
                <a:gd name="T30" fmla="*/ 103 w 115"/>
                <a:gd name="T31" fmla="*/ 16 h 71"/>
                <a:gd name="T32" fmla="*/ 115 w 115"/>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44">
              <a:extLst>
                <a:ext uri="{FF2B5EF4-FFF2-40B4-BE49-F238E27FC236}">
                  <a16:creationId xmlns:a16="http://schemas.microsoft.com/office/drawing/2014/main" id="{EEF0E1B9-B2EB-D746-B67F-47C840E36492}"/>
                </a:ext>
              </a:extLst>
            </p:cNvPr>
            <p:cNvSpPr>
              <a:spLocks/>
            </p:cNvSpPr>
            <p:nvPr/>
          </p:nvSpPr>
          <p:spPr bwMode="auto">
            <a:xfrm>
              <a:off x="2983" y="2678"/>
              <a:ext cx="23" cy="218"/>
            </a:xfrm>
            <a:custGeom>
              <a:avLst/>
              <a:gdLst>
                <a:gd name="T0" fmla="*/ 44 w 55"/>
                <a:gd name="T1" fmla="*/ 0 h 520"/>
                <a:gd name="T2" fmla="*/ 46 w 55"/>
                <a:gd name="T3" fmla="*/ 18 h 520"/>
                <a:gd name="T4" fmla="*/ 49 w 55"/>
                <a:gd name="T5" fmla="*/ 66 h 520"/>
                <a:gd name="T6" fmla="*/ 53 w 55"/>
                <a:gd name="T7" fmla="*/ 137 h 520"/>
                <a:gd name="T8" fmla="*/ 55 w 55"/>
                <a:gd name="T9" fmla="*/ 221 h 520"/>
                <a:gd name="T10" fmla="*/ 52 w 55"/>
                <a:gd name="T11" fmla="*/ 310 h 520"/>
                <a:gd name="T12" fmla="*/ 44 w 55"/>
                <a:gd name="T13" fmla="*/ 395 h 520"/>
                <a:gd name="T14" fmla="*/ 27 w 55"/>
                <a:gd name="T15" fmla="*/ 467 h 520"/>
                <a:gd name="T16" fmla="*/ 0 w 55"/>
                <a:gd name="T17" fmla="*/ 520 h 520"/>
                <a:gd name="T18" fmla="*/ 2 w 55"/>
                <a:gd name="T19" fmla="*/ 503 h 520"/>
                <a:gd name="T20" fmla="*/ 9 w 55"/>
                <a:gd name="T21" fmla="*/ 455 h 520"/>
                <a:gd name="T22" fmla="*/ 17 w 55"/>
                <a:gd name="T23" fmla="*/ 385 h 520"/>
                <a:gd name="T24" fmla="*/ 25 w 55"/>
                <a:gd name="T25" fmla="*/ 303 h 520"/>
                <a:gd name="T26" fmla="*/ 35 w 55"/>
                <a:gd name="T27" fmla="*/ 214 h 520"/>
                <a:gd name="T28" fmla="*/ 41 w 55"/>
                <a:gd name="T29" fmla="*/ 130 h 520"/>
                <a:gd name="T30" fmla="*/ 45 w 55"/>
                <a:gd name="T31" fmla="*/ 55 h 520"/>
                <a:gd name="T32" fmla="*/ 44 w 55"/>
                <a:gd name="T3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45">
              <a:extLst>
                <a:ext uri="{FF2B5EF4-FFF2-40B4-BE49-F238E27FC236}">
                  <a16:creationId xmlns:a16="http://schemas.microsoft.com/office/drawing/2014/main" id="{66E7FB44-2BD5-0F42-9A9C-FEFA3EA0BFDC}"/>
                </a:ext>
              </a:extLst>
            </p:cNvPr>
            <p:cNvSpPr>
              <a:spLocks/>
            </p:cNvSpPr>
            <p:nvPr/>
          </p:nvSpPr>
          <p:spPr bwMode="auto">
            <a:xfrm>
              <a:off x="2671" y="3294"/>
              <a:ext cx="52" cy="16"/>
            </a:xfrm>
            <a:custGeom>
              <a:avLst/>
              <a:gdLst>
                <a:gd name="T0" fmla="*/ 2 w 124"/>
                <a:gd name="T1" fmla="*/ 37 h 37"/>
                <a:gd name="T2" fmla="*/ 0 w 124"/>
                <a:gd name="T3" fmla="*/ 36 h 37"/>
                <a:gd name="T4" fmla="*/ 1 w 124"/>
                <a:gd name="T5" fmla="*/ 33 h 37"/>
                <a:gd name="T6" fmla="*/ 4 w 124"/>
                <a:gd name="T7" fmla="*/ 28 h 37"/>
                <a:gd name="T8" fmla="*/ 9 w 124"/>
                <a:gd name="T9" fmla="*/ 21 h 37"/>
                <a:gd name="T10" fmla="*/ 14 w 124"/>
                <a:gd name="T11" fmla="*/ 14 h 37"/>
                <a:gd name="T12" fmla="*/ 19 w 124"/>
                <a:gd name="T13" fmla="*/ 8 h 37"/>
                <a:gd name="T14" fmla="*/ 23 w 124"/>
                <a:gd name="T15" fmla="*/ 4 h 37"/>
                <a:gd name="T16" fmla="*/ 24 w 124"/>
                <a:gd name="T17" fmla="*/ 2 h 37"/>
                <a:gd name="T18" fmla="*/ 29 w 124"/>
                <a:gd name="T19" fmla="*/ 2 h 37"/>
                <a:gd name="T20" fmla="*/ 39 w 124"/>
                <a:gd name="T21" fmla="*/ 1 h 37"/>
                <a:gd name="T22" fmla="*/ 54 w 124"/>
                <a:gd name="T23" fmla="*/ 1 h 37"/>
                <a:gd name="T24" fmla="*/ 73 w 124"/>
                <a:gd name="T25" fmla="*/ 0 h 37"/>
                <a:gd name="T26" fmla="*/ 91 w 124"/>
                <a:gd name="T27" fmla="*/ 0 h 37"/>
                <a:gd name="T28" fmla="*/ 106 w 124"/>
                <a:gd name="T29" fmla="*/ 1 h 37"/>
                <a:gd name="T30" fmla="*/ 119 w 124"/>
                <a:gd name="T31" fmla="*/ 2 h 37"/>
                <a:gd name="T32" fmla="*/ 124 w 124"/>
                <a:gd name="T33" fmla="*/ 5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7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46">
              <a:extLst>
                <a:ext uri="{FF2B5EF4-FFF2-40B4-BE49-F238E27FC236}">
                  <a16:creationId xmlns:a16="http://schemas.microsoft.com/office/drawing/2014/main" id="{BAE2B945-CDEA-5C48-A60F-3AE4D80148CF}"/>
                </a:ext>
              </a:extLst>
            </p:cNvPr>
            <p:cNvSpPr>
              <a:spLocks/>
            </p:cNvSpPr>
            <p:nvPr/>
          </p:nvSpPr>
          <p:spPr bwMode="auto">
            <a:xfrm>
              <a:off x="2650" y="3317"/>
              <a:ext cx="52" cy="16"/>
            </a:xfrm>
            <a:custGeom>
              <a:avLst/>
              <a:gdLst>
                <a:gd name="T0" fmla="*/ 2 w 124"/>
                <a:gd name="T1" fmla="*/ 37 h 37"/>
                <a:gd name="T2" fmla="*/ 0 w 124"/>
                <a:gd name="T3" fmla="*/ 36 h 37"/>
                <a:gd name="T4" fmla="*/ 0 w 124"/>
                <a:gd name="T5" fmla="*/ 33 h 37"/>
                <a:gd name="T6" fmla="*/ 4 w 124"/>
                <a:gd name="T7" fmla="*/ 28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7 w 124"/>
                <a:gd name="T29" fmla="*/ 1 h 37"/>
                <a:gd name="T30" fmla="*/ 118 w 124"/>
                <a:gd name="T31" fmla="*/ 2 h 37"/>
                <a:gd name="T32" fmla="*/ 124 w 124"/>
                <a:gd name="T33" fmla="*/ 4 h 37"/>
                <a:gd name="T34" fmla="*/ 121 w 124"/>
                <a:gd name="T35" fmla="*/ 7 h 37"/>
                <a:gd name="T36" fmla="*/ 112 w 124"/>
                <a:gd name="T37" fmla="*/ 9 h 37"/>
                <a:gd name="T38" fmla="*/ 96 w 124"/>
                <a:gd name="T39" fmla="*/ 11 h 37"/>
                <a:gd name="T40" fmla="*/ 79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7 h 37"/>
                <a:gd name="T52" fmla="*/ 20 w 124"/>
                <a:gd name="T53" fmla="*/ 24 h 37"/>
                <a:gd name="T54" fmla="*/ 11 w 124"/>
                <a:gd name="T55" fmla="*/ 32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47">
              <a:extLst>
                <a:ext uri="{FF2B5EF4-FFF2-40B4-BE49-F238E27FC236}">
                  <a16:creationId xmlns:a16="http://schemas.microsoft.com/office/drawing/2014/main" id="{A4B456F1-1364-8C46-B356-758886989F48}"/>
                </a:ext>
              </a:extLst>
            </p:cNvPr>
            <p:cNvSpPr>
              <a:spLocks/>
            </p:cNvSpPr>
            <p:nvPr/>
          </p:nvSpPr>
          <p:spPr bwMode="auto">
            <a:xfrm>
              <a:off x="2595" y="3315"/>
              <a:ext cx="52" cy="15"/>
            </a:xfrm>
            <a:custGeom>
              <a:avLst/>
              <a:gdLst>
                <a:gd name="T0" fmla="*/ 2 w 124"/>
                <a:gd name="T1" fmla="*/ 37 h 37"/>
                <a:gd name="T2" fmla="*/ 0 w 124"/>
                <a:gd name="T3" fmla="*/ 36 h 37"/>
                <a:gd name="T4" fmla="*/ 0 w 124"/>
                <a:gd name="T5" fmla="*/ 33 h 37"/>
                <a:gd name="T6" fmla="*/ 4 w 124"/>
                <a:gd name="T7" fmla="*/ 27 h 37"/>
                <a:gd name="T8" fmla="*/ 9 w 124"/>
                <a:gd name="T9" fmla="*/ 20 h 37"/>
                <a:gd name="T10" fmla="*/ 14 w 124"/>
                <a:gd name="T11" fmla="*/ 14 h 37"/>
                <a:gd name="T12" fmla="*/ 19 w 124"/>
                <a:gd name="T13" fmla="*/ 7 h 37"/>
                <a:gd name="T14" fmla="*/ 23 w 124"/>
                <a:gd name="T15" fmla="*/ 3 h 37"/>
                <a:gd name="T16" fmla="*/ 24 w 124"/>
                <a:gd name="T17" fmla="*/ 2 h 37"/>
                <a:gd name="T18" fmla="*/ 29 w 124"/>
                <a:gd name="T19" fmla="*/ 2 h 37"/>
                <a:gd name="T20" fmla="*/ 39 w 124"/>
                <a:gd name="T21" fmla="*/ 1 h 37"/>
                <a:gd name="T22" fmla="*/ 54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6 h 37"/>
                <a:gd name="T36" fmla="*/ 110 w 124"/>
                <a:gd name="T37" fmla="*/ 8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5 w 124"/>
                <a:gd name="T51" fmla="*/ 16 h 37"/>
                <a:gd name="T52" fmla="*/ 19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48">
              <a:extLst>
                <a:ext uri="{FF2B5EF4-FFF2-40B4-BE49-F238E27FC236}">
                  <a16:creationId xmlns:a16="http://schemas.microsoft.com/office/drawing/2014/main" id="{07C1C36B-F0B2-CE41-AEB8-A2FF99DC6505}"/>
                </a:ext>
              </a:extLst>
            </p:cNvPr>
            <p:cNvSpPr>
              <a:spLocks/>
            </p:cNvSpPr>
            <p:nvPr/>
          </p:nvSpPr>
          <p:spPr bwMode="auto">
            <a:xfrm>
              <a:off x="2573" y="3336"/>
              <a:ext cx="52" cy="15"/>
            </a:xfrm>
            <a:custGeom>
              <a:avLst/>
              <a:gdLst>
                <a:gd name="T0" fmla="*/ 2 w 124"/>
                <a:gd name="T1" fmla="*/ 37 h 37"/>
                <a:gd name="T2" fmla="*/ 0 w 124"/>
                <a:gd name="T3" fmla="*/ 36 h 37"/>
                <a:gd name="T4" fmla="*/ 0 w 124"/>
                <a:gd name="T5" fmla="*/ 33 h 37"/>
                <a:gd name="T6" fmla="*/ 4 w 124"/>
                <a:gd name="T7" fmla="*/ 27 h 37"/>
                <a:gd name="T8" fmla="*/ 9 w 124"/>
                <a:gd name="T9" fmla="*/ 21 h 37"/>
                <a:gd name="T10" fmla="*/ 14 w 124"/>
                <a:gd name="T11" fmla="*/ 14 h 37"/>
                <a:gd name="T12" fmla="*/ 20 w 124"/>
                <a:gd name="T13" fmla="*/ 8 h 37"/>
                <a:gd name="T14" fmla="*/ 24 w 124"/>
                <a:gd name="T15" fmla="*/ 3 h 37"/>
                <a:gd name="T16" fmla="*/ 25 w 124"/>
                <a:gd name="T17" fmla="*/ 2 h 37"/>
                <a:gd name="T18" fmla="*/ 29 w 124"/>
                <a:gd name="T19" fmla="*/ 2 h 37"/>
                <a:gd name="T20" fmla="*/ 39 w 124"/>
                <a:gd name="T21" fmla="*/ 1 h 37"/>
                <a:gd name="T22" fmla="*/ 55 w 124"/>
                <a:gd name="T23" fmla="*/ 1 h 37"/>
                <a:gd name="T24" fmla="*/ 72 w 124"/>
                <a:gd name="T25" fmla="*/ 0 h 37"/>
                <a:gd name="T26" fmla="*/ 90 w 124"/>
                <a:gd name="T27" fmla="*/ 0 h 37"/>
                <a:gd name="T28" fmla="*/ 106 w 124"/>
                <a:gd name="T29" fmla="*/ 1 h 37"/>
                <a:gd name="T30" fmla="*/ 118 w 124"/>
                <a:gd name="T31" fmla="*/ 2 h 37"/>
                <a:gd name="T32" fmla="*/ 124 w 124"/>
                <a:gd name="T33" fmla="*/ 4 h 37"/>
                <a:gd name="T34" fmla="*/ 121 w 124"/>
                <a:gd name="T35" fmla="*/ 7 h 37"/>
                <a:gd name="T36" fmla="*/ 111 w 124"/>
                <a:gd name="T37" fmla="*/ 9 h 37"/>
                <a:gd name="T38" fmla="*/ 96 w 124"/>
                <a:gd name="T39" fmla="*/ 11 h 37"/>
                <a:gd name="T40" fmla="*/ 78 w 124"/>
                <a:gd name="T41" fmla="*/ 12 h 37"/>
                <a:gd name="T42" fmla="*/ 60 w 124"/>
                <a:gd name="T43" fmla="*/ 12 h 37"/>
                <a:gd name="T44" fmla="*/ 44 w 124"/>
                <a:gd name="T45" fmla="*/ 13 h 37"/>
                <a:gd name="T46" fmla="*/ 33 w 124"/>
                <a:gd name="T47" fmla="*/ 13 h 37"/>
                <a:gd name="T48" fmla="*/ 29 w 124"/>
                <a:gd name="T49" fmla="*/ 13 h 37"/>
                <a:gd name="T50" fmla="*/ 26 w 124"/>
                <a:gd name="T51" fmla="*/ 16 h 37"/>
                <a:gd name="T52" fmla="*/ 20 w 124"/>
                <a:gd name="T53" fmla="*/ 24 h 37"/>
                <a:gd name="T54" fmla="*/ 11 w 124"/>
                <a:gd name="T55" fmla="*/ 33 h 37"/>
                <a:gd name="T56" fmla="*/ 2 w 124"/>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49">
              <a:extLst>
                <a:ext uri="{FF2B5EF4-FFF2-40B4-BE49-F238E27FC236}">
                  <a16:creationId xmlns:a16="http://schemas.microsoft.com/office/drawing/2014/main" id="{493E3A5C-A902-2549-A0EC-8549F09214C6}"/>
                </a:ext>
              </a:extLst>
            </p:cNvPr>
            <p:cNvSpPr>
              <a:spLocks/>
            </p:cNvSpPr>
            <p:nvPr/>
          </p:nvSpPr>
          <p:spPr bwMode="auto">
            <a:xfrm>
              <a:off x="2630" y="3338"/>
              <a:ext cx="52" cy="16"/>
            </a:xfrm>
            <a:custGeom>
              <a:avLst/>
              <a:gdLst>
                <a:gd name="T0" fmla="*/ 2 w 125"/>
                <a:gd name="T1" fmla="*/ 37 h 37"/>
                <a:gd name="T2" fmla="*/ 0 w 125"/>
                <a:gd name="T3" fmla="*/ 36 h 37"/>
                <a:gd name="T4" fmla="*/ 0 w 125"/>
                <a:gd name="T5" fmla="*/ 32 h 37"/>
                <a:gd name="T6" fmla="*/ 5 w 125"/>
                <a:gd name="T7" fmla="*/ 27 h 37"/>
                <a:gd name="T8" fmla="*/ 10 w 125"/>
                <a:gd name="T9" fmla="*/ 20 h 37"/>
                <a:gd name="T10" fmla="*/ 15 w 125"/>
                <a:gd name="T11" fmla="*/ 14 h 37"/>
                <a:gd name="T12" fmla="*/ 20 w 125"/>
                <a:gd name="T13" fmla="*/ 7 h 37"/>
                <a:gd name="T14" fmla="*/ 24 w 125"/>
                <a:gd name="T15" fmla="*/ 3 h 37"/>
                <a:gd name="T16" fmla="*/ 25 w 125"/>
                <a:gd name="T17" fmla="*/ 2 h 37"/>
                <a:gd name="T18" fmla="*/ 29 w 125"/>
                <a:gd name="T19" fmla="*/ 2 h 37"/>
                <a:gd name="T20" fmla="*/ 40 w 125"/>
                <a:gd name="T21" fmla="*/ 1 h 37"/>
                <a:gd name="T22" fmla="*/ 55 w 125"/>
                <a:gd name="T23" fmla="*/ 1 h 37"/>
                <a:gd name="T24" fmla="*/ 73 w 125"/>
                <a:gd name="T25" fmla="*/ 0 h 37"/>
                <a:gd name="T26" fmla="*/ 90 w 125"/>
                <a:gd name="T27" fmla="*/ 0 h 37"/>
                <a:gd name="T28" fmla="*/ 107 w 125"/>
                <a:gd name="T29" fmla="*/ 1 h 37"/>
                <a:gd name="T30" fmla="*/ 118 w 125"/>
                <a:gd name="T31" fmla="*/ 2 h 37"/>
                <a:gd name="T32" fmla="*/ 125 w 125"/>
                <a:gd name="T33" fmla="*/ 4 h 37"/>
                <a:gd name="T34" fmla="*/ 121 w 125"/>
                <a:gd name="T35" fmla="*/ 6 h 37"/>
                <a:gd name="T36" fmla="*/ 111 w 125"/>
                <a:gd name="T37" fmla="*/ 8 h 37"/>
                <a:gd name="T38" fmla="*/ 97 w 125"/>
                <a:gd name="T39" fmla="*/ 10 h 37"/>
                <a:gd name="T40" fmla="*/ 79 w 125"/>
                <a:gd name="T41" fmla="*/ 12 h 37"/>
                <a:gd name="T42" fmla="*/ 60 w 125"/>
                <a:gd name="T43" fmla="*/ 12 h 37"/>
                <a:gd name="T44" fmla="*/ 45 w 125"/>
                <a:gd name="T45" fmla="*/ 13 h 37"/>
                <a:gd name="T46" fmla="*/ 33 w 125"/>
                <a:gd name="T47" fmla="*/ 13 h 37"/>
                <a:gd name="T48" fmla="*/ 29 w 125"/>
                <a:gd name="T49" fmla="*/ 13 h 37"/>
                <a:gd name="T50" fmla="*/ 26 w 125"/>
                <a:gd name="T51" fmla="*/ 16 h 37"/>
                <a:gd name="T52" fmla="*/ 20 w 125"/>
                <a:gd name="T53" fmla="*/ 24 h 37"/>
                <a:gd name="T54" fmla="*/ 12 w 125"/>
                <a:gd name="T55" fmla="*/ 32 h 37"/>
                <a:gd name="T56" fmla="*/ 2 w 125"/>
                <a:gd name="T5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50">
              <a:extLst>
                <a:ext uri="{FF2B5EF4-FFF2-40B4-BE49-F238E27FC236}">
                  <a16:creationId xmlns:a16="http://schemas.microsoft.com/office/drawing/2014/main" id="{4DEBF7A2-CAFF-3A4F-A4AD-8EDE27D6CE53}"/>
                </a:ext>
              </a:extLst>
            </p:cNvPr>
            <p:cNvSpPr>
              <a:spLocks/>
            </p:cNvSpPr>
            <p:nvPr/>
          </p:nvSpPr>
          <p:spPr bwMode="auto">
            <a:xfrm>
              <a:off x="2709" y="3318"/>
              <a:ext cx="49" cy="18"/>
            </a:xfrm>
            <a:custGeom>
              <a:avLst/>
              <a:gdLst>
                <a:gd name="T0" fmla="*/ 3 w 115"/>
                <a:gd name="T1" fmla="*/ 43 h 43"/>
                <a:gd name="T2" fmla="*/ 0 w 115"/>
                <a:gd name="T3" fmla="*/ 38 h 43"/>
                <a:gd name="T4" fmla="*/ 5 w 115"/>
                <a:gd name="T5" fmla="*/ 23 h 43"/>
                <a:gd name="T6" fmla="*/ 12 w 115"/>
                <a:gd name="T7" fmla="*/ 9 h 43"/>
                <a:gd name="T8" fmla="*/ 16 w 115"/>
                <a:gd name="T9" fmla="*/ 2 h 43"/>
                <a:gd name="T10" fmla="*/ 20 w 115"/>
                <a:gd name="T11" fmla="*/ 2 h 43"/>
                <a:gd name="T12" fmla="*/ 31 w 115"/>
                <a:gd name="T13" fmla="*/ 1 h 43"/>
                <a:gd name="T14" fmla="*/ 46 w 115"/>
                <a:gd name="T15" fmla="*/ 1 h 43"/>
                <a:gd name="T16" fmla="*/ 65 w 115"/>
                <a:gd name="T17" fmla="*/ 0 h 43"/>
                <a:gd name="T18" fmla="*/ 82 w 115"/>
                <a:gd name="T19" fmla="*/ 0 h 43"/>
                <a:gd name="T20" fmla="*/ 98 w 115"/>
                <a:gd name="T21" fmla="*/ 1 h 43"/>
                <a:gd name="T22" fmla="*/ 110 w 115"/>
                <a:gd name="T23" fmla="*/ 2 h 43"/>
                <a:gd name="T24" fmla="*/ 115 w 115"/>
                <a:gd name="T25" fmla="*/ 5 h 43"/>
                <a:gd name="T26" fmla="*/ 112 w 115"/>
                <a:gd name="T27" fmla="*/ 7 h 43"/>
                <a:gd name="T28" fmla="*/ 103 w 115"/>
                <a:gd name="T29" fmla="*/ 9 h 43"/>
                <a:gd name="T30" fmla="*/ 88 w 115"/>
                <a:gd name="T31" fmla="*/ 11 h 43"/>
                <a:gd name="T32" fmla="*/ 70 w 115"/>
                <a:gd name="T33" fmla="*/ 12 h 43"/>
                <a:gd name="T34" fmla="*/ 51 w 115"/>
                <a:gd name="T35" fmla="*/ 12 h 43"/>
                <a:gd name="T36" fmla="*/ 36 w 115"/>
                <a:gd name="T37" fmla="*/ 13 h 43"/>
                <a:gd name="T38" fmla="*/ 24 w 115"/>
                <a:gd name="T39" fmla="*/ 13 h 43"/>
                <a:gd name="T40" fmla="*/ 20 w 115"/>
                <a:gd name="T41" fmla="*/ 13 h 43"/>
                <a:gd name="T42" fmla="*/ 19 w 115"/>
                <a:gd name="T43" fmla="*/ 18 h 43"/>
                <a:gd name="T44" fmla="*/ 16 w 115"/>
                <a:gd name="T45" fmla="*/ 27 h 43"/>
                <a:gd name="T46" fmla="*/ 11 w 115"/>
                <a:gd name="T47" fmla="*/ 38 h 43"/>
                <a:gd name="T48" fmla="*/ 3 w 11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51">
              <a:extLst>
                <a:ext uri="{FF2B5EF4-FFF2-40B4-BE49-F238E27FC236}">
                  <a16:creationId xmlns:a16="http://schemas.microsoft.com/office/drawing/2014/main" id="{0748C1F6-9547-0049-9612-47DAF2B9D898}"/>
                </a:ext>
              </a:extLst>
            </p:cNvPr>
            <p:cNvSpPr>
              <a:spLocks/>
            </p:cNvSpPr>
            <p:nvPr/>
          </p:nvSpPr>
          <p:spPr bwMode="auto">
            <a:xfrm>
              <a:off x="2766" y="3319"/>
              <a:ext cx="48" cy="18"/>
            </a:xfrm>
            <a:custGeom>
              <a:avLst/>
              <a:gdLst>
                <a:gd name="T0" fmla="*/ 3 w 116"/>
                <a:gd name="T1" fmla="*/ 43 h 43"/>
                <a:gd name="T2" fmla="*/ 0 w 116"/>
                <a:gd name="T3" fmla="*/ 38 h 43"/>
                <a:gd name="T4" fmla="*/ 5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3 w 116"/>
                <a:gd name="T19" fmla="*/ 0 h 43"/>
                <a:gd name="T20" fmla="*/ 98 w 116"/>
                <a:gd name="T21" fmla="*/ 2 h 43"/>
                <a:gd name="T22" fmla="*/ 111 w 116"/>
                <a:gd name="T23" fmla="*/ 3 h 43"/>
                <a:gd name="T24" fmla="*/ 116 w 116"/>
                <a:gd name="T25" fmla="*/ 5 h 43"/>
                <a:gd name="T26" fmla="*/ 113 w 116"/>
                <a:gd name="T27" fmla="*/ 7 h 43"/>
                <a:gd name="T28" fmla="*/ 104 w 116"/>
                <a:gd name="T29" fmla="*/ 9 h 43"/>
                <a:gd name="T30" fmla="*/ 88 w 116"/>
                <a:gd name="T31" fmla="*/ 11 h 43"/>
                <a:gd name="T32" fmla="*/ 70 w 116"/>
                <a:gd name="T33" fmla="*/ 13 h 43"/>
                <a:gd name="T34" fmla="*/ 52 w 116"/>
                <a:gd name="T35" fmla="*/ 13 h 43"/>
                <a:gd name="T36" fmla="*/ 36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52">
              <a:extLst>
                <a:ext uri="{FF2B5EF4-FFF2-40B4-BE49-F238E27FC236}">
                  <a16:creationId xmlns:a16="http://schemas.microsoft.com/office/drawing/2014/main" id="{7FD8E346-DD6B-2D4F-BEC9-7A809D0F41A8}"/>
                </a:ext>
              </a:extLst>
            </p:cNvPr>
            <p:cNvSpPr>
              <a:spLocks/>
            </p:cNvSpPr>
            <p:nvPr/>
          </p:nvSpPr>
          <p:spPr bwMode="auto">
            <a:xfrm>
              <a:off x="2819" y="3319"/>
              <a:ext cx="49" cy="18"/>
            </a:xfrm>
            <a:custGeom>
              <a:avLst/>
              <a:gdLst>
                <a:gd name="T0" fmla="*/ 3 w 116"/>
                <a:gd name="T1" fmla="*/ 43 h 43"/>
                <a:gd name="T2" fmla="*/ 0 w 116"/>
                <a:gd name="T3" fmla="*/ 38 h 43"/>
                <a:gd name="T4" fmla="*/ 6 w 116"/>
                <a:gd name="T5" fmla="*/ 24 h 43"/>
                <a:gd name="T6" fmla="*/ 13 w 116"/>
                <a:gd name="T7" fmla="*/ 9 h 43"/>
                <a:gd name="T8" fmla="*/ 17 w 116"/>
                <a:gd name="T9" fmla="*/ 3 h 43"/>
                <a:gd name="T10" fmla="*/ 21 w 116"/>
                <a:gd name="T11" fmla="*/ 3 h 43"/>
                <a:gd name="T12" fmla="*/ 31 w 116"/>
                <a:gd name="T13" fmla="*/ 2 h 43"/>
                <a:gd name="T14" fmla="*/ 47 w 116"/>
                <a:gd name="T15" fmla="*/ 2 h 43"/>
                <a:gd name="T16" fmla="*/ 65 w 116"/>
                <a:gd name="T17" fmla="*/ 0 h 43"/>
                <a:gd name="T18" fmla="*/ 82 w 116"/>
                <a:gd name="T19" fmla="*/ 0 h 43"/>
                <a:gd name="T20" fmla="*/ 99 w 116"/>
                <a:gd name="T21" fmla="*/ 2 h 43"/>
                <a:gd name="T22" fmla="*/ 110 w 116"/>
                <a:gd name="T23" fmla="*/ 3 h 43"/>
                <a:gd name="T24" fmla="*/ 116 w 116"/>
                <a:gd name="T25" fmla="*/ 5 h 43"/>
                <a:gd name="T26" fmla="*/ 113 w 116"/>
                <a:gd name="T27" fmla="*/ 7 h 43"/>
                <a:gd name="T28" fmla="*/ 103 w 116"/>
                <a:gd name="T29" fmla="*/ 9 h 43"/>
                <a:gd name="T30" fmla="*/ 88 w 116"/>
                <a:gd name="T31" fmla="*/ 11 h 43"/>
                <a:gd name="T32" fmla="*/ 71 w 116"/>
                <a:gd name="T33" fmla="*/ 13 h 43"/>
                <a:gd name="T34" fmla="*/ 52 w 116"/>
                <a:gd name="T35" fmla="*/ 13 h 43"/>
                <a:gd name="T36" fmla="*/ 37 w 116"/>
                <a:gd name="T37" fmla="*/ 14 h 43"/>
                <a:gd name="T38" fmla="*/ 25 w 116"/>
                <a:gd name="T39" fmla="*/ 14 h 43"/>
                <a:gd name="T40" fmla="*/ 21 w 116"/>
                <a:gd name="T41" fmla="*/ 14 h 43"/>
                <a:gd name="T42" fmla="*/ 20 w 116"/>
                <a:gd name="T43" fmla="*/ 18 h 43"/>
                <a:gd name="T44" fmla="*/ 17 w 116"/>
                <a:gd name="T45" fmla="*/ 28 h 43"/>
                <a:gd name="T46" fmla="*/ 12 w 116"/>
                <a:gd name="T47" fmla="*/ 38 h 43"/>
                <a:gd name="T48" fmla="*/ 3 w 116"/>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53">
              <a:extLst>
                <a:ext uri="{FF2B5EF4-FFF2-40B4-BE49-F238E27FC236}">
                  <a16:creationId xmlns:a16="http://schemas.microsoft.com/office/drawing/2014/main" id="{7DC4CEA7-CDB4-CD40-AFCC-CB5E0A947275}"/>
                </a:ext>
              </a:extLst>
            </p:cNvPr>
            <p:cNvSpPr>
              <a:spLocks/>
            </p:cNvSpPr>
            <p:nvPr/>
          </p:nvSpPr>
          <p:spPr bwMode="auto">
            <a:xfrm>
              <a:off x="3043" y="3299"/>
              <a:ext cx="53"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1 h 41"/>
                <a:gd name="T22" fmla="*/ 71 w 128"/>
                <a:gd name="T23" fmla="*/ 1 h 41"/>
                <a:gd name="T24" fmla="*/ 52 w 128"/>
                <a:gd name="T25" fmla="*/ 0 h 41"/>
                <a:gd name="T26" fmla="*/ 33 w 128"/>
                <a:gd name="T27" fmla="*/ 0 h 41"/>
                <a:gd name="T28" fmla="*/ 18 w 128"/>
                <a:gd name="T29" fmla="*/ 1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1 w 128"/>
                <a:gd name="T49" fmla="*/ 12 h 41"/>
                <a:gd name="T50" fmla="*/ 103 w 128"/>
                <a:gd name="T51" fmla="*/ 17 h 41"/>
                <a:gd name="T52" fmla="*/ 109 w 128"/>
                <a:gd name="T53" fmla="*/ 26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54">
              <a:extLst>
                <a:ext uri="{FF2B5EF4-FFF2-40B4-BE49-F238E27FC236}">
                  <a16:creationId xmlns:a16="http://schemas.microsoft.com/office/drawing/2014/main" id="{ACE1BE60-A1C3-2949-A63A-39321536BA66}"/>
                </a:ext>
              </a:extLst>
            </p:cNvPr>
            <p:cNvSpPr>
              <a:spLocks/>
            </p:cNvSpPr>
            <p:nvPr/>
          </p:nvSpPr>
          <p:spPr bwMode="auto">
            <a:xfrm>
              <a:off x="3065" y="3323"/>
              <a:ext cx="55"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6 h 41"/>
                <a:gd name="T12" fmla="*/ 107 w 128"/>
                <a:gd name="T13" fmla="*/ 9 h 41"/>
                <a:gd name="T14" fmla="*/ 103 w 128"/>
                <a:gd name="T15" fmla="*/ 5 h 41"/>
                <a:gd name="T16" fmla="*/ 101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4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2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55">
              <a:extLst>
                <a:ext uri="{FF2B5EF4-FFF2-40B4-BE49-F238E27FC236}">
                  <a16:creationId xmlns:a16="http://schemas.microsoft.com/office/drawing/2014/main" id="{FDAFA22B-FF67-8745-A0E4-48C6742A8034}"/>
                </a:ext>
              </a:extLst>
            </p:cNvPr>
            <p:cNvSpPr>
              <a:spLocks/>
            </p:cNvSpPr>
            <p:nvPr/>
          </p:nvSpPr>
          <p:spPr bwMode="auto">
            <a:xfrm>
              <a:off x="3093" y="3343"/>
              <a:ext cx="54" cy="17"/>
            </a:xfrm>
            <a:custGeom>
              <a:avLst/>
              <a:gdLst>
                <a:gd name="T0" fmla="*/ 125 w 128"/>
                <a:gd name="T1" fmla="*/ 41 h 41"/>
                <a:gd name="T2" fmla="*/ 128 w 128"/>
                <a:gd name="T3" fmla="*/ 40 h 41"/>
                <a:gd name="T4" fmla="*/ 127 w 128"/>
                <a:gd name="T5" fmla="*/ 36 h 41"/>
                <a:gd name="T6" fmla="*/ 123 w 128"/>
                <a:gd name="T7" fmla="*/ 30 h 41"/>
                <a:gd name="T8" fmla="*/ 118 w 128"/>
                <a:gd name="T9" fmla="*/ 22 h 41"/>
                <a:gd name="T10" fmla="*/ 113 w 128"/>
                <a:gd name="T11" fmla="*/ 16 h 41"/>
                <a:gd name="T12" fmla="*/ 107 w 128"/>
                <a:gd name="T13" fmla="*/ 9 h 41"/>
                <a:gd name="T14" fmla="*/ 104 w 128"/>
                <a:gd name="T15" fmla="*/ 5 h 41"/>
                <a:gd name="T16" fmla="*/ 102 w 128"/>
                <a:gd name="T17" fmla="*/ 3 h 41"/>
                <a:gd name="T18" fmla="*/ 97 w 128"/>
                <a:gd name="T19" fmla="*/ 3 h 41"/>
                <a:gd name="T20" fmla="*/ 86 w 128"/>
                <a:gd name="T21" fmla="*/ 2 h 41"/>
                <a:gd name="T22" fmla="*/ 71 w 128"/>
                <a:gd name="T23" fmla="*/ 2 h 41"/>
                <a:gd name="T24" fmla="*/ 52 w 128"/>
                <a:gd name="T25" fmla="*/ 0 h 41"/>
                <a:gd name="T26" fmla="*/ 33 w 128"/>
                <a:gd name="T27" fmla="*/ 0 h 41"/>
                <a:gd name="T28" fmla="*/ 17 w 128"/>
                <a:gd name="T29" fmla="*/ 2 h 41"/>
                <a:gd name="T30" fmla="*/ 5 w 128"/>
                <a:gd name="T31" fmla="*/ 3 h 41"/>
                <a:gd name="T32" fmla="*/ 0 w 128"/>
                <a:gd name="T33" fmla="*/ 5 h 41"/>
                <a:gd name="T34" fmla="*/ 3 w 128"/>
                <a:gd name="T35" fmla="*/ 7 h 41"/>
                <a:gd name="T36" fmla="*/ 15 w 128"/>
                <a:gd name="T37" fmla="*/ 9 h 41"/>
                <a:gd name="T38" fmla="*/ 30 w 128"/>
                <a:gd name="T39" fmla="*/ 10 h 41"/>
                <a:gd name="T40" fmla="*/ 49 w 128"/>
                <a:gd name="T41" fmla="*/ 11 h 41"/>
                <a:gd name="T42" fmla="*/ 67 w 128"/>
                <a:gd name="T43" fmla="*/ 13 h 41"/>
                <a:gd name="T44" fmla="*/ 84 w 128"/>
                <a:gd name="T45" fmla="*/ 13 h 41"/>
                <a:gd name="T46" fmla="*/ 95 w 128"/>
                <a:gd name="T47" fmla="*/ 13 h 41"/>
                <a:gd name="T48" fmla="*/ 99 w 128"/>
                <a:gd name="T49" fmla="*/ 13 h 41"/>
                <a:gd name="T50" fmla="*/ 102 w 128"/>
                <a:gd name="T51" fmla="*/ 17 h 41"/>
                <a:gd name="T52" fmla="*/ 108 w 128"/>
                <a:gd name="T53" fmla="*/ 26 h 41"/>
                <a:gd name="T54" fmla="*/ 116 w 128"/>
                <a:gd name="T55" fmla="*/ 36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56">
              <a:extLst>
                <a:ext uri="{FF2B5EF4-FFF2-40B4-BE49-F238E27FC236}">
                  <a16:creationId xmlns:a16="http://schemas.microsoft.com/office/drawing/2014/main" id="{BFEB0AA6-5595-6949-A717-B6BE70A6D992}"/>
                </a:ext>
              </a:extLst>
            </p:cNvPr>
            <p:cNvSpPr>
              <a:spLocks/>
            </p:cNvSpPr>
            <p:nvPr/>
          </p:nvSpPr>
          <p:spPr bwMode="auto">
            <a:xfrm>
              <a:off x="3007" y="3325"/>
              <a:ext cx="53" cy="18"/>
            </a:xfrm>
            <a:custGeom>
              <a:avLst/>
              <a:gdLst>
                <a:gd name="T0" fmla="*/ 125 w 128"/>
                <a:gd name="T1" fmla="*/ 40 h 40"/>
                <a:gd name="T2" fmla="*/ 128 w 128"/>
                <a:gd name="T3" fmla="*/ 39 h 40"/>
                <a:gd name="T4" fmla="*/ 127 w 128"/>
                <a:gd name="T5" fmla="*/ 35 h 40"/>
                <a:gd name="T6" fmla="*/ 123 w 128"/>
                <a:gd name="T7" fmla="*/ 30 h 40"/>
                <a:gd name="T8" fmla="*/ 118 w 128"/>
                <a:gd name="T9" fmla="*/ 22 h 40"/>
                <a:gd name="T10" fmla="*/ 112 w 128"/>
                <a:gd name="T11" fmla="*/ 15 h 40"/>
                <a:gd name="T12" fmla="*/ 107 w 128"/>
                <a:gd name="T13" fmla="*/ 9 h 40"/>
                <a:gd name="T14" fmla="*/ 103 w 128"/>
                <a:gd name="T15" fmla="*/ 4 h 40"/>
                <a:gd name="T16" fmla="*/ 102 w 128"/>
                <a:gd name="T17" fmla="*/ 2 h 40"/>
                <a:gd name="T18" fmla="*/ 98 w 128"/>
                <a:gd name="T19" fmla="*/ 2 h 40"/>
                <a:gd name="T20" fmla="*/ 86 w 128"/>
                <a:gd name="T21" fmla="*/ 1 h 40"/>
                <a:gd name="T22" fmla="*/ 71 w 128"/>
                <a:gd name="T23" fmla="*/ 1 h 40"/>
                <a:gd name="T24" fmla="*/ 52 w 128"/>
                <a:gd name="T25" fmla="*/ 0 h 40"/>
                <a:gd name="T26" fmla="*/ 33 w 128"/>
                <a:gd name="T27" fmla="*/ 0 h 40"/>
                <a:gd name="T28" fmla="*/ 17 w 128"/>
                <a:gd name="T29" fmla="*/ 1 h 40"/>
                <a:gd name="T30" fmla="*/ 5 w 128"/>
                <a:gd name="T31" fmla="*/ 2 h 40"/>
                <a:gd name="T32" fmla="*/ 0 w 128"/>
                <a:gd name="T33" fmla="*/ 4 h 40"/>
                <a:gd name="T34" fmla="*/ 3 w 128"/>
                <a:gd name="T35" fmla="*/ 7 h 40"/>
                <a:gd name="T36" fmla="*/ 15 w 128"/>
                <a:gd name="T37" fmla="*/ 9 h 40"/>
                <a:gd name="T38" fmla="*/ 30 w 128"/>
                <a:gd name="T39" fmla="*/ 10 h 40"/>
                <a:gd name="T40" fmla="*/ 49 w 128"/>
                <a:gd name="T41" fmla="*/ 11 h 40"/>
                <a:gd name="T42" fmla="*/ 68 w 128"/>
                <a:gd name="T43" fmla="*/ 12 h 40"/>
                <a:gd name="T44" fmla="*/ 84 w 128"/>
                <a:gd name="T45" fmla="*/ 12 h 40"/>
                <a:gd name="T46" fmla="*/ 95 w 128"/>
                <a:gd name="T47" fmla="*/ 12 h 40"/>
                <a:gd name="T48" fmla="*/ 100 w 128"/>
                <a:gd name="T49" fmla="*/ 12 h 40"/>
                <a:gd name="T50" fmla="*/ 102 w 128"/>
                <a:gd name="T51" fmla="*/ 16 h 40"/>
                <a:gd name="T52" fmla="*/ 108 w 128"/>
                <a:gd name="T53" fmla="*/ 25 h 40"/>
                <a:gd name="T54" fmla="*/ 116 w 128"/>
                <a:gd name="T55" fmla="*/ 35 h 40"/>
                <a:gd name="T56" fmla="*/ 125 w 128"/>
                <a:gd name="T5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57">
              <a:extLst>
                <a:ext uri="{FF2B5EF4-FFF2-40B4-BE49-F238E27FC236}">
                  <a16:creationId xmlns:a16="http://schemas.microsoft.com/office/drawing/2014/main" id="{2C02BB42-5C11-4446-84CF-359B23AFD74E}"/>
                </a:ext>
              </a:extLst>
            </p:cNvPr>
            <p:cNvSpPr>
              <a:spLocks/>
            </p:cNvSpPr>
            <p:nvPr/>
          </p:nvSpPr>
          <p:spPr bwMode="auto">
            <a:xfrm>
              <a:off x="3030" y="3346"/>
              <a:ext cx="54" cy="17"/>
            </a:xfrm>
            <a:custGeom>
              <a:avLst/>
              <a:gdLst>
                <a:gd name="T0" fmla="*/ 125 w 128"/>
                <a:gd name="T1" fmla="*/ 41 h 41"/>
                <a:gd name="T2" fmla="*/ 128 w 128"/>
                <a:gd name="T3" fmla="*/ 40 h 41"/>
                <a:gd name="T4" fmla="*/ 127 w 128"/>
                <a:gd name="T5" fmla="*/ 35 h 41"/>
                <a:gd name="T6" fmla="*/ 123 w 128"/>
                <a:gd name="T7" fmla="*/ 30 h 41"/>
                <a:gd name="T8" fmla="*/ 118 w 128"/>
                <a:gd name="T9" fmla="*/ 22 h 41"/>
                <a:gd name="T10" fmla="*/ 113 w 128"/>
                <a:gd name="T11" fmla="*/ 15 h 41"/>
                <a:gd name="T12" fmla="*/ 107 w 128"/>
                <a:gd name="T13" fmla="*/ 9 h 41"/>
                <a:gd name="T14" fmla="*/ 104 w 128"/>
                <a:gd name="T15" fmla="*/ 5 h 41"/>
                <a:gd name="T16" fmla="*/ 102 w 128"/>
                <a:gd name="T17" fmla="*/ 2 h 41"/>
                <a:gd name="T18" fmla="*/ 97 w 128"/>
                <a:gd name="T19" fmla="*/ 2 h 41"/>
                <a:gd name="T20" fmla="*/ 86 w 128"/>
                <a:gd name="T21" fmla="*/ 1 h 41"/>
                <a:gd name="T22" fmla="*/ 70 w 128"/>
                <a:gd name="T23" fmla="*/ 1 h 41"/>
                <a:gd name="T24" fmla="*/ 52 w 128"/>
                <a:gd name="T25" fmla="*/ 0 h 41"/>
                <a:gd name="T26" fmla="*/ 33 w 128"/>
                <a:gd name="T27" fmla="*/ 0 h 41"/>
                <a:gd name="T28" fmla="*/ 18 w 128"/>
                <a:gd name="T29" fmla="*/ 1 h 41"/>
                <a:gd name="T30" fmla="*/ 5 w 128"/>
                <a:gd name="T31" fmla="*/ 2 h 41"/>
                <a:gd name="T32" fmla="*/ 0 w 128"/>
                <a:gd name="T33" fmla="*/ 5 h 41"/>
                <a:gd name="T34" fmla="*/ 3 w 128"/>
                <a:gd name="T35" fmla="*/ 7 h 41"/>
                <a:gd name="T36" fmla="*/ 15 w 128"/>
                <a:gd name="T37" fmla="*/ 9 h 41"/>
                <a:gd name="T38" fmla="*/ 30 w 128"/>
                <a:gd name="T39" fmla="*/ 10 h 41"/>
                <a:gd name="T40" fmla="*/ 49 w 128"/>
                <a:gd name="T41" fmla="*/ 11 h 41"/>
                <a:gd name="T42" fmla="*/ 68 w 128"/>
                <a:gd name="T43" fmla="*/ 12 h 41"/>
                <a:gd name="T44" fmla="*/ 84 w 128"/>
                <a:gd name="T45" fmla="*/ 12 h 41"/>
                <a:gd name="T46" fmla="*/ 96 w 128"/>
                <a:gd name="T47" fmla="*/ 12 h 41"/>
                <a:gd name="T48" fmla="*/ 100 w 128"/>
                <a:gd name="T49" fmla="*/ 12 h 41"/>
                <a:gd name="T50" fmla="*/ 103 w 128"/>
                <a:gd name="T51" fmla="*/ 17 h 41"/>
                <a:gd name="T52" fmla="*/ 109 w 128"/>
                <a:gd name="T53" fmla="*/ 25 h 41"/>
                <a:gd name="T54" fmla="*/ 116 w 128"/>
                <a:gd name="T55" fmla="*/ 35 h 41"/>
                <a:gd name="T56" fmla="*/ 125 w 128"/>
                <a:gd name="T5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6" name="Picture 67" descr="bs01043_">
              <a:extLst>
                <a:ext uri="{FF2B5EF4-FFF2-40B4-BE49-F238E27FC236}">
                  <a16:creationId xmlns:a16="http://schemas.microsoft.com/office/drawing/2014/main" id="{23283F5F-3130-4A41-B013-EA1CB64F83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6" y="2551"/>
              <a:ext cx="575" cy="7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209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1506" name="Rectangle 3"/>
          <p:cNvSpPr>
            <a:spLocks noGrp="1" noChangeArrowheads="1"/>
          </p:cNvSpPr>
          <p:nvPr>
            <p:ph idx="1"/>
          </p:nvPr>
        </p:nvSpPr>
        <p:spPr/>
        <p:txBody>
          <a:bodyPr/>
          <a:lstStyle/>
          <a:p>
            <a:pPr eaLnBrk="1" hangingPunct="1"/>
            <a:r>
              <a:rPr lang="en-US" sz="2800" b="1" dirty="0" err="1">
                <a:latin typeface="Arial" charset="0"/>
                <a:cs typeface="Arial" charset="0"/>
              </a:rPr>
              <a:t>Điều</a:t>
            </a:r>
            <a:r>
              <a:rPr lang="en-US" sz="2800" b="1" dirty="0">
                <a:latin typeface="Arial" charset="0"/>
                <a:cs typeface="Arial" charset="0"/>
              </a:rPr>
              <a:t> </a:t>
            </a:r>
            <a:r>
              <a:rPr lang="en-US" sz="2800" b="1" dirty="0" err="1">
                <a:latin typeface="Arial" charset="0"/>
                <a:cs typeface="Arial" charset="0"/>
              </a:rPr>
              <a:t>khiển</a:t>
            </a:r>
            <a:r>
              <a:rPr lang="en-US" sz="2800" b="1" dirty="0">
                <a:latin typeface="Arial" charset="0"/>
                <a:cs typeface="Arial" charset="0"/>
              </a:rPr>
              <a:t> (control)</a:t>
            </a:r>
          </a:p>
          <a:p>
            <a:pPr lvl="1" eaLnBrk="1" hangingPunct="1"/>
            <a:r>
              <a:rPr lang="en-US" sz="2400" dirty="0" err="1">
                <a:latin typeface="Arial" charset="0"/>
                <a:cs typeface="Arial" charset="0"/>
              </a:rPr>
              <a:t>Kiểu</a:t>
            </a:r>
            <a:r>
              <a:rPr lang="en-US" sz="2400" dirty="0">
                <a:latin typeface="Arial" charset="0"/>
                <a:cs typeface="Arial" charset="0"/>
              </a:rPr>
              <a:t> (style), </a:t>
            </a:r>
            <a:r>
              <a:rPr lang="en-US" sz="2400" dirty="0" err="1">
                <a:latin typeface="Arial" charset="0"/>
                <a:cs typeface="Arial" charset="0"/>
              </a:rPr>
              <a:t>kích</a:t>
            </a:r>
            <a:r>
              <a:rPr lang="en-US" sz="2400" dirty="0">
                <a:latin typeface="Arial" charset="0"/>
                <a:cs typeface="Arial" charset="0"/>
              </a:rPr>
              <a:t> </a:t>
            </a:r>
            <a:r>
              <a:rPr lang="en-US" sz="2400" dirty="0" err="1">
                <a:latin typeface="Arial" charset="0"/>
                <a:cs typeface="Arial" charset="0"/>
              </a:rPr>
              <a:t>thước</a:t>
            </a:r>
            <a:r>
              <a:rPr lang="en-US" sz="2400" dirty="0">
                <a:latin typeface="Arial" charset="0"/>
                <a:cs typeface="Arial" charset="0"/>
              </a:rPr>
              <a:t>, </a:t>
            </a:r>
            <a:r>
              <a:rPr lang="en-US" sz="2400" dirty="0" err="1">
                <a:latin typeface="Arial" charset="0"/>
                <a:cs typeface="Arial" charset="0"/>
              </a:rPr>
              <a:t>màu</a:t>
            </a:r>
            <a:r>
              <a:rPr lang="en-US" sz="2400" dirty="0">
                <a:latin typeface="Arial" charset="0"/>
                <a:cs typeface="Arial" charset="0"/>
              </a:rPr>
              <a:t> sắc, </a:t>
            </a:r>
            <a:r>
              <a:rPr lang="en-US" sz="2400" dirty="0" err="1">
                <a:latin typeface="Arial" charset="0"/>
                <a:cs typeface="Arial" charset="0"/>
              </a:rPr>
              <a:t>và</a:t>
            </a:r>
            <a:r>
              <a:rPr lang="en-US" sz="2400" dirty="0">
                <a:latin typeface="Arial" charset="0"/>
                <a:cs typeface="Arial" charset="0"/>
              </a:rPr>
              <a:t> các ký tự được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endParaRPr lang="en-US" sz="2400" dirty="0">
              <a:latin typeface="Arial" charset="0"/>
              <a:cs typeface="Arial" charset="0"/>
            </a:endParaRPr>
          </a:p>
          <a:p>
            <a:pPr lvl="1" eaLnBrk="1" hangingPunct="1"/>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kiểm</a:t>
            </a:r>
            <a:r>
              <a:rPr lang="en-US" sz="2400" dirty="0">
                <a:latin typeface="Arial" charset="0"/>
                <a:cs typeface="Arial" charset="0"/>
              </a:rPr>
              <a:t> tra đầu </a:t>
            </a:r>
            <a:r>
              <a:rPr lang="en-US" sz="2400" dirty="0" err="1">
                <a:latin typeface="Arial" charset="0"/>
                <a:cs typeface="Arial" charset="0"/>
              </a:rPr>
              <a:t>vào</a:t>
            </a:r>
            <a:endParaRPr lang="en-US" sz="2400" dirty="0">
              <a:latin typeface="Arial" charset="0"/>
              <a:cs typeface="Arial" charset="0"/>
            </a:endParaRPr>
          </a:p>
          <a:p>
            <a:pPr lvl="1" eaLnBrk="1" hangingPunct="1"/>
            <a:r>
              <a:rPr lang="en-US" sz="2400" dirty="0" err="1">
                <a:latin typeface="Arial" charset="0"/>
                <a:cs typeface="Arial" charset="0"/>
              </a:rPr>
              <a:t>Trình</a:t>
            </a:r>
            <a:r>
              <a:rPr lang="en-US" sz="2400" dirty="0">
                <a:latin typeface="Arial" charset="0"/>
                <a:cs typeface="Arial" charset="0"/>
              </a:rPr>
              <a:t> tự di </a:t>
            </a:r>
            <a:r>
              <a:rPr lang="en-US" sz="2400" dirty="0" err="1">
                <a:latin typeface="Arial" charset="0"/>
                <a:cs typeface="Arial" charset="0"/>
              </a:rPr>
              <a:t>chuyển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điểm (</a:t>
            </a:r>
            <a:r>
              <a:rPr lang="en-US" sz="2400" dirty="0" err="1">
                <a:latin typeface="Arial" charset="0"/>
                <a:cs typeface="Arial" charset="0"/>
              </a:rPr>
              <a:t>squence</a:t>
            </a:r>
            <a:r>
              <a:rPr lang="en-US" sz="2400" dirty="0">
                <a:latin typeface="Arial" charset="0"/>
                <a:cs typeface="Arial" charset="0"/>
              </a:rPr>
              <a:t> of moving the focus) (</a:t>
            </a:r>
            <a:r>
              <a:rPr lang="en-US" sz="2400" dirty="0" err="1">
                <a:latin typeface="Arial" charset="0"/>
                <a:cs typeface="Arial" charset="0"/>
              </a:rPr>
              <a:t>v.d.,định</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tự các tab)</a:t>
            </a:r>
          </a:p>
          <a:p>
            <a:pPr eaLnBrk="1" hangingPunct="1"/>
            <a:r>
              <a:rPr lang="en-US" sz="2800" b="1" dirty="0">
                <a:latin typeface="Arial" charset="0"/>
                <a:cs typeface="Arial" charset="0"/>
              </a:rPr>
              <a:t>Menu</a:t>
            </a:r>
          </a:p>
          <a:p>
            <a:pPr lvl="1" eaLnBrk="1" hangingPunct="1"/>
            <a:r>
              <a:rPr lang="en-US" sz="2400" dirty="0">
                <a:latin typeface="Arial" charset="0"/>
                <a:cs typeface="Arial" charset="0"/>
              </a:rPr>
              <a:t>Thiết </a:t>
            </a:r>
            <a:r>
              <a:rPr lang="en-US" sz="2400" dirty="0" err="1">
                <a:latin typeface="Arial" charset="0"/>
                <a:cs typeface="Arial" charset="0"/>
              </a:rPr>
              <a:t>kế</a:t>
            </a:r>
            <a:r>
              <a:rPr lang="en-US" sz="2400" dirty="0">
                <a:latin typeface="Arial" charset="0"/>
                <a:cs typeface="Arial" charset="0"/>
              </a:rPr>
              <a:t> các menu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cân</a:t>
            </a:r>
            <a:r>
              <a:rPr lang="en-US" sz="2400" dirty="0">
                <a:latin typeface="Arial" charset="0"/>
                <a:cs typeface="Arial" charset="0"/>
              </a:rPr>
              <a:t> </a:t>
            </a:r>
            <a:r>
              <a:rPr lang="en-US" sz="2400" dirty="0" err="1">
                <a:latin typeface="Arial" charset="0"/>
                <a:cs typeface="Arial" charset="0"/>
              </a:rPr>
              <a:t>nhắc</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chuẩn</a:t>
            </a:r>
            <a:r>
              <a:rPr lang="en-US" sz="2400" dirty="0">
                <a:latin typeface="Arial" charset="0"/>
                <a:cs typeface="Arial" charset="0"/>
              </a:rPr>
              <a:t> </a:t>
            </a:r>
            <a:r>
              <a:rPr lang="en-US" sz="2400" dirty="0" err="1">
                <a:latin typeface="Arial" charset="0"/>
                <a:cs typeface="Arial" charset="0"/>
              </a:rPr>
              <a:t>chung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a:p>
            <a:pPr eaLnBrk="1" hangingPunct="1"/>
            <a:r>
              <a:rPr lang="en-US" sz="2800" b="1" dirty="0" err="1">
                <a:latin typeface="Arial" charset="0"/>
                <a:cs typeface="Arial" charset="0"/>
              </a:rPr>
              <a:t>Dữ</a:t>
            </a:r>
            <a:r>
              <a:rPr lang="en-US" sz="2800" b="1" dirty="0">
                <a:latin typeface="Arial" charset="0"/>
                <a:cs typeface="Arial" charset="0"/>
              </a:rPr>
              <a:t> liệu đầu </a:t>
            </a:r>
            <a:r>
              <a:rPr lang="en-US" sz="2800" b="1" dirty="0" err="1">
                <a:latin typeface="Arial" charset="0"/>
                <a:cs typeface="Arial" charset="0"/>
              </a:rPr>
              <a:t>vào</a:t>
            </a:r>
            <a:r>
              <a:rPr lang="en-US" sz="2800" b="1" dirty="0">
                <a:latin typeface="Arial" charset="0"/>
                <a:cs typeface="Arial" charset="0"/>
              </a:rPr>
              <a:t> </a:t>
            </a:r>
            <a:r>
              <a:rPr lang="en-US" sz="2800" b="1" dirty="0" err="1">
                <a:latin typeface="Arial" charset="0"/>
                <a:cs typeface="Arial" charset="0"/>
              </a:rPr>
              <a:t>nhập</a:t>
            </a:r>
            <a:r>
              <a:rPr lang="en-US" sz="2800" b="1" dirty="0">
                <a:latin typeface="Arial" charset="0"/>
                <a:cs typeface="Arial" charset="0"/>
              </a:rPr>
              <a:t> </a:t>
            </a:r>
            <a:r>
              <a:rPr lang="en-US" sz="2800" b="1" dirty="0" err="1">
                <a:latin typeface="Arial" charset="0"/>
                <a:cs typeface="Arial" charset="0"/>
              </a:rPr>
              <a:t>từ</a:t>
            </a:r>
            <a:r>
              <a:rPr lang="en-US" sz="2800" b="1" dirty="0">
                <a:latin typeface="Arial" charset="0"/>
                <a:cs typeface="Arial" charset="0"/>
              </a:rPr>
              <a:t> </a:t>
            </a:r>
            <a:r>
              <a:rPr lang="en-US" sz="2800" b="1" dirty="0" err="1">
                <a:latin typeface="Arial" charset="0"/>
                <a:cs typeface="Arial" charset="0"/>
              </a:rPr>
              <a:t>bàn</a:t>
            </a:r>
            <a:r>
              <a:rPr lang="en-US" sz="2800" b="1" dirty="0">
                <a:latin typeface="Arial" charset="0"/>
                <a:cs typeface="Arial" charset="0"/>
              </a:rPr>
              <a:t> </a:t>
            </a:r>
            <a:r>
              <a:rPr lang="en-US" sz="2800" b="1" dirty="0" err="1">
                <a:latin typeface="Arial" charset="0"/>
                <a:cs typeface="Arial" charset="0"/>
              </a:rPr>
              <a:t>phím</a:t>
            </a:r>
            <a:endParaRPr lang="en-US" sz="2800" b="1" dirty="0">
              <a:latin typeface="Arial" charset="0"/>
              <a:cs typeface="Arial" charset="0"/>
            </a:endParaRPr>
          </a:p>
          <a:p>
            <a:pPr lvl="1" eaLnBrk="1" hangingPunct="1"/>
            <a:r>
              <a:rPr lang="en-US" sz="2400" dirty="0" err="1">
                <a:latin typeface="Arial" charset="0"/>
                <a:cs typeface="Arial" charset="0"/>
              </a:rPr>
              <a:t>Duy</a:t>
            </a:r>
            <a:r>
              <a:rPr lang="en-US" sz="2400" dirty="0">
                <a:latin typeface="Arial" charset="0"/>
                <a:cs typeface="Arial" charset="0"/>
              </a:rPr>
              <a:t> </a:t>
            </a:r>
            <a:r>
              <a:rPr lang="en-US" sz="2400" dirty="0" err="1">
                <a:latin typeface="Arial" charset="0"/>
                <a:cs typeface="Arial" charset="0"/>
              </a:rPr>
              <a:t>trì</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nhất </a:t>
            </a:r>
            <a:r>
              <a:rPr lang="en-US" sz="2400" dirty="0" err="1">
                <a:latin typeface="Arial" charset="0"/>
                <a:cs typeface="Arial" charset="0"/>
              </a:rPr>
              <a:t>quán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các phim </a:t>
            </a:r>
            <a:r>
              <a:rPr lang="en-US" sz="2400" dirty="0" err="1">
                <a:latin typeface="Arial" charset="0"/>
                <a:cs typeface="Arial" charset="0"/>
              </a:rPr>
              <a:t>tắt</a:t>
            </a:r>
            <a:r>
              <a:rPr lang="en-US" sz="2400" dirty="0">
                <a:latin typeface="Arial" charset="0"/>
                <a:cs typeface="Arial" charset="0"/>
              </a:rPr>
              <a:t> </a:t>
            </a:r>
            <a:r>
              <a:rPr lang="en-US" sz="2400" dirty="0" err="1">
                <a:latin typeface="Arial" charset="0"/>
                <a:cs typeface="Arial" charset="0"/>
              </a:rPr>
              <a:t>giữa</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p:txBody>
      </p:sp>
      <p:sp>
        <p:nvSpPr>
          <p:cNvPr id="21507"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A35786BB-0F37-3842-AF33-AAA49BFCB208}" type="slidenum">
              <a:rPr lang="en-US" altLang="ja-JP" sz="1400">
                <a:solidFill>
                  <a:srgbClr val="FFFFFF"/>
                </a:solidFill>
              </a:rPr>
              <a:pPr eaLnBrk="1" hangingPunct="1"/>
              <a:t>6</a:t>
            </a:fld>
            <a:endParaRPr lang="en-US" altLang="ja-JP" sz="1400">
              <a:solidFill>
                <a:srgbClr val="FFFFFF"/>
              </a:solidFill>
            </a:endParaRP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F728971A-DBF7-1248-86F1-730B7093DD7C}"/>
              </a:ext>
            </a:extLst>
          </p:cNvPr>
          <p:cNvSpPr>
            <a:spLocks noGrp="1" noChangeArrowheads="1"/>
          </p:cNvSpPr>
          <p:nvPr>
            <p:ph type="title"/>
          </p:nvPr>
        </p:nvSpPr>
        <p:spPr/>
        <p:txBody>
          <a:bodyPr/>
          <a:lstStyle/>
          <a:p>
            <a:r>
              <a:rPr lang="en-US" altLang="en-US" dirty="0"/>
              <a:t>Checkpoints: Design Subsystems</a:t>
            </a:r>
          </a:p>
        </p:txBody>
      </p:sp>
      <p:sp>
        <p:nvSpPr>
          <p:cNvPr id="394243" name="Rectangle 3">
            <a:extLst>
              <a:ext uri="{FF2B5EF4-FFF2-40B4-BE49-F238E27FC236}">
                <a16:creationId xmlns:a16="http://schemas.microsoft.com/office/drawing/2014/main" id="{F6589D76-1A75-0145-856A-D7A367413BD0}"/>
              </a:ext>
            </a:extLst>
          </p:cNvPr>
          <p:cNvSpPr>
            <a:spLocks noGrp="1" noChangeArrowheads="1"/>
          </p:cNvSpPr>
          <p:nvPr>
            <p:ph idx="1"/>
          </p:nvPr>
        </p:nvSpPr>
        <p:spPr>
          <a:xfrm>
            <a:off x="48419" y="1524000"/>
            <a:ext cx="7562850" cy="5181600"/>
          </a:xfrm>
        </p:spPr>
        <p:txBody>
          <a:bodyPr/>
          <a:lstStyle/>
          <a:p>
            <a:r>
              <a:rPr lang="en-US" altLang="en-US" sz="2400" dirty="0"/>
              <a:t>Một liên kết hiện </a:t>
            </a:r>
            <a:r>
              <a:rPr lang="en-US" altLang="en-US" sz="2400" dirty="0" err="1"/>
              <a:t>thực</a:t>
            </a:r>
            <a:r>
              <a:rPr lang="en-US" altLang="en-US" sz="2400" dirty="0"/>
              <a:t> liệu </a:t>
            </a:r>
            <a:r>
              <a:rPr lang="en-US" altLang="en-US" sz="2400" dirty="0" err="1"/>
              <a:t>có</a:t>
            </a:r>
            <a:r>
              <a:rPr lang="en-US" altLang="en-US" sz="2400" dirty="0"/>
              <a:t> được định </a:t>
            </a:r>
            <a:r>
              <a:rPr lang="en-US" altLang="en-US" sz="2400" dirty="0" err="1"/>
              <a:t>nghĩa</a:t>
            </a:r>
            <a:r>
              <a:rPr lang="en-US" altLang="en-US" dirty="0"/>
              <a:t> </a:t>
            </a:r>
            <a:r>
              <a:rPr lang="en-US" altLang="en-US" dirty="0" err="1"/>
              <a:t>cho</a:t>
            </a:r>
            <a:r>
              <a:rPr lang="en-US" altLang="en-US" dirty="0"/>
              <a:t> mỗi giao diện mà được </a:t>
            </a:r>
            <a:r>
              <a:rPr lang="en-US" altLang="en-US" dirty="0" err="1"/>
              <a:t>cung</a:t>
            </a:r>
            <a:r>
              <a:rPr lang="en-US" altLang="en-US" dirty="0"/>
              <a:t> cấp bởi </a:t>
            </a:r>
            <a:r>
              <a:rPr lang="en-US" altLang="en-US" dirty="0" err="1"/>
              <a:t>hệ</a:t>
            </a:r>
            <a:r>
              <a:rPr lang="en-US" altLang="en-US" dirty="0"/>
              <a:t> </a:t>
            </a:r>
            <a:r>
              <a:rPr lang="en-US" altLang="en-US" dirty="0" err="1"/>
              <a:t>thống</a:t>
            </a:r>
            <a:r>
              <a:rPr lang="en-US" altLang="en-US" dirty="0"/>
              <a:t> con </a:t>
            </a:r>
            <a:r>
              <a:rPr lang="en-US" altLang="en-US" dirty="0" err="1"/>
              <a:t>không</a:t>
            </a:r>
            <a:r>
              <a:rPr lang="en-US" altLang="en-US" dirty="0"/>
              <a:t> (</a:t>
            </a:r>
            <a:r>
              <a:rPr lang="en-US" altLang="en-US" sz="2400" dirty="0"/>
              <a:t>Is a realization association defined for each interface offered by the subsystem) ?</a:t>
            </a:r>
          </a:p>
          <a:p>
            <a:r>
              <a:rPr lang="en-US" altLang="en-US" sz="2400" dirty="0"/>
              <a:t>Một liên kết </a:t>
            </a:r>
            <a:r>
              <a:rPr lang="en-US" altLang="en-US" sz="2400" dirty="0" err="1"/>
              <a:t>phụ</a:t>
            </a:r>
            <a:r>
              <a:rPr lang="en-US" altLang="en-US" sz="2400" dirty="0"/>
              <a:t> thuộc liệu </a:t>
            </a:r>
            <a:r>
              <a:rPr lang="en-US" altLang="en-US" sz="2400" dirty="0" err="1"/>
              <a:t>có</a:t>
            </a:r>
            <a:r>
              <a:rPr lang="en-US" altLang="en-US" sz="2400" dirty="0"/>
              <a:t> được </a:t>
            </a:r>
            <a:r>
              <a:rPr lang="en-US" altLang="en-US" dirty="0"/>
              <a:t>định </a:t>
            </a:r>
            <a:r>
              <a:rPr lang="en-US" altLang="en-US" dirty="0" err="1"/>
              <a:t>nghĩa</a:t>
            </a:r>
            <a:r>
              <a:rPr lang="en-US" altLang="en-US" dirty="0"/>
              <a:t> </a:t>
            </a:r>
            <a:r>
              <a:rPr lang="en-US" altLang="en-US" dirty="0" err="1"/>
              <a:t>cho</a:t>
            </a:r>
            <a:r>
              <a:rPr lang="en-US" altLang="en-US" dirty="0"/>
              <a:t> mỗi giao diện mà được </a:t>
            </a:r>
            <a:r>
              <a:rPr lang="en-US" altLang="en-US" dirty="0" err="1"/>
              <a:t>sử</a:t>
            </a:r>
            <a:r>
              <a:rPr lang="en-US" altLang="en-US" dirty="0"/>
              <a:t> </a:t>
            </a:r>
            <a:r>
              <a:rPr lang="en-US" altLang="en-US" dirty="0" err="1"/>
              <a:t>dụng</a:t>
            </a:r>
            <a:r>
              <a:rPr lang="en-US" altLang="en-US" dirty="0"/>
              <a:t> bởi </a:t>
            </a:r>
            <a:r>
              <a:rPr lang="en-US" altLang="en-US" dirty="0" err="1"/>
              <a:t>hệ</a:t>
            </a:r>
            <a:r>
              <a:rPr lang="en-US" altLang="en-US" dirty="0"/>
              <a:t> </a:t>
            </a:r>
            <a:r>
              <a:rPr lang="en-US" altLang="en-US" dirty="0" err="1"/>
              <a:t>thống</a:t>
            </a:r>
            <a:r>
              <a:rPr lang="en-US" altLang="en-US" dirty="0"/>
              <a:t> con </a:t>
            </a:r>
            <a:r>
              <a:rPr lang="en-US" altLang="en-US" dirty="0" err="1"/>
              <a:t>không</a:t>
            </a:r>
            <a:r>
              <a:rPr lang="en-US" altLang="en-US" dirty="0"/>
              <a:t> (</a:t>
            </a:r>
            <a:r>
              <a:rPr lang="en-US" altLang="en-US" sz="2400" dirty="0"/>
              <a:t>Is a dependency association defined for each interface used by the subsystem) ?</a:t>
            </a:r>
          </a:p>
          <a:p>
            <a:r>
              <a:rPr lang="en-US" altLang="en-US" sz="2400" dirty="0"/>
              <a:t>Bạn </a:t>
            </a:r>
            <a:r>
              <a:rPr lang="en-US" altLang="en-US" sz="2400" dirty="0" err="1"/>
              <a:t>có</a:t>
            </a:r>
            <a:r>
              <a:rPr lang="en-US" altLang="en-US" sz="2400" dirty="0"/>
              <a:t> </a:t>
            </a:r>
            <a:r>
              <a:rPr lang="en-US" altLang="en-US" sz="2400" dirty="0" err="1"/>
              <a:t>chắc</a:t>
            </a:r>
            <a:r>
              <a:rPr lang="en-US" altLang="en-US" sz="2400" dirty="0"/>
              <a:t> </a:t>
            </a:r>
            <a:r>
              <a:rPr lang="en-US" altLang="en-US" sz="2400" dirty="0" err="1"/>
              <a:t>rằng</a:t>
            </a:r>
            <a:r>
              <a:rPr lang="en-US" altLang="en-US" sz="2400" dirty="0"/>
              <a:t> </a:t>
            </a:r>
            <a:r>
              <a:rPr lang="en-US" altLang="en-US" sz="2400" dirty="0" err="1"/>
              <a:t>không</a:t>
            </a:r>
            <a:r>
              <a:rPr lang="en-US" altLang="en-US" sz="2400" dirty="0"/>
              <a:t> </a:t>
            </a:r>
            <a:r>
              <a:rPr lang="en-US" altLang="en-US" sz="2400" dirty="0" err="1"/>
              <a:t>có</a:t>
            </a:r>
            <a:r>
              <a:rPr lang="en-US" altLang="en-US" sz="2400" dirty="0"/>
              <a:t> </a:t>
            </a:r>
            <a:r>
              <a:rPr lang="en-US" altLang="en-US" sz="2400" dirty="0" err="1"/>
              <a:t>thành</a:t>
            </a:r>
            <a:r>
              <a:rPr lang="en-US" altLang="en-US" sz="2400" dirty="0"/>
              <a:t> </a:t>
            </a:r>
            <a:r>
              <a:rPr lang="en-US" altLang="en-US" sz="2400" dirty="0" err="1"/>
              <a:t>phần</a:t>
            </a:r>
            <a:r>
              <a:rPr lang="en-US" altLang="en-US" sz="2400" dirty="0"/>
              <a:t> nào trong </a:t>
            </a:r>
            <a:r>
              <a:rPr lang="en-US" altLang="en-US" sz="2400" dirty="0" err="1"/>
              <a:t>hệ</a:t>
            </a:r>
            <a:r>
              <a:rPr lang="en-US" altLang="en-US" sz="2400" dirty="0"/>
              <a:t> </a:t>
            </a:r>
            <a:r>
              <a:rPr lang="en-US" altLang="en-US" sz="2400" dirty="0" err="1"/>
              <a:t>thống</a:t>
            </a:r>
            <a:r>
              <a:rPr lang="en-US" altLang="en-US" sz="2400" dirty="0"/>
              <a:t> con </a:t>
            </a:r>
            <a:r>
              <a:rPr lang="en-US" altLang="en-US" sz="2400" dirty="0" err="1"/>
              <a:t>b</a:t>
            </a:r>
            <a:r>
              <a:rPr lang="en-US" altLang="en-US" dirty="0" err="1"/>
              <a:t>ị</a:t>
            </a:r>
            <a:r>
              <a:rPr lang="en-US" altLang="en-US" dirty="0"/>
              <a:t> </a:t>
            </a:r>
            <a:r>
              <a:rPr lang="en-US" altLang="en-US" dirty="0" err="1"/>
              <a:t>công</a:t>
            </a:r>
            <a:r>
              <a:rPr lang="en-US" altLang="en-US" dirty="0"/>
              <a:t> </a:t>
            </a:r>
            <a:r>
              <a:rPr lang="en-US" altLang="en-US" dirty="0" err="1"/>
              <a:t>khai</a:t>
            </a:r>
            <a:r>
              <a:rPr lang="en-US" altLang="en-US" dirty="0"/>
              <a:t> (</a:t>
            </a:r>
            <a:r>
              <a:rPr lang="en-US" altLang="en-US" sz="2400" dirty="0"/>
              <a:t>Are you sure that none of the elements within the subsystem have public visibility)?</a:t>
            </a:r>
          </a:p>
        </p:txBody>
      </p:sp>
      <p:pic>
        <p:nvPicPr>
          <p:cNvPr id="394245" name="Picture 5" descr="clipboard2">
            <a:extLst>
              <a:ext uri="{FF2B5EF4-FFF2-40B4-BE49-F238E27FC236}">
                <a16:creationId xmlns:a16="http://schemas.microsoft.com/office/drawing/2014/main" id="{C1081DB2-913B-174A-992D-725635338A1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26288" y="976313"/>
            <a:ext cx="1660525"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043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F728971A-DBF7-1248-86F1-730B7093DD7C}"/>
              </a:ext>
            </a:extLst>
          </p:cNvPr>
          <p:cNvSpPr>
            <a:spLocks noGrp="1" noChangeArrowheads="1"/>
          </p:cNvSpPr>
          <p:nvPr>
            <p:ph type="title"/>
          </p:nvPr>
        </p:nvSpPr>
        <p:spPr/>
        <p:txBody>
          <a:bodyPr/>
          <a:lstStyle/>
          <a:p>
            <a:r>
              <a:rPr lang="en-US" altLang="en-US"/>
              <a:t>Checkpoints: Design Subsystems</a:t>
            </a:r>
          </a:p>
        </p:txBody>
      </p:sp>
      <p:sp>
        <p:nvSpPr>
          <p:cNvPr id="394243" name="Rectangle 3">
            <a:extLst>
              <a:ext uri="{FF2B5EF4-FFF2-40B4-BE49-F238E27FC236}">
                <a16:creationId xmlns:a16="http://schemas.microsoft.com/office/drawing/2014/main" id="{F6589D76-1A75-0145-856A-D7A367413BD0}"/>
              </a:ext>
            </a:extLst>
          </p:cNvPr>
          <p:cNvSpPr>
            <a:spLocks noGrp="1" noChangeArrowheads="1"/>
          </p:cNvSpPr>
          <p:nvPr>
            <p:ph idx="1"/>
          </p:nvPr>
        </p:nvSpPr>
        <p:spPr>
          <a:xfrm>
            <a:off x="361950" y="1524000"/>
            <a:ext cx="6648450" cy="4572000"/>
          </a:xfrm>
        </p:spPr>
        <p:txBody>
          <a:bodyPr>
            <a:normAutofit lnSpcReduction="10000"/>
          </a:bodyPr>
          <a:lstStyle/>
          <a:p>
            <a:r>
              <a:rPr lang="en-US" altLang="en-US" dirty="0"/>
              <a:t>Mỗi </a:t>
            </a:r>
            <a:r>
              <a:rPr lang="en-US" altLang="en-US" dirty="0" err="1"/>
              <a:t>hoạt</a:t>
            </a:r>
            <a:r>
              <a:rPr lang="en-US" altLang="en-US" dirty="0"/>
              <a:t> </a:t>
            </a:r>
            <a:r>
              <a:rPr lang="en-US" altLang="en-US" dirty="0" err="1"/>
              <a:t>động</a:t>
            </a:r>
            <a:r>
              <a:rPr lang="en-US" altLang="en-US" dirty="0"/>
              <a:t> trong một giao diện liệu </a:t>
            </a:r>
            <a:r>
              <a:rPr lang="en-US" altLang="en-US" dirty="0" err="1"/>
              <a:t>đã</a:t>
            </a:r>
            <a:r>
              <a:rPr lang="en-US" altLang="en-US" dirty="0"/>
              <a:t> được hiện </a:t>
            </a:r>
            <a:r>
              <a:rPr lang="en-US" altLang="en-US" dirty="0" err="1"/>
              <a:t>thực</a:t>
            </a:r>
            <a:r>
              <a:rPr lang="en-US" altLang="en-US" dirty="0"/>
              <a:t> hóa bởi </a:t>
            </a:r>
            <a:r>
              <a:rPr lang="en-US" altLang="en-US" dirty="0" err="1"/>
              <a:t>hệ</a:t>
            </a:r>
            <a:r>
              <a:rPr lang="en-US" altLang="en-US" dirty="0"/>
              <a:t> </a:t>
            </a:r>
            <a:r>
              <a:rPr lang="en-US" altLang="en-US" dirty="0" err="1"/>
              <a:t>thống</a:t>
            </a:r>
            <a:r>
              <a:rPr lang="en-US" altLang="en-US" dirty="0"/>
              <a:t> con mà được viết </a:t>
            </a:r>
            <a:r>
              <a:rPr lang="en-US" altLang="en-US" dirty="0" err="1"/>
              <a:t>thành</a:t>
            </a:r>
            <a:r>
              <a:rPr lang="en-US" altLang="en-US" dirty="0"/>
              <a:t> tài liệu trong một </a:t>
            </a:r>
            <a:r>
              <a:rPr lang="en-US" altLang="en-US" dirty="0" err="1"/>
              <a:t>biểu</a:t>
            </a:r>
            <a:r>
              <a:rPr lang="en-US" altLang="en-US" dirty="0"/>
              <a:t> </a:t>
            </a:r>
            <a:r>
              <a:rPr lang="en-US" altLang="en-US" dirty="0" err="1"/>
              <a:t>đồ</a:t>
            </a:r>
            <a:r>
              <a:rPr lang="en-US" altLang="en-US" dirty="0"/>
              <a:t> </a:t>
            </a:r>
            <a:r>
              <a:rPr lang="en-US" altLang="en-US" dirty="0" err="1"/>
              <a:t>tương</a:t>
            </a:r>
            <a:r>
              <a:rPr lang="en-US" altLang="en-US" dirty="0"/>
              <a:t> </a:t>
            </a:r>
            <a:r>
              <a:rPr lang="en-US" altLang="en-US" dirty="0" err="1"/>
              <a:t>tác</a:t>
            </a:r>
            <a:r>
              <a:rPr lang="en-US" altLang="en-US" dirty="0"/>
              <a:t>? Nếu chưa, </a:t>
            </a:r>
            <a:r>
              <a:rPr lang="en-US" altLang="en-US" dirty="0" err="1"/>
              <a:t>hoạt</a:t>
            </a:r>
            <a:r>
              <a:rPr lang="en-US" altLang="en-US" dirty="0"/>
              <a:t> </a:t>
            </a:r>
            <a:r>
              <a:rPr lang="en-US" altLang="en-US" dirty="0" err="1"/>
              <a:t>động</a:t>
            </a:r>
            <a:r>
              <a:rPr lang="en-US" altLang="en-US" dirty="0"/>
              <a:t> </a:t>
            </a:r>
            <a:r>
              <a:rPr lang="en-US" altLang="en-US" dirty="0" err="1"/>
              <a:t>đó</a:t>
            </a:r>
            <a:r>
              <a:rPr lang="en-US" altLang="en-US" dirty="0"/>
              <a:t> liệu </a:t>
            </a:r>
            <a:r>
              <a:rPr lang="en-US" altLang="en-US" dirty="0" err="1"/>
              <a:t>có</a:t>
            </a:r>
            <a:r>
              <a:rPr lang="en-US" altLang="en-US" dirty="0"/>
              <a:t> được hiện </a:t>
            </a:r>
            <a:r>
              <a:rPr lang="en-US" altLang="en-US" dirty="0" err="1"/>
              <a:t>thực</a:t>
            </a:r>
            <a:r>
              <a:rPr lang="en-US" altLang="en-US" dirty="0"/>
              <a:t> hóa bởi một lớp </a:t>
            </a:r>
            <a:r>
              <a:rPr lang="en-US" altLang="en-US" dirty="0" err="1"/>
              <a:t>duy</a:t>
            </a:r>
            <a:r>
              <a:rPr lang="en-US" altLang="en-US" dirty="0"/>
              <a:t> nhất </a:t>
            </a:r>
            <a:r>
              <a:rPr lang="en-US" altLang="en-US" dirty="0" err="1"/>
              <a:t>để</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thấy</a:t>
            </a:r>
            <a:r>
              <a:rPr lang="en-US" altLang="en-US" dirty="0"/>
              <a:t> </a:t>
            </a:r>
            <a:r>
              <a:rPr lang="en-US" altLang="en-US" dirty="0" err="1"/>
              <a:t>ánh</a:t>
            </a:r>
            <a:r>
              <a:rPr lang="en-US" altLang="en-US" dirty="0"/>
              <a:t> </a:t>
            </a:r>
            <a:r>
              <a:rPr lang="en-US" altLang="en-US" dirty="0" err="1"/>
              <a:t>xạ</a:t>
            </a:r>
            <a:r>
              <a:rPr lang="en-US" altLang="en-US" dirty="0"/>
              <a:t> 1-1 </a:t>
            </a:r>
            <a:r>
              <a:rPr lang="en-US" altLang="en-US" dirty="0" err="1"/>
              <a:t>giữa</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lớp </a:t>
            </a:r>
            <a:r>
              <a:rPr lang="en-US" altLang="en-US" dirty="0" err="1"/>
              <a:t>với</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giao diện? (</a:t>
            </a:r>
            <a:r>
              <a:rPr lang="en-US" altLang="en-US" sz="2400" dirty="0"/>
              <a:t>Is each operation on an interface realized by the subsystem documented in a interaction diagram? If not, is the operation realized by a single class, so that it is easy to see that there is a simple 1:1 mapping between the class operation and the interface operation?) </a:t>
            </a:r>
          </a:p>
        </p:txBody>
      </p:sp>
      <p:pic>
        <p:nvPicPr>
          <p:cNvPr id="394245" name="Picture 5" descr="clipboard2">
            <a:extLst>
              <a:ext uri="{FF2B5EF4-FFF2-40B4-BE49-F238E27FC236}">
                <a16:creationId xmlns:a16="http://schemas.microsoft.com/office/drawing/2014/main" id="{C1081DB2-913B-174A-992D-725635338A1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26288" y="976313"/>
            <a:ext cx="1660525"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88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CAD15ED1-0D0F-5240-ADC1-48C95F887F50}"/>
              </a:ext>
            </a:extLst>
          </p:cNvPr>
          <p:cNvSpPr>
            <a:spLocks noGrp="1" noChangeArrowheads="1"/>
          </p:cNvSpPr>
          <p:nvPr>
            <p:ph type="title"/>
          </p:nvPr>
        </p:nvSpPr>
        <p:spPr/>
        <p:txBody>
          <a:bodyPr/>
          <a:lstStyle/>
          <a:p>
            <a:r>
              <a:rPr lang="en-US" altLang="en-US"/>
              <a:t>Review: Subsystem Design</a:t>
            </a:r>
          </a:p>
        </p:txBody>
      </p:sp>
      <p:sp>
        <p:nvSpPr>
          <p:cNvPr id="396291" name="Rectangle 3">
            <a:extLst>
              <a:ext uri="{FF2B5EF4-FFF2-40B4-BE49-F238E27FC236}">
                <a16:creationId xmlns:a16="http://schemas.microsoft.com/office/drawing/2014/main" id="{7FC27AE7-F278-F04E-844E-0D1921D4CFC0}"/>
              </a:ext>
            </a:extLst>
          </p:cNvPr>
          <p:cNvSpPr>
            <a:spLocks noGrp="1" noChangeArrowheads="1"/>
          </p:cNvSpPr>
          <p:nvPr>
            <p:ph idx="1"/>
          </p:nvPr>
        </p:nvSpPr>
        <p:spPr>
          <a:xfrm>
            <a:off x="457200" y="1600200"/>
            <a:ext cx="6400800" cy="4876800"/>
          </a:xfrm>
        </p:spPr>
        <p:txBody>
          <a:bodyPr/>
          <a:lstStyle/>
          <a:p>
            <a:r>
              <a:rPr lang="en-US" altLang="en-US" sz="3200" dirty="0" err="1"/>
              <a:t>Mục</a:t>
            </a:r>
            <a:r>
              <a:rPr lang="en-US" altLang="en-US" sz="3200" dirty="0"/>
              <a:t> </a:t>
            </a:r>
            <a:r>
              <a:rPr lang="en-US" altLang="en-US" sz="3200" dirty="0" err="1"/>
              <a:t>đích</a:t>
            </a:r>
            <a:r>
              <a:rPr lang="en-US" altLang="en-US" sz="3200" dirty="0"/>
              <a:t> </a:t>
            </a:r>
            <a:r>
              <a:rPr lang="en-US" altLang="en-US" sz="3200" dirty="0" err="1"/>
              <a:t>của</a:t>
            </a:r>
            <a:r>
              <a:rPr lang="en-US" altLang="en-US" sz="3200" dirty="0"/>
              <a:t> thiết </a:t>
            </a:r>
            <a:r>
              <a:rPr lang="en-US" altLang="en-US" sz="3200" dirty="0" err="1"/>
              <a:t>kế</a:t>
            </a:r>
            <a:r>
              <a:rPr lang="en-US" altLang="en-US" sz="3200" dirty="0"/>
              <a:t> </a:t>
            </a:r>
            <a:r>
              <a:rPr lang="en-US" altLang="en-US" sz="3200" dirty="0" err="1"/>
              <a:t>hệ</a:t>
            </a:r>
            <a:r>
              <a:rPr lang="en-US" altLang="en-US" sz="3200" dirty="0"/>
              <a:t> </a:t>
            </a:r>
            <a:r>
              <a:rPr lang="en-US" altLang="en-US" sz="3200" dirty="0" err="1"/>
              <a:t>thống</a:t>
            </a:r>
            <a:r>
              <a:rPr lang="en-US" altLang="en-US" sz="3200" dirty="0"/>
              <a:t> con (Subsystem Design) </a:t>
            </a:r>
            <a:r>
              <a:rPr lang="en-US" altLang="en-US" sz="3200" dirty="0" err="1"/>
              <a:t>là</a:t>
            </a:r>
            <a:r>
              <a:rPr lang="en-US" altLang="en-US" sz="3200" dirty="0"/>
              <a:t> </a:t>
            </a:r>
            <a:r>
              <a:rPr lang="en-US" altLang="en-US" sz="3200" dirty="0" err="1"/>
              <a:t>gì</a:t>
            </a:r>
            <a:r>
              <a:rPr lang="en-US" altLang="en-US" sz="3200" dirty="0"/>
              <a:t>?</a:t>
            </a:r>
          </a:p>
          <a:p>
            <a:r>
              <a:rPr lang="en-US" altLang="en-US" sz="3200" dirty="0" err="1"/>
              <a:t>Cổng</a:t>
            </a:r>
            <a:r>
              <a:rPr lang="en-US" altLang="en-US" sz="3200" dirty="0"/>
              <a:t> (Gates) </a:t>
            </a:r>
            <a:r>
              <a:rPr lang="en-US" altLang="en-US" sz="3200" dirty="0" err="1"/>
              <a:t>là</a:t>
            </a:r>
            <a:r>
              <a:rPr lang="en-US" altLang="en-US" sz="3200" dirty="0"/>
              <a:t> </a:t>
            </a:r>
            <a:r>
              <a:rPr lang="en-US" altLang="en-US" sz="3200" dirty="0" err="1"/>
              <a:t>gì</a:t>
            </a:r>
            <a:r>
              <a:rPr lang="en-US" altLang="en-US" sz="3200" dirty="0"/>
              <a:t>?  </a:t>
            </a:r>
          </a:p>
          <a:p>
            <a:r>
              <a:rPr lang="en-US" altLang="en-US" sz="3200" dirty="0"/>
              <a:t>Tại </a:t>
            </a:r>
            <a:r>
              <a:rPr lang="en-US" altLang="en-US" sz="3200" dirty="0" err="1"/>
              <a:t>sao</a:t>
            </a:r>
            <a:r>
              <a:rPr lang="en-US" altLang="en-US" sz="3200" dirty="0"/>
              <a:t> </a:t>
            </a:r>
            <a:r>
              <a:rPr lang="en-US" altLang="en-US" sz="3200" dirty="0" err="1"/>
              <a:t>sự</a:t>
            </a:r>
            <a:r>
              <a:rPr lang="en-US" altLang="en-US" sz="3200" dirty="0"/>
              <a:t> </a:t>
            </a:r>
            <a:r>
              <a:rPr lang="en-US" altLang="en-US" sz="3200" dirty="0" err="1"/>
              <a:t>phụ</a:t>
            </a:r>
            <a:r>
              <a:rPr lang="en-US" altLang="en-US" sz="3200" dirty="0"/>
              <a:t> thuộc </a:t>
            </a:r>
            <a:r>
              <a:rPr lang="en-US" altLang="en-US" sz="3200" dirty="0" err="1"/>
              <a:t>vào</a:t>
            </a:r>
            <a:r>
              <a:rPr lang="en-US" altLang="en-US" sz="3200" dirty="0"/>
              <a:t> một </a:t>
            </a:r>
            <a:r>
              <a:rPr lang="en-US" altLang="en-US" sz="3200" dirty="0" err="1"/>
              <a:t>hệ</a:t>
            </a:r>
            <a:r>
              <a:rPr lang="en-US" altLang="en-US" sz="3200" dirty="0"/>
              <a:t> </a:t>
            </a:r>
            <a:r>
              <a:rPr lang="en-US" altLang="en-US" sz="3200" dirty="0" err="1"/>
              <a:t>thống</a:t>
            </a:r>
            <a:r>
              <a:rPr lang="en-US" altLang="en-US" sz="3200" dirty="0"/>
              <a:t> con </a:t>
            </a:r>
            <a:r>
              <a:rPr lang="en-US" altLang="en-US" sz="3200" dirty="0" err="1"/>
              <a:t>cần</a:t>
            </a:r>
            <a:r>
              <a:rPr lang="en-US" altLang="en-US" sz="3200" dirty="0"/>
              <a:t> </a:t>
            </a:r>
            <a:r>
              <a:rPr lang="en-US" altLang="en-US" sz="3200" dirty="0" err="1"/>
              <a:t>phải</a:t>
            </a:r>
            <a:r>
              <a:rPr lang="en-US" altLang="en-US" sz="3200" dirty="0"/>
              <a:t> ở giao diện (Why should dependencies                                                on a subsystem be on the</a:t>
            </a:r>
            <a:r>
              <a:rPr lang="en-US" altLang="en-US" sz="3200" dirty="0">
                <a:solidFill>
                  <a:srgbClr val="0000FF"/>
                </a:solidFill>
              </a:rPr>
              <a:t> </a:t>
            </a:r>
            <a:r>
              <a:rPr lang="en-US" altLang="en-US" sz="3200" dirty="0"/>
              <a:t>subsystem interface) ?</a:t>
            </a:r>
          </a:p>
        </p:txBody>
      </p:sp>
      <p:pic>
        <p:nvPicPr>
          <p:cNvPr id="396292" name="Picture 4" descr="Review">
            <a:extLst>
              <a:ext uri="{FF2B5EF4-FFF2-40B4-BE49-F238E27FC236}">
                <a16:creationId xmlns:a16="http://schemas.microsoft.com/office/drawing/2014/main" id="{3EA35B64-4BB0-4845-B49E-F9019B76139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89675" y="3635375"/>
            <a:ext cx="2281238"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61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a:latin typeface="Arial" charset="0"/>
                <a:ea typeface="+mj-ea"/>
                <a:cs typeface="Arial" charset="0"/>
              </a:rPr>
              <a:t>Question?</a:t>
            </a:r>
          </a:p>
        </p:txBody>
      </p:sp>
      <p:sp>
        <p:nvSpPr>
          <p:cNvPr id="82946" name="Slide Number Placeholder 1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51769992-21C3-8D4A-BE21-98C7B0CDEF90}" type="slidenum">
              <a:rPr lang="en-US" altLang="ja-JP" sz="1200"/>
              <a:pPr eaLnBrk="1" hangingPunct="1"/>
              <a:t>63</a:t>
            </a:fld>
            <a:endParaRPr lang="en-US" altLang="ja-JP" sz="1200"/>
          </a:p>
        </p:txBody>
      </p:sp>
      <p:grpSp>
        <p:nvGrpSpPr>
          <p:cNvPr id="2" name="Group 5"/>
          <p:cNvGrpSpPr>
            <a:grpSpLocks/>
          </p:cNvGrpSpPr>
          <p:nvPr/>
        </p:nvGrpSpPr>
        <p:grpSpPr bwMode="auto">
          <a:xfrm>
            <a:off x="2590800" y="1682750"/>
            <a:ext cx="3733800" cy="4267200"/>
            <a:chOff x="1776" y="624"/>
            <a:chExt cx="2352" cy="2688"/>
          </a:xfrm>
        </p:grpSpPr>
        <p:sp>
          <p:nvSpPr>
            <p:cNvPr id="82948" name="AutoShape 6"/>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2949" name="Freeform 7"/>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0" name="Freeform 8"/>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1" name="Freeform 9"/>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2" name="Freeform 10"/>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3" name="Freeform 11"/>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4" name="Freeform 12"/>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82955" name="Freeform 13"/>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p:txBody>
          <a:bodyPr/>
          <a:lstStyle/>
          <a:p>
            <a:pPr eaLnBrk="1" fontAlgn="auto" hangingPunct="1">
              <a:spcAft>
                <a:spcPts val="0"/>
              </a:spcAft>
              <a:defRPr/>
            </a:pPr>
            <a:r>
              <a:rPr lang="en-US" dirty="0" err="1">
                <a:latin typeface="Arial" charset="0"/>
                <a:ea typeface="+mj-ea"/>
                <a:cs typeface="Arial" charset="0"/>
              </a:rPr>
              <a:t>Chuẩn</a:t>
            </a:r>
            <a:r>
              <a:rPr lang="en-US" dirty="0">
                <a:latin typeface="Arial" charset="0"/>
                <a:ea typeface="+mj-ea"/>
                <a:cs typeface="Arial" charset="0"/>
              </a:rPr>
              <a:t> hóa (Standardizing)</a:t>
            </a:r>
          </a:p>
        </p:txBody>
      </p:sp>
      <p:sp>
        <p:nvSpPr>
          <p:cNvPr id="22530" name="Rectangle 3"/>
          <p:cNvSpPr>
            <a:spLocks noGrp="1" noChangeArrowheads="1"/>
          </p:cNvSpPr>
          <p:nvPr>
            <p:ph idx="1"/>
          </p:nvPr>
        </p:nvSpPr>
        <p:spPr/>
        <p:txBody>
          <a:bodyPr/>
          <a:lstStyle/>
          <a:p>
            <a:pPr eaLnBrk="1" hangingPunct="1"/>
            <a:r>
              <a:rPr lang="en-US" sz="2800" b="1" dirty="0" err="1">
                <a:latin typeface="Arial" charset="0"/>
                <a:cs typeface="Arial" charset="0"/>
              </a:rPr>
              <a:t>Thông</a:t>
            </a:r>
            <a:r>
              <a:rPr lang="en-US" sz="2800" b="1" dirty="0">
                <a:latin typeface="Arial" charset="0"/>
                <a:cs typeface="Arial" charset="0"/>
              </a:rPr>
              <a:t> </a:t>
            </a:r>
            <a:r>
              <a:rPr lang="en-US" sz="2800" b="1" dirty="0" err="1">
                <a:latin typeface="Arial" charset="0"/>
                <a:cs typeface="Arial" charset="0"/>
              </a:rPr>
              <a:t>điệp</a:t>
            </a:r>
            <a:r>
              <a:rPr lang="en-US" sz="2800" b="1" dirty="0">
                <a:latin typeface="Arial" charset="0"/>
                <a:cs typeface="Arial" charset="0"/>
              </a:rPr>
              <a:t> (Messages)</a:t>
            </a:r>
            <a:endParaRPr lang="en-US" sz="2800" dirty="0">
              <a:latin typeface="Arial" charset="0"/>
              <a:cs typeface="Arial" charset="0"/>
            </a:endParaRPr>
          </a:p>
          <a:p>
            <a:pPr lvl="1" eaLnBrk="1" hangingPunct="1"/>
            <a:r>
              <a:rPr lang="en-US" sz="2400" dirty="0">
                <a:latin typeface="Arial" charset="0"/>
                <a:cs typeface="Arial" charset="0"/>
              </a:rPr>
              <a:t>Xác định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hiển</a:t>
            </a:r>
            <a:r>
              <a:rPr lang="en-US" sz="2400" dirty="0">
                <a:latin typeface="Arial" charset="0"/>
                <a:cs typeface="Arial" charset="0"/>
              </a:rPr>
              <a:t> </a:t>
            </a:r>
            <a:r>
              <a:rPr lang="en-US" sz="2400" dirty="0" err="1">
                <a:latin typeface="Arial" charset="0"/>
                <a:cs typeface="Arial" charset="0"/>
              </a:rPr>
              <a:t>thị</a:t>
            </a:r>
            <a:r>
              <a:rPr lang="en-US" sz="2400" dirty="0">
                <a:latin typeface="Arial" charset="0"/>
                <a:cs typeface="Arial" charset="0"/>
              </a:rPr>
              <a:t> </a:t>
            </a:r>
            <a:r>
              <a:rPr lang="en-US" sz="2400" dirty="0" err="1">
                <a:latin typeface="Arial" charset="0"/>
                <a:cs typeface="Arial" charset="0"/>
              </a:rPr>
              <a:t>thông</a:t>
            </a:r>
            <a:r>
              <a:rPr lang="en-US" sz="2400" dirty="0">
                <a:latin typeface="Arial" charset="0"/>
                <a:cs typeface="Arial" charset="0"/>
              </a:rPr>
              <a:t> </a:t>
            </a:r>
            <a:r>
              <a:rPr lang="en-US" sz="2400" dirty="0" err="1">
                <a:latin typeface="Arial" charset="0"/>
                <a:cs typeface="Arial" charset="0"/>
              </a:rPr>
              <a:t>điệp</a:t>
            </a:r>
            <a:r>
              <a:rPr lang="en-US" sz="2400" dirty="0">
                <a:latin typeface="Arial" charset="0"/>
                <a:cs typeface="Arial" charset="0"/>
              </a:rPr>
              <a:t> </a:t>
            </a:r>
            <a:r>
              <a:rPr lang="en-US" sz="2400" dirty="0" err="1">
                <a:latin typeface="Arial" charset="0"/>
                <a:cs typeface="Arial" charset="0"/>
              </a:rPr>
              <a:t>khi</a:t>
            </a:r>
            <a:r>
              <a:rPr lang="en-US" sz="2400" dirty="0">
                <a:latin typeface="Arial" charset="0"/>
                <a:cs typeface="Arial" charset="0"/>
              </a:rPr>
              <a:t> một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tốn</a:t>
            </a:r>
            <a:r>
              <a:rPr lang="en-US" sz="2400" dirty="0">
                <a:latin typeface="Arial" charset="0"/>
                <a:cs typeface="Arial" charset="0"/>
              </a:rPr>
              <a:t> thời </a:t>
            </a:r>
            <a:r>
              <a:rPr lang="en-US" sz="2400" dirty="0" err="1">
                <a:latin typeface="Arial" charset="0"/>
                <a:cs typeface="Arial" charset="0"/>
              </a:rPr>
              <a:t>gian</a:t>
            </a:r>
            <a:r>
              <a:rPr lang="en-US" sz="2400" dirty="0">
                <a:latin typeface="Arial" charset="0"/>
                <a:cs typeface="Arial" charset="0"/>
              </a:rPr>
              <a:t> được </a:t>
            </a: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thi</a:t>
            </a:r>
            <a:endParaRPr lang="en-US" sz="2400" dirty="0">
              <a:latin typeface="Arial" charset="0"/>
              <a:cs typeface="Arial" charset="0"/>
            </a:endParaRPr>
          </a:p>
          <a:p>
            <a:pPr eaLnBrk="1" hangingPunct="1"/>
            <a:r>
              <a:rPr lang="en-US" sz="2800" b="1" dirty="0" err="1">
                <a:latin typeface="Arial" charset="0"/>
                <a:cs typeface="Arial" charset="0"/>
              </a:rPr>
              <a:t>Lỗi</a:t>
            </a:r>
            <a:r>
              <a:rPr lang="en-US" sz="2800" b="1" dirty="0">
                <a:latin typeface="Arial" charset="0"/>
                <a:cs typeface="Arial" charset="0"/>
              </a:rPr>
              <a:t> (Error)</a:t>
            </a:r>
            <a:endParaRPr lang="en-US" sz="2800" dirty="0">
              <a:latin typeface="Arial" charset="0"/>
              <a:cs typeface="Arial" charset="0"/>
            </a:endParaRPr>
          </a:p>
          <a:p>
            <a:pPr lvl="1" eaLnBrk="1" hangingPunct="1"/>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thi</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xử </a:t>
            </a:r>
            <a:r>
              <a:rPr lang="en-US" sz="2400" dirty="0" err="1">
                <a:latin typeface="Arial" charset="0"/>
                <a:cs typeface="Arial" charset="0"/>
              </a:rPr>
              <a:t>lý</a:t>
            </a:r>
            <a:r>
              <a:rPr lang="en-US" sz="2400" dirty="0">
                <a:latin typeface="Arial" charset="0"/>
                <a:cs typeface="Arial" charset="0"/>
              </a:rPr>
              <a:t> </a:t>
            </a:r>
            <a:r>
              <a:rPr lang="en-US" sz="2400" dirty="0" err="1">
                <a:latin typeface="Arial" charset="0"/>
                <a:cs typeface="Arial" charset="0"/>
              </a:rPr>
              <a:t>chuẩn</a:t>
            </a:r>
            <a:r>
              <a:rPr lang="en-US" sz="2400" dirty="0">
                <a:latin typeface="Arial" charset="0"/>
                <a:cs typeface="Arial" charset="0"/>
              </a:rPr>
              <a:t> </a:t>
            </a:r>
            <a:r>
              <a:rPr lang="en-US" sz="2400" dirty="0" err="1">
                <a:latin typeface="Arial" charset="0"/>
                <a:cs typeface="Arial" charset="0"/>
              </a:rPr>
              <a:t>khi</a:t>
            </a:r>
            <a:r>
              <a:rPr lang="en-US" sz="2400" dirty="0">
                <a:latin typeface="Arial" charset="0"/>
                <a:cs typeface="Arial" charset="0"/>
              </a:rPr>
              <a:t> </a:t>
            </a:r>
            <a:r>
              <a:rPr lang="en-US" sz="2400" dirty="0" err="1">
                <a:latin typeface="Arial" charset="0"/>
                <a:cs typeface="Arial" charset="0"/>
              </a:rPr>
              <a:t>có</a:t>
            </a:r>
            <a:r>
              <a:rPr lang="en-US" sz="2400" dirty="0">
                <a:latin typeface="Arial" charset="0"/>
                <a:cs typeface="Arial" charset="0"/>
              </a:rPr>
              <a:t> </a:t>
            </a:r>
            <a:r>
              <a:rPr lang="en-US" sz="2400" dirty="0" err="1">
                <a:latin typeface="Arial" charset="0"/>
                <a:cs typeface="Arial" charset="0"/>
              </a:rPr>
              <a:t>lỗi</a:t>
            </a:r>
            <a:endParaRPr lang="en-US" sz="2400" dirty="0">
              <a:latin typeface="Arial" charset="0"/>
              <a:cs typeface="Arial" charset="0"/>
            </a:endParaRPr>
          </a:p>
          <a:p>
            <a:pPr eaLnBrk="1" hangingPunct="1"/>
            <a:r>
              <a:rPr lang="en-US" sz="2800" b="1" dirty="0" err="1">
                <a:latin typeface="Arial" charset="0"/>
                <a:cs typeface="Arial" charset="0"/>
              </a:rPr>
              <a:t>Hỗ</a:t>
            </a:r>
            <a:r>
              <a:rPr lang="en-US" sz="2800" b="1" dirty="0">
                <a:latin typeface="Arial" charset="0"/>
                <a:cs typeface="Arial" charset="0"/>
              </a:rPr>
              <a:t> </a:t>
            </a:r>
            <a:r>
              <a:rPr lang="en-US" sz="2800" b="1" dirty="0" err="1">
                <a:latin typeface="Arial" charset="0"/>
                <a:cs typeface="Arial" charset="0"/>
              </a:rPr>
              <a:t>trợ</a:t>
            </a:r>
            <a:r>
              <a:rPr lang="en-US" sz="2800" b="1" dirty="0">
                <a:latin typeface="Arial" charset="0"/>
                <a:cs typeface="Arial" charset="0"/>
              </a:rPr>
              <a:t> (Help)</a:t>
            </a:r>
            <a:endParaRPr lang="en-US" sz="2800" dirty="0">
              <a:latin typeface="Arial" charset="0"/>
              <a:cs typeface="Arial" charset="0"/>
            </a:endParaRPr>
          </a:p>
          <a:p>
            <a:pPr lvl="1" eaLnBrk="1" hangingPunct="1"/>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thông</a:t>
            </a:r>
            <a:r>
              <a:rPr lang="en-US" sz="2400" dirty="0">
                <a:latin typeface="Arial" charset="0"/>
                <a:cs typeface="Arial" charset="0"/>
              </a:rPr>
              <a:t> tin </a:t>
            </a:r>
            <a:r>
              <a:rPr lang="en-US" sz="2400" dirty="0" err="1">
                <a:latin typeface="Arial" charset="0"/>
                <a:cs typeface="Arial" charset="0"/>
              </a:rPr>
              <a:t>hỗ</a:t>
            </a:r>
            <a:r>
              <a:rPr lang="en-US" sz="2400" dirty="0">
                <a:latin typeface="Arial" charset="0"/>
                <a:cs typeface="Arial" charset="0"/>
              </a:rPr>
              <a:t> </a:t>
            </a:r>
            <a:r>
              <a:rPr lang="en-US" sz="2400" dirty="0" err="1">
                <a:latin typeface="Arial" charset="0"/>
                <a:cs typeface="Arial" charset="0"/>
              </a:rPr>
              <a:t>trợ</a:t>
            </a:r>
            <a:r>
              <a:rPr lang="en-US" sz="2400" dirty="0">
                <a:latin typeface="Arial" charset="0"/>
                <a:cs typeface="Arial" charset="0"/>
              </a:rPr>
              <a:t> chi </a:t>
            </a:r>
            <a:r>
              <a:rPr lang="en-US" sz="2400" dirty="0" err="1">
                <a:latin typeface="Arial" charset="0"/>
                <a:cs typeface="Arial" charset="0"/>
              </a:rPr>
              <a:t>tiết</a:t>
            </a:r>
            <a:r>
              <a:rPr lang="en-US" sz="2400" dirty="0">
                <a:latin typeface="Arial" charset="0"/>
                <a:cs typeface="Arial" charset="0"/>
              </a:rPr>
              <a:t> </a:t>
            </a:r>
            <a:r>
              <a:rPr lang="en-US" sz="2400" dirty="0" err="1">
                <a:latin typeface="Arial" charset="0"/>
                <a:cs typeface="Arial" charset="0"/>
              </a:rPr>
              <a:t>theo</a:t>
            </a:r>
            <a:r>
              <a:rPr lang="en-US" sz="2400" dirty="0">
                <a:latin typeface="Arial" charset="0"/>
                <a:cs typeface="Arial" charset="0"/>
              </a:rPr>
              <a:t> </a:t>
            </a:r>
            <a:r>
              <a:rPr lang="en-US" sz="2400" dirty="0" err="1">
                <a:latin typeface="Arial" charset="0"/>
                <a:cs typeface="Arial" charset="0"/>
              </a:rPr>
              <a:t>hướng</a:t>
            </a:r>
            <a:r>
              <a:rPr lang="en-US" sz="2400" dirty="0">
                <a:latin typeface="Arial" charset="0"/>
                <a:cs typeface="Arial" charset="0"/>
              </a:rPr>
              <a:t> </a:t>
            </a:r>
            <a:r>
              <a:rPr lang="en-US" sz="2400" dirty="0" err="1">
                <a:latin typeface="Arial" charset="0"/>
                <a:cs typeface="Arial" charset="0"/>
              </a:rPr>
              <a:t>dẫn</a:t>
            </a:r>
            <a:r>
              <a:rPr lang="en-US" sz="2400" dirty="0">
                <a:latin typeface="Arial" charset="0"/>
                <a:cs typeface="Arial" charset="0"/>
              </a:rPr>
              <a:t> </a:t>
            </a:r>
            <a:r>
              <a:rPr lang="en-US" sz="2400" dirty="0" err="1">
                <a:latin typeface="Arial" charset="0"/>
                <a:cs typeface="Arial" charset="0"/>
              </a:rPr>
              <a:t>sử</a:t>
            </a:r>
            <a:r>
              <a:rPr lang="en-US" sz="2400" dirty="0">
                <a:latin typeface="Arial" charset="0"/>
                <a:cs typeface="Arial" charset="0"/>
              </a:rPr>
              <a:t> </a:t>
            </a:r>
            <a:r>
              <a:rPr lang="en-US" sz="2400" dirty="0" err="1">
                <a:latin typeface="Arial" charset="0"/>
                <a:cs typeface="Arial" charset="0"/>
              </a:rPr>
              <a:t>dụng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duy</a:t>
            </a:r>
            <a:r>
              <a:rPr lang="en-US" sz="2400" dirty="0">
                <a:latin typeface="Arial" charset="0"/>
                <a:cs typeface="Arial" charset="0"/>
              </a:rPr>
              <a:t> </a:t>
            </a:r>
            <a:r>
              <a:rPr lang="en-US" sz="2400" dirty="0" err="1">
                <a:latin typeface="Arial" charset="0"/>
                <a:cs typeface="Arial" charset="0"/>
              </a:rPr>
              <a:t>trì</a:t>
            </a:r>
            <a:r>
              <a:rPr lang="en-US" sz="2400" dirty="0">
                <a:latin typeface="Arial" charset="0"/>
                <a:cs typeface="Arial" charset="0"/>
              </a:rPr>
              <a:t> </a:t>
            </a:r>
            <a:r>
              <a:rPr lang="en-US" sz="2400" dirty="0" err="1">
                <a:latin typeface="Arial" charset="0"/>
                <a:cs typeface="Arial" charset="0"/>
              </a:rPr>
              <a:t>sư</a:t>
            </a:r>
            <a:r>
              <a:rPr lang="en-US" sz="2400" dirty="0">
                <a:latin typeface="Arial" charset="0"/>
                <a:cs typeface="Arial" charset="0"/>
              </a:rPr>
              <a:t> nhất </a:t>
            </a:r>
            <a:r>
              <a:rPr lang="en-US" sz="2400" dirty="0" err="1">
                <a:latin typeface="Arial" charset="0"/>
                <a:cs typeface="Arial" charset="0"/>
              </a:rPr>
              <a:t>quán</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các </a:t>
            </a:r>
            <a:r>
              <a:rPr lang="en-US" sz="2400" dirty="0" err="1">
                <a:latin typeface="Arial" charset="0"/>
                <a:cs typeface="Arial" charset="0"/>
              </a:rPr>
              <a:t>thuật</a:t>
            </a:r>
            <a:r>
              <a:rPr lang="en-US" sz="2400" dirty="0">
                <a:latin typeface="Arial" charset="0"/>
                <a:cs typeface="Arial" charset="0"/>
              </a:rPr>
              <a:t> </a:t>
            </a:r>
            <a:r>
              <a:rPr lang="en-US" sz="2400" dirty="0" err="1">
                <a:latin typeface="Arial" charset="0"/>
                <a:cs typeface="Arial" charset="0"/>
              </a:rPr>
              <a:t>ngữ</a:t>
            </a:r>
            <a:r>
              <a:rPr lang="en-US" sz="2400" dirty="0">
                <a:latin typeface="Arial" charset="0"/>
                <a:cs typeface="Arial" charset="0"/>
              </a:rPr>
              <a:t>, </a:t>
            </a:r>
            <a:r>
              <a:rPr lang="en-US" sz="2400" dirty="0" err="1">
                <a:latin typeface="Arial" charset="0"/>
                <a:cs typeface="Arial" charset="0"/>
              </a:rPr>
              <a:t>mô</a:t>
            </a:r>
            <a:r>
              <a:rPr lang="en-US" sz="2400" dirty="0">
                <a:latin typeface="Arial" charset="0"/>
                <a:cs typeface="Arial" charset="0"/>
              </a:rPr>
              <a:t> </a:t>
            </a:r>
            <a:r>
              <a:rPr lang="en-US" sz="2400" dirty="0" err="1">
                <a:latin typeface="Arial" charset="0"/>
                <a:cs typeface="Arial" charset="0"/>
              </a:rPr>
              <a:t>tả</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diễn giải các </a:t>
            </a:r>
            <a:r>
              <a:rPr lang="en-US" sz="2400" dirty="0" err="1">
                <a:latin typeface="Arial" charset="0"/>
                <a:cs typeface="Arial" charset="0"/>
              </a:rPr>
              <a:t>hàm</a:t>
            </a:r>
            <a:r>
              <a:rPr lang="en-US" sz="2400" dirty="0">
                <a:latin typeface="Arial" charset="0"/>
                <a:cs typeface="Arial" charset="0"/>
              </a:rPr>
              <a:t>.</a:t>
            </a:r>
          </a:p>
        </p:txBody>
      </p:sp>
      <p:sp>
        <p:nvSpPr>
          <p:cNvPr id="22531"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76899773-7E10-2544-8F18-B7602C1F7F68}" type="slidenum">
              <a:rPr lang="en-US" altLang="ja-JP" sz="1400">
                <a:solidFill>
                  <a:srgbClr val="FFFFFF"/>
                </a:solidFill>
              </a:rPr>
              <a:pPr eaLnBrk="1" hangingPunct="1"/>
              <a:t>7</a:t>
            </a:fld>
            <a:endParaRPr lang="en-US" altLang="ja-JP" sz="1400">
              <a:solidFill>
                <a:srgbClr val="FFFFFF"/>
              </a:solidFill>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2BF631BB-24B1-4344-8C98-B5DB6F612CF1}"/>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ea typeface="Arial Unicode MS" pitchFamily="34" charset="-128"/>
                <a:cs typeface="Arial Unicode MS" pitchFamily="34" charset="-128"/>
              </a:rPr>
              <a:t>1. Thiết </a:t>
            </a:r>
            <a:r>
              <a:rPr lang="en-US" dirty="0" err="1">
                <a:ea typeface="Arial Unicode MS" pitchFamily="34" charset="-128"/>
                <a:cs typeface="Arial Unicode MS" pitchFamily="34" charset="-128"/>
              </a:rPr>
              <a:t>kế</a:t>
            </a:r>
            <a:r>
              <a:rPr lang="en-US" dirty="0">
                <a:ea typeface="Arial Unicode MS" pitchFamily="34" charset="-128"/>
                <a:cs typeface="Arial Unicode MS" pitchFamily="34" charset="-128"/>
              </a:rPr>
              <a:t> giao diện </a:t>
            </a:r>
            <a:r>
              <a:rPr lang="en-US" dirty="0" err="1">
                <a:ea typeface="Arial Unicode MS" pitchFamily="34" charset="-128"/>
                <a:cs typeface="Arial Unicode MS" pitchFamily="34" charset="-128"/>
              </a:rPr>
              <a:t>đồ</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họa</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người</a:t>
            </a:r>
            <a:r>
              <a:rPr lang="en-US" dirty="0">
                <a:ea typeface="Arial Unicode MS" pitchFamily="34" charset="-128"/>
                <a:cs typeface="Arial Unicode MS" pitchFamily="34" charset="-128"/>
              </a:rPr>
              <a:t> </a:t>
            </a:r>
            <a:r>
              <a:rPr lang="en-US" dirty="0" err="1">
                <a:ea typeface="Arial Unicode MS" pitchFamily="34" charset="-128"/>
                <a:cs typeface="Arial Unicode MS" pitchFamily="34" charset="-128"/>
              </a:rPr>
              <a:t>dùng</a:t>
            </a:r>
            <a:endParaRPr lang="en-US" dirty="0">
              <a:ea typeface="Arial Unicode MS" pitchFamily="34" charset="-128"/>
              <a:cs typeface="Arial Unicode MS" pitchFamily="34" charset="-128"/>
            </a:endParaRPr>
          </a:p>
        </p:txBody>
      </p:sp>
      <p:sp>
        <p:nvSpPr>
          <p:cNvPr id="31" name="Rectangle 3">
            <a:extLst>
              <a:ext uri="{FF2B5EF4-FFF2-40B4-BE49-F238E27FC236}">
                <a16:creationId xmlns:a16="http://schemas.microsoft.com/office/drawing/2014/main" id="{F6DE29C7-AF13-45B8-9AD8-EB33BC4A5EF3}"/>
              </a:ext>
            </a:extLst>
          </p:cNvPr>
          <p:cNvSpPr>
            <a:spLocks noGrp="1" noChangeArrowheads="1"/>
          </p:cNvSpPr>
          <p:nvPr>
            <p:ph idx="1"/>
          </p:nvPr>
        </p:nvSpPr>
        <p:spPr>
          <a:xfrm>
            <a:off x="457200" y="1524000"/>
            <a:ext cx="8686800" cy="4533900"/>
          </a:xfrm>
        </p:spPr>
        <p:txBody>
          <a:bodyPr/>
          <a:lstStyle/>
          <a:p>
            <a:pPr marL="0" indent="0" eaLnBrk="1" hangingPunct="1">
              <a:buSzPct val="100000"/>
              <a:buFont typeface="Arial" charset="0"/>
              <a:buNone/>
            </a:pPr>
            <a:r>
              <a:rPr lang="en-US" sz="3200" dirty="0">
                <a:latin typeface="Arial" charset="0"/>
              </a:rPr>
              <a:t>1.1. </a:t>
            </a:r>
            <a:r>
              <a:rPr lang="en-US" sz="3200" dirty="0" err="1">
                <a:latin typeface="Arial" charset="0"/>
              </a:rPr>
              <a:t>Chuẩn</a:t>
            </a:r>
            <a:r>
              <a:rPr lang="en-US" sz="3200" dirty="0">
                <a:latin typeface="Arial" charset="0"/>
              </a:rPr>
              <a:t> hóa </a:t>
            </a:r>
            <a:r>
              <a:rPr lang="en-US" sz="3200" dirty="0" err="1">
                <a:latin typeface="Arial" charset="0"/>
              </a:rPr>
              <a:t>cấu</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1.2. </a:t>
            </a:r>
            <a:r>
              <a:rPr lang="en-US" sz="3200" dirty="0" err="1">
                <a:latin typeface="Arial" charset="0"/>
              </a:rPr>
              <a:t>Tạo</a:t>
            </a:r>
            <a:r>
              <a:rPr lang="en-US" sz="3200" dirty="0">
                <a:latin typeface="Arial" charset="0"/>
              </a:rPr>
              <a:t> </a:t>
            </a:r>
            <a:r>
              <a:rPr lang="en-US" sz="3200" dirty="0" err="1">
                <a:latin typeface="Arial" charset="0"/>
              </a:rPr>
              <a:t>hình</a:t>
            </a:r>
            <a:r>
              <a:rPr lang="en-US" sz="3200" dirty="0">
                <a:latin typeface="Arial" charset="0"/>
              </a:rPr>
              <a:t> </a:t>
            </a:r>
            <a:r>
              <a:rPr lang="en-US" sz="3200" dirty="0" err="1">
                <a:latin typeface="Arial" charset="0"/>
              </a:rPr>
              <a:t>ảnh</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1.3. </a:t>
            </a:r>
            <a:r>
              <a:rPr lang="en-US" sz="3200" dirty="0" err="1">
                <a:latin typeface="Arial" charset="0"/>
              </a:rPr>
              <a:t>Tạo</a:t>
            </a:r>
            <a:r>
              <a:rPr lang="en-US" sz="3200" dirty="0">
                <a:latin typeface="Arial" charset="0"/>
              </a:rPr>
              <a:t> </a:t>
            </a:r>
            <a:r>
              <a:rPr lang="en-US" sz="3200" dirty="0" err="1">
                <a:latin typeface="Arial" charset="0"/>
              </a:rPr>
              <a:t>biểu</a:t>
            </a:r>
            <a:r>
              <a:rPr lang="en-US" sz="3200" dirty="0">
                <a:latin typeface="Arial" charset="0"/>
              </a:rPr>
              <a:t> </a:t>
            </a:r>
            <a:r>
              <a:rPr lang="en-US" sz="3200" dirty="0" err="1">
                <a:latin typeface="Arial" charset="0"/>
              </a:rPr>
              <a:t>đồ</a:t>
            </a:r>
            <a:r>
              <a:rPr lang="en-US" sz="3200" dirty="0">
                <a:latin typeface="Arial" charset="0"/>
              </a:rPr>
              <a:t> </a:t>
            </a:r>
            <a:r>
              <a:rPr lang="en-US" sz="3200" dirty="0" err="1">
                <a:latin typeface="Arial" charset="0"/>
              </a:rPr>
              <a:t>chuyển</a:t>
            </a:r>
            <a:r>
              <a:rPr lang="en-US" sz="3200" dirty="0">
                <a:latin typeface="Arial" charset="0"/>
              </a:rPr>
              <a:t> </a:t>
            </a:r>
            <a:r>
              <a:rPr lang="en-US" sz="3200" dirty="0" err="1">
                <a:latin typeface="Arial" charset="0"/>
              </a:rPr>
              <a:t>tiếp</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a:p>
            <a:pPr marL="0" indent="0" eaLnBrk="1" hangingPunct="1">
              <a:buSzPct val="100000"/>
              <a:buFont typeface="Arial" charset="0"/>
              <a:buNone/>
            </a:pPr>
            <a:r>
              <a:rPr lang="en-US" sz="3200" dirty="0">
                <a:latin typeface="Arial" charset="0"/>
              </a:rPr>
              <a:t>1.4. </a:t>
            </a:r>
            <a:r>
              <a:rPr lang="en-US" sz="3200" dirty="0" err="1">
                <a:latin typeface="Arial" charset="0"/>
              </a:rPr>
              <a:t>Tạo</a:t>
            </a:r>
            <a:r>
              <a:rPr lang="en-US" sz="3200" dirty="0">
                <a:latin typeface="Arial" charset="0"/>
              </a:rPr>
              <a:t> </a:t>
            </a:r>
            <a:r>
              <a:rPr lang="en-US" sz="3200" dirty="0" err="1">
                <a:latin typeface="Arial" charset="0"/>
              </a:rPr>
              <a:t>đặc</a:t>
            </a:r>
            <a:r>
              <a:rPr lang="en-US" sz="3200" dirty="0">
                <a:latin typeface="Arial" charset="0"/>
              </a:rPr>
              <a:t> </a:t>
            </a:r>
            <a:r>
              <a:rPr lang="en-US" sz="3200" dirty="0" err="1">
                <a:latin typeface="Arial" charset="0"/>
              </a:rPr>
              <a:t>tả</a:t>
            </a:r>
            <a:r>
              <a:rPr lang="en-US" sz="3200" dirty="0">
                <a:latin typeface="Arial" charset="0"/>
              </a:rPr>
              <a:t> </a:t>
            </a:r>
            <a:r>
              <a:rPr lang="en-US" sz="3200" dirty="0" err="1">
                <a:latin typeface="Arial" charset="0"/>
              </a:rPr>
              <a:t>màn</a:t>
            </a:r>
            <a:r>
              <a:rPr lang="en-US" sz="3200" dirty="0">
                <a:latin typeface="Arial" charset="0"/>
              </a:rPr>
              <a:t> </a:t>
            </a:r>
            <a:r>
              <a:rPr lang="en-US" sz="3200" dirty="0" err="1">
                <a:latin typeface="Arial" charset="0"/>
              </a:rPr>
              <a:t>hình</a:t>
            </a:r>
            <a:endParaRPr lang="en-US" sz="3200" dirty="0">
              <a:latin typeface="Arial" charset="0"/>
            </a:endParaRPr>
          </a:p>
        </p:txBody>
      </p:sp>
      <p:sp>
        <p:nvSpPr>
          <p:cNvPr id="33" name="Slide Number Placeholder 1">
            <a:extLst>
              <a:ext uri="{FF2B5EF4-FFF2-40B4-BE49-F238E27FC236}">
                <a16:creationId xmlns:a16="http://schemas.microsoft.com/office/drawing/2014/main" id="{521D61D3-3A93-4936-B702-47FC2669A6E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A7F4F7-A0F5-724D-90E4-1DB662898FAE}" type="slidenum">
              <a:rPr lang="en-US" altLang="ja-JP" sz="1400">
                <a:solidFill>
                  <a:srgbClr val="FFFFFF"/>
                </a:solidFill>
              </a:rPr>
              <a:pPr eaLnBrk="1" hangingPunct="1"/>
              <a:t>8</a:t>
            </a:fld>
            <a:endParaRPr lang="en-US" altLang="ja-JP" sz="1400">
              <a:solidFill>
                <a:srgbClr val="FFFFFF"/>
              </a:solidFill>
            </a:endParaRPr>
          </a:p>
        </p:txBody>
      </p:sp>
      <p:sp>
        <p:nvSpPr>
          <p:cNvPr id="29" name="Rectangle 4">
            <a:extLst>
              <a:ext uri="{FF2B5EF4-FFF2-40B4-BE49-F238E27FC236}">
                <a16:creationId xmlns:a16="http://schemas.microsoft.com/office/drawing/2014/main" id="{7749EE49-F5A6-41ED-9930-4E001EAAA5DB}"/>
              </a:ext>
            </a:extLst>
          </p:cNvPr>
          <p:cNvSpPr>
            <a:spLocks noChangeArrowheads="1"/>
          </p:cNvSpPr>
          <p:nvPr/>
        </p:nvSpPr>
        <p:spPr bwMode="auto">
          <a:xfrm>
            <a:off x="457200" y="2057400"/>
            <a:ext cx="8426450" cy="609600"/>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dirty="0"/>
          </a:p>
        </p:txBody>
      </p:sp>
      <p:sp>
        <p:nvSpPr>
          <p:cNvPr id="32" name="AutoShape 5">
            <a:extLst>
              <a:ext uri="{FF2B5EF4-FFF2-40B4-BE49-F238E27FC236}">
                <a16:creationId xmlns:a16="http://schemas.microsoft.com/office/drawing/2014/main" id="{6DD8F750-C82E-44DF-8173-CFA722063546}"/>
              </a:ext>
            </a:extLst>
          </p:cNvPr>
          <p:cNvSpPr>
            <a:spLocks noChangeArrowheads="1"/>
          </p:cNvSpPr>
          <p:nvPr/>
        </p:nvSpPr>
        <p:spPr bwMode="auto">
          <a:xfrm>
            <a:off x="60325" y="2160588"/>
            <a:ext cx="360363" cy="381000"/>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lstStyle/>
          <a:p>
            <a:pPr eaLnBrk="1" fontAlgn="auto" hangingPunct="1">
              <a:spcAft>
                <a:spcPts val="0"/>
              </a:spcAft>
              <a:defRPr/>
            </a:pPr>
            <a:r>
              <a:rPr lang="en-US" dirty="0">
                <a:latin typeface="Arial" charset="0"/>
                <a:ea typeface="+mj-ea"/>
                <a:cs typeface="Arial" charset="0"/>
              </a:rPr>
              <a:t>Từ use case</a:t>
            </a:r>
          </a:p>
        </p:txBody>
      </p:sp>
      <p:sp>
        <p:nvSpPr>
          <p:cNvPr id="20482" name="Rectangle 3"/>
          <p:cNvSpPr>
            <a:spLocks noGrp="1" noChangeArrowheads="1"/>
          </p:cNvSpPr>
          <p:nvPr>
            <p:ph idx="1"/>
          </p:nvPr>
        </p:nvSpPr>
        <p:spPr/>
        <p:txBody>
          <a:bodyPr/>
          <a:lstStyle/>
          <a:p>
            <a:pPr eaLnBrk="1" hangingPunct="1">
              <a:defRPr/>
            </a:pP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use case </a:t>
            </a:r>
            <a:r>
              <a:rPr lang="en-US" sz="2800" dirty="0" err="1">
                <a:latin typeface="Arial" charset="0"/>
                <a:cs typeface="Arial" charset="0"/>
              </a:rPr>
              <a:t>và</a:t>
            </a:r>
            <a:r>
              <a:rPr lang="en-US" sz="2800" dirty="0">
                <a:latin typeface="Arial" charset="0"/>
                <a:cs typeface="Arial" charset="0"/>
              </a:rPr>
              <a:t> các lớp </a:t>
            </a:r>
            <a:r>
              <a:rPr lang="en-US" sz="2800" dirty="0" err="1">
                <a:latin typeface="Arial" charset="0"/>
                <a:cs typeface="Arial" charset="0"/>
              </a:rPr>
              <a:t>biên</a:t>
            </a:r>
            <a:r>
              <a:rPr lang="en-US" sz="2800" dirty="0">
                <a:latin typeface="Arial" charset="0"/>
                <a:cs typeface="Arial" charset="0"/>
              </a:rPr>
              <a:t> (boundary classes) mà tượng </a:t>
            </a:r>
            <a:r>
              <a:rPr lang="en-US" sz="2800" dirty="0" err="1">
                <a:latin typeface="Arial" charset="0"/>
                <a:cs typeface="Arial" charset="0"/>
              </a:rPr>
              <a:t>tác</a:t>
            </a:r>
            <a:r>
              <a:rPr lang="en-US" sz="2800" dirty="0">
                <a:latin typeface="Arial" charset="0"/>
                <a:cs typeface="Arial" charset="0"/>
              </a:rPr>
              <a:t> </a:t>
            </a:r>
            <a:r>
              <a:rPr lang="en-US" sz="2800" dirty="0" err="1">
                <a:latin typeface="Arial" charset="0"/>
                <a:cs typeface="Arial" charset="0"/>
              </a:rPr>
              <a:t>với</a:t>
            </a:r>
            <a:r>
              <a:rPr lang="en-US" sz="2800" dirty="0">
                <a:latin typeface="Arial" charset="0"/>
                <a:cs typeface="Arial" charset="0"/>
              </a:rPr>
              <a:t> </a:t>
            </a:r>
            <a:r>
              <a:rPr lang="en-US" sz="2800" dirty="0" err="1">
                <a:latin typeface="Arial" charset="0"/>
                <a:cs typeface="Arial" charset="0"/>
              </a:rPr>
              <a:t>người</a:t>
            </a:r>
            <a:r>
              <a:rPr lang="en-US" sz="2800" dirty="0">
                <a:latin typeface="Arial" charset="0"/>
                <a:cs typeface="Arial" charset="0"/>
              </a:rPr>
              <a:t> </a:t>
            </a:r>
            <a:r>
              <a:rPr lang="en-US" sz="2800" dirty="0" err="1">
                <a:latin typeface="Arial" charset="0"/>
                <a:cs typeface="Arial" charset="0"/>
              </a:rPr>
              <a:t>dùng</a:t>
            </a:r>
            <a:endParaRPr lang="en-US" sz="2800" dirty="0">
              <a:latin typeface="Arial" charset="0"/>
              <a:cs typeface="Arial" charset="0"/>
            </a:endParaRPr>
          </a:p>
          <a:p>
            <a:pPr lvl="1" eaLnBrk="1" hangingPunct="1">
              <a:defRPr/>
            </a:pPr>
            <a:r>
              <a:rPr lang="en-US" sz="2400" dirty="0" err="1">
                <a:latin typeface="Arial" charset="0"/>
                <a:cs typeface="Arial" charset="0"/>
              </a:rPr>
              <a:t>Ánh</a:t>
            </a:r>
            <a:r>
              <a:rPr lang="en-US" sz="2400" dirty="0">
                <a:latin typeface="Arial" charset="0"/>
                <a:cs typeface="Arial" charset="0"/>
              </a:rPr>
              <a:t> </a:t>
            </a:r>
            <a:r>
              <a:rPr lang="en-US" sz="2400" dirty="0" err="1">
                <a:latin typeface="Arial" charset="0"/>
                <a:cs typeface="Arial" charset="0"/>
              </a:rPr>
              <a:t>xạ</a:t>
            </a:r>
            <a:r>
              <a:rPr lang="en-US" sz="2400" dirty="0">
                <a:latin typeface="Arial" charset="0"/>
                <a:cs typeface="Arial" charset="0"/>
              </a:rPr>
              <a:t> các lớp </a:t>
            </a:r>
            <a:r>
              <a:rPr lang="en-US" sz="2400" dirty="0" err="1">
                <a:latin typeface="Arial" charset="0"/>
                <a:cs typeface="Arial" charset="0"/>
              </a:rPr>
              <a:t>biên</a:t>
            </a:r>
            <a:r>
              <a:rPr lang="en-US" sz="2400" dirty="0">
                <a:latin typeface="Arial" charset="0"/>
                <a:cs typeface="Arial" charset="0"/>
              </a:rPr>
              <a:t> </a:t>
            </a:r>
            <a:r>
              <a:rPr lang="en-US" sz="2400" dirty="0" err="1">
                <a:latin typeface="Arial" charset="0"/>
                <a:cs typeface="Arial" charset="0"/>
              </a:rPr>
              <a:t>này</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các </a:t>
            </a:r>
            <a:r>
              <a:rPr lang="en-US" sz="2400" dirty="0" err="1">
                <a:latin typeface="Arial" charset="0"/>
                <a:cs typeface="Arial" charset="0"/>
              </a:rPr>
              <a:t>màn</a:t>
            </a:r>
            <a:r>
              <a:rPr lang="en-US" sz="2400" dirty="0">
                <a:latin typeface="Arial" charset="0"/>
                <a:cs typeface="Arial" charset="0"/>
              </a:rPr>
              <a:t> </a:t>
            </a:r>
            <a:r>
              <a:rPr lang="en-US" sz="2400" dirty="0" err="1">
                <a:latin typeface="Arial" charset="0"/>
                <a:cs typeface="Arial" charset="0"/>
              </a:rPr>
              <a:t>hình</a:t>
            </a:r>
            <a:endParaRPr lang="en-US" sz="2400" dirty="0">
              <a:latin typeface="Arial" charset="0"/>
              <a:cs typeface="Arial" charset="0"/>
            </a:endParaRPr>
          </a:p>
          <a:p>
            <a:pPr eaLnBrk="1" hangingPunct="1">
              <a:defRPr/>
            </a:pPr>
            <a:r>
              <a:rPr lang="en-US" sz="2800" dirty="0" err="1">
                <a:latin typeface="Arial" charset="0"/>
                <a:cs typeface="Arial" charset="0"/>
              </a:rPr>
              <a:t>Dựa</a:t>
            </a:r>
            <a:r>
              <a:rPr lang="en-US" sz="2800" dirty="0">
                <a:latin typeface="Arial" charset="0"/>
                <a:cs typeface="Arial" charset="0"/>
              </a:rPr>
              <a:t> </a:t>
            </a:r>
            <a:r>
              <a:rPr lang="en-US" sz="2800" dirty="0" err="1">
                <a:latin typeface="Arial" charset="0"/>
                <a:cs typeface="Arial" charset="0"/>
              </a:rPr>
              <a:t>vào</a:t>
            </a:r>
            <a:r>
              <a:rPr lang="en-US" sz="2800" dirty="0">
                <a:latin typeface="Arial" charset="0"/>
                <a:cs typeface="Arial" charset="0"/>
              </a:rPr>
              <a:t> </a:t>
            </a:r>
            <a:r>
              <a:rPr lang="en-US" sz="2800" dirty="0" err="1">
                <a:latin typeface="Arial" charset="0"/>
                <a:cs typeface="Arial" charset="0"/>
              </a:rPr>
              <a:t>mô</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đầu ra, đầu </a:t>
            </a:r>
            <a:r>
              <a:rPr lang="en-US" sz="2800" dirty="0" err="1">
                <a:latin typeface="Arial" charset="0"/>
                <a:cs typeface="Arial" charset="0"/>
              </a:rPr>
              <a:t>vào</a:t>
            </a:r>
            <a:r>
              <a:rPr lang="en-US" sz="2800" dirty="0">
                <a:latin typeface="Arial" charset="0"/>
                <a:cs typeface="Arial" charset="0"/>
              </a:rPr>
              <a:t> trong </a:t>
            </a:r>
            <a:r>
              <a:rPr lang="en-US" sz="2800" dirty="0" err="1">
                <a:latin typeface="Arial" charset="0"/>
                <a:cs typeface="Arial" charset="0"/>
              </a:rPr>
              <a:t>đặc</a:t>
            </a:r>
            <a:r>
              <a:rPr lang="en-US" sz="2800" dirty="0">
                <a:latin typeface="Arial" charset="0"/>
                <a:cs typeface="Arial" charset="0"/>
              </a:rPr>
              <a:t> </a:t>
            </a:r>
            <a:r>
              <a:rPr lang="en-US" sz="2800" dirty="0" err="1">
                <a:latin typeface="Arial" charset="0"/>
                <a:cs typeface="Arial" charset="0"/>
              </a:rPr>
              <a:t>tả</a:t>
            </a:r>
            <a:r>
              <a:rPr lang="en-US" sz="2800" dirty="0">
                <a:latin typeface="Arial" charset="0"/>
                <a:cs typeface="Arial" charset="0"/>
              </a:rPr>
              <a:t> use case</a:t>
            </a:r>
          </a:p>
          <a:p>
            <a:pPr eaLnBrk="1" hangingPunct="1">
              <a:defRPr/>
            </a:pPr>
            <a:endParaRPr lang="en-US" sz="2800" dirty="0">
              <a:latin typeface="Arial" charset="0"/>
              <a:cs typeface="Arial" charset="0"/>
            </a:endParaRPr>
          </a:p>
          <a:p>
            <a:pPr marL="0" indent="0" eaLnBrk="1" hangingPunct="1">
              <a:buFont typeface="Arial" charset="0"/>
              <a:buNone/>
              <a:defRPr/>
            </a:pPr>
            <a:r>
              <a:rPr lang="en-US" sz="2800" dirty="0">
                <a:latin typeface="Arial" charset="0"/>
                <a:cs typeface="Arial" charset="0"/>
              </a:rPr>
              <a:t>=&gt; Thiết </a:t>
            </a:r>
            <a:r>
              <a:rPr lang="en-US" sz="2800" dirty="0" err="1">
                <a:latin typeface="Arial" charset="0"/>
                <a:cs typeface="Arial" charset="0"/>
              </a:rPr>
              <a:t>kế</a:t>
            </a:r>
            <a:r>
              <a:rPr lang="en-US" sz="2800" dirty="0">
                <a:latin typeface="Arial" charset="0"/>
                <a:cs typeface="Arial" charset="0"/>
              </a:rPr>
              <a:t> </a:t>
            </a:r>
            <a:r>
              <a:rPr lang="en-US" sz="2800" dirty="0" err="1">
                <a:latin typeface="Arial" charset="0"/>
                <a:cs typeface="Arial" charset="0"/>
              </a:rPr>
              <a:t>màn</a:t>
            </a:r>
            <a:r>
              <a:rPr lang="en-US" sz="2800" dirty="0">
                <a:latin typeface="Arial" charset="0"/>
                <a:cs typeface="Arial" charset="0"/>
              </a:rPr>
              <a:t> </a:t>
            </a:r>
            <a:r>
              <a:rPr lang="en-US" sz="2800" dirty="0" err="1">
                <a:latin typeface="Arial" charset="0"/>
                <a:cs typeface="Arial" charset="0"/>
              </a:rPr>
              <a:t>hình</a:t>
            </a:r>
            <a:r>
              <a:rPr lang="en-US" sz="2800" dirty="0">
                <a:latin typeface="Arial" charset="0"/>
                <a:cs typeface="Arial" charset="0"/>
              </a:rPr>
              <a:t> </a:t>
            </a:r>
            <a:r>
              <a:rPr lang="en-US" sz="2800" dirty="0" err="1">
                <a:latin typeface="Arial" charset="0"/>
                <a:cs typeface="Arial" charset="0"/>
              </a:rPr>
              <a:t>sử</a:t>
            </a:r>
            <a:r>
              <a:rPr lang="en-US" sz="2800" dirty="0">
                <a:latin typeface="Arial" charset="0"/>
                <a:cs typeface="Arial" charset="0"/>
              </a:rPr>
              <a:t> </a:t>
            </a:r>
            <a:r>
              <a:rPr lang="en-US" sz="2800" dirty="0" err="1">
                <a:latin typeface="Arial" charset="0"/>
                <a:cs typeface="Arial" charset="0"/>
              </a:rPr>
              <a:t>dụng</a:t>
            </a:r>
            <a:r>
              <a:rPr lang="en-US" sz="2800" dirty="0">
                <a:latin typeface="Arial" charset="0"/>
                <a:cs typeface="Arial" charset="0"/>
              </a:rPr>
              <a:t> các </a:t>
            </a:r>
            <a:r>
              <a:rPr lang="en-US" sz="2800" dirty="0" err="1">
                <a:latin typeface="Arial" charset="0"/>
                <a:cs typeface="Arial" charset="0"/>
              </a:rPr>
              <a:t>công</a:t>
            </a:r>
            <a:r>
              <a:rPr lang="en-US" sz="2800" dirty="0">
                <a:latin typeface="Arial" charset="0"/>
                <a:cs typeface="Arial" charset="0"/>
              </a:rPr>
              <a:t> </a:t>
            </a:r>
            <a:r>
              <a:rPr lang="en-US" sz="2800" dirty="0" err="1">
                <a:latin typeface="Arial" charset="0"/>
                <a:cs typeface="Arial" charset="0"/>
              </a:rPr>
              <a:t>cụ</a:t>
            </a:r>
            <a:endParaRPr lang="en-US" sz="2800" dirty="0">
              <a:latin typeface="Arial" charset="0"/>
              <a:cs typeface="Arial" charset="0"/>
            </a:endParaRPr>
          </a:p>
        </p:txBody>
      </p:sp>
      <p:sp>
        <p:nvSpPr>
          <p:cNvPr id="25603"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E571B34A-237A-BB4F-A50E-FD82F2645C25}" type="slidenum">
              <a:rPr lang="en-US" altLang="ja-JP" sz="1400">
                <a:solidFill>
                  <a:srgbClr val="FFFFFF"/>
                </a:solidFill>
              </a:rPr>
              <a:pPr eaLnBrk="1" hangingPunct="1"/>
              <a:t>9</a:t>
            </a:fld>
            <a:endParaRPr lang="en-US" altLang="ja-JP" sz="1400">
              <a:solidFill>
                <a:srgbClr val="FFFFFF"/>
              </a:solidFill>
            </a:endParaRPr>
          </a:p>
        </p:txBody>
      </p:sp>
    </p:spTree>
  </p:cSld>
  <p:clrMapOvr>
    <a:masterClrMapping/>
  </p:clrMapOvr>
  <p:transition advClick="0"/>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AA5954-6743-44A0-8FC7-A5124BB2A241}"/>
</file>

<file path=customXml/itemProps2.xml><?xml version="1.0" encoding="utf-8"?>
<ds:datastoreItem xmlns:ds="http://schemas.openxmlformats.org/officeDocument/2006/customXml" ds:itemID="{0816D4FA-FE77-407C-B86B-A4595DB0BEF0}"/>
</file>

<file path=customXml/itemProps3.xml><?xml version="1.0" encoding="utf-8"?>
<ds:datastoreItem xmlns:ds="http://schemas.openxmlformats.org/officeDocument/2006/customXml" ds:itemID="{975D7405-A90C-4E4F-9B53-196CA9657071}"/>
</file>

<file path=docProps/app.xml><?xml version="1.0" encoding="utf-8"?>
<Properties xmlns="http://schemas.openxmlformats.org/officeDocument/2006/extended-properties" xmlns:vt="http://schemas.openxmlformats.org/officeDocument/2006/docPropsVTypes">
  <Template>11-Design Principles GRASP SOLID</Template>
  <TotalTime>7291</TotalTime>
  <Words>12437</Words>
  <Application>Microsoft Macintosh PowerPoint</Application>
  <PresentationFormat>On-screen Show (4:3)</PresentationFormat>
  <Paragraphs>948</Paragraphs>
  <Slides>63</Slides>
  <Notes>42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Arial Narrow</vt:lpstr>
      <vt:lpstr>Calibri</vt:lpstr>
      <vt:lpstr>Calibri Light</vt:lpstr>
      <vt:lpstr>Linh AvantGarde</vt:lpstr>
      <vt:lpstr>Segoe UI</vt:lpstr>
      <vt:lpstr>Symbol</vt:lpstr>
      <vt:lpstr>Tahoma</vt:lpstr>
      <vt:lpstr>Times New Roman</vt:lpstr>
      <vt:lpstr>Verdana</vt:lpstr>
      <vt:lpstr>Wingdings</vt:lpstr>
      <vt:lpstr>ZapfHumnst BT</vt:lpstr>
      <vt:lpstr>Bai 4</vt:lpstr>
      <vt:lpstr>THIẾT KẾ VÀ XÂY DỰNG PHẦN MỀM Bài 5. Thiết kế giao diện</vt:lpstr>
      <vt:lpstr>Thiết kế giao diện</vt:lpstr>
      <vt:lpstr>Tài liệu tham khảo</vt:lpstr>
      <vt:lpstr>1. Thiết kế giao diện đồ họa người dùng</vt:lpstr>
      <vt:lpstr>Chuẩn hóa (Standardizing)</vt:lpstr>
      <vt:lpstr>Chuẩn hóa (Standardizing)</vt:lpstr>
      <vt:lpstr>Chuẩn hóa (Standardizing)</vt:lpstr>
      <vt:lpstr>1. Thiết kế giao diện đồ họa người dùng</vt:lpstr>
      <vt:lpstr>Từ use case</vt:lpstr>
      <vt:lpstr>Công cụ thiết kế GUI</vt:lpstr>
      <vt:lpstr>PowerPoint Presentation</vt:lpstr>
      <vt:lpstr>1. Thiết kế giao diện đồ họa người dùng</vt:lpstr>
      <vt:lpstr>Biểu đồ chuyển tiếp màn hình</vt:lpstr>
      <vt:lpstr>Bốn khuôn mẫu chuyển tiếp</vt:lpstr>
      <vt:lpstr>Bốn khuôn mẫu chuyển tiếp (2)</vt:lpstr>
      <vt:lpstr>Bốn khuôn mẫu chuyển tiếp (3)</vt:lpstr>
      <vt:lpstr>Four transition patterns (4)</vt:lpstr>
      <vt:lpstr>Kết nối màn hình: Biểu đồ chuyển tiếp màn hình</vt:lpstr>
      <vt:lpstr>1. Thiết kế giao diện đồ họa người dùng</vt:lpstr>
      <vt:lpstr>Đặc tả màn hình (Screen specification)</vt:lpstr>
      <vt:lpstr>Đặc tả màn hình</vt:lpstr>
      <vt:lpstr>PowerPoint Presentation</vt:lpstr>
      <vt:lpstr>Định nghĩa thuộc tính của các trường</vt:lpstr>
      <vt:lpstr>Example: Defining the field attributes</vt:lpstr>
      <vt:lpstr>Thiết kế giao diện</vt:lpstr>
      <vt:lpstr>2. Thiết kế giao diện hệ thống/thiết bị</vt:lpstr>
      <vt:lpstr>Hệ thống con và giao diện</vt:lpstr>
      <vt:lpstr>Hệ thống con và giao diện (tiếp)</vt:lpstr>
      <vt:lpstr>Packages và Subsystems</vt:lpstr>
      <vt:lpstr>Sử dụng hệ thống con</vt:lpstr>
      <vt:lpstr>Identifying Subsystems Hints</vt:lpstr>
      <vt:lpstr>Ứng viên cho hệ thống con</vt:lpstr>
      <vt:lpstr>Xác định các hệ thống con</vt:lpstr>
      <vt:lpstr>2. Thiết kế giao diện hệ thống/thiết bị</vt:lpstr>
      <vt:lpstr>Xác định giao diện</vt:lpstr>
      <vt:lpstr>Interface Guidelines</vt:lpstr>
      <vt:lpstr>Example: Design Subsystems and Interfaces</vt:lpstr>
      <vt:lpstr>Example: Analysis-Class-To-Design-Element Map</vt:lpstr>
      <vt:lpstr>Modeling Convention: Subsystems and Interfaces</vt:lpstr>
      <vt:lpstr>Example: Subsystem Context: CourseCatalogSystem </vt:lpstr>
      <vt:lpstr>Example: Subsystem Context: Billing System </vt:lpstr>
      <vt:lpstr>2. Thiết kế giao diện hệ thống/thiết bị</vt:lpstr>
      <vt:lpstr>Subsystem Guidelines</vt:lpstr>
      <vt:lpstr>Các bước thiết kế hệ thống con</vt:lpstr>
      <vt:lpstr>Các bước thiết kế hệ thống con</vt:lpstr>
      <vt:lpstr>Các trách nhiệm của hệ thống con</vt:lpstr>
      <vt:lpstr>Phân phối trách nhiệm của hệ thống con</vt:lpstr>
      <vt:lpstr>What Are Gates?</vt:lpstr>
      <vt:lpstr>Subsystem Interaction Diagrams</vt:lpstr>
      <vt:lpstr>Cấu trúc bên trong của Supplier Subsystem</vt:lpstr>
      <vt:lpstr>Modeling Convention: Internal Subsystem Interaction</vt:lpstr>
      <vt:lpstr>Example: Billing System Subsystem In Context</vt:lpstr>
      <vt:lpstr>Example: Local BillingSystem Subsystem Interaction</vt:lpstr>
      <vt:lpstr>Các bước thiết kế hệ thống con</vt:lpstr>
      <vt:lpstr>Example: Billing System Subsystem Elements</vt:lpstr>
      <vt:lpstr>Các bước thiết kế hệ thống con</vt:lpstr>
      <vt:lpstr>Subsystem Dependencies: Guidelines</vt:lpstr>
      <vt:lpstr>Example: BillingSystem Subsystem Dependencies</vt:lpstr>
      <vt:lpstr>Các bước thiết kế hệ thống con</vt:lpstr>
      <vt:lpstr>Checkpoints: Design Subsystems</vt:lpstr>
      <vt:lpstr>Checkpoints: Design Subsystems</vt:lpstr>
      <vt:lpstr>Review: Subsystem Design</vt:lpstr>
      <vt:lpstr>Question?</vt:lpstr>
    </vt:vector>
  </TitlesOfParts>
  <Company>情報システム事業部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Analysis Process</dc:title>
  <dc:creator>（株）日立製作所</dc:creator>
  <cp:lastModifiedBy>Nguyen Thi Thu Trang - Vien CNTT</cp:lastModifiedBy>
  <cp:revision>1129</cp:revision>
  <cp:lastPrinted>2018-10-22T06:29:01Z</cp:lastPrinted>
  <dcterms:created xsi:type="dcterms:W3CDTF">2009-04-07T05:00:02Z</dcterms:created>
  <dcterms:modified xsi:type="dcterms:W3CDTF">2021-01-13T15:51:04Z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