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257" r:id="rId3"/>
    <p:sldId id="258" r:id="rId4"/>
    <p:sldId id="259" r:id="rId5"/>
    <p:sldId id="271" r:id="rId6"/>
    <p:sldId id="268" r:id="rId7"/>
    <p:sldId id="270" r:id="rId8"/>
    <p:sldId id="269" r:id="rId9"/>
    <p:sldId id="272" r:id="rId10"/>
    <p:sldId id="262" r:id="rId11"/>
    <p:sldId id="263" r:id="rId12"/>
    <p:sldId id="273" r:id="rId13"/>
    <p:sldId id="274" r:id="rId14"/>
    <p:sldId id="275" r:id="rId15"/>
    <p:sldId id="276" r:id="rId16"/>
    <p:sldId id="264"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327"/>
  </p:normalViewPr>
  <p:slideViewPr>
    <p:cSldViewPr snapToGrid="0" snapToObjects="1">
      <p:cViewPr varScale="1">
        <p:scale>
          <a:sx n="123" d="100"/>
          <a:sy n="123" d="100"/>
        </p:scale>
        <p:origin x="6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35079-FBF0-794D-A776-45E2985A4F23}" type="datetimeFigureOut">
              <a:rPr lang="en-US" smtClean="0"/>
              <a:t>4/27/22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D94D2-FD0B-1343-998D-BF548625F569}" type="slidenum">
              <a:rPr lang="en-US" smtClean="0"/>
              <a:t>‹#›</a:t>
            </a:fld>
            <a:endParaRPr lang="en-US"/>
          </a:p>
        </p:txBody>
      </p:sp>
    </p:spTree>
    <p:extLst>
      <p:ext uri="{BB962C8B-B14F-4D97-AF65-F5344CB8AC3E}">
        <p14:creationId xmlns:p14="http://schemas.microsoft.com/office/powerpoint/2010/main" val="1307070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4/27/22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4/27/22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4/27/22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4/27/22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4/27/22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4/27/22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hazelcast.com/company/"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hazelcast.com/products/stream-processing/" TargetMode="External"/><Relationship Id="rId2" Type="http://schemas.openxmlformats.org/officeDocument/2006/relationships/hyperlink" Target="https://hazelcast.com/customers/"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hazelcast.com/products/hazelcast-platform/"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CF17F4CE-613A-D073-9D20-CB0E19ED1221}"/>
              </a:ext>
            </a:extLst>
          </p:cNvPr>
          <p:cNvSpPr>
            <a:spLocks noGrp="1"/>
          </p:cNvSpPr>
          <p:nvPr>
            <p:ph type="ctrTitle"/>
          </p:nvPr>
        </p:nvSpPr>
        <p:spPr>
          <a:xfrm>
            <a:off x="1703295" y="1083732"/>
            <a:ext cx="5509628" cy="4690534"/>
          </a:xfrm>
        </p:spPr>
        <p:txBody>
          <a:bodyPr anchor="ctr">
            <a:normAutofit/>
          </a:bodyPr>
          <a:lstStyle/>
          <a:p>
            <a:pPr algn="r"/>
            <a:r>
              <a:rPr lang="en-US" sz="6700" dirty="0">
                <a:solidFill>
                  <a:schemeClr val="tx1">
                    <a:lumMod val="75000"/>
                    <a:lumOff val="25000"/>
                  </a:schemeClr>
                </a:solidFill>
              </a:rPr>
              <a:t>Customizable Machine Monitoring and Control with </a:t>
            </a:r>
            <a:r>
              <a:rPr lang="en-US" sz="6700" dirty="0" err="1">
                <a:solidFill>
                  <a:schemeClr val="tx1">
                    <a:lumMod val="75000"/>
                    <a:lumOff val="25000"/>
                  </a:schemeClr>
                </a:solidFill>
              </a:rPr>
              <a:t>Hazelcast</a:t>
            </a:r>
            <a:r>
              <a:rPr lang="en-US" sz="6700" dirty="0">
                <a:solidFill>
                  <a:schemeClr val="tx1">
                    <a:lumMod val="75000"/>
                    <a:lumOff val="25000"/>
                  </a:schemeClr>
                </a:solidFill>
              </a:rPr>
              <a:t> Jet</a:t>
            </a:r>
          </a:p>
        </p:txBody>
      </p:sp>
      <p:sp>
        <p:nvSpPr>
          <p:cNvPr id="10" name="Subtitle 9">
            <a:extLst>
              <a:ext uri="{FF2B5EF4-FFF2-40B4-BE49-F238E27FC236}">
                <a16:creationId xmlns:a16="http://schemas.microsoft.com/office/drawing/2014/main" id="{1DF880F5-2A70-1876-1071-2581D584A59E}"/>
              </a:ext>
            </a:extLst>
          </p:cNvPr>
          <p:cNvSpPr>
            <a:spLocks noGrp="1"/>
          </p:cNvSpPr>
          <p:nvPr>
            <p:ph type="subTitle" idx="1"/>
          </p:nvPr>
        </p:nvSpPr>
        <p:spPr>
          <a:xfrm>
            <a:off x="7856389" y="1083732"/>
            <a:ext cx="3507654" cy="4690534"/>
          </a:xfrm>
        </p:spPr>
        <p:txBody>
          <a:bodyPr anchor="ctr">
            <a:normAutofit/>
          </a:bodyPr>
          <a:lstStyle/>
          <a:p>
            <a:r>
              <a:rPr lang="en-US" sz="2800">
                <a:solidFill>
                  <a:schemeClr val="tx1">
                    <a:lumMod val="75000"/>
                    <a:lumOff val="25000"/>
                  </a:schemeClr>
                </a:solidFill>
              </a:rPr>
              <a:t>Randy May</a:t>
            </a:r>
          </a:p>
          <a:p>
            <a:r>
              <a:rPr lang="en-US" sz="2800">
                <a:solidFill>
                  <a:schemeClr val="tx1">
                    <a:lumMod val="75000"/>
                    <a:lumOff val="25000"/>
                  </a:schemeClr>
                </a:solidFill>
              </a:rPr>
              <a:t>22 Apr, 2022</a:t>
            </a:r>
          </a:p>
        </p:txBody>
      </p:sp>
      <p:sp>
        <p:nvSpPr>
          <p:cNvPr id="17" name="Rectangle 16">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65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9AD1-E3BB-CB41-460A-813DC7AFF818}"/>
              </a:ext>
            </a:extLst>
          </p:cNvPr>
          <p:cNvSpPr>
            <a:spLocks noGrp="1"/>
          </p:cNvSpPr>
          <p:nvPr>
            <p:ph type="title"/>
          </p:nvPr>
        </p:nvSpPr>
        <p:spPr/>
        <p:txBody>
          <a:bodyPr/>
          <a:lstStyle/>
          <a:p>
            <a:r>
              <a:rPr lang="en-US" dirty="0"/>
              <a:t>Technology Overview</a:t>
            </a:r>
          </a:p>
        </p:txBody>
      </p:sp>
      <p:pic>
        <p:nvPicPr>
          <p:cNvPr id="4" name="Content Placeholder 3" descr="Graphical user interface, application, Teams&#10;&#10;Description automatically generated">
            <a:extLst>
              <a:ext uri="{FF2B5EF4-FFF2-40B4-BE49-F238E27FC236}">
                <a16:creationId xmlns:a16="http://schemas.microsoft.com/office/drawing/2014/main" id="{EE690FE6-12C1-73B9-A1B8-DDCDEF05ED40}"/>
              </a:ext>
            </a:extLst>
          </p:cNvPr>
          <p:cNvPicPr>
            <a:picLocks noGrp="1" noChangeAspect="1"/>
          </p:cNvPicPr>
          <p:nvPr>
            <p:ph idx="1"/>
          </p:nvPr>
        </p:nvPicPr>
        <p:blipFill>
          <a:blip r:embed="rId2"/>
          <a:stretch>
            <a:fillRect/>
          </a:stretch>
        </p:blipFill>
        <p:spPr>
          <a:xfrm>
            <a:off x="3891689" y="868363"/>
            <a:ext cx="7266121" cy="5121275"/>
          </a:xfrm>
        </p:spPr>
      </p:pic>
      <p:sp>
        <p:nvSpPr>
          <p:cNvPr id="8" name="Text Placeholder 7">
            <a:extLst>
              <a:ext uri="{FF2B5EF4-FFF2-40B4-BE49-F238E27FC236}">
                <a16:creationId xmlns:a16="http://schemas.microsoft.com/office/drawing/2014/main" id="{0582E663-FB2A-EAD7-E12B-A6F8573AD68D}"/>
              </a:ext>
            </a:extLst>
          </p:cNvPr>
          <p:cNvSpPr>
            <a:spLocks noGrp="1"/>
          </p:cNvSpPr>
          <p:nvPr>
            <p:ph type="body" sz="half" idx="2"/>
          </p:nvPr>
        </p:nvSpPr>
        <p:spPr/>
        <p:txBody>
          <a:bodyPr/>
          <a:lstStyle/>
          <a:p>
            <a:endParaRPr lang="en-US" dirty="0"/>
          </a:p>
          <a:p>
            <a:pPr>
              <a:buClr>
                <a:schemeClr val="bg1"/>
              </a:buClr>
            </a:pPr>
            <a:r>
              <a:rPr lang="en-US" dirty="0"/>
              <a:t>A short demo in which we …</a:t>
            </a:r>
          </a:p>
          <a:p>
            <a:pPr marL="285750" indent="-285750">
              <a:buClr>
                <a:schemeClr val="bg1"/>
              </a:buClr>
              <a:buFont typeface="Arial" panose="020B0604020202020204" pitchFamily="34" charset="0"/>
              <a:buChar char="•"/>
            </a:pPr>
            <a:r>
              <a:rPr lang="en-US" dirty="0"/>
              <a:t>Have a first look at the UI</a:t>
            </a:r>
          </a:p>
          <a:p>
            <a:pPr marL="285750" indent="-285750">
              <a:buClr>
                <a:schemeClr val="bg1"/>
              </a:buClr>
              <a:buFont typeface="Arial" panose="020B0604020202020204" pitchFamily="34" charset="0"/>
              <a:buChar char="•"/>
            </a:pPr>
            <a:r>
              <a:rPr lang="en-US" dirty="0"/>
              <a:t>Learn about distributed data structures in </a:t>
            </a:r>
            <a:r>
              <a:rPr lang="en-US" dirty="0" err="1"/>
              <a:t>Hazelcast</a:t>
            </a:r>
            <a:endParaRPr lang="en-US" dirty="0"/>
          </a:p>
          <a:p>
            <a:pPr marL="285750" indent="-285750">
              <a:buClr>
                <a:schemeClr val="bg1"/>
              </a:buClr>
              <a:buFont typeface="Arial" panose="020B0604020202020204" pitchFamily="34" charset="0"/>
              <a:buChar char="•"/>
            </a:pPr>
            <a:endParaRPr lang="en-US" dirty="0"/>
          </a:p>
        </p:txBody>
      </p:sp>
    </p:spTree>
    <p:extLst>
      <p:ext uri="{BB962C8B-B14F-4D97-AF65-F5344CB8AC3E}">
        <p14:creationId xmlns:p14="http://schemas.microsoft.com/office/powerpoint/2010/main" val="240957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8AB2-3F64-C3BE-9A63-BEA799252BDF}"/>
              </a:ext>
            </a:extLst>
          </p:cNvPr>
          <p:cNvSpPr>
            <a:spLocks noGrp="1"/>
          </p:cNvSpPr>
          <p:nvPr>
            <p:ph type="title"/>
          </p:nvPr>
        </p:nvSpPr>
        <p:spPr/>
        <p:txBody>
          <a:bodyPr/>
          <a:lstStyle/>
          <a:p>
            <a:r>
              <a:rPr lang="en-US" dirty="0"/>
              <a:t>Technology Overview</a:t>
            </a:r>
          </a:p>
        </p:txBody>
      </p:sp>
      <p:sp>
        <p:nvSpPr>
          <p:cNvPr id="3" name="Content Placeholder 2">
            <a:extLst>
              <a:ext uri="{FF2B5EF4-FFF2-40B4-BE49-F238E27FC236}">
                <a16:creationId xmlns:a16="http://schemas.microsoft.com/office/drawing/2014/main" id="{6FCC3013-6F90-762B-6D94-D7D6E61F0800}"/>
              </a:ext>
            </a:extLst>
          </p:cNvPr>
          <p:cNvSpPr>
            <a:spLocks noGrp="1"/>
          </p:cNvSpPr>
          <p:nvPr>
            <p:ph idx="1"/>
          </p:nvPr>
        </p:nvSpPr>
        <p:spPr/>
        <p:txBody>
          <a:bodyPr/>
          <a:lstStyle/>
          <a:p>
            <a:pPr marL="0" indent="0">
              <a:buNone/>
            </a:pPr>
            <a:r>
              <a:rPr lang="en-US" dirty="0"/>
              <a:t>We’ll start with the following simple scenario</a:t>
            </a:r>
          </a:p>
          <a:p>
            <a:pPr marL="0" indent="0">
              <a:buNone/>
            </a:pPr>
            <a:endParaRPr lang="en-US" dirty="0"/>
          </a:p>
          <a:p>
            <a:pPr marL="0" indent="0">
              <a:buNone/>
            </a:pPr>
            <a:r>
              <a:rPr lang="en-US" dirty="0"/>
              <a:t>Each machine sends a a set of metrics every second, including bit temperature.  We want to do the following:</a:t>
            </a:r>
          </a:p>
          <a:p>
            <a:r>
              <a:rPr lang="en-US" dirty="0"/>
              <a:t>For machines from a particular manufacturer</a:t>
            </a:r>
          </a:p>
          <a:p>
            <a:r>
              <a:rPr lang="en-US" dirty="0"/>
              <a:t>Every 20 seconds, compute the average temperature over the past 20 second window.</a:t>
            </a:r>
          </a:p>
          <a:p>
            <a:r>
              <a:rPr lang="en-US" dirty="0"/>
              <a:t>If this average exceeds the allowable limit for that manufacturer, raise an alarm.</a:t>
            </a:r>
          </a:p>
        </p:txBody>
      </p:sp>
      <p:sp>
        <p:nvSpPr>
          <p:cNvPr id="4" name="Text Placeholder 3">
            <a:extLst>
              <a:ext uri="{FF2B5EF4-FFF2-40B4-BE49-F238E27FC236}">
                <a16:creationId xmlns:a16="http://schemas.microsoft.com/office/drawing/2014/main" id="{FE4F5294-58E6-37A7-14B7-A1FA3E422E82}"/>
              </a:ext>
            </a:extLst>
          </p:cNvPr>
          <p:cNvSpPr>
            <a:spLocks noGrp="1"/>
          </p:cNvSpPr>
          <p:nvPr>
            <p:ph type="body" sz="half" idx="2"/>
          </p:nvPr>
        </p:nvSpPr>
        <p:spPr/>
        <p:txBody>
          <a:bodyPr/>
          <a:lstStyle/>
          <a:p>
            <a:r>
              <a:rPr lang="en-US" dirty="0"/>
              <a:t>How </a:t>
            </a:r>
            <a:r>
              <a:rPr lang="en-US" dirty="0" err="1"/>
              <a:t>Hazelcast</a:t>
            </a:r>
            <a:r>
              <a:rPr lang="en-US" dirty="0"/>
              <a:t> does event processing</a:t>
            </a:r>
          </a:p>
        </p:txBody>
      </p:sp>
    </p:spTree>
    <p:extLst>
      <p:ext uri="{BB962C8B-B14F-4D97-AF65-F5344CB8AC3E}">
        <p14:creationId xmlns:p14="http://schemas.microsoft.com/office/powerpoint/2010/main" val="3698485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8AB2-3F64-C3BE-9A63-BEA799252BDF}"/>
              </a:ext>
            </a:extLst>
          </p:cNvPr>
          <p:cNvSpPr>
            <a:spLocks noGrp="1"/>
          </p:cNvSpPr>
          <p:nvPr>
            <p:ph type="title"/>
          </p:nvPr>
        </p:nvSpPr>
        <p:spPr/>
        <p:txBody>
          <a:bodyPr/>
          <a:lstStyle/>
          <a:p>
            <a:r>
              <a:rPr lang="en-US" dirty="0"/>
              <a:t>Technology Overview</a:t>
            </a:r>
          </a:p>
        </p:txBody>
      </p:sp>
      <p:sp>
        <p:nvSpPr>
          <p:cNvPr id="3" name="Content Placeholder 2">
            <a:extLst>
              <a:ext uri="{FF2B5EF4-FFF2-40B4-BE49-F238E27FC236}">
                <a16:creationId xmlns:a16="http://schemas.microsoft.com/office/drawing/2014/main" id="{6FCC3013-6F90-762B-6D94-D7D6E61F0800}"/>
              </a:ext>
            </a:extLst>
          </p:cNvPr>
          <p:cNvSpPr>
            <a:spLocks noGrp="1"/>
          </p:cNvSpPr>
          <p:nvPr>
            <p:ph idx="1"/>
          </p:nvPr>
        </p:nvSpPr>
        <p:spPr/>
        <p:txBody>
          <a:bodyPr/>
          <a:lstStyle/>
          <a:p>
            <a:pPr marL="0" indent="0">
              <a:buNone/>
            </a:pPr>
            <a:r>
              <a:rPr lang="en-US" dirty="0"/>
              <a:t>We’ll start with the following simple scenario</a:t>
            </a:r>
          </a:p>
          <a:p>
            <a:pPr marL="0" indent="0">
              <a:buNone/>
            </a:pPr>
            <a:endParaRPr lang="en-US" dirty="0"/>
          </a:p>
          <a:p>
            <a:pPr marL="0" indent="0">
              <a:buNone/>
            </a:pPr>
            <a:r>
              <a:rPr lang="en-US" dirty="0"/>
              <a:t>Each machine sends a a set of metrics every second, including bit temperature.  We want to do the following:</a:t>
            </a:r>
          </a:p>
          <a:p>
            <a:r>
              <a:rPr lang="en-US" dirty="0"/>
              <a:t>For machines from a particular manufacturer</a:t>
            </a:r>
          </a:p>
          <a:p>
            <a:r>
              <a:rPr lang="en-US" dirty="0"/>
              <a:t>Every 20 seconds, compute the average temperature over the past 20 second window.</a:t>
            </a:r>
          </a:p>
          <a:p>
            <a:r>
              <a:rPr lang="en-US" dirty="0"/>
              <a:t>If this average exceeds the allowable limit for that manufacturer, raise an alarm.</a:t>
            </a:r>
          </a:p>
        </p:txBody>
      </p:sp>
      <p:sp>
        <p:nvSpPr>
          <p:cNvPr id="4" name="Text Placeholder 3">
            <a:extLst>
              <a:ext uri="{FF2B5EF4-FFF2-40B4-BE49-F238E27FC236}">
                <a16:creationId xmlns:a16="http://schemas.microsoft.com/office/drawing/2014/main" id="{FE4F5294-58E6-37A7-14B7-A1FA3E422E82}"/>
              </a:ext>
            </a:extLst>
          </p:cNvPr>
          <p:cNvSpPr>
            <a:spLocks noGrp="1"/>
          </p:cNvSpPr>
          <p:nvPr>
            <p:ph type="body" sz="half" idx="2"/>
          </p:nvPr>
        </p:nvSpPr>
        <p:spPr/>
        <p:txBody>
          <a:bodyPr/>
          <a:lstStyle/>
          <a:p>
            <a:r>
              <a:rPr lang="en-US" dirty="0"/>
              <a:t>How </a:t>
            </a:r>
            <a:r>
              <a:rPr lang="en-US" dirty="0" err="1"/>
              <a:t>Hazelcast</a:t>
            </a:r>
            <a:r>
              <a:rPr lang="en-US" dirty="0"/>
              <a:t> does event processing</a:t>
            </a:r>
          </a:p>
        </p:txBody>
      </p:sp>
    </p:spTree>
    <p:extLst>
      <p:ext uri="{BB962C8B-B14F-4D97-AF65-F5344CB8AC3E}">
        <p14:creationId xmlns:p14="http://schemas.microsoft.com/office/powerpoint/2010/main" val="357688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8AB2-3F64-C3BE-9A63-BEA799252BDF}"/>
              </a:ext>
            </a:extLst>
          </p:cNvPr>
          <p:cNvSpPr>
            <a:spLocks noGrp="1"/>
          </p:cNvSpPr>
          <p:nvPr>
            <p:ph type="title"/>
          </p:nvPr>
        </p:nvSpPr>
        <p:spPr/>
        <p:txBody>
          <a:bodyPr/>
          <a:lstStyle/>
          <a:p>
            <a:r>
              <a:rPr lang="en-US" dirty="0"/>
              <a:t>Technology Overview</a:t>
            </a:r>
          </a:p>
        </p:txBody>
      </p:sp>
      <p:sp>
        <p:nvSpPr>
          <p:cNvPr id="3" name="Content Placeholder 2">
            <a:extLst>
              <a:ext uri="{FF2B5EF4-FFF2-40B4-BE49-F238E27FC236}">
                <a16:creationId xmlns:a16="http://schemas.microsoft.com/office/drawing/2014/main" id="{6FCC3013-6F90-762B-6D94-D7D6E61F0800}"/>
              </a:ext>
            </a:extLst>
          </p:cNvPr>
          <p:cNvSpPr>
            <a:spLocks noGrp="1"/>
          </p:cNvSpPr>
          <p:nvPr>
            <p:ph idx="1"/>
          </p:nvPr>
        </p:nvSpPr>
        <p:spPr>
          <a:xfrm>
            <a:off x="3867912" y="3429000"/>
            <a:ext cx="7315200" cy="2560319"/>
          </a:xfrm>
        </p:spPr>
        <p:txBody>
          <a:bodyPr/>
          <a:lstStyle/>
          <a:p>
            <a:pPr marL="0" indent="0">
              <a:buNone/>
            </a:pPr>
            <a:endParaRPr lang="en-US" dirty="0"/>
          </a:p>
          <a:p>
            <a:pPr marL="0" indent="0">
              <a:buNone/>
            </a:pPr>
            <a:r>
              <a:rPr lang="en-US" sz="1600" dirty="0"/>
              <a:t>The job can be understood as a series of simple steps.  This is the idea of event processing, but there are significant issues around implementing at scale.  For now, notice the following:</a:t>
            </a:r>
          </a:p>
          <a:p>
            <a:r>
              <a:rPr lang="en-US" sz="1600" dirty="0"/>
              <a:t>Each simple step is a </a:t>
            </a:r>
            <a:r>
              <a:rPr lang="en-US" sz="1600" b="1" dirty="0"/>
              <a:t>node</a:t>
            </a:r>
            <a:r>
              <a:rPr lang="en-US" sz="1600" dirty="0"/>
              <a:t>.  Nodes can filter, aggregate and do many other things.</a:t>
            </a:r>
          </a:p>
          <a:p>
            <a:r>
              <a:rPr lang="en-US" sz="1600" dirty="0"/>
              <a:t>Events flow along </a:t>
            </a:r>
            <a:r>
              <a:rPr lang="en-US" sz="1600" b="1" dirty="0"/>
              <a:t>vertices</a:t>
            </a:r>
            <a:r>
              <a:rPr lang="en-US" sz="1600" dirty="0"/>
              <a:t>.  The events coming out of a node may be of a different number and type from the events going in.</a:t>
            </a:r>
          </a:p>
          <a:p>
            <a:r>
              <a:rPr lang="en-US" sz="1600" dirty="0"/>
              <a:t>Designating a </a:t>
            </a:r>
            <a:r>
              <a:rPr lang="en-US" sz="1600" b="1" dirty="0"/>
              <a:t>key</a:t>
            </a:r>
            <a:r>
              <a:rPr lang="en-US" sz="1600" dirty="0"/>
              <a:t> provides information about how a job can be parallelized.</a:t>
            </a:r>
          </a:p>
        </p:txBody>
      </p:sp>
      <p:sp>
        <p:nvSpPr>
          <p:cNvPr id="4" name="Text Placeholder 3">
            <a:extLst>
              <a:ext uri="{FF2B5EF4-FFF2-40B4-BE49-F238E27FC236}">
                <a16:creationId xmlns:a16="http://schemas.microsoft.com/office/drawing/2014/main" id="{FE4F5294-58E6-37A7-14B7-A1FA3E422E82}"/>
              </a:ext>
            </a:extLst>
          </p:cNvPr>
          <p:cNvSpPr>
            <a:spLocks noGrp="1"/>
          </p:cNvSpPr>
          <p:nvPr>
            <p:ph type="body" sz="half" idx="2"/>
          </p:nvPr>
        </p:nvSpPr>
        <p:spPr/>
        <p:txBody>
          <a:bodyPr/>
          <a:lstStyle/>
          <a:p>
            <a:r>
              <a:rPr lang="en-US" dirty="0"/>
              <a:t>How </a:t>
            </a:r>
            <a:r>
              <a:rPr lang="en-US" dirty="0" err="1"/>
              <a:t>Hazelcast</a:t>
            </a:r>
            <a:r>
              <a:rPr lang="en-US" dirty="0"/>
              <a:t> does event processing</a:t>
            </a:r>
          </a:p>
        </p:txBody>
      </p:sp>
      <p:pic>
        <p:nvPicPr>
          <p:cNvPr id="7" name="Picture 6" descr="Graphical user interface&#10;&#10;Description automatically generated with medium confidence">
            <a:extLst>
              <a:ext uri="{FF2B5EF4-FFF2-40B4-BE49-F238E27FC236}">
                <a16:creationId xmlns:a16="http://schemas.microsoft.com/office/drawing/2014/main" id="{961AECD6-DD6E-F606-605C-B8577218773E}"/>
              </a:ext>
            </a:extLst>
          </p:cNvPr>
          <p:cNvPicPr>
            <a:picLocks noChangeAspect="1"/>
          </p:cNvPicPr>
          <p:nvPr/>
        </p:nvPicPr>
        <p:blipFill>
          <a:blip r:embed="rId2"/>
          <a:stretch>
            <a:fillRect/>
          </a:stretch>
        </p:blipFill>
        <p:spPr>
          <a:xfrm>
            <a:off x="3341278" y="699143"/>
            <a:ext cx="8723527" cy="3218230"/>
          </a:xfrm>
          <a:prstGeom prst="rect">
            <a:avLst/>
          </a:prstGeom>
        </p:spPr>
      </p:pic>
    </p:spTree>
    <p:extLst>
      <p:ext uri="{BB962C8B-B14F-4D97-AF65-F5344CB8AC3E}">
        <p14:creationId xmlns:p14="http://schemas.microsoft.com/office/powerpoint/2010/main" val="381990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8AB2-3F64-C3BE-9A63-BEA799252BDF}"/>
              </a:ext>
            </a:extLst>
          </p:cNvPr>
          <p:cNvSpPr>
            <a:spLocks noGrp="1"/>
          </p:cNvSpPr>
          <p:nvPr>
            <p:ph type="title"/>
          </p:nvPr>
        </p:nvSpPr>
        <p:spPr/>
        <p:txBody>
          <a:bodyPr/>
          <a:lstStyle/>
          <a:p>
            <a:r>
              <a:rPr lang="en-US" dirty="0"/>
              <a:t>Technology Overview</a:t>
            </a:r>
          </a:p>
        </p:txBody>
      </p:sp>
      <p:sp>
        <p:nvSpPr>
          <p:cNvPr id="3" name="Content Placeholder 2">
            <a:extLst>
              <a:ext uri="{FF2B5EF4-FFF2-40B4-BE49-F238E27FC236}">
                <a16:creationId xmlns:a16="http://schemas.microsoft.com/office/drawing/2014/main" id="{6FCC3013-6F90-762B-6D94-D7D6E61F0800}"/>
              </a:ext>
            </a:extLst>
          </p:cNvPr>
          <p:cNvSpPr>
            <a:spLocks noGrp="1"/>
          </p:cNvSpPr>
          <p:nvPr>
            <p:ph idx="1"/>
          </p:nvPr>
        </p:nvSpPr>
        <p:spPr>
          <a:xfrm>
            <a:off x="3867912" y="3429000"/>
            <a:ext cx="7315200" cy="2560319"/>
          </a:xfrm>
        </p:spPr>
        <p:txBody>
          <a:bodyPr/>
          <a:lstStyle/>
          <a:p>
            <a:pPr marL="0" indent="0">
              <a:buNone/>
            </a:pPr>
            <a:endParaRPr lang="en-US" dirty="0"/>
          </a:p>
          <a:p>
            <a:pPr marL="0" indent="0">
              <a:buNone/>
            </a:pPr>
            <a:r>
              <a:rPr lang="en-US" sz="1600" dirty="0"/>
              <a:t>Here, describe how the tasks are farmed out to nodes</a:t>
            </a:r>
          </a:p>
          <a:p>
            <a:pPr marL="0" indent="0">
              <a:buNone/>
            </a:pPr>
            <a:r>
              <a:rPr lang="en-US" sz="1600" dirty="0"/>
              <a:t>See Hz resources on this</a:t>
            </a:r>
          </a:p>
        </p:txBody>
      </p:sp>
      <p:sp>
        <p:nvSpPr>
          <p:cNvPr id="4" name="Text Placeholder 3">
            <a:extLst>
              <a:ext uri="{FF2B5EF4-FFF2-40B4-BE49-F238E27FC236}">
                <a16:creationId xmlns:a16="http://schemas.microsoft.com/office/drawing/2014/main" id="{FE4F5294-58E6-37A7-14B7-A1FA3E422E82}"/>
              </a:ext>
            </a:extLst>
          </p:cNvPr>
          <p:cNvSpPr>
            <a:spLocks noGrp="1"/>
          </p:cNvSpPr>
          <p:nvPr>
            <p:ph type="body" sz="half" idx="2"/>
          </p:nvPr>
        </p:nvSpPr>
        <p:spPr/>
        <p:txBody>
          <a:bodyPr/>
          <a:lstStyle/>
          <a:p>
            <a:r>
              <a:rPr lang="en-US" dirty="0"/>
              <a:t>How </a:t>
            </a:r>
            <a:r>
              <a:rPr lang="en-US" dirty="0" err="1"/>
              <a:t>Hazelcast</a:t>
            </a:r>
            <a:r>
              <a:rPr lang="en-US" dirty="0"/>
              <a:t> does event processing</a:t>
            </a:r>
          </a:p>
        </p:txBody>
      </p:sp>
    </p:spTree>
    <p:extLst>
      <p:ext uri="{BB962C8B-B14F-4D97-AF65-F5344CB8AC3E}">
        <p14:creationId xmlns:p14="http://schemas.microsoft.com/office/powerpoint/2010/main" val="3990250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8AB2-3F64-C3BE-9A63-BEA799252BDF}"/>
              </a:ext>
            </a:extLst>
          </p:cNvPr>
          <p:cNvSpPr>
            <a:spLocks noGrp="1"/>
          </p:cNvSpPr>
          <p:nvPr>
            <p:ph type="title"/>
          </p:nvPr>
        </p:nvSpPr>
        <p:spPr/>
        <p:txBody>
          <a:bodyPr/>
          <a:lstStyle/>
          <a:p>
            <a:r>
              <a:rPr lang="en-US" dirty="0"/>
              <a:t>Technology Overview</a:t>
            </a:r>
          </a:p>
        </p:txBody>
      </p:sp>
      <p:sp>
        <p:nvSpPr>
          <p:cNvPr id="3" name="Content Placeholder 2">
            <a:extLst>
              <a:ext uri="{FF2B5EF4-FFF2-40B4-BE49-F238E27FC236}">
                <a16:creationId xmlns:a16="http://schemas.microsoft.com/office/drawing/2014/main" id="{6FCC3013-6F90-762B-6D94-D7D6E61F0800}"/>
              </a:ext>
            </a:extLst>
          </p:cNvPr>
          <p:cNvSpPr>
            <a:spLocks noGrp="1"/>
          </p:cNvSpPr>
          <p:nvPr>
            <p:ph idx="1"/>
          </p:nvPr>
        </p:nvSpPr>
        <p:spPr>
          <a:xfrm>
            <a:off x="3867912" y="3429000"/>
            <a:ext cx="7315200" cy="2560319"/>
          </a:xfrm>
        </p:spPr>
        <p:txBody>
          <a:bodyPr/>
          <a:lstStyle/>
          <a:p>
            <a:pPr marL="0" indent="0">
              <a:buNone/>
            </a:pPr>
            <a:endParaRPr lang="en-US" dirty="0"/>
          </a:p>
        </p:txBody>
      </p:sp>
      <p:sp>
        <p:nvSpPr>
          <p:cNvPr id="4" name="Text Placeholder 3">
            <a:extLst>
              <a:ext uri="{FF2B5EF4-FFF2-40B4-BE49-F238E27FC236}">
                <a16:creationId xmlns:a16="http://schemas.microsoft.com/office/drawing/2014/main" id="{FE4F5294-58E6-37A7-14B7-A1FA3E422E82}"/>
              </a:ext>
            </a:extLst>
          </p:cNvPr>
          <p:cNvSpPr>
            <a:spLocks noGrp="1"/>
          </p:cNvSpPr>
          <p:nvPr>
            <p:ph type="body" sz="half" idx="2"/>
          </p:nvPr>
        </p:nvSpPr>
        <p:spPr/>
        <p:txBody>
          <a:bodyPr/>
          <a:lstStyle/>
          <a:p>
            <a:r>
              <a:rPr lang="en-US" dirty="0"/>
              <a:t>The Hz event processing UI</a:t>
            </a:r>
          </a:p>
        </p:txBody>
      </p:sp>
    </p:spTree>
    <p:extLst>
      <p:ext uri="{BB962C8B-B14F-4D97-AF65-F5344CB8AC3E}">
        <p14:creationId xmlns:p14="http://schemas.microsoft.com/office/powerpoint/2010/main" val="358297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279A-7DB0-C779-5F5F-EAE2CDAA5F50}"/>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4E597391-5173-0FD5-A1D9-DC7BD96E9DAC}"/>
              </a:ext>
            </a:extLst>
          </p:cNvPr>
          <p:cNvSpPr>
            <a:spLocks noGrp="1"/>
          </p:cNvSpPr>
          <p:nvPr>
            <p:ph idx="1"/>
          </p:nvPr>
        </p:nvSpPr>
        <p:spPr/>
        <p:txBody>
          <a:bodyPr>
            <a:normAutofit lnSpcReduction="10000"/>
          </a:bodyPr>
          <a:lstStyle/>
          <a:p>
            <a:pPr marL="0" indent="0">
              <a:buNone/>
            </a:pPr>
            <a:r>
              <a:rPr lang="en-US" dirty="0"/>
              <a:t>The scenario</a:t>
            </a:r>
          </a:p>
          <a:p>
            <a:pPr marL="0" indent="0">
              <a:buNone/>
            </a:pPr>
            <a:endParaRPr lang="en-US" dirty="0"/>
          </a:p>
          <a:p>
            <a:pPr marL="0" indent="0">
              <a:buNone/>
            </a:pPr>
            <a:r>
              <a:rPr lang="en-US" dirty="0"/>
              <a:t>The factory contains a large number of CNC cutting machines.  Each machine can report fine-grained data including cutter temperature and also current x, z and z position of the cutter.  We want to implement the following policies:</a:t>
            </a:r>
          </a:p>
          <a:p>
            <a:r>
              <a:rPr lang="en-US" dirty="0"/>
              <a:t>If the cutter temperature reaches a certain threshold, and assuming there are no movement anomalies, send a signal to reduce spindle-speed and feed rate. If the situation does not improve within 1 minute, shut off the machine and raise an alert.</a:t>
            </a:r>
          </a:p>
          <a:p>
            <a:r>
              <a:rPr lang="en-US" dirty="0"/>
              <a:t>Rapid changes velocity in the </a:t>
            </a:r>
            <a:r>
              <a:rPr lang="en-US" dirty="0" err="1"/>
              <a:t>xy</a:t>
            </a:r>
            <a:r>
              <a:rPr lang="en-US" dirty="0"/>
              <a:t> plane can indicate that the machine has been jarred or a bit has broken.   The velocity can be calculated from a recent history of </a:t>
            </a:r>
            <a:r>
              <a:rPr lang="en-US" dirty="0" err="1"/>
              <a:t>xy</a:t>
            </a:r>
            <a:r>
              <a:rPr lang="en-US" dirty="0"/>
              <a:t> positions.  This condition should be “turned off” when the z position of the bit indicates that it is above the material thickness for this job.  Once the z-position is below the material thickness (i.e. the tool is cutting) then this monitor should become active.</a:t>
            </a:r>
          </a:p>
        </p:txBody>
      </p:sp>
      <p:sp>
        <p:nvSpPr>
          <p:cNvPr id="4" name="Text Placeholder 3">
            <a:extLst>
              <a:ext uri="{FF2B5EF4-FFF2-40B4-BE49-F238E27FC236}">
                <a16:creationId xmlns:a16="http://schemas.microsoft.com/office/drawing/2014/main" id="{2C619459-A559-B7CE-2AC7-A30C4FBF058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8469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C5C3-8212-23DE-DD33-596502FF6C55}"/>
              </a:ext>
            </a:extLst>
          </p:cNvPr>
          <p:cNvSpPr>
            <a:spLocks noGrp="1"/>
          </p:cNvSpPr>
          <p:nvPr>
            <p:ph type="title"/>
          </p:nvPr>
        </p:nvSpPr>
        <p:spPr/>
        <p:txBody>
          <a:bodyPr/>
          <a:lstStyle/>
          <a:p>
            <a:r>
              <a:rPr lang="en-US" dirty="0"/>
              <a:t>Open Discussion</a:t>
            </a:r>
          </a:p>
        </p:txBody>
      </p:sp>
      <p:sp>
        <p:nvSpPr>
          <p:cNvPr id="3" name="Text Placeholder 2">
            <a:extLst>
              <a:ext uri="{FF2B5EF4-FFF2-40B4-BE49-F238E27FC236}">
                <a16:creationId xmlns:a16="http://schemas.microsoft.com/office/drawing/2014/main" id="{3C068A4A-E1BC-7F92-D1E0-82297C3D7F06}"/>
              </a:ext>
            </a:extLst>
          </p:cNvPr>
          <p:cNvSpPr>
            <a:spLocks noGrp="1"/>
          </p:cNvSpPr>
          <p:nvPr>
            <p:ph type="body" idx="1"/>
          </p:nvPr>
        </p:nvSpPr>
        <p:spPr/>
        <p:txBody>
          <a:bodyPr/>
          <a:lstStyle/>
          <a:p>
            <a:pPr marL="342900" indent="-342900">
              <a:buFont typeface="Arial" panose="020B0604020202020204" pitchFamily="34" charset="0"/>
              <a:buChar char="•"/>
            </a:pPr>
            <a:r>
              <a:rPr lang="en-US" dirty="0"/>
              <a:t>Questions ?</a:t>
            </a:r>
          </a:p>
          <a:p>
            <a:pPr marL="342900" indent="-342900">
              <a:buFont typeface="Arial" panose="020B0604020202020204" pitchFamily="34" charset="0"/>
              <a:buChar char="•"/>
            </a:pPr>
            <a:r>
              <a:rPr lang="en-US" dirty="0"/>
              <a:t>Next Steps</a:t>
            </a:r>
          </a:p>
        </p:txBody>
      </p:sp>
    </p:spTree>
    <p:extLst>
      <p:ext uri="{BB962C8B-B14F-4D97-AF65-F5344CB8AC3E}">
        <p14:creationId xmlns:p14="http://schemas.microsoft.com/office/powerpoint/2010/main" val="302172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D21C7B-4A58-94EC-9ABF-0C2B92298FCD}"/>
              </a:ext>
            </a:extLst>
          </p:cNvPr>
          <p:cNvSpPr>
            <a:spLocks noGrp="1"/>
          </p:cNvSpPr>
          <p:nvPr>
            <p:ph type="ctrTitle"/>
          </p:nvPr>
        </p:nvSpPr>
        <p:spPr>
          <a:xfrm>
            <a:off x="1069848" y="4590661"/>
            <a:ext cx="10210862" cy="1065690"/>
          </a:xfrm>
        </p:spPr>
        <p:txBody>
          <a:bodyPr>
            <a:normAutofit/>
          </a:bodyPr>
          <a:lstStyle/>
          <a:p>
            <a:r>
              <a:rPr lang="en-US" dirty="0"/>
              <a:t>Thank You!</a:t>
            </a:r>
          </a:p>
        </p:txBody>
      </p:sp>
      <p:sp>
        <p:nvSpPr>
          <p:cNvPr id="3" name="Subtitle 2">
            <a:extLst>
              <a:ext uri="{FF2B5EF4-FFF2-40B4-BE49-F238E27FC236}">
                <a16:creationId xmlns:a16="http://schemas.microsoft.com/office/drawing/2014/main" id="{339EB87E-BF22-EC53-BE62-D22E37290983}"/>
              </a:ext>
            </a:extLst>
          </p:cNvPr>
          <p:cNvSpPr>
            <a:spLocks noGrp="1"/>
          </p:cNvSpPr>
          <p:nvPr>
            <p:ph type="subTitle" idx="1"/>
          </p:nvPr>
        </p:nvSpPr>
        <p:spPr>
          <a:xfrm>
            <a:off x="1100014" y="5666792"/>
            <a:ext cx="10180696" cy="542592"/>
          </a:xfrm>
        </p:spPr>
        <p:txBody>
          <a:bodyPr>
            <a:normAutofit/>
          </a:bodyPr>
          <a:lstStyle/>
          <a:p>
            <a:endParaRPr lang="en-US"/>
          </a:p>
        </p:txBody>
      </p:sp>
      <p:pic>
        <p:nvPicPr>
          <p:cNvPr id="7" name="Graphic 6" descr="Handshake">
            <a:extLst>
              <a:ext uri="{FF2B5EF4-FFF2-40B4-BE49-F238E27FC236}">
                <a16:creationId xmlns:a16="http://schemas.microsoft.com/office/drawing/2014/main" id="{7387292E-51A8-987E-ABB6-90C7E2F2A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0229" y="484632"/>
            <a:ext cx="3556755" cy="3556755"/>
          </a:xfrm>
          <a:prstGeom prst="rect">
            <a:avLst/>
          </a:prstGeom>
        </p:spPr>
      </p:pic>
    </p:spTree>
    <p:extLst>
      <p:ext uri="{BB962C8B-B14F-4D97-AF65-F5344CB8AC3E}">
        <p14:creationId xmlns:p14="http://schemas.microsoft.com/office/powerpoint/2010/main" val="184878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1588-B698-4F0A-AE1B-B38A3364A97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10B0E77-FB98-40FB-FFE0-55CF0A51D096}"/>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FFF16E61-DA7F-724F-8E31-A8EC6C2D89B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4641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D4B2-D9DD-7B0E-FD59-8A8AEFA4260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7B6E985-36E7-B4BD-94B5-C5D6C2EA9155}"/>
              </a:ext>
            </a:extLst>
          </p:cNvPr>
          <p:cNvSpPr>
            <a:spLocks noGrp="1"/>
          </p:cNvSpPr>
          <p:nvPr>
            <p:ph idx="1"/>
          </p:nvPr>
        </p:nvSpPr>
        <p:spPr/>
        <p:txBody>
          <a:bodyPr/>
          <a:lstStyle/>
          <a:p>
            <a:pPr marL="0" indent="0">
              <a:buNone/>
            </a:pPr>
            <a:r>
              <a:rPr lang="en-US" dirty="0"/>
              <a:t>Georgia Automation and Control is implementing a new solution targeted at small to medium factories.  The solution will allow an unprecedented level of customization.  Customers will be able to set their own alerts, design custom machine control policies and, with minimal help, incorporate new machine types.</a:t>
            </a:r>
          </a:p>
          <a:p>
            <a:pPr marL="0" indent="0">
              <a:buNone/>
            </a:pPr>
            <a:endParaRPr lang="en-US" dirty="0"/>
          </a:p>
          <a:p>
            <a:pPr marL="0" indent="0">
              <a:buNone/>
            </a:pPr>
            <a:r>
              <a:rPr lang="en-US" dirty="0"/>
              <a:t>They are looking for a robust, scalable event processing engine to be the foundation for their next generation solution.</a:t>
            </a:r>
          </a:p>
        </p:txBody>
      </p:sp>
      <p:sp>
        <p:nvSpPr>
          <p:cNvPr id="4" name="Text Placeholder 3">
            <a:extLst>
              <a:ext uri="{FF2B5EF4-FFF2-40B4-BE49-F238E27FC236}">
                <a16:creationId xmlns:a16="http://schemas.microsoft.com/office/drawing/2014/main" id="{3ACD1D7F-043E-D62A-3B52-23BFA8B6988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7339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E968-2860-53F7-1587-66CD33D02D7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738B374-8445-A87C-C1FB-3BEA237C5433}"/>
              </a:ext>
            </a:extLst>
          </p:cNvPr>
          <p:cNvSpPr>
            <a:spLocks noGrp="1"/>
          </p:cNvSpPr>
          <p:nvPr>
            <p:ph idx="1"/>
          </p:nvPr>
        </p:nvSpPr>
        <p:spPr/>
        <p:txBody>
          <a:bodyPr/>
          <a:lstStyle/>
          <a:p>
            <a:r>
              <a:rPr lang="en-US" i="1" dirty="0"/>
              <a:t>Flexibility</a:t>
            </a:r>
            <a:r>
              <a:rPr lang="en-US" dirty="0"/>
              <a:t>.  It should be possible to implement any policy that can be coded.</a:t>
            </a:r>
          </a:p>
          <a:p>
            <a:r>
              <a:rPr lang="en-US" i="1" dirty="0"/>
              <a:t>Low Latency</a:t>
            </a:r>
            <a:r>
              <a:rPr lang="en-US" dirty="0"/>
              <a:t>.  Not more than 1 second between stimulus and response.</a:t>
            </a:r>
          </a:p>
          <a:p>
            <a:r>
              <a:rPr lang="en-US" i="1" dirty="0"/>
              <a:t>Scalability</a:t>
            </a:r>
            <a:r>
              <a:rPr lang="en-US" dirty="0"/>
              <a:t>.  As sensors are added or upgraded, event volume will increase.  The solution should scale out gracefully.</a:t>
            </a:r>
          </a:p>
          <a:p>
            <a:r>
              <a:rPr lang="en-US" i="1" dirty="0"/>
              <a:t>Fault Tolerance</a:t>
            </a:r>
            <a:r>
              <a:rPr lang="en-US" dirty="0"/>
              <a:t>.  Failure of one host must not result in missed signals.</a:t>
            </a:r>
          </a:p>
          <a:p>
            <a:r>
              <a:rPr lang="en-US" dirty="0"/>
              <a:t>Operates in </a:t>
            </a:r>
            <a:r>
              <a:rPr lang="en-US" i="1" dirty="0"/>
              <a:t>remote locations </a:t>
            </a:r>
            <a:r>
              <a:rPr lang="en-US" dirty="0"/>
              <a:t>outside of the cloud or corporate data center </a:t>
            </a:r>
          </a:p>
          <a:p>
            <a:pPr lvl="1"/>
            <a:r>
              <a:rPr lang="en-US" dirty="0"/>
              <a:t>outside connectivity may be limited or intermittent</a:t>
            </a:r>
          </a:p>
          <a:p>
            <a:pPr lvl="1"/>
            <a:r>
              <a:rPr lang="en-US" dirty="0"/>
              <a:t>machines may have limited footprint</a:t>
            </a:r>
          </a:p>
        </p:txBody>
      </p:sp>
      <p:sp>
        <p:nvSpPr>
          <p:cNvPr id="4" name="Text Placeholder 3">
            <a:extLst>
              <a:ext uri="{FF2B5EF4-FFF2-40B4-BE49-F238E27FC236}">
                <a16:creationId xmlns:a16="http://schemas.microsoft.com/office/drawing/2014/main" id="{0BE8532F-077C-2057-0EB1-4B14776F9D8A}"/>
              </a:ext>
            </a:extLst>
          </p:cNvPr>
          <p:cNvSpPr>
            <a:spLocks noGrp="1"/>
          </p:cNvSpPr>
          <p:nvPr>
            <p:ph type="body" sz="half" idx="2"/>
          </p:nvPr>
        </p:nvSpPr>
        <p:spPr/>
        <p:txBody>
          <a:bodyPr/>
          <a:lstStyle/>
          <a:p>
            <a:r>
              <a:rPr lang="en-US" dirty="0"/>
              <a:t>Key Requirements</a:t>
            </a:r>
          </a:p>
        </p:txBody>
      </p:sp>
    </p:spTree>
    <p:extLst>
      <p:ext uri="{BB962C8B-B14F-4D97-AF65-F5344CB8AC3E}">
        <p14:creationId xmlns:p14="http://schemas.microsoft.com/office/powerpoint/2010/main" val="238058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01B14E-5B85-81CD-6205-A952158DA53F}"/>
              </a:ext>
            </a:extLst>
          </p:cNvPr>
          <p:cNvSpPr>
            <a:spLocks noGrp="1"/>
          </p:cNvSpPr>
          <p:nvPr>
            <p:ph type="title"/>
          </p:nvPr>
        </p:nvSpPr>
        <p:spPr/>
        <p:txBody>
          <a:bodyPr/>
          <a:lstStyle/>
          <a:p>
            <a:r>
              <a:rPr lang="en-US" dirty="0"/>
              <a:t>Company and Platform Overview</a:t>
            </a:r>
          </a:p>
        </p:txBody>
      </p:sp>
      <p:sp>
        <p:nvSpPr>
          <p:cNvPr id="6" name="Text Placeholder 5">
            <a:extLst>
              <a:ext uri="{FF2B5EF4-FFF2-40B4-BE49-F238E27FC236}">
                <a16:creationId xmlns:a16="http://schemas.microsoft.com/office/drawing/2014/main" id="{4E797883-DBA0-C576-56C1-14F89A3388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880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00E-357A-4F48-8AE1-DFE3B266CE83}"/>
              </a:ext>
            </a:extLst>
          </p:cNvPr>
          <p:cNvSpPr>
            <a:spLocks noGrp="1"/>
          </p:cNvSpPr>
          <p:nvPr>
            <p:ph type="title"/>
          </p:nvPr>
        </p:nvSpPr>
        <p:spPr/>
        <p:txBody>
          <a:bodyPr/>
          <a:lstStyle/>
          <a:p>
            <a:r>
              <a:rPr lang="en-US" dirty="0"/>
              <a:t>Company and Platform Overview </a:t>
            </a:r>
          </a:p>
        </p:txBody>
      </p:sp>
      <p:pic>
        <p:nvPicPr>
          <p:cNvPr id="6" name="Content Placeholder 5">
            <a:extLst>
              <a:ext uri="{FF2B5EF4-FFF2-40B4-BE49-F238E27FC236}">
                <a16:creationId xmlns:a16="http://schemas.microsoft.com/office/drawing/2014/main" id="{4F15CF3F-92EB-E4F6-68CF-93F945486A37}"/>
              </a:ext>
            </a:extLst>
          </p:cNvPr>
          <p:cNvPicPr>
            <a:picLocks noGrp="1" noChangeAspect="1"/>
          </p:cNvPicPr>
          <p:nvPr>
            <p:ph idx="1"/>
          </p:nvPr>
        </p:nvPicPr>
        <p:blipFill>
          <a:blip r:embed="rId2"/>
          <a:stretch>
            <a:fillRect/>
          </a:stretch>
        </p:blipFill>
        <p:spPr>
          <a:xfrm>
            <a:off x="3666484" y="795613"/>
            <a:ext cx="7982620" cy="4364181"/>
          </a:xfrm>
        </p:spPr>
      </p:pic>
      <p:sp>
        <p:nvSpPr>
          <p:cNvPr id="4" name="Text Placeholder 3">
            <a:extLst>
              <a:ext uri="{FF2B5EF4-FFF2-40B4-BE49-F238E27FC236}">
                <a16:creationId xmlns:a16="http://schemas.microsoft.com/office/drawing/2014/main" id="{6A4844B9-9768-F5B8-E176-7F747BA44A4D}"/>
              </a:ext>
            </a:extLst>
          </p:cNvPr>
          <p:cNvSpPr>
            <a:spLocks noGrp="1"/>
          </p:cNvSpPr>
          <p:nvPr>
            <p:ph type="body" sz="half" idx="2"/>
          </p:nvPr>
        </p:nvSpPr>
        <p:spPr/>
        <p:txBody>
          <a:bodyPr/>
          <a:lstStyle/>
          <a:p>
            <a:endParaRPr lang="en-US" dirty="0"/>
          </a:p>
        </p:txBody>
      </p:sp>
      <p:sp>
        <p:nvSpPr>
          <p:cNvPr id="7" name="TextBox 6">
            <a:extLst>
              <a:ext uri="{FF2B5EF4-FFF2-40B4-BE49-F238E27FC236}">
                <a16:creationId xmlns:a16="http://schemas.microsoft.com/office/drawing/2014/main" id="{02AB298F-CFD7-9701-6E6E-CA52E62367AE}"/>
              </a:ext>
            </a:extLst>
          </p:cNvPr>
          <p:cNvSpPr txBox="1"/>
          <p:nvPr/>
        </p:nvSpPr>
        <p:spPr>
          <a:xfrm>
            <a:off x="7450283" y="3147066"/>
            <a:ext cx="4198821" cy="30162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About </a:t>
            </a:r>
            <a:r>
              <a:rPr lang="en-US" dirty="0" err="1"/>
              <a:t>Hazelcast</a:t>
            </a:r>
            <a:endParaRPr lang="en-US" dirty="0"/>
          </a:p>
          <a:p>
            <a:endParaRPr lang="en-US" dirty="0"/>
          </a:p>
          <a:p>
            <a:r>
              <a:rPr lang="en-US" sz="1400" dirty="0" err="1"/>
              <a:t>Hazelcast</a:t>
            </a:r>
            <a:r>
              <a:rPr lang="en-US" sz="1400" dirty="0"/>
              <a:t> is the leading in-memory computing platform that allows organizations to leverage a highly resilient and elastic memory resource for data at rest and in motion. Our technology is behind many of today’s leading financial, e-commerce/retail, telecommunications, healthcare and government organizations. Whether it is real-time inventory and shipping information, lighting quick fraud detection or gleaning insights that lead to product innovation, </a:t>
            </a:r>
            <a:r>
              <a:rPr lang="en-US" sz="1400" dirty="0" err="1"/>
              <a:t>Hazelcast</a:t>
            </a:r>
            <a:r>
              <a:rPr lang="en-US" sz="1400" dirty="0"/>
              <a:t> enables companies to achieve success in microseconds.</a:t>
            </a:r>
          </a:p>
        </p:txBody>
      </p:sp>
      <p:sp>
        <p:nvSpPr>
          <p:cNvPr id="9" name="TextBox 8">
            <a:extLst>
              <a:ext uri="{FF2B5EF4-FFF2-40B4-BE49-F238E27FC236}">
                <a16:creationId xmlns:a16="http://schemas.microsoft.com/office/drawing/2014/main" id="{D4577ABF-7BDA-DB9B-AAC6-7E284B6918A0}"/>
              </a:ext>
            </a:extLst>
          </p:cNvPr>
          <p:cNvSpPr txBox="1"/>
          <p:nvPr/>
        </p:nvSpPr>
        <p:spPr>
          <a:xfrm>
            <a:off x="3759654" y="6323762"/>
            <a:ext cx="3597460" cy="338554"/>
          </a:xfrm>
          <a:prstGeom prst="rect">
            <a:avLst/>
          </a:prstGeom>
          <a:noFill/>
        </p:spPr>
        <p:txBody>
          <a:bodyPr wrap="none" rtlCol="0">
            <a:spAutoFit/>
          </a:bodyPr>
          <a:lstStyle/>
          <a:p>
            <a:r>
              <a:rPr lang="en-US" sz="1600" dirty="0"/>
              <a:t>Source: </a:t>
            </a:r>
            <a:r>
              <a:rPr lang="en-US" sz="1600" dirty="0">
                <a:hlinkClick r:id="rId3"/>
              </a:rPr>
              <a:t>https://</a:t>
            </a:r>
            <a:r>
              <a:rPr lang="en-US" sz="1600" dirty="0" err="1">
                <a:hlinkClick r:id="rId3"/>
              </a:rPr>
              <a:t>hazelcast.com</a:t>
            </a:r>
            <a:r>
              <a:rPr lang="en-US" sz="1600" dirty="0">
                <a:hlinkClick r:id="rId3"/>
              </a:rPr>
              <a:t>/company/</a:t>
            </a:r>
            <a:endParaRPr lang="en-US" sz="1600" dirty="0"/>
          </a:p>
        </p:txBody>
      </p:sp>
    </p:spTree>
    <p:extLst>
      <p:ext uri="{BB962C8B-B14F-4D97-AF65-F5344CB8AC3E}">
        <p14:creationId xmlns:p14="http://schemas.microsoft.com/office/powerpoint/2010/main" val="243757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00E-357A-4F48-8AE1-DFE3B266CE83}"/>
              </a:ext>
            </a:extLst>
          </p:cNvPr>
          <p:cNvSpPr>
            <a:spLocks noGrp="1"/>
          </p:cNvSpPr>
          <p:nvPr>
            <p:ph type="title"/>
          </p:nvPr>
        </p:nvSpPr>
        <p:spPr/>
        <p:txBody>
          <a:bodyPr/>
          <a:lstStyle/>
          <a:p>
            <a:r>
              <a:rPr lang="en-US" dirty="0"/>
              <a:t>Company and Platform Overview </a:t>
            </a:r>
          </a:p>
        </p:txBody>
      </p:sp>
      <p:sp>
        <p:nvSpPr>
          <p:cNvPr id="3" name="Content Placeholder 2">
            <a:extLst>
              <a:ext uri="{FF2B5EF4-FFF2-40B4-BE49-F238E27FC236}">
                <a16:creationId xmlns:a16="http://schemas.microsoft.com/office/drawing/2014/main" id="{BEC1E742-7275-AB38-EBCA-294AC4E55669}"/>
              </a:ext>
            </a:extLst>
          </p:cNvPr>
          <p:cNvSpPr>
            <a:spLocks noGrp="1"/>
          </p:cNvSpPr>
          <p:nvPr>
            <p:ph idx="1"/>
          </p:nvPr>
        </p:nvSpPr>
        <p:spPr/>
        <p:txBody>
          <a:bodyPr/>
          <a:lstStyle/>
          <a:p>
            <a:r>
              <a:rPr lang="en-US" dirty="0">
                <a:hlinkClick r:id="rId2"/>
              </a:rPr>
              <a:t>https://hazelcast.com/customers/</a:t>
            </a:r>
            <a:endParaRPr lang="en-US" dirty="0"/>
          </a:p>
          <a:p>
            <a:r>
              <a:rPr lang="en-US" dirty="0">
                <a:hlinkClick r:id="rId3"/>
              </a:rPr>
              <a:t>https://</a:t>
            </a:r>
            <a:r>
              <a:rPr lang="en-US" dirty="0" err="1">
                <a:hlinkClick r:id="rId3"/>
              </a:rPr>
              <a:t>hazelcast.com</a:t>
            </a:r>
            <a:r>
              <a:rPr lang="en-US" dirty="0">
                <a:hlinkClick r:id="rId3"/>
              </a:rPr>
              <a:t>/products/stream-processing/</a:t>
            </a:r>
            <a:endParaRPr lang="en-US" dirty="0"/>
          </a:p>
        </p:txBody>
      </p:sp>
      <p:sp>
        <p:nvSpPr>
          <p:cNvPr id="4" name="Text Placeholder 3">
            <a:extLst>
              <a:ext uri="{FF2B5EF4-FFF2-40B4-BE49-F238E27FC236}">
                <a16:creationId xmlns:a16="http://schemas.microsoft.com/office/drawing/2014/main" id="{6A4844B9-9768-F5B8-E176-7F747BA44A4D}"/>
              </a:ext>
            </a:extLst>
          </p:cNvPr>
          <p:cNvSpPr>
            <a:spLocks noGrp="1"/>
          </p:cNvSpPr>
          <p:nvPr>
            <p:ph type="body" sz="half" idx="2"/>
          </p:nvPr>
        </p:nvSpPr>
        <p:spPr/>
        <p:txBody>
          <a:bodyPr/>
          <a:lstStyle/>
          <a:p>
            <a:r>
              <a:rPr lang="en-US" dirty="0"/>
              <a:t>Customers</a:t>
            </a:r>
          </a:p>
        </p:txBody>
      </p:sp>
    </p:spTree>
    <p:extLst>
      <p:ext uri="{BB962C8B-B14F-4D97-AF65-F5344CB8AC3E}">
        <p14:creationId xmlns:p14="http://schemas.microsoft.com/office/powerpoint/2010/main" val="37661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00E-357A-4F48-8AE1-DFE3B266CE83}"/>
              </a:ext>
            </a:extLst>
          </p:cNvPr>
          <p:cNvSpPr>
            <a:spLocks noGrp="1"/>
          </p:cNvSpPr>
          <p:nvPr>
            <p:ph type="title"/>
          </p:nvPr>
        </p:nvSpPr>
        <p:spPr/>
        <p:txBody>
          <a:bodyPr/>
          <a:lstStyle/>
          <a:p>
            <a:r>
              <a:rPr lang="en-US" dirty="0"/>
              <a:t>Company and Platform Overview </a:t>
            </a:r>
          </a:p>
        </p:txBody>
      </p:sp>
      <p:pic>
        <p:nvPicPr>
          <p:cNvPr id="6" name="Content Placeholder 5">
            <a:extLst>
              <a:ext uri="{FF2B5EF4-FFF2-40B4-BE49-F238E27FC236}">
                <a16:creationId xmlns:a16="http://schemas.microsoft.com/office/drawing/2014/main" id="{9E76361D-68E8-33F0-B75D-864300DEE699}"/>
              </a:ext>
            </a:extLst>
          </p:cNvPr>
          <p:cNvPicPr>
            <a:picLocks noGrp="1" noChangeAspect="1"/>
          </p:cNvPicPr>
          <p:nvPr>
            <p:ph idx="1"/>
          </p:nvPr>
        </p:nvPicPr>
        <p:blipFill>
          <a:blip r:embed="rId2"/>
          <a:stretch>
            <a:fillRect/>
          </a:stretch>
        </p:blipFill>
        <p:spPr>
          <a:xfrm>
            <a:off x="3721676" y="805497"/>
            <a:ext cx="7784059" cy="4919894"/>
          </a:xfrm>
        </p:spPr>
      </p:pic>
      <p:sp>
        <p:nvSpPr>
          <p:cNvPr id="4" name="Text Placeholder 3">
            <a:extLst>
              <a:ext uri="{FF2B5EF4-FFF2-40B4-BE49-F238E27FC236}">
                <a16:creationId xmlns:a16="http://schemas.microsoft.com/office/drawing/2014/main" id="{6A4844B9-9768-F5B8-E176-7F747BA44A4D}"/>
              </a:ext>
            </a:extLst>
          </p:cNvPr>
          <p:cNvSpPr>
            <a:spLocks noGrp="1"/>
          </p:cNvSpPr>
          <p:nvPr>
            <p:ph type="body" sz="half" idx="2"/>
          </p:nvPr>
        </p:nvSpPr>
        <p:spPr/>
        <p:txBody>
          <a:bodyPr/>
          <a:lstStyle/>
          <a:p>
            <a:r>
              <a:rPr lang="en-US" dirty="0"/>
              <a:t>Stream Processing Reference Architecture</a:t>
            </a:r>
          </a:p>
        </p:txBody>
      </p:sp>
      <p:sp>
        <p:nvSpPr>
          <p:cNvPr id="8" name="TextBox 7">
            <a:extLst>
              <a:ext uri="{FF2B5EF4-FFF2-40B4-BE49-F238E27FC236}">
                <a16:creationId xmlns:a16="http://schemas.microsoft.com/office/drawing/2014/main" id="{A8B9B2A1-4299-ADDA-550C-05C404BBABA4}"/>
              </a:ext>
            </a:extLst>
          </p:cNvPr>
          <p:cNvSpPr txBox="1"/>
          <p:nvPr/>
        </p:nvSpPr>
        <p:spPr>
          <a:xfrm>
            <a:off x="4987637" y="6047106"/>
            <a:ext cx="5218865" cy="338554"/>
          </a:xfrm>
          <a:prstGeom prst="rect">
            <a:avLst/>
          </a:prstGeom>
          <a:noFill/>
        </p:spPr>
        <p:txBody>
          <a:bodyPr wrap="none" rtlCol="0">
            <a:spAutoFit/>
          </a:bodyPr>
          <a:lstStyle/>
          <a:p>
            <a:r>
              <a:rPr lang="en-US" sz="1600" dirty="0"/>
              <a:t>Source: </a:t>
            </a:r>
            <a:r>
              <a:rPr lang="en-US" sz="1600" dirty="0">
                <a:hlinkClick r:id="rId3"/>
              </a:rPr>
              <a:t>https://hazelcast.com/products/hazelcast-platform/</a:t>
            </a:r>
            <a:endParaRPr lang="en-US" sz="1600" dirty="0"/>
          </a:p>
        </p:txBody>
      </p:sp>
    </p:spTree>
    <p:extLst>
      <p:ext uri="{BB962C8B-B14F-4D97-AF65-F5344CB8AC3E}">
        <p14:creationId xmlns:p14="http://schemas.microsoft.com/office/powerpoint/2010/main" val="415305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01B14E-5B85-81CD-6205-A952158DA53F}"/>
              </a:ext>
            </a:extLst>
          </p:cNvPr>
          <p:cNvSpPr>
            <a:spLocks noGrp="1"/>
          </p:cNvSpPr>
          <p:nvPr>
            <p:ph type="title"/>
          </p:nvPr>
        </p:nvSpPr>
        <p:spPr/>
        <p:txBody>
          <a:bodyPr/>
          <a:lstStyle/>
          <a:p>
            <a:r>
              <a:rPr lang="en-US" dirty="0"/>
              <a:t>Technology Overview</a:t>
            </a:r>
          </a:p>
        </p:txBody>
      </p:sp>
      <p:sp>
        <p:nvSpPr>
          <p:cNvPr id="6" name="Text Placeholder 5">
            <a:extLst>
              <a:ext uri="{FF2B5EF4-FFF2-40B4-BE49-F238E27FC236}">
                <a16:creationId xmlns:a16="http://schemas.microsoft.com/office/drawing/2014/main" id="{4E797883-DBA0-C576-56C1-14F89A3388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9780120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293</TotalTime>
  <Words>808</Words>
  <Application>Microsoft Macintosh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Wingdings 2</vt:lpstr>
      <vt:lpstr>Frame</vt:lpstr>
      <vt:lpstr>Customizable Machine Monitoring and Control with Hazelcast Jet</vt:lpstr>
      <vt:lpstr>Agenda</vt:lpstr>
      <vt:lpstr>Problem Statement</vt:lpstr>
      <vt:lpstr>Problem Statement</vt:lpstr>
      <vt:lpstr>Company and Platform Overview</vt:lpstr>
      <vt:lpstr>Company and Platform Overview </vt:lpstr>
      <vt:lpstr>Company and Platform Overview </vt:lpstr>
      <vt:lpstr>Company and Platform Overview </vt:lpstr>
      <vt:lpstr>Technology Overview</vt:lpstr>
      <vt:lpstr>Technology Overview</vt:lpstr>
      <vt:lpstr>Technology Overview</vt:lpstr>
      <vt:lpstr>Technology Overview</vt:lpstr>
      <vt:lpstr>Technology Overview</vt:lpstr>
      <vt:lpstr>Technology Overview</vt:lpstr>
      <vt:lpstr>Technology Overview</vt:lpstr>
      <vt:lpstr>Demo</vt:lpstr>
      <vt:lpstr>Open 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Customizable Machine Monitoring and Control with Hazelcast Jet</dc:title>
  <dc:creator>William May</dc:creator>
  <cp:lastModifiedBy>William May</cp:lastModifiedBy>
  <cp:revision>15</cp:revision>
  <dcterms:created xsi:type="dcterms:W3CDTF">2022-04-22T19:32:12Z</dcterms:created>
  <dcterms:modified xsi:type="dcterms:W3CDTF">2022-04-27T21:26:38Z</dcterms:modified>
</cp:coreProperties>
</file>