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8" r:id="rId4"/>
    <p:sldId id="260" r:id="rId5"/>
    <p:sldId id="259" r:id="rId6"/>
    <p:sldId id="261" r:id="rId7"/>
    <p:sldId id="268" r:id="rId8"/>
    <p:sldId id="270" r:id="rId9"/>
    <p:sldId id="269" r:id="rId10"/>
    <p:sldId id="262" r:id="rId11"/>
    <p:sldId id="263" r:id="rId12"/>
    <p:sldId id="264"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327"/>
  </p:normalViewPr>
  <p:slideViewPr>
    <p:cSldViewPr snapToGrid="0" snapToObjects="1">
      <p:cViewPr varScale="1">
        <p:scale>
          <a:sx n="123" d="100"/>
          <a:sy n="123" d="100"/>
        </p:scale>
        <p:origin x="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9B8C1C-A2F0-427E-951F-BE275B3D169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2BCAD37-A3F8-4684-BE3C-D05CFD6DAD21}">
      <dgm:prSet/>
      <dgm:spPr/>
      <dgm:t>
        <a:bodyPr/>
        <a:lstStyle/>
        <a:p>
          <a:pPr>
            <a:lnSpc>
              <a:spcPct val="100000"/>
            </a:lnSpc>
            <a:defRPr cap="all"/>
          </a:pPr>
          <a:r>
            <a:rPr lang="en-US"/>
            <a:t>Customizable event processing.</a:t>
          </a:r>
        </a:p>
      </dgm:t>
    </dgm:pt>
    <dgm:pt modelId="{3F5499ED-74B1-485E-A711-BCE324D29128}" type="parTrans" cxnId="{705A9467-5FB2-45DD-A058-AFD29B1E3325}">
      <dgm:prSet/>
      <dgm:spPr/>
      <dgm:t>
        <a:bodyPr/>
        <a:lstStyle/>
        <a:p>
          <a:endParaRPr lang="en-US"/>
        </a:p>
      </dgm:t>
    </dgm:pt>
    <dgm:pt modelId="{20437718-6554-402D-9DB5-B0EAD3797B60}" type="sibTrans" cxnId="{705A9467-5FB2-45DD-A058-AFD29B1E3325}">
      <dgm:prSet/>
      <dgm:spPr/>
      <dgm:t>
        <a:bodyPr/>
        <a:lstStyle/>
        <a:p>
          <a:endParaRPr lang="en-US"/>
        </a:p>
      </dgm:t>
    </dgm:pt>
    <dgm:pt modelId="{BAF65E39-4971-42C8-9256-B13A713572B8}">
      <dgm:prSet/>
      <dgm:spPr/>
      <dgm:t>
        <a:bodyPr/>
        <a:lstStyle/>
        <a:p>
          <a:pPr>
            <a:lnSpc>
              <a:spcPct val="100000"/>
            </a:lnSpc>
            <a:defRPr cap="all"/>
          </a:pPr>
          <a:r>
            <a:rPr lang="en-US"/>
            <a:t>Aggregate a  granular event stream into chunkier summaries for processing by down stream systems.</a:t>
          </a:r>
        </a:p>
      </dgm:t>
    </dgm:pt>
    <dgm:pt modelId="{3F509832-6446-4A9E-823F-7616341DE920}" type="parTrans" cxnId="{2090A1CD-35E3-4B75-A662-7FF44715EA8A}">
      <dgm:prSet/>
      <dgm:spPr/>
      <dgm:t>
        <a:bodyPr/>
        <a:lstStyle/>
        <a:p>
          <a:endParaRPr lang="en-US"/>
        </a:p>
      </dgm:t>
    </dgm:pt>
    <dgm:pt modelId="{AE02C2B1-7415-4BDC-93B9-CD2AE16CB81A}" type="sibTrans" cxnId="{2090A1CD-35E3-4B75-A662-7FF44715EA8A}">
      <dgm:prSet/>
      <dgm:spPr/>
      <dgm:t>
        <a:bodyPr/>
        <a:lstStyle/>
        <a:p>
          <a:endParaRPr lang="en-US"/>
        </a:p>
      </dgm:t>
    </dgm:pt>
    <dgm:pt modelId="{B8E906D0-1346-4A09-BB52-6F153B10CEF1}" type="pres">
      <dgm:prSet presAssocID="{6C9B8C1C-A2F0-427E-951F-BE275B3D1692}" presName="root" presStyleCnt="0">
        <dgm:presLayoutVars>
          <dgm:dir/>
          <dgm:resizeHandles val="exact"/>
        </dgm:presLayoutVars>
      </dgm:prSet>
      <dgm:spPr/>
    </dgm:pt>
    <dgm:pt modelId="{AE50380F-F568-4D4F-8A61-560112E22F3A}" type="pres">
      <dgm:prSet presAssocID="{F2BCAD37-A3F8-4684-BE3C-D05CFD6DAD21}" presName="compNode" presStyleCnt="0"/>
      <dgm:spPr/>
    </dgm:pt>
    <dgm:pt modelId="{F9B3A470-2CCA-4EF6-A408-60B219B50683}" type="pres">
      <dgm:prSet presAssocID="{F2BCAD37-A3F8-4684-BE3C-D05CFD6DAD21}" presName="iconBgRect" presStyleLbl="bgShp" presStyleIdx="0" presStyleCnt="2"/>
      <dgm:spPr/>
    </dgm:pt>
    <dgm:pt modelId="{2342EE24-3CB8-477A-BFF7-F38ABB27737D}" type="pres">
      <dgm:prSet presAssocID="{F2BCAD37-A3F8-4684-BE3C-D05CFD6DAD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sel"/>
        </a:ext>
      </dgm:extLst>
    </dgm:pt>
    <dgm:pt modelId="{6759E1C0-BE45-4EF7-AD48-FBF41F1BBCE9}" type="pres">
      <dgm:prSet presAssocID="{F2BCAD37-A3F8-4684-BE3C-D05CFD6DAD21}" presName="spaceRect" presStyleCnt="0"/>
      <dgm:spPr/>
    </dgm:pt>
    <dgm:pt modelId="{54874134-43C0-4AB5-B91B-6B1D045C7FC1}" type="pres">
      <dgm:prSet presAssocID="{F2BCAD37-A3F8-4684-BE3C-D05CFD6DAD21}" presName="textRect" presStyleLbl="revTx" presStyleIdx="0" presStyleCnt="2">
        <dgm:presLayoutVars>
          <dgm:chMax val="1"/>
          <dgm:chPref val="1"/>
        </dgm:presLayoutVars>
      </dgm:prSet>
      <dgm:spPr/>
    </dgm:pt>
    <dgm:pt modelId="{6D5F33A6-CC4D-4278-B1DB-3146927D987E}" type="pres">
      <dgm:prSet presAssocID="{20437718-6554-402D-9DB5-B0EAD3797B60}" presName="sibTrans" presStyleCnt="0"/>
      <dgm:spPr/>
    </dgm:pt>
    <dgm:pt modelId="{60BBB51B-089E-47D4-A19A-F7EAF00F1F3D}" type="pres">
      <dgm:prSet presAssocID="{BAF65E39-4971-42C8-9256-B13A713572B8}" presName="compNode" presStyleCnt="0"/>
      <dgm:spPr/>
    </dgm:pt>
    <dgm:pt modelId="{D3A924DA-DADD-479F-AB4B-F06F65288B18}" type="pres">
      <dgm:prSet presAssocID="{BAF65E39-4971-42C8-9256-B13A713572B8}" presName="iconBgRect" presStyleLbl="bgShp" presStyleIdx="1" presStyleCnt="2"/>
      <dgm:spPr/>
    </dgm:pt>
    <dgm:pt modelId="{2F79286B-4DD6-4A11-A736-8817BE55A6D1}" type="pres">
      <dgm:prSet presAssocID="{BAF65E39-4971-42C8-9256-B13A713572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94822FE-10F0-43F0-BB9E-61FD8594E3AE}" type="pres">
      <dgm:prSet presAssocID="{BAF65E39-4971-42C8-9256-B13A713572B8}" presName="spaceRect" presStyleCnt="0"/>
      <dgm:spPr/>
    </dgm:pt>
    <dgm:pt modelId="{E9184178-BB8B-43C2-9B73-F3586ECE7395}" type="pres">
      <dgm:prSet presAssocID="{BAF65E39-4971-42C8-9256-B13A713572B8}" presName="textRect" presStyleLbl="revTx" presStyleIdx="1" presStyleCnt="2">
        <dgm:presLayoutVars>
          <dgm:chMax val="1"/>
          <dgm:chPref val="1"/>
        </dgm:presLayoutVars>
      </dgm:prSet>
      <dgm:spPr/>
    </dgm:pt>
  </dgm:ptLst>
  <dgm:cxnLst>
    <dgm:cxn modelId="{4A30C34E-9C6E-42DD-9A9F-BC001B40575B}" type="presOf" srcId="{F2BCAD37-A3F8-4684-BE3C-D05CFD6DAD21}" destId="{54874134-43C0-4AB5-B91B-6B1D045C7FC1}" srcOrd="0" destOrd="0" presId="urn:microsoft.com/office/officeart/2018/5/layout/IconCircleLabelList"/>
    <dgm:cxn modelId="{705A9467-5FB2-45DD-A058-AFD29B1E3325}" srcId="{6C9B8C1C-A2F0-427E-951F-BE275B3D1692}" destId="{F2BCAD37-A3F8-4684-BE3C-D05CFD6DAD21}" srcOrd="0" destOrd="0" parTransId="{3F5499ED-74B1-485E-A711-BCE324D29128}" sibTransId="{20437718-6554-402D-9DB5-B0EAD3797B60}"/>
    <dgm:cxn modelId="{FC1191A2-4FCD-48A4-88B4-437BEDF432BF}" type="presOf" srcId="{6C9B8C1C-A2F0-427E-951F-BE275B3D1692}" destId="{B8E906D0-1346-4A09-BB52-6F153B10CEF1}" srcOrd="0" destOrd="0" presId="urn:microsoft.com/office/officeart/2018/5/layout/IconCircleLabelList"/>
    <dgm:cxn modelId="{90001FC8-BF88-4D8A-9DA1-A2BDE870710F}" type="presOf" srcId="{BAF65E39-4971-42C8-9256-B13A713572B8}" destId="{E9184178-BB8B-43C2-9B73-F3586ECE7395}" srcOrd="0" destOrd="0" presId="urn:microsoft.com/office/officeart/2018/5/layout/IconCircleLabelList"/>
    <dgm:cxn modelId="{2090A1CD-35E3-4B75-A662-7FF44715EA8A}" srcId="{6C9B8C1C-A2F0-427E-951F-BE275B3D1692}" destId="{BAF65E39-4971-42C8-9256-B13A713572B8}" srcOrd="1" destOrd="0" parTransId="{3F509832-6446-4A9E-823F-7616341DE920}" sibTransId="{AE02C2B1-7415-4BDC-93B9-CD2AE16CB81A}"/>
    <dgm:cxn modelId="{FDEE3ED9-4857-46AB-8734-F9287DE95197}" type="presParOf" srcId="{B8E906D0-1346-4A09-BB52-6F153B10CEF1}" destId="{AE50380F-F568-4D4F-8A61-560112E22F3A}" srcOrd="0" destOrd="0" presId="urn:microsoft.com/office/officeart/2018/5/layout/IconCircleLabelList"/>
    <dgm:cxn modelId="{228517F1-8869-4844-8835-962145CEC29E}" type="presParOf" srcId="{AE50380F-F568-4D4F-8A61-560112E22F3A}" destId="{F9B3A470-2CCA-4EF6-A408-60B219B50683}" srcOrd="0" destOrd="0" presId="urn:microsoft.com/office/officeart/2018/5/layout/IconCircleLabelList"/>
    <dgm:cxn modelId="{52CDF1AC-F3EA-4983-B6EA-3E6B834EA2AB}" type="presParOf" srcId="{AE50380F-F568-4D4F-8A61-560112E22F3A}" destId="{2342EE24-3CB8-477A-BFF7-F38ABB27737D}" srcOrd="1" destOrd="0" presId="urn:microsoft.com/office/officeart/2018/5/layout/IconCircleLabelList"/>
    <dgm:cxn modelId="{0DE5FB62-C500-4467-B539-DF36F191E22C}" type="presParOf" srcId="{AE50380F-F568-4D4F-8A61-560112E22F3A}" destId="{6759E1C0-BE45-4EF7-AD48-FBF41F1BBCE9}" srcOrd="2" destOrd="0" presId="urn:microsoft.com/office/officeart/2018/5/layout/IconCircleLabelList"/>
    <dgm:cxn modelId="{241C7EC4-9BD0-4A53-8CA1-2ED68EB04A6D}" type="presParOf" srcId="{AE50380F-F568-4D4F-8A61-560112E22F3A}" destId="{54874134-43C0-4AB5-B91B-6B1D045C7FC1}" srcOrd="3" destOrd="0" presId="urn:microsoft.com/office/officeart/2018/5/layout/IconCircleLabelList"/>
    <dgm:cxn modelId="{C13BA821-0980-4394-A846-52BB0723EBD4}" type="presParOf" srcId="{B8E906D0-1346-4A09-BB52-6F153B10CEF1}" destId="{6D5F33A6-CC4D-4278-B1DB-3146927D987E}" srcOrd="1" destOrd="0" presId="urn:microsoft.com/office/officeart/2018/5/layout/IconCircleLabelList"/>
    <dgm:cxn modelId="{A8948EA1-80F6-495B-850D-C7669467F4DD}" type="presParOf" srcId="{B8E906D0-1346-4A09-BB52-6F153B10CEF1}" destId="{60BBB51B-089E-47D4-A19A-F7EAF00F1F3D}" srcOrd="2" destOrd="0" presId="urn:microsoft.com/office/officeart/2018/5/layout/IconCircleLabelList"/>
    <dgm:cxn modelId="{53957D8E-20C1-4CAD-BE60-E5FD060A4D41}" type="presParOf" srcId="{60BBB51B-089E-47D4-A19A-F7EAF00F1F3D}" destId="{D3A924DA-DADD-479F-AB4B-F06F65288B18}" srcOrd="0" destOrd="0" presId="urn:microsoft.com/office/officeart/2018/5/layout/IconCircleLabelList"/>
    <dgm:cxn modelId="{40EE40E0-1C00-46EF-87FF-C60BB0B8C3FE}" type="presParOf" srcId="{60BBB51B-089E-47D4-A19A-F7EAF00F1F3D}" destId="{2F79286B-4DD6-4A11-A736-8817BE55A6D1}" srcOrd="1" destOrd="0" presId="urn:microsoft.com/office/officeart/2018/5/layout/IconCircleLabelList"/>
    <dgm:cxn modelId="{75C700B7-7635-40E4-B0AB-D0110D83CF76}" type="presParOf" srcId="{60BBB51B-089E-47D4-A19A-F7EAF00F1F3D}" destId="{F94822FE-10F0-43F0-BB9E-61FD8594E3AE}" srcOrd="2" destOrd="0" presId="urn:microsoft.com/office/officeart/2018/5/layout/IconCircleLabelList"/>
    <dgm:cxn modelId="{A67AEA89-3FAA-47AB-A635-1179AE322258}" type="presParOf" srcId="{60BBB51B-089E-47D4-A19A-F7EAF00F1F3D}" destId="{E9184178-BB8B-43C2-9B73-F3586ECE739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3A470-2CCA-4EF6-A408-60B219B50683}">
      <dsp:nvSpPr>
        <dsp:cNvPr id="0" name=""/>
        <dsp:cNvSpPr/>
      </dsp:nvSpPr>
      <dsp:spPr>
        <a:xfrm>
          <a:off x="695615" y="872820"/>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42EE24-3CB8-477A-BFF7-F38ABB27737D}">
      <dsp:nvSpPr>
        <dsp:cNvPr id="0" name=""/>
        <dsp:cNvSpPr/>
      </dsp:nvSpPr>
      <dsp:spPr>
        <a:xfrm>
          <a:off x="1127053" y="1304257"/>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74134-43C0-4AB5-B91B-6B1D045C7FC1}">
      <dsp:nvSpPr>
        <dsp:cNvPr id="0" name=""/>
        <dsp:cNvSpPr/>
      </dsp:nvSpPr>
      <dsp:spPr>
        <a:xfrm>
          <a:off x="48459" y="3527820"/>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Customizable event processing.</a:t>
          </a:r>
        </a:p>
      </dsp:txBody>
      <dsp:txXfrm>
        <a:off x="48459" y="3527820"/>
        <a:ext cx="3318750" cy="720000"/>
      </dsp:txXfrm>
    </dsp:sp>
    <dsp:sp modelId="{D3A924DA-DADD-479F-AB4B-F06F65288B18}">
      <dsp:nvSpPr>
        <dsp:cNvPr id="0" name=""/>
        <dsp:cNvSpPr/>
      </dsp:nvSpPr>
      <dsp:spPr>
        <a:xfrm>
          <a:off x="4595146" y="872820"/>
          <a:ext cx="2024437" cy="2024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9286B-4DD6-4A11-A736-8817BE55A6D1}">
      <dsp:nvSpPr>
        <dsp:cNvPr id="0" name=""/>
        <dsp:cNvSpPr/>
      </dsp:nvSpPr>
      <dsp:spPr>
        <a:xfrm>
          <a:off x="5026584" y="1304257"/>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184178-BB8B-43C2-9B73-F3586ECE7395}">
      <dsp:nvSpPr>
        <dsp:cNvPr id="0" name=""/>
        <dsp:cNvSpPr/>
      </dsp:nvSpPr>
      <dsp:spPr>
        <a:xfrm>
          <a:off x="3947990" y="3527820"/>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Aggregate a  granular event stream into chunkier summaries for processing by down stream systems.</a:t>
          </a:r>
        </a:p>
      </dsp:txBody>
      <dsp:txXfrm>
        <a:off x="3947990" y="3527820"/>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35079-FBF0-794D-A776-45E2985A4F23}" type="datetimeFigureOut">
              <a:rPr lang="en-US" smtClean="0"/>
              <a:t>4/25/22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D94D2-FD0B-1343-998D-BF548625F569}" type="slidenum">
              <a:rPr lang="en-US" smtClean="0"/>
              <a:t>‹#›</a:t>
            </a:fld>
            <a:endParaRPr lang="en-US"/>
          </a:p>
        </p:txBody>
      </p:sp>
    </p:spTree>
    <p:extLst>
      <p:ext uri="{BB962C8B-B14F-4D97-AF65-F5344CB8AC3E}">
        <p14:creationId xmlns:p14="http://schemas.microsoft.com/office/powerpoint/2010/main" val="1307070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1s between monitor breached and alert sent</a:t>
            </a:r>
          </a:p>
          <a:p>
            <a:endParaRPr lang="en-US" dirty="0"/>
          </a:p>
        </p:txBody>
      </p:sp>
      <p:sp>
        <p:nvSpPr>
          <p:cNvPr id="4" name="Slide Number Placeholder 3"/>
          <p:cNvSpPr>
            <a:spLocks noGrp="1"/>
          </p:cNvSpPr>
          <p:nvPr>
            <p:ph type="sldNum" sz="quarter" idx="5"/>
          </p:nvPr>
        </p:nvSpPr>
        <p:spPr/>
        <p:txBody>
          <a:bodyPr/>
          <a:lstStyle/>
          <a:p>
            <a:fld id="{B99D94D2-FD0B-1343-998D-BF548625F569}" type="slidenum">
              <a:rPr lang="en-US" smtClean="0"/>
              <a:t>4</a:t>
            </a:fld>
            <a:endParaRPr lang="en-US"/>
          </a:p>
        </p:txBody>
      </p:sp>
    </p:spTree>
    <p:extLst>
      <p:ext uri="{BB962C8B-B14F-4D97-AF65-F5344CB8AC3E}">
        <p14:creationId xmlns:p14="http://schemas.microsoft.com/office/powerpoint/2010/main" val="121001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4/25/22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4/25/22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hazelcast.com/company/"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hazelcast.com/products/stream-processing/" TargetMode="External"/><Relationship Id="rId2" Type="http://schemas.openxmlformats.org/officeDocument/2006/relationships/hyperlink" Target="https://hazelcast.com/customers/"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hazelcast.com/products/hazelcast-platform/"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CF17F4CE-613A-D073-9D20-CB0E19ED1221}"/>
              </a:ext>
            </a:extLst>
          </p:cNvPr>
          <p:cNvSpPr>
            <a:spLocks noGrp="1"/>
          </p:cNvSpPr>
          <p:nvPr>
            <p:ph type="ctrTitle"/>
          </p:nvPr>
        </p:nvSpPr>
        <p:spPr>
          <a:xfrm>
            <a:off x="1703295" y="1083732"/>
            <a:ext cx="5509628" cy="4690534"/>
          </a:xfrm>
        </p:spPr>
        <p:txBody>
          <a:bodyPr anchor="ctr">
            <a:normAutofit/>
          </a:bodyPr>
          <a:lstStyle/>
          <a:p>
            <a:pPr algn="r"/>
            <a:r>
              <a:rPr lang="en-US" sz="6700" dirty="0">
                <a:solidFill>
                  <a:schemeClr val="tx1">
                    <a:lumMod val="75000"/>
                    <a:lumOff val="25000"/>
                  </a:schemeClr>
                </a:solidFill>
              </a:rPr>
              <a:t>Customizable Machine Monitoring and Control with </a:t>
            </a:r>
            <a:r>
              <a:rPr lang="en-US" sz="6700" dirty="0" err="1">
                <a:solidFill>
                  <a:schemeClr val="tx1">
                    <a:lumMod val="75000"/>
                    <a:lumOff val="25000"/>
                  </a:schemeClr>
                </a:solidFill>
              </a:rPr>
              <a:t>Hazelcast</a:t>
            </a:r>
            <a:r>
              <a:rPr lang="en-US" sz="6700" dirty="0">
                <a:solidFill>
                  <a:schemeClr val="tx1">
                    <a:lumMod val="75000"/>
                    <a:lumOff val="25000"/>
                  </a:schemeClr>
                </a:solidFill>
              </a:rPr>
              <a:t> Jet</a:t>
            </a:r>
          </a:p>
        </p:txBody>
      </p:sp>
      <p:sp>
        <p:nvSpPr>
          <p:cNvPr id="10" name="Subtitle 9">
            <a:extLst>
              <a:ext uri="{FF2B5EF4-FFF2-40B4-BE49-F238E27FC236}">
                <a16:creationId xmlns:a16="http://schemas.microsoft.com/office/drawing/2014/main" id="{1DF880F5-2A70-1876-1071-2581D584A59E}"/>
              </a:ext>
            </a:extLst>
          </p:cNvPr>
          <p:cNvSpPr>
            <a:spLocks noGrp="1"/>
          </p:cNvSpPr>
          <p:nvPr>
            <p:ph type="subTitle" idx="1"/>
          </p:nvPr>
        </p:nvSpPr>
        <p:spPr>
          <a:xfrm>
            <a:off x="7856389" y="1083732"/>
            <a:ext cx="3507654" cy="4690534"/>
          </a:xfrm>
        </p:spPr>
        <p:txBody>
          <a:bodyPr anchor="ctr">
            <a:normAutofit/>
          </a:bodyPr>
          <a:lstStyle/>
          <a:p>
            <a:r>
              <a:rPr lang="en-US" sz="2800">
                <a:solidFill>
                  <a:schemeClr val="tx1">
                    <a:lumMod val="75000"/>
                    <a:lumOff val="25000"/>
                  </a:schemeClr>
                </a:solidFill>
              </a:rPr>
              <a:t>Randy May</a:t>
            </a:r>
          </a:p>
          <a:p>
            <a:r>
              <a:rPr lang="en-US" sz="2800">
                <a:solidFill>
                  <a:schemeClr val="tx1">
                    <a:lumMod val="75000"/>
                    <a:lumOff val="25000"/>
                  </a:schemeClr>
                </a:solidFill>
              </a:rPr>
              <a:t>22 Apr, 2022</a:t>
            </a:r>
          </a:p>
        </p:txBody>
      </p:sp>
      <p:sp>
        <p:nvSpPr>
          <p:cNvPr id="17" name="Rectangle 16">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65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9AD1-E3BB-CB41-460A-813DC7AFF818}"/>
              </a:ext>
            </a:extLst>
          </p:cNvPr>
          <p:cNvSpPr>
            <a:spLocks noGrp="1"/>
          </p:cNvSpPr>
          <p:nvPr>
            <p:ph type="title"/>
          </p:nvPr>
        </p:nvSpPr>
        <p:spPr/>
        <p:txBody>
          <a:bodyPr/>
          <a:lstStyle/>
          <a:p>
            <a:r>
              <a:rPr lang="en-US" dirty="0"/>
              <a:t>Introduction to </a:t>
            </a:r>
            <a:r>
              <a:rPr lang="en-US" dirty="0" err="1"/>
              <a:t>Hazelcast</a:t>
            </a:r>
            <a:r>
              <a:rPr lang="en-US" dirty="0"/>
              <a:t> Stream Processing</a:t>
            </a:r>
          </a:p>
        </p:txBody>
      </p:sp>
      <p:sp>
        <p:nvSpPr>
          <p:cNvPr id="3" name="Content Placeholder 2">
            <a:extLst>
              <a:ext uri="{FF2B5EF4-FFF2-40B4-BE49-F238E27FC236}">
                <a16:creationId xmlns:a16="http://schemas.microsoft.com/office/drawing/2014/main" id="{ADA7762B-4ED1-9604-C633-06D9081CA75C}"/>
              </a:ext>
            </a:extLst>
          </p:cNvPr>
          <p:cNvSpPr>
            <a:spLocks noGrp="1"/>
          </p:cNvSpPr>
          <p:nvPr>
            <p:ph idx="1"/>
          </p:nvPr>
        </p:nvSpPr>
        <p:spPr/>
        <p:txBody>
          <a:bodyPr/>
          <a:lstStyle/>
          <a:p>
            <a:r>
              <a:rPr lang="en-US" dirty="0"/>
              <a:t>The foundation – time tested IMDG distributed data structures</a:t>
            </a:r>
          </a:p>
          <a:p>
            <a:r>
              <a:rPr lang="en-US" dirty="0"/>
              <a:t>The programming model</a:t>
            </a:r>
          </a:p>
          <a:p>
            <a:r>
              <a:rPr lang="en-US" dirty="0"/>
              <a:t>How pipelines are executed on the cluster</a:t>
            </a:r>
          </a:p>
          <a:p>
            <a:r>
              <a:rPr lang="en-US" dirty="0"/>
              <a:t>Operational features</a:t>
            </a:r>
          </a:p>
          <a:p>
            <a:pPr lvl="1"/>
            <a:r>
              <a:rPr lang="en-US" dirty="0"/>
              <a:t>Checkpointing and restart</a:t>
            </a:r>
          </a:p>
        </p:txBody>
      </p:sp>
      <p:sp>
        <p:nvSpPr>
          <p:cNvPr id="4" name="Text Placeholder 3">
            <a:extLst>
              <a:ext uri="{FF2B5EF4-FFF2-40B4-BE49-F238E27FC236}">
                <a16:creationId xmlns:a16="http://schemas.microsoft.com/office/drawing/2014/main" id="{2C1210E6-748F-3EAA-B28D-A5BDADED8FD8}"/>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40957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8AB2-3F64-C3BE-9A63-BEA799252BDF}"/>
              </a:ext>
            </a:extLst>
          </p:cNvPr>
          <p:cNvSpPr>
            <a:spLocks noGrp="1"/>
          </p:cNvSpPr>
          <p:nvPr>
            <p:ph type="title"/>
          </p:nvPr>
        </p:nvSpPr>
        <p:spPr/>
        <p:txBody>
          <a:bodyPr/>
          <a:lstStyle/>
          <a:p>
            <a:r>
              <a:rPr lang="en-US" dirty="0"/>
              <a:t>Solution Overview</a:t>
            </a:r>
          </a:p>
        </p:txBody>
      </p:sp>
      <p:sp>
        <p:nvSpPr>
          <p:cNvPr id="3" name="Content Placeholder 2">
            <a:extLst>
              <a:ext uri="{FF2B5EF4-FFF2-40B4-BE49-F238E27FC236}">
                <a16:creationId xmlns:a16="http://schemas.microsoft.com/office/drawing/2014/main" id="{6FCC3013-6F90-762B-6D94-D7D6E61F0800}"/>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E4F5294-58E6-37A7-14B7-A1FA3E422E8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69848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279A-7DB0-C779-5F5F-EAE2CDAA5F5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4E597391-5173-0FD5-A1D9-DC7BD96E9DAC}"/>
              </a:ext>
            </a:extLst>
          </p:cNvPr>
          <p:cNvSpPr>
            <a:spLocks noGrp="1"/>
          </p:cNvSpPr>
          <p:nvPr>
            <p:ph idx="1"/>
          </p:nvPr>
        </p:nvSpPr>
        <p:spPr/>
        <p:txBody>
          <a:bodyPr>
            <a:normAutofit lnSpcReduction="10000"/>
          </a:bodyPr>
          <a:lstStyle/>
          <a:p>
            <a:pPr marL="0" indent="0">
              <a:buNone/>
            </a:pPr>
            <a:r>
              <a:rPr lang="en-US" dirty="0"/>
              <a:t>The scenario</a:t>
            </a:r>
          </a:p>
          <a:p>
            <a:pPr marL="0" indent="0">
              <a:buNone/>
            </a:pPr>
            <a:endParaRPr lang="en-US" dirty="0"/>
          </a:p>
          <a:p>
            <a:pPr marL="0" indent="0">
              <a:buNone/>
            </a:pPr>
            <a:r>
              <a:rPr lang="en-US" dirty="0"/>
              <a:t>The factory contains a large number of CNC cutting machines.  Each machine can report fine-grained data including cutter temperature and also current x, z and z position of the cutter.  We want to implement the following policies:</a:t>
            </a:r>
          </a:p>
          <a:p>
            <a:r>
              <a:rPr lang="en-US" dirty="0"/>
              <a:t>If the cutter temperature reaches a certain threshold, and assuming there are no movement anomalies, send a signal to reduce spindle-speed and feed rate. If the situation does not improve within 1 minute, shut off the machine and raise an alert.</a:t>
            </a:r>
          </a:p>
          <a:p>
            <a:r>
              <a:rPr lang="en-US" dirty="0"/>
              <a:t>Rapid changes velocity in the </a:t>
            </a:r>
            <a:r>
              <a:rPr lang="en-US" dirty="0" err="1"/>
              <a:t>xy</a:t>
            </a:r>
            <a:r>
              <a:rPr lang="en-US" dirty="0"/>
              <a:t> plane can indicate that the machine has been jarred or a bit has broken.   The velocity can be calculated from a recent history of </a:t>
            </a:r>
            <a:r>
              <a:rPr lang="en-US" dirty="0" err="1"/>
              <a:t>xy</a:t>
            </a:r>
            <a:r>
              <a:rPr lang="en-US" dirty="0"/>
              <a:t> positions.  This condition should be “turned off” when the z position of the bit indicates that it is above the material thickness for this job.  Once the z-position is below the material thickness (i.e. the tool is cutting) then this monitor should become active.</a:t>
            </a:r>
          </a:p>
        </p:txBody>
      </p:sp>
      <p:sp>
        <p:nvSpPr>
          <p:cNvPr id="4" name="Text Placeholder 3">
            <a:extLst>
              <a:ext uri="{FF2B5EF4-FFF2-40B4-BE49-F238E27FC236}">
                <a16:creationId xmlns:a16="http://schemas.microsoft.com/office/drawing/2014/main" id="{2C619459-A559-B7CE-2AC7-A30C4FBF058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8469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C5C3-8212-23DE-DD33-596502FF6C55}"/>
              </a:ext>
            </a:extLst>
          </p:cNvPr>
          <p:cNvSpPr>
            <a:spLocks noGrp="1"/>
          </p:cNvSpPr>
          <p:nvPr>
            <p:ph type="title"/>
          </p:nvPr>
        </p:nvSpPr>
        <p:spPr/>
        <p:txBody>
          <a:bodyPr/>
          <a:lstStyle/>
          <a:p>
            <a:r>
              <a:rPr lang="en-US" dirty="0"/>
              <a:t>Open Discussion</a:t>
            </a:r>
          </a:p>
        </p:txBody>
      </p:sp>
      <p:sp>
        <p:nvSpPr>
          <p:cNvPr id="3" name="Text Placeholder 2">
            <a:extLst>
              <a:ext uri="{FF2B5EF4-FFF2-40B4-BE49-F238E27FC236}">
                <a16:creationId xmlns:a16="http://schemas.microsoft.com/office/drawing/2014/main" id="{3C068A4A-E1BC-7F92-D1E0-82297C3D7F06}"/>
              </a:ext>
            </a:extLst>
          </p:cNvPr>
          <p:cNvSpPr>
            <a:spLocks noGrp="1"/>
          </p:cNvSpPr>
          <p:nvPr>
            <p:ph type="body" idx="1"/>
          </p:nvPr>
        </p:nvSpPr>
        <p:spPr/>
        <p:txBody>
          <a:bodyPr/>
          <a:lstStyle/>
          <a:p>
            <a:pPr marL="342900" indent="-342900">
              <a:buFont typeface="Arial" panose="020B0604020202020204" pitchFamily="34" charset="0"/>
              <a:buChar char="•"/>
            </a:pPr>
            <a:r>
              <a:rPr lang="en-US" dirty="0"/>
              <a:t>Questions ?</a:t>
            </a:r>
          </a:p>
          <a:p>
            <a:pPr marL="342900" indent="-342900">
              <a:buFont typeface="Arial" panose="020B0604020202020204" pitchFamily="34" charset="0"/>
              <a:buChar char="•"/>
            </a:pPr>
            <a:r>
              <a:rPr lang="en-US" dirty="0"/>
              <a:t>Next Steps</a:t>
            </a:r>
          </a:p>
        </p:txBody>
      </p:sp>
    </p:spTree>
    <p:extLst>
      <p:ext uri="{BB962C8B-B14F-4D97-AF65-F5344CB8AC3E}">
        <p14:creationId xmlns:p14="http://schemas.microsoft.com/office/powerpoint/2010/main" val="30217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03ABB4-7E2A-4248-9FE7-4A419AFF2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126970D-C1E5-4FB1-84E8-86CB9CED1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6D21C7B-4A58-94EC-9ABF-0C2B92298FCD}"/>
              </a:ext>
            </a:extLst>
          </p:cNvPr>
          <p:cNvSpPr>
            <a:spLocks noGrp="1"/>
          </p:cNvSpPr>
          <p:nvPr>
            <p:ph type="ctrTitle"/>
          </p:nvPr>
        </p:nvSpPr>
        <p:spPr>
          <a:xfrm>
            <a:off x="1069848" y="4590661"/>
            <a:ext cx="10210862" cy="1065690"/>
          </a:xfrm>
        </p:spPr>
        <p:txBody>
          <a:bodyPr>
            <a:normAutofit/>
          </a:bodyPr>
          <a:lstStyle/>
          <a:p>
            <a:r>
              <a:rPr lang="en-US" dirty="0"/>
              <a:t>Thank You!</a:t>
            </a:r>
          </a:p>
        </p:txBody>
      </p:sp>
      <p:sp>
        <p:nvSpPr>
          <p:cNvPr id="3" name="Subtitle 2">
            <a:extLst>
              <a:ext uri="{FF2B5EF4-FFF2-40B4-BE49-F238E27FC236}">
                <a16:creationId xmlns:a16="http://schemas.microsoft.com/office/drawing/2014/main" id="{339EB87E-BF22-EC53-BE62-D22E37290983}"/>
              </a:ext>
            </a:extLst>
          </p:cNvPr>
          <p:cNvSpPr>
            <a:spLocks noGrp="1"/>
          </p:cNvSpPr>
          <p:nvPr>
            <p:ph type="subTitle" idx="1"/>
          </p:nvPr>
        </p:nvSpPr>
        <p:spPr>
          <a:xfrm>
            <a:off x="1100014" y="5666792"/>
            <a:ext cx="10180696" cy="542592"/>
          </a:xfrm>
        </p:spPr>
        <p:txBody>
          <a:bodyPr>
            <a:normAutofit/>
          </a:bodyPr>
          <a:lstStyle/>
          <a:p>
            <a:endParaRPr lang="en-US"/>
          </a:p>
        </p:txBody>
      </p:sp>
      <p:pic>
        <p:nvPicPr>
          <p:cNvPr id="7" name="Graphic 6" descr="Handshake">
            <a:extLst>
              <a:ext uri="{FF2B5EF4-FFF2-40B4-BE49-F238E27FC236}">
                <a16:creationId xmlns:a16="http://schemas.microsoft.com/office/drawing/2014/main" id="{7387292E-51A8-987E-ABB6-90C7E2F2A0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10229" y="484632"/>
            <a:ext cx="3556755" cy="3556755"/>
          </a:xfrm>
          <a:prstGeom prst="rect">
            <a:avLst/>
          </a:prstGeom>
        </p:spPr>
      </p:pic>
    </p:spTree>
    <p:extLst>
      <p:ext uri="{BB962C8B-B14F-4D97-AF65-F5344CB8AC3E}">
        <p14:creationId xmlns:p14="http://schemas.microsoft.com/office/powerpoint/2010/main" val="184878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588-B698-4F0A-AE1B-B38A3364A97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10B0E77-FB98-40FB-FFE0-55CF0A51D09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FF16E61-DA7F-724F-8E31-A8EC6C2D89B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4641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D4B2-D9DD-7B0E-FD59-8A8AEFA4260F}"/>
              </a:ext>
            </a:extLst>
          </p:cNvPr>
          <p:cNvSpPr>
            <a:spLocks noGrp="1"/>
          </p:cNvSpPr>
          <p:nvPr>
            <p:ph type="title"/>
          </p:nvPr>
        </p:nvSpPr>
        <p:spPr/>
        <p:txBody>
          <a:bodyPr/>
          <a:lstStyle/>
          <a:p>
            <a:r>
              <a:rPr lang="en-US" dirty="0"/>
              <a:t>The Scenario</a:t>
            </a:r>
          </a:p>
        </p:txBody>
      </p:sp>
      <p:sp>
        <p:nvSpPr>
          <p:cNvPr id="3" name="Content Placeholder 2">
            <a:extLst>
              <a:ext uri="{FF2B5EF4-FFF2-40B4-BE49-F238E27FC236}">
                <a16:creationId xmlns:a16="http://schemas.microsoft.com/office/drawing/2014/main" id="{97B6E985-36E7-B4BD-94B5-C5D6C2EA9155}"/>
              </a:ext>
            </a:extLst>
          </p:cNvPr>
          <p:cNvSpPr>
            <a:spLocks noGrp="1"/>
          </p:cNvSpPr>
          <p:nvPr>
            <p:ph idx="1"/>
          </p:nvPr>
        </p:nvSpPr>
        <p:spPr/>
        <p:txBody>
          <a:bodyPr/>
          <a:lstStyle/>
          <a:p>
            <a:pPr marL="0" indent="0">
              <a:buNone/>
            </a:pPr>
            <a:r>
              <a:rPr lang="en-US" dirty="0"/>
              <a:t>Georgia Automation and Control is implementing a new solution targeted at small to medium factories.  The solution will allow an unprecedented level of customization.  Customers will be able to set their own alerts, design custom machine control policies and, with minimal help, incorporate new machine types.</a:t>
            </a:r>
          </a:p>
          <a:p>
            <a:pPr marL="0" indent="0">
              <a:buNone/>
            </a:pPr>
            <a:endParaRPr lang="en-US" dirty="0"/>
          </a:p>
          <a:p>
            <a:pPr marL="0" indent="0">
              <a:buNone/>
            </a:pPr>
            <a:r>
              <a:rPr lang="en-US" dirty="0"/>
              <a:t>They are looking for a robust, scalable event processing engine to be the foundation for their next generation solution.</a:t>
            </a:r>
          </a:p>
        </p:txBody>
      </p:sp>
      <p:sp>
        <p:nvSpPr>
          <p:cNvPr id="4" name="Text Placeholder 3">
            <a:extLst>
              <a:ext uri="{FF2B5EF4-FFF2-40B4-BE49-F238E27FC236}">
                <a16:creationId xmlns:a16="http://schemas.microsoft.com/office/drawing/2014/main" id="{3ACD1D7F-043E-D62A-3B52-23BFA8B6988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733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DC08A-F378-B724-53F2-EDFD3BD5A831}"/>
              </a:ext>
            </a:extLst>
          </p:cNvPr>
          <p:cNvSpPr>
            <a:spLocks noGrp="1"/>
          </p:cNvSpPr>
          <p:nvPr>
            <p:ph type="title"/>
          </p:nvPr>
        </p:nvSpPr>
        <p:spPr/>
        <p:txBody>
          <a:bodyPr/>
          <a:lstStyle/>
          <a:p>
            <a:r>
              <a:rPr lang="en-US" dirty="0"/>
              <a:t>Main Functions</a:t>
            </a:r>
          </a:p>
        </p:txBody>
      </p:sp>
      <p:graphicFrame>
        <p:nvGraphicFramePr>
          <p:cNvPr id="6" name="Content Placeholder 2">
            <a:extLst>
              <a:ext uri="{FF2B5EF4-FFF2-40B4-BE49-F238E27FC236}">
                <a16:creationId xmlns:a16="http://schemas.microsoft.com/office/drawing/2014/main" id="{2EF24243-3CD4-F20D-C796-6921EE56A053}"/>
              </a:ext>
            </a:extLst>
          </p:cNvPr>
          <p:cNvGraphicFramePr>
            <a:graphicFrameLocks noGrp="1"/>
          </p:cNvGraphicFramePr>
          <p:nvPr>
            <p:ph idx="1"/>
          </p:nvPr>
        </p:nvGraphicFramePr>
        <p:xfrm>
          <a:off x="3867912" y="868680"/>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37964D1C-8424-1F51-55C7-AB4C57456050}"/>
              </a:ext>
            </a:extLst>
          </p:cNvPr>
          <p:cNvSpPr>
            <a:spLocks noGrp="1"/>
          </p:cNvSpPr>
          <p:nvPr>
            <p:ph type="body" sz="half" idx="2"/>
          </p:nvPr>
        </p:nvSpPr>
        <p:spPr/>
        <p:txBody>
          <a:bodyPr/>
          <a:lstStyle/>
          <a:p>
            <a:r>
              <a:rPr lang="en-US" dirty="0"/>
              <a:t>What</a:t>
            </a:r>
          </a:p>
        </p:txBody>
      </p:sp>
    </p:spTree>
    <p:extLst>
      <p:ext uri="{BB962C8B-B14F-4D97-AF65-F5344CB8AC3E}">
        <p14:creationId xmlns:p14="http://schemas.microsoft.com/office/powerpoint/2010/main" val="321165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E968-2860-53F7-1587-66CD33D02D7E}"/>
              </a:ext>
            </a:extLst>
          </p:cNvPr>
          <p:cNvSpPr>
            <a:spLocks noGrp="1"/>
          </p:cNvSpPr>
          <p:nvPr>
            <p:ph type="title"/>
          </p:nvPr>
        </p:nvSpPr>
        <p:spPr/>
        <p:txBody>
          <a:bodyPr/>
          <a:lstStyle/>
          <a:p>
            <a:r>
              <a:rPr lang="en-US" dirty="0"/>
              <a:t>Key Requirements</a:t>
            </a:r>
          </a:p>
        </p:txBody>
      </p:sp>
      <p:sp>
        <p:nvSpPr>
          <p:cNvPr id="3" name="Content Placeholder 2">
            <a:extLst>
              <a:ext uri="{FF2B5EF4-FFF2-40B4-BE49-F238E27FC236}">
                <a16:creationId xmlns:a16="http://schemas.microsoft.com/office/drawing/2014/main" id="{B738B374-8445-A87C-C1FB-3BEA237C5433}"/>
              </a:ext>
            </a:extLst>
          </p:cNvPr>
          <p:cNvSpPr>
            <a:spLocks noGrp="1"/>
          </p:cNvSpPr>
          <p:nvPr>
            <p:ph idx="1"/>
          </p:nvPr>
        </p:nvSpPr>
        <p:spPr/>
        <p:txBody>
          <a:bodyPr/>
          <a:lstStyle/>
          <a:p>
            <a:r>
              <a:rPr lang="en-US" i="1" dirty="0"/>
              <a:t>Flexibility</a:t>
            </a:r>
            <a:r>
              <a:rPr lang="en-US" dirty="0"/>
              <a:t>.  It should be possible to implement any policy that can be coded.</a:t>
            </a:r>
          </a:p>
          <a:p>
            <a:r>
              <a:rPr lang="en-US" i="1" dirty="0"/>
              <a:t>Low Latency</a:t>
            </a:r>
            <a:r>
              <a:rPr lang="en-US" dirty="0"/>
              <a:t>.  Not more than 1 second between stimulus and response.</a:t>
            </a:r>
          </a:p>
          <a:p>
            <a:r>
              <a:rPr lang="en-US" i="1" dirty="0"/>
              <a:t>Scalability</a:t>
            </a:r>
            <a:r>
              <a:rPr lang="en-US" dirty="0"/>
              <a:t>.  As sensors are added or upgraded, event volume will increase.  The solution should scale out gracefully.</a:t>
            </a:r>
          </a:p>
          <a:p>
            <a:r>
              <a:rPr lang="en-US" i="1" dirty="0"/>
              <a:t>Fault Tolerance</a:t>
            </a:r>
            <a:r>
              <a:rPr lang="en-US" dirty="0"/>
              <a:t>.  Failure of one host must not result in missed signals.</a:t>
            </a:r>
          </a:p>
          <a:p>
            <a:r>
              <a:rPr lang="en-US" dirty="0"/>
              <a:t>Operates in </a:t>
            </a:r>
            <a:r>
              <a:rPr lang="en-US" i="1" dirty="0"/>
              <a:t>remote locations </a:t>
            </a:r>
            <a:r>
              <a:rPr lang="en-US" dirty="0"/>
              <a:t>outside of the cloud or corporate data center </a:t>
            </a:r>
          </a:p>
          <a:p>
            <a:pPr lvl="1"/>
            <a:r>
              <a:rPr lang="en-US" dirty="0"/>
              <a:t>outside connectivity may be limited or intermittent</a:t>
            </a:r>
          </a:p>
          <a:p>
            <a:pPr lvl="1"/>
            <a:r>
              <a:rPr lang="en-US" dirty="0"/>
              <a:t>machines may have limited footprint</a:t>
            </a:r>
          </a:p>
        </p:txBody>
      </p:sp>
      <p:sp>
        <p:nvSpPr>
          <p:cNvPr id="4" name="Text Placeholder 3">
            <a:extLst>
              <a:ext uri="{FF2B5EF4-FFF2-40B4-BE49-F238E27FC236}">
                <a16:creationId xmlns:a16="http://schemas.microsoft.com/office/drawing/2014/main" id="{0BE8532F-077C-2057-0EB1-4B14776F9D8A}"/>
              </a:ext>
            </a:extLst>
          </p:cNvPr>
          <p:cNvSpPr>
            <a:spLocks noGrp="1"/>
          </p:cNvSpPr>
          <p:nvPr>
            <p:ph type="body" sz="half" idx="2"/>
          </p:nvPr>
        </p:nvSpPr>
        <p:spPr/>
        <p:txBody>
          <a:bodyPr/>
          <a:lstStyle/>
          <a:p>
            <a:r>
              <a:rPr lang="en-US" dirty="0"/>
              <a:t>How</a:t>
            </a:r>
          </a:p>
        </p:txBody>
      </p:sp>
    </p:spTree>
    <p:extLst>
      <p:ext uri="{BB962C8B-B14F-4D97-AF65-F5344CB8AC3E}">
        <p14:creationId xmlns:p14="http://schemas.microsoft.com/office/powerpoint/2010/main" val="238058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err="1"/>
              <a:t>Hazelcast</a:t>
            </a:r>
            <a:r>
              <a:rPr lang="en-US" dirty="0"/>
              <a:t> </a:t>
            </a:r>
          </a:p>
        </p:txBody>
      </p:sp>
      <p:sp>
        <p:nvSpPr>
          <p:cNvPr id="3" name="Content Placeholder 2">
            <a:extLst>
              <a:ext uri="{FF2B5EF4-FFF2-40B4-BE49-F238E27FC236}">
                <a16:creationId xmlns:a16="http://schemas.microsoft.com/office/drawing/2014/main" id="{BEC1E742-7275-AB38-EBCA-294AC4E55669}"/>
              </a:ext>
            </a:extLst>
          </p:cNvPr>
          <p:cNvSpPr>
            <a:spLocks noGrp="1"/>
          </p:cNvSpPr>
          <p:nvPr>
            <p:ph idx="1"/>
          </p:nvPr>
        </p:nvSpPr>
        <p:spPr/>
        <p:txBody>
          <a:bodyPr/>
          <a:lstStyle/>
          <a:p>
            <a:r>
              <a:rPr lang="en-US" dirty="0"/>
              <a:t>When was it founded ?</a:t>
            </a:r>
          </a:p>
          <a:p>
            <a:r>
              <a:rPr lang="en-US" dirty="0"/>
              <a:t>How big is it ?</a:t>
            </a:r>
          </a:p>
          <a:p>
            <a:r>
              <a:rPr lang="en-US" dirty="0"/>
              <a:t>Who are the customers ?  What are they doing with it ?</a:t>
            </a:r>
          </a:p>
          <a:p>
            <a:r>
              <a:rPr lang="en-US" dirty="0"/>
              <a:t>What do analysts say about it ?</a:t>
            </a:r>
          </a:p>
        </p:txBody>
      </p:sp>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9604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err="1"/>
              <a:t>Hazelcast</a:t>
            </a:r>
            <a:r>
              <a:rPr lang="en-US" dirty="0"/>
              <a:t> </a:t>
            </a:r>
          </a:p>
        </p:txBody>
      </p:sp>
      <p:pic>
        <p:nvPicPr>
          <p:cNvPr id="6" name="Content Placeholder 5">
            <a:extLst>
              <a:ext uri="{FF2B5EF4-FFF2-40B4-BE49-F238E27FC236}">
                <a16:creationId xmlns:a16="http://schemas.microsoft.com/office/drawing/2014/main" id="{4F15CF3F-92EB-E4F6-68CF-93F945486A37}"/>
              </a:ext>
            </a:extLst>
          </p:cNvPr>
          <p:cNvPicPr>
            <a:picLocks noGrp="1" noChangeAspect="1"/>
          </p:cNvPicPr>
          <p:nvPr>
            <p:ph idx="1"/>
          </p:nvPr>
        </p:nvPicPr>
        <p:blipFill>
          <a:blip r:embed="rId2"/>
          <a:stretch>
            <a:fillRect/>
          </a:stretch>
        </p:blipFill>
        <p:spPr>
          <a:xfrm>
            <a:off x="3666484" y="795613"/>
            <a:ext cx="7982620" cy="4364181"/>
          </a:xfrm>
        </p:spPr>
      </p:pic>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r>
              <a:rPr lang="en-US" dirty="0"/>
              <a:t>About the Platform</a:t>
            </a:r>
          </a:p>
        </p:txBody>
      </p:sp>
      <p:sp>
        <p:nvSpPr>
          <p:cNvPr id="7" name="TextBox 6">
            <a:extLst>
              <a:ext uri="{FF2B5EF4-FFF2-40B4-BE49-F238E27FC236}">
                <a16:creationId xmlns:a16="http://schemas.microsoft.com/office/drawing/2014/main" id="{02AB298F-CFD7-9701-6E6E-CA52E62367AE}"/>
              </a:ext>
            </a:extLst>
          </p:cNvPr>
          <p:cNvSpPr txBox="1"/>
          <p:nvPr/>
        </p:nvSpPr>
        <p:spPr>
          <a:xfrm>
            <a:off x="7450283" y="3147066"/>
            <a:ext cx="4198821" cy="30162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About </a:t>
            </a:r>
            <a:r>
              <a:rPr lang="en-US" dirty="0" err="1"/>
              <a:t>Hazelcast</a:t>
            </a:r>
            <a:endParaRPr lang="en-US" dirty="0"/>
          </a:p>
          <a:p>
            <a:endParaRPr lang="en-US" dirty="0"/>
          </a:p>
          <a:p>
            <a:r>
              <a:rPr lang="en-US" sz="1400" dirty="0" err="1"/>
              <a:t>Hazelcast</a:t>
            </a:r>
            <a:r>
              <a:rPr lang="en-US" sz="1400" dirty="0"/>
              <a:t> is the leading in-memory computing platform that allows organizations to leverage a highly resilient and elastic memory resource for data at rest and in motion. Our technology is behind many of today’s leading financial, e-commerce/retail, telecommunications, healthcare and government organizations. Whether it is real-time inventory and shipping information, lighting quick fraud detection or gleaning insights that lead to product innovation, </a:t>
            </a:r>
            <a:r>
              <a:rPr lang="en-US" sz="1400" dirty="0" err="1"/>
              <a:t>Hazelcast</a:t>
            </a:r>
            <a:r>
              <a:rPr lang="en-US" sz="1400" dirty="0"/>
              <a:t> enables companies to achieve success in microseconds.</a:t>
            </a:r>
          </a:p>
        </p:txBody>
      </p:sp>
      <p:sp>
        <p:nvSpPr>
          <p:cNvPr id="9" name="TextBox 8">
            <a:extLst>
              <a:ext uri="{FF2B5EF4-FFF2-40B4-BE49-F238E27FC236}">
                <a16:creationId xmlns:a16="http://schemas.microsoft.com/office/drawing/2014/main" id="{D4577ABF-7BDA-DB9B-AAC6-7E284B6918A0}"/>
              </a:ext>
            </a:extLst>
          </p:cNvPr>
          <p:cNvSpPr txBox="1"/>
          <p:nvPr/>
        </p:nvSpPr>
        <p:spPr>
          <a:xfrm>
            <a:off x="3759654" y="6323762"/>
            <a:ext cx="3597460" cy="338554"/>
          </a:xfrm>
          <a:prstGeom prst="rect">
            <a:avLst/>
          </a:prstGeom>
          <a:noFill/>
        </p:spPr>
        <p:txBody>
          <a:bodyPr wrap="none" rtlCol="0">
            <a:spAutoFit/>
          </a:bodyPr>
          <a:lstStyle/>
          <a:p>
            <a:r>
              <a:rPr lang="en-US" sz="1600" dirty="0"/>
              <a:t>Source: </a:t>
            </a:r>
            <a:r>
              <a:rPr lang="en-US" sz="1600" dirty="0">
                <a:hlinkClick r:id="rId3"/>
              </a:rPr>
              <a:t>https://</a:t>
            </a:r>
            <a:r>
              <a:rPr lang="en-US" sz="1600" dirty="0" err="1">
                <a:hlinkClick r:id="rId3"/>
              </a:rPr>
              <a:t>hazelcast.com</a:t>
            </a:r>
            <a:r>
              <a:rPr lang="en-US" sz="1600" dirty="0">
                <a:hlinkClick r:id="rId3"/>
              </a:rPr>
              <a:t>/company/</a:t>
            </a:r>
            <a:endParaRPr lang="en-US" sz="1600" dirty="0"/>
          </a:p>
        </p:txBody>
      </p:sp>
    </p:spTree>
    <p:extLst>
      <p:ext uri="{BB962C8B-B14F-4D97-AF65-F5344CB8AC3E}">
        <p14:creationId xmlns:p14="http://schemas.microsoft.com/office/powerpoint/2010/main" val="243757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err="1"/>
              <a:t>Hazelcast</a:t>
            </a:r>
            <a:r>
              <a:rPr lang="en-US" dirty="0"/>
              <a:t> Jet</a:t>
            </a:r>
          </a:p>
        </p:txBody>
      </p:sp>
      <p:sp>
        <p:nvSpPr>
          <p:cNvPr id="3" name="Content Placeholder 2">
            <a:extLst>
              <a:ext uri="{FF2B5EF4-FFF2-40B4-BE49-F238E27FC236}">
                <a16:creationId xmlns:a16="http://schemas.microsoft.com/office/drawing/2014/main" id="{BEC1E742-7275-AB38-EBCA-294AC4E55669}"/>
              </a:ext>
            </a:extLst>
          </p:cNvPr>
          <p:cNvSpPr>
            <a:spLocks noGrp="1"/>
          </p:cNvSpPr>
          <p:nvPr>
            <p:ph idx="1"/>
          </p:nvPr>
        </p:nvSpPr>
        <p:spPr/>
        <p:txBody>
          <a:bodyPr/>
          <a:lstStyle/>
          <a:p>
            <a:pPr marL="0" indent="0">
              <a:buNone/>
            </a:pPr>
            <a:r>
              <a:rPr lang="en-US" dirty="0"/>
              <a:t>Let’s have a look: </a:t>
            </a:r>
          </a:p>
          <a:p>
            <a:r>
              <a:rPr lang="en-US" dirty="0">
                <a:hlinkClick r:id="rId2"/>
              </a:rPr>
              <a:t>https://hazelcast.com/customers/</a:t>
            </a:r>
            <a:endParaRPr lang="en-US" dirty="0"/>
          </a:p>
          <a:p>
            <a:r>
              <a:rPr lang="en-US" dirty="0">
                <a:hlinkClick r:id="rId3"/>
              </a:rPr>
              <a:t>https://</a:t>
            </a:r>
            <a:r>
              <a:rPr lang="en-US" dirty="0" err="1">
                <a:hlinkClick r:id="rId3"/>
              </a:rPr>
              <a:t>hazelcast.com</a:t>
            </a:r>
            <a:r>
              <a:rPr lang="en-US" dirty="0">
                <a:hlinkClick r:id="rId3"/>
              </a:rPr>
              <a:t>/products/stream-processing/</a:t>
            </a:r>
            <a:endParaRPr lang="en-US" dirty="0"/>
          </a:p>
        </p:txBody>
      </p:sp>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r>
              <a:rPr lang="en-US" dirty="0"/>
              <a:t>Stream Processing Architecture Overview</a:t>
            </a:r>
          </a:p>
        </p:txBody>
      </p:sp>
    </p:spTree>
    <p:extLst>
      <p:ext uri="{BB962C8B-B14F-4D97-AF65-F5344CB8AC3E}">
        <p14:creationId xmlns:p14="http://schemas.microsoft.com/office/powerpoint/2010/main" val="37661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100E-357A-4F48-8AE1-DFE3B266CE83}"/>
              </a:ext>
            </a:extLst>
          </p:cNvPr>
          <p:cNvSpPr>
            <a:spLocks noGrp="1"/>
          </p:cNvSpPr>
          <p:nvPr>
            <p:ph type="title"/>
          </p:nvPr>
        </p:nvSpPr>
        <p:spPr/>
        <p:txBody>
          <a:bodyPr/>
          <a:lstStyle/>
          <a:p>
            <a:r>
              <a:rPr lang="en-US" dirty="0" err="1"/>
              <a:t>Hazelcast</a:t>
            </a:r>
            <a:r>
              <a:rPr lang="en-US" dirty="0"/>
              <a:t> Stream Processing</a:t>
            </a:r>
          </a:p>
        </p:txBody>
      </p:sp>
      <p:pic>
        <p:nvPicPr>
          <p:cNvPr id="6" name="Content Placeholder 5">
            <a:extLst>
              <a:ext uri="{FF2B5EF4-FFF2-40B4-BE49-F238E27FC236}">
                <a16:creationId xmlns:a16="http://schemas.microsoft.com/office/drawing/2014/main" id="{9E76361D-68E8-33F0-B75D-864300DEE699}"/>
              </a:ext>
            </a:extLst>
          </p:cNvPr>
          <p:cNvPicPr>
            <a:picLocks noGrp="1" noChangeAspect="1"/>
          </p:cNvPicPr>
          <p:nvPr>
            <p:ph idx="1"/>
          </p:nvPr>
        </p:nvPicPr>
        <p:blipFill>
          <a:blip r:embed="rId2"/>
          <a:stretch>
            <a:fillRect/>
          </a:stretch>
        </p:blipFill>
        <p:spPr>
          <a:xfrm>
            <a:off x="3721676" y="805497"/>
            <a:ext cx="7784059" cy="4919894"/>
          </a:xfrm>
        </p:spPr>
      </p:pic>
      <p:sp>
        <p:nvSpPr>
          <p:cNvPr id="4" name="Text Placeholder 3">
            <a:extLst>
              <a:ext uri="{FF2B5EF4-FFF2-40B4-BE49-F238E27FC236}">
                <a16:creationId xmlns:a16="http://schemas.microsoft.com/office/drawing/2014/main" id="{6A4844B9-9768-F5B8-E176-7F747BA44A4D}"/>
              </a:ext>
            </a:extLst>
          </p:cNvPr>
          <p:cNvSpPr>
            <a:spLocks noGrp="1"/>
          </p:cNvSpPr>
          <p:nvPr>
            <p:ph type="body" sz="half" idx="2"/>
          </p:nvPr>
        </p:nvSpPr>
        <p:spPr/>
        <p:txBody>
          <a:bodyPr/>
          <a:lstStyle/>
          <a:p>
            <a:r>
              <a:rPr lang="en-US" dirty="0"/>
              <a:t>Reference Architecture</a:t>
            </a:r>
          </a:p>
        </p:txBody>
      </p:sp>
      <p:sp>
        <p:nvSpPr>
          <p:cNvPr id="8" name="TextBox 7">
            <a:extLst>
              <a:ext uri="{FF2B5EF4-FFF2-40B4-BE49-F238E27FC236}">
                <a16:creationId xmlns:a16="http://schemas.microsoft.com/office/drawing/2014/main" id="{A8B9B2A1-4299-ADDA-550C-05C404BBABA4}"/>
              </a:ext>
            </a:extLst>
          </p:cNvPr>
          <p:cNvSpPr txBox="1"/>
          <p:nvPr/>
        </p:nvSpPr>
        <p:spPr>
          <a:xfrm>
            <a:off x="4987637" y="6047106"/>
            <a:ext cx="5218865" cy="338554"/>
          </a:xfrm>
          <a:prstGeom prst="rect">
            <a:avLst/>
          </a:prstGeom>
          <a:noFill/>
        </p:spPr>
        <p:txBody>
          <a:bodyPr wrap="none" rtlCol="0">
            <a:spAutoFit/>
          </a:bodyPr>
          <a:lstStyle/>
          <a:p>
            <a:r>
              <a:rPr lang="en-US" sz="1600" dirty="0"/>
              <a:t>Source: </a:t>
            </a:r>
            <a:r>
              <a:rPr lang="en-US" sz="1600" dirty="0">
                <a:hlinkClick r:id="rId3"/>
              </a:rPr>
              <a:t>https://hazelcast.com/products/hazelcast-platform/</a:t>
            </a:r>
            <a:endParaRPr lang="en-US" sz="1600" dirty="0"/>
          </a:p>
        </p:txBody>
      </p:sp>
    </p:spTree>
    <p:extLst>
      <p:ext uri="{BB962C8B-B14F-4D97-AF65-F5344CB8AC3E}">
        <p14:creationId xmlns:p14="http://schemas.microsoft.com/office/powerpoint/2010/main" val="41530548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186</TotalTime>
  <Words>600</Words>
  <Application>Microsoft Macintosh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 2</vt:lpstr>
      <vt:lpstr>Frame</vt:lpstr>
      <vt:lpstr>Customizable Machine Monitoring and Control with Hazelcast Jet</vt:lpstr>
      <vt:lpstr>Agenda</vt:lpstr>
      <vt:lpstr>The Scenario</vt:lpstr>
      <vt:lpstr>Main Functions</vt:lpstr>
      <vt:lpstr>Key Requirements</vt:lpstr>
      <vt:lpstr>Hazelcast </vt:lpstr>
      <vt:lpstr>Hazelcast </vt:lpstr>
      <vt:lpstr>Hazelcast Jet</vt:lpstr>
      <vt:lpstr>Hazelcast Stream Processing</vt:lpstr>
      <vt:lpstr>Introduction to Hazelcast Stream Processing</vt:lpstr>
      <vt:lpstr>Solution Overview</vt:lpstr>
      <vt:lpstr>Demo</vt:lpstr>
      <vt:lpstr>Open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Customizable Machine Monitoring and Control with Hazelcast Jet</dc:title>
  <dc:creator>William May</dc:creator>
  <cp:lastModifiedBy>William May</cp:lastModifiedBy>
  <cp:revision>6</cp:revision>
  <dcterms:created xsi:type="dcterms:W3CDTF">2022-04-22T19:32:12Z</dcterms:created>
  <dcterms:modified xsi:type="dcterms:W3CDTF">2022-04-25T23:26:54Z</dcterms:modified>
</cp:coreProperties>
</file>