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5913"/>
          <c:y val="0.0860771"/>
          <c:w val="0.889087"/>
          <c:h val="0.7553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rgbClr val="0076BA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5E5E5E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  <c:pt idx="7">
                  <c:v>八月</c:v>
                </c:pt>
                <c:pt idx="8">
                  <c:v>九月</c:v>
                </c:pt>
                <c:pt idx="9">
                  <c:v>十月</c:v>
                </c:pt>
                <c:pt idx="10">
                  <c:v>十一月</c:v>
                </c:pt>
                <c:pt idx="11">
                  <c:v>十二月</c:v>
                </c:pt>
              </c:strCache>
            </c:strRef>
          </c:cat>
          <c:val>
            <c:numRef>
              <c:f>Sheet1!$B$2:$M$2</c:f>
              <c:numCache>
                <c:ptCount val="12"/>
                <c:pt idx="0">
                  <c:v>27.000000</c:v>
                </c:pt>
                <c:pt idx="1">
                  <c:v>36.000000</c:v>
                </c:pt>
                <c:pt idx="2">
                  <c:v>63.000000</c:v>
                </c:pt>
                <c:pt idx="3">
                  <c:v>27.000000</c:v>
                </c:pt>
                <c:pt idx="4">
                  <c:v>36.000000</c:v>
                </c:pt>
                <c:pt idx="5">
                  <c:v>63.000000</c:v>
                </c:pt>
                <c:pt idx="6">
                  <c:v>143.000000</c:v>
                </c:pt>
                <c:pt idx="7">
                  <c:v>143.000000</c:v>
                </c:pt>
                <c:pt idx="8">
                  <c:v>143.000000</c:v>
                </c:pt>
                <c:pt idx="9">
                  <c:v>143.000000</c:v>
                </c:pt>
                <c:pt idx="10">
                  <c:v>143.000000</c:v>
                </c:pt>
                <c:pt idx="11">
                  <c:v>143.000000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区域 2</c:v>
                </c:pt>
              </c:strCache>
            </c:strRef>
          </c:tx>
          <c:spPr>
            <a:solidFill>
              <a:srgbClr val="0085D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5E5E5E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  <c:pt idx="7">
                  <c:v>八月</c:v>
                </c:pt>
                <c:pt idx="8">
                  <c:v>九月</c:v>
                </c:pt>
                <c:pt idx="9">
                  <c:v>十月</c:v>
                </c:pt>
                <c:pt idx="10">
                  <c:v>十一月</c:v>
                </c:pt>
                <c:pt idx="11">
                  <c:v>十二月</c:v>
                </c:pt>
              </c:strCache>
            </c:strRef>
          </c:cat>
          <c:val>
            <c:numRef>
              <c:f>Sheet1!$B$3:$M$3</c:f>
              <c:numCache>
                <c:ptCount val="12"/>
                <c:pt idx="0">
                  <c:v>55.000000</c:v>
                </c:pt>
                <c:pt idx="1">
                  <c:v>43.000000</c:v>
                </c:pt>
                <c:pt idx="2">
                  <c:v>80.000000</c:v>
                </c:pt>
                <c:pt idx="3">
                  <c:v>55.000000</c:v>
                </c:pt>
                <c:pt idx="4">
                  <c:v>43.000000</c:v>
                </c:pt>
                <c:pt idx="5">
                  <c:v>80.000000</c:v>
                </c:pt>
                <c:pt idx="6">
                  <c:v>48.000000</c:v>
                </c:pt>
                <c:pt idx="7">
                  <c:v>48.000000</c:v>
                </c:pt>
                <c:pt idx="8">
                  <c:v>48.000000</c:v>
                </c:pt>
                <c:pt idx="9">
                  <c:v>48.000000</c:v>
                </c:pt>
                <c:pt idx="10">
                  <c:v>48.000000</c:v>
                </c:pt>
                <c:pt idx="11">
                  <c:v>48.000000</c:v>
                </c:pt>
              </c:numCache>
            </c:numRef>
          </c:val>
        </c:ser>
        <c:gapWidth val="15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B9B9B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5E5E5E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B9B9B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9B9B9B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5E5E5E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50"/>
        <c:minorUnit val="2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文级别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/>
            </a:lvl5pPr>
          </a:lstStyle>
          <a:p>
            <a:pPr/>
            <a:r>
              <a:t>作者和日期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演示文稿副标题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文级别 1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/>
            </a:lvl5pPr>
          </a:lstStyle>
          <a:p>
            <a:pPr/>
            <a:r>
              <a:t>属性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正文级别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“著名引文”</a:t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/>
            </a:lvl5pPr>
          </a:lstStyle>
          <a:p>
            <a:pPr/>
            <a:r>
              <a:t>作者和日期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正文级别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演示文稿副标题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正文级别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幻灯片项目符号文本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文级别 1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正文级别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幻灯片项目符号文本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正文级别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正文级别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议程副标题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正文级别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议程主题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三角形"/>
          <p:cNvSpPr/>
          <p:nvPr/>
        </p:nvSpPr>
        <p:spPr>
          <a:xfrm>
            <a:off x="3489364" y="852764"/>
            <a:ext cx="286949" cy="17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130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矩形"/>
          <p:cNvSpPr/>
          <p:nvPr/>
        </p:nvSpPr>
        <p:spPr>
          <a:xfrm>
            <a:off x="-67616" y="1025543"/>
            <a:ext cx="3838134" cy="653329"/>
          </a:xfrm>
          <a:prstGeom prst="rect">
            <a:avLst/>
          </a:prstGeom>
          <a:solidFill>
            <a:srgbClr val="2A44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" name="WHY"/>
          <p:cNvSpPr txBox="1"/>
          <p:nvPr/>
        </p:nvSpPr>
        <p:spPr>
          <a:xfrm>
            <a:off x="135108" y="1058116"/>
            <a:ext cx="1129894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4C837A"/>
                </a:solidFill>
              </a:defRPr>
            </a:lvl1pPr>
          </a:lstStyle>
          <a:p>
            <a:pPr/>
            <a:r>
              <a:t>WHY</a:t>
            </a:r>
          </a:p>
        </p:txBody>
      </p:sp>
      <p:sp>
        <p:nvSpPr>
          <p:cNvPr id="154" name="運行反應卡頓"/>
          <p:cNvSpPr txBox="1"/>
          <p:nvPr/>
        </p:nvSpPr>
        <p:spPr>
          <a:xfrm>
            <a:off x="1336610" y="1052942"/>
            <a:ext cx="2247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運行反應卡頓</a:t>
            </a:r>
          </a:p>
        </p:txBody>
      </p:sp>
      <p:sp>
        <p:nvSpPr>
          <p:cNvPr id="155" name="三角形"/>
          <p:cNvSpPr/>
          <p:nvPr/>
        </p:nvSpPr>
        <p:spPr>
          <a:xfrm>
            <a:off x="2992310" y="8086938"/>
            <a:ext cx="286948" cy="177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2CB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矩形"/>
          <p:cNvSpPr/>
          <p:nvPr/>
        </p:nvSpPr>
        <p:spPr>
          <a:xfrm>
            <a:off x="-1944" y="8262891"/>
            <a:ext cx="3277623" cy="653329"/>
          </a:xfrm>
          <a:prstGeom prst="rect">
            <a:avLst/>
          </a:prstGeom>
          <a:solidFill>
            <a:srgbClr val="E2DDB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" name="運行反應卡頓"/>
          <p:cNvSpPr txBox="1"/>
          <p:nvPr/>
        </p:nvSpPr>
        <p:spPr>
          <a:xfrm>
            <a:off x="1540271" y="8290290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性能提升</a:t>
            </a:r>
          </a:p>
        </p:txBody>
      </p:sp>
      <p:sp>
        <p:nvSpPr>
          <p:cNvPr id="158" name="WHAT"/>
          <p:cNvSpPr txBox="1"/>
          <p:nvPr/>
        </p:nvSpPr>
        <p:spPr>
          <a:xfrm>
            <a:off x="92324" y="8301249"/>
            <a:ext cx="136177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4C837A"/>
                </a:solidFill>
              </a:defRPr>
            </a:lvl1pPr>
          </a:lstStyle>
          <a:p>
            <a:pPr/>
            <a:r>
              <a:t>WHAT</a:t>
            </a:r>
          </a:p>
        </p:txBody>
      </p:sp>
      <p:sp>
        <p:nvSpPr>
          <p:cNvPr id="159" name="三角形"/>
          <p:cNvSpPr/>
          <p:nvPr/>
        </p:nvSpPr>
        <p:spPr>
          <a:xfrm>
            <a:off x="24129375" y="778071"/>
            <a:ext cx="286949" cy="177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65E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矩形"/>
          <p:cNvSpPr/>
          <p:nvPr/>
        </p:nvSpPr>
        <p:spPr>
          <a:xfrm>
            <a:off x="20979805" y="950850"/>
            <a:ext cx="3430724" cy="653329"/>
          </a:xfrm>
          <a:prstGeom prst="rect">
            <a:avLst/>
          </a:prstGeom>
          <a:solidFill>
            <a:srgbClr val="4C837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運行反應卡頓"/>
          <p:cNvSpPr txBox="1"/>
          <p:nvPr/>
        </p:nvSpPr>
        <p:spPr>
          <a:xfrm>
            <a:off x="22523179" y="965548"/>
            <a:ext cx="168818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虚拟DOM</a:t>
            </a:r>
          </a:p>
        </p:txBody>
      </p:sp>
      <p:sp>
        <p:nvSpPr>
          <p:cNvPr id="162" name="HOW"/>
          <p:cNvSpPr txBox="1"/>
          <p:nvPr/>
        </p:nvSpPr>
        <p:spPr>
          <a:xfrm>
            <a:off x="21083635" y="967782"/>
            <a:ext cx="117782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6263C"/>
                </a:solidFill>
              </a:defRPr>
            </a:lvl1pPr>
          </a:lstStyle>
          <a:p>
            <a:pPr/>
            <a:r>
              <a:t>HOW</a:t>
            </a:r>
          </a:p>
        </p:txBody>
      </p:sp>
      <p:sp>
        <p:nvSpPr>
          <p:cNvPr id="163" name="圆角矩形 13"/>
          <p:cNvSpPr/>
          <p:nvPr/>
        </p:nvSpPr>
        <p:spPr>
          <a:xfrm>
            <a:off x="357442" y="1821756"/>
            <a:ext cx="10344425" cy="6079253"/>
          </a:xfrm>
          <a:prstGeom prst="roundRect">
            <a:avLst>
              <a:gd name="adj" fmla="val 2183"/>
            </a:avLst>
          </a:prstGeom>
          <a:solidFill>
            <a:srgbClr val="FFFFFF"/>
          </a:solidFill>
          <a:ln w="50800" cap="rnd">
            <a:solidFill>
              <a:srgbClr val="000000">
                <a:alpha val="15951"/>
              </a:srgbClr>
            </a:solidFill>
            <a:prstDash val="sysDot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文本框 17"/>
          <p:cNvSpPr txBox="1"/>
          <p:nvPr/>
        </p:nvSpPr>
        <p:spPr>
          <a:xfrm>
            <a:off x="13589000" y="12986729"/>
            <a:ext cx="1079364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知識點運用於</a:t>
            </a:r>
            <a:r>
              <a:t>《</a:t>
            </a:r>
            <a:r>
              <a:t>技术传承</a:t>
            </a:r>
            <a:r>
              <a:t>》</a:t>
            </a:r>
            <a:r>
              <a:t>的</a:t>
            </a:r>
            <a:r>
              <a:t>《 vue</a:t>
            </a:r>
            <a:r>
              <a:t>的发展与应用</a:t>
            </a:r>
            <a:r>
              <a:t>》</a:t>
            </a:r>
            <a:r>
              <a:t>課程</a:t>
            </a:r>
          </a:p>
        </p:txBody>
      </p:sp>
      <p:sp>
        <p:nvSpPr>
          <p:cNvPr id="165" name="圆角矩形 20"/>
          <p:cNvSpPr/>
          <p:nvPr/>
        </p:nvSpPr>
        <p:spPr>
          <a:xfrm>
            <a:off x="11074400" y="1807180"/>
            <a:ext cx="12960624" cy="6749208"/>
          </a:xfrm>
          <a:prstGeom prst="roundRect">
            <a:avLst>
              <a:gd name="adj" fmla="val 2183"/>
            </a:avLst>
          </a:prstGeom>
          <a:solidFill>
            <a:srgbClr val="FFFFFF"/>
          </a:solidFill>
          <a:ln w="50800" cap="rnd">
            <a:solidFill>
              <a:srgbClr val="000000">
                <a:alpha val="15951"/>
              </a:srgbClr>
            </a:solidFill>
            <a:prstDash val="sysDot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圆角矩形 21"/>
          <p:cNvSpPr/>
          <p:nvPr/>
        </p:nvSpPr>
        <p:spPr>
          <a:xfrm>
            <a:off x="348976" y="9054369"/>
            <a:ext cx="13783697" cy="3853237"/>
          </a:xfrm>
          <a:prstGeom prst="roundRect">
            <a:avLst>
              <a:gd name="adj" fmla="val 2183"/>
            </a:avLst>
          </a:prstGeom>
          <a:solidFill>
            <a:srgbClr val="F4F5F5"/>
          </a:solidFill>
          <a:ln w="50800" cap="rnd">
            <a:solidFill>
              <a:srgbClr val="000000">
                <a:alpha val="62000"/>
              </a:srgbClr>
            </a:solidFill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文本框 23"/>
          <p:cNvSpPr txBox="1"/>
          <p:nvPr/>
        </p:nvSpPr>
        <p:spPr>
          <a:xfrm>
            <a:off x="17911726" y="64014"/>
            <a:ext cx="645023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PSD-NPI-SW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-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陳紫媚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 工號：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F7692172</a:t>
            </a:r>
          </a:p>
        </p:txBody>
      </p:sp>
      <p:sp>
        <p:nvSpPr>
          <p:cNvPr id="168" name="矩形 28"/>
          <p:cNvSpPr txBox="1"/>
          <p:nvPr/>
        </p:nvSpPr>
        <p:spPr>
          <a:xfrm>
            <a:off x="78675" y="2167"/>
            <a:ext cx="6336082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000000"/>
                </a:solidFill>
                <a:effectLst>
                  <a:outerShdw sx="100000" sy="100000" kx="0" ky="0" algn="b" rotWithShape="0" blurRad="38100" dist="19050" dir="2700000">
                    <a:srgbClr val="5E5E5E">
                      <a:alpha val="40000"/>
                    </a:srgbClr>
                  </a:outerShdw>
                </a:effectLst>
              </a:defRPr>
            </a:pPr>
            <a:r>
              <a:t>Vue3</a:t>
            </a:r>
            <a:r>
              <a:t>項目開發技術突破</a:t>
            </a:r>
          </a:p>
        </p:txBody>
      </p:sp>
      <p:graphicFrame>
        <p:nvGraphicFramePr>
          <p:cNvPr id="169" name="表格"/>
          <p:cNvGraphicFramePr/>
          <p:nvPr/>
        </p:nvGraphicFramePr>
        <p:xfrm>
          <a:off x="780629" y="9276989"/>
          <a:ext cx="13045166" cy="34206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{D51ADE6A-740E-44AE-83CC-AE7238B6C88D}</a:tableStyleId>
              </a:tblPr>
              <a:tblGrid>
                <a:gridCol w="3258116"/>
                <a:gridCol w="3258116"/>
                <a:gridCol w="3258116"/>
                <a:gridCol w="3258116"/>
              </a:tblGrid>
              <a:tr h="835900">
                <a:tc gridSpan="4">
                  <a:txBody>
                    <a:bodyPr/>
                    <a:lstStyle/>
                    <a:p>
                      <a:pPr indent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</a:rPr>
                        <a:t>措施及效果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0A162"/>
                      </a:solidFill>
                    </a:lnL>
                    <a:lnR w="12700">
                      <a:solidFill>
                        <a:srgbClr val="B0A162"/>
                      </a:solidFill>
                    </a:lnR>
                    <a:lnT w="12700">
                      <a:solidFill>
                        <a:srgbClr val="B0A162"/>
                      </a:solidFill>
                    </a:lnT>
                    <a:lnB w="25400">
                      <a:solidFill>
                        <a:srgbClr val="B0A162"/>
                      </a:solidFill>
                    </a:lnB>
                    <a:solidFill>
                      <a:srgbClr val="BAB89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86048">
                <a:tc gridSpan="4">
                  <a:txBody>
                    <a:bodyPr/>
                    <a:lstStyle/>
                    <a:p>
                      <a:pPr indent="457200"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2D2D2"/>
                      </a:solidFill>
                    </a:lnL>
                    <a:lnR w="12700">
                      <a:solidFill>
                        <a:srgbClr val="D2D2D2"/>
                      </a:solidFill>
                    </a:lnR>
                    <a:lnT w="25400">
                      <a:solidFill>
                        <a:srgbClr val="B0A162"/>
                      </a:solidFill>
                    </a:lnT>
                    <a:lnB w="12700">
                      <a:solidFill>
                        <a:srgbClr val="C2C4C3"/>
                      </a:solidFill>
                    </a:lnB>
                    <a:solidFill>
                      <a:srgbClr val="F4F5F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86048">
                <a:tc gridSpan="4">
                  <a:txBody>
                    <a:bodyPr/>
                    <a:lstStyle/>
                    <a:p>
                      <a:pPr indent="457200"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2D2D2"/>
                      </a:solidFill>
                    </a:lnL>
                    <a:lnR w="12700">
                      <a:solidFill>
                        <a:srgbClr val="D2D2D2"/>
                      </a:solidFill>
                    </a:lnR>
                    <a:lnT w="12700">
                      <a:solidFill>
                        <a:srgbClr val="C2C4C3"/>
                      </a:solidFill>
                    </a:lnT>
                    <a:lnB w="12700">
                      <a:solidFill>
                        <a:srgbClr val="D2D2D2"/>
                      </a:solidFill>
                    </a:lnB>
                    <a:solidFill>
                      <a:srgbClr val="F4F5F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70" name="圆角矩形 21"/>
          <p:cNvSpPr/>
          <p:nvPr/>
        </p:nvSpPr>
        <p:spPr>
          <a:xfrm>
            <a:off x="14507559" y="9067870"/>
            <a:ext cx="9540124" cy="3826236"/>
          </a:xfrm>
          <a:prstGeom prst="roundRect">
            <a:avLst>
              <a:gd name="adj" fmla="val 2118"/>
            </a:avLst>
          </a:prstGeom>
          <a:solidFill>
            <a:srgbClr val="F2F5F4"/>
          </a:solidFill>
          <a:ln w="50800" cap="rnd">
            <a:solidFill>
              <a:srgbClr val="000000">
                <a:alpha val="62000"/>
              </a:srgbClr>
            </a:solidFill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171" name="二维堆叠柱形图"/>
          <p:cNvGraphicFramePr/>
          <p:nvPr/>
        </p:nvGraphicFramePr>
        <p:xfrm>
          <a:off x="14634808" y="9606621"/>
          <a:ext cx="5936577" cy="31715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2" name="圆形"/>
          <p:cNvSpPr/>
          <p:nvPr/>
        </p:nvSpPr>
        <p:spPr>
          <a:xfrm>
            <a:off x="20856325" y="9861844"/>
            <a:ext cx="942341" cy="942341"/>
          </a:xfrm>
          <a:prstGeom prst="ellipse">
            <a:avLst/>
          </a:prstGeom>
          <a:solidFill>
            <a:srgbClr val="F1754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圆角矩形"/>
          <p:cNvSpPr/>
          <p:nvPr/>
        </p:nvSpPr>
        <p:spPr>
          <a:xfrm>
            <a:off x="21676884" y="9827113"/>
            <a:ext cx="2071007" cy="960359"/>
          </a:xfrm>
          <a:prstGeom prst="roundRect">
            <a:avLst>
              <a:gd name="adj" fmla="val 41257"/>
            </a:avLst>
          </a:prstGeom>
          <a:solidFill>
            <a:srgbClr val="F1754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</a:p>
        </p:txBody>
      </p:sp>
      <p:grpSp>
        <p:nvGrpSpPr>
          <p:cNvPr id="176" name="成组"/>
          <p:cNvGrpSpPr/>
          <p:nvPr/>
        </p:nvGrpSpPr>
        <p:grpSpPr>
          <a:xfrm flipH="1" rot="10800000">
            <a:off x="21144105" y="10068198"/>
            <a:ext cx="366780" cy="529632"/>
            <a:chOff x="0" y="0"/>
            <a:chExt cx="366779" cy="529631"/>
          </a:xfrm>
        </p:grpSpPr>
        <p:sp>
          <p:nvSpPr>
            <p:cNvPr id="174" name="三角形"/>
            <p:cNvSpPr/>
            <p:nvPr/>
          </p:nvSpPr>
          <p:spPr>
            <a:xfrm flipH="1" rot="10800000">
              <a:off x="0" y="311898"/>
              <a:ext cx="366780" cy="21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" name="矩形"/>
            <p:cNvSpPr/>
            <p:nvPr/>
          </p:nvSpPr>
          <p:spPr>
            <a:xfrm flipH="1" rot="10800000">
              <a:off x="145268" y="0"/>
              <a:ext cx="76242" cy="3161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7" name="Metrics/项目指标"/>
          <p:cNvSpPr/>
          <p:nvPr/>
        </p:nvSpPr>
        <p:spPr>
          <a:xfrm>
            <a:off x="14637764" y="9162607"/>
            <a:ext cx="2487578" cy="469074"/>
          </a:xfrm>
          <a:prstGeom prst="rect">
            <a:avLst/>
          </a:prstGeom>
          <a:solidFill>
            <a:srgbClr val="7779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Metrics/项目指标</a:t>
            </a:r>
          </a:p>
        </p:txBody>
      </p:sp>
      <p:sp>
        <p:nvSpPr>
          <p:cNvPr id="178" name="圆形"/>
          <p:cNvSpPr/>
          <p:nvPr/>
        </p:nvSpPr>
        <p:spPr>
          <a:xfrm>
            <a:off x="20868615" y="11338474"/>
            <a:ext cx="942341" cy="942341"/>
          </a:xfrm>
          <a:prstGeom prst="ellipse">
            <a:avLst/>
          </a:prstGeom>
          <a:solidFill>
            <a:srgbClr val="3A566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圆角矩形"/>
          <p:cNvSpPr/>
          <p:nvPr/>
        </p:nvSpPr>
        <p:spPr>
          <a:xfrm>
            <a:off x="21689174" y="11303744"/>
            <a:ext cx="2046427" cy="960359"/>
          </a:xfrm>
          <a:prstGeom prst="roundRect">
            <a:avLst>
              <a:gd name="adj" fmla="val 41257"/>
            </a:avLst>
          </a:prstGeom>
          <a:solidFill>
            <a:srgbClr val="3852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</a:p>
        </p:txBody>
      </p:sp>
      <p:grpSp>
        <p:nvGrpSpPr>
          <p:cNvPr id="182" name="成组"/>
          <p:cNvGrpSpPr/>
          <p:nvPr/>
        </p:nvGrpSpPr>
        <p:grpSpPr>
          <a:xfrm>
            <a:off x="21156395" y="11544829"/>
            <a:ext cx="366780" cy="529632"/>
            <a:chOff x="0" y="0"/>
            <a:chExt cx="366779" cy="529631"/>
          </a:xfrm>
        </p:grpSpPr>
        <p:sp>
          <p:nvSpPr>
            <p:cNvPr id="180" name="三角形"/>
            <p:cNvSpPr/>
            <p:nvPr/>
          </p:nvSpPr>
          <p:spPr>
            <a:xfrm flipH="1" rot="10800000">
              <a:off x="0" y="311898"/>
              <a:ext cx="366780" cy="21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" name="矩形"/>
            <p:cNvSpPr/>
            <p:nvPr/>
          </p:nvSpPr>
          <p:spPr>
            <a:xfrm flipH="1" rot="10800000">
              <a:off x="145268" y="0"/>
              <a:ext cx="76242" cy="3161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41616" y="2065866"/>
            <a:ext cx="12700001" cy="71914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路由跳转"/>
          <p:cNvSpPr txBox="1"/>
          <p:nvPr/>
        </p:nvSpPr>
        <p:spPr>
          <a:xfrm>
            <a:off x="11237383" y="216508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路由跳转</a:t>
            </a:r>
          </a:p>
        </p:txBody>
      </p:sp>
      <p:sp>
        <p:nvSpPr>
          <p:cNvPr id="185" name="页面渲染"/>
          <p:cNvSpPr txBox="1"/>
          <p:nvPr/>
        </p:nvSpPr>
        <p:spPr>
          <a:xfrm>
            <a:off x="13070479" y="216508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页面渲染</a:t>
            </a:r>
          </a:p>
        </p:txBody>
      </p:sp>
      <p:sp>
        <p:nvSpPr>
          <p:cNvPr id="186" name="发送请求"/>
          <p:cNvSpPr txBox="1"/>
          <p:nvPr/>
        </p:nvSpPr>
        <p:spPr>
          <a:xfrm>
            <a:off x="14903575" y="216508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发送请求</a:t>
            </a:r>
          </a:p>
        </p:txBody>
      </p:sp>
      <p:sp>
        <p:nvSpPr>
          <p:cNvPr id="187" name="处理响应"/>
          <p:cNvSpPr txBox="1"/>
          <p:nvPr/>
        </p:nvSpPr>
        <p:spPr>
          <a:xfrm>
            <a:off x="16736671" y="216508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处理响应</a:t>
            </a:r>
          </a:p>
        </p:txBody>
      </p:sp>
      <p:sp>
        <p:nvSpPr>
          <p:cNvPr id="188" name="数据渲染"/>
          <p:cNvSpPr txBox="1"/>
          <p:nvPr/>
        </p:nvSpPr>
        <p:spPr>
          <a:xfrm>
            <a:off x="18569767" y="216508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数据渲染</a:t>
            </a:r>
          </a:p>
        </p:txBody>
      </p:sp>
      <p:sp>
        <p:nvSpPr>
          <p:cNvPr id="189" name="页面渲染"/>
          <p:cNvSpPr txBox="1"/>
          <p:nvPr/>
        </p:nvSpPr>
        <p:spPr>
          <a:xfrm>
            <a:off x="20402863" y="216508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页面渲染</a:t>
            </a:r>
          </a:p>
        </p:txBody>
      </p:sp>
      <p:sp>
        <p:nvSpPr>
          <p:cNvPr id="190" name="页面渲染"/>
          <p:cNvSpPr txBox="1"/>
          <p:nvPr/>
        </p:nvSpPr>
        <p:spPr>
          <a:xfrm>
            <a:off x="22235959" y="216508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页面渲染</a:t>
            </a:r>
          </a:p>
        </p:txBody>
      </p:sp>
      <p:sp>
        <p:nvSpPr>
          <p:cNvPr id="191" name="旗帜"/>
          <p:cNvSpPr/>
          <p:nvPr/>
        </p:nvSpPr>
        <p:spPr>
          <a:xfrm>
            <a:off x="16097200" y="1792792"/>
            <a:ext cx="261549" cy="33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5" y="0"/>
                </a:moveTo>
                <a:cubicBezTo>
                  <a:pt x="616" y="0"/>
                  <a:pt x="0" y="475"/>
                  <a:pt x="0" y="1069"/>
                </a:cubicBezTo>
                <a:cubicBezTo>
                  <a:pt x="0" y="1490"/>
                  <a:pt x="321" y="1855"/>
                  <a:pt x="782" y="2028"/>
                </a:cubicBezTo>
                <a:lnTo>
                  <a:pt x="782" y="21600"/>
                </a:lnTo>
                <a:lnTo>
                  <a:pt x="1993" y="21600"/>
                </a:lnTo>
                <a:lnTo>
                  <a:pt x="1993" y="2023"/>
                </a:lnTo>
                <a:cubicBezTo>
                  <a:pt x="2454" y="1850"/>
                  <a:pt x="2769" y="1490"/>
                  <a:pt x="2769" y="1069"/>
                </a:cubicBezTo>
                <a:cubicBezTo>
                  <a:pt x="2769" y="481"/>
                  <a:pt x="2155" y="0"/>
                  <a:pt x="1385" y="0"/>
                </a:cubicBezTo>
                <a:close/>
                <a:moveTo>
                  <a:pt x="6999" y="2126"/>
                </a:moveTo>
                <a:cubicBezTo>
                  <a:pt x="4468" y="2126"/>
                  <a:pt x="2565" y="2616"/>
                  <a:pt x="2565" y="2616"/>
                </a:cubicBezTo>
                <a:lnTo>
                  <a:pt x="2565" y="13368"/>
                </a:lnTo>
                <a:cubicBezTo>
                  <a:pt x="2565" y="13368"/>
                  <a:pt x="4468" y="12878"/>
                  <a:pt x="6999" y="12878"/>
                </a:cubicBezTo>
                <a:cubicBezTo>
                  <a:pt x="9530" y="12878"/>
                  <a:pt x="12210" y="14253"/>
                  <a:pt x="14916" y="14253"/>
                </a:cubicBezTo>
                <a:cubicBezTo>
                  <a:pt x="17622" y="14253"/>
                  <a:pt x="21600" y="13368"/>
                  <a:pt x="21600" y="13368"/>
                </a:cubicBezTo>
                <a:lnTo>
                  <a:pt x="21600" y="2616"/>
                </a:lnTo>
                <a:cubicBezTo>
                  <a:pt x="21600" y="2616"/>
                  <a:pt x="17615" y="3501"/>
                  <a:pt x="14916" y="3501"/>
                </a:cubicBezTo>
                <a:cubicBezTo>
                  <a:pt x="12217" y="3501"/>
                  <a:pt x="9530" y="2126"/>
                  <a:pt x="6999" y="2126"/>
                </a:cubicBezTo>
                <a:close/>
              </a:path>
            </a:pathLst>
          </a:custGeom>
          <a:solidFill>
            <a:srgbClr val="EF7450"/>
          </a:solidFill>
          <a:ln w="25400">
            <a:solidFill>
              <a:srgbClr val="ED764C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+10.0%"/>
          <p:cNvSpPr txBox="1"/>
          <p:nvPr/>
        </p:nvSpPr>
        <p:spPr>
          <a:xfrm>
            <a:off x="22042965" y="10045750"/>
            <a:ext cx="1375259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+10.0%</a:t>
            </a:r>
          </a:p>
        </p:txBody>
      </p:sp>
      <p:sp>
        <p:nvSpPr>
          <p:cNvPr id="193" name="-27.0%"/>
          <p:cNvSpPr txBox="1"/>
          <p:nvPr/>
        </p:nvSpPr>
        <p:spPr>
          <a:xfrm>
            <a:off x="22101860" y="11516239"/>
            <a:ext cx="1306628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-27.0%</a:t>
            </a:r>
          </a:p>
        </p:txBody>
      </p:sp>
      <p:sp>
        <p:nvSpPr>
          <p:cNvPr id="194" name="Vue2"/>
          <p:cNvSpPr txBox="1"/>
          <p:nvPr/>
        </p:nvSpPr>
        <p:spPr>
          <a:xfrm>
            <a:off x="543864" y="6043117"/>
            <a:ext cx="79187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Vue2</a:t>
            </a:r>
          </a:p>
        </p:txBody>
      </p:sp>
      <p:sp>
        <p:nvSpPr>
          <p:cNvPr id="195" name="Vue3"/>
          <p:cNvSpPr txBox="1"/>
          <p:nvPr/>
        </p:nvSpPr>
        <p:spPr>
          <a:xfrm>
            <a:off x="543864" y="6862673"/>
            <a:ext cx="79187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Vue3</a:t>
            </a:r>
          </a:p>
        </p:txBody>
      </p:sp>
      <p:grpSp>
        <p:nvGrpSpPr>
          <p:cNvPr id="212" name="成组"/>
          <p:cNvGrpSpPr/>
          <p:nvPr/>
        </p:nvGrpSpPr>
        <p:grpSpPr>
          <a:xfrm>
            <a:off x="1506093" y="5965226"/>
            <a:ext cx="1732057" cy="617149"/>
            <a:chOff x="0" y="0"/>
            <a:chExt cx="1732055" cy="617147"/>
          </a:xfrm>
        </p:grpSpPr>
        <p:grpSp>
          <p:nvGrpSpPr>
            <p:cNvPr id="198" name="成组"/>
            <p:cNvGrpSpPr/>
            <p:nvPr/>
          </p:nvGrpSpPr>
          <p:grpSpPr>
            <a:xfrm>
              <a:off x="-1" y="-1"/>
              <a:ext cx="552332" cy="261549"/>
              <a:chOff x="0" y="0"/>
              <a:chExt cx="552330" cy="261547"/>
            </a:xfrm>
          </p:grpSpPr>
          <p:sp>
            <p:nvSpPr>
              <p:cNvPr id="196" name="形状"/>
              <p:cNvSpPr/>
              <p:nvPr/>
            </p:nvSpPr>
            <p:spPr>
              <a:xfrm>
                <a:off x="0" y="0"/>
                <a:ext cx="261548" cy="261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497E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7" name="形状"/>
              <p:cNvSpPr/>
              <p:nvPr/>
            </p:nvSpPr>
            <p:spPr>
              <a:xfrm>
                <a:off x="290783" y="0"/>
                <a:ext cx="261548" cy="261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497E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1" name="成组"/>
            <p:cNvGrpSpPr/>
            <p:nvPr/>
          </p:nvGrpSpPr>
          <p:grpSpPr>
            <a:xfrm>
              <a:off x="589862" y="-1"/>
              <a:ext cx="552332" cy="261549"/>
              <a:chOff x="0" y="0"/>
              <a:chExt cx="552330" cy="261547"/>
            </a:xfrm>
          </p:grpSpPr>
          <p:sp>
            <p:nvSpPr>
              <p:cNvPr id="199" name="形状"/>
              <p:cNvSpPr/>
              <p:nvPr/>
            </p:nvSpPr>
            <p:spPr>
              <a:xfrm>
                <a:off x="0" y="0"/>
                <a:ext cx="261548" cy="261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497E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0" name="形状"/>
              <p:cNvSpPr/>
              <p:nvPr/>
            </p:nvSpPr>
            <p:spPr>
              <a:xfrm>
                <a:off x="290783" y="0"/>
                <a:ext cx="261548" cy="261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497E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8" name="成组"/>
            <p:cNvGrpSpPr/>
            <p:nvPr/>
          </p:nvGrpSpPr>
          <p:grpSpPr>
            <a:xfrm>
              <a:off x="-1" y="355599"/>
              <a:ext cx="1142195" cy="261549"/>
              <a:chOff x="0" y="0"/>
              <a:chExt cx="1142193" cy="261547"/>
            </a:xfrm>
          </p:grpSpPr>
          <p:grpSp>
            <p:nvGrpSpPr>
              <p:cNvPr id="204" name="成组"/>
              <p:cNvGrpSpPr/>
              <p:nvPr/>
            </p:nvGrpSpPr>
            <p:grpSpPr>
              <a:xfrm>
                <a:off x="-1" y="-1"/>
                <a:ext cx="552332" cy="261549"/>
                <a:chOff x="0" y="0"/>
                <a:chExt cx="552330" cy="261547"/>
              </a:xfrm>
            </p:grpSpPr>
            <p:sp>
              <p:nvSpPr>
                <p:cNvPr id="202" name="形状"/>
                <p:cNvSpPr/>
                <p:nvPr/>
              </p:nvSpPr>
              <p:spPr>
                <a:xfrm>
                  <a:off x="0" y="0"/>
                  <a:ext cx="261548" cy="261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10800" y="21600"/>
                      </a:lnTo>
                      <a:lnTo>
                        <a:pt x="21600" y="108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497E7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3" name="形状"/>
                <p:cNvSpPr/>
                <p:nvPr/>
              </p:nvSpPr>
              <p:spPr>
                <a:xfrm>
                  <a:off x="290783" y="0"/>
                  <a:ext cx="261548" cy="261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10800" y="21600"/>
                      </a:lnTo>
                      <a:lnTo>
                        <a:pt x="21600" y="108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497E7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07" name="成组"/>
              <p:cNvGrpSpPr/>
              <p:nvPr/>
            </p:nvGrpSpPr>
            <p:grpSpPr>
              <a:xfrm>
                <a:off x="589862" y="-1"/>
                <a:ext cx="552332" cy="261549"/>
                <a:chOff x="0" y="0"/>
                <a:chExt cx="552330" cy="261547"/>
              </a:xfrm>
            </p:grpSpPr>
            <p:sp>
              <p:nvSpPr>
                <p:cNvPr id="205" name="形状"/>
                <p:cNvSpPr/>
                <p:nvPr/>
              </p:nvSpPr>
              <p:spPr>
                <a:xfrm>
                  <a:off x="0" y="0"/>
                  <a:ext cx="261548" cy="261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10800" y="21600"/>
                      </a:lnTo>
                      <a:lnTo>
                        <a:pt x="21600" y="108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497E7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6" name="形状"/>
                <p:cNvSpPr/>
                <p:nvPr/>
              </p:nvSpPr>
              <p:spPr>
                <a:xfrm>
                  <a:off x="290783" y="0"/>
                  <a:ext cx="261548" cy="261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10800" y="21600"/>
                      </a:lnTo>
                      <a:lnTo>
                        <a:pt x="21600" y="108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497E7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211" name="成组"/>
            <p:cNvGrpSpPr/>
            <p:nvPr/>
          </p:nvGrpSpPr>
          <p:grpSpPr>
            <a:xfrm>
              <a:off x="1179724" y="-1"/>
              <a:ext cx="552332" cy="261549"/>
              <a:chOff x="0" y="0"/>
              <a:chExt cx="552330" cy="261547"/>
            </a:xfrm>
          </p:grpSpPr>
          <p:sp>
            <p:nvSpPr>
              <p:cNvPr id="209" name="形状"/>
              <p:cNvSpPr/>
              <p:nvPr/>
            </p:nvSpPr>
            <p:spPr>
              <a:xfrm>
                <a:off x="0" y="0"/>
                <a:ext cx="261548" cy="261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497E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0" name="形状"/>
              <p:cNvSpPr/>
              <p:nvPr/>
            </p:nvSpPr>
            <p:spPr>
              <a:xfrm>
                <a:off x="290783" y="0"/>
                <a:ext cx="261548" cy="261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497E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41" name="成组"/>
          <p:cNvGrpSpPr/>
          <p:nvPr/>
        </p:nvGrpSpPr>
        <p:grpSpPr>
          <a:xfrm>
            <a:off x="1496422" y="6784781"/>
            <a:ext cx="4691036" cy="617149"/>
            <a:chOff x="0" y="0"/>
            <a:chExt cx="4691034" cy="617147"/>
          </a:xfrm>
        </p:grpSpPr>
        <p:sp>
          <p:nvSpPr>
            <p:cNvPr id="213" name="形状"/>
            <p:cNvSpPr/>
            <p:nvPr/>
          </p:nvSpPr>
          <p:spPr>
            <a:xfrm>
              <a:off x="9670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4" name="形状"/>
            <p:cNvSpPr/>
            <p:nvPr/>
          </p:nvSpPr>
          <p:spPr>
            <a:xfrm>
              <a:off x="300453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5" name="形状"/>
            <p:cNvSpPr/>
            <p:nvPr/>
          </p:nvSpPr>
          <p:spPr>
            <a:xfrm>
              <a:off x="599532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6" name="形状"/>
            <p:cNvSpPr/>
            <p:nvPr/>
          </p:nvSpPr>
          <p:spPr>
            <a:xfrm>
              <a:off x="890316" y="0"/>
              <a:ext cx="261548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7" name="形状"/>
            <p:cNvSpPr/>
            <p:nvPr/>
          </p:nvSpPr>
          <p:spPr>
            <a:xfrm>
              <a:off x="1189395" y="0"/>
              <a:ext cx="261548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8" name="形状"/>
            <p:cNvSpPr/>
            <p:nvPr/>
          </p:nvSpPr>
          <p:spPr>
            <a:xfrm>
              <a:off x="1480178" y="0"/>
              <a:ext cx="261548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9" name="形状"/>
            <p:cNvSpPr/>
            <p:nvPr/>
          </p:nvSpPr>
          <p:spPr>
            <a:xfrm>
              <a:off x="1779256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0" name="形状"/>
            <p:cNvSpPr/>
            <p:nvPr/>
          </p:nvSpPr>
          <p:spPr>
            <a:xfrm>
              <a:off x="2070039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1" name="形状"/>
            <p:cNvSpPr/>
            <p:nvPr/>
          </p:nvSpPr>
          <p:spPr>
            <a:xfrm>
              <a:off x="2369118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2" name="形状"/>
            <p:cNvSpPr/>
            <p:nvPr/>
          </p:nvSpPr>
          <p:spPr>
            <a:xfrm>
              <a:off x="2659901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形状"/>
            <p:cNvSpPr/>
            <p:nvPr/>
          </p:nvSpPr>
          <p:spPr>
            <a:xfrm>
              <a:off x="2958980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形状"/>
            <p:cNvSpPr/>
            <p:nvPr/>
          </p:nvSpPr>
          <p:spPr>
            <a:xfrm>
              <a:off x="3249763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5" name="形状"/>
            <p:cNvSpPr/>
            <p:nvPr/>
          </p:nvSpPr>
          <p:spPr>
            <a:xfrm>
              <a:off x="3548842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6" name="形状"/>
            <p:cNvSpPr/>
            <p:nvPr/>
          </p:nvSpPr>
          <p:spPr>
            <a:xfrm>
              <a:off x="3839625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7" name="形状"/>
            <p:cNvSpPr/>
            <p:nvPr/>
          </p:nvSpPr>
          <p:spPr>
            <a:xfrm>
              <a:off x="4138703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DDB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8" name="形状"/>
            <p:cNvSpPr/>
            <p:nvPr/>
          </p:nvSpPr>
          <p:spPr>
            <a:xfrm>
              <a:off x="4429486" y="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FDAB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9" name="形状"/>
            <p:cNvSpPr/>
            <p:nvPr/>
          </p:nvSpPr>
          <p:spPr>
            <a:xfrm>
              <a:off x="1190770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D5B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0" name="形状"/>
            <p:cNvSpPr/>
            <p:nvPr/>
          </p:nvSpPr>
          <p:spPr>
            <a:xfrm>
              <a:off x="1481553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D5B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1" name="形状"/>
            <p:cNvSpPr/>
            <p:nvPr/>
          </p:nvSpPr>
          <p:spPr>
            <a:xfrm>
              <a:off x="1780632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D5B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形状"/>
            <p:cNvSpPr/>
            <p:nvPr/>
          </p:nvSpPr>
          <p:spPr>
            <a:xfrm>
              <a:off x="2071415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D5B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3" name="形状"/>
            <p:cNvSpPr/>
            <p:nvPr/>
          </p:nvSpPr>
          <p:spPr>
            <a:xfrm>
              <a:off x="2370495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D5B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4" name="形状"/>
            <p:cNvSpPr/>
            <p:nvPr/>
          </p:nvSpPr>
          <p:spPr>
            <a:xfrm>
              <a:off x="2661278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FDAB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5" name="形状"/>
            <p:cNvSpPr/>
            <p:nvPr/>
          </p:nvSpPr>
          <p:spPr>
            <a:xfrm>
              <a:off x="2960356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CD8B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形状"/>
            <p:cNvSpPr/>
            <p:nvPr/>
          </p:nvSpPr>
          <p:spPr>
            <a:xfrm>
              <a:off x="3251139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D9B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7" name="形状"/>
            <p:cNvSpPr/>
            <p:nvPr/>
          </p:nvSpPr>
          <p:spPr>
            <a:xfrm>
              <a:off x="300456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FDAB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8" name="形状"/>
            <p:cNvSpPr/>
            <p:nvPr/>
          </p:nvSpPr>
          <p:spPr>
            <a:xfrm>
              <a:off x="599533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CD8B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9" name="形状"/>
            <p:cNvSpPr/>
            <p:nvPr/>
          </p:nvSpPr>
          <p:spPr>
            <a:xfrm>
              <a:off x="890316" y="355600"/>
              <a:ext cx="261549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D9B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0" name="形状"/>
            <p:cNvSpPr/>
            <p:nvPr/>
          </p:nvSpPr>
          <p:spPr>
            <a:xfrm>
              <a:off x="0" y="355600"/>
              <a:ext cx="261548" cy="26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FDAB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242" name="截屏2023-11-04 下午6.24.55.png" descr="截屏2023-11-04 下午6.24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104" y="1994169"/>
            <a:ext cx="4030009" cy="34206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成组"/>
          <p:cNvGrpSpPr/>
          <p:nvPr/>
        </p:nvGrpSpPr>
        <p:grpSpPr>
          <a:xfrm>
            <a:off x="5099050" y="2787650"/>
            <a:ext cx="1435101" cy="1130301"/>
            <a:chOff x="0" y="0"/>
            <a:chExt cx="1435100" cy="1130299"/>
          </a:xfrm>
        </p:grpSpPr>
        <p:sp>
          <p:nvSpPr>
            <p:cNvPr id="243" name="启动速度"/>
            <p:cNvSpPr txBox="1"/>
            <p:nvPr/>
          </p:nvSpPr>
          <p:spPr>
            <a:xfrm>
              <a:off x="0" y="0"/>
              <a:ext cx="1435100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BAB89A"/>
                  </a:solidFill>
                </a:defRPr>
              </a:lvl1pPr>
            </a:lstStyle>
            <a:p>
              <a:pPr/>
              <a:r>
                <a:t>启动速度</a:t>
              </a:r>
            </a:p>
          </p:txBody>
        </p:sp>
        <p:sp>
          <p:nvSpPr>
            <p:cNvPr id="244" name="更快高效"/>
            <p:cNvSpPr txBox="1"/>
            <p:nvPr/>
          </p:nvSpPr>
          <p:spPr>
            <a:xfrm>
              <a:off x="25400" y="609599"/>
              <a:ext cx="1333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更快高效</a:t>
              </a:r>
            </a:p>
          </p:txBody>
        </p:sp>
      </p:grpSp>
      <p:grpSp>
        <p:nvGrpSpPr>
          <p:cNvPr id="248" name="成组"/>
          <p:cNvGrpSpPr/>
          <p:nvPr/>
        </p:nvGrpSpPr>
        <p:grpSpPr>
          <a:xfrm>
            <a:off x="7190745" y="2787650"/>
            <a:ext cx="1435101" cy="1130301"/>
            <a:chOff x="0" y="0"/>
            <a:chExt cx="1435100" cy="1130299"/>
          </a:xfrm>
        </p:grpSpPr>
        <p:sp>
          <p:nvSpPr>
            <p:cNvPr id="246" name="启动速度"/>
            <p:cNvSpPr txBox="1"/>
            <p:nvPr/>
          </p:nvSpPr>
          <p:spPr>
            <a:xfrm>
              <a:off x="0" y="0"/>
              <a:ext cx="14351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BAB89A"/>
                  </a:solidFill>
                </a:defRPr>
              </a:lvl1pPr>
            </a:lstStyle>
            <a:p>
              <a:pPr/>
              <a:r>
                <a:t>启动速度</a:t>
              </a:r>
            </a:p>
          </p:txBody>
        </p:sp>
        <p:sp>
          <p:nvSpPr>
            <p:cNvPr id="247" name="更快高效"/>
            <p:cNvSpPr txBox="1"/>
            <p:nvPr/>
          </p:nvSpPr>
          <p:spPr>
            <a:xfrm>
              <a:off x="25400" y="609600"/>
              <a:ext cx="1333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更快高效</a:t>
              </a:r>
            </a:p>
          </p:txBody>
        </p:sp>
      </p:grpSp>
      <p:grpSp>
        <p:nvGrpSpPr>
          <p:cNvPr id="251" name="成组"/>
          <p:cNvGrpSpPr/>
          <p:nvPr/>
        </p:nvGrpSpPr>
        <p:grpSpPr>
          <a:xfrm>
            <a:off x="5099050" y="4039772"/>
            <a:ext cx="1435101" cy="1130301"/>
            <a:chOff x="0" y="0"/>
            <a:chExt cx="1435100" cy="1130299"/>
          </a:xfrm>
        </p:grpSpPr>
        <p:sp>
          <p:nvSpPr>
            <p:cNvPr id="249" name="启动速度"/>
            <p:cNvSpPr txBox="1"/>
            <p:nvPr/>
          </p:nvSpPr>
          <p:spPr>
            <a:xfrm>
              <a:off x="0" y="0"/>
              <a:ext cx="14351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556BAB"/>
                  </a:solidFill>
                </a:defRPr>
              </a:lvl1pPr>
            </a:lstStyle>
            <a:p>
              <a:pPr/>
              <a:r>
                <a:t>启动速度</a:t>
              </a:r>
            </a:p>
          </p:txBody>
        </p:sp>
        <p:sp>
          <p:nvSpPr>
            <p:cNvPr id="250" name="更快高效"/>
            <p:cNvSpPr txBox="1"/>
            <p:nvPr/>
          </p:nvSpPr>
          <p:spPr>
            <a:xfrm>
              <a:off x="25400" y="609600"/>
              <a:ext cx="1333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更快高效</a:t>
              </a:r>
            </a:p>
          </p:txBody>
        </p:sp>
      </p:grpSp>
      <p:grpSp>
        <p:nvGrpSpPr>
          <p:cNvPr id="254" name="成组"/>
          <p:cNvGrpSpPr/>
          <p:nvPr/>
        </p:nvGrpSpPr>
        <p:grpSpPr>
          <a:xfrm>
            <a:off x="7190745" y="4039772"/>
            <a:ext cx="1435101" cy="1130301"/>
            <a:chOff x="0" y="0"/>
            <a:chExt cx="1435100" cy="1130299"/>
          </a:xfrm>
        </p:grpSpPr>
        <p:sp>
          <p:nvSpPr>
            <p:cNvPr id="252" name="启动速度"/>
            <p:cNvSpPr txBox="1"/>
            <p:nvPr/>
          </p:nvSpPr>
          <p:spPr>
            <a:xfrm>
              <a:off x="0" y="0"/>
              <a:ext cx="14351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4C837A"/>
                  </a:solidFill>
                </a:defRPr>
              </a:lvl1pPr>
            </a:lstStyle>
            <a:p>
              <a:pPr/>
              <a:r>
                <a:t>启动速度</a:t>
              </a:r>
            </a:p>
          </p:txBody>
        </p:sp>
        <p:sp>
          <p:nvSpPr>
            <p:cNvPr id="253" name="更快高效"/>
            <p:cNvSpPr txBox="1"/>
            <p:nvPr/>
          </p:nvSpPr>
          <p:spPr>
            <a:xfrm>
              <a:off x="25400" y="609600"/>
              <a:ext cx="1333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更快高效</a:t>
              </a:r>
            </a:p>
          </p:txBody>
        </p:sp>
      </p:grpSp>
      <p:sp>
        <p:nvSpPr>
          <p:cNvPr id="255" name="更易于维护. Vue.js 3将原先在Vue.js 2中各种API进行了重构和优化，更易于阅读和理解。TypeScript支持也使得开发"/>
          <p:cNvSpPr txBox="1"/>
          <p:nvPr/>
        </p:nvSpPr>
        <p:spPr>
          <a:xfrm>
            <a:off x="6680199" y="5718230"/>
            <a:ext cx="3115442" cy="190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000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 更易于维护. Vue.js 3将原先在Vue.js 2中各种API进行了重构和优化，更易于阅读和理解。TypeScript支持也使得开发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