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8288000" cy="10287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258" y="2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rgbClr val="49403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rgbClr val="49403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rgbClr val="49403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E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737287"/>
            <a:ext cx="16256000" cy="2103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00" b="1" i="0">
                <a:solidFill>
                  <a:srgbClr val="49403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52724" y="0"/>
            <a:ext cx="15535275" cy="10287000"/>
          </a:xfrm>
          <a:custGeom>
            <a:avLst/>
            <a:gdLst/>
            <a:ahLst/>
            <a:cxnLst/>
            <a:rect l="l" t="t" r="r" b="b"/>
            <a:pathLst>
              <a:path w="15535275" h="10287000">
                <a:moveTo>
                  <a:pt x="0" y="10286999"/>
                </a:moveTo>
                <a:lnTo>
                  <a:pt x="15535273" y="10286999"/>
                </a:lnTo>
                <a:lnTo>
                  <a:pt x="15535273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FE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321935" cy="10287000"/>
            <a:chOff x="0" y="0"/>
            <a:chExt cx="5321935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52725" cy="10287000"/>
            </a:xfrm>
            <a:custGeom>
              <a:avLst/>
              <a:gdLst/>
              <a:ahLst/>
              <a:cxnLst/>
              <a:rect l="l" t="t" r="r" b="b"/>
              <a:pathLst>
                <a:path w="2752725" h="10287000">
                  <a:moveTo>
                    <a:pt x="2752724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2752724" y="0"/>
                  </a:lnTo>
                  <a:lnTo>
                    <a:pt x="2752724" y="10286999"/>
                  </a:lnTo>
                  <a:close/>
                </a:path>
              </a:pathLst>
            </a:custGeom>
            <a:solidFill>
              <a:srgbClr val="69A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2722" y="0"/>
              <a:ext cx="857250" cy="10287000"/>
            </a:xfrm>
            <a:custGeom>
              <a:avLst/>
              <a:gdLst/>
              <a:ahLst/>
              <a:cxnLst/>
              <a:rect l="l" t="t" r="r" b="b"/>
              <a:pathLst>
                <a:path w="857250" h="10287000">
                  <a:moveTo>
                    <a:pt x="8572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857249" y="0"/>
                  </a:lnTo>
                  <a:lnTo>
                    <a:pt x="857249" y="10286999"/>
                  </a:lnTo>
                  <a:close/>
                </a:path>
              </a:pathLst>
            </a:custGeom>
            <a:solidFill>
              <a:srgbClr val="69A8B1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08398" y="0"/>
              <a:ext cx="857250" cy="10287000"/>
            </a:xfrm>
            <a:custGeom>
              <a:avLst/>
              <a:gdLst/>
              <a:ahLst/>
              <a:cxnLst/>
              <a:rect l="l" t="t" r="r" b="b"/>
              <a:pathLst>
                <a:path w="857250" h="10287000">
                  <a:moveTo>
                    <a:pt x="0" y="0"/>
                  </a:moveTo>
                  <a:lnTo>
                    <a:pt x="857249" y="0"/>
                  </a:lnTo>
                  <a:lnTo>
                    <a:pt x="857249" y="10286999"/>
                  </a:lnTo>
                  <a:lnTo>
                    <a:pt x="0" y="10286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A8B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64075" y="0"/>
              <a:ext cx="857250" cy="10287000"/>
            </a:xfrm>
            <a:custGeom>
              <a:avLst/>
              <a:gdLst/>
              <a:ahLst/>
              <a:cxnLst/>
              <a:rect l="l" t="t" r="r" b="b"/>
              <a:pathLst>
                <a:path w="857250" h="10287000">
                  <a:moveTo>
                    <a:pt x="0" y="0"/>
                  </a:moveTo>
                  <a:lnTo>
                    <a:pt x="857249" y="0"/>
                  </a:lnTo>
                  <a:lnTo>
                    <a:pt x="857249" y="10286999"/>
                  </a:lnTo>
                  <a:lnTo>
                    <a:pt x="0" y="10286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A8B1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56392" y="2426508"/>
            <a:ext cx="11711940" cy="533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0" spc="590" dirty="0"/>
              <a:t>AIPING</a:t>
            </a:r>
            <a:r>
              <a:rPr sz="14000" spc="-560" dirty="0"/>
              <a:t> </a:t>
            </a:r>
            <a:r>
              <a:rPr sz="14000" spc="1415" dirty="0"/>
              <a:t>X</a:t>
            </a:r>
            <a:r>
              <a:rPr sz="14000" spc="-555" dirty="0"/>
              <a:t> </a:t>
            </a:r>
            <a:r>
              <a:rPr sz="14000" spc="765" dirty="0"/>
              <a:t>RHS</a:t>
            </a:r>
            <a:endParaRPr sz="14000"/>
          </a:p>
          <a:p>
            <a:pPr marL="12700" marR="9093835">
              <a:lnSpc>
                <a:spcPct val="115199"/>
              </a:lnSpc>
              <a:spcBef>
                <a:spcPts val="2910"/>
              </a:spcBef>
            </a:pPr>
            <a:r>
              <a:rPr sz="3200" b="0" spc="40" dirty="0">
                <a:latin typeface="Lucida Sans Unicode"/>
                <a:cs typeface="Lucida Sans Unicode"/>
              </a:rPr>
              <a:t>Allen </a:t>
            </a:r>
            <a:r>
              <a:rPr sz="3200" b="0" spc="5" dirty="0">
                <a:latin typeface="Lucida Sans Unicode"/>
                <a:cs typeface="Lucida Sans Unicode"/>
              </a:rPr>
              <a:t>Li </a:t>
            </a:r>
            <a:r>
              <a:rPr sz="3200" b="0" spc="10" dirty="0">
                <a:latin typeface="Lucida Sans Unicode"/>
                <a:cs typeface="Lucida Sans Unicode"/>
              </a:rPr>
              <a:t> </a:t>
            </a:r>
            <a:r>
              <a:rPr sz="3200" b="0" spc="50" dirty="0">
                <a:latin typeface="Lucida Sans Unicode"/>
                <a:cs typeface="Lucida Sans Unicode"/>
              </a:rPr>
              <a:t>Hazel</a:t>
            </a:r>
            <a:r>
              <a:rPr sz="3200" b="0" spc="-65" dirty="0">
                <a:latin typeface="Lucida Sans Unicode"/>
                <a:cs typeface="Lucida Sans Unicode"/>
              </a:rPr>
              <a:t> </a:t>
            </a:r>
            <a:r>
              <a:rPr sz="3200" b="0" spc="75" dirty="0">
                <a:latin typeface="Lucida Sans Unicode"/>
                <a:cs typeface="Lucida Sans Unicode"/>
              </a:rPr>
              <a:t>Huang </a:t>
            </a:r>
            <a:r>
              <a:rPr sz="3200" b="0" spc="-994" dirty="0">
                <a:latin typeface="Lucida Sans Unicode"/>
                <a:cs typeface="Lucida Sans Unicode"/>
              </a:rPr>
              <a:t> </a:t>
            </a:r>
            <a:r>
              <a:rPr sz="3200" b="0" spc="80" dirty="0">
                <a:latin typeface="Lucida Sans Unicode"/>
                <a:cs typeface="Lucida Sans Unicode"/>
              </a:rPr>
              <a:t>Kai </a:t>
            </a:r>
            <a:r>
              <a:rPr sz="3200" b="0" spc="-20" dirty="0">
                <a:latin typeface="Lucida Sans Unicode"/>
                <a:cs typeface="Lucida Sans Unicode"/>
              </a:rPr>
              <a:t>Chen </a:t>
            </a:r>
            <a:r>
              <a:rPr sz="3200" b="0" spc="-15" dirty="0">
                <a:latin typeface="Lucida Sans Unicode"/>
                <a:cs typeface="Lucida Sans Unicode"/>
              </a:rPr>
              <a:t> </a:t>
            </a:r>
            <a:r>
              <a:rPr sz="3200" b="0" spc="245" dirty="0">
                <a:latin typeface="Lucida Sans Unicode"/>
                <a:cs typeface="Lucida Sans Unicode"/>
              </a:rPr>
              <a:t>May </a:t>
            </a:r>
            <a:r>
              <a:rPr sz="3200" b="0" spc="210" dirty="0">
                <a:latin typeface="Lucida Sans Unicode"/>
                <a:cs typeface="Lucida Sans Unicode"/>
              </a:rPr>
              <a:t>Wen </a:t>
            </a:r>
            <a:r>
              <a:rPr sz="3200" b="0" spc="215" dirty="0">
                <a:latin typeface="Lucida Sans Unicode"/>
                <a:cs typeface="Lucida Sans Unicode"/>
              </a:rPr>
              <a:t> </a:t>
            </a:r>
            <a:r>
              <a:rPr sz="3200" b="0" spc="25" dirty="0">
                <a:latin typeface="Lucida Sans Unicode"/>
                <a:cs typeface="Lucida Sans Unicode"/>
              </a:rPr>
              <a:t>Ning</a:t>
            </a:r>
            <a:r>
              <a:rPr sz="3200" b="0" spc="-5" dirty="0">
                <a:latin typeface="Lucida Sans Unicode"/>
                <a:cs typeface="Lucida Sans Unicode"/>
              </a:rPr>
              <a:t> </a:t>
            </a:r>
            <a:r>
              <a:rPr sz="3200" b="0" spc="5" dirty="0">
                <a:latin typeface="Lucida Sans Unicode"/>
                <a:cs typeface="Lucida Sans Unicode"/>
              </a:rPr>
              <a:t>Yu</a:t>
            </a:r>
            <a:endParaRPr sz="3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661089"/>
            <a:ext cx="13670280" cy="2103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395" dirty="0"/>
              <a:t>BIGGEST</a:t>
            </a:r>
            <a:r>
              <a:rPr spc="145" dirty="0"/>
              <a:t> </a:t>
            </a:r>
            <a:r>
              <a:rPr spc="650" dirty="0"/>
              <a:t>RISK</a:t>
            </a:r>
            <a:r>
              <a:rPr spc="150" dirty="0"/>
              <a:t> </a:t>
            </a:r>
            <a:r>
              <a:rPr spc="215" dirty="0"/>
              <a:t>FOR</a:t>
            </a:r>
            <a:r>
              <a:rPr spc="145" dirty="0"/>
              <a:t> </a:t>
            </a:r>
            <a:r>
              <a:rPr spc="300" dirty="0"/>
              <a:t>QUALITY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390" dirty="0"/>
              <a:t>OPERATION</a:t>
            </a:r>
            <a:r>
              <a:rPr spc="145" dirty="0"/>
              <a:t> </a:t>
            </a:r>
            <a:r>
              <a:rPr spc="635" dirty="0"/>
              <a:t>IS</a:t>
            </a:r>
            <a:r>
              <a:rPr spc="145" dirty="0"/>
              <a:t> </a:t>
            </a:r>
            <a:r>
              <a:rPr spc="455" dirty="0"/>
              <a:t>PROCESS</a:t>
            </a:r>
            <a:r>
              <a:rPr spc="150" dirty="0"/>
              <a:t> </a:t>
            </a:r>
            <a:r>
              <a:rPr spc="434" dirty="0"/>
              <a:t>IN</a:t>
            </a:r>
            <a:r>
              <a:rPr spc="145" dirty="0"/>
              <a:t> </a:t>
            </a:r>
            <a:r>
              <a:rPr spc="540" dirty="0"/>
              <a:t>DPS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"/>
            <a:ext cx="3559175" cy="3559175"/>
            <a:chOff x="0" y="2"/>
            <a:chExt cx="3559175" cy="3559175"/>
          </a:xfrm>
        </p:grpSpPr>
        <p:sp>
          <p:nvSpPr>
            <p:cNvPr id="4" name="object 4"/>
            <p:cNvSpPr/>
            <p:nvPr/>
          </p:nvSpPr>
          <p:spPr>
            <a:xfrm>
              <a:off x="0" y="2"/>
              <a:ext cx="1138555" cy="1138555"/>
            </a:xfrm>
            <a:custGeom>
              <a:avLst/>
              <a:gdLst/>
              <a:ahLst/>
              <a:cxnLst/>
              <a:rect l="l" t="t" r="r" b="b"/>
              <a:pathLst>
                <a:path w="1138555" h="1138555">
                  <a:moveTo>
                    <a:pt x="0" y="1138431"/>
                  </a:moveTo>
                  <a:lnTo>
                    <a:pt x="0" y="0"/>
                  </a:lnTo>
                  <a:lnTo>
                    <a:pt x="1138431" y="0"/>
                  </a:lnTo>
                  <a:lnTo>
                    <a:pt x="0" y="1138431"/>
                  </a:lnTo>
                  <a:close/>
                </a:path>
              </a:pathLst>
            </a:custGeom>
            <a:solidFill>
              <a:srgbClr val="69A8B1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"/>
              <a:ext cx="2348865" cy="2348865"/>
            </a:xfrm>
            <a:custGeom>
              <a:avLst/>
              <a:gdLst/>
              <a:ahLst/>
              <a:cxnLst/>
              <a:rect l="l" t="t" r="r" b="b"/>
              <a:pathLst>
                <a:path w="2348865" h="2348865">
                  <a:moveTo>
                    <a:pt x="0" y="2348541"/>
                  </a:moveTo>
                  <a:lnTo>
                    <a:pt x="0" y="1136206"/>
                  </a:lnTo>
                  <a:lnTo>
                    <a:pt x="1136206" y="0"/>
                  </a:lnTo>
                  <a:lnTo>
                    <a:pt x="2348541" y="0"/>
                  </a:lnTo>
                  <a:lnTo>
                    <a:pt x="0" y="2348541"/>
                  </a:lnTo>
                  <a:close/>
                </a:path>
              </a:pathLst>
            </a:custGeom>
            <a:solidFill>
              <a:srgbClr val="69A8B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"/>
              <a:ext cx="3559175" cy="3559175"/>
            </a:xfrm>
            <a:custGeom>
              <a:avLst/>
              <a:gdLst/>
              <a:ahLst/>
              <a:cxnLst/>
              <a:rect l="l" t="t" r="r" b="b"/>
              <a:pathLst>
                <a:path w="3559175" h="3559175">
                  <a:moveTo>
                    <a:pt x="0" y="3558650"/>
                  </a:moveTo>
                  <a:lnTo>
                    <a:pt x="0" y="2346316"/>
                  </a:lnTo>
                  <a:lnTo>
                    <a:pt x="2346316" y="0"/>
                  </a:lnTo>
                  <a:lnTo>
                    <a:pt x="3558650" y="0"/>
                  </a:lnTo>
                  <a:lnTo>
                    <a:pt x="0" y="3558650"/>
                  </a:lnTo>
                  <a:close/>
                </a:path>
              </a:pathLst>
            </a:custGeom>
            <a:solidFill>
              <a:srgbClr val="69A8B1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480841" y="3092609"/>
            <a:ext cx="12807315" cy="7194550"/>
            <a:chOff x="5480841" y="3092609"/>
            <a:chExt cx="12807315" cy="7194550"/>
          </a:xfrm>
        </p:grpSpPr>
        <p:sp>
          <p:nvSpPr>
            <p:cNvPr id="8" name="object 8"/>
            <p:cNvSpPr/>
            <p:nvPr/>
          </p:nvSpPr>
          <p:spPr>
            <a:xfrm>
              <a:off x="17203102" y="9202102"/>
              <a:ext cx="1085215" cy="1085215"/>
            </a:xfrm>
            <a:custGeom>
              <a:avLst/>
              <a:gdLst/>
              <a:ahLst/>
              <a:cxnLst/>
              <a:rect l="l" t="t" r="r" b="b"/>
              <a:pathLst>
                <a:path w="1085215" h="1085215">
                  <a:moveTo>
                    <a:pt x="1084896" y="0"/>
                  </a:moveTo>
                  <a:lnTo>
                    <a:pt x="1084896" y="1084896"/>
                  </a:lnTo>
                  <a:lnTo>
                    <a:pt x="0" y="1084896"/>
                  </a:lnTo>
                  <a:lnTo>
                    <a:pt x="1084896" y="0"/>
                  </a:lnTo>
                  <a:close/>
                </a:path>
              </a:pathLst>
            </a:custGeom>
            <a:solidFill>
              <a:srgbClr val="69A8B1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92991" y="7991990"/>
              <a:ext cx="2295525" cy="2295525"/>
            </a:xfrm>
            <a:custGeom>
              <a:avLst/>
              <a:gdLst/>
              <a:ahLst/>
              <a:cxnLst/>
              <a:rect l="l" t="t" r="r" b="b"/>
              <a:pathLst>
                <a:path w="2295525" h="2295525">
                  <a:moveTo>
                    <a:pt x="2295008" y="0"/>
                  </a:moveTo>
                  <a:lnTo>
                    <a:pt x="2295008" y="1212333"/>
                  </a:lnTo>
                  <a:lnTo>
                    <a:pt x="1212333" y="2295008"/>
                  </a:lnTo>
                  <a:lnTo>
                    <a:pt x="0" y="2295008"/>
                  </a:lnTo>
                  <a:lnTo>
                    <a:pt x="2295008" y="0"/>
                  </a:lnTo>
                  <a:close/>
                </a:path>
              </a:pathLst>
            </a:custGeom>
            <a:solidFill>
              <a:srgbClr val="69A8B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782879" y="6781878"/>
              <a:ext cx="3505200" cy="3505200"/>
            </a:xfrm>
            <a:custGeom>
              <a:avLst/>
              <a:gdLst/>
              <a:ahLst/>
              <a:cxnLst/>
              <a:rect l="l" t="t" r="r" b="b"/>
              <a:pathLst>
                <a:path w="3505200" h="3505200">
                  <a:moveTo>
                    <a:pt x="3505121" y="0"/>
                  </a:moveTo>
                  <a:lnTo>
                    <a:pt x="3505121" y="1212333"/>
                  </a:lnTo>
                  <a:lnTo>
                    <a:pt x="1212333" y="3505121"/>
                  </a:lnTo>
                  <a:lnTo>
                    <a:pt x="0" y="3505121"/>
                  </a:lnTo>
                  <a:lnTo>
                    <a:pt x="3505121" y="0"/>
                  </a:lnTo>
                  <a:close/>
                </a:path>
              </a:pathLst>
            </a:custGeom>
            <a:solidFill>
              <a:srgbClr val="69A8B1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0841" y="3092609"/>
              <a:ext cx="12649199" cy="6819899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854" y="3745351"/>
            <a:ext cx="130812" cy="13081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28808" y="2687738"/>
            <a:ext cx="5154930" cy="1341120"/>
          </a:xfrm>
          <a:prstGeom prst="rect">
            <a:avLst/>
          </a:prstGeom>
        </p:spPr>
        <p:txBody>
          <a:bodyPr vert="horz" wrap="square" lIns="0" tIns="238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sz="3100" spc="190" dirty="0">
                <a:solidFill>
                  <a:srgbClr val="49403C"/>
                </a:solidFill>
                <a:latin typeface="Lucida Sans Unicode"/>
                <a:cs typeface="Lucida Sans Unicode"/>
              </a:rPr>
              <a:t>KEY</a:t>
            </a:r>
            <a:r>
              <a:rPr sz="3100" spc="50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3100" spc="110" dirty="0">
                <a:solidFill>
                  <a:srgbClr val="49403C"/>
                </a:solidFill>
                <a:latin typeface="Lucida Sans Unicode"/>
                <a:cs typeface="Lucida Sans Unicode"/>
              </a:rPr>
              <a:t>ANALYTICS</a:t>
            </a:r>
            <a:r>
              <a:rPr sz="3100" spc="50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3100" spc="175" dirty="0">
                <a:solidFill>
                  <a:srgbClr val="49403C"/>
                </a:solidFill>
                <a:latin typeface="Lucida Sans Unicode"/>
                <a:cs typeface="Lucida Sans Unicode"/>
              </a:rPr>
              <a:t>METRICS</a:t>
            </a:r>
            <a:endParaRPr sz="3100">
              <a:latin typeface="Lucida Sans Unicode"/>
              <a:cs typeface="Lucida Sans Unicode"/>
            </a:endParaRPr>
          </a:p>
          <a:p>
            <a:pPr marL="605155">
              <a:lnSpc>
                <a:spcPct val="100000"/>
              </a:lnSpc>
              <a:spcBef>
                <a:spcPts val="1555"/>
              </a:spcBef>
            </a:pPr>
            <a:r>
              <a:rPr sz="2750" spc="-140" dirty="0">
                <a:solidFill>
                  <a:srgbClr val="49403C"/>
                </a:solidFill>
                <a:latin typeface="Lucida Sans Unicode"/>
                <a:cs typeface="Lucida Sans Unicode"/>
              </a:rPr>
              <a:t>D</a:t>
            </a:r>
            <a:r>
              <a:rPr sz="2750" spc="30" dirty="0">
                <a:solidFill>
                  <a:srgbClr val="49403C"/>
                </a:solidFill>
                <a:latin typeface="Lucida Sans Unicode"/>
                <a:cs typeface="Lucida Sans Unicode"/>
              </a:rPr>
              <a:t>e</a:t>
            </a:r>
            <a:r>
              <a:rPr sz="2750" spc="45" dirty="0">
                <a:solidFill>
                  <a:srgbClr val="49403C"/>
                </a:solidFill>
                <a:latin typeface="Lucida Sans Unicode"/>
                <a:cs typeface="Lucida Sans Unicode"/>
              </a:rPr>
              <a:t>v</a:t>
            </a:r>
            <a:r>
              <a:rPr sz="2750" spc="-95" dirty="0">
                <a:solidFill>
                  <a:srgbClr val="49403C"/>
                </a:solidFill>
                <a:latin typeface="Lucida Sans Unicode"/>
                <a:cs typeface="Lucida Sans Unicode"/>
              </a:rPr>
              <a:t>i</a:t>
            </a:r>
            <a:r>
              <a:rPr sz="2750" spc="70" dirty="0">
                <a:solidFill>
                  <a:srgbClr val="49403C"/>
                </a:solidFill>
                <a:latin typeface="Lucida Sans Unicode"/>
                <a:cs typeface="Lucida Sans Unicode"/>
              </a:rPr>
              <a:t>a</a:t>
            </a:r>
            <a:r>
              <a:rPr sz="2750" spc="-60" dirty="0">
                <a:solidFill>
                  <a:srgbClr val="49403C"/>
                </a:solidFill>
                <a:latin typeface="Lucida Sans Unicode"/>
                <a:cs typeface="Lucida Sans Unicode"/>
              </a:rPr>
              <a:t>t</a:t>
            </a:r>
            <a:r>
              <a:rPr sz="2750" spc="-95" dirty="0">
                <a:solidFill>
                  <a:srgbClr val="49403C"/>
                </a:solidFill>
                <a:latin typeface="Lucida Sans Unicode"/>
                <a:cs typeface="Lucida Sans Unicode"/>
              </a:rPr>
              <a:t>i</a:t>
            </a:r>
            <a:r>
              <a:rPr sz="2750" spc="-80" dirty="0">
                <a:solidFill>
                  <a:srgbClr val="49403C"/>
                </a:solidFill>
                <a:latin typeface="Lucida Sans Unicode"/>
                <a:cs typeface="Lucida Sans Unicode"/>
              </a:rPr>
              <a:t>o</a:t>
            </a:r>
            <a:r>
              <a:rPr sz="2750" spc="-60" dirty="0">
                <a:solidFill>
                  <a:srgbClr val="49403C"/>
                </a:solidFill>
                <a:latin typeface="Lucida Sans Unicode"/>
                <a:cs typeface="Lucida Sans Unicode"/>
              </a:rPr>
              <a:t>n</a:t>
            </a:r>
            <a:r>
              <a:rPr sz="2750" spc="-185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2750" spc="-130" dirty="0">
                <a:solidFill>
                  <a:srgbClr val="49403C"/>
                </a:solidFill>
                <a:latin typeface="Lucida Sans Unicode"/>
                <a:cs typeface="Lucida Sans Unicode"/>
              </a:rPr>
              <a:t>r</a:t>
            </a:r>
            <a:r>
              <a:rPr sz="2750" spc="70" dirty="0">
                <a:solidFill>
                  <a:srgbClr val="49403C"/>
                </a:solidFill>
                <a:latin typeface="Lucida Sans Unicode"/>
                <a:cs typeface="Lucida Sans Unicode"/>
              </a:rPr>
              <a:t>a</a:t>
            </a:r>
            <a:r>
              <a:rPr sz="2750" spc="-60" dirty="0">
                <a:solidFill>
                  <a:srgbClr val="49403C"/>
                </a:solidFill>
                <a:latin typeface="Lucida Sans Unicode"/>
                <a:cs typeface="Lucida Sans Unicode"/>
              </a:rPr>
              <a:t>t</a:t>
            </a:r>
            <a:r>
              <a:rPr sz="2750" spc="5" dirty="0">
                <a:solidFill>
                  <a:srgbClr val="49403C"/>
                </a:solidFill>
                <a:latin typeface="Lucida Sans Unicode"/>
                <a:cs typeface="Lucida Sans Unicode"/>
              </a:rPr>
              <a:t>e</a:t>
            </a:r>
            <a:endParaRPr sz="27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737287"/>
            <a:ext cx="14662150" cy="2103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05"/>
              </a:spcBef>
            </a:pPr>
            <a:r>
              <a:rPr spc="395" dirty="0"/>
              <a:t>BIGGEST</a:t>
            </a:r>
            <a:r>
              <a:rPr spc="155" dirty="0"/>
              <a:t> </a:t>
            </a:r>
            <a:r>
              <a:rPr spc="650" dirty="0"/>
              <a:t>RISK</a:t>
            </a:r>
            <a:r>
              <a:rPr spc="160" dirty="0"/>
              <a:t> </a:t>
            </a:r>
            <a:r>
              <a:rPr spc="215" dirty="0"/>
              <a:t>FOR</a:t>
            </a:r>
            <a:r>
              <a:rPr spc="155" dirty="0"/>
              <a:t> </a:t>
            </a:r>
            <a:r>
              <a:rPr spc="470" dirty="0"/>
              <a:t>DISPOSITION</a:t>
            </a:r>
            <a:r>
              <a:rPr spc="160" dirty="0"/>
              <a:t> </a:t>
            </a:r>
            <a:r>
              <a:rPr spc="100" dirty="0"/>
              <a:t>- </a:t>
            </a:r>
            <a:r>
              <a:rPr spc="-2035" dirty="0"/>
              <a:t> </a:t>
            </a:r>
            <a:r>
              <a:rPr spc="280" dirty="0">
                <a:solidFill>
                  <a:srgbClr val="0472C3"/>
                </a:solidFill>
              </a:rPr>
              <a:t>QA</a:t>
            </a:r>
            <a:r>
              <a:rPr spc="155" dirty="0">
                <a:solidFill>
                  <a:srgbClr val="0472C3"/>
                </a:solidFill>
              </a:rPr>
              <a:t> </a:t>
            </a:r>
            <a:r>
              <a:rPr spc="560" dirty="0">
                <a:solidFill>
                  <a:srgbClr val="0472C3"/>
                </a:solidFill>
              </a:rPr>
              <a:t>TIME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3559175" cy="3559175"/>
            <a:chOff x="0" y="0"/>
            <a:chExt cx="3559175" cy="355917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138555" cy="1138555"/>
            </a:xfrm>
            <a:custGeom>
              <a:avLst/>
              <a:gdLst/>
              <a:ahLst/>
              <a:cxnLst/>
              <a:rect l="l" t="t" r="r" b="b"/>
              <a:pathLst>
                <a:path w="1138555" h="1138555">
                  <a:moveTo>
                    <a:pt x="0" y="1138432"/>
                  </a:moveTo>
                  <a:lnTo>
                    <a:pt x="0" y="0"/>
                  </a:lnTo>
                  <a:lnTo>
                    <a:pt x="1138432" y="0"/>
                  </a:lnTo>
                  <a:lnTo>
                    <a:pt x="0" y="1138432"/>
                  </a:lnTo>
                  <a:close/>
                </a:path>
              </a:pathLst>
            </a:custGeom>
            <a:solidFill>
              <a:srgbClr val="69A8B1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348865" cy="2348865"/>
            </a:xfrm>
            <a:custGeom>
              <a:avLst/>
              <a:gdLst/>
              <a:ahLst/>
              <a:cxnLst/>
              <a:rect l="l" t="t" r="r" b="b"/>
              <a:pathLst>
                <a:path w="2348865" h="2348865">
                  <a:moveTo>
                    <a:pt x="0" y="2348541"/>
                  </a:moveTo>
                  <a:lnTo>
                    <a:pt x="0" y="1136207"/>
                  </a:lnTo>
                  <a:lnTo>
                    <a:pt x="1136207" y="0"/>
                  </a:lnTo>
                  <a:lnTo>
                    <a:pt x="2348541" y="0"/>
                  </a:lnTo>
                  <a:lnTo>
                    <a:pt x="0" y="2348541"/>
                  </a:lnTo>
                  <a:close/>
                </a:path>
              </a:pathLst>
            </a:custGeom>
            <a:solidFill>
              <a:srgbClr val="69A8B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3559175" cy="3559175"/>
            </a:xfrm>
            <a:custGeom>
              <a:avLst/>
              <a:gdLst/>
              <a:ahLst/>
              <a:cxnLst/>
              <a:rect l="l" t="t" r="r" b="b"/>
              <a:pathLst>
                <a:path w="3559175" h="3559175">
                  <a:moveTo>
                    <a:pt x="0" y="3558650"/>
                  </a:moveTo>
                  <a:lnTo>
                    <a:pt x="0" y="2346316"/>
                  </a:lnTo>
                  <a:lnTo>
                    <a:pt x="2346316" y="0"/>
                  </a:lnTo>
                  <a:lnTo>
                    <a:pt x="3558650" y="0"/>
                  </a:lnTo>
                  <a:lnTo>
                    <a:pt x="0" y="3558650"/>
                  </a:lnTo>
                  <a:close/>
                </a:path>
              </a:pathLst>
            </a:custGeom>
            <a:solidFill>
              <a:srgbClr val="69A8B1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181172" y="3264206"/>
            <a:ext cx="11107420" cy="7023100"/>
            <a:chOff x="7181172" y="3264206"/>
            <a:chExt cx="11107420" cy="7023100"/>
          </a:xfrm>
        </p:grpSpPr>
        <p:sp>
          <p:nvSpPr>
            <p:cNvPr id="8" name="object 8"/>
            <p:cNvSpPr/>
            <p:nvPr/>
          </p:nvSpPr>
          <p:spPr>
            <a:xfrm>
              <a:off x="17203094" y="9202095"/>
              <a:ext cx="1085215" cy="1085215"/>
            </a:xfrm>
            <a:custGeom>
              <a:avLst/>
              <a:gdLst/>
              <a:ahLst/>
              <a:cxnLst/>
              <a:rect l="l" t="t" r="r" b="b"/>
              <a:pathLst>
                <a:path w="1085215" h="1085215">
                  <a:moveTo>
                    <a:pt x="1084904" y="0"/>
                  </a:moveTo>
                  <a:lnTo>
                    <a:pt x="1084904" y="1084904"/>
                  </a:lnTo>
                  <a:lnTo>
                    <a:pt x="0" y="1084904"/>
                  </a:lnTo>
                  <a:lnTo>
                    <a:pt x="1084904" y="0"/>
                  </a:lnTo>
                  <a:close/>
                </a:path>
              </a:pathLst>
            </a:custGeom>
            <a:solidFill>
              <a:srgbClr val="69A8B1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92987" y="7991986"/>
              <a:ext cx="2295525" cy="2295525"/>
            </a:xfrm>
            <a:custGeom>
              <a:avLst/>
              <a:gdLst/>
              <a:ahLst/>
              <a:cxnLst/>
              <a:rect l="l" t="t" r="r" b="b"/>
              <a:pathLst>
                <a:path w="2295525" h="2295525">
                  <a:moveTo>
                    <a:pt x="2295013" y="0"/>
                  </a:moveTo>
                  <a:lnTo>
                    <a:pt x="2295013" y="1212333"/>
                  </a:lnTo>
                  <a:lnTo>
                    <a:pt x="1212333" y="2295013"/>
                  </a:lnTo>
                  <a:lnTo>
                    <a:pt x="0" y="2295013"/>
                  </a:lnTo>
                  <a:lnTo>
                    <a:pt x="2295013" y="0"/>
                  </a:lnTo>
                  <a:close/>
                </a:path>
              </a:pathLst>
            </a:custGeom>
            <a:solidFill>
              <a:srgbClr val="69A8B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782879" y="6781878"/>
              <a:ext cx="3505200" cy="3505200"/>
            </a:xfrm>
            <a:custGeom>
              <a:avLst/>
              <a:gdLst/>
              <a:ahLst/>
              <a:cxnLst/>
              <a:rect l="l" t="t" r="r" b="b"/>
              <a:pathLst>
                <a:path w="3505200" h="3505200">
                  <a:moveTo>
                    <a:pt x="3505121" y="0"/>
                  </a:moveTo>
                  <a:lnTo>
                    <a:pt x="3505121" y="1212333"/>
                  </a:lnTo>
                  <a:lnTo>
                    <a:pt x="1212333" y="3505121"/>
                  </a:lnTo>
                  <a:lnTo>
                    <a:pt x="0" y="3505121"/>
                  </a:lnTo>
                  <a:lnTo>
                    <a:pt x="3505121" y="0"/>
                  </a:lnTo>
                  <a:close/>
                </a:path>
              </a:pathLst>
            </a:custGeom>
            <a:solidFill>
              <a:srgbClr val="69A8B1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1172" y="3264206"/>
              <a:ext cx="11106827" cy="658177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678417" y="3999958"/>
              <a:ext cx="1752600" cy="3914775"/>
            </a:xfrm>
            <a:custGeom>
              <a:avLst/>
              <a:gdLst/>
              <a:ahLst/>
              <a:cxnLst/>
              <a:rect l="l" t="t" r="r" b="b"/>
              <a:pathLst>
                <a:path w="1752600" h="3914775">
                  <a:moveTo>
                    <a:pt x="0" y="0"/>
                  </a:moveTo>
                  <a:lnTo>
                    <a:pt x="1752599" y="0"/>
                  </a:lnTo>
                  <a:lnTo>
                    <a:pt x="1752599" y="3914535"/>
                  </a:lnTo>
                  <a:lnTo>
                    <a:pt x="0" y="3914535"/>
                  </a:lnTo>
                  <a:lnTo>
                    <a:pt x="0" y="0"/>
                  </a:lnTo>
                </a:path>
              </a:pathLst>
            </a:custGeom>
            <a:ln w="114318">
              <a:solidFill>
                <a:srgbClr val="2986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3974" y="4133188"/>
            <a:ext cx="142875" cy="14287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016000" y="2979215"/>
            <a:ext cx="5628005" cy="1462405"/>
          </a:xfrm>
          <a:prstGeom prst="rect">
            <a:avLst/>
          </a:prstGeom>
        </p:spPr>
        <p:txBody>
          <a:bodyPr vert="horz" wrap="square" lIns="0" tIns="257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30"/>
              </a:spcBef>
            </a:pPr>
            <a:r>
              <a:rPr sz="3400" spc="200" dirty="0">
                <a:solidFill>
                  <a:srgbClr val="49403C"/>
                </a:solidFill>
                <a:latin typeface="Lucida Sans Unicode"/>
                <a:cs typeface="Lucida Sans Unicode"/>
              </a:rPr>
              <a:t>KEY</a:t>
            </a:r>
            <a:r>
              <a:rPr sz="3400" spc="40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3400" spc="110" dirty="0">
                <a:solidFill>
                  <a:srgbClr val="49403C"/>
                </a:solidFill>
                <a:latin typeface="Lucida Sans Unicode"/>
                <a:cs typeface="Lucida Sans Unicode"/>
              </a:rPr>
              <a:t>ANALYTICS</a:t>
            </a:r>
            <a:r>
              <a:rPr sz="3400" spc="40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3400" spc="180" dirty="0">
                <a:solidFill>
                  <a:srgbClr val="49403C"/>
                </a:solidFill>
                <a:latin typeface="Lucida Sans Unicode"/>
                <a:cs typeface="Lucida Sans Unicode"/>
              </a:rPr>
              <a:t>METRICS</a:t>
            </a:r>
            <a:endParaRPr sz="3400">
              <a:latin typeface="Lucida Sans Unicode"/>
              <a:cs typeface="Lucida Sans Unicode"/>
            </a:endParaRPr>
          </a:p>
          <a:p>
            <a:pPr marR="313055" algn="ctr">
              <a:lnSpc>
                <a:spcPct val="100000"/>
              </a:lnSpc>
              <a:spcBef>
                <a:spcPts val="1700"/>
              </a:spcBef>
            </a:pPr>
            <a:r>
              <a:rPr sz="3000" spc="-155" dirty="0">
                <a:solidFill>
                  <a:srgbClr val="49403C"/>
                </a:solidFill>
                <a:latin typeface="Lucida Sans Unicode"/>
                <a:cs typeface="Lucida Sans Unicode"/>
              </a:rPr>
              <a:t>D</a:t>
            </a:r>
            <a:r>
              <a:rPr sz="3000" spc="-80" dirty="0">
                <a:solidFill>
                  <a:srgbClr val="49403C"/>
                </a:solidFill>
                <a:latin typeface="Lucida Sans Unicode"/>
                <a:cs typeface="Lucida Sans Unicode"/>
              </a:rPr>
              <a:t>i</a:t>
            </a:r>
            <a:r>
              <a:rPr sz="3000" spc="-5" dirty="0">
                <a:solidFill>
                  <a:srgbClr val="49403C"/>
                </a:solidFill>
                <a:latin typeface="Lucida Sans Unicode"/>
                <a:cs typeface="Lucida Sans Unicode"/>
              </a:rPr>
              <a:t>s</a:t>
            </a:r>
            <a:r>
              <a:rPr sz="3000" spc="-90" dirty="0">
                <a:solidFill>
                  <a:srgbClr val="49403C"/>
                </a:solidFill>
                <a:latin typeface="Lucida Sans Unicode"/>
                <a:cs typeface="Lucida Sans Unicode"/>
              </a:rPr>
              <a:t>p</a:t>
            </a:r>
            <a:r>
              <a:rPr sz="3000" spc="-85" dirty="0">
                <a:solidFill>
                  <a:srgbClr val="49403C"/>
                </a:solidFill>
                <a:latin typeface="Lucida Sans Unicode"/>
                <a:cs typeface="Lucida Sans Unicode"/>
              </a:rPr>
              <a:t>o</a:t>
            </a:r>
            <a:r>
              <a:rPr sz="3000" spc="-5" dirty="0">
                <a:solidFill>
                  <a:srgbClr val="49403C"/>
                </a:solidFill>
                <a:latin typeface="Lucida Sans Unicode"/>
                <a:cs typeface="Lucida Sans Unicode"/>
              </a:rPr>
              <a:t>s</a:t>
            </a:r>
            <a:r>
              <a:rPr sz="3000" spc="-80" dirty="0">
                <a:solidFill>
                  <a:srgbClr val="49403C"/>
                </a:solidFill>
                <a:latin typeface="Lucida Sans Unicode"/>
                <a:cs typeface="Lucida Sans Unicode"/>
              </a:rPr>
              <a:t>i</a:t>
            </a:r>
            <a:r>
              <a:rPr sz="3000" spc="-20" dirty="0">
                <a:solidFill>
                  <a:srgbClr val="49403C"/>
                </a:solidFill>
                <a:latin typeface="Lucida Sans Unicode"/>
                <a:cs typeface="Lucida Sans Unicode"/>
              </a:rPr>
              <a:t>t</a:t>
            </a:r>
            <a:r>
              <a:rPr sz="3000" spc="-80" dirty="0">
                <a:solidFill>
                  <a:srgbClr val="49403C"/>
                </a:solidFill>
                <a:latin typeface="Lucida Sans Unicode"/>
                <a:cs typeface="Lucida Sans Unicode"/>
              </a:rPr>
              <a:t>i</a:t>
            </a:r>
            <a:r>
              <a:rPr sz="3000" spc="-85" dirty="0">
                <a:solidFill>
                  <a:srgbClr val="49403C"/>
                </a:solidFill>
                <a:latin typeface="Lucida Sans Unicode"/>
                <a:cs typeface="Lucida Sans Unicode"/>
              </a:rPr>
              <a:t>o</a:t>
            </a:r>
            <a:r>
              <a:rPr sz="3000" spc="-65" dirty="0">
                <a:solidFill>
                  <a:srgbClr val="49403C"/>
                </a:solidFill>
                <a:latin typeface="Lucida Sans Unicode"/>
                <a:cs typeface="Lucida Sans Unicode"/>
              </a:rPr>
              <a:t>n</a:t>
            </a:r>
            <a:r>
              <a:rPr sz="3000" spc="-185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3000" spc="-90" dirty="0">
                <a:solidFill>
                  <a:srgbClr val="49403C"/>
                </a:solidFill>
                <a:latin typeface="Lucida Sans Unicode"/>
                <a:cs typeface="Lucida Sans Unicode"/>
              </a:rPr>
              <a:t>d</a:t>
            </a:r>
            <a:r>
              <a:rPr sz="3000" spc="35" dirty="0">
                <a:solidFill>
                  <a:srgbClr val="49403C"/>
                </a:solidFill>
                <a:latin typeface="Lucida Sans Unicode"/>
                <a:cs typeface="Lucida Sans Unicode"/>
              </a:rPr>
              <a:t>e</a:t>
            </a:r>
            <a:r>
              <a:rPr sz="3000" spc="-80" dirty="0">
                <a:solidFill>
                  <a:srgbClr val="49403C"/>
                </a:solidFill>
                <a:latin typeface="Lucida Sans Unicode"/>
                <a:cs typeface="Lucida Sans Unicode"/>
              </a:rPr>
              <a:t>l</a:t>
            </a:r>
            <a:r>
              <a:rPr sz="3000" spc="80" dirty="0">
                <a:solidFill>
                  <a:srgbClr val="49403C"/>
                </a:solidFill>
                <a:latin typeface="Lucida Sans Unicode"/>
                <a:cs typeface="Lucida Sans Unicode"/>
              </a:rPr>
              <a:t>a</a:t>
            </a:r>
            <a:r>
              <a:rPr sz="3000" spc="225" dirty="0">
                <a:solidFill>
                  <a:srgbClr val="49403C"/>
                </a:solidFill>
                <a:latin typeface="Lucida Sans Unicode"/>
                <a:cs typeface="Lucida Sans Unicode"/>
              </a:rPr>
              <a:t>y</a:t>
            </a:r>
            <a:r>
              <a:rPr sz="3000" spc="-185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3000" spc="-20" dirty="0">
                <a:solidFill>
                  <a:srgbClr val="49403C"/>
                </a:solidFill>
                <a:latin typeface="Lucida Sans Unicode"/>
                <a:cs typeface="Lucida Sans Unicode"/>
              </a:rPr>
              <a:t>t</a:t>
            </a:r>
            <a:r>
              <a:rPr sz="3000" spc="-80" dirty="0">
                <a:solidFill>
                  <a:srgbClr val="49403C"/>
                </a:solidFill>
                <a:latin typeface="Lucida Sans Unicode"/>
                <a:cs typeface="Lucida Sans Unicode"/>
              </a:rPr>
              <a:t>i</a:t>
            </a:r>
            <a:r>
              <a:rPr sz="3000" spc="-125" dirty="0">
                <a:solidFill>
                  <a:srgbClr val="49403C"/>
                </a:solidFill>
                <a:latin typeface="Lucida Sans Unicode"/>
                <a:cs typeface="Lucida Sans Unicode"/>
              </a:rPr>
              <a:t>m</a:t>
            </a:r>
            <a:r>
              <a:rPr sz="3000" spc="5" dirty="0">
                <a:solidFill>
                  <a:srgbClr val="49403C"/>
                </a:solidFill>
                <a:latin typeface="Lucida Sans Unicode"/>
                <a:cs typeface="Lucida Sans Unicode"/>
              </a:rPr>
              <a:t>e</a:t>
            </a:r>
            <a:endParaRPr sz="3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3125" y="737287"/>
            <a:ext cx="13674725" cy="1065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420" dirty="0"/>
              <a:t>DETAILS</a:t>
            </a:r>
            <a:r>
              <a:rPr spc="145" dirty="0"/>
              <a:t> </a:t>
            </a:r>
            <a:r>
              <a:rPr spc="215" dirty="0"/>
              <a:t>FOR</a:t>
            </a:r>
            <a:r>
              <a:rPr spc="145" dirty="0"/>
              <a:t> </a:t>
            </a:r>
            <a:r>
              <a:rPr spc="545" dirty="0"/>
              <a:t>REVIEW</a:t>
            </a:r>
            <a:r>
              <a:rPr spc="150" dirty="0"/>
              <a:t> </a:t>
            </a:r>
            <a:r>
              <a:rPr spc="455" dirty="0"/>
              <a:t>PROCESS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3559175" cy="3559175"/>
            <a:chOff x="0" y="0"/>
            <a:chExt cx="3559175" cy="3559175"/>
          </a:xfrm>
        </p:grpSpPr>
        <p:sp>
          <p:nvSpPr>
            <p:cNvPr id="4" name="object 4"/>
            <p:cNvSpPr/>
            <p:nvPr/>
          </p:nvSpPr>
          <p:spPr>
            <a:xfrm>
              <a:off x="0" y="1"/>
              <a:ext cx="1138555" cy="1138555"/>
            </a:xfrm>
            <a:custGeom>
              <a:avLst/>
              <a:gdLst/>
              <a:ahLst/>
              <a:cxnLst/>
              <a:rect l="l" t="t" r="r" b="b"/>
              <a:pathLst>
                <a:path w="1138555" h="1138555">
                  <a:moveTo>
                    <a:pt x="0" y="1138432"/>
                  </a:moveTo>
                  <a:lnTo>
                    <a:pt x="0" y="0"/>
                  </a:lnTo>
                  <a:lnTo>
                    <a:pt x="1138432" y="0"/>
                  </a:lnTo>
                  <a:lnTo>
                    <a:pt x="0" y="1138432"/>
                  </a:lnTo>
                  <a:close/>
                </a:path>
              </a:pathLst>
            </a:custGeom>
            <a:solidFill>
              <a:srgbClr val="69A8B1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348865" cy="2348865"/>
            </a:xfrm>
            <a:custGeom>
              <a:avLst/>
              <a:gdLst/>
              <a:ahLst/>
              <a:cxnLst/>
              <a:rect l="l" t="t" r="r" b="b"/>
              <a:pathLst>
                <a:path w="2348865" h="2348865">
                  <a:moveTo>
                    <a:pt x="0" y="2348541"/>
                  </a:moveTo>
                  <a:lnTo>
                    <a:pt x="0" y="1136207"/>
                  </a:lnTo>
                  <a:lnTo>
                    <a:pt x="1136207" y="0"/>
                  </a:lnTo>
                  <a:lnTo>
                    <a:pt x="2348541" y="0"/>
                  </a:lnTo>
                  <a:lnTo>
                    <a:pt x="0" y="2348541"/>
                  </a:lnTo>
                  <a:close/>
                </a:path>
              </a:pathLst>
            </a:custGeom>
            <a:solidFill>
              <a:srgbClr val="69A8B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"/>
              <a:ext cx="3559175" cy="3559175"/>
            </a:xfrm>
            <a:custGeom>
              <a:avLst/>
              <a:gdLst/>
              <a:ahLst/>
              <a:cxnLst/>
              <a:rect l="l" t="t" r="r" b="b"/>
              <a:pathLst>
                <a:path w="3559175" h="3559175">
                  <a:moveTo>
                    <a:pt x="0" y="3558650"/>
                  </a:moveTo>
                  <a:lnTo>
                    <a:pt x="0" y="2346315"/>
                  </a:lnTo>
                  <a:lnTo>
                    <a:pt x="2346315" y="0"/>
                  </a:lnTo>
                  <a:lnTo>
                    <a:pt x="3558650" y="0"/>
                  </a:lnTo>
                  <a:lnTo>
                    <a:pt x="0" y="3558650"/>
                  </a:lnTo>
                  <a:close/>
                </a:path>
              </a:pathLst>
            </a:custGeom>
            <a:solidFill>
              <a:srgbClr val="69A8B1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707696" y="3147266"/>
            <a:ext cx="11580495" cy="7139940"/>
            <a:chOff x="6707696" y="3147266"/>
            <a:chExt cx="11580495" cy="7139940"/>
          </a:xfrm>
        </p:grpSpPr>
        <p:sp>
          <p:nvSpPr>
            <p:cNvPr id="8" name="object 8"/>
            <p:cNvSpPr/>
            <p:nvPr/>
          </p:nvSpPr>
          <p:spPr>
            <a:xfrm>
              <a:off x="17203095" y="9202096"/>
              <a:ext cx="1085215" cy="1085215"/>
            </a:xfrm>
            <a:custGeom>
              <a:avLst/>
              <a:gdLst/>
              <a:ahLst/>
              <a:cxnLst/>
              <a:rect l="l" t="t" r="r" b="b"/>
              <a:pathLst>
                <a:path w="1085215" h="1085215">
                  <a:moveTo>
                    <a:pt x="1084902" y="0"/>
                  </a:moveTo>
                  <a:lnTo>
                    <a:pt x="1084902" y="1084902"/>
                  </a:lnTo>
                  <a:lnTo>
                    <a:pt x="0" y="1084902"/>
                  </a:lnTo>
                  <a:lnTo>
                    <a:pt x="1084902" y="0"/>
                  </a:lnTo>
                  <a:close/>
                </a:path>
              </a:pathLst>
            </a:custGeom>
            <a:solidFill>
              <a:srgbClr val="69A8B1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92988" y="7991987"/>
              <a:ext cx="2295525" cy="2295525"/>
            </a:xfrm>
            <a:custGeom>
              <a:avLst/>
              <a:gdLst/>
              <a:ahLst/>
              <a:cxnLst/>
              <a:rect l="l" t="t" r="r" b="b"/>
              <a:pathLst>
                <a:path w="2295525" h="2295525">
                  <a:moveTo>
                    <a:pt x="2295011" y="0"/>
                  </a:moveTo>
                  <a:lnTo>
                    <a:pt x="2295011" y="1212333"/>
                  </a:lnTo>
                  <a:lnTo>
                    <a:pt x="1212333" y="2295011"/>
                  </a:lnTo>
                  <a:lnTo>
                    <a:pt x="0" y="2295011"/>
                  </a:lnTo>
                  <a:lnTo>
                    <a:pt x="2295011" y="0"/>
                  </a:lnTo>
                  <a:close/>
                </a:path>
              </a:pathLst>
            </a:custGeom>
            <a:solidFill>
              <a:srgbClr val="69A8B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782879" y="6781878"/>
              <a:ext cx="3505200" cy="3505200"/>
            </a:xfrm>
            <a:custGeom>
              <a:avLst/>
              <a:gdLst/>
              <a:ahLst/>
              <a:cxnLst/>
              <a:rect l="l" t="t" r="r" b="b"/>
              <a:pathLst>
                <a:path w="3505200" h="3505200">
                  <a:moveTo>
                    <a:pt x="3505121" y="0"/>
                  </a:moveTo>
                  <a:lnTo>
                    <a:pt x="3505121" y="1212333"/>
                  </a:lnTo>
                  <a:lnTo>
                    <a:pt x="1212333" y="3505121"/>
                  </a:lnTo>
                  <a:lnTo>
                    <a:pt x="0" y="3505121"/>
                  </a:lnTo>
                  <a:lnTo>
                    <a:pt x="3505121" y="0"/>
                  </a:lnTo>
                  <a:close/>
                </a:path>
              </a:pathLst>
            </a:custGeom>
            <a:solidFill>
              <a:srgbClr val="69A8B1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7696" y="3147266"/>
              <a:ext cx="11249024" cy="6305549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3949" y="4248150"/>
            <a:ext cx="142875" cy="14287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3949" y="4819650"/>
            <a:ext cx="142875" cy="14287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15975" y="3224233"/>
            <a:ext cx="5628005" cy="190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200" dirty="0">
                <a:solidFill>
                  <a:srgbClr val="49403C"/>
                </a:solidFill>
                <a:latin typeface="Lucida Sans Unicode"/>
                <a:cs typeface="Lucida Sans Unicode"/>
              </a:rPr>
              <a:t>KEY</a:t>
            </a:r>
            <a:r>
              <a:rPr sz="3400" spc="40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3400" spc="110" dirty="0">
                <a:solidFill>
                  <a:srgbClr val="49403C"/>
                </a:solidFill>
                <a:latin typeface="Lucida Sans Unicode"/>
                <a:cs typeface="Lucida Sans Unicode"/>
              </a:rPr>
              <a:t>ANALYTICS</a:t>
            </a:r>
            <a:r>
              <a:rPr sz="3400" spc="40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3400" spc="180" dirty="0">
                <a:solidFill>
                  <a:srgbClr val="49403C"/>
                </a:solidFill>
                <a:latin typeface="Lucida Sans Unicode"/>
                <a:cs typeface="Lucida Sans Unicode"/>
              </a:rPr>
              <a:t>METRICS</a:t>
            </a:r>
            <a:endParaRPr sz="3400">
              <a:latin typeface="Lucida Sans Unicode"/>
              <a:cs typeface="Lucida Sans Unicode"/>
            </a:endParaRPr>
          </a:p>
          <a:p>
            <a:pPr marL="659765" marR="1167130">
              <a:lnSpc>
                <a:spcPct val="125000"/>
              </a:lnSpc>
              <a:spcBef>
                <a:spcPts val="1705"/>
              </a:spcBef>
            </a:pPr>
            <a:r>
              <a:rPr sz="3000" spc="55" dirty="0">
                <a:solidFill>
                  <a:srgbClr val="49403C"/>
                </a:solidFill>
                <a:latin typeface="Lucida Sans Unicode"/>
                <a:cs typeface="Lucida Sans Unicode"/>
              </a:rPr>
              <a:t>Review </a:t>
            </a:r>
            <a:r>
              <a:rPr sz="3000" spc="-85" dirty="0">
                <a:solidFill>
                  <a:srgbClr val="49403C"/>
                </a:solidFill>
                <a:latin typeface="Lucida Sans Unicode"/>
                <a:cs typeface="Lucida Sans Unicode"/>
              </a:rPr>
              <a:t>Time </a:t>
            </a:r>
            <a:r>
              <a:rPr sz="3000" spc="-80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3000" spc="-150" dirty="0">
                <a:solidFill>
                  <a:srgbClr val="49403C"/>
                </a:solidFill>
                <a:latin typeface="Lucida Sans Unicode"/>
                <a:cs typeface="Lucida Sans Unicode"/>
              </a:rPr>
              <a:t>D</a:t>
            </a:r>
            <a:r>
              <a:rPr sz="3000" spc="35" dirty="0">
                <a:solidFill>
                  <a:srgbClr val="49403C"/>
                </a:solidFill>
                <a:latin typeface="Lucida Sans Unicode"/>
                <a:cs typeface="Lucida Sans Unicode"/>
              </a:rPr>
              <a:t>e</a:t>
            </a:r>
            <a:r>
              <a:rPr sz="3000" spc="55" dirty="0">
                <a:solidFill>
                  <a:srgbClr val="49403C"/>
                </a:solidFill>
                <a:latin typeface="Lucida Sans Unicode"/>
                <a:cs typeface="Lucida Sans Unicode"/>
              </a:rPr>
              <a:t>v</a:t>
            </a:r>
            <a:r>
              <a:rPr sz="3000" spc="-100" dirty="0">
                <a:solidFill>
                  <a:srgbClr val="49403C"/>
                </a:solidFill>
                <a:latin typeface="Lucida Sans Unicode"/>
                <a:cs typeface="Lucida Sans Unicode"/>
              </a:rPr>
              <a:t>i</a:t>
            </a:r>
            <a:r>
              <a:rPr sz="3000" spc="85" dirty="0">
                <a:solidFill>
                  <a:srgbClr val="49403C"/>
                </a:solidFill>
                <a:latin typeface="Lucida Sans Unicode"/>
                <a:cs typeface="Lucida Sans Unicode"/>
              </a:rPr>
              <a:t>a</a:t>
            </a:r>
            <a:r>
              <a:rPr sz="3000" spc="-60" dirty="0">
                <a:solidFill>
                  <a:srgbClr val="49403C"/>
                </a:solidFill>
                <a:latin typeface="Lucida Sans Unicode"/>
                <a:cs typeface="Lucida Sans Unicode"/>
              </a:rPr>
              <a:t>t</a:t>
            </a:r>
            <a:r>
              <a:rPr sz="3000" spc="-100" dirty="0">
                <a:solidFill>
                  <a:srgbClr val="49403C"/>
                </a:solidFill>
                <a:latin typeface="Lucida Sans Unicode"/>
                <a:cs typeface="Lucida Sans Unicode"/>
              </a:rPr>
              <a:t>i</a:t>
            </a:r>
            <a:r>
              <a:rPr sz="3000" spc="-80" dirty="0">
                <a:solidFill>
                  <a:srgbClr val="49403C"/>
                </a:solidFill>
                <a:latin typeface="Lucida Sans Unicode"/>
                <a:cs typeface="Lucida Sans Unicode"/>
              </a:rPr>
              <a:t>o</a:t>
            </a:r>
            <a:r>
              <a:rPr sz="3000" spc="-60" dirty="0">
                <a:solidFill>
                  <a:srgbClr val="49403C"/>
                </a:solidFill>
                <a:latin typeface="Lucida Sans Unicode"/>
                <a:cs typeface="Lucida Sans Unicode"/>
              </a:rPr>
              <a:t>n</a:t>
            </a:r>
            <a:r>
              <a:rPr sz="3000" spc="-200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3000" spc="-150" dirty="0">
                <a:solidFill>
                  <a:srgbClr val="49403C"/>
                </a:solidFill>
                <a:latin typeface="Lucida Sans Unicode"/>
                <a:cs typeface="Lucida Sans Unicode"/>
              </a:rPr>
              <a:t>D</a:t>
            </a:r>
            <a:r>
              <a:rPr sz="3000" spc="35" dirty="0">
                <a:solidFill>
                  <a:srgbClr val="49403C"/>
                </a:solidFill>
                <a:latin typeface="Lucida Sans Unicode"/>
                <a:cs typeface="Lucida Sans Unicode"/>
              </a:rPr>
              <a:t>e</a:t>
            </a:r>
            <a:r>
              <a:rPr sz="3000" spc="-100" dirty="0">
                <a:solidFill>
                  <a:srgbClr val="49403C"/>
                </a:solidFill>
                <a:latin typeface="Lucida Sans Unicode"/>
                <a:cs typeface="Lucida Sans Unicode"/>
              </a:rPr>
              <a:t>l</a:t>
            </a:r>
            <a:r>
              <a:rPr sz="3000" spc="85" dirty="0">
                <a:solidFill>
                  <a:srgbClr val="49403C"/>
                </a:solidFill>
                <a:latin typeface="Lucida Sans Unicode"/>
                <a:cs typeface="Lucida Sans Unicode"/>
              </a:rPr>
              <a:t>a</a:t>
            </a:r>
            <a:r>
              <a:rPr sz="3000" spc="235" dirty="0">
                <a:solidFill>
                  <a:srgbClr val="49403C"/>
                </a:solidFill>
                <a:latin typeface="Lucida Sans Unicode"/>
                <a:cs typeface="Lucida Sans Unicode"/>
              </a:rPr>
              <a:t>y</a:t>
            </a:r>
            <a:r>
              <a:rPr sz="3000" spc="-200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3000" spc="-125" dirty="0">
                <a:solidFill>
                  <a:srgbClr val="49403C"/>
                </a:solidFill>
                <a:latin typeface="Lucida Sans Unicode"/>
                <a:cs typeface="Lucida Sans Unicode"/>
              </a:rPr>
              <a:t>T</a:t>
            </a:r>
            <a:r>
              <a:rPr sz="3000" spc="-100" dirty="0">
                <a:solidFill>
                  <a:srgbClr val="49403C"/>
                </a:solidFill>
                <a:latin typeface="Lucida Sans Unicode"/>
                <a:cs typeface="Lucida Sans Unicode"/>
              </a:rPr>
              <a:t>i</a:t>
            </a:r>
            <a:r>
              <a:rPr sz="3000" spc="-114" dirty="0">
                <a:solidFill>
                  <a:srgbClr val="49403C"/>
                </a:solidFill>
                <a:latin typeface="Lucida Sans Unicode"/>
                <a:cs typeface="Lucida Sans Unicode"/>
              </a:rPr>
              <a:t>m</a:t>
            </a:r>
            <a:r>
              <a:rPr sz="3000" spc="5" dirty="0">
                <a:solidFill>
                  <a:srgbClr val="49403C"/>
                </a:solidFill>
                <a:latin typeface="Lucida Sans Unicode"/>
                <a:cs typeface="Lucida Sans Unicode"/>
              </a:rPr>
              <a:t>e</a:t>
            </a:r>
            <a:endParaRPr sz="3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5925820" cy="7720330"/>
          </a:xfrm>
          <a:custGeom>
            <a:avLst/>
            <a:gdLst/>
            <a:ahLst/>
            <a:cxnLst/>
            <a:rect l="l" t="t" r="r" b="b"/>
            <a:pathLst>
              <a:path w="5925820" h="7720330">
                <a:moveTo>
                  <a:pt x="0" y="0"/>
                </a:moveTo>
                <a:lnTo>
                  <a:pt x="5925598" y="0"/>
                </a:lnTo>
                <a:lnTo>
                  <a:pt x="5925598" y="7719970"/>
                </a:lnTo>
                <a:lnTo>
                  <a:pt x="0" y="7719970"/>
                </a:lnTo>
                <a:lnTo>
                  <a:pt x="0" y="0"/>
                </a:lnTo>
                <a:close/>
              </a:path>
            </a:pathLst>
          </a:custGeom>
          <a:solidFill>
            <a:srgbClr val="69A8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332429"/>
            <a:ext cx="2917190" cy="257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b="0" spc="275" dirty="0">
                <a:solidFill>
                  <a:srgbClr val="FFEFD5"/>
                </a:solidFill>
                <a:latin typeface="Lucida Sans Unicode"/>
                <a:cs typeface="Lucida Sans Unicode"/>
              </a:rPr>
              <a:t>DIVE</a:t>
            </a:r>
            <a:endParaRPr sz="5500">
              <a:latin typeface="Lucida Sans Unicode"/>
              <a:cs typeface="Lucida Sans Unicode"/>
            </a:endParaRPr>
          </a:p>
          <a:p>
            <a:pPr marL="12700" marR="5080">
              <a:lnSpc>
                <a:spcPts val="6750"/>
              </a:lnSpc>
              <a:spcBef>
                <a:spcPts val="100"/>
              </a:spcBef>
            </a:pPr>
            <a:r>
              <a:rPr sz="5500" b="0" spc="-15" dirty="0">
                <a:solidFill>
                  <a:srgbClr val="FFEFD5"/>
                </a:solidFill>
                <a:latin typeface="Lucida Sans Unicode"/>
                <a:cs typeface="Lucida Sans Unicode"/>
              </a:rPr>
              <a:t>D</a:t>
            </a:r>
            <a:r>
              <a:rPr sz="5500" b="0" spc="680" dirty="0">
                <a:solidFill>
                  <a:srgbClr val="FFEFD5"/>
                </a:solidFill>
                <a:latin typeface="Lucida Sans Unicode"/>
                <a:cs typeface="Lucida Sans Unicode"/>
              </a:rPr>
              <a:t>EE</a:t>
            </a:r>
            <a:r>
              <a:rPr sz="5500" b="0" spc="865" dirty="0">
                <a:solidFill>
                  <a:srgbClr val="FFEFD5"/>
                </a:solidFill>
                <a:latin typeface="Lucida Sans Unicode"/>
                <a:cs typeface="Lucida Sans Unicode"/>
              </a:rPr>
              <a:t>P</a:t>
            </a:r>
            <a:r>
              <a:rPr sz="5500" b="0" spc="680" dirty="0">
                <a:solidFill>
                  <a:srgbClr val="FFEFD5"/>
                </a:solidFill>
                <a:latin typeface="Lucida Sans Unicode"/>
                <a:cs typeface="Lucida Sans Unicode"/>
              </a:rPr>
              <a:t>E</a:t>
            </a:r>
            <a:r>
              <a:rPr sz="5500" b="0" spc="170" dirty="0">
                <a:solidFill>
                  <a:srgbClr val="FFEFD5"/>
                </a:solidFill>
                <a:latin typeface="Lucida Sans Unicode"/>
                <a:cs typeface="Lucida Sans Unicode"/>
              </a:rPr>
              <a:t>R  </a:t>
            </a:r>
            <a:r>
              <a:rPr sz="5500" b="0" spc="80" dirty="0">
                <a:solidFill>
                  <a:srgbClr val="FFEFD5"/>
                </a:solidFill>
                <a:latin typeface="Lucida Sans Unicode"/>
                <a:cs typeface="Lucida Sans Unicode"/>
              </a:rPr>
              <a:t>INTO</a:t>
            </a:r>
            <a:endParaRPr sz="55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3904179"/>
            <a:ext cx="4034154" cy="17208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6750"/>
              </a:lnSpc>
              <a:spcBef>
                <a:spcPts val="50"/>
              </a:spcBef>
            </a:pPr>
            <a:r>
              <a:rPr sz="5500" spc="-15" dirty="0">
                <a:solidFill>
                  <a:srgbClr val="FFEFD5"/>
                </a:solidFill>
                <a:latin typeface="Lucida Sans Unicode"/>
                <a:cs typeface="Lucida Sans Unicode"/>
              </a:rPr>
              <a:t>D</a:t>
            </a:r>
            <a:r>
              <a:rPr sz="5500" spc="680" dirty="0">
                <a:solidFill>
                  <a:srgbClr val="FFEFD5"/>
                </a:solidFill>
                <a:latin typeface="Lucida Sans Unicode"/>
                <a:cs typeface="Lucida Sans Unicode"/>
              </a:rPr>
              <a:t>E</a:t>
            </a:r>
            <a:r>
              <a:rPr sz="5500" spc="380" dirty="0">
                <a:solidFill>
                  <a:srgbClr val="FFEFD5"/>
                </a:solidFill>
                <a:latin typeface="Lucida Sans Unicode"/>
                <a:cs typeface="Lucida Sans Unicode"/>
              </a:rPr>
              <a:t>V</a:t>
            </a:r>
            <a:r>
              <a:rPr sz="5500" spc="370" dirty="0">
                <a:solidFill>
                  <a:srgbClr val="FFEFD5"/>
                </a:solidFill>
                <a:latin typeface="Lucida Sans Unicode"/>
                <a:cs typeface="Lucida Sans Unicode"/>
              </a:rPr>
              <a:t>I</a:t>
            </a:r>
            <a:r>
              <a:rPr sz="5500" spc="295" dirty="0">
                <a:solidFill>
                  <a:srgbClr val="FFEFD5"/>
                </a:solidFill>
                <a:latin typeface="Lucida Sans Unicode"/>
                <a:cs typeface="Lucida Sans Unicode"/>
              </a:rPr>
              <a:t>A</a:t>
            </a:r>
            <a:r>
              <a:rPr sz="5500" spc="40" dirty="0">
                <a:solidFill>
                  <a:srgbClr val="FFEFD5"/>
                </a:solidFill>
                <a:latin typeface="Lucida Sans Unicode"/>
                <a:cs typeface="Lucida Sans Unicode"/>
              </a:rPr>
              <a:t>T</a:t>
            </a:r>
            <a:r>
              <a:rPr sz="5500" spc="370" dirty="0">
                <a:solidFill>
                  <a:srgbClr val="FFEFD5"/>
                </a:solidFill>
                <a:latin typeface="Lucida Sans Unicode"/>
                <a:cs typeface="Lucida Sans Unicode"/>
              </a:rPr>
              <a:t>I</a:t>
            </a:r>
            <a:r>
              <a:rPr sz="5500" spc="-30" dirty="0">
                <a:solidFill>
                  <a:srgbClr val="FFEFD5"/>
                </a:solidFill>
                <a:latin typeface="Lucida Sans Unicode"/>
                <a:cs typeface="Lucida Sans Unicode"/>
              </a:rPr>
              <a:t>O</a:t>
            </a:r>
            <a:r>
              <a:rPr sz="5500" spc="-35" dirty="0">
                <a:solidFill>
                  <a:srgbClr val="FFEFD5"/>
                </a:solidFill>
                <a:latin typeface="Lucida Sans Unicode"/>
                <a:cs typeface="Lucida Sans Unicode"/>
              </a:rPr>
              <a:t>N  </a:t>
            </a:r>
            <a:r>
              <a:rPr sz="5500" spc="434" dirty="0">
                <a:solidFill>
                  <a:srgbClr val="FFEFD5"/>
                </a:solidFill>
                <a:latin typeface="Lucida Sans Unicode"/>
                <a:cs typeface="Lucida Sans Unicode"/>
              </a:rPr>
              <a:t>PROCESS</a:t>
            </a:r>
            <a:endParaRPr sz="55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29653" y="3474889"/>
            <a:ext cx="8004175" cy="1252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45" dirty="0">
                <a:solidFill>
                  <a:srgbClr val="49403C"/>
                </a:solidFill>
                <a:latin typeface="Trebuchet MS"/>
                <a:cs typeface="Trebuchet MS"/>
              </a:rPr>
              <a:t>Our</a:t>
            </a:r>
            <a:r>
              <a:rPr sz="3600" b="1" spc="30" dirty="0">
                <a:solidFill>
                  <a:srgbClr val="49403C"/>
                </a:solidFill>
                <a:latin typeface="Trebuchet MS"/>
                <a:cs typeface="Trebuchet MS"/>
              </a:rPr>
              <a:t> </a:t>
            </a:r>
            <a:r>
              <a:rPr sz="3600" b="1" spc="70" dirty="0">
                <a:solidFill>
                  <a:srgbClr val="49403C"/>
                </a:solidFill>
                <a:latin typeface="Trebuchet MS"/>
                <a:cs typeface="Trebuchet MS"/>
              </a:rPr>
              <a:t>bottleneck</a:t>
            </a:r>
            <a:r>
              <a:rPr sz="3600" b="1" spc="30" dirty="0">
                <a:solidFill>
                  <a:srgbClr val="49403C"/>
                </a:solidFill>
                <a:latin typeface="Trebuchet MS"/>
                <a:cs typeface="Trebuchet MS"/>
              </a:rPr>
              <a:t> </a:t>
            </a:r>
            <a:r>
              <a:rPr sz="3600" b="1" spc="145" dirty="0">
                <a:solidFill>
                  <a:srgbClr val="49403C"/>
                </a:solidFill>
                <a:latin typeface="Trebuchet MS"/>
                <a:cs typeface="Trebuchet MS"/>
              </a:rPr>
              <a:t>is</a:t>
            </a:r>
            <a:r>
              <a:rPr sz="3600" b="1" spc="30" dirty="0">
                <a:solidFill>
                  <a:srgbClr val="49403C"/>
                </a:solidFill>
                <a:latin typeface="Trebuchet MS"/>
                <a:cs typeface="Trebuchet MS"/>
              </a:rPr>
              <a:t> </a:t>
            </a:r>
            <a:r>
              <a:rPr sz="3600" b="1" spc="100" dirty="0">
                <a:solidFill>
                  <a:srgbClr val="49403C"/>
                </a:solidFill>
                <a:latin typeface="Trebuchet MS"/>
                <a:cs typeface="Trebuchet MS"/>
              </a:rPr>
              <a:t>deviation</a:t>
            </a:r>
            <a:r>
              <a:rPr sz="3600" b="1" spc="30" dirty="0">
                <a:solidFill>
                  <a:srgbClr val="49403C"/>
                </a:solidFill>
                <a:latin typeface="Trebuchet MS"/>
                <a:cs typeface="Trebuchet MS"/>
              </a:rPr>
              <a:t> </a:t>
            </a:r>
            <a:r>
              <a:rPr sz="3600" b="1" spc="114" dirty="0">
                <a:solidFill>
                  <a:srgbClr val="49403C"/>
                </a:solidFill>
                <a:latin typeface="Trebuchet MS"/>
                <a:cs typeface="Trebuchet MS"/>
              </a:rPr>
              <a:t>process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2600" spc="-130" dirty="0">
                <a:solidFill>
                  <a:srgbClr val="49403C"/>
                </a:solidFill>
                <a:latin typeface="Lucida Sans Unicode"/>
                <a:cs typeface="Lucida Sans Unicode"/>
              </a:rPr>
              <a:t>D</a:t>
            </a:r>
            <a:r>
              <a:rPr sz="2600" spc="30" dirty="0">
                <a:solidFill>
                  <a:srgbClr val="49403C"/>
                </a:solidFill>
                <a:latin typeface="Lucida Sans Unicode"/>
                <a:cs typeface="Lucida Sans Unicode"/>
              </a:rPr>
              <a:t>e</a:t>
            </a:r>
            <a:r>
              <a:rPr sz="2600" spc="45" dirty="0">
                <a:solidFill>
                  <a:srgbClr val="49403C"/>
                </a:solidFill>
                <a:latin typeface="Lucida Sans Unicode"/>
                <a:cs typeface="Lucida Sans Unicode"/>
              </a:rPr>
              <a:t>v</a:t>
            </a:r>
            <a:r>
              <a:rPr sz="2600" spc="-90" dirty="0">
                <a:solidFill>
                  <a:srgbClr val="49403C"/>
                </a:solidFill>
                <a:latin typeface="Lucida Sans Unicode"/>
                <a:cs typeface="Lucida Sans Unicode"/>
              </a:rPr>
              <a:t>i</a:t>
            </a:r>
            <a:r>
              <a:rPr sz="2600" spc="70" dirty="0">
                <a:solidFill>
                  <a:srgbClr val="49403C"/>
                </a:solidFill>
                <a:latin typeface="Lucida Sans Unicode"/>
                <a:cs typeface="Lucida Sans Unicode"/>
              </a:rPr>
              <a:t>a</a:t>
            </a:r>
            <a:r>
              <a:rPr sz="2600" spc="-55" dirty="0">
                <a:solidFill>
                  <a:srgbClr val="49403C"/>
                </a:solidFill>
                <a:latin typeface="Lucida Sans Unicode"/>
                <a:cs typeface="Lucida Sans Unicode"/>
              </a:rPr>
              <a:t>t</a:t>
            </a:r>
            <a:r>
              <a:rPr sz="2600" spc="-90" dirty="0">
                <a:solidFill>
                  <a:srgbClr val="49403C"/>
                </a:solidFill>
                <a:latin typeface="Lucida Sans Unicode"/>
                <a:cs typeface="Lucida Sans Unicode"/>
              </a:rPr>
              <a:t>i</a:t>
            </a:r>
            <a:r>
              <a:rPr sz="2600" spc="-70" dirty="0">
                <a:solidFill>
                  <a:srgbClr val="49403C"/>
                </a:solidFill>
                <a:latin typeface="Lucida Sans Unicode"/>
                <a:cs typeface="Lucida Sans Unicode"/>
              </a:rPr>
              <a:t>o</a:t>
            </a:r>
            <a:r>
              <a:rPr sz="2600" spc="-55" dirty="0">
                <a:solidFill>
                  <a:srgbClr val="49403C"/>
                </a:solidFill>
                <a:latin typeface="Lucida Sans Unicode"/>
                <a:cs typeface="Lucida Sans Unicode"/>
              </a:rPr>
              <a:t>n</a:t>
            </a:r>
            <a:r>
              <a:rPr sz="2600" spc="-175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2600" spc="-30" dirty="0">
                <a:solidFill>
                  <a:srgbClr val="49403C"/>
                </a:solidFill>
                <a:latin typeface="Lucida Sans Unicode"/>
                <a:cs typeface="Lucida Sans Unicode"/>
              </a:rPr>
              <a:t>h</a:t>
            </a:r>
            <a:r>
              <a:rPr sz="2600" spc="70" dirty="0">
                <a:solidFill>
                  <a:srgbClr val="49403C"/>
                </a:solidFill>
                <a:latin typeface="Lucida Sans Unicode"/>
                <a:cs typeface="Lucida Sans Unicode"/>
              </a:rPr>
              <a:t>a</a:t>
            </a:r>
            <a:r>
              <a:rPr sz="2600" spc="-30" dirty="0">
                <a:solidFill>
                  <a:srgbClr val="49403C"/>
                </a:solidFill>
                <a:latin typeface="Lucida Sans Unicode"/>
                <a:cs typeface="Lucida Sans Unicode"/>
              </a:rPr>
              <a:t>s</a:t>
            </a:r>
            <a:r>
              <a:rPr sz="2600" spc="-175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2600" spc="-55" dirty="0">
                <a:solidFill>
                  <a:srgbClr val="49403C"/>
                </a:solidFill>
                <a:latin typeface="Lucida Sans Unicode"/>
                <a:cs typeface="Lucida Sans Unicode"/>
              </a:rPr>
              <a:t>t</a:t>
            </a:r>
            <a:r>
              <a:rPr sz="2600" spc="-30" dirty="0">
                <a:solidFill>
                  <a:srgbClr val="49403C"/>
                </a:solidFill>
                <a:latin typeface="Lucida Sans Unicode"/>
                <a:cs typeface="Lucida Sans Unicode"/>
              </a:rPr>
              <a:t>h</a:t>
            </a:r>
            <a:r>
              <a:rPr sz="2600" spc="5" dirty="0">
                <a:solidFill>
                  <a:srgbClr val="49403C"/>
                </a:solidFill>
                <a:latin typeface="Lucida Sans Unicode"/>
                <a:cs typeface="Lucida Sans Unicode"/>
              </a:rPr>
              <a:t>e</a:t>
            </a:r>
            <a:r>
              <a:rPr sz="2600" spc="-175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2600" spc="-30" dirty="0">
                <a:solidFill>
                  <a:srgbClr val="49403C"/>
                </a:solidFill>
                <a:latin typeface="Lucida Sans Unicode"/>
                <a:cs typeface="Lucida Sans Unicode"/>
              </a:rPr>
              <a:t>h</a:t>
            </a:r>
            <a:r>
              <a:rPr sz="2600" spc="-90" dirty="0">
                <a:solidFill>
                  <a:srgbClr val="49403C"/>
                </a:solidFill>
                <a:latin typeface="Lucida Sans Unicode"/>
                <a:cs typeface="Lucida Sans Unicode"/>
              </a:rPr>
              <a:t>i</a:t>
            </a:r>
            <a:r>
              <a:rPr sz="2600" spc="-60" dirty="0">
                <a:solidFill>
                  <a:srgbClr val="49403C"/>
                </a:solidFill>
                <a:latin typeface="Lucida Sans Unicode"/>
                <a:cs typeface="Lucida Sans Unicode"/>
              </a:rPr>
              <a:t>g</a:t>
            </a:r>
            <a:r>
              <a:rPr sz="2600" spc="-30" dirty="0">
                <a:solidFill>
                  <a:srgbClr val="49403C"/>
                </a:solidFill>
                <a:latin typeface="Lucida Sans Unicode"/>
                <a:cs typeface="Lucida Sans Unicode"/>
              </a:rPr>
              <a:t>h</a:t>
            </a:r>
            <a:r>
              <a:rPr sz="2600" spc="30" dirty="0">
                <a:solidFill>
                  <a:srgbClr val="49403C"/>
                </a:solidFill>
                <a:latin typeface="Lucida Sans Unicode"/>
                <a:cs typeface="Lucida Sans Unicode"/>
              </a:rPr>
              <a:t>e</a:t>
            </a:r>
            <a:r>
              <a:rPr sz="2600" spc="-5" dirty="0">
                <a:solidFill>
                  <a:srgbClr val="49403C"/>
                </a:solidFill>
                <a:latin typeface="Lucida Sans Unicode"/>
                <a:cs typeface="Lucida Sans Unicode"/>
              </a:rPr>
              <a:t>s</a:t>
            </a:r>
            <a:r>
              <a:rPr sz="2600" spc="-80" dirty="0">
                <a:solidFill>
                  <a:srgbClr val="49403C"/>
                </a:solidFill>
                <a:latin typeface="Lucida Sans Unicode"/>
                <a:cs typeface="Lucida Sans Unicode"/>
              </a:rPr>
              <a:t>t</a:t>
            </a:r>
            <a:r>
              <a:rPr sz="2600" spc="-175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2600" spc="-75" dirty="0">
                <a:solidFill>
                  <a:srgbClr val="49403C"/>
                </a:solidFill>
                <a:latin typeface="Lucida Sans Unicode"/>
                <a:cs typeface="Lucida Sans Unicode"/>
              </a:rPr>
              <a:t>d</a:t>
            </a:r>
            <a:r>
              <a:rPr sz="2600" spc="30" dirty="0">
                <a:solidFill>
                  <a:srgbClr val="49403C"/>
                </a:solidFill>
                <a:latin typeface="Lucida Sans Unicode"/>
                <a:cs typeface="Lucida Sans Unicode"/>
              </a:rPr>
              <a:t>e</a:t>
            </a:r>
            <a:r>
              <a:rPr sz="2600" spc="-90" dirty="0">
                <a:solidFill>
                  <a:srgbClr val="49403C"/>
                </a:solidFill>
                <a:latin typeface="Lucida Sans Unicode"/>
                <a:cs typeface="Lucida Sans Unicode"/>
              </a:rPr>
              <a:t>l</a:t>
            </a:r>
            <a:r>
              <a:rPr sz="2600" spc="70" dirty="0">
                <a:solidFill>
                  <a:srgbClr val="49403C"/>
                </a:solidFill>
                <a:latin typeface="Lucida Sans Unicode"/>
                <a:cs typeface="Lucida Sans Unicode"/>
              </a:rPr>
              <a:t>a</a:t>
            </a:r>
            <a:r>
              <a:rPr sz="2600" spc="200" dirty="0">
                <a:solidFill>
                  <a:srgbClr val="49403C"/>
                </a:solidFill>
                <a:latin typeface="Lucida Sans Unicode"/>
                <a:cs typeface="Lucida Sans Unicode"/>
              </a:rPr>
              <a:t>y</a:t>
            </a:r>
            <a:r>
              <a:rPr sz="2600" spc="-175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2600" spc="-55" dirty="0">
                <a:solidFill>
                  <a:srgbClr val="49403C"/>
                </a:solidFill>
                <a:latin typeface="Lucida Sans Unicode"/>
                <a:cs typeface="Lucida Sans Unicode"/>
              </a:rPr>
              <a:t>t</a:t>
            </a:r>
            <a:r>
              <a:rPr sz="2600" spc="-90" dirty="0">
                <a:solidFill>
                  <a:srgbClr val="49403C"/>
                </a:solidFill>
                <a:latin typeface="Lucida Sans Unicode"/>
                <a:cs typeface="Lucida Sans Unicode"/>
              </a:rPr>
              <a:t>i</a:t>
            </a:r>
            <a:r>
              <a:rPr sz="2600" spc="-100" dirty="0">
                <a:solidFill>
                  <a:srgbClr val="49403C"/>
                </a:solidFill>
                <a:latin typeface="Lucida Sans Unicode"/>
                <a:cs typeface="Lucida Sans Unicode"/>
              </a:rPr>
              <a:t>m</a:t>
            </a:r>
            <a:r>
              <a:rPr sz="2600" spc="5" dirty="0">
                <a:solidFill>
                  <a:srgbClr val="49403C"/>
                </a:solidFill>
                <a:latin typeface="Lucida Sans Unicode"/>
                <a:cs typeface="Lucida Sans Unicode"/>
              </a:rPr>
              <a:t>e</a:t>
            </a:r>
            <a:r>
              <a:rPr sz="2600" spc="-175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2600" spc="-70" dirty="0">
                <a:solidFill>
                  <a:srgbClr val="49403C"/>
                </a:solidFill>
                <a:latin typeface="Lucida Sans Unicode"/>
                <a:cs typeface="Lucida Sans Unicode"/>
              </a:rPr>
              <a:t>o</a:t>
            </a:r>
            <a:r>
              <a:rPr sz="2600" spc="-20" dirty="0">
                <a:solidFill>
                  <a:srgbClr val="49403C"/>
                </a:solidFill>
                <a:latin typeface="Lucida Sans Unicode"/>
                <a:cs typeface="Lucida Sans Unicode"/>
              </a:rPr>
              <a:t>f</a:t>
            </a:r>
            <a:r>
              <a:rPr sz="2600" spc="-175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2600" spc="85" dirty="0">
                <a:solidFill>
                  <a:srgbClr val="0472C3"/>
                </a:solidFill>
                <a:latin typeface="Lucida Sans Unicode"/>
                <a:cs typeface="Lucida Sans Unicode"/>
              </a:rPr>
              <a:t>6</a:t>
            </a:r>
            <a:r>
              <a:rPr sz="2600" spc="60" dirty="0">
                <a:solidFill>
                  <a:srgbClr val="0472C3"/>
                </a:solidFill>
                <a:latin typeface="Lucida Sans Unicode"/>
                <a:cs typeface="Lucida Sans Unicode"/>
              </a:rPr>
              <a:t>6</a:t>
            </a:r>
            <a:r>
              <a:rPr sz="2600" spc="-160" dirty="0">
                <a:solidFill>
                  <a:srgbClr val="0472C3"/>
                </a:solidFill>
                <a:latin typeface="Lucida Sans Unicode"/>
                <a:cs typeface="Lucida Sans Unicode"/>
              </a:rPr>
              <a:t> </a:t>
            </a:r>
            <a:r>
              <a:rPr sz="2600" spc="-75" dirty="0">
                <a:solidFill>
                  <a:srgbClr val="0472C3"/>
                </a:solidFill>
                <a:latin typeface="Lucida Sans Unicode"/>
                <a:cs typeface="Lucida Sans Unicode"/>
              </a:rPr>
              <a:t>d</a:t>
            </a:r>
            <a:r>
              <a:rPr sz="2600" spc="70" dirty="0">
                <a:solidFill>
                  <a:srgbClr val="0472C3"/>
                </a:solidFill>
                <a:latin typeface="Lucida Sans Unicode"/>
                <a:cs typeface="Lucida Sans Unicode"/>
              </a:rPr>
              <a:t>a</a:t>
            </a:r>
            <a:r>
              <a:rPr sz="2600" spc="220" dirty="0">
                <a:solidFill>
                  <a:srgbClr val="0472C3"/>
                </a:solidFill>
                <a:latin typeface="Lucida Sans Unicode"/>
                <a:cs typeface="Lucida Sans Unicode"/>
              </a:rPr>
              <a:t>y</a:t>
            </a:r>
            <a:r>
              <a:rPr sz="2600" spc="-30" dirty="0">
                <a:solidFill>
                  <a:srgbClr val="0472C3"/>
                </a:solidFill>
                <a:latin typeface="Lucida Sans Unicode"/>
                <a:cs typeface="Lucida Sans Unicode"/>
              </a:rPr>
              <a:t>s</a:t>
            </a:r>
            <a:endParaRPr sz="2600">
              <a:latin typeface="Lucida Sans Unicode"/>
              <a:cs typeface="Lucida Sans Unicod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7719972"/>
            <a:ext cx="5924550" cy="2567305"/>
            <a:chOff x="0" y="7719972"/>
            <a:chExt cx="5924550" cy="2567305"/>
          </a:xfrm>
        </p:grpSpPr>
        <p:sp>
          <p:nvSpPr>
            <p:cNvPr id="7" name="object 7"/>
            <p:cNvSpPr/>
            <p:nvPr/>
          </p:nvSpPr>
          <p:spPr>
            <a:xfrm>
              <a:off x="0" y="7719972"/>
              <a:ext cx="5924550" cy="857250"/>
            </a:xfrm>
            <a:custGeom>
              <a:avLst/>
              <a:gdLst/>
              <a:ahLst/>
              <a:cxnLst/>
              <a:rect l="l" t="t" r="r" b="b"/>
              <a:pathLst>
                <a:path w="5924550" h="857250">
                  <a:moveTo>
                    <a:pt x="5924390" y="857249"/>
                  </a:moveTo>
                  <a:lnTo>
                    <a:pt x="0" y="857249"/>
                  </a:lnTo>
                  <a:lnTo>
                    <a:pt x="0" y="0"/>
                  </a:lnTo>
                  <a:lnTo>
                    <a:pt x="5924390" y="0"/>
                  </a:lnTo>
                  <a:lnTo>
                    <a:pt x="5924390" y="857249"/>
                  </a:lnTo>
                  <a:close/>
                </a:path>
              </a:pathLst>
            </a:custGeom>
            <a:solidFill>
              <a:srgbClr val="69A8B1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8575647"/>
              <a:ext cx="5924550" cy="857250"/>
            </a:xfrm>
            <a:custGeom>
              <a:avLst/>
              <a:gdLst/>
              <a:ahLst/>
              <a:cxnLst/>
              <a:rect l="l" t="t" r="r" b="b"/>
              <a:pathLst>
                <a:path w="5924550" h="857250">
                  <a:moveTo>
                    <a:pt x="0" y="857249"/>
                  </a:moveTo>
                  <a:lnTo>
                    <a:pt x="0" y="0"/>
                  </a:lnTo>
                  <a:lnTo>
                    <a:pt x="5924390" y="0"/>
                  </a:lnTo>
                  <a:lnTo>
                    <a:pt x="5924390" y="857249"/>
                  </a:lnTo>
                  <a:lnTo>
                    <a:pt x="0" y="857249"/>
                  </a:lnTo>
                  <a:close/>
                </a:path>
              </a:pathLst>
            </a:custGeom>
            <a:solidFill>
              <a:srgbClr val="69A8B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431322"/>
              <a:ext cx="5924550" cy="855980"/>
            </a:xfrm>
            <a:custGeom>
              <a:avLst/>
              <a:gdLst/>
              <a:ahLst/>
              <a:cxnLst/>
              <a:rect l="l" t="t" r="r" b="b"/>
              <a:pathLst>
                <a:path w="5924550" h="855979">
                  <a:moveTo>
                    <a:pt x="0" y="855676"/>
                  </a:moveTo>
                  <a:lnTo>
                    <a:pt x="0" y="0"/>
                  </a:lnTo>
                  <a:lnTo>
                    <a:pt x="5924390" y="0"/>
                  </a:lnTo>
                  <a:lnTo>
                    <a:pt x="5924390" y="855676"/>
                  </a:lnTo>
                  <a:lnTo>
                    <a:pt x="0" y="855676"/>
                  </a:lnTo>
                  <a:close/>
                </a:path>
              </a:pathLst>
            </a:custGeom>
            <a:solidFill>
              <a:srgbClr val="69A8B1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029653" y="1342241"/>
            <a:ext cx="8170545" cy="1252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40" dirty="0">
                <a:solidFill>
                  <a:srgbClr val="49403C"/>
                </a:solidFill>
                <a:latin typeface="Trebuchet MS"/>
                <a:cs typeface="Trebuchet MS"/>
              </a:rPr>
              <a:t>Quality</a:t>
            </a:r>
            <a:r>
              <a:rPr sz="3600" b="1" spc="50" dirty="0">
                <a:solidFill>
                  <a:srgbClr val="49403C"/>
                </a:solidFill>
                <a:latin typeface="Trebuchet MS"/>
                <a:cs typeface="Trebuchet MS"/>
              </a:rPr>
              <a:t> </a:t>
            </a:r>
            <a:r>
              <a:rPr sz="3600" b="1" spc="85" dirty="0">
                <a:solidFill>
                  <a:srgbClr val="49403C"/>
                </a:solidFill>
                <a:latin typeface="Trebuchet MS"/>
                <a:cs typeface="Trebuchet MS"/>
              </a:rPr>
              <a:t>Control</a:t>
            </a:r>
            <a:r>
              <a:rPr sz="3600" b="1" spc="55" dirty="0">
                <a:solidFill>
                  <a:srgbClr val="49403C"/>
                </a:solidFill>
                <a:latin typeface="Trebuchet MS"/>
                <a:cs typeface="Trebuchet MS"/>
              </a:rPr>
              <a:t> </a:t>
            </a:r>
            <a:r>
              <a:rPr sz="3600" b="1" spc="185" dirty="0">
                <a:solidFill>
                  <a:srgbClr val="49403C"/>
                </a:solidFill>
                <a:latin typeface="Trebuchet MS"/>
                <a:cs typeface="Trebuchet MS"/>
              </a:rPr>
              <a:t>has</a:t>
            </a:r>
            <a:r>
              <a:rPr sz="3600" b="1" spc="55" dirty="0">
                <a:solidFill>
                  <a:srgbClr val="49403C"/>
                </a:solidFill>
                <a:latin typeface="Trebuchet MS"/>
                <a:cs typeface="Trebuchet MS"/>
              </a:rPr>
              <a:t> </a:t>
            </a:r>
            <a:r>
              <a:rPr sz="3600" b="1" spc="75" dirty="0">
                <a:solidFill>
                  <a:srgbClr val="49403C"/>
                </a:solidFill>
                <a:latin typeface="Trebuchet MS"/>
                <a:cs typeface="Trebuchet MS"/>
              </a:rPr>
              <a:t>the</a:t>
            </a:r>
            <a:r>
              <a:rPr sz="3600" b="1" spc="50" dirty="0">
                <a:solidFill>
                  <a:srgbClr val="49403C"/>
                </a:solidFill>
                <a:latin typeface="Trebuchet MS"/>
                <a:cs typeface="Trebuchet MS"/>
              </a:rPr>
              <a:t> </a:t>
            </a:r>
            <a:r>
              <a:rPr sz="3600" b="1" spc="165" dirty="0">
                <a:solidFill>
                  <a:srgbClr val="49403C"/>
                </a:solidFill>
                <a:latin typeface="Trebuchet MS"/>
                <a:cs typeface="Trebuchet MS"/>
              </a:rPr>
              <a:t>highest</a:t>
            </a:r>
            <a:r>
              <a:rPr sz="3600" b="1" spc="55" dirty="0">
                <a:solidFill>
                  <a:srgbClr val="49403C"/>
                </a:solidFill>
                <a:latin typeface="Trebuchet MS"/>
                <a:cs typeface="Trebuchet MS"/>
              </a:rPr>
              <a:t> </a:t>
            </a:r>
            <a:r>
              <a:rPr sz="3600" b="1" spc="170" dirty="0">
                <a:solidFill>
                  <a:srgbClr val="49403C"/>
                </a:solidFill>
                <a:latin typeface="Trebuchet MS"/>
                <a:cs typeface="Trebuchet MS"/>
              </a:rPr>
              <a:t>risk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2600" spc="-10" dirty="0">
                <a:solidFill>
                  <a:srgbClr val="0472C3"/>
                </a:solidFill>
                <a:latin typeface="Lucida Sans Unicode"/>
                <a:cs typeface="Lucida Sans Unicode"/>
              </a:rPr>
              <a:t>55</a:t>
            </a:r>
            <a:r>
              <a:rPr sz="2600" spc="409" dirty="0">
                <a:solidFill>
                  <a:srgbClr val="0472C3"/>
                </a:solidFill>
                <a:latin typeface="Lucida Sans Unicode"/>
                <a:cs typeface="Lucida Sans Unicode"/>
              </a:rPr>
              <a:t>%</a:t>
            </a:r>
            <a:r>
              <a:rPr sz="2600" spc="-165" dirty="0">
                <a:solidFill>
                  <a:srgbClr val="0472C3"/>
                </a:solidFill>
                <a:latin typeface="Lucida Sans Unicode"/>
                <a:cs typeface="Lucida Sans Unicode"/>
              </a:rPr>
              <a:t> </a:t>
            </a:r>
            <a:r>
              <a:rPr sz="2600" spc="-70" dirty="0">
                <a:solidFill>
                  <a:srgbClr val="49403C"/>
                </a:solidFill>
                <a:latin typeface="Lucida Sans Unicode"/>
                <a:cs typeface="Lucida Sans Unicode"/>
              </a:rPr>
              <a:t>o</a:t>
            </a:r>
            <a:r>
              <a:rPr sz="2600" spc="-20" dirty="0">
                <a:solidFill>
                  <a:srgbClr val="49403C"/>
                </a:solidFill>
                <a:latin typeface="Lucida Sans Unicode"/>
                <a:cs typeface="Lucida Sans Unicode"/>
              </a:rPr>
              <a:t>f</a:t>
            </a:r>
            <a:r>
              <a:rPr sz="2600" spc="-175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2600" spc="-55" dirty="0">
                <a:solidFill>
                  <a:srgbClr val="49403C"/>
                </a:solidFill>
                <a:latin typeface="Lucida Sans Unicode"/>
                <a:cs typeface="Lucida Sans Unicode"/>
              </a:rPr>
              <a:t>t</a:t>
            </a:r>
            <a:r>
              <a:rPr sz="2600" spc="-30" dirty="0">
                <a:solidFill>
                  <a:srgbClr val="49403C"/>
                </a:solidFill>
                <a:latin typeface="Lucida Sans Unicode"/>
                <a:cs typeface="Lucida Sans Unicode"/>
              </a:rPr>
              <a:t>h</a:t>
            </a:r>
            <a:r>
              <a:rPr sz="2600" spc="5" dirty="0">
                <a:solidFill>
                  <a:srgbClr val="49403C"/>
                </a:solidFill>
                <a:latin typeface="Lucida Sans Unicode"/>
                <a:cs typeface="Lucida Sans Unicode"/>
              </a:rPr>
              <a:t>e</a:t>
            </a:r>
            <a:r>
              <a:rPr sz="2600" spc="-175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2600" spc="-75" dirty="0">
                <a:solidFill>
                  <a:srgbClr val="49403C"/>
                </a:solidFill>
                <a:latin typeface="Lucida Sans Unicode"/>
                <a:cs typeface="Lucida Sans Unicode"/>
              </a:rPr>
              <a:t>p</a:t>
            </a:r>
            <a:r>
              <a:rPr sz="2600" spc="-120" dirty="0">
                <a:solidFill>
                  <a:srgbClr val="49403C"/>
                </a:solidFill>
                <a:latin typeface="Lucida Sans Unicode"/>
                <a:cs typeface="Lucida Sans Unicode"/>
              </a:rPr>
              <a:t>r</a:t>
            </a:r>
            <a:r>
              <a:rPr sz="2600" spc="-70" dirty="0">
                <a:solidFill>
                  <a:srgbClr val="49403C"/>
                </a:solidFill>
                <a:latin typeface="Lucida Sans Unicode"/>
                <a:cs typeface="Lucida Sans Unicode"/>
              </a:rPr>
              <a:t>o</a:t>
            </a:r>
            <a:r>
              <a:rPr sz="2600" spc="-75" dirty="0">
                <a:solidFill>
                  <a:srgbClr val="49403C"/>
                </a:solidFill>
                <a:latin typeface="Lucida Sans Unicode"/>
                <a:cs typeface="Lucida Sans Unicode"/>
              </a:rPr>
              <a:t>d</a:t>
            </a:r>
            <a:r>
              <a:rPr sz="2600" spc="-30" dirty="0">
                <a:solidFill>
                  <a:srgbClr val="49403C"/>
                </a:solidFill>
                <a:latin typeface="Lucida Sans Unicode"/>
                <a:cs typeface="Lucida Sans Unicode"/>
              </a:rPr>
              <a:t>u</a:t>
            </a:r>
            <a:r>
              <a:rPr sz="2600" spc="-114" dirty="0">
                <a:solidFill>
                  <a:srgbClr val="49403C"/>
                </a:solidFill>
                <a:latin typeface="Lucida Sans Unicode"/>
                <a:cs typeface="Lucida Sans Unicode"/>
              </a:rPr>
              <a:t>c</a:t>
            </a:r>
            <a:r>
              <a:rPr sz="2600" spc="-80" dirty="0">
                <a:solidFill>
                  <a:srgbClr val="49403C"/>
                </a:solidFill>
                <a:latin typeface="Lucida Sans Unicode"/>
                <a:cs typeface="Lucida Sans Unicode"/>
              </a:rPr>
              <a:t>t</a:t>
            </a:r>
            <a:r>
              <a:rPr sz="2600" spc="-175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2600" spc="-120" dirty="0">
                <a:solidFill>
                  <a:srgbClr val="49403C"/>
                </a:solidFill>
                <a:latin typeface="Lucida Sans Unicode"/>
                <a:cs typeface="Lucida Sans Unicode"/>
              </a:rPr>
              <a:t>r</a:t>
            </a:r>
            <a:r>
              <a:rPr sz="2600" spc="70" dirty="0">
                <a:solidFill>
                  <a:srgbClr val="49403C"/>
                </a:solidFill>
                <a:latin typeface="Lucida Sans Unicode"/>
                <a:cs typeface="Lucida Sans Unicode"/>
              </a:rPr>
              <a:t>a</a:t>
            </a:r>
            <a:r>
              <a:rPr sz="2600" spc="-55" dirty="0">
                <a:solidFill>
                  <a:srgbClr val="49403C"/>
                </a:solidFill>
                <a:latin typeface="Lucida Sans Unicode"/>
                <a:cs typeface="Lucida Sans Unicode"/>
              </a:rPr>
              <a:t>n</a:t>
            </a:r>
            <a:r>
              <a:rPr sz="2600" spc="-175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2600" spc="-90" dirty="0">
                <a:solidFill>
                  <a:srgbClr val="49403C"/>
                </a:solidFill>
                <a:latin typeface="Lucida Sans Unicode"/>
                <a:cs typeface="Lucida Sans Unicode"/>
              </a:rPr>
              <a:t>i</a:t>
            </a:r>
            <a:r>
              <a:rPr sz="2600" spc="-30" dirty="0">
                <a:solidFill>
                  <a:srgbClr val="49403C"/>
                </a:solidFill>
                <a:latin typeface="Lucida Sans Unicode"/>
                <a:cs typeface="Lucida Sans Unicode"/>
              </a:rPr>
              <a:t>n</a:t>
            </a:r>
            <a:r>
              <a:rPr sz="2600" spc="-55" dirty="0">
                <a:solidFill>
                  <a:srgbClr val="49403C"/>
                </a:solidFill>
                <a:latin typeface="Lucida Sans Unicode"/>
                <a:cs typeface="Lucida Sans Unicode"/>
              </a:rPr>
              <a:t>t</a:t>
            </a:r>
            <a:r>
              <a:rPr sz="2600" spc="-95" dirty="0">
                <a:solidFill>
                  <a:srgbClr val="49403C"/>
                </a:solidFill>
                <a:latin typeface="Lucida Sans Unicode"/>
                <a:cs typeface="Lucida Sans Unicode"/>
              </a:rPr>
              <a:t>o</a:t>
            </a:r>
            <a:r>
              <a:rPr sz="2600" spc="-175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2600" spc="-75" dirty="0">
                <a:solidFill>
                  <a:srgbClr val="49403C"/>
                </a:solidFill>
                <a:latin typeface="Lucida Sans Unicode"/>
                <a:cs typeface="Lucida Sans Unicode"/>
              </a:rPr>
              <a:t>d</a:t>
            </a:r>
            <a:r>
              <a:rPr sz="2600" spc="30" dirty="0">
                <a:solidFill>
                  <a:srgbClr val="49403C"/>
                </a:solidFill>
                <a:latin typeface="Lucida Sans Unicode"/>
                <a:cs typeface="Lucida Sans Unicode"/>
              </a:rPr>
              <a:t>e</a:t>
            </a:r>
            <a:r>
              <a:rPr sz="2600" spc="45" dirty="0">
                <a:solidFill>
                  <a:srgbClr val="49403C"/>
                </a:solidFill>
                <a:latin typeface="Lucida Sans Unicode"/>
                <a:cs typeface="Lucida Sans Unicode"/>
              </a:rPr>
              <a:t>v</a:t>
            </a:r>
            <a:r>
              <a:rPr sz="2600" spc="-90" dirty="0">
                <a:solidFill>
                  <a:srgbClr val="49403C"/>
                </a:solidFill>
                <a:latin typeface="Lucida Sans Unicode"/>
                <a:cs typeface="Lucida Sans Unicode"/>
              </a:rPr>
              <a:t>i</a:t>
            </a:r>
            <a:r>
              <a:rPr sz="2600" spc="70" dirty="0">
                <a:solidFill>
                  <a:srgbClr val="49403C"/>
                </a:solidFill>
                <a:latin typeface="Lucida Sans Unicode"/>
                <a:cs typeface="Lucida Sans Unicode"/>
              </a:rPr>
              <a:t>a</a:t>
            </a:r>
            <a:r>
              <a:rPr sz="2600" spc="-55" dirty="0">
                <a:solidFill>
                  <a:srgbClr val="49403C"/>
                </a:solidFill>
                <a:latin typeface="Lucida Sans Unicode"/>
                <a:cs typeface="Lucida Sans Unicode"/>
              </a:rPr>
              <a:t>t</a:t>
            </a:r>
            <a:r>
              <a:rPr sz="2600" spc="-90" dirty="0">
                <a:solidFill>
                  <a:srgbClr val="49403C"/>
                </a:solidFill>
                <a:latin typeface="Lucida Sans Unicode"/>
                <a:cs typeface="Lucida Sans Unicode"/>
              </a:rPr>
              <a:t>i</a:t>
            </a:r>
            <a:r>
              <a:rPr sz="2600" spc="-70" dirty="0">
                <a:solidFill>
                  <a:srgbClr val="49403C"/>
                </a:solidFill>
                <a:latin typeface="Lucida Sans Unicode"/>
                <a:cs typeface="Lucida Sans Unicode"/>
              </a:rPr>
              <a:t>o</a:t>
            </a:r>
            <a:r>
              <a:rPr sz="2600" spc="-55" dirty="0">
                <a:solidFill>
                  <a:srgbClr val="49403C"/>
                </a:solidFill>
                <a:latin typeface="Lucida Sans Unicode"/>
                <a:cs typeface="Lucida Sans Unicode"/>
              </a:rPr>
              <a:t>n</a:t>
            </a:r>
            <a:r>
              <a:rPr sz="2600" spc="-175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2600" spc="-75" dirty="0">
                <a:solidFill>
                  <a:srgbClr val="49403C"/>
                </a:solidFill>
                <a:latin typeface="Lucida Sans Unicode"/>
                <a:cs typeface="Lucida Sans Unicode"/>
              </a:rPr>
              <a:t>p</a:t>
            </a:r>
            <a:r>
              <a:rPr sz="2600" spc="-120" dirty="0">
                <a:solidFill>
                  <a:srgbClr val="49403C"/>
                </a:solidFill>
                <a:latin typeface="Lucida Sans Unicode"/>
                <a:cs typeface="Lucida Sans Unicode"/>
              </a:rPr>
              <a:t>r</a:t>
            </a:r>
            <a:r>
              <a:rPr sz="2600" spc="-70" dirty="0">
                <a:solidFill>
                  <a:srgbClr val="49403C"/>
                </a:solidFill>
                <a:latin typeface="Lucida Sans Unicode"/>
                <a:cs typeface="Lucida Sans Unicode"/>
              </a:rPr>
              <a:t>o</a:t>
            </a:r>
            <a:r>
              <a:rPr sz="2600" spc="-114" dirty="0">
                <a:solidFill>
                  <a:srgbClr val="49403C"/>
                </a:solidFill>
                <a:latin typeface="Lucida Sans Unicode"/>
                <a:cs typeface="Lucida Sans Unicode"/>
              </a:rPr>
              <a:t>c</a:t>
            </a:r>
            <a:r>
              <a:rPr sz="2600" spc="30" dirty="0">
                <a:solidFill>
                  <a:srgbClr val="49403C"/>
                </a:solidFill>
                <a:latin typeface="Lucida Sans Unicode"/>
                <a:cs typeface="Lucida Sans Unicode"/>
              </a:rPr>
              <a:t>e</a:t>
            </a:r>
            <a:r>
              <a:rPr sz="2600" spc="-5" dirty="0">
                <a:solidFill>
                  <a:srgbClr val="49403C"/>
                </a:solidFill>
                <a:latin typeface="Lucida Sans Unicode"/>
                <a:cs typeface="Lucida Sans Unicode"/>
              </a:rPr>
              <a:t>s</a:t>
            </a:r>
            <a:r>
              <a:rPr sz="2600" spc="-30" dirty="0">
                <a:solidFill>
                  <a:srgbClr val="49403C"/>
                </a:solidFill>
                <a:latin typeface="Lucida Sans Unicode"/>
                <a:cs typeface="Lucida Sans Unicode"/>
              </a:rPr>
              <a:t>s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29653" y="5605902"/>
            <a:ext cx="8385809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325" dirty="0">
                <a:solidFill>
                  <a:srgbClr val="49403C"/>
                </a:solidFill>
                <a:latin typeface="Trebuchet MS"/>
                <a:cs typeface="Trebuchet MS"/>
              </a:rPr>
              <a:t>DPS</a:t>
            </a:r>
            <a:r>
              <a:rPr sz="3600" b="1" spc="30" dirty="0">
                <a:solidFill>
                  <a:srgbClr val="49403C"/>
                </a:solidFill>
                <a:latin typeface="Trebuchet MS"/>
                <a:cs typeface="Trebuchet MS"/>
              </a:rPr>
              <a:t> </a:t>
            </a:r>
            <a:r>
              <a:rPr sz="3600" b="1" spc="180" dirty="0">
                <a:solidFill>
                  <a:srgbClr val="49403C"/>
                </a:solidFill>
                <a:latin typeface="Trebuchet MS"/>
                <a:cs typeface="Trebuchet MS"/>
              </a:rPr>
              <a:t>has</a:t>
            </a:r>
            <a:r>
              <a:rPr sz="3600" b="1" spc="30" dirty="0">
                <a:solidFill>
                  <a:srgbClr val="49403C"/>
                </a:solidFill>
                <a:latin typeface="Trebuchet MS"/>
                <a:cs typeface="Trebuchet MS"/>
              </a:rPr>
              <a:t> </a:t>
            </a:r>
            <a:r>
              <a:rPr sz="3600" b="1" spc="50" dirty="0">
                <a:solidFill>
                  <a:srgbClr val="49403C"/>
                </a:solidFill>
                <a:latin typeface="Trebuchet MS"/>
                <a:cs typeface="Trebuchet MS"/>
              </a:rPr>
              <a:t>the</a:t>
            </a:r>
            <a:r>
              <a:rPr sz="3600" b="1" spc="30" dirty="0">
                <a:solidFill>
                  <a:srgbClr val="49403C"/>
                </a:solidFill>
                <a:latin typeface="Trebuchet MS"/>
                <a:cs typeface="Trebuchet MS"/>
              </a:rPr>
              <a:t> </a:t>
            </a:r>
            <a:r>
              <a:rPr sz="3600" b="1" spc="145" dirty="0">
                <a:solidFill>
                  <a:srgbClr val="49403C"/>
                </a:solidFill>
                <a:latin typeface="Trebuchet MS"/>
                <a:cs typeface="Trebuchet MS"/>
              </a:rPr>
              <a:t>highest</a:t>
            </a:r>
            <a:r>
              <a:rPr sz="3600" b="1" spc="30" dirty="0">
                <a:solidFill>
                  <a:srgbClr val="49403C"/>
                </a:solidFill>
                <a:latin typeface="Trebuchet MS"/>
                <a:cs typeface="Trebuchet MS"/>
              </a:rPr>
              <a:t> </a:t>
            </a:r>
            <a:r>
              <a:rPr sz="3600" b="1" spc="100" dirty="0">
                <a:solidFill>
                  <a:srgbClr val="49403C"/>
                </a:solidFill>
                <a:latin typeface="Trebuchet MS"/>
                <a:cs typeface="Trebuchet MS"/>
              </a:rPr>
              <a:t>deivation</a:t>
            </a:r>
            <a:r>
              <a:rPr sz="3600" b="1" spc="30" dirty="0">
                <a:solidFill>
                  <a:srgbClr val="49403C"/>
                </a:solidFill>
                <a:latin typeface="Trebuchet MS"/>
                <a:cs typeface="Trebuchet MS"/>
              </a:rPr>
              <a:t> </a:t>
            </a:r>
            <a:r>
              <a:rPr sz="3600" b="1" spc="80" dirty="0">
                <a:solidFill>
                  <a:srgbClr val="49403C"/>
                </a:solidFill>
                <a:latin typeface="Trebuchet MS"/>
                <a:cs typeface="Trebuchet MS"/>
              </a:rPr>
              <a:t>rate</a:t>
            </a:r>
            <a:endParaRPr sz="3600">
              <a:latin typeface="Trebuchet MS"/>
              <a:cs typeface="Trebuchet MS"/>
            </a:endParaRPr>
          </a:p>
          <a:p>
            <a:pPr marL="12700" marR="5080">
              <a:lnSpc>
                <a:spcPct val="125000"/>
              </a:lnSpc>
              <a:spcBef>
                <a:spcPts val="1440"/>
              </a:spcBef>
            </a:pPr>
            <a:r>
              <a:rPr sz="2600" spc="360" dirty="0">
                <a:solidFill>
                  <a:srgbClr val="49403C"/>
                </a:solidFill>
                <a:latin typeface="Lucida Sans Unicode"/>
                <a:cs typeface="Lucida Sans Unicode"/>
              </a:rPr>
              <a:t>W</a:t>
            </a:r>
            <a:r>
              <a:rPr sz="2600" spc="5" dirty="0">
                <a:solidFill>
                  <a:srgbClr val="49403C"/>
                </a:solidFill>
                <a:latin typeface="Lucida Sans Unicode"/>
                <a:cs typeface="Lucida Sans Unicode"/>
              </a:rPr>
              <a:t>e</a:t>
            </a:r>
            <a:r>
              <a:rPr sz="2600" spc="-175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2600" spc="-5" dirty="0">
                <a:solidFill>
                  <a:srgbClr val="49403C"/>
                </a:solidFill>
                <a:latin typeface="Lucida Sans Unicode"/>
                <a:cs typeface="Lucida Sans Unicode"/>
              </a:rPr>
              <a:t>s</a:t>
            </a:r>
            <a:r>
              <a:rPr sz="2600" spc="-30" dirty="0">
                <a:solidFill>
                  <a:srgbClr val="49403C"/>
                </a:solidFill>
                <a:latin typeface="Lucida Sans Unicode"/>
                <a:cs typeface="Lucida Sans Unicode"/>
              </a:rPr>
              <a:t>u</a:t>
            </a:r>
            <a:r>
              <a:rPr sz="2600" spc="-60" dirty="0">
                <a:solidFill>
                  <a:srgbClr val="49403C"/>
                </a:solidFill>
                <a:latin typeface="Lucida Sans Unicode"/>
                <a:cs typeface="Lucida Sans Unicode"/>
              </a:rPr>
              <a:t>gg</a:t>
            </a:r>
            <a:r>
              <a:rPr sz="2600" spc="30" dirty="0">
                <a:solidFill>
                  <a:srgbClr val="49403C"/>
                </a:solidFill>
                <a:latin typeface="Lucida Sans Unicode"/>
                <a:cs typeface="Lucida Sans Unicode"/>
              </a:rPr>
              <a:t>e</a:t>
            </a:r>
            <a:r>
              <a:rPr sz="2600" spc="-5" dirty="0">
                <a:solidFill>
                  <a:srgbClr val="49403C"/>
                </a:solidFill>
                <a:latin typeface="Lucida Sans Unicode"/>
                <a:cs typeface="Lucida Sans Unicode"/>
              </a:rPr>
              <a:t>s</a:t>
            </a:r>
            <a:r>
              <a:rPr sz="2600" spc="-80" dirty="0">
                <a:solidFill>
                  <a:srgbClr val="49403C"/>
                </a:solidFill>
                <a:latin typeface="Lucida Sans Unicode"/>
                <a:cs typeface="Lucida Sans Unicode"/>
              </a:rPr>
              <a:t>t</a:t>
            </a:r>
            <a:r>
              <a:rPr sz="2600" spc="-175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2600" spc="-5" dirty="0">
                <a:solidFill>
                  <a:srgbClr val="49403C"/>
                </a:solidFill>
                <a:latin typeface="Lucida Sans Unicode"/>
                <a:cs typeface="Lucida Sans Unicode"/>
              </a:rPr>
              <a:t>s</a:t>
            </a:r>
            <a:r>
              <a:rPr sz="2600" spc="30" dirty="0">
                <a:solidFill>
                  <a:srgbClr val="49403C"/>
                </a:solidFill>
                <a:latin typeface="Lucida Sans Unicode"/>
                <a:cs typeface="Lucida Sans Unicode"/>
              </a:rPr>
              <a:t>e</a:t>
            </a:r>
            <a:r>
              <a:rPr sz="2600" spc="-55" dirty="0">
                <a:solidFill>
                  <a:srgbClr val="49403C"/>
                </a:solidFill>
                <a:latin typeface="Lucida Sans Unicode"/>
                <a:cs typeface="Lucida Sans Unicode"/>
              </a:rPr>
              <a:t>tt</a:t>
            </a:r>
            <a:r>
              <a:rPr sz="2600" spc="-90" dirty="0">
                <a:solidFill>
                  <a:srgbClr val="49403C"/>
                </a:solidFill>
                <a:latin typeface="Lucida Sans Unicode"/>
                <a:cs typeface="Lucida Sans Unicode"/>
              </a:rPr>
              <a:t>i</a:t>
            </a:r>
            <a:r>
              <a:rPr sz="2600" spc="-30" dirty="0">
                <a:solidFill>
                  <a:srgbClr val="49403C"/>
                </a:solidFill>
                <a:latin typeface="Lucida Sans Unicode"/>
                <a:cs typeface="Lucida Sans Unicode"/>
              </a:rPr>
              <a:t>n</a:t>
            </a:r>
            <a:r>
              <a:rPr sz="2600" spc="-85" dirty="0">
                <a:solidFill>
                  <a:srgbClr val="49403C"/>
                </a:solidFill>
                <a:latin typeface="Lucida Sans Unicode"/>
                <a:cs typeface="Lucida Sans Unicode"/>
              </a:rPr>
              <a:t>g</a:t>
            </a:r>
            <a:r>
              <a:rPr sz="2600" spc="-175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2600" spc="70" dirty="0">
                <a:solidFill>
                  <a:srgbClr val="49403C"/>
                </a:solidFill>
                <a:latin typeface="Lucida Sans Unicode"/>
                <a:cs typeface="Lucida Sans Unicode"/>
              </a:rPr>
              <a:t>a</a:t>
            </a:r>
            <a:r>
              <a:rPr sz="2600" spc="-55" dirty="0">
                <a:solidFill>
                  <a:srgbClr val="49403C"/>
                </a:solidFill>
                <a:latin typeface="Lucida Sans Unicode"/>
                <a:cs typeface="Lucida Sans Unicode"/>
              </a:rPr>
              <a:t>n</a:t>
            </a:r>
            <a:r>
              <a:rPr sz="2600" spc="-175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2600" spc="260" dirty="0">
                <a:solidFill>
                  <a:srgbClr val="0472C3"/>
                </a:solidFill>
                <a:latin typeface="Lucida Sans Unicode"/>
                <a:cs typeface="Lucida Sans Unicode"/>
              </a:rPr>
              <a:t>S</a:t>
            </a:r>
            <a:r>
              <a:rPr sz="2600" spc="-130" dirty="0">
                <a:solidFill>
                  <a:srgbClr val="0472C3"/>
                </a:solidFill>
                <a:latin typeface="Lucida Sans Unicode"/>
                <a:cs typeface="Lucida Sans Unicode"/>
              </a:rPr>
              <a:t>O</a:t>
            </a:r>
            <a:r>
              <a:rPr sz="2600" spc="254" dirty="0">
                <a:solidFill>
                  <a:srgbClr val="0472C3"/>
                </a:solidFill>
                <a:latin typeface="Lucida Sans Unicode"/>
                <a:cs typeface="Lucida Sans Unicode"/>
              </a:rPr>
              <a:t>P</a:t>
            </a:r>
            <a:r>
              <a:rPr sz="2600" spc="-175" dirty="0">
                <a:solidFill>
                  <a:srgbClr val="0472C3"/>
                </a:solidFill>
                <a:latin typeface="Lucida Sans Unicode"/>
                <a:cs typeface="Lucida Sans Unicode"/>
              </a:rPr>
              <a:t> </a:t>
            </a:r>
            <a:r>
              <a:rPr sz="2600" spc="5" dirty="0">
                <a:solidFill>
                  <a:srgbClr val="49403C"/>
                </a:solidFill>
                <a:latin typeface="Lucida Sans Unicode"/>
                <a:cs typeface="Lucida Sans Unicode"/>
              </a:rPr>
              <a:t>f</a:t>
            </a:r>
            <a:r>
              <a:rPr sz="2600" spc="-70" dirty="0">
                <a:solidFill>
                  <a:srgbClr val="49403C"/>
                </a:solidFill>
                <a:latin typeface="Lucida Sans Unicode"/>
                <a:cs typeface="Lucida Sans Unicode"/>
              </a:rPr>
              <a:t>o</a:t>
            </a:r>
            <a:r>
              <a:rPr sz="2600" spc="-145" dirty="0">
                <a:solidFill>
                  <a:srgbClr val="49403C"/>
                </a:solidFill>
                <a:latin typeface="Lucida Sans Unicode"/>
                <a:cs typeface="Lucida Sans Unicode"/>
              </a:rPr>
              <a:t>r</a:t>
            </a:r>
            <a:r>
              <a:rPr sz="2600" spc="-175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2600" spc="-100" dirty="0">
                <a:solidFill>
                  <a:srgbClr val="49403C"/>
                </a:solidFill>
                <a:latin typeface="Lucida Sans Unicode"/>
                <a:cs typeface="Lucida Sans Unicode"/>
              </a:rPr>
              <a:t>m</a:t>
            </a:r>
            <a:r>
              <a:rPr sz="2600" spc="70" dirty="0">
                <a:solidFill>
                  <a:srgbClr val="49403C"/>
                </a:solidFill>
                <a:latin typeface="Lucida Sans Unicode"/>
                <a:cs typeface="Lucida Sans Unicode"/>
              </a:rPr>
              <a:t>a</a:t>
            </a:r>
            <a:r>
              <a:rPr sz="2600" spc="-30" dirty="0">
                <a:solidFill>
                  <a:srgbClr val="49403C"/>
                </a:solidFill>
                <a:latin typeface="Lucida Sans Unicode"/>
                <a:cs typeface="Lucida Sans Unicode"/>
              </a:rPr>
              <a:t>nu</a:t>
            </a:r>
            <a:r>
              <a:rPr sz="2600" spc="5" dirty="0">
                <a:solidFill>
                  <a:srgbClr val="49403C"/>
                </a:solidFill>
                <a:latin typeface="Lucida Sans Unicode"/>
                <a:cs typeface="Lucida Sans Unicode"/>
              </a:rPr>
              <a:t>f</a:t>
            </a:r>
            <a:r>
              <a:rPr sz="2600" spc="70" dirty="0">
                <a:solidFill>
                  <a:srgbClr val="49403C"/>
                </a:solidFill>
                <a:latin typeface="Lucida Sans Unicode"/>
                <a:cs typeface="Lucida Sans Unicode"/>
              </a:rPr>
              <a:t>a</a:t>
            </a:r>
            <a:r>
              <a:rPr sz="2600" spc="-114" dirty="0">
                <a:solidFill>
                  <a:srgbClr val="49403C"/>
                </a:solidFill>
                <a:latin typeface="Lucida Sans Unicode"/>
                <a:cs typeface="Lucida Sans Unicode"/>
              </a:rPr>
              <a:t>c</a:t>
            </a:r>
            <a:r>
              <a:rPr sz="2600" spc="-55" dirty="0">
                <a:solidFill>
                  <a:srgbClr val="49403C"/>
                </a:solidFill>
                <a:latin typeface="Lucida Sans Unicode"/>
                <a:cs typeface="Lucida Sans Unicode"/>
              </a:rPr>
              <a:t>t</a:t>
            </a:r>
            <a:r>
              <a:rPr sz="2600" spc="-30" dirty="0">
                <a:solidFill>
                  <a:srgbClr val="49403C"/>
                </a:solidFill>
                <a:latin typeface="Lucida Sans Unicode"/>
                <a:cs typeface="Lucida Sans Unicode"/>
              </a:rPr>
              <a:t>u</a:t>
            </a:r>
            <a:r>
              <a:rPr sz="2600" spc="-120" dirty="0">
                <a:solidFill>
                  <a:srgbClr val="49403C"/>
                </a:solidFill>
                <a:latin typeface="Lucida Sans Unicode"/>
                <a:cs typeface="Lucida Sans Unicode"/>
              </a:rPr>
              <a:t>r</a:t>
            </a:r>
            <a:r>
              <a:rPr sz="2600" spc="-90" dirty="0">
                <a:solidFill>
                  <a:srgbClr val="49403C"/>
                </a:solidFill>
                <a:latin typeface="Lucida Sans Unicode"/>
                <a:cs typeface="Lucida Sans Unicode"/>
              </a:rPr>
              <a:t>i</a:t>
            </a:r>
            <a:r>
              <a:rPr sz="2600" spc="-30" dirty="0">
                <a:solidFill>
                  <a:srgbClr val="49403C"/>
                </a:solidFill>
                <a:latin typeface="Lucida Sans Unicode"/>
                <a:cs typeface="Lucida Sans Unicode"/>
              </a:rPr>
              <a:t>n</a:t>
            </a:r>
            <a:r>
              <a:rPr sz="2600" spc="-85" dirty="0">
                <a:solidFill>
                  <a:srgbClr val="49403C"/>
                </a:solidFill>
                <a:latin typeface="Lucida Sans Unicode"/>
                <a:cs typeface="Lucida Sans Unicode"/>
              </a:rPr>
              <a:t>g</a:t>
            </a:r>
            <a:r>
              <a:rPr sz="2600" spc="-175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2600" spc="-75" dirty="0">
                <a:solidFill>
                  <a:srgbClr val="49403C"/>
                </a:solidFill>
                <a:latin typeface="Lucida Sans Unicode"/>
                <a:cs typeface="Lucida Sans Unicode"/>
              </a:rPr>
              <a:t>p</a:t>
            </a:r>
            <a:r>
              <a:rPr sz="2600" spc="-120" dirty="0">
                <a:solidFill>
                  <a:srgbClr val="49403C"/>
                </a:solidFill>
                <a:latin typeface="Lucida Sans Unicode"/>
                <a:cs typeface="Lucida Sans Unicode"/>
              </a:rPr>
              <a:t>r</a:t>
            </a:r>
            <a:r>
              <a:rPr sz="2600" spc="-70" dirty="0">
                <a:solidFill>
                  <a:srgbClr val="49403C"/>
                </a:solidFill>
                <a:latin typeface="Lucida Sans Unicode"/>
                <a:cs typeface="Lucida Sans Unicode"/>
              </a:rPr>
              <a:t>o</a:t>
            </a:r>
            <a:r>
              <a:rPr sz="2600" spc="-114" dirty="0">
                <a:solidFill>
                  <a:srgbClr val="49403C"/>
                </a:solidFill>
                <a:latin typeface="Lucida Sans Unicode"/>
                <a:cs typeface="Lucida Sans Unicode"/>
              </a:rPr>
              <a:t>c</a:t>
            </a:r>
            <a:r>
              <a:rPr sz="2600" spc="30" dirty="0">
                <a:solidFill>
                  <a:srgbClr val="49403C"/>
                </a:solidFill>
                <a:latin typeface="Lucida Sans Unicode"/>
                <a:cs typeface="Lucida Sans Unicode"/>
              </a:rPr>
              <a:t>e</a:t>
            </a:r>
            <a:r>
              <a:rPr sz="2600" spc="-5" dirty="0">
                <a:solidFill>
                  <a:srgbClr val="49403C"/>
                </a:solidFill>
                <a:latin typeface="Lucida Sans Unicode"/>
                <a:cs typeface="Lucida Sans Unicode"/>
              </a:rPr>
              <a:t>s</a:t>
            </a:r>
            <a:r>
              <a:rPr sz="2600" spc="-25" dirty="0">
                <a:solidFill>
                  <a:srgbClr val="49403C"/>
                </a:solidFill>
                <a:latin typeface="Lucida Sans Unicode"/>
                <a:cs typeface="Lucida Sans Unicode"/>
              </a:rPr>
              <a:t>s  </a:t>
            </a:r>
            <a:r>
              <a:rPr sz="2600" spc="-20" dirty="0">
                <a:solidFill>
                  <a:srgbClr val="49403C"/>
                </a:solidFill>
                <a:latin typeface="Lucida Sans Unicode"/>
                <a:cs typeface="Lucida Sans Unicode"/>
              </a:rPr>
              <a:t>and</a:t>
            </a:r>
            <a:r>
              <a:rPr sz="2600" spc="-175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2600" spc="-60" dirty="0">
                <a:solidFill>
                  <a:srgbClr val="49403C"/>
                </a:solidFill>
                <a:latin typeface="Lucida Sans Unicode"/>
                <a:cs typeface="Lucida Sans Unicode"/>
              </a:rPr>
              <a:t>put</a:t>
            </a:r>
            <a:r>
              <a:rPr sz="2600" spc="-175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2600" spc="-70" dirty="0">
                <a:solidFill>
                  <a:srgbClr val="49403C"/>
                </a:solidFill>
                <a:latin typeface="Lucida Sans Unicode"/>
                <a:cs typeface="Lucida Sans Unicode"/>
              </a:rPr>
              <a:t>more</a:t>
            </a:r>
            <a:r>
              <a:rPr sz="2600" spc="-175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2600" spc="-30" dirty="0">
                <a:solidFill>
                  <a:srgbClr val="49403C"/>
                </a:solidFill>
                <a:latin typeface="Lucida Sans Unicode"/>
                <a:cs typeface="Lucida Sans Unicode"/>
              </a:rPr>
              <a:t>emphasis</a:t>
            </a:r>
            <a:r>
              <a:rPr sz="2600" spc="-175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2600" spc="-65" dirty="0">
                <a:solidFill>
                  <a:srgbClr val="49403C"/>
                </a:solidFill>
                <a:latin typeface="Lucida Sans Unicode"/>
                <a:cs typeface="Lucida Sans Unicode"/>
              </a:rPr>
              <a:t>on</a:t>
            </a:r>
            <a:r>
              <a:rPr sz="2600" spc="-175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2600" spc="-40" dirty="0">
                <a:solidFill>
                  <a:srgbClr val="0472C3"/>
                </a:solidFill>
                <a:latin typeface="Lucida Sans Unicode"/>
                <a:cs typeface="Lucida Sans Unicode"/>
              </a:rPr>
              <a:t>personnel</a:t>
            </a:r>
            <a:r>
              <a:rPr sz="2600" spc="-160" dirty="0">
                <a:solidFill>
                  <a:srgbClr val="0472C3"/>
                </a:solidFill>
                <a:latin typeface="Lucida Sans Unicode"/>
                <a:cs typeface="Lucida Sans Unicode"/>
              </a:rPr>
              <a:t> </a:t>
            </a:r>
            <a:r>
              <a:rPr sz="2600" spc="-40" dirty="0">
                <a:solidFill>
                  <a:srgbClr val="0472C3"/>
                </a:solidFill>
                <a:latin typeface="Lucida Sans Unicode"/>
                <a:cs typeface="Lucida Sans Unicode"/>
              </a:rPr>
              <a:t>training</a:t>
            </a:r>
            <a:endParaRPr sz="2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65232"/>
            <a:ext cx="5493385" cy="214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365"/>
              </a:lnSpc>
              <a:spcBef>
                <a:spcPts val="100"/>
              </a:spcBef>
            </a:pPr>
            <a:r>
              <a:rPr sz="7000" spc="505" dirty="0"/>
              <a:t>PROBLEM</a:t>
            </a:r>
            <a:endParaRPr sz="7000"/>
          </a:p>
          <a:p>
            <a:pPr marL="12700">
              <a:lnSpc>
                <a:spcPts val="8365"/>
              </a:lnSpc>
            </a:pPr>
            <a:r>
              <a:rPr sz="7000" spc="475" dirty="0"/>
              <a:t>STATEMENT</a:t>
            </a:r>
            <a:endParaRPr sz="7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699" y="6518910"/>
            <a:ext cx="171450" cy="1714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699" y="8290559"/>
            <a:ext cx="171450" cy="1714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93180" y="6254750"/>
            <a:ext cx="10140315" cy="297815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3600" b="1" spc="145" dirty="0">
                <a:solidFill>
                  <a:srgbClr val="49403C"/>
                </a:solidFill>
                <a:latin typeface="Trebuchet MS"/>
                <a:cs typeface="Trebuchet MS"/>
              </a:rPr>
              <a:t>Identify</a:t>
            </a:r>
            <a:r>
              <a:rPr sz="3600" b="1" spc="30" dirty="0">
                <a:solidFill>
                  <a:srgbClr val="49403C"/>
                </a:solidFill>
                <a:latin typeface="Trebuchet MS"/>
                <a:cs typeface="Trebuchet MS"/>
              </a:rPr>
              <a:t> </a:t>
            </a:r>
            <a:r>
              <a:rPr sz="3600" b="1" spc="50" dirty="0">
                <a:solidFill>
                  <a:srgbClr val="49403C"/>
                </a:solidFill>
                <a:latin typeface="Trebuchet MS"/>
                <a:cs typeface="Trebuchet MS"/>
              </a:rPr>
              <a:t>the</a:t>
            </a:r>
            <a:r>
              <a:rPr sz="3600" b="1" spc="30" dirty="0">
                <a:solidFill>
                  <a:srgbClr val="49403C"/>
                </a:solidFill>
                <a:latin typeface="Trebuchet MS"/>
                <a:cs typeface="Trebuchet MS"/>
              </a:rPr>
              <a:t> </a:t>
            </a:r>
            <a:r>
              <a:rPr sz="3600" b="1" spc="-15" dirty="0">
                <a:solidFill>
                  <a:srgbClr val="0472C3"/>
                </a:solidFill>
                <a:latin typeface="Tahoma"/>
                <a:cs typeface="Tahoma"/>
              </a:rPr>
              <a:t>highest</a:t>
            </a:r>
            <a:r>
              <a:rPr sz="3600" b="1" spc="80" dirty="0">
                <a:solidFill>
                  <a:srgbClr val="0472C3"/>
                </a:solidFill>
                <a:latin typeface="Tahoma"/>
                <a:cs typeface="Tahoma"/>
              </a:rPr>
              <a:t> </a:t>
            </a:r>
            <a:r>
              <a:rPr sz="3600" b="1" spc="-5" dirty="0">
                <a:solidFill>
                  <a:srgbClr val="0472C3"/>
                </a:solidFill>
                <a:latin typeface="Tahoma"/>
                <a:cs typeface="Tahoma"/>
              </a:rPr>
              <a:t>operational</a:t>
            </a:r>
            <a:r>
              <a:rPr sz="3600" b="1" spc="85" dirty="0">
                <a:solidFill>
                  <a:srgbClr val="0472C3"/>
                </a:solidFill>
                <a:latin typeface="Tahoma"/>
                <a:cs typeface="Tahoma"/>
              </a:rPr>
              <a:t> </a:t>
            </a:r>
            <a:r>
              <a:rPr sz="3600" b="1" spc="40" dirty="0">
                <a:solidFill>
                  <a:srgbClr val="0472C3"/>
                </a:solidFill>
                <a:latin typeface="Tahoma"/>
                <a:cs typeface="Tahoma"/>
              </a:rPr>
              <a:t>risks</a:t>
            </a:r>
            <a:r>
              <a:rPr sz="3600" b="1" spc="60" dirty="0">
                <a:solidFill>
                  <a:srgbClr val="0472C3"/>
                </a:solidFill>
                <a:latin typeface="Tahoma"/>
                <a:cs typeface="Tahoma"/>
              </a:rPr>
              <a:t> </a:t>
            </a:r>
            <a:r>
              <a:rPr sz="3600" b="1" spc="95" dirty="0">
                <a:solidFill>
                  <a:srgbClr val="49403C"/>
                </a:solidFill>
                <a:latin typeface="Trebuchet MS"/>
                <a:cs typeface="Trebuchet MS"/>
              </a:rPr>
              <a:t>&amp;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3600" b="1" spc="-10" dirty="0">
                <a:solidFill>
                  <a:srgbClr val="0472C3"/>
                </a:solidFill>
                <a:latin typeface="Tahoma"/>
                <a:cs typeface="Tahoma"/>
              </a:rPr>
              <a:t>bottleneck</a:t>
            </a:r>
            <a:r>
              <a:rPr sz="3600" b="1" spc="50" dirty="0">
                <a:solidFill>
                  <a:srgbClr val="0472C3"/>
                </a:solidFill>
                <a:latin typeface="Tahoma"/>
                <a:cs typeface="Tahoma"/>
              </a:rPr>
              <a:t> </a:t>
            </a:r>
            <a:r>
              <a:rPr sz="3600" b="1" spc="110" dirty="0">
                <a:solidFill>
                  <a:srgbClr val="49403C"/>
                </a:solidFill>
                <a:latin typeface="Trebuchet MS"/>
                <a:cs typeface="Trebuchet MS"/>
              </a:rPr>
              <a:t>for</a:t>
            </a:r>
            <a:r>
              <a:rPr sz="3600" b="1" spc="20" dirty="0">
                <a:solidFill>
                  <a:srgbClr val="49403C"/>
                </a:solidFill>
                <a:latin typeface="Trebuchet MS"/>
                <a:cs typeface="Trebuchet MS"/>
              </a:rPr>
              <a:t> </a:t>
            </a:r>
            <a:r>
              <a:rPr sz="3600" b="1" spc="70" dirty="0">
                <a:solidFill>
                  <a:srgbClr val="49403C"/>
                </a:solidFill>
                <a:latin typeface="Trebuchet MS"/>
                <a:cs typeface="Trebuchet MS"/>
              </a:rPr>
              <a:t>batch</a:t>
            </a:r>
            <a:r>
              <a:rPr sz="3600" b="1" spc="20" dirty="0">
                <a:solidFill>
                  <a:srgbClr val="49403C"/>
                </a:solidFill>
                <a:latin typeface="Trebuchet MS"/>
                <a:cs typeface="Trebuchet MS"/>
              </a:rPr>
              <a:t> </a:t>
            </a:r>
            <a:r>
              <a:rPr sz="3600" b="1" spc="95" dirty="0">
                <a:solidFill>
                  <a:srgbClr val="49403C"/>
                </a:solidFill>
                <a:latin typeface="Trebuchet MS"/>
                <a:cs typeface="Trebuchet MS"/>
              </a:rPr>
              <a:t>release</a:t>
            </a:r>
            <a:endParaRPr sz="3600">
              <a:latin typeface="Trebuchet MS"/>
              <a:cs typeface="Trebuchet MS"/>
            </a:endParaRPr>
          </a:p>
          <a:p>
            <a:pPr marL="12700" marR="5080">
              <a:lnSpc>
                <a:spcPct val="107600"/>
              </a:lnSpc>
              <a:spcBef>
                <a:spcPts val="4650"/>
              </a:spcBef>
            </a:pPr>
            <a:r>
              <a:rPr sz="3600" b="1" spc="65" dirty="0">
                <a:solidFill>
                  <a:srgbClr val="49403C"/>
                </a:solidFill>
                <a:latin typeface="Trebuchet MS"/>
                <a:cs typeface="Trebuchet MS"/>
              </a:rPr>
              <a:t>Give </a:t>
            </a:r>
            <a:r>
              <a:rPr sz="3600" b="1" spc="75" dirty="0">
                <a:solidFill>
                  <a:srgbClr val="49403C"/>
                </a:solidFill>
                <a:latin typeface="Trebuchet MS"/>
                <a:cs typeface="Trebuchet MS"/>
              </a:rPr>
              <a:t>prescriptive </a:t>
            </a:r>
            <a:r>
              <a:rPr sz="3600" b="1" spc="175" dirty="0">
                <a:solidFill>
                  <a:srgbClr val="49403C"/>
                </a:solidFill>
                <a:latin typeface="Trebuchet MS"/>
                <a:cs typeface="Trebuchet MS"/>
              </a:rPr>
              <a:t>insights </a:t>
            </a:r>
            <a:r>
              <a:rPr sz="3600" b="1" spc="75" dirty="0">
                <a:solidFill>
                  <a:srgbClr val="49403C"/>
                </a:solidFill>
                <a:latin typeface="Trebuchet MS"/>
                <a:cs typeface="Trebuchet MS"/>
              </a:rPr>
              <a:t>to </a:t>
            </a:r>
            <a:r>
              <a:rPr sz="3600" b="1" spc="-40" dirty="0">
                <a:solidFill>
                  <a:srgbClr val="0472C3"/>
                </a:solidFill>
                <a:latin typeface="Tahoma"/>
                <a:cs typeface="Tahoma"/>
              </a:rPr>
              <a:t>improve </a:t>
            </a:r>
            <a:r>
              <a:rPr sz="3600" b="1" spc="25" dirty="0">
                <a:solidFill>
                  <a:srgbClr val="0472C3"/>
                </a:solidFill>
                <a:latin typeface="Tahoma"/>
                <a:cs typeface="Tahoma"/>
              </a:rPr>
              <a:t>quality </a:t>
            </a:r>
            <a:r>
              <a:rPr sz="3600" b="1" spc="-1045" dirty="0">
                <a:solidFill>
                  <a:srgbClr val="0472C3"/>
                </a:solidFill>
                <a:latin typeface="Tahoma"/>
                <a:cs typeface="Tahoma"/>
              </a:rPr>
              <a:t> </a:t>
            </a:r>
            <a:r>
              <a:rPr sz="3600" b="1" spc="-85" dirty="0">
                <a:solidFill>
                  <a:srgbClr val="0472C3"/>
                </a:solidFill>
                <a:latin typeface="Tahoma"/>
                <a:cs typeface="Tahoma"/>
              </a:rPr>
              <a:t>and</a:t>
            </a:r>
            <a:r>
              <a:rPr sz="3600" b="1" spc="85" dirty="0">
                <a:solidFill>
                  <a:srgbClr val="0472C3"/>
                </a:solidFill>
                <a:latin typeface="Tahoma"/>
                <a:cs typeface="Tahoma"/>
              </a:rPr>
              <a:t> </a:t>
            </a:r>
            <a:r>
              <a:rPr sz="3600" b="1" spc="45" dirty="0">
                <a:solidFill>
                  <a:srgbClr val="0472C3"/>
                </a:solidFill>
                <a:latin typeface="Tahoma"/>
                <a:cs typeface="Tahoma"/>
              </a:rPr>
              <a:t>efficiency</a:t>
            </a:r>
            <a:r>
              <a:rPr sz="3600" b="1" spc="65" dirty="0">
                <a:solidFill>
                  <a:srgbClr val="0472C3"/>
                </a:solidFill>
                <a:latin typeface="Tahoma"/>
                <a:cs typeface="Tahoma"/>
              </a:rPr>
              <a:t> </a:t>
            </a:r>
            <a:r>
              <a:rPr sz="3600" b="1" spc="150" dirty="0">
                <a:solidFill>
                  <a:srgbClr val="49403C"/>
                </a:solidFill>
                <a:latin typeface="Trebuchet MS"/>
                <a:cs typeface="Trebuchet MS"/>
              </a:rPr>
              <a:t>of</a:t>
            </a:r>
            <a:r>
              <a:rPr sz="3600" b="1" spc="30" dirty="0">
                <a:solidFill>
                  <a:srgbClr val="49403C"/>
                </a:solidFill>
                <a:latin typeface="Trebuchet MS"/>
                <a:cs typeface="Trebuchet MS"/>
              </a:rPr>
              <a:t> </a:t>
            </a:r>
            <a:r>
              <a:rPr sz="3600" b="1" spc="70" dirty="0">
                <a:solidFill>
                  <a:srgbClr val="49403C"/>
                </a:solidFill>
                <a:latin typeface="Trebuchet MS"/>
                <a:cs typeface="Trebuchet MS"/>
              </a:rPr>
              <a:t>batch</a:t>
            </a:r>
            <a:r>
              <a:rPr sz="3600" b="1" spc="35" dirty="0">
                <a:solidFill>
                  <a:srgbClr val="49403C"/>
                </a:solidFill>
                <a:latin typeface="Trebuchet MS"/>
                <a:cs typeface="Trebuchet MS"/>
              </a:rPr>
              <a:t> </a:t>
            </a:r>
            <a:r>
              <a:rPr sz="3600" b="1" spc="95" dirty="0">
                <a:solidFill>
                  <a:srgbClr val="49403C"/>
                </a:solidFill>
                <a:latin typeface="Trebuchet MS"/>
                <a:cs typeface="Trebuchet MS"/>
              </a:rPr>
              <a:t>release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976067" y="0"/>
            <a:ext cx="4312285" cy="10287000"/>
            <a:chOff x="13976067" y="0"/>
            <a:chExt cx="4312285" cy="10287000"/>
          </a:xfrm>
        </p:grpSpPr>
        <p:sp>
          <p:nvSpPr>
            <p:cNvPr id="7" name="object 7"/>
            <p:cNvSpPr/>
            <p:nvPr/>
          </p:nvSpPr>
          <p:spPr>
            <a:xfrm>
              <a:off x="17162241" y="1"/>
              <a:ext cx="1125855" cy="1125855"/>
            </a:xfrm>
            <a:custGeom>
              <a:avLst/>
              <a:gdLst/>
              <a:ahLst/>
              <a:cxnLst/>
              <a:rect l="l" t="t" r="r" b="b"/>
              <a:pathLst>
                <a:path w="1125855" h="1125855">
                  <a:moveTo>
                    <a:pt x="0" y="0"/>
                  </a:moveTo>
                  <a:lnTo>
                    <a:pt x="1125757" y="0"/>
                  </a:lnTo>
                  <a:lnTo>
                    <a:pt x="1125757" y="11257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A8B1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952130" y="0"/>
              <a:ext cx="2336165" cy="2336165"/>
            </a:xfrm>
            <a:custGeom>
              <a:avLst/>
              <a:gdLst/>
              <a:ahLst/>
              <a:cxnLst/>
              <a:rect l="l" t="t" r="r" b="b"/>
              <a:pathLst>
                <a:path w="2336165" h="2336165">
                  <a:moveTo>
                    <a:pt x="0" y="0"/>
                  </a:moveTo>
                  <a:lnTo>
                    <a:pt x="1212333" y="0"/>
                  </a:lnTo>
                  <a:lnTo>
                    <a:pt x="2335869" y="1123535"/>
                  </a:lnTo>
                  <a:lnTo>
                    <a:pt x="2335869" y="2335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A8B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42020" y="0"/>
              <a:ext cx="3546475" cy="3546475"/>
            </a:xfrm>
            <a:custGeom>
              <a:avLst/>
              <a:gdLst/>
              <a:ahLst/>
              <a:cxnLst/>
              <a:rect l="l" t="t" r="r" b="b"/>
              <a:pathLst>
                <a:path w="3546475" h="3546475">
                  <a:moveTo>
                    <a:pt x="0" y="0"/>
                  </a:moveTo>
                  <a:lnTo>
                    <a:pt x="1212334" y="0"/>
                  </a:lnTo>
                  <a:lnTo>
                    <a:pt x="3545977" y="2333643"/>
                  </a:lnTo>
                  <a:lnTo>
                    <a:pt x="3545977" y="3545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A8B1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76067" y="0"/>
              <a:ext cx="4311931" cy="1028699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16000" y="3490431"/>
            <a:ext cx="58426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100" dirty="0">
                <a:solidFill>
                  <a:srgbClr val="49403C"/>
                </a:solidFill>
                <a:latin typeface="Trebuchet MS"/>
                <a:cs typeface="Trebuchet MS"/>
              </a:rPr>
              <a:t>Audience:</a:t>
            </a:r>
            <a:r>
              <a:rPr sz="3400" b="1" spc="160" dirty="0">
                <a:solidFill>
                  <a:srgbClr val="49403C"/>
                </a:solidFill>
                <a:latin typeface="Trebuchet MS"/>
                <a:cs typeface="Trebuchet MS"/>
              </a:rPr>
              <a:t> </a:t>
            </a:r>
            <a:r>
              <a:rPr sz="3400" b="1" spc="65" dirty="0">
                <a:solidFill>
                  <a:srgbClr val="298694"/>
                </a:solidFill>
                <a:latin typeface="Tahoma"/>
                <a:cs typeface="Tahoma"/>
              </a:rPr>
              <a:t>Plant</a:t>
            </a:r>
            <a:r>
              <a:rPr sz="3400" b="1" spc="210" dirty="0">
                <a:solidFill>
                  <a:srgbClr val="298694"/>
                </a:solidFill>
                <a:latin typeface="Tahoma"/>
                <a:cs typeface="Tahoma"/>
              </a:rPr>
              <a:t> </a:t>
            </a:r>
            <a:r>
              <a:rPr sz="3400" b="1" spc="50" dirty="0">
                <a:solidFill>
                  <a:srgbClr val="298694"/>
                </a:solidFill>
                <a:latin typeface="Tahoma"/>
                <a:cs typeface="Tahoma"/>
              </a:rPr>
              <a:t>Managers</a:t>
            </a:r>
            <a:endParaRPr sz="3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4780885" y="19"/>
              <a:ext cx="13507719" cy="1080770"/>
            </a:xfrm>
            <a:custGeom>
              <a:avLst/>
              <a:gdLst/>
              <a:ahLst/>
              <a:cxnLst/>
              <a:rect l="l" t="t" r="r" b="b"/>
              <a:pathLst>
                <a:path w="13507719" h="1080770">
                  <a:moveTo>
                    <a:pt x="13507115" y="0"/>
                  </a:moveTo>
                  <a:lnTo>
                    <a:pt x="13507115" y="1080704"/>
                  </a:lnTo>
                  <a:lnTo>
                    <a:pt x="0" y="1080704"/>
                  </a:lnTo>
                  <a:lnTo>
                    <a:pt x="0" y="0"/>
                  </a:lnTo>
                  <a:lnTo>
                    <a:pt x="13507115" y="0"/>
                  </a:lnTo>
                  <a:close/>
                </a:path>
              </a:pathLst>
            </a:custGeom>
            <a:solidFill>
              <a:srgbClr val="69A8B1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80885" y="1078740"/>
              <a:ext cx="13507719" cy="1080770"/>
            </a:xfrm>
            <a:custGeom>
              <a:avLst/>
              <a:gdLst/>
              <a:ahLst/>
              <a:cxnLst/>
              <a:rect l="l" t="t" r="r" b="b"/>
              <a:pathLst>
                <a:path w="13507719" h="1080770">
                  <a:moveTo>
                    <a:pt x="13507115" y="1080705"/>
                  </a:moveTo>
                  <a:lnTo>
                    <a:pt x="0" y="1080705"/>
                  </a:lnTo>
                  <a:lnTo>
                    <a:pt x="0" y="0"/>
                  </a:lnTo>
                  <a:lnTo>
                    <a:pt x="13507115" y="0"/>
                  </a:lnTo>
                  <a:lnTo>
                    <a:pt x="13507115" y="1080705"/>
                  </a:lnTo>
                  <a:close/>
                </a:path>
              </a:pathLst>
            </a:custGeom>
            <a:solidFill>
              <a:srgbClr val="69A8B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80885" y="2157463"/>
              <a:ext cx="13507719" cy="1080770"/>
            </a:xfrm>
            <a:custGeom>
              <a:avLst/>
              <a:gdLst/>
              <a:ahLst/>
              <a:cxnLst/>
              <a:rect l="l" t="t" r="r" b="b"/>
              <a:pathLst>
                <a:path w="13507719" h="1080770">
                  <a:moveTo>
                    <a:pt x="0" y="1080705"/>
                  </a:moveTo>
                  <a:lnTo>
                    <a:pt x="0" y="0"/>
                  </a:lnTo>
                  <a:lnTo>
                    <a:pt x="13507115" y="0"/>
                  </a:lnTo>
                  <a:lnTo>
                    <a:pt x="13507115" y="1080705"/>
                  </a:lnTo>
                  <a:lnTo>
                    <a:pt x="0" y="1080705"/>
                  </a:lnTo>
                  <a:close/>
                </a:path>
              </a:pathLst>
            </a:custGeom>
            <a:solidFill>
              <a:srgbClr val="69A8B1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"/>
              <a:ext cx="5057774" cy="1028699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40385" y="4377695"/>
            <a:ext cx="7957184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690" dirty="0"/>
              <a:t>DASHBOARDS</a:t>
            </a:r>
            <a:endParaRPr sz="9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737286"/>
            <a:ext cx="13215619" cy="1065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370" dirty="0"/>
              <a:t>HIGHEST</a:t>
            </a:r>
            <a:r>
              <a:rPr spc="140" dirty="0"/>
              <a:t> </a:t>
            </a:r>
            <a:r>
              <a:rPr spc="650" dirty="0"/>
              <a:t>RISK</a:t>
            </a:r>
            <a:r>
              <a:rPr spc="145" dirty="0"/>
              <a:t> </a:t>
            </a:r>
            <a:r>
              <a:rPr spc="100" dirty="0"/>
              <a:t>-</a:t>
            </a:r>
            <a:r>
              <a:rPr spc="145" dirty="0"/>
              <a:t> </a:t>
            </a:r>
            <a:r>
              <a:rPr spc="300" dirty="0">
                <a:solidFill>
                  <a:srgbClr val="0472C3"/>
                </a:solidFill>
              </a:rPr>
              <a:t>QUALITY</a:t>
            </a:r>
            <a:r>
              <a:rPr spc="145" dirty="0">
                <a:solidFill>
                  <a:srgbClr val="0472C3"/>
                </a:solidFill>
              </a:rPr>
              <a:t> </a:t>
            </a:r>
            <a:r>
              <a:rPr spc="650" dirty="0">
                <a:solidFill>
                  <a:srgbClr val="0472C3"/>
                </a:solidFill>
              </a:rPr>
              <a:t>RISK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514" cy="10287513"/>
            <a:chOff x="0" y="0"/>
            <a:chExt cx="18288514" cy="10287513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138555" cy="1138555"/>
            </a:xfrm>
            <a:custGeom>
              <a:avLst/>
              <a:gdLst/>
              <a:ahLst/>
              <a:cxnLst/>
              <a:rect l="l" t="t" r="r" b="b"/>
              <a:pathLst>
                <a:path w="1138555" h="1138555">
                  <a:moveTo>
                    <a:pt x="0" y="1138431"/>
                  </a:moveTo>
                  <a:lnTo>
                    <a:pt x="0" y="0"/>
                  </a:lnTo>
                  <a:lnTo>
                    <a:pt x="1138431" y="0"/>
                  </a:lnTo>
                  <a:lnTo>
                    <a:pt x="0" y="1138431"/>
                  </a:lnTo>
                  <a:close/>
                </a:path>
              </a:pathLst>
            </a:custGeom>
            <a:solidFill>
              <a:srgbClr val="69A8B1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348865" cy="2348865"/>
            </a:xfrm>
            <a:custGeom>
              <a:avLst/>
              <a:gdLst/>
              <a:ahLst/>
              <a:cxnLst/>
              <a:rect l="l" t="t" r="r" b="b"/>
              <a:pathLst>
                <a:path w="2348865" h="2348865">
                  <a:moveTo>
                    <a:pt x="0" y="2348541"/>
                  </a:moveTo>
                  <a:lnTo>
                    <a:pt x="0" y="1136206"/>
                  </a:lnTo>
                  <a:lnTo>
                    <a:pt x="1136206" y="0"/>
                  </a:lnTo>
                  <a:lnTo>
                    <a:pt x="2348541" y="0"/>
                  </a:lnTo>
                  <a:lnTo>
                    <a:pt x="0" y="2348541"/>
                  </a:lnTo>
                  <a:close/>
                </a:path>
              </a:pathLst>
            </a:custGeom>
            <a:solidFill>
              <a:srgbClr val="69A8B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"/>
              <a:ext cx="3559175" cy="3559175"/>
            </a:xfrm>
            <a:custGeom>
              <a:avLst/>
              <a:gdLst/>
              <a:ahLst/>
              <a:cxnLst/>
              <a:rect l="l" t="t" r="r" b="b"/>
              <a:pathLst>
                <a:path w="3559175" h="3559175">
                  <a:moveTo>
                    <a:pt x="0" y="3558649"/>
                  </a:moveTo>
                  <a:lnTo>
                    <a:pt x="0" y="2346316"/>
                  </a:lnTo>
                  <a:lnTo>
                    <a:pt x="2346316" y="0"/>
                  </a:lnTo>
                  <a:lnTo>
                    <a:pt x="3558649" y="0"/>
                  </a:lnTo>
                  <a:lnTo>
                    <a:pt x="0" y="3558649"/>
                  </a:lnTo>
                  <a:close/>
                </a:path>
              </a:pathLst>
            </a:custGeom>
            <a:solidFill>
              <a:srgbClr val="69A8B1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203099" y="9202099"/>
              <a:ext cx="1085215" cy="1085215"/>
            </a:xfrm>
            <a:custGeom>
              <a:avLst/>
              <a:gdLst/>
              <a:ahLst/>
              <a:cxnLst/>
              <a:rect l="l" t="t" r="r" b="b"/>
              <a:pathLst>
                <a:path w="1085215" h="1085215">
                  <a:moveTo>
                    <a:pt x="1084899" y="0"/>
                  </a:moveTo>
                  <a:lnTo>
                    <a:pt x="1084899" y="1084899"/>
                  </a:lnTo>
                  <a:lnTo>
                    <a:pt x="0" y="1084899"/>
                  </a:lnTo>
                  <a:lnTo>
                    <a:pt x="1084899" y="0"/>
                  </a:lnTo>
                  <a:close/>
                </a:path>
              </a:pathLst>
            </a:custGeom>
            <a:solidFill>
              <a:srgbClr val="69A8B1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992989" y="7991988"/>
              <a:ext cx="2295525" cy="2295525"/>
            </a:xfrm>
            <a:custGeom>
              <a:avLst/>
              <a:gdLst/>
              <a:ahLst/>
              <a:cxnLst/>
              <a:rect l="l" t="t" r="r" b="b"/>
              <a:pathLst>
                <a:path w="2295525" h="2295525">
                  <a:moveTo>
                    <a:pt x="2295011" y="0"/>
                  </a:moveTo>
                  <a:lnTo>
                    <a:pt x="2295011" y="1212333"/>
                  </a:lnTo>
                  <a:lnTo>
                    <a:pt x="1212333" y="2295011"/>
                  </a:lnTo>
                  <a:lnTo>
                    <a:pt x="0" y="2295011"/>
                  </a:lnTo>
                  <a:lnTo>
                    <a:pt x="2295011" y="0"/>
                  </a:lnTo>
                  <a:close/>
                </a:path>
              </a:pathLst>
            </a:custGeom>
            <a:solidFill>
              <a:srgbClr val="69A8B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82879" y="6781878"/>
              <a:ext cx="3505200" cy="3505200"/>
            </a:xfrm>
            <a:custGeom>
              <a:avLst/>
              <a:gdLst/>
              <a:ahLst/>
              <a:cxnLst/>
              <a:rect l="l" t="t" r="r" b="b"/>
              <a:pathLst>
                <a:path w="3505200" h="3505200">
                  <a:moveTo>
                    <a:pt x="3505121" y="0"/>
                  </a:moveTo>
                  <a:lnTo>
                    <a:pt x="3505121" y="1212333"/>
                  </a:lnTo>
                  <a:lnTo>
                    <a:pt x="1212333" y="3505121"/>
                  </a:lnTo>
                  <a:lnTo>
                    <a:pt x="0" y="3505121"/>
                  </a:lnTo>
                  <a:lnTo>
                    <a:pt x="3505121" y="0"/>
                  </a:lnTo>
                  <a:close/>
                </a:path>
              </a:pathLst>
            </a:custGeom>
            <a:solidFill>
              <a:srgbClr val="69A8B1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1670" y="2277043"/>
              <a:ext cx="12553949" cy="69818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737289"/>
            <a:ext cx="15606394" cy="1065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290" dirty="0"/>
              <a:t>BOTTLENECK</a:t>
            </a:r>
            <a:r>
              <a:rPr spc="155" dirty="0"/>
              <a:t> </a:t>
            </a:r>
            <a:r>
              <a:rPr spc="100" dirty="0"/>
              <a:t>-</a:t>
            </a:r>
            <a:r>
              <a:rPr spc="160" dirty="0"/>
              <a:t> </a:t>
            </a:r>
            <a:r>
              <a:rPr spc="409" dirty="0">
                <a:solidFill>
                  <a:srgbClr val="0472C3"/>
                </a:solidFill>
              </a:rPr>
              <a:t>DEVIATION</a:t>
            </a:r>
            <a:r>
              <a:rPr spc="160" dirty="0">
                <a:solidFill>
                  <a:srgbClr val="0472C3"/>
                </a:solidFill>
              </a:rPr>
              <a:t> </a:t>
            </a:r>
            <a:r>
              <a:rPr spc="455" dirty="0">
                <a:solidFill>
                  <a:srgbClr val="0472C3"/>
                </a:solidFill>
              </a:rPr>
              <a:t>PROCESS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"/>
            <a:ext cx="18288517" cy="10287514"/>
            <a:chOff x="0" y="2"/>
            <a:chExt cx="18288517" cy="10287514"/>
          </a:xfrm>
        </p:grpSpPr>
        <p:sp>
          <p:nvSpPr>
            <p:cNvPr id="4" name="object 4"/>
            <p:cNvSpPr/>
            <p:nvPr/>
          </p:nvSpPr>
          <p:spPr>
            <a:xfrm>
              <a:off x="0" y="2"/>
              <a:ext cx="1138555" cy="1138555"/>
            </a:xfrm>
            <a:custGeom>
              <a:avLst/>
              <a:gdLst/>
              <a:ahLst/>
              <a:cxnLst/>
              <a:rect l="l" t="t" r="r" b="b"/>
              <a:pathLst>
                <a:path w="1138555" h="1138555">
                  <a:moveTo>
                    <a:pt x="0" y="1138431"/>
                  </a:moveTo>
                  <a:lnTo>
                    <a:pt x="0" y="0"/>
                  </a:lnTo>
                  <a:lnTo>
                    <a:pt x="1138431" y="0"/>
                  </a:lnTo>
                  <a:lnTo>
                    <a:pt x="0" y="1138431"/>
                  </a:lnTo>
                  <a:close/>
                </a:path>
              </a:pathLst>
            </a:custGeom>
            <a:solidFill>
              <a:srgbClr val="69A8B1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"/>
              <a:ext cx="2348865" cy="2348865"/>
            </a:xfrm>
            <a:custGeom>
              <a:avLst/>
              <a:gdLst/>
              <a:ahLst/>
              <a:cxnLst/>
              <a:rect l="l" t="t" r="r" b="b"/>
              <a:pathLst>
                <a:path w="2348865" h="2348865">
                  <a:moveTo>
                    <a:pt x="0" y="2348541"/>
                  </a:moveTo>
                  <a:lnTo>
                    <a:pt x="0" y="1136206"/>
                  </a:lnTo>
                  <a:lnTo>
                    <a:pt x="1136206" y="0"/>
                  </a:lnTo>
                  <a:lnTo>
                    <a:pt x="2348541" y="0"/>
                  </a:lnTo>
                  <a:lnTo>
                    <a:pt x="0" y="2348541"/>
                  </a:lnTo>
                  <a:close/>
                </a:path>
              </a:pathLst>
            </a:custGeom>
            <a:solidFill>
              <a:srgbClr val="69A8B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"/>
              <a:ext cx="3559175" cy="3559175"/>
            </a:xfrm>
            <a:custGeom>
              <a:avLst/>
              <a:gdLst/>
              <a:ahLst/>
              <a:cxnLst/>
              <a:rect l="l" t="t" r="r" b="b"/>
              <a:pathLst>
                <a:path w="3559175" h="3559175">
                  <a:moveTo>
                    <a:pt x="0" y="3558650"/>
                  </a:moveTo>
                  <a:lnTo>
                    <a:pt x="0" y="2346316"/>
                  </a:lnTo>
                  <a:lnTo>
                    <a:pt x="2346316" y="0"/>
                  </a:lnTo>
                  <a:lnTo>
                    <a:pt x="3558650" y="0"/>
                  </a:lnTo>
                  <a:lnTo>
                    <a:pt x="0" y="3558650"/>
                  </a:lnTo>
                  <a:close/>
                </a:path>
              </a:pathLst>
            </a:custGeom>
            <a:solidFill>
              <a:srgbClr val="69A8B1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203101" y="9202102"/>
              <a:ext cx="1085215" cy="1085215"/>
            </a:xfrm>
            <a:custGeom>
              <a:avLst/>
              <a:gdLst/>
              <a:ahLst/>
              <a:cxnLst/>
              <a:rect l="l" t="t" r="r" b="b"/>
              <a:pathLst>
                <a:path w="1085215" h="1085215">
                  <a:moveTo>
                    <a:pt x="1084896" y="0"/>
                  </a:moveTo>
                  <a:lnTo>
                    <a:pt x="1084896" y="1084896"/>
                  </a:lnTo>
                  <a:lnTo>
                    <a:pt x="0" y="1084896"/>
                  </a:lnTo>
                  <a:lnTo>
                    <a:pt x="1084896" y="0"/>
                  </a:lnTo>
                  <a:close/>
                </a:path>
              </a:pathLst>
            </a:custGeom>
            <a:solidFill>
              <a:srgbClr val="69A8B1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992992" y="7991991"/>
              <a:ext cx="2295525" cy="2295525"/>
            </a:xfrm>
            <a:custGeom>
              <a:avLst/>
              <a:gdLst/>
              <a:ahLst/>
              <a:cxnLst/>
              <a:rect l="l" t="t" r="r" b="b"/>
              <a:pathLst>
                <a:path w="2295525" h="2295525">
                  <a:moveTo>
                    <a:pt x="2295008" y="0"/>
                  </a:moveTo>
                  <a:lnTo>
                    <a:pt x="2295008" y="1212333"/>
                  </a:lnTo>
                  <a:lnTo>
                    <a:pt x="1212333" y="2295008"/>
                  </a:lnTo>
                  <a:lnTo>
                    <a:pt x="0" y="2295008"/>
                  </a:lnTo>
                  <a:lnTo>
                    <a:pt x="2295008" y="0"/>
                  </a:lnTo>
                  <a:close/>
                </a:path>
              </a:pathLst>
            </a:custGeom>
            <a:solidFill>
              <a:srgbClr val="69A8B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82879" y="6781878"/>
              <a:ext cx="3505200" cy="3505200"/>
            </a:xfrm>
            <a:custGeom>
              <a:avLst/>
              <a:gdLst/>
              <a:ahLst/>
              <a:cxnLst/>
              <a:rect l="l" t="t" r="r" b="b"/>
              <a:pathLst>
                <a:path w="3505200" h="3505200">
                  <a:moveTo>
                    <a:pt x="3505121" y="0"/>
                  </a:moveTo>
                  <a:lnTo>
                    <a:pt x="3505121" y="1212333"/>
                  </a:lnTo>
                  <a:lnTo>
                    <a:pt x="1212333" y="3505121"/>
                  </a:lnTo>
                  <a:lnTo>
                    <a:pt x="0" y="3505121"/>
                  </a:lnTo>
                  <a:lnTo>
                    <a:pt x="3505121" y="0"/>
                  </a:lnTo>
                  <a:close/>
                </a:path>
              </a:pathLst>
            </a:custGeom>
            <a:solidFill>
              <a:srgbClr val="69A8B1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1670" y="2277046"/>
              <a:ext cx="12553949" cy="69818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05"/>
              </a:spcBef>
            </a:pPr>
            <a:r>
              <a:rPr spc="395" dirty="0"/>
              <a:t>BIGGEST</a:t>
            </a:r>
            <a:r>
              <a:rPr spc="155" dirty="0"/>
              <a:t> </a:t>
            </a:r>
            <a:r>
              <a:rPr spc="650" dirty="0"/>
              <a:t>RISK</a:t>
            </a:r>
            <a:r>
              <a:rPr spc="155" dirty="0"/>
              <a:t> </a:t>
            </a:r>
            <a:r>
              <a:rPr spc="215" dirty="0"/>
              <a:t>FOR</a:t>
            </a:r>
            <a:r>
              <a:rPr spc="155" dirty="0"/>
              <a:t> </a:t>
            </a:r>
            <a:r>
              <a:rPr spc="420" dirty="0"/>
              <a:t>KIT</a:t>
            </a:r>
            <a:r>
              <a:rPr spc="155" dirty="0"/>
              <a:t> </a:t>
            </a:r>
            <a:r>
              <a:rPr spc="430" dirty="0"/>
              <a:t>SUPPLY</a:t>
            </a:r>
            <a:r>
              <a:rPr spc="155" dirty="0"/>
              <a:t> </a:t>
            </a:r>
            <a:r>
              <a:rPr spc="635" dirty="0"/>
              <a:t>IS </a:t>
            </a:r>
            <a:r>
              <a:rPr spc="-2035" dirty="0"/>
              <a:t> </a:t>
            </a:r>
            <a:r>
              <a:rPr spc="270" dirty="0"/>
              <a:t>LATE</a:t>
            </a:r>
            <a:r>
              <a:rPr spc="155" dirty="0"/>
              <a:t> </a:t>
            </a:r>
            <a:r>
              <a:rPr spc="420" dirty="0"/>
              <a:t>DELIVERY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3559175" cy="3559175"/>
            <a:chOff x="0" y="0"/>
            <a:chExt cx="3559175" cy="355917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138555" cy="1138555"/>
            </a:xfrm>
            <a:custGeom>
              <a:avLst/>
              <a:gdLst/>
              <a:ahLst/>
              <a:cxnLst/>
              <a:rect l="l" t="t" r="r" b="b"/>
              <a:pathLst>
                <a:path w="1138555" h="1138555">
                  <a:moveTo>
                    <a:pt x="0" y="1138432"/>
                  </a:moveTo>
                  <a:lnTo>
                    <a:pt x="0" y="0"/>
                  </a:lnTo>
                  <a:lnTo>
                    <a:pt x="1138432" y="0"/>
                  </a:lnTo>
                  <a:lnTo>
                    <a:pt x="0" y="1138432"/>
                  </a:lnTo>
                  <a:close/>
                </a:path>
              </a:pathLst>
            </a:custGeom>
            <a:solidFill>
              <a:srgbClr val="69A8B1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348865" cy="2348865"/>
            </a:xfrm>
            <a:custGeom>
              <a:avLst/>
              <a:gdLst/>
              <a:ahLst/>
              <a:cxnLst/>
              <a:rect l="l" t="t" r="r" b="b"/>
              <a:pathLst>
                <a:path w="2348865" h="2348865">
                  <a:moveTo>
                    <a:pt x="0" y="2348541"/>
                  </a:moveTo>
                  <a:lnTo>
                    <a:pt x="0" y="1136207"/>
                  </a:lnTo>
                  <a:lnTo>
                    <a:pt x="1136207" y="0"/>
                  </a:lnTo>
                  <a:lnTo>
                    <a:pt x="2348541" y="0"/>
                  </a:lnTo>
                  <a:lnTo>
                    <a:pt x="0" y="2348541"/>
                  </a:lnTo>
                  <a:close/>
                </a:path>
              </a:pathLst>
            </a:custGeom>
            <a:solidFill>
              <a:srgbClr val="69A8B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3559175" cy="3559175"/>
            </a:xfrm>
            <a:custGeom>
              <a:avLst/>
              <a:gdLst/>
              <a:ahLst/>
              <a:cxnLst/>
              <a:rect l="l" t="t" r="r" b="b"/>
              <a:pathLst>
                <a:path w="3559175" h="3559175">
                  <a:moveTo>
                    <a:pt x="0" y="3558650"/>
                  </a:moveTo>
                  <a:lnTo>
                    <a:pt x="0" y="2346316"/>
                  </a:lnTo>
                  <a:lnTo>
                    <a:pt x="2346316" y="0"/>
                  </a:lnTo>
                  <a:lnTo>
                    <a:pt x="3558650" y="0"/>
                  </a:lnTo>
                  <a:lnTo>
                    <a:pt x="0" y="3558650"/>
                  </a:lnTo>
                  <a:close/>
                </a:path>
              </a:pathLst>
            </a:custGeom>
            <a:solidFill>
              <a:srgbClr val="69A8B1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582693" y="3267929"/>
            <a:ext cx="11705590" cy="7019290"/>
            <a:chOff x="6582693" y="3267929"/>
            <a:chExt cx="11705590" cy="7019290"/>
          </a:xfrm>
        </p:grpSpPr>
        <p:sp>
          <p:nvSpPr>
            <p:cNvPr id="8" name="object 8"/>
            <p:cNvSpPr/>
            <p:nvPr/>
          </p:nvSpPr>
          <p:spPr>
            <a:xfrm>
              <a:off x="17203094" y="9202095"/>
              <a:ext cx="1085215" cy="1085215"/>
            </a:xfrm>
            <a:custGeom>
              <a:avLst/>
              <a:gdLst/>
              <a:ahLst/>
              <a:cxnLst/>
              <a:rect l="l" t="t" r="r" b="b"/>
              <a:pathLst>
                <a:path w="1085215" h="1085215">
                  <a:moveTo>
                    <a:pt x="1084904" y="0"/>
                  </a:moveTo>
                  <a:lnTo>
                    <a:pt x="1084904" y="1084904"/>
                  </a:lnTo>
                  <a:lnTo>
                    <a:pt x="0" y="1084904"/>
                  </a:lnTo>
                  <a:lnTo>
                    <a:pt x="1084904" y="0"/>
                  </a:lnTo>
                  <a:close/>
                </a:path>
              </a:pathLst>
            </a:custGeom>
            <a:solidFill>
              <a:srgbClr val="69A8B1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92987" y="7991986"/>
              <a:ext cx="2295525" cy="2295525"/>
            </a:xfrm>
            <a:custGeom>
              <a:avLst/>
              <a:gdLst/>
              <a:ahLst/>
              <a:cxnLst/>
              <a:rect l="l" t="t" r="r" b="b"/>
              <a:pathLst>
                <a:path w="2295525" h="2295525">
                  <a:moveTo>
                    <a:pt x="2295013" y="0"/>
                  </a:moveTo>
                  <a:lnTo>
                    <a:pt x="2295013" y="1212333"/>
                  </a:lnTo>
                  <a:lnTo>
                    <a:pt x="1212333" y="2295013"/>
                  </a:lnTo>
                  <a:lnTo>
                    <a:pt x="0" y="2295013"/>
                  </a:lnTo>
                  <a:lnTo>
                    <a:pt x="2295013" y="0"/>
                  </a:lnTo>
                  <a:close/>
                </a:path>
              </a:pathLst>
            </a:custGeom>
            <a:solidFill>
              <a:srgbClr val="69A8B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782879" y="6781878"/>
              <a:ext cx="3505200" cy="3505200"/>
            </a:xfrm>
            <a:custGeom>
              <a:avLst/>
              <a:gdLst/>
              <a:ahLst/>
              <a:cxnLst/>
              <a:rect l="l" t="t" r="r" b="b"/>
              <a:pathLst>
                <a:path w="3505200" h="3505200">
                  <a:moveTo>
                    <a:pt x="3505121" y="0"/>
                  </a:moveTo>
                  <a:lnTo>
                    <a:pt x="3505121" y="1212333"/>
                  </a:lnTo>
                  <a:lnTo>
                    <a:pt x="1212333" y="3505121"/>
                  </a:lnTo>
                  <a:lnTo>
                    <a:pt x="0" y="3505121"/>
                  </a:lnTo>
                  <a:lnTo>
                    <a:pt x="3505121" y="0"/>
                  </a:lnTo>
                  <a:close/>
                </a:path>
              </a:pathLst>
            </a:custGeom>
            <a:solidFill>
              <a:srgbClr val="69A8B1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2693" y="3267929"/>
              <a:ext cx="11420474" cy="6457949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799" y="4335513"/>
            <a:ext cx="142875" cy="14287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60372" y="3227955"/>
            <a:ext cx="5628005" cy="1416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400" spc="200" dirty="0">
                <a:solidFill>
                  <a:srgbClr val="49403C"/>
                </a:solidFill>
                <a:latin typeface="Lucida Sans Unicode"/>
                <a:cs typeface="Lucida Sans Unicode"/>
              </a:rPr>
              <a:t>KEY</a:t>
            </a:r>
            <a:r>
              <a:rPr sz="3400" spc="40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3400" spc="110" dirty="0">
                <a:solidFill>
                  <a:srgbClr val="49403C"/>
                </a:solidFill>
                <a:latin typeface="Lucida Sans Unicode"/>
                <a:cs typeface="Lucida Sans Unicode"/>
              </a:rPr>
              <a:t>ANALYTICS</a:t>
            </a:r>
            <a:r>
              <a:rPr sz="3400" spc="45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3400" spc="180" dirty="0">
                <a:solidFill>
                  <a:srgbClr val="49403C"/>
                </a:solidFill>
                <a:latin typeface="Lucida Sans Unicode"/>
                <a:cs typeface="Lucida Sans Unicode"/>
              </a:rPr>
              <a:t>METRICS</a:t>
            </a:r>
            <a:endParaRPr sz="3400">
              <a:latin typeface="Lucida Sans Unicode"/>
              <a:cs typeface="Lucida Sans Unicode"/>
            </a:endParaRPr>
          </a:p>
          <a:p>
            <a:pPr marR="60960" algn="ctr">
              <a:lnSpc>
                <a:spcPct val="100000"/>
              </a:lnSpc>
              <a:spcBef>
                <a:spcPts val="3265"/>
              </a:spcBef>
            </a:pPr>
            <a:r>
              <a:rPr sz="3000" spc="60" dirty="0">
                <a:solidFill>
                  <a:srgbClr val="49403C"/>
                </a:solidFill>
                <a:latin typeface="Lucida Sans Unicode"/>
                <a:cs typeface="Lucida Sans Unicode"/>
              </a:rPr>
              <a:t>Kits</a:t>
            </a:r>
            <a:r>
              <a:rPr sz="3000" spc="30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3000" spc="95" dirty="0">
                <a:solidFill>
                  <a:srgbClr val="49403C"/>
                </a:solidFill>
                <a:latin typeface="Lucida Sans Unicode"/>
                <a:cs typeface="Lucida Sans Unicode"/>
              </a:rPr>
              <a:t>delivery</a:t>
            </a:r>
            <a:r>
              <a:rPr sz="3000" spc="35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3000" spc="130" dirty="0">
                <a:solidFill>
                  <a:srgbClr val="49403C"/>
                </a:solidFill>
                <a:latin typeface="Lucida Sans Unicode"/>
                <a:cs typeface="Lucida Sans Unicode"/>
              </a:rPr>
              <a:t>delay</a:t>
            </a:r>
            <a:r>
              <a:rPr sz="3000" spc="30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3000" spc="20" dirty="0">
                <a:solidFill>
                  <a:srgbClr val="49403C"/>
                </a:solidFill>
                <a:latin typeface="Lucida Sans Unicode"/>
                <a:cs typeface="Lucida Sans Unicode"/>
              </a:rPr>
              <a:t>time</a:t>
            </a:r>
            <a:endParaRPr sz="3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05"/>
              </a:spcBef>
            </a:pPr>
            <a:r>
              <a:rPr spc="395" dirty="0"/>
              <a:t>BIGGEST</a:t>
            </a:r>
            <a:r>
              <a:rPr spc="155" dirty="0"/>
              <a:t> </a:t>
            </a:r>
            <a:r>
              <a:rPr spc="650" dirty="0"/>
              <a:t>RISK</a:t>
            </a:r>
            <a:r>
              <a:rPr spc="155" dirty="0"/>
              <a:t> </a:t>
            </a:r>
            <a:r>
              <a:rPr spc="215" dirty="0"/>
              <a:t>FOR</a:t>
            </a:r>
            <a:r>
              <a:rPr spc="155" dirty="0"/>
              <a:t> </a:t>
            </a:r>
            <a:r>
              <a:rPr spc="420" dirty="0"/>
              <a:t>KIT</a:t>
            </a:r>
            <a:r>
              <a:rPr spc="155" dirty="0"/>
              <a:t> </a:t>
            </a:r>
            <a:r>
              <a:rPr spc="430" dirty="0"/>
              <a:t>SUPPLY</a:t>
            </a:r>
            <a:r>
              <a:rPr spc="155" dirty="0"/>
              <a:t> </a:t>
            </a:r>
            <a:r>
              <a:rPr spc="635" dirty="0"/>
              <a:t>IS </a:t>
            </a:r>
            <a:r>
              <a:rPr spc="-2035" dirty="0"/>
              <a:t> </a:t>
            </a:r>
            <a:r>
              <a:rPr spc="270" dirty="0"/>
              <a:t>LATE</a:t>
            </a:r>
            <a:r>
              <a:rPr spc="155" dirty="0"/>
              <a:t> </a:t>
            </a:r>
            <a:r>
              <a:rPr spc="420" dirty="0"/>
              <a:t>DELIVERY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3559175" cy="3559175"/>
            <a:chOff x="0" y="0"/>
            <a:chExt cx="3559175" cy="3559175"/>
          </a:xfrm>
        </p:grpSpPr>
        <p:sp>
          <p:nvSpPr>
            <p:cNvPr id="4" name="object 4"/>
            <p:cNvSpPr/>
            <p:nvPr/>
          </p:nvSpPr>
          <p:spPr>
            <a:xfrm>
              <a:off x="0" y="1"/>
              <a:ext cx="1138555" cy="1138555"/>
            </a:xfrm>
            <a:custGeom>
              <a:avLst/>
              <a:gdLst/>
              <a:ahLst/>
              <a:cxnLst/>
              <a:rect l="l" t="t" r="r" b="b"/>
              <a:pathLst>
                <a:path w="1138555" h="1138555">
                  <a:moveTo>
                    <a:pt x="0" y="1138432"/>
                  </a:moveTo>
                  <a:lnTo>
                    <a:pt x="0" y="0"/>
                  </a:lnTo>
                  <a:lnTo>
                    <a:pt x="1138432" y="0"/>
                  </a:lnTo>
                  <a:lnTo>
                    <a:pt x="0" y="1138432"/>
                  </a:lnTo>
                  <a:close/>
                </a:path>
              </a:pathLst>
            </a:custGeom>
            <a:solidFill>
              <a:srgbClr val="69A8B1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348865" cy="2348865"/>
            </a:xfrm>
            <a:custGeom>
              <a:avLst/>
              <a:gdLst/>
              <a:ahLst/>
              <a:cxnLst/>
              <a:rect l="l" t="t" r="r" b="b"/>
              <a:pathLst>
                <a:path w="2348865" h="2348865">
                  <a:moveTo>
                    <a:pt x="0" y="2348541"/>
                  </a:moveTo>
                  <a:lnTo>
                    <a:pt x="0" y="1136207"/>
                  </a:lnTo>
                  <a:lnTo>
                    <a:pt x="1136207" y="0"/>
                  </a:lnTo>
                  <a:lnTo>
                    <a:pt x="2348541" y="0"/>
                  </a:lnTo>
                  <a:lnTo>
                    <a:pt x="0" y="2348541"/>
                  </a:lnTo>
                  <a:close/>
                </a:path>
              </a:pathLst>
            </a:custGeom>
            <a:solidFill>
              <a:srgbClr val="69A8B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"/>
              <a:ext cx="3559175" cy="3559175"/>
            </a:xfrm>
            <a:custGeom>
              <a:avLst/>
              <a:gdLst/>
              <a:ahLst/>
              <a:cxnLst/>
              <a:rect l="l" t="t" r="r" b="b"/>
              <a:pathLst>
                <a:path w="3559175" h="3559175">
                  <a:moveTo>
                    <a:pt x="0" y="3558650"/>
                  </a:moveTo>
                  <a:lnTo>
                    <a:pt x="0" y="2346315"/>
                  </a:lnTo>
                  <a:lnTo>
                    <a:pt x="2346315" y="0"/>
                  </a:lnTo>
                  <a:lnTo>
                    <a:pt x="3558650" y="0"/>
                  </a:lnTo>
                  <a:lnTo>
                    <a:pt x="0" y="3558650"/>
                  </a:lnTo>
                  <a:close/>
                </a:path>
              </a:pathLst>
            </a:custGeom>
            <a:solidFill>
              <a:srgbClr val="69A8B1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540031" y="3267928"/>
            <a:ext cx="11748135" cy="7019290"/>
            <a:chOff x="6540031" y="3267928"/>
            <a:chExt cx="11748135" cy="7019290"/>
          </a:xfrm>
        </p:grpSpPr>
        <p:sp>
          <p:nvSpPr>
            <p:cNvPr id="8" name="object 8"/>
            <p:cNvSpPr/>
            <p:nvPr/>
          </p:nvSpPr>
          <p:spPr>
            <a:xfrm>
              <a:off x="17203095" y="9202096"/>
              <a:ext cx="1085215" cy="1085215"/>
            </a:xfrm>
            <a:custGeom>
              <a:avLst/>
              <a:gdLst/>
              <a:ahLst/>
              <a:cxnLst/>
              <a:rect l="l" t="t" r="r" b="b"/>
              <a:pathLst>
                <a:path w="1085215" h="1085215">
                  <a:moveTo>
                    <a:pt x="1084902" y="0"/>
                  </a:moveTo>
                  <a:lnTo>
                    <a:pt x="1084902" y="1084902"/>
                  </a:lnTo>
                  <a:lnTo>
                    <a:pt x="0" y="1084902"/>
                  </a:lnTo>
                  <a:lnTo>
                    <a:pt x="1084902" y="0"/>
                  </a:lnTo>
                  <a:close/>
                </a:path>
              </a:pathLst>
            </a:custGeom>
            <a:solidFill>
              <a:srgbClr val="69A8B1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92988" y="7991988"/>
              <a:ext cx="2295525" cy="2295525"/>
            </a:xfrm>
            <a:custGeom>
              <a:avLst/>
              <a:gdLst/>
              <a:ahLst/>
              <a:cxnLst/>
              <a:rect l="l" t="t" r="r" b="b"/>
              <a:pathLst>
                <a:path w="2295525" h="2295525">
                  <a:moveTo>
                    <a:pt x="2295011" y="0"/>
                  </a:moveTo>
                  <a:lnTo>
                    <a:pt x="2295011" y="1212333"/>
                  </a:lnTo>
                  <a:lnTo>
                    <a:pt x="1212333" y="2295011"/>
                  </a:lnTo>
                  <a:lnTo>
                    <a:pt x="0" y="2295011"/>
                  </a:lnTo>
                  <a:lnTo>
                    <a:pt x="2295011" y="0"/>
                  </a:lnTo>
                  <a:close/>
                </a:path>
              </a:pathLst>
            </a:custGeom>
            <a:solidFill>
              <a:srgbClr val="69A8B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782879" y="6781878"/>
              <a:ext cx="3505200" cy="3505200"/>
            </a:xfrm>
            <a:custGeom>
              <a:avLst/>
              <a:gdLst/>
              <a:ahLst/>
              <a:cxnLst/>
              <a:rect l="l" t="t" r="r" b="b"/>
              <a:pathLst>
                <a:path w="3505200" h="3505200">
                  <a:moveTo>
                    <a:pt x="3505121" y="0"/>
                  </a:moveTo>
                  <a:lnTo>
                    <a:pt x="3505121" y="1212333"/>
                  </a:lnTo>
                  <a:lnTo>
                    <a:pt x="1212333" y="3505121"/>
                  </a:lnTo>
                  <a:lnTo>
                    <a:pt x="0" y="3505121"/>
                  </a:lnTo>
                  <a:lnTo>
                    <a:pt x="3505121" y="0"/>
                  </a:lnTo>
                  <a:close/>
                </a:path>
              </a:pathLst>
            </a:custGeom>
            <a:solidFill>
              <a:srgbClr val="69A8B1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0031" y="3267928"/>
              <a:ext cx="11477624" cy="648652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799" y="4335515"/>
            <a:ext cx="142875" cy="14287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60372" y="3227955"/>
            <a:ext cx="5628005" cy="1416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400" spc="200" dirty="0">
                <a:solidFill>
                  <a:srgbClr val="49403C"/>
                </a:solidFill>
                <a:latin typeface="Lucida Sans Unicode"/>
                <a:cs typeface="Lucida Sans Unicode"/>
              </a:rPr>
              <a:t>KEY</a:t>
            </a:r>
            <a:r>
              <a:rPr sz="3400" spc="40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3400" spc="110" dirty="0">
                <a:solidFill>
                  <a:srgbClr val="49403C"/>
                </a:solidFill>
                <a:latin typeface="Lucida Sans Unicode"/>
                <a:cs typeface="Lucida Sans Unicode"/>
              </a:rPr>
              <a:t>ANALYTICS</a:t>
            </a:r>
            <a:r>
              <a:rPr sz="3400" spc="45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3400" spc="180" dirty="0">
                <a:solidFill>
                  <a:srgbClr val="49403C"/>
                </a:solidFill>
                <a:latin typeface="Lucida Sans Unicode"/>
                <a:cs typeface="Lucida Sans Unicode"/>
              </a:rPr>
              <a:t>METRICS</a:t>
            </a:r>
            <a:endParaRPr sz="3400">
              <a:latin typeface="Lucida Sans Unicode"/>
              <a:cs typeface="Lucida Sans Unicode"/>
            </a:endParaRPr>
          </a:p>
          <a:p>
            <a:pPr marR="60960" algn="ctr">
              <a:lnSpc>
                <a:spcPct val="100000"/>
              </a:lnSpc>
              <a:spcBef>
                <a:spcPts val="3265"/>
              </a:spcBef>
            </a:pPr>
            <a:r>
              <a:rPr sz="3000" spc="60" dirty="0">
                <a:solidFill>
                  <a:srgbClr val="49403C"/>
                </a:solidFill>
                <a:latin typeface="Lucida Sans Unicode"/>
                <a:cs typeface="Lucida Sans Unicode"/>
              </a:rPr>
              <a:t>Kits</a:t>
            </a:r>
            <a:r>
              <a:rPr sz="3000" spc="30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3000" spc="95" dirty="0">
                <a:solidFill>
                  <a:srgbClr val="49403C"/>
                </a:solidFill>
                <a:latin typeface="Lucida Sans Unicode"/>
                <a:cs typeface="Lucida Sans Unicode"/>
              </a:rPr>
              <a:t>delivery</a:t>
            </a:r>
            <a:r>
              <a:rPr sz="3000" spc="35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3000" spc="130" dirty="0">
                <a:solidFill>
                  <a:srgbClr val="49403C"/>
                </a:solidFill>
                <a:latin typeface="Lucida Sans Unicode"/>
                <a:cs typeface="Lucida Sans Unicode"/>
              </a:rPr>
              <a:t>delay</a:t>
            </a:r>
            <a:r>
              <a:rPr sz="3000" spc="30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3000" spc="20" dirty="0">
                <a:solidFill>
                  <a:srgbClr val="49403C"/>
                </a:solidFill>
                <a:latin typeface="Lucida Sans Unicode"/>
                <a:cs typeface="Lucida Sans Unicode"/>
              </a:rPr>
              <a:t>time</a:t>
            </a:r>
            <a:endParaRPr sz="3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05"/>
              </a:spcBef>
            </a:pPr>
            <a:r>
              <a:rPr spc="395" dirty="0"/>
              <a:t>BIGGEST</a:t>
            </a:r>
            <a:r>
              <a:rPr spc="155" dirty="0"/>
              <a:t> </a:t>
            </a:r>
            <a:r>
              <a:rPr spc="650" dirty="0"/>
              <a:t>RISK</a:t>
            </a:r>
            <a:r>
              <a:rPr spc="155" dirty="0"/>
              <a:t> </a:t>
            </a:r>
            <a:r>
              <a:rPr spc="215" dirty="0"/>
              <a:t>FOR</a:t>
            </a:r>
            <a:r>
              <a:rPr spc="155" dirty="0"/>
              <a:t> </a:t>
            </a:r>
            <a:r>
              <a:rPr spc="430" dirty="0"/>
              <a:t>SUPPLY</a:t>
            </a:r>
            <a:r>
              <a:rPr spc="155" dirty="0"/>
              <a:t> </a:t>
            </a:r>
            <a:r>
              <a:rPr spc="345" dirty="0"/>
              <a:t>CHAIN</a:t>
            </a:r>
            <a:r>
              <a:rPr spc="160" dirty="0"/>
              <a:t> </a:t>
            </a:r>
            <a:r>
              <a:rPr spc="635" dirty="0"/>
              <a:t>IS </a:t>
            </a:r>
            <a:r>
              <a:rPr spc="-2035" dirty="0"/>
              <a:t> </a:t>
            </a:r>
            <a:r>
              <a:rPr spc="380" dirty="0"/>
              <a:t>DELAY</a:t>
            </a:r>
            <a:r>
              <a:rPr spc="155" dirty="0"/>
              <a:t> </a:t>
            </a:r>
            <a:r>
              <a:rPr spc="434" dirty="0"/>
              <a:t>IN</a:t>
            </a:r>
            <a:r>
              <a:rPr spc="155" dirty="0"/>
              <a:t> </a:t>
            </a:r>
            <a:r>
              <a:rPr spc="290" dirty="0"/>
              <a:t>PRODUCTION</a:t>
            </a:r>
            <a:r>
              <a:rPr spc="160" dirty="0"/>
              <a:t> </a:t>
            </a:r>
            <a:r>
              <a:rPr spc="455" dirty="0"/>
              <a:t>PROCESS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"/>
            <a:ext cx="3559175" cy="3559175"/>
            <a:chOff x="0" y="1"/>
            <a:chExt cx="3559175" cy="3559175"/>
          </a:xfrm>
        </p:grpSpPr>
        <p:sp>
          <p:nvSpPr>
            <p:cNvPr id="4" name="object 4"/>
            <p:cNvSpPr/>
            <p:nvPr/>
          </p:nvSpPr>
          <p:spPr>
            <a:xfrm>
              <a:off x="0" y="1"/>
              <a:ext cx="1138555" cy="1138555"/>
            </a:xfrm>
            <a:custGeom>
              <a:avLst/>
              <a:gdLst/>
              <a:ahLst/>
              <a:cxnLst/>
              <a:rect l="l" t="t" r="r" b="b"/>
              <a:pathLst>
                <a:path w="1138555" h="1138555">
                  <a:moveTo>
                    <a:pt x="0" y="1138433"/>
                  </a:moveTo>
                  <a:lnTo>
                    <a:pt x="0" y="0"/>
                  </a:lnTo>
                  <a:lnTo>
                    <a:pt x="1138433" y="0"/>
                  </a:lnTo>
                  <a:lnTo>
                    <a:pt x="0" y="1138433"/>
                  </a:lnTo>
                  <a:close/>
                </a:path>
              </a:pathLst>
            </a:custGeom>
            <a:solidFill>
              <a:srgbClr val="69A8B1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"/>
              <a:ext cx="2348865" cy="2348865"/>
            </a:xfrm>
            <a:custGeom>
              <a:avLst/>
              <a:gdLst/>
              <a:ahLst/>
              <a:cxnLst/>
              <a:rect l="l" t="t" r="r" b="b"/>
              <a:pathLst>
                <a:path w="2348865" h="2348865">
                  <a:moveTo>
                    <a:pt x="0" y="2348542"/>
                  </a:moveTo>
                  <a:lnTo>
                    <a:pt x="0" y="1136208"/>
                  </a:lnTo>
                  <a:lnTo>
                    <a:pt x="1136208" y="0"/>
                  </a:lnTo>
                  <a:lnTo>
                    <a:pt x="2348542" y="0"/>
                  </a:lnTo>
                  <a:lnTo>
                    <a:pt x="0" y="2348542"/>
                  </a:lnTo>
                  <a:close/>
                </a:path>
              </a:pathLst>
            </a:custGeom>
            <a:solidFill>
              <a:srgbClr val="69A8B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"/>
              <a:ext cx="3559175" cy="3559175"/>
            </a:xfrm>
            <a:custGeom>
              <a:avLst/>
              <a:gdLst/>
              <a:ahLst/>
              <a:cxnLst/>
              <a:rect l="l" t="t" r="r" b="b"/>
              <a:pathLst>
                <a:path w="3559175" h="3559175">
                  <a:moveTo>
                    <a:pt x="0" y="3558649"/>
                  </a:moveTo>
                  <a:lnTo>
                    <a:pt x="0" y="2346315"/>
                  </a:lnTo>
                  <a:lnTo>
                    <a:pt x="2346315" y="0"/>
                  </a:lnTo>
                  <a:lnTo>
                    <a:pt x="3558649" y="0"/>
                  </a:lnTo>
                  <a:lnTo>
                    <a:pt x="0" y="3558649"/>
                  </a:lnTo>
                  <a:close/>
                </a:path>
              </a:pathLst>
            </a:custGeom>
            <a:solidFill>
              <a:srgbClr val="69A8B1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124366" y="3269350"/>
            <a:ext cx="12164060" cy="7018020"/>
            <a:chOff x="6124366" y="3269350"/>
            <a:chExt cx="12164060" cy="7018020"/>
          </a:xfrm>
        </p:grpSpPr>
        <p:sp>
          <p:nvSpPr>
            <p:cNvPr id="8" name="object 8"/>
            <p:cNvSpPr/>
            <p:nvPr/>
          </p:nvSpPr>
          <p:spPr>
            <a:xfrm>
              <a:off x="17203097" y="9202098"/>
              <a:ext cx="1085215" cy="1085215"/>
            </a:xfrm>
            <a:custGeom>
              <a:avLst/>
              <a:gdLst/>
              <a:ahLst/>
              <a:cxnLst/>
              <a:rect l="l" t="t" r="r" b="b"/>
              <a:pathLst>
                <a:path w="1085215" h="1085215">
                  <a:moveTo>
                    <a:pt x="1084901" y="0"/>
                  </a:moveTo>
                  <a:lnTo>
                    <a:pt x="1084901" y="1084901"/>
                  </a:lnTo>
                  <a:lnTo>
                    <a:pt x="0" y="1084901"/>
                  </a:lnTo>
                  <a:lnTo>
                    <a:pt x="1084901" y="0"/>
                  </a:lnTo>
                  <a:close/>
                </a:path>
              </a:pathLst>
            </a:custGeom>
            <a:solidFill>
              <a:srgbClr val="69A8B1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92990" y="7991989"/>
              <a:ext cx="2295525" cy="2295525"/>
            </a:xfrm>
            <a:custGeom>
              <a:avLst/>
              <a:gdLst/>
              <a:ahLst/>
              <a:cxnLst/>
              <a:rect l="l" t="t" r="r" b="b"/>
              <a:pathLst>
                <a:path w="2295525" h="2295525">
                  <a:moveTo>
                    <a:pt x="2295010" y="0"/>
                  </a:moveTo>
                  <a:lnTo>
                    <a:pt x="2295010" y="1212333"/>
                  </a:lnTo>
                  <a:lnTo>
                    <a:pt x="1212333" y="2295010"/>
                  </a:lnTo>
                  <a:lnTo>
                    <a:pt x="0" y="2295010"/>
                  </a:lnTo>
                  <a:lnTo>
                    <a:pt x="2295010" y="0"/>
                  </a:lnTo>
                  <a:close/>
                </a:path>
              </a:pathLst>
            </a:custGeom>
            <a:solidFill>
              <a:srgbClr val="69A8B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782881" y="6781879"/>
              <a:ext cx="3505200" cy="3505200"/>
            </a:xfrm>
            <a:custGeom>
              <a:avLst/>
              <a:gdLst/>
              <a:ahLst/>
              <a:cxnLst/>
              <a:rect l="l" t="t" r="r" b="b"/>
              <a:pathLst>
                <a:path w="3505200" h="3505200">
                  <a:moveTo>
                    <a:pt x="3505119" y="0"/>
                  </a:moveTo>
                  <a:lnTo>
                    <a:pt x="3505119" y="1212333"/>
                  </a:lnTo>
                  <a:lnTo>
                    <a:pt x="1212332" y="3505119"/>
                  </a:lnTo>
                  <a:lnTo>
                    <a:pt x="0" y="3505119"/>
                  </a:lnTo>
                  <a:lnTo>
                    <a:pt x="3505119" y="0"/>
                  </a:lnTo>
                  <a:close/>
                </a:path>
              </a:pathLst>
            </a:custGeom>
            <a:solidFill>
              <a:srgbClr val="69A8B1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4366" y="3269350"/>
              <a:ext cx="12001499" cy="675322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951" y="4312082"/>
            <a:ext cx="142875" cy="14287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04744" y="3229376"/>
            <a:ext cx="5628005" cy="1962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200" dirty="0">
                <a:solidFill>
                  <a:srgbClr val="49403C"/>
                </a:solidFill>
                <a:latin typeface="Lucida Sans Unicode"/>
                <a:cs typeface="Lucida Sans Unicode"/>
              </a:rPr>
              <a:t>KEY</a:t>
            </a:r>
            <a:r>
              <a:rPr sz="3400" spc="40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3400" spc="110" dirty="0">
                <a:solidFill>
                  <a:srgbClr val="49403C"/>
                </a:solidFill>
                <a:latin typeface="Lucida Sans Unicode"/>
                <a:cs typeface="Lucida Sans Unicode"/>
              </a:rPr>
              <a:t>ANALYTICS</a:t>
            </a:r>
            <a:r>
              <a:rPr sz="3400" spc="40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3400" spc="180" dirty="0">
                <a:solidFill>
                  <a:srgbClr val="49403C"/>
                </a:solidFill>
                <a:latin typeface="Lucida Sans Unicode"/>
                <a:cs typeface="Lucida Sans Unicode"/>
              </a:rPr>
              <a:t>METRICS</a:t>
            </a:r>
            <a:endParaRPr sz="3400">
              <a:latin typeface="Lucida Sans Unicode"/>
              <a:cs typeface="Lucida Sans Unicode"/>
            </a:endParaRPr>
          </a:p>
          <a:p>
            <a:pPr marL="506730" marR="996315" indent="7620">
              <a:lnSpc>
                <a:spcPct val="125000"/>
              </a:lnSpc>
              <a:spcBef>
                <a:spcPts val="2170"/>
              </a:spcBef>
            </a:pPr>
            <a:r>
              <a:rPr sz="3000" spc="170" dirty="0">
                <a:solidFill>
                  <a:srgbClr val="49403C"/>
                </a:solidFill>
                <a:latin typeface="Lucida Sans Unicode"/>
                <a:cs typeface="Lucida Sans Unicode"/>
              </a:rPr>
              <a:t>M</a:t>
            </a:r>
            <a:r>
              <a:rPr sz="3000" spc="85" dirty="0">
                <a:solidFill>
                  <a:srgbClr val="49403C"/>
                </a:solidFill>
                <a:latin typeface="Lucida Sans Unicode"/>
                <a:cs typeface="Lucida Sans Unicode"/>
              </a:rPr>
              <a:t>a</a:t>
            </a:r>
            <a:r>
              <a:rPr sz="3000" spc="-30" dirty="0">
                <a:solidFill>
                  <a:srgbClr val="49403C"/>
                </a:solidFill>
                <a:latin typeface="Lucida Sans Unicode"/>
                <a:cs typeface="Lucida Sans Unicode"/>
              </a:rPr>
              <a:t>nu</a:t>
            </a:r>
            <a:r>
              <a:rPr sz="3000" spc="5" dirty="0">
                <a:solidFill>
                  <a:srgbClr val="49403C"/>
                </a:solidFill>
                <a:latin typeface="Lucida Sans Unicode"/>
                <a:cs typeface="Lucida Sans Unicode"/>
              </a:rPr>
              <a:t>f</a:t>
            </a:r>
            <a:r>
              <a:rPr sz="3000" spc="85" dirty="0">
                <a:solidFill>
                  <a:srgbClr val="49403C"/>
                </a:solidFill>
                <a:latin typeface="Lucida Sans Unicode"/>
                <a:cs typeface="Lucida Sans Unicode"/>
              </a:rPr>
              <a:t>a</a:t>
            </a:r>
            <a:r>
              <a:rPr sz="3000" spc="-130" dirty="0">
                <a:solidFill>
                  <a:srgbClr val="49403C"/>
                </a:solidFill>
                <a:latin typeface="Lucida Sans Unicode"/>
                <a:cs typeface="Lucida Sans Unicode"/>
              </a:rPr>
              <a:t>c</a:t>
            </a:r>
            <a:r>
              <a:rPr sz="3000" spc="-60" dirty="0">
                <a:solidFill>
                  <a:srgbClr val="49403C"/>
                </a:solidFill>
                <a:latin typeface="Lucida Sans Unicode"/>
                <a:cs typeface="Lucida Sans Unicode"/>
              </a:rPr>
              <a:t>t</a:t>
            </a:r>
            <a:r>
              <a:rPr sz="3000" spc="-30" dirty="0">
                <a:solidFill>
                  <a:srgbClr val="49403C"/>
                </a:solidFill>
                <a:latin typeface="Lucida Sans Unicode"/>
                <a:cs typeface="Lucida Sans Unicode"/>
              </a:rPr>
              <a:t>u</a:t>
            </a:r>
            <a:r>
              <a:rPr sz="3000" spc="-135" dirty="0">
                <a:solidFill>
                  <a:srgbClr val="49403C"/>
                </a:solidFill>
                <a:latin typeface="Lucida Sans Unicode"/>
                <a:cs typeface="Lucida Sans Unicode"/>
              </a:rPr>
              <a:t>r</a:t>
            </a:r>
            <a:r>
              <a:rPr sz="3000" spc="-100" dirty="0">
                <a:solidFill>
                  <a:srgbClr val="49403C"/>
                </a:solidFill>
                <a:latin typeface="Lucida Sans Unicode"/>
                <a:cs typeface="Lucida Sans Unicode"/>
              </a:rPr>
              <a:t>i</a:t>
            </a:r>
            <a:r>
              <a:rPr sz="3000" spc="-30" dirty="0">
                <a:solidFill>
                  <a:srgbClr val="49403C"/>
                </a:solidFill>
                <a:latin typeface="Lucida Sans Unicode"/>
                <a:cs typeface="Lucida Sans Unicode"/>
              </a:rPr>
              <a:t>n</a:t>
            </a:r>
            <a:r>
              <a:rPr sz="3000" spc="-95" dirty="0">
                <a:solidFill>
                  <a:srgbClr val="49403C"/>
                </a:solidFill>
                <a:latin typeface="Lucida Sans Unicode"/>
                <a:cs typeface="Lucida Sans Unicode"/>
              </a:rPr>
              <a:t>g</a:t>
            </a:r>
            <a:r>
              <a:rPr sz="3000" spc="-200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3000" spc="-85" dirty="0">
                <a:solidFill>
                  <a:srgbClr val="49403C"/>
                </a:solidFill>
                <a:latin typeface="Lucida Sans Unicode"/>
                <a:cs typeface="Lucida Sans Unicode"/>
              </a:rPr>
              <a:t>p</a:t>
            </a:r>
            <a:r>
              <a:rPr sz="3000" spc="-135" dirty="0">
                <a:solidFill>
                  <a:srgbClr val="49403C"/>
                </a:solidFill>
                <a:latin typeface="Lucida Sans Unicode"/>
                <a:cs typeface="Lucida Sans Unicode"/>
              </a:rPr>
              <a:t>r</a:t>
            </a:r>
            <a:r>
              <a:rPr sz="3000" spc="-80" dirty="0">
                <a:solidFill>
                  <a:srgbClr val="49403C"/>
                </a:solidFill>
                <a:latin typeface="Lucida Sans Unicode"/>
                <a:cs typeface="Lucida Sans Unicode"/>
              </a:rPr>
              <a:t>o</a:t>
            </a:r>
            <a:r>
              <a:rPr sz="3000" spc="-130" dirty="0">
                <a:solidFill>
                  <a:srgbClr val="49403C"/>
                </a:solidFill>
                <a:latin typeface="Lucida Sans Unicode"/>
                <a:cs typeface="Lucida Sans Unicode"/>
              </a:rPr>
              <a:t>c</a:t>
            </a:r>
            <a:r>
              <a:rPr sz="3000" spc="35" dirty="0">
                <a:solidFill>
                  <a:srgbClr val="49403C"/>
                </a:solidFill>
                <a:latin typeface="Lucida Sans Unicode"/>
                <a:cs typeface="Lucida Sans Unicode"/>
              </a:rPr>
              <a:t>e</a:t>
            </a:r>
            <a:r>
              <a:rPr sz="3000" spc="-5" dirty="0">
                <a:solidFill>
                  <a:srgbClr val="49403C"/>
                </a:solidFill>
                <a:latin typeface="Lucida Sans Unicode"/>
                <a:cs typeface="Lucida Sans Unicode"/>
              </a:rPr>
              <a:t>s</a:t>
            </a:r>
            <a:r>
              <a:rPr sz="3000" spc="-25" dirty="0">
                <a:solidFill>
                  <a:srgbClr val="49403C"/>
                </a:solidFill>
                <a:latin typeface="Lucida Sans Unicode"/>
                <a:cs typeface="Lucida Sans Unicode"/>
              </a:rPr>
              <a:t>s  </a:t>
            </a:r>
            <a:r>
              <a:rPr sz="3000" spc="35" dirty="0">
                <a:solidFill>
                  <a:srgbClr val="49403C"/>
                </a:solidFill>
                <a:latin typeface="Lucida Sans Unicode"/>
                <a:cs typeface="Lucida Sans Unicode"/>
              </a:rPr>
              <a:t>delay</a:t>
            </a:r>
            <a:r>
              <a:rPr sz="3000" spc="-204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3000" spc="-70" dirty="0">
                <a:solidFill>
                  <a:srgbClr val="49403C"/>
                </a:solidFill>
                <a:latin typeface="Lucida Sans Unicode"/>
                <a:cs typeface="Lucida Sans Unicode"/>
              </a:rPr>
              <a:t>time</a:t>
            </a:r>
            <a:endParaRPr sz="3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661086"/>
            <a:ext cx="13670280" cy="2103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395" dirty="0"/>
              <a:t>BIGGEST</a:t>
            </a:r>
            <a:r>
              <a:rPr spc="145" dirty="0"/>
              <a:t> </a:t>
            </a:r>
            <a:r>
              <a:rPr spc="650" dirty="0"/>
              <a:t>RISK</a:t>
            </a:r>
            <a:r>
              <a:rPr spc="150" dirty="0"/>
              <a:t> </a:t>
            </a:r>
            <a:r>
              <a:rPr spc="215" dirty="0"/>
              <a:t>FOR</a:t>
            </a:r>
            <a:r>
              <a:rPr spc="145" dirty="0"/>
              <a:t> </a:t>
            </a:r>
            <a:r>
              <a:rPr spc="300" dirty="0"/>
              <a:t>QUALITY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390" dirty="0"/>
              <a:t>OPERATION</a:t>
            </a:r>
            <a:r>
              <a:rPr spc="145" dirty="0"/>
              <a:t> </a:t>
            </a:r>
            <a:r>
              <a:rPr spc="635" dirty="0"/>
              <a:t>IS</a:t>
            </a:r>
            <a:r>
              <a:rPr spc="145" dirty="0"/>
              <a:t> </a:t>
            </a:r>
            <a:r>
              <a:rPr spc="455" dirty="0"/>
              <a:t>PROCESS</a:t>
            </a:r>
            <a:r>
              <a:rPr spc="150" dirty="0"/>
              <a:t> </a:t>
            </a:r>
            <a:r>
              <a:rPr spc="434" dirty="0"/>
              <a:t>IN</a:t>
            </a:r>
            <a:r>
              <a:rPr spc="145" dirty="0"/>
              <a:t> </a:t>
            </a:r>
            <a:r>
              <a:rPr spc="540" dirty="0"/>
              <a:t>DPS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3559175" cy="3559175"/>
            <a:chOff x="0" y="0"/>
            <a:chExt cx="3559175" cy="355917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138555" cy="1138555"/>
            </a:xfrm>
            <a:custGeom>
              <a:avLst/>
              <a:gdLst/>
              <a:ahLst/>
              <a:cxnLst/>
              <a:rect l="l" t="t" r="r" b="b"/>
              <a:pathLst>
                <a:path w="1138555" h="1138555">
                  <a:moveTo>
                    <a:pt x="0" y="1138431"/>
                  </a:moveTo>
                  <a:lnTo>
                    <a:pt x="0" y="0"/>
                  </a:lnTo>
                  <a:lnTo>
                    <a:pt x="1138431" y="0"/>
                  </a:lnTo>
                  <a:lnTo>
                    <a:pt x="0" y="1138431"/>
                  </a:lnTo>
                  <a:close/>
                </a:path>
              </a:pathLst>
            </a:custGeom>
            <a:solidFill>
              <a:srgbClr val="69A8B1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348865" cy="2348865"/>
            </a:xfrm>
            <a:custGeom>
              <a:avLst/>
              <a:gdLst/>
              <a:ahLst/>
              <a:cxnLst/>
              <a:rect l="l" t="t" r="r" b="b"/>
              <a:pathLst>
                <a:path w="2348865" h="2348865">
                  <a:moveTo>
                    <a:pt x="0" y="2348541"/>
                  </a:moveTo>
                  <a:lnTo>
                    <a:pt x="0" y="1136206"/>
                  </a:lnTo>
                  <a:lnTo>
                    <a:pt x="1136206" y="0"/>
                  </a:lnTo>
                  <a:lnTo>
                    <a:pt x="2348541" y="0"/>
                  </a:lnTo>
                  <a:lnTo>
                    <a:pt x="0" y="2348541"/>
                  </a:lnTo>
                  <a:close/>
                </a:path>
              </a:pathLst>
            </a:custGeom>
            <a:solidFill>
              <a:srgbClr val="69A8B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"/>
              <a:ext cx="3559175" cy="3559175"/>
            </a:xfrm>
            <a:custGeom>
              <a:avLst/>
              <a:gdLst/>
              <a:ahLst/>
              <a:cxnLst/>
              <a:rect l="l" t="t" r="r" b="b"/>
              <a:pathLst>
                <a:path w="3559175" h="3559175">
                  <a:moveTo>
                    <a:pt x="0" y="3558649"/>
                  </a:moveTo>
                  <a:lnTo>
                    <a:pt x="0" y="2346316"/>
                  </a:lnTo>
                  <a:lnTo>
                    <a:pt x="2346316" y="0"/>
                  </a:lnTo>
                  <a:lnTo>
                    <a:pt x="3558649" y="0"/>
                  </a:lnTo>
                  <a:lnTo>
                    <a:pt x="0" y="3558649"/>
                  </a:lnTo>
                  <a:close/>
                </a:path>
              </a:pathLst>
            </a:custGeom>
            <a:solidFill>
              <a:srgbClr val="69A8B1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567910" y="3092606"/>
            <a:ext cx="12720320" cy="7194550"/>
            <a:chOff x="5567910" y="3092606"/>
            <a:chExt cx="12720320" cy="7194550"/>
          </a:xfrm>
        </p:grpSpPr>
        <p:sp>
          <p:nvSpPr>
            <p:cNvPr id="8" name="object 8"/>
            <p:cNvSpPr/>
            <p:nvPr/>
          </p:nvSpPr>
          <p:spPr>
            <a:xfrm>
              <a:off x="17203099" y="9202099"/>
              <a:ext cx="1085215" cy="1085215"/>
            </a:xfrm>
            <a:custGeom>
              <a:avLst/>
              <a:gdLst/>
              <a:ahLst/>
              <a:cxnLst/>
              <a:rect l="l" t="t" r="r" b="b"/>
              <a:pathLst>
                <a:path w="1085215" h="1085215">
                  <a:moveTo>
                    <a:pt x="1084899" y="0"/>
                  </a:moveTo>
                  <a:lnTo>
                    <a:pt x="1084899" y="1084899"/>
                  </a:lnTo>
                  <a:lnTo>
                    <a:pt x="0" y="1084899"/>
                  </a:lnTo>
                  <a:lnTo>
                    <a:pt x="1084899" y="0"/>
                  </a:lnTo>
                  <a:close/>
                </a:path>
              </a:pathLst>
            </a:custGeom>
            <a:solidFill>
              <a:srgbClr val="69A8B1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92989" y="7991987"/>
              <a:ext cx="2295525" cy="2295525"/>
            </a:xfrm>
            <a:custGeom>
              <a:avLst/>
              <a:gdLst/>
              <a:ahLst/>
              <a:cxnLst/>
              <a:rect l="l" t="t" r="r" b="b"/>
              <a:pathLst>
                <a:path w="2295525" h="2295525">
                  <a:moveTo>
                    <a:pt x="2295011" y="0"/>
                  </a:moveTo>
                  <a:lnTo>
                    <a:pt x="2295011" y="1212333"/>
                  </a:lnTo>
                  <a:lnTo>
                    <a:pt x="1212333" y="2295011"/>
                  </a:lnTo>
                  <a:lnTo>
                    <a:pt x="0" y="2295011"/>
                  </a:lnTo>
                  <a:lnTo>
                    <a:pt x="2295011" y="0"/>
                  </a:lnTo>
                  <a:close/>
                </a:path>
              </a:pathLst>
            </a:custGeom>
            <a:solidFill>
              <a:srgbClr val="69A8B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782879" y="6781878"/>
              <a:ext cx="3505200" cy="3505200"/>
            </a:xfrm>
            <a:custGeom>
              <a:avLst/>
              <a:gdLst/>
              <a:ahLst/>
              <a:cxnLst/>
              <a:rect l="l" t="t" r="r" b="b"/>
              <a:pathLst>
                <a:path w="3505200" h="3505200">
                  <a:moveTo>
                    <a:pt x="3505121" y="0"/>
                  </a:moveTo>
                  <a:lnTo>
                    <a:pt x="3505121" y="1212333"/>
                  </a:lnTo>
                  <a:lnTo>
                    <a:pt x="1212333" y="3505121"/>
                  </a:lnTo>
                  <a:lnTo>
                    <a:pt x="0" y="3505121"/>
                  </a:lnTo>
                  <a:lnTo>
                    <a:pt x="3505121" y="0"/>
                  </a:lnTo>
                  <a:close/>
                </a:path>
              </a:pathLst>
            </a:custGeom>
            <a:solidFill>
              <a:srgbClr val="69A8B1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7910" y="3092606"/>
              <a:ext cx="12477749" cy="6819899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854" y="3745351"/>
            <a:ext cx="130812" cy="13081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28808" y="2687725"/>
            <a:ext cx="5154930" cy="1341120"/>
          </a:xfrm>
          <a:prstGeom prst="rect">
            <a:avLst/>
          </a:prstGeom>
        </p:spPr>
        <p:txBody>
          <a:bodyPr vert="horz" wrap="square" lIns="0" tIns="238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sz="3100" spc="190" dirty="0">
                <a:solidFill>
                  <a:srgbClr val="49403C"/>
                </a:solidFill>
                <a:latin typeface="Lucida Sans Unicode"/>
                <a:cs typeface="Lucida Sans Unicode"/>
              </a:rPr>
              <a:t>KEY</a:t>
            </a:r>
            <a:r>
              <a:rPr sz="3100" spc="50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3100" spc="110" dirty="0">
                <a:solidFill>
                  <a:srgbClr val="49403C"/>
                </a:solidFill>
                <a:latin typeface="Lucida Sans Unicode"/>
                <a:cs typeface="Lucida Sans Unicode"/>
              </a:rPr>
              <a:t>ANALYTICS</a:t>
            </a:r>
            <a:r>
              <a:rPr sz="3100" spc="50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3100" spc="175" dirty="0">
                <a:solidFill>
                  <a:srgbClr val="49403C"/>
                </a:solidFill>
                <a:latin typeface="Lucida Sans Unicode"/>
                <a:cs typeface="Lucida Sans Unicode"/>
              </a:rPr>
              <a:t>METRICS</a:t>
            </a:r>
            <a:endParaRPr sz="3100">
              <a:latin typeface="Lucida Sans Unicode"/>
              <a:cs typeface="Lucida Sans Unicode"/>
            </a:endParaRPr>
          </a:p>
          <a:p>
            <a:pPr marL="605155">
              <a:lnSpc>
                <a:spcPct val="100000"/>
              </a:lnSpc>
              <a:spcBef>
                <a:spcPts val="1555"/>
              </a:spcBef>
            </a:pPr>
            <a:r>
              <a:rPr sz="2750" spc="-140" dirty="0">
                <a:solidFill>
                  <a:srgbClr val="49403C"/>
                </a:solidFill>
                <a:latin typeface="Lucida Sans Unicode"/>
                <a:cs typeface="Lucida Sans Unicode"/>
              </a:rPr>
              <a:t>D</a:t>
            </a:r>
            <a:r>
              <a:rPr sz="2750" spc="30" dirty="0">
                <a:solidFill>
                  <a:srgbClr val="49403C"/>
                </a:solidFill>
                <a:latin typeface="Lucida Sans Unicode"/>
                <a:cs typeface="Lucida Sans Unicode"/>
              </a:rPr>
              <a:t>e</a:t>
            </a:r>
            <a:r>
              <a:rPr sz="2750" spc="45" dirty="0">
                <a:solidFill>
                  <a:srgbClr val="49403C"/>
                </a:solidFill>
                <a:latin typeface="Lucida Sans Unicode"/>
                <a:cs typeface="Lucida Sans Unicode"/>
              </a:rPr>
              <a:t>v</a:t>
            </a:r>
            <a:r>
              <a:rPr sz="2750" spc="-95" dirty="0">
                <a:solidFill>
                  <a:srgbClr val="49403C"/>
                </a:solidFill>
                <a:latin typeface="Lucida Sans Unicode"/>
                <a:cs typeface="Lucida Sans Unicode"/>
              </a:rPr>
              <a:t>i</a:t>
            </a:r>
            <a:r>
              <a:rPr sz="2750" spc="70" dirty="0">
                <a:solidFill>
                  <a:srgbClr val="49403C"/>
                </a:solidFill>
                <a:latin typeface="Lucida Sans Unicode"/>
                <a:cs typeface="Lucida Sans Unicode"/>
              </a:rPr>
              <a:t>a</a:t>
            </a:r>
            <a:r>
              <a:rPr sz="2750" spc="-60" dirty="0">
                <a:solidFill>
                  <a:srgbClr val="49403C"/>
                </a:solidFill>
                <a:latin typeface="Lucida Sans Unicode"/>
                <a:cs typeface="Lucida Sans Unicode"/>
              </a:rPr>
              <a:t>t</a:t>
            </a:r>
            <a:r>
              <a:rPr sz="2750" spc="-95" dirty="0">
                <a:solidFill>
                  <a:srgbClr val="49403C"/>
                </a:solidFill>
                <a:latin typeface="Lucida Sans Unicode"/>
                <a:cs typeface="Lucida Sans Unicode"/>
              </a:rPr>
              <a:t>i</a:t>
            </a:r>
            <a:r>
              <a:rPr sz="2750" spc="-80" dirty="0">
                <a:solidFill>
                  <a:srgbClr val="49403C"/>
                </a:solidFill>
                <a:latin typeface="Lucida Sans Unicode"/>
                <a:cs typeface="Lucida Sans Unicode"/>
              </a:rPr>
              <a:t>o</a:t>
            </a:r>
            <a:r>
              <a:rPr sz="2750" spc="-60" dirty="0">
                <a:solidFill>
                  <a:srgbClr val="49403C"/>
                </a:solidFill>
                <a:latin typeface="Lucida Sans Unicode"/>
                <a:cs typeface="Lucida Sans Unicode"/>
              </a:rPr>
              <a:t>n</a:t>
            </a:r>
            <a:r>
              <a:rPr sz="2750" spc="-185" dirty="0">
                <a:solidFill>
                  <a:srgbClr val="49403C"/>
                </a:solidFill>
                <a:latin typeface="Lucida Sans Unicode"/>
                <a:cs typeface="Lucida Sans Unicode"/>
              </a:rPr>
              <a:t> </a:t>
            </a:r>
            <a:r>
              <a:rPr sz="2750" spc="-130" dirty="0">
                <a:solidFill>
                  <a:srgbClr val="49403C"/>
                </a:solidFill>
                <a:latin typeface="Lucida Sans Unicode"/>
                <a:cs typeface="Lucida Sans Unicode"/>
              </a:rPr>
              <a:t>r</a:t>
            </a:r>
            <a:r>
              <a:rPr sz="2750" spc="70" dirty="0">
                <a:solidFill>
                  <a:srgbClr val="49403C"/>
                </a:solidFill>
                <a:latin typeface="Lucida Sans Unicode"/>
                <a:cs typeface="Lucida Sans Unicode"/>
              </a:rPr>
              <a:t>a</a:t>
            </a:r>
            <a:r>
              <a:rPr sz="2750" spc="-60" dirty="0">
                <a:solidFill>
                  <a:srgbClr val="49403C"/>
                </a:solidFill>
                <a:latin typeface="Lucida Sans Unicode"/>
                <a:cs typeface="Lucida Sans Unicode"/>
              </a:rPr>
              <a:t>t</a:t>
            </a:r>
            <a:r>
              <a:rPr sz="2750" spc="5" dirty="0">
                <a:solidFill>
                  <a:srgbClr val="49403C"/>
                </a:solidFill>
                <a:latin typeface="Lucida Sans Unicode"/>
                <a:cs typeface="Lucida Sans Unicode"/>
              </a:rPr>
              <a:t>e</a:t>
            </a:r>
            <a:endParaRPr sz="27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205</Words>
  <Application>Microsoft Office PowerPoint</Application>
  <PresentationFormat>自訂</PresentationFormat>
  <Paragraphs>43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Calibri</vt:lpstr>
      <vt:lpstr>Lucida Sans Unicode</vt:lpstr>
      <vt:lpstr>Tahoma</vt:lpstr>
      <vt:lpstr>Trebuchet MS</vt:lpstr>
      <vt:lpstr>Office Theme</vt:lpstr>
      <vt:lpstr>AIPING X RHS Allen Li  Hazel Huang  Kai Chen  May Wen  Ning Yu</vt:lpstr>
      <vt:lpstr>PROBLEM STATEMENT</vt:lpstr>
      <vt:lpstr>DASHBOARDS</vt:lpstr>
      <vt:lpstr>HIGHEST RISK - QUALITY RISK</vt:lpstr>
      <vt:lpstr>BOTTLENECK - DEVIATION PROCESS</vt:lpstr>
      <vt:lpstr>BIGGEST RISK FOR KIT SUPPLY IS  LATE DELIVERY</vt:lpstr>
      <vt:lpstr>BIGGEST RISK FOR KIT SUPPLY IS  LATE DELIVERY</vt:lpstr>
      <vt:lpstr>BIGGEST RISK FOR SUPPLY CHAIN IS  DELAY IN PRODUCTION PROCESS</vt:lpstr>
      <vt:lpstr>BIGGEST RISK FOR QUALITY OPERATION IS PROCESS IN DPS</vt:lpstr>
      <vt:lpstr>BIGGEST RISK FOR QUALITY OPERATION IS PROCESS IN DPS</vt:lpstr>
      <vt:lpstr>BIGGEST RISK FOR DISPOSITION -  QA TIME</vt:lpstr>
      <vt:lpstr>DETAILS FOR REVIEW PROCESS</vt:lpstr>
      <vt:lpstr>DIVE DEEPER  INTO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APIN x RHS</dc:title>
  <dc:creator>Kai-Yu Chen</dc:creator>
  <cp:keywords>DAFfYSk2kLc,BAFfYVVz1B8</cp:keywords>
  <cp:lastModifiedBy>Hazel Huang</cp:lastModifiedBy>
  <cp:revision>1</cp:revision>
  <dcterms:created xsi:type="dcterms:W3CDTF">2023-04-08T19:54:06Z</dcterms:created>
  <dcterms:modified xsi:type="dcterms:W3CDTF">2023-04-08T19:55:09Z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2023-04-08T00:00:00Z</vt:filetime>
  </property>
  <property fmtid="{D5CDD505-2E9C-101B-9397-08002B2CF9AE}" pid="3" name="Creator">
    <vt:lpwstr>Canva</vt:lpwstr>
  </property>
  <property fmtid="{D5CDD505-2E9C-101B-9397-08002B2CF9AE}" pid="4" name="LastSaved">
    <vt:filetime>2023-04-08T00:00:00Z</vt:filetime>
  </property>
</Properties>
</file>